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jpeg" ContentType="image/jpeg"/>
  <Default Extension="emf" ContentType="image/x-emf"/>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53"/>
  </p:notesMasterIdLst>
  <p:sldIdLst>
    <p:sldId id="259" r:id="rId5"/>
    <p:sldId id="265" r:id="rId6"/>
    <p:sldId id="268"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4" r:id="rId27"/>
    <p:sldId id="337" r:id="rId28"/>
    <p:sldId id="343" r:id="rId29"/>
    <p:sldId id="346" r:id="rId30"/>
    <p:sldId id="349" r:id="rId31"/>
    <p:sldId id="352" r:id="rId32"/>
    <p:sldId id="355" r:id="rId33"/>
    <p:sldId id="358" r:id="rId34"/>
    <p:sldId id="361" r:id="rId35"/>
    <p:sldId id="364" r:id="rId36"/>
    <p:sldId id="367" r:id="rId37"/>
    <p:sldId id="370" r:id="rId38"/>
    <p:sldId id="373" r:id="rId39"/>
    <p:sldId id="379" r:id="rId40"/>
    <p:sldId id="382" r:id="rId41"/>
    <p:sldId id="385" r:id="rId42"/>
    <p:sldId id="388" r:id="rId43"/>
    <p:sldId id="391" r:id="rId44"/>
    <p:sldId id="394" r:id="rId45"/>
    <p:sldId id="397" r:id="rId46"/>
    <p:sldId id="400" r:id="rId47"/>
    <p:sldId id="403" r:id="rId48"/>
    <p:sldId id="406" r:id="rId49"/>
    <p:sldId id="415" r:id="rId50"/>
    <p:sldId id="418" r:id="rId51"/>
    <p:sldId id="421" r:id="rId52"/>
    <p:sldId id="433" r:id="rId54"/>
  </p:sldIdLst>
  <p:sldSz cx="9144000" cy="6858000" type="screen4x3"/>
  <p:notesSz cx="6858000" cy="9144000"/>
  <p:custDataLst>
    <p:tags r:id="rId58"/>
  </p:custDataLst>
  <p:defaultTextStyle>
    <a:defPPr>
      <a:defRPr lang="ru-RU"/>
    </a:defPPr>
    <a:lvl1pPr marL="0" lvl="0" indent="0" algn="l" defTabSz="914400" rtl="0" eaLnBrk="1" latinLnBrk="0" hangingPunct="1">
      <a:buNone/>
      <a:defRPr kern="1200">
        <a:solidFill>
          <a:schemeClr val="tx1"/>
        </a:solidFill>
        <a:latin typeface="Arial" panose="020B0604020202020204" pitchFamily="34" charset="0"/>
        <a:ea typeface="+mn-ea"/>
        <a:cs typeface="+mn-cs"/>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vl6pPr marL="2286000" lvl="5" indent="0" algn="l" defTabSz="914400" rtl="0" eaLnBrk="1" latinLnBrk="0" hangingPunct="1">
      <a:buNone/>
      <a:defRPr sz="1800" kern="1200">
        <a:solidFill>
          <a:schemeClr val="tx1"/>
        </a:solidFill>
        <a:latin typeface="Arial" panose="020B0604020202020204" pitchFamily="34" charset="0"/>
        <a:ea typeface="+mn-ea"/>
        <a:cs typeface="+mn-cs"/>
      </a:defRPr>
    </a:lvl6pPr>
    <a:lvl7pPr marL="2743200" lvl="6" indent="0" algn="l" defTabSz="914400" rtl="0" eaLnBrk="1" latinLnBrk="0" hangingPunct="1">
      <a:buNone/>
      <a:defRPr sz="1800" kern="1200">
        <a:solidFill>
          <a:schemeClr val="tx1"/>
        </a:solidFill>
        <a:latin typeface="Arial" panose="020B0604020202020204" pitchFamily="34" charset="0"/>
        <a:ea typeface="+mn-ea"/>
        <a:cs typeface="+mn-cs"/>
      </a:defRPr>
    </a:lvl7pPr>
    <a:lvl8pPr marL="3200400" lvl="7" indent="0" algn="l" defTabSz="914400" rtl="0" eaLnBrk="1" latinLnBrk="0" hangingPunct="1">
      <a:buNone/>
      <a:defRPr sz="1800" kern="1200">
        <a:solidFill>
          <a:schemeClr val="tx1"/>
        </a:solidFill>
        <a:latin typeface="Arial" panose="020B0604020202020204" pitchFamily="34" charset="0"/>
        <a:ea typeface="+mn-ea"/>
        <a:cs typeface="+mn-cs"/>
      </a:defRPr>
    </a:lvl8pPr>
    <a:lvl9pPr marL="3657600" lvl="8" indent="0" algn="l" defTabSz="914400" rtl="0" eaLnBrk="1" latinLnBrk="0" hangingPunct="1">
      <a:buNone/>
      <a:defRPr sz="1800" kern="120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10" d="100"/>
          <a:sy n="10" d="100"/>
        </p:scale>
        <p:origin x="-102" y="-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8" Type="http://schemas.openxmlformats.org/officeDocument/2006/relationships/tags" Target="tags/tag1.xml"/><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slide" Target="slides/slide49.xml"/><Relationship Id="rId53" Type="http://schemas.openxmlformats.org/officeDocument/2006/relationships/notesMaster" Target="notesMasters/notesMaster1.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Master" Target="slideMasters/slideMaster3.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8" name="页眉占位符 4097"/>
          <p:cNvSpPr/>
          <p:nvPr>
            <p:ph type="hdr" sz="quarter"/>
          </p:nvPr>
        </p:nvSpPr>
        <p:spPr>
          <a:xfrm>
            <a:off x="0" y="0"/>
            <a:ext cx="2971800" cy="457200"/>
          </a:xfrm>
          <a:prstGeom prst="rect">
            <a:avLst/>
          </a:prstGeom>
          <a:noFill/>
          <a:ln w="9525">
            <a:noFill/>
          </a:ln>
        </p:spPr>
        <p:txBody>
          <a:bodyPr/>
          <a:p>
            <a:pPr lvl="0"/>
            <a:r>
              <a:rPr lang="en-US" altLang="zh-CN" sz="1200"/>
              <a:t>*</a:t>
            </a:r>
            <a:endParaRPr lang="en-US" altLang="zh-CN" sz="1200"/>
          </a:p>
        </p:txBody>
      </p:sp>
      <p:sp>
        <p:nvSpPr>
          <p:cNvPr id="4099" name="日期占位符 4098"/>
          <p:cNvSpPr/>
          <p:nvPr>
            <p:ph type="dt" idx="1"/>
          </p:nvPr>
        </p:nvSpPr>
        <p:spPr>
          <a:xfrm>
            <a:off x="3884613" y="0"/>
            <a:ext cx="2971800" cy="457200"/>
          </a:xfrm>
          <a:prstGeom prst="rect">
            <a:avLst/>
          </a:prstGeom>
          <a:noFill/>
          <a:ln w="9525">
            <a:noFill/>
          </a:ln>
        </p:spPr>
        <p:txBody>
          <a:bodyPr/>
          <a:p>
            <a:pPr lvl="0" algn="r"/>
            <a:endParaRPr lang="ru-RU" sz="1200"/>
          </a:p>
        </p:txBody>
      </p:sp>
      <p:sp>
        <p:nvSpPr>
          <p:cNvPr id="4100" name="幻灯片图像占位符 4099"/>
          <p:cNvSpPr/>
          <p:nvPr>
            <p:ph type="sldImg" idx="2"/>
          </p:nvPr>
        </p:nvSpPr>
        <p:spPr>
          <a:xfrm>
            <a:off x="1143000" y="685800"/>
            <a:ext cx="4572000" cy="3429000"/>
          </a:xfrm>
          <a:prstGeom prst="rect">
            <a:avLst/>
          </a:prstGeom>
          <a:solidFill>
            <a:srgbClr val="FFFFFF"/>
          </a:solidFill>
          <a:ln w="9525" cap="flat" cmpd="sng">
            <a:solidFill>
              <a:srgbClr val="000000"/>
            </a:solidFill>
            <a:prstDash val="solid"/>
            <a:miter/>
            <a:headEnd type="none" w="med" len="med"/>
            <a:tailEnd type="none" w="med" len="med"/>
          </a:ln>
        </p:spPr>
        <p:txBody>
          <a:bodyPr/>
          <a:p>
            <a:pPr lvl="0"/>
          </a:p>
        </p:txBody>
      </p:sp>
      <p:sp>
        <p:nvSpPr>
          <p:cNvPr id="4101" name="文本占位符 4100"/>
          <p:cNvSpPr/>
          <p:nvPr>
            <p:ph type="body" sz="quarter" idx="3"/>
          </p:nvPr>
        </p:nvSpPr>
        <p:spPr>
          <a:xfrm>
            <a:off x="685800" y="4343400"/>
            <a:ext cx="5486400" cy="4114800"/>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102" name="页脚占位符 4101"/>
          <p:cNvSpPr/>
          <p:nvPr>
            <p:ph type="ftr" sz="quarter" idx="4"/>
          </p:nvPr>
        </p:nvSpPr>
        <p:spPr>
          <a:xfrm>
            <a:off x="0" y="8685213"/>
            <a:ext cx="2971800" cy="457200"/>
          </a:xfrm>
          <a:prstGeom prst="rect">
            <a:avLst/>
          </a:prstGeom>
          <a:noFill/>
          <a:ln w="9525">
            <a:noFill/>
          </a:ln>
        </p:spPr>
        <p:txBody>
          <a:bodyPr anchor="b"/>
          <a:p>
            <a:pPr lvl="0"/>
            <a:endParaRPr lang="ru-RU" sz="1200"/>
          </a:p>
        </p:txBody>
      </p:sp>
      <p:sp>
        <p:nvSpPr>
          <p:cNvPr id="4103" name="灯片编号占位符 4102"/>
          <p:cNvSpPr/>
          <p:nvPr>
            <p:ph type="sldNum" sz="quarter" idx="5"/>
          </p:nvPr>
        </p:nvSpPr>
        <p:spPr>
          <a:xfrm>
            <a:off x="3884613" y="8685213"/>
            <a:ext cx="2971800" cy="457200"/>
          </a:xfrm>
          <a:prstGeom prst="rect">
            <a:avLst/>
          </a:prstGeom>
          <a:noFill/>
          <a:ln w="9525">
            <a:noFill/>
          </a:ln>
        </p:spPr>
        <p:txBody>
          <a:bodyPr anchor="b"/>
          <a:p>
            <a:pPr lvl="0" algn="r"/>
            <a:fld id="{9A0DB2DC-4C9A-4742-B13C-FB6460FD3503}" type="slidenum">
              <a:rPr lang="ru-RU" sz="1200"/>
            </a:fld>
            <a:endParaRPr lang="ru-RU" sz="1200"/>
          </a:p>
        </p:txBody>
      </p:sp>
    </p:spTree>
  </p:cSld>
  <p:clrMap bg1="lt1" tx1="dk1" bg2="lt2" tx2="dk2" accent1="accent1" accent2="accent2" accent3="accent3" accent4="accent4" accent5="accent5" accent6="accent6" hlink="hlink" folHlink="folHlink"/>
  <p:hf hdr="0" ftr="0" dt="0"/>
  <p:notesStyle>
    <a:lvl1pPr marL="0" lvl="0"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defRPr>
    </a:lvl1pPr>
    <a:lvl2pPr marL="457200" lvl="1"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defRPr>
    </a:lvl2pPr>
    <a:lvl3pPr marL="914400" lvl="2"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defRPr>
    </a:lvl3pPr>
    <a:lvl4pPr marL="1371600" lvl="3"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defRPr>
    </a:lvl4pPr>
    <a:lvl5pPr marL="1828800" lvl="4"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defRPr>
    </a:lvl5pPr>
    <a:lvl6pPr marL="2286000" lvl="5"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defRPr>
    </a:lvl6pPr>
    <a:lvl7pPr marL="2743200" lvl="6"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defRPr>
    </a:lvl7pPr>
    <a:lvl8pPr marL="3200400" lvl="7"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defRPr>
    </a:lvl8pPr>
    <a:lvl9pPr marL="3657600" lvl="8"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106" name="幻灯片图像占位符 4105"/>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txBody>
          <a:bodyPr/>
          <a:p>
            <a:pPr lvl="0"/>
          </a:p>
        </p:txBody>
      </p:sp>
      <p:sp>
        <p:nvSpPr>
          <p:cNvPr id="4107" name="文本占位符 4106"/>
          <p:cNvSpPr/>
          <p:nvPr>
            <p:ph type="body" idx="1"/>
          </p:nvPr>
        </p:nvSpPr>
        <p:spPr>
          <a:xfrm>
            <a:off x="685800" y="4343400"/>
            <a:ext cx="5486400" cy="4114800"/>
          </a:xfrm>
          <a:prstGeom prst="rect">
            <a:avLst/>
          </a:prstGeom>
          <a:noFill/>
          <a:ln w="9525">
            <a:noFill/>
          </a:ln>
        </p:spPr>
        <p:txBody>
          <a:bodyPr/>
          <a:p>
            <a:pPr marL="0" lvl="0" indent="0" algn="l" defTabSz="457200" rtl="0" eaLnBrk="0" fontAlgn="base" hangingPunct="0">
              <a:lnSpc>
                <a:spcPct val="100000"/>
              </a:lnSpc>
              <a:spcBef>
                <a:spcPct val="30000"/>
              </a:spcBef>
              <a:spcAft>
                <a:spcPct val="0"/>
              </a:spcAft>
              <a:buClrTx/>
              <a:buSzPct val="100000"/>
            </a:pPr>
            <a:endParaRPr sz="1200" u="none">
              <a:solidFill>
                <a:schemeClr val="tx1"/>
              </a:solidFill>
              <a:latin typeface="Calibri" panose="020F0502020204030204"/>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en-US"/>
            </a:fld>
            <a:endParaRPr lang="en-US"/>
          </a:p>
        </p:txBody>
      </p:sp>
      <p:sp>
        <p:nvSpPr>
          <p:cNvPr id="5" name="页脚占位符 4"/>
          <p:cNvSpPr>
            <a:spLocks noGrp="1"/>
          </p:cNvSpPr>
          <p:nvPr>
            <p:ph type="ftr" sz="quarter" idx="11"/>
          </p:nvPr>
        </p:nvSpPr>
        <p:spPr/>
        <p:txBody>
          <a:bodyPr/>
          <a:lstStyle/>
          <a:p>
            <a:pPr lvl="0"/>
            <a:endParaRPr lang="en-US"/>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en-US"/>
            </a:fld>
            <a:endParaRPr lang="en-US"/>
          </a:p>
        </p:txBody>
      </p:sp>
      <p:sp>
        <p:nvSpPr>
          <p:cNvPr id="5" name="页脚占位符 4"/>
          <p:cNvSpPr>
            <a:spLocks noGrp="1"/>
          </p:cNvSpPr>
          <p:nvPr>
            <p:ph type="ftr" sz="quarter" idx="11"/>
          </p:nvPr>
        </p:nvSpPr>
        <p:spPr/>
        <p:txBody>
          <a:bodyPr/>
          <a:lstStyle/>
          <a:p>
            <a:pPr lvl="0"/>
            <a:endParaRPr lang="en-US"/>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fld id="{BB962C8B-B14F-4D97-AF65-F5344CB8AC3E}" type="datetime1">
              <a:rPr lang="en-US"/>
            </a:fld>
            <a:endParaRPr lang="en-US"/>
          </a:p>
        </p:txBody>
      </p:sp>
      <p:sp>
        <p:nvSpPr>
          <p:cNvPr id="5" name="页脚占位符 4"/>
          <p:cNvSpPr>
            <a:spLocks noGrp="1"/>
          </p:cNvSpPr>
          <p:nvPr>
            <p:ph type="ftr" sz="quarter" idx="11"/>
          </p:nvPr>
        </p:nvSpPr>
        <p:spPr/>
        <p:txBody>
          <a:bodyPr/>
          <a:lstStyle/>
          <a:p>
            <a:pPr lvl="0"/>
            <a:endParaRPr lang="en-US"/>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fld id="{BB962C8B-B14F-4D97-AF65-F5344CB8AC3E}" type="datetime1">
              <a:rPr lang="en-US"/>
            </a:fld>
            <a:endParaRPr lang="en-US"/>
          </a:p>
        </p:txBody>
      </p:sp>
      <p:sp>
        <p:nvSpPr>
          <p:cNvPr id="6" name="页脚占位符 5"/>
          <p:cNvSpPr>
            <a:spLocks noGrp="1"/>
          </p:cNvSpPr>
          <p:nvPr>
            <p:ph type="ftr" sz="quarter" idx="11"/>
          </p:nvPr>
        </p:nvSpPr>
        <p:spPr/>
        <p:txBody>
          <a:bodyPr/>
          <a:lstStyle/>
          <a:p>
            <a:pPr lvl="0"/>
            <a:endParaRPr lang="en-US"/>
          </a:p>
        </p:txBody>
      </p:sp>
      <p:sp>
        <p:nvSpPr>
          <p:cNvPr id="7" name="灯片编号占位符 6"/>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fld id="{BB962C8B-B14F-4D97-AF65-F5344CB8AC3E}" type="datetime1">
              <a:rPr lang="en-US"/>
            </a:fld>
            <a:endParaRPr lang="en-US"/>
          </a:p>
        </p:txBody>
      </p:sp>
      <p:sp>
        <p:nvSpPr>
          <p:cNvPr id="8" name="页脚占位符 7"/>
          <p:cNvSpPr>
            <a:spLocks noGrp="1"/>
          </p:cNvSpPr>
          <p:nvPr>
            <p:ph type="ftr" sz="quarter" idx="11"/>
          </p:nvPr>
        </p:nvSpPr>
        <p:spPr/>
        <p:txBody>
          <a:bodyPr/>
          <a:lstStyle/>
          <a:p>
            <a:pPr lvl="0"/>
            <a:endParaRPr lang="en-US"/>
          </a:p>
        </p:txBody>
      </p:sp>
      <p:sp>
        <p:nvSpPr>
          <p:cNvPr id="9" name="灯片编号占位符 8"/>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fld id="{BB962C8B-B14F-4D97-AF65-F5344CB8AC3E}" type="datetime1">
              <a:rPr lang="en-US"/>
            </a:fld>
            <a:endParaRPr lang="en-US"/>
          </a:p>
        </p:txBody>
      </p:sp>
      <p:sp>
        <p:nvSpPr>
          <p:cNvPr id="4" name="页脚占位符 3"/>
          <p:cNvSpPr>
            <a:spLocks noGrp="1"/>
          </p:cNvSpPr>
          <p:nvPr>
            <p:ph type="ftr" sz="quarter" idx="11"/>
          </p:nvPr>
        </p:nvSpPr>
        <p:spPr/>
        <p:txBody>
          <a:bodyPr/>
          <a:lstStyle/>
          <a:p>
            <a:pPr lvl="0"/>
            <a:endParaRPr lang="en-US"/>
          </a:p>
        </p:txBody>
      </p:sp>
      <p:sp>
        <p:nvSpPr>
          <p:cNvPr id="5" name="灯片编号占位符 4"/>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fld id="{BB962C8B-B14F-4D97-AF65-F5344CB8AC3E}" type="datetime1">
              <a:rPr lang="en-US"/>
            </a:fld>
            <a:endParaRPr lang="en-US"/>
          </a:p>
        </p:txBody>
      </p:sp>
      <p:sp>
        <p:nvSpPr>
          <p:cNvPr id="3" name="页脚占位符 2"/>
          <p:cNvSpPr>
            <a:spLocks noGrp="1"/>
          </p:cNvSpPr>
          <p:nvPr>
            <p:ph type="ftr" sz="quarter" idx="11"/>
          </p:nvPr>
        </p:nvSpPr>
        <p:spPr/>
        <p:txBody>
          <a:bodyPr/>
          <a:lstStyle/>
          <a:p>
            <a:pPr lvl="0"/>
            <a:endParaRPr lang="en-US"/>
          </a:p>
        </p:txBody>
      </p:sp>
      <p:sp>
        <p:nvSpPr>
          <p:cNvPr id="4" name="灯片编号占位符 3"/>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1">
              <a:rPr lang="en-US"/>
            </a:fld>
            <a:endParaRPr lang="en-US"/>
          </a:p>
        </p:txBody>
      </p:sp>
      <p:sp>
        <p:nvSpPr>
          <p:cNvPr id="6" name="页脚占位符 5"/>
          <p:cNvSpPr>
            <a:spLocks noGrp="1"/>
          </p:cNvSpPr>
          <p:nvPr>
            <p:ph type="ftr" sz="quarter" idx="11"/>
          </p:nvPr>
        </p:nvSpPr>
        <p:spPr/>
        <p:txBody>
          <a:bodyPr/>
          <a:lstStyle/>
          <a:p>
            <a:pPr lvl="0"/>
            <a:endParaRPr lang="en-US"/>
          </a:p>
        </p:txBody>
      </p:sp>
      <p:sp>
        <p:nvSpPr>
          <p:cNvPr id="7" name="灯片编号占位符 6"/>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1">
              <a:rPr lang="en-US"/>
            </a:fld>
            <a:endParaRPr lang="en-US"/>
          </a:p>
        </p:txBody>
      </p:sp>
      <p:sp>
        <p:nvSpPr>
          <p:cNvPr id="6" name="页脚占位符 5"/>
          <p:cNvSpPr>
            <a:spLocks noGrp="1"/>
          </p:cNvSpPr>
          <p:nvPr>
            <p:ph type="ftr" sz="quarter" idx="11"/>
          </p:nvPr>
        </p:nvSpPr>
        <p:spPr/>
        <p:txBody>
          <a:bodyPr/>
          <a:lstStyle/>
          <a:p>
            <a:pPr lvl="0"/>
            <a:endParaRPr lang="en-US"/>
          </a:p>
        </p:txBody>
      </p:sp>
      <p:sp>
        <p:nvSpPr>
          <p:cNvPr id="7" name="灯片编号占位符 6"/>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en-US"/>
            </a:fld>
            <a:endParaRPr lang="en-US"/>
          </a:p>
        </p:txBody>
      </p:sp>
      <p:sp>
        <p:nvSpPr>
          <p:cNvPr id="5" name="页脚占位符 4"/>
          <p:cNvSpPr>
            <a:spLocks noGrp="1"/>
          </p:cNvSpPr>
          <p:nvPr>
            <p:ph type="ftr" sz="quarter" idx="11"/>
          </p:nvPr>
        </p:nvSpPr>
        <p:spPr/>
        <p:txBody>
          <a:bodyPr/>
          <a:lstStyle/>
          <a:p>
            <a:pPr lvl="0"/>
            <a:endParaRPr lang="en-US"/>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en-US"/>
            </a:fld>
            <a:endParaRPr lang="en-US"/>
          </a:p>
        </p:txBody>
      </p:sp>
      <p:sp>
        <p:nvSpPr>
          <p:cNvPr id="5" name="页脚占位符 4"/>
          <p:cNvSpPr>
            <a:spLocks noGrp="1"/>
          </p:cNvSpPr>
          <p:nvPr>
            <p:ph type="ftr" sz="quarter" idx="11"/>
          </p:nvPr>
        </p:nvSpPr>
        <p:spPr/>
        <p:txBody>
          <a:bodyPr/>
          <a:lstStyle/>
          <a:p>
            <a:pPr lvl="0"/>
            <a:endParaRPr lang="en-US"/>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sz="1200">
              <a:solidFill>
                <a:schemeClr val="tx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11188" y="1295400"/>
            <a:ext cx="3957828" cy="4876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730560" y="1295400"/>
            <a:ext cx="3957828" cy="4876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7" name="灯片编号占位符 6"/>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8" name="页脚占位符 7"/>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9" name="灯片编号占位符 8"/>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4" name="页脚占位符 3"/>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5" name="灯片编号占位符 4"/>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4" name="灯片编号占位符 3"/>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6" name="页脚占位符 5"/>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7" name="灯片编号占位符 6"/>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6" name="页脚占位符 5"/>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7" name="灯片编号占位符 6"/>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61932" y="304800"/>
            <a:ext cx="2126456" cy="5867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82563" y="304800"/>
            <a:ext cx="6256096" cy="58674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lang="ru-RU"/>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6" name="页脚占位符 5"/>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7" name="灯片编号占位符 6"/>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8" name="页脚占位符 7"/>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9" name="灯片编号占位符 8"/>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4" name="页脚占位符 3"/>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5" name="灯片编号占位符 4"/>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3" name="页脚占位符 2"/>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4" name="灯片编号占位符 3"/>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6" name="页脚占位符 5"/>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7" name="灯片编号占位符 6"/>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6" name="页脚占位符 5"/>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7" name="灯片编号占位符 6"/>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3000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2.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lIns="91440" tIns="45720" rIns="91440" bIns="45720" anchor="ctr"/>
          <a:p>
            <a:pPr lvl="0"/>
            <a:r>
              <a:rPr lang="en-US"/>
              <a:t>Click to edit Master title style</a:t>
            </a:r>
            <a:endParaRPr lang="en-US"/>
          </a:p>
        </p:txBody>
      </p:sp>
      <p:sp>
        <p:nvSpPr>
          <p:cNvPr id="1027" name="Text Placeholder 2"/>
          <p:cNvSpPr>
            <a:spLocks noGrp="1"/>
          </p:cNvSpPr>
          <p:nvPr>
            <p:ph type="body" idx="1"/>
          </p:nvPr>
        </p:nvSpPr>
        <p:spPr>
          <a:xfrm>
            <a:off x="457200" y="1600200"/>
            <a:ext cx="8229600" cy="4525963"/>
          </a:xfrm>
          <a:prstGeom prst="rect">
            <a:avLst/>
          </a:prstGeom>
          <a:noFill/>
          <a:ln w="9525">
            <a:noFill/>
          </a:ln>
        </p:spPr>
        <p:txBody>
          <a:bodyPr lIns="91440" tIns="45720" rIns="91440" bIns="45720"/>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28" name="Date Placeholder 3"/>
          <p:cNvSpPr>
            <a:spLocks noGrp="1"/>
          </p:cNvSpPr>
          <p:nvPr>
            <p:ph type="dt" sz="half" idx="2"/>
          </p:nvPr>
        </p:nvSpPr>
        <p:spPr>
          <a:xfrm>
            <a:off x="457200" y="6356350"/>
            <a:ext cx="2133600" cy="365125"/>
          </a:xfrm>
          <a:prstGeom prst="rect">
            <a:avLst/>
          </a:prstGeom>
          <a:noFill/>
          <a:ln w="9525">
            <a:noFill/>
          </a:ln>
        </p:spPr>
        <p:txBody>
          <a:bodyPr lIns="91440" tIns="45720" rIns="91440" bIns="45720" anchor="ctr"/>
          <a:lstStyle>
            <a:lvl1pPr algn="l">
              <a:defRPr sz="1200">
                <a:solidFill>
                  <a:schemeClr val="tx1"/>
                </a:solidFill>
              </a:defRPr>
            </a:lvl1pPr>
          </a:lstStyle>
          <a:p>
            <a:pPr lvl="0"/>
            <a:fld id="{BB962C8B-B14F-4D97-AF65-F5344CB8AC3E}" type="datetime1">
              <a:rPr lang="en-US"/>
            </a:fld>
            <a:endParaRPr lang="en-US"/>
          </a:p>
        </p:txBody>
      </p:sp>
      <p:sp>
        <p:nvSpPr>
          <p:cNvPr id="1029" name="Footer Placeholder 4"/>
          <p:cNvSpPr>
            <a:spLocks noGrp="1"/>
          </p:cNvSpPr>
          <p:nvPr>
            <p:ph type="ftr" sz="quarter" idx="3"/>
          </p:nvPr>
        </p:nvSpPr>
        <p:spPr>
          <a:xfrm>
            <a:off x="3124200" y="6356350"/>
            <a:ext cx="2895600" cy="365125"/>
          </a:xfrm>
          <a:prstGeom prst="rect">
            <a:avLst/>
          </a:prstGeom>
          <a:noFill/>
          <a:ln w="9525">
            <a:noFill/>
          </a:ln>
        </p:spPr>
        <p:txBody>
          <a:bodyPr lIns="91440" tIns="45720" rIns="91440" bIns="45720" anchor="ctr"/>
          <a:lstStyle>
            <a:lvl1pPr algn="ctr">
              <a:defRPr sz="1200">
                <a:solidFill>
                  <a:schemeClr val="tx1"/>
                </a:solidFill>
              </a:defRPr>
            </a:lvl1pPr>
          </a:lstStyle>
          <a:p>
            <a:pPr lvl="0"/>
            <a:endParaRPr lang="en-US"/>
          </a:p>
        </p:txBody>
      </p:sp>
      <p:sp>
        <p:nvSpPr>
          <p:cNvPr id="1030" name="Slide Number Placeholder 5"/>
          <p:cNvSpPr>
            <a:spLocks noGrp="1"/>
          </p:cNvSpPr>
          <p:nvPr>
            <p:ph type="sldNum" sz="quarter" idx="4"/>
          </p:nvPr>
        </p:nvSpPr>
        <p:spPr>
          <a:xfrm>
            <a:off x="6553200" y="6356350"/>
            <a:ext cx="2133600" cy="365125"/>
          </a:xfrm>
          <a:prstGeom prst="rect">
            <a:avLst/>
          </a:prstGeom>
          <a:noFill/>
          <a:ln w="9525">
            <a:noFill/>
          </a:ln>
        </p:spPr>
        <p:txBody>
          <a:bodyPr lIns="91440" tIns="45720" rIns="91440" bIns="45720" anchor="ctr"/>
          <a:lstStyle>
            <a:lvl1pPr algn="r">
              <a:defRPr sz="1200">
                <a:solidFill>
                  <a:schemeClr val="tx1"/>
                </a:solidFill>
              </a:defRPr>
            </a:lvl1pPr>
          </a:lstStyle>
          <a:p>
            <a:pPr lvl="0"/>
            <a:fld id="{9A0DB2DC-4C9A-4742-B13C-FB6460FD3503}" type="slidenum">
              <a:rPr lang="en-US"/>
            </a:fld>
            <a:endParaRPr lang="en-US" sz="1200">
              <a:solidFill>
                <a:schemeClr val="tx1"/>
              </a:solidFill>
            </a:endParaRPr>
          </a:p>
        </p:txBody>
      </p:sp>
      <p:pic>
        <p:nvPicPr>
          <p:cNvPr id="2" name="图片 1" descr="1611799847(1)"/>
          <p:cNvPicPr>
            <a:picLocks noChangeAspect="1"/>
          </p:cNvPicPr>
          <p:nvPr userDrawn="1"/>
        </p:nvPicPr>
        <p:blipFill>
          <a:blip r:embed="rId12"/>
          <a:stretch>
            <a:fillRect/>
          </a:stretch>
        </p:blipFill>
        <p:spPr>
          <a:xfrm>
            <a:off x="8115300" y="274955"/>
            <a:ext cx="571500" cy="52387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lvl="0" algn="ctr" defTabSz="914400" rtl="0" eaLnBrk="1" hangingPunct="1">
        <a:spcBef>
          <a:spcPct val="0"/>
        </a:spcBef>
        <a:buNone/>
        <a:defRPr sz="4400" kern="1200">
          <a:solidFill>
            <a:schemeClr val="tx1"/>
          </a:solidFill>
          <a:latin typeface="+mj-lt"/>
          <a:ea typeface="+mj-ea"/>
          <a:cs typeface="+mj-cs"/>
        </a:defRPr>
      </a:lvl1pPr>
    </p:titleStyle>
    <p:bodyStyle>
      <a:lvl1pPr marL="342900" lvl="0" indent="-342900" algn="l" defTabSz="914400" rtl="0" ea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lvl="1" indent="-285750" algn="l" defTabSz="914400" rtl="0" eaLnBrk="1"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Arial" panose="020B0604020202020204" pitchFamily="34" charset="0"/>
          <a:cs typeface="+mn-cs"/>
        </a:defRPr>
      </a:lvl2pPr>
      <a:lvl3pPr marL="1143000" lvl="2" indent="-228600" algn="l" defTabSz="914400" rtl="0" eaLnBrk="1"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mn-cs"/>
        </a:defRPr>
      </a:lvl3pPr>
      <a:lvl4pPr marL="1600200" lvl="3" indent="-228600" algn="l" defTabSz="914400" rtl="0" eaLnBrk="1"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4pPr>
      <a:lvl5pPr marL="2057400" lvl="4" indent="-228600" algn="l" defTabSz="914400" rtl="0" eaLnBrk="1"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5pPr>
      <a:lvl6pPr marL="2514600" lvl="5" indent="-228600" algn="l" defTabSz="914400" rtl="0" eaLnBrk="1"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6pPr>
      <a:lvl7pPr marL="2971800" lvl="6" indent="-228600" algn="l" defTabSz="914400" rtl="0" eaLnBrk="1"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7pPr>
      <a:lvl8pPr marL="3429000" lvl="7" indent="-228600" algn="l" defTabSz="914400" rtl="0" eaLnBrk="1"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8pPr>
      <a:lvl9pPr marL="3886200" lvl="8" indent="-228600" algn="l" defTabSz="914400" rtl="0" eaLnBrk="1"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9pPr>
    </p:bodyStyle>
    <p:otherStyle>
      <a:lvl1pPr marL="0" lvl="0" indent="0" algn="l" defTabSz="914400" rtl="0" eaLnBrk="1" fontAlgn="base" hangingPunct="1">
        <a:lnSpc>
          <a:spcPct val="100000"/>
        </a:lnSpc>
        <a:spcBef>
          <a:spcPct val="30000"/>
        </a:spcBef>
        <a:spcAft>
          <a:spcPct val="0"/>
        </a:spcAft>
        <a:buSzPct val="100000"/>
        <a:buNone/>
        <a:defRPr sz="1200" b="0" i="0" u="none" kern="1200">
          <a:solidFill>
            <a:schemeClr val="tx1"/>
          </a:solidFill>
          <a:latin typeface="+mn-lt"/>
          <a:ea typeface="+mn-ea"/>
          <a:cs typeface="+mn-cs"/>
        </a:defRPr>
      </a:lvl1pPr>
      <a:lvl2pPr marL="457200" lvl="1" indent="0" algn="l" defTabSz="914400" rtl="0" eaLnBrk="1" fontAlgn="base" hangingPunct="1">
        <a:lnSpc>
          <a:spcPct val="100000"/>
        </a:lnSpc>
        <a:spcBef>
          <a:spcPct val="30000"/>
        </a:spcBef>
        <a:spcAft>
          <a:spcPct val="0"/>
        </a:spcAft>
        <a:buSzPct val="100000"/>
        <a:buFontTx/>
        <a:buNone/>
        <a:defRPr sz="1200" b="0" i="0" u="none" kern="120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hangingPunct="1">
        <a:lnSpc>
          <a:spcPct val="100000"/>
        </a:lnSpc>
        <a:spcBef>
          <a:spcPct val="30000"/>
        </a:spcBef>
        <a:spcAft>
          <a:spcPct val="0"/>
        </a:spcAft>
        <a:buSzPct val="100000"/>
        <a:buFontTx/>
        <a:buNone/>
        <a:defRPr sz="1200" b="0" i="0" u="none" kern="120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hangingPunct="1">
        <a:lnSpc>
          <a:spcPct val="100000"/>
        </a:lnSpc>
        <a:spcBef>
          <a:spcPct val="30000"/>
        </a:spcBef>
        <a:spcAft>
          <a:spcPct val="0"/>
        </a:spcAft>
        <a:buSzPct val="100000"/>
        <a:buFontTx/>
        <a:buNone/>
        <a:defRPr sz="1200" b="0" i="0" u="none" kern="120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hangingPunct="1">
        <a:lnSpc>
          <a:spcPct val="100000"/>
        </a:lnSpc>
        <a:spcBef>
          <a:spcPct val="30000"/>
        </a:spcBef>
        <a:spcAft>
          <a:spcPct val="0"/>
        </a:spcAft>
        <a:buSzPct val="100000"/>
        <a:buFontTx/>
        <a:buNone/>
        <a:defRPr sz="1200" b="0" i="0" u="none" kern="120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hangingPunct="1">
        <a:lnSpc>
          <a:spcPct val="100000"/>
        </a:lnSpc>
        <a:spcBef>
          <a:spcPct val="30000"/>
        </a:spcBef>
        <a:spcAft>
          <a:spcPct val="0"/>
        </a:spcAft>
        <a:buClrTx/>
        <a:buSzPct val="100000"/>
        <a:buFontTx/>
        <a:buNone/>
        <a:defRPr sz="1200" b="0" i="0" u="none" kern="120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hangingPunct="1">
        <a:lnSpc>
          <a:spcPct val="100000"/>
        </a:lnSpc>
        <a:spcBef>
          <a:spcPct val="30000"/>
        </a:spcBef>
        <a:spcAft>
          <a:spcPct val="0"/>
        </a:spcAft>
        <a:buClrTx/>
        <a:buSzPct val="100000"/>
        <a:buFontTx/>
        <a:buNone/>
        <a:defRPr sz="1200" b="0" i="0" u="none" kern="120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hangingPunct="1">
        <a:lnSpc>
          <a:spcPct val="100000"/>
        </a:lnSpc>
        <a:spcBef>
          <a:spcPct val="30000"/>
        </a:spcBef>
        <a:spcAft>
          <a:spcPct val="0"/>
        </a:spcAft>
        <a:buClrTx/>
        <a:buSzPct val="100000"/>
        <a:buFontTx/>
        <a:buNone/>
        <a:defRPr sz="1200" b="0" i="0" u="none" kern="120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hangingPunct="1">
        <a:lnSpc>
          <a:spcPct val="100000"/>
        </a:lnSpc>
        <a:spcBef>
          <a:spcPct val="30000"/>
        </a:spcBef>
        <a:spcAft>
          <a:spcPct val="0"/>
        </a:spcAft>
        <a:buClrTx/>
        <a:buSzPct val="100000"/>
        <a:buFontTx/>
        <a:buNone/>
        <a:defRPr sz="1200" b="0" i="0" u="none" kern="120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33" name="标题 1032" hidden="1"/>
          <p:cNvSpPr/>
          <p:nvPr>
            <p:ph type="title"/>
          </p:nvPr>
        </p:nvSpPr>
        <p:spPr>
          <a:xfrm>
            <a:off x="182563" y="304800"/>
            <a:ext cx="7970837" cy="692150"/>
          </a:xfrm>
          <a:prstGeom prst="rect">
            <a:avLst/>
          </a:prstGeom>
          <a:noFill/>
          <a:ln w="9525">
            <a:noFill/>
          </a:ln>
        </p:spPr>
        <p:txBody>
          <a:bodyPr anchor="ctr"/>
          <a:p>
            <a:pPr lvl="0"/>
            <a:r>
              <a:rPr lang="en-US" altLang="zh-CN"/>
              <a:t>Click to edit Master title</a:t>
            </a:r>
            <a:endParaRPr lang="en-US" altLang="zh-CN"/>
          </a:p>
        </p:txBody>
      </p:sp>
      <p:sp>
        <p:nvSpPr>
          <p:cNvPr id="1034" name="文本占位符 1033" hidden="1"/>
          <p:cNvSpPr/>
          <p:nvPr>
            <p:ph type="body" idx="1"/>
          </p:nvPr>
        </p:nvSpPr>
        <p:spPr>
          <a:xfrm>
            <a:off x="611188" y="1295400"/>
            <a:ext cx="8077200" cy="4876800"/>
          </a:xfrm>
          <a:prstGeom prst="rect">
            <a:avLst/>
          </a:prstGeom>
          <a:noFill/>
          <a:ln w="9525">
            <a:noFill/>
          </a:ln>
        </p:spPr>
        <p:txBody>
          <a:bodyPr/>
          <a:p>
            <a:pPr lvl="0"/>
            <a:r>
              <a:rPr lang="en-US" altLang="zh-CN"/>
              <a:t> Click to edit Master text</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1035" name="灯片编号占位符 1034" hidden="1"/>
          <p:cNvSpPr/>
          <p:nvPr>
            <p:ph type="sldNum" sz="quarter" idx="2"/>
          </p:nvPr>
        </p:nvSpPr>
        <p:spPr>
          <a:xfrm>
            <a:off x="8302625" y="6524625"/>
            <a:ext cx="765175" cy="333375"/>
          </a:xfrm>
          <a:prstGeom prst="rect">
            <a:avLst/>
          </a:prstGeom>
          <a:noFill/>
          <a:ln w="9525">
            <a:noFill/>
          </a:ln>
        </p:spPr>
        <p:txBody>
          <a:bodyPr/>
          <a:lstStyle>
            <a:lvl1pPr marL="0" indent="0" algn="ctr" fontAlgn="base">
              <a:buFont typeface="Calibri" panose="020F0502020204030204"/>
              <a:defRPr sz="1400" b="1">
                <a:solidFill>
                  <a:schemeClr val="bg1"/>
                </a:solidFill>
                <a:latin typeface="Verdana" panose="020B0604030504040204" pitchFamily="34" charset="0"/>
                <a:ea typeface="Gulim" panose="020B0600000101010101" pitchFamily="2" charset="-127"/>
              </a:defRPr>
            </a:lvl1pPr>
          </a:lstStyle>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1036" name="矩形 1035" hidden="1"/>
          <p:cNvSpPr/>
          <p:nvPr/>
        </p:nvSpPr>
        <p:spPr>
          <a:xfrm>
            <a:off x="7620000" y="762000"/>
            <a:ext cx="1371600" cy="228600"/>
          </a:xfrm>
          <a:prstGeom prst="rect">
            <a:avLst/>
          </a:prstGeom>
          <a:noFill/>
          <a:ln w="9525">
            <a:noFill/>
          </a:ln>
        </p:spPr>
        <p:txBody>
          <a:bodyPr/>
          <a:p>
            <a:pPr lvl="0" latinLnBrk="0"/>
          </a:p>
        </p:txBody>
      </p:sp>
      <p:sp>
        <p:nvSpPr>
          <p:cNvPr id="1037" name="页脚占位符 1036" hidden="1"/>
          <p:cNvSpPr/>
          <p:nvPr>
            <p:ph type="ftr" sz="quarter" idx="3"/>
          </p:nvPr>
        </p:nvSpPr>
        <p:spPr>
          <a:xfrm>
            <a:off x="76200" y="6445250"/>
            <a:ext cx="2895600" cy="358775"/>
          </a:xfrm>
          <a:prstGeom prst="rect">
            <a:avLst/>
          </a:prstGeom>
          <a:noFill/>
          <a:ln w="9525">
            <a:noFill/>
          </a:ln>
        </p:spPr>
        <p:txBody>
          <a:bodyPr/>
          <a:lstStyle>
            <a:lvl1pPr marL="0" indent="0" algn="ctr" fontAlgn="base">
              <a:buFont typeface="Calibri" panose="020F0502020204030204"/>
              <a:defRPr sz="2000" b="1">
                <a:solidFill>
                  <a:schemeClr val="bg1"/>
                </a:solidFill>
                <a:latin typeface="Verdana" panose="020B0604030504040204" pitchFamily="34" charset="0"/>
                <a:ea typeface="宋体" panose="02010600030101010101" pitchFamily="2" charset="-122"/>
              </a:defRPr>
            </a:lvl1pPr>
          </a:lstStyle>
          <a:p>
            <a:pPr lvl="0" defTabSz="914400" rtl="0" eaLnBrk="1" hangingPunct="1">
              <a:lnSpc>
                <a:spcPct val="100000"/>
              </a:lnSpc>
              <a:spcBef>
                <a:spcPct val="0"/>
              </a:spcBef>
              <a:spcAft>
                <a:spcPct val="0"/>
              </a:spcAft>
              <a:buClrTx/>
              <a:buSzPct val="100000"/>
            </a:pPr>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l" defTabSz="914400" rtl="0" eaLnBrk="1" fontAlgn="base" hangingPunct="1">
        <a:lnSpc>
          <a:spcPct val="100000"/>
        </a:lnSpc>
        <a:spcBef>
          <a:spcPct val="0"/>
        </a:spcBef>
        <a:spcAft>
          <a:spcPct val="0"/>
        </a:spcAft>
        <a:buSzPct val="100000"/>
        <a:buNone/>
        <a:defRPr sz="3200" b="1" i="0" u="none" kern="1200">
          <a:solidFill>
            <a:schemeClr val="tx2"/>
          </a:solidFill>
          <a:latin typeface="+mj-lt"/>
          <a:ea typeface="+mj-ea"/>
          <a:cs typeface="+mj-cs"/>
        </a:defRPr>
      </a:lvl1pPr>
    </p:titleStyle>
    <p:bodyStyle>
      <a:lvl1pPr marL="342900" lvl="0" indent="-342900" algn="l" defTabSz="914400" rtl="0" eaLnBrk="1" fontAlgn="base" hangingPunct="1">
        <a:lnSpc>
          <a:spcPct val="100000"/>
        </a:lnSpc>
        <a:spcBef>
          <a:spcPct val="20000"/>
        </a:spcBef>
        <a:spcAft>
          <a:spcPct val="0"/>
        </a:spcAft>
        <a:buClr>
          <a:schemeClr val="hlink"/>
        </a:buClr>
        <a:buSzPct val="100000"/>
        <a:buFont typeface="Wingdings" panose="05000000000000000000" pitchFamily="2" charset="2"/>
        <a:buChar char="u"/>
        <a:defRPr sz="2800" b="0" i="0" u="none" kern="1200">
          <a:solidFill>
            <a:schemeClr val="tx2"/>
          </a:solidFill>
          <a:latin typeface="+mn-lt"/>
          <a:ea typeface="+mn-ea"/>
          <a:cs typeface="+mn-cs"/>
        </a:defRPr>
      </a:lvl1pPr>
      <a:lvl2pPr marL="742950" lvl="1" indent="-285750" algn="l" defTabSz="914400" rtl="0" eaLnBrk="1" fontAlgn="base" hangingPunct="1">
        <a:lnSpc>
          <a:spcPct val="100000"/>
        </a:lnSpc>
        <a:spcBef>
          <a:spcPct val="20000"/>
        </a:spcBef>
        <a:spcAft>
          <a:spcPct val="0"/>
        </a:spcAft>
        <a:buSzPct val="100000"/>
        <a:buFontTx/>
        <a:buChar char="–"/>
        <a:defRPr sz="2400" b="0" i="0" u="none" kern="1200">
          <a:solidFill>
            <a:srgbClr val="000000"/>
          </a:solidFill>
          <a:latin typeface="Verdana" panose="020B0604030504040204" pitchFamily="34" charset="0"/>
          <a:ea typeface="宋体" panose="02010600030101010101" pitchFamily="2" charset="-122"/>
          <a:cs typeface="+mn-cs"/>
        </a:defRPr>
      </a:lvl2pPr>
      <a:lvl3pPr marL="1143000" lvl="2" indent="-228600" algn="l" defTabSz="914400" rtl="0" eaLnBrk="1" fontAlgn="base" hangingPunct="1">
        <a:lnSpc>
          <a:spcPct val="100000"/>
        </a:lnSpc>
        <a:spcBef>
          <a:spcPct val="20000"/>
        </a:spcBef>
        <a:spcAft>
          <a:spcPct val="0"/>
        </a:spcAft>
        <a:buSzPct val="100000"/>
        <a:buFont typeface="Wingdings" panose="05000000000000000000" pitchFamily="2" charset="2"/>
        <a:buChar char="§"/>
        <a:defRPr sz="2400" b="0" i="0" u="none" kern="1200">
          <a:solidFill>
            <a:srgbClr val="000000"/>
          </a:solidFill>
          <a:latin typeface="Verdana" panose="020B0604030504040204" pitchFamily="34" charset="0"/>
          <a:ea typeface="宋体" panose="02010600030101010101" pitchFamily="2" charset="-122"/>
          <a:cs typeface="+mn-cs"/>
        </a:defRPr>
      </a:lvl3pPr>
      <a:lvl4pPr marL="1562100" lvl="3" indent="-228600" algn="l" defTabSz="914400" rtl="0" eaLnBrk="1" fontAlgn="base" hangingPunct="1">
        <a:lnSpc>
          <a:spcPct val="100000"/>
        </a:lnSpc>
        <a:spcBef>
          <a:spcPct val="20000"/>
        </a:spcBef>
        <a:spcAft>
          <a:spcPct val="0"/>
        </a:spcAft>
        <a:buSzPct val="100000"/>
        <a:buFontTx/>
        <a:buChar char="–"/>
        <a:defRPr sz="2400" b="0" i="0" u="none" kern="1200">
          <a:solidFill>
            <a:srgbClr val="000000"/>
          </a:solidFill>
          <a:latin typeface="Verdana" panose="020B0604030504040204" pitchFamily="34" charset="0"/>
          <a:ea typeface="宋体" panose="02010600030101010101" pitchFamily="2" charset="-122"/>
          <a:cs typeface="+mn-cs"/>
        </a:defRPr>
      </a:lvl4pPr>
      <a:lvl5pPr marL="1981200" lvl="4" indent="-228600" algn="l" defTabSz="914400" rtl="0" eaLnBrk="1" fontAlgn="base" hangingPunct="1">
        <a:lnSpc>
          <a:spcPct val="100000"/>
        </a:lnSpc>
        <a:spcBef>
          <a:spcPct val="20000"/>
        </a:spcBef>
        <a:spcAft>
          <a:spcPct val="0"/>
        </a:spcAft>
        <a:buSzPct val="100000"/>
        <a:buFont typeface="Wingdings" panose="05000000000000000000" pitchFamily="2" charset="2"/>
        <a:buChar char="§"/>
        <a:defRPr sz="2400" b="0" i="0" u="none" kern="1200">
          <a:solidFill>
            <a:srgbClr val="000000"/>
          </a:solidFill>
          <a:latin typeface="Verdana" panose="020B0604030504040204" pitchFamily="34" charset="0"/>
          <a:ea typeface="宋体" panose="02010600030101010101" pitchFamily="2" charset="-122"/>
          <a:cs typeface="+mn-cs"/>
        </a:defRPr>
      </a:lvl5pPr>
      <a:lvl6pPr marL="2514600" lvl="5" indent="-228600" algn="l" defTabSz="914400" rtl="0" eaLnBrk="1" fontAlgn="base" hangingPunct="1">
        <a:lnSpc>
          <a:spcPct val="100000"/>
        </a:lnSpc>
        <a:spcBef>
          <a:spcPct val="20000"/>
        </a:spcBef>
        <a:spcAft>
          <a:spcPct val="0"/>
        </a:spcAft>
        <a:buClrTx/>
        <a:buSzPct val="100000"/>
        <a:buFont typeface="Wingdings" panose="05000000000000000000" pitchFamily="2" charset="2"/>
        <a:buChar char="§"/>
        <a:defRPr sz="2400" b="0" i="0" u="none" kern="1200">
          <a:solidFill>
            <a:srgbClr val="000000"/>
          </a:solidFill>
          <a:latin typeface="Verdana" panose="020B0604030504040204" pitchFamily="34" charset="0"/>
          <a:ea typeface="宋体" panose="02010600030101010101" pitchFamily="2" charset="-122"/>
          <a:cs typeface="+mn-cs"/>
        </a:defRPr>
      </a:lvl6pPr>
      <a:lvl7pPr marL="2971800" lvl="6" indent="-228600" algn="l" defTabSz="914400" rtl="0" eaLnBrk="1" fontAlgn="base" hangingPunct="1">
        <a:lnSpc>
          <a:spcPct val="100000"/>
        </a:lnSpc>
        <a:spcBef>
          <a:spcPct val="20000"/>
        </a:spcBef>
        <a:spcAft>
          <a:spcPct val="0"/>
        </a:spcAft>
        <a:buClrTx/>
        <a:buSzPct val="100000"/>
        <a:buFont typeface="Wingdings" panose="05000000000000000000" pitchFamily="2" charset="2"/>
        <a:buChar char="§"/>
        <a:defRPr sz="2400" b="0" i="0" u="none" kern="1200">
          <a:solidFill>
            <a:srgbClr val="000000"/>
          </a:solidFill>
          <a:latin typeface="Verdana" panose="020B0604030504040204" pitchFamily="34" charset="0"/>
          <a:ea typeface="宋体" panose="02010600030101010101" pitchFamily="2" charset="-122"/>
          <a:cs typeface="+mn-cs"/>
        </a:defRPr>
      </a:lvl7pPr>
      <a:lvl8pPr marL="3429000" lvl="7" indent="-228600" algn="l" defTabSz="914400" rtl="0" eaLnBrk="1" fontAlgn="base" hangingPunct="1">
        <a:lnSpc>
          <a:spcPct val="100000"/>
        </a:lnSpc>
        <a:spcBef>
          <a:spcPct val="20000"/>
        </a:spcBef>
        <a:spcAft>
          <a:spcPct val="0"/>
        </a:spcAft>
        <a:buClrTx/>
        <a:buSzPct val="100000"/>
        <a:buFont typeface="Wingdings" panose="05000000000000000000" pitchFamily="2" charset="2"/>
        <a:buChar char="§"/>
        <a:defRPr sz="2400" b="0" i="0" u="none" kern="1200">
          <a:solidFill>
            <a:srgbClr val="000000"/>
          </a:solidFill>
          <a:latin typeface="Verdana" panose="020B0604030504040204" pitchFamily="34" charset="0"/>
          <a:ea typeface="宋体" panose="02010600030101010101" pitchFamily="2" charset="-122"/>
          <a:cs typeface="+mn-cs"/>
        </a:defRPr>
      </a:lvl8pPr>
      <a:lvl9pPr marL="3886200" lvl="8" indent="-228600" algn="l" defTabSz="914400" rtl="0" eaLnBrk="1" fontAlgn="base" hangingPunct="1">
        <a:lnSpc>
          <a:spcPct val="100000"/>
        </a:lnSpc>
        <a:spcBef>
          <a:spcPct val="20000"/>
        </a:spcBef>
        <a:spcAft>
          <a:spcPct val="0"/>
        </a:spcAft>
        <a:buClrTx/>
        <a:buSzPct val="100000"/>
        <a:buFont typeface="Wingdings" panose="05000000000000000000" pitchFamily="2" charset="2"/>
        <a:buChar char="§"/>
        <a:defRPr sz="2400" b="0" i="0" u="none" kern="1200">
          <a:solidFill>
            <a:srgbClr val="000000"/>
          </a:solidFill>
          <a:latin typeface="Verdana" panose="020B0604030504040204" pitchFamily="3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p:sp>
        <p:nvSpPr>
          <p:cNvPr id="1040" name="Title Placeholder 1" hidden="1"/>
          <p:cNvSpPr/>
          <p:nvPr>
            <p:ph type="title"/>
          </p:nvPr>
        </p:nvSpPr>
        <p:spPr>
          <a:xfrm>
            <a:off x="457200" y="274638"/>
            <a:ext cx="8229600" cy="1143000"/>
          </a:xfrm>
          <a:prstGeom prst="rect">
            <a:avLst/>
          </a:prstGeom>
          <a:noFill/>
          <a:ln w="9525">
            <a:noFill/>
          </a:ln>
        </p:spPr>
        <p:txBody>
          <a:bodyPr anchor="ctr"/>
          <a:p>
            <a:pPr lvl="0"/>
            <a:r>
              <a:rPr lang="en-US" altLang="zh-CN"/>
              <a:t>Click to edit Master title style</a:t>
            </a:r>
            <a:endParaRPr lang="en-US" altLang="zh-CN"/>
          </a:p>
        </p:txBody>
      </p:sp>
      <p:sp>
        <p:nvSpPr>
          <p:cNvPr id="1041" name="Text Placeholder 2" hidden="1"/>
          <p:cNvSpPr/>
          <p:nvPr>
            <p:ph type="body" idx="1"/>
          </p:nvPr>
        </p:nvSpPr>
        <p:spPr>
          <a:xfrm>
            <a:off x="457200" y="1600200"/>
            <a:ext cx="8229600" cy="4525963"/>
          </a:xfrm>
          <a:prstGeom prst="rect">
            <a:avLst/>
          </a:prstGeom>
          <a:noFill/>
          <a:ln w="9525">
            <a:noFill/>
          </a:ln>
        </p:spPr>
        <p:txBody>
          <a:bodyPr/>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1042" name="Date Placeholder 3" hidden="1"/>
          <p:cNvSpPr>
            <a:spLocks noGrp="1"/>
          </p:cNvSpPr>
          <p:nvPr>
            <p:ph type="dt" sz="half" idx="2"/>
          </p:nvPr>
        </p:nvSpPr>
        <p:spPr>
          <a:xfrm>
            <a:off x="457200" y="6356350"/>
            <a:ext cx="2133600" cy="365125"/>
          </a:xfrm>
          <a:prstGeom prst="rect">
            <a:avLst/>
          </a:prstGeom>
          <a:noFill/>
          <a:ln w="9525">
            <a:noFill/>
          </a:ln>
        </p:spPr>
        <p:txBody>
          <a:bodyPr anchor="ctr"/>
          <a:lstStyle>
            <a:lvl1pPr marL="0" indent="0" algn="l" fontAlgn="base">
              <a:defRPr sz="1200">
                <a:solidFill>
                  <a:schemeClr val="tx1"/>
                </a:solidFill>
                <a:latin typeface="Arial" panose="020B0604020202020204"/>
                <a:ea typeface="宋体" panose="02010600030101010101" pitchFamily="2" charset="-122"/>
              </a:defRPr>
            </a:lvl1pPr>
          </a:lstStyle>
          <a:p>
            <a:pPr lvl="0" defTabSz="914400" rtl="0" eaLnBrk="1" hangingPunct="1">
              <a:lnSpc>
                <a:spcPct val="100000"/>
              </a:lnSpc>
              <a:spcBef>
                <a:spcPct val="30000"/>
              </a:spcBef>
              <a:spcAft>
                <a:spcPct val="0"/>
              </a:spcAft>
              <a:buClrTx/>
              <a:buSzPct val="100000"/>
            </a:pPr>
            <a:fld id="{BB962C8B-B14F-4D97-AF65-F5344CB8AC3E}" type="datetime1">
              <a:rPr lang="en-US" altLang="zh-CN"/>
            </a:fld>
            <a:endParaRPr lang="en-US" altLang="zh-CN"/>
          </a:p>
        </p:txBody>
      </p:sp>
      <p:sp>
        <p:nvSpPr>
          <p:cNvPr id="1043" name="Footer Placeholder 4" hidden="1"/>
          <p:cNvSpPr>
            <a:spLocks noGrp="1"/>
          </p:cNvSpPr>
          <p:nvPr>
            <p:ph type="ftr" sz="quarter" idx="3"/>
          </p:nvPr>
        </p:nvSpPr>
        <p:spPr>
          <a:xfrm>
            <a:off x="3124200" y="6356350"/>
            <a:ext cx="2895600" cy="365125"/>
          </a:xfrm>
          <a:prstGeom prst="rect">
            <a:avLst/>
          </a:prstGeom>
          <a:noFill/>
          <a:ln w="9525">
            <a:noFill/>
          </a:ln>
        </p:spPr>
        <p:txBody>
          <a:bodyPr anchor="ctr"/>
          <a:lstStyle>
            <a:lvl1pPr marL="0" indent="0" algn="ctr" fontAlgn="base">
              <a:defRPr sz="1200">
                <a:solidFill>
                  <a:schemeClr val="tx1"/>
                </a:solidFill>
                <a:latin typeface="Arial" panose="020B0604020202020204"/>
                <a:ea typeface="宋体" panose="02010600030101010101" pitchFamily="2" charset="-122"/>
              </a:defRPr>
            </a:lvl1pPr>
          </a:lstStyle>
          <a:p>
            <a:pPr lvl="0" defTabSz="914400" rtl="0" eaLnBrk="1" hangingPunct="1">
              <a:lnSpc>
                <a:spcPct val="100000"/>
              </a:lnSpc>
              <a:spcBef>
                <a:spcPct val="30000"/>
              </a:spcBef>
              <a:spcAft>
                <a:spcPct val="0"/>
              </a:spcAft>
              <a:buClrTx/>
              <a:buSzPct val="100000"/>
            </a:pPr>
            <a:endParaRPr lang="en-US" altLang="zh-CN"/>
          </a:p>
        </p:txBody>
      </p:sp>
      <p:sp>
        <p:nvSpPr>
          <p:cNvPr id="1044" name="Slide Number Placeholder 5" hidden="1"/>
          <p:cNvSpPr>
            <a:spLocks noGrp="1"/>
          </p:cNvSpPr>
          <p:nvPr>
            <p:ph type="sldNum" sz="quarter" idx="4"/>
          </p:nvPr>
        </p:nvSpPr>
        <p:spPr>
          <a:xfrm>
            <a:off x="6553200" y="6356350"/>
            <a:ext cx="2133600" cy="365125"/>
          </a:xfrm>
          <a:prstGeom prst="rect">
            <a:avLst/>
          </a:prstGeom>
          <a:noFill/>
          <a:ln w="9525">
            <a:noFill/>
          </a:ln>
        </p:spPr>
        <p:txBody>
          <a:bodyPr anchor="ctr"/>
          <a:lstStyle>
            <a:lvl1pPr marL="0" indent="0" algn="r" fontAlgn="base">
              <a:defRPr sz="1200">
                <a:solidFill>
                  <a:schemeClr val="tx1"/>
                </a:solidFill>
                <a:latin typeface="Arial" panose="020B0604020202020204"/>
                <a:ea typeface="宋体" panose="02010600030101010101" pitchFamily="2" charset="-122"/>
              </a:defRPr>
            </a:lvl1pPr>
          </a:lstStyle>
          <a:p>
            <a:pPr lvl="0" defTabSz="914400" rtl="0" eaLnBrk="1" hangingPunct="1">
              <a:lnSpc>
                <a:spcPct val="100000"/>
              </a:lnSpc>
              <a:spcBef>
                <a:spcPct val="3000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marL="0" lvl="0" indent="0" algn="ctr" defTabSz="914400" rtl="0" eaLnBrk="0" fontAlgn="base" hangingPunct="0">
        <a:lnSpc>
          <a:spcPct val="100000"/>
        </a:lnSpc>
        <a:spcBef>
          <a:spcPct val="0"/>
        </a:spcBef>
        <a:spcAft>
          <a:spcPct val="0"/>
        </a:spcAft>
        <a:buSzPct val="100000"/>
        <a:buNone/>
        <a:defRPr sz="4400" b="0" i="0" u="none" kern="1200">
          <a:solidFill>
            <a:schemeClr val="tx1"/>
          </a:solidFill>
          <a:latin typeface="+mj-lt"/>
          <a:ea typeface="+mj-ea"/>
          <a:cs typeface="+mj-cs"/>
        </a:defRPr>
      </a:lvl1pPr>
      <a:lvl2pPr marL="0" lvl="1" indent="0" algn="ctr" defTabSz="914400" rtl="0" eaLnBrk="0" fontAlgn="base" hangingPunct="0">
        <a:lnSpc>
          <a:spcPct val="100000"/>
        </a:lnSpc>
        <a:spcBef>
          <a:spcPct val="0"/>
        </a:spcBef>
        <a:spcAft>
          <a:spcPct val="0"/>
        </a:spcAft>
        <a:buSzPct val="100000"/>
        <a:buNone/>
        <a:defRPr sz="4400" b="0" i="0" u="none" kern="1200">
          <a:solidFill>
            <a:schemeClr val="tx1"/>
          </a:solidFill>
          <a:latin typeface="Calibri" panose="020F0502020204030204" charset="0"/>
          <a:ea typeface="+mj-ea"/>
          <a:cs typeface="+mj-cs"/>
        </a:defRPr>
      </a:lvl2pPr>
      <a:lvl3pPr marL="0" lvl="2" indent="0" algn="ctr" defTabSz="914400" rtl="0" eaLnBrk="0" fontAlgn="base" hangingPunct="0">
        <a:lnSpc>
          <a:spcPct val="100000"/>
        </a:lnSpc>
        <a:spcBef>
          <a:spcPct val="0"/>
        </a:spcBef>
        <a:spcAft>
          <a:spcPct val="0"/>
        </a:spcAft>
        <a:buSzPct val="100000"/>
        <a:buNone/>
        <a:defRPr sz="4400" b="0" i="0" u="none" kern="1200">
          <a:solidFill>
            <a:schemeClr val="tx1"/>
          </a:solidFill>
          <a:latin typeface="Calibri" panose="020F0502020204030204" charset="0"/>
          <a:ea typeface="+mj-ea"/>
          <a:cs typeface="+mj-cs"/>
        </a:defRPr>
      </a:lvl3pPr>
      <a:lvl4pPr marL="0" lvl="3" indent="0" algn="ctr" defTabSz="914400" rtl="0" eaLnBrk="0" fontAlgn="base" hangingPunct="0">
        <a:lnSpc>
          <a:spcPct val="100000"/>
        </a:lnSpc>
        <a:spcBef>
          <a:spcPct val="0"/>
        </a:spcBef>
        <a:spcAft>
          <a:spcPct val="0"/>
        </a:spcAft>
        <a:buSzPct val="100000"/>
        <a:buNone/>
        <a:defRPr sz="4400" b="0" i="0" u="none" kern="1200">
          <a:solidFill>
            <a:schemeClr val="tx1"/>
          </a:solidFill>
          <a:latin typeface="Calibri" panose="020F0502020204030204" charset="0"/>
          <a:ea typeface="+mj-ea"/>
          <a:cs typeface="+mj-cs"/>
        </a:defRPr>
      </a:lvl4pPr>
      <a:lvl5pPr marL="0" lvl="4" indent="0" algn="ctr" defTabSz="914400" rtl="0" eaLnBrk="0" fontAlgn="base" hangingPunct="0">
        <a:lnSpc>
          <a:spcPct val="100000"/>
        </a:lnSpc>
        <a:spcBef>
          <a:spcPct val="0"/>
        </a:spcBef>
        <a:spcAft>
          <a:spcPct val="0"/>
        </a:spcAft>
        <a:buSzPct val="100000"/>
        <a:buNone/>
        <a:defRPr sz="4400" b="0" i="0" u="none" kern="1200">
          <a:solidFill>
            <a:schemeClr val="tx1"/>
          </a:solidFill>
          <a:latin typeface="Calibri" panose="020F0502020204030204" charset="0"/>
          <a:ea typeface="+mj-ea"/>
          <a:cs typeface="+mj-cs"/>
        </a:defRPr>
      </a:lvl5pPr>
    </p:titleStyle>
    <p:bodyStyle>
      <a:lvl1pPr marL="342900" lvl="0" indent="-342900" algn="l" defTabSz="914400" rtl="0" eaLnBrk="0" fontAlgn="base" hangingPunct="0">
        <a:lnSpc>
          <a:spcPct val="100000"/>
        </a:lnSpc>
        <a:spcBef>
          <a:spcPct val="20000"/>
        </a:spcBef>
        <a:spcAft>
          <a:spcPct val="0"/>
        </a:spcAft>
        <a:buSzPct val="100000"/>
        <a:buFont typeface="Arial" panose="020B0604020202020204" pitchFamily="34" charset="0"/>
        <a:buChar char="•"/>
        <a:defRPr sz="3200" b="0" i="0" u="none" kern="1200">
          <a:solidFill>
            <a:schemeClr val="tx1"/>
          </a:solidFill>
          <a:latin typeface="+mn-lt"/>
          <a:ea typeface="+mn-ea"/>
          <a:cs typeface="+mn-cs"/>
        </a:defRPr>
      </a:lvl1pPr>
      <a:lvl2pPr marL="742950" lvl="1" indent="-285750" algn="l" defTabSz="914400" rtl="0" eaLnBrk="0" fontAlgn="base" hangingPunct="0">
        <a:lnSpc>
          <a:spcPct val="100000"/>
        </a:lnSpc>
        <a:spcBef>
          <a:spcPct val="20000"/>
        </a:spcBef>
        <a:spcAft>
          <a:spcPct val="0"/>
        </a:spcAft>
        <a:buSzPct val="100000"/>
        <a:buFont typeface="Arial" panose="020B0604020202020204" pitchFamily="34" charset="0"/>
        <a:buChar char="–"/>
        <a:defRPr sz="2800" b="0" i="0" u="none" kern="1200">
          <a:solidFill>
            <a:schemeClr val="tx1"/>
          </a:solidFill>
          <a:latin typeface="Calibri" panose="020F0502020204030204"/>
          <a:ea typeface="Arial" panose="020B0604020202020204"/>
          <a:cs typeface="+mn-cs"/>
        </a:defRPr>
      </a:lvl2pPr>
      <a:lvl3pPr marL="1143000" lvl="2" indent="-228600" algn="l" defTabSz="914400" rtl="0" eaLnBrk="0" fontAlgn="base" hangingPunct="0">
        <a:lnSpc>
          <a:spcPct val="100000"/>
        </a:lnSpc>
        <a:spcBef>
          <a:spcPct val="20000"/>
        </a:spcBef>
        <a:spcAft>
          <a:spcPct val="0"/>
        </a:spcAft>
        <a:buSzPct val="100000"/>
        <a:buFont typeface="Arial" panose="020B0604020202020204" pitchFamily="34" charset="0"/>
        <a:buChar char="•"/>
        <a:defRPr sz="2400" b="0" i="0" u="none" kern="1200">
          <a:solidFill>
            <a:schemeClr val="tx1"/>
          </a:solidFill>
          <a:latin typeface="Calibri" panose="020F0502020204030204"/>
          <a:ea typeface="Arial" panose="020B0604020202020204"/>
          <a:cs typeface="+mn-cs"/>
        </a:defRPr>
      </a:lvl3pPr>
      <a:lvl4pPr marL="1600200" lvl="3" indent="-228600" algn="l" defTabSz="914400" rtl="0" eaLnBrk="0" fontAlgn="base" hangingPunct="0">
        <a:lnSpc>
          <a:spcPct val="100000"/>
        </a:lnSpc>
        <a:spcBef>
          <a:spcPct val="20000"/>
        </a:spcBef>
        <a:spcAft>
          <a:spcPct val="0"/>
        </a:spcAft>
        <a:buSzPct val="100000"/>
        <a:buFont typeface="Arial" panose="020B0604020202020204" pitchFamily="34" charset="0"/>
        <a:buChar char="–"/>
        <a:defRPr sz="2000" b="0" i="0" u="none" kern="1200">
          <a:solidFill>
            <a:schemeClr val="tx1"/>
          </a:solidFill>
          <a:latin typeface="Calibri" panose="020F0502020204030204"/>
          <a:ea typeface="Arial" panose="020B0604020202020204"/>
          <a:cs typeface="+mn-cs"/>
        </a:defRPr>
      </a:lvl4pPr>
      <a:lvl5pPr marL="2057400" lvl="4" indent="-228600" algn="l" defTabSz="914400" rtl="0" eaLnBrk="0" fontAlgn="base" hangingPunct="0">
        <a:lnSpc>
          <a:spcPct val="100000"/>
        </a:lnSpc>
        <a:spcBef>
          <a:spcPct val="20000"/>
        </a:spcBef>
        <a:spcAft>
          <a:spcPct val="0"/>
        </a:spcAft>
        <a:buSzPct val="100000"/>
        <a:buFont typeface="Arial" panose="020B0604020202020204" pitchFamily="34" charset="0"/>
        <a:buChar char="»"/>
        <a:defRPr sz="2000" b="0" i="0" u="none" kern="1200">
          <a:solidFill>
            <a:schemeClr val="tx1"/>
          </a:solidFill>
          <a:latin typeface="Calibri" panose="020F0502020204030204"/>
          <a:ea typeface="Arial" panose="020B0604020202020204"/>
          <a:cs typeface="+mn-cs"/>
        </a:defRPr>
      </a:lvl5pPr>
      <a:lvl6pPr marL="2514600" lvl="5" indent="-228600" algn="l" defTabSz="914400" rtl="0" eaLnBrk="0" fontAlgn="base" hangingPunct="0">
        <a:lnSpc>
          <a:spcPct val="100000"/>
        </a:lnSpc>
        <a:spcBef>
          <a:spcPct val="20000"/>
        </a:spcBef>
        <a:spcAft>
          <a:spcPct val="0"/>
        </a:spcAft>
        <a:buClrTx/>
        <a:buSzPct val="100000"/>
        <a:buFont typeface="Arial" panose="020B0604020202020204" pitchFamily="34" charset="0"/>
        <a:buChar char="»"/>
        <a:defRPr sz="2000" b="0" i="0" u="none" kern="1200">
          <a:solidFill>
            <a:schemeClr val="tx1"/>
          </a:solidFill>
          <a:latin typeface="Calibri" panose="020F0502020204030204"/>
          <a:ea typeface="Arial" panose="020B0604020202020204"/>
          <a:cs typeface="+mn-cs"/>
        </a:defRPr>
      </a:lvl6pPr>
      <a:lvl7pPr marL="2971800" lvl="6" indent="-228600" algn="l" defTabSz="914400" rtl="0" eaLnBrk="0" fontAlgn="base" hangingPunct="0">
        <a:lnSpc>
          <a:spcPct val="100000"/>
        </a:lnSpc>
        <a:spcBef>
          <a:spcPct val="20000"/>
        </a:spcBef>
        <a:spcAft>
          <a:spcPct val="0"/>
        </a:spcAft>
        <a:buClrTx/>
        <a:buSzPct val="100000"/>
        <a:buFont typeface="Arial" panose="020B0604020202020204" pitchFamily="34" charset="0"/>
        <a:buChar char="»"/>
        <a:defRPr sz="2000" b="0" i="0" u="none" kern="1200">
          <a:solidFill>
            <a:schemeClr val="tx1"/>
          </a:solidFill>
          <a:latin typeface="Calibri" panose="020F0502020204030204"/>
          <a:ea typeface="Arial" panose="020B0604020202020204"/>
          <a:cs typeface="+mn-cs"/>
        </a:defRPr>
      </a:lvl7pPr>
      <a:lvl8pPr marL="3429000" lvl="7" indent="-228600" algn="l" defTabSz="914400" rtl="0" eaLnBrk="0" fontAlgn="base" hangingPunct="0">
        <a:lnSpc>
          <a:spcPct val="100000"/>
        </a:lnSpc>
        <a:spcBef>
          <a:spcPct val="20000"/>
        </a:spcBef>
        <a:spcAft>
          <a:spcPct val="0"/>
        </a:spcAft>
        <a:buClrTx/>
        <a:buSzPct val="100000"/>
        <a:buFont typeface="Arial" panose="020B0604020202020204" pitchFamily="34" charset="0"/>
        <a:buChar char="»"/>
        <a:defRPr sz="2000" b="0" i="0" u="none" kern="1200">
          <a:solidFill>
            <a:schemeClr val="tx1"/>
          </a:solidFill>
          <a:latin typeface="Calibri" panose="020F0502020204030204"/>
          <a:ea typeface="Arial" panose="020B0604020202020204"/>
          <a:cs typeface="+mn-cs"/>
        </a:defRPr>
      </a:lvl8pPr>
      <a:lvl9pPr marL="3886200" lvl="8" indent="-228600" algn="l" defTabSz="914400" rtl="0" eaLnBrk="0" fontAlgn="base" hangingPunct="0">
        <a:lnSpc>
          <a:spcPct val="100000"/>
        </a:lnSpc>
        <a:spcBef>
          <a:spcPct val="20000"/>
        </a:spcBef>
        <a:spcAft>
          <a:spcPct val="0"/>
        </a:spcAft>
        <a:buClrTx/>
        <a:buSzPct val="100000"/>
        <a:buFont typeface="Arial" panose="020B0604020202020204" pitchFamily="34" charset="0"/>
        <a:buChar char="»"/>
        <a:defRPr sz="2000" b="0" i="0" u="none" kern="1200">
          <a:solidFill>
            <a:schemeClr val="tx1"/>
          </a:solidFill>
          <a:latin typeface="Calibri" panose="020F0502020204030204"/>
          <a:ea typeface="Arial" panose="020B0604020202020204"/>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18.xml"/><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5.wmf"/><Relationship Id="rId1" Type="http://schemas.openxmlformats.org/officeDocument/2006/relationships/image" Target="../media/image3.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6.png"/><Relationship Id="rId1" Type="http://schemas.openxmlformats.org/officeDocument/2006/relationships/image" Target="../media/image3.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7.GIF"/><Relationship Id="rId1" Type="http://schemas.openxmlformats.org/officeDocument/2006/relationships/image" Target="../media/image3.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051" name="文本占位符 2050"/>
          <p:cNvSpPr/>
          <p:nvPr>
            <p:ph type="body"/>
          </p:nvPr>
        </p:nvSpPr>
        <p:spPr>
          <a:xfrm>
            <a:off x="1619250" y="1557338"/>
            <a:ext cx="6553200" cy="4032250"/>
          </a:xfrm>
        </p:spPr>
        <p:txBody>
          <a:bodyPr/>
          <a:p>
            <a:pPr algn="ctr">
              <a:lnSpc>
                <a:spcPct val="135000"/>
              </a:lnSpc>
              <a:buClr>
                <a:schemeClr val="hlink"/>
              </a:buClr>
              <a:buNone/>
            </a:pPr>
            <a:endParaRPr lang="en-US" altLang="zh-CN" b="1">
              <a:solidFill>
                <a:schemeClr val="accent1"/>
              </a:solidFill>
              <a:latin typeface="楷体_GB2312" pitchFamily="49" charset="-122"/>
              <a:ea typeface="楷体_GB2312" pitchFamily="49" charset="-122"/>
            </a:endParaRPr>
          </a:p>
          <a:p>
            <a:pPr algn="ctr">
              <a:lnSpc>
                <a:spcPct val="135000"/>
              </a:lnSpc>
              <a:buClr>
                <a:schemeClr val="hlink"/>
              </a:buClr>
              <a:buNone/>
            </a:pPr>
            <a:r>
              <a:rPr lang="zh-CN" altLang="en-US" b="1">
                <a:solidFill>
                  <a:schemeClr val="accent1"/>
                </a:solidFill>
                <a:latin typeface="黑体" panose="02010609060101010101" pitchFamily="2" charset="-122"/>
                <a:ea typeface="黑体" panose="02010609060101010101" pitchFamily="2" charset="-122"/>
              </a:rPr>
              <a:t>第四章 客户管理</a:t>
            </a:r>
            <a:endParaRPr lang="zh-CN" altLang="en-US" b="1">
              <a:solidFill>
                <a:schemeClr val="accent1"/>
              </a:solidFill>
              <a:latin typeface="黑体" panose="02010609060101010101" pitchFamily="2" charset="-122"/>
              <a:ea typeface="黑体" panose="02010609060101010101" pitchFamily="2" charset="-122"/>
            </a:endParaRPr>
          </a:p>
          <a:p>
            <a:pPr>
              <a:lnSpc>
                <a:spcPct val="135000"/>
              </a:lnSpc>
              <a:buClr>
                <a:schemeClr val="hlink"/>
              </a:buClr>
              <a:buNone/>
            </a:pPr>
            <a:r>
              <a:rPr lang="zh-CN" altLang="en-US" b="1">
                <a:solidFill>
                  <a:schemeClr val="accent1"/>
                </a:solidFill>
                <a:latin typeface="楷体_GB2312" pitchFamily="49" charset="-122"/>
                <a:ea typeface="楷体_GB2312" pitchFamily="49" charset="-122"/>
              </a:rPr>
              <a:t>第一节 客户服务管理</a:t>
            </a:r>
            <a:endParaRPr lang="zh-CN" altLang="en-US" b="1">
              <a:solidFill>
                <a:schemeClr val="accent1"/>
              </a:solidFill>
              <a:latin typeface="楷体_GB2312" pitchFamily="49" charset="-122"/>
              <a:ea typeface="楷体_GB2312" pitchFamily="49" charset="-122"/>
            </a:endParaRPr>
          </a:p>
          <a:p>
            <a:pPr>
              <a:lnSpc>
                <a:spcPct val="135000"/>
              </a:lnSpc>
              <a:buClr>
                <a:schemeClr val="hlink"/>
              </a:buClr>
              <a:buNone/>
            </a:pPr>
            <a:r>
              <a:rPr lang="zh-CN" altLang="en-US" b="1">
                <a:solidFill>
                  <a:schemeClr val="accent1"/>
                </a:solidFill>
                <a:latin typeface="楷体_GB2312" pitchFamily="49" charset="-122"/>
                <a:ea typeface="楷体_GB2312" pitchFamily="49" charset="-122"/>
              </a:rPr>
              <a:t>第二节 客户信用管理 </a:t>
            </a:r>
            <a:endParaRPr lang="zh-CN" altLang="en-US" b="1">
              <a:solidFill>
                <a:schemeClr val="accent1"/>
              </a:solidFill>
              <a:latin typeface="楷体_GB2312" pitchFamily="49" charset="-122"/>
              <a:ea typeface="楷体_GB2312" pitchFamily="49" charset="-122"/>
            </a:endParaRPr>
          </a:p>
          <a:p>
            <a:pPr>
              <a:lnSpc>
                <a:spcPct val="135000"/>
              </a:lnSpc>
              <a:buClr>
                <a:schemeClr val="hlink"/>
              </a:buClr>
              <a:buNone/>
            </a:pPr>
            <a:r>
              <a:rPr lang="zh-CN" altLang="en-US" b="1">
                <a:solidFill>
                  <a:schemeClr val="accent1"/>
                </a:solidFill>
                <a:latin typeface="楷体_GB2312" pitchFamily="49" charset="-122"/>
                <a:ea typeface="楷体_GB2312" pitchFamily="49" charset="-122"/>
              </a:rPr>
              <a:t>第三节 客户关系管理</a:t>
            </a:r>
            <a:r>
              <a:rPr lang="zh-CN" altLang="en-US">
                <a:solidFill>
                  <a:schemeClr val="accent1"/>
                </a:solidFill>
                <a:latin typeface="楷体_GB2312" pitchFamily="49" charset="-122"/>
                <a:ea typeface="楷体_GB2312" pitchFamily="49" charset="-122"/>
              </a:rPr>
              <a:t> </a:t>
            </a:r>
            <a:endParaRPr lang="zh-CN" altLang="en-US">
              <a:solidFill>
                <a:schemeClr val="accent1"/>
              </a:solidFill>
              <a:latin typeface="楷体_GB2312" pitchFamily="49" charset="-122"/>
              <a:ea typeface="楷体_GB2312" pitchFamily="49" charset="-122"/>
            </a:endParaRPr>
          </a:p>
          <a:p>
            <a:pPr>
              <a:lnSpc>
                <a:spcPct val="135000"/>
              </a:lnSpc>
              <a:buClr>
                <a:schemeClr val="hlink"/>
              </a:buClr>
              <a:buNone/>
            </a:pPr>
            <a:endParaRPr lang="zh-CN" altLang="en-US">
              <a:solidFill>
                <a:schemeClr val="accent1"/>
              </a:solidFill>
              <a:latin typeface="楷体_GB2312" pitchFamily="49" charset="-122"/>
              <a:ea typeface="楷体_GB2312" pitchFamily="49" charset="-122"/>
            </a:endParaRPr>
          </a:p>
          <a:p>
            <a:pPr>
              <a:lnSpc>
                <a:spcPct val="135000"/>
              </a:lnSpc>
              <a:buClr>
                <a:schemeClr val="hlink"/>
              </a:buClr>
              <a:buNone/>
            </a:pPr>
            <a:r>
              <a:rPr lang="zh-CN" altLang="en-US" sz="2400">
                <a:solidFill>
                  <a:schemeClr val="accent1"/>
                </a:solidFill>
                <a:latin typeface="楷体_GB2312" pitchFamily="49" charset="-122"/>
                <a:ea typeface="楷体_GB2312" pitchFamily="49" charset="-122"/>
              </a:rPr>
              <a:t>  主讲老师：匡华敏</a:t>
            </a:r>
            <a:endParaRPr lang="zh-CN" altLang="en-US" sz="2400">
              <a:solidFill>
                <a:schemeClr val="accent1"/>
              </a:solidFill>
              <a:latin typeface="楷体_GB2312" pitchFamily="49" charset="-122"/>
              <a:ea typeface="楷体_GB2312" pitchFamily="49" charset="-122"/>
            </a:endParaRPr>
          </a:p>
          <a:p>
            <a:pPr>
              <a:lnSpc>
                <a:spcPct val="135000"/>
              </a:lnSpc>
              <a:buClr>
                <a:schemeClr val="hlink"/>
              </a:buClr>
              <a:buNone/>
            </a:pPr>
            <a:endParaRPr lang="zh-CN" altLang="en-US" sz="2400">
              <a:solidFill>
                <a:schemeClr val="accent1"/>
              </a:solidFill>
              <a:latin typeface="楷体_GB2312" pitchFamily="49" charset="-122"/>
              <a:ea typeface="楷体_GB2312" pitchFamily="49" charset="-122"/>
            </a:endParaRPr>
          </a:p>
        </p:txBody>
      </p:sp>
      <p:cxnSp>
        <p:nvCxnSpPr>
          <p:cNvPr id="2052" name="直接连接符 2051"/>
          <p:cNvCxnSpPr/>
          <p:nvPr/>
        </p:nvCxnSpPr>
        <p:spPr>
          <a:xfrm>
            <a:off x="1763713" y="3500438"/>
            <a:ext cx="3313112" cy="0"/>
          </a:xfrm>
          <a:prstGeom prst="line">
            <a:avLst/>
          </a:prstGeom>
          <a:ln w="38100" cap="flat" cmpd="sng">
            <a:solidFill>
              <a:srgbClr val="FF0000"/>
            </a:solidFill>
            <a:prstDash val="soli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childTnLst>
                                    <p:set>
                                      <p:cBhvr additive="base">
                                        <p:cTn id="6" dur="1" fill="hold">
                                          <p:stCondLst>
                                            <p:cond delay="0"/>
                                          </p:stCondLst>
                                        </p:cTn>
                                        <p:tgtEl>
                                          <p:spTgt spid="2051">
                                            <p:txEl>
                                              <p:charRg st="1" end="10"/>
                                            </p:txEl>
                                          </p:spTgt>
                                        </p:tgtEl>
                                        <p:attrNameLst>
                                          <p:attrName>style.visibility</p:attrName>
                                        </p:attrNameLst>
                                      </p:cBhvr>
                                      <p:to>
                                        <p:strVal val="visible"/>
                                      </p:to>
                                    </p:set>
                                    <p:animEffect transition="in" filter="blinds(horizontal)">
                                      <p:cBhvr additive="base">
                                        <p:cTn id="7" dur="500"/>
                                        <p:tgtEl>
                                          <p:spTgt spid="2051">
                                            <p:txEl>
                                              <p:charRg st="1" end="10"/>
                                            </p:txEl>
                                          </p:spTgt>
                                        </p:tgtEl>
                                      </p:cBhvr>
                                    </p:animEffect>
                                  </p:childTnLst>
                                </p:cTn>
                              </p:par>
                            </p:childTnLst>
                          </p:cTn>
                        </p:par>
                        <p:par>
                          <p:cTn id="8" fill="hold">
                            <p:stCondLst>
                              <p:cond delay="500"/>
                            </p:stCondLst>
                            <p:childTnLst>
                              <p:par>
                                <p:cTn id="9" presetID="3" presetClass="entr" presetSubtype="10" fill="hold" grpId="0" nodeType="afterEffect">
                                  <p:childTnLst>
                                    <p:set>
                                      <p:cBhvr additive="base">
                                        <p:cTn id="10" dur="1" fill="hold">
                                          <p:stCondLst>
                                            <p:cond delay="0"/>
                                          </p:stCondLst>
                                        </p:cTn>
                                        <p:tgtEl>
                                          <p:spTgt spid="2051">
                                            <p:txEl>
                                              <p:charRg st="10" end="21"/>
                                            </p:txEl>
                                          </p:spTgt>
                                        </p:tgtEl>
                                        <p:attrNameLst>
                                          <p:attrName>style.visibility</p:attrName>
                                        </p:attrNameLst>
                                      </p:cBhvr>
                                      <p:to>
                                        <p:strVal val="visible"/>
                                      </p:to>
                                    </p:set>
                                    <p:animEffect transition="in" filter="blinds(horizontal)">
                                      <p:cBhvr additive="base">
                                        <p:cTn id="11" dur="500"/>
                                        <p:tgtEl>
                                          <p:spTgt spid="2051">
                                            <p:txEl>
                                              <p:charRg st="10" end="21"/>
                                            </p:txEl>
                                          </p:spTgt>
                                        </p:tgtEl>
                                      </p:cBhvr>
                                    </p:animEffect>
                                  </p:childTnLst>
                                </p:cTn>
                              </p:par>
                            </p:childTnLst>
                          </p:cTn>
                        </p:par>
                        <p:par>
                          <p:cTn id="12" fill="hold">
                            <p:stCondLst>
                              <p:cond delay="1000"/>
                            </p:stCondLst>
                            <p:childTnLst>
                              <p:par>
                                <p:cTn id="13" presetID="3" presetClass="entr" presetSubtype="10" fill="hold" grpId="0" nodeType="afterEffect">
                                  <p:childTnLst>
                                    <p:set>
                                      <p:cBhvr additive="base">
                                        <p:cTn id="14" dur="1" fill="hold">
                                          <p:stCondLst>
                                            <p:cond delay="0"/>
                                          </p:stCondLst>
                                        </p:cTn>
                                        <p:tgtEl>
                                          <p:spTgt spid="2051">
                                            <p:txEl>
                                              <p:charRg st="21" end="33"/>
                                            </p:txEl>
                                          </p:spTgt>
                                        </p:tgtEl>
                                        <p:attrNameLst>
                                          <p:attrName>style.visibility</p:attrName>
                                        </p:attrNameLst>
                                      </p:cBhvr>
                                      <p:to>
                                        <p:strVal val="visible"/>
                                      </p:to>
                                    </p:set>
                                    <p:animEffect transition="in" filter="blinds(horizontal)">
                                      <p:cBhvr additive="base">
                                        <p:cTn id="15" dur="500"/>
                                        <p:tgtEl>
                                          <p:spTgt spid="2051">
                                            <p:txEl>
                                              <p:charRg st="21" end="33"/>
                                            </p:txEl>
                                          </p:spTgt>
                                        </p:tgtEl>
                                      </p:cBhvr>
                                    </p:animEffect>
                                  </p:childTnLst>
                                </p:cTn>
                              </p:par>
                            </p:childTnLst>
                          </p:cTn>
                        </p:par>
                        <p:par>
                          <p:cTn id="16" fill="hold">
                            <p:stCondLst>
                              <p:cond delay="1500"/>
                            </p:stCondLst>
                            <p:childTnLst>
                              <p:par>
                                <p:cTn id="17" presetID="3" presetClass="entr" presetSubtype="10" fill="hold" grpId="0" nodeType="afterEffect">
                                  <p:childTnLst>
                                    <p:set>
                                      <p:cBhvr additive="base">
                                        <p:cTn id="18" dur="1" fill="hold">
                                          <p:stCondLst>
                                            <p:cond delay="0"/>
                                          </p:stCondLst>
                                        </p:cTn>
                                        <p:tgtEl>
                                          <p:spTgt spid="2051">
                                            <p:txEl>
                                              <p:charRg st="33" end="45"/>
                                            </p:txEl>
                                          </p:spTgt>
                                        </p:tgtEl>
                                        <p:attrNameLst>
                                          <p:attrName>style.visibility</p:attrName>
                                        </p:attrNameLst>
                                      </p:cBhvr>
                                      <p:to>
                                        <p:strVal val="visible"/>
                                      </p:to>
                                    </p:set>
                                    <p:animEffect transition="in" filter="blinds(horizontal)">
                                      <p:cBhvr additive="base">
                                        <p:cTn id="19" dur="500"/>
                                        <p:tgtEl>
                                          <p:spTgt spid="2051">
                                            <p:txEl>
                                              <p:charRg st="33" end="4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childTnLst>
                                    <p:set>
                                      <p:cBhvr additive="base">
                                        <p:cTn id="23" dur="1" fill="hold">
                                          <p:stCondLst>
                                            <p:cond delay="0"/>
                                          </p:stCondLst>
                                        </p:cTn>
                                        <p:tgtEl>
                                          <p:spTgt spid="2051">
                                            <p:txEl>
                                              <p:charRg st="6" end="6"/>
                                            </p:txEl>
                                          </p:spTgt>
                                        </p:tgtEl>
                                        <p:attrNameLst>
                                          <p:attrName>style.visibility</p:attrName>
                                        </p:attrNameLst>
                                      </p:cBhvr>
                                      <p:to>
                                        <p:strVal val="visible"/>
                                      </p:to>
                                    </p:set>
                                    <p:animEffect transition="in" filter="blinds(horizontal)">
                                      <p:cBhvr additive="base">
                                        <p:cTn id="24" dur="500"/>
                                        <p:tgtEl>
                                          <p:spTgt spid="2051">
                                            <p:txEl>
                                              <p:char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childTnLst>
                                    <p:set>
                                      <p:cBhvr additive="base">
                                        <p:cTn id="28" dur="1" fill="hold">
                                          <p:stCondLst>
                                            <p:cond delay="0"/>
                                          </p:stCondLst>
                                        </p:cTn>
                                        <p:tgtEl>
                                          <p:spTgt spid="2052"/>
                                        </p:tgtEl>
                                        <p:attrNameLst>
                                          <p:attrName>style.visibility</p:attrName>
                                        </p:attrNameLst>
                                      </p:cBhvr>
                                      <p:to>
                                        <p:strVal val="visible"/>
                                      </p:to>
                                    </p:set>
                                    <p:animEffect transition="in" filter="fade">
                                      <p:cBhvr additive="base">
                                        <p:cTn id="29"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nimBg="1" uiExpand="1"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3" name="页脚占位符 2"/>
          <p:cNvSpPr/>
          <p:nvPr>
            <p:ph type="ftr" sz="quarter" idx="11"/>
          </p:nvPr>
        </p:nvSpPr>
        <p:spPr/>
        <p:txBody>
          <a:bodyPr/>
          <a:p>
            <a:pPr lvl="0" defTabSz="914400" rtl="0" eaLnBrk="1" hangingPunct="1">
              <a:lnSpc>
                <a:spcPct val="100000"/>
              </a:lnSpc>
              <a:spcBef>
                <a:spcPct val="0"/>
              </a:spcBef>
              <a:spcAft>
                <a:spcPct val="0"/>
              </a:spcAft>
              <a:buClrTx/>
              <a:buSzPct val="100000"/>
            </a:pPr>
            <a:r>
              <a:rPr lang="en-US" altLang="ru-RU"/>
              <a:t> </a:t>
            </a:r>
            <a:endParaRPr lang="en-US" altLang="ru-RU"/>
          </a:p>
        </p:txBody>
      </p:sp>
      <p:sp>
        <p:nvSpPr>
          <p:cNvPr id="2059" name="标题 2058"/>
          <p:cNvSpPr/>
          <p:nvPr>
            <p:ph type="title"/>
          </p:nvPr>
        </p:nvSpPr>
        <p:spPr/>
        <p:txBody>
          <a:bodyPr anchor="ctr"/>
          <a:p>
            <a:r>
              <a:rPr lang="zh-CN" altLang="en-US">
                <a:solidFill>
                  <a:schemeClr val="bg1"/>
                </a:solidFill>
              </a:rPr>
              <a:t>阅读资料</a:t>
            </a:r>
            <a:endParaRPr lang="zh-CN" altLang="en-US">
              <a:solidFill>
                <a:schemeClr val="bg1"/>
              </a:solidFill>
            </a:endParaRPr>
          </a:p>
        </p:txBody>
      </p:sp>
      <p:sp>
        <p:nvSpPr>
          <p:cNvPr id="2060" name="文本占位符 2059"/>
          <p:cNvSpPr/>
          <p:nvPr>
            <p:ph type="body" sz="half"/>
          </p:nvPr>
        </p:nvSpPr>
        <p:spPr>
          <a:xfrm>
            <a:off x="611188" y="1295400"/>
            <a:ext cx="8064500" cy="4876800"/>
          </a:xfrm>
        </p:spPr>
        <p:txBody>
          <a:bodyPr/>
          <a:lstStyle>
            <a:lvl1pPr marL="0" lvl="0" indent="0" algn="l" defTabSz="914400" rtl="0" eaLnBrk="1" fontAlgn="base" hangingPunct="1">
              <a:lnSpc>
                <a:spcPct val="100000"/>
              </a:lnSpc>
              <a:spcBef>
                <a:spcPct val="20000"/>
              </a:spcBef>
              <a:spcAft>
                <a:spcPct val="0"/>
              </a:spcAft>
              <a:buClr>
                <a:schemeClr val="hlink"/>
              </a:buClr>
              <a:buSzPct val="100000"/>
              <a:buFont typeface="Wingdings" panose="05000000000000000000" pitchFamily="2" charset="2"/>
              <a:defRPr sz="2400" b="0" i="0" u="none">
                <a:solidFill>
                  <a:schemeClr val="tx2"/>
                </a:solidFill>
                <a:latin typeface="Verdana" panose="020B0604030504040204" pitchFamily="34" charset="0"/>
                <a:ea typeface="宋体" panose="02010600030101010101" pitchFamily="2" charset="-122"/>
              </a:defRPr>
            </a:lvl1pPr>
            <a:lvl2pPr marL="1085850" lvl="1" indent="-457200" algn="l" defTabSz="914400" rtl="0" eaLnBrk="1" fontAlgn="base" hangingPunct="1">
              <a:lnSpc>
                <a:spcPct val="100000"/>
              </a:lnSpc>
              <a:spcBef>
                <a:spcPct val="20000"/>
              </a:spcBef>
              <a:spcAft>
                <a:spcPct val="0"/>
              </a:spcAft>
              <a:buClrTx/>
              <a:buSzPct val="100000"/>
              <a:buFontTx/>
              <a:defRPr sz="2000" b="0" i="0" u="none">
                <a:solidFill>
                  <a:srgbClr val="000000"/>
                </a:solidFill>
                <a:latin typeface="Verdana" panose="020B0604030504040204" pitchFamily="34" charset="0"/>
                <a:ea typeface="宋体" panose="02010600030101010101" pitchFamily="2" charset="-122"/>
              </a:defRPr>
            </a:lvl2pPr>
            <a:lvl3pPr marL="1722755" lvl="2" indent="-457200" algn="l" defTabSz="914400" rtl="0" eaLnBrk="1" fontAlgn="base" hangingPunct="1">
              <a:lnSpc>
                <a:spcPct val="100000"/>
              </a:lnSpc>
              <a:spcBef>
                <a:spcPct val="20000"/>
              </a:spcBef>
              <a:spcAft>
                <a:spcPct val="0"/>
              </a:spcAft>
              <a:buClrTx/>
              <a:buSzPct val="100000"/>
              <a:buFont typeface="Wingdings" panose="05000000000000000000" pitchFamily="2" charset="2"/>
              <a:defRPr sz="2000" b="0" i="0" u="none">
                <a:solidFill>
                  <a:srgbClr val="000000"/>
                </a:solidFill>
                <a:latin typeface="Verdana" panose="020B0604030504040204" pitchFamily="34" charset="0"/>
                <a:ea typeface="宋体" panose="02010600030101010101" pitchFamily="2" charset="-122"/>
              </a:defRPr>
            </a:lvl3pPr>
            <a:lvl4pPr marL="2359025" lvl="3" indent="-457200" algn="l" defTabSz="914400" rtl="0" eaLnBrk="1" fontAlgn="base" hangingPunct="1">
              <a:lnSpc>
                <a:spcPct val="100000"/>
              </a:lnSpc>
              <a:spcBef>
                <a:spcPct val="20000"/>
              </a:spcBef>
              <a:spcAft>
                <a:spcPct val="0"/>
              </a:spcAft>
              <a:buClrTx/>
              <a:buSzPct val="100000"/>
              <a:buFontTx/>
              <a:defRPr sz="2000" b="0" i="0" u="none">
                <a:solidFill>
                  <a:srgbClr val="000000"/>
                </a:solidFill>
                <a:latin typeface="Verdana" panose="020B0604030504040204" pitchFamily="34" charset="0"/>
                <a:ea typeface="宋体" panose="02010600030101010101" pitchFamily="2" charset="-122"/>
              </a:defRPr>
            </a:lvl4pPr>
            <a:lvl5pPr marL="2994025" lvl="4" indent="-457200" algn="l" defTabSz="914400" rtl="0" eaLnBrk="1" fontAlgn="base" hangingPunct="1">
              <a:lnSpc>
                <a:spcPct val="100000"/>
              </a:lnSpc>
              <a:spcBef>
                <a:spcPct val="20000"/>
              </a:spcBef>
              <a:spcAft>
                <a:spcPct val="0"/>
              </a:spcAft>
              <a:buClrTx/>
              <a:buSzPct val="100000"/>
              <a:buFont typeface="Wingdings" panose="05000000000000000000" pitchFamily="2" charset="2"/>
              <a:defRPr sz="2000" b="0" i="0" u="none">
                <a:solidFill>
                  <a:srgbClr val="000000"/>
                </a:solidFill>
                <a:latin typeface="Verdana" panose="020B0604030504040204" pitchFamily="34" charset="0"/>
                <a:ea typeface="宋体" panose="02010600030101010101" pitchFamily="2" charset="-122"/>
              </a:defRPr>
            </a:lvl5pPr>
          </a:lstStyle>
          <a:p>
            <a:pPr lvl="0">
              <a:buClr>
                <a:schemeClr val="hlink"/>
              </a:buClr>
              <a:buNone/>
            </a:pPr>
            <a:r>
              <a:rPr lang="zh-CN" altLang="en-US">
                <a:latin typeface="楷体_GB2312" pitchFamily="49" charset="-122"/>
                <a:ea typeface="楷体_GB2312" pitchFamily="49" charset="-122"/>
              </a:rPr>
              <a:t>顾客流失的代价表现在：</a:t>
            </a:r>
            <a:endParaRPr lang="zh-CN" altLang="en-US">
              <a:latin typeface="楷体_GB2312" pitchFamily="49" charset="-122"/>
              <a:ea typeface="楷体_GB2312" pitchFamily="49" charset="-122"/>
            </a:endParaRPr>
          </a:p>
          <a:p>
            <a:pPr lvl="0">
              <a:buClr>
                <a:schemeClr val="hlink"/>
              </a:buClr>
            </a:pPr>
            <a:r>
              <a:rPr lang="zh-CN" altLang="en-US">
                <a:latin typeface="楷体_GB2312" pitchFamily="49" charset="-122"/>
                <a:ea typeface="楷体_GB2312" pitchFamily="49" charset="-122"/>
              </a:rPr>
              <a:t>说明新顾客需要增加一定的费用。据估计，争取一个新顾客较说服一个老顾客在此购买至少要多花费</a:t>
            </a:r>
            <a:r>
              <a:rPr lang="en-US" altLang="zh-CN">
                <a:latin typeface="楷体_GB2312" pitchFamily="49" charset="-122"/>
                <a:ea typeface="楷体_GB2312" pitchFamily="49" charset="-122"/>
              </a:rPr>
              <a:t>6</a:t>
            </a:r>
            <a:r>
              <a:rPr lang="zh-CN" altLang="en-US">
                <a:latin typeface="楷体_GB2312" pitchFamily="49" charset="-122"/>
                <a:ea typeface="楷体_GB2312" pitchFamily="49" charset="-122"/>
              </a:rPr>
              <a:t>倍的费用，如果要想重新争取到一个因不满意而离开的顾客，则至少要多花费</a:t>
            </a:r>
            <a:r>
              <a:rPr lang="en-US" altLang="zh-CN">
                <a:latin typeface="楷体_GB2312" pitchFamily="49" charset="-122"/>
                <a:ea typeface="楷体_GB2312" pitchFamily="49" charset="-122"/>
              </a:rPr>
              <a:t>25</a:t>
            </a:r>
            <a:r>
              <a:rPr lang="zh-CN" altLang="en-US">
                <a:latin typeface="楷体_GB2312" pitchFamily="49" charset="-122"/>
                <a:ea typeface="楷体_GB2312" pitchFamily="49" charset="-122"/>
              </a:rPr>
              <a:t>倍的费用。</a:t>
            </a:r>
            <a:endParaRPr lang="zh-CN" altLang="en-US">
              <a:latin typeface="楷体_GB2312" pitchFamily="49" charset="-122"/>
              <a:ea typeface="楷体_GB2312" pitchFamily="49" charset="-122"/>
            </a:endParaRPr>
          </a:p>
          <a:p>
            <a:pPr lvl="0">
              <a:buClr>
                <a:schemeClr val="hlink"/>
              </a:buClr>
            </a:pPr>
            <a:r>
              <a:rPr lang="zh-CN" altLang="en-US">
                <a:latin typeface="楷体_GB2312" pitchFamily="49" charset="-122"/>
                <a:ea typeface="楷体_GB2312" pitchFamily="49" charset="-122"/>
              </a:rPr>
              <a:t>老顾客带走大量的销售额和利润。美国</a:t>
            </a:r>
            <a:r>
              <a:rPr lang="en-US" altLang="zh-CN">
                <a:latin typeface="楷体_GB2312" pitchFamily="49" charset="-122"/>
                <a:ea typeface="楷体_GB2312" pitchFamily="49" charset="-122"/>
              </a:rPr>
              <a:t>《</a:t>
            </a:r>
            <a:r>
              <a:rPr lang="zh-CN" altLang="en-US">
                <a:latin typeface="楷体_GB2312" pitchFamily="49" charset="-122"/>
                <a:ea typeface="楷体_GB2312" pitchFamily="49" charset="-122"/>
              </a:rPr>
              <a:t>哈佛商业评论</a:t>
            </a:r>
            <a:r>
              <a:rPr lang="en-US" altLang="zh-CN">
                <a:latin typeface="楷体_GB2312" pitchFamily="49" charset="-122"/>
                <a:ea typeface="楷体_GB2312" pitchFamily="49" charset="-122"/>
              </a:rPr>
              <a:t>》</a:t>
            </a:r>
            <a:r>
              <a:rPr lang="zh-CN" altLang="en-US">
                <a:latin typeface="楷体_GB2312" pitchFamily="49" charset="-122"/>
                <a:ea typeface="楷体_GB2312" pitchFamily="49" charset="-122"/>
              </a:rPr>
              <a:t>的一篇研究介绍，多次光顾的顾客比初次登门的顾客可多次为企业带来</a:t>
            </a:r>
            <a:r>
              <a:rPr lang="en-US" altLang="zh-CN">
                <a:latin typeface="楷体_GB2312" pitchFamily="49" charset="-122"/>
                <a:ea typeface="楷体_GB2312" pitchFamily="49" charset="-122"/>
              </a:rPr>
              <a:t>20%</a:t>
            </a:r>
            <a:r>
              <a:rPr lang="zh-CN" altLang="en-US">
                <a:latin typeface="楷体_GB2312" pitchFamily="49" charset="-122"/>
                <a:ea typeface="楷体_GB2312" pitchFamily="49" charset="-122"/>
              </a:rPr>
              <a:t>～</a:t>
            </a:r>
            <a:r>
              <a:rPr lang="en-US" altLang="zh-CN">
                <a:latin typeface="楷体_GB2312" pitchFamily="49" charset="-122"/>
                <a:ea typeface="楷体_GB2312" pitchFamily="49" charset="-122"/>
              </a:rPr>
              <a:t>85%</a:t>
            </a:r>
            <a:r>
              <a:rPr lang="zh-CN" altLang="en-US">
                <a:latin typeface="楷体_GB2312" pitchFamily="49" charset="-122"/>
                <a:ea typeface="楷体_GB2312" pitchFamily="49" charset="-122"/>
              </a:rPr>
              <a:t>的利润。</a:t>
            </a:r>
            <a:endParaRPr lang="zh-CN" altLang="en-US">
              <a:latin typeface="楷体_GB2312" pitchFamily="49" charset="-122"/>
              <a:ea typeface="楷体_GB2312" pitchFamily="49" charset="-122"/>
            </a:endParaRPr>
          </a:p>
          <a:p>
            <a:pPr lvl="0">
              <a:buClr>
                <a:schemeClr val="hlink"/>
              </a:buClr>
            </a:pPr>
            <a:r>
              <a:rPr lang="zh-CN" altLang="en-US">
                <a:latin typeface="楷体_GB2312" pitchFamily="49" charset="-122"/>
                <a:ea typeface="楷体_GB2312" pitchFamily="49" charset="-122"/>
              </a:rPr>
              <a:t>因不满意而离开的顾客会给企业形象带来巨大的负面影响。据研究，一个不满意的顾客会将其经历告诉</a:t>
            </a:r>
            <a:r>
              <a:rPr lang="en-US" altLang="zh-CN">
                <a:latin typeface="楷体_GB2312" pitchFamily="49" charset="-122"/>
                <a:ea typeface="楷体_GB2312" pitchFamily="49" charset="-122"/>
              </a:rPr>
              <a:t>11</a:t>
            </a:r>
            <a:r>
              <a:rPr lang="zh-CN" altLang="en-US">
                <a:latin typeface="楷体_GB2312" pitchFamily="49" charset="-122"/>
                <a:ea typeface="楷体_GB2312" pitchFamily="49" charset="-122"/>
              </a:rPr>
              <a:t>个人。</a:t>
            </a:r>
            <a:r>
              <a:rPr lang="zh-CN" altLang="en-US"/>
              <a:t> </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childTnLst>
                                    <p:set>
                                      <p:cBhvr additive="base">
                                        <p:cTn id="6" dur="1" fill="hold">
                                          <p:stCondLst>
                                            <p:cond delay="0"/>
                                          </p:stCondLst>
                                        </p:cTn>
                                        <p:tgtEl>
                                          <p:spTgt spid="2060">
                                            <p:txEl>
                                              <p:charRg st="0" end="12"/>
                                            </p:txEl>
                                          </p:spTgt>
                                        </p:tgtEl>
                                        <p:attrNameLst>
                                          <p:attrName>style.visibility</p:attrName>
                                        </p:attrNameLst>
                                      </p:cBhvr>
                                      <p:to>
                                        <p:strVal val="visible"/>
                                      </p:to>
                                    </p:set>
                                    <p:animEffect transition="in" filter="blinds(horizontal)">
                                      <p:cBhvr additive="base">
                                        <p:cTn id="7" dur="500"/>
                                        <p:tgtEl>
                                          <p:spTgt spid="2060">
                                            <p:txEl>
                                              <p:charRg st="0"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childTnLst>
                                    <p:set>
                                      <p:cBhvr additive="base">
                                        <p:cTn id="11" dur="1" fill="hold">
                                          <p:stCondLst>
                                            <p:cond delay="0"/>
                                          </p:stCondLst>
                                        </p:cTn>
                                        <p:tgtEl>
                                          <p:spTgt spid="2060">
                                            <p:txEl>
                                              <p:charRg st="12" end="99"/>
                                            </p:txEl>
                                          </p:spTgt>
                                        </p:tgtEl>
                                        <p:attrNameLst>
                                          <p:attrName>style.visibility</p:attrName>
                                        </p:attrNameLst>
                                      </p:cBhvr>
                                      <p:to>
                                        <p:strVal val="visible"/>
                                      </p:to>
                                    </p:set>
                                    <p:animEffect transition="in" filter="blinds(horizontal)">
                                      <p:cBhvr additive="base">
                                        <p:cTn id="12" dur="500"/>
                                        <p:tgtEl>
                                          <p:spTgt spid="2060">
                                            <p:txEl>
                                              <p:charRg st="12" end="9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childTnLst>
                                    <p:set>
                                      <p:cBhvr additive="base">
                                        <p:cTn id="16" dur="1" fill="hold">
                                          <p:stCondLst>
                                            <p:cond delay="0"/>
                                          </p:stCondLst>
                                        </p:cTn>
                                        <p:tgtEl>
                                          <p:spTgt spid="2060">
                                            <p:txEl>
                                              <p:charRg st="99" end="167"/>
                                            </p:txEl>
                                          </p:spTgt>
                                        </p:tgtEl>
                                        <p:attrNameLst>
                                          <p:attrName>style.visibility</p:attrName>
                                        </p:attrNameLst>
                                      </p:cBhvr>
                                      <p:to>
                                        <p:strVal val="visible"/>
                                      </p:to>
                                    </p:set>
                                    <p:animEffect transition="in" filter="blinds(horizontal)">
                                      <p:cBhvr additive="base">
                                        <p:cTn id="17" dur="500"/>
                                        <p:tgtEl>
                                          <p:spTgt spid="2060">
                                            <p:txEl>
                                              <p:charRg st="99" end="16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childTnLst>
                                    <p:set>
                                      <p:cBhvr additive="base">
                                        <p:cTn id="21" dur="1" fill="hold">
                                          <p:stCondLst>
                                            <p:cond delay="0"/>
                                          </p:stCondLst>
                                        </p:cTn>
                                        <p:tgtEl>
                                          <p:spTgt spid="2060">
                                            <p:txEl>
                                              <p:charRg st="167" end="219"/>
                                            </p:txEl>
                                          </p:spTgt>
                                        </p:tgtEl>
                                        <p:attrNameLst>
                                          <p:attrName>style.visibility</p:attrName>
                                        </p:attrNameLst>
                                      </p:cBhvr>
                                      <p:to>
                                        <p:strVal val="visible"/>
                                      </p:to>
                                    </p:set>
                                    <p:animEffect transition="in" filter="blinds(horizontal)">
                                      <p:cBhvr additive="base">
                                        <p:cTn id="22" dur="500"/>
                                        <p:tgtEl>
                                          <p:spTgt spid="2060">
                                            <p:txEl>
                                              <p:charRg st="167" end="2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0" grpId="0" animBg="1"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063" name="标题 2062"/>
          <p:cNvSpPr/>
          <p:nvPr>
            <p:ph type="title"/>
          </p:nvPr>
        </p:nvSpPr>
        <p:spPr/>
        <p:txBody>
          <a:bodyPr anchor="ctr"/>
          <a:p>
            <a:r>
              <a:rPr lang="en-US" altLang="zh-CN">
                <a:solidFill>
                  <a:schemeClr val="bg1"/>
                </a:solidFill>
              </a:rPr>
              <a:t>1.1 </a:t>
            </a:r>
            <a:r>
              <a:rPr lang="zh-CN" altLang="en-US">
                <a:solidFill>
                  <a:schemeClr val="bg1"/>
                </a:solidFill>
              </a:rPr>
              <a:t>评价服务质量</a:t>
            </a:r>
            <a:endParaRPr lang="zh-CN" altLang="en-US">
              <a:solidFill>
                <a:schemeClr val="bg1"/>
              </a:solidFill>
            </a:endParaRPr>
          </a:p>
        </p:txBody>
      </p:sp>
      <p:sp>
        <p:nvSpPr>
          <p:cNvPr id="2064" name="文本占位符 2063"/>
          <p:cNvSpPr/>
          <p:nvPr>
            <p:ph type="body"/>
          </p:nvPr>
        </p:nvSpPr>
        <p:spPr/>
        <p:txBody>
          <a:bodyPr/>
          <a:p>
            <a:pPr>
              <a:buClr>
                <a:schemeClr val="hlink"/>
              </a:buClr>
            </a:pPr>
            <a:r>
              <a:rPr lang="zh-CN" altLang="en-US" b="1">
                <a:solidFill>
                  <a:schemeClr val="accent1"/>
                </a:solidFill>
                <a:ea typeface="楷体_GB2312" pitchFamily="49" charset="-122"/>
              </a:rPr>
              <a:t>服务质量的评价标准</a:t>
            </a:r>
            <a:endParaRPr lang="zh-CN" altLang="en-US" b="1">
              <a:solidFill>
                <a:schemeClr val="accent1"/>
              </a:solidFill>
              <a:ea typeface="楷体_GB2312" pitchFamily="49" charset="-122"/>
            </a:endParaRPr>
          </a:p>
          <a:p>
            <a:pPr lvl="1">
              <a:buNone/>
            </a:pPr>
            <a:endParaRPr lang="zh-CN" altLang="en-US" b="1"/>
          </a:p>
          <a:p>
            <a:pPr lvl="1">
              <a:buNone/>
            </a:pPr>
            <a:r>
              <a:rPr lang="en-US" altLang="zh-CN" b="1"/>
              <a:t>◆</a:t>
            </a:r>
            <a:r>
              <a:rPr lang="zh-CN" altLang="en-US" b="1"/>
              <a:t>服务质量的确定不完全是由企业决定的，顾客的感受也对服务质量会产生很大的影响。</a:t>
            </a:r>
            <a:endParaRPr lang="zh-CN" altLang="en-US" b="1"/>
          </a:p>
          <a:p>
            <a:pPr lvl="1">
              <a:buNone/>
            </a:pPr>
            <a:r>
              <a:rPr lang="en-US" altLang="zh-CN" b="1"/>
              <a:t>◆</a:t>
            </a:r>
            <a:r>
              <a:rPr lang="zh-CN" altLang="en-US" b="1"/>
              <a:t>服务质量包括</a:t>
            </a:r>
            <a:r>
              <a:rPr lang="zh-CN" altLang="en-US" b="1">
                <a:solidFill>
                  <a:schemeClr val="accent1"/>
                </a:solidFill>
              </a:rPr>
              <a:t>技术质量</a:t>
            </a:r>
            <a:r>
              <a:rPr lang="zh-CN" altLang="en-US" b="1"/>
              <a:t>和</a:t>
            </a:r>
            <a:r>
              <a:rPr lang="zh-CN" altLang="en-US" b="1">
                <a:solidFill>
                  <a:schemeClr val="accent1"/>
                </a:solidFill>
              </a:rPr>
              <a:t>职能质量</a:t>
            </a:r>
            <a:r>
              <a:rPr lang="zh-CN" altLang="en-US" b="1"/>
              <a:t>。</a:t>
            </a:r>
            <a:endParaRPr lang="zh-CN" altLang="en-US" b="1"/>
          </a:p>
          <a:p>
            <a:pPr lvl="1">
              <a:buNone/>
            </a:pPr>
            <a:r>
              <a:rPr lang="en-US" altLang="zh-CN" b="1"/>
              <a:t>◆</a:t>
            </a:r>
            <a:r>
              <a:rPr lang="zh-CN" altLang="en-US" b="1">
                <a:solidFill>
                  <a:schemeClr val="accent1"/>
                </a:solidFill>
              </a:rPr>
              <a:t>技术质量</a:t>
            </a:r>
            <a:r>
              <a:rPr lang="zh-CN" altLang="en-US" b="1"/>
              <a:t>是顾客从服务中所得到的东西。顾客容易感知和评价技术质量。</a:t>
            </a:r>
            <a:endParaRPr lang="zh-CN" altLang="en-US" b="1"/>
          </a:p>
          <a:p>
            <a:pPr lvl="1">
              <a:buNone/>
            </a:pPr>
            <a:r>
              <a:rPr lang="en-US" altLang="zh-CN" b="1"/>
              <a:t>◆</a:t>
            </a:r>
            <a:r>
              <a:rPr lang="zh-CN" altLang="en-US" b="1">
                <a:solidFill>
                  <a:schemeClr val="accent1"/>
                </a:solidFill>
              </a:rPr>
              <a:t>职能质量</a:t>
            </a:r>
            <a:r>
              <a:rPr lang="zh-CN" altLang="en-US" b="1"/>
              <a:t>是顾客在服务过程中获得服务利益的方式（即如何得到）。顾客难以客观地评价职能质量，只能是主观感受。职能质量主要受到服务人员的行为、态度、穿着等因素的影响。</a:t>
            </a:r>
            <a:endParaRPr lang="zh-CN" alt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childTnLst>
                                    <p:set>
                                      <p:cBhvr additive="base">
                                        <p:cTn id="6" dur="1" fill="hold">
                                          <p:stCondLst>
                                            <p:cond delay="0"/>
                                          </p:stCondLst>
                                        </p:cTn>
                                        <p:tgtEl>
                                          <p:spTgt spid="2064">
                                            <p:txEl>
                                              <p:charRg st="0" end="10"/>
                                            </p:txEl>
                                          </p:spTgt>
                                        </p:tgtEl>
                                        <p:attrNameLst>
                                          <p:attrName>style.visibility</p:attrName>
                                        </p:attrNameLst>
                                      </p:cBhvr>
                                      <p:to>
                                        <p:strVal val="visible"/>
                                      </p:to>
                                    </p:set>
                                    <p:animEffect transition="in" filter="blinds(horizontal)">
                                      <p:cBhvr additive="base">
                                        <p:cTn id="7" dur="500"/>
                                        <p:tgtEl>
                                          <p:spTgt spid="2064">
                                            <p:txEl>
                                              <p:charRg st="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childTnLst>
                                    <p:set>
                                      <p:cBhvr additive="base">
                                        <p:cTn id="11" dur="1" fill="hold">
                                          <p:stCondLst>
                                            <p:cond delay="0"/>
                                          </p:stCondLst>
                                        </p:cTn>
                                        <p:tgtEl>
                                          <p:spTgt spid="2064">
                                            <p:txEl>
                                              <p:charRg st="11" end="51"/>
                                            </p:txEl>
                                          </p:spTgt>
                                        </p:tgtEl>
                                        <p:attrNameLst>
                                          <p:attrName>style.visibility</p:attrName>
                                        </p:attrNameLst>
                                      </p:cBhvr>
                                      <p:to>
                                        <p:strVal val="visible"/>
                                      </p:to>
                                    </p:set>
                                    <p:animEffect transition="in" filter="blinds(horizontal)">
                                      <p:cBhvr additive="base">
                                        <p:cTn id="12" dur="500"/>
                                        <p:tgtEl>
                                          <p:spTgt spid="2064">
                                            <p:txEl>
                                              <p:charRg st="11" end="5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childTnLst>
                                    <p:set>
                                      <p:cBhvr additive="base">
                                        <p:cTn id="16" dur="1" fill="hold">
                                          <p:stCondLst>
                                            <p:cond delay="0"/>
                                          </p:stCondLst>
                                        </p:cTn>
                                        <p:tgtEl>
                                          <p:spTgt spid="2064">
                                            <p:txEl>
                                              <p:charRg st="51" end="69"/>
                                            </p:txEl>
                                          </p:spTgt>
                                        </p:tgtEl>
                                        <p:attrNameLst>
                                          <p:attrName>style.visibility</p:attrName>
                                        </p:attrNameLst>
                                      </p:cBhvr>
                                      <p:to>
                                        <p:strVal val="visible"/>
                                      </p:to>
                                    </p:set>
                                    <p:animEffect transition="in" filter="blinds(horizontal)">
                                      <p:cBhvr additive="base">
                                        <p:cTn id="17" dur="500"/>
                                        <p:tgtEl>
                                          <p:spTgt spid="2064">
                                            <p:txEl>
                                              <p:charRg st="51" end="6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childTnLst>
                                    <p:set>
                                      <p:cBhvr additive="base">
                                        <p:cTn id="21" dur="1" fill="hold">
                                          <p:stCondLst>
                                            <p:cond delay="0"/>
                                          </p:stCondLst>
                                        </p:cTn>
                                        <p:tgtEl>
                                          <p:spTgt spid="2064">
                                            <p:txEl>
                                              <p:charRg st="69" end="103"/>
                                            </p:txEl>
                                          </p:spTgt>
                                        </p:tgtEl>
                                        <p:attrNameLst>
                                          <p:attrName>style.visibility</p:attrName>
                                        </p:attrNameLst>
                                      </p:cBhvr>
                                      <p:to>
                                        <p:strVal val="visible"/>
                                      </p:to>
                                    </p:set>
                                    <p:animEffect transition="in" filter="blinds(horizontal)">
                                      <p:cBhvr additive="base">
                                        <p:cTn id="22" dur="500"/>
                                        <p:tgtEl>
                                          <p:spTgt spid="2064">
                                            <p:txEl>
                                              <p:charRg st="69" end="10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childTnLst>
                                    <p:set>
                                      <p:cBhvr additive="base">
                                        <p:cTn id="26" dur="1" fill="hold">
                                          <p:stCondLst>
                                            <p:cond delay="0"/>
                                          </p:stCondLst>
                                        </p:cTn>
                                        <p:tgtEl>
                                          <p:spTgt spid="2064">
                                            <p:txEl>
                                              <p:charRg st="103" end="185"/>
                                            </p:txEl>
                                          </p:spTgt>
                                        </p:tgtEl>
                                        <p:attrNameLst>
                                          <p:attrName>style.visibility</p:attrName>
                                        </p:attrNameLst>
                                      </p:cBhvr>
                                      <p:to>
                                        <p:strVal val="visible"/>
                                      </p:to>
                                    </p:set>
                                    <p:animEffect transition="in" filter="blinds(horizontal)">
                                      <p:cBhvr additive="base">
                                        <p:cTn id="27" dur="500"/>
                                        <p:tgtEl>
                                          <p:spTgt spid="2064">
                                            <p:txEl>
                                              <p:charRg st="103" end="18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4" grpId="0" animBg="1"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071" name="标题 2070"/>
          <p:cNvSpPr/>
          <p:nvPr>
            <p:ph type="title"/>
          </p:nvPr>
        </p:nvSpPr>
        <p:spPr/>
        <p:txBody>
          <a:bodyPr anchor="ctr"/>
          <a:p>
            <a:r>
              <a:rPr lang="en-US" altLang="zh-CN">
                <a:solidFill>
                  <a:schemeClr val="bg1"/>
                </a:solidFill>
              </a:rPr>
              <a:t>1.1 </a:t>
            </a:r>
            <a:r>
              <a:rPr lang="zh-CN" altLang="en-US">
                <a:solidFill>
                  <a:schemeClr val="bg1"/>
                </a:solidFill>
              </a:rPr>
              <a:t>评价服务质量</a:t>
            </a:r>
            <a:endParaRPr lang="zh-CN" altLang="en-US">
              <a:solidFill>
                <a:schemeClr val="bg1"/>
              </a:solidFill>
            </a:endParaRPr>
          </a:p>
        </p:txBody>
      </p:sp>
      <p:sp>
        <p:nvSpPr>
          <p:cNvPr id="2072" name="矩形 2071"/>
          <p:cNvSpPr/>
          <p:nvPr/>
        </p:nvSpPr>
        <p:spPr>
          <a:xfrm>
            <a:off x="3348038" y="1412875"/>
            <a:ext cx="2735262" cy="1385888"/>
          </a:xfrm>
          <a:prstGeom prst="rect">
            <a:avLst/>
          </a:prstGeom>
          <a:noFill/>
          <a:ln w="57150" cap="flat" cmpd="thickThin">
            <a:solidFill>
              <a:srgbClr val="FF5050"/>
            </a:solidFill>
            <a:prstDash val="solid"/>
            <a:miter/>
            <a:headEnd type="none" w="med" len="med"/>
            <a:tailEnd type="none" w="med" len="med"/>
          </a:ln>
        </p:spPr>
        <p:txBody>
          <a:bodyPr/>
          <a:p>
            <a:pPr fontAlgn="base">
              <a:lnSpc>
                <a:spcPct val="100000"/>
              </a:lnSpc>
              <a:spcBef>
                <a:spcPct val="50000"/>
              </a:spcBef>
              <a:spcAft>
                <a:spcPct val="0"/>
              </a:spcAft>
              <a:buClrTx/>
              <a:buSzPct val="100000"/>
            </a:pPr>
            <a:r>
              <a:rPr lang="en-US" altLang="zh-CN" b="1">
                <a:latin typeface="楷体_GB2312" pitchFamily="49" charset="-122"/>
                <a:ea typeface="楷体_GB2312" pitchFamily="49" charset="-122"/>
              </a:rPr>
              <a:t>1</a:t>
            </a:r>
            <a:r>
              <a:rPr lang="zh-CN" altLang="en-US" b="1">
                <a:latin typeface="楷体_GB2312" pitchFamily="49" charset="-122"/>
                <a:ea typeface="楷体_GB2312" pitchFamily="49" charset="-122"/>
              </a:rPr>
              <a:t>、可靠性（</a:t>
            </a:r>
            <a:r>
              <a:rPr lang="en-US" altLang="zh-CN" b="1">
                <a:latin typeface="楷体_GB2312" pitchFamily="49" charset="-122"/>
                <a:ea typeface="楷体_GB2312" pitchFamily="49" charset="-122"/>
              </a:rPr>
              <a:t>32</a:t>
            </a:r>
            <a:r>
              <a:rPr lang="zh-CN" altLang="en-US" b="1">
                <a:latin typeface="楷体_GB2312" pitchFamily="49" charset="-122"/>
                <a:ea typeface="楷体_GB2312" pitchFamily="49" charset="-122"/>
              </a:rPr>
              <a:t>分）</a:t>
            </a:r>
            <a:endParaRPr lang="zh-CN"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zh-CN" altLang="en-US" b="1">
                <a:latin typeface="楷体_GB2312" pitchFamily="49" charset="-122"/>
                <a:ea typeface="楷体_GB2312" pitchFamily="49" charset="-122"/>
              </a:rPr>
              <a:t>可靠、准确地履行服务承诺的能力。 要求：严格执行工作规范。</a:t>
            </a:r>
            <a:endParaRPr lang="zh-CN" altLang="en-US" b="1">
              <a:latin typeface="楷体_GB2312" pitchFamily="49" charset="-122"/>
              <a:ea typeface="楷体_GB2312" pitchFamily="49" charset="-122"/>
            </a:endParaRPr>
          </a:p>
        </p:txBody>
      </p:sp>
      <p:sp>
        <p:nvSpPr>
          <p:cNvPr id="2073" name="矩形 2072"/>
          <p:cNvSpPr/>
          <p:nvPr/>
        </p:nvSpPr>
        <p:spPr>
          <a:xfrm>
            <a:off x="6372225" y="2205038"/>
            <a:ext cx="2520950" cy="1385887"/>
          </a:xfrm>
          <a:prstGeom prst="rect">
            <a:avLst/>
          </a:prstGeom>
          <a:noFill/>
          <a:ln w="57150" cap="flat" cmpd="thickThin">
            <a:solidFill>
              <a:srgbClr val="FF5050"/>
            </a:solidFill>
            <a:prstDash val="solid"/>
            <a:miter/>
            <a:headEnd type="none" w="med" len="med"/>
            <a:tailEnd type="none" w="med" len="med"/>
          </a:ln>
        </p:spPr>
        <p:txBody>
          <a:bodyPr/>
          <a:p>
            <a:pPr fontAlgn="base">
              <a:lnSpc>
                <a:spcPct val="100000"/>
              </a:lnSpc>
              <a:spcBef>
                <a:spcPct val="50000"/>
              </a:spcBef>
              <a:spcAft>
                <a:spcPct val="0"/>
              </a:spcAft>
              <a:buClrTx/>
              <a:buSzPct val="100000"/>
            </a:pPr>
            <a:r>
              <a:rPr lang="en-US" altLang="zh-CN" b="1">
                <a:latin typeface="楷体_GB2312" pitchFamily="49" charset="-122"/>
                <a:ea typeface="楷体_GB2312" pitchFamily="49" charset="-122"/>
              </a:rPr>
              <a:t>2</a:t>
            </a:r>
            <a:r>
              <a:rPr lang="zh-CN" altLang="en-US" b="1">
                <a:latin typeface="楷体_GB2312" pitchFamily="49" charset="-122"/>
                <a:ea typeface="楷体_GB2312" pitchFamily="49" charset="-122"/>
              </a:rPr>
              <a:t>、响应性（</a:t>
            </a:r>
            <a:r>
              <a:rPr lang="en-US" altLang="zh-CN" b="1">
                <a:latin typeface="楷体_GB2312" pitchFamily="49" charset="-122"/>
                <a:ea typeface="楷体_GB2312" pitchFamily="49" charset="-122"/>
              </a:rPr>
              <a:t>22</a:t>
            </a:r>
            <a:r>
              <a:rPr lang="zh-CN" altLang="en-US" b="1">
                <a:latin typeface="楷体_GB2312" pitchFamily="49" charset="-122"/>
                <a:ea typeface="楷体_GB2312" pitchFamily="49" charset="-122"/>
              </a:rPr>
              <a:t>分）</a:t>
            </a:r>
            <a:endParaRPr lang="zh-CN"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zh-CN" altLang="en-US" b="1">
                <a:latin typeface="楷体_GB2312" pitchFamily="49" charset="-122"/>
                <a:ea typeface="楷体_GB2312" pitchFamily="49" charset="-122"/>
              </a:rPr>
              <a:t>帮助顾客并迅速提供服务的愿望。要求：主动帮助顾客。</a:t>
            </a:r>
            <a:r>
              <a:rPr lang="zh-CN" altLang="en-US">
                <a:latin typeface="楷体_GB2312" pitchFamily="49" charset="-122"/>
                <a:ea typeface="楷体_GB2312" pitchFamily="49" charset="-122"/>
              </a:rPr>
              <a:t> </a:t>
            </a:r>
            <a:endParaRPr lang="zh-CN" altLang="en-US">
              <a:latin typeface="楷体_GB2312" pitchFamily="49" charset="-122"/>
              <a:ea typeface="楷体_GB2312" pitchFamily="49" charset="-122"/>
            </a:endParaRPr>
          </a:p>
        </p:txBody>
      </p:sp>
      <p:sp>
        <p:nvSpPr>
          <p:cNvPr id="2074" name="矩形 2073"/>
          <p:cNvSpPr/>
          <p:nvPr/>
        </p:nvSpPr>
        <p:spPr>
          <a:xfrm>
            <a:off x="5364163" y="4292600"/>
            <a:ext cx="2520950" cy="1660525"/>
          </a:xfrm>
          <a:prstGeom prst="rect">
            <a:avLst/>
          </a:prstGeom>
          <a:noFill/>
          <a:ln w="57150" cap="flat" cmpd="thickThin">
            <a:solidFill>
              <a:srgbClr val="FF5050"/>
            </a:solidFill>
            <a:prstDash val="solid"/>
            <a:miter/>
            <a:headEnd type="none" w="med" len="med"/>
            <a:tailEnd type="none" w="med" len="med"/>
          </a:ln>
        </p:spPr>
        <p:txBody>
          <a:bodyPr/>
          <a:p>
            <a:pPr fontAlgn="base">
              <a:lnSpc>
                <a:spcPct val="100000"/>
              </a:lnSpc>
              <a:spcBef>
                <a:spcPct val="50000"/>
              </a:spcBef>
              <a:spcAft>
                <a:spcPct val="0"/>
              </a:spcAft>
              <a:buClrTx/>
              <a:buSzPct val="100000"/>
            </a:pPr>
            <a:r>
              <a:rPr lang="en-US" altLang="zh-CN" b="1">
                <a:latin typeface="楷体_GB2312" pitchFamily="49" charset="-122"/>
                <a:ea typeface="楷体_GB2312" pitchFamily="49" charset="-122"/>
              </a:rPr>
              <a:t>3</a:t>
            </a:r>
            <a:r>
              <a:rPr lang="zh-CN" altLang="en-US" b="1">
                <a:latin typeface="楷体_GB2312" pitchFamily="49" charset="-122"/>
                <a:ea typeface="楷体_GB2312" pitchFamily="49" charset="-122"/>
              </a:rPr>
              <a:t>、保证性（</a:t>
            </a:r>
            <a:r>
              <a:rPr lang="en-US" altLang="zh-CN" b="1">
                <a:latin typeface="楷体_GB2312" pitchFamily="49" charset="-122"/>
                <a:ea typeface="楷体_GB2312" pitchFamily="49" charset="-122"/>
              </a:rPr>
              <a:t>19</a:t>
            </a:r>
            <a:r>
              <a:rPr lang="zh-CN" altLang="en-US" b="1">
                <a:latin typeface="楷体_GB2312" pitchFamily="49" charset="-122"/>
                <a:ea typeface="楷体_GB2312" pitchFamily="49" charset="-122"/>
              </a:rPr>
              <a:t>分）</a:t>
            </a:r>
            <a:endParaRPr lang="zh-CN"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zh-CN" altLang="en-US" b="1">
                <a:latin typeface="楷体_GB2312" pitchFamily="49" charset="-122"/>
                <a:ea typeface="楷体_GB2312" pitchFamily="49" charset="-122"/>
              </a:rPr>
              <a:t>员工所具有的知识、礼节以及表达自信与可信的能力。要求：激发信任感。</a:t>
            </a:r>
            <a:r>
              <a:rPr lang="zh-CN" altLang="en-US">
                <a:latin typeface="Arial" panose="020B0604020202020204" pitchFamily="34" charset="0"/>
                <a:ea typeface="宋体" panose="02010600030101010101" pitchFamily="2" charset="-122"/>
              </a:rPr>
              <a:t> </a:t>
            </a:r>
            <a:endParaRPr lang="zh-CN" altLang="en-US">
              <a:latin typeface="Arial" panose="020B0604020202020204" pitchFamily="34" charset="0"/>
              <a:ea typeface="宋体" panose="02010600030101010101" pitchFamily="2" charset="-122"/>
            </a:endParaRPr>
          </a:p>
        </p:txBody>
      </p:sp>
      <p:sp>
        <p:nvSpPr>
          <p:cNvPr id="2075" name="矩形 2074"/>
          <p:cNvSpPr/>
          <p:nvPr/>
        </p:nvSpPr>
        <p:spPr>
          <a:xfrm>
            <a:off x="1258888" y="4292600"/>
            <a:ext cx="2592387" cy="1660525"/>
          </a:xfrm>
          <a:prstGeom prst="rect">
            <a:avLst/>
          </a:prstGeom>
          <a:noFill/>
          <a:ln w="57150" cap="flat" cmpd="thickThin">
            <a:solidFill>
              <a:srgbClr val="FF5050"/>
            </a:solidFill>
            <a:prstDash val="solid"/>
            <a:miter/>
            <a:headEnd type="none" w="med" len="med"/>
            <a:tailEnd type="none" w="med" len="med"/>
          </a:ln>
        </p:spPr>
        <p:txBody>
          <a:bodyPr/>
          <a:p>
            <a:pPr fontAlgn="base">
              <a:lnSpc>
                <a:spcPct val="100000"/>
              </a:lnSpc>
              <a:spcBef>
                <a:spcPct val="50000"/>
              </a:spcBef>
              <a:spcAft>
                <a:spcPct val="0"/>
              </a:spcAft>
              <a:buClrTx/>
              <a:buSzPct val="100000"/>
            </a:pPr>
            <a:r>
              <a:rPr lang="en-US" altLang="zh-CN" b="1">
                <a:latin typeface="楷体_GB2312" pitchFamily="49" charset="-122"/>
                <a:ea typeface="楷体_GB2312" pitchFamily="49" charset="-122"/>
              </a:rPr>
              <a:t>4</a:t>
            </a:r>
            <a:r>
              <a:rPr lang="zh-CN" altLang="en-US" b="1">
                <a:latin typeface="楷体_GB2312" pitchFamily="49" charset="-122"/>
                <a:ea typeface="楷体_GB2312" pitchFamily="49" charset="-122"/>
              </a:rPr>
              <a:t>、移情性（</a:t>
            </a:r>
            <a:r>
              <a:rPr lang="en-US" altLang="zh-CN" b="1">
                <a:latin typeface="楷体_GB2312" pitchFamily="49" charset="-122"/>
                <a:ea typeface="楷体_GB2312" pitchFamily="49" charset="-122"/>
              </a:rPr>
              <a:t>16</a:t>
            </a:r>
            <a:r>
              <a:rPr lang="zh-CN" altLang="en-US" b="1">
                <a:latin typeface="楷体_GB2312" pitchFamily="49" charset="-122"/>
                <a:ea typeface="楷体_GB2312" pitchFamily="49" charset="-122"/>
              </a:rPr>
              <a:t>分）</a:t>
            </a:r>
            <a:endParaRPr lang="zh-CN"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zh-CN" altLang="en-US" b="1">
                <a:latin typeface="楷体_GB2312" pitchFamily="49" charset="-122"/>
                <a:ea typeface="楷体_GB2312" pitchFamily="49" charset="-122"/>
              </a:rPr>
              <a:t>设身处地为顾客着想和对顾客给与特别的关注。要求：将顾客作为个体对待。</a:t>
            </a:r>
            <a:r>
              <a:rPr lang="zh-CN" altLang="en-US" b="1">
                <a:latin typeface="Arial" panose="020B0604020202020204" pitchFamily="34" charset="0"/>
                <a:ea typeface="宋体" panose="02010600030101010101" pitchFamily="2" charset="-122"/>
              </a:rPr>
              <a:t> </a:t>
            </a:r>
            <a:endParaRPr lang="zh-CN" altLang="en-US" b="1">
              <a:latin typeface="Arial" panose="020B0604020202020204" pitchFamily="34" charset="0"/>
              <a:ea typeface="宋体" panose="02010600030101010101" pitchFamily="2" charset="-122"/>
            </a:endParaRPr>
          </a:p>
        </p:txBody>
      </p:sp>
      <p:sp>
        <p:nvSpPr>
          <p:cNvPr id="2076" name="矩形 2075"/>
          <p:cNvSpPr/>
          <p:nvPr/>
        </p:nvSpPr>
        <p:spPr>
          <a:xfrm>
            <a:off x="323850" y="2205038"/>
            <a:ext cx="2736850" cy="1660525"/>
          </a:xfrm>
          <a:prstGeom prst="rect">
            <a:avLst/>
          </a:prstGeom>
          <a:noFill/>
          <a:ln w="57150" cap="flat" cmpd="thickThin">
            <a:solidFill>
              <a:srgbClr val="FF5050"/>
            </a:solidFill>
            <a:prstDash val="solid"/>
            <a:miter/>
            <a:headEnd type="none" w="med" len="med"/>
            <a:tailEnd type="none" w="med" len="med"/>
          </a:ln>
        </p:spPr>
        <p:txBody>
          <a:bodyPr/>
          <a:p>
            <a:pPr fontAlgn="base">
              <a:lnSpc>
                <a:spcPct val="100000"/>
              </a:lnSpc>
              <a:spcBef>
                <a:spcPct val="50000"/>
              </a:spcBef>
              <a:spcAft>
                <a:spcPct val="0"/>
              </a:spcAft>
              <a:buClrTx/>
              <a:buSzPct val="100000"/>
            </a:pPr>
            <a:r>
              <a:rPr lang="en-US" altLang="zh-CN" b="1">
                <a:latin typeface="楷体_GB2312" pitchFamily="49" charset="-122"/>
                <a:ea typeface="楷体_GB2312" pitchFamily="49" charset="-122"/>
              </a:rPr>
              <a:t>5</a:t>
            </a:r>
            <a:r>
              <a:rPr lang="zh-CN" altLang="en-US" b="1">
                <a:latin typeface="楷体_GB2312" pitchFamily="49" charset="-122"/>
                <a:ea typeface="楷体_GB2312" pitchFamily="49" charset="-122"/>
              </a:rPr>
              <a:t>、有形性（</a:t>
            </a:r>
            <a:r>
              <a:rPr lang="en-US" altLang="zh-CN" b="1">
                <a:latin typeface="楷体_GB2312" pitchFamily="49" charset="-122"/>
                <a:ea typeface="楷体_GB2312" pitchFamily="49" charset="-122"/>
              </a:rPr>
              <a:t>11</a:t>
            </a:r>
            <a:r>
              <a:rPr lang="zh-CN" altLang="en-US" b="1">
                <a:latin typeface="楷体_GB2312" pitchFamily="49" charset="-122"/>
                <a:ea typeface="楷体_GB2312" pitchFamily="49" charset="-122"/>
              </a:rPr>
              <a:t>分）</a:t>
            </a:r>
            <a:endParaRPr lang="zh-CN"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zh-CN" altLang="en-US" b="1">
                <a:latin typeface="楷体_GB2312" pitchFamily="49" charset="-122"/>
                <a:ea typeface="楷体_GB2312" pitchFamily="49" charset="-122"/>
              </a:rPr>
              <a:t>有形的设施、设备、人员和沟通材料的外表。要求：以有形物来代表服务。</a:t>
            </a:r>
            <a:r>
              <a:rPr lang="zh-CN" altLang="en-US">
                <a:latin typeface="Arial" panose="020B0604020202020204" pitchFamily="34" charset="0"/>
                <a:ea typeface="宋体" panose="02010600030101010101" pitchFamily="2" charset="-122"/>
              </a:rPr>
              <a:t> </a:t>
            </a:r>
            <a:endParaRPr lang="zh-CN" altLang="en-US">
              <a:latin typeface="Arial" panose="020B0604020202020204" pitchFamily="34" charset="0"/>
              <a:ea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079" name="标题 2078"/>
          <p:cNvSpPr/>
          <p:nvPr>
            <p:ph type="title"/>
          </p:nvPr>
        </p:nvSpPr>
        <p:spPr/>
        <p:txBody>
          <a:bodyPr anchor="ctr"/>
          <a:p>
            <a:r>
              <a:rPr lang="zh-CN" altLang="en-US">
                <a:solidFill>
                  <a:schemeClr val="bg1"/>
                </a:solidFill>
              </a:rPr>
              <a:t>案例：一些行业的应用示例</a:t>
            </a:r>
            <a:endParaRPr lang="zh-CN" altLang="en-US">
              <a:solidFill>
                <a:schemeClr val="bg1"/>
              </a:solidFill>
            </a:endParaRPr>
          </a:p>
        </p:txBody>
      </p:sp>
      <p:graphicFrame>
        <p:nvGraphicFramePr>
          <p:cNvPr id="2080" name="表格 2079"/>
          <p:cNvGraphicFramePr/>
          <p:nvPr/>
        </p:nvGraphicFramePr>
        <p:xfrm>
          <a:off x="395288" y="1268413"/>
          <a:ext cx="8424863" cy="4803775"/>
        </p:xfrm>
        <a:graphic>
          <a:graphicData uri="http://schemas.openxmlformats.org/drawingml/2006/table">
            <a:tbl>
              <a:tblPr/>
              <a:tblGrid>
                <a:gridCol w="1243013"/>
                <a:gridCol w="1638300"/>
                <a:gridCol w="1439862"/>
                <a:gridCol w="1439863"/>
                <a:gridCol w="1366837"/>
                <a:gridCol w="1296988"/>
              </a:tblGrid>
              <a:tr h="696913">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endParaRPr lang="zh-CN" altLang="en-US" sz="1800" b="1" u="none">
                        <a:solidFill>
                          <a:schemeClr val="bg1"/>
                        </a:solidFill>
                        <a:latin typeface="楷体_GB2312" pitchFamily="49" charset="-122"/>
                        <a:ea typeface="楷体_GB2312" pitchFamily="49" charset="-122"/>
                      </a:endParaRPr>
                    </a:p>
                  </a:txBody>
                  <a:tcPr anchor="ctr">
                    <a:lnL>
                      <a:noFill/>
                    </a:lnL>
                    <a:lnR w="12700" cap="flat" cmpd="sng">
                      <a:solidFill>
                        <a:schemeClr val="tx1"/>
                      </a:solidFill>
                      <a:prstDash val="solid"/>
                      <a:round/>
                      <a:headEnd type="none" w="med" len="med"/>
                      <a:tailEnd type="none" w="med" len="med"/>
                    </a:lnR>
                    <a:lnT>
                      <a:noFill/>
                    </a:lnT>
                    <a:lnB w="12700" cap="flat" cmpd="sng">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bg1"/>
                          </a:solidFill>
                          <a:latin typeface="楷体_GB2312" pitchFamily="49" charset="-122"/>
                          <a:ea typeface="楷体_GB2312" pitchFamily="49" charset="-122"/>
                        </a:rPr>
                        <a:t>可靠性</a:t>
                      </a:r>
                      <a:endParaRPr lang="zh-CN" altLang="en-US" sz="1800" b="1" u="none">
                        <a:solidFill>
                          <a:schemeClr val="bg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hlink"/>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bg1"/>
                          </a:solidFill>
                          <a:latin typeface="楷体_GB2312" pitchFamily="49" charset="-122"/>
                          <a:ea typeface="楷体_GB2312" pitchFamily="49" charset="-122"/>
                        </a:rPr>
                        <a:t>反应性</a:t>
                      </a:r>
                      <a:endParaRPr lang="zh-CN" altLang="en-US" sz="1800" b="1" u="none">
                        <a:solidFill>
                          <a:schemeClr val="bg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gradFill rotWithShape="0">
                      <a:gsLst>
                        <a:gs pos="0">
                          <a:schemeClr val="accent1">
                            <a:alpha val="49001"/>
                          </a:schemeClr>
                        </a:gs>
                        <a:gs pos="100000">
                          <a:srgbClr val="A0B3D9"/>
                        </a:gs>
                      </a:gsLst>
                      <a:lin ang="5400000"/>
                      <a:tileRect/>
                    </a:gra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bg1"/>
                          </a:solidFill>
                          <a:latin typeface="楷体_GB2312" pitchFamily="49" charset="-122"/>
                          <a:ea typeface="楷体_GB2312" pitchFamily="49" charset="-122"/>
                        </a:rPr>
                        <a:t>保证性</a:t>
                      </a:r>
                      <a:endParaRPr lang="zh-CN" altLang="en-US" sz="1800" b="1" u="none">
                        <a:solidFill>
                          <a:schemeClr val="bg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hlink"/>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bg1"/>
                          </a:solidFill>
                          <a:latin typeface="楷体_GB2312" pitchFamily="49" charset="-122"/>
                          <a:ea typeface="楷体_GB2312" pitchFamily="49" charset="-122"/>
                        </a:rPr>
                        <a:t>移情性</a:t>
                      </a:r>
                      <a:endParaRPr lang="zh-CN" altLang="en-US" sz="1800" b="1" u="none">
                        <a:solidFill>
                          <a:schemeClr val="bg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gradFill rotWithShape="0">
                      <a:gsLst>
                        <a:gs pos="0">
                          <a:schemeClr val="accent1">
                            <a:alpha val="49001"/>
                          </a:schemeClr>
                        </a:gs>
                        <a:gs pos="100000">
                          <a:srgbClr val="7792C8"/>
                        </a:gs>
                      </a:gsLst>
                      <a:lin ang="5400000"/>
                      <a:tileRect/>
                    </a:gra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bg1"/>
                          </a:solidFill>
                          <a:latin typeface="楷体_GB2312" pitchFamily="49" charset="-122"/>
                          <a:ea typeface="楷体_GB2312" pitchFamily="49" charset="-122"/>
                        </a:rPr>
                        <a:t>可感知性</a:t>
                      </a:r>
                      <a:endParaRPr lang="zh-CN" altLang="en-US" sz="1800" b="1" u="none">
                        <a:solidFill>
                          <a:schemeClr val="bg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hlink"/>
                    </a:solidFill>
                  </a:tcPr>
                </a:tc>
              </a:tr>
              <a:tr h="1319212">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bg1"/>
                          </a:solidFill>
                          <a:latin typeface="楷体_GB2312" pitchFamily="49" charset="-122"/>
                          <a:ea typeface="楷体_GB2312" pitchFamily="49" charset="-122"/>
                        </a:rPr>
                        <a:t>汽车修理</a:t>
                      </a:r>
                      <a:endParaRPr lang="zh-CN" altLang="en-US" sz="1800" b="1" u="none">
                        <a:solidFill>
                          <a:schemeClr val="bg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hlink"/>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Tx/>
                        <a:buSzPct val="100000"/>
                        <a:buFontTx/>
                        <a:buNone/>
                      </a:pPr>
                      <a:r>
                        <a:rPr lang="zh-CN" altLang="en-US" sz="1600" b="1" u="none">
                          <a:solidFill>
                            <a:schemeClr val="tx1"/>
                          </a:solidFill>
                          <a:latin typeface="楷体_GB2312" pitchFamily="49" charset="-122"/>
                          <a:ea typeface="楷体_GB2312" pitchFamily="49" charset="-122"/>
                        </a:rPr>
                        <a:t>第一时间确定问题并按承诺的时间完成</a:t>
                      </a:r>
                      <a:endParaRPr lang="zh-CN" altLang="en-US" sz="1600" b="1" u="none">
                        <a:solidFill>
                          <a:schemeClr val="tx1"/>
                        </a:solidFill>
                        <a:latin typeface="楷体_GB2312" pitchFamily="49" charset="-122"/>
                        <a:ea typeface="楷体_GB2312" pitchFamily="49" charset="-122"/>
                      </a:endParaRPr>
                    </a:p>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endParaRPr lang="zh-CN" altLang="en-US" sz="1600" b="1" u="none">
                        <a:solidFill>
                          <a:schemeClr val="tx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79999"/>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Tx/>
                        <a:buSzPct val="100000"/>
                        <a:buFontTx/>
                        <a:buNone/>
                      </a:pPr>
                      <a:r>
                        <a:rPr lang="zh-CN" altLang="en-US" sz="1600" b="1" u="none">
                          <a:solidFill>
                            <a:schemeClr val="tx1"/>
                          </a:solidFill>
                          <a:latin typeface="楷体_GB2312" pitchFamily="49" charset="-122"/>
                          <a:ea typeface="楷体_GB2312" pitchFamily="49" charset="-122"/>
                        </a:rPr>
                        <a:t>可接近</a:t>
                      </a:r>
                      <a:r>
                        <a:rPr lang="en-US" altLang="zh-CN" sz="1600" b="1" u="none">
                          <a:solidFill>
                            <a:schemeClr val="tx1"/>
                          </a:solidFill>
                          <a:latin typeface="楷体_GB2312" pitchFamily="49" charset="-122"/>
                          <a:ea typeface="楷体_GB2312" pitchFamily="49" charset="-122"/>
                        </a:rPr>
                        <a:t>,</a:t>
                      </a:r>
                      <a:r>
                        <a:rPr lang="zh-CN" altLang="en-US" sz="1600" b="1" u="none">
                          <a:solidFill>
                            <a:schemeClr val="tx1"/>
                          </a:solidFill>
                          <a:latin typeface="楷体_GB2312" pitchFamily="49" charset="-122"/>
                          <a:ea typeface="楷体_GB2312" pitchFamily="49" charset="-122"/>
                        </a:rPr>
                        <a:t>有用等待</a:t>
                      </a:r>
                      <a:r>
                        <a:rPr lang="en-US" altLang="zh-CN" sz="1600" b="1" u="none">
                          <a:solidFill>
                            <a:schemeClr val="tx1"/>
                          </a:solidFill>
                          <a:latin typeface="楷体_GB2312" pitchFamily="49" charset="-122"/>
                          <a:ea typeface="楷体_GB2312" pitchFamily="49" charset="-122"/>
                        </a:rPr>
                        <a:t>,</a:t>
                      </a:r>
                      <a:r>
                        <a:rPr lang="zh-CN" altLang="en-US" sz="1600" b="1" u="none">
                          <a:solidFill>
                            <a:schemeClr val="tx1"/>
                          </a:solidFill>
                          <a:latin typeface="楷体_GB2312" pitchFamily="49" charset="-122"/>
                          <a:ea typeface="楷体_GB2312" pitchFamily="49" charset="-122"/>
                        </a:rPr>
                        <a:t>对要求作出反应</a:t>
                      </a:r>
                      <a:endParaRPr lang="zh-CN" altLang="en-US" sz="1600" b="1" u="none">
                        <a:solidFill>
                          <a:schemeClr val="tx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82001"/>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Tx/>
                        <a:buSzPct val="100000"/>
                        <a:buFontTx/>
                        <a:buNone/>
                      </a:pPr>
                      <a:r>
                        <a:rPr lang="zh-CN" altLang="en-US" sz="1600" b="1" u="none">
                          <a:solidFill>
                            <a:schemeClr val="tx1"/>
                          </a:solidFill>
                          <a:latin typeface="楷体_GB2312" pitchFamily="49" charset="-122"/>
                          <a:ea typeface="楷体_GB2312" pitchFamily="49" charset="-122"/>
                        </a:rPr>
                        <a:t>具有知识丰富的技工</a:t>
                      </a:r>
                      <a:endParaRPr lang="zh-CN" altLang="en-US" sz="1600" b="1" u="none">
                        <a:solidFill>
                          <a:schemeClr val="tx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79999"/>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Tx/>
                        <a:buSzPct val="100000"/>
                        <a:buFontTx/>
                        <a:buNone/>
                      </a:pPr>
                      <a:r>
                        <a:rPr lang="zh-CN" altLang="en-US" sz="1600" b="1" u="none">
                          <a:solidFill>
                            <a:schemeClr val="tx1"/>
                          </a:solidFill>
                          <a:latin typeface="楷体_GB2312" pitchFamily="49" charset="-122"/>
                          <a:ea typeface="楷体_GB2312" pitchFamily="49" charset="-122"/>
                        </a:rPr>
                        <a:t>以名字来认识顾客</a:t>
                      </a:r>
                      <a:r>
                        <a:rPr lang="en-US" altLang="zh-CN" sz="1600" b="1" u="none">
                          <a:solidFill>
                            <a:schemeClr val="tx1"/>
                          </a:solidFill>
                          <a:latin typeface="楷体_GB2312" pitchFamily="49" charset="-122"/>
                          <a:ea typeface="楷体_GB2312" pitchFamily="49" charset="-122"/>
                        </a:rPr>
                        <a:t>,</a:t>
                      </a:r>
                      <a:r>
                        <a:rPr lang="zh-CN" altLang="en-US" sz="1600" b="1" u="none">
                          <a:solidFill>
                            <a:schemeClr val="tx1"/>
                          </a:solidFill>
                          <a:latin typeface="楷体_GB2312" pitchFamily="49" charset="-122"/>
                          <a:ea typeface="楷体_GB2312" pitchFamily="49" charset="-122"/>
                        </a:rPr>
                        <a:t>记住顾客原先的问题及顾客偏好</a:t>
                      </a:r>
                      <a:endParaRPr lang="zh-CN" altLang="en-US" sz="1600" b="1" u="none">
                        <a:solidFill>
                          <a:schemeClr val="tx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82001"/>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2"/>
                          </a:solidFill>
                          <a:latin typeface="楷体_GB2312" pitchFamily="49" charset="-122"/>
                          <a:ea typeface="楷体_GB2312" pitchFamily="49" charset="-122"/>
                        </a:rPr>
                        <a:t>有形性、维修设施、等候区、制服和设备</a:t>
                      </a:r>
                      <a:endParaRPr lang="zh-CN" altLang="en-US" sz="1600" b="1" u="none">
                        <a:solidFill>
                          <a:schemeClr val="tx2"/>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79999"/>
                      </a:schemeClr>
                    </a:solidFill>
                  </a:tcPr>
                </a:tc>
              </a:tr>
              <a:tr h="1395413">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bg1"/>
                          </a:solidFill>
                          <a:latin typeface="楷体_GB2312" pitchFamily="49" charset="-122"/>
                          <a:ea typeface="楷体_GB2312" pitchFamily="49" charset="-122"/>
                        </a:rPr>
                        <a:t>航空</a:t>
                      </a:r>
                      <a:endParaRPr lang="zh-CN" altLang="en-US" sz="1800" b="1" u="none">
                        <a:solidFill>
                          <a:schemeClr val="bg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rgbClr val="1D528D">
                        <a:alpha val="50000"/>
                      </a:srgb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2"/>
                          </a:solidFill>
                          <a:latin typeface="楷体_GB2312" pitchFamily="49" charset="-122"/>
                          <a:ea typeface="楷体_GB2312" pitchFamily="49" charset="-122"/>
                        </a:rPr>
                        <a:t>到达指定地点的航班，按时刻表起飞和抵达</a:t>
                      </a:r>
                      <a:endParaRPr lang="zh-CN" altLang="en-US" sz="1600" b="1" u="none">
                        <a:solidFill>
                          <a:schemeClr val="tx2"/>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50000"/>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2"/>
                          </a:solidFill>
                          <a:latin typeface="楷体_GB2312" pitchFamily="49" charset="-122"/>
                          <a:ea typeface="楷体_GB2312" pitchFamily="49" charset="-122"/>
                        </a:rPr>
                        <a:t>一旦航班延误，应如何应对；反应的及时、准确</a:t>
                      </a:r>
                      <a:endParaRPr lang="zh-CN" altLang="en-US" sz="1600" b="1" u="none">
                        <a:solidFill>
                          <a:schemeClr val="tx2"/>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50000"/>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2"/>
                          </a:solidFill>
                          <a:latin typeface="楷体_GB2312" pitchFamily="49" charset="-122"/>
                          <a:ea typeface="楷体_GB2312" pitchFamily="49" charset="-122"/>
                        </a:rPr>
                        <a:t>真实姓名、良好的安全记录、胜任的员工飞和抵达</a:t>
                      </a:r>
                      <a:endParaRPr lang="zh-CN" altLang="en-US" sz="1600" b="1" u="none">
                        <a:solidFill>
                          <a:schemeClr val="tx2"/>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50000"/>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1"/>
                          </a:solidFill>
                          <a:latin typeface="楷体_GB2312" pitchFamily="49" charset="-122"/>
                          <a:ea typeface="楷体_GB2312" pitchFamily="49" charset="-122"/>
                        </a:rPr>
                        <a:t>理解特殊的个人需要，预测顾客需要</a:t>
                      </a:r>
                      <a:endParaRPr lang="zh-CN" altLang="en-US" sz="1600" b="1" u="none">
                        <a:solidFill>
                          <a:schemeClr val="tx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50000"/>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2"/>
                          </a:solidFill>
                          <a:latin typeface="楷体_GB2312" pitchFamily="49" charset="-122"/>
                          <a:ea typeface="楷体_GB2312" pitchFamily="49" charset="-122"/>
                        </a:rPr>
                        <a:t>飞机、订票柜台、行李区，制服</a:t>
                      </a:r>
                      <a:endParaRPr lang="zh-CN" altLang="en-US" sz="1600" b="1" u="none">
                        <a:solidFill>
                          <a:schemeClr val="tx2"/>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50000"/>
                      </a:schemeClr>
                    </a:solidFill>
                  </a:tcPr>
                </a:tc>
              </a:tr>
              <a:tr h="1392237">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bg1"/>
                          </a:solidFill>
                          <a:latin typeface="楷体_GB2312" pitchFamily="49" charset="-122"/>
                          <a:ea typeface="楷体_GB2312" pitchFamily="49" charset="-122"/>
                        </a:rPr>
                        <a:t>医疗</a:t>
                      </a:r>
                      <a:endParaRPr lang="zh-CN" altLang="en-US" sz="1800" b="1" u="none">
                        <a:solidFill>
                          <a:schemeClr val="bg1"/>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hlink"/>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2"/>
                          </a:solidFill>
                          <a:latin typeface="楷体_GB2312" pitchFamily="49" charset="-122"/>
                          <a:ea typeface="楷体_GB2312" pitchFamily="49" charset="-122"/>
                        </a:rPr>
                        <a:t>按约定时间会面，诊断准确</a:t>
                      </a:r>
                      <a:endParaRPr lang="zh-CN" altLang="en-US" sz="1600" b="1" u="none">
                        <a:solidFill>
                          <a:schemeClr val="tx2"/>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79999"/>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2"/>
                          </a:solidFill>
                          <a:latin typeface="楷体_GB2312" pitchFamily="49" charset="-122"/>
                          <a:ea typeface="楷体_GB2312" pitchFamily="49" charset="-122"/>
                        </a:rPr>
                        <a:t>可进入：不用等待，愿意倾听</a:t>
                      </a:r>
                      <a:endParaRPr lang="zh-CN" altLang="en-US" sz="1600" b="1" u="none">
                        <a:solidFill>
                          <a:schemeClr val="tx2"/>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82001"/>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2"/>
                          </a:solidFill>
                          <a:latin typeface="楷体_GB2312" pitchFamily="49" charset="-122"/>
                          <a:ea typeface="楷体_GB2312" pitchFamily="49" charset="-122"/>
                        </a:rPr>
                        <a:t>知识、技能、证书和声誉</a:t>
                      </a:r>
                      <a:r>
                        <a:rPr lang="zh-CN" altLang="en-US" sz="2400" b="1" u="none">
                          <a:solidFill>
                            <a:schemeClr val="tx2"/>
                          </a:solidFill>
                          <a:latin typeface="楷体_GB2312" pitchFamily="49" charset="-122"/>
                          <a:ea typeface="楷体_GB2312" pitchFamily="49" charset="-122"/>
                        </a:rPr>
                        <a:t> </a:t>
                      </a:r>
                      <a:endParaRPr lang="zh-CN" altLang="en-US" sz="2400" b="1" u="none">
                        <a:solidFill>
                          <a:schemeClr val="tx2"/>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79999"/>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85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2"/>
                          </a:solidFill>
                          <a:latin typeface="楷体_GB2312" pitchFamily="49" charset="-122"/>
                          <a:ea typeface="楷体_GB2312" pitchFamily="49" charset="-122"/>
                        </a:rPr>
                        <a:t>承认病人是人，记得以前的问题，良好的倾听能力、耐心</a:t>
                      </a:r>
                      <a:r>
                        <a:rPr lang="zh-CN" altLang="en-US" sz="2400" b="1" u="none">
                          <a:solidFill>
                            <a:schemeClr val="tx2"/>
                          </a:solidFill>
                          <a:latin typeface="楷体_GB2312" pitchFamily="49" charset="-122"/>
                          <a:ea typeface="楷体_GB2312" pitchFamily="49" charset="-122"/>
                        </a:rPr>
                        <a:t> </a:t>
                      </a:r>
                      <a:endParaRPr lang="zh-CN" altLang="en-US" sz="2400" b="1" u="none">
                        <a:solidFill>
                          <a:schemeClr val="tx2"/>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82001"/>
                      </a:schemeClr>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600" b="1" u="none">
                          <a:solidFill>
                            <a:schemeClr val="tx2"/>
                          </a:solidFill>
                          <a:latin typeface="楷体_GB2312" pitchFamily="49" charset="-122"/>
                          <a:ea typeface="楷体_GB2312" pitchFamily="49" charset="-122"/>
                        </a:rPr>
                        <a:t>候诊室、检测室、设备和设备和材料</a:t>
                      </a:r>
                      <a:endParaRPr lang="zh-CN" altLang="en-US" sz="1600" b="1" u="none">
                        <a:solidFill>
                          <a:schemeClr val="tx2"/>
                        </a:solidFill>
                        <a:latin typeface="楷体_GB2312" pitchFamily="49" charset="-122"/>
                        <a:ea typeface="楷体_GB2312" pitchFamily="49" charset="-122"/>
                      </a:endParaRPr>
                    </a:p>
                  </a:txBody>
                  <a:tcPr anchor="ct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chemeClr val="bg2">
                        <a:alpha val="79999"/>
                      </a:schemeClr>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19" name="标题 2118"/>
          <p:cNvSpPr/>
          <p:nvPr>
            <p:ph type="title"/>
          </p:nvPr>
        </p:nvSpPr>
        <p:spPr/>
        <p:txBody>
          <a:bodyPr anchor="ctr"/>
          <a:p>
            <a:r>
              <a:rPr lang="zh-CN" altLang="en-US">
                <a:solidFill>
                  <a:schemeClr val="bg1"/>
                </a:solidFill>
              </a:rPr>
              <a:t>图</a:t>
            </a:r>
            <a:r>
              <a:rPr lang="en-US" altLang="zh-CN">
                <a:solidFill>
                  <a:schemeClr val="bg1"/>
                </a:solidFill>
              </a:rPr>
              <a:t>4-1 </a:t>
            </a:r>
            <a:r>
              <a:rPr lang="zh-CN" altLang="en-US">
                <a:solidFill>
                  <a:schemeClr val="bg1"/>
                </a:solidFill>
              </a:rPr>
              <a:t>感知服务质量</a:t>
            </a:r>
            <a:endParaRPr lang="zh-CN" altLang="en-US">
              <a:solidFill>
                <a:schemeClr val="bg1"/>
              </a:solidFill>
            </a:endParaRPr>
          </a:p>
        </p:txBody>
      </p:sp>
      <p:sp>
        <p:nvSpPr>
          <p:cNvPr id="2120" name="矩形 2119"/>
          <p:cNvSpPr/>
          <p:nvPr/>
        </p:nvSpPr>
        <p:spPr>
          <a:xfrm>
            <a:off x="539750" y="3213100"/>
            <a:ext cx="1655763" cy="2487613"/>
          </a:xfrm>
          <a:prstGeom prst="rect">
            <a:avLst/>
          </a:prstGeom>
          <a:noFill/>
          <a:ln w="57150" cap="flat" cmpd="thickThin">
            <a:solidFill>
              <a:srgbClr val="003399"/>
            </a:solidFill>
            <a:prstDash val="solid"/>
            <a:miter/>
            <a:headEnd type="none" w="med" len="med"/>
            <a:tailEnd type="none" w="med" len="med"/>
          </a:ln>
        </p:spPr>
        <p:txBody>
          <a:bodyPr/>
          <a:p>
            <a:pPr fontAlgn="base">
              <a:lnSpc>
                <a:spcPct val="100000"/>
              </a:lnSpc>
              <a:spcBef>
                <a:spcPct val="50000"/>
              </a:spcBef>
              <a:spcAft>
                <a:spcPct val="0"/>
              </a:spcAft>
              <a:buClrTx/>
              <a:buSzPct val="100000"/>
            </a:pPr>
            <a:r>
              <a:rPr lang="zh-CN" altLang="en-US" b="1">
                <a:latin typeface="Arial" panose="020B0604020202020204" pitchFamily="34" charset="0"/>
                <a:ea typeface="楷体_GB2312" pitchFamily="49" charset="-122"/>
              </a:rPr>
              <a:t>服务质量要素：</a:t>
            </a:r>
            <a:endParaRPr lang="zh-CN" altLang="en-US" b="1">
              <a:latin typeface="Arial" panose="020B0604020202020204" pitchFamily="34" charset="0"/>
              <a:ea typeface="楷体_GB2312" pitchFamily="49" charset="-122"/>
            </a:endParaRPr>
          </a:p>
          <a:p>
            <a:pPr algn="ctr" fontAlgn="base">
              <a:lnSpc>
                <a:spcPct val="100000"/>
              </a:lnSpc>
              <a:spcBef>
                <a:spcPct val="50000"/>
              </a:spcBef>
              <a:spcAft>
                <a:spcPct val="0"/>
              </a:spcAft>
              <a:buClrTx/>
              <a:buSzPct val="100000"/>
            </a:pPr>
            <a:r>
              <a:rPr lang="zh-CN" altLang="en-US" b="1">
                <a:latin typeface="Arial" panose="020B0604020202020204" pitchFamily="34" charset="0"/>
                <a:ea typeface="楷体_GB2312" pitchFamily="49" charset="-122"/>
              </a:rPr>
              <a:t>可靠性</a:t>
            </a:r>
            <a:endParaRPr lang="zh-CN" altLang="en-US" b="1">
              <a:latin typeface="Arial" panose="020B0604020202020204" pitchFamily="34" charset="0"/>
              <a:ea typeface="楷体_GB2312" pitchFamily="49" charset="-122"/>
            </a:endParaRPr>
          </a:p>
          <a:p>
            <a:pPr algn="ctr" fontAlgn="base">
              <a:lnSpc>
                <a:spcPct val="100000"/>
              </a:lnSpc>
              <a:spcBef>
                <a:spcPct val="50000"/>
              </a:spcBef>
              <a:spcAft>
                <a:spcPct val="0"/>
              </a:spcAft>
              <a:buClrTx/>
              <a:buSzPct val="100000"/>
            </a:pPr>
            <a:r>
              <a:rPr lang="zh-CN" altLang="en-US" b="1">
                <a:latin typeface="Arial" panose="020B0604020202020204" pitchFamily="34" charset="0"/>
                <a:ea typeface="楷体_GB2312" pitchFamily="49" charset="-122"/>
              </a:rPr>
              <a:t>响应性</a:t>
            </a:r>
            <a:endParaRPr lang="zh-CN" altLang="en-US" b="1">
              <a:latin typeface="Arial" panose="020B0604020202020204" pitchFamily="34" charset="0"/>
              <a:ea typeface="楷体_GB2312" pitchFamily="49" charset="-122"/>
            </a:endParaRPr>
          </a:p>
          <a:p>
            <a:pPr algn="ctr" fontAlgn="base">
              <a:lnSpc>
                <a:spcPct val="100000"/>
              </a:lnSpc>
              <a:spcBef>
                <a:spcPct val="50000"/>
              </a:spcBef>
              <a:spcAft>
                <a:spcPct val="0"/>
              </a:spcAft>
              <a:buClrTx/>
              <a:buSzPct val="100000"/>
            </a:pPr>
            <a:r>
              <a:rPr lang="zh-CN" altLang="en-US" b="1">
                <a:latin typeface="Arial" panose="020B0604020202020204" pitchFamily="34" charset="0"/>
                <a:ea typeface="楷体_GB2312" pitchFamily="49" charset="-122"/>
              </a:rPr>
              <a:t>保证性</a:t>
            </a:r>
            <a:endParaRPr lang="zh-CN" altLang="en-US" b="1">
              <a:latin typeface="Arial" panose="020B0604020202020204" pitchFamily="34" charset="0"/>
              <a:ea typeface="楷体_GB2312" pitchFamily="49" charset="-122"/>
            </a:endParaRPr>
          </a:p>
          <a:p>
            <a:pPr algn="ctr" fontAlgn="base">
              <a:lnSpc>
                <a:spcPct val="100000"/>
              </a:lnSpc>
              <a:spcBef>
                <a:spcPct val="50000"/>
              </a:spcBef>
              <a:spcAft>
                <a:spcPct val="0"/>
              </a:spcAft>
              <a:buClrTx/>
              <a:buSzPct val="100000"/>
            </a:pPr>
            <a:r>
              <a:rPr lang="zh-CN" altLang="en-US" b="1">
                <a:latin typeface="Arial" panose="020B0604020202020204" pitchFamily="34" charset="0"/>
                <a:ea typeface="楷体_GB2312" pitchFamily="49" charset="-122"/>
              </a:rPr>
              <a:t>移情性</a:t>
            </a:r>
            <a:endParaRPr lang="zh-CN" altLang="en-US" b="1">
              <a:latin typeface="Arial" panose="020B0604020202020204" pitchFamily="34" charset="0"/>
              <a:ea typeface="楷体_GB2312" pitchFamily="49" charset="-122"/>
            </a:endParaRPr>
          </a:p>
          <a:p>
            <a:pPr algn="ctr" fontAlgn="base">
              <a:lnSpc>
                <a:spcPct val="100000"/>
              </a:lnSpc>
              <a:spcBef>
                <a:spcPct val="50000"/>
              </a:spcBef>
              <a:spcAft>
                <a:spcPct val="0"/>
              </a:spcAft>
              <a:buClrTx/>
              <a:buSzPct val="100000"/>
            </a:pPr>
            <a:r>
              <a:rPr lang="zh-CN" altLang="en-US" b="1">
                <a:latin typeface="Arial" panose="020B0604020202020204" pitchFamily="34" charset="0"/>
                <a:ea typeface="楷体_GB2312" pitchFamily="49" charset="-122"/>
              </a:rPr>
              <a:t>有形性</a:t>
            </a:r>
            <a:endParaRPr lang="zh-CN" altLang="en-US" b="1">
              <a:latin typeface="Arial" panose="020B0604020202020204" pitchFamily="34" charset="0"/>
              <a:ea typeface="楷体_GB2312" pitchFamily="49" charset="-122"/>
            </a:endParaRPr>
          </a:p>
        </p:txBody>
      </p:sp>
      <p:sp>
        <p:nvSpPr>
          <p:cNvPr id="2121" name="矩形 2120"/>
          <p:cNvSpPr/>
          <p:nvPr/>
        </p:nvSpPr>
        <p:spPr>
          <a:xfrm>
            <a:off x="2794000" y="3573463"/>
            <a:ext cx="1944688" cy="423862"/>
          </a:xfrm>
          <a:prstGeom prst="rect">
            <a:avLst/>
          </a:prstGeom>
          <a:noFill/>
          <a:ln w="57150" cap="flat" cmpd="thickThin">
            <a:solidFill>
              <a:srgbClr val="003399"/>
            </a:solidFill>
            <a:prstDash val="solid"/>
            <a:miter/>
            <a:headEnd type="none" w="med" len="med"/>
            <a:tailEnd type="none" w="med" len="med"/>
          </a:ln>
        </p:spPr>
        <p:txBody>
          <a:bodyPr/>
          <a:p>
            <a:pPr fontAlgn="base">
              <a:lnSpc>
                <a:spcPct val="100000"/>
              </a:lnSpc>
              <a:spcBef>
                <a:spcPct val="50000"/>
              </a:spcBef>
              <a:spcAft>
                <a:spcPct val="0"/>
              </a:spcAft>
              <a:buClrTx/>
              <a:buSzPct val="100000"/>
            </a:pPr>
            <a:r>
              <a:rPr lang="zh-CN" altLang="en-US" b="1">
                <a:latin typeface="楷体_GB2312" pitchFamily="49" charset="-122"/>
                <a:ea typeface="楷体_GB2312" pitchFamily="49" charset="-122"/>
              </a:rPr>
              <a:t>预期服务（</a:t>
            </a:r>
            <a:r>
              <a:rPr lang="en-US" altLang="zh-CN" b="1">
                <a:latin typeface="楷体_GB2312" pitchFamily="49" charset="-122"/>
                <a:ea typeface="楷体_GB2312" pitchFamily="49" charset="-122"/>
              </a:rPr>
              <a:t>ES</a:t>
            </a:r>
            <a:r>
              <a:rPr lang="zh-CN" altLang="en-US" b="1">
                <a:latin typeface="楷体_GB2312" pitchFamily="49" charset="-122"/>
                <a:ea typeface="楷体_GB2312" pitchFamily="49" charset="-122"/>
              </a:rPr>
              <a:t>）</a:t>
            </a:r>
            <a:endParaRPr lang="zh-CN" altLang="en-US" b="1">
              <a:latin typeface="楷体_GB2312" pitchFamily="49" charset="-122"/>
              <a:ea typeface="楷体_GB2312" pitchFamily="49" charset="-122"/>
            </a:endParaRPr>
          </a:p>
        </p:txBody>
      </p:sp>
      <p:sp>
        <p:nvSpPr>
          <p:cNvPr id="2122" name="矩形 2121"/>
          <p:cNvSpPr/>
          <p:nvPr/>
        </p:nvSpPr>
        <p:spPr>
          <a:xfrm>
            <a:off x="2794000" y="4805363"/>
            <a:ext cx="1944688" cy="423862"/>
          </a:xfrm>
          <a:prstGeom prst="rect">
            <a:avLst/>
          </a:prstGeom>
          <a:noFill/>
          <a:ln w="57150" cap="flat" cmpd="thickThin">
            <a:solidFill>
              <a:srgbClr val="003399"/>
            </a:solidFill>
            <a:prstDash val="solid"/>
            <a:miter/>
            <a:headEnd type="none" w="med" len="med"/>
            <a:tailEnd type="none" w="med" len="med"/>
          </a:ln>
        </p:spPr>
        <p:txBody>
          <a:bodyPr/>
          <a:p>
            <a:pPr fontAlgn="base">
              <a:lnSpc>
                <a:spcPct val="100000"/>
              </a:lnSpc>
              <a:spcBef>
                <a:spcPct val="50000"/>
              </a:spcBef>
              <a:spcAft>
                <a:spcPct val="0"/>
              </a:spcAft>
              <a:buClrTx/>
              <a:buSzPct val="100000"/>
            </a:pPr>
            <a:r>
              <a:rPr lang="zh-CN" altLang="en-US" b="1">
                <a:latin typeface="楷体_GB2312" pitchFamily="49" charset="-122"/>
                <a:ea typeface="楷体_GB2312" pitchFamily="49" charset="-122"/>
              </a:rPr>
              <a:t>感知服务（</a:t>
            </a:r>
            <a:r>
              <a:rPr lang="en-US" altLang="zh-CN" b="1">
                <a:latin typeface="楷体_GB2312" pitchFamily="49" charset="-122"/>
                <a:ea typeface="楷体_GB2312" pitchFamily="49" charset="-122"/>
              </a:rPr>
              <a:t>PS</a:t>
            </a:r>
            <a:r>
              <a:rPr lang="zh-CN" altLang="en-US" b="1">
                <a:latin typeface="楷体_GB2312" pitchFamily="49" charset="-122"/>
                <a:ea typeface="楷体_GB2312" pitchFamily="49" charset="-122"/>
              </a:rPr>
              <a:t>）</a:t>
            </a:r>
            <a:endParaRPr lang="zh-CN" altLang="en-US" b="1">
              <a:latin typeface="楷体_GB2312" pitchFamily="49" charset="-122"/>
              <a:ea typeface="楷体_GB2312" pitchFamily="49" charset="-122"/>
            </a:endParaRPr>
          </a:p>
        </p:txBody>
      </p:sp>
      <p:sp>
        <p:nvSpPr>
          <p:cNvPr id="2123" name="矩形 2122"/>
          <p:cNvSpPr/>
          <p:nvPr/>
        </p:nvSpPr>
        <p:spPr>
          <a:xfrm>
            <a:off x="1116013" y="1938338"/>
            <a:ext cx="1223962" cy="423862"/>
          </a:xfrm>
          <a:prstGeom prst="rect">
            <a:avLst/>
          </a:prstGeom>
          <a:noFill/>
          <a:ln w="57150" cap="flat" cmpd="thickThin">
            <a:solidFill>
              <a:srgbClr val="003399"/>
            </a:solidFill>
            <a:prstDash val="solid"/>
            <a:miter/>
            <a:headEnd type="none" w="med" len="med"/>
            <a:tailEnd type="none" w="med" len="med"/>
          </a:ln>
        </p:spPr>
        <p:txBody>
          <a:bodyPr/>
          <a:p>
            <a:pPr fontAlgn="base">
              <a:lnSpc>
                <a:spcPct val="100000"/>
              </a:lnSpc>
              <a:spcBef>
                <a:spcPct val="50000"/>
              </a:spcBef>
              <a:spcAft>
                <a:spcPct val="0"/>
              </a:spcAft>
              <a:buClrTx/>
              <a:buSzPct val="100000"/>
            </a:pPr>
            <a:r>
              <a:rPr lang="zh-CN" altLang="en-US" b="1">
                <a:latin typeface="楷体_GB2312" pitchFamily="49" charset="-122"/>
                <a:ea typeface="楷体_GB2312" pitchFamily="49" charset="-122"/>
              </a:rPr>
              <a:t>口    碑</a:t>
            </a:r>
            <a:endParaRPr lang="zh-CN" altLang="en-US" b="1">
              <a:latin typeface="楷体_GB2312" pitchFamily="49" charset="-122"/>
              <a:ea typeface="楷体_GB2312" pitchFamily="49" charset="-122"/>
            </a:endParaRPr>
          </a:p>
        </p:txBody>
      </p:sp>
      <p:sp>
        <p:nvSpPr>
          <p:cNvPr id="2124" name="矩形 2123"/>
          <p:cNvSpPr/>
          <p:nvPr/>
        </p:nvSpPr>
        <p:spPr>
          <a:xfrm>
            <a:off x="3059113" y="1938338"/>
            <a:ext cx="1512887" cy="423862"/>
          </a:xfrm>
          <a:prstGeom prst="rect">
            <a:avLst/>
          </a:prstGeom>
          <a:noFill/>
          <a:ln w="57150" cap="flat" cmpd="thickThin">
            <a:solidFill>
              <a:srgbClr val="003399"/>
            </a:solidFill>
            <a:prstDash val="solid"/>
            <a:miter/>
            <a:headEnd type="none" w="med" len="med"/>
            <a:tailEnd type="none" w="med" len="med"/>
          </a:ln>
        </p:spPr>
        <p:txBody>
          <a:bodyPr/>
          <a:p>
            <a:pPr algn="ctr" fontAlgn="base">
              <a:lnSpc>
                <a:spcPct val="100000"/>
              </a:lnSpc>
              <a:spcBef>
                <a:spcPct val="50000"/>
              </a:spcBef>
              <a:spcAft>
                <a:spcPct val="0"/>
              </a:spcAft>
              <a:buClrTx/>
              <a:buSzPct val="100000"/>
            </a:pPr>
            <a:r>
              <a:rPr lang="zh-CN" altLang="en-US" b="1">
                <a:latin typeface="Arial" panose="020B0604020202020204" pitchFamily="34" charset="0"/>
                <a:ea typeface="楷体_GB2312" pitchFamily="49" charset="-122"/>
              </a:rPr>
              <a:t>个人需要</a:t>
            </a:r>
            <a:endParaRPr lang="zh-CN" altLang="en-US" b="1">
              <a:latin typeface="Arial" panose="020B0604020202020204" pitchFamily="34" charset="0"/>
              <a:ea typeface="楷体_GB2312" pitchFamily="49" charset="-122"/>
            </a:endParaRPr>
          </a:p>
        </p:txBody>
      </p:sp>
      <p:sp>
        <p:nvSpPr>
          <p:cNvPr id="2125" name="矩形 2124"/>
          <p:cNvSpPr/>
          <p:nvPr/>
        </p:nvSpPr>
        <p:spPr>
          <a:xfrm>
            <a:off x="5148263" y="1938338"/>
            <a:ext cx="1584325" cy="423862"/>
          </a:xfrm>
          <a:prstGeom prst="rect">
            <a:avLst/>
          </a:prstGeom>
          <a:noFill/>
          <a:ln w="57150" cap="flat" cmpd="thickThin">
            <a:solidFill>
              <a:srgbClr val="003399"/>
            </a:solidFill>
            <a:prstDash val="solid"/>
            <a:miter/>
            <a:headEnd type="none" w="med" len="med"/>
            <a:tailEnd type="none" w="med" len="med"/>
          </a:ln>
        </p:spPr>
        <p:txBody>
          <a:bodyPr/>
          <a:p>
            <a:pPr algn="ctr" fontAlgn="base">
              <a:lnSpc>
                <a:spcPct val="100000"/>
              </a:lnSpc>
              <a:spcBef>
                <a:spcPct val="50000"/>
              </a:spcBef>
              <a:spcAft>
                <a:spcPct val="0"/>
              </a:spcAft>
              <a:buClrTx/>
              <a:buSzPct val="100000"/>
            </a:pPr>
            <a:r>
              <a:rPr lang="zh-CN" altLang="en-US" b="1">
                <a:latin typeface="Arial" panose="020B0604020202020204" pitchFamily="34" charset="0"/>
                <a:ea typeface="楷体_GB2312" pitchFamily="49" charset="-122"/>
              </a:rPr>
              <a:t>过去的经验</a:t>
            </a:r>
            <a:endParaRPr lang="zh-CN" altLang="en-US" b="1">
              <a:latin typeface="Arial" panose="020B0604020202020204" pitchFamily="34" charset="0"/>
              <a:ea typeface="楷体_GB2312" pitchFamily="49" charset="-122"/>
            </a:endParaRPr>
          </a:p>
        </p:txBody>
      </p:sp>
      <p:sp>
        <p:nvSpPr>
          <p:cNvPr id="2126" name="矩形 2125"/>
          <p:cNvSpPr/>
          <p:nvPr/>
        </p:nvSpPr>
        <p:spPr>
          <a:xfrm>
            <a:off x="5651500" y="2924175"/>
            <a:ext cx="3241675" cy="2900363"/>
          </a:xfrm>
          <a:prstGeom prst="rect">
            <a:avLst/>
          </a:prstGeom>
          <a:noFill/>
          <a:ln w="57150" cap="flat" cmpd="thickThin">
            <a:solidFill>
              <a:srgbClr val="003399"/>
            </a:solidFill>
            <a:prstDash val="solid"/>
            <a:miter/>
            <a:headEnd type="none" w="med" len="med"/>
            <a:tailEnd type="none" w="med" len="med"/>
          </a:ln>
        </p:spPr>
        <p:txBody>
          <a:bodyPr/>
          <a:p>
            <a:pPr fontAlgn="base">
              <a:lnSpc>
                <a:spcPct val="100000"/>
              </a:lnSpc>
              <a:spcBef>
                <a:spcPct val="50000"/>
              </a:spcBef>
              <a:spcAft>
                <a:spcPct val="0"/>
              </a:spcAft>
              <a:buClrTx/>
              <a:buSzPct val="100000"/>
            </a:pPr>
            <a:r>
              <a:rPr lang="zh-CN" altLang="en-US" b="1">
                <a:latin typeface="楷体_GB2312" pitchFamily="49" charset="-122"/>
                <a:ea typeface="楷体_GB2312" pitchFamily="49" charset="-122"/>
              </a:rPr>
              <a:t>感知服务质量：</a:t>
            </a:r>
            <a:endParaRPr lang="zh-CN"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en-US" altLang="zh-CN" b="1">
                <a:latin typeface="楷体_GB2312" pitchFamily="49" charset="-122"/>
                <a:ea typeface="楷体_GB2312" pitchFamily="49" charset="-122"/>
              </a:rPr>
              <a:t>1. </a:t>
            </a:r>
            <a:r>
              <a:rPr lang="zh-CN" altLang="en-US" b="1">
                <a:latin typeface="楷体_GB2312" pitchFamily="49" charset="-122"/>
                <a:ea typeface="楷体_GB2312" pitchFamily="49" charset="-122"/>
              </a:rPr>
              <a:t>超出期望：</a:t>
            </a:r>
            <a:endParaRPr lang="zh-CN"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zh-CN" altLang="en-US" b="1">
                <a:latin typeface="楷体_GB2312" pitchFamily="49" charset="-122"/>
                <a:ea typeface="楷体_GB2312" pitchFamily="49" charset="-122"/>
              </a:rPr>
              <a:t>    </a:t>
            </a:r>
            <a:r>
              <a:rPr lang="en-US" altLang="zh-CN" b="1">
                <a:latin typeface="楷体_GB2312" pitchFamily="49" charset="-122"/>
                <a:ea typeface="楷体_GB2312" pitchFamily="49" charset="-122"/>
              </a:rPr>
              <a:t>ES</a:t>
            </a:r>
            <a:r>
              <a:rPr lang="zh-CN" altLang="en-US" b="1">
                <a:latin typeface="楷体_GB2312" pitchFamily="49" charset="-122"/>
                <a:ea typeface="楷体_GB2312" pitchFamily="49" charset="-122"/>
              </a:rPr>
              <a:t>＜</a:t>
            </a:r>
            <a:r>
              <a:rPr lang="en-US" altLang="zh-CN" b="1">
                <a:latin typeface="楷体_GB2312" pitchFamily="49" charset="-122"/>
                <a:ea typeface="楷体_GB2312" pitchFamily="49" charset="-122"/>
              </a:rPr>
              <a:t>PS</a:t>
            </a:r>
            <a:r>
              <a:rPr lang="zh-CN" altLang="en-US" b="1">
                <a:latin typeface="楷体_GB2312" pitchFamily="49" charset="-122"/>
                <a:ea typeface="楷体_GB2312" pitchFamily="49" charset="-122"/>
              </a:rPr>
              <a:t>（质量惊喜）</a:t>
            </a:r>
            <a:endParaRPr lang="zh-CN"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en-US" altLang="zh-CN" b="1">
                <a:latin typeface="楷体_GB2312" pitchFamily="49" charset="-122"/>
                <a:ea typeface="楷体_GB2312" pitchFamily="49" charset="-122"/>
              </a:rPr>
              <a:t>2. </a:t>
            </a:r>
            <a:r>
              <a:rPr lang="zh-CN" altLang="en-US" b="1">
                <a:latin typeface="楷体_GB2312" pitchFamily="49" charset="-122"/>
                <a:ea typeface="楷体_GB2312" pitchFamily="49" charset="-122"/>
              </a:rPr>
              <a:t>满足期望：</a:t>
            </a:r>
            <a:endParaRPr lang="zh-CN"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en-US" altLang="en-US" b="1">
                <a:latin typeface="楷体_GB2312" pitchFamily="49" charset="-122"/>
                <a:ea typeface="楷体_GB2312" pitchFamily="49" charset="-122"/>
              </a:rPr>
              <a:t>    ES≈PS（满意的质量）</a:t>
            </a:r>
            <a:endParaRPr lang="en-US"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en-US" altLang="en-US" b="1">
                <a:latin typeface="楷体_GB2312" pitchFamily="49" charset="-122"/>
                <a:ea typeface="楷体_GB2312" pitchFamily="49" charset="-122"/>
              </a:rPr>
              <a:t>3. 低于期望：</a:t>
            </a:r>
            <a:endParaRPr lang="en-US" altLang="en-US" b="1">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en-US" altLang="en-US" b="1">
                <a:latin typeface="楷体_GB2312" pitchFamily="49" charset="-122"/>
                <a:ea typeface="楷体_GB2312" pitchFamily="49" charset="-122"/>
              </a:rPr>
              <a:t>    ES＞PS（不可接受的质量）</a:t>
            </a:r>
            <a:endParaRPr lang="en-US" altLang="en-US" b="1">
              <a:latin typeface="楷体_GB2312" pitchFamily="49" charset="-122"/>
              <a:ea typeface="楷体_GB2312" pitchFamily="49" charset="-122"/>
            </a:endParaRPr>
          </a:p>
        </p:txBody>
      </p:sp>
      <p:cxnSp>
        <p:nvCxnSpPr>
          <p:cNvPr id="2127" name="直接连接符 2126"/>
          <p:cNvCxnSpPr/>
          <p:nvPr/>
        </p:nvCxnSpPr>
        <p:spPr>
          <a:xfrm flipH="1">
            <a:off x="1692275" y="2349500"/>
            <a:ext cx="0" cy="358775"/>
          </a:xfrm>
          <a:prstGeom prst="line">
            <a:avLst/>
          </a:prstGeom>
          <a:ln w="38100" cap="flat" cmpd="sng">
            <a:solidFill>
              <a:srgbClr val="009999"/>
            </a:solidFill>
            <a:prstDash val="solid"/>
            <a:headEnd type="none" w="med" len="med"/>
            <a:tailEnd type="none" w="med" len="med"/>
          </a:ln>
        </p:spPr>
      </p:cxnSp>
      <p:cxnSp>
        <p:nvCxnSpPr>
          <p:cNvPr id="2128" name="直接连接符 2127"/>
          <p:cNvCxnSpPr/>
          <p:nvPr/>
        </p:nvCxnSpPr>
        <p:spPr>
          <a:xfrm>
            <a:off x="1692275" y="2708275"/>
            <a:ext cx="4248150" cy="0"/>
          </a:xfrm>
          <a:prstGeom prst="line">
            <a:avLst/>
          </a:prstGeom>
          <a:ln w="38100" cap="flat" cmpd="sng">
            <a:solidFill>
              <a:srgbClr val="009999"/>
            </a:solidFill>
            <a:prstDash val="solid"/>
            <a:headEnd type="none" w="med" len="med"/>
            <a:tailEnd type="none" w="med" len="med"/>
          </a:ln>
        </p:spPr>
      </p:cxnSp>
      <p:cxnSp>
        <p:nvCxnSpPr>
          <p:cNvPr id="2129" name="直接连接符 2128"/>
          <p:cNvCxnSpPr/>
          <p:nvPr/>
        </p:nvCxnSpPr>
        <p:spPr>
          <a:xfrm flipH="1" flipV="1">
            <a:off x="5940425" y="2349500"/>
            <a:ext cx="0" cy="358775"/>
          </a:xfrm>
          <a:prstGeom prst="line">
            <a:avLst/>
          </a:prstGeom>
          <a:ln w="38100" cap="flat" cmpd="sng">
            <a:solidFill>
              <a:srgbClr val="009999"/>
            </a:solidFill>
            <a:prstDash val="solid"/>
            <a:headEnd type="none" w="med" len="med"/>
            <a:tailEnd type="none" w="med" len="med"/>
          </a:ln>
        </p:spPr>
      </p:cxnSp>
      <p:cxnSp>
        <p:nvCxnSpPr>
          <p:cNvPr id="2130" name="直接连接符 2129"/>
          <p:cNvCxnSpPr/>
          <p:nvPr/>
        </p:nvCxnSpPr>
        <p:spPr>
          <a:xfrm flipH="1">
            <a:off x="3779838" y="2349500"/>
            <a:ext cx="0" cy="1223963"/>
          </a:xfrm>
          <a:prstGeom prst="line">
            <a:avLst/>
          </a:prstGeom>
          <a:ln w="38100" cap="flat" cmpd="sng">
            <a:solidFill>
              <a:srgbClr val="009999"/>
            </a:solidFill>
            <a:prstDash val="solid"/>
            <a:headEnd type="none" w="med" len="med"/>
            <a:tailEnd type="triangle" w="med" len="med"/>
          </a:ln>
        </p:spPr>
      </p:cxnSp>
      <p:cxnSp>
        <p:nvCxnSpPr>
          <p:cNvPr id="2131" name="直接连接符 2130"/>
          <p:cNvCxnSpPr/>
          <p:nvPr/>
        </p:nvCxnSpPr>
        <p:spPr>
          <a:xfrm>
            <a:off x="2195513" y="3789363"/>
            <a:ext cx="576262" cy="0"/>
          </a:xfrm>
          <a:prstGeom prst="line">
            <a:avLst/>
          </a:prstGeom>
          <a:ln w="38100" cap="flat" cmpd="sng">
            <a:solidFill>
              <a:srgbClr val="009999"/>
            </a:solidFill>
            <a:prstDash val="solid"/>
            <a:headEnd type="none" w="med" len="med"/>
            <a:tailEnd type="triangle" w="med" len="med"/>
          </a:ln>
        </p:spPr>
      </p:cxnSp>
      <p:cxnSp>
        <p:nvCxnSpPr>
          <p:cNvPr id="2132" name="直接连接符 2131"/>
          <p:cNvCxnSpPr/>
          <p:nvPr/>
        </p:nvCxnSpPr>
        <p:spPr>
          <a:xfrm>
            <a:off x="2195513" y="5013325"/>
            <a:ext cx="576262" cy="0"/>
          </a:xfrm>
          <a:prstGeom prst="line">
            <a:avLst/>
          </a:prstGeom>
          <a:ln w="38100" cap="flat" cmpd="sng">
            <a:solidFill>
              <a:srgbClr val="009999"/>
            </a:solidFill>
            <a:prstDash val="solid"/>
            <a:headEnd type="none" w="med" len="med"/>
            <a:tailEnd type="triangle" w="med" len="med"/>
          </a:ln>
        </p:spPr>
      </p:cxnSp>
      <p:cxnSp>
        <p:nvCxnSpPr>
          <p:cNvPr id="2133" name="直接连接符 2132"/>
          <p:cNvCxnSpPr/>
          <p:nvPr/>
        </p:nvCxnSpPr>
        <p:spPr>
          <a:xfrm>
            <a:off x="4716463" y="3789363"/>
            <a:ext cx="360362" cy="0"/>
          </a:xfrm>
          <a:prstGeom prst="line">
            <a:avLst/>
          </a:prstGeom>
          <a:ln w="38100" cap="flat" cmpd="sng">
            <a:solidFill>
              <a:srgbClr val="009999"/>
            </a:solidFill>
            <a:prstDash val="solid"/>
            <a:headEnd type="none" w="med" len="med"/>
            <a:tailEnd type="none" w="med" len="med"/>
          </a:ln>
        </p:spPr>
      </p:cxnSp>
      <p:cxnSp>
        <p:nvCxnSpPr>
          <p:cNvPr id="2134" name="直接连接符 2133"/>
          <p:cNvCxnSpPr/>
          <p:nvPr/>
        </p:nvCxnSpPr>
        <p:spPr>
          <a:xfrm>
            <a:off x="4716463" y="5013325"/>
            <a:ext cx="360362" cy="0"/>
          </a:xfrm>
          <a:prstGeom prst="line">
            <a:avLst/>
          </a:prstGeom>
          <a:ln w="38100" cap="flat" cmpd="sng">
            <a:solidFill>
              <a:srgbClr val="009999"/>
            </a:solidFill>
            <a:prstDash val="solid"/>
            <a:headEnd type="none" w="med" len="med"/>
            <a:tailEnd type="none" w="med" len="med"/>
          </a:ln>
        </p:spPr>
      </p:cxnSp>
      <p:cxnSp>
        <p:nvCxnSpPr>
          <p:cNvPr id="2135" name="直接连接符 2134"/>
          <p:cNvCxnSpPr/>
          <p:nvPr/>
        </p:nvCxnSpPr>
        <p:spPr>
          <a:xfrm flipH="1">
            <a:off x="5076825" y="3789363"/>
            <a:ext cx="0" cy="1223962"/>
          </a:xfrm>
          <a:prstGeom prst="line">
            <a:avLst/>
          </a:prstGeom>
          <a:ln w="38100" cap="flat" cmpd="sng">
            <a:solidFill>
              <a:srgbClr val="009999"/>
            </a:solidFill>
            <a:prstDash val="solid"/>
            <a:headEnd type="none" w="med" len="med"/>
            <a:tailEnd type="none" w="med" len="med"/>
          </a:ln>
        </p:spPr>
      </p:cxnSp>
      <p:cxnSp>
        <p:nvCxnSpPr>
          <p:cNvPr id="2136" name="直接连接符 2135"/>
          <p:cNvCxnSpPr/>
          <p:nvPr/>
        </p:nvCxnSpPr>
        <p:spPr>
          <a:xfrm>
            <a:off x="5076825" y="4365625"/>
            <a:ext cx="574675" cy="0"/>
          </a:xfrm>
          <a:prstGeom prst="line">
            <a:avLst/>
          </a:prstGeom>
          <a:ln w="38100" cap="flat" cmpd="sng">
            <a:solidFill>
              <a:srgbClr val="009999"/>
            </a:solidFill>
            <a:prstDash val="solid"/>
            <a:headEnd type="none" w="med" len="med"/>
            <a:tailEnd type="triangle" w="med" len="med"/>
          </a:ln>
        </p:spPr>
      </p:cxnSp>
      <p:sp>
        <p:nvSpPr>
          <p:cNvPr id="2137" name="矩形 2136"/>
          <p:cNvSpPr/>
          <p:nvPr/>
        </p:nvSpPr>
        <p:spPr>
          <a:xfrm>
            <a:off x="0" y="1125538"/>
            <a:ext cx="9144000" cy="574675"/>
          </a:xfrm>
          <a:prstGeom prst="rect">
            <a:avLst/>
          </a:prstGeom>
          <a:solidFill>
            <a:srgbClr val="003399"/>
          </a:solidFill>
          <a:ln w="9525" cap="flat" cmpd="sng">
            <a:solidFill>
              <a:srgbClr val="000000"/>
            </a:solidFill>
            <a:prstDash val="solid"/>
            <a:miter/>
            <a:headEnd type="none" w="med" len="med"/>
            <a:tailEnd type="none" w="med" len="med"/>
          </a:ln>
        </p:spPr>
        <p:txBody>
          <a:bodyPr wrap="none" anchor="ctr"/>
          <a:p>
            <a:pPr algn="ctr" fontAlgn="base">
              <a:lnSpc>
                <a:spcPct val="100000"/>
              </a:lnSpc>
              <a:spcBef>
                <a:spcPct val="0"/>
              </a:spcBef>
              <a:spcAft>
                <a:spcPct val="0"/>
              </a:spcAft>
              <a:buClrTx/>
              <a:buSzPct val="100000"/>
            </a:pPr>
            <a:r>
              <a:rPr lang="zh-CN" altLang="en-US" sz="1600" b="1">
                <a:solidFill>
                  <a:schemeClr val="bg1"/>
                </a:solidFill>
                <a:latin typeface="Arial" panose="020B0604020202020204" pitchFamily="34" charset="0"/>
                <a:ea typeface="宋体" panose="02010600030101010101" pitchFamily="2" charset="-122"/>
              </a:rPr>
              <a:t>顾客从服务质量</a:t>
            </a:r>
            <a:r>
              <a:rPr lang="en-US" altLang="zh-CN" sz="1600" b="1">
                <a:solidFill>
                  <a:schemeClr val="bg1"/>
                </a:solidFill>
                <a:latin typeface="Arial" panose="020B0604020202020204" pitchFamily="34" charset="0"/>
                <a:ea typeface="宋体" panose="02010600030101010101" pitchFamily="2" charset="-122"/>
              </a:rPr>
              <a:t>5</a:t>
            </a:r>
            <a:r>
              <a:rPr lang="zh-CN" altLang="en-US" sz="1600" b="1">
                <a:solidFill>
                  <a:schemeClr val="bg1"/>
                </a:solidFill>
                <a:latin typeface="Arial" panose="020B0604020202020204" pitchFamily="34" charset="0"/>
                <a:ea typeface="宋体" panose="02010600030101010101" pitchFamily="2" charset="-122"/>
              </a:rPr>
              <a:t>大要素将预期的服务和实际感知服务相比较，最终形成对服务质量的判断。</a:t>
            </a:r>
            <a:endParaRPr lang="zh-CN" altLang="en-US" sz="1600" b="1">
              <a:solidFill>
                <a:schemeClr val="bg1"/>
              </a:solidFill>
              <a:latin typeface="Arial" panose="020B0604020202020204" pitchFamily="34" charset="0"/>
              <a:ea typeface="宋体"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40" name="标题 2139"/>
          <p:cNvSpPr/>
          <p:nvPr>
            <p:ph type="title"/>
          </p:nvPr>
        </p:nvSpPr>
        <p:spPr/>
        <p:txBody>
          <a:bodyPr anchor="ctr"/>
          <a:p/>
        </p:txBody>
      </p:sp>
      <p:sp>
        <p:nvSpPr>
          <p:cNvPr id="2141" name="文本占位符 2140"/>
          <p:cNvSpPr/>
          <p:nvPr>
            <p:ph type="body"/>
          </p:nvPr>
        </p:nvSpPr>
        <p:spPr>
          <a:xfrm>
            <a:off x="250825" y="1295400"/>
            <a:ext cx="8785225" cy="4876800"/>
          </a:xfrm>
        </p:spPr>
        <p:txBody>
          <a:bodyPr wrap="square" lIns="91440" tIns="45720" rIns="91440" bIns="45720" anchor="t"/>
          <a:p>
            <a:pPr>
              <a:buClr>
                <a:schemeClr val="hlink"/>
              </a:buClr>
              <a:buNone/>
            </a:pPr>
            <a:endParaRPr lang="en-US" altLang="zh-CN" sz="2400" b="1">
              <a:latin typeface="黑体" panose="02010609060101010101" pitchFamily="2" charset="-122"/>
              <a:ea typeface="黑体" panose="02010609060101010101" pitchFamily="2" charset="-122"/>
            </a:endParaRPr>
          </a:p>
          <a:p>
            <a:pPr>
              <a:buClr>
                <a:schemeClr val="hlink"/>
              </a:buClr>
              <a:buNone/>
            </a:pPr>
            <a:r>
              <a:rPr lang="en-US" altLang="zh-CN" sz="2000" b="1">
                <a:solidFill>
                  <a:schemeClr val="accent1"/>
                </a:solidFill>
                <a:latin typeface="楷体_GB2312" pitchFamily="49" charset="-122"/>
                <a:ea typeface="楷体_GB2312" pitchFamily="49" charset="-122"/>
              </a:rPr>
              <a:t> </a:t>
            </a:r>
            <a:r>
              <a:rPr lang="zh-CN" altLang="en-US" sz="2000" b="1">
                <a:solidFill>
                  <a:schemeClr val="accent1"/>
                </a:solidFill>
                <a:latin typeface="楷体_GB2312" pitchFamily="49" charset="-122"/>
                <a:ea typeface="楷体_GB2312" pitchFamily="49" charset="-122"/>
              </a:rPr>
              <a:t>练习题</a:t>
            </a:r>
            <a:endParaRPr lang="zh-CN" altLang="en-US" sz="2000" b="1">
              <a:solidFill>
                <a:schemeClr val="accent1"/>
              </a:solidFill>
              <a:latin typeface="楷体_GB2312" pitchFamily="49" charset="-122"/>
              <a:ea typeface="楷体_GB2312" pitchFamily="49" charset="-122"/>
            </a:endParaRPr>
          </a:p>
          <a:p>
            <a:pPr>
              <a:buClr>
                <a:schemeClr val="hlink"/>
              </a:buClr>
            </a:pPr>
            <a:r>
              <a:rPr lang="zh-CN" altLang="en-US" sz="2000" b="1">
                <a:latin typeface="楷体_GB2312" pitchFamily="49" charset="-122"/>
                <a:ea typeface="楷体_GB2312" pitchFamily="49" charset="-122"/>
              </a:rPr>
              <a:t>按相对重要性由高到低，用来判断服务质量的评价标准有（  ）等方面</a:t>
            </a:r>
            <a:r>
              <a:rPr lang="zh-CN" altLang="en-US" sz="2000" b="1">
                <a:latin typeface="楷体_GB2312" pitchFamily="49" charset="-122"/>
                <a:ea typeface="楷体_GB2312" pitchFamily="49" charset="-122"/>
                <a:sym typeface="Wingdings" panose="05000000000000000000" pitchFamily="2" charset="2"/>
              </a:rPr>
              <a:t>。</a:t>
            </a:r>
            <a:endParaRPr lang="zh-CN" altLang="en-US" sz="2000" b="1">
              <a:latin typeface="楷体_GB2312" pitchFamily="49" charset="-122"/>
              <a:ea typeface="楷体_GB2312" pitchFamily="49" charset="-122"/>
            </a:endParaRPr>
          </a:p>
          <a:p>
            <a:pPr>
              <a:buClr>
                <a:schemeClr val="hlink"/>
              </a:buClr>
            </a:pPr>
            <a:r>
              <a:rPr lang="en-US" altLang="zh-CN" sz="2000" b="1">
                <a:latin typeface="楷体_GB2312" pitchFamily="49" charset="-122"/>
                <a:ea typeface="楷体_GB2312" pitchFamily="49" charset="-122"/>
              </a:rPr>
              <a:t>A</a:t>
            </a:r>
            <a:r>
              <a:rPr lang="zh-CN" altLang="en-US" sz="2000" b="1">
                <a:latin typeface="楷体_GB2312" pitchFamily="49" charset="-122"/>
                <a:ea typeface="楷体_GB2312" pitchFamily="49" charset="-122"/>
              </a:rPr>
              <a:t>可靠性     </a:t>
            </a:r>
            <a:r>
              <a:rPr lang="en-US" altLang="zh-CN" sz="2000" b="1">
                <a:latin typeface="楷体_GB2312" pitchFamily="49" charset="-122"/>
                <a:ea typeface="楷体_GB2312" pitchFamily="49" charset="-122"/>
              </a:rPr>
              <a:t>B</a:t>
            </a:r>
            <a:r>
              <a:rPr lang="zh-CN" altLang="en-US" sz="2000" b="1">
                <a:latin typeface="楷体_GB2312" pitchFamily="49" charset="-122"/>
                <a:ea typeface="楷体_GB2312" pitchFamily="49" charset="-122"/>
              </a:rPr>
              <a:t>响应性      </a:t>
            </a:r>
            <a:r>
              <a:rPr lang="en-US" altLang="zh-CN" sz="2000" b="1">
                <a:latin typeface="楷体_GB2312" pitchFamily="49" charset="-122"/>
                <a:ea typeface="楷体_GB2312" pitchFamily="49" charset="-122"/>
              </a:rPr>
              <a:t>C</a:t>
            </a:r>
            <a:r>
              <a:rPr lang="zh-CN" altLang="en-US" sz="2000" b="1">
                <a:latin typeface="楷体_GB2312" pitchFamily="49" charset="-122"/>
                <a:ea typeface="楷体_GB2312" pitchFamily="49" charset="-122"/>
              </a:rPr>
              <a:t>保证性      </a:t>
            </a:r>
            <a:r>
              <a:rPr lang="en-US" altLang="zh-CN" sz="2000" b="1">
                <a:latin typeface="楷体_GB2312" pitchFamily="49" charset="-122"/>
                <a:ea typeface="楷体_GB2312" pitchFamily="49" charset="-122"/>
              </a:rPr>
              <a:t>D</a:t>
            </a:r>
            <a:r>
              <a:rPr lang="zh-CN" altLang="en-US" sz="2000" b="1">
                <a:latin typeface="楷体_GB2312" pitchFamily="49" charset="-122"/>
                <a:ea typeface="楷体_GB2312" pitchFamily="49" charset="-122"/>
              </a:rPr>
              <a:t>移情性和有形性</a:t>
            </a:r>
            <a:endParaRPr lang="zh-CN" altLang="en-US" sz="2000" b="1">
              <a:latin typeface="楷体_GB2312" pitchFamily="49" charset="-122"/>
              <a:ea typeface="楷体_GB2312" pitchFamily="49" charset="-122"/>
            </a:endParaRPr>
          </a:p>
          <a:p>
            <a:pPr>
              <a:buClr>
                <a:schemeClr val="hlink"/>
              </a:buClr>
              <a:buNone/>
            </a:pPr>
            <a:endParaRPr lang="zh-CN" altLang="en-US" sz="2400" b="1">
              <a:latin typeface="黑体" panose="02010609060101010101" pitchFamily="2" charset="-122"/>
              <a:ea typeface="黑体" panose="02010609060101010101" pitchFamily="2" charset="-122"/>
            </a:endParaRPr>
          </a:p>
          <a:p>
            <a:pPr>
              <a:buClr>
                <a:schemeClr val="hlink"/>
              </a:buClr>
              <a:buNone/>
            </a:pPr>
            <a:r>
              <a:rPr lang="zh-CN" altLang="en-US" sz="2400" b="1">
                <a:latin typeface="黑体" panose="02010609060101010101" pitchFamily="2" charset="-122"/>
                <a:ea typeface="黑体" panose="02010609060101010101" pitchFamily="2" charset="-122"/>
              </a:rPr>
              <a:t>（二）服务质量测定</a:t>
            </a:r>
            <a:endParaRPr lang="zh-CN" altLang="en-US" sz="2400" b="1">
              <a:latin typeface="黑体" panose="02010609060101010101" pitchFamily="2" charset="-122"/>
              <a:ea typeface="黑体" panose="02010609060101010101" pitchFamily="2" charset="-122"/>
            </a:endParaRPr>
          </a:p>
          <a:p>
            <a:pPr>
              <a:buClr>
                <a:schemeClr val="hlink"/>
              </a:buClr>
              <a:buNone/>
            </a:pPr>
            <a:r>
              <a:rPr lang="en-US" altLang="zh-CN" sz="2400" b="1"/>
              <a:t>◆</a:t>
            </a:r>
            <a:r>
              <a:rPr lang="zh-CN" altLang="en-US" sz="2400" b="1">
                <a:latin typeface="黑体" panose="02010609060101010101" pitchFamily="2" charset="-122"/>
                <a:ea typeface="黑体" panose="02010609060101010101" pitchFamily="2" charset="-122"/>
              </a:rPr>
              <a:t>服务质量的测定主要通过问卷调查、顾客打分的方式进行。</a:t>
            </a:r>
            <a:endParaRPr lang="zh-CN" altLang="en-US" sz="2400" b="1">
              <a:latin typeface="黑体" panose="02010609060101010101" pitchFamily="2" charset="-122"/>
              <a:ea typeface="黑体" panose="02010609060101010101" pitchFamily="2" charset="-122"/>
            </a:endParaRPr>
          </a:p>
          <a:p>
            <a:pPr>
              <a:buClr>
                <a:schemeClr val="hlink"/>
              </a:buClr>
              <a:buNone/>
            </a:pPr>
            <a:r>
              <a:rPr lang="en-US" altLang="en-US" sz="2400" b="1"/>
              <a:t>◆ </a:t>
            </a:r>
            <a:r>
              <a:rPr lang="en-US" altLang="zh-CN" sz="2400" b="1">
                <a:latin typeface="黑体" panose="02010609060101010101" pitchFamily="2" charset="-122"/>
                <a:ea typeface="黑体" panose="02010609060101010101" pitchFamily="2" charset="-122"/>
              </a:rPr>
              <a:t>Servqual</a:t>
            </a:r>
            <a:r>
              <a:rPr lang="en-US" altLang="en-US" sz="2400" b="1"/>
              <a:t> 模型：</a:t>
            </a:r>
            <a:r>
              <a:rPr lang="en-US" altLang="zh-CN" sz="2400" b="1">
                <a:latin typeface="黑体" panose="02010609060101010101" pitchFamily="2" charset="-122"/>
                <a:ea typeface="黑体" panose="02010609060101010101" pitchFamily="2" charset="-122"/>
              </a:rPr>
              <a:t>Servqual</a:t>
            </a:r>
            <a:r>
              <a:rPr lang="zh-CN" altLang="en-US" sz="2400" b="1">
                <a:latin typeface="黑体" panose="02010609060101010101" pitchFamily="2" charset="-122"/>
                <a:ea typeface="黑体" panose="02010609060101010101" pitchFamily="2" charset="-122"/>
              </a:rPr>
              <a:t>分数</a:t>
            </a:r>
            <a:r>
              <a:rPr lang="en-US" altLang="zh-CN" sz="2400" b="1">
                <a:latin typeface="黑体" panose="02010609060101010101" pitchFamily="2" charset="-122"/>
                <a:ea typeface="黑体" panose="02010609060101010101" pitchFamily="2" charset="-122"/>
              </a:rPr>
              <a:t>= </a:t>
            </a:r>
            <a:r>
              <a:rPr lang="zh-CN" altLang="en-US" sz="2400" b="1">
                <a:latin typeface="黑体" panose="02010609060101010101" pitchFamily="2" charset="-122"/>
                <a:ea typeface="黑体" panose="02010609060101010101" pitchFamily="2" charset="-122"/>
              </a:rPr>
              <a:t>实际感受分数 </a:t>
            </a:r>
            <a:r>
              <a:rPr lang="en-US" altLang="zh-CN" sz="2400" b="1">
                <a:latin typeface="黑体" panose="02010609060101010101" pitchFamily="2" charset="-122"/>
                <a:ea typeface="黑体" panose="02010609060101010101" pitchFamily="2" charset="-122"/>
              </a:rPr>
              <a:t>— </a:t>
            </a:r>
            <a:r>
              <a:rPr lang="zh-CN" altLang="en-US" sz="2400" b="1">
                <a:latin typeface="黑体" panose="02010609060101010101" pitchFamily="2" charset="-122"/>
                <a:ea typeface="黑体" panose="02010609060101010101" pitchFamily="2" charset="-122"/>
              </a:rPr>
              <a:t>期望分数</a:t>
            </a:r>
            <a:endParaRPr lang="zh-CN" altLang="en-US" sz="2400" b="1">
              <a:latin typeface="黑体" panose="02010609060101010101" pitchFamily="2" charset="-122"/>
              <a:ea typeface="黑体" panose="02010609060101010101" pitchFamily="2" charset="-122"/>
            </a:endParaRPr>
          </a:p>
          <a:p>
            <a:pPr>
              <a:buClr>
                <a:schemeClr val="hlink"/>
              </a:buClr>
              <a:buNone/>
            </a:pPr>
            <a:r>
              <a:rPr lang="en-US" altLang="en-US" sz="2400" b="1"/>
              <a:t>◆</a:t>
            </a:r>
            <a:r>
              <a:rPr lang="zh-CN" altLang="en-US" sz="2400" b="1">
                <a:latin typeface="黑体" panose="02010609060101010101" pitchFamily="2" charset="-122"/>
                <a:ea typeface="黑体" panose="02010609060101010101" pitchFamily="2" charset="-122"/>
              </a:rPr>
              <a:t>上述公式既可以计算单个顾客对企业服务质量评价的</a:t>
            </a:r>
            <a:r>
              <a:rPr lang="en-US" altLang="zh-CN" sz="2400" b="1">
                <a:latin typeface="黑体" panose="02010609060101010101" pitchFamily="2" charset="-122"/>
                <a:ea typeface="黑体" panose="02010609060101010101" pitchFamily="2" charset="-122"/>
              </a:rPr>
              <a:t>Servqual</a:t>
            </a:r>
            <a:r>
              <a:rPr lang="zh-CN" altLang="en-US" sz="2400" b="1">
                <a:latin typeface="黑体" panose="02010609060101010101" pitchFamily="2" charset="-122"/>
                <a:ea typeface="黑体" panose="02010609060101010101" pitchFamily="2" charset="-122"/>
              </a:rPr>
              <a:t>分数；也可以计算</a:t>
            </a:r>
            <a:r>
              <a:rPr lang="en-US" altLang="zh-CN" sz="2400" b="1">
                <a:latin typeface="黑体" panose="02010609060101010101" pitchFamily="2" charset="-122"/>
                <a:ea typeface="黑体" panose="02010609060101010101" pitchFamily="2" charset="-122"/>
              </a:rPr>
              <a:t>N</a:t>
            </a:r>
            <a:r>
              <a:rPr lang="zh-CN" altLang="en-US" sz="2400" b="1">
                <a:latin typeface="黑体" panose="02010609060101010101" pitchFamily="2" charset="-122"/>
                <a:ea typeface="黑体" panose="02010609060101010101" pitchFamily="2" charset="-122"/>
              </a:rPr>
              <a:t>个顾客对企业服务质量评价的</a:t>
            </a:r>
            <a:r>
              <a:rPr lang="en-US" altLang="zh-CN" sz="2400" b="1">
                <a:latin typeface="黑体" panose="02010609060101010101" pitchFamily="2" charset="-122"/>
                <a:ea typeface="黑体" panose="02010609060101010101" pitchFamily="2" charset="-122"/>
              </a:rPr>
              <a:t>Servqual</a:t>
            </a:r>
            <a:r>
              <a:rPr lang="zh-CN" altLang="en-US" sz="2400" b="1">
                <a:latin typeface="黑体" panose="02010609060101010101" pitchFamily="2" charset="-122"/>
                <a:ea typeface="黑体" panose="02010609060101010101" pitchFamily="2" charset="-122"/>
              </a:rPr>
              <a:t>分数（即企业的平均</a:t>
            </a:r>
            <a:r>
              <a:rPr lang="en-US" altLang="zh-CN" sz="2400" b="1">
                <a:latin typeface="黑体" panose="02010609060101010101" pitchFamily="2" charset="-122"/>
                <a:ea typeface="黑体" panose="02010609060101010101" pitchFamily="2" charset="-122"/>
              </a:rPr>
              <a:t>Servqual</a:t>
            </a:r>
            <a:r>
              <a:rPr lang="zh-CN" altLang="en-US" sz="2400" b="1">
                <a:latin typeface="黑体" panose="02010609060101010101" pitchFamily="2" charset="-122"/>
                <a:ea typeface="黑体" panose="02010609060101010101" pitchFamily="2" charset="-122"/>
              </a:rPr>
              <a:t>分数）</a:t>
            </a:r>
            <a:r>
              <a:rPr lang="en-US" altLang="zh-CN" sz="2400" b="1">
                <a:latin typeface="黑体" panose="02010609060101010101" pitchFamily="2" charset="-122"/>
                <a:ea typeface="黑体" panose="02010609060101010101" pitchFamily="2" charset="-122"/>
              </a:rPr>
              <a:t>-</a:t>
            </a:r>
            <a:r>
              <a:rPr lang="zh-CN" altLang="en-US" sz="2400" b="1">
                <a:latin typeface="黑体" panose="02010609060101010101" pitchFamily="2" charset="-122"/>
                <a:ea typeface="黑体" panose="02010609060101010101" pitchFamily="2" charset="-122"/>
              </a:rPr>
              <a:t>算术平均值。</a:t>
            </a:r>
            <a:endParaRPr lang="zh-CN" altLang="en-US" sz="2400" b="1">
              <a:latin typeface="黑体" panose="02010609060101010101" pitchFamily="2" charset="-122"/>
              <a:ea typeface="黑体" panose="02010609060101010101" pitchFamily="2" charset="-122"/>
            </a:endParaRPr>
          </a:p>
          <a:p>
            <a:pPr>
              <a:buClr>
                <a:schemeClr val="hlink"/>
              </a:buClr>
              <a:buNone/>
            </a:pPr>
            <a:endParaRPr lang="zh-CN" alt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childTnLst>
                                    <p:set>
                                      <p:cBhvr additive="base">
                                        <p:cTn id="6" dur="1" fill="hold">
                                          <p:stCondLst>
                                            <p:cond delay="0"/>
                                          </p:stCondLst>
                                        </p:cTn>
                                        <p:tgtEl>
                                          <p:spTgt spid="2141"/>
                                        </p:tgtEl>
                                        <p:attrNameLst>
                                          <p:attrName>style.visibility</p:attrName>
                                        </p:attrNameLst>
                                      </p:cBhvr>
                                      <p:to>
                                        <p:strVal val="visible"/>
                                      </p:to>
                                    </p:set>
                                    <p:animEffect transition="in" filter="plus(in)">
                                      <p:cBhvr additive="base">
                                        <p:cTn id="7" dur="1000"/>
                                        <p:tgtEl>
                                          <p:spTgt spid="2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1"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44" name="标题 2143"/>
          <p:cNvSpPr/>
          <p:nvPr>
            <p:ph type="title"/>
          </p:nvPr>
        </p:nvSpPr>
        <p:spPr/>
        <p:txBody>
          <a:bodyPr anchor="ctr"/>
          <a:p>
            <a:r>
              <a:rPr lang="zh-CN" altLang="en-US">
                <a:solidFill>
                  <a:schemeClr val="bg1"/>
                </a:solidFill>
              </a:rPr>
              <a:t>二、提高服务质量</a:t>
            </a:r>
            <a:endParaRPr lang="zh-CN" altLang="en-US">
              <a:solidFill>
                <a:schemeClr val="bg1"/>
              </a:solidFill>
            </a:endParaRPr>
          </a:p>
        </p:txBody>
      </p:sp>
      <p:sp>
        <p:nvSpPr>
          <p:cNvPr id="2145" name="文本占位符 2144"/>
          <p:cNvSpPr/>
          <p:nvPr>
            <p:ph type="body"/>
          </p:nvPr>
        </p:nvSpPr>
        <p:spPr>
          <a:xfrm>
            <a:off x="323850" y="1052513"/>
            <a:ext cx="8712200" cy="5256212"/>
          </a:xfrm>
        </p:spPr>
        <p:txBody>
          <a:bodyPr/>
          <a:p>
            <a:pPr>
              <a:lnSpc>
                <a:spcPct val="90000"/>
              </a:lnSpc>
              <a:buClr>
                <a:schemeClr val="hlink"/>
              </a:buClr>
            </a:pPr>
            <a:r>
              <a:rPr lang="en-US" altLang="zh-CN" sz="2400" b="1">
                <a:solidFill>
                  <a:schemeClr val="accent1"/>
                </a:solidFill>
              </a:rPr>
              <a:t>1</a:t>
            </a:r>
            <a:r>
              <a:rPr lang="zh-CN" altLang="en-US" sz="2400" b="1">
                <a:solidFill>
                  <a:schemeClr val="accent1"/>
                </a:solidFill>
              </a:rPr>
              <a:t>、标准跟进</a:t>
            </a:r>
            <a:endParaRPr lang="zh-CN" altLang="en-US" sz="2400" b="1">
              <a:solidFill>
                <a:schemeClr val="accent1"/>
              </a:solidFill>
            </a:endParaRPr>
          </a:p>
          <a:p>
            <a:pPr>
              <a:lnSpc>
                <a:spcPct val="90000"/>
              </a:lnSpc>
              <a:buClr>
                <a:schemeClr val="hlink"/>
              </a:buClr>
              <a:buNone/>
            </a:pPr>
            <a:r>
              <a:rPr lang="zh-CN" altLang="en-US" sz="2000" b="1"/>
              <a:t>      是鼓励企业向</a:t>
            </a:r>
            <a:r>
              <a:rPr lang="zh-CN" altLang="en-US" sz="2000" b="1">
                <a:solidFill>
                  <a:schemeClr val="accent1"/>
                </a:solidFill>
              </a:rPr>
              <a:t>竞争对手</a:t>
            </a:r>
            <a:r>
              <a:rPr lang="zh-CN" altLang="en-US" sz="2000" b="1"/>
              <a:t>学习的一种方法，又称</a:t>
            </a:r>
            <a:r>
              <a:rPr lang="zh-CN" altLang="en-US" sz="2000" b="1">
                <a:solidFill>
                  <a:schemeClr val="accent1"/>
                </a:solidFill>
              </a:rPr>
              <a:t>标杆管理</a:t>
            </a:r>
            <a:r>
              <a:rPr lang="zh-CN" altLang="en-US" sz="2000" b="1"/>
              <a:t>。具体而言，它是指企业将自己的产品、服务和市场营销过程等同市场上的竞争对手，尤其是最好的竞争对手的标准相比较，在比较和检验的过程中寻找自身的差距，从而提高自身的水平。</a:t>
            </a:r>
            <a:endParaRPr lang="zh-CN" altLang="en-US" sz="2000" b="1"/>
          </a:p>
          <a:p>
            <a:pPr>
              <a:lnSpc>
                <a:spcPct val="90000"/>
              </a:lnSpc>
              <a:buClr>
                <a:schemeClr val="hlink"/>
              </a:buClr>
            </a:pPr>
            <a:r>
              <a:rPr lang="en-US" altLang="zh-CN" sz="2400" b="1">
                <a:solidFill>
                  <a:schemeClr val="accent1"/>
                </a:solidFill>
              </a:rPr>
              <a:t>2</a:t>
            </a:r>
            <a:r>
              <a:rPr lang="zh-CN" altLang="en-US" sz="2400" b="1">
                <a:solidFill>
                  <a:schemeClr val="accent1"/>
                </a:solidFill>
              </a:rPr>
              <a:t>、蓝图技巧</a:t>
            </a:r>
            <a:endParaRPr lang="zh-CN" altLang="en-US" sz="2400" b="1">
              <a:solidFill>
                <a:schemeClr val="accent1"/>
              </a:solidFill>
            </a:endParaRPr>
          </a:p>
          <a:p>
            <a:pPr>
              <a:lnSpc>
                <a:spcPct val="90000"/>
              </a:lnSpc>
              <a:buClr>
                <a:schemeClr val="hlink"/>
              </a:buClr>
            </a:pPr>
            <a:r>
              <a:rPr lang="zh-CN" altLang="en-US" sz="2000" b="1">
                <a:solidFill>
                  <a:schemeClr val="accent1"/>
                </a:solidFill>
              </a:rPr>
              <a:t>概念：</a:t>
            </a:r>
            <a:r>
              <a:rPr lang="zh-CN" altLang="en-US" sz="2000" b="1">
                <a:solidFill>
                  <a:schemeClr val="tx1"/>
                </a:solidFill>
              </a:rPr>
              <a:t>它是指通过分解组织系统和机构，鉴别顾客同服务人员的</a:t>
            </a:r>
            <a:r>
              <a:rPr lang="zh-CN" altLang="en-US" sz="2000" b="1">
                <a:solidFill>
                  <a:schemeClr val="accent1"/>
                </a:solidFill>
              </a:rPr>
              <a:t>接触点</a:t>
            </a:r>
            <a:r>
              <a:rPr lang="zh-CN" altLang="en-US" sz="2000" b="1">
                <a:solidFill>
                  <a:schemeClr val="tx1"/>
                </a:solidFill>
              </a:rPr>
              <a:t>，并从这些接触点出发来改进企业服务质量的一种战略。</a:t>
            </a:r>
            <a:endParaRPr lang="zh-CN" altLang="en-US" sz="2000" b="1">
              <a:solidFill>
                <a:schemeClr val="tx1"/>
              </a:solidFill>
            </a:endParaRPr>
          </a:p>
          <a:p>
            <a:pPr>
              <a:lnSpc>
                <a:spcPct val="90000"/>
              </a:lnSpc>
              <a:buClr>
                <a:schemeClr val="hlink"/>
              </a:buClr>
            </a:pPr>
            <a:r>
              <a:rPr lang="zh-CN" altLang="en-US" sz="2000" b="1">
                <a:solidFill>
                  <a:schemeClr val="accent1"/>
                </a:solidFill>
              </a:rPr>
              <a:t>蓝图技巧的步骤：</a:t>
            </a:r>
            <a:endParaRPr lang="zh-CN" altLang="en-US" sz="2000" b="1">
              <a:solidFill>
                <a:schemeClr val="accent1"/>
              </a:solidFill>
            </a:endParaRPr>
          </a:p>
          <a:p>
            <a:pPr lvl="1">
              <a:lnSpc>
                <a:spcPct val="90000"/>
              </a:lnSpc>
            </a:pPr>
            <a:r>
              <a:rPr lang="zh-CN" altLang="en-US" sz="2000" b="1"/>
              <a:t>将服务所包含的各项内容以</a:t>
            </a:r>
            <a:r>
              <a:rPr lang="zh-CN" altLang="en-US" sz="2000" b="1">
                <a:solidFill>
                  <a:schemeClr val="accent1"/>
                </a:solidFill>
              </a:rPr>
              <a:t>流程图</a:t>
            </a:r>
            <a:r>
              <a:rPr lang="zh-CN" altLang="en-US" sz="2000" b="1"/>
              <a:t>的方式画出来，使得服务过程能够清楚、客观地展现出来；</a:t>
            </a:r>
            <a:endParaRPr lang="zh-CN" altLang="en-US" sz="2000" b="1"/>
          </a:p>
          <a:p>
            <a:pPr lvl="1">
              <a:lnSpc>
                <a:spcPct val="90000"/>
              </a:lnSpc>
            </a:pPr>
            <a:r>
              <a:rPr lang="zh-CN" altLang="en-US" sz="2000" b="1"/>
              <a:t>将那些容易导致服务失败的</a:t>
            </a:r>
            <a:r>
              <a:rPr lang="zh-CN" altLang="en-US" sz="2000" b="1">
                <a:solidFill>
                  <a:schemeClr val="accent1"/>
                </a:solidFill>
              </a:rPr>
              <a:t>环节</a:t>
            </a:r>
            <a:r>
              <a:rPr lang="zh-CN" altLang="en-US" sz="2000" b="1"/>
              <a:t>找出来；</a:t>
            </a:r>
            <a:endParaRPr lang="zh-CN" altLang="en-US" sz="2000" b="1"/>
          </a:p>
          <a:p>
            <a:pPr lvl="1">
              <a:lnSpc>
                <a:spcPct val="90000"/>
              </a:lnSpc>
            </a:pPr>
            <a:r>
              <a:rPr lang="zh-CN" altLang="en-US" sz="2000" b="1"/>
              <a:t>确定执行</a:t>
            </a:r>
            <a:r>
              <a:rPr lang="zh-CN" altLang="en-US" sz="2000" b="1">
                <a:solidFill>
                  <a:schemeClr val="accent1"/>
                </a:solidFill>
              </a:rPr>
              <a:t>标准和规范</a:t>
            </a:r>
            <a:r>
              <a:rPr lang="zh-CN" altLang="en-US" sz="2000" b="1"/>
              <a:t>，并使这些标准和规范体现出企业的服务质量标准；</a:t>
            </a:r>
            <a:endParaRPr lang="zh-CN" altLang="en-US" sz="2000" b="1"/>
          </a:p>
          <a:p>
            <a:pPr lvl="1">
              <a:lnSpc>
                <a:spcPct val="90000"/>
              </a:lnSpc>
            </a:pPr>
            <a:r>
              <a:rPr lang="zh-CN" altLang="en-US" sz="2000" b="1"/>
              <a:t>找出顾客能够看得见的判断服务水平的</a:t>
            </a:r>
            <a:r>
              <a:rPr lang="zh-CN" altLang="en-US" sz="2000" b="1">
                <a:solidFill>
                  <a:schemeClr val="accent1"/>
                </a:solidFill>
              </a:rPr>
              <a:t>证据</a:t>
            </a:r>
            <a:r>
              <a:rPr lang="zh-CN" altLang="en-US" sz="2000" b="1"/>
              <a:t>，将每一个证据都视为企业与顾客的服务接触点。</a:t>
            </a:r>
            <a:endParaRPr lang="zh-CN" altLang="en-US" sz="20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48" name="标题 2147"/>
          <p:cNvSpPr/>
          <p:nvPr>
            <p:ph type="title"/>
          </p:nvPr>
        </p:nvSpPr>
        <p:spPr/>
        <p:txBody>
          <a:bodyPr anchor="ctr"/>
          <a:p>
            <a:r>
              <a:rPr lang="zh-CN" altLang="en-US">
                <a:solidFill>
                  <a:schemeClr val="bg1"/>
                </a:solidFill>
              </a:rPr>
              <a:t>考考你</a:t>
            </a:r>
            <a:endParaRPr lang="zh-CN" altLang="en-US">
              <a:solidFill>
                <a:schemeClr val="bg1"/>
              </a:solidFill>
            </a:endParaRPr>
          </a:p>
        </p:txBody>
      </p:sp>
      <p:sp>
        <p:nvSpPr>
          <p:cNvPr id="2149" name="文本占位符 2148"/>
          <p:cNvSpPr/>
          <p:nvPr>
            <p:ph type="body"/>
          </p:nvPr>
        </p:nvSpPr>
        <p:spPr>
          <a:xfrm>
            <a:off x="684213" y="1916113"/>
            <a:ext cx="8077200" cy="2709862"/>
          </a:xfrm>
        </p:spPr>
        <p:txBody>
          <a:bodyPr/>
          <a:p>
            <a:pPr>
              <a:buClr>
                <a:schemeClr val="hlink"/>
              </a:buClr>
            </a:pPr>
            <a:r>
              <a:rPr lang="zh-CN" altLang="en-US" b="1"/>
              <a:t>蓝图技巧借助（   ）来分析服务传递过程的各个方面。</a:t>
            </a:r>
            <a:endParaRPr lang="zh-CN" altLang="en-US" b="1"/>
          </a:p>
          <a:p>
            <a:pPr>
              <a:buClr>
                <a:schemeClr val="hlink"/>
              </a:buClr>
              <a:buNone/>
            </a:pPr>
            <a:r>
              <a:rPr lang="en-US" altLang="zh-CN" b="1"/>
              <a:t>A </a:t>
            </a:r>
            <a:r>
              <a:rPr lang="zh-CN" altLang="en-US" b="1"/>
              <a:t>流程图   </a:t>
            </a:r>
            <a:r>
              <a:rPr lang="en-US" altLang="zh-CN" b="1"/>
              <a:t>B </a:t>
            </a:r>
            <a:r>
              <a:rPr lang="zh-CN" altLang="en-US" b="1"/>
              <a:t>直方图  </a:t>
            </a:r>
            <a:r>
              <a:rPr lang="en-US" altLang="zh-CN" b="1"/>
              <a:t>C </a:t>
            </a:r>
            <a:r>
              <a:rPr lang="zh-CN" altLang="en-US" b="1"/>
              <a:t>控制图   </a:t>
            </a:r>
            <a:r>
              <a:rPr lang="en-US" altLang="zh-CN" b="1"/>
              <a:t>D </a:t>
            </a:r>
            <a:r>
              <a:rPr lang="zh-CN" altLang="en-US" b="1"/>
              <a:t>帕累托图</a:t>
            </a:r>
            <a:endParaRPr lang="zh-CN" altLang="en-US"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52" name="标题 2151"/>
          <p:cNvSpPr/>
          <p:nvPr>
            <p:ph type="title"/>
          </p:nvPr>
        </p:nvSpPr>
        <p:spPr/>
        <p:txBody>
          <a:bodyPr anchor="ctr"/>
          <a:p>
            <a:r>
              <a:rPr lang="zh-CN" altLang="en-US">
                <a:solidFill>
                  <a:schemeClr val="bg1"/>
                </a:solidFill>
                <a:ea typeface="幼圆" pitchFamily="49" charset="-122"/>
              </a:rPr>
              <a:t>服务蓝图</a:t>
            </a:r>
            <a:r>
              <a:rPr lang="zh-CN" altLang="en-US">
                <a:solidFill>
                  <a:schemeClr val="bg1"/>
                </a:solidFill>
              </a:rPr>
              <a:t> </a:t>
            </a:r>
            <a:endParaRPr lang="zh-CN" altLang="en-US">
              <a:solidFill>
                <a:schemeClr val="bg1"/>
              </a:solidFill>
            </a:endParaRPr>
          </a:p>
        </p:txBody>
      </p:sp>
      <p:sp>
        <p:nvSpPr>
          <p:cNvPr id="2153" name="五边形 2152"/>
          <p:cNvSpPr/>
          <p:nvPr/>
        </p:nvSpPr>
        <p:spPr>
          <a:xfrm rot="5400000">
            <a:off x="973138" y="1409700"/>
            <a:ext cx="571500" cy="2017713"/>
          </a:xfrm>
          <a:prstGeom prst="homePlate">
            <a:avLst>
              <a:gd name="adj" fmla="val 26949"/>
            </a:avLst>
          </a:prstGeom>
          <a:solidFill>
            <a:srgbClr val="FF9933"/>
          </a:solidFill>
          <a:ln w="9525">
            <a:noFill/>
          </a:ln>
          <a:effectLst>
            <a:outerShdw dist="35921" dir="2699999" algn="ctr" rotWithShape="0">
              <a:srgbClr val="808080"/>
            </a:outerShdw>
          </a:effectLst>
        </p:spPr>
        <p:txBody>
          <a:bodyPr/>
          <a:p>
            <a:pPr fontAlgn="base">
              <a:lnSpc>
                <a:spcPct val="100000"/>
              </a:lnSpc>
              <a:spcBef>
                <a:spcPct val="0"/>
              </a:spcBef>
              <a:spcAft>
                <a:spcPct val="0"/>
              </a:spcAft>
              <a:buClrTx/>
              <a:buSzPct val="100000"/>
            </a:pPr>
            <a:endParaRPr>
              <a:latin typeface="Arial" panose="020B0604020202020204" pitchFamily="34" charset="0"/>
              <a:ea typeface="宋体" panose="02010600030101010101" pitchFamily="2" charset="-122"/>
            </a:endParaRPr>
          </a:p>
        </p:txBody>
      </p:sp>
      <p:sp>
        <p:nvSpPr>
          <p:cNvPr id="2154" name="矩形 2153"/>
          <p:cNvSpPr/>
          <p:nvPr/>
        </p:nvSpPr>
        <p:spPr>
          <a:xfrm>
            <a:off x="250825" y="2649538"/>
            <a:ext cx="2017713" cy="3187700"/>
          </a:xfrm>
          <a:noFill/>
          <a:ln w="9525" cap="flat" cmpd="sng">
            <a:solidFill>
              <a:srgbClr val="000000"/>
            </a:solidFill>
            <a:prstDash val="solid"/>
            <a:headEnd type="none" w="med" len="med"/>
            <a:tailEnd type="none" w="med" len="med"/>
          </a:ln>
        </p:spPr>
        <p:txBody>
          <a:bodyPr/>
          <a:p>
            <a:endParaRPr lang="zh-CN" altLang="en-US"/>
          </a:p>
        </p:txBody>
      </p:sp>
      <p:sp>
        <p:nvSpPr>
          <p:cNvPr id="2155" name="矩形 2154"/>
          <p:cNvSpPr/>
          <p:nvPr/>
        </p:nvSpPr>
        <p:spPr>
          <a:xfrm>
            <a:off x="293688" y="2238375"/>
            <a:ext cx="1933575" cy="365125"/>
          </a:xfrm>
          <a:prstGeom prst="rect">
            <a:avLst/>
          </a:prstGeom>
          <a:noFill/>
          <a:ln w="9525">
            <a:noFill/>
          </a:ln>
        </p:spPr>
        <p:txBody>
          <a:bodyPr lIns="0" tIns="0" rIns="0" bIns="0" anchor="ctr"/>
          <a:p>
            <a:pPr algn="ctr" eaLnBrk="0" fontAlgn="base" hangingPunct="0">
              <a:lnSpc>
                <a:spcPct val="100000"/>
              </a:lnSpc>
              <a:spcBef>
                <a:spcPct val="0"/>
              </a:spcBef>
              <a:spcAft>
                <a:spcPct val="0"/>
              </a:spcAft>
              <a:buClrTx/>
              <a:buSzPct val="100000"/>
            </a:pPr>
            <a:r>
              <a:rPr lang="zh-CN" altLang="en-US" sz="2400" b="1">
                <a:solidFill>
                  <a:srgbClr val="000000"/>
                </a:solidFill>
                <a:latin typeface="Arial" panose="020B0604020202020204" pitchFamily="34" charset="0"/>
                <a:ea typeface="楷体_GB2312" pitchFamily="49" charset="-122"/>
              </a:rPr>
              <a:t>要素</a:t>
            </a:r>
            <a:endParaRPr lang="zh-CN" altLang="en-US" sz="2400" b="1">
              <a:solidFill>
                <a:srgbClr val="000000"/>
              </a:solidFill>
              <a:latin typeface="Arial" panose="020B0604020202020204" pitchFamily="34" charset="0"/>
              <a:ea typeface="楷体_GB2312" pitchFamily="49" charset="-122"/>
            </a:endParaRPr>
          </a:p>
        </p:txBody>
      </p:sp>
      <p:sp>
        <p:nvSpPr>
          <p:cNvPr id="2156" name="五边形 2155"/>
          <p:cNvSpPr/>
          <p:nvPr/>
        </p:nvSpPr>
        <p:spPr>
          <a:xfrm rot="5400000">
            <a:off x="3144838" y="1409700"/>
            <a:ext cx="571500" cy="2019300"/>
          </a:xfrm>
          <a:prstGeom prst="homePlate">
            <a:avLst>
              <a:gd name="adj" fmla="val 26949"/>
            </a:avLst>
          </a:prstGeom>
          <a:solidFill>
            <a:srgbClr val="FF9933"/>
          </a:solidFill>
          <a:ln w="9525">
            <a:noFill/>
          </a:ln>
          <a:effectLst>
            <a:outerShdw dist="35921" dir="2699999" algn="ctr" rotWithShape="0">
              <a:srgbClr val="808080"/>
            </a:outerShdw>
          </a:effectLst>
        </p:spPr>
        <p:txBody>
          <a:bodyPr/>
          <a:p>
            <a:pPr fontAlgn="base">
              <a:lnSpc>
                <a:spcPct val="100000"/>
              </a:lnSpc>
              <a:spcBef>
                <a:spcPct val="0"/>
              </a:spcBef>
              <a:spcAft>
                <a:spcPct val="0"/>
              </a:spcAft>
              <a:buClrTx/>
              <a:buSzPct val="100000"/>
            </a:pPr>
            <a:endParaRPr>
              <a:latin typeface="Arial" panose="020B0604020202020204" pitchFamily="34" charset="0"/>
              <a:ea typeface="宋体" panose="02010600030101010101" pitchFamily="2" charset="-122"/>
            </a:endParaRPr>
          </a:p>
        </p:txBody>
      </p:sp>
      <p:sp>
        <p:nvSpPr>
          <p:cNvPr id="2157" name="矩形 2156"/>
          <p:cNvSpPr/>
          <p:nvPr/>
        </p:nvSpPr>
        <p:spPr>
          <a:xfrm>
            <a:off x="2420938" y="2649538"/>
            <a:ext cx="2019300" cy="3187700"/>
          </a:xfrm>
          <a:noFill/>
          <a:ln w="9525" cap="flat" cmpd="sng">
            <a:solidFill>
              <a:srgbClr val="000000"/>
            </a:solidFill>
            <a:prstDash val="solid"/>
            <a:headEnd type="none" w="med" len="med"/>
            <a:tailEnd type="none" w="med" len="med"/>
          </a:ln>
        </p:spPr>
        <p:txBody>
          <a:bodyPr/>
          <a:p>
            <a:endParaRPr lang="zh-CN" altLang="en-US"/>
          </a:p>
        </p:txBody>
      </p:sp>
      <p:sp>
        <p:nvSpPr>
          <p:cNvPr id="2158" name="矩形 2157"/>
          <p:cNvSpPr/>
          <p:nvPr/>
        </p:nvSpPr>
        <p:spPr>
          <a:xfrm>
            <a:off x="2463800" y="2238375"/>
            <a:ext cx="1935163" cy="365125"/>
          </a:xfrm>
          <a:prstGeom prst="rect">
            <a:avLst/>
          </a:prstGeom>
          <a:noFill/>
          <a:ln w="9525">
            <a:noFill/>
          </a:ln>
        </p:spPr>
        <p:txBody>
          <a:bodyPr lIns="0" tIns="0" rIns="0" bIns="0" anchor="ctr"/>
          <a:p>
            <a:pPr algn="ctr" eaLnBrk="0" fontAlgn="base" hangingPunct="0">
              <a:lnSpc>
                <a:spcPct val="100000"/>
              </a:lnSpc>
              <a:spcBef>
                <a:spcPct val="0"/>
              </a:spcBef>
              <a:spcAft>
                <a:spcPct val="0"/>
              </a:spcAft>
              <a:buClrTx/>
              <a:buSzPct val="100000"/>
            </a:pPr>
            <a:r>
              <a:rPr lang="zh-CN" altLang="en-US" sz="2400" b="1">
                <a:solidFill>
                  <a:srgbClr val="000000"/>
                </a:solidFill>
                <a:latin typeface="Arial" panose="020B0604020202020204" pitchFamily="34" charset="0"/>
                <a:ea typeface="楷体_GB2312" pitchFamily="49" charset="-122"/>
              </a:rPr>
              <a:t>要求</a:t>
            </a:r>
            <a:endParaRPr lang="zh-CN" altLang="en-US" sz="2400" b="1">
              <a:solidFill>
                <a:srgbClr val="000000"/>
              </a:solidFill>
              <a:latin typeface="Arial" panose="020B0604020202020204" pitchFamily="34" charset="0"/>
              <a:ea typeface="楷体_GB2312" pitchFamily="49" charset="-122"/>
            </a:endParaRPr>
          </a:p>
        </p:txBody>
      </p:sp>
      <p:sp>
        <p:nvSpPr>
          <p:cNvPr id="2159" name="五边形 2158"/>
          <p:cNvSpPr/>
          <p:nvPr/>
        </p:nvSpPr>
        <p:spPr>
          <a:xfrm rot="5400000">
            <a:off x="5313363" y="1409700"/>
            <a:ext cx="571500" cy="2017713"/>
          </a:xfrm>
          <a:prstGeom prst="homePlate">
            <a:avLst>
              <a:gd name="adj" fmla="val 26949"/>
            </a:avLst>
          </a:prstGeom>
          <a:solidFill>
            <a:srgbClr val="FF9933"/>
          </a:solidFill>
          <a:ln w="9525">
            <a:noFill/>
          </a:ln>
          <a:effectLst>
            <a:outerShdw dist="35921" dir="2699999" algn="ctr" rotWithShape="0">
              <a:srgbClr val="808080"/>
            </a:outerShdw>
          </a:effectLst>
        </p:spPr>
        <p:txBody>
          <a:bodyPr/>
          <a:p>
            <a:pPr fontAlgn="base">
              <a:lnSpc>
                <a:spcPct val="100000"/>
              </a:lnSpc>
              <a:spcBef>
                <a:spcPct val="0"/>
              </a:spcBef>
              <a:spcAft>
                <a:spcPct val="0"/>
              </a:spcAft>
              <a:buClrTx/>
              <a:buSzPct val="100000"/>
            </a:pPr>
            <a:endParaRPr>
              <a:latin typeface="Arial" panose="020B0604020202020204" pitchFamily="34" charset="0"/>
              <a:ea typeface="宋体" panose="02010600030101010101" pitchFamily="2" charset="-122"/>
            </a:endParaRPr>
          </a:p>
        </p:txBody>
      </p:sp>
      <p:sp>
        <p:nvSpPr>
          <p:cNvPr id="2160" name="矩形 2159"/>
          <p:cNvSpPr/>
          <p:nvPr/>
        </p:nvSpPr>
        <p:spPr>
          <a:xfrm>
            <a:off x="4591050" y="2649538"/>
            <a:ext cx="2017713" cy="3187700"/>
          </a:xfrm>
          <a:noFill/>
          <a:ln w="9525" cap="flat" cmpd="sng">
            <a:solidFill>
              <a:srgbClr val="000000"/>
            </a:solidFill>
            <a:prstDash val="solid"/>
            <a:headEnd type="none" w="med" len="med"/>
            <a:tailEnd type="none" w="med" len="med"/>
          </a:ln>
        </p:spPr>
        <p:txBody>
          <a:bodyPr/>
          <a:p>
            <a:endParaRPr lang="zh-CN" altLang="en-US"/>
          </a:p>
        </p:txBody>
      </p:sp>
      <p:sp>
        <p:nvSpPr>
          <p:cNvPr id="2161" name="矩形 2160"/>
          <p:cNvSpPr/>
          <p:nvPr/>
        </p:nvSpPr>
        <p:spPr>
          <a:xfrm>
            <a:off x="4633913" y="2238375"/>
            <a:ext cx="1933575" cy="365125"/>
          </a:xfrm>
          <a:prstGeom prst="rect">
            <a:avLst/>
          </a:prstGeom>
          <a:noFill/>
          <a:ln w="9525">
            <a:noFill/>
          </a:ln>
        </p:spPr>
        <p:txBody>
          <a:bodyPr lIns="0" tIns="0" rIns="0" bIns="0" anchor="ctr"/>
          <a:p>
            <a:pPr algn="ctr" eaLnBrk="0" fontAlgn="base" hangingPunct="0">
              <a:lnSpc>
                <a:spcPct val="100000"/>
              </a:lnSpc>
              <a:spcBef>
                <a:spcPct val="0"/>
              </a:spcBef>
              <a:spcAft>
                <a:spcPct val="0"/>
              </a:spcAft>
              <a:buClrTx/>
              <a:buSzPct val="100000"/>
            </a:pPr>
            <a:r>
              <a:rPr lang="zh-CN" altLang="en-US" sz="2400" b="1">
                <a:solidFill>
                  <a:srgbClr val="000000"/>
                </a:solidFill>
                <a:latin typeface="Arial" panose="020B0604020202020204" pitchFamily="34" charset="0"/>
                <a:ea typeface="楷体_GB2312" pitchFamily="49" charset="-122"/>
              </a:rPr>
              <a:t>目的</a:t>
            </a:r>
            <a:endParaRPr lang="zh-CN" altLang="en-US" sz="2400" b="1">
              <a:solidFill>
                <a:srgbClr val="000000"/>
              </a:solidFill>
              <a:latin typeface="Arial" panose="020B0604020202020204" pitchFamily="34" charset="0"/>
              <a:ea typeface="楷体_GB2312" pitchFamily="49" charset="-122"/>
            </a:endParaRPr>
          </a:p>
        </p:txBody>
      </p:sp>
      <p:sp>
        <p:nvSpPr>
          <p:cNvPr id="2162" name="五边形 2161"/>
          <p:cNvSpPr/>
          <p:nvPr/>
        </p:nvSpPr>
        <p:spPr>
          <a:xfrm rot="5400000">
            <a:off x="7577138" y="1317625"/>
            <a:ext cx="571500" cy="2203450"/>
          </a:xfrm>
          <a:prstGeom prst="homePlate">
            <a:avLst>
              <a:gd name="adj" fmla="val 26949"/>
            </a:avLst>
          </a:prstGeom>
          <a:solidFill>
            <a:srgbClr val="FF9933"/>
          </a:solidFill>
          <a:ln w="9525">
            <a:noFill/>
          </a:ln>
          <a:effectLst>
            <a:outerShdw dist="35921" dir="2699999" algn="ctr" rotWithShape="0">
              <a:srgbClr val="808080"/>
            </a:outerShdw>
          </a:effectLst>
        </p:spPr>
        <p:txBody>
          <a:bodyPr/>
          <a:p>
            <a:pPr fontAlgn="base">
              <a:lnSpc>
                <a:spcPct val="100000"/>
              </a:lnSpc>
              <a:spcBef>
                <a:spcPct val="0"/>
              </a:spcBef>
              <a:spcAft>
                <a:spcPct val="0"/>
              </a:spcAft>
              <a:buClrTx/>
              <a:buSzPct val="100000"/>
            </a:pPr>
            <a:endParaRPr>
              <a:latin typeface="Arial" panose="020B0604020202020204" pitchFamily="34" charset="0"/>
              <a:ea typeface="宋体" panose="02010600030101010101" pitchFamily="2" charset="-122"/>
            </a:endParaRPr>
          </a:p>
        </p:txBody>
      </p:sp>
      <p:sp>
        <p:nvSpPr>
          <p:cNvPr id="2163" name="矩形 2162"/>
          <p:cNvSpPr/>
          <p:nvPr/>
        </p:nvSpPr>
        <p:spPr>
          <a:xfrm>
            <a:off x="6761163" y="2649538"/>
            <a:ext cx="2203450" cy="3187700"/>
          </a:xfrm>
          <a:noFill/>
          <a:ln w="9525" cap="flat" cmpd="sng">
            <a:solidFill>
              <a:srgbClr val="000000"/>
            </a:solidFill>
            <a:prstDash val="solid"/>
            <a:headEnd type="none" w="med" len="med"/>
            <a:tailEnd type="none" w="med" len="med"/>
          </a:ln>
        </p:spPr>
        <p:txBody>
          <a:bodyPr/>
          <a:p>
            <a:endParaRPr lang="zh-CN" altLang="en-US"/>
          </a:p>
        </p:txBody>
      </p:sp>
      <p:sp>
        <p:nvSpPr>
          <p:cNvPr id="2164" name="矩形 2163"/>
          <p:cNvSpPr/>
          <p:nvPr/>
        </p:nvSpPr>
        <p:spPr>
          <a:xfrm>
            <a:off x="6804025" y="2238375"/>
            <a:ext cx="1933575" cy="365125"/>
          </a:xfrm>
          <a:prstGeom prst="rect">
            <a:avLst/>
          </a:prstGeom>
          <a:noFill/>
          <a:ln w="9525">
            <a:noFill/>
          </a:ln>
        </p:spPr>
        <p:txBody>
          <a:bodyPr lIns="0" tIns="0" rIns="0" bIns="0" anchor="ctr"/>
          <a:p>
            <a:pPr algn="ctr" eaLnBrk="0" fontAlgn="base" hangingPunct="0">
              <a:lnSpc>
                <a:spcPct val="100000"/>
              </a:lnSpc>
              <a:spcBef>
                <a:spcPct val="0"/>
              </a:spcBef>
              <a:spcAft>
                <a:spcPct val="0"/>
              </a:spcAft>
              <a:buClrTx/>
              <a:buSzPct val="100000"/>
            </a:pPr>
            <a:r>
              <a:rPr lang="zh-CN" altLang="en-US" sz="2400" b="1">
                <a:solidFill>
                  <a:srgbClr val="000000"/>
                </a:solidFill>
                <a:latin typeface="Arial" panose="020B0604020202020204" pitchFamily="34" charset="0"/>
                <a:ea typeface="楷体_GB2312" pitchFamily="49" charset="-122"/>
              </a:rPr>
              <a:t>步骤</a:t>
            </a:r>
            <a:endParaRPr lang="zh-CN" altLang="en-US" sz="2400" b="1">
              <a:solidFill>
                <a:srgbClr val="000000"/>
              </a:solidFill>
              <a:latin typeface="Arial" panose="020B0604020202020204" pitchFamily="34" charset="0"/>
              <a:ea typeface="楷体_GB2312" pitchFamily="49" charset="-122"/>
            </a:endParaRPr>
          </a:p>
        </p:txBody>
      </p:sp>
      <p:sp>
        <p:nvSpPr>
          <p:cNvPr id="2165" name="矩形 2164"/>
          <p:cNvSpPr/>
          <p:nvPr/>
        </p:nvSpPr>
        <p:spPr>
          <a:xfrm>
            <a:off x="250825" y="2997200"/>
            <a:ext cx="2017713" cy="2771775"/>
          </a:xfrm>
          <a:prstGeom prst="rect">
            <a:avLst/>
          </a:prstGeom>
          <a:noFill/>
          <a:ln w="9525">
            <a:noFill/>
          </a:ln>
        </p:spPr>
        <p:txBody>
          <a:bodyPr/>
          <a:p>
            <a:pPr marL="269875" indent="-269875" fontAlgn="base">
              <a:lnSpc>
                <a:spcPct val="100000"/>
              </a:lnSpc>
              <a:spcBef>
                <a:spcPct val="0"/>
              </a:spcBef>
              <a:spcAft>
                <a:spcPct val="0"/>
              </a:spcAft>
              <a:buClr>
                <a:schemeClr val="hlink"/>
              </a:buClr>
              <a:buSzPct val="100000"/>
              <a:buFont typeface="Wingdings" panose="05000000000000000000" pitchFamily="2" charset="2"/>
              <a:buChar char="u"/>
            </a:pPr>
            <a:r>
              <a:rPr lang="zh-CN" altLang="en-US" sz="2200" b="1">
                <a:latin typeface="Arial" panose="020B0604020202020204" pitchFamily="34" charset="0"/>
                <a:ea typeface="楷体_GB2312" pitchFamily="49" charset="-122"/>
              </a:rPr>
              <a:t>一项服务所需的每一工作及工作间的相互关系</a:t>
            </a:r>
            <a:endParaRPr lang="zh-CN" altLang="en-US" sz="2200" b="1">
              <a:latin typeface="Arial" panose="020B0604020202020204" pitchFamily="34" charset="0"/>
              <a:ea typeface="楷体_GB2312" pitchFamily="49" charset="-122"/>
            </a:endParaRPr>
          </a:p>
          <a:p>
            <a:pPr marL="269875" indent="-269875" fontAlgn="base">
              <a:lnSpc>
                <a:spcPct val="100000"/>
              </a:lnSpc>
              <a:spcBef>
                <a:spcPct val="0"/>
              </a:spcBef>
              <a:spcAft>
                <a:spcPct val="0"/>
              </a:spcAft>
              <a:buClr>
                <a:schemeClr val="hlink"/>
              </a:buClr>
              <a:buSzPct val="100000"/>
              <a:buFont typeface="Wingdings" panose="05000000000000000000" pitchFamily="2" charset="2"/>
              <a:buChar char="u"/>
            </a:pPr>
            <a:endParaRPr lang="zh-CN" altLang="en-US" sz="2200" b="1">
              <a:latin typeface="Arial" panose="020B0604020202020204" pitchFamily="34" charset="0"/>
              <a:ea typeface="楷体_GB2312" pitchFamily="49" charset="-122"/>
            </a:endParaRPr>
          </a:p>
          <a:p>
            <a:pPr marL="269875" indent="-269875" fontAlgn="base">
              <a:lnSpc>
                <a:spcPct val="100000"/>
              </a:lnSpc>
              <a:spcBef>
                <a:spcPct val="0"/>
              </a:spcBef>
              <a:spcAft>
                <a:spcPct val="0"/>
              </a:spcAft>
              <a:buClr>
                <a:schemeClr val="hlink"/>
              </a:buClr>
              <a:buSzPct val="100000"/>
              <a:buFont typeface="Wingdings" panose="05000000000000000000" pitchFamily="2" charset="2"/>
              <a:buChar char="u"/>
            </a:pPr>
            <a:r>
              <a:rPr lang="zh-CN" altLang="en-US" sz="2200" b="1">
                <a:latin typeface="Arial" panose="020B0604020202020204" pitchFamily="34" charset="0"/>
                <a:ea typeface="楷体_GB2312" pitchFamily="49" charset="-122"/>
              </a:rPr>
              <a:t>服务的所有步骤和变化点</a:t>
            </a:r>
            <a:endParaRPr lang="zh-CN" altLang="en-US" sz="2200" b="1">
              <a:latin typeface="Arial" panose="020B0604020202020204" pitchFamily="34" charset="0"/>
              <a:ea typeface="楷体_GB2312" pitchFamily="49" charset="-122"/>
            </a:endParaRPr>
          </a:p>
        </p:txBody>
      </p:sp>
      <p:sp>
        <p:nvSpPr>
          <p:cNvPr id="2166" name="矩形 2165"/>
          <p:cNvSpPr/>
          <p:nvPr/>
        </p:nvSpPr>
        <p:spPr>
          <a:xfrm>
            <a:off x="2411413" y="2781300"/>
            <a:ext cx="2089150" cy="2835275"/>
          </a:xfrm>
          <a:prstGeom prst="rect">
            <a:avLst/>
          </a:prstGeom>
          <a:noFill/>
          <a:ln w="9525">
            <a:noFill/>
          </a:ln>
        </p:spPr>
        <p:txBody>
          <a:bodyPr/>
          <a:p>
            <a:pPr marL="269875" indent="-269875" fontAlgn="base">
              <a:lnSpc>
                <a:spcPct val="100000"/>
              </a:lnSpc>
              <a:spcBef>
                <a:spcPct val="0"/>
              </a:spcBef>
              <a:spcAft>
                <a:spcPct val="0"/>
              </a:spcAft>
              <a:buClr>
                <a:schemeClr val="hlink"/>
              </a:buClr>
              <a:buSzPct val="100000"/>
              <a:buFont typeface="Wingdings" panose="05000000000000000000" pitchFamily="2" charset="2"/>
              <a:buChar char="u"/>
            </a:pPr>
            <a:r>
              <a:rPr lang="zh-CN" altLang="en-US" sz="2000" b="1">
                <a:latin typeface="Arial" panose="020B0604020202020204" pitchFamily="34" charset="0"/>
                <a:ea typeface="楷体_GB2312" pitchFamily="49" charset="-122"/>
              </a:rPr>
              <a:t>详细程度要符合特定的目的和要求</a:t>
            </a:r>
            <a:endParaRPr lang="zh-CN" altLang="en-US" sz="2000" b="1">
              <a:latin typeface="Arial" panose="020B0604020202020204" pitchFamily="34" charset="0"/>
              <a:ea typeface="楷体_GB2312" pitchFamily="49" charset="-122"/>
            </a:endParaRPr>
          </a:p>
          <a:p>
            <a:pPr marL="269875" indent="-269875" fontAlgn="base">
              <a:lnSpc>
                <a:spcPct val="100000"/>
              </a:lnSpc>
              <a:spcBef>
                <a:spcPct val="0"/>
              </a:spcBef>
              <a:spcAft>
                <a:spcPct val="0"/>
              </a:spcAft>
              <a:buClr>
                <a:schemeClr val="hlink"/>
              </a:buClr>
              <a:buSzPct val="100000"/>
              <a:buFont typeface="Wingdings" panose="05000000000000000000" pitchFamily="2" charset="2"/>
              <a:buChar char="u"/>
            </a:pPr>
            <a:r>
              <a:rPr lang="zh-CN" altLang="en-US" sz="2000" b="1">
                <a:latin typeface="Arial" panose="020B0604020202020204" pitchFamily="34" charset="0"/>
                <a:ea typeface="楷体_GB2312" pitchFamily="49" charset="-122"/>
              </a:rPr>
              <a:t>必须区分共有服务和竞争服务</a:t>
            </a:r>
            <a:endParaRPr lang="zh-CN" altLang="en-US" sz="2000" b="1">
              <a:latin typeface="Arial" panose="020B0604020202020204" pitchFamily="34" charset="0"/>
              <a:ea typeface="楷体_GB2312" pitchFamily="49" charset="-122"/>
            </a:endParaRPr>
          </a:p>
          <a:p>
            <a:pPr marL="269875" indent="-269875" fontAlgn="base">
              <a:lnSpc>
                <a:spcPct val="100000"/>
              </a:lnSpc>
              <a:spcBef>
                <a:spcPct val="0"/>
              </a:spcBef>
              <a:spcAft>
                <a:spcPct val="0"/>
              </a:spcAft>
              <a:buClr>
                <a:schemeClr val="hlink"/>
              </a:buClr>
              <a:buSzPct val="100000"/>
              <a:buFont typeface="Wingdings" panose="05000000000000000000" pitchFamily="2" charset="2"/>
              <a:buChar char="u"/>
            </a:pPr>
            <a:r>
              <a:rPr lang="zh-CN" altLang="en-US" sz="2000" b="1">
                <a:latin typeface="Arial" panose="020B0604020202020204" pitchFamily="34" charset="0"/>
                <a:ea typeface="楷体_GB2312" pitchFamily="49" charset="-122"/>
              </a:rPr>
              <a:t>可能出现错误和失误的关键点</a:t>
            </a:r>
            <a:endParaRPr lang="zh-CN" altLang="en-US" sz="2000" b="1">
              <a:latin typeface="Arial" panose="020B0604020202020204" pitchFamily="34" charset="0"/>
              <a:ea typeface="楷体_GB2312" pitchFamily="49" charset="-122"/>
            </a:endParaRPr>
          </a:p>
        </p:txBody>
      </p:sp>
      <p:sp>
        <p:nvSpPr>
          <p:cNvPr id="2167" name="矩形 2166"/>
          <p:cNvSpPr/>
          <p:nvPr/>
        </p:nvSpPr>
        <p:spPr>
          <a:xfrm>
            <a:off x="4572000" y="3068638"/>
            <a:ext cx="2016125" cy="2101850"/>
          </a:xfrm>
          <a:prstGeom prst="rect">
            <a:avLst/>
          </a:prstGeom>
          <a:noFill/>
          <a:ln w="9525">
            <a:noFill/>
          </a:ln>
        </p:spPr>
        <p:txBody>
          <a:bodyPr/>
          <a:p>
            <a:pPr fontAlgn="base">
              <a:lnSpc>
                <a:spcPct val="100000"/>
              </a:lnSpc>
              <a:spcBef>
                <a:spcPct val="50000"/>
              </a:spcBef>
              <a:spcAft>
                <a:spcPct val="0"/>
              </a:spcAft>
              <a:buClrTx/>
              <a:buSzPct val="100000"/>
            </a:pPr>
            <a:r>
              <a:rPr lang="zh-CN" altLang="en-US" sz="2200" b="1">
                <a:latin typeface="楷体_GB2312" pitchFamily="49" charset="-122"/>
                <a:ea typeface="楷体_GB2312" pitchFamily="49" charset="-122"/>
              </a:rPr>
              <a:t>从服务蓝图中可以分析出资源的分配和动态变化是如何影响服务过程及其结果的。 </a:t>
            </a:r>
            <a:endParaRPr lang="zh-CN" altLang="en-US" sz="2200" b="1">
              <a:latin typeface="楷体_GB2312" pitchFamily="49" charset="-122"/>
              <a:ea typeface="楷体_GB2312" pitchFamily="49" charset="-122"/>
            </a:endParaRPr>
          </a:p>
        </p:txBody>
      </p:sp>
      <p:sp>
        <p:nvSpPr>
          <p:cNvPr id="2168" name="矩形 2167"/>
          <p:cNvSpPr/>
          <p:nvPr/>
        </p:nvSpPr>
        <p:spPr>
          <a:xfrm>
            <a:off x="6732588" y="2708275"/>
            <a:ext cx="2160587" cy="3140075"/>
          </a:xfrm>
          <a:prstGeom prst="rect">
            <a:avLst/>
          </a:prstGeom>
          <a:noFill/>
          <a:ln w="9525">
            <a:noFill/>
          </a:ln>
        </p:spPr>
        <p:txBody>
          <a:bodyPr/>
          <a:p>
            <a:pPr marL="269875" indent="-269875" fontAlgn="base">
              <a:lnSpc>
                <a:spcPct val="100000"/>
              </a:lnSpc>
              <a:spcBef>
                <a:spcPct val="0"/>
              </a:spcBef>
              <a:spcAft>
                <a:spcPct val="0"/>
              </a:spcAft>
              <a:buClr>
                <a:schemeClr val="hlink"/>
              </a:buClr>
              <a:buSzPct val="100000"/>
              <a:buFont typeface="Wingdings" panose="05000000000000000000" pitchFamily="2" charset="2"/>
              <a:buChar char="u"/>
            </a:pPr>
            <a:r>
              <a:rPr lang="zh-CN" altLang="en-US" sz="2000" b="1">
                <a:latin typeface="Arial" panose="020B0604020202020204" pitchFamily="34" charset="0"/>
                <a:ea typeface="楷体_GB2312" pitchFamily="49" charset="-122"/>
              </a:rPr>
              <a:t>流程图</a:t>
            </a:r>
            <a:endParaRPr lang="zh-CN" altLang="en-US" sz="2000" b="1">
              <a:latin typeface="Arial" panose="020B0604020202020204" pitchFamily="34" charset="0"/>
              <a:ea typeface="楷体_GB2312" pitchFamily="49" charset="-122"/>
            </a:endParaRPr>
          </a:p>
          <a:p>
            <a:pPr marL="269875" indent="-269875" fontAlgn="base">
              <a:lnSpc>
                <a:spcPct val="100000"/>
              </a:lnSpc>
              <a:spcBef>
                <a:spcPct val="0"/>
              </a:spcBef>
              <a:spcAft>
                <a:spcPct val="0"/>
              </a:spcAft>
              <a:buClr>
                <a:schemeClr val="hlink"/>
              </a:buClr>
              <a:buSzPct val="100000"/>
              <a:buFont typeface="Wingdings" panose="05000000000000000000" pitchFamily="2" charset="2"/>
              <a:buChar char="u"/>
            </a:pPr>
            <a:r>
              <a:rPr lang="zh-CN" altLang="en-US" sz="2000" b="1">
                <a:latin typeface="Arial" panose="020B0604020202020204" pitchFamily="34" charset="0"/>
                <a:ea typeface="楷体_GB2312" pitchFamily="49" charset="-122"/>
              </a:rPr>
              <a:t>找出容易服务失败的环节</a:t>
            </a:r>
            <a:endParaRPr lang="zh-CN" altLang="en-US" sz="2000" b="1">
              <a:latin typeface="Arial" panose="020B0604020202020204" pitchFamily="34" charset="0"/>
              <a:ea typeface="楷体_GB2312" pitchFamily="49" charset="-122"/>
            </a:endParaRPr>
          </a:p>
          <a:p>
            <a:pPr marL="269875" indent="-269875" fontAlgn="base">
              <a:lnSpc>
                <a:spcPct val="100000"/>
              </a:lnSpc>
              <a:spcBef>
                <a:spcPct val="0"/>
              </a:spcBef>
              <a:spcAft>
                <a:spcPct val="0"/>
              </a:spcAft>
              <a:buClr>
                <a:schemeClr val="hlink"/>
              </a:buClr>
              <a:buSzPct val="100000"/>
              <a:buFont typeface="Wingdings" panose="05000000000000000000" pitchFamily="2" charset="2"/>
              <a:buChar char="u"/>
            </a:pPr>
            <a:r>
              <a:rPr lang="zh-CN" altLang="en-US" sz="2000" b="1">
                <a:latin typeface="Arial" panose="020B0604020202020204" pitchFamily="34" charset="0"/>
                <a:ea typeface="楷体_GB2312" pitchFamily="49" charset="-122"/>
              </a:rPr>
              <a:t>确定执行标准和规范</a:t>
            </a:r>
            <a:endParaRPr lang="zh-CN" altLang="en-US" sz="2000" b="1">
              <a:latin typeface="Arial" panose="020B0604020202020204" pitchFamily="34" charset="0"/>
              <a:ea typeface="楷体_GB2312" pitchFamily="49" charset="-122"/>
            </a:endParaRPr>
          </a:p>
          <a:p>
            <a:pPr marL="269875" indent="-269875" fontAlgn="base">
              <a:lnSpc>
                <a:spcPct val="100000"/>
              </a:lnSpc>
              <a:spcBef>
                <a:spcPct val="0"/>
              </a:spcBef>
              <a:spcAft>
                <a:spcPct val="0"/>
              </a:spcAft>
              <a:buClr>
                <a:schemeClr val="hlink"/>
              </a:buClr>
              <a:buSzPct val="100000"/>
              <a:buFont typeface="Wingdings" panose="05000000000000000000" pitchFamily="2" charset="2"/>
              <a:buChar char="u"/>
            </a:pPr>
            <a:r>
              <a:rPr lang="zh-CN" altLang="en-US" sz="2000" b="1">
                <a:latin typeface="Arial" panose="020B0604020202020204" pitchFamily="34" charset="0"/>
                <a:ea typeface="楷体_GB2312" pitchFamily="49" charset="-122"/>
              </a:rPr>
              <a:t>找出顾客判断质量的有形依据，并将每个依据视为服务接触点</a:t>
            </a:r>
            <a:endParaRPr lang="zh-CN" altLang="en-US" sz="2000" b="1">
              <a:latin typeface="Arial" panose="020B0604020202020204" pitchFamily="34" charset="0"/>
              <a:ea typeface="楷体_GB2312"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71" name="标题 2170"/>
          <p:cNvSpPr/>
          <p:nvPr>
            <p:ph type="title"/>
          </p:nvPr>
        </p:nvSpPr>
        <p:spPr/>
        <p:txBody>
          <a:bodyPr anchor="ctr"/>
          <a:p>
            <a:r>
              <a:rPr lang="zh-CN" altLang="en-US">
                <a:solidFill>
                  <a:schemeClr val="bg1"/>
                </a:solidFill>
              </a:rPr>
              <a:t>案例</a:t>
            </a:r>
            <a:endParaRPr lang="zh-CN" altLang="en-US">
              <a:solidFill>
                <a:schemeClr val="bg1"/>
              </a:solidFill>
            </a:endParaRPr>
          </a:p>
        </p:txBody>
      </p:sp>
      <p:graphicFrame>
        <p:nvGraphicFramePr>
          <p:cNvPr id="2172" name="内容占位符 2171"/>
          <p:cNvGraphicFramePr>
            <a:graphicFrameLocks noChangeAspect="1"/>
          </p:cNvGraphicFramePr>
          <p:nvPr>
            <p:ph idx="1"/>
          </p:nvPr>
        </p:nvGraphicFramePr>
        <p:xfrm>
          <a:off x="0" y="1052513"/>
          <a:ext cx="9144000" cy="5329237"/>
        </p:xfrm>
        <a:graphic>
          <a:graphicData uri="http://schemas.openxmlformats.org/presentationml/2006/ole">
            <mc:AlternateContent xmlns:mc="http://schemas.openxmlformats.org/markup-compatibility/2006">
              <mc:Choice xmlns:v="urn:schemas-microsoft-com:vml" Requires="v">
                <p:oleObj spid="_x0000_s3076" name="" r:id="rId2" imgW="9714230" imgH="7059295" progId="Visio.Drawing.11">
                  <p:embed/>
                </p:oleObj>
              </mc:Choice>
              <mc:Fallback>
                <p:oleObj name="" r:id="rId2" imgW="9714230" imgH="7059295" progId="Visio.Drawing.11">
                  <p:embed/>
                  <p:pic>
                    <p:nvPicPr>
                      <p:cNvPr id="0" name="图片 3075"/>
                      <p:cNvPicPr/>
                      <p:nvPr/>
                    </p:nvPicPr>
                    <p:blipFill>
                      <a:blip r:embed="rId3"/>
                      <a:stretch>
                        <a:fillRect/>
                      </a:stretch>
                    </p:blipFill>
                    <p:spPr>
                      <a:xfrm>
                        <a:off x="0" y="1052513"/>
                        <a:ext cx="9144000" cy="5329237"/>
                      </a:xfrm>
                      <a:prstGeom prst="rect">
                        <a:avLst/>
                      </a:prstGeom>
                      <a:noFill/>
                      <a:ln w="38100">
                        <a:miter/>
                      </a:ln>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75" name="标题 2174"/>
          <p:cNvSpPr/>
          <p:nvPr>
            <p:ph type="title"/>
          </p:nvPr>
        </p:nvSpPr>
        <p:spPr/>
        <p:txBody>
          <a:bodyPr anchor="ctr"/>
          <a:p>
            <a:r>
              <a:rPr lang="en-US" altLang="zh-CN"/>
              <a:t>  </a:t>
            </a:r>
            <a:r>
              <a:rPr lang="zh-CN" altLang="en-US"/>
              <a:t>练习题</a:t>
            </a:r>
            <a:endParaRPr lang="zh-CN" altLang="en-US"/>
          </a:p>
        </p:txBody>
      </p:sp>
      <p:sp>
        <p:nvSpPr>
          <p:cNvPr id="2176" name="文本占位符 2175"/>
          <p:cNvSpPr/>
          <p:nvPr>
            <p:ph type="body"/>
          </p:nvPr>
        </p:nvSpPr>
        <p:spPr/>
        <p:txBody>
          <a:bodyPr/>
          <a:p>
            <a:pPr>
              <a:buClr>
                <a:schemeClr val="hlink"/>
              </a:buClr>
            </a:pPr>
            <a:r>
              <a:rPr lang="zh-CN" altLang="en-US"/>
              <a:t>单选题： </a:t>
            </a:r>
            <a:r>
              <a:rPr lang="en-US" altLang="zh-CN">
                <a:solidFill>
                  <a:schemeClr val="accent1"/>
                </a:solidFill>
              </a:rPr>
              <a:t>P147</a:t>
            </a:r>
            <a:r>
              <a:rPr lang="zh-CN" altLang="en-US">
                <a:solidFill>
                  <a:schemeClr val="accent1"/>
                </a:solidFill>
              </a:rPr>
              <a:t>： </a:t>
            </a:r>
            <a:r>
              <a:rPr lang="en-US" altLang="zh-CN">
                <a:solidFill>
                  <a:schemeClr val="accent1"/>
                </a:solidFill>
              </a:rPr>
              <a:t>T1-4</a:t>
            </a:r>
            <a:endParaRPr lang="en-US" altLang="zh-CN">
              <a:solidFill>
                <a:schemeClr val="accent1"/>
              </a:solidFill>
            </a:endParaRPr>
          </a:p>
          <a:p>
            <a:pPr>
              <a:buClr>
                <a:schemeClr val="hlink"/>
              </a:buClr>
            </a:pPr>
            <a:r>
              <a:rPr lang="zh-CN" altLang="en-US"/>
              <a:t>多选题： </a:t>
            </a:r>
            <a:r>
              <a:rPr lang="en-US" altLang="zh-CN"/>
              <a:t>P150</a:t>
            </a:r>
            <a:r>
              <a:rPr lang="zh-CN" altLang="en-US"/>
              <a:t>： </a:t>
            </a:r>
            <a:r>
              <a:rPr lang="en-US" altLang="zh-CN"/>
              <a:t>T2-6</a:t>
            </a:r>
            <a:endParaRPr lang="en-US" altLang="zh-CN"/>
          </a:p>
          <a:p>
            <a:pPr>
              <a:buClr>
                <a:schemeClr val="hlink"/>
              </a:buClr>
            </a:pPr>
            <a:r>
              <a:rPr lang="zh-CN" altLang="en-US"/>
              <a:t>案例题</a:t>
            </a:r>
            <a:r>
              <a:rPr lang="en-US" altLang="zh-CN"/>
              <a:t>2-4</a:t>
            </a:r>
            <a:r>
              <a:rPr lang="zh-CN" altLang="en-US"/>
              <a:t>： 提高服务质量的方法 </a:t>
            </a:r>
            <a:r>
              <a:rPr lang="en-US" altLang="zh-CN"/>
              <a:t>②</a:t>
            </a:r>
            <a:endParaRPr lang="en-US" alt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79" name="标题 2178"/>
          <p:cNvSpPr/>
          <p:nvPr>
            <p:ph type="title"/>
          </p:nvPr>
        </p:nvSpPr>
        <p:spPr/>
        <p:txBody>
          <a:bodyPr anchor="ctr"/>
          <a:p>
            <a:r>
              <a:rPr lang="zh-CN" altLang="en-US">
                <a:solidFill>
                  <a:schemeClr val="tx1"/>
                </a:solidFill>
              </a:rPr>
              <a:t>国家职业资格培训课程</a:t>
            </a:r>
            <a:endParaRPr lang="zh-CN" altLang="en-US">
              <a:solidFill>
                <a:schemeClr val="tx1"/>
              </a:solidFill>
            </a:endParaRPr>
          </a:p>
        </p:txBody>
      </p:sp>
      <p:sp>
        <p:nvSpPr>
          <p:cNvPr id="2180" name="文本占位符 2179"/>
          <p:cNvSpPr/>
          <p:nvPr>
            <p:ph type="body"/>
          </p:nvPr>
        </p:nvSpPr>
        <p:spPr>
          <a:xfrm>
            <a:off x="1619250" y="1557338"/>
            <a:ext cx="6553200" cy="4032250"/>
          </a:xfrm>
        </p:spPr>
        <p:txBody>
          <a:bodyPr/>
          <a:p>
            <a:pPr algn="ctr">
              <a:lnSpc>
                <a:spcPct val="135000"/>
              </a:lnSpc>
              <a:buClr>
                <a:schemeClr val="hlink"/>
              </a:buClr>
              <a:buNone/>
            </a:pPr>
            <a:endParaRPr lang="en-US" altLang="zh-CN" b="1">
              <a:solidFill>
                <a:schemeClr val="accent1"/>
              </a:solidFill>
              <a:latin typeface="楷体_GB2312" pitchFamily="49" charset="-122"/>
              <a:ea typeface="楷体_GB2312" pitchFamily="49" charset="-122"/>
            </a:endParaRPr>
          </a:p>
          <a:p>
            <a:pPr algn="ctr">
              <a:lnSpc>
                <a:spcPct val="135000"/>
              </a:lnSpc>
              <a:buClr>
                <a:schemeClr val="hlink"/>
              </a:buClr>
              <a:buNone/>
            </a:pPr>
            <a:r>
              <a:rPr lang="zh-CN" altLang="en-US" b="1">
                <a:solidFill>
                  <a:schemeClr val="accent1"/>
                </a:solidFill>
                <a:latin typeface="黑体" panose="02010609060101010101" pitchFamily="2" charset="-122"/>
                <a:ea typeface="黑体" panose="02010609060101010101" pitchFamily="2" charset="-122"/>
              </a:rPr>
              <a:t>第四章 客户管理</a:t>
            </a:r>
            <a:endParaRPr lang="zh-CN" altLang="en-US" b="1">
              <a:solidFill>
                <a:schemeClr val="accent1"/>
              </a:solidFill>
              <a:latin typeface="黑体" panose="02010609060101010101" pitchFamily="2" charset="-122"/>
              <a:ea typeface="黑体" panose="02010609060101010101" pitchFamily="2" charset="-122"/>
            </a:endParaRPr>
          </a:p>
          <a:p>
            <a:pPr>
              <a:lnSpc>
                <a:spcPct val="135000"/>
              </a:lnSpc>
              <a:buClr>
                <a:schemeClr val="hlink"/>
              </a:buClr>
              <a:buNone/>
            </a:pPr>
            <a:r>
              <a:rPr lang="zh-CN" altLang="en-US" b="1">
                <a:solidFill>
                  <a:schemeClr val="accent1"/>
                </a:solidFill>
                <a:latin typeface="楷体_GB2312" pitchFamily="49" charset="-122"/>
                <a:ea typeface="楷体_GB2312" pitchFamily="49" charset="-122"/>
              </a:rPr>
              <a:t>第一节 客户服务管理</a:t>
            </a:r>
            <a:endParaRPr lang="zh-CN" altLang="en-US" b="1">
              <a:solidFill>
                <a:schemeClr val="accent1"/>
              </a:solidFill>
              <a:latin typeface="楷体_GB2312" pitchFamily="49" charset="-122"/>
              <a:ea typeface="楷体_GB2312" pitchFamily="49" charset="-122"/>
            </a:endParaRPr>
          </a:p>
          <a:p>
            <a:pPr>
              <a:lnSpc>
                <a:spcPct val="135000"/>
              </a:lnSpc>
              <a:buClr>
                <a:schemeClr val="hlink"/>
              </a:buClr>
              <a:buNone/>
            </a:pPr>
            <a:r>
              <a:rPr lang="zh-CN" altLang="en-US" b="1">
                <a:solidFill>
                  <a:schemeClr val="accent1"/>
                </a:solidFill>
                <a:latin typeface="楷体_GB2312" pitchFamily="49" charset="-122"/>
                <a:ea typeface="楷体_GB2312" pitchFamily="49" charset="-122"/>
              </a:rPr>
              <a:t>第二节 客户信用管理 </a:t>
            </a:r>
            <a:endParaRPr lang="zh-CN" altLang="en-US" b="1">
              <a:solidFill>
                <a:schemeClr val="accent1"/>
              </a:solidFill>
              <a:latin typeface="楷体_GB2312" pitchFamily="49" charset="-122"/>
              <a:ea typeface="楷体_GB2312" pitchFamily="49" charset="-122"/>
            </a:endParaRPr>
          </a:p>
          <a:p>
            <a:pPr>
              <a:lnSpc>
                <a:spcPct val="135000"/>
              </a:lnSpc>
              <a:buClr>
                <a:schemeClr val="hlink"/>
              </a:buClr>
              <a:buNone/>
            </a:pPr>
            <a:r>
              <a:rPr lang="zh-CN" altLang="en-US" b="1">
                <a:solidFill>
                  <a:schemeClr val="accent1"/>
                </a:solidFill>
                <a:latin typeface="楷体_GB2312" pitchFamily="49" charset="-122"/>
                <a:ea typeface="楷体_GB2312" pitchFamily="49" charset="-122"/>
              </a:rPr>
              <a:t>第三节 客户关系管理</a:t>
            </a:r>
            <a:r>
              <a:rPr lang="zh-CN" altLang="en-US">
                <a:solidFill>
                  <a:schemeClr val="accent1"/>
                </a:solidFill>
                <a:latin typeface="楷体_GB2312" pitchFamily="49" charset="-122"/>
                <a:ea typeface="楷体_GB2312" pitchFamily="49" charset="-122"/>
              </a:rPr>
              <a:t> </a:t>
            </a:r>
            <a:endParaRPr lang="zh-CN" altLang="en-US">
              <a:solidFill>
                <a:schemeClr val="accent1"/>
              </a:solidFill>
              <a:latin typeface="楷体_GB2312" pitchFamily="49" charset="-122"/>
              <a:ea typeface="楷体_GB2312" pitchFamily="49" charset="-122"/>
            </a:endParaRPr>
          </a:p>
        </p:txBody>
      </p:sp>
      <p:cxnSp>
        <p:nvCxnSpPr>
          <p:cNvPr id="2181" name="直接连接符 2180"/>
          <p:cNvCxnSpPr/>
          <p:nvPr/>
        </p:nvCxnSpPr>
        <p:spPr>
          <a:xfrm>
            <a:off x="1835150" y="4149725"/>
            <a:ext cx="3313113" cy="0"/>
          </a:xfrm>
          <a:prstGeom prst="line">
            <a:avLst/>
          </a:prstGeom>
          <a:ln w="38100" cap="flat" cmpd="sng">
            <a:solidFill>
              <a:srgbClr val="FF0000"/>
            </a:solidFill>
            <a:prstDash val="soli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childTnLst>
                                    <p:set>
                                      <p:cBhvr additive="base">
                                        <p:cTn id="6" dur="1" fill="hold">
                                          <p:stCondLst>
                                            <p:cond delay="0"/>
                                          </p:stCondLst>
                                        </p:cTn>
                                        <p:tgtEl>
                                          <p:spTgt spid="2180">
                                            <p:txEl>
                                              <p:charRg st="1" end="10"/>
                                            </p:txEl>
                                          </p:spTgt>
                                        </p:tgtEl>
                                        <p:attrNameLst>
                                          <p:attrName>style.visibility</p:attrName>
                                        </p:attrNameLst>
                                      </p:cBhvr>
                                      <p:to>
                                        <p:strVal val="visible"/>
                                      </p:to>
                                    </p:set>
                                    <p:animEffect transition="in" filter="blinds(horizontal)">
                                      <p:cBhvr additive="base">
                                        <p:cTn id="7" dur="500"/>
                                        <p:tgtEl>
                                          <p:spTgt spid="2180">
                                            <p:txEl>
                                              <p:charRg st="1" end="10"/>
                                            </p:txEl>
                                          </p:spTgt>
                                        </p:tgtEl>
                                      </p:cBhvr>
                                    </p:animEffect>
                                  </p:childTnLst>
                                </p:cTn>
                              </p:par>
                            </p:childTnLst>
                          </p:cTn>
                        </p:par>
                        <p:par>
                          <p:cTn id="8" fill="hold">
                            <p:stCondLst>
                              <p:cond delay="500"/>
                            </p:stCondLst>
                            <p:childTnLst>
                              <p:par>
                                <p:cTn id="9" presetID="3" presetClass="entr" presetSubtype="10" fill="hold" grpId="0" nodeType="afterEffect">
                                  <p:childTnLst>
                                    <p:set>
                                      <p:cBhvr additive="base">
                                        <p:cTn id="10" dur="1" fill="hold">
                                          <p:stCondLst>
                                            <p:cond delay="0"/>
                                          </p:stCondLst>
                                        </p:cTn>
                                        <p:tgtEl>
                                          <p:spTgt spid="2180">
                                            <p:txEl>
                                              <p:charRg st="10" end="21"/>
                                            </p:txEl>
                                          </p:spTgt>
                                        </p:tgtEl>
                                        <p:attrNameLst>
                                          <p:attrName>style.visibility</p:attrName>
                                        </p:attrNameLst>
                                      </p:cBhvr>
                                      <p:to>
                                        <p:strVal val="visible"/>
                                      </p:to>
                                    </p:set>
                                    <p:animEffect transition="in" filter="blinds(horizontal)">
                                      <p:cBhvr additive="base">
                                        <p:cTn id="11" dur="500"/>
                                        <p:tgtEl>
                                          <p:spTgt spid="2180">
                                            <p:txEl>
                                              <p:charRg st="10" end="21"/>
                                            </p:txEl>
                                          </p:spTgt>
                                        </p:tgtEl>
                                      </p:cBhvr>
                                    </p:animEffect>
                                  </p:childTnLst>
                                </p:cTn>
                              </p:par>
                            </p:childTnLst>
                          </p:cTn>
                        </p:par>
                        <p:par>
                          <p:cTn id="12" fill="hold">
                            <p:stCondLst>
                              <p:cond delay="1000"/>
                            </p:stCondLst>
                            <p:childTnLst>
                              <p:par>
                                <p:cTn id="13" presetID="3" presetClass="entr" presetSubtype="10" fill="hold" grpId="0" nodeType="afterEffect">
                                  <p:childTnLst>
                                    <p:set>
                                      <p:cBhvr additive="base">
                                        <p:cTn id="14" dur="1" fill="hold">
                                          <p:stCondLst>
                                            <p:cond delay="0"/>
                                          </p:stCondLst>
                                        </p:cTn>
                                        <p:tgtEl>
                                          <p:spTgt spid="2180">
                                            <p:txEl>
                                              <p:charRg st="21" end="33"/>
                                            </p:txEl>
                                          </p:spTgt>
                                        </p:tgtEl>
                                        <p:attrNameLst>
                                          <p:attrName>style.visibility</p:attrName>
                                        </p:attrNameLst>
                                      </p:cBhvr>
                                      <p:to>
                                        <p:strVal val="visible"/>
                                      </p:to>
                                    </p:set>
                                    <p:animEffect transition="in" filter="blinds(horizontal)">
                                      <p:cBhvr additive="base">
                                        <p:cTn id="15" dur="500"/>
                                        <p:tgtEl>
                                          <p:spTgt spid="2180">
                                            <p:txEl>
                                              <p:charRg st="21" end="33"/>
                                            </p:txEl>
                                          </p:spTgt>
                                        </p:tgtEl>
                                      </p:cBhvr>
                                    </p:animEffect>
                                  </p:childTnLst>
                                </p:cTn>
                              </p:par>
                            </p:childTnLst>
                          </p:cTn>
                        </p:par>
                        <p:par>
                          <p:cTn id="16" fill="hold">
                            <p:stCondLst>
                              <p:cond delay="1500"/>
                            </p:stCondLst>
                            <p:childTnLst>
                              <p:par>
                                <p:cTn id="17" presetID="3" presetClass="entr" presetSubtype="10" fill="hold" grpId="0" nodeType="afterEffect">
                                  <p:childTnLst>
                                    <p:set>
                                      <p:cBhvr additive="base">
                                        <p:cTn id="18" dur="1" fill="hold">
                                          <p:stCondLst>
                                            <p:cond delay="0"/>
                                          </p:stCondLst>
                                        </p:cTn>
                                        <p:tgtEl>
                                          <p:spTgt spid="2180">
                                            <p:txEl>
                                              <p:charRg st="33" end="45"/>
                                            </p:txEl>
                                          </p:spTgt>
                                        </p:tgtEl>
                                        <p:attrNameLst>
                                          <p:attrName>style.visibility</p:attrName>
                                        </p:attrNameLst>
                                      </p:cBhvr>
                                      <p:to>
                                        <p:strVal val="visible"/>
                                      </p:to>
                                    </p:set>
                                    <p:animEffect transition="in" filter="blinds(horizontal)">
                                      <p:cBhvr additive="base">
                                        <p:cTn id="19" dur="500"/>
                                        <p:tgtEl>
                                          <p:spTgt spid="2180">
                                            <p:txEl>
                                              <p:charRg st="33" end="4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childTnLst>
                                    <p:set>
                                      <p:cBhvr additive="base">
                                        <p:cTn id="23" dur="1" fill="hold">
                                          <p:stCondLst>
                                            <p:cond delay="0"/>
                                          </p:stCondLst>
                                        </p:cTn>
                                        <p:tgtEl>
                                          <p:spTgt spid="2181"/>
                                        </p:tgtEl>
                                        <p:attrNameLst>
                                          <p:attrName>style.visibility</p:attrName>
                                        </p:attrNameLst>
                                      </p:cBhvr>
                                      <p:to>
                                        <p:strVal val="visible"/>
                                      </p:to>
                                    </p:set>
                                    <p:animEffect transition="in" filter="fade">
                                      <p:cBhvr additive="base">
                                        <p:cTn id="24" dur="1000"/>
                                        <p:tgtEl>
                                          <p:spTgt spid="2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0" grpId="0" animBg="1"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84" name="标题 2183"/>
          <p:cNvSpPr/>
          <p:nvPr>
            <p:ph type="title"/>
          </p:nvPr>
        </p:nvSpPr>
        <p:spPr/>
        <p:txBody>
          <a:bodyPr anchor="ctr"/>
          <a:p>
            <a:r>
              <a:rPr lang="zh-CN" altLang="en-US">
                <a:solidFill>
                  <a:schemeClr val="bg1"/>
                </a:solidFill>
              </a:rPr>
              <a:t>第二节 客户信用管理</a:t>
            </a:r>
            <a:endParaRPr lang="zh-CN" altLang="en-US">
              <a:solidFill>
                <a:schemeClr val="bg1"/>
              </a:solidFill>
            </a:endParaRPr>
          </a:p>
        </p:txBody>
      </p:sp>
      <p:sp>
        <p:nvSpPr>
          <p:cNvPr id="2185" name="文本占位符 2184"/>
          <p:cNvSpPr/>
          <p:nvPr>
            <p:ph type="body"/>
          </p:nvPr>
        </p:nvSpPr>
        <p:spPr>
          <a:xfrm>
            <a:off x="1331913" y="3141663"/>
            <a:ext cx="5616575" cy="2232025"/>
          </a:xfrm>
        </p:spPr>
        <p:txBody>
          <a:bodyPr/>
          <a:p>
            <a:pPr>
              <a:buClr>
                <a:schemeClr val="hlink"/>
              </a:buClr>
              <a:buNone/>
            </a:pPr>
            <a:r>
              <a:rPr lang="zh-CN" altLang="en-US" b="1"/>
              <a:t>客户信用管理的三大内容：</a:t>
            </a:r>
            <a:endParaRPr lang="zh-CN" altLang="en-US" b="1"/>
          </a:p>
          <a:p>
            <a:pPr>
              <a:buClr>
                <a:schemeClr val="hlink"/>
              </a:buClr>
              <a:buNone/>
            </a:pPr>
            <a:r>
              <a:rPr lang="en-US" altLang="zh-CN" b="1"/>
              <a:t>2.1 </a:t>
            </a:r>
            <a:r>
              <a:rPr lang="zh-CN" altLang="en-US" b="1"/>
              <a:t>确定信用管理的目标</a:t>
            </a:r>
            <a:endParaRPr lang="zh-CN" altLang="en-US" b="1"/>
          </a:p>
          <a:p>
            <a:pPr>
              <a:buClr>
                <a:schemeClr val="hlink"/>
              </a:buClr>
              <a:buNone/>
            </a:pPr>
            <a:r>
              <a:rPr lang="en-US" altLang="zh-CN" b="1"/>
              <a:t>2.2 </a:t>
            </a:r>
            <a:r>
              <a:rPr lang="zh-CN" altLang="en-US" b="1"/>
              <a:t>制定信用政策</a:t>
            </a:r>
            <a:endParaRPr lang="zh-CN" altLang="en-US" b="1"/>
          </a:p>
          <a:p>
            <a:pPr>
              <a:buClr>
                <a:schemeClr val="hlink"/>
              </a:buClr>
              <a:buNone/>
            </a:pPr>
            <a:r>
              <a:rPr lang="en-US" altLang="zh-CN" b="1"/>
              <a:t>2.3 </a:t>
            </a:r>
            <a:r>
              <a:rPr lang="zh-CN" altLang="en-US" b="1"/>
              <a:t>追账策略</a:t>
            </a:r>
            <a:endParaRPr lang="zh-CN" altLang="en-US" b="1"/>
          </a:p>
        </p:txBody>
      </p:sp>
      <p:sp>
        <p:nvSpPr>
          <p:cNvPr id="2186" name="矩形 2185"/>
          <p:cNvSpPr/>
          <p:nvPr/>
        </p:nvSpPr>
        <p:spPr>
          <a:xfrm>
            <a:off x="971550" y="1557338"/>
            <a:ext cx="7777163" cy="1657350"/>
          </a:xfrm>
          <a:prstGeom prst="rect">
            <a:avLst/>
          </a:prstGeom>
          <a:noFill/>
          <a:ln w="9525">
            <a:noFill/>
          </a:ln>
        </p:spPr>
        <p:txBody>
          <a:bodyPr/>
          <a:p>
            <a:pPr marL="342900" indent="-342900" fontAlgn="base">
              <a:lnSpc>
                <a:spcPct val="100000"/>
              </a:lnSpc>
              <a:spcBef>
                <a:spcPct val="20000"/>
              </a:spcBef>
              <a:spcAft>
                <a:spcPct val="0"/>
              </a:spcAft>
              <a:buClr>
                <a:schemeClr val="hlink"/>
              </a:buClr>
              <a:buSzPct val="100000"/>
              <a:buFont typeface="Wingdings" panose="05000000000000000000" pitchFamily="2" charset="2"/>
            </a:pPr>
            <a:r>
              <a:rPr lang="en-US" altLang="zh-CN" sz="2400" b="1">
                <a:solidFill>
                  <a:schemeClr val="tx2"/>
                </a:solidFill>
                <a:latin typeface="Verdana" panose="020B0604030504040204" pitchFamily="34" charset="0"/>
                <a:ea typeface="宋体" panose="02010600030101010101" pitchFamily="2" charset="-122"/>
              </a:rPr>
              <a:t>   </a:t>
            </a:r>
            <a:r>
              <a:rPr lang="zh-CN" altLang="en-US" sz="2400" b="1">
                <a:solidFill>
                  <a:schemeClr val="tx2"/>
                </a:solidFill>
                <a:latin typeface="Verdana" panose="020B0604030504040204" pitchFamily="34" charset="0"/>
                <a:ea typeface="宋体" panose="02010600030101010101" pitchFamily="2" charset="-122"/>
              </a:rPr>
              <a:t>客户信用直接关系到企业货款回收的数额与速度，进</a:t>
            </a:r>
            <a:endParaRPr lang="zh-CN" altLang="en-US" sz="2400" b="1">
              <a:solidFill>
                <a:schemeClr val="tx2"/>
              </a:solidFill>
              <a:latin typeface="Verdana" panose="020B0604030504040204" pitchFamily="34" charset="0"/>
              <a:ea typeface="宋体" panose="02010600030101010101" pitchFamily="2" charset="-122"/>
            </a:endParaRPr>
          </a:p>
          <a:p>
            <a:pPr marL="342900" indent="-342900" fontAlgn="base">
              <a:lnSpc>
                <a:spcPct val="100000"/>
              </a:lnSpc>
              <a:spcBef>
                <a:spcPct val="20000"/>
              </a:spcBef>
              <a:spcAft>
                <a:spcPct val="0"/>
              </a:spcAft>
              <a:buClr>
                <a:schemeClr val="hlink"/>
              </a:buClr>
              <a:buSzPct val="100000"/>
              <a:buFont typeface="Wingdings" panose="05000000000000000000" pitchFamily="2" charset="2"/>
            </a:pPr>
            <a:r>
              <a:rPr lang="zh-CN" altLang="en-US" sz="2400" b="1">
                <a:solidFill>
                  <a:schemeClr val="tx2"/>
                </a:solidFill>
                <a:latin typeface="Verdana" panose="020B0604030504040204" pitchFamily="34" charset="0"/>
                <a:ea typeface="宋体" panose="02010600030101010101" pitchFamily="2" charset="-122"/>
              </a:rPr>
              <a:t>而影响到企业财务风险的大小。因此客户信用管理至关</a:t>
            </a:r>
            <a:endParaRPr lang="zh-CN" altLang="en-US" sz="2400" b="1">
              <a:solidFill>
                <a:schemeClr val="tx2"/>
              </a:solidFill>
              <a:latin typeface="Verdana" panose="020B0604030504040204" pitchFamily="34" charset="0"/>
              <a:ea typeface="宋体" panose="02010600030101010101" pitchFamily="2" charset="-122"/>
            </a:endParaRPr>
          </a:p>
          <a:p>
            <a:pPr marL="342900" indent="-342900" fontAlgn="base">
              <a:lnSpc>
                <a:spcPct val="100000"/>
              </a:lnSpc>
              <a:spcBef>
                <a:spcPct val="20000"/>
              </a:spcBef>
              <a:spcAft>
                <a:spcPct val="0"/>
              </a:spcAft>
              <a:buClr>
                <a:schemeClr val="hlink"/>
              </a:buClr>
              <a:buSzPct val="100000"/>
              <a:buFont typeface="Wingdings" panose="05000000000000000000" pitchFamily="2" charset="2"/>
            </a:pPr>
            <a:r>
              <a:rPr lang="zh-CN" altLang="en-US" sz="2400" b="1">
                <a:solidFill>
                  <a:schemeClr val="tx2"/>
                </a:solidFill>
                <a:latin typeface="Verdana" panose="020B0604030504040204" pitchFamily="34" charset="0"/>
                <a:ea typeface="宋体" panose="02010600030101010101" pitchFamily="2" charset="-122"/>
              </a:rPr>
              <a:t>重要。 </a:t>
            </a:r>
            <a:r>
              <a:rPr lang="zh-CN" altLang="en-US" sz="2400" b="1">
                <a:solidFill>
                  <a:schemeClr val="accent1"/>
                </a:solidFill>
                <a:latin typeface="Verdana" panose="020B0604030504040204" pitchFamily="34" charset="0"/>
                <a:ea typeface="宋体" panose="02010600030101010101" pitchFamily="2" charset="-122"/>
              </a:rPr>
              <a:t>例：杰品公司</a:t>
            </a:r>
            <a:endParaRPr lang="zh-CN" altLang="en-US" sz="2400" b="1">
              <a:solidFill>
                <a:schemeClr val="accent1"/>
              </a:solidFill>
              <a:latin typeface="Verdana" panose="020B0604030504040204" pitchFamily="34" charset="0"/>
              <a:ea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89" name="标题 2188"/>
          <p:cNvSpPr/>
          <p:nvPr>
            <p:ph type="title"/>
          </p:nvPr>
        </p:nvSpPr>
        <p:spPr/>
        <p:txBody>
          <a:bodyPr anchor="ctr"/>
          <a:p>
            <a:r>
              <a:rPr lang="zh-CN" altLang="en-US">
                <a:solidFill>
                  <a:schemeClr val="bg1"/>
                </a:solidFill>
              </a:rPr>
              <a:t>一、 确定信用管理的目标</a:t>
            </a:r>
            <a:endParaRPr lang="zh-CN" altLang="en-US">
              <a:solidFill>
                <a:schemeClr val="bg1"/>
              </a:solidFill>
            </a:endParaRPr>
          </a:p>
        </p:txBody>
      </p:sp>
      <p:sp>
        <p:nvSpPr>
          <p:cNvPr id="2190" name="文本占位符 2189"/>
          <p:cNvSpPr/>
          <p:nvPr>
            <p:ph type="body"/>
          </p:nvPr>
        </p:nvSpPr>
        <p:spPr/>
        <p:txBody>
          <a:bodyPr/>
          <a:p>
            <a:pPr>
              <a:buClr>
                <a:schemeClr val="hlink"/>
              </a:buClr>
              <a:buNone/>
            </a:pPr>
            <a:endParaRPr lang="en-US" altLang="zh-CN" b="1">
              <a:solidFill>
                <a:srgbClr val="FF0000"/>
              </a:solidFill>
              <a:ea typeface="楷体_GB2312" pitchFamily="49" charset="-122"/>
            </a:endParaRPr>
          </a:p>
          <a:p>
            <a:pPr>
              <a:buClr>
                <a:schemeClr val="hlink"/>
              </a:buClr>
              <a:buNone/>
            </a:pPr>
            <a:r>
              <a:rPr lang="zh-CN" altLang="en-US" b="1">
                <a:solidFill>
                  <a:srgbClr val="FF0000"/>
                </a:solidFill>
                <a:ea typeface="楷体_GB2312" pitchFamily="49" charset="-122"/>
              </a:rPr>
              <a:t>两大目标（曾考）</a:t>
            </a:r>
            <a:endParaRPr lang="zh-CN" altLang="en-US" b="1">
              <a:solidFill>
                <a:srgbClr val="FF0000"/>
              </a:solidFill>
              <a:ea typeface="楷体_GB2312" pitchFamily="49" charset="-122"/>
            </a:endParaRPr>
          </a:p>
          <a:p>
            <a:pPr>
              <a:buClr>
                <a:schemeClr val="hlink"/>
              </a:buClr>
            </a:pPr>
            <a:r>
              <a:rPr lang="zh-CN" altLang="en-US" b="1">
                <a:solidFill>
                  <a:schemeClr val="tx1"/>
                </a:solidFill>
                <a:latin typeface="楷体_GB2312" pitchFamily="49" charset="-122"/>
                <a:ea typeface="楷体_GB2312" pitchFamily="49" charset="-122"/>
              </a:rPr>
              <a:t>降低</a:t>
            </a:r>
            <a:r>
              <a:rPr lang="zh-CN" altLang="en-US" b="1">
                <a:solidFill>
                  <a:schemeClr val="accent1"/>
                </a:solidFill>
                <a:latin typeface="楷体_GB2312" pitchFamily="49" charset="-122"/>
                <a:ea typeface="楷体_GB2312" pitchFamily="49" charset="-122"/>
              </a:rPr>
              <a:t>赊销</a:t>
            </a:r>
            <a:r>
              <a:rPr lang="zh-CN" altLang="en-US" b="1">
                <a:solidFill>
                  <a:schemeClr val="tx1"/>
                </a:solidFill>
                <a:latin typeface="楷体_GB2312" pitchFamily="49" charset="-122"/>
                <a:ea typeface="楷体_GB2312" pitchFamily="49" charset="-122"/>
              </a:rPr>
              <a:t>风险，减少</a:t>
            </a:r>
            <a:r>
              <a:rPr lang="zh-CN" altLang="en-US" b="1">
                <a:solidFill>
                  <a:schemeClr val="accent1"/>
                </a:solidFill>
                <a:latin typeface="楷体_GB2312" pitchFamily="49" charset="-122"/>
                <a:ea typeface="楷体_GB2312" pitchFamily="49" charset="-122"/>
              </a:rPr>
              <a:t>坏账</a:t>
            </a:r>
            <a:r>
              <a:rPr lang="zh-CN" altLang="en-US" b="1">
                <a:solidFill>
                  <a:schemeClr val="tx1"/>
                </a:solidFill>
                <a:latin typeface="楷体_GB2312" pitchFamily="49" charset="-122"/>
                <a:ea typeface="楷体_GB2312" pitchFamily="49" charset="-122"/>
              </a:rPr>
              <a:t>损失</a:t>
            </a:r>
            <a:endParaRPr lang="zh-CN" altLang="en-US" b="1">
              <a:solidFill>
                <a:schemeClr val="tx1"/>
              </a:solidFill>
              <a:latin typeface="楷体_GB2312" pitchFamily="49" charset="-122"/>
              <a:ea typeface="楷体_GB2312" pitchFamily="49" charset="-122"/>
            </a:endParaRPr>
          </a:p>
          <a:p>
            <a:pPr>
              <a:buClr>
                <a:schemeClr val="hlink"/>
              </a:buClr>
            </a:pPr>
            <a:r>
              <a:rPr lang="zh-CN" altLang="en-US" b="1">
                <a:solidFill>
                  <a:schemeClr val="tx1"/>
                </a:solidFill>
                <a:latin typeface="楷体_GB2312" pitchFamily="49" charset="-122"/>
                <a:ea typeface="楷体_GB2312" pitchFamily="49" charset="-122"/>
              </a:rPr>
              <a:t>降低</a:t>
            </a:r>
            <a:r>
              <a:rPr lang="en-US" altLang="zh-CN" b="1">
                <a:solidFill>
                  <a:schemeClr val="tx1"/>
                </a:solidFill>
                <a:ea typeface="楷体_GB2312" pitchFamily="49" charset="-122"/>
              </a:rPr>
              <a:t>DSO</a:t>
            </a:r>
            <a:r>
              <a:rPr lang="zh-CN" altLang="en-US" b="1">
                <a:solidFill>
                  <a:schemeClr val="tx1"/>
                </a:solidFill>
                <a:latin typeface="楷体_GB2312" pitchFamily="49" charset="-122"/>
                <a:ea typeface="楷体_GB2312" pitchFamily="49" charset="-122"/>
              </a:rPr>
              <a:t>，加快流动</a:t>
            </a:r>
            <a:r>
              <a:rPr lang="zh-CN" altLang="en-US" b="1">
                <a:solidFill>
                  <a:schemeClr val="accent1"/>
                </a:solidFill>
                <a:latin typeface="楷体_GB2312" pitchFamily="49" charset="-122"/>
                <a:ea typeface="楷体_GB2312" pitchFamily="49" charset="-122"/>
              </a:rPr>
              <a:t>资金周转</a:t>
            </a:r>
            <a:endParaRPr lang="zh-CN" altLang="en-US" b="1">
              <a:solidFill>
                <a:schemeClr val="accent1"/>
              </a:solidFill>
              <a:latin typeface="楷体_GB2312" pitchFamily="49" charset="-122"/>
              <a:ea typeface="楷体_GB2312" pitchFamily="49" charset="-122"/>
            </a:endParaRPr>
          </a:p>
          <a:p>
            <a:pPr lvl="1"/>
            <a:r>
              <a:rPr lang="en-US" altLang="zh-CN" b="1"/>
              <a:t>DSO</a:t>
            </a:r>
            <a:r>
              <a:rPr lang="zh-CN" altLang="en-US" b="1"/>
              <a:t>（</a:t>
            </a:r>
            <a:r>
              <a:rPr lang="en-US" altLang="zh-CN" b="1"/>
              <a:t>Days Sales Outlanding</a:t>
            </a:r>
            <a:r>
              <a:rPr lang="zh-CN" altLang="en-US" b="1"/>
              <a:t>）：销售变现天数，反映了企业的平均收帐期，即把赊销收入转化为现金所需要的时间</a:t>
            </a:r>
            <a:endParaRPr lang="zh-CN" altLang="en-US" b="1"/>
          </a:p>
          <a:p>
            <a:pPr lvl="1"/>
            <a:endParaRPr lang="zh-CN" altLang="en-US" b="1"/>
          </a:p>
          <a:p>
            <a:pPr lvl="1"/>
            <a:r>
              <a:rPr lang="zh-CN" altLang="en-US" b="1">
                <a:solidFill>
                  <a:schemeClr val="accent1"/>
                </a:solidFill>
              </a:rPr>
              <a:t>加快资金周转速度的途径：</a:t>
            </a:r>
            <a:r>
              <a:rPr lang="zh-CN" altLang="en-US" b="1"/>
              <a:t>减少存货；减少应收账款；增加应付账款。</a:t>
            </a:r>
            <a:endParaRPr lang="zh-CN" altLang="en-US" b="1"/>
          </a:p>
          <a:p>
            <a:pPr lvl="1">
              <a:buNone/>
            </a:pPr>
            <a:endParaRPr lang="zh-CN" altLang="en-US"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93" name="标题 2192"/>
          <p:cNvSpPr/>
          <p:nvPr>
            <p:ph type="title"/>
          </p:nvPr>
        </p:nvSpPr>
        <p:spPr/>
        <p:txBody>
          <a:bodyPr anchor="ctr"/>
          <a:p>
            <a:r>
              <a:rPr lang="zh-CN" altLang="en-US">
                <a:solidFill>
                  <a:schemeClr val="bg1"/>
                </a:solidFill>
              </a:rPr>
              <a:t>二、 制定信用政策</a:t>
            </a:r>
            <a:endParaRPr lang="zh-CN" altLang="en-US">
              <a:solidFill>
                <a:schemeClr val="bg1"/>
              </a:solidFill>
            </a:endParaRPr>
          </a:p>
        </p:txBody>
      </p:sp>
      <p:sp>
        <p:nvSpPr>
          <p:cNvPr id="2194" name="文本占位符 2193"/>
          <p:cNvSpPr/>
          <p:nvPr>
            <p:ph type="body"/>
          </p:nvPr>
        </p:nvSpPr>
        <p:spPr>
          <a:xfrm>
            <a:off x="3276600" y="1773238"/>
            <a:ext cx="3455988" cy="3862387"/>
          </a:xfrm>
        </p:spPr>
        <p:txBody>
          <a:bodyPr/>
          <a:p>
            <a:pPr>
              <a:buClr>
                <a:schemeClr val="hlink"/>
              </a:buClr>
              <a:buNone/>
            </a:pPr>
            <a:r>
              <a:rPr lang="zh-CN" altLang="en-US" b="1"/>
              <a:t>信用政策包括：</a:t>
            </a:r>
            <a:endParaRPr lang="zh-CN" altLang="en-US" b="1"/>
          </a:p>
          <a:p>
            <a:pPr>
              <a:buClr>
                <a:schemeClr val="hlink"/>
              </a:buClr>
              <a:buNone/>
            </a:pPr>
            <a:endParaRPr lang="zh-CN" altLang="en-US" b="1"/>
          </a:p>
          <a:p>
            <a:pPr>
              <a:buClr>
                <a:schemeClr val="hlink"/>
              </a:buClr>
            </a:pPr>
            <a:r>
              <a:rPr lang="zh-CN" altLang="en-US" b="1"/>
              <a:t>信用标准</a:t>
            </a:r>
            <a:endParaRPr lang="zh-CN" altLang="en-US" b="1"/>
          </a:p>
          <a:p>
            <a:pPr>
              <a:buClr>
                <a:schemeClr val="hlink"/>
              </a:buClr>
            </a:pPr>
            <a:r>
              <a:rPr lang="zh-CN" altLang="en-US" b="1"/>
              <a:t>信用条件</a:t>
            </a:r>
            <a:endParaRPr lang="zh-CN" altLang="en-US" b="1"/>
          </a:p>
          <a:p>
            <a:pPr>
              <a:buClr>
                <a:schemeClr val="hlink"/>
              </a:buClr>
            </a:pPr>
            <a:r>
              <a:rPr lang="zh-CN" altLang="en-US" b="1"/>
              <a:t>信用额度</a:t>
            </a:r>
            <a:endParaRPr lang="zh-CN" altLang="en-US" b="1"/>
          </a:p>
          <a:p>
            <a:pPr>
              <a:buClr>
                <a:schemeClr val="hlink"/>
              </a:buClr>
            </a:pPr>
            <a:r>
              <a:rPr lang="zh-CN" altLang="en-US" b="1"/>
              <a:t>收账政策</a:t>
            </a:r>
            <a:endParaRPr lang="zh-CN" altLang="en-US"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197" name="标题 2196"/>
          <p:cNvSpPr/>
          <p:nvPr>
            <p:ph type="title"/>
          </p:nvPr>
        </p:nvSpPr>
        <p:spPr/>
        <p:txBody>
          <a:bodyPr anchor="ctr"/>
          <a:p>
            <a:r>
              <a:rPr lang="zh-CN" altLang="en-US">
                <a:solidFill>
                  <a:schemeClr val="bg1"/>
                </a:solidFill>
              </a:rPr>
              <a:t>（一） 信用标准</a:t>
            </a:r>
            <a:endParaRPr lang="zh-CN" altLang="en-US">
              <a:solidFill>
                <a:schemeClr val="bg1"/>
              </a:solidFill>
            </a:endParaRPr>
          </a:p>
        </p:txBody>
      </p:sp>
      <p:sp>
        <p:nvSpPr>
          <p:cNvPr id="2198" name="文本占位符 2197"/>
          <p:cNvSpPr/>
          <p:nvPr>
            <p:ph type="body"/>
          </p:nvPr>
        </p:nvSpPr>
        <p:spPr>
          <a:xfrm>
            <a:off x="611188" y="1989138"/>
            <a:ext cx="8077200" cy="3070225"/>
          </a:xfrm>
        </p:spPr>
        <p:txBody>
          <a:bodyPr/>
          <a:p>
            <a:pPr>
              <a:buClr>
                <a:schemeClr val="hlink"/>
              </a:buClr>
            </a:pPr>
            <a:r>
              <a:rPr lang="zh-CN" altLang="en-US" b="1"/>
              <a:t>定义：企业同意向客户提供商业信用而提出的基本要求，通常以</a:t>
            </a:r>
            <a:r>
              <a:rPr lang="zh-CN" altLang="en-US" b="1">
                <a:solidFill>
                  <a:schemeClr val="accent1"/>
                </a:solidFill>
              </a:rPr>
              <a:t>预期的</a:t>
            </a:r>
            <a:r>
              <a:rPr lang="en-US" altLang="zh-CN" b="1">
                <a:solidFill>
                  <a:schemeClr val="accent1"/>
                </a:solidFill>
              </a:rPr>
              <a:t>DSO</a:t>
            </a:r>
            <a:r>
              <a:rPr lang="zh-CN" altLang="en-US" b="1"/>
              <a:t>和</a:t>
            </a:r>
            <a:r>
              <a:rPr lang="zh-CN" altLang="en-US" b="1">
                <a:solidFill>
                  <a:schemeClr val="accent1"/>
                </a:solidFill>
              </a:rPr>
              <a:t>坏账损失率</a:t>
            </a:r>
            <a:r>
              <a:rPr lang="zh-CN" altLang="en-US" b="1"/>
              <a:t>作为判别标准。</a:t>
            </a:r>
            <a:r>
              <a:rPr lang="zh-CN" altLang="en-US" b="1">
                <a:solidFill>
                  <a:srgbClr val="FF0066"/>
                </a:solidFill>
              </a:rPr>
              <a:t>（曾考）</a:t>
            </a:r>
            <a:endParaRPr lang="zh-CN" altLang="en-US" b="1">
              <a:solidFill>
                <a:srgbClr val="FF0066"/>
              </a:solidFill>
            </a:endParaRPr>
          </a:p>
          <a:p>
            <a:pPr>
              <a:buClr>
                <a:schemeClr val="hlink"/>
              </a:buClr>
            </a:pPr>
            <a:r>
              <a:rPr lang="zh-CN" altLang="en-US" b="1"/>
              <a:t>确定信用标准的主要</a:t>
            </a:r>
            <a:r>
              <a:rPr lang="zh-CN" altLang="en-US" b="1">
                <a:solidFill>
                  <a:schemeClr val="accent1"/>
                </a:solidFill>
              </a:rPr>
              <a:t>因素</a:t>
            </a:r>
            <a:r>
              <a:rPr lang="zh-CN" altLang="en-US" b="1"/>
              <a:t>应该包括</a:t>
            </a:r>
            <a:r>
              <a:rPr lang="en-US" altLang="zh-CN" b="1"/>
              <a:t>⑤</a:t>
            </a:r>
            <a:r>
              <a:rPr lang="zh-CN" altLang="en-US" b="1"/>
              <a:t>：竞争对手的情况；客户分析情况；市场战略；库存水平；其他历史经验等。</a:t>
            </a:r>
            <a:endParaRPr lang="zh-CN" altLang="en-US"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01" name="矩形 2200"/>
          <p:cNvSpPr/>
          <p:nvPr/>
        </p:nvSpPr>
        <p:spPr>
          <a:xfrm>
            <a:off x="3059113" y="2349500"/>
            <a:ext cx="2233612" cy="936625"/>
          </a:xfrm>
          <a:prstGeom prst="rect">
            <a:avLst/>
          </a:prstGeom>
          <a:solidFill>
            <a:srgbClr val="33CCFF"/>
          </a:solidFill>
          <a:ln w="9525" cap="flat" cmpd="sng">
            <a:solidFill>
              <a:srgbClr val="000000"/>
            </a:solidFill>
            <a:prstDash val="solid"/>
            <a:miter/>
            <a:headEnd type="none" w="med" len="med"/>
            <a:tailEnd type="none" w="med" len="med"/>
          </a:ln>
        </p:spPr>
        <p:txBody>
          <a:bodyPr/>
          <a:p>
            <a:pPr fontAlgn="base">
              <a:lnSpc>
                <a:spcPct val="100000"/>
              </a:lnSpc>
              <a:spcBef>
                <a:spcPct val="0"/>
              </a:spcBef>
              <a:spcAft>
                <a:spcPct val="0"/>
              </a:spcAft>
              <a:buClrTx/>
              <a:buSzPct val="100000"/>
            </a:pPr>
            <a:endParaRPr>
              <a:latin typeface="Arial" panose="020B0604020202020204" pitchFamily="34" charset="0"/>
              <a:ea typeface="宋体" panose="02010600030101010101" pitchFamily="2" charset="-122"/>
            </a:endParaRPr>
          </a:p>
        </p:txBody>
      </p:sp>
      <p:sp>
        <p:nvSpPr>
          <p:cNvPr id="2202" name="标题 2201"/>
          <p:cNvSpPr/>
          <p:nvPr>
            <p:ph type="title"/>
          </p:nvPr>
        </p:nvSpPr>
        <p:spPr/>
        <p:txBody>
          <a:bodyPr anchor="ctr"/>
          <a:p>
            <a:r>
              <a:rPr lang="zh-CN" altLang="en-US">
                <a:solidFill>
                  <a:schemeClr val="bg1"/>
                </a:solidFill>
              </a:rPr>
              <a:t>（二）信用条件</a:t>
            </a:r>
            <a:endParaRPr lang="zh-CN" altLang="en-US">
              <a:solidFill>
                <a:schemeClr val="bg1"/>
              </a:solidFill>
            </a:endParaRPr>
          </a:p>
        </p:txBody>
      </p:sp>
      <p:sp>
        <p:nvSpPr>
          <p:cNvPr id="2203" name="文本占位符 2202"/>
          <p:cNvSpPr/>
          <p:nvPr>
            <p:ph type="body"/>
          </p:nvPr>
        </p:nvSpPr>
        <p:spPr>
          <a:xfrm>
            <a:off x="611188" y="1295400"/>
            <a:ext cx="8077200" cy="3286125"/>
          </a:xfrm>
        </p:spPr>
        <p:txBody>
          <a:bodyPr/>
          <a:p>
            <a:pPr>
              <a:buClr>
                <a:schemeClr val="hlink"/>
              </a:buClr>
            </a:pPr>
            <a:r>
              <a:rPr lang="zh-CN" altLang="en-US" sz="2400" b="1">
                <a:solidFill>
                  <a:schemeClr val="tx1"/>
                </a:solidFill>
              </a:rPr>
              <a:t>定义：企业要求客户支付赊销款项的条件，它由</a:t>
            </a:r>
            <a:r>
              <a:rPr lang="zh-CN" altLang="en-US" sz="2400" b="1">
                <a:solidFill>
                  <a:schemeClr val="accent1"/>
                </a:solidFill>
              </a:rPr>
              <a:t>信用期限</a:t>
            </a:r>
            <a:r>
              <a:rPr lang="zh-CN" altLang="en-US" sz="2400" b="1">
                <a:solidFill>
                  <a:schemeClr val="tx1"/>
                </a:solidFill>
              </a:rPr>
              <a:t>和</a:t>
            </a:r>
            <a:r>
              <a:rPr lang="zh-CN" altLang="en-US" sz="2400" b="1">
                <a:solidFill>
                  <a:schemeClr val="accent1"/>
                </a:solidFill>
              </a:rPr>
              <a:t>现金折扣</a:t>
            </a:r>
            <a:r>
              <a:rPr lang="zh-CN" altLang="en-US" sz="2400" b="1">
                <a:solidFill>
                  <a:schemeClr val="tx1"/>
                </a:solidFill>
              </a:rPr>
              <a:t>两个要素组成。</a:t>
            </a:r>
            <a:r>
              <a:rPr lang="zh-CN" altLang="en-US" sz="2400" b="1">
                <a:solidFill>
                  <a:srgbClr val="FF5050"/>
                </a:solidFill>
              </a:rPr>
              <a:t>（曾考）</a:t>
            </a:r>
            <a:endParaRPr lang="zh-CN" altLang="en-US" sz="2400" b="1">
              <a:solidFill>
                <a:srgbClr val="FF5050"/>
              </a:solidFill>
            </a:endParaRPr>
          </a:p>
          <a:p>
            <a:pPr>
              <a:buClr>
                <a:schemeClr val="hlink"/>
              </a:buClr>
            </a:pPr>
            <a:r>
              <a:rPr lang="zh-CN" altLang="en-US" sz="2400"/>
              <a:t>形式：</a:t>
            </a:r>
            <a:endParaRPr lang="zh-CN" altLang="en-US" sz="2400"/>
          </a:p>
          <a:p>
            <a:pPr>
              <a:buClr>
                <a:schemeClr val="hlink"/>
              </a:buClr>
              <a:buNone/>
            </a:pPr>
            <a:r>
              <a:rPr lang="zh-CN" altLang="en-US" sz="2400"/>
              <a:t>  </a:t>
            </a:r>
            <a:r>
              <a:rPr lang="zh-CN" altLang="en-US"/>
              <a:t>                    </a:t>
            </a:r>
            <a:r>
              <a:rPr lang="en-US" altLang="zh-CN" sz="2400"/>
              <a:t>2/10</a:t>
            </a:r>
            <a:r>
              <a:rPr lang="zh-CN" altLang="en-US" sz="2400"/>
              <a:t>，</a:t>
            </a:r>
            <a:r>
              <a:rPr lang="en-US" altLang="zh-CN" sz="2400"/>
              <a:t>n/30</a:t>
            </a:r>
            <a:endParaRPr lang="en-US" altLang="zh-CN" sz="2400"/>
          </a:p>
          <a:p>
            <a:pPr>
              <a:buClr>
                <a:schemeClr val="hlink"/>
              </a:buClr>
              <a:buNone/>
            </a:pPr>
            <a:endParaRPr lang="en-US" altLang="zh-CN" sz="1600"/>
          </a:p>
          <a:p>
            <a:pPr>
              <a:buClr>
                <a:schemeClr val="hlink"/>
              </a:buClr>
              <a:buNone/>
            </a:pPr>
            <a:r>
              <a:rPr lang="en-US" altLang="zh-CN" sz="2400"/>
              <a:t>        </a:t>
            </a:r>
            <a:r>
              <a:rPr lang="zh-CN" altLang="en-US" sz="2400" b="1"/>
              <a:t>客户如果在</a:t>
            </a:r>
            <a:r>
              <a:rPr lang="en-US" altLang="zh-CN" sz="2400" b="1"/>
              <a:t>10</a:t>
            </a:r>
            <a:r>
              <a:rPr lang="zh-CN" altLang="en-US" sz="2400" b="1"/>
              <a:t>天内付款可按发票金额给与</a:t>
            </a:r>
            <a:r>
              <a:rPr lang="en-US" altLang="zh-CN" sz="2400" b="1"/>
              <a:t>2%</a:t>
            </a:r>
            <a:r>
              <a:rPr lang="zh-CN" altLang="en-US" sz="2400" b="1"/>
              <a:t>的折扣，超过</a:t>
            </a:r>
            <a:r>
              <a:rPr lang="en-US" altLang="zh-CN" sz="2400" b="1"/>
              <a:t>10</a:t>
            </a:r>
            <a:r>
              <a:rPr lang="zh-CN" altLang="en-US" sz="2400" b="1"/>
              <a:t>天便不享受该折扣，但付款总期不得超过</a:t>
            </a:r>
            <a:r>
              <a:rPr lang="en-US" altLang="zh-CN" sz="2400" b="1"/>
              <a:t>30</a:t>
            </a:r>
            <a:r>
              <a:rPr lang="zh-CN" altLang="en-US" sz="2400" b="1"/>
              <a:t>天。</a:t>
            </a:r>
            <a:r>
              <a:rPr lang="en-US" altLang="zh-CN" sz="2400" b="1"/>
              <a:t>10</a:t>
            </a:r>
            <a:r>
              <a:rPr lang="zh-CN" altLang="en-US" sz="2400" b="1"/>
              <a:t>天为折扣期限，</a:t>
            </a:r>
            <a:r>
              <a:rPr lang="en-US" altLang="zh-CN" sz="2400" b="1"/>
              <a:t>30</a:t>
            </a:r>
            <a:r>
              <a:rPr lang="zh-CN" altLang="en-US" sz="2400" b="1"/>
              <a:t>天为信用期限。</a:t>
            </a:r>
            <a:endParaRPr lang="zh-CN" altLang="en-US" sz="2400"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06" name="标题 2205"/>
          <p:cNvSpPr/>
          <p:nvPr>
            <p:ph type="title"/>
          </p:nvPr>
        </p:nvSpPr>
        <p:spPr/>
        <p:txBody>
          <a:bodyPr anchor="ctr"/>
          <a:p>
            <a:r>
              <a:rPr lang="en-US" altLang="zh-CN">
                <a:solidFill>
                  <a:schemeClr val="bg1"/>
                </a:solidFill>
              </a:rPr>
              <a:t>1</a:t>
            </a:r>
            <a:r>
              <a:rPr lang="zh-CN" altLang="en-US">
                <a:solidFill>
                  <a:schemeClr val="bg1"/>
                </a:solidFill>
              </a:rPr>
              <a:t>、信用期限</a:t>
            </a:r>
            <a:endParaRPr lang="zh-CN" altLang="en-US">
              <a:solidFill>
                <a:schemeClr val="bg1"/>
              </a:solidFill>
            </a:endParaRPr>
          </a:p>
        </p:txBody>
      </p:sp>
      <p:sp>
        <p:nvSpPr>
          <p:cNvPr id="2207" name="文本占位符 2206"/>
          <p:cNvSpPr/>
          <p:nvPr>
            <p:ph type="body"/>
          </p:nvPr>
        </p:nvSpPr>
        <p:spPr>
          <a:xfrm>
            <a:off x="611188" y="1295400"/>
            <a:ext cx="8077200" cy="4870450"/>
          </a:xfrm>
        </p:spPr>
        <p:txBody>
          <a:bodyPr/>
          <a:p>
            <a:pPr>
              <a:buClr>
                <a:schemeClr val="hlink"/>
              </a:buClr>
            </a:pPr>
            <a:r>
              <a:rPr lang="zh-CN" altLang="en-US" b="1">
                <a:solidFill>
                  <a:schemeClr val="accent1"/>
                </a:solidFill>
              </a:rPr>
              <a:t>信用期限</a:t>
            </a:r>
            <a:r>
              <a:rPr lang="zh-CN" altLang="en-US" b="1"/>
              <a:t>：企业为顾客规定的最长付款时间。</a:t>
            </a:r>
            <a:endParaRPr lang="zh-CN" altLang="en-US" b="1"/>
          </a:p>
          <a:p>
            <a:pPr>
              <a:buClr>
                <a:schemeClr val="hlink"/>
              </a:buClr>
            </a:pPr>
            <a:r>
              <a:rPr lang="zh-CN" altLang="en-US" b="1">
                <a:solidFill>
                  <a:schemeClr val="accent1"/>
                </a:solidFill>
              </a:rPr>
              <a:t>优点</a:t>
            </a:r>
            <a:r>
              <a:rPr lang="zh-CN" altLang="en-US" b="1"/>
              <a:t>：较长的信用期限，能够刺激客户的购货热情，吸引更多的客户，实现更高的销售额。在应收账款水平增加的同时，能够给企业带来扩大市场份额和增加销售额的好处。较短的信用期限，减少了应收账款的相关成本。</a:t>
            </a:r>
            <a:endParaRPr lang="zh-CN" altLang="en-US" b="1"/>
          </a:p>
          <a:p>
            <a:pPr>
              <a:buClr>
                <a:schemeClr val="hlink"/>
              </a:buClr>
            </a:pPr>
            <a:r>
              <a:rPr lang="zh-CN" altLang="en-US" b="1">
                <a:solidFill>
                  <a:schemeClr val="accent1"/>
                </a:solidFill>
              </a:rPr>
              <a:t>缺点</a:t>
            </a:r>
            <a:r>
              <a:rPr lang="zh-CN" altLang="en-US" b="1"/>
              <a:t>：应收账款水平的增加，会增加管理成本、机会成本和坏账风险。较短的信用期限，影响销售规模、增加库存压力，不利于竞争。</a:t>
            </a:r>
            <a:endParaRPr lang="zh-CN" altLang="en-US"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10" name="标题 2209"/>
          <p:cNvSpPr/>
          <p:nvPr>
            <p:ph type="title"/>
          </p:nvPr>
        </p:nvSpPr>
        <p:spPr/>
        <p:txBody>
          <a:bodyPr anchor="ctr"/>
          <a:p>
            <a:r>
              <a:rPr lang="en-US" altLang="zh-CN">
                <a:solidFill>
                  <a:schemeClr val="bg1"/>
                </a:solidFill>
              </a:rPr>
              <a:t>1</a:t>
            </a:r>
            <a:r>
              <a:rPr lang="zh-CN" altLang="en-US">
                <a:solidFill>
                  <a:schemeClr val="bg1"/>
                </a:solidFill>
              </a:rPr>
              <a:t>、信用期限</a:t>
            </a:r>
            <a:endParaRPr lang="zh-CN" altLang="en-US">
              <a:solidFill>
                <a:schemeClr val="bg1"/>
              </a:solidFill>
            </a:endParaRPr>
          </a:p>
        </p:txBody>
      </p:sp>
      <p:sp>
        <p:nvSpPr>
          <p:cNvPr id="2211" name="文本占位符 2210"/>
          <p:cNvSpPr/>
          <p:nvPr>
            <p:ph type="body"/>
          </p:nvPr>
        </p:nvSpPr>
        <p:spPr>
          <a:xfrm>
            <a:off x="611188" y="1295400"/>
            <a:ext cx="8077200" cy="693738"/>
          </a:xfrm>
        </p:spPr>
        <p:txBody>
          <a:bodyPr/>
          <a:p>
            <a:pPr>
              <a:buClr>
                <a:schemeClr val="hlink"/>
              </a:buClr>
            </a:pPr>
            <a:r>
              <a:rPr lang="zh-CN" altLang="en-US" b="1">
                <a:solidFill>
                  <a:srgbClr val="FF0000"/>
                </a:solidFill>
                <a:ea typeface="楷体_GB2312" pitchFamily="49" charset="-122"/>
              </a:rPr>
              <a:t>信用期限的影响因素（曾考）</a:t>
            </a:r>
            <a:endParaRPr lang="zh-CN" altLang="en-US" b="1">
              <a:solidFill>
                <a:srgbClr val="FF0000"/>
              </a:solidFill>
              <a:ea typeface="楷体_GB2312" pitchFamily="49" charset="-122"/>
            </a:endParaRPr>
          </a:p>
        </p:txBody>
      </p:sp>
      <p:sp>
        <p:nvSpPr>
          <p:cNvPr id="2212" name="椭圆 2211"/>
          <p:cNvSpPr/>
          <p:nvPr/>
        </p:nvSpPr>
        <p:spPr>
          <a:xfrm>
            <a:off x="1763713" y="2492375"/>
            <a:ext cx="5651500" cy="3197225"/>
          </a:xfrm>
          <a:prstGeom prst="ellipse">
            <a:avLst/>
          </a:prstGeom>
          <a:solidFill>
            <a:srgbClr val="FF9933"/>
          </a:solidFill>
          <a:ln w="9525" cap="flat" cmpd="sng">
            <a:solidFill>
              <a:srgbClr val="FF9933"/>
            </a:solidFill>
            <a:prstDash val="solid"/>
            <a:headEnd type="none" w="med" len="med"/>
            <a:tailEnd type="none" w="med" len="med"/>
          </a:ln>
          <a:effectLst>
            <a:outerShdw dist="35921" dir="2699999" algn="ctr" rotWithShape="0">
              <a:schemeClr val="hlink"/>
            </a:outerShdw>
          </a:effectLst>
        </p:spPr>
        <p:txBody>
          <a:bodyPr/>
          <a:p>
            <a:pPr fontAlgn="base">
              <a:lnSpc>
                <a:spcPct val="100000"/>
              </a:lnSpc>
              <a:spcBef>
                <a:spcPct val="0"/>
              </a:spcBef>
              <a:spcAft>
                <a:spcPct val="0"/>
              </a:spcAft>
              <a:buClrTx/>
              <a:buSzPct val="100000"/>
            </a:pPr>
            <a:endParaRPr>
              <a:latin typeface="Arial" panose="020B0604020202020204" pitchFamily="34" charset="0"/>
              <a:ea typeface="宋体" panose="02010600030101010101" pitchFamily="2" charset="-122"/>
            </a:endParaRPr>
          </a:p>
        </p:txBody>
      </p:sp>
      <p:sp>
        <p:nvSpPr>
          <p:cNvPr id="2213" name="椭圆 2212"/>
          <p:cNvSpPr/>
          <p:nvPr/>
        </p:nvSpPr>
        <p:spPr>
          <a:xfrm>
            <a:off x="1217613" y="2498725"/>
            <a:ext cx="2222500" cy="1035050"/>
          </a:xfrm>
          <a:prstGeom prst="ellipse">
            <a:avLst/>
          </a:prstGeom>
          <a:solidFill>
            <a:srgbClr val="FFFFFF"/>
          </a:solidFill>
          <a:ln w="9525" cap="flat" cmpd="sng">
            <a:solidFill>
              <a:srgbClr val="000000"/>
            </a:solidFill>
            <a:prstDash val="solid"/>
            <a:headEnd type="none" w="med" len="med"/>
            <a:tailEnd type="none" w="med" len="med"/>
          </a:ln>
        </p:spPr>
        <p:txBody>
          <a:bodyPr/>
          <a:p>
            <a:pPr fontAlgn="base">
              <a:lnSpc>
                <a:spcPct val="100000"/>
              </a:lnSpc>
              <a:spcBef>
                <a:spcPct val="0"/>
              </a:spcBef>
              <a:spcAft>
                <a:spcPct val="0"/>
              </a:spcAft>
              <a:buClrTx/>
              <a:buSzPct val="100000"/>
            </a:pPr>
            <a:endParaRPr>
              <a:latin typeface="Arial" panose="020B0604020202020204" pitchFamily="34" charset="0"/>
              <a:ea typeface="宋体" panose="02010600030101010101" pitchFamily="2" charset="-122"/>
            </a:endParaRPr>
          </a:p>
        </p:txBody>
      </p:sp>
      <p:sp>
        <p:nvSpPr>
          <p:cNvPr id="2214" name="矩形 2213"/>
          <p:cNvSpPr/>
          <p:nvPr/>
        </p:nvSpPr>
        <p:spPr>
          <a:xfrm flipH="1">
            <a:off x="1360488" y="2652713"/>
            <a:ext cx="1936750" cy="730250"/>
          </a:xfrm>
          <a:prstGeom prst="rect">
            <a:avLst/>
          </a:prstGeom>
          <a:noFill/>
          <a:ln w="9525">
            <a:noFill/>
          </a:ln>
        </p:spPr>
        <p:txBody>
          <a:bodyPr lIns="0" tIns="0" rIns="0" bIns="0" anchor="ctr"/>
          <a:p>
            <a:pPr algn="ctr" eaLnBrk="0" fontAlgn="base" hangingPunct="0">
              <a:lnSpc>
                <a:spcPct val="100000"/>
              </a:lnSpc>
              <a:spcBef>
                <a:spcPct val="0"/>
              </a:spcBef>
              <a:spcAft>
                <a:spcPct val="0"/>
              </a:spcAft>
              <a:buClrTx/>
              <a:buSzPct val="100000"/>
            </a:pPr>
            <a:r>
              <a:rPr lang="zh-CN" altLang="en-US" sz="2400" b="1">
                <a:latin typeface="Arial" panose="020B0604020202020204" pitchFamily="34" charset="0"/>
                <a:ea typeface="楷体_GB2312" pitchFamily="49" charset="-122"/>
              </a:rPr>
              <a:t>企业的市场</a:t>
            </a:r>
            <a:endParaRPr lang="zh-CN" altLang="en-US" sz="2400" b="1">
              <a:latin typeface="Arial" panose="020B0604020202020204" pitchFamily="34" charset="0"/>
              <a:ea typeface="楷体_GB2312" pitchFamily="49" charset="-122"/>
            </a:endParaRPr>
          </a:p>
          <a:p>
            <a:pPr algn="ctr" eaLnBrk="0" fontAlgn="base" hangingPunct="0">
              <a:lnSpc>
                <a:spcPct val="100000"/>
              </a:lnSpc>
              <a:spcBef>
                <a:spcPct val="0"/>
              </a:spcBef>
              <a:spcAft>
                <a:spcPct val="0"/>
              </a:spcAft>
              <a:buClrTx/>
              <a:buSzPct val="100000"/>
            </a:pPr>
            <a:r>
              <a:rPr lang="zh-CN" altLang="en-US" sz="2400" b="1">
                <a:latin typeface="Arial" panose="020B0604020202020204" pitchFamily="34" charset="0"/>
                <a:ea typeface="楷体_GB2312" pitchFamily="49" charset="-122"/>
              </a:rPr>
              <a:t>营销战略</a:t>
            </a:r>
            <a:endParaRPr lang="zh-CN" altLang="en-US" sz="2400" b="1">
              <a:latin typeface="Arial" panose="020B0604020202020204" pitchFamily="34" charset="0"/>
              <a:ea typeface="楷体_GB2312" pitchFamily="49" charset="-122"/>
            </a:endParaRPr>
          </a:p>
        </p:txBody>
      </p:sp>
      <p:sp>
        <p:nvSpPr>
          <p:cNvPr id="2215" name="椭圆 2214"/>
          <p:cNvSpPr/>
          <p:nvPr/>
        </p:nvSpPr>
        <p:spPr>
          <a:xfrm>
            <a:off x="1216025" y="4624388"/>
            <a:ext cx="2222500" cy="1035050"/>
          </a:xfrm>
          <a:prstGeom prst="ellipse">
            <a:avLst/>
          </a:prstGeom>
          <a:solidFill>
            <a:srgbClr val="FFFFFF"/>
          </a:solidFill>
          <a:ln w="9525" cap="flat" cmpd="sng">
            <a:solidFill>
              <a:srgbClr val="000000"/>
            </a:solidFill>
            <a:prstDash val="solid"/>
            <a:headEnd type="none" w="med" len="med"/>
            <a:tailEnd type="none" w="med" len="med"/>
          </a:ln>
        </p:spPr>
        <p:txBody>
          <a:bodyPr/>
          <a:p>
            <a:pPr fontAlgn="base">
              <a:lnSpc>
                <a:spcPct val="100000"/>
              </a:lnSpc>
              <a:spcBef>
                <a:spcPct val="0"/>
              </a:spcBef>
              <a:spcAft>
                <a:spcPct val="0"/>
              </a:spcAft>
              <a:buClrTx/>
              <a:buSzPct val="100000"/>
            </a:pPr>
            <a:endParaRPr>
              <a:latin typeface="Arial" panose="020B0604020202020204" pitchFamily="34" charset="0"/>
              <a:ea typeface="宋体" panose="02010600030101010101" pitchFamily="2" charset="-122"/>
            </a:endParaRPr>
          </a:p>
        </p:txBody>
      </p:sp>
      <p:sp>
        <p:nvSpPr>
          <p:cNvPr id="2216" name="矩形 2215"/>
          <p:cNvSpPr/>
          <p:nvPr/>
        </p:nvSpPr>
        <p:spPr>
          <a:xfrm flipH="1">
            <a:off x="1358900" y="4778375"/>
            <a:ext cx="1936750" cy="730250"/>
          </a:xfrm>
          <a:prstGeom prst="rect">
            <a:avLst/>
          </a:prstGeom>
          <a:noFill/>
          <a:ln w="9525">
            <a:noFill/>
          </a:ln>
        </p:spPr>
        <p:txBody>
          <a:bodyPr lIns="0" tIns="0" rIns="0" bIns="0" anchor="ctr"/>
          <a:p>
            <a:pPr algn="ctr" eaLnBrk="0" fontAlgn="base" hangingPunct="0">
              <a:lnSpc>
                <a:spcPct val="100000"/>
              </a:lnSpc>
              <a:spcBef>
                <a:spcPct val="0"/>
              </a:spcBef>
              <a:spcAft>
                <a:spcPct val="0"/>
              </a:spcAft>
              <a:buClrTx/>
              <a:buSzPct val="100000"/>
            </a:pPr>
            <a:r>
              <a:rPr lang="zh-CN" altLang="en-US" sz="2400" b="1">
                <a:latin typeface="Arial" panose="020B0604020202020204" pitchFamily="34" charset="0"/>
                <a:ea typeface="楷体_GB2312" pitchFamily="49" charset="-122"/>
              </a:rPr>
              <a:t>企业本身的</a:t>
            </a:r>
            <a:endParaRPr lang="zh-CN" altLang="en-US" sz="2400" b="1">
              <a:latin typeface="Arial" panose="020B0604020202020204" pitchFamily="34" charset="0"/>
              <a:ea typeface="楷体_GB2312" pitchFamily="49" charset="-122"/>
            </a:endParaRPr>
          </a:p>
          <a:p>
            <a:pPr algn="ctr" eaLnBrk="0" fontAlgn="base" hangingPunct="0">
              <a:lnSpc>
                <a:spcPct val="100000"/>
              </a:lnSpc>
              <a:spcBef>
                <a:spcPct val="0"/>
              </a:spcBef>
              <a:spcAft>
                <a:spcPct val="0"/>
              </a:spcAft>
              <a:buClrTx/>
              <a:buSzPct val="100000"/>
            </a:pPr>
            <a:r>
              <a:rPr lang="zh-CN" altLang="en-US" sz="2400" b="1">
                <a:latin typeface="Arial" panose="020B0604020202020204" pitchFamily="34" charset="0"/>
                <a:ea typeface="楷体_GB2312" pitchFamily="49" charset="-122"/>
              </a:rPr>
              <a:t>资金状况</a:t>
            </a:r>
            <a:endParaRPr lang="zh-CN" altLang="en-US" sz="2400" b="1">
              <a:latin typeface="Arial" panose="020B0604020202020204" pitchFamily="34" charset="0"/>
              <a:ea typeface="楷体_GB2312" pitchFamily="49" charset="-122"/>
            </a:endParaRPr>
          </a:p>
        </p:txBody>
      </p:sp>
      <p:sp>
        <p:nvSpPr>
          <p:cNvPr id="2217" name="矩形 2216"/>
          <p:cNvSpPr/>
          <p:nvPr/>
        </p:nvSpPr>
        <p:spPr>
          <a:xfrm flipH="1">
            <a:off x="3254375" y="3665538"/>
            <a:ext cx="2674938" cy="854075"/>
          </a:xfrm>
          <a:prstGeom prst="rect">
            <a:avLst/>
          </a:prstGeom>
          <a:noFill/>
          <a:ln w="9525">
            <a:noFill/>
          </a:ln>
        </p:spPr>
        <p:txBody>
          <a:bodyPr lIns="0" tIns="0" rIns="0" bIns="0" anchor="ctr"/>
          <a:p>
            <a:pPr algn="ctr" eaLnBrk="0" fontAlgn="base" hangingPunct="0">
              <a:lnSpc>
                <a:spcPct val="100000"/>
              </a:lnSpc>
              <a:spcBef>
                <a:spcPct val="0"/>
              </a:spcBef>
              <a:spcAft>
                <a:spcPct val="0"/>
              </a:spcAft>
              <a:buClrTx/>
              <a:buSzPct val="100000"/>
            </a:pPr>
            <a:r>
              <a:rPr lang="zh-CN" altLang="en-US" sz="2800" b="1">
                <a:latin typeface="Arial" panose="020B0604020202020204" pitchFamily="34" charset="0"/>
                <a:ea typeface="楷体_GB2312" pitchFamily="49" charset="-122"/>
              </a:rPr>
              <a:t>信用期限</a:t>
            </a:r>
            <a:endParaRPr lang="zh-CN" altLang="en-US" sz="2800" b="1">
              <a:latin typeface="Arial" panose="020B0604020202020204" pitchFamily="34" charset="0"/>
              <a:ea typeface="楷体_GB2312" pitchFamily="49" charset="-122"/>
            </a:endParaRPr>
          </a:p>
          <a:p>
            <a:pPr algn="ctr" eaLnBrk="0" fontAlgn="base" hangingPunct="0">
              <a:lnSpc>
                <a:spcPct val="100000"/>
              </a:lnSpc>
              <a:spcBef>
                <a:spcPct val="0"/>
              </a:spcBef>
              <a:spcAft>
                <a:spcPct val="0"/>
              </a:spcAft>
              <a:buClrTx/>
              <a:buSzPct val="100000"/>
            </a:pPr>
            <a:r>
              <a:rPr lang="zh-CN" altLang="en-US" sz="2800" b="1">
                <a:latin typeface="Arial" panose="020B0604020202020204" pitchFamily="34" charset="0"/>
                <a:ea typeface="楷体_GB2312" pitchFamily="49" charset="-122"/>
              </a:rPr>
              <a:t>的影响因素</a:t>
            </a:r>
            <a:endParaRPr lang="zh-CN" altLang="en-US" sz="2800" b="1">
              <a:latin typeface="Arial" panose="020B0604020202020204" pitchFamily="34" charset="0"/>
              <a:ea typeface="楷体_GB2312" pitchFamily="49" charset="-122"/>
            </a:endParaRPr>
          </a:p>
        </p:txBody>
      </p:sp>
      <p:sp>
        <p:nvSpPr>
          <p:cNvPr id="2218" name="椭圆 2217"/>
          <p:cNvSpPr/>
          <p:nvPr/>
        </p:nvSpPr>
        <p:spPr>
          <a:xfrm>
            <a:off x="5729288" y="2498725"/>
            <a:ext cx="2220912" cy="1035050"/>
          </a:xfrm>
          <a:prstGeom prst="ellipse">
            <a:avLst/>
          </a:prstGeom>
          <a:solidFill>
            <a:srgbClr val="FFFFFF"/>
          </a:solidFill>
          <a:ln w="9525" cap="flat" cmpd="sng">
            <a:solidFill>
              <a:srgbClr val="000000"/>
            </a:solidFill>
            <a:prstDash val="solid"/>
            <a:headEnd type="none" w="med" len="med"/>
            <a:tailEnd type="none" w="med" len="med"/>
          </a:ln>
        </p:spPr>
        <p:txBody>
          <a:bodyPr/>
          <a:p>
            <a:pPr fontAlgn="base">
              <a:lnSpc>
                <a:spcPct val="100000"/>
              </a:lnSpc>
              <a:spcBef>
                <a:spcPct val="0"/>
              </a:spcBef>
              <a:spcAft>
                <a:spcPct val="0"/>
              </a:spcAft>
              <a:buClrTx/>
              <a:buSzPct val="100000"/>
            </a:pPr>
            <a:endParaRPr>
              <a:latin typeface="Arial" panose="020B0604020202020204" pitchFamily="34" charset="0"/>
              <a:ea typeface="宋体" panose="02010600030101010101" pitchFamily="2" charset="-122"/>
            </a:endParaRPr>
          </a:p>
        </p:txBody>
      </p:sp>
      <p:sp>
        <p:nvSpPr>
          <p:cNvPr id="2219" name="矩形 2218"/>
          <p:cNvSpPr/>
          <p:nvPr/>
        </p:nvSpPr>
        <p:spPr>
          <a:xfrm flipH="1">
            <a:off x="5870575" y="2652713"/>
            <a:ext cx="1936750" cy="730250"/>
          </a:xfrm>
          <a:prstGeom prst="rect">
            <a:avLst/>
          </a:prstGeom>
          <a:noFill/>
          <a:ln w="9525">
            <a:noFill/>
          </a:ln>
        </p:spPr>
        <p:txBody>
          <a:bodyPr lIns="0" tIns="0" rIns="0" bIns="0" anchor="ctr"/>
          <a:p>
            <a:pPr algn="ctr" eaLnBrk="0" fontAlgn="base" hangingPunct="0">
              <a:lnSpc>
                <a:spcPct val="100000"/>
              </a:lnSpc>
              <a:spcBef>
                <a:spcPct val="0"/>
              </a:spcBef>
              <a:spcAft>
                <a:spcPct val="0"/>
              </a:spcAft>
              <a:buClrTx/>
              <a:buSzPct val="100000"/>
            </a:pPr>
            <a:r>
              <a:rPr lang="zh-CN" altLang="en-US" sz="2400" b="1">
                <a:latin typeface="Arial" panose="020B0604020202020204" pitchFamily="34" charset="0"/>
                <a:ea typeface="楷体_GB2312" pitchFamily="49" charset="-122"/>
              </a:rPr>
              <a:t>行业普遍的</a:t>
            </a:r>
            <a:endParaRPr lang="zh-CN" altLang="en-US" sz="2400" b="1">
              <a:latin typeface="Arial" panose="020B0604020202020204" pitchFamily="34" charset="0"/>
              <a:ea typeface="楷体_GB2312" pitchFamily="49" charset="-122"/>
            </a:endParaRPr>
          </a:p>
          <a:p>
            <a:pPr algn="ctr" eaLnBrk="0" fontAlgn="base" hangingPunct="0">
              <a:lnSpc>
                <a:spcPct val="100000"/>
              </a:lnSpc>
              <a:spcBef>
                <a:spcPct val="0"/>
              </a:spcBef>
              <a:spcAft>
                <a:spcPct val="0"/>
              </a:spcAft>
              <a:buClrTx/>
              <a:buSzPct val="100000"/>
            </a:pPr>
            <a:r>
              <a:rPr lang="zh-CN" altLang="en-US" sz="2400" b="1">
                <a:latin typeface="Arial" panose="020B0604020202020204" pitchFamily="34" charset="0"/>
                <a:ea typeface="楷体_GB2312" pitchFamily="49" charset="-122"/>
              </a:rPr>
              <a:t>信用期限</a:t>
            </a:r>
            <a:endParaRPr lang="zh-CN" altLang="en-US" sz="2400" b="1">
              <a:latin typeface="Arial" panose="020B0604020202020204" pitchFamily="34" charset="0"/>
              <a:ea typeface="楷体_GB2312" pitchFamily="49" charset="-122"/>
            </a:endParaRPr>
          </a:p>
        </p:txBody>
      </p:sp>
      <p:sp>
        <p:nvSpPr>
          <p:cNvPr id="2220" name="椭圆 2219"/>
          <p:cNvSpPr/>
          <p:nvPr/>
        </p:nvSpPr>
        <p:spPr>
          <a:xfrm>
            <a:off x="5729288" y="4624388"/>
            <a:ext cx="2220912" cy="1035050"/>
          </a:xfrm>
          <a:prstGeom prst="ellipse">
            <a:avLst/>
          </a:prstGeom>
          <a:solidFill>
            <a:srgbClr val="FFFFFF"/>
          </a:solidFill>
          <a:ln w="9525" cap="flat" cmpd="sng">
            <a:solidFill>
              <a:srgbClr val="000000"/>
            </a:solidFill>
            <a:prstDash val="solid"/>
            <a:headEnd type="none" w="med" len="med"/>
            <a:tailEnd type="none" w="med" len="med"/>
          </a:ln>
        </p:spPr>
        <p:txBody>
          <a:bodyPr/>
          <a:p>
            <a:pPr fontAlgn="base">
              <a:lnSpc>
                <a:spcPct val="100000"/>
              </a:lnSpc>
              <a:spcBef>
                <a:spcPct val="0"/>
              </a:spcBef>
              <a:spcAft>
                <a:spcPct val="0"/>
              </a:spcAft>
              <a:buClrTx/>
              <a:buSzPct val="100000"/>
            </a:pPr>
            <a:endParaRPr>
              <a:latin typeface="Arial" panose="020B0604020202020204" pitchFamily="34" charset="0"/>
              <a:ea typeface="宋体" panose="02010600030101010101" pitchFamily="2" charset="-122"/>
            </a:endParaRPr>
          </a:p>
        </p:txBody>
      </p:sp>
      <p:sp>
        <p:nvSpPr>
          <p:cNvPr id="2221" name="矩形 2220"/>
          <p:cNvSpPr/>
          <p:nvPr/>
        </p:nvSpPr>
        <p:spPr>
          <a:xfrm flipH="1">
            <a:off x="5870575" y="4778375"/>
            <a:ext cx="1936750" cy="730250"/>
          </a:xfrm>
          <a:prstGeom prst="rect">
            <a:avLst/>
          </a:prstGeom>
          <a:noFill/>
          <a:ln w="9525">
            <a:noFill/>
          </a:ln>
        </p:spPr>
        <p:txBody>
          <a:bodyPr lIns="0" tIns="0" rIns="0" bIns="0" anchor="ctr"/>
          <a:p>
            <a:pPr algn="ctr" eaLnBrk="0" fontAlgn="base" hangingPunct="0">
              <a:lnSpc>
                <a:spcPct val="100000"/>
              </a:lnSpc>
              <a:spcBef>
                <a:spcPct val="0"/>
              </a:spcBef>
              <a:spcAft>
                <a:spcPct val="0"/>
              </a:spcAft>
              <a:buClrTx/>
              <a:buSzPct val="100000"/>
            </a:pPr>
            <a:r>
              <a:rPr lang="zh-CN" altLang="en-US" sz="2400" b="1">
                <a:latin typeface="Arial" panose="020B0604020202020204" pitchFamily="34" charset="0"/>
                <a:ea typeface="楷体_GB2312" pitchFamily="49" charset="-122"/>
              </a:rPr>
              <a:t>客户的资信水平和信用评级</a:t>
            </a:r>
            <a:endParaRPr lang="zh-CN" altLang="en-US" sz="2400" b="1">
              <a:latin typeface="Arial" panose="020B0604020202020204" pitchFamily="34" charset="0"/>
              <a:ea typeface="楷体_GB2312" pitchFamily="49"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24" name="标题 2223"/>
          <p:cNvSpPr/>
          <p:nvPr>
            <p:ph type="title"/>
          </p:nvPr>
        </p:nvSpPr>
        <p:spPr/>
        <p:txBody>
          <a:bodyPr anchor="ctr"/>
          <a:p>
            <a:r>
              <a:rPr lang="en-US" altLang="zh-CN">
                <a:solidFill>
                  <a:schemeClr val="bg1"/>
                </a:solidFill>
              </a:rPr>
              <a:t>1</a:t>
            </a:r>
            <a:r>
              <a:rPr lang="zh-CN" altLang="en-US">
                <a:solidFill>
                  <a:schemeClr val="bg1"/>
                </a:solidFill>
              </a:rPr>
              <a:t>、信用期限</a:t>
            </a:r>
            <a:endParaRPr lang="zh-CN" altLang="en-US">
              <a:solidFill>
                <a:schemeClr val="bg1"/>
              </a:solidFill>
            </a:endParaRPr>
          </a:p>
        </p:txBody>
      </p:sp>
      <p:sp>
        <p:nvSpPr>
          <p:cNvPr id="2225" name="文本占位符 2224"/>
          <p:cNvSpPr/>
          <p:nvPr>
            <p:ph type="body"/>
          </p:nvPr>
        </p:nvSpPr>
        <p:spPr>
          <a:xfrm>
            <a:off x="539750" y="1773238"/>
            <a:ext cx="7848600" cy="3286125"/>
          </a:xfrm>
        </p:spPr>
        <p:txBody>
          <a:bodyPr/>
          <a:p>
            <a:pPr>
              <a:buClr>
                <a:schemeClr val="hlink"/>
              </a:buClr>
            </a:pPr>
            <a:r>
              <a:rPr lang="zh-CN" altLang="en-US" sz="2400" b="1"/>
              <a:t>信用期限的分析方法</a:t>
            </a:r>
            <a:endParaRPr lang="zh-CN" altLang="en-US" sz="2400" b="1"/>
          </a:p>
          <a:p>
            <a:pPr>
              <a:buClr>
                <a:schemeClr val="hlink"/>
              </a:buClr>
              <a:buNone/>
            </a:pPr>
            <a:r>
              <a:rPr lang="zh-CN" altLang="en-US" sz="2400" b="1">
                <a:solidFill>
                  <a:schemeClr val="accent1"/>
                </a:solidFill>
                <a:latin typeface="楷体_GB2312" pitchFamily="49" charset="-122"/>
                <a:ea typeface="楷体_GB2312" pitchFamily="49" charset="-122"/>
              </a:rPr>
              <a:t>（</a:t>
            </a:r>
            <a:r>
              <a:rPr lang="en-US" altLang="zh-CN" sz="2400" b="1">
                <a:solidFill>
                  <a:schemeClr val="accent1"/>
                </a:solidFill>
                <a:latin typeface="楷体_GB2312" pitchFamily="49" charset="-122"/>
                <a:ea typeface="楷体_GB2312" pitchFamily="49" charset="-122"/>
              </a:rPr>
              <a:t>1</a:t>
            </a:r>
            <a:r>
              <a:rPr lang="zh-CN" altLang="en-US" sz="2400" b="1">
                <a:solidFill>
                  <a:schemeClr val="accent1"/>
                </a:solidFill>
                <a:latin typeface="楷体_GB2312" pitchFamily="49" charset="-122"/>
                <a:ea typeface="楷体_GB2312" pitchFamily="49" charset="-122"/>
              </a:rPr>
              <a:t>）边际分析法：</a:t>
            </a:r>
            <a:r>
              <a:rPr lang="zh-CN" altLang="en-US" sz="2400" b="1">
                <a:latin typeface="楷体_GB2312" pitchFamily="49" charset="-122"/>
                <a:ea typeface="楷体_GB2312" pitchFamily="49" charset="-122"/>
              </a:rPr>
              <a:t>以基准信用期限（通常为以前年度的或本行业的信用期限）作为分析基础，测算更改信用期限后的边际成本和边际收益，并按照边际收益大于边际成本的原则，选择最合适的信用期限。</a:t>
            </a:r>
            <a:endParaRPr lang="zh-CN" altLang="en-US" sz="2400" b="1">
              <a:latin typeface="楷体_GB2312" pitchFamily="49" charset="-122"/>
              <a:ea typeface="楷体_GB2312" pitchFamily="49" charset="-122"/>
            </a:endParaRPr>
          </a:p>
          <a:p>
            <a:pPr>
              <a:buClr>
                <a:schemeClr val="hlink"/>
              </a:buClr>
              <a:buNone/>
            </a:pPr>
            <a:r>
              <a:rPr lang="zh-CN" altLang="en-US" sz="2400" b="1">
                <a:solidFill>
                  <a:schemeClr val="accent1"/>
                </a:solidFill>
                <a:latin typeface="楷体_GB2312" pitchFamily="49" charset="-122"/>
                <a:ea typeface="楷体_GB2312" pitchFamily="49" charset="-122"/>
              </a:rPr>
              <a:t>（</a:t>
            </a:r>
            <a:r>
              <a:rPr lang="en-US" altLang="zh-CN" sz="2400" b="1">
                <a:solidFill>
                  <a:schemeClr val="accent1"/>
                </a:solidFill>
                <a:latin typeface="楷体_GB2312" pitchFamily="49" charset="-122"/>
                <a:ea typeface="楷体_GB2312" pitchFamily="49" charset="-122"/>
              </a:rPr>
              <a:t>2</a:t>
            </a:r>
            <a:r>
              <a:rPr lang="zh-CN" altLang="en-US" sz="2400" b="1">
                <a:solidFill>
                  <a:schemeClr val="accent1"/>
                </a:solidFill>
                <a:latin typeface="楷体_GB2312" pitchFamily="49" charset="-122"/>
                <a:ea typeface="楷体_GB2312" pitchFamily="49" charset="-122"/>
              </a:rPr>
              <a:t>）净现值流量法：</a:t>
            </a:r>
            <a:r>
              <a:rPr lang="zh-CN" altLang="en-US" sz="2400" b="1">
                <a:latin typeface="楷体_GB2312" pitchFamily="49" charset="-122"/>
                <a:ea typeface="楷体_GB2312" pitchFamily="49" charset="-122"/>
              </a:rPr>
              <a:t>以各信用期限的日营业额净现值为标准来决定信用期限的决策方法。</a:t>
            </a:r>
            <a:endParaRPr lang="zh-CN" altLang="en-US" sz="2400" b="1">
              <a:latin typeface="楷体_GB2312" pitchFamily="49" charset="-122"/>
              <a:ea typeface="楷体_GB2312" pitchFamily="49"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28" name="标题 2227"/>
          <p:cNvSpPr/>
          <p:nvPr>
            <p:ph type="title"/>
          </p:nvPr>
        </p:nvSpPr>
        <p:spPr/>
        <p:txBody>
          <a:bodyPr anchor="ctr"/>
          <a:p>
            <a:r>
              <a:rPr lang="en-US" altLang="zh-CN">
                <a:solidFill>
                  <a:schemeClr val="bg1"/>
                </a:solidFill>
              </a:rPr>
              <a:t>2.</a:t>
            </a:r>
            <a:r>
              <a:rPr lang="zh-CN" altLang="en-US">
                <a:solidFill>
                  <a:schemeClr val="bg1"/>
                </a:solidFill>
              </a:rPr>
              <a:t>现金折扣</a:t>
            </a:r>
            <a:endParaRPr lang="zh-CN" altLang="en-US">
              <a:solidFill>
                <a:schemeClr val="bg1"/>
              </a:solidFill>
            </a:endParaRPr>
          </a:p>
        </p:txBody>
      </p:sp>
      <p:sp>
        <p:nvSpPr>
          <p:cNvPr id="2229" name="文本占位符 2228"/>
          <p:cNvSpPr/>
          <p:nvPr>
            <p:ph type="body"/>
          </p:nvPr>
        </p:nvSpPr>
        <p:spPr>
          <a:xfrm>
            <a:off x="323850" y="1268413"/>
            <a:ext cx="8077200" cy="3862387"/>
          </a:xfrm>
        </p:spPr>
        <p:txBody>
          <a:bodyPr/>
          <a:p>
            <a:pPr>
              <a:lnSpc>
                <a:spcPct val="80000"/>
              </a:lnSpc>
              <a:buClr>
                <a:schemeClr val="hlink"/>
              </a:buClr>
            </a:pPr>
            <a:r>
              <a:rPr lang="zh-CN" altLang="en-US" sz="2400" b="1">
                <a:solidFill>
                  <a:schemeClr val="accent1"/>
                </a:solidFill>
              </a:rPr>
              <a:t>定义：</a:t>
            </a:r>
            <a:r>
              <a:rPr lang="zh-CN" altLang="en-US" sz="2400" b="1"/>
              <a:t>在信用销售方式下，企业对于客户在规定的短时间内付款所给与客户发票金额的折扣，以鼓励客户及早付清货款。</a:t>
            </a:r>
            <a:endParaRPr lang="zh-CN" altLang="en-US" sz="2400" b="1"/>
          </a:p>
          <a:p>
            <a:pPr>
              <a:lnSpc>
                <a:spcPct val="80000"/>
              </a:lnSpc>
              <a:buClr>
                <a:schemeClr val="hlink"/>
              </a:buClr>
            </a:pPr>
            <a:r>
              <a:rPr lang="zh-CN" altLang="en-US" sz="2400" b="1">
                <a:solidFill>
                  <a:schemeClr val="accent1"/>
                </a:solidFill>
                <a:ea typeface="楷体_GB2312" pitchFamily="49" charset="-122"/>
              </a:rPr>
              <a:t>要素</a:t>
            </a:r>
            <a:r>
              <a:rPr lang="zh-CN" altLang="en-US" sz="2400" b="1">
                <a:solidFill>
                  <a:srgbClr val="FF0000"/>
                </a:solidFill>
                <a:ea typeface="楷体_GB2312" pitchFamily="49" charset="-122"/>
              </a:rPr>
              <a:t>（曾考）：</a:t>
            </a:r>
            <a:endParaRPr lang="zh-CN" altLang="en-US" sz="2400" b="1">
              <a:solidFill>
                <a:srgbClr val="FF0000"/>
              </a:solidFill>
              <a:ea typeface="楷体_GB2312" pitchFamily="49" charset="-122"/>
            </a:endParaRPr>
          </a:p>
          <a:p>
            <a:pPr>
              <a:lnSpc>
                <a:spcPct val="80000"/>
              </a:lnSpc>
              <a:buClr>
                <a:schemeClr val="hlink"/>
              </a:buClr>
            </a:pPr>
            <a:r>
              <a:rPr lang="zh-CN" altLang="en-US" sz="2400" b="1">
                <a:solidFill>
                  <a:schemeClr val="tx1"/>
                </a:solidFill>
                <a:ea typeface="楷体_GB2312" pitchFamily="49" charset="-122"/>
              </a:rPr>
              <a:t>折扣期限</a:t>
            </a:r>
            <a:r>
              <a:rPr lang="en-US" altLang="zh-CN" sz="2400" b="1">
                <a:solidFill>
                  <a:schemeClr val="tx1"/>
                </a:solidFill>
                <a:ea typeface="楷体_GB2312" pitchFamily="49" charset="-122"/>
              </a:rPr>
              <a:t>— </a:t>
            </a:r>
            <a:r>
              <a:rPr lang="zh-CN" altLang="en-US" sz="2400" b="1">
                <a:solidFill>
                  <a:schemeClr val="tx1"/>
                </a:solidFill>
                <a:ea typeface="楷体_GB2312" pitchFamily="49" charset="-122"/>
              </a:rPr>
              <a:t>指的是在多长时间内给予客户折扣优惠。</a:t>
            </a:r>
            <a:endParaRPr lang="zh-CN" altLang="en-US" sz="2400" b="1">
              <a:solidFill>
                <a:schemeClr val="tx1"/>
              </a:solidFill>
              <a:ea typeface="楷体_GB2312" pitchFamily="49" charset="-122"/>
            </a:endParaRPr>
          </a:p>
          <a:p>
            <a:pPr>
              <a:lnSpc>
                <a:spcPct val="80000"/>
              </a:lnSpc>
              <a:buClr>
                <a:schemeClr val="hlink"/>
              </a:buClr>
            </a:pPr>
            <a:r>
              <a:rPr lang="zh-CN" altLang="en-US" sz="2400" b="1">
                <a:solidFill>
                  <a:schemeClr val="tx1"/>
                </a:solidFill>
                <a:ea typeface="楷体_GB2312" pitchFamily="49" charset="-122"/>
              </a:rPr>
              <a:t>折扣率</a:t>
            </a:r>
            <a:r>
              <a:rPr lang="en-US" altLang="zh-CN" sz="2400" b="1">
                <a:solidFill>
                  <a:schemeClr val="tx1"/>
                </a:solidFill>
                <a:ea typeface="楷体_GB2312" pitchFamily="49" charset="-122"/>
              </a:rPr>
              <a:t>— </a:t>
            </a:r>
            <a:r>
              <a:rPr lang="zh-CN" altLang="en-US" sz="2400" b="1">
                <a:solidFill>
                  <a:schemeClr val="tx1"/>
                </a:solidFill>
                <a:ea typeface="楷体_GB2312" pitchFamily="49" charset="-122"/>
              </a:rPr>
              <a:t>指的是在折扣期限内给予客户多少折扣。</a:t>
            </a:r>
            <a:endParaRPr lang="zh-CN" altLang="en-US" sz="2400" b="1">
              <a:solidFill>
                <a:schemeClr val="tx1"/>
              </a:solidFill>
              <a:ea typeface="楷体_GB2312" pitchFamily="49" charset="-122"/>
            </a:endParaRPr>
          </a:p>
          <a:p>
            <a:pPr>
              <a:lnSpc>
                <a:spcPct val="80000"/>
              </a:lnSpc>
              <a:buClr>
                <a:schemeClr val="hlink"/>
              </a:buClr>
            </a:pPr>
            <a:endParaRPr lang="zh-CN" altLang="en-US" sz="2400" b="1">
              <a:solidFill>
                <a:schemeClr val="tx1"/>
              </a:solidFill>
              <a:ea typeface="楷体_GB2312" pitchFamily="49" charset="-122"/>
            </a:endParaRPr>
          </a:p>
          <a:p>
            <a:pPr>
              <a:lnSpc>
                <a:spcPct val="80000"/>
              </a:lnSpc>
              <a:buClr>
                <a:schemeClr val="hlink"/>
              </a:buClr>
            </a:pPr>
            <a:r>
              <a:rPr lang="zh-CN" altLang="en-US" sz="2400" b="1">
                <a:solidFill>
                  <a:srgbClr val="FF0000"/>
                </a:solidFill>
                <a:ea typeface="楷体_GB2312" pitchFamily="49" charset="-122"/>
              </a:rPr>
              <a:t> </a:t>
            </a:r>
            <a:r>
              <a:rPr lang="zh-CN" altLang="en-US" sz="2400" b="1"/>
              <a:t>“</a:t>
            </a:r>
            <a:r>
              <a:rPr lang="en-US" altLang="zh-CN" sz="2400" b="1"/>
              <a:t>2/10”</a:t>
            </a:r>
            <a:r>
              <a:rPr lang="zh-CN" altLang="en-US" sz="2400" b="1"/>
              <a:t>的现金折扣政策表明，如果客户在</a:t>
            </a:r>
            <a:r>
              <a:rPr lang="en-US" altLang="zh-CN" sz="2400" b="1"/>
              <a:t>10</a:t>
            </a:r>
            <a:r>
              <a:rPr lang="zh-CN" altLang="en-US" sz="2400" b="1"/>
              <a:t>天内付款，将获得货款总额</a:t>
            </a:r>
            <a:r>
              <a:rPr lang="en-US" altLang="zh-CN" sz="2400" b="1"/>
              <a:t>2%</a:t>
            </a:r>
            <a:r>
              <a:rPr lang="zh-CN" altLang="en-US" sz="2400" b="1"/>
              <a:t>的折扣优惠。</a:t>
            </a:r>
            <a:endParaRPr lang="zh-CN" altLang="en-US" sz="2400" b="1"/>
          </a:p>
          <a:p>
            <a:pPr>
              <a:lnSpc>
                <a:spcPct val="80000"/>
              </a:lnSpc>
              <a:buClr>
                <a:schemeClr val="hlink"/>
              </a:buClr>
            </a:pPr>
            <a:r>
              <a:rPr lang="zh-CN" altLang="en-US" sz="2400" b="1"/>
              <a:t>企业可以制定单一现金折扣政策、也可以制定多种方式的现金折扣政策。</a:t>
            </a:r>
            <a:endParaRPr lang="zh-CN" alt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childTnLst>
                                    <p:set>
                                      <p:cBhvr additive="base">
                                        <p:cTn id="6" dur="1" fill="hold">
                                          <p:stCondLst>
                                            <p:cond delay="0"/>
                                          </p:stCondLst>
                                        </p:cTn>
                                        <p:tgtEl>
                                          <p:spTgt spid="2229">
                                            <p:txEl>
                                              <p:charRg st="0" end="54"/>
                                            </p:txEl>
                                          </p:spTgt>
                                        </p:tgtEl>
                                        <p:attrNameLst>
                                          <p:attrName>style.visibility</p:attrName>
                                        </p:attrNameLst>
                                      </p:cBhvr>
                                      <p:to>
                                        <p:strVal val="visible"/>
                                      </p:to>
                                    </p:set>
                                    <p:animEffect transition="in" filter="blinds(horizontal)">
                                      <p:cBhvr additive="base">
                                        <p:cTn id="7" dur="500"/>
                                        <p:tgtEl>
                                          <p:spTgt spid="2229">
                                            <p:txEl>
                                              <p:charRg st="0" end="54"/>
                                            </p:txEl>
                                          </p:spTgt>
                                        </p:tgtEl>
                                      </p:cBhvr>
                                    </p:animEffect>
                                  </p:childTnLst>
                                </p:cTn>
                              </p:par>
                            </p:childTnLst>
                          </p:cTn>
                        </p:par>
                        <p:par>
                          <p:cTn id="8" fill="hold">
                            <p:stCondLst>
                              <p:cond delay="500"/>
                            </p:stCondLst>
                            <p:childTnLst>
                              <p:par>
                                <p:cTn id="9" presetID="3" presetClass="entr" presetSubtype="10" fill="hold" grpId="0" nodeType="afterEffect">
                                  <p:childTnLst>
                                    <p:set>
                                      <p:cBhvr additive="base">
                                        <p:cTn id="10" dur="1" fill="hold">
                                          <p:stCondLst>
                                            <p:cond delay="0"/>
                                          </p:stCondLst>
                                        </p:cTn>
                                        <p:tgtEl>
                                          <p:spTgt spid="2229">
                                            <p:txEl>
                                              <p:charRg st="54" end="62"/>
                                            </p:txEl>
                                          </p:spTgt>
                                        </p:tgtEl>
                                        <p:attrNameLst>
                                          <p:attrName>style.visibility</p:attrName>
                                        </p:attrNameLst>
                                      </p:cBhvr>
                                      <p:to>
                                        <p:strVal val="visible"/>
                                      </p:to>
                                    </p:set>
                                    <p:animEffect transition="in" filter="blinds(horizontal)">
                                      <p:cBhvr additive="base">
                                        <p:cTn id="11" dur="500"/>
                                        <p:tgtEl>
                                          <p:spTgt spid="2229">
                                            <p:txEl>
                                              <p:charRg st="54" end="62"/>
                                            </p:txEl>
                                          </p:spTgt>
                                        </p:tgtEl>
                                      </p:cBhvr>
                                    </p:animEffect>
                                  </p:childTnLst>
                                </p:cTn>
                              </p:par>
                            </p:childTnLst>
                          </p:cTn>
                        </p:par>
                        <p:par>
                          <p:cTn id="12" fill="hold">
                            <p:stCondLst>
                              <p:cond delay="1000"/>
                            </p:stCondLst>
                            <p:childTnLst>
                              <p:par>
                                <p:cTn id="13" presetID="3" presetClass="entr" presetSubtype="10" fill="hold" grpId="0" nodeType="afterEffect">
                                  <p:childTnLst>
                                    <p:set>
                                      <p:cBhvr additive="base">
                                        <p:cTn id="14" dur="1" fill="hold">
                                          <p:stCondLst>
                                            <p:cond delay="0"/>
                                          </p:stCondLst>
                                        </p:cTn>
                                        <p:tgtEl>
                                          <p:spTgt spid="2229">
                                            <p:txEl>
                                              <p:charRg st="62" end="87"/>
                                            </p:txEl>
                                          </p:spTgt>
                                        </p:tgtEl>
                                        <p:attrNameLst>
                                          <p:attrName>style.visibility</p:attrName>
                                        </p:attrNameLst>
                                      </p:cBhvr>
                                      <p:to>
                                        <p:strVal val="visible"/>
                                      </p:to>
                                    </p:set>
                                    <p:animEffect transition="in" filter="blinds(horizontal)">
                                      <p:cBhvr additive="base">
                                        <p:cTn id="15" dur="500"/>
                                        <p:tgtEl>
                                          <p:spTgt spid="2229">
                                            <p:txEl>
                                              <p:charRg st="62" end="87"/>
                                            </p:txEl>
                                          </p:spTgt>
                                        </p:tgtEl>
                                      </p:cBhvr>
                                    </p:animEffect>
                                  </p:childTnLst>
                                </p:cTn>
                              </p:par>
                            </p:childTnLst>
                          </p:cTn>
                        </p:par>
                        <p:par>
                          <p:cTn id="16" fill="hold">
                            <p:stCondLst>
                              <p:cond delay="1500"/>
                            </p:stCondLst>
                            <p:childTnLst>
                              <p:par>
                                <p:cTn id="17" presetID="3" presetClass="entr" presetSubtype="10" fill="hold" grpId="0" nodeType="afterEffect">
                                  <p:childTnLst>
                                    <p:set>
                                      <p:cBhvr additive="base">
                                        <p:cTn id="18" dur="1" fill="hold">
                                          <p:stCondLst>
                                            <p:cond delay="0"/>
                                          </p:stCondLst>
                                        </p:cTn>
                                        <p:tgtEl>
                                          <p:spTgt spid="2229">
                                            <p:txEl>
                                              <p:charRg st="87" end="111"/>
                                            </p:txEl>
                                          </p:spTgt>
                                        </p:tgtEl>
                                        <p:attrNameLst>
                                          <p:attrName>style.visibility</p:attrName>
                                        </p:attrNameLst>
                                      </p:cBhvr>
                                      <p:to>
                                        <p:strVal val="visible"/>
                                      </p:to>
                                    </p:set>
                                    <p:animEffect transition="in" filter="blinds(horizontal)">
                                      <p:cBhvr additive="base">
                                        <p:cTn id="19" dur="500"/>
                                        <p:tgtEl>
                                          <p:spTgt spid="2229">
                                            <p:txEl>
                                              <p:charRg st="87" end="111"/>
                                            </p:txEl>
                                          </p:spTgt>
                                        </p:tgtEl>
                                      </p:cBhvr>
                                    </p:animEffect>
                                  </p:childTnLst>
                                </p:cTn>
                              </p:par>
                            </p:childTnLst>
                          </p:cTn>
                        </p:par>
                        <p:par>
                          <p:cTn id="20" fill="hold">
                            <p:stCondLst>
                              <p:cond delay="2000"/>
                            </p:stCondLst>
                            <p:childTnLst>
                              <p:par>
                                <p:cTn id="21" presetID="3" presetClass="entr" presetSubtype="10" fill="hold" grpId="0" nodeType="afterEffect">
                                  <p:childTnLst>
                                    <p:set>
                                      <p:cBhvr additive="base">
                                        <p:cTn id="22" dur="1" fill="hold">
                                          <p:stCondLst>
                                            <p:cond delay="0"/>
                                          </p:stCondLst>
                                        </p:cTn>
                                        <p:tgtEl>
                                          <p:spTgt spid="2229">
                                            <p:txEl>
                                              <p:charRg st="112" end="157"/>
                                            </p:txEl>
                                          </p:spTgt>
                                        </p:tgtEl>
                                        <p:attrNameLst>
                                          <p:attrName>style.visibility</p:attrName>
                                        </p:attrNameLst>
                                      </p:cBhvr>
                                      <p:to>
                                        <p:strVal val="visible"/>
                                      </p:to>
                                    </p:set>
                                    <p:animEffect transition="in" filter="blinds(horizontal)">
                                      <p:cBhvr additive="base">
                                        <p:cTn id="23" dur="500"/>
                                        <p:tgtEl>
                                          <p:spTgt spid="2229">
                                            <p:txEl>
                                              <p:charRg st="112" end="157"/>
                                            </p:txEl>
                                          </p:spTgt>
                                        </p:tgtEl>
                                      </p:cBhvr>
                                    </p:animEffect>
                                  </p:childTnLst>
                                </p:cTn>
                              </p:par>
                            </p:childTnLst>
                          </p:cTn>
                        </p:par>
                        <p:par>
                          <p:cTn id="24" fill="hold">
                            <p:stCondLst>
                              <p:cond delay="2500"/>
                            </p:stCondLst>
                            <p:childTnLst>
                              <p:par>
                                <p:cTn id="25" presetID="3" presetClass="entr" presetSubtype="10" fill="hold" grpId="0" nodeType="afterEffect">
                                  <p:childTnLst>
                                    <p:set>
                                      <p:cBhvr additive="base">
                                        <p:cTn id="26" dur="1" fill="hold">
                                          <p:stCondLst>
                                            <p:cond delay="0"/>
                                          </p:stCondLst>
                                        </p:cTn>
                                        <p:tgtEl>
                                          <p:spTgt spid="2229">
                                            <p:txEl>
                                              <p:charRg st="157" end="190"/>
                                            </p:txEl>
                                          </p:spTgt>
                                        </p:tgtEl>
                                        <p:attrNameLst>
                                          <p:attrName>style.visibility</p:attrName>
                                        </p:attrNameLst>
                                      </p:cBhvr>
                                      <p:to>
                                        <p:strVal val="visible"/>
                                      </p:to>
                                    </p:set>
                                    <p:animEffect transition="in" filter="blinds(horizontal)">
                                      <p:cBhvr additive="base">
                                        <p:cTn id="27" dur="500"/>
                                        <p:tgtEl>
                                          <p:spTgt spid="2229">
                                            <p:txEl>
                                              <p:charRg st="157" end="19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9" grpId="0" animBg="1" uiExpand="1"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36" name="标题 2235"/>
          <p:cNvSpPr/>
          <p:nvPr>
            <p:ph type="title"/>
          </p:nvPr>
        </p:nvSpPr>
        <p:spPr/>
        <p:txBody>
          <a:bodyPr anchor="ctr"/>
          <a:p>
            <a:r>
              <a:rPr lang="en-US" altLang="zh-CN">
                <a:solidFill>
                  <a:schemeClr val="bg1"/>
                </a:solidFill>
              </a:rPr>
              <a:t>2. </a:t>
            </a:r>
            <a:r>
              <a:rPr lang="zh-CN" altLang="en-US">
                <a:solidFill>
                  <a:schemeClr val="bg1"/>
                </a:solidFill>
              </a:rPr>
              <a:t>现金折扣</a:t>
            </a:r>
            <a:endParaRPr lang="zh-CN" altLang="en-US">
              <a:solidFill>
                <a:schemeClr val="bg1"/>
              </a:solidFill>
            </a:endParaRPr>
          </a:p>
        </p:txBody>
      </p:sp>
      <p:sp>
        <p:nvSpPr>
          <p:cNvPr id="2237" name="文本占位符 2236"/>
          <p:cNvSpPr/>
          <p:nvPr>
            <p:ph type="body"/>
          </p:nvPr>
        </p:nvSpPr>
        <p:spPr>
          <a:xfrm>
            <a:off x="468313" y="1412875"/>
            <a:ext cx="8077200" cy="4149725"/>
          </a:xfrm>
        </p:spPr>
        <p:txBody>
          <a:bodyPr/>
          <a:p>
            <a:pPr algn="ctr">
              <a:lnSpc>
                <a:spcPct val="90000"/>
              </a:lnSpc>
              <a:buClr>
                <a:schemeClr val="hlink"/>
              </a:buClr>
              <a:buNone/>
            </a:pPr>
            <a:r>
              <a:rPr lang="zh-CN" altLang="en-US" b="1">
                <a:ea typeface="楷体_GB2312" pitchFamily="49" charset="-122"/>
              </a:rPr>
              <a:t>现金折扣的作用</a:t>
            </a:r>
            <a:endParaRPr lang="zh-CN" altLang="en-US" b="1">
              <a:ea typeface="楷体_GB2312" pitchFamily="49" charset="-122"/>
            </a:endParaRPr>
          </a:p>
          <a:p>
            <a:pPr algn="ctr">
              <a:lnSpc>
                <a:spcPct val="90000"/>
              </a:lnSpc>
              <a:buClr>
                <a:schemeClr val="hlink"/>
              </a:buClr>
              <a:buNone/>
            </a:pPr>
            <a:endParaRPr lang="zh-CN" altLang="en-US" b="1">
              <a:ea typeface="楷体_GB2312" pitchFamily="49" charset="-122"/>
            </a:endParaRPr>
          </a:p>
          <a:p>
            <a:pPr>
              <a:lnSpc>
                <a:spcPct val="90000"/>
              </a:lnSpc>
              <a:buClr>
                <a:schemeClr val="hlink"/>
              </a:buClr>
            </a:pPr>
            <a:r>
              <a:rPr lang="zh-CN" altLang="en-US" sz="2400" b="1"/>
              <a:t>首先，给与一定的现金折扣，是吸引客户的重要方式之一，从而使企业的</a:t>
            </a:r>
            <a:r>
              <a:rPr lang="zh-CN" altLang="en-US" sz="2400" b="1">
                <a:solidFill>
                  <a:schemeClr val="accent1"/>
                </a:solidFill>
              </a:rPr>
              <a:t>销售规模扩大</a:t>
            </a:r>
            <a:r>
              <a:rPr lang="zh-CN" altLang="en-US" sz="2400" b="1"/>
              <a:t>；</a:t>
            </a:r>
            <a:endParaRPr lang="zh-CN" altLang="en-US" sz="2400" b="1"/>
          </a:p>
          <a:p>
            <a:pPr>
              <a:lnSpc>
                <a:spcPct val="90000"/>
              </a:lnSpc>
              <a:buClr>
                <a:schemeClr val="hlink"/>
              </a:buClr>
            </a:pPr>
            <a:r>
              <a:rPr lang="zh-CN" altLang="en-US" sz="2400" b="1"/>
              <a:t>其次，现金折扣率越高，越能鼓励客户尽早付款，能够</a:t>
            </a:r>
            <a:r>
              <a:rPr lang="zh-CN" altLang="en-US" sz="2400" b="1">
                <a:solidFill>
                  <a:schemeClr val="accent1"/>
                </a:solidFill>
              </a:rPr>
              <a:t>降低企业应收账款的规模</a:t>
            </a:r>
            <a:r>
              <a:rPr lang="zh-CN" altLang="en-US" sz="2400" b="1"/>
              <a:t>；</a:t>
            </a:r>
            <a:endParaRPr lang="zh-CN" altLang="en-US" sz="2400" b="1"/>
          </a:p>
          <a:p>
            <a:pPr>
              <a:lnSpc>
                <a:spcPct val="90000"/>
              </a:lnSpc>
              <a:buClr>
                <a:schemeClr val="hlink"/>
              </a:buClr>
            </a:pPr>
            <a:r>
              <a:rPr lang="zh-CN" altLang="en-US" sz="2400" b="1"/>
              <a:t>再次，较长的折扣期限将会扩大应收账款规模，延长收款时间；</a:t>
            </a:r>
            <a:endParaRPr lang="zh-CN" altLang="en-US" sz="2400" b="1"/>
          </a:p>
          <a:p>
            <a:pPr>
              <a:lnSpc>
                <a:spcPct val="90000"/>
              </a:lnSpc>
              <a:buClr>
                <a:schemeClr val="hlink"/>
              </a:buClr>
            </a:pPr>
            <a:r>
              <a:rPr lang="zh-CN" altLang="en-US" sz="2400" b="1"/>
              <a:t>最后，推行一定的现金折扣政策会使销售企业</a:t>
            </a:r>
            <a:r>
              <a:rPr lang="zh-CN" altLang="en-US" sz="2400" b="1">
                <a:solidFill>
                  <a:schemeClr val="accent1"/>
                </a:solidFill>
              </a:rPr>
              <a:t>付出一定的代价</a:t>
            </a:r>
            <a:r>
              <a:rPr lang="zh-CN" altLang="en-US" sz="2400" b="1"/>
              <a:t>。</a:t>
            </a:r>
            <a:endParaRPr lang="zh-CN" alt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childTnLst>
                                    <p:set>
                                      <p:cBhvr additive="base">
                                        <p:cTn id="6" dur="1" fill="hold">
                                          <p:stCondLst>
                                            <p:cond delay="0"/>
                                          </p:stCondLst>
                                        </p:cTn>
                                        <p:tgtEl>
                                          <p:spTgt spid="2237">
                                            <p:txEl>
                                              <p:charRg st="0" end="8"/>
                                            </p:txEl>
                                          </p:spTgt>
                                        </p:tgtEl>
                                        <p:attrNameLst>
                                          <p:attrName>style.visibility</p:attrName>
                                        </p:attrNameLst>
                                      </p:cBhvr>
                                      <p:to>
                                        <p:strVal val="visible"/>
                                      </p:to>
                                    </p:set>
                                    <p:animEffect transition="in" filter="blinds(horizontal)">
                                      <p:cBhvr additive="base">
                                        <p:cTn id="7" dur="500"/>
                                        <p:tgtEl>
                                          <p:spTgt spid="2237">
                                            <p:txEl>
                                              <p:charRg st="0" end="8"/>
                                            </p:txEl>
                                          </p:spTgt>
                                        </p:tgtEl>
                                      </p:cBhvr>
                                    </p:animEffect>
                                  </p:childTnLst>
                                </p:cTn>
                              </p:par>
                            </p:childTnLst>
                          </p:cTn>
                        </p:par>
                        <p:par>
                          <p:cTn id="8" fill="hold">
                            <p:stCondLst>
                              <p:cond delay="500"/>
                            </p:stCondLst>
                            <p:childTnLst>
                              <p:par>
                                <p:cTn id="9" presetID="3" presetClass="entr" presetSubtype="10" fill="hold" grpId="0" nodeType="afterEffect">
                                  <p:childTnLst>
                                    <p:set>
                                      <p:cBhvr additive="base">
                                        <p:cTn id="10" dur="1" fill="hold">
                                          <p:stCondLst>
                                            <p:cond delay="0"/>
                                          </p:stCondLst>
                                        </p:cTn>
                                        <p:tgtEl>
                                          <p:spTgt spid="2237">
                                            <p:txEl>
                                              <p:charRg st="9" end="49"/>
                                            </p:txEl>
                                          </p:spTgt>
                                        </p:tgtEl>
                                        <p:attrNameLst>
                                          <p:attrName>style.visibility</p:attrName>
                                        </p:attrNameLst>
                                      </p:cBhvr>
                                      <p:to>
                                        <p:strVal val="visible"/>
                                      </p:to>
                                    </p:set>
                                    <p:animEffect transition="in" filter="blinds(horizontal)">
                                      <p:cBhvr additive="base">
                                        <p:cTn id="11" dur="500"/>
                                        <p:tgtEl>
                                          <p:spTgt spid="2237">
                                            <p:txEl>
                                              <p:charRg st="9" end="49"/>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childTnLst>
                                    <p:set>
                                      <p:cBhvr additive="base">
                                        <p:cTn id="15" dur="1" fill="hold">
                                          <p:stCondLst>
                                            <p:cond delay="0"/>
                                          </p:stCondLst>
                                        </p:cTn>
                                        <p:tgtEl>
                                          <p:spTgt spid="2237">
                                            <p:txEl>
                                              <p:charRg st="49" end="86"/>
                                            </p:txEl>
                                          </p:spTgt>
                                        </p:tgtEl>
                                        <p:attrNameLst>
                                          <p:attrName>style.visibility</p:attrName>
                                        </p:attrNameLst>
                                      </p:cBhvr>
                                      <p:to>
                                        <p:strVal val="visible"/>
                                      </p:to>
                                    </p:set>
                                    <p:animEffect transition="in" filter="blinds(horizontal)">
                                      <p:cBhvr additive="base">
                                        <p:cTn id="16" dur="500"/>
                                        <p:tgtEl>
                                          <p:spTgt spid="2237">
                                            <p:txEl>
                                              <p:charRg st="49" end="8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childTnLst>
                                    <p:set>
                                      <p:cBhvr additive="base">
                                        <p:cTn id="20" dur="1" fill="hold">
                                          <p:stCondLst>
                                            <p:cond delay="0"/>
                                          </p:stCondLst>
                                        </p:cTn>
                                        <p:tgtEl>
                                          <p:spTgt spid="2237">
                                            <p:txEl>
                                              <p:charRg st="86" end="115"/>
                                            </p:txEl>
                                          </p:spTgt>
                                        </p:tgtEl>
                                        <p:attrNameLst>
                                          <p:attrName>style.visibility</p:attrName>
                                        </p:attrNameLst>
                                      </p:cBhvr>
                                      <p:to>
                                        <p:strVal val="visible"/>
                                      </p:to>
                                    </p:set>
                                    <p:animEffect transition="in" filter="blinds(horizontal)">
                                      <p:cBhvr additive="base">
                                        <p:cTn id="21" dur="500"/>
                                        <p:tgtEl>
                                          <p:spTgt spid="2237">
                                            <p:txEl>
                                              <p:charRg st="86" end="11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childTnLst>
                                    <p:set>
                                      <p:cBhvr additive="base">
                                        <p:cTn id="25" dur="1" fill="hold">
                                          <p:stCondLst>
                                            <p:cond delay="0"/>
                                          </p:stCondLst>
                                        </p:cTn>
                                        <p:tgtEl>
                                          <p:spTgt spid="2237">
                                            <p:txEl>
                                              <p:charRg st="115" end="144"/>
                                            </p:txEl>
                                          </p:spTgt>
                                        </p:tgtEl>
                                        <p:attrNameLst>
                                          <p:attrName>style.visibility</p:attrName>
                                        </p:attrNameLst>
                                      </p:cBhvr>
                                      <p:to>
                                        <p:strVal val="visible"/>
                                      </p:to>
                                    </p:set>
                                    <p:animEffect transition="in" filter="blinds(horizontal)">
                                      <p:cBhvr additive="base">
                                        <p:cTn id="26" dur="500"/>
                                        <p:tgtEl>
                                          <p:spTgt spid="2237">
                                            <p:txEl>
                                              <p:charRg st="115" end="14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7" grpId="0" animBg="1" uiExpand="1"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40" name="标题 2239"/>
          <p:cNvSpPr/>
          <p:nvPr>
            <p:ph type="title"/>
          </p:nvPr>
        </p:nvSpPr>
        <p:spPr>
          <a:xfrm>
            <a:off x="179388" y="333375"/>
            <a:ext cx="7970837" cy="692150"/>
          </a:xfrm>
        </p:spPr>
        <p:txBody>
          <a:bodyPr anchor="ctr"/>
          <a:p>
            <a:r>
              <a:rPr lang="zh-CN" altLang="en-US">
                <a:solidFill>
                  <a:schemeClr val="bg1"/>
                </a:solidFill>
              </a:rPr>
              <a:t>（三）信用额度</a:t>
            </a:r>
            <a:endParaRPr lang="zh-CN" altLang="en-US">
              <a:solidFill>
                <a:schemeClr val="bg1"/>
              </a:solidFill>
            </a:endParaRPr>
          </a:p>
        </p:txBody>
      </p:sp>
      <p:sp>
        <p:nvSpPr>
          <p:cNvPr id="2241" name="文本占位符 2240"/>
          <p:cNvSpPr/>
          <p:nvPr>
            <p:ph type="body"/>
          </p:nvPr>
        </p:nvSpPr>
        <p:spPr>
          <a:xfrm>
            <a:off x="611188" y="1295400"/>
            <a:ext cx="8353425" cy="5086350"/>
          </a:xfrm>
        </p:spPr>
        <p:txBody>
          <a:bodyPr/>
          <a:p>
            <a:pPr>
              <a:lnSpc>
                <a:spcPct val="90000"/>
              </a:lnSpc>
              <a:buClr>
                <a:schemeClr val="hlink"/>
              </a:buClr>
            </a:pPr>
            <a:r>
              <a:rPr lang="zh-CN" altLang="en-US" sz="2400" b="1">
                <a:solidFill>
                  <a:schemeClr val="accent1"/>
                </a:solidFill>
              </a:rPr>
              <a:t>定义：又称信用限额。</a:t>
            </a:r>
            <a:r>
              <a:rPr lang="zh-CN" altLang="en-US" sz="2400" b="1"/>
              <a:t>包括企业发放给客户群的</a:t>
            </a:r>
            <a:r>
              <a:rPr lang="zh-CN" altLang="en-US" sz="2400" b="1">
                <a:solidFill>
                  <a:srgbClr val="FF0000"/>
                </a:solidFill>
              </a:rPr>
              <a:t>总体信用额度</a:t>
            </a:r>
            <a:r>
              <a:rPr lang="zh-CN" altLang="en-US" sz="2400" b="1"/>
              <a:t>和发放给</a:t>
            </a:r>
            <a:r>
              <a:rPr lang="zh-CN" altLang="en-US" sz="2400" b="1">
                <a:solidFill>
                  <a:srgbClr val="FF0000"/>
                </a:solidFill>
              </a:rPr>
              <a:t>某一具体客户的信用额度</a:t>
            </a:r>
            <a:r>
              <a:rPr lang="zh-CN" altLang="en-US" sz="2400" b="1"/>
              <a:t>两个方面。</a:t>
            </a:r>
            <a:r>
              <a:rPr lang="zh-CN" altLang="en-US" sz="2400" b="1">
                <a:solidFill>
                  <a:srgbClr val="FF5050"/>
                </a:solidFill>
              </a:rPr>
              <a:t>（曾考，多选）</a:t>
            </a:r>
            <a:endParaRPr lang="zh-CN" altLang="en-US" sz="2400" b="1">
              <a:solidFill>
                <a:srgbClr val="FF5050"/>
              </a:solidFill>
            </a:endParaRPr>
          </a:p>
          <a:p>
            <a:pPr>
              <a:lnSpc>
                <a:spcPct val="90000"/>
              </a:lnSpc>
              <a:buClr>
                <a:schemeClr val="hlink"/>
              </a:buClr>
            </a:pPr>
            <a:r>
              <a:rPr lang="zh-CN" altLang="en-US" sz="2400" b="1"/>
              <a:t>为客户确定信用额度的</a:t>
            </a:r>
            <a:r>
              <a:rPr lang="zh-CN" altLang="en-US" sz="2400" b="1">
                <a:solidFill>
                  <a:schemeClr val="accent1"/>
                </a:solidFill>
              </a:rPr>
              <a:t>方法</a:t>
            </a:r>
            <a:r>
              <a:rPr lang="zh-CN" altLang="en-US" sz="2400" b="1"/>
              <a:t>：根据客户的信用等级，具体方法包括：</a:t>
            </a:r>
            <a:endParaRPr lang="zh-CN" altLang="en-US" sz="2400" b="1"/>
          </a:p>
          <a:p>
            <a:pPr lvl="1">
              <a:lnSpc>
                <a:spcPct val="90000"/>
              </a:lnSpc>
            </a:pPr>
            <a:r>
              <a:rPr lang="zh-CN" altLang="en-US" b="1"/>
              <a:t>根据收益与风险对等的原则确定</a:t>
            </a:r>
            <a:endParaRPr lang="zh-CN" altLang="en-US" b="1"/>
          </a:p>
          <a:p>
            <a:pPr lvl="1">
              <a:lnSpc>
                <a:spcPct val="90000"/>
              </a:lnSpc>
            </a:pPr>
            <a:r>
              <a:rPr lang="zh-CN" altLang="en-US" b="1"/>
              <a:t>根据客户</a:t>
            </a:r>
            <a:r>
              <a:rPr lang="zh-CN" altLang="en-US" b="1">
                <a:solidFill>
                  <a:schemeClr val="accent1"/>
                </a:solidFill>
              </a:rPr>
              <a:t>营运资本净额</a:t>
            </a:r>
            <a:r>
              <a:rPr lang="zh-CN" altLang="en-US" b="1"/>
              <a:t>的一定比例确定。</a:t>
            </a:r>
            <a:endParaRPr lang="zh-CN" altLang="en-US" b="1"/>
          </a:p>
          <a:p>
            <a:pPr lvl="1">
              <a:lnSpc>
                <a:spcPct val="90000"/>
              </a:lnSpc>
              <a:buNone/>
            </a:pPr>
            <a:r>
              <a:rPr lang="zh-CN" altLang="en-US" b="1">
                <a:solidFill>
                  <a:schemeClr val="tx1"/>
                </a:solidFill>
              </a:rPr>
              <a:t>   营运资本净额（</a:t>
            </a:r>
            <a:r>
              <a:rPr lang="en-US" altLang="zh-CN" b="1">
                <a:solidFill>
                  <a:schemeClr val="tx1"/>
                </a:solidFill>
              </a:rPr>
              <a:t>=</a:t>
            </a:r>
            <a:r>
              <a:rPr lang="zh-CN" altLang="en-US" b="1">
                <a:solidFill>
                  <a:schemeClr val="tx1"/>
                </a:solidFill>
              </a:rPr>
              <a:t>流动资产</a:t>
            </a:r>
            <a:r>
              <a:rPr lang="en-US" altLang="zh-CN" b="1">
                <a:solidFill>
                  <a:schemeClr val="tx1"/>
                </a:solidFill>
              </a:rPr>
              <a:t>-</a:t>
            </a:r>
            <a:r>
              <a:rPr lang="zh-CN" altLang="en-US" b="1">
                <a:solidFill>
                  <a:schemeClr val="tx1"/>
                </a:solidFill>
              </a:rPr>
              <a:t>流动负债）</a:t>
            </a:r>
            <a:endParaRPr lang="zh-CN" altLang="en-US" b="1">
              <a:solidFill>
                <a:schemeClr val="tx1"/>
              </a:solidFill>
            </a:endParaRPr>
          </a:p>
          <a:p>
            <a:pPr lvl="1">
              <a:lnSpc>
                <a:spcPct val="90000"/>
              </a:lnSpc>
            </a:pPr>
            <a:r>
              <a:rPr lang="zh-CN" altLang="en-US" b="1"/>
              <a:t>根据客户</a:t>
            </a:r>
            <a:r>
              <a:rPr lang="zh-CN" altLang="en-US" b="1">
                <a:solidFill>
                  <a:schemeClr val="accent1"/>
                </a:solidFill>
              </a:rPr>
              <a:t>清算价值</a:t>
            </a:r>
            <a:r>
              <a:rPr lang="zh-CN" altLang="en-US" b="1"/>
              <a:t>的一定比例确定。</a:t>
            </a:r>
            <a:r>
              <a:rPr lang="zh-CN" altLang="en-US" b="1">
                <a:solidFill>
                  <a:schemeClr val="accent1"/>
                </a:solidFill>
              </a:rPr>
              <a:t>清算价值</a:t>
            </a:r>
            <a:r>
              <a:rPr lang="zh-CN" altLang="en-US" b="1">
                <a:solidFill>
                  <a:schemeClr val="tx1"/>
                </a:solidFill>
              </a:rPr>
              <a:t>是指客户因无力偿债或其他原因进行破产清算时的资产变现价值。</a:t>
            </a:r>
            <a:endParaRPr lang="zh-CN" altLang="en-US" b="1">
              <a:solidFill>
                <a:schemeClr val="tx1"/>
              </a:solidFill>
            </a:endParaRPr>
          </a:p>
          <a:p>
            <a:pPr>
              <a:lnSpc>
                <a:spcPct val="90000"/>
              </a:lnSpc>
              <a:buClr>
                <a:schemeClr val="hlink"/>
              </a:buClr>
            </a:pPr>
            <a:r>
              <a:rPr lang="zh-CN" altLang="en-US" sz="2400" b="1"/>
              <a:t>设定客户信用额度还应满足以下</a:t>
            </a:r>
            <a:r>
              <a:rPr lang="zh-CN" altLang="en-US" sz="2400" b="1">
                <a:solidFill>
                  <a:schemeClr val="accent1"/>
                </a:solidFill>
              </a:rPr>
              <a:t>条件</a:t>
            </a:r>
            <a:r>
              <a:rPr lang="zh-CN" altLang="en-US" sz="2400" b="1"/>
              <a:t>：</a:t>
            </a:r>
            <a:endParaRPr lang="zh-CN" altLang="en-US" sz="2400" b="1"/>
          </a:p>
          <a:p>
            <a:pPr lvl="1">
              <a:lnSpc>
                <a:spcPct val="90000"/>
              </a:lnSpc>
            </a:pPr>
            <a:r>
              <a:rPr lang="zh-CN" altLang="en-US" b="1"/>
              <a:t>信用额度不应超出客户净资产</a:t>
            </a:r>
            <a:endParaRPr lang="zh-CN" altLang="en-US" b="1"/>
          </a:p>
          <a:p>
            <a:pPr lvl="1">
              <a:lnSpc>
                <a:spcPct val="90000"/>
              </a:lnSpc>
            </a:pPr>
            <a:r>
              <a:rPr lang="zh-CN" altLang="en-US" b="1"/>
              <a:t>信用额度不应超出客户的流动资金</a:t>
            </a:r>
            <a:endParaRPr lang="zh-CN" alt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childTnLst>
                                    <p:set>
                                      <p:cBhvr additive="base">
                                        <p:cTn id="6" dur="1" fill="hold">
                                          <p:stCondLst>
                                            <p:cond delay="0"/>
                                          </p:stCondLst>
                                        </p:cTn>
                                        <p:tgtEl>
                                          <p:spTgt spid="2241">
                                            <p:txEl>
                                              <p:charRg st="0" end="55"/>
                                            </p:txEl>
                                          </p:spTgt>
                                        </p:tgtEl>
                                        <p:attrNameLst>
                                          <p:attrName>style.visibility</p:attrName>
                                        </p:attrNameLst>
                                      </p:cBhvr>
                                      <p:to>
                                        <p:strVal val="visible"/>
                                      </p:to>
                                    </p:set>
                                    <p:animEffect transition="in" filter="blinds(horizontal)">
                                      <p:cBhvr additive="base">
                                        <p:cTn id="7" dur="500"/>
                                        <p:tgtEl>
                                          <p:spTgt spid="2241">
                                            <p:txEl>
                                              <p:charRg st="0" end="5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childTnLst>
                                    <p:set>
                                      <p:cBhvr additive="base">
                                        <p:cTn id="11" dur="1" fill="hold">
                                          <p:stCondLst>
                                            <p:cond delay="0"/>
                                          </p:stCondLst>
                                        </p:cTn>
                                        <p:tgtEl>
                                          <p:spTgt spid="2241">
                                            <p:txEl>
                                              <p:charRg st="55" end="86"/>
                                            </p:txEl>
                                          </p:spTgt>
                                        </p:tgtEl>
                                        <p:attrNameLst>
                                          <p:attrName>style.visibility</p:attrName>
                                        </p:attrNameLst>
                                      </p:cBhvr>
                                      <p:to>
                                        <p:strVal val="visible"/>
                                      </p:to>
                                    </p:set>
                                    <p:animEffect transition="in" filter="blinds(horizontal)">
                                      <p:cBhvr additive="base">
                                        <p:cTn id="12" dur="500"/>
                                        <p:tgtEl>
                                          <p:spTgt spid="2241">
                                            <p:txEl>
                                              <p:charRg st="55" end="86"/>
                                            </p:txEl>
                                          </p:spTgt>
                                        </p:tgtEl>
                                      </p:cBhvr>
                                    </p:animEffect>
                                  </p:childTnLst>
                                </p:cTn>
                              </p:par>
                              <p:par>
                                <p:cTn id="13" presetID="3" presetClass="entr" presetSubtype="10" fill="hold" grpId="0" nodeType="withEffect">
                                  <p:childTnLst>
                                    <p:set>
                                      <p:cBhvr additive="base">
                                        <p:cTn id="14" dur="1" fill="hold">
                                          <p:stCondLst>
                                            <p:cond delay="0"/>
                                          </p:stCondLst>
                                        </p:cTn>
                                        <p:tgtEl>
                                          <p:spTgt spid="2241">
                                            <p:txEl>
                                              <p:charRg st="86" end="101"/>
                                            </p:txEl>
                                          </p:spTgt>
                                        </p:tgtEl>
                                        <p:attrNameLst>
                                          <p:attrName>style.visibility</p:attrName>
                                        </p:attrNameLst>
                                      </p:cBhvr>
                                      <p:to>
                                        <p:strVal val="visible"/>
                                      </p:to>
                                    </p:set>
                                    <p:animEffect transition="in" filter="blinds(horizontal)">
                                      <p:cBhvr additive="base">
                                        <p:cTn id="15" dur="500"/>
                                        <p:tgtEl>
                                          <p:spTgt spid="2241">
                                            <p:txEl>
                                              <p:charRg st="86" end="101"/>
                                            </p:txEl>
                                          </p:spTgt>
                                        </p:tgtEl>
                                      </p:cBhvr>
                                    </p:animEffect>
                                  </p:childTnLst>
                                </p:cTn>
                              </p:par>
                              <p:par>
                                <p:cTn id="16" presetID="3" presetClass="entr" presetSubtype="10" fill="hold" grpId="0" nodeType="withEffect">
                                  <p:childTnLst>
                                    <p:set>
                                      <p:cBhvr additive="base">
                                        <p:cTn id="17" dur="1" fill="hold">
                                          <p:stCondLst>
                                            <p:cond delay="0"/>
                                          </p:stCondLst>
                                        </p:cTn>
                                        <p:tgtEl>
                                          <p:spTgt spid="2241">
                                            <p:txEl>
                                              <p:charRg st="101" end="120"/>
                                            </p:txEl>
                                          </p:spTgt>
                                        </p:tgtEl>
                                        <p:attrNameLst>
                                          <p:attrName>style.visibility</p:attrName>
                                        </p:attrNameLst>
                                      </p:cBhvr>
                                      <p:to>
                                        <p:strVal val="visible"/>
                                      </p:to>
                                    </p:set>
                                    <p:animEffect transition="in" filter="blinds(horizontal)">
                                      <p:cBhvr additive="base">
                                        <p:cTn id="18" dur="500"/>
                                        <p:tgtEl>
                                          <p:spTgt spid="2241">
                                            <p:txEl>
                                              <p:charRg st="101" end="120"/>
                                            </p:txEl>
                                          </p:spTgt>
                                        </p:tgtEl>
                                      </p:cBhvr>
                                    </p:animEffect>
                                  </p:childTnLst>
                                </p:cTn>
                              </p:par>
                              <p:par>
                                <p:cTn id="19" presetID="3" presetClass="entr" presetSubtype="10" fill="hold" grpId="0" nodeType="withEffect">
                                  <p:childTnLst>
                                    <p:set>
                                      <p:cBhvr additive="base">
                                        <p:cTn id="20" dur="1" fill="hold">
                                          <p:stCondLst>
                                            <p:cond delay="0"/>
                                          </p:stCondLst>
                                        </p:cTn>
                                        <p:tgtEl>
                                          <p:spTgt spid="2241">
                                            <p:txEl>
                                              <p:charRg st="120" end="142"/>
                                            </p:txEl>
                                          </p:spTgt>
                                        </p:tgtEl>
                                        <p:attrNameLst>
                                          <p:attrName>style.visibility</p:attrName>
                                        </p:attrNameLst>
                                      </p:cBhvr>
                                      <p:to>
                                        <p:strVal val="visible"/>
                                      </p:to>
                                    </p:set>
                                    <p:animEffect transition="in" filter="blinds(horizontal)">
                                      <p:cBhvr additive="base">
                                        <p:cTn id="21" dur="500"/>
                                        <p:tgtEl>
                                          <p:spTgt spid="2241">
                                            <p:txEl>
                                              <p:charRg st="120" end="142"/>
                                            </p:txEl>
                                          </p:spTgt>
                                        </p:tgtEl>
                                      </p:cBhvr>
                                    </p:animEffect>
                                  </p:childTnLst>
                                </p:cTn>
                              </p:par>
                              <p:par>
                                <p:cTn id="22" presetID="3" presetClass="entr" presetSubtype="10" fill="hold" grpId="0" nodeType="withEffect">
                                  <p:childTnLst>
                                    <p:set>
                                      <p:cBhvr additive="base">
                                        <p:cTn id="23" dur="1" fill="hold">
                                          <p:stCondLst>
                                            <p:cond delay="0"/>
                                          </p:stCondLst>
                                        </p:cTn>
                                        <p:tgtEl>
                                          <p:spTgt spid="2241">
                                            <p:txEl>
                                              <p:charRg st="142" end="192"/>
                                            </p:txEl>
                                          </p:spTgt>
                                        </p:tgtEl>
                                        <p:attrNameLst>
                                          <p:attrName>style.visibility</p:attrName>
                                        </p:attrNameLst>
                                      </p:cBhvr>
                                      <p:to>
                                        <p:strVal val="visible"/>
                                      </p:to>
                                    </p:set>
                                    <p:animEffect transition="in" filter="blinds(horizontal)">
                                      <p:cBhvr additive="base">
                                        <p:cTn id="24" dur="500"/>
                                        <p:tgtEl>
                                          <p:spTgt spid="2241">
                                            <p:txEl>
                                              <p:charRg st="142" end="19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childTnLst>
                                    <p:set>
                                      <p:cBhvr additive="base">
                                        <p:cTn id="28" dur="1" fill="hold">
                                          <p:stCondLst>
                                            <p:cond delay="0"/>
                                          </p:stCondLst>
                                        </p:cTn>
                                        <p:tgtEl>
                                          <p:spTgt spid="2241">
                                            <p:txEl>
                                              <p:charRg st="192" end="210"/>
                                            </p:txEl>
                                          </p:spTgt>
                                        </p:tgtEl>
                                        <p:attrNameLst>
                                          <p:attrName>style.visibility</p:attrName>
                                        </p:attrNameLst>
                                      </p:cBhvr>
                                      <p:to>
                                        <p:strVal val="visible"/>
                                      </p:to>
                                    </p:set>
                                    <p:animEffect transition="in" filter="blinds(horizontal)">
                                      <p:cBhvr additive="base">
                                        <p:cTn id="29" dur="500"/>
                                        <p:tgtEl>
                                          <p:spTgt spid="2241">
                                            <p:txEl>
                                              <p:charRg st="192" end="210"/>
                                            </p:txEl>
                                          </p:spTgt>
                                        </p:tgtEl>
                                      </p:cBhvr>
                                    </p:animEffect>
                                  </p:childTnLst>
                                </p:cTn>
                              </p:par>
                              <p:par>
                                <p:cTn id="30" presetID="3" presetClass="entr" presetSubtype="10" fill="hold" grpId="0" nodeType="withEffect">
                                  <p:childTnLst>
                                    <p:set>
                                      <p:cBhvr additive="base">
                                        <p:cTn id="31" dur="1" fill="hold">
                                          <p:stCondLst>
                                            <p:cond delay="0"/>
                                          </p:stCondLst>
                                        </p:cTn>
                                        <p:tgtEl>
                                          <p:spTgt spid="2241">
                                            <p:txEl>
                                              <p:charRg st="210" end="224"/>
                                            </p:txEl>
                                          </p:spTgt>
                                        </p:tgtEl>
                                        <p:attrNameLst>
                                          <p:attrName>style.visibility</p:attrName>
                                        </p:attrNameLst>
                                      </p:cBhvr>
                                      <p:to>
                                        <p:strVal val="visible"/>
                                      </p:to>
                                    </p:set>
                                    <p:animEffect transition="in" filter="blinds(horizontal)">
                                      <p:cBhvr additive="base">
                                        <p:cTn id="32" dur="500"/>
                                        <p:tgtEl>
                                          <p:spTgt spid="2241">
                                            <p:txEl>
                                              <p:charRg st="210" end="224"/>
                                            </p:txEl>
                                          </p:spTgt>
                                        </p:tgtEl>
                                      </p:cBhvr>
                                    </p:animEffect>
                                  </p:childTnLst>
                                </p:cTn>
                              </p:par>
                              <p:par>
                                <p:cTn id="33" presetID="3" presetClass="entr" presetSubtype="10" fill="hold" grpId="0" nodeType="withEffect">
                                  <p:childTnLst>
                                    <p:set>
                                      <p:cBhvr additive="base">
                                        <p:cTn id="34" dur="1" fill="hold">
                                          <p:stCondLst>
                                            <p:cond delay="0"/>
                                          </p:stCondLst>
                                        </p:cTn>
                                        <p:tgtEl>
                                          <p:spTgt spid="2241">
                                            <p:txEl>
                                              <p:charRg st="224" end="240"/>
                                            </p:txEl>
                                          </p:spTgt>
                                        </p:tgtEl>
                                        <p:attrNameLst>
                                          <p:attrName>style.visibility</p:attrName>
                                        </p:attrNameLst>
                                      </p:cBhvr>
                                      <p:to>
                                        <p:strVal val="visible"/>
                                      </p:to>
                                    </p:set>
                                    <p:animEffect transition="in" filter="blinds(horizontal)">
                                      <p:cBhvr additive="base">
                                        <p:cTn id="35" dur="500"/>
                                        <p:tgtEl>
                                          <p:spTgt spid="2241">
                                            <p:txEl>
                                              <p:charRg st="224" end="24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1" grpId="0" animBg="1" uiExpand="1"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3" name="页脚占位符 2"/>
          <p:cNvSpPr/>
          <p:nvPr>
            <p:ph type="ftr" sz="quarter" idx="11"/>
          </p:nvPr>
        </p:nvSpPr>
        <p:spPr/>
        <p:txBody>
          <a:bodyPr/>
          <a:p>
            <a:pPr lvl="0" defTabSz="914400" rtl="0" eaLnBrk="1" hangingPunct="1">
              <a:lnSpc>
                <a:spcPct val="100000"/>
              </a:lnSpc>
              <a:spcBef>
                <a:spcPct val="0"/>
              </a:spcBef>
              <a:spcAft>
                <a:spcPct val="0"/>
              </a:spcAft>
              <a:buClrTx/>
              <a:buSzPct val="100000"/>
            </a:pPr>
            <a:r>
              <a:rPr lang="ru-RU"/>
              <a:t>广东商学院 管理学院</a:t>
            </a:r>
            <a:endParaRPr lang="ru-RU"/>
          </a:p>
        </p:txBody>
      </p:sp>
      <p:sp>
        <p:nvSpPr>
          <p:cNvPr id="2248" name="标题 2247"/>
          <p:cNvSpPr/>
          <p:nvPr>
            <p:ph type="title"/>
          </p:nvPr>
        </p:nvSpPr>
        <p:spPr/>
        <p:txBody>
          <a:bodyPr anchor="ctr"/>
          <a:p>
            <a:r>
              <a:rPr lang="zh-CN" altLang="en-US">
                <a:solidFill>
                  <a:schemeClr val="bg1"/>
                </a:solidFill>
              </a:rPr>
              <a:t>三、追账策略</a:t>
            </a:r>
            <a:endParaRPr lang="zh-CN" altLang="en-US">
              <a:solidFill>
                <a:schemeClr val="bg1"/>
              </a:solidFill>
            </a:endParaRPr>
          </a:p>
        </p:txBody>
      </p:sp>
      <p:sp>
        <p:nvSpPr>
          <p:cNvPr id="2249" name="文本占位符 2248"/>
          <p:cNvSpPr/>
          <p:nvPr>
            <p:ph type="body"/>
          </p:nvPr>
        </p:nvSpPr>
        <p:spPr>
          <a:xfrm>
            <a:off x="3203575" y="1916113"/>
            <a:ext cx="3673475" cy="3357562"/>
          </a:xfrm>
        </p:spPr>
        <p:txBody>
          <a:bodyPr/>
          <a:p>
            <a:pPr>
              <a:buClr>
                <a:schemeClr val="hlink"/>
              </a:buClr>
              <a:buNone/>
            </a:pPr>
            <a:endParaRPr lang="zh-CN" altLang="en-US" b="1">
              <a:solidFill>
                <a:srgbClr val="FF0000"/>
              </a:solidFill>
            </a:endParaRPr>
          </a:p>
          <a:p>
            <a:pPr>
              <a:buClr>
                <a:schemeClr val="hlink"/>
              </a:buClr>
            </a:pPr>
            <a:r>
              <a:rPr lang="zh-CN" altLang="en-US" b="1">
                <a:solidFill>
                  <a:srgbClr val="FF0000"/>
                </a:solidFill>
              </a:rPr>
              <a:t>企业自行追账</a:t>
            </a:r>
            <a:endParaRPr lang="zh-CN" altLang="en-US" b="1">
              <a:solidFill>
                <a:srgbClr val="FF0000"/>
              </a:solidFill>
            </a:endParaRPr>
          </a:p>
          <a:p>
            <a:pPr>
              <a:buClr>
                <a:schemeClr val="hlink"/>
              </a:buClr>
            </a:pPr>
            <a:r>
              <a:rPr lang="zh-CN" altLang="en-US" b="1">
                <a:solidFill>
                  <a:srgbClr val="FF0000"/>
                </a:solidFill>
              </a:rPr>
              <a:t>委托追账</a:t>
            </a:r>
            <a:endParaRPr lang="zh-CN" altLang="en-US" b="1">
              <a:solidFill>
                <a:srgbClr val="FF0000"/>
              </a:solidFill>
            </a:endParaRPr>
          </a:p>
          <a:p>
            <a:pPr>
              <a:buClr>
                <a:schemeClr val="hlink"/>
              </a:buClr>
            </a:pPr>
            <a:r>
              <a:rPr lang="zh-CN" altLang="en-US" b="1">
                <a:solidFill>
                  <a:srgbClr val="FF0000"/>
                </a:solidFill>
              </a:rPr>
              <a:t>仲裁追账</a:t>
            </a:r>
            <a:endParaRPr lang="zh-CN" altLang="en-US" b="1">
              <a:solidFill>
                <a:srgbClr val="FF0000"/>
              </a:solidFill>
            </a:endParaRPr>
          </a:p>
          <a:p>
            <a:pPr>
              <a:buClr>
                <a:schemeClr val="hlink"/>
              </a:buClr>
            </a:pPr>
            <a:r>
              <a:rPr lang="zh-CN" altLang="en-US" b="1">
                <a:solidFill>
                  <a:srgbClr val="FF0000"/>
                </a:solidFill>
              </a:rPr>
              <a:t>诉讼追账</a:t>
            </a:r>
            <a:endParaRPr lang="zh-CN" altLang="en-US" b="1">
              <a:solidFill>
                <a:srgbClr val="FF0000"/>
              </a:solidFill>
            </a:endParaRPr>
          </a:p>
        </p:txBody>
      </p:sp>
      <p:grpSp>
        <p:nvGrpSpPr>
          <p:cNvPr id="2252" name="组合 2251"/>
          <p:cNvGrpSpPr/>
          <p:nvPr/>
        </p:nvGrpSpPr>
        <p:grpSpPr>
          <a:xfrm rot="5400000">
            <a:off x="4859338" y="3429000"/>
            <a:ext cx="1296987" cy="576263"/>
            <a:chOff x="295" y="1933"/>
            <a:chExt cx="1043" cy="499"/>
          </a:xfrm>
        </p:grpSpPr>
        <p:sp>
          <p:nvSpPr>
            <p:cNvPr id="2253" name="矩形 2252"/>
            <p:cNvSpPr/>
            <p:nvPr/>
          </p:nvSpPr>
          <p:spPr>
            <a:xfrm>
              <a:off x="715" y="2071"/>
              <a:ext cx="623" cy="361"/>
            </a:xfrm>
            <a:gradFill rotWithShape="0">
              <a:gsLst>
                <a:gs pos="0">
                  <a:srgbClr val="6699FF"/>
                </a:gs>
                <a:gs pos="100000">
                  <a:srgbClr val="C6D9FF"/>
                </a:gs>
              </a:gsLst>
              <a:lin ang="5400000"/>
              <a:tileRect/>
            </a:gradFill>
            <a:ln w="9525">
              <a:noFill/>
            </a:ln>
          </p:spPr>
          <p:txBody>
            <a:bodyPr/>
            <a:p>
              <a:endParaRPr lang="zh-CN" altLang="en-US"/>
            </a:p>
          </p:txBody>
        </p:sp>
        <p:sp>
          <p:nvSpPr>
            <p:cNvPr id="2254" name="矩形 2253"/>
            <p:cNvSpPr/>
            <p:nvPr/>
          </p:nvSpPr>
          <p:spPr>
            <a:xfrm>
              <a:off x="633" y="1933"/>
              <a:ext cx="367" cy="139"/>
            </a:xfrm>
            <a:gradFill rotWithShape="0">
              <a:gsLst>
                <a:gs pos="0">
                  <a:srgbClr val="006666"/>
                </a:gs>
                <a:gs pos="100000">
                  <a:srgbClr val="ABCCCC"/>
                </a:gs>
              </a:gsLst>
              <a:lin ang="0"/>
              <a:tileRect/>
            </a:gradFill>
            <a:ln w="9525">
              <a:noFill/>
            </a:ln>
          </p:spPr>
          <p:txBody>
            <a:bodyPr/>
            <a:p>
              <a:endParaRPr lang="zh-CN" altLang="en-US"/>
            </a:p>
          </p:txBody>
        </p:sp>
        <p:sp>
          <p:nvSpPr>
            <p:cNvPr id="2255" name="矩形 2254"/>
            <p:cNvSpPr/>
            <p:nvPr/>
          </p:nvSpPr>
          <p:spPr>
            <a:xfrm>
              <a:off x="295" y="2071"/>
              <a:ext cx="623" cy="361"/>
            </a:xfrm>
            <a:gradFill rotWithShape="0">
              <a:gsLst>
                <a:gs pos="0">
                  <a:srgbClr val="6699FF"/>
                </a:gs>
                <a:gs pos="100000">
                  <a:srgbClr val="B7CFFF"/>
                </a:gs>
              </a:gsLst>
              <a:lin ang="5400000"/>
              <a:tileRect/>
            </a:gradFill>
            <a:ln w="9525">
              <a:noFill/>
            </a:ln>
          </p:spPr>
          <p:txBody>
            <a:bodyPr/>
            <a:p>
              <a:endParaRPr lang="zh-CN" altLang="en-US"/>
            </a:p>
          </p:txBody>
        </p:sp>
        <p:sp>
          <p:nvSpPr>
            <p:cNvPr id="2256" name="矩形 2255"/>
            <p:cNvSpPr/>
            <p:nvPr/>
          </p:nvSpPr>
          <p:spPr>
            <a:xfrm>
              <a:off x="715" y="2071"/>
              <a:ext cx="203" cy="230"/>
            </a:xfrm>
            <a:gradFill rotWithShape="0">
              <a:gsLst>
                <a:gs pos="0">
                  <a:srgbClr val="336699"/>
                </a:gs>
                <a:gs pos="100000">
                  <a:srgbClr val="339966"/>
                </a:gs>
              </a:gsLst>
              <a:lin ang="5400000"/>
              <a:tileRect/>
            </a:gradFill>
            <a:ln w="9525">
              <a:noFill/>
            </a:ln>
          </p:spPr>
          <p:txBody>
            <a:bodyPr/>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childTnLst>
                                    <p:set>
                                      <p:cBhvr additive="base">
                                        <p:cTn id="6" dur="1" fill="hold">
                                          <p:stCondLst>
                                            <p:cond delay="0"/>
                                          </p:stCondLst>
                                        </p:cTn>
                                        <p:tgtEl>
                                          <p:spTgt spid="2249">
                                            <p:txEl>
                                              <p:charRg st="10" end="17"/>
                                            </p:txEl>
                                          </p:spTgt>
                                        </p:tgtEl>
                                        <p:attrNameLst>
                                          <p:attrName>style.visibility</p:attrName>
                                        </p:attrNameLst>
                                      </p:cBhvr>
                                      <p:to>
                                        <p:strVal val="visible"/>
                                      </p:to>
                                    </p:set>
                                    <p:animEffect transition="in" filter="blinds(horizontal)">
                                      <p:cBhvr additive="base">
                                        <p:cTn id="7" dur="500"/>
                                        <p:tgtEl>
                                          <p:spTgt spid="2249">
                                            <p:txEl>
                                              <p:charRg st="10" end="17"/>
                                            </p:txEl>
                                          </p:spTgt>
                                        </p:tgtEl>
                                      </p:cBhvr>
                                    </p:animEffect>
                                  </p:childTnLst>
                                </p:cTn>
                              </p:par>
                            </p:childTnLst>
                          </p:cTn>
                        </p:par>
                        <p:par>
                          <p:cTn id="8" fill="hold">
                            <p:stCondLst>
                              <p:cond delay="500"/>
                            </p:stCondLst>
                            <p:childTnLst>
                              <p:par>
                                <p:cTn id="9" presetID="3" presetClass="entr" presetSubtype="10" fill="hold" grpId="0" nodeType="afterEffect">
                                  <p:childTnLst>
                                    <p:set>
                                      <p:cBhvr additive="base">
                                        <p:cTn id="10" dur="1" fill="hold">
                                          <p:stCondLst>
                                            <p:cond delay="0"/>
                                          </p:stCondLst>
                                        </p:cTn>
                                        <p:tgtEl>
                                          <p:spTgt spid="2249">
                                            <p:txEl>
                                              <p:charRg st="17" end="22"/>
                                            </p:txEl>
                                          </p:spTgt>
                                        </p:tgtEl>
                                        <p:attrNameLst>
                                          <p:attrName>style.visibility</p:attrName>
                                        </p:attrNameLst>
                                      </p:cBhvr>
                                      <p:to>
                                        <p:strVal val="visible"/>
                                      </p:to>
                                    </p:set>
                                    <p:animEffect transition="in" filter="blinds(horizontal)">
                                      <p:cBhvr additive="base">
                                        <p:cTn id="11" dur="500"/>
                                        <p:tgtEl>
                                          <p:spTgt spid="2249">
                                            <p:txEl>
                                              <p:charRg st="17" end="22"/>
                                            </p:txEl>
                                          </p:spTgt>
                                        </p:tgtEl>
                                      </p:cBhvr>
                                    </p:animEffect>
                                  </p:childTnLst>
                                </p:cTn>
                              </p:par>
                            </p:childTnLst>
                          </p:cTn>
                        </p:par>
                        <p:par>
                          <p:cTn id="12" fill="hold">
                            <p:stCondLst>
                              <p:cond delay="1000"/>
                            </p:stCondLst>
                            <p:childTnLst>
                              <p:par>
                                <p:cTn id="13" presetID="3" presetClass="entr" presetSubtype="10" fill="hold" grpId="0" nodeType="afterEffect">
                                  <p:childTnLst>
                                    <p:set>
                                      <p:cBhvr additive="base">
                                        <p:cTn id="14" dur="1" fill="hold">
                                          <p:stCondLst>
                                            <p:cond delay="0"/>
                                          </p:stCondLst>
                                        </p:cTn>
                                        <p:tgtEl>
                                          <p:spTgt spid="2249">
                                            <p:txEl>
                                              <p:charRg st="22" end="27"/>
                                            </p:txEl>
                                          </p:spTgt>
                                        </p:tgtEl>
                                        <p:attrNameLst>
                                          <p:attrName>style.visibility</p:attrName>
                                        </p:attrNameLst>
                                      </p:cBhvr>
                                      <p:to>
                                        <p:strVal val="visible"/>
                                      </p:to>
                                    </p:set>
                                    <p:animEffect transition="in" filter="blinds(horizontal)">
                                      <p:cBhvr additive="base">
                                        <p:cTn id="15" dur="500"/>
                                        <p:tgtEl>
                                          <p:spTgt spid="2249">
                                            <p:txEl>
                                              <p:charRg st="22" end="27"/>
                                            </p:txEl>
                                          </p:spTgt>
                                        </p:tgtEl>
                                      </p:cBhvr>
                                    </p:animEffect>
                                  </p:childTnLst>
                                </p:cTn>
                              </p:par>
                            </p:childTnLst>
                          </p:cTn>
                        </p:par>
                        <p:par>
                          <p:cTn id="16" fill="hold">
                            <p:stCondLst>
                              <p:cond delay="1500"/>
                            </p:stCondLst>
                            <p:childTnLst>
                              <p:par>
                                <p:cTn id="17" presetID="3" presetClass="entr" presetSubtype="10" fill="hold" grpId="0" nodeType="afterEffect">
                                  <p:childTnLst>
                                    <p:set>
                                      <p:cBhvr additive="base">
                                        <p:cTn id="18" dur="1" fill="hold">
                                          <p:stCondLst>
                                            <p:cond delay="0"/>
                                          </p:stCondLst>
                                        </p:cTn>
                                        <p:tgtEl>
                                          <p:spTgt spid="2249">
                                            <p:txEl>
                                              <p:charRg st="27" end="32"/>
                                            </p:txEl>
                                          </p:spTgt>
                                        </p:tgtEl>
                                        <p:attrNameLst>
                                          <p:attrName>style.visibility</p:attrName>
                                        </p:attrNameLst>
                                      </p:cBhvr>
                                      <p:to>
                                        <p:strVal val="visible"/>
                                      </p:to>
                                    </p:set>
                                    <p:animEffect transition="in" filter="blinds(horizontal)">
                                      <p:cBhvr additive="base">
                                        <p:cTn id="19" dur="500"/>
                                        <p:tgtEl>
                                          <p:spTgt spid="2249">
                                            <p:txEl>
                                              <p:charRg st="27" end="3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childTnLst>
                                    <p:set>
                                      <p:cBhvr additive="base">
                                        <p:cTn id="23" dur="1" fill="hold">
                                          <p:stCondLst>
                                            <p:cond delay="0"/>
                                          </p:stCondLst>
                                        </p:cTn>
                                        <p:tgtEl>
                                          <p:spTgt spid="2252"/>
                                        </p:tgtEl>
                                        <p:attrNameLst>
                                          <p:attrName>style.visibility</p:attrName>
                                        </p:attrNameLst>
                                      </p:cBhvr>
                                      <p:to>
                                        <p:strVal val="visible"/>
                                      </p:to>
                                    </p:set>
                                    <p:animEffect transition="in" filter="blinds(horizontal)">
                                      <p:cBhvr additive="base">
                                        <p:cTn id="24" dur="500"/>
                                        <p:tgtEl>
                                          <p:spTgt spid="2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9" grpId="0" animBg="1" uiExpand="1"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59" name="标题 2258"/>
          <p:cNvSpPr/>
          <p:nvPr>
            <p:ph type="title"/>
          </p:nvPr>
        </p:nvSpPr>
        <p:spPr/>
        <p:txBody>
          <a:bodyPr anchor="ctr"/>
          <a:p>
            <a:r>
              <a:rPr lang="zh-CN" altLang="en-US">
                <a:solidFill>
                  <a:schemeClr val="bg1"/>
                </a:solidFill>
              </a:rPr>
              <a:t>（一）企业自行追账</a:t>
            </a:r>
            <a:endParaRPr lang="zh-CN" altLang="en-US">
              <a:solidFill>
                <a:schemeClr val="bg1"/>
              </a:solidFill>
            </a:endParaRPr>
          </a:p>
        </p:txBody>
      </p:sp>
      <p:sp>
        <p:nvSpPr>
          <p:cNvPr id="2260" name="文本占位符 2259"/>
          <p:cNvSpPr/>
          <p:nvPr>
            <p:ph type="body" sz="half"/>
          </p:nvPr>
        </p:nvSpPr>
        <p:spPr>
          <a:xfrm>
            <a:off x="611188" y="1125538"/>
            <a:ext cx="8353425" cy="477837"/>
          </a:xfrm>
        </p:spPr>
        <p:txBody>
          <a:bodyPr/>
          <a:lstStyle>
            <a:lvl1pPr marL="0" lvl="0" indent="0" algn="l" defTabSz="914400" rtl="0" eaLnBrk="1" fontAlgn="base" hangingPunct="1">
              <a:lnSpc>
                <a:spcPct val="100000"/>
              </a:lnSpc>
              <a:spcBef>
                <a:spcPct val="20000"/>
              </a:spcBef>
              <a:spcAft>
                <a:spcPct val="0"/>
              </a:spcAft>
              <a:buClr>
                <a:schemeClr val="hlink"/>
              </a:buClr>
              <a:buSzPct val="100000"/>
              <a:buFont typeface="Wingdings" panose="05000000000000000000" pitchFamily="2" charset="2"/>
              <a:defRPr sz="2400" b="0" i="0" u="none">
                <a:solidFill>
                  <a:schemeClr val="tx2"/>
                </a:solidFill>
                <a:latin typeface="Verdana" panose="020B0604030504040204" pitchFamily="34" charset="0"/>
                <a:ea typeface="宋体" panose="02010600030101010101" pitchFamily="2" charset="-122"/>
              </a:defRPr>
            </a:lvl1pPr>
            <a:lvl2pPr marL="1085850" lvl="1" indent="-457200" algn="l" defTabSz="914400" rtl="0" eaLnBrk="1" fontAlgn="base" hangingPunct="1">
              <a:lnSpc>
                <a:spcPct val="100000"/>
              </a:lnSpc>
              <a:spcBef>
                <a:spcPct val="20000"/>
              </a:spcBef>
              <a:spcAft>
                <a:spcPct val="0"/>
              </a:spcAft>
              <a:buClrTx/>
              <a:buSzPct val="100000"/>
              <a:buFontTx/>
              <a:defRPr sz="2000" b="0" i="0" u="none">
                <a:solidFill>
                  <a:srgbClr val="000000"/>
                </a:solidFill>
                <a:latin typeface="Verdana" panose="020B0604030504040204" pitchFamily="34" charset="0"/>
                <a:ea typeface="宋体" panose="02010600030101010101" pitchFamily="2" charset="-122"/>
              </a:defRPr>
            </a:lvl2pPr>
            <a:lvl3pPr marL="1722755" lvl="2" indent="-457200" algn="l" defTabSz="914400" rtl="0" eaLnBrk="1" fontAlgn="base" hangingPunct="1">
              <a:lnSpc>
                <a:spcPct val="100000"/>
              </a:lnSpc>
              <a:spcBef>
                <a:spcPct val="20000"/>
              </a:spcBef>
              <a:spcAft>
                <a:spcPct val="0"/>
              </a:spcAft>
              <a:buClrTx/>
              <a:buSzPct val="100000"/>
              <a:buFont typeface="Wingdings" panose="05000000000000000000" pitchFamily="2" charset="2"/>
              <a:defRPr sz="2000" b="0" i="0" u="none">
                <a:solidFill>
                  <a:srgbClr val="000000"/>
                </a:solidFill>
                <a:latin typeface="Verdana" panose="020B0604030504040204" pitchFamily="34" charset="0"/>
                <a:ea typeface="宋体" panose="02010600030101010101" pitchFamily="2" charset="-122"/>
              </a:defRPr>
            </a:lvl3pPr>
            <a:lvl4pPr marL="2359025" lvl="3" indent="-457200" algn="l" defTabSz="914400" rtl="0" eaLnBrk="1" fontAlgn="base" hangingPunct="1">
              <a:lnSpc>
                <a:spcPct val="100000"/>
              </a:lnSpc>
              <a:spcBef>
                <a:spcPct val="20000"/>
              </a:spcBef>
              <a:spcAft>
                <a:spcPct val="0"/>
              </a:spcAft>
              <a:buClrTx/>
              <a:buSzPct val="100000"/>
              <a:buFontTx/>
              <a:defRPr sz="2000" b="0" i="0" u="none">
                <a:solidFill>
                  <a:srgbClr val="000000"/>
                </a:solidFill>
                <a:latin typeface="Verdana" panose="020B0604030504040204" pitchFamily="34" charset="0"/>
                <a:ea typeface="宋体" panose="02010600030101010101" pitchFamily="2" charset="-122"/>
              </a:defRPr>
            </a:lvl4pPr>
            <a:lvl5pPr marL="2994025" lvl="4" indent="-457200" algn="l" defTabSz="914400" rtl="0" eaLnBrk="1" fontAlgn="base" hangingPunct="1">
              <a:lnSpc>
                <a:spcPct val="100000"/>
              </a:lnSpc>
              <a:spcBef>
                <a:spcPct val="20000"/>
              </a:spcBef>
              <a:spcAft>
                <a:spcPct val="0"/>
              </a:spcAft>
              <a:buClrTx/>
              <a:buSzPct val="100000"/>
              <a:buFont typeface="Wingdings" panose="05000000000000000000" pitchFamily="2" charset="2"/>
              <a:defRPr sz="2000" b="0" i="0" u="none">
                <a:solidFill>
                  <a:srgbClr val="000000"/>
                </a:solidFill>
                <a:latin typeface="Verdana" panose="020B0604030504040204" pitchFamily="34" charset="0"/>
                <a:ea typeface="宋体" panose="02010600030101010101" pitchFamily="2" charset="-122"/>
              </a:defRPr>
            </a:lvl5pPr>
          </a:lstStyle>
          <a:p>
            <a:pPr marL="342900" lvl="0" indent="-342900" defTabSz="914400">
              <a:buClr>
                <a:schemeClr val="hlink"/>
              </a:buClr>
            </a:pPr>
            <a:r>
              <a:rPr lang="zh-CN" altLang="en-US" sz="2800" b="1">
                <a:solidFill>
                  <a:srgbClr val="FF0000"/>
                </a:solidFill>
              </a:rPr>
              <a:t>自行追账的基本方法</a:t>
            </a:r>
            <a:r>
              <a:rPr lang="en-US" altLang="zh-CN" sz="2800" b="1">
                <a:solidFill>
                  <a:srgbClr val="FF0000"/>
                </a:solidFill>
              </a:rPr>
              <a:t>(</a:t>
            </a:r>
            <a:r>
              <a:rPr lang="zh-CN" altLang="en-US" sz="2800" b="1">
                <a:solidFill>
                  <a:srgbClr val="FF0000"/>
                </a:solidFill>
              </a:rPr>
              <a:t>曾考</a:t>
            </a:r>
            <a:r>
              <a:rPr lang="en-US" altLang="zh-CN" sz="2800" b="1">
                <a:solidFill>
                  <a:srgbClr val="FF0000"/>
                </a:solidFill>
              </a:rPr>
              <a:t>)</a:t>
            </a:r>
            <a:endParaRPr lang="en-US" altLang="zh-CN" sz="2800" b="1">
              <a:solidFill>
                <a:srgbClr val="FF0000"/>
              </a:solidFill>
            </a:endParaRPr>
          </a:p>
        </p:txBody>
      </p:sp>
      <p:graphicFrame>
        <p:nvGraphicFramePr>
          <p:cNvPr id="2261" name="表格 2260"/>
          <p:cNvGraphicFramePr/>
          <p:nvPr/>
        </p:nvGraphicFramePr>
        <p:xfrm>
          <a:off x="971550" y="2349500"/>
          <a:ext cx="7716838" cy="2709863"/>
        </p:xfrm>
        <a:graphic>
          <a:graphicData uri="http://schemas.openxmlformats.org/drawingml/2006/table">
            <a:tbl>
              <a:tblPr/>
              <a:tblGrid>
                <a:gridCol w="1655763"/>
                <a:gridCol w="3097212"/>
                <a:gridCol w="2963863"/>
              </a:tblGrid>
              <a:tr h="517525">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2800" u="none">
                          <a:solidFill>
                            <a:schemeClr val="tx2"/>
                          </a:solidFill>
                          <a:latin typeface="Verdana" panose="020B0604030504040204" pitchFamily="34" charset="0"/>
                          <a:ea typeface="楷体_GB2312" pitchFamily="49" charset="-122"/>
                        </a:rPr>
                        <a:t>自行追账</a:t>
                      </a:r>
                      <a:endParaRPr lang="zh-CN" altLang="en-US" sz="2800" u="none">
                        <a:solidFill>
                          <a:schemeClr val="tx2"/>
                        </a:solidFill>
                        <a:latin typeface="Verdana" panose="020B0604030504040204" pitchFamily="34" charset="0"/>
                        <a:ea typeface="楷体_GB2312" pitchFamily="49" charset="-122"/>
                      </a:endParaRPr>
                    </a:p>
                  </a:txBody>
                  <a:tcPr>
                    <a:lnL w="28575"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28575"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rgbClr val="33CCFF"/>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2800" u="none">
                          <a:solidFill>
                            <a:schemeClr val="tx2"/>
                          </a:solidFill>
                          <a:latin typeface="Verdana" panose="020B0604030504040204" pitchFamily="34" charset="0"/>
                          <a:ea typeface="楷体_GB2312" pitchFamily="49" charset="-122"/>
                        </a:rPr>
                        <a:t>优点</a:t>
                      </a:r>
                      <a:endParaRPr lang="zh-CN" altLang="en-US" sz="2800" u="none">
                        <a:solidFill>
                          <a:schemeClr val="tx2"/>
                        </a:solidFill>
                        <a:latin typeface="Verdana" panose="020B0604030504040204" pitchFamily="34" charset="0"/>
                        <a:ea typeface="楷体_GB2312" pitchFamily="49" charset="-122"/>
                      </a:endParaRPr>
                    </a:p>
                  </a:txBody>
                  <a:tcP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28575"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rgbClr val="33CCFF"/>
                    </a:solid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algn="ctr"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2800" u="none">
                          <a:solidFill>
                            <a:schemeClr val="tx2"/>
                          </a:solidFill>
                          <a:latin typeface="Verdana" panose="020B0604030504040204" pitchFamily="34" charset="0"/>
                          <a:ea typeface="楷体_GB2312" pitchFamily="49" charset="-122"/>
                        </a:rPr>
                        <a:t>缺点</a:t>
                      </a:r>
                      <a:endParaRPr lang="zh-CN" altLang="en-US" sz="2800" u="none">
                        <a:solidFill>
                          <a:schemeClr val="tx2"/>
                        </a:solidFill>
                        <a:latin typeface="Verdana" panose="020B0604030504040204" pitchFamily="34" charset="0"/>
                        <a:ea typeface="楷体_GB2312" pitchFamily="49" charset="-122"/>
                      </a:endParaRPr>
                    </a:p>
                  </a:txBody>
                  <a:tcPr>
                    <a:lnL w="12700" cap="flat" cmpd="sng">
                      <a:solidFill>
                        <a:schemeClr val="tx1"/>
                      </a:solidFill>
                      <a:prstDash val="solid"/>
                      <a:round/>
                      <a:headEnd type="none" w="med" len="med"/>
                      <a:tailEnd type="none" w="med" len="med"/>
                    </a:lnL>
                    <a:lnR w="28575" cap="flat" cmpd="sng">
                      <a:solidFill>
                        <a:schemeClr val="tx1"/>
                      </a:solidFill>
                      <a:prstDash val="solid"/>
                      <a:round/>
                      <a:headEnd type="none" w="med" len="med"/>
                      <a:tailEnd type="none" w="med" len="med"/>
                    </a:lnR>
                    <a:lnT w="28575"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solidFill>
                      <a:srgbClr val="33CCFF"/>
                    </a:solidFill>
                  </a:tcPr>
                </a:tc>
              </a:tr>
              <a:tr h="720725">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2400" b="1" u="none">
                          <a:solidFill>
                            <a:srgbClr val="FF0000"/>
                          </a:solidFill>
                          <a:latin typeface="楷体_GB2312" pitchFamily="49" charset="-122"/>
                          <a:ea typeface="楷体_GB2312" pitchFamily="49" charset="-122"/>
                        </a:rPr>
                        <a:t>函电追账</a:t>
                      </a:r>
                      <a:endParaRPr lang="zh-CN" altLang="en-US" sz="2400" b="1" u="none">
                        <a:solidFill>
                          <a:srgbClr val="FF0000"/>
                        </a:solidFill>
                        <a:latin typeface="楷体_GB2312" pitchFamily="49" charset="-122"/>
                        <a:ea typeface="楷体_GB2312" pitchFamily="49" charset="-122"/>
                      </a:endParaRPr>
                    </a:p>
                  </a:txBody>
                  <a:tcPr>
                    <a:lnL w="28575"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tx2"/>
                          </a:solidFill>
                          <a:latin typeface="Verdana" panose="020B0604030504040204" pitchFamily="34" charset="0"/>
                          <a:ea typeface="楷体_GB2312" pitchFamily="49" charset="-122"/>
                        </a:rPr>
                        <a:t>简便易行，无需经仲裁或司法程序，节省时间和费用</a:t>
                      </a:r>
                      <a:endParaRPr lang="zh-CN" altLang="en-US" sz="1800" b="1" u="none">
                        <a:solidFill>
                          <a:schemeClr val="tx2"/>
                        </a:solidFill>
                        <a:latin typeface="Verdana" panose="020B0604030504040204" pitchFamily="34" charset="0"/>
                        <a:ea typeface="楷体_GB2312" pitchFamily="49" charset="-122"/>
                      </a:endParaRPr>
                    </a:p>
                  </a:txBody>
                  <a:tcP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tx2"/>
                          </a:solidFill>
                          <a:latin typeface="Verdana" panose="020B0604030504040204" pitchFamily="34" charset="0"/>
                          <a:ea typeface="楷体_GB2312" pitchFamily="49" charset="-122"/>
                        </a:rPr>
                        <a:t>力度较小，不易引起重视</a:t>
                      </a:r>
                      <a:endParaRPr lang="zh-CN" altLang="en-US" sz="1800" b="1" u="none">
                        <a:solidFill>
                          <a:schemeClr val="tx2"/>
                        </a:solidFill>
                        <a:latin typeface="Verdana" panose="020B0604030504040204" pitchFamily="34" charset="0"/>
                        <a:ea typeface="楷体_GB2312" pitchFamily="49" charset="-122"/>
                      </a:endParaRPr>
                    </a:p>
                  </a:txBody>
                  <a:tcPr>
                    <a:lnL w="12700" cap="flat" cmpd="sng">
                      <a:solidFill>
                        <a:schemeClr val="tx1"/>
                      </a:solidFill>
                      <a:prstDash val="solid"/>
                      <a:round/>
                      <a:headEnd type="none" w="med" len="med"/>
                      <a:tailEnd type="none" w="med" len="med"/>
                    </a:lnL>
                    <a:lnR w="28575"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noFill/>
                  </a:tcPr>
                </a:tc>
              </a:tr>
              <a:tr h="647700">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2400" b="1" u="none">
                          <a:solidFill>
                            <a:srgbClr val="FF0000"/>
                          </a:solidFill>
                          <a:latin typeface="楷体_GB2312" pitchFamily="49" charset="-122"/>
                          <a:ea typeface="楷体_GB2312" pitchFamily="49" charset="-122"/>
                        </a:rPr>
                        <a:t>面访追账</a:t>
                      </a:r>
                      <a:endParaRPr lang="zh-CN" altLang="en-US" sz="2400" b="1" u="none">
                        <a:solidFill>
                          <a:srgbClr val="FF0000"/>
                        </a:solidFill>
                        <a:latin typeface="楷体_GB2312" pitchFamily="49" charset="-122"/>
                        <a:ea typeface="楷体_GB2312" pitchFamily="49" charset="-122"/>
                      </a:endParaRPr>
                    </a:p>
                  </a:txBody>
                  <a:tcPr>
                    <a:lnL w="28575"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tx2"/>
                          </a:solidFill>
                          <a:latin typeface="Verdana" panose="020B0604030504040204" pitchFamily="34" charset="0"/>
                          <a:ea typeface="楷体_GB2312" pitchFamily="49" charset="-122"/>
                        </a:rPr>
                        <a:t>比较正规，追讨有力</a:t>
                      </a:r>
                      <a:endParaRPr lang="zh-CN" altLang="en-US" sz="1800" b="1" u="none">
                        <a:solidFill>
                          <a:schemeClr val="tx2"/>
                        </a:solidFill>
                        <a:latin typeface="Verdana" panose="020B0604030504040204" pitchFamily="34" charset="0"/>
                        <a:ea typeface="楷体_GB2312" pitchFamily="49" charset="-122"/>
                      </a:endParaRPr>
                    </a:p>
                  </a:txBody>
                  <a:tcP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tx2"/>
                          </a:solidFill>
                          <a:latin typeface="Verdana" panose="020B0604030504040204" pitchFamily="34" charset="0"/>
                          <a:ea typeface="楷体_GB2312" pitchFamily="49" charset="-122"/>
                        </a:rPr>
                        <a:t>耗时多，费用高，异地追账不宜采用</a:t>
                      </a:r>
                      <a:endParaRPr lang="zh-CN" altLang="en-US" sz="1800" b="1" u="none">
                        <a:solidFill>
                          <a:schemeClr val="tx2"/>
                        </a:solidFill>
                        <a:latin typeface="Verdana" panose="020B0604030504040204" pitchFamily="34" charset="0"/>
                        <a:ea typeface="楷体_GB2312" pitchFamily="49" charset="-122"/>
                      </a:endParaRPr>
                    </a:p>
                  </a:txBody>
                  <a:tcPr>
                    <a:lnL w="12700" cap="flat" cmpd="sng">
                      <a:solidFill>
                        <a:schemeClr val="tx1"/>
                      </a:solidFill>
                      <a:prstDash val="solid"/>
                      <a:round/>
                      <a:headEnd type="none" w="med" len="med"/>
                      <a:tailEnd type="none" w="med" len="med"/>
                    </a:lnL>
                    <a:lnR w="28575"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12700" cap="flat" cmpd="sng">
                      <a:solidFill>
                        <a:schemeClr val="tx1"/>
                      </a:solidFill>
                      <a:prstDash val="solid"/>
                      <a:round/>
                      <a:headEnd type="none" w="med" len="med"/>
                      <a:tailEnd type="none" w="med" len="med"/>
                    </a:lnB>
                    <a:lnTlToBr>
                      <a:noFill/>
                    </a:lnTlToBr>
                    <a:lnBlToTr>
                      <a:noFill/>
                    </a:lnBlToTr>
                    <a:noFill/>
                  </a:tcPr>
                </a:tc>
              </a:tr>
              <a:tr h="823913">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
                          <a:schemeClr val="hlink"/>
                        </a:buClr>
                        <a:buSzPct val="100000"/>
                        <a:buFont typeface="Wingdings" panose="05000000000000000000" pitchFamily="2" charset="2"/>
                        <a:buNone/>
                      </a:pPr>
                      <a:r>
                        <a:rPr lang="en-US" altLang="zh-CN" sz="2400" b="1" u="none">
                          <a:solidFill>
                            <a:srgbClr val="FF0000"/>
                          </a:solidFill>
                          <a:latin typeface="楷体_GB2312" pitchFamily="49" charset="-122"/>
                          <a:ea typeface="楷体_GB2312" pitchFamily="49" charset="-122"/>
                        </a:rPr>
                        <a:t>“IT”</a:t>
                      </a:r>
                      <a:r>
                        <a:rPr lang="zh-CN" altLang="en-US" sz="2400" b="1" u="none">
                          <a:solidFill>
                            <a:srgbClr val="FF0000"/>
                          </a:solidFill>
                          <a:latin typeface="楷体_GB2312" pitchFamily="49" charset="-122"/>
                          <a:ea typeface="楷体_GB2312" pitchFamily="49" charset="-122"/>
                        </a:rPr>
                        <a:t>追账</a:t>
                      </a:r>
                      <a:endParaRPr lang="zh-CN" altLang="en-US" sz="2400" b="1" u="none">
                        <a:solidFill>
                          <a:srgbClr val="FF0000"/>
                        </a:solidFill>
                        <a:latin typeface="楷体_GB2312" pitchFamily="49" charset="-122"/>
                        <a:ea typeface="楷体_GB2312" pitchFamily="49" charset="-122"/>
                      </a:endParaRPr>
                    </a:p>
                  </a:txBody>
                  <a:tcPr>
                    <a:lnL w="28575"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28575" cap="flat" cmpd="sng">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tx2"/>
                          </a:solidFill>
                          <a:latin typeface="Verdana" panose="020B0604030504040204" pitchFamily="34" charset="0"/>
                          <a:ea typeface="楷体_GB2312" pitchFamily="49" charset="-122"/>
                        </a:rPr>
                        <a:t>速度快、费用低，可以双向交流</a:t>
                      </a:r>
                      <a:endParaRPr lang="zh-CN" altLang="en-US" sz="1800" b="1" u="none">
                        <a:solidFill>
                          <a:schemeClr val="tx2"/>
                        </a:solidFill>
                        <a:latin typeface="Verdana" panose="020B0604030504040204" pitchFamily="34" charset="0"/>
                        <a:ea typeface="楷体_GB2312" pitchFamily="49" charset="-122"/>
                      </a:endParaRPr>
                    </a:p>
                  </a:txBody>
                  <a:tcPr>
                    <a:lnL w="12700" cap="flat" cmpd="sng">
                      <a:solidFill>
                        <a:schemeClr val="tx1"/>
                      </a:solidFill>
                      <a:prstDash val="solid"/>
                      <a:round/>
                      <a:headEnd type="none" w="med" len="med"/>
                      <a:tailEnd type="none" w="med" len="med"/>
                    </a:lnL>
                    <a:lnR w="12700"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28575" cap="flat" cmpd="sng">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1" hangingPunct="1">
                        <a:buNone/>
                        <a:defRPr sz="1800" kern="1200">
                          <a:solidFill>
                            <a:schemeClr val="tx1"/>
                          </a:solidFill>
                          <a:latin typeface="Arial" panose="020B0604020202020204" pitchFamily="34" charset="0"/>
                          <a:ea typeface="+mn-ea"/>
                        </a:defRPr>
                      </a:lvl1pPr>
                      <a:lvl2pPr marL="457200" lvl="1" indent="0" algn="l" defTabSz="914400" rtl="0" eaLnBrk="1" latinLnBrk="0" hangingPunct="1">
                        <a:buNone/>
                        <a:defRPr sz="1800" kern="1200">
                          <a:solidFill>
                            <a:schemeClr val="tx1"/>
                          </a:solidFill>
                          <a:latin typeface="Arial" panose="020B0604020202020204" pitchFamily="34" charset="0"/>
                          <a:ea typeface="+mn-ea"/>
                          <a:cs typeface="+mn-cs"/>
                        </a:defRPr>
                      </a:lvl2pPr>
                      <a:lvl3pPr marL="914400" lvl="2" indent="0" algn="l" defTabSz="914400" rtl="0" eaLnBrk="1" latinLnBrk="0" hangingPunct="1">
                        <a:buNone/>
                        <a:defRPr sz="1800" kern="1200">
                          <a:solidFill>
                            <a:schemeClr val="tx1"/>
                          </a:solidFill>
                          <a:latin typeface="Arial" panose="020B0604020202020204" pitchFamily="34" charset="0"/>
                          <a:ea typeface="+mn-ea"/>
                          <a:cs typeface="+mn-cs"/>
                        </a:defRPr>
                      </a:lvl3pPr>
                      <a:lvl4pPr marL="1371600" lvl="3" indent="0" algn="l" defTabSz="914400" rtl="0" eaLnBrk="1" latinLnBrk="0" hangingPunct="1">
                        <a:buNone/>
                        <a:defRPr sz="1800" kern="1200">
                          <a:solidFill>
                            <a:schemeClr val="tx1"/>
                          </a:solidFill>
                          <a:latin typeface="Arial" panose="020B0604020202020204" pitchFamily="34" charset="0"/>
                          <a:ea typeface="+mn-ea"/>
                          <a:cs typeface="+mn-cs"/>
                        </a:defRPr>
                      </a:lvl4pPr>
                      <a:lvl5pPr marL="1828800" lvl="4" indent="0" algn="l" defTabSz="914400" rtl="0" eaLnBrk="1" latinLnBrk="0" hangingPunct="1">
                        <a:buNone/>
                        <a:defRPr sz="1800" kern="1200">
                          <a:solidFill>
                            <a:schemeClr val="tx1"/>
                          </a:solidFill>
                          <a:latin typeface="Arial" panose="020B0604020202020204" pitchFamily="34" charset="0"/>
                          <a:ea typeface="+mn-ea"/>
                          <a:cs typeface="+mn-cs"/>
                        </a:defRPr>
                      </a:lvl5pPr>
                    </a:lstStyle>
                    <a:p>
                      <a:pPr marL="0" lvl="0" indent="0" fontAlgn="base" latinLnBrk="0">
                        <a:lnSpc>
                          <a:spcPct val="100000"/>
                        </a:lnSpc>
                        <a:spcBef>
                          <a:spcPct val="20000"/>
                        </a:spcBef>
                        <a:spcAft>
                          <a:spcPct val="0"/>
                        </a:spcAft>
                        <a:buClr>
                          <a:schemeClr val="hlink"/>
                        </a:buClr>
                        <a:buSzPct val="100000"/>
                        <a:buFont typeface="Wingdings" panose="05000000000000000000" pitchFamily="2" charset="2"/>
                        <a:buNone/>
                      </a:pPr>
                      <a:r>
                        <a:rPr lang="zh-CN" altLang="en-US" sz="1800" b="1" u="none">
                          <a:solidFill>
                            <a:schemeClr val="tx2"/>
                          </a:solidFill>
                          <a:latin typeface="Verdana" panose="020B0604030504040204" pitchFamily="34" charset="0"/>
                          <a:ea typeface="楷体_GB2312" pitchFamily="49" charset="-122"/>
                        </a:rPr>
                        <a:t>力度小，不易引起重视</a:t>
                      </a:r>
                      <a:endParaRPr lang="zh-CN" altLang="en-US" sz="1800" b="1" u="none">
                        <a:solidFill>
                          <a:schemeClr val="tx2"/>
                        </a:solidFill>
                        <a:latin typeface="Verdana" panose="020B0604030504040204" pitchFamily="34" charset="0"/>
                        <a:ea typeface="楷体_GB2312" pitchFamily="49" charset="-122"/>
                      </a:endParaRPr>
                    </a:p>
                  </a:txBody>
                  <a:tcPr>
                    <a:lnL w="12700" cap="flat" cmpd="sng">
                      <a:solidFill>
                        <a:schemeClr val="tx1"/>
                      </a:solidFill>
                      <a:prstDash val="solid"/>
                      <a:round/>
                      <a:headEnd type="none" w="med" len="med"/>
                      <a:tailEnd type="none" w="med" len="med"/>
                    </a:lnL>
                    <a:lnR w="28575" cap="flat" cmpd="sng">
                      <a:solidFill>
                        <a:schemeClr val="tx1"/>
                      </a:solidFill>
                      <a:prstDash val="solid"/>
                      <a:round/>
                      <a:headEnd type="none" w="med" len="med"/>
                      <a:tailEnd type="none" w="med" len="med"/>
                    </a:lnR>
                    <a:lnT w="12700" cap="flat" cmpd="sng">
                      <a:solidFill>
                        <a:schemeClr val="tx1"/>
                      </a:solidFill>
                      <a:prstDash val="solid"/>
                      <a:round/>
                      <a:headEnd type="none" w="med" len="med"/>
                      <a:tailEnd type="none" w="med" len="med"/>
                    </a:lnT>
                    <a:lnB w="28575" cap="flat" cmpd="sng">
                      <a:solidFill>
                        <a:schemeClr val="tx1"/>
                      </a:solidFill>
                      <a:prstDash val="solid"/>
                      <a:round/>
                      <a:headEnd type="none" w="med" len="med"/>
                      <a:tailEnd type="none" w="med" len="med"/>
                    </a:lnB>
                    <a:lnTlToBr>
                      <a:noFill/>
                    </a:lnTlToBr>
                    <a:lnBlToTr>
                      <a:noFill/>
                    </a:lnBlToTr>
                    <a:noFill/>
                  </a:tcPr>
                </a:tc>
              </a:tr>
            </a:tbl>
          </a:graphicData>
        </a:graphic>
      </p:graphicFrame>
      <p:sp>
        <p:nvSpPr>
          <p:cNvPr id="2283" name="矩形 2282"/>
          <p:cNvSpPr/>
          <p:nvPr/>
        </p:nvSpPr>
        <p:spPr>
          <a:xfrm>
            <a:off x="2124075" y="5373688"/>
            <a:ext cx="6408738" cy="779462"/>
          </a:xfrm>
          <a:prstGeom prst="rect">
            <a:avLst/>
          </a:prstGeom>
          <a:noFill/>
          <a:ln w="9525">
            <a:noFill/>
          </a:ln>
        </p:spPr>
        <p:txBody>
          <a:bodyPr/>
          <a:p>
            <a:pPr fontAlgn="base">
              <a:lnSpc>
                <a:spcPct val="100000"/>
              </a:lnSpc>
              <a:spcBef>
                <a:spcPct val="50000"/>
              </a:spcBef>
              <a:spcAft>
                <a:spcPct val="0"/>
              </a:spcAft>
              <a:buClrTx/>
              <a:buSzPct val="100000"/>
            </a:pPr>
            <a:r>
              <a:rPr lang="zh-CN" altLang="en-US" b="1">
                <a:solidFill>
                  <a:schemeClr val="accent1"/>
                </a:solidFill>
                <a:latin typeface="楷体_GB2312" pitchFamily="49" charset="-122"/>
                <a:ea typeface="楷体_GB2312" pitchFamily="49" charset="-122"/>
              </a:rPr>
              <a:t>异地追账不宜采用（   ）</a:t>
            </a:r>
            <a:endParaRPr lang="zh-CN" altLang="en-US" b="1">
              <a:solidFill>
                <a:schemeClr val="accent1"/>
              </a:solidFill>
              <a:latin typeface="楷体_GB2312" pitchFamily="49" charset="-122"/>
              <a:ea typeface="楷体_GB2312" pitchFamily="49" charset="-122"/>
            </a:endParaRPr>
          </a:p>
          <a:p>
            <a:pPr fontAlgn="base">
              <a:lnSpc>
                <a:spcPct val="100000"/>
              </a:lnSpc>
              <a:spcBef>
                <a:spcPct val="50000"/>
              </a:spcBef>
              <a:spcAft>
                <a:spcPct val="0"/>
              </a:spcAft>
              <a:buClrTx/>
              <a:buSzPct val="100000"/>
            </a:pPr>
            <a:r>
              <a:rPr lang="zh-CN" altLang="en-US" b="1">
                <a:solidFill>
                  <a:schemeClr val="accent1"/>
                </a:solidFill>
                <a:latin typeface="楷体_GB2312" pitchFamily="49" charset="-122"/>
                <a:ea typeface="楷体_GB2312" pitchFamily="49" charset="-122"/>
              </a:rPr>
              <a:t> </a:t>
            </a:r>
            <a:r>
              <a:rPr lang="en-US" altLang="zh-CN" b="1">
                <a:solidFill>
                  <a:schemeClr val="accent1"/>
                </a:solidFill>
                <a:latin typeface="楷体_GB2312" pitchFamily="49" charset="-122"/>
                <a:ea typeface="楷体_GB2312" pitchFamily="49" charset="-122"/>
              </a:rPr>
              <a:t>A </a:t>
            </a:r>
            <a:r>
              <a:rPr lang="zh-CN" altLang="en-US" b="1">
                <a:solidFill>
                  <a:schemeClr val="accent1"/>
                </a:solidFill>
                <a:latin typeface="楷体_GB2312" pitchFamily="49" charset="-122"/>
                <a:ea typeface="楷体_GB2312" pitchFamily="49" charset="-122"/>
              </a:rPr>
              <a:t>函电追账  </a:t>
            </a:r>
            <a:r>
              <a:rPr lang="en-US" altLang="zh-CN" b="1">
                <a:solidFill>
                  <a:schemeClr val="accent1"/>
                </a:solidFill>
                <a:latin typeface="楷体_GB2312" pitchFamily="49" charset="-122"/>
                <a:ea typeface="楷体_GB2312" pitchFamily="49" charset="-122"/>
              </a:rPr>
              <a:t>B </a:t>
            </a:r>
            <a:r>
              <a:rPr lang="zh-CN" altLang="en-US" b="1">
                <a:solidFill>
                  <a:schemeClr val="accent1"/>
                </a:solidFill>
                <a:latin typeface="楷体_GB2312" pitchFamily="49" charset="-122"/>
                <a:ea typeface="楷体_GB2312" pitchFamily="49" charset="-122"/>
              </a:rPr>
              <a:t>诉讼追账  </a:t>
            </a:r>
            <a:r>
              <a:rPr lang="en-US" altLang="zh-CN" b="1">
                <a:solidFill>
                  <a:schemeClr val="accent1"/>
                </a:solidFill>
                <a:latin typeface="楷体_GB2312" pitchFamily="49" charset="-122"/>
                <a:ea typeface="楷体_GB2312" pitchFamily="49" charset="-122"/>
              </a:rPr>
              <a:t>C </a:t>
            </a:r>
            <a:r>
              <a:rPr lang="zh-CN" altLang="en-US" b="1">
                <a:solidFill>
                  <a:schemeClr val="accent1"/>
                </a:solidFill>
                <a:latin typeface="楷体_GB2312" pitchFamily="49" charset="-122"/>
                <a:ea typeface="楷体_GB2312" pitchFamily="49" charset="-122"/>
              </a:rPr>
              <a:t>面访追账    </a:t>
            </a:r>
            <a:r>
              <a:rPr lang="en-US" altLang="zh-CN" b="1">
                <a:solidFill>
                  <a:schemeClr val="accent1"/>
                </a:solidFill>
                <a:latin typeface="楷体_GB2312" pitchFamily="49" charset="-122"/>
                <a:ea typeface="楷体_GB2312" pitchFamily="49" charset="-122"/>
              </a:rPr>
              <a:t>D “IT”</a:t>
            </a:r>
            <a:r>
              <a:rPr lang="zh-CN" altLang="en-US" b="1">
                <a:solidFill>
                  <a:schemeClr val="accent1"/>
                </a:solidFill>
                <a:latin typeface="楷体_GB2312" pitchFamily="49" charset="-122"/>
                <a:ea typeface="楷体_GB2312" pitchFamily="49" charset="-122"/>
              </a:rPr>
              <a:t>追账</a:t>
            </a:r>
            <a:endParaRPr lang="zh-CN" altLang="en-US" b="1">
              <a:solidFill>
                <a:schemeClr val="accent1"/>
              </a:solidFill>
              <a:latin typeface="楷体_GB2312" pitchFamily="49" charset="-122"/>
              <a:ea typeface="楷体_GB2312" pitchFamily="49" charset="-122"/>
            </a:endParaRPr>
          </a:p>
        </p:txBody>
      </p:sp>
      <p:sp>
        <p:nvSpPr>
          <p:cNvPr id="2284" name="矩形 2283"/>
          <p:cNvSpPr/>
          <p:nvPr/>
        </p:nvSpPr>
        <p:spPr>
          <a:xfrm>
            <a:off x="395288" y="5516563"/>
            <a:ext cx="1439862" cy="457200"/>
          </a:xfrm>
          <a:prstGeom prst="rect">
            <a:avLst/>
          </a:prstGeom>
          <a:noFill/>
          <a:ln w="9525">
            <a:noFill/>
          </a:ln>
        </p:spPr>
        <p:txBody>
          <a:bodyPr/>
          <a:p>
            <a:pPr fontAlgn="base">
              <a:lnSpc>
                <a:spcPct val="100000"/>
              </a:lnSpc>
              <a:spcBef>
                <a:spcPct val="50000"/>
              </a:spcBef>
              <a:spcAft>
                <a:spcPct val="0"/>
              </a:spcAft>
              <a:buClrTx/>
              <a:buSzPct val="100000"/>
            </a:pPr>
            <a:r>
              <a:rPr lang="zh-CN" altLang="en-US" sz="2400" b="1">
                <a:solidFill>
                  <a:srgbClr val="FF5050"/>
                </a:solidFill>
                <a:latin typeface="Arial" panose="020B0604020202020204" pitchFamily="34" charset="0"/>
                <a:ea typeface="宋体" panose="02010600030101010101" pitchFamily="2" charset="-122"/>
              </a:rPr>
              <a:t>答答看</a:t>
            </a:r>
            <a:endParaRPr lang="zh-CN" altLang="en-US" sz="2400" b="1">
              <a:solidFill>
                <a:srgbClr val="FF5050"/>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childTnLst>
                                    <p:set>
                                      <p:cBhvr additive="base">
                                        <p:cTn id="6" dur="1" fill="hold">
                                          <p:stCondLst>
                                            <p:cond delay="0"/>
                                          </p:stCondLst>
                                        </p:cTn>
                                        <p:tgtEl>
                                          <p:spTgt spid="2260">
                                            <p:txEl>
                                              <p:charRg st="0" end="14"/>
                                            </p:txEl>
                                          </p:spTgt>
                                        </p:tgtEl>
                                        <p:attrNameLst>
                                          <p:attrName>style.visibility</p:attrName>
                                        </p:attrNameLst>
                                      </p:cBhvr>
                                      <p:to>
                                        <p:strVal val="visible"/>
                                      </p:to>
                                    </p:set>
                                    <p:animEffect transition="in" filter="blinds(horizontal)">
                                      <p:cBhvr additive="base">
                                        <p:cTn id="7" dur="500"/>
                                        <p:tgtEl>
                                          <p:spTgt spid="2260">
                                            <p:txEl>
                                              <p:charRg st="0" end="14"/>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childTnLst>
                                    <p:set>
                                      <p:cBhvr additive="base">
                                        <p:cTn id="11" dur="1" fill="hold">
                                          <p:stCondLst>
                                            <p:cond delay="0"/>
                                          </p:stCondLst>
                                        </p:cTn>
                                        <p:tgtEl>
                                          <p:spTgt spid="2261"/>
                                        </p:tgtEl>
                                        <p:attrNameLst>
                                          <p:attrName>style.visibility</p:attrName>
                                        </p:attrNameLst>
                                      </p:cBhvr>
                                      <p:to>
                                        <p:strVal val="visible"/>
                                      </p:to>
                                    </p:set>
                                    <p:animEffect transition="in" filter="checkerboard(across)">
                                      <p:cBhvr additive="base">
                                        <p:cTn id="12" dur="500"/>
                                        <p:tgtEl>
                                          <p:spTgt spid="2261"/>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xit" presetSubtype="16" fill="hold" nodeType="clickEffect">
                                  <p:childTnLst>
                                    <p:animEffect transition="out" filter="diamond(in)">
                                      <p:cBhvr additive="base">
                                        <p:cTn id="16" dur="2000"/>
                                        <p:tgtEl>
                                          <p:spTgt spid="2261"/>
                                        </p:tgtEl>
                                      </p:cBhvr>
                                    </p:animEffect>
                                    <p:set>
                                      <p:cBhvr additive="base">
                                        <p:cTn id="17" dur="1" fill="hold">
                                          <p:stCondLst>
                                            <p:cond delay="1999"/>
                                          </p:stCondLst>
                                        </p:cTn>
                                        <p:tgtEl>
                                          <p:spTgt spid="226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2" nodeType="clickEffect">
                                  <p:childTnLst>
                                    <p:set>
                                      <p:cBhvr additive="base">
                                        <p:cTn id="21" dur="1" fill="hold">
                                          <p:stCondLst>
                                            <p:cond delay="0"/>
                                          </p:stCondLst>
                                        </p:cTn>
                                        <p:tgtEl>
                                          <p:spTgt spid="2284"/>
                                        </p:tgtEl>
                                        <p:attrNameLst>
                                          <p:attrName>style.visibility</p:attrName>
                                        </p:attrNameLst>
                                      </p:cBhvr>
                                      <p:to>
                                        <p:strVal val="visible"/>
                                      </p:to>
                                    </p:set>
                                    <p:animEffect transition="in" filter="blinds(horizontal)">
                                      <p:cBhvr additive="base">
                                        <p:cTn id="22" dur="500"/>
                                        <p:tgtEl>
                                          <p:spTgt spid="2284"/>
                                        </p:tgtEl>
                                      </p:cBhvr>
                                    </p:animEffect>
                                  </p:childTnLst>
                                </p:cTn>
                              </p:par>
                            </p:childTnLst>
                          </p:cTn>
                        </p:par>
                        <p:par>
                          <p:cTn id="23" fill="hold">
                            <p:stCondLst>
                              <p:cond delay="500"/>
                            </p:stCondLst>
                            <p:childTnLst>
                              <p:par>
                                <p:cTn id="24" presetID="3" presetClass="entr" presetSubtype="10" fill="hold" grpId="1" nodeType="afterEffect">
                                  <p:childTnLst>
                                    <p:set>
                                      <p:cBhvr additive="base">
                                        <p:cTn id="25" dur="1" fill="hold">
                                          <p:stCondLst>
                                            <p:cond delay="0"/>
                                          </p:stCondLst>
                                        </p:cTn>
                                        <p:tgtEl>
                                          <p:spTgt spid="2283"/>
                                        </p:tgtEl>
                                        <p:attrNameLst>
                                          <p:attrName>style.visibility</p:attrName>
                                        </p:attrNameLst>
                                      </p:cBhvr>
                                      <p:to>
                                        <p:strVal val="visible"/>
                                      </p:to>
                                    </p:set>
                                    <p:animEffect transition="in" filter="blinds(horizontal)">
                                      <p:cBhvr additive="base">
                                        <p:cTn id="26" dur="500"/>
                                        <p:tgtEl>
                                          <p:spTgt spid="2283"/>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childTnLst>
                                    <p:set>
                                      <p:cBhvr additive="base">
                                        <p:cTn id="30" dur="1" fill="hold">
                                          <p:stCondLst>
                                            <p:cond delay="0"/>
                                          </p:stCondLst>
                                        </p:cTn>
                                        <p:tgtEl>
                                          <p:spTgt spid="2261"/>
                                        </p:tgtEl>
                                        <p:attrNameLst>
                                          <p:attrName>style.visibility</p:attrName>
                                        </p:attrNameLst>
                                      </p:cBhvr>
                                      <p:to>
                                        <p:strVal val="visible"/>
                                      </p:to>
                                    </p:set>
                                    <p:animEffect transition="in" filter="blinds(horizontal)">
                                      <p:cBhvr additive="base">
                                        <p:cTn id="31" dur="500"/>
                                        <p:tgtEl>
                                          <p:spTgt spid="2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0" grpId="0" animBg="1" build="p"/>
      <p:bldP spid="2283" grpId="1" animBg="1"/>
      <p:bldP spid="2284" grpId="2"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87" name="标题 2286"/>
          <p:cNvSpPr/>
          <p:nvPr>
            <p:ph type="title"/>
          </p:nvPr>
        </p:nvSpPr>
        <p:spPr/>
        <p:txBody>
          <a:bodyPr anchor="ctr"/>
          <a:p>
            <a:r>
              <a:rPr lang="zh-CN" altLang="en-US">
                <a:solidFill>
                  <a:schemeClr val="bg1"/>
                </a:solidFill>
              </a:rPr>
              <a:t>（一）企业自行追账</a:t>
            </a:r>
            <a:endParaRPr lang="zh-CN" altLang="en-US">
              <a:solidFill>
                <a:schemeClr val="bg1"/>
              </a:solidFill>
            </a:endParaRPr>
          </a:p>
        </p:txBody>
      </p:sp>
      <p:sp>
        <p:nvSpPr>
          <p:cNvPr id="2288" name="文本占位符 2287"/>
          <p:cNvSpPr/>
          <p:nvPr>
            <p:ph type="body"/>
          </p:nvPr>
        </p:nvSpPr>
        <p:spPr>
          <a:xfrm>
            <a:off x="611188" y="1295400"/>
            <a:ext cx="8077200" cy="4941888"/>
          </a:xfrm>
        </p:spPr>
        <p:txBody>
          <a:bodyPr/>
          <a:p>
            <a:pPr>
              <a:buClr>
                <a:schemeClr val="hlink"/>
              </a:buClr>
            </a:pPr>
            <a:r>
              <a:rPr lang="zh-CN" altLang="en-US" sz="2400" b="1">
                <a:solidFill>
                  <a:srgbClr val="FF0000"/>
                </a:solidFill>
                <a:ea typeface="楷体_GB2312" pitchFamily="49" charset="-122"/>
              </a:rPr>
              <a:t>自行追账的基本辅助方法（曾考）</a:t>
            </a:r>
            <a:endParaRPr lang="zh-CN" altLang="en-US" sz="2400" b="1">
              <a:solidFill>
                <a:srgbClr val="FF0000"/>
              </a:solidFill>
              <a:ea typeface="楷体_GB2312" pitchFamily="49" charset="-122"/>
            </a:endParaRPr>
          </a:p>
          <a:p>
            <a:pPr lvl="1"/>
            <a:r>
              <a:rPr lang="zh-CN" altLang="en-US" sz="2000" b="1">
                <a:solidFill>
                  <a:srgbClr val="FF0000"/>
                </a:solidFill>
                <a:ea typeface="楷体_GB2312" pitchFamily="49" charset="-122"/>
              </a:rPr>
              <a:t>采用对销售商和购买商都有利的现金折扣</a:t>
            </a:r>
            <a:endParaRPr lang="zh-CN" altLang="en-US" sz="2000" b="1">
              <a:solidFill>
                <a:srgbClr val="FF0000"/>
              </a:solidFill>
              <a:ea typeface="楷体_GB2312" pitchFamily="49" charset="-122"/>
            </a:endParaRPr>
          </a:p>
          <a:p>
            <a:pPr lvl="1"/>
            <a:r>
              <a:rPr lang="zh-CN" altLang="en-US" sz="2000" b="1">
                <a:solidFill>
                  <a:srgbClr val="FF0000"/>
                </a:solidFill>
                <a:ea typeface="楷体_GB2312" pitchFamily="49" charset="-122"/>
              </a:rPr>
              <a:t>向债务人收取惩罚利息</a:t>
            </a:r>
            <a:endParaRPr lang="zh-CN" altLang="en-US" sz="2000" b="1">
              <a:solidFill>
                <a:srgbClr val="FF0000"/>
              </a:solidFill>
              <a:ea typeface="楷体_GB2312" pitchFamily="49" charset="-122"/>
            </a:endParaRPr>
          </a:p>
          <a:p>
            <a:pPr lvl="1"/>
            <a:r>
              <a:rPr lang="zh-CN" altLang="en-US" sz="2000" b="1">
                <a:solidFill>
                  <a:srgbClr val="FF0000"/>
                </a:solidFill>
                <a:ea typeface="楷体_GB2312" pitchFamily="49" charset="-122"/>
              </a:rPr>
              <a:t>对已发生拖欠的客户停止供货</a:t>
            </a:r>
            <a:endParaRPr lang="zh-CN" altLang="en-US" sz="2000" b="1">
              <a:solidFill>
                <a:srgbClr val="FF0000"/>
              </a:solidFill>
              <a:ea typeface="楷体_GB2312" pitchFamily="49" charset="-122"/>
            </a:endParaRPr>
          </a:p>
          <a:p>
            <a:pPr lvl="1"/>
            <a:r>
              <a:rPr lang="zh-CN" altLang="en-US" sz="2000" b="1">
                <a:solidFill>
                  <a:srgbClr val="FF0000"/>
                </a:solidFill>
                <a:ea typeface="楷体_GB2312" pitchFamily="49" charset="-122"/>
              </a:rPr>
              <a:t>取消信用额度</a:t>
            </a:r>
            <a:endParaRPr lang="zh-CN" altLang="en-US" sz="2000" b="1">
              <a:solidFill>
                <a:srgbClr val="FF0000"/>
              </a:solidFill>
              <a:ea typeface="楷体_GB2312" pitchFamily="49" charset="-122"/>
            </a:endParaRPr>
          </a:p>
          <a:p>
            <a:pPr lvl="1"/>
            <a:r>
              <a:rPr lang="zh-CN" altLang="en-US" sz="2000" b="1">
                <a:solidFill>
                  <a:srgbClr val="FF0000"/>
                </a:solidFill>
                <a:ea typeface="楷体_GB2312" pitchFamily="49" charset="-122"/>
              </a:rPr>
              <a:t>处理客户开出的空头支票</a:t>
            </a:r>
            <a:endParaRPr lang="zh-CN" altLang="en-US" sz="2000" b="1">
              <a:solidFill>
                <a:srgbClr val="FF0000"/>
              </a:solidFill>
              <a:ea typeface="楷体_GB2312" pitchFamily="49" charset="-122"/>
            </a:endParaRPr>
          </a:p>
          <a:p>
            <a:pPr>
              <a:buClr>
                <a:schemeClr val="hlink"/>
              </a:buClr>
            </a:pPr>
            <a:r>
              <a:rPr lang="zh-CN" altLang="en-US" sz="2400" b="1">
                <a:solidFill>
                  <a:schemeClr val="accent1"/>
                </a:solidFill>
                <a:ea typeface="楷体_GB2312" pitchFamily="49" charset="-122"/>
              </a:rPr>
              <a:t>自行追账的特殊策略</a:t>
            </a:r>
            <a:endParaRPr lang="zh-CN" altLang="en-US" sz="2400" b="1">
              <a:solidFill>
                <a:schemeClr val="accent1"/>
              </a:solidFill>
              <a:ea typeface="楷体_GB2312" pitchFamily="49" charset="-122"/>
            </a:endParaRPr>
          </a:p>
          <a:p>
            <a:pPr lvl="1"/>
            <a:r>
              <a:rPr lang="zh-CN" altLang="en-US" sz="2000" b="1">
                <a:ea typeface="楷体_GB2312" pitchFamily="49" charset="-122"/>
              </a:rPr>
              <a:t>长期、大型客户。追账经理亲自上门；优先解决争议或问题；在非恶性拖欠的情况下，可以继续保持供货。</a:t>
            </a:r>
            <a:endParaRPr lang="zh-CN" altLang="en-US" sz="2000" b="1">
              <a:ea typeface="楷体_GB2312" pitchFamily="49" charset="-122"/>
            </a:endParaRPr>
          </a:p>
          <a:p>
            <a:pPr lvl="1"/>
            <a:r>
              <a:rPr lang="zh-CN" altLang="en-US" sz="2000" b="1">
                <a:ea typeface="楷体_GB2312" pitchFamily="49" charset="-122"/>
              </a:rPr>
              <a:t>一般客户。一般收账程序；根据其信用限额，欠款超过规定天数停止发货。</a:t>
            </a:r>
            <a:endParaRPr lang="zh-CN" altLang="en-US" sz="2000" b="1">
              <a:ea typeface="楷体_GB2312" pitchFamily="49" charset="-122"/>
            </a:endParaRPr>
          </a:p>
          <a:p>
            <a:pPr lvl="1"/>
            <a:r>
              <a:rPr lang="zh-CN" altLang="en-US" sz="2000" b="1">
                <a:ea typeface="楷体_GB2312" pitchFamily="49" charset="-122"/>
              </a:rPr>
              <a:t>高风险客户。立即停止供货，严密监控并追讨。</a:t>
            </a:r>
            <a:endParaRPr lang="zh-CN" altLang="en-US" sz="2000" b="1">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childTnLst>
                                    <p:set>
                                      <p:cBhvr additive="base">
                                        <p:cTn id="6" dur="1" fill="hold">
                                          <p:stCondLst>
                                            <p:cond delay="0"/>
                                          </p:stCondLst>
                                        </p:cTn>
                                        <p:tgtEl>
                                          <p:spTgt spid="2288">
                                            <p:txEl>
                                              <p:charRg st="0" end="16"/>
                                            </p:txEl>
                                          </p:spTgt>
                                        </p:tgtEl>
                                        <p:attrNameLst>
                                          <p:attrName>style.visibility</p:attrName>
                                        </p:attrNameLst>
                                      </p:cBhvr>
                                      <p:to>
                                        <p:strVal val="visible"/>
                                      </p:to>
                                    </p:set>
                                    <p:animEffect transition="in" filter="blinds(horizontal)">
                                      <p:cBhvr additive="base">
                                        <p:cTn id="7" dur="500"/>
                                        <p:tgtEl>
                                          <p:spTgt spid="2288">
                                            <p:txEl>
                                              <p:charRg st="0" end="16"/>
                                            </p:txEl>
                                          </p:spTgt>
                                        </p:tgtEl>
                                      </p:cBhvr>
                                    </p:animEffect>
                                  </p:childTnLst>
                                </p:cTn>
                              </p:par>
                              <p:par>
                                <p:cTn id="8" presetID="3" presetClass="entr" presetSubtype="10" fill="hold" grpId="0" nodeType="withEffect">
                                  <p:childTnLst>
                                    <p:set>
                                      <p:cBhvr additive="base">
                                        <p:cTn id="9" dur="1" fill="hold">
                                          <p:stCondLst>
                                            <p:cond delay="0"/>
                                          </p:stCondLst>
                                        </p:cTn>
                                        <p:tgtEl>
                                          <p:spTgt spid="2288">
                                            <p:txEl>
                                              <p:charRg st="16" end="35"/>
                                            </p:txEl>
                                          </p:spTgt>
                                        </p:tgtEl>
                                        <p:attrNameLst>
                                          <p:attrName>style.visibility</p:attrName>
                                        </p:attrNameLst>
                                      </p:cBhvr>
                                      <p:to>
                                        <p:strVal val="visible"/>
                                      </p:to>
                                    </p:set>
                                    <p:animEffect transition="in" filter="blinds(horizontal)">
                                      <p:cBhvr additive="base">
                                        <p:cTn id="10" dur="500"/>
                                        <p:tgtEl>
                                          <p:spTgt spid="2288">
                                            <p:txEl>
                                              <p:charRg st="16" end="35"/>
                                            </p:txEl>
                                          </p:spTgt>
                                        </p:tgtEl>
                                      </p:cBhvr>
                                    </p:animEffect>
                                  </p:childTnLst>
                                </p:cTn>
                              </p:par>
                              <p:par>
                                <p:cTn id="11" presetID="3" presetClass="entr" presetSubtype="10" fill="hold" grpId="0" nodeType="withEffect">
                                  <p:childTnLst>
                                    <p:set>
                                      <p:cBhvr additive="base">
                                        <p:cTn id="12" dur="1" fill="hold">
                                          <p:stCondLst>
                                            <p:cond delay="0"/>
                                          </p:stCondLst>
                                        </p:cTn>
                                        <p:tgtEl>
                                          <p:spTgt spid="2288">
                                            <p:txEl>
                                              <p:charRg st="35" end="46"/>
                                            </p:txEl>
                                          </p:spTgt>
                                        </p:tgtEl>
                                        <p:attrNameLst>
                                          <p:attrName>style.visibility</p:attrName>
                                        </p:attrNameLst>
                                      </p:cBhvr>
                                      <p:to>
                                        <p:strVal val="visible"/>
                                      </p:to>
                                    </p:set>
                                    <p:animEffect transition="in" filter="blinds(horizontal)">
                                      <p:cBhvr additive="base">
                                        <p:cTn id="13" dur="500"/>
                                        <p:tgtEl>
                                          <p:spTgt spid="2288">
                                            <p:txEl>
                                              <p:charRg st="35" end="46"/>
                                            </p:txEl>
                                          </p:spTgt>
                                        </p:tgtEl>
                                      </p:cBhvr>
                                    </p:animEffect>
                                  </p:childTnLst>
                                </p:cTn>
                              </p:par>
                              <p:par>
                                <p:cTn id="14" presetID="3" presetClass="entr" presetSubtype="10" fill="hold" grpId="0" nodeType="withEffect">
                                  <p:childTnLst>
                                    <p:set>
                                      <p:cBhvr additive="base">
                                        <p:cTn id="15" dur="1" fill="hold">
                                          <p:stCondLst>
                                            <p:cond delay="0"/>
                                          </p:stCondLst>
                                        </p:cTn>
                                        <p:tgtEl>
                                          <p:spTgt spid="2288">
                                            <p:txEl>
                                              <p:charRg st="46" end="60"/>
                                            </p:txEl>
                                          </p:spTgt>
                                        </p:tgtEl>
                                        <p:attrNameLst>
                                          <p:attrName>style.visibility</p:attrName>
                                        </p:attrNameLst>
                                      </p:cBhvr>
                                      <p:to>
                                        <p:strVal val="visible"/>
                                      </p:to>
                                    </p:set>
                                    <p:animEffect transition="in" filter="blinds(horizontal)">
                                      <p:cBhvr additive="base">
                                        <p:cTn id="16" dur="500"/>
                                        <p:tgtEl>
                                          <p:spTgt spid="2288">
                                            <p:txEl>
                                              <p:charRg st="46" end="60"/>
                                            </p:txEl>
                                          </p:spTgt>
                                        </p:tgtEl>
                                      </p:cBhvr>
                                    </p:animEffect>
                                  </p:childTnLst>
                                </p:cTn>
                              </p:par>
                              <p:par>
                                <p:cTn id="17" presetID="3" presetClass="entr" presetSubtype="10" fill="hold" grpId="0" nodeType="withEffect">
                                  <p:childTnLst>
                                    <p:set>
                                      <p:cBhvr additive="base">
                                        <p:cTn id="18" dur="1" fill="hold">
                                          <p:stCondLst>
                                            <p:cond delay="0"/>
                                          </p:stCondLst>
                                        </p:cTn>
                                        <p:tgtEl>
                                          <p:spTgt spid="2288">
                                            <p:txEl>
                                              <p:charRg st="60" end="67"/>
                                            </p:txEl>
                                          </p:spTgt>
                                        </p:tgtEl>
                                        <p:attrNameLst>
                                          <p:attrName>style.visibility</p:attrName>
                                        </p:attrNameLst>
                                      </p:cBhvr>
                                      <p:to>
                                        <p:strVal val="visible"/>
                                      </p:to>
                                    </p:set>
                                    <p:animEffect transition="in" filter="blinds(horizontal)">
                                      <p:cBhvr additive="base">
                                        <p:cTn id="19" dur="500"/>
                                        <p:tgtEl>
                                          <p:spTgt spid="2288">
                                            <p:txEl>
                                              <p:charRg st="60" end="67"/>
                                            </p:txEl>
                                          </p:spTgt>
                                        </p:tgtEl>
                                      </p:cBhvr>
                                    </p:animEffect>
                                  </p:childTnLst>
                                </p:cTn>
                              </p:par>
                              <p:par>
                                <p:cTn id="20" presetID="3" presetClass="entr" presetSubtype="10" fill="hold" grpId="0" nodeType="withEffect">
                                  <p:childTnLst>
                                    <p:set>
                                      <p:cBhvr additive="base">
                                        <p:cTn id="21" dur="1" fill="hold">
                                          <p:stCondLst>
                                            <p:cond delay="0"/>
                                          </p:stCondLst>
                                        </p:cTn>
                                        <p:tgtEl>
                                          <p:spTgt spid="2288">
                                            <p:txEl>
                                              <p:charRg st="67" end="79"/>
                                            </p:txEl>
                                          </p:spTgt>
                                        </p:tgtEl>
                                        <p:attrNameLst>
                                          <p:attrName>style.visibility</p:attrName>
                                        </p:attrNameLst>
                                      </p:cBhvr>
                                      <p:to>
                                        <p:strVal val="visible"/>
                                      </p:to>
                                    </p:set>
                                    <p:animEffect transition="in" filter="blinds(horizontal)">
                                      <p:cBhvr additive="base">
                                        <p:cTn id="22" dur="500"/>
                                        <p:tgtEl>
                                          <p:spTgt spid="2288">
                                            <p:txEl>
                                              <p:charRg st="67" end="7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childTnLst>
                                    <p:set>
                                      <p:cBhvr additive="base">
                                        <p:cTn id="26" dur="1" fill="hold">
                                          <p:stCondLst>
                                            <p:cond delay="0"/>
                                          </p:stCondLst>
                                        </p:cTn>
                                        <p:tgtEl>
                                          <p:spTgt spid="2288">
                                            <p:txEl>
                                              <p:charRg st="79" end="89"/>
                                            </p:txEl>
                                          </p:spTgt>
                                        </p:tgtEl>
                                        <p:attrNameLst>
                                          <p:attrName>style.visibility</p:attrName>
                                        </p:attrNameLst>
                                      </p:cBhvr>
                                      <p:to>
                                        <p:strVal val="visible"/>
                                      </p:to>
                                    </p:set>
                                    <p:animEffect transition="in" filter="blinds(horizontal)">
                                      <p:cBhvr additive="base">
                                        <p:cTn id="27" dur="500"/>
                                        <p:tgtEl>
                                          <p:spTgt spid="2288">
                                            <p:txEl>
                                              <p:charRg st="79" end="89"/>
                                            </p:txEl>
                                          </p:spTgt>
                                        </p:tgtEl>
                                      </p:cBhvr>
                                    </p:animEffect>
                                  </p:childTnLst>
                                </p:cTn>
                              </p:par>
                              <p:par>
                                <p:cTn id="28" presetID="3" presetClass="entr" presetSubtype="10" fill="hold" grpId="0" nodeType="withEffect">
                                  <p:childTnLst>
                                    <p:set>
                                      <p:cBhvr additive="base">
                                        <p:cTn id="29" dur="1" fill="hold">
                                          <p:stCondLst>
                                            <p:cond delay="0"/>
                                          </p:stCondLst>
                                        </p:cTn>
                                        <p:tgtEl>
                                          <p:spTgt spid="2288">
                                            <p:txEl>
                                              <p:charRg st="89" end="137"/>
                                            </p:txEl>
                                          </p:spTgt>
                                        </p:tgtEl>
                                        <p:attrNameLst>
                                          <p:attrName>style.visibility</p:attrName>
                                        </p:attrNameLst>
                                      </p:cBhvr>
                                      <p:to>
                                        <p:strVal val="visible"/>
                                      </p:to>
                                    </p:set>
                                    <p:animEffect transition="in" filter="blinds(horizontal)">
                                      <p:cBhvr additive="base">
                                        <p:cTn id="30" dur="500"/>
                                        <p:tgtEl>
                                          <p:spTgt spid="2288">
                                            <p:txEl>
                                              <p:charRg st="89" end="137"/>
                                            </p:txEl>
                                          </p:spTgt>
                                        </p:tgtEl>
                                      </p:cBhvr>
                                    </p:animEffect>
                                  </p:childTnLst>
                                </p:cTn>
                              </p:par>
                              <p:par>
                                <p:cTn id="31" presetID="3" presetClass="entr" presetSubtype="10" fill="hold" grpId="0" nodeType="withEffect">
                                  <p:childTnLst>
                                    <p:set>
                                      <p:cBhvr additive="base">
                                        <p:cTn id="32" dur="1" fill="hold">
                                          <p:stCondLst>
                                            <p:cond delay="0"/>
                                          </p:stCondLst>
                                        </p:cTn>
                                        <p:tgtEl>
                                          <p:spTgt spid="2288">
                                            <p:txEl>
                                              <p:charRg st="137" end="171"/>
                                            </p:txEl>
                                          </p:spTgt>
                                        </p:tgtEl>
                                        <p:attrNameLst>
                                          <p:attrName>style.visibility</p:attrName>
                                        </p:attrNameLst>
                                      </p:cBhvr>
                                      <p:to>
                                        <p:strVal val="visible"/>
                                      </p:to>
                                    </p:set>
                                    <p:animEffect transition="in" filter="blinds(horizontal)">
                                      <p:cBhvr additive="base">
                                        <p:cTn id="33" dur="500"/>
                                        <p:tgtEl>
                                          <p:spTgt spid="2288">
                                            <p:txEl>
                                              <p:charRg st="137" end="171"/>
                                            </p:txEl>
                                          </p:spTgt>
                                        </p:tgtEl>
                                      </p:cBhvr>
                                    </p:animEffect>
                                  </p:childTnLst>
                                </p:cTn>
                              </p:par>
                              <p:par>
                                <p:cTn id="34" presetID="3" presetClass="entr" presetSubtype="10" fill="hold" grpId="0" nodeType="withEffect">
                                  <p:childTnLst>
                                    <p:set>
                                      <p:cBhvr additive="base">
                                        <p:cTn id="35" dur="1" fill="hold">
                                          <p:stCondLst>
                                            <p:cond delay="0"/>
                                          </p:stCondLst>
                                        </p:cTn>
                                        <p:tgtEl>
                                          <p:spTgt spid="2288">
                                            <p:txEl>
                                              <p:charRg st="171" end="193"/>
                                            </p:txEl>
                                          </p:spTgt>
                                        </p:tgtEl>
                                        <p:attrNameLst>
                                          <p:attrName>style.visibility</p:attrName>
                                        </p:attrNameLst>
                                      </p:cBhvr>
                                      <p:to>
                                        <p:strVal val="visible"/>
                                      </p:to>
                                    </p:set>
                                    <p:animEffect transition="in" filter="blinds(horizontal)">
                                      <p:cBhvr additive="base">
                                        <p:cTn id="36" dur="500"/>
                                        <p:tgtEl>
                                          <p:spTgt spid="2288">
                                            <p:txEl>
                                              <p:charRg st="171" end="19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8" grpId="0" animBg="1" uiExpand="1"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93" name="标题 2292"/>
          <p:cNvSpPr/>
          <p:nvPr>
            <p:ph type="title"/>
          </p:nvPr>
        </p:nvSpPr>
        <p:spPr/>
        <p:txBody>
          <a:bodyPr anchor="ctr"/>
          <a:p>
            <a:r>
              <a:rPr lang="zh-CN" altLang="en-US">
                <a:solidFill>
                  <a:schemeClr val="bg1"/>
                </a:solidFill>
              </a:rPr>
              <a:t>（二）委托追账</a:t>
            </a:r>
            <a:endParaRPr lang="zh-CN" altLang="en-US">
              <a:solidFill>
                <a:schemeClr val="bg1"/>
              </a:solidFill>
            </a:endParaRPr>
          </a:p>
        </p:txBody>
      </p:sp>
      <p:sp>
        <p:nvSpPr>
          <p:cNvPr id="2294" name="文本占位符 2293"/>
          <p:cNvSpPr/>
          <p:nvPr>
            <p:ph type="body"/>
          </p:nvPr>
        </p:nvSpPr>
        <p:spPr/>
        <p:txBody>
          <a:bodyPr/>
          <a:p>
            <a:pPr>
              <a:buClr>
                <a:schemeClr val="hlink"/>
              </a:buClr>
            </a:pPr>
            <a:r>
              <a:rPr lang="zh-CN" altLang="en-US" b="1">
                <a:solidFill>
                  <a:schemeClr val="accent1"/>
                </a:solidFill>
                <a:ea typeface="楷体_GB2312" pitchFamily="49" charset="-122"/>
              </a:rPr>
              <a:t>委托追账的基本方法</a:t>
            </a:r>
            <a:r>
              <a:rPr lang="en-US" altLang="zh-CN" b="1">
                <a:solidFill>
                  <a:schemeClr val="accent1"/>
                </a:solidFill>
                <a:ea typeface="楷体_GB2312" pitchFamily="49" charset="-122"/>
              </a:rPr>
              <a:t>④</a:t>
            </a:r>
            <a:endParaRPr lang="en-US" altLang="zh-CN" b="1">
              <a:solidFill>
                <a:schemeClr val="accent1"/>
              </a:solidFill>
              <a:ea typeface="楷体_GB2312" pitchFamily="49" charset="-122"/>
            </a:endParaRPr>
          </a:p>
          <a:p>
            <a:pPr lvl="1"/>
            <a:r>
              <a:rPr lang="zh-CN" altLang="en-US" b="1"/>
              <a:t>专业追账员追账</a:t>
            </a:r>
            <a:endParaRPr lang="zh-CN" altLang="en-US" b="1"/>
          </a:p>
          <a:p>
            <a:pPr lvl="1"/>
            <a:r>
              <a:rPr lang="zh-CN" altLang="en-US" b="1"/>
              <a:t>律师协助非诉讼追账</a:t>
            </a:r>
            <a:endParaRPr lang="zh-CN" altLang="en-US" b="1"/>
          </a:p>
          <a:p>
            <a:pPr lvl="1"/>
            <a:r>
              <a:rPr lang="zh-CN" altLang="en-US" b="1"/>
              <a:t>诉讼追账</a:t>
            </a:r>
            <a:endParaRPr lang="zh-CN" altLang="en-US" b="1"/>
          </a:p>
          <a:p>
            <a:pPr lvl="1"/>
            <a:r>
              <a:rPr lang="zh-CN" altLang="en-US" b="1"/>
              <a:t>申请执行仲裁裁决</a:t>
            </a:r>
            <a:endParaRPr lang="zh-CN" altLang="en-US" b="1"/>
          </a:p>
          <a:p>
            <a:pPr>
              <a:buClr>
                <a:schemeClr val="hlink"/>
              </a:buClr>
            </a:pPr>
            <a:r>
              <a:rPr lang="zh-CN" altLang="en-US" b="1">
                <a:solidFill>
                  <a:schemeClr val="accent1"/>
                </a:solidFill>
                <a:ea typeface="楷体_GB2312" pitchFamily="49" charset="-122"/>
              </a:rPr>
              <a:t>委托追账的特点</a:t>
            </a:r>
            <a:r>
              <a:rPr lang="en-US" altLang="zh-CN" b="1">
                <a:solidFill>
                  <a:schemeClr val="accent1"/>
                </a:solidFill>
                <a:ea typeface="楷体_GB2312" pitchFamily="49" charset="-122"/>
              </a:rPr>
              <a:t>④</a:t>
            </a:r>
            <a:endParaRPr lang="en-US" altLang="zh-CN" b="1">
              <a:solidFill>
                <a:schemeClr val="accent1"/>
              </a:solidFill>
              <a:ea typeface="楷体_GB2312" pitchFamily="49" charset="-122"/>
            </a:endParaRPr>
          </a:p>
          <a:p>
            <a:pPr lvl="1"/>
            <a:r>
              <a:rPr lang="zh-CN" altLang="en-US" b="1"/>
              <a:t>追收力度大</a:t>
            </a:r>
            <a:endParaRPr lang="zh-CN" altLang="en-US" b="1"/>
          </a:p>
          <a:p>
            <a:pPr lvl="1"/>
            <a:r>
              <a:rPr lang="zh-CN" altLang="en-US" b="1"/>
              <a:t>处理案例专业化</a:t>
            </a:r>
            <a:endParaRPr lang="zh-CN" altLang="en-US" b="1"/>
          </a:p>
          <a:p>
            <a:pPr lvl="1"/>
            <a:r>
              <a:rPr lang="zh-CN" altLang="en-US" b="1"/>
              <a:t>节约追账成本</a:t>
            </a:r>
            <a:endParaRPr lang="zh-CN" altLang="en-US" b="1"/>
          </a:p>
          <a:p>
            <a:pPr lvl="1"/>
            <a:r>
              <a:rPr lang="zh-CN" altLang="en-US" b="1"/>
              <a:t>缩短追讨时间</a:t>
            </a:r>
            <a:endParaRPr lang="zh-CN" altLang="en-US" b="1"/>
          </a:p>
        </p:txBody>
      </p:sp>
      <p:pic>
        <p:nvPicPr>
          <p:cNvPr id="2295" name="图片 2294"/>
          <p:cNvPicPr>
            <a:picLocks noChangeAspect="1"/>
          </p:cNvPicPr>
          <p:nvPr/>
        </p:nvPicPr>
        <p:blipFill>
          <a:blip r:embed="rId2"/>
          <a:stretch>
            <a:fillRect/>
          </a:stretch>
        </p:blipFill>
        <p:spPr>
          <a:xfrm rot="16200000">
            <a:off x="6067425" y="779463"/>
            <a:ext cx="1958975" cy="3367087"/>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childTnLst>
                                    <p:set>
                                      <p:cBhvr additive="base">
                                        <p:cTn id="6" dur="1" fill="hold">
                                          <p:stCondLst>
                                            <p:cond delay="0"/>
                                          </p:stCondLst>
                                        </p:cTn>
                                        <p:tgtEl>
                                          <p:spTgt spid="2294">
                                            <p:txEl>
                                              <p:charRg st="0" end="11"/>
                                            </p:txEl>
                                          </p:spTgt>
                                        </p:tgtEl>
                                        <p:attrNameLst>
                                          <p:attrName>style.visibility</p:attrName>
                                        </p:attrNameLst>
                                      </p:cBhvr>
                                      <p:to>
                                        <p:strVal val="visible"/>
                                      </p:to>
                                    </p:set>
                                    <p:animEffect transition="in" filter="blinds(horizontal)">
                                      <p:cBhvr additive="base">
                                        <p:cTn id="7" dur="500"/>
                                        <p:tgtEl>
                                          <p:spTgt spid="2294">
                                            <p:txEl>
                                              <p:charRg st="0" end="11"/>
                                            </p:txEl>
                                          </p:spTgt>
                                        </p:tgtEl>
                                      </p:cBhvr>
                                    </p:animEffect>
                                  </p:childTnLst>
                                </p:cTn>
                              </p:par>
                              <p:par>
                                <p:cTn id="8" presetID="3" presetClass="entr" presetSubtype="10" fill="hold" grpId="0" nodeType="withEffect">
                                  <p:childTnLst>
                                    <p:set>
                                      <p:cBhvr additive="base">
                                        <p:cTn id="9" dur="1" fill="hold">
                                          <p:stCondLst>
                                            <p:cond delay="0"/>
                                          </p:stCondLst>
                                        </p:cTn>
                                        <p:tgtEl>
                                          <p:spTgt spid="2294">
                                            <p:txEl>
                                              <p:charRg st="11" end="19"/>
                                            </p:txEl>
                                          </p:spTgt>
                                        </p:tgtEl>
                                        <p:attrNameLst>
                                          <p:attrName>style.visibility</p:attrName>
                                        </p:attrNameLst>
                                      </p:cBhvr>
                                      <p:to>
                                        <p:strVal val="visible"/>
                                      </p:to>
                                    </p:set>
                                    <p:animEffect transition="in" filter="blinds(horizontal)">
                                      <p:cBhvr additive="base">
                                        <p:cTn id="10" dur="500"/>
                                        <p:tgtEl>
                                          <p:spTgt spid="2294">
                                            <p:txEl>
                                              <p:charRg st="11" end="19"/>
                                            </p:txEl>
                                          </p:spTgt>
                                        </p:tgtEl>
                                      </p:cBhvr>
                                    </p:animEffect>
                                  </p:childTnLst>
                                </p:cTn>
                              </p:par>
                              <p:par>
                                <p:cTn id="11" presetID="3" presetClass="entr" presetSubtype="10" fill="hold" grpId="0" nodeType="withEffect">
                                  <p:childTnLst>
                                    <p:set>
                                      <p:cBhvr additive="base">
                                        <p:cTn id="12" dur="1" fill="hold">
                                          <p:stCondLst>
                                            <p:cond delay="0"/>
                                          </p:stCondLst>
                                        </p:cTn>
                                        <p:tgtEl>
                                          <p:spTgt spid="2294">
                                            <p:txEl>
                                              <p:charRg st="19" end="29"/>
                                            </p:txEl>
                                          </p:spTgt>
                                        </p:tgtEl>
                                        <p:attrNameLst>
                                          <p:attrName>style.visibility</p:attrName>
                                        </p:attrNameLst>
                                      </p:cBhvr>
                                      <p:to>
                                        <p:strVal val="visible"/>
                                      </p:to>
                                    </p:set>
                                    <p:animEffect transition="in" filter="blinds(horizontal)">
                                      <p:cBhvr additive="base">
                                        <p:cTn id="13" dur="500"/>
                                        <p:tgtEl>
                                          <p:spTgt spid="2294">
                                            <p:txEl>
                                              <p:charRg st="19" end="29"/>
                                            </p:txEl>
                                          </p:spTgt>
                                        </p:tgtEl>
                                      </p:cBhvr>
                                    </p:animEffect>
                                  </p:childTnLst>
                                </p:cTn>
                              </p:par>
                              <p:par>
                                <p:cTn id="14" presetID="3" presetClass="entr" presetSubtype="10" fill="hold" grpId="0" nodeType="withEffect">
                                  <p:childTnLst>
                                    <p:set>
                                      <p:cBhvr additive="base">
                                        <p:cTn id="15" dur="1" fill="hold">
                                          <p:stCondLst>
                                            <p:cond delay="0"/>
                                          </p:stCondLst>
                                        </p:cTn>
                                        <p:tgtEl>
                                          <p:spTgt spid="2294">
                                            <p:txEl>
                                              <p:charRg st="29" end="34"/>
                                            </p:txEl>
                                          </p:spTgt>
                                        </p:tgtEl>
                                        <p:attrNameLst>
                                          <p:attrName>style.visibility</p:attrName>
                                        </p:attrNameLst>
                                      </p:cBhvr>
                                      <p:to>
                                        <p:strVal val="visible"/>
                                      </p:to>
                                    </p:set>
                                    <p:animEffect transition="in" filter="blinds(horizontal)">
                                      <p:cBhvr additive="base">
                                        <p:cTn id="16" dur="500"/>
                                        <p:tgtEl>
                                          <p:spTgt spid="2294">
                                            <p:txEl>
                                              <p:charRg st="29" end="34"/>
                                            </p:txEl>
                                          </p:spTgt>
                                        </p:tgtEl>
                                      </p:cBhvr>
                                    </p:animEffect>
                                  </p:childTnLst>
                                </p:cTn>
                              </p:par>
                              <p:par>
                                <p:cTn id="17" presetID="3" presetClass="entr" presetSubtype="10" fill="hold" grpId="0" nodeType="withEffect">
                                  <p:childTnLst>
                                    <p:set>
                                      <p:cBhvr additive="base">
                                        <p:cTn id="18" dur="1" fill="hold">
                                          <p:stCondLst>
                                            <p:cond delay="0"/>
                                          </p:stCondLst>
                                        </p:cTn>
                                        <p:tgtEl>
                                          <p:spTgt spid="2294">
                                            <p:txEl>
                                              <p:charRg st="34" end="43"/>
                                            </p:txEl>
                                          </p:spTgt>
                                        </p:tgtEl>
                                        <p:attrNameLst>
                                          <p:attrName>style.visibility</p:attrName>
                                        </p:attrNameLst>
                                      </p:cBhvr>
                                      <p:to>
                                        <p:strVal val="visible"/>
                                      </p:to>
                                    </p:set>
                                    <p:animEffect transition="in" filter="blinds(horizontal)">
                                      <p:cBhvr additive="base">
                                        <p:cTn id="19" dur="500"/>
                                        <p:tgtEl>
                                          <p:spTgt spid="2294">
                                            <p:txEl>
                                              <p:charRg st="34" end="4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childTnLst>
                                    <p:set>
                                      <p:cBhvr additive="base">
                                        <p:cTn id="23" dur="1" fill="hold">
                                          <p:stCondLst>
                                            <p:cond delay="0"/>
                                          </p:stCondLst>
                                        </p:cTn>
                                        <p:tgtEl>
                                          <p:spTgt spid="2294">
                                            <p:txEl>
                                              <p:charRg st="43" end="52"/>
                                            </p:txEl>
                                          </p:spTgt>
                                        </p:tgtEl>
                                        <p:attrNameLst>
                                          <p:attrName>style.visibility</p:attrName>
                                        </p:attrNameLst>
                                      </p:cBhvr>
                                      <p:to>
                                        <p:strVal val="visible"/>
                                      </p:to>
                                    </p:set>
                                    <p:animEffect transition="in" filter="blinds(horizontal)">
                                      <p:cBhvr additive="base">
                                        <p:cTn id="24" dur="500"/>
                                        <p:tgtEl>
                                          <p:spTgt spid="2294">
                                            <p:txEl>
                                              <p:charRg st="43" end="52"/>
                                            </p:txEl>
                                          </p:spTgt>
                                        </p:tgtEl>
                                      </p:cBhvr>
                                    </p:animEffect>
                                  </p:childTnLst>
                                </p:cTn>
                              </p:par>
                              <p:par>
                                <p:cTn id="25" presetID="3" presetClass="entr" presetSubtype="10" fill="hold" grpId="0" nodeType="withEffect">
                                  <p:childTnLst>
                                    <p:set>
                                      <p:cBhvr additive="base">
                                        <p:cTn id="26" dur="1" fill="hold">
                                          <p:stCondLst>
                                            <p:cond delay="0"/>
                                          </p:stCondLst>
                                        </p:cTn>
                                        <p:tgtEl>
                                          <p:spTgt spid="2294">
                                            <p:txEl>
                                              <p:charRg st="52" end="58"/>
                                            </p:txEl>
                                          </p:spTgt>
                                        </p:tgtEl>
                                        <p:attrNameLst>
                                          <p:attrName>style.visibility</p:attrName>
                                        </p:attrNameLst>
                                      </p:cBhvr>
                                      <p:to>
                                        <p:strVal val="visible"/>
                                      </p:to>
                                    </p:set>
                                    <p:animEffect transition="in" filter="blinds(horizontal)">
                                      <p:cBhvr additive="base">
                                        <p:cTn id="27" dur="500"/>
                                        <p:tgtEl>
                                          <p:spTgt spid="2294">
                                            <p:txEl>
                                              <p:charRg st="52" end="58"/>
                                            </p:txEl>
                                          </p:spTgt>
                                        </p:tgtEl>
                                      </p:cBhvr>
                                    </p:animEffect>
                                  </p:childTnLst>
                                </p:cTn>
                              </p:par>
                              <p:par>
                                <p:cTn id="28" presetID="3" presetClass="entr" presetSubtype="10" fill="hold" grpId="0" nodeType="withEffect">
                                  <p:childTnLst>
                                    <p:set>
                                      <p:cBhvr additive="base">
                                        <p:cTn id="29" dur="1" fill="hold">
                                          <p:stCondLst>
                                            <p:cond delay="0"/>
                                          </p:stCondLst>
                                        </p:cTn>
                                        <p:tgtEl>
                                          <p:spTgt spid="2294">
                                            <p:txEl>
                                              <p:charRg st="58" end="66"/>
                                            </p:txEl>
                                          </p:spTgt>
                                        </p:tgtEl>
                                        <p:attrNameLst>
                                          <p:attrName>style.visibility</p:attrName>
                                        </p:attrNameLst>
                                      </p:cBhvr>
                                      <p:to>
                                        <p:strVal val="visible"/>
                                      </p:to>
                                    </p:set>
                                    <p:animEffect transition="in" filter="blinds(horizontal)">
                                      <p:cBhvr additive="base">
                                        <p:cTn id="30" dur="500"/>
                                        <p:tgtEl>
                                          <p:spTgt spid="2294">
                                            <p:txEl>
                                              <p:charRg st="58" end="66"/>
                                            </p:txEl>
                                          </p:spTgt>
                                        </p:tgtEl>
                                      </p:cBhvr>
                                    </p:animEffect>
                                  </p:childTnLst>
                                </p:cTn>
                              </p:par>
                              <p:par>
                                <p:cTn id="31" presetID="3" presetClass="entr" presetSubtype="10" fill="hold" grpId="0" nodeType="withEffect">
                                  <p:childTnLst>
                                    <p:set>
                                      <p:cBhvr additive="base">
                                        <p:cTn id="32" dur="1" fill="hold">
                                          <p:stCondLst>
                                            <p:cond delay="0"/>
                                          </p:stCondLst>
                                        </p:cTn>
                                        <p:tgtEl>
                                          <p:spTgt spid="2294">
                                            <p:txEl>
                                              <p:charRg st="66" end="73"/>
                                            </p:txEl>
                                          </p:spTgt>
                                        </p:tgtEl>
                                        <p:attrNameLst>
                                          <p:attrName>style.visibility</p:attrName>
                                        </p:attrNameLst>
                                      </p:cBhvr>
                                      <p:to>
                                        <p:strVal val="visible"/>
                                      </p:to>
                                    </p:set>
                                    <p:animEffect transition="in" filter="blinds(horizontal)">
                                      <p:cBhvr additive="base">
                                        <p:cTn id="33" dur="500"/>
                                        <p:tgtEl>
                                          <p:spTgt spid="2294">
                                            <p:txEl>
                                              <p:charRg st="66" end="73"/>
                                            </p:txEl>
                                          </p:spTgt>
                                        </p:tgtEl>
                                      </p:cBhvr>
                                    </p:animEffect>
                                  </p:childTnLst>
                                </p:cTn>
                              </p:par>
                              <p:par>
                                <p:cTn id="34" presetID="3" presetClass="entr" presetSubtype="10" fill="hold" grpId="0" nodeType="withEffect">
                                  <p:childTnLst>
                                    <p:set>
                                      <p:cBhvr additive="base">
                                        <p:cTn id="35" dur="1" fill="hold">
                                          <p:stCondLst>
                                            <p:cond delay="0"/>
                                          </p:stCondLst>
                                        </p:cTn>
                                        <p:tgtEl>
                                          <p:spTgt spid="2294">
                                            <p:txEl>
                                              <p:charRg st="73" end="80"/>
                                            </p:txEl>
                                          </p:spTgt>
                                        </p:tgtEl>
                                        <p:attrNameLst>
                                          <p:attrName>style.visibility</p:attrName>
                                        </p:attrNameLst>
                                      </p:cBhvr>
                                      <p:to>
                                        <p:strVal val="visible"/>
                                      </p:to>
                                    </p:set>
                                    <p:animEffect transition="in" filter="blinds(horizontal)">
                                      <p:cBhvr additive="base">
                                        <p:cTn id="36" dur="500"/>
                                        <p:tgtEl>
                                          <p:spTgt spid="2294">
                                            <p:txEl>
                                              <p:charRg st="73" end="8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4" grpId="0" animBg="1" uiExpand="1"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298" name="标题 2297"/>
          <p:cNvSpPr/>
          <p:nvPr>
            <p:ph type="title"/>
          </p:nvPr>
        </p:nvSpPr>
        <p:spPr/>
        <p:txBody>
          <a:bodyPr anchor="ctr"/>
          <a:p>
            <a:r>
              <a:rPr lang="zh-CN" altLang="en-US">
                <a:solidFill>
                  <a:schemeClr val="bg1"/>
                </a:solidFill>
              </a:rPr>
              <a:t>（二）委托追账</a:t>
            </a:r>
            <a:endParaRPr lang="zh-CN" altLang="en-US">
              <a:solidFill>
                <a:schemeClr val="bg1"/>
              </a:solidFill>
            </a:endParaRPr>
          </a:p>
        </p:txBody>
      </p:sp>
      <p:sp>
        <p:nvSpPr>
          <p:cNvPr id="2299" name="文本占位符 2298"/>
          <p:cNvSpPr/>
          <p:nvPr>
            <p:ph type="body"/>
          </p:nvPr>
        </p:nvSpPr>
        <p:spPr>
          <a:xfrm>
            <a:off x="611188" y="1268413"/>
            <a:ext cx="8077200" cy="4725987"/>
          </a:xfrm>
        </p:spPr>
        <p:txBody>
          <a:bodyPr/>
          <a:p>
            <a:pPr>
              <a:buClr>
                <a:schemeClr val="hlink"/>
              </a:buClr>
            </a:pPr>
            <a:r>
              <a:rPr lang="zh-CN" altLang="en-US" b="1">
                <a:solidFill>
                  <a:schemeClr val="accent1"/>
                </a:solidFill>
              </a:rPr>
              <a:t>委托追账的步骤</a:t>
            </a:r>
            <a:r>
              <a:rPr lang="en-US" altLang="zh-CN" b="1">
                <a:solidFill>
                  <a:schemeClr val="accent1"/>
                </a:solidFill>
              </a:rPr>
              <a:t>⑨</a:t>
            </a:r>
            <a:endParaRPr lang="en-US" altLang="zh-CN" b="1">
              <a:solidFill>
                <a:schemeClr val="accent1"/>
              </a:solidFill>
            </a:endParaRPr>
          </a:p>
          <a:p>
            <a:pPr lvl="1"/>
            <a:r>
              <a:rPr lang="zh-CN" altLang="en-US"/>
              <a:t>选择资信状况良好的追账机构</a:t>
            </a:r>
            <a:endParaRPr lang="zh-CN" altLang="en-US"/>
          </a:p>
          <a:p>
            <a:pPr lvl="1"/>
            <a:r>
              <a:rPr lang="zh-CN" altLang="en-US"/>
              <a:t>向追账机构提供案情介绍</a:t>
            </a:r>
            <a:endParaRPr lang="zh-CN" altLang="en-US"/>
          </a:p>
          <a:p>
            <a:pPr lvl="1"/>
            <a:r>
              <a:rPr lang="zh-CN" altLang="en-US"/>
              <a:t>听取追账机构对案件的分析评估和处理建议</a:t>
            </a:r>
            <a:endParaRPr lang="zh-CN" altLang="en-US"/>
          </a:p>
          <a:p>
            <a:pPr lvl="1"/>
            <a:r>
              <a:rPr lang="zh-CN" altLang="en-US"/>
              <a:t>协商佣金比例</a:t>
            </a:r>
            <a:endParaRPr lang="zh-CN" altLang="en-US"/>
          </a:p>
          <a:p>
            <a:pPr lvl="1"/>
            <a:r>
              <a:rPr lang="zh-CN" altLang="en-US"/>
              <a:t>处理委托手续</a:t>
            </a:r>
            <a:endParaRPr lang="zh-CN" altLang="en-US"/>
          </a:p>
          <a:p>
            <a:pPr lvl="1"/>
            <a:r>
              <a:rPr lang="zh-CN" altLang="en-US"/>
              <a:t>向追账机构提交债券文件</a:t>
            </a:r>
            <a:endParaRPr lang="zh-CN" altLang="en-US"/>
          </a:p>
          <a:p>
            <a:pPr lvl="1"/>
            <a:r>
              <a:rPr lang="zh-CN" altLang="en-US"/>
              <a:t>接受追账公司的进展报告，及时给与配合</a:t>
            </a:r>
            <a:endParaRPr lang="zh-CN" altLang="en-US"/>
          </a:p>
          <a:p>
            <a:pPr lvl="1"/>
            <a:r>
              <a:rPr lang="zh-CN" altLang="en-US"/>
              <a:t>结算</a:t>
            </a:r>
            <a:endParaRPr lang="zh-CN" altLang="en-US"/>
          </a:p>
          <a:p>
            <a:pPr lvl="1"/>
            <a:r>
              <a:rPr lang="zh-CN" altLang="en-US"/>
              <a:t>结案</a:t>
            </a: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02" name="标题 2301"/>
          <p:cNvSpPr/>
          <p:nvPr>
            <p:ph type="title"/>
          </p:nvPr>
        </p:nvSpPr>
        <p:spPr/>
        <p:txBody>
          <a:bodyPr anchor="ctr"/>
          <a:p>
            <a:r>
              <a:rPr lang="zh-CN" altLang="en-US">
                <a:solidFill>
                  <a:schemeClr val="bg1"/>
                </a:solidFill>
              </a:rPr>
              <a:t>（三）仲裁追账</a:t>
            </a:r>
            <a:endParaRPr lang="zh-CN" altLang="en-US">
              <a:solidFill>
                <a:schemeClr val="bg1"/>
              </a:solidFill>
            </a:endParaRPr>
          </a:p>
        </p:txBody>
      </p:sp>
      <p:sp>
        <p:nvSpPr>
          <p:cNvPr id="2303" name="文本占位符 2302"/>
          <p:cNvSpPr/>
          <p:nvPr>
            <p:ph type="body"/>
          </p:nvPr>
        </p:nvSpPr>
        <p:spPr>
          <a:xfrm>
            <a:off x="539750" y="1412875"/>
            <a:ext cx="7777163" cy="3717925"/>
          </a:xfrm>
        </p:spPr>
        <p:txBody>
          <a:bodyPr/>
          <a:p>
            <a:pPr>
              <a:buClr>
                <a:schemeClr val="hlink"/>
              </a:buClr>
            </a:pPr>
            <a:r>
              <a:rPr lang="zh-CN" altLang="en-US" b="1">
                <a:solidFill>
                  <a:schemeClr val="accent1"/>
                </a:solidFill>
                <a:ea typeface="楷体_GB2312" pitchFamily="49" charset="-122"/>
              </a:rPr>
              <a:t>定义</a:t>
            </a:r>
            <a:endParaRPr lang="zh-CN" altLang="en-US" b="1">
              <a:solidFill>
                <a:schemeClr val="accent1"/>
              </a:solidFill>
              <a:ea typeface="楷体_GB2312" pitchFamily="49" charset="-122"/>
            </a:endParaRPr>
          </a:p>
          <a:p>
            <a:pPr>
              <a:buClr>
                <a:schemeClr val="hlink"/>
              </a:buClr>
              <a:buNone/>
            </a:pPr>
            <a:r>
              <a:rPr lang="zh-CN" altLang="en-US" sz="2400">
                <a:ea typeface="楷体_GB2312" pitchFamily="49" charset="-122"/>
              </a:rPr>
              <a:t>          </a:t>
            </a:r>
            <a:endParaRPr lang="zh-CN" altLang="en-US" sz="2400">
              <a:ea typeface="楷体_GB2312" pitchFamily="49" charset="-122"/>
            </a:endParaRPr>
          </a:p>
          <a:p>
            <a:pPr>
              <a:buClr>
                <a:schemeClr val="hlink"/>
              </a:buClr>
              <a:buNone/>
            </a:pPr>
            <a:r>
              <a:rPr lang="zh-CN" altLang="en-US" sz="2400">
                <a:ea typeface="楷体_GB2312" pitchFamily="49" charset="-122"/>
              </a:rPr>
              <a:t>         债权和债务双方根据债务纠纷发生前或者发生后双方达成的</a:t>
            </a:r>
            <a:r>
              <a:rPr lang="zh-CN" altLang="en-US" sz="2400">
                <a:solidFill>
                  <a:srgbClr val="FF0000"/>
                </a:solidFill>
                <a:ea typeface="楷体_GB2312" pitchFamily="49" charset="-122"/>
              </a:rPr>
              <a:t>书面协议</a:t>
            </a:r>
            <a:r>
              <a:rPr lang="zh-CN" altLang="en-US" sz="2400">
                <a:ea typeface="楷体_GB2312" pitchFamily="49" charset="-122"/>
              </a:rPr>
              <a:t>，自愿将争议交给双方同意的仲裁机构，由</a:t>
            </a:r>
            <a:r>
              <a:rPr lang="zh-CN" altLang="en-US" sz="2400">
                <a:solidFill>
                  <a:srgbClr val="FF0000"/>
                </a:solidFill>
                <a:ea typeface="楷体_GB2312" pitchFamily="49" charset="-122"/>
              </a:rPr>
              <a:t>仲裁机构</a:t>
            </a:r>
            <a:r>
              <a:rPr lang="zh-CN" altLang="en-US" sz="2400">
                <a:ea typeface="楷体_GB2312" pitchFamily="49" charset="-122"/>
              </a:rPr>
              <a:t>根据双方协议的授权审理争议，并作出对双方均有</a:t>
            </a:r>
            <a:r>
              <a:rPr lang="zh-CN" altLang="en-US" sz="2400">
                <a:solidFill>
                  <a:srgbClr val="FF0000"/>
                </a:solidFill>
                <a:ea typeface="楷体_GB2312" pitchFamily="49" charset="-122"/>
              </a:rPr>
              <a:t>约束力</a:t>
            </a:r>
            <a:r>
              <a:rPr lang="zh-CN" altLang="en-US" sz="2400">
                <a:ea typeface="楷体_GB2312" pitchFamily="49" charset="-122"/>
              </a:rPr>
              <a:t>的裁决。</a:t>
            </a:r>
            <a:endParaRPr lang="zh-CN" altLang="en-US" sz="2400">
              <a:ea typeface="楷体_GB2312" pitchFamily="49" charset="-122"/>
            </a:endParaRPr>
          </a:p>
          <a:p>
            <a:pPr>
              <a:buClr>
                <a:schemeClr val="hlink"/>
              </a:buClr>
              <a:buNone/>
            </a:pPr>
            <a:endParaRPr lang="zh-CN" altLang="en-US" sz="2400">
              <a:ea typeface="楷体_GB2312" pitchFamily="49"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06" name="标题 2305"/>
          <p:cNvSpPr/>
          <p:nvPr>
            <p:ph type="title"/>
          </p:nvPr>
        </p:nvSpPr>
        <p:spPr/>
        <p:txBody>
          <a:bodyPr anchor="ctr"/>
          <a:p>
            <a:r>
              <a:rPr lang="zh-CN" altLang="en-US">
                <a:solidFill>
                  <a:schemeClr val="bg1"/>
                </a:solidFill>
              </a:rPr>
              <a:t>（三）仲裁追账</a:t>
            </a:r>
            <a:endParaRPr lang="zh-CN" altLang="en-US">
              <a:solidFill>
                <a:schemeClr val="bg1"/>
              </a:solidFill>
            </a:endParaRPr>
          </a:p>
        </p:txBody>
      </p:sp>
      <p:sp>
        <p:nvSpPr>
          <p:cNvPr id="2307" name="文本占位符 2306"/>
          <p:cNvSpPr/>
          <p:nvPr>
            <p:ph type="body"/>
          </p:nvPr>
        </p:nvSpPr>
        <p:spPr>
          <a:xfrm>
            <a:off x="539750" y="1223963"/>
            <a:ext cx="7777163" cy="4365625"/>
          </a:xfrm>
        </p:spPr>
        <p:txBody>
          <a:bodyPr/>
          <a:p>
            <a:pPr>
              <a:buClr>
                <a:schemeClr val="hlink"/>
              </a:buClr>
            </a:pPr>
            <a:r>
              <a:rPr lang="zh-CN" altLang="en-US" b="1">
                <a:solidFill>
                  <a:schemeClr val="accent1"/>
                </a:solidFill>
                <a:ea typeface="楷体_GB2312" pitchFamily="49" charset="-122"/>
              </a:rPr>
              <a:t>特点</a:t>
            </a:r>
            <a:endParaRPr lang="zh-CN" altLang="en-US" b="1">
              <a:solidFill>
                <a:schemeClr val="accent1"/>
              </a:solidFill>
              <a:ea typeface="楷体_GB2312" pitchFamily="49" charset="-122"/>
            </a:endParaRPr>
          </a:p>
          <a:p>
            <a:pPr>
              <a:buClr>
                <a:schemeClr val="hlink"/>
              </a:buClr>
              <a:buNone/>
            </a:pPr>
            <a:endParaRPr lang="zh-CN" altLang="en-US" b="1">
              <a:solidFill>
                <a:schemeClr val="accent1"/>
              </a:solidFill>
              <a:ea typeface="楷体_GB2312" pitchFamily="49" charset="-122"/>
            </a:endParaRPr>
          </a:p>
          <a:p>
            <a:pPr lvl="1"/>
            <a:r>
              <a:rPr lang="zh-CN" altLang="en-US" b="1"/>
              <a:t>双方自愿的基础上，以仲裁协议为基础。无仲裁协议，则无仲裁程序。</a:t>
            </a:r>
            <a:endParaRPr lang="zh-CN" altLang="en-US" b="1"/>
          </a:p>
          <a:p>
            <a:pPr lvl="1"/>
            <a:r>
              <a:rPr lang="zh-CN" altLang="en-US" b="1"/>
              <a:t>仲裁机构是民间组织，不是国家行政机关或司法机构，对商务纠纷案件没有强制管辖权。</a:t>
            </a:r>
            <a:endParaRPr lang="zh-CN" altLang="en-US" b="1"/>
          </a:p>
          <a:p>
            <a:pPr lvl="1"/>
            <a:r>
              <a:rPr lang="zh-CN" altLang="en-US" b="1"/>
              <a:t>裁决具有终局性，对双方均有约束力。任何一方均不得就同一标的或事由向仲裁机构再申请仲裁。</a:t>
            </a:r>
            <a:endParaRPr lang="zh-CN" altLang="en-US" b="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10" name="标题 2309"/>
          <p:cNvSpPr/>
          <p:nvPr>
            <p:ph type="title"/>
          </p:nvPr>
        </p:nvSpPr>
        <p:spPr/>
        <p:txBody>
          <a:bodyPr anchor="ctr"/>
          <a:p>
            <a:r>
              <a:rPr lang="zh-CN" altLang="en-US">
                <a:solidFill>
                  <a:schemeClr val="bg1"/>
                </a:solidFill>
              </a:rPr>
              <a:t>（三）仲裁追账</a:t>
            </a:r>
            <a:endParaRPr lang="zh-CN" altLang="en-US">
              <a:solidFill>
                <a:schemeClr val="bg1"/>
              </a:solidFill>
            </a:endParaRPr>
          </a:p>
        </p:txBody>
      </p:sp>
      <p:sp>
        <p:nvSpPr>
          <p:cNvPr id="2311" name="文本占位符 2310"/>
          <p:cNvSpPr/>
          <p:nvPr>
            <p:ph type="body"/>
          </p:nvPr>
        </p:nvSpPr>
        <p:spPr>
          <a:xfrm>
            <a:off x="539750" y="1223963"/>
            <a:ext cx="7777163" cy="4868862"/>
          </a:xfrm>
        </p:spPr>
        <p:txBody>
          <a:bodyPr/>
          <a:p>
            <a:pPr>
              <a:buClr>
                <a:schemeClr val="hlink"/>
              </a:buClr>
            </a:pPr>
            <a:r>
              <a:rPr lang="zh-CN" altLang="en-US" b="1">
                <a:solidFill>
                  <a:schemeClr val="accent1"/>
                </a:solidFill>
                <a:ea typeface="楷体_GB2312" pitchFamily="49" charset="-122"/>
              </a:rPr>
              <a:t>具体程序</a:t>
            </a:r>
            <a:r>
              <a:rPr lang="en-US" altLang="zh-CN" b="1">
                <a:solidFill>
                  <a:schemeClr val="accent1"/>
                </a:solidFill>
                <a:ea typeface="楷体_GB2312" pitchFamily="49" charset="-122"/>
              </a:rPr>
              <a:t>⑤</a:t>
            </a:r>
            <a:endParaRPr lang="en-US" altLang="zh-CN" b="1">
              <a:solidFill>
                <a:schemeClr val="accent1"/>
              </a:solidFill>
              <a:ea typeface="楷体_GB2312" pitchFamily="49" charset="-122"/>
            </a:endParaRPr>
          </a:p>
          <a:p>
            <a:pPr>
              <a:buClr>
                <a:schemeClr val="hlink"/>
              </a:buClr>
              <a:buNone/>
            </a:pPr>
            <a:endParaRPr lang="en-US" altLang="zh-CN" b="1">
              <a:solidFill>
                <a:schemeClr val="accent1"/>
              </a:solidFill>
              <a:ea typeface="楷体_GB2312" pitchFamily="49" charset="-122"/>
            </a:endParaRPr>
          </a:p>
          <a:p>
            <a:pPr lvl="1"/>
            <a:r>
              <a:rPr lang="zh-CN" altLang="en-US" b="1"/>
              <a:t>仲裁的申请和受理。包括：申请、受理、答辩和反请求、财产保全、委托代理人。</a:t>
            </a:r>
            <a:endParaRPr lang="zh-CN" altLang="en-US" b="1"/>
          </a:p>
          <a:p>
            <a:pPr lvl="1"/>
            <a:r>
              <a:rPr lang="zh-CN" altLang="en-US" b="1"/>
              <a:t>组成仲裁庭，包括：仲裁庭的组成、仲裁员的回避</a:t>
            </a:r>
            <a:endParaRPr lang="zh-CN" altLang="en-US" b="1"/>
          </a:p>
          <a:p>
            <a:pPr lvl="1"/>
            <a:r>
              <a:rPr lang="zh-CN" altLang="en-US" b="1"/>
              <a:t>仲裁审理和裁决，包括：开庭审理、证据收集和调查、证据的保全、辩论、和解、调解、裁决、仲裁笔录。</a:t>
            </a:r>
            <a:endParaRPr lang="zh-CN" altLang="en-US" b="1"/>
          </a:p>
          <a:p>
            <a:pPr lvl="1"/>
            <a:r>
              <a:rPr lang="zh-CN" altLang="en-US" b="1"/>
              <a:t>裁决执行。</a:t>
            </a:r>
            <a:endParaRPr lang="zh-CN" altLang="en-US" b="1"/>
          </a:p>
          <a:p>
            <a:pPr lvl="1"/>
            <a:r>
              <a:rPr lang="zh-CN" altLang="en-US" b="1">
                <a:solidFill>
                  <a:srgbClr val="FF0000"/>
                </a:solidFill>
                <a:ea typeface="楷体_GB2312" pitchFamily="49" charset="-122"/>
              </a:rPr>
              <a:t>仲裁裁决的司法审查。包括仲裁裁决的撤销、仲裁裁决的不予执行（曾考）</a:t>
            </a:r>
            <a:endParaRPr lang="zh-CN" altLang="en-US" b="1">
              <a:solidFill>
                <a:srgbClr val="FF0000"/>
              </a:solidFill>
              <a:ea typeface="楷体_GB2312" pitchFamily="49"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14" name="标题 2313"/>
          <p:cNvSpPr/>
          <p:nvPr>
            <p:ph type="title"/>
          </p:nvPr>
        </p:nvSpPr>
        <p:spPr/>
        <p:txBody>
          <a:bodyPr anchor="ctr"/>
          <a:p>
            <a:r>
              <a:rPr lang="zh-CN" altLang="en-US">
                <a:solidFill>
                  <a:schemeClr val="bg1"/>
                </a:solidFill>
              </a:rPr>
              <a:t>（四）诉讼追账</a:t>
            </a:r>
            <a:endParaRPr lang="zh-CN" altLang="en-US">
              <a:solidFill>
                <a:schemeClr val="bg1"/>
              </a:solidFill>
            </a:endParaRPr>
          </a:p>
        </p:txBody>
      </p:sp>
      <p:sp>
        <p:nvSpPr>
          <p:cNvPr id="2315" name="文本占位符 2314"/>
          <p:cNvSpPr/>
          <p:nvPr>
            <p:ph type="body"/>
          </p:nvPr>
        </p:nvSpPr>
        <p:spPr>
          <a:xfrm>
            <a:off x="395288" y="1196975"/>
            <a:ext cx="8280400" cy="4968875"/>
          </a:xfrm>
        </p:spPr>
        <p:txBody>
          <a:bodyPr/>
          <a:p>
            <a:pPr>
              <a:buClr>
                <a:schemeClr val="hlink"/>
              </a:buClr>
            </a:pPr>
            <a:r>
              <a:rPr lang="zh-CN" altLang="en-US" b="1">
                <a:solidFill>
                  <a:schemeClr val="accent1"/>
                </a:solidFill>
                <a:ea typeface="楷体_GB2312" pitchFamily="49" charset="-122"/>
              </a:rPr>
              <a:t>定义</a:t>
            </a:r>
            <a:endParaRPr lang="zh-CN" altLang="en-US" b="1">
              <a:solidFill>
                <a:schemeClr val="accent1"/>
              </a:solidFill>
              <a:ea typeface="楷体_GB2312" pitchFamily="49" charset="-122"/>
            </a:endParaRPr>
          </a:p>
          <a:p>
            <a:pPr>
              <a:buClr>
                <a:schemeClr val="hlink"/>
              </a:buClr>
              <a:buNone/>
            </a:pPr>
            <a:endParaRPr lang="zh-CN" altLang="en-US" b="1">
              <a:solidFill>
                <a:schemeClr val="accent1"/>
              </a:solidFill>
              <a:ea typeface="楷体_GB2312" pitchFamily="49" charset="-122"/>
            </a:endParaRPr>
          </a:p>
          <a:p>
            <a:pPr>
              <a:buClr>
                <a:schemeClr val="hlink"/>
              </a:buClr>
              <a:buNone/>
            </a:pPr>
            <a:r>
              <a:rPr lang="zh-CN" altLang="en-US" sz="2400" b="1">
                <a:ea typeface="楷体_GB2312" pitchFamily="49" charset="-122"/>
              </a:rPr>
              <a:t>        债务纠纷发生后，债权人或债务人中的一方向法院提出诉讼请求，由</a:t>
            </a:r>
            <a:r>
              <a:rPr lang="zh-CN" altLang="en-US" sz="2400" b="1">
                <a:solidFill>
                  <a:srgbClr val="FF0000"/>
                </a:solidFill>
                <a:ea typeface="楷体_GB2312" pitchFamily="49" charset="-122"/>
              </a:rPr>
              <a:t>法院</a:t>
            </a:r>
            <a:r>
              <a:rPr lang="zh-CN" altLang="en-US" sz="2400" b="1">
                <a:ea typeface="楷体_GB2312" pitchFamily="49" charset="-122"/>
              </a:rPr>
              <a:t>根据诉讼程序和有关法律规定审理案例，并作出对双方具有</a:t>
            </a:r>
            <a:r>
              <a:rPr lang="zh-CN" altLang="en-US" sz="2400" b="1">
                <a:solidFill>
                  <a:srgbClr val="FF0000"/>
                </a:solidFill>
                <a:ea typeface="楷体_GB2312" pitchFamily="49" charset="-122"/>
              </a:rPr>
              <a:t>法律强制执行力</a:t>
            </a:r>
            <a:r>
              <a:rPr lang="zh-CN" altLang="en-US" sz="2400" b="1">
                <a:ea typeface="楷体_GB2312" pitchFamily="49" charset="-122"/>
              </a:rPr>
              <a:t>的判决。</a:t>
            </a:r>
            <a:endParaRPr lang="zh-CN" altLang="en-US" sz="2400" b="1">
              <a:ea typeface="楷体_GB2312" pitchFamily="49"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18" name="标题 2317"/>
          <p:cNvSpPr/>
          <p:nvPr>
            <p:ph type="title"/>
          </p:nvPr>
        </p:nvSpPr>
        <p:spPr/>
        <p:txBody>
          <a:bodyPr anchor="ctr"/>
          <a:p>
            <a:r>
              <a:rPr lang="zh-CN" altLang="en-US">
                <a:solidFill>
                  <a:schemeClr val="bg1"/>
                </a:solidFill>
              </a:rPr>
              <a:t>（四）诉讼追账</a:t>
            </a:r>
            <a:endParaRPr lang="zh-CN" altLang="en-US">
              <a:solidFill>
                <a:schemeClr val="bg1"/>
              </a:solidFill>
            </a:endParaRPr>
          </a:p>
        </p:txBody>
      </p:sp>
      <p:sp>
        <p:nvSpPr>
          <p:cNvPr id="2319" name="文本占位符 2318"/>
          <p:cNvSpPr/>
          <p:nvPr>
            <p:ph type="body"/>
          </p:nvPr>
        </p:nvSpPr>
        <p:spPr>
          <a:xfrm>
            <a:off x="395288" y="1196975"/>
            <a:ext cx="8280400" cy="4968875"/>
          </a:xfrm>
        </p:spPr>
        <p:txBody>
          <a:bodyPr/>
          <a:p>
            <a:pPr>
              <a:buClr>
                <a:schemeClr val="hlink"/>
              </a:buClr>
            </a:pPr>
            <a:r>
              <a:rPr lang="zh-CN" altLang="en-US" b="1">
                <a:solidFill>
                  <a:schemeClr val="accent1"/>
                </a:solidFill>
                <a:ea typeface="楷体_GB2312" pitchFamily="49" charset="-122"/>
              </a:rPr>
              <a:t>特点</a:t>
            </a:r>
            <a:r>
              <a:rPr lang="en-US" altLang="zh-CN" b="1">
                <a:solidFill>
                  <a:schemeClr val="accent1"/>
                </a:solidFill>
                <a:ea typeface="楷体_GB2312" pitchFamily="49" charset="-122"/>
              </a:rPr>
              <a:t>④</a:t>
            </a:r>
            <a:endParaRPr lang="en-US" altLang="zh-CN" b="1">
              <a:solidFill>
                <a:schemeClr val="accent1"/>
              </a:solidFill>
              <a:ea typeface="楷体_GB2312" pitchFamily="49" charset="-122"/>
            </a:endParaRPr>
          </a:p>
          <a:p>
            <a:pPr>
              <a:buClr>
                <a:schemeClr val="hlink"/>
              </a:buClr>
              <a:buNone/>
            </a:pPr>
            <a:endParaRPr lang="en-US" altLang="zh-CN" b="1">
              <a:solidFill>
                <a:schemeClr val="accent1"/>
              </a:solidFill>
              <a:ea typeface="楷体_GB2312" pitchFamily="49" charset="-122"/>
            </a:endParaRPr>
          </a:p>
          <a:p>
            <a:pPr lvl="1"/>
            <a:r>
              <a:rPr lang="zh-CN" altLang="en-US" b="1">
                <a:ea typeface="楷体_GB2312" pitchFamily="49" charset="-122"/>
              </a:rPr>
              <a:t>必须是因自身的权利受到侵犯或因债权债务关系与客户发生争议，或本案的直接利害关系人才有资格作为案例的原告</a:t>
            </a:r>
            <a:endParaRPr lang="zh-CN" altLang="en-US" b="1">
              <a:ea typeface="楷体_GB2312" pitchFamily="49" charset="-122"/>
            </a:endParaRPr>
          </a:p>
          <a:p>
            <a:pPr lvl="1"/>
            <a:r>
              <a:rPr lang="zh-CN" altLang="en-US" b="1">
                <a:ea typeface="楷体_GB2312" pitchFamily="49" charset="-122"/>
              </a:rPr>
              <a:t>有明确的被告</a:t>
            </a:r>
            <a:endParaRPr lang="zh-CN" altLang="en-US" b="1">
              <a:ea typeface="楷体_GB2312" pitchFamily="49" charset="-122"/>
            </a:endParaRPr>
          </a:p>
          <a:p>
            <a:pPr lvl="1"/>
            <a:r>
              <a:rPr lang="zh-CN" altLang="en-US" b="1">
                <a:ea typeface="楷体_GB2312" pitchFamily="49" charset="-122"/>
              </a:rPr>
              <a:t>必须有具体的诉讼请求和事实、理由</a:t>
            </a:r>
            <a:endParaRPr lang="zh-CN" altLang="en-US" b="1">
              <a:ea typeface="楷体_GB2312" pitchFamily="49" charset="-122"/>
            </a:endParaRPr>
          </a:p>
          <a:p>
            <a:pPr lvl="1"/>
            <a:r>
              <a:rPr lang="zh-CN" altLang="en-US" b="1">
                <a:ea typeface="楷体_GB2312" pitchFamily="49" charset="-122"/>
              </a:rPr>
              <a:t>必须是属于法院受理的范围和管辖的案件</a:t>
            </a:r>
            <a:endParaRPr lang="zh-CN" altLang="en-US" b="1">
              <a:ea typeface="楷体_GB2312" pitchFamily="49" charset="-122"/>
            </a:endParaRPr>
          </a:p>
          <a:p>
            <a:pPr>
              <a:buClr>
                <a:schemeClr val="hlink"/>
              </a:buClr>
              <a:buNone/>
            </a:pPr>
            <a:endParaRPr lang="zh-CN" altLang="en-US" b="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22" name="标题 2321"/>
          <p:cNvSpPr/>
          <p:nvPr>
            <p:ph type="title"/>
          </p:nvPr>
        </p:nvSpPr>
        <p:spPr/>
        <p:txBody>
          <a:bodyPr anchor="ctr"/>
          <a:p>
            <a:r>
              <a:rPr lang="zh-CN" altLang="en-US">
                <a:solidFill>
                  <a:schemeClr val="bg1"/>
                </a:solidFill>
              </a:rPr>
              <a:t>（四）诉讼追账</a:t>
            </a:r>
            <a:endParaRPr lang="zh-CN" altLang="en-US">
              <a:solidFill>
                <a:schemeClr val="bg1"/>
              </a:solidFill>
            </a:endParaRPr>
          </a:p>
        </p:txBody>
      </p:sp>
      <p:sp>
        <p:nvSpPr>
          <p:cNvPr id="2323" name="文本占位符 2322"/>
          <p:cNvSpPr/>
          <p:nvPr>
            <p:ph type="body"/>
          </p:nvPr>
        </p:nvSpPr>
        <p:spPr>
          <a:xfrm>
            <a:off x="395288" y="1196975"/>
            <a:ext cx="8280400" cy="4968875"/>
          </a:xfrm>
        </p:spPr>
        <p:txBody>
          <a:bodyPr/>
          <a:p>
            <a:pPr>
              <a:buClr>
                <a:schemeClr val="hlink"/>
              </a:buClr>
            </a:pPr>
            <a:r>
              <a:rPr lang="zh-CN" altLang="en-US" b="1">
                <a:solidFill>
                  <a:schemeClr val="accent1"/>
                </a:solidFill>
                <a:ea typeface="楷体_GB2312" pitchFamily="49" charset="-122"/>
              </a:rPr>
              <a:t>具体程序</a:t>
            </a:r>
            <a:r>
              <a:rPr lang="en-US" altLang="zh-CN" b="1">
                <a:solidFill>
                  <a:schemeClr val="accent1"/>
                </a:solidFill>
                <a:ea typeface="楷体_GB2312" pitchFamily="49" charset="-122"/>
              </a:rPr>
              <a:t>④</a:t>
            </a:r>
            <a:endParaRPr lang="en-US" altLang="zh-CN" b="1">
              <a:solidFill>
                <a:schemeClr val="accent1"/>
              </a:solidFill>
              <a:ea typeface="楷体_GB2312" pitchFamily="49" charset="-122"/>
            </a:endParaRPr>
          </a:p>
          <a:p>
            <a:pPr>
              <a:buClr>
                <a:schemeClr val="hlink"/>
              </a:buClr>
              <a:buNone/>
            </a:pPr>
            <a:endParaRPr lang="en-US" altLang="zh-CN" sz="2400">
              <a:solidFill>
                <a:schemeClr val="tx1"/>
              </a:solidFill>
              <a:ea typeface="楷体_GB2312" pitchFamily="49" charset="-122"/>
            </a:endParaRPr>
          </a:p>
          <a:p>
            <a:pPr lvl="1"/>
            <a:r>
              <a:rPr lang="zh-CN" altLang="en-US" b="1">
                <a:solidFill>
                  <a:schemeClr val="tx1"/>
                </a:solidFill>
                <a:ea typeface="楷体_GB2312" pitchFamily="49" charset="-122"/>
              </a:rPr>
              <a:t>起诉与受理</a:t>
            </a:r>
            <a:endParaRPr lang="zh-CN" altLang="en-US" b="1">
              <a:solidFill>
                <a:schemeClr val="tx1"/>
              </a:solidFill>
              <a:ea typeface="楷体_GB2312" pitchFamily="49" charset="-122"/>
            </a:endParaRPr>
          </a:p>
          <a:p>
            <a:pPr lvl="1"/>
            <a:r>
              <a:rPr lang="zh-CN" altLang="en-US" b="1">
                <a:solidFill>
                  <a:schemeClr val="tx1"/>
                </a:solidFill>
                <a:ea typeface="楷体_GB2312" pitchFamily="49" charset="-122"/>
              </a:rPr>
              <a:t>审理前的准备</a:t>
            </a:r>
            <a:endParaRPr lang="zh-CN" altLang="en-US" b="1">
              <a:solidFill>
                <a:schemeClr val="tx1"/>
              </a:solidFill>
              <a:ea typeface="楷体_GB2312" pitchFamily="49" charset="-122"/>
            </a:endParaRPr>
          </a:p>
          <a:p>
            <a:pPr lvl="1"/>
            <a:r>
              <a:rPr lang="zh-CN" altLang="en-US" b="1">
                <a:solidFill>
                  <a:schemeClr val="tx1"/>
                </a:solidFill>
                <a:ea typeface="楷体_GB2312" pitchFamily="49" charset="-122"/>
              </a:rPr>
              <a:t>开庭审理。包括：开庭前的准备、法院调查、法庭辩论、评议和审判、按期限审结。</a:t>
            </a:r>
            <a:r>
              <a:rPr lang="zh-CN" altLang="en-US" b="1">
                <a:solidFill>
                  <a:srgbClr val="FF0000"/>
                </a:solidFill>
                <a:ea typeface="楷体_GB2312" pitchFamily="49" charset="-122"/>
              </a:rPr>
              <a:t>（曾考）</a:t>
            </a:r>
            <a:endParaRPr lang="zh-CN" altLang="en-US" b="1">
              <a:solidFill>
                <a:srgbClr val="FF0000"/>
              </a:solidFill>
              <a:ea typeface="楷体_GB2312" pitchFamily="49" charset="-122"/>
            </a:endParaRPr>
          </a:p>
          <a:p>
            <a:pPr lvl="1"/>
            <a:r>
              <a:rPr lang="zh-CN" altLang="en-US" b="1">
                <a:solidFill>
                  <a:schemeClr val="tx1"/>
                </a:solidFill>
                <a:ea typeface="楷体_GB2312" pitchFamily="49" charset="-122"/>
              </a:rPr>
              <a:t>执行</a:t>
            </a:r>
            <a:endParaRPr lang="zh-CN" altLang="en-US" b="1">
              <a:solidFill>
                <a:schemeClr val="tx1"/>
              </a:solidFill>
              <a:ea typeface="楷体_GB2312" pitchFamily="49" charset="-122"/>
            </a:endParaRPr>
          </a:p>
          <a:p>
            <a:pPr lvl="1"/>
            <a:endParaRPr lang="zh-CN" altLang="en-US" b="1">
              <a:solidFill>
                <a:schemeClr val="tx1"/>
              </a:solidFill>
              <a:ea typeface="楷体_GB2312" pitchFamily="49" charset="-122"/>
            </a:endParaRPr>
          </a:p>
          <a:p>
            <a:pPr lvl="1">
              <a:buNone/>
            </a:pPr>
            <a:r>
              <a:rPr lang="zh-CN" altLang="en-US" b="1">
                <a:solidFill>
                  <a:schemeClr val="tx1"/>
                </a:solidFill>
                <a:ea typeface="楷体_GB2312" pitchFamily="49" charset="-122"/>
              </a:rPr>
              <a:t> </a:t>
            </a:r>
            <a:endParaRPr lang="en-US" altLang="zh-CN" b="1">
              <a:solidFill>
                <a:srgbClr val="FF0066"/>
              </a:solidFill>
              <a:ea typeface="楷体_GB2312" pitchFamily="49" charset="-122"/>
            </a:endParaRPr>
          </a:p>
        </p:txBody>
      </p:sp>
      <p:pic>
        <p:nvPicPr>
          <p:cNvPr id="2324" name="图片 2323"/>
          <p:cNvPicPr>
            <a:picLocks noChangeAspect="1"/>
          </p:cNvPicPr>
          <p:nvPr/>
        </p:nvPicPr>
        <p:blipFill>
          <a:blip r:embed="rId2"/>
          <a:stretch>
            <a:fillRect/>
          </a:stretch>
        </p:blipFill>
        <p:spPr>
          <a:xfrm>
            <a:off x="8172450" y="5876925"/>
            <a:ext cx="485775" cy="485775"/>
          </a:xfrm>
          <a:prstGeom prst="rect">
            <a:avLst/>
          </a:prstGeom>
          <a:noFill/>
          <a:ln w="9525">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31" name="标题 2330"/>
          <p:cNvSpPr/>
          <p:nvPr>
            <p:ph type="title"/>
          </p:nvPr>
        </p:nvSpPr>
        <p:spPr/>
        <p:txBody>
          <a:bodyPr anchor="ctr"/>
          <a:p>
            <a:r>
              <a:rPr lang="zh-CN" altLang="en-US">
                <a:solidFill>
                  <a:schemeClr val="bg1"/>
                </a:solidFill>
              </a:rPr>
              <a:t>国家职业资格培训课程</a:t>
            </a:r>
            <a:endParaRPr lang="zh-CN" altLang="en-US">
              <a:solidFill>
                <a:schemeClr val="bg1"/>
              </a:solidFill>
            </a:endParaRPr>
          </a:p>
        </p:txBody>
      </p:sp>
      <p:sp>
        <p:nvSpPr>
          <p:cNvPr id="2332" name="文本占位符 2331"/>
          <p:cNvSpPr/>
          <p:nvPr>
            <p:ph type="body"/>
          </p:nvPr>
        </p:nvSpPr>
        <p:spPr>
          <a:xfrm>
            <a:off x="1619250" y="1557338"/>
            <a:ext cx="6553200" cy="4032250"/>
          </a:xfrm>
        </p:spPr>
        <p:txBody>
          <a:bodyPr/>
          <a:p>
            <a:pPr algn="ctr">
              <a:lnSpc>
                <a:spcPct val="135000"/>
              </a:lnSpc>
              <a:buClr>
                <a:schemeClr val="hlink"/>
              </a:buClr>
              <a:buNone/>
            </a:pPr>
            <a:endParaRPr lang="en-US" altLang="zh-CN" b="1">
              <a:solidFill>
                <a:schemeClr val="accent1"/>
              </a:solidFill>
              <a:latin typeface="楷体_GB2312" pitchFamily="49" charset="-122"/>
              <a:ea typeface="楷体_GB2312" pitchFamily="49" charset="-122"/>
            </a:endParaRPr>
          </a:p>
          <a:p>
            <a:pPr algn="ctr">
              <a:lnSpc>
                <a:spcPct val="135000"/>
              </a:lnSpc>
              <a:buClr>
                <a:schemeClr val="hlink"/>
              </a:buClr>
              <a:buNone/>
            </a:pPr>
            <a:r>
              <a:rPr lang="zh-CN" altLang="en-US" b="1">
                <a:solidFill>
                  <a:schemeClr val="accent1"/>
                </a:solidFill>
                <a:latin typeface="黑体" panose="02010609060101010101" pitchFamily="2" charset="-122"/>
                <a:ea typeface="黑体" panose="02010609060101010101" pitchFamily="2" charset="-122"/>
              </a:rPr>
              <a:t>第四章 客户管理</a:t>
            </a:r>
            <a:endParaRPr lang="zh-CN" altLang="en-US" b="1">
              <a:solidFill>
                <a:schemeClr val="accent1"/>
              </a:solidFill>
              <a:latin typeface="黑体" panose="02010609060101010101" pitchFamily="2" charset="-122"/>
              <a:ea typeface="黑体" panose="02010609060101010101" pitchFamily="2" charset="-122"/>
            </a:endParaRPr>
          </a:p>
          <a:p>
            <a:pPr>
              <a:lnSpc>
                <a:spcPct val="135000"/>
              </a:lnSpc>
              <a:buClr>
                <a:schemeClr val="hlink"/>
              </a:buClr>
              <a:buNone/>
            </a:pPr>
            <a:r>
              <a:rPr lang="zh-CN" altLang="en-US" b="1">
                <a:solidFill>
                  <a:schemeClr val="accent1"/>
                </a:solidFill>
                <a:latin typeface="楷体_GB2312" pitchFamily="49" charset="-122"/>
                <a:ea typeface="楷体_GB2312" pitchFamily="49" charset="-122"/>
              </a:rPr>
              <a:t>第一节 客户服务管理</a:t>
            </a:r>
            <a:endParaRPr lang="zh-CN" altLang="en-US" b="1">
              <a:solidFill>
                <a:schemeClr val="accent1"/>
              </a:solidFill>
              <a:latin typeface="楷体_GB2312" pitchFamily="49" charset="-122"/>
              <a:ea typeface="楷体_GB2312" pitchFamily="49" charset="-122"/>
            </a:endParaRPr>
          </a:p>
          <a:p>
            <a:pPr>
              <a:lnSpc>
                <a:spcPct val="135000"/>
              </a:lnSpc>
              <a:buClr>
                <a:schemeClr val="hlink"/>
              </a:buClr>
              <a:buNone/>
            </a:pPr>
            <a:r>
              <a:rPr lang="zh-CN" altLang="en-US" b="1">
                <a:solidFill>
                  <a:schemeClr val="accent1"/>
                </a:solidFill>
                <a:latin typeface="楷体_GB2312" pitchFamily="49" charset="-122"/>
                <a:ea typeface="楷体_GB2312" pitchFamily="49" charset="-122"/>
              </a:rPr>
              <a:t>第二节 客户信用管理 </a:t>
            </a:r>
            <a:endParaRPr lang="zh-CN" altLang="en-US" b="1">
              <a:solidFill>
                <a:schemeClr val="accent1"/>
              </a:solidFill>
              <a:latin typeface="楷体_GB2312" pitchFamily="49" charset="-122"/>
              <a:ea typeface="楷体_GB2312" pitchFamily="49" charset="-122"/>
            </a:endParaRPr>
          </a:p>
          <a:p>
            <a:pPr>
              <a:lnSpc>
                <a:spcPct val="135000"/>
              </a:lnSpc>
              <a:buClr>
                <a:schemeClr val="hlink"/>
              </a:buClr>
              <a:buNone/>
            </a:pPr>
            <a:r>
              <a:rPr lang="zh-CN" altLang="en-US" b="1">
                <a:solidFill>
                  <a:schemeClr val="accent1"/>
                </a:solidFill>
                <a:latin typeface="楷体_GB2312" pitchFamily="49" charset="-122"/>
                <a:ea typeface="楷体_GB2312" pitchFamily="49" charset="-122"/>
              </a:rPr>
              <a:t>第三节 客户关系管理</a:t>
            </a:r>
            <a:r>
              <a:rPr lang="zh-CN" altLang="en-US">
                <a:solidFill>
                  <a:schemeClr val="accent1"/>
                </a:solidFill>
                <a:latin typeface="楷体_GB2312" pitchFamily="49" charset="-122"/>
                <a:ea typeface="楷体_GB2312" pitchFamily="49" charset="-122"/>
              </a:rPr>
              <a:t> </a:t>
            </a:r>
            <a:endParaRPr lang="zh-CN" altLang="en-US">
              <a:solidFill>
                <a:schemeClr val="accent1"/>
              </a:solidFill>
              <a:latin typeface="楷体_GB2312" pitchFamily="49" charset="-122"/>
              <a:ea typeface="楷体_GB2312" pitchFamily="49" charset="-122"/>
            </a:endParaRPr>
          </a:p>
        </p:txBody>
      </p:sp>
      <p:cxnSp>
        <p:nvCxnSpPr>
          <p:cNvPr id="2333" name="直接连接符 2332"/>
          <p:cNvCxnSpPr/>
          <p:nvPr/>
        </p:nvCxnSpPr>
        <p:spPr>
          <a:xfrm>
            <a:off x="1835150" y="4868863"/>
            <a:ext cx="3313113" cy="0"/>
          </a:xfrm>
          <a:prstGeom prst="line">
            <a:avLst/>
          </a:prstGeom>
          <a:ln w="38100" cap="flat" cmpd="sng">
            <a:solidFill>
              <a:srgbClr val="FF0000"/>
            </a:solidFill>
            <a:prstDash val="soli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childTnLst>
                                    <p:set>
                                      <p:cBhvr additive="base">
                                        <p:cTn id="6" dur="1" fill="hold">
                                          <p:stCondLst>
                                            <p:cond delay="0"/>
                                          </p:stCondLst>
                                        </p:cTn>
                                        <p:tgtEl>
                                          <p:spTgt spid="2332">
                                            <p:txEl>
                                              <p:charRg st="1" end="10"/>
                                            </p:txEl>
                                          </p:spTgt>
                                        </p:tgtEl>
                                        <p:attrNameLst>
                                          <p:attrName>style.visibility</p:attrName>
                                        </p:attrNameLst>
                                      </p:cBhvr>
                                      <p:to>
                                        <p:strVal val="visible"/>
                                      </p:to>
                                    </p:set>
                                    <p:animEffect transition="in" filter="blinds(horizontal)">
                                      <p:cBhvr additive="base">
                                        <p:cTn id="7" dur="500"/>
                                        <p:tgtEl>
                                          <p:spTgt spid="2332">
                                            <p:txEl>
                                              <p:charRg st="1" end="10"/>
                                            </p:txEl>
                                          </p:spTgt>
                                        </p:tgtEl>
                                      </p:cBhvr>
                                    </p:animEffect>
                                  </p:childTnLst>
                                </p:cTn>
                              </p:par>
                            </p:childTnLst>
                          </p:cTn>
                        </p:par>
                        <p:par>
                          <p:cTn id="8" fill="hold">
                            <p:stCondLst>
                              <p:cond delay="500"/>
                            </p:stCondLst>
                            <p:childTnLst>
                              <p:par>
                                <p:cTn id="9" presetID="3" presetClass="entr" presetSubtype="10" fill="hold" grpId="0" nodeType="afterEffect">
                                  <p:childTnLst>
                                    <p:set>
                                      <p:cBhvr additive="base">
                                        <p:cTn id="10" dur="1" fill="hold">
                                          <p:stCondLst>
                                            <p:cond delay="0"/>
                                          </p:stCondLst>
                                        </p:cTn>
                                        <p:tgtEl>
                                          <p:spTgt spid="2332">
                                            <p:txEl>
                                              <p:charRg st="10" end="21"/>
                                            </p:txEl>
                                          </p:spTgt>
                                        </p:tgtEl>
                                        <p:attrNameLst>
                                          <p:attrName>style.visibility</p:attrName>
                                        </p:attrNameLst>
                                      </p:cBhvr>
                                      <p:to>
                                        <p:strVal val="visible"/>
                                      </p:to>
                                    </p:set>
                                    <p:animEffect transition="in" filter="blinds(horizontal)">
                                      <p:cBhvr additive="base">
                                        <p:cTn id="11" dur="500"/>
                                        <p:tgtEl>
                                          <p:spTgt spid="2332">
                                            <p:txEl>
                                              <p:charRg st="10" end="21"/>
                                            </p:txEl>
                                          </p:spTgt>
                                        </p:tgtEl>
                                      </p:cBhvr>
                                    </p:animEffect>
                                  </p:childTnLst>
                                </p:cTn>
                              </p:par>
                            </p:childTnLst>
                          </p:cTn>
                        </p:par>
                        <p:par>
                          <p:cTn id="12" fill="hold">
                            <p:stCondLst>
                              <p:cond delay="1000"/>
                            </p:stCondLst>
                            <p:childTnLst>
                              <p:par>
                                <p:cTn id="13" presetID="3" presetClass="entr" presetSubtype="10" fill="hold" grpId="0" nodeType="afterEffect">
                                  <p:childTnLst>
                                    <p:set>
                                      <p:cBhvr additive="base">
                                        <p:cTn id="14" dur="1" fill="hold">
                                          <p:stCondLst>
                                            <p:cond delay="0"/>
                                          </p:stCondLst>
                                        </p:cTn>
                                        <p:tgtEl>
                                          <p:spTgt spid="2332">
                                            <p:txEl>
                                              <p:charRg st="21" end="33"/>
                                            </p:txEl>
                                          </p:spTgt>
                                        </p:tgtEl>
                                        <p:attrNameLst>
                                          <p:attrName>style.visibility</p:attrName>
                                        </p:attrNameLst>
                                      </p:cBhvr>
                                      <p:to>
                                        <p:strVal val="visible"/>
                                      </p:to>
                                    </p:set>
                                    <p:animEffect transition="in" filter="blinds(horizontal)">
                                      <p:cBhvr additive="base">
                                        <p:cTn id="15" dur="500"/>
                                        <p:tgtEl>
                                          <p:spTgt spid="2332">
                                            <p:txEl>
                                              <p:charRg st="21" end="33"/>
                                            </p:txEl>
                                          </p:spTgt>
                                        </p:tgtEl>
                                      </p:cBhvr>
                                    </p:animEffect>
                                  </p:childTnLst>
                                </p:cTn>
                              </p:par>
                            </p:childTnLst>
                          </p:cTn>
                        </p:par>
                        <p:par>
                          <p:cTn id="16" fill="hold">
                            <p:stCondLst>
                              <p:cond delay="1500"/>
                            </p:stCondLst>
                            <p:childTnLst>
                              <p:par>
                                <p:cTn id="17" presetID="3" presetClass="entr" presetSubtype="10" fill="hold" grpId="0" nodeType="afterEffect">
                                  <p:childTnLst>
                                    <p:set>
                                      <p:cBhvr additive="base">
                                        <p:cTn id="18" dur="1" fill="hold">
                                          <p:stCondLst>
                                            <p:cond delay="0"/>
                                          </p:stCondLst>
                                        </p:cTn>
                                        <p:tgtEl>
                                          <p:spTgt spid="2332">
                                            <p:txEl>
                                              <p:charRg st="33" end="45"/>
                                            </p:txEl>
                                          </p:spTgt>
                                        </p:tgtEl>
                                        <p:attrNameLst>
                                          <p:attrName>style.visibility</p:attrName>
                                        </p:attrNameLst>
                                      </p:cBhvr>
                                      <p:to>
                                        <p:strVal val="visible"/>
                                      </p:to>
                                    </p:set>
                                    <p:animEffect transition="in" filter="blinds(horizontal)">
                                      <p:cBhvr additive="base">
                                        <p:cTn id="19" dur="500"/>
                                        <p:tgtEl>
                                          <p:spTgt spid="2332">
                                            <p:txEl>
                                              <p:charRg st="33" end="4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childTnLst>
                                    <p:set>
                                      <p:cBhvr additive="base">
                                        <p:cTn id="23" dur="1" fill="hold">
                                          <p:stCondLst>
                                            <p:cond delay="0"/>
                                          </p:stCondLst>
                                        </p:cTn>
                                        <p:tgtEl>
                                          <p:spTgt spid="2333"/>
                                        </p:tgtEl>
                                        <p:attrNameLst>
                                          <p:attrName>style.visibility</p:attrName>
                                        </p:attrNameLst>
                                      </p:cBhvr>
                                      <p:to>
                                        <p:strVal val="visible"/>
                                      </p:to>
                                    </p:set>
                                    <p:animEffect transition="in" filter="fade">
                                      <p:cBhvr additive="base">
                                        <p:cTn id="24" dur="1000"/>
                                        <p:tgtEl>
                                          <p:spTgt spid="2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2" grpId="0" animBg="1" uiExpand="1" build="p"/>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36" name="标题 2335"/>
          <p:cNvSpPr/>
          <p:nvPr>
            <p:ph type="title"/>
          </p:nvPr>
        </p:nvSpPr>
        <p:spPr/>
        <p:txBody>
          <a:bodyPr anchor="ctr"/>
          <a:p>
            <a:r>
              <a:rPr lang="zh-CN" altLang="en-US">
                <a:solidFill>
                  <a:schemeClr val="bg1"/>
                </a:solidFill>
              </a:rPr>
              <a:t>一、选择分销商</a:t>
            </a:r>
            <a:endParaRPr lang="zh-CN" altLang="en-US">
              <a:solidFill>
                <a:schemeClr val="bg1"/>
              </a:solidFill>
            </a:endParaRPr>
          </a:p>
        </p:txBody>
      </p:sp>
      <p:sp>
        <p:nvSpPr>
          <p:cNvPr id="2337" name="文本占位符 2336"/>
          <p:cNvSpPr/>
          <p:nvPr>
            <p:ph type="body"/>
          </p:nvPr>
        </p:nvSpPr>
        <p:spPr>
          <a:xfrm>
            <a:off x="611188" y="1268413"/>
            <a:ext cx="8077200" cy="4876800"/>
          </a:xfrm>
        </p:spPr>
        <p:txBody>
          <a:bodyPr/>
          <a:p>
            <a:pPr>
              <a:lnSpc>
                <a:spcPct val="90000"/>
              </a:lnSpc>
              <a:buClr>
                <a:schemeClr val="hlink"/>
              </a:buClr>
            </a:pPr>
            <a:r>
              <a:rPr lang="zh-CN" altLang="en-US" b="1">
                <a:solidFill>
                  <a:schemeClr val="accent1"/>
                </a:solidFill>
                <a:ea typeface="楷体_GB2312" pitchFamily="49" charset="-122"/>
              </a:rPr>
              <a:t>（一）选择分销商时应考虑的因素</a:t>
            </a:r>
            <a:r>
              <a:rPr lang="en-US" altLang="zh-CN" b="1">
                <a:solidFill>
                  <a:schemeClr val="accent1"/>
                </a:solidFill>
                <a:ea typeface="楷体_GB2312" pitchFamily="49" charset="-122"/>
              </a:rPr>
              <a:t>⑧</a:t>
            </a:r>
            <a:endParaRPr lang="en-US" altLang="zh-CN" b="1">
              <a:solidFill>
                <a:schemeClr val="accent1"/>
              </a:solidFill>
              <a:ea typeface="楷体_GB2312" pitchFamily="49" charset="-122"/>
            </a:endParaRPr>
          </a:p>
          <a:p>
            <a:pPr lvl="1">
              <a:lnSpc>
                <a:spcPct val="90000"/>
              </a:lnSpc>
            </a:pPr>
            <a:r>
              <a:rPr lang="zh-CN" altLang="en-US"/>
              <a:t>市场覆盖范围（</a:t>
            </a:r>
            <a:r>
              <a:rPr lang="zh-CN" altLang="en-US" b="1">
                <a:solidFill>
                  <a:schemeClr val="accent1"/>
                </a:solidFill>
              </a:rPr>
              <a:t>最关键因素</a:t>
            </a:r>
            <a:r>
              <a:rPr lang="zh-CN" altLang="en-US"/>
              <a:t>）</a:t>
            </a:r>
            <a:endParaRPr lang="zh-CN" altLang="en-US"/>
          </a:p>
          <a:p>
            <a:pPr lvl="1">
              <a:lnSpc>
                <a:spcPct val="90000"/>
              </a:lnSpc>
            </a:pPr>
            <a:r>
              <a:rPr lang="zh-CN" altLang="en-US"/>
              <a:t>声誉</a:t>
            </a:r>
            <a:endParaRPr lang="zh-CN" altLang="en-US"/>
          </a:p>
          <a:p>
            <a:pPr lvl="1">
              <a:lnSpc>
                <a:spcPct val="90000"/>
              </a:lnSpc>
            </a:pPr>
            <a:r>
              <a:rPr lang="zh-CN" altLang="en-US"/>
              <a:t>中间商的历史经验</a:t>
            </a:r>
            <a:endParaRPr lang="zh-CN" altLang="en-US"/>
          </a:p>
          <a:p>
            <a:pPr lvl="1">
              <a:lnSpc>
                <a:spcPct val="90000"/>
              </a:lnSpc>
            </a:pPr>
            <a:r>
              <a:rPr lang="zh-CN" altLang="en-US"/>
              <a:t>合作意愿  ；例：初创期的华帝公司选择“个体户”</a:t>
            </a:r>
            <a:endParaRPr lang="zh-CN" altLang="en-US"/>
          </a:p>
          <a:p>
            <a:pPr lvl="1">
              <a:lnSpc>
                <a:spcPct val="90000"/>
              </a:lnSpc>
            </a:pPr>
            <a:r>
              <a:rPr lang="zh-CN" altLang="en-US"/>
              <a:t>产品组合情况</a:t>
            </a:r>
            <a:endParaRPr lang="zh-CN" altLang="en-US"/>
          </a:p>
          <a:p>
            <a:pPr lvl="1">
              <a:lnSpc>
                <a:spcPct val="90000"/>
              </a:lnSpc>
            </a:pPr>
            <a:r>
              <a:rPr lang="zh-CN" altLang="en-US"/>
              <a:t>分销商的财务状况</a:t>
            </a:r>
            <a:endParaRPr lang="zh-CN" altLang="en-US"/>
          </a:p>
          <a:p>
            <a:pPr lvl="1">
              <a:lnSpc>
                <a:spcPct val="90000"/>
              </a:lnSpc>
            </a:pPr>
            <a:r>
              <a:rPr lang="zh-CN" altLang="en-US"/>
              <a:t>分销商的区位优势</a:t>
            </a:r>
            <a:endParaRPr lang="zh-CN" altLang="en-US"/>
          </a:p>
          <a:p>
            <a:pPr lvl="1">
              <a:lnSpc>
                <a:spcPct val="90000"/>
              </a:lnSpc>
            </a:pPr>
            <a:r>
              <a:rPr lang="zh-CN" altLang="en-US"/>
              <a:t>分销商的促销能力</a:t>
            </a:r>
            <a:endParaRPr lang="zh-CN" altLang="en-US"/>
          </a:p>
          <a:p>
            <a:pPr lvl="1">
              <a:lnSpc>
                <a:spcPct val="90000"/>
              </a:lnSpc>
            </a:pPr>
            <a:endParaRPr lang="zh-CN" altLang="en-US"/>
          </a:p>
          <a:p>
            <a:pPr marL="0" indent="0">
              <a:lnSpc>
                <a:spcPct val="90000"/>
              </a:lnSpc>
              <a:buClr>
                <a:schemeClr val="hlink"/>
              </a:buClr>
              <a:buNone/>
            </a:pPr>
            <a:endParaRPr lang="en-US" altLang="zh-CN" b="1">
              <a:solidFill>
                <a:schemeClr val="accent1"/>
              </a:solidFill>
            </a:endParaRPr>
          </a:p>
          <a:p>
            <a:pPr lvl="1">
              <a:lnSpc>
                <a:spcPct val="90000"/>
              </a:lnSpc>
            </a:pPr>
            <a:endParaRPr lang="en-US" altLang="zh-CN" b="1">
              <a:solidFill>
                <a:schemeClr val="accent1"/>
              </a:solidFill>
            </a:endParaRPr>
          </a:p>
        </p:txBody>
      </p:sp>
      <p:sp>
        <p:nvSpPr>
          <p:cNvPr id="2338" name="圆角矩形标注 2337"/>
          <p:cNvSpPr/>
          <p:nvPr/>
        </p:nvSpPr>
        <p:spPr>
          <a:xfrm>
            <a:off x="6443663" y="1700213"/>
            <a:ext cx="2519362" cy="1223962"/>
          </a:xfrm>
          <a:prstGeom prst="wedgeRoundRectCallout">
            <a:avLst>
              <a:gd name="adj1" fmla="val -94296"/>
              <a:gd name="adj2" fmla="val -31324"/>
              <a:gd name="adj3" fmla="val 16667"/>
            </a:avLst>
          </a:prstGeom>
          <a:solidFill>
            <a:srgbClr val="00CC99"/>
          </a:solidFill>
          <a:ln w="9525" cap="flat" cmpd="sng">
            <a:solidFill>
              <a:srgbClr val="000000"/>
            </a:solidFill>
            <a:prstDash val="solid"/>
            <a:miter/>
            <a:headEnd type="none" w="med" len="med"/>
            <a:tailEnd type="none" w="med" len="med"/>
          </a:ln>
        </p:spPr>
        <p:txBody>
          <a:bodyPr/>
          <a:p>
            <a:pPr fontAlgn="base">
              <a:lnSpc>
                <a:spcPct val="100000"/>
              </a:lnSpc>
              <a:spcBef>
                <a:spcPct val="0"/>
              </a:spcBef>
              <a:spcAft>
                <a:spcPct val="0"/>
              </a:spcAft>
              <a:buClrTx/>
              <a:buSzPct val="100000"/>
            </a:pPr>
            <a:r>
              <a:rPr lang="zh-CN" altLang="en-US">
                <a:latin typeface="楷体_GB2312" pitchFamily="49" charset="-122"/>
                <a:ea typeface="楷体_GB2312" pitchFamily="49" charset="-122"/>
              </a:rPr>
              <a:t>分销商的经营范围；</a:t>
            </a:r>
            <a:endParaRPr lang="zh-CN" altLang="en-US">
              <a:latin typeface="楷体_GB2312" pitchFamily="49" charset="-122"/>
              <a:ea typeface="楷体_GB2312" pitchFamily="49" charset="-122"/>
            </a:endParaRPr>
          </a:p>
          <a:p>
            <a:pPr fontAlgn="base">
              <a:lnSpc>
                <a:spcPct val="100000"/>
              </a:lnSpc>
              <a:spcBef>
                <a:spcPct val="0"/>
              </a:spcBef>
              <a:spcAft>
                <a:spcPct val="0"/>
              </a:spcAft>
              <a:buClrTx/>
              <a:buSzPct val="100000"/>
            </a:pPr>
            <a:r>
              <a:rPr lang="zh-CN" altLang="en-US">
                <a:latin typeface="楷体_GB2312" pitchFamily="49" charset="-122"/>
                <a:ea typeface="楷体_GB2312" pitchFamily="49" charset="-122"/>
              </a:rPr>
              <a:t>分销商的销售对象；</a:t>
            </a:r>
            <a:endParaRPr lang="zh-CN" altLang="en-US">
              <a:latin typeface="楷体_GB2312" pitchFamily="49" charset="-122"/>
              <a:ea typeface="楷体_GB2312" pitchFamily="49" charset="-122"/>
            </a:endParaRPr>
          </a:p>
          <a:p>
            <a:pPr fontAlgn="base">
              <a:lnSpc>
                <a:spcPct val="100000"/>
              </a:lnSpc>
              <a:spcBef>
                <a:spcPct val="0"/>
              </a:spcBef>
              <a:spcAft>
                <a:spcPct val="0"/>
              </a:spcAft>
              <a:buClrTx/>
              <a:buSzPct val="100000"/>
            </a:pPr>
            <a:r>
              <a:rPr lang="zh-CN" altLang="en-US">
                <a:latin typeface="楷体_GB2312" pitchFamily="49" charset="-122"/>
                <a:ea typeface="楷体_GB2312" pitchFamily="49" charset="-122"/>
              </a:rPr>
              <a:t>分销商的销售规模</a:t>
            </a:r>
            <a:endParaRPr lang="zh-CN" altLang="en-US">
              <a:latin typeface="楷体_GB2312" pitchFamily="49" charset="-122"/>
              <a:ea typeface="楷体_GB2312" pitchFamily="49"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41" name="标题 2340"/>
          <p:cNvSpPr/>
          <p:nvPr>
            <p:ph type="title"/>
          </p:nvPr>
        </p:nvSpPr>
        <p:spPr/>
        <p:txBody>
          <a:bodyPr anchor="ctr"/>
          <a:p>
            <a:r>
              <a:rPr lang="zh-CN" altLang="en-US">
                <a:solidFill>
                  <a:schemeClr val="bg1"/>
                </a:solidFill>
              </a:rPr>
              <a:t>一、选择分销商</a:t>
            </a:r>
            <a:endParaRPr lang="zh-CN" altLang="en-US">
              <a:solidFill>
                <a:schemeClr val="bg1"/>
              </a:solidFill>
            </a:endParaRPr>
          </a:p>
        </p:txBody>
      </p:sp>
      <p:sp>
        <p:nvSpPr>
          <p:cNvPr id="2342" name="文本占位符 2341"/>
          <p:cNvSpPr/>
          <p:nvPr>
            <p:ph type="body"/>
          </p:nvPr>
        </p:nvSpPr>
        <p:spPr/>
        <p:txBody>
          <a:bodyPr/>
          <a:p>
            <a:pPr>
              <a:buClr>
                <a:schemeClr val="hlink"/>
              </a:buClr>
            </a:pPr>
            <a:r>
              <a:rPr lang="zh-CN" altLang="en-US" b="1">
                <a:solidFill>
                  <a:schemeClr val="accent1"/>
                </a:solidFill>
                <a:ea typeface="楷体_GB2312" pitchFamily="49" charset="-122"/>
              </a:rPr>
              <a:t>（二）选择分销商的方法</a:t>
            </a:r>
            <a:endParaRPr lang="zh-CN" altLang="en-US" b="1">
              <a:solidFill>
                <a:schemeClr val="accent1"/>
              </a:solidFill>
              <a:ea typeface="楷体_GB2312" pitchFamily="49" charset="-122"/>
            </a:endParaRPr>
          </a:p>
          <a:p>
            <a:pPr lvl="1"/>
            <a:r>
              <a:rPr lang="zh-CN" altLang="en-US" b="1"/>
              <a:t>评分法（表</a:t>
            </a:r>
            <a:r>
              <a:rPr lang="en-US" altLang="zh-CN" b="1"/>
              <a:t>4-3</a:t>
            </a:r>
            <a:r>
              <a:rPr lang="zh-CN" altLang="en-US" b="1"/>
              <a:t>）</a:t>
            </a:r>
            <a:r>
              <a:rPr lang="en-US" altLang="zh-CN" b="1"/>
              <a:t>P262</a:t>
            </a:r>
            <a:endParaRPr lang="en-US" altLang="zh-CN" b="1"/>
          </a:p>
          <a:p>
            <a:pPr>
              <a:buClr>
                <a:schemeClr val="hlink"/>
              </a:buClr>
            </a:pPr>
            <a:r>
              <a:rPr lang="en-US" altLang="zh-CN" sz="2400" b="1"/>
              <a:t> </a:t>
            </a:r>
            <a:r>
              <a:rPr lang="zh-CN" altLang="en-US" sz="2400" b="1"/>
              <a:t>指对拟选择作为合作伙伴的每个分销商，就其从事的商品分销的能力和条件（如市场覆盖范围、合作意愿、历史经验等）进行打分评价，根据不同因素的重要性分别赋予不同的权数，然后计算每个分销商的总得分，并选择得分最高者。</a:t>
            </a:r>
            <a:endParaRPr lang="zh-CN" altLang="en-US" sz="2400" b="1"/>
          </a:p>
          <a:p>
            <a:pPr>
              <a:buClr>
                <a:schemeClr val="hlink"/>
              </a:buClr>
            </a:pPr>
            <a:r>
              <a:rPr lang="zh-CN" altLang="en-US" sz="2400" b="1"/>
              <a:t>评分法适用于在一个较小范围地区的市场上，为建立精选的渠道网络而选择理想的分销商。</a:t>
            </a:r>
            <a:endParaRPr lang="zh-CN" altLang="en-US" sz="2400" b="1"/>
          </a:p>
          <a:p>
            <a:pPr>
              <a:buClr>
                <a:schemeClr val="hlink"/>
              </a:buClr>
            </a:pPr>
            <a:endParaRPr lang="zh-CN" altLang="en-US" sz="2400" b="1"/>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45" name="标题 2344"/>
          <p:cNvSpPr/>
          <p:nvPr>
            <p:ph type="title"/>
          </p:nvPr>
        </p:nvSpPr>
        <p:spPr/>
        <p:txBody>
          <a:bodyPr anchor="ctr"/>
          <a:p>
            <a:r>
              <a:rPr lang="zh-CN" altLang="en-US">
                <a:solidFill>
                  <a:schemeClr val="bg1"/>
                </a:solidFill>
              </a:rPr>
              <a:t>二、激励中间商客户</a:t>
            </a:r>
            <a:endParaRPr lang="zh-CN" altLang="en-US">
              <a:solidFill>
                <a:schemeClr val="bg1"/>
              </a:solidFill>
            </a:endParaRPr>
          </a:p>
        </p:txBody>
      </p:sp>
      <p:sp>
        <p:nvSpPr>
          <p:cNvPr id="2346" name="文本占位符 2345"/>
          <p:cNvSpPr/>
          <p:nvPr>
            <p:ph type="body"/>
          </p:nvPr>
        </p:nvSpPr>
        <p:spPr>
          <a:xfrm>
            <a:off x="611188" y="1295400"/>
            <a:ext cx="7489825" cy="4876800"/>
          </a:xfrm>
        </p:spPr>
        <p:txBody>
          <a:bodyPr/>
          <a:p>
            <a:pPr>
              <a:buClr>
                <a:schemeClr val="hlink"/>
              </a:buClr>
              <a:buNone/>
            </a:pPr>
            <a:r>
              <a:rPr lang="zh-CN" altLang="en-US" b="1">
                <a:solidFill>
                  <a:schemeClr val="accent1"/>
                </a:solidFill>
                <a:ea typeface="楷体_GB2312" pitchFamily="49" charset="-122"/>
              </a:rPr>
              <a:t>（一）了解经销商</a:t>
            </a:r>
            <a:endParaRPr lang="zh-CN" altLang="en-US" b="1">
              <a:solidFill>
                <a:schemeClr val="accent1"/>
              </a:solidFill>
              <a:ea typeface="楷体_GB2312" pitchFamily="49" charset="-122"/>
            </a:endParaRPr>
          </a:p>
          <a:p>
            <a:pPr>
              <a:buClr>
                <a:schemeClr val="hlink"/>
              </a:buClr>
              <a:buNone/>
            </a:pPr>
            <a:endParaRPr lang="zh-CN" altLang="en-US" b="1">
              <a:solidFill>
                <a:schemeClr val="accent1"/>
              </a:solidFill>
              <a:ea typeface="楷体_GB2312" pitchFamily="49" charset="-122"/>
            </a:endParaRPr>
          </a:p>
          <a:p>
            <a:pPr>
              <a:buClr>
                <a:schemeClr val="hlink"/>
              </a:buClr>
            </a:pPr>
            <a:r>
              <a:rPr lang="zh-CN" altLang="en-US" sz="2400" b="1">
                <a:ea typeface="楷体_GB2312" pitchFamily="49" charset="-122"/>
              </a:rPr>
              <a:t>经销商具有相对独立性</a:t>
            </a:r>
            <a:endParaRPr lang="zh-CN" altLang="en-US" sz="2400" b="1">
              <a:ea typeface="楷体_GB2312" pitchFamily="49" charset="-122"/>
            </a:endParaRPr>
          </a:p>
          <a:p>
            <a:pPr>
              <a:buClr>
                <a:schemeClr val="hlink"/>
              </a:buClr>
            </a:pPr>
            <a:r>
              <a:rPr lang="zh-CN" altLang="en-US" sz="2400" b="1">
                <a:solidFill>
                  <a:srgbClr val="FF0000"/>
                </a:solidFill>
                <a:ea typeface="楷体_GB2312" pitchFamily="49" charset="-122"/>
              </a:rPr>
              <a:t>对经销商而言，最重要的是客户，而不是制造商（曾考）</a:t>
            </a:r>
            <a:endParaRPr lang="zh-CN" altLang="en-US" sz="2400" b="1">
              <a:solidFill>
                <a:srgbClr val="FF0000"/>
              </a:solidFill>
              <a:ea typeface="楷体_GB2312" pitchFamily="49" charset="-122"/>
            </a:endParaRPr>
          </a:p>
          <a:p>
            <a:pPr>
              <a:buClr>
                <a:schemeClr val="hlink"/>
              </a:buClr>
            </a:pPr>
            <a:r>
              <a:rPr lang="zh-CN" altLang="en-US" sz="2400" b="1">
                <a:ea typeface="楷体_GB2312" pitchFamily="49" charset="-122"/>
              </a:rPr>
              <a:t>经销商往往会把其销售的所有商品当作一个整体来看。是所有商品组合，而不是单一商品的销量。</a:t>
            </a:r>
            <a:endParaRPr lang="zh-CN" altLang="en-US" sz="2400" b="1">
              <a:ea typeface="楷体_GB2312" pitchFamily="49" charset="-122"/>
            </a:endParaRPr>
          </a:p>
          <a:p>
            <a:pPr>
              <a:buClr>
                <a:schemeClr val="hlink"/>
              </a:buClr>
            </a:pPr>
            <a:r>
              <a:rPr lang="zh-CN" altLang="en-US" sz="2400" b="1">
                <a:ea typeface="楷体_GB2312" pitchFamily="49" charset="-122"/>
              </a:rPr>
              <a:t>如果没有一定的激励，经销商不会记录其出售的各种品牌的销售情况。</a:t>
            </a:r>
            <a:endParaRPr lang="zh-CN" altLang="en-US" sz="2400" b="1">
              <a:ea typeface="楷体_GB2312" pitchFamily="49"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49" name="标题 2348"/>
          <p:cNvSpPr/>
          <p:nvPr>
            <p:ph type="title"/>
          </p:nvPr>
        </p:nvSpPr>
        <p:spPr>
          <a:xfrm>
            <a:off x="0" y="304800"/>
            <a:ext cx="7970838" cy="692150"/>
          </a:xfrm>
        </p:spPr>
        <p:txBody>
          <a:bodyPr anchor="ctr"/>
          <a:p>
            <a:r>
              <a:rPr lang="zh-CN" altLang="en-US">
                <a:solidFill>
                  <a:schemeClr val="bg1"/>
                </a:solidFill>
              </a:rPr>
              <a:t>二、 激励中间商客户</a:t>
            </a:r>
            <a:endParaRPr lang="zh-CN" altLang="en-US">
              <a:solidFill>
                <a:schemeClr val="bg1"/>
              </a:solidFill>
            </a:endParaRPr>
          </a:p>
        </p:txBody>
      </p:sp>
      <p:sp>
        <p:nvSpPr>
          <p:cNvPr id="2350" name="文本占位符 2349"/>
          <p:cNvSpPr/>
          <p:nvPr>
            <p:ph type="body"/>
          </p:nvPr>
        </p:nvSpPr>
        <p:spPr>
          <a:xfrm>
            <a:off x="1066800" y="1295400"/>
            <a:ext cx="8077200" cy="4876800"/>
          </a:xfrm>
        </p:spPr>
        <p:txBody>
          <a:bodyPr/>
          <a:p>
            <a:pPr>
              <a:buClr>
                <a:schemeClr val="hlink"/>
              </a:buClr>
              <a:buNone/>
            </a:pPr>
            <a:r>
              <a:rPr lang="zh-CN" altLang="en-US" b="1">
                <a:solidFill>
                  <a:schemeClr val="accent1"/>
                </a:solidFill>
              </a:rPr>
              <a:t>（二）</a:t>
            </a:r>
            <a:r>
              <a:rPr lang="zh-CN" altLang="en-US" b="1">
                <a:solidFill>
                  <a:schemeClr val="accent1"/>
                </a:solidFill>
                <a:ea typeface="楷体_GB2312" pitchFamily="49" charset="-122"/>
              </a:rPr>
              <a:t>直接激励</a:t>
            </a:r>
            <a:endParaRPr lang="zh-CN" altLang="en-US" b="1">
              <a:solidFill>
                <a:schemeClr val="accent1"/>
              </a:solidFill>
              <a:ea typeface="楷体_GB2312" pitchFamily="49" charset="-122"/>
            </a:endParaRPr>
          </a:p>
          <a:p>
            <a:pPr>
              <a:buClr>
                <a:schemeClr val="hlink"/>
              </a:buClr>
            </a:pPr>
            <a:r>
              <a:rPr lang="zh-CN" altLang="en-US" b="1">
                <a:solidFill>
                  <a:schemeClr val="accent1"/>
                </a:solidFill>
                <a:ea typeface="楷体_GB2312" pitchFamily="49" charset="-122"/>
              </a:rPr>
              <a:t>定义</a:t>
            </a:r>
            <a:endParaRPr lang="zh-CN" altLang="en-US" b="1">
              <a:solidFill>
                <a:schemeClr val="accent1"/>
              </a:solidFill>
              <a:ea typeface="楷体_GB2312" pitchFamily="49" charset="-122"/>
            </a:endParaRPr>
          </a:p>
          <a:p>
            <a:pPr>
              <a:buClr>
                <a:schemeClr val="hlink"/>
              </a:buClr>
              <a:buNone/>
            </a:pPr>
            <a:r>
              <a:rPr lang="zh-CN" altLang="en-US" sz="2400" b="1">
                <a:solidFill>
                  <a:schemeClr val="tx1"/>
                </a:solidFill>
                <a:ea typeface="楷体_GB2312" pitchFamily="49" charset="-122"/>
              </a:rPr>
              <a:t>    直接激励是指通过给与中间商物质、金钱的奖励来激发中间商的积极性，从而实现公司的销售目标。</a:t>
            </a:r>
            <a:endParaRPr lang="zh-CN" altLang="en-US" sz="2400" b="1">
              <a:solidFill>
                <a:schemeClr val="tx1"/>
              </a:solidFill>
              <a:ea typeface="楷体_GB2312" pitchFamily="49" charset="-122"/>
            </a:endParaRPr>
          </a:p>
          <a:p>
            <a:pPr>
              <a:buClr>
                <a:schemeClr val="hlink"/>
              </a:buClr>
              <a:buNone/>
            </a:pPr>
            <a:endParaRPr lang="zh-CN" altLang="en-US" sz="2400" b="1">
              <a:solidFill>
                <a:schemeClr val="tx1"/>
              </a:solidFill>
              <a:ea typeface="楷体_GB2312" pitchFamily="49" charset="-122"/>
            </a:endParaRPr>
          </a:p>
          <a:p>
            <a:pPr>
              <a:buClr>
                <a:schemeClr val="hlink"/>
              </a:buClr>
            </a:pPr>
            <a:r>
              <a:rPr lang="zh-CN" altLang="en-US" b="1">
                <a:solidFill>
                  <a:schemeClr val="accent1"/>
                </a:solidFill>
                <a:ea typeface="楷体_GB2312" pitchFamily="49" charset="-122"/>
              </a:rPr>
              <a:t>形式</a:t>
            </a:r>
            <a:r>
              <a:rPr lang="en-US" altLang="zh-CN" b="1">
                <a:solidFill>
                  <a:schemeClr val="accent1"/>
                </a:solidFill>
                <a:ea typeface="楷体_GB2312" pitchFamily="49" charset="-122"/>
              </a:rPr>
              <a:t>③</a:t>
            </a:r>
            <a:endParaRPr lang="en-US" altLang="zh-CN" b="1">
              <a:solidFill>
                <a:schemeClr val="accent1"/>
              </a:solidFill>
              <a:ea typeface="楷体_GB2312" pitchFamily="49" charset="-122"/>
            </a:endParaRPr>
          </a:p>
          <a:p>
            <a:pPr>
              <a:buClr>
                <a:schemeClr val="hlink"/>
              </a:buClr>
              <a:buNone/>
            </a:pPr>
            <a:r>
              <a:rPr lang="en-US" altLang="zh-CN" sz="2400" b="1">
                <a:solidFill>
                  <a:schemeClr val="tx1"/>
                </a:solidFill>
                <a:ea typeface="楷体_GB2312" pitchFamily="49" charset="-122"/>
              </a:rPr>
              <a:t>   </a:t>
            </a:r>
            <a:r>
              <a:rPr lang="zh-CN" altLang="en-US" sz="2400" b="1">
                <a:solidFill>
                  <a:schemeClr val="tx1"/>
                </a:solidFill>
                <a:ea typeface="楷体_GB2312" pitchFamily="49" charset="-122"/>
              </a:rPr>
              <a:t>返利政策     </a:t>
            </a:r>
            <a:endParaRPr lang="zh-CN" altLang="en-US" sz="2400" b="1">
              <a:solidFill>
                <a:schemeClr val="tx1"/>
              </a:solidFill>
              <a:ea typeface="楷体_GB2312" pitchFamily="49" charset="-122"/>
            </a:endParaRPr>
          </a:p>
          <a:p>
            <a:pPr>
              <a:buClr>
                <a:schemeClr val="hlink"/>
              </a:buClr>
              <a:buNone/>
            </a:pPr>
            <a:r>
              <a:rPr lang="zh-CN" altLang="en-US" sz="2400" b="1">
                <a:solidFill>
                  <a:schemeClr val="tx1"/>
                </a:solidFill>
                <a:ea typeface="楷体_GB2312" pitchFamily="49" charset="-122"/>
              </a:rPr>
              <a:t>   价格折扣     </a:t>
            </a:r>
            <a:endParaRPr lang="zh-CN" altLang="en-US" sz="2400" b="1">
              <a:solidFill>
                <a:schemeClr val="tx1"/>
              </a:solidFill>
              <a:ea typeface="楷体_GB2312" pitchFamily="49" charset="-122"/>
            </a:endParaRPr>
          </a:p>
          <a:p>
            <a:pPr>
              <a:buClr>
                <a:schemeClr val="hlink"/>
              </a:buClr>
              <a:buNone/>
            </a:pPr>
            <a:r>
              <a:rPr lang="zh-CN" altLang="en-US" sz="2400" b="1">
                <a:solidFill>
                  <a:schemeClr val="tx1"/>
                </a:solidFill>
                <a:ea typeface="楷体_GB2312" pitchFamily="49" charset="-122"/>
              </a:rPr>
              <a:t>   开展促销活动</a:t>
            </a:r>
            <a:endParaRPr lang="zh-CN" altLang="en-US" sz="2400" b="1">
              <a:solidFill>
                <a:schemeClr val="tx1"/>
              </a:solidFill>
              <a:ea typeface="楷体_GB2312" pitchFamily="49" charset="-122"/>
            </a:endParaRPr>
          </a:p>
        </p:txBody>
      </p:sp>
      <p:pic>
        <p:nvPicPr>
          <p:cNvPr id="2351" name="图片 2350"/>
          <p:cNvPicPr>
            <a:picLocks noChangeAspect="1"/>
          </p:cNvPicPr>
          <p:nvPr/>
        </p:nvPicPr>
        <p:blipFill>
          <a:blip r:embed="rId2"/>
          <a:stretch>
            <a:fillRect/>
          </a:stretch>
        </p:blipFill>
        <p:spPr>
          <a:xfrm>
            <a:off x="617538" y="4221163"/>
            <a:ext cx="287337" cy="258762"/>
          </a:xfrm>
          <a:prstGeom prst="rect">
            <a:avLst/>
          </a:prstGeom>
          <a:noFill/>
          <a:ln w="9525">
            <a:noFill/>
          </a:ln>
        </p:spPr>
      </p:pic>
      <p:pic>
        <p:nvPicPr>
          <p:cNvPr id="2352" name="图片 2351"/>
          <p:cNvPicPr>
            <a:picLocks noChangeAspect="1"/>
          </p:cNvPicPr>
          <p:nvPr/>
        </p:nvPicPr>
        <p:blipFill>
          <a:blip r:embed="rId2"/>
          <a:stretch>
            <a:fillRect/>
          </a:stretch>
        </p:blipFill>
        <p:spPr>
          <a:xfrm>
            <a:off x="611188" y="4581525"/>
            <a:ext cx="287337" cy="258763"/>
          </a:xfrm>
          <a:prstGeom prst="rect">
            <a:avLst/>
          </a:prstGeom>
          <a:noFill/>
          <a:ln w="9525">
            <a:noFill/>
          </a:ln>
        </p:spPr>
      </p:pic>
      <p:pic>
        <p:nvPicPr>
          <p:cNvPr id="2353" name="图片 2352"/>
          <p:cNvPicPr>
            <a:picLocks noChangeAspect="1"/>
          </p:cNvPicPr>
          <p:nvPr/>
        </p:nvPicPr>
        <p:blipFill>
          <a:blip r:embed="rId2"/>
          <a:stretch>
            <a:fillRect/>
          </a:stretch>
        </p:blipFill>
        <p:spPr>
          <a:xfrm>
            <a:off x="611188" y="5013325"/>
            <a:ext cx="287337" cy="258763"/>
          </a:xfrm>
          <a:prstGeom prst="rect">
            <a:avLst/>
          </a:prstGeom>
          <a:noFill/>
          <a:ln w="9525">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56" name="标题 2355"/>
          <p:cNvSpPr/>
          <p:nvPr>
            <p:ph type="title"/>
          </p:nvPr>
        </p:nvSpPr>
        <p:spPr/>
        <p:txBody>
          <a:bodyPr anchor="ctr"/>
          <a:p>
            <a:r>
              <a:rPr lang="zh-CN" altLang="en-US">
                <a:solidFill>
                  <a:schemeClr val="bg1"/>
                </a:solidFill>
              </a:rPr>
              <a:t>二、 激励中间商客户</a:t>
            </a:r>
            <a:endParaRPr lang="zh-CN" altLang="en-US">
              <a:solidFill>
                <a:schemeClr val="bg1"/>
              </a:solidFill>
            </a:endParaRPr>
          </a:p>
        </p:txBody>
      </p:sp>
      <p:sp>
        <p:nvSpPr>
          <p:cNvPr id="2357" name="文本占位符 2356"/>
          <p:cNvSpPr/>
          <p:nvPr>
            <p:ph type="body"/>
          </p:nvPr>
        </p:nvSpPr>
        <p:spPr/>
        <p:txBody>
          <a:bodyPr/>
          <a:p>
            <a:pPr>
              <a:buClr>
                <a:schemeClr val="hlink"/>
              </a:buClr>
              <a:buNone/>
            </a:pPr>
            <a:r>
              <a:rPr lang="zh-CN" altLang="en-US" b="1">
                <a:solidFill>
                  <a:schemeClr val="accent1"/>
                </a:solidFill>
              </a:rPr>
              <a:t>（二）</a:t>
            </a:r>
            <a:r>
              <a:rPr lang="zh-CN" altLang="en-US" b="1">
                <a:solidFill>
                  <a:schemeClr val="accent1"/>
                </a:solidFill>
                <a:ea typeface="楷体_GB2312" pitchFamily="49" charset="-122"/>
              </a:rPr>
              <a:t>直接激励</a:t>
            </a:r>
            <a:endParaRPr lang="zh-CN" altLang="en-US" b="1">
              <a:solidFill>
                <a:schemeClr val="accent1"/>
              </a:solidFill>
              <a:ea typeface="楷体_GB2312" pitchFamily="49" charset="-122"/>
            </a:endParaRPr>
          </a:p>
          <a:p>
            <a:pPr>
              <a:buClr>
                <a:schemeClr val="hlink"/>
              </a:buClr>
            </a:pPr>
            <a:r>
              <a:rPr lang="en-US" altLang="zh-CN" b="1">
                <a:solidFill>
                  <a:srgbClr val="FF5050"/>
                </a:solidFill>
                <a:ea typeface="楷体_GB2312" pitchFamily="49" charset="-122"/>
              </a:rPr>
              <a:t>1</a:t>
            </a:r>
            <a:r>
              <a:rPr lang="zh-CN" altLang="en-US" b="1">
                <a:solidFill>
                  <a:srgbClr val="FF5050"/>
                </a:solidFill>
                <a:ea typeface="楷体_GB2312" pitchFamily="49" charset="-122"/>
              </a:rPr>
              <a:t>、返利政策（曾考）</a:t>
            </a:r>
            <a:endParaRPr lang="zh-CN" altLang="en-US" b="1">
              <a:solidFill>
                <a:srgbClr val="FF5050"/>
              </a:solidFill>
              <a:ea typeface="楷体_GB2312" pitchFamily="49" charset="-122"/>
            </a:endParaRPr>
          </a:p>
          <a:p>
            <a:pPr lvl="1"/>
            <a:r>
              <a:rPr lang="zh-CN" altLang="en-US"/>
              <a:t>返利的标准（如</a:t>
            </a:r>
            <a:r>
              <a:rPr lang="en-US" altLang="zh-CN"/>
              <a:t>:</a:t>
            </a:r>
            <a:r>
              <a:rPr lang="zh-CN" altLang="en-US"/>
              <a:t>销售额的一定比例）</a:t>
            </a:r>
            <a:endParaRPr lang="zh-CN" altLang="en-US"/>
          </a:p>
          <a:p>
            <a:pPr lvl="1"/>
            <a:r>
              <a:rPr lang="zh-CN" altLang="en-US"/>
              <a:t>返利的形式（如</a:t>
            </a:r>
            <a:r>
              <a:rPr lang="en-US" altLang="zh-CN"/>
              <a:t>:</a:t>
            </a:r>
            <a:r>
              <a:rPr lang="zh-CN" altLang="en-US"/>
              <a:t>现金返、货物返等）</a:t>
            </a:r>
            <a:endParaRPr lang="zh-CN" altLang="en-US"/>
          </a:p>
          <a:p>
            <a:pPr lvl="1"/>
            <a:r>
              <a:rPr lang="zh-CN" altLang="en-US"/>
              <a:t>返利的时间 （如：月返、季返、年返等）</a:t>
            </a:r>
            <a:endParaRPr lang="zh-CN" altLang="en-US"/>
          </a:p>
          <a:p>
            <a:pPr lvl="1"/>
            <a:r>
              <a:rPr lang="zh-CN" altLang="en-US"/>
              <a:t>返利的附属条件（如：严禁窜货；严禁擅自降价等）</a:t>
            </a:r>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60" name="标题 2359"/>
          <p:cNvSpPr/>
          <p:nvPr>
            <p:ph type="title"/>
          </p:nvPr>
        </p:nvSpPr>
        <p:spPr/>
        <p:txBody>
          <a:bodyPr anchor="ctr"/>
          <a:p>
            <a:r>
              <a:rPr lang="zh-CN" altLang="en-US">
                <a:solidFill>
                  <a:schemeClr val="bg1"/>
                </a:solidFill>
              </a:rPr>
              <a:t>二、激励中间商客户</a:t>
            </a:r>
            <a:endParaRPr lang="zh-CN" altLang="en-US">
              <a:solidFill>
                <a:schemeClr val="bg1"/>
              </a:solidFill>
            </a:endParaRPr>
          </a:p>
        </p:txBody>
      </p:sp>
      <p:sp>
        <p:nvSpPr>
          <p:cNvPr id="2361" name="文本占位符 2360"/>
          <p:cNvSpPr/>
          <p:nvPr>
            <p:ph type="body"/>
          </p:nvPr>
        </p:nvSpPr>
        <p:spPr>
          <a:xfrm>
            <a:off x="179388" y="1295400"/>
            <a:ext cx="8964612" cy="3502025"/>
          </a:xfrm>
        </p:spPr>
        <p:txBody>
          <a:bodyPr/>
          <a:p>
            <a:pPr>
              <a:buClr>
                <a:schemeClr val="hlink"/>
              </a:buClr>
              <a:buNone/>
            </a:pPr>
            <a:r>
              <a:rPr lang="zh-CN" altLang="en-US" b="1">
                <a:solidFill>
                  <a:schemeClr val="accent1"/>
                </a:solidFill>
              </a:rPr>
              <a:t>（二） </a:t>
            </a:r>
            <a:r>
              <a:rPr lang="zh-CN" altLang="en-US" b="1">
                <a:solidFill>
                  <a:schemeClr val="accent1"/>
                </a:solidFill>
                <a:ea typeface="楷体_GB2312" pitchFamily="49" charset="-122"/>
              </a:rPr>
              <a:t>直接激励</a:t>
            </a:r>
            <a:endParaRPr lang="zh-CN" altLang="en-US" b="1">
              <a:solidFill>
                <a:schemeClr val="accent1"/>
              </a:solidFill>
              <a:ea typeface="楷体_GB2312" pitchFamily="49" charset="-122"/>
            </a:endParaRPr>
          </a:p>
          <a:p>
            <a:pPr>
              <a:buClr>
                <a:schemeClr val="hlink"/>
              </a:buClr>
            </a:pPr>
            <a:r>
              <a:rPr lang="en-US" altLang="zh-CN" b="1">
                <a:solidFill>
                  <a:schemeClr val="accent1"/>
                </a:solidFill>
                <a:ea typeface="楷体_GB2312" pitchFamily="49" charset="-122"/>
              </a:rPr>
              <a:t>2</a:t>
            </a:r>
            <a:r>
              <a:rPr lang="zh-CN" altLang="en-US" b="1">
                <a:solidFill>
                  <a:schemeClr val="accent1"/>
                </a:solidFill>
                <a:ea typeface="楷体_GB2312" pitchFamily="49" charset="-122"/>
              </a:rPr>
              <a:t>、价格折扣</a:t>
            </a:r>
            <a:endParaRPr lang="zh-CN" altLang="en-US" b="1">
              <a:solidFill>
                <a:schemeClr val="accent1"/>
              </a:solidFill>
              <a:ea typeface="楷体_GB2312" pitchFamily="49" charset="-122"/>
            </a:endParaRPr>
          </a:p>
          <a:p>
            <a:pPr lvl="1">
              <a:buNone/>
            </a:pPr>
            <a:r>
              <a:rPr lang="en-US" altLang="zh-CN"/>
              <a:t>1</a:t>
            </a:r>
            <a:r>
              <a:rPr lang="zh-CN" altLang="en-US"/>
              <a:t>）数量折扣</a:t>
            </a:r>
            <a:endParaRPr lang="zh-CN" altLang="en-US"/>
          </a:p>
          <a:p>
            <a:pPr lvl="1">
              <a:buNone/>
            </a:pPr>
            <a:r>
              <a:rPr lang="en-US" altLang="zh-CN"/>
              <a:t>2</a:t>
            </a:r>
            <a:r>
              <a:rPr lang="zh-CN" altLang="en-US"/>
              <a:t>）等级折扣：依据中间商在渠道中的等级，享受相应待遇。</a:t>
            </a:r>
            <a:endParaRPr lang="zh-CN" altLang="en-US"/>
          </a:p>
          <a:p>
            <a:pPr lvl="1">
              <a:buNone/>
            </a:pPr>
            <a:r>
              <a:rPr lang="en-US" altLang="zh-CN"/>
              <a:t>3</a:t>
            </a:r>
            <a:r>
              <a:rPr lang="zh-CN" altLang="en-US"/>
              <a:t>）现金折扣：回款时间越早，折扣力度越大。</a:t>
            </a:r>
            <a:endParaRPr lang="zh-CN" altLang="en-US"/>
          </a:p>
          <a:p>
            <a:pPr lvl="1">
              <a:buNone/>
            </a:pPr>
            <a:r>
              <a:rPr lang="en-US" altLang="zh-CN"/>
              <a:t>4</a:t>
            </a:r>
            <a:r>
              <a:rPr lang="zh-CN" altLang="en-US"/>
              <a:t>）季节折扣：</a:t>
            </a:r>
            <a:endParaRPr lang="zh-CN" altLang="en-US"/>
          </a:p>
          <a:p>
            <a:pPr lvl="1">
              <a:buNone/>
            </a:pPr>
            <a:r>
              <a:rPr lang="en-US" altLang="zh-CN"/>
              <a:t>5</a:t>
            </a:r>
            <a:r>
              <a:rPr lang="zh-CN" altLang="en-US"/>
              <a:t>）返点：根据提货量，给与一定的返点</a:t>
            </a:r>
            <a:endParaRPr lang="zh-CN" altLang="en-US"/>
          </a:p>
        </p:txBody>
      </p:sp>
      <p:sp>
        <p:nvSpPr>
          <p:cNvPr id="2362" name="矩形 2361"/>
          <p:cNvSpPr/>
          <p:nvPr/>
        </p:nvSpPr>
        <p:spPr>
          <a:xfrm>
            <a:off x="684213" y="4941888"/>
            <a:ext cx="7993062" cy="865187"/>
          </a:xfrm>
          <a:prstGeom prst="rect">
            <a:avLst/>
          </a:prstGeom>
          <a:noFill/>
          <a:ln w="9525" cap="flat" cmpd="sng">
            <a:solidFill>
              <a:srgbClr val="000000"/>
            </a:solidFill>
            <a:prstDash val="solid"/>
            <a:miter/>
            <a:headEnd type="none" w="med" len="med"/>
            <a:tailEnd type="none" w="med" len="med"/>
          </a:ln>
        </p:spPr>
        <p:txBody>
          <a:bodyPr wrap="none" anchor="ctr"/>
          <a:p>
            <a:pPr fontAlgn="base">
              <a:lnSpc>
                <a:spcPct val="100000"/>
              </a:lnSpc>
              <a:spcBef>
                <a:spcPct val="0"/>
              </a:spcBef>
              <a:spcAft>
                <a:spcPct val="0"/>
              </a:spcAft>
              <a:buClrTx/>
              <a:buSzPct val="100000"/>
            </a:pPr>
            <a:r>
              <a:rPr lang="en-US" altLang="zh-CN" b="1">
                <a:latin typeface="楷体_GB2312" pitchFamily="49" charset="-122"/>
                <a:ea typeface="楷体_GB2312" pitchFamily="49" charset="-122"/>
              </a:rPr>
              <a:t>1</a:t>
            </a:r>
            <a:r>
              <a:rPr lang="zh-CN" altLang="en-US" b="1">
                <a:latin typeface="楷体_GB2312" pitchFamily="49" charset="-122"/>
                <a:ea typeface="楷体_GB2312" pitchFamily="49" charset="-122"/>
              </a:rPr>
              <a:t>、旅馆、航空公司在营业淡季时给旅客以折扣，这种折扣属于（  ）</a:t>
            </a:r>
            <a:endParaRPr lang="zh-CN" altLang="en-US" b="1">
              <a:latin typeface="楷体_GB2312" pitchFamily="49" charset="-122"/>
              <a:ea typeface="楷体_GB2312" pitchFamily="49" charset="-122"/>
            </a:endParaRPr>
          </a:p>
          <a:p>
            <a:pPr fontAlgn="base">
              <a:lnSpc>
                <a:spcPct val="100000"/>
              </a:lnSpc>
              <a:spcBef>
                <a:spcPct val="0"/>
              </a:spcBef>
              <a:spcAft>
                <a:spcPct val="0"/>
              </a:spcAft>
              <a:buClrTx/>
              <a:buSzPct val="100000"/>
            </a:pPr>
            <a:r>
              <a:rPr lang="en-US" altLang="zh-CN" b="1">
                <a:latin typeface="楷体_GB2312" pitchFamily="49" charset="-122"/>
                <a:ea typeface="楷体_GB2312" pitchFamily="49" charset="-122"/>
              </a:rPr>
              <a:t>2</a:t>
            </a:r>
            <a:r>
              <a:rPr lang="zh-CN" altLang="en-US" b="1">
                <a:latin typeface="楷体_GB2312" pitchFamily="49" charset="-122"/>
                <a:ea typeface="楷体_GB2312" pitchFamily="49" charset="-122"/>
              </a:rPr>
              <a:t>、家电企业通常在进入旺季之前，加大产品折扣力度和频率，促进渠道建设，</a:t>
            </a:r>
            <a:endParaRPr lang="zh-CN" altLang="en-US" b="1">
              <a:latin typeface="楷体_GB2312" pitchFamily="49" charset="-122"/>
              <a:ea typeface="楷体_GB2312" pitchFamily="49" charset="-122"/>
            </a:endParaRPr>
          </a:p>
          <a:p>
            <a:pPr fontAlgn="base">
              <a:lnSpc>
                <a:spcPct val="100000"/>
              </a:lnSpc>
              <a:spcBef>
                <a:spcPct val="0"/>
              </a:spcBef>
              <a:spcAft>
                <a:spcPct val="0"/>
              </a:spcAft>
              <a:buClrTx/>
              <a:buSzPct val="100000"/>
            </a:pPr>
            <a:r>
              <a:rPr lang="zh-CN" altLang="en-US" b="1">
                <a:latin typeface="楷体_GB2312" pitchFamily="49" charset="-122"/>
                <a:ea typeface="楷体_GB2312" pitchFamily="49" charset="-122"/>
              </a:rPr>
              <a:t>抢占热销先机，这属于（  ）</a:t>
            </a:r>
            <a:endParaRPr lang="zh-CN" altLang="en-US" b="1">
              <a:latin typeface="楷体_GB2312" pitchFamily="49" charset="-122"/>
              <a:ea typeface="楷体_GB2312" pitchFamily="49"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65" name="标题 2364"/>
          <p:cNvSpPr/>
          <p:nvPr>
            <p:ph type="title"/>
          </p:nvPr>
        </p:nvSpPr>
        <p:spPr/>
        <p:txBody>
          <a:bodyPr anchor="ctr"/>
          <a:p>
            <a:r>
              <a:rPr lang="zh-CN" altLang="en-US">
                <a:solidFill>
                  <a:schemeClr val="bg1"/>
                </a:solidFill>
              </a:rPr>
              <a:t>二、激励中间商客户</a:t>
            </a:r>
            <a:endParaRPr lang="zh-CN" altLang="en-US">
              <a:solidFill>
                <a:schemeClr val="bg1"/>
              </a:solidFill>
            </a:endParaRPr>
          </a:p>
        </p:txBody>
      </p:sp>
      <p:sp>
        <p:nvSpPr>
          <p:cNvPr id="2366" name="文本占位符 2365"/>
          <p:cNvSpPr/>
          <p:nvPr>
            <p:ph type="body"/>
          </p:nvPr>
        </p:nvSpPr>
        <p:spPr/>
        <p:txBody>
          <a:bodyPr/>
          <a:p>
            <a:pPr>
              <a:lnSpc>
                <a:spcPct val="90000"/>
              </a:lnSpc>
              <a:buClr>
                <a:schemeClr val="hlink"/>
              </a:buClr>
              <a:buNone/>
            </a:pPr>
            <a:r>
              <a:rPr lang="zh-CN" altLang="en-US" b="1">
                <a:solidFill>
                  <a:schemeClr val="accent1"/>
                </a:solidFill>
              </a:rPr>
              <a:t>（二）</a:t>
            </a:r>
            <a:r>
              <a:rPr lang="zh-CN" altLang="en-US" b="1">
                <a:solidFill>
                  <a:schemeClr val="accent1"/>
                </a:solidFill>
                <a:ea typeface="楷体_GB2312" pitchFamily="49" charset="-122"/>
              </a:rPr>
              <a:t>直接激励</a:t>
            </a:r>
            <a:endParaRPr lang="zh-CN" altLang="en-US" b="1">
              <a:solidFill>
                <a:schemeClr val="accent1"/>
              </a:solidFill>
              <a:ea typeface="楷体_GB2312" pitchFamily="49" charset="-122"/>
            </a:endParaRPr>
          </a:p>
          <a:p>
            <a:pPr>
              <a:lnSpc>
                <a:spcPct val="90000"/>
              </a:lnSpc>
              <a:buClr>
                <a:schemeClr val="hlink"/>
              </a:buClr>
            </a:pPr>
            <a:r>
              <a:rPr lang="en-US" altLang="zh-CN" b="1">
                <a:solidFill>
                  <a:schemeClr val="accent1"/>
                </a:solidFill>
                <a:ea typeface="楷体_GB2312" pitchFamily="49" charset="-122"/>
              </a:rPr>
              <a:t>3</a:t>
            </a:r>
            <a:r>
              <a:rPr lang="zh-CN" altLang="en-US" b="1">
                <a:solidFill>
                  <a:schemeClr val="accent1"/>
                </a:solidFill>
                <a:ea typeface="楷体_GB2312" pitchFamily="49" charset="-122"/>
              </a:rPr>
              <a:t>、开展促销活动</a:t>
            </a:r>
            <a:r>
              <a:rPr lang="en-US" altLang="zh-CN" b="1">
                <a:solidFill>
                  <a:schemeClr val="accent1"/>
                </a:solidFill>
                <a:ea typeface="楷体_GB2312" pitchFamily="49" charset="-122"/>
              </a:rPr>
              <a:t>—⑦</a:t>
            </a:r>
            <a:r>
              <a:rPr lang="zh-CN" altLang="en-US" b="1">
                <a:solidFill>
                  <a:schemeClr val="accent1"/>
                </a:solidFill>
                <a:ea typeface="楷体_GB2312" pitchFamily="49" charset="-122"/>
              </a:rPr>
              <a:t>个注意</a:t>
            </a:r>
            <a:endParaRPr lang="zh-CN" altLang="en-US" b="1">
              <a:solidFill>
                <a:schemeClr val="accent1"/>
              </a:solidFill>
              <a:ea typeface="楷体_GB2312" pitchFamily="49" charset="-122"/>
            </a:endParaRPr>
          </a:p>
          <a:p>
            <a:pPr lvl="1">
              <a:lnSpc>
                <a:spcPct val="90000"/>
              </a:lnSpc>
            </a:pPr>
            <a:r>
              <a:rPr lang="zh-CN" altLang="en-US" b="1"/>
              <a:t>促销目标</a:t>
            </a:r>
            <a:endParaRPr lang="zh-CN" altLang="en-US" b="1"/>
          </a:p>
          <a:p>
            <a:pPr lvl="1">
              <a:lnSpc>
                <a:spcPct val="90000"/>
              </a:lnSpc>
            </a:pPr>
            <a:r>
              <a:rPr lang="zh-CN" altLang="en-US" b="1"/>
              <a:t>促销力度的设计</a:t>
            </a:r>
            <a:endParaRPr lang="zh-CN" altLang="en-US" b="1"/>
          </a:p>
          <a:p>
            <a:pPr lvl="1">
              <a:lnSpc>
                <a:spcPct val="90000"/>
              </a:lnSpc>
            </a:pPr>
            <a:r>
              <a:rPr lang="zh-CN" altLang="en-US" b="1"/>
              <a:t>促销内容</a:t>
            </a:r>
            <a:endParaRPr lang="zh-CN" altLang="en-US" b="1"/>
          </a:p>
          <a:p>
            <a:pPr lvl="1">
              <a:lnSpc>
                <a:spcPct val="90000"/>
              </a:lnSpc>
            </a:pPr>
            <a:r>
              <a:rPr lang="zh-CN" altLang="en-US" b="1"/>
              <a:t>促销时间</a:t>
            </a:r>
            <a:endParaRPr lang="zh-CN" altLang="en-US" b="1"/>
          </a:p>
          <a:p>
            <a:pPr lvl="1">
              <a:lnSpc>
                <a:spcPct val="90000"/>
              </a:lnSpc>
            </a:pPr>
            <a:r>
              <a:rPr lang="zh-CN" altLang="en-US" b="1"/>
              <a:t>促销考评</a:t>
            </a:r>
            <a:endParaRPr lang="zh-CN" altLang="en-US" b="1"/>
          </a:p>
          <a:p>
            <a:pPr lvl="1">
              <a:lnSpc>
                <a:spcPct val="90000"/>
              </a:lnSpc>
            </a:pPr>
            <a:r>
              <a:rPr lang="zh-CN" altLang="en-US" b="1"/>
              <a:t>促销费用申报</a:t>
            </a:r>
            <a:endParaRPr lang="zh-CN" altLang="en-US" b="1"/>
          </a:p>
          <a:p>
            <a:pPr lvl="1">
              <a:lnSpc>
                <a:spcPct val="90000"/>
              </a:lnSpc>
            </a:pPr>
            <a:r>
              <a:rPr lang="zh-CN" altLang="en-US" b="1"/>
              <a:t>促销活动的管理</a:t>
            </a:r>
            <a:endParaRPr lang="zh-CN" altLang="en-US" b="1"/>
          </a:p>
          <a:p>
            <a:pPr lvl="1">
              <a:lnSpc>
                <a:spcPct val="90000"/>
              </a:lnSpc>
            </a:pPr>
            <a:endParaRPr lang="zh-CN" altLang="en-US" b="1"/>
          </a:p>
          <a:p>
            <a:pPr lvl="1">
              <a:lnSpc>
                <a:spcPct val="90000"/>
              </a:lnSpc>
            </a:pPr>
            <a:r>
              <a:rPr lang="zh-CN" altLang="en-US" b="1"/>
              <a:t>例：娃哈哈的促销策略 </a:t>
            </a:r>
            <a:r>
              <a:rPr lang="en-US" altLang="zh-CN" b="1"/>
              <a:t>P266</a:t>
            </a:r>
            <a:endParaRPr lang="en-US" altLang="zh-CN" b="1"/>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69" name="标题 2368"/>
          <p:cNvSpPr/>
          <p:nvPr>
            <p:ph type="title"/>
          </p:nvPr>
        </p:nvSpPr>
        <p:spPr/>
        <p:txBody>
          <a:bodyPr anchor="ctr"/>
          <a:p>
            <a:r>
              <a:rPr lang="zh-CN" altLang="en-US">
                <a:solidFill>
                  <a:schemeClr val="bg1"/>
                </a:solidFill>
              </a:rPr>
              <a:t>二、 激励中间商客户</a:t>
            </a:r>
            <a:endParaRPr lang="zh-CN" altLang="en-US">
              <a:solidFill>
                <a:schemeClr val="bg1"/>
              </a:solidFill>
            </a:endParaRPr>
          </a:p>
        </p:txBody>
      </p:sp>
      <p:sp>
        <p:nvSpPr>
          <p:cNvPr id="2370" name="文本占位符 2369"/>
          <p:cNvSpPr/>
          <p:nvPr>
            <p:ph type="body"/>
          </p:nvPr>
        </p:nvSpPr>
        <p:spPr>
          <a:xfrm>
            <a:off x="611188" y="1295400"/>
            <a:ext cx="8281987" cy="4876800"/>
          </a:xfrm>
        </p:spPr>
        <p:txBody>
          <a:bodyPr/>
          <a:p>
            <a:pPr>
              <a:buClr>
                <a:schemeClr val="hlink"/>
              </a:buClr>
              <a:buNone/>
            </a:pPr>
            <a:r>
              <a:rPr lang="zh-CN" altLang="en-US" b="1">
                <a:solidFill>
                  <a:schemeClr val="accent1"/>
                </a:solidFill>
              </a:rPr>
              <a:t>（三） </a:t>
            </a:r>
            <a:r>
              <a:rPr lang="zh-CN" altLang="en-US" b="1">
                <a:solidFill>
                  <a:schemeClr val="accent1"/>
                </a:solidFill>
                <a:ea typeface="楷体_GB2312" pitchFamily="49" charset="-122"/>
              </a:rPr>
              <a:t>间接激励</a:t>
            </a:r>
            <a:endParaRPr lang="zh-CN" altLang="en-US" b="1">
              <a:solidFill>
                <a:schemeClr val="accent1"/>
              </a:solidFill>
              <a:ea typeface="楷体_GB2312" pitchFamily="49" charset="-122"/>
            </a:endParaRPr>
          </a:p>
          <a:p>
            <a:pPr>
              <a:buClr>
                <a:schemeClr val="hlink"/>
              </a:buClr>
              <a:buNone/>
            </a:pPr>
            <a:endParaRPr lang="zh-CN" altLang="en-US" b="1">
              <a:solidFill>
                <a:schemeClr val="accent1"/>
              </a:solidFill>
              <a:ea typeface="楷体_GB2312" pitchFamily="49" charset="-122"/>
            </a:endParaRPr>
          </a:p>
          <a:p>
            <a:pPr>
              <a:buClr>
                <a:schemeClr val="hlink"/>
              </a:buClr>
            </a:pPr>
            <a:r>
              <a:rPr lang="zh-CN" altLang="en-US" sz="2400" b="1">
                <a:solidFill>
                  <a:schemeClr val="accent1"/>
                </a:solidFill>
                <a:ea typeface="楷体_GB2312" pitchFamily="49" charset="-122"/>
              </a:rPr>
              <a:t>定义</a:t>
            </a:r>
            <a:r>
              <a:rPr lang="zh-CN" altLang="en-US" sz="2400" b="1">
                <a:solidFill>
                  <a:srgbClr val="FF0000"/>
                </a:solidFill>
                <a:ea typeface="楷体_GB2312" pitchFamily="49" charset="-122"/>
              </a:rPr>
              <a:t>（曾考）</a:t>
            </a:r>
            <a:r>
              <a:rPr lang="zh-CN" altLang="en-US" sz="2400" b="1">
                <a:solidFill>
                  <a:schemeClr val="accent1"/>
                </a:solidFill>
                <a:ea typeface="楷体_GB2312" pitchFamily="49" charset="-122"/>
              </a:rPr>
              <a:t> </a:t>
            </a:r>
            <a:endParaRPr lang="zh-CN" altLang="en-US" sz="2400">
              <a:ea typeface="楷体_GB2312" pitchFamily="49" charset="-122"/>
            </a:endParaRPr>
          </a:p>
          <a:p>
            <a:pPr>
              <a:buClr>
                <a:schemeClr val="hlink"/>
              </a:buClr>
              <a:buNone/>
            </a:pPr>
            <a:r>
              <a:rPr lang="zh-CN" altLang="en-US" sz="2400" b="1">
                <a:ea typeface="楷体_GB2312" pitchFamily="49" charset="-122"/>
              </a:rPr>
              <a:t>        </a:t>
            </a:r>
            <a:r>
              <a:rPr lang="zh-CN" altLang="en-US" sz="2000" b="1">
                <a:ea typeface="楷体_GB2312" pitchFamily="49" charset="-122"/>
              </a:rPr>
              <a:t>间接激励是指通过帮助中间商获得更好的管理、销售的方法，从而提高销售绩效。</a:t>
            </a:r>
            <a:endParaRPr lang="zh-CN" altLang="en-US" sz="2000" b="1">
              <a:ea typeface="楷体_GB2312" pitchFamily="49" charset="-122"/>
            </a:endParaRPr>
          </a:p>
          <a:p>
            <a:pPr>
              <a:buClr>
                <a:schemeClr val="hlink"/>
              </a:buClr>
              <a:buNone/>
            </a:pPr>
            <a:endParaRPr lang="zh-CN" altLang="en-US" sz="2400" b="1">
              <a:ea typeface="楷体_GB2312" pitchFamily="49" charset="-122"/>
            </a:endParaRPr>
          </a:p>
          <a:p>
            <a:pPr>
              <a:buClr>
                <a:schemeClr val="hlink"/>
              </a:buClr>
            </a:pPr>
            <a:r>
              <a:rPr lang="zh-CN" altLang="en-US" sz="2400" b="1">
                <a:solidFill>
                  <a:schemeClr val="accent1"/>
                </a:solidFill>
                <a:ea typeface="楷体_GB2312" pitchFamily="49" charset="-122"/>
              </a:rPr>
              <a:t>形式</a:t>
            </a:r>
            <a:r>
              <a:rPr lang="zh-CN" altLang="en-US" sz="2400" b="1">
                <a:solidFill>
                  <a:srgbClr val="FF0000"/>
                </a:solidFill>
                <a:ea typeface="楷体_GB2312" pitchFamily="49" charset="-122"/>
              </a:rPr>
              <a:t>（曾考）</a:t>
            </a:r>
            <a:endParaRPr lang="zh-CN" altLang="en-US" sz="2400" b="1">
              <a:solidFill>
                <a:srgbClr val="FF0000"/>
              </a:solidFill>
              <a:ea typeface="楷体_GB2312" pitchFamily="49" charset="-122"/>
            </a:endParaRPr>
          </a:p>
          <a:p>
            <a:pPr lvl="1"/>
            <a:r>
              <a:rPr lang="zh-CN" altLang="en-US" sz="2000" b="1">
                <a:solidFill>
                  <a:schemeClr val="tx2"/>
                </a:solidFill>
                <a:ea typeface="楷体_GB2312" pitchFamily="49" charset="-122"/>
              </a:rPr>
              <a:t>帮助经销商建立进销存报表，做安全库存数和先进先出</a:t>
            </a:r>
            <a:r>
              <a:rPr lang="zh-CN" altLang="en-US" sz="2000" b="1">
                <a:solidFill>
                  <a:srgbClr val="FF0000"/>
                </a:solidFill>
                <a:ea typeface="楷体_GB2312" pitchFamily="49" charset="-122"/>
              </a:rPr>
              <a:t>库存管理</a:t>
            </a:r>
            <a:endParaRPr lang="zh-CN" altLang="en-US" sz="2000" b="1">
              <a:solidFill>
                <a:srgbClr val="FF0000"/>
              </a:solidFill>
              <a:ea typeface="楷体_GB2312" pitchFamily="49" charset="-122"/>
            </a:endParaRPr>
          </a:p>
          <a:p>
            <a:pPr lvl="1"/>
            <a:r>
              <a:rPr lang="zh-CN" altLang="en-US" sz="2000" b="1">
                <a:solidFill>
                  <a:schemeClr val="tx2"/>
                </a:solidFill>
                <a:ea typeface="楷体_GB2312" pitchFamily="49" charset="-122"/>
              </a:rPr>
              <a:t>帮助零售商进行</a:t>
            </a:r>
            <a:r>
              <a:rPr lang="zh-CN" altLang="en-US" sz="2000" b="1">
                <a:solidFill>
                  <a:srgbClr val="FF0000"/>
                </a:solidFill>
                <a:ea typeface="楷体_GB2312" pitchFamily="49" charset="-122"/>
              </a:rPr>
              <a:t>零售终端管理</a:t>
            </a:r>
            <a:r>
              <a:rPr lang="zh-CN" altLang="en-US" sz="2000" b="1">
                <a:solidFill>
                  <a:schemeClr val="tx2"/>
                </a:solidFill>
                <a:ea typeface="楷体_GB2312" pitchFamily="49" charset="-122"/>
              </a:rPr>
              <a:t>，包括铺货和商品陈列</a:t>
            </a:r>
            <a:endParaRPr lang="zh-CN" altLang="en-US" sz="2000" b="1">
              <a:solidFill>
                <a:schemeClr val="tx2"/>
              </a:solidFill>
              <a:ea typeface="楷体_GB2312" pitchFamily="49" charset="-122"/>
            </a:endParaRPr>
          </a:p>
          <a:p>
            <a:pPr lvl="1"/>
            <a:r>
              <a:rPr lang="zh-CN" altLang="en-US" sz="2000" b="1">
                <a:solidFill>
                  <a:schemeClr val="tx2"/>
                </a:solidFill>
                <a:ea typeface="楷体_GB2312" pitchFamily="49" charset="-122"/>
              </a:rPr>
              <a:t>帮助经销商管理其客户往来，加强经销商的</a:t>
            </a:r>
            <a:r>
              <a:rPr lang="zh-CN" altLang="en-US" sz="2000" b="1">
                <a:solidFill>
                  <a:srgbClr val="FF0000"/>
                </a:solidFill>
                <a:ea typeface="楷体_GB2312" pitchFamily="49" charset="-122"/>
              </a:rPr>
              <a:t>销售管理</a:t>
            </a:r>
            <a:r>
              <a:rPr lang="zh-CN" altLang="en-US" sz="2000" b="1">
                <a:solidFill>
                  <a:schemeClr val="tx2"/>
                </a:solidFill>
                <a:ea typeface="楷体_GB2312" pitchFamily="49" charset="-122"/>
              </a:rPr>
              <a:t>工作</a:t>
            </a:r>
            <a:endParaRPr lang="zh-CN" altLang="en-US" sz="2000" b="1">
              <a:solidFill>
                <a:schemeClr val="tx2"/>
              </a:solidFill>
              <a:ea typeface="楷体_GB2312" pitchFamily="49" charset="-122"/>
            </a:endParaRPr>
          </a:p>
          <a:p>
            <a:pPr lvl="1"/>
            <a:r>
              <a:rPr lang="zh-CN" altLang="en-US" sz="2000" b="1">
                <a:solidFill>
                  <a:srgbClr val="FF0000"/>
                </a:solidFill>
                <a:ea typeface="楷体_GB2312" pitchFamily="49" charset="-122"/>
              </a:rPr>
              <a:t>伙伴关系管理</a:t>
            </a:r>
            <a:r>
              <a:rPr lang="zh-CN" altLang="en-US" sz="2000" b="1">
                <a:solidFill>
                  <a:schemeClr val="tx2"/>
                </a:solidFill>
                <a:ea typeface="楷体_GB2312" pitchFamily="49" charset="-122"/>
              </a:rPr>
              <a:t>。制造商和中间商结成合作伙伴</a:t>
            </a:r>
            <a:endParaRPr lang="zh-CN" altLang="en-US" sz="2000" b="1">
              <a:solidFill>
                <a:schemeClr val="tx2"/>
              </a:solidFill>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childTnLst>
                                    <p:set>
                                      <p:cBhvr additive="base">
                                        <p:cTn id="6" dur="1" fill="hold">
                                          <p:stCondLst>
                                            <p:cond delay="0"/>
                                          </p:stCondLst>
                                        </p:cTn>
                                        <p:tgtEl>
                                          <p:spTgt spid="2370">
                                            <p:txEl>
                                              <p:charRg st="10" end="18"/>
                                            </p:txEl>
                                          </p:spTgt>
                                        </p:tgtEl>
                                        <p:attrNameLst>
                                          <p:attrName>style.visibility</p:attrName>
                                        </p:attrNameLst>
                                      </p:cBhvr>
                                      <p:to>
                                        <p:strVal val="visible"/>
                                      </p:to>
                                    </p:set>
                                    <p:animEffect transition="in" filter="blinds(horizontal)">
                                      <p:cBhvr additive="base">
                                        <p:cTn id="7" dur="500"/>
                                        <p:tgtEl>
                                          <p:spTgt spid="2370">
                                            <p:txEl>
                                              <p:charRg st="10" end="18"/>
                                            </p:txEl>
                                          </p:spTgt>
                                        </p:tgtEl>
                                      </p:cBhvr>
                                    </p:animEffect>
                                  </p:childTnLst>
                                </p:cTn>
                              </p:par>
                              <p:par>
                                <p:cTn id="8" presetID="3" presetClass="entr" presetSubtype="10" fill="hold" nodeType="withEffect">
                                  <p:childTnLst>
                                    <p:set>
                                      <p:cBhvr additive="base">
                                        <p:cTn id="9" dur="1" fill="hold">
                                          <p:stCondLst>
                                            <p:cond delay="0"/>
                                          </p:stCondLst>
                                        </p:cTn>
                                        <p:tgtEl>
                                          <p:spTgt spid="2370">
                                            <p:txEl>
                                              <p:charRg st="18" end="63"/>
                                            </p:txEl>
                                          </p:spTgt>
                                        </p:tgtEl>
                                        <p:attrNameLst>
                                          <p:attrName>style.visibility</p:attrName>
                                        </p:attrNameLst>
                                      </p:cBhvr>
                                      <p:to>
                                        <p:strVal val="visible"/>
                                      </p:to>
                                    </p:set>
                                    <p:animEffect transition="in" filter="blinds(horizontal)">
                                      <p:cBhvr additive="base">
                                        <p:cTn id="10" dur="500"/>
                                        <p:tgtEl>
                                          <p:spTgt spid="2370">
                                            <p:txEl>
                                              <p:charRg st="18" end="6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childTnLst>
                                    <p:set>
                                      <p:cBhvr additive="base">
                                        <p:cTn id="14" dur="1" fill="hold">
                                          <p:stCondLst>
                                            <p:cond delay="0"/>
                                          </p:stCondLst>
                                        </p:cTn>
                                        <p:tgtEl>
                                          <p:spTgt spid="2370">
                                            <p:txEl>
                                              <p:charRg st="64" end="71"/>
                                            </p:txEl>
                                          </p:spTgt>
                                        </p:tgtEl>
                                        <p:attrNameLst>
                                          <p:attrName>style.visibility</p:attrName>
                                        </p:attrNameLst>
                                      </p:cBhvr>
                                      <p:to>
                                        <p:strVal val="visible"/>
                                      </p:to>
                                    </p:set>
                                    <p:animEffect transition="in" filter="blinds(horizontal)">
                                      <p:cBhvr additive="base">
                                        <p:cTn id="15" dur="500"/>
                                        <p:tgtEl>
                                          <p:spTgt spid="2370">
                                            <p:txEl>
                                              <p:charRg st="64" end="71"/>
                                            </p:txEl>
                                          </p:spTgt>
                                        </p:tgtEl>
                                      </p:cBhvr>
                                    </p:animEffect>
                                  </p:childTnLst>
                                </p:cTn>
                              </p:par>
                              <p:par>
                                <p:cTn id="16" presetID="3" presetClass="entr" presetSubtype="10" fill="hold" nodeType="withEffect">
                                  <p:childTnLst>
                                    <p:set>
                                      <p:cBhvr additive="base">
                                        <p:cTn id="17" dur="1" fill="hold">
                                          <p:stCondLst>
                                            <p:cond delay="0"/>
                                          </p:stCondLst>
                                        </p:cTn>
                                        <p:tgtEl>
                                          <p:spTgt spid="2370">
                                            <p:txEl>
                                              <p:charRg st="71" end="100"/>
                                            </p:txEl>
                                          </p:spTgt>
                                        </p:tgtEl>
                                        <p:attrNameLst>
                                          <p:attrName>style.visibility</p:attrName>
                                        </p:attrNameLst>
                                      </p:cBhvr>
                                      <p:to>
                                        <p:strVal val="visible"/>
                                      </p:to>
                                    </p:set>
                                    <p:animEffect transition="in" filter="blinds(horizontal)">
                                      <p:cBhvr additive="base">
                                        <p:cTn id="18" dur="500"/>
                                        <p:tgtEl>
                                          <p:spTgt spid="2370">
                                            <p:txEl>
                                              <p:charRg st="71" end="100"/>
                                            </p:txEl>
                                          </p:spTgt>
                                        </p:tgtEl>
                                      </p:cBhvr>
                                    </p:animEffect>
                                  </p:childTnLst>
                                </p:cTn>
                              </p:par>
                              <p:par>
                                <p:cTn id="19" presetID="3" presetClass="entr" presetSubtype="10" fill="hold" nodeType="withEffect">
                                  <p:childTnLst>
                                    <p:set>
                                      <p:cBhvr additive="base">
                                        <p:cTn id="20" dur="1" fill="hold">
                                          <p:stCondLst>
                                            <p:cond delay="0"/>
                                          </p:stCondLst>
                                        </p:cTn>
                                        <p:tgtEl>
                                          <p:spTgt spid="2370">
                                            <p:txEl>
                                              <p:charRg st="100" end="124"/>
                                            </p:txEl>
                                          </p:spTgt>
                                        </p:tgtEl>
                                        <p:attrNameLst>
                                          <p:attrName>style.visibility</p:attrName>
                                        </p:attrNameLst>
                                      </p:cBhvr>
                                      <p:to>
                                        <p:strVal val="visible"/>
                                      </p:to>
                                    </p:set>
                                    <p:animEffect transition="in" filter="blinds(horizontal)">
                                      <p:cBhvr additive="base">
                                        <p:cTn id="21" dur="500"/>
                                        <p:tgtEl>
                                          <p:spTgt spid="2370">
                                            <p:txEl>
                                              <p:charRg st="100" end="124"/>
                                            </p:txEl>
                                          </p:spTgt>
                                        </p:tgtEl>
                                      </p:cBhvr>
                                    </p:animEffect>
                                  </p:childTnLst>
                                </p:cTn>
                              </p:par>
                              <p:par>
                                <p:cTn id="22" presetID="3" presetClass="entr" presetSubtype="10" fill="hold" nodeType="withEffect">
                                  <p:childTnLst>
                                    <p:set>
                                      <p:cBhvr additive="base">
                                        <p:cTn id="23" dur="1" fill="hold">
                                          <p:stCondLst>
                                            <p:cond delay="0"/>
                                          </p:stCondLst>
                                        </p:cTn>
                                        <p:tgtEl>
                                          <p:spTgt spid="2370">
                                            <p:txEl>
                                              <p:charRg st="124" end="150"/>
                                            </p:txEl>
                                          </p:spTgt>
                                        </p:tgtEl>
                                        <p:attrNameLst>
                                          <p:attrName>style.visibility</p:attrName>
                                        </p:attrNameLst>
                                      </p:cBhvr>
                                      <p:to>
                                        <p:strVal val="visible"/>
                                      </p:to>
                                    </p:set>
                                    <p:animEffect transition="in" filter="blinds(horizontal)">
                                      <p:cBhvr additive="base">
                                        <p:cTn id="24" dur="500"/>
                                        <p:tgtEl>
                                          <p:spTgt spid="2370">
                                            <p:txEl>
                                              <p:charRg st="124" end="150"/>
                                            </p:txEl>
                                          </p:spTgt>
                                        </p:tgtEl>
                                      </p:cBhvr>
                                    </p:animEffect>
                                  </p:childTnLst>
                                </p:cTn>
                              </p:par>
                              <p:par>
                                <p:cTn id="25" presetID="3" presetClass="entr" presetSubtype="10" fill="hold" nodeType="withEffect">
                                  <p:childTnLst>
                                    <p:set>
                                      <p:cBhvr additive="base">
                                        <p:cTn id="26" dur="1" fill="hold">
                                          <p:stCondLst>
                                            <p:cond delay="0"/>
                                          </p:stCondLst>
                                        </p:cTn>
                                        <p:tgtEl>
                                          <p:spTgt spid="2370">
                                            <p:txEl>
                                              <p:charRg st="150" end="171"/>
                                            </p:txEl>
                                          </p:spTgt>
                                        </p:tgtEl>
                                        <p:attrNameLst>
                                          <p:attrName>style.visibility</p:attrName>
                                        </p:attrNameLst>
                                      </p:cBhvr>
                                      <p:to>
                                        <p:strVal val="visible"/>
                                      </p:to>
                                    </p:set>
                                    <p:animEffect transition="in" filter="blinds(horizontal)">
                                      <p:cBhvr additive="base">
                                        <p:cTn id="27" dur="500"/>
                                        <p:tgtEl>
                                          <p:spTgt spid="2370">
                                            <p:txEl>
                                              <p:charRg st="150" end="17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73" name="标题 2372"/>
          <p:cNvSpPr/>
          <p:nvPr>
            <p:ph type="title"/>
          </p:nvPr>
        </p:nvSpPr>
        <p:spPr/>
        <p:txBody>
          <a:bodyPr anchor="ctr"/>
          <a:p>
            <a:r>
              <a:rPr lang="zh-CN" altLang="en-US">
                <a:solidFill>
                  <a:schemeClr val="bg1"/>
                </a:solidFill>
              </a:rPr>
              <a:t>二、激励中间商客户</a:t>
            </a:r>
            <a:endParaRPr lang="zh-CN" altLang="en-US">
              <a:solidFill>
                <a:schemeClr val="bg1"/>
              </a:solidFill>
            </a:endParaRPr>
          </a:p>
        </p:txBody>
      </p:sp>
      <p:sp>
        <p:nvSpPr>
          <p:cNvPr id="2374" name="文本占位符 2373"/>
          <p:cNvSpPr/>
          <p:nvPr>
            <p:ph type="body"/>
          </p:nvPr>
        </p:nvSpPr>
        <p:spPr/>
        <p:txBody>
          <a:bodyPr/>
          <a:p>
            <a:pPr>
              <a:buClr>
                <a:schemeClr val="hlink"/>
              </a:buClr>
              <a:buNone/>
            </a:pPr>
            <a:r>
              <a:rPr lang="zh-CN" altLang="en-US" b="1">
                <a:solidFill>
                  <a:schemeClr val="accent1"/>
                </a:solidFill>
              </a:rPr>
              <a:t>（三） </a:t>
            </a:r>
            <a:r>
              <a:rPr lang="zh-CN" altLang="en-US" b="1">
                <a:solidFill>
                  <a:schemeClr val="accent1"/>
                </a:solidFill>
                <a:ea typeface="楷体_GB2312" pitchFamily="49" charset="-122"/>
              </a:rPr>
              <a:t>间接激励</a:t>
            </a:r>
            <a:endParaRPr lang="zh-CN" altLang="en-US" b="1">
              <a:solidFill>
                <a:schemeClr val="accent1"/>
              </a:solidFill>
              <a:ea typeface="楷体_GB2312" pitchFamily="49" charset="-122"/>
            </a:endParaRPr>
          </a:p>
          <a:p>
            <a:pPr>
              <a:buClr>
                <a:schemeClr val="hlink"/>
              </a:buClr>
            </a:pPr>
            <a:r>
              <a:rPr lang="zh-CN" altLang="en-US" sz="2400" b="1">
                <a:solidFill>
                  <a:schemeClr val="accent1"/>
                </a:solidFill>
                <a:ea typeface="楷体_GB2312" pitchFamily="49" charset="-122"/>
              </a:rPr>
              <a:t>制造商和中间商签订伙伴协议时应注意：</a:t>
            </a:r>
            <a:endParaRPr lang="zh-CN" altLang="en-US" sz="2400" b="1">
              <a:solidFill>
                <a:schemeClr val="accent1"/>
              </a:solidFill>
              <a:ea typeface="楷体_GB2312" pitchFamily="49" charset="-122"/>
            </a:endParaRPr>
          </a:p>
          <a:p>
            <a:pPr lvl="1"/>
            <a:r>
              <a:rPr lang="zh-CN" altLang="en-US" sz="2000" b="1">
                <a:solidFill>
                  <a:schemeClr val="tx1"/>
                </a:solidFill>
                <a:ea typeface="楷体_GB2312" pitchFamily="49" charset="-122"/>
              </a:rPr>
              <a:t>如果以前没有合作过，则制造商在产品的有用性、技术支持、定价及相关领域内的协议中应予以说明；</a:t>
            </a:r>
            <a:endParaRPr lang="zh-CN" altLang="en-US" sz="2000" b="1">
              <a:solidFill>
                <a:schemeClr val="tx1"/>
              </a:solidFill>
              <a:ea typeface="楷体_GB2312" pitchFamily="49" charset="-122"/>
            </a:endParaRPr>
          </a:p>
          <a:p>
            <a:pPr lvl="1"/>
            <a:r>
              <a:rPr lang="zh-CN" altLang="en-US" sz="2000" b="1">
                <a:solidFill>
                  <a:schemeClr val="tx1"/>
                </a:solidFill>
                <a:ea typeface="楷体_GB2312" pitchFamily="49" charset="-122"/>
              </a:rPr>
              <a:t>评估现有分销商完成任务的能力；</a:t>
            </a:r>
            <a:endParaRPr lang="zh-CN" altLang="en-US" sz="2000" b="1">
              <a:solidFill>
                <a:schemeClr val="tx1"/>
              </a:solidFill>
              <a:ea typeface="楷体_GB2312" pitchFamily="49" charset="-122"/>
            </a:endParaRPr>
          </a:p>
          <a:p>
            <a:pPr lvl="1"/>
            <a:r>
              <a:rPr lang="zh-CN" altLang="en-US" sz="2000" b="1">
                <a:solidFill>
                  <a:schemeClr val="tx1"/>
                </a:solidFill>
                <a:ea typeface="楷体_GB2312" pitchFamily="49" charset="-122"/>
              </a:rPr>
              <a:t>制造商应持续地评估方案的恰当性</a:t>
            </a:r>
            <a:endParaRPr lang="zh-CN" altLang="en-US" b="1">
              <a:solidFill>
                <a:schemeClr val="accent1"/>
              </a:solidFill>
              <a:ea typeface="楷体_GB2312" pitchFamily="49" charset="-122"/>
            </a:endParaRPr>
          </a:p>
          <a:p>
            <a:pPr>
              <a:buClr>
                <a:schemeClr val="hlink"/>
              </a:buClr>
              <a:buNone/>
            </a:pPr>
            <a:endParaRPr lang="zh-CN" altLang="en-US" b="1">
              <a:solidFill>
                <a:schemeClr val="accent1"/>
              </a:solidFill>
              <a:ea typeface="楷体_GB2312" pitchFamily="49" charset="-122"/>
            </a:endParaRPr>
          </a:p>
          <a:p>
            <a:pPr>
              <a:buClr>
                <a:schemeClr val="hlink"/>
              </a:buClr>
              <a:buNone/>
            </a:pPr>
            <a:r>
              <a:rPr lang="zh-CN" altLang="en-US" b="1">
                <a:solidFill>
                  <a:schemeClr val="accent1"/>
                </a:solidFill>
                <a:ea typeface="楷体_GB2312" pitchFamily="49" charset="-122"/>
              </a:rPr>
              <a:t>（四）取信分销商的营销新招</a:t>
            </a:r>
            <a:r>
              <a:rPr lang="en-US" altLang="zh-CN" b="1">
                <a:solidFill>
                  <a:schemeClr val="accent1"/>
                </a:solidFill>
                <a:ea typeface="楷体_GB2312" pitchFamily="49" charset="-122"/>
              </a:rPr>
              <a:t>——</a:t>
            </a:r>
            <a:r>
              <a:rPr lang="zh-CN" altLang="en-US" b="1">
                <a:solidFill>
                  <a:schemeClr val="accent1"/>
                </a:solidFill>
                <a:ea typeface="楷体_GB2312" pitchFamily="49" charset="-122"/>
              </a:rPr>
              <a:t>输出职业经理人。</a:t>
            </a:r>
            <a:endParaRPr lang="zh-CN" altLang="en-US" b="1">
              <a:solidFill>
                <a:schemeClr val="accent1"/>
              </a:solidFill>
              <a:ea typeface="楷体_GB2312" pitchFamily="49" charset="-122"/>
            </a:endParaRPr>
          </a:p>
          <a:p>
            <a:pPr>
              <a:buClr>
                <a:schemeClr val="hlink"/>
              </a:buClr>
              <a:buNone/>
            </a:pPr>
            <a:r>
              <a:rPr lang="zh-CN" altLang="en-US" sz="2000" b="1">
                <a:solidFill>
                  <a:schemeClr val="tx1"/>
                </a:solidFill>
                <a:ea typeface="楷体_GB2312" pitchFamily="49" charset="-122"/>
              </a:rPr>
              <a:t>    </a:t>
            </a:r>
            <a:r>
              <a:rPr lang="en-US" altLang="zh-CN" sz="2000" b="1">
                <a:solidFill>
                  <a:schemeClr val="tx1"/>
                </a:solidFill>
                <a:ea typeface="楷体_GB2312" pitchFamily="49" charset="-122"/>
              </a:rPr>
              <a:t>——</a:t>
            </a:r>
            <a:r>
              <a:rPr lang="zh-CN" altLang="en-US" sz="2000" b="1">
                <a:solidFill>
                  <a:schemeClr val="tx1"/>
                </a:solidFill>
                <a:ea typeface="楷体_GB2312" pitchFamily="49" charset="-122"/>
              </a:rPr>
              <a:t>这可视为间接激励的一种新形式。</a:t>
            </a:r>
            <a:endParaRPr lang="zh-CN" altLang="en-US" sz="2000" b="1">
              <a:solidFill>
                <a:schemeClr val="tx1"/>
              </a:solidFill>
              <a:ea typeface="楷体_GB2312" pitchFamily="49" charset="-122"/>
            </a:endParaRPr>
          </a:p>
          <a:p>
            <a:pPr>
              <a:buClr>
                <a:schemeClr val="hlink"/>
              </a:buClr>
              <a:buNone/>
            </a:pPr>
            <a:r>
              <a:rPr lang="zh-CN" altLang="en-US" sz="2400" b="1">
                <a:solidFill>
                  <a:schemeClr val="accent1"/>
                </a:solidFill>
                <a:ea typeface="楷体_GB2312" pitchFamily="49" charset="-122"/>
              </a:rPr>
              <a:t>    </a:t>
            </a:r>
            <a:endParaRPr lang="en-US" altLang="zh-CN" sz="2400" b="1">
              <a:solidFill>
                <a:schemeClr val="accent1"/>
              </a:solidFill>
              <a:ea typeface="楷体_GB2312" pitchFamily="49" charset="-122"/>
            </a:endParaRPr>
          </a:p>
          <a:p>
            <a:pPr>
              <a:buClr>
                <a:schemeClr val="hlink"/>
              </a:buClr>
              <a:buNone/>
            </a:pPr>
            <a:r>
              <a:rPr lang="en-US" altLang="zh-CN" b="1">
                <a:solidFill>
                  <a:schemeClr val="accent1"/>
                </a:solidFill>
                <a:ea typeface="楷体_GB2312" pitchFamily="49" charset="-122"/>
              </a:rPr>
              <a:t>      </a:t>
            </a:r>
            <a:endParaRPr lang="en-US" altLang="zh-CN" b="1">
              <a:solidFill>
                <a:schemeClr val="accent1"/>
              </a:solidFill>
              <a:ea typeface="楷体_GB2312" pitchFamily="49" charset="-122"/>
            </a:endParaRPr>
          </a:p>
          <a:p>
            <a:pPr lvl="1">
              <a:buNone/>
            </a:pPr>
            <a:endParaRPr lang="en-US" altLang="zh-CN" sz="2800" b="1">
              <a:solidFill>
                <a:schemeClr val="accent1"/>
              </a:solidFill>
              <a:ea typeface="楷体_GB2312" pitchFamily="49"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87" name="标题 2386"/>
          <p:cNvSpPr/>
          <p:nvPr>
            <p:ph type="title"/>
          </p:nvPr>
        </p:nvSpPr>
        <p:spPr/>
        <p:txBody>
          <a:bodyPr anchor="ctr"/>
          <a:p>
            <a:r>
              <a:rPr lang="zh-CN" altLang="en-US">
                <a:solidFill>
                  <a:schemeClr val="bg1"/>
                </a:solidFill>
              </a:rPr>
              <a:t>三、窜货管理</a:t>
            </a:r>
            <a:endParaRPr lang="zh-CN" altLang="en-US">
              <a:solidFill>
                <a:schemeClr val="bg1"/>
              </a:solidFill>
            </a:endParaRPr>
          </a:p>
        </p:txBody>
      </p:sp>
      <p:sp>
        <p:nvSpPr>
          <p:cNvPr id="2388" name="文本占位符 2387"/>
          <p:cNvSpPr/>
          <p:nvPr>
            <p:ph type="body"/>
          </p:nvPr>
        </p:nvSpPr>
        <p:spPr/>
        <p:txBody>
          <a:bodyPr/>
          <a:p>
            <a:pPr>
              <a:buClr>
                <a:schemeClr val="hlink"/>
              </a:buClr>
            </a:pPr>
            <a:r>
              <a:rPr lang="zh-CN" altLang="en-US" b="1">
                <a:solidFill>
                  <a:schemeClr val="accent1"/>
                </a:solidFill>
                <a:ea typeface="楷体_GB2312" pitchFamily="49" charset="-122"/>
              </a:rPr>
              <a:t>定义</a:t>
            </a:r>
            <a:r>
              <a:rPr lang="zh-CN" altLang="en-US">
                <a:ea typeface="楷体_GB2312" pitchFamily="49" charset="-122"/>
              </a:rPr>
              <a:t>：窜货，又称为倒货、冲货，也就是商品越区销售，它是渠道冲突的一种典型的表现形式。</a:t>
            </a:r>
            <a:endParaRPr lang="zh-CN" altLang="en-US">
              <a:ea typeface="楷体_GB2312" pitchFamily="49" charset="-122"/>
            </a:endParaRPr>
          </a:p>
          <a:p>
            <a:pPr>
              <a:buClr>
                <a:schemeClr val="hlink"/>
              </a:buClr>
            </a:pPr>
            <a:r>
              <a:rPr lang="zh-CN" altLang="en-US" b="1">
                <a:solidFill>
                  <a:schemeClr val="accent1"/>
                </a:solidFill>
                <a:ea typeface="楷体_GB2312" pitchFamily="49" charset="-122"/>
              </a:rPr>
              <a:t>（一）类型</a:t>
            </a:r>
            <a:r>
              <a:rPr lang="zh-CN" altLang="en-US" b="1">
                <a:solidFill>
                  <a:srgbClr val="FF0000"/>
                </a:solidFill>
                <a:ea typeface="楷体_GB2312" pitchFamily="49" charset="-122"/>
                <a:sym typeface="Wingdings" panose="05000000000000000000" pitchFamily="2" charset="2"/>
              </a:rPr>
              <a:t>（曾考</a:t>
            </a:r>
            <a:r>
              <a:rPr lang="zh-CN" altLang="en-US" b="1">
                <a:solidFill>
                  <a:srgbClr val="FF0000"/>
                </a:solidFill>
                <a:ea typeface="楷体_GB2312" pitchFamily="49" charset="-122"/>
              </a:rPr>
              <a:t>）</a:t>
            </a:r>
            <a:endParaRPr lang="zh-CN" altLang="en-US" b="1">
              <a:solidFill>
                <a:srgbClr val="FF0000"/>
              </a:solidFill>
              <a:ea typeface="楷体_GB2312" pitchFamily="49" charset="-122"/>
            </a:endParaRPr>
          </a:p>
          <a:p>
            <a:pPr lvl="1"/>
            <a:r>
              <a:rPr lang="zh-CN" altLang="en-US" b="1">
                <a:solidFill>
                  <a:schemeClr val="accent1"/>
                </a:solidFill>
                <a:ea typeface="楷体_GB2312" pitchFamily="49" charset="-122"/>
              </a:rPr>
              <a:t>自然性窜货：</a:t>
            </a:r>
            <a:r>
              <a:rPr lang="zh-CN" altLang="en-US" b="1">
                <a:solidFill>
                  <a:schemeClr val="tx1"/>
                </a:solidFill>
                <a:ea typeface="楷体_GB2312" pitchFamily="49" charset="-122"/>
              </a:rPr>
              <a:t>经销商在获取</a:t>
            </a:r>
            <a:r>
              <a:rPr lang="zh-CN" altLang="en-US" b="1">
                <a:solidFill>
                  <a:srgbClr val="FF0000"/>
                </a:solidFill>
                <a:ea typeface="楷体_GB2312" pitchFamily="49" charset="-122"/>
              </a:rPr>
              <a:t>正常利润</a:t>
            </a:r>
            <a:r>
              <a:rPr lang="zh-CN" altLang="en-US" b="1">
                <a:solidFill>
                  <a:schemeClr val="tx1"/>
                </a:solidFill>
                <a:ea typeface="楷体_GB2312" pitchFamily="49" charset="-122"/>
              </a:rPr>
              <a:t>的同时，</a:t>
            </a:r>
            <a:r>
              <a:rPr lang="zh-CN" altLang="en-US" b="1">
                <a:solidFill>
                  <a:srgbClr val="FF0000"/>
                </a:solidFill>
                <a:ea typeface="楷体_GB2312" pitchFamily="49" charset="-122"/>
              </a:rPr>
              <a:t>无意</a:t>
            </a:r>
            <a:r>
              <a:rPr lang="zh-CN" altLang="en-US" b="1">
                <a:solidFill>
                  <a:schemeClr val="tx1"/>
                </a:solidFill>
                <a:ea typeface="楷体_GB2312" pitchFamily="49" charset="-122"/>
              </a:rPr>
              <a:t>中向自己辖区以外的市场倾销产品的行为。</a:t>
            </a:r>
            <a:endParaRPr lang="zh-CN" altLang="en-US" b="1">
              <a:solidFill>
                <a:schemeClr val="tx1"/>
              </a:solidFill>
              <a:ea typeface="楷体_GB2312" pitchFamily="49" charset="-122"/>
            </a:endParaRPr>
          </a:p>
          <a:p>
            <a:pPr lvl="1"/>
            <a:r>
              <a:rPr lang="zh-CN" altLang="en-US" b="1">
                <a:solidFill>
                  <a:schemeClr val="accent1"/>
                </a:solidFill>
                <a:ea typeface="楷体_GB2312" pitchFamily="49" charset="-122"/>
              </a:rPr>
              <a:t>良性窜货：</a:t>
            </a:r>
            <a:r>
              <a:rPr lang="zh-CN" altLang="en-US" b="1">
                <a:solidFill>
                  <a:schemeClr val="tx1"/>
                </a:solidFill>
                <a:ea typeface="楷体_GB2312" pitchFamily="49" charset="-122"/>
              </a:rPr>
              <a:t>企业在</a:t>
            </a:r>
            <a:r>
              <a:rPr lang="zh-CN" altLang="en-US" b="1">
                <a:solidFill>
                  <a:srgbClr val="FF0000"/>
                </a:solidFill>
                <a:ea typeface="楷体_GB2312" pitchFamily="49" charset="-122"/>
              </a:rPr>
              <a:t>市场开发初期</a:t>
            </a:r>
            <a:r>
              <a:rPr lang="zh-CN" altLang="en-US" b="1">
                <a:solidFill>
                  <a:schemeClr val="tx1"/>
                </a:solidFill>
                <a:ea typeface="楷体_GB2312" pitchFamily="49" charset="-122"/>
              </a:rPr>
              <a:t>，</a:t>
            </a:r>
            <a:r>
              <a:rPr lang="zh-CN" altLang="en-US" b="1">
                <a:solidFill>
                  <a:srgbClr val="FF0000"/>
                </a:solidFill>
                <a:ea typeface="楷体_GB2312" pitchFamily="49" charset="-122"/>
              </a:rPr>
              <a:t>有意或无意</a:t>
            </a:r>
            <a:r>
              <a:rPr lang="zh-CN" altLang="en-US" b="1">
                <a:solidFill>
                  <a:schemeClr val="tx1"/>
                </a:solidFill>
                <a:ea typeface="楷体_GB2312" pitchFamily="49" charset="-122"/>
              </a:rPr>
              <a:t>地选中了流通性较强的市场中的经销商，使其产品流向非重要经营区域或空白市场的现象。</a:t>
            </a:r>
            <a:endParaRPr lang="zh-CN" altLang="en-US" b="1">
              <a:solidFill>
                <a:schemeClr val="tx1"/>
              </a:solidFill>
              <a:ea typeface="楷体_GB2312" pitchFamily="49" charset="-122"/>
            </a:endParaRPr>
          </a:p>
          <a:p>
            <a:pPr lvl="1"/>
            <a:r>
              <a:rPr lang="zh-CN" altLang="en-US" b="1">
                <a:solidFill>
                  <a:schemeClr val="accent1"/>
                </a:solidFill>
                <a:ea typeface="楷体_GB2312" pitchFamily="49" charset="-122"/>
              </a:rPr>
              <a:t>恶性窜货：</a:t>
            </a:r>
            <a:r>
              <a:rPr lang="zh-CN" altLang="en-US" b="1">
                <a:solidFill>
                  <a:schemeClr val="tx1"/>
                </a:solidFill>
                <a:ea typeface="楷体_GB2312" pitchFamily="49" charset="-122"/>
              </a:rPr>
              <a:t>为获得</a:t>
            </a:r>
            <a:r>
              <a:rPr lang="zh-CN" altLang="en-US" b="1">
                <a:solidFill>
                  <a:srgbClr val="FF0000"/>
                </a:solidFill>
                <a:ea typeface="楷体_GB2312" pitchFamily="49" charset="-122"/>
              </a:rPr>
              <a:t>非正常利润</a:t>
            </a:r>
            <a:r>
              <a:rPr lang="zh-CN" altLang="en-US" b="1">
                <a:solidFill>
                  <a:schemeClr val="tx1"/>
                </a:solidFill>
                <a:ea typeface="楷体_GB2312" pitchFamily="49" charset="-122"/>
              </a:rPr>
              <a:t>，经销商</a:t>
            </a:r>
            <a:r>
              <a:rPr lang="zh-CN" altLang="en-US" b="1">
                <a:solidFill>
                  <a:srgbClr val="FF0000"/>
                </a:solidFill>
                <a:ea typeface="楷体_GB2312" pitchFamily="49" charset="-122"/>
              </a:rPr>
              <a:t>蓄意</a:t>
            </a:r>
            <a:r>
              <a:rPr lang="zh-CN" altLang="en-US" b="1">
                <a:solidFill>
                  <a:schemeClr val="tx1"/>
                </a:solidFill>
                <a:ea typeface="楷体_GB2312" pitchFamily="49" charset="-122"/>
              </a:rPr>
              <a:t>向自己辖区以外的市场倾销产品的行为。主要方法是</a:t>
            </a:r>
            <a:r>
              <a:rPr lang="zh-CN" altLang="en-US" b="1">
                <a:solidFill>
                  <a:srgbClr val="FF0000"/>
                </a:solidFill>
                <a:ea typeface="楷体_GB2312" pitchFamily="49" charset="-122"/>
              </a:rPr>
              <a:t>降价</a:t>
            </a:r>
            <a:r>
              <a:rPr lang="zh-CN" altLang="en-US" b="1">
                <a:solidFill>
                  <a:schemeClr val="tx1"/>
                </a:solidFill>
                <a:ea typeface="楷体_GB2312" pitchFamily="49" charset="-122"/>
              </a:rPr>
              <a:t>。</a:t>
            </a:r>
            <a:endParaRPr lang="zh-CN" altLang="en-US" b="1">
              <a:solidFill>
                <a:schemeClr val="tx1"/>
              </a:solidFill>
              <a:ea typeface="楷体_GB2312" pitchFamily="49" charset="-122"/>
            </a:endParaRPr>
          </a:p>
        </p:txBody>
      </p:sp>
      <p:sp>
        <p:nvSpPr>
          <p:cNvPr id="2389" name="矩形 2388"/>
          <p:cNvSpPr/>
          <p:nvPr/>
        </p:nvSpPr>
        <p:spPr>
          <a:xfrm>
            <a:off x="3492500" y="5805488"/>
            <a:ext cx="4319588" cy="457200"/>
          </a:xfrm>
          <a:prstGeom prst="rect">
            <a:avLst/>
          </a:prstGeom>
          <a:noFill/>
          <a:ln w="9525">
            <a:noFill/>
          </a:ln>
        </p:spPr>
        <p:txBody>
          <a:bodyPr/>
          <a:p>
            <a:pPr fontAlgn="base">
              <a:lnSpc>
                <a:spcPct val="100000"/>
              </a:lnSpc>
              <a:spcBef>
                <a:spcPct val="50000"/>
              </a:spcBef>
              <a:spcAft>
                <a:spcPct val="0"/>
              </a:spcAft>
              <a:buClrTx/>
              <a:buSzPct val="100000"/>
            </a:pPr>
            <a:r>
              <a:rPr lang="zh-CN" altLang="en-US" sz="2400" b="1" i="1">
                <a:solidFill>
                  <a:schemeClr val="accent1"/>
                </a:solidFill>
                <a:latin typeface="Arial" panose="020B0604020202020204" pitchFamily="34" charset="0"/>
                <a:ea typeface="宋体" panose="02010600030101010101" pitchFamily="2" charset="-122"/>
              </a:rPr>
              <a:t>定义、形式、区别</a:t>
            </a:r>
            <a:endParaRPr lang="zh-CN" altLang="en-US" sz="2400" b="1" i="1">
              <a:solidFill>
                <a:schemeClr val="accent1"/>
              </a:solidFill>
              <a:latin typeface="Arial" panose="020B0604020202020204" pitchFamily="34" charset="0"/>
              <a:ea typeface="宋体" panose="02010600030101010101" pitchFamily="2"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92" name="标题 2391"/>
          <p:cNvSpPr/>
          <p:nvPr>
            <p:ph type="title"/>
          </p:nvPr>
        </p:nvSpPr>
        <p:spPr/>
        <p:txBody>
          <a:bodyPr anchor="ctr"/>
          <a:p>
            <a:r>
              <a:rPr lang="zh-CN" altLang="en-US">
                <a:solidFill>
                  <a:schemeClr val="bg1"/>
                </a:solidFill>
              </a:rPr>
              <a:t>三、 窜货管理</a:t>
            </a:r>
            <a:endParaRPr lang="zh-CN" altLang="en-US">
              <a:solidFill>
                <a:schemeClr val="bg1"/>
              </a:solidFill>
            </a:endParaRPr>
          </a:p>
        </p:txBody>
      </p:sp>
      <p:sp>
        <p:nvSpPr>
          <p:cNvPr id="2393" name="文本占位符 2392"/>
          <p:cNvSpPr/>
          <p:nvPr>
            <p:ph type="body"/>
          </p:nvPr>
        </p:nvSpPr>
        <p:spPr/>
        <p:txBody>
          <a:bodyPr/>
          <a:p>
            <a:pPr>
              <a:buClr>
                <a:schemeClr val="hlink"/>
              </a:buClr>
            </a:pPr>
            <a:r>
              <a:rPr lang="zh-CN" altLang="en-US" b="1">
                <a:solidFill>
                  <a:schemeClr val="accent1"/>
                </a:solidFill>
                <a:ea typeface="楷体_GB2312" pitchFamily="49" charset="-122"/>
              </a:rPr>
              <a:t>（二）分析窜货现象的成因</a:t>
            </a:r>
            <a:r>
              <a:rPr lang="zh-CN" altLang="en-US" b="1">
                <a:solidFill>
                  <a:srgbClr val="FF0000"/>
                </a:solidFill>
                <a:ea typeface="楷体_GB2312" pitchFamily="49" charset="-122"/>
              </a:rPr>
              <a:t>（曾考）</a:t>
            </a:r>
            <a:endParaRPr lang="zh-CN" altLang="en-US" b="1">
              <a:solidFill>
                <a:srgbClr val="FF0000"/>
              </a:solidFill>
              <a:ea typeface="楷体_GB2312" pitchFamily="49" charset="-122"/>
            </a:endParaRPr>
          </a:p>
          <a:p>
            <a:pPr>
              <a:buClr>
                <a:schemeClr val="hlink"/>
              </a:buClr>
              <a:buNone/>
            </a:pPr>
            <a:endParaRPr lang="zh-CN" altLang="en-US" b="1">
              <a:solidFill>
                <a:srgbClr val="FF0000"/>
              </a:solidFill>
              <a:ea typeface="楷体_GB2312" pitchFamily="49" charset="-122"/>
            </a:endParaRPr>
          </a:p>
          <a:p>
            <a:pPr lvl="1">
              <a:buNone/>
            </a:pPr>
            <a:r>
              <a:rPr lang="en-US" altLang="zh-CN" b="1">
                <a:solidFill>
                  <a:schemeClr val="accent1"/>
                </a:solidFill>
                <a:ea typeface="楷体_GB2312" pitchFamily="49" charset="-122"/>
              </a:rPr>
              <a:t>1</a:t>
            </a:r>
            <a:r>
              <a:rPr lang="zh-CN" altLang="en-US" b="1">
                <a:solidFill>
                  <a:schemeClr val="accent1"/>
                </a:solidFill>
                <a:ea typeface="楷体_GB2312" pitchFamily="49" charset="-122"/>
              </a:rPr>
              <a:t>、管理制度有漏洞</a:t>
            </a:r>
            <a:r>
              <a:rPr lang="zh-CN" altLang="en-US" b="1">
                <a:solidFill>
                  <a:schemeClr val="tx2"/>
                </a:solidFill>
                <a:ea typeface="楷体_GB2312" pitchFamily="49" charset="-122"/>
              </a:rPr>
              <a:t>。制度不全、奖罚不明</a:t>
            </a:r>
            <a:endParaRPr lang="zh-CN" altLang="en-US" b="1">
              <a:solidFill>
                <a:schemeClr val="tx2"/>
              </a:solidFill>
              <a:ea typeface="楷体_GB2312" pitchFamily="49" charset="-122"/>
            </a:endParaRPr>
          </a:p>
          <a:p>
            <a:pPr lvl="1">
              <a:buNone/>
            </a:pPr>
            <a:r>
              <a:rPr lang="en-US" altLang="zh-CN" b="1">
                <a:solidFill>
                  <a:schemeClr val="accent1"/>
                </a:solidFill>
                <a:ea typeface="楷体_GB2312" pitchFamily="49" charset="-122"/>
              </a:rPr>
              <a:t>2</a:t>
            </a:r>
            <a:r>
              <a:rPr lang="zh-CN" altLang="en-US" b="1">
                <a:solidFill>
                  <a:schemeClr val="accent1"/>
                </a:solidFill>
                <a:ea typeface="楷体_GB2312" pitchFamily="49" charset="-122"/>
              </a:rPr>
              <a:t>、管理监控不力。</a:t>
            </a:r>
            <a:r>
              <a:rPr lang="zh-CN" altLang="en-US" b="1">
                <a:solidFill>
                  <a:schemeClr val="tx2"/>
                </a:solidFill>
                <a:ea typeface="楷体_GB2312" pitchFamily="49" charset="-122"/>
              </a:rPr>
              <a:t>制度执行不力</a:t>
            </a:r>
            <a:endParaRPr lang="zh-CN" altLang="en-US" b="1">
              <a:solidFill>
                <a:schemeClr val="tx2"/>
              </a:solidFill>
              <a:ea typeface="楷体_GB2312" pitchFamily="49" charset="-122"/>
            </a:endParaRPr>
          </a:p>
          <a:p>
            <a:pPr lvl="1">
              <a:buNone/>
            </a:pPr>
            <a:r>
              <a:rPr lang="en-US" altLang="zh-CN" b="1">
                <a:solidFill>
                  <a:schemeClr val="accent1"/>
                </a:solidFill>
                <a:ea typeface="楷体_GB2312" pitchFamily="49" charset="-122"/>
              </a:rPr>
              <a:t>3</a:t>
            </a:r>
            <a:r>
              <a:rPr lang="zh-CN" altLang="en-US" b="1">
                <a:solidFill>
                  <a:schemeClr val="accent1"/>
                </a:solidFill>
                <a:ea typeface="楷体_GB2312" pitchFamily="49" charset="-122"/>
              </a:rPr>
              <a:t>、激励措施失偏颇。</a:t>
            </a:r>
            <a:r>
              <a:rPr lang="zh-CN" altLang="en-US" b="1">
                <a:solidFill>
                  <a:schemeClr val="tx2"/>
                </a:solidFill>
                <a:ea typeface="楷体_GB2312" pitchFamily="49" charset="-122"/>
              </a:rPr>
              <a:t>偏重销售量额度，忽视对经销商的行为合理控制。</a:t>
            </a:r>
            <a:endParaRPr lang="zh-CN" altLang="en-US" b="1">
              <a:solidFill>
                <a:schemeClr val="tx2"/>
              </a:solidFill>
              <a:ea typeface="楷体_GB2312" pitchFamily="49" charset="-122"/>
            </a:endParaRPr>
          </a:p>
          <a:p>
            <a:pPr lvl="1">
              <a:buNone/>
            </a:pPr>
            <a:r>
              <a:rPr lang="en-US" altLang="zh-CN" b="1">
                <a:solidFill>
                  <a:schemeClr val="accent1"/>
                </a:solidFill>
                <a:ea typeface="楷体_GB2312" pitchFamily="49" charset="-122"/>
              </a:rPr>
              <a:t>4</a:t>
            </a:r>
            <a:r>
              <a:rPr lang="zh-CN" altLang="en-US" b="1">
                <a:solidFill>
                  <a:schemeClr val="accent1"/>
                </a:solidFill>
                <a:ea typeface="楷体_GB2312" pitchFamily="49" charset="-122"/>
              </a:rPr>
              <a:t>、代理选择不合适。</a:t>
            </a:r>
            <a:r>
              <a:rPr lang="zh-CN" altLang="en-US" b="1">
                <a:solidFill>
                  <a:schemeClr val="tx2"/>
                </a:solidFill>
                <a:ea typeface="楷体_GB2312" pitchFamily="49" charset="-122"/>
              </a:rPr>
              <a:t>代理方式不合理；代理商资格审查不严。</a:t>
            </a:r>
            <a:endParaRPr lang="zh-CN" altLang="en-US" b="1">
              <a:solidFill>
                <a:schemeClr val="tx2"/>
              </a:solidFill>
              <a:ea typeface="楷体_GB2312" pitchFamily="49" charset="-122"/>
            </a:endParaRPr>
          </a:p>
          <a:p>
            <a:pPr lvl="1">
              <a:buNone/>
            </a:pPr>
            <a:r>
              <a:rPr lang="en-US" altLang="zh-CN" b="1">
                <a:solidFill>
                  <a:schemeClr val="accent1"/>
                </a:solidFill>
                <a:ea typeface="楷体_GB2312" pitchFamily="49" charset="-122"/>
              </a:rPr>
              <a:t>5</a:t>
            </a:r>
            <a:r>
              <a:rPr lang="zh-CN" altLang="en-US" b="1">
                <a:solidFill>
                  <a:schemeClr val="accent1"/>
                </a:solidFill>
                <a:ea typeface="楷体_GB2312" pitchFamily="49" charset="-122"/>
              </a:rPr>
              <a:t>、抛售处理品和滞销品</a:t>
            </a:r>
            <a:endParaRPr lang="zh-CN" altLang="en-US" b="1">
              <a:solidFill>
                <a:schemeClr val="accent1"/>
              </a:solidFill>
              <a:ea typeface="楷体_GB2312" pitchFamily="49"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2" name="灯片编号占位符 1"/>
          <p:cNvSpPr/>
          <p:nvPr>
            <p:ph type="sldNum" sz="quarter" idx="12"/>
          </p:nvPr>
        </p:nvSpPr>
        <p:spPr/>
        <p:txBody>
          <a:bodyPr/>
          <a:p>
            <a:pPr lvl="0" defTabSz="914400" rtl="0" eaLnBrk="1" hangingPunct="1">
              <a:lnSpc>
                <a:spcPct val="100000"/>
              </a:lnSpc>
              <a:spcBef>
                <a:spcPct val="0"/>
              </a:spcBef>
              <a:spcAft>
                <a:spcPct val="0"/>
              </a:spcAft>
              <a:buClrTx/>
              <a:buSzPct val="100000"/>
            </a:pPr>
            <a:fld id="{9A0DB2DC-4C9A-4742-B13C-FB6460FD3503}" type="slidenum">
              <a:rPr lang="en-US" altLang="ko-KR"/>
            </a:fld>
            <a:endParaRPr lang="en-US" altLang="ko-KR" sz="1400" b="1" u="none">
              <a:solidFill>
                <a:schemeClr val="bg1"/>
              </a:solidFill>
              <a:latin typeface="Verdana" panose="020B0604030504040204" pitchFamily="34" charset="0"/>
              <a:ea typeface="Gulim" panose="020B0600000101010101" pitchFamily="2" charset="-127"/>
            </a:endParaRPr>
          </a:p>
        </p:txBody>
      </p:sp>
      <p:sp>
        <p:nvSpPr>
          <p:cNvPr id="2396" name="标题 2395"/>
          <p:cNvSpPr/>
          <p:nvPr>
            <p:ph type="title"/>
          </p:nvPr>
        </p:nvSpPr>
        <p:spPr/>
        <p:txBody>
          <a:bodyPr anchor="ctr"/>
          <a:p>
            <a:r>
              <a:rPr lang="zh-CN" altLang="en-US">
                <a:solidFill>
                  <a:schemeClr val="bg1"/>
                </a:solidFill>
              </a:rPr>
              <a:t>三、窜货管理</a:t>
            </a:r>
            <a:endParaRPr lang="zh-CN" altLang="en-US">
              <a:solidFill>
                <a:schemeClr val="bg1"/>
              </a:solidFill>
            </a:endParaRPr>
          </a:p>
        </p:txBody>
      </p:sp>
      <p:sp>
        <p:nvSpPr>
          <p:cNvPr id="2397" name="文本占位符 2396"/>
          <p:cNvSpPr/>
          <p:nvPr>
            <p:ph type="body"/>
          </p:nvPr>
        </p:nvSpPr>
        <p:spPr>
          <a:xfrm>
            <a:off x="250825" y="1295400"/>
            <a:ext cx="8642350" cy="4876800"/>
          </a:xfrm>
        </p:spPr>
        <p:txBody>
          <a:bodyPr/>
          <a:p>
            <a:pPr>
              <a:buClr>
                <a:schemeClr val="hlink"/>
              </a:buClr>
            </a:pPr>
            <a:r>
              <a:rPr lang="zh-CN" altLang="en-US" b="1">
                <a:solidFill>
                  <a:schemeClr val="accent1"/>
                </a:solidFill>
                <a:ea typeface="楷体_GB2312" pitchFamily="49" charset="-122"/>
              </a:rPr>
              <a:t>治理窜货问题的对策</a:t>
            </a:r>
            <a:r>
              <a:rPr lang="zh-CN" altLang="en-US" b="1">
                <a:solidFill>
                  <a:srgbClr val="FF0000"/>
                </a:solidFill>
                <a:ea typeface="楷体_GB2312" pitchFamily="49" charset="-122"/>
              </a:rPr>
              <a:t>（曾考）</a:t>
            </a:r>
            <a:endParaRPr lang="zh-CN" altLang="en-US" b="1">
              <a:solidFill>
                <a:schemeClr val="accent1"/>
              </a:solidFill>
              <a:ea typeface="楷体_GB2312" pitchFamily="49" charset="-122"/>
            </a:endParaRPr>
          </a:p>
          <a:p>
            <a:pPr lvl="1"/>
            <a:r>
              <a:rPr lang="zh-CN" altLang="en-US" b="1">
                <a:solidFill>
                  <a:schemeClr val="accent1"/>
                </a:solidFill>
                <a:ea typeface="楷体_GB2312" pitchFamily="49" charset="-122"/>
              </a:rPr>
              <a:t>归口管理，权责分明</a:t>
            </a:r>
            <a:r>
              <a:rPr lang="en-US" altLang="zh-CN" b="1">
                <a:solidFill>
                  <a:schemeClr val="tx1"/>
                </a:solidFill>
                <a:ea typeface="楷体_GB2312" pitchFamily="49" charset="-122"/>
              </a:rPr>
              <a:t>——</a:t>
            </a:r>
            <a:r>
              <a:rPr lang="zh-CN" altLang="en-US" b="1">
                <a:solidFill>
                  <a:schemeClr val="tx1"/>
                </a:solidFill>
                <a:ea typeface="楷体_GB2312" pitchFamily="49" charset="-122"/>
              </a:rPr>
              <a:t>设立专职部门或岗位</a:t>
            </a:r>
            <a:endParaRPr lang="zh-CN" altLang="en-US" b="1">
              <a:solidFill>
                <a:schemeClr val="tx1"/>
              </a:solidFill>
              <a:ea typeface="楷体_GB2312" pitchFamily="49" charset="-122"/>
            </a:endParaRPr>
          </a:p>
          <a:p>
            <a:pPr lvl="1"/>
            <a:r>
              <a:rPr lang="zh-CN" altLang="en-US" b="1">
                <a:solidFill>
                  <a:schemeClr val="accent1"/>
                </a:solidFill>
                <a:ea typeface="楷体_GB2312" pitchFamily="49" charset="-122"/>
              </a:rPr>
              <a:t>签订不窜货乱价协议</a:t>
            </a:r>
            <a:r>
              <a:rPr lang="en-US" altLang="zh-CN" b="1">
                <a:solidFill>
                  <a:schemeClr val="tx1"/>
                </a:solidFill>
                <a:ea typeface="楷体_GB2312" pitchFamily="49" charset="-122"/>
              </a:rPr>
              <a:t>——</a:t>
            </a:r>
            <a:r>
              <a:rPr lang="zh-CN" altLang="en-US" b="1">
                <a:solidFill>
                  <a:schemeClr val="tx1"/>
                </a:solidFill>
                <a:ea typeface="楷体_GB2312" pitchFamily="49" charset="-122"/>
              </a:rPr>
              <a:t>禁止跨区销售</a:t>
            </a:r>
            <a:endParaRPr lang="zh-CN" altLang="en-US" b="1">
              <a:solidFill>
                <a:schemeClr val="tx1"/>
              </a:solidFill>
              <a:ea typeface="楷体_GB2312" pitchFamily="49" charset="-122"/>
            </a:endParaRPr>
          </a:p>
          <a:p>
            <a:pPr lvl="1"/>
            <a:r>
              <a:rPr lang="zh-CN" altLang="en-US" b="1">
                <a:solidFill>
                  <a:schemeClr val="accent1"/>
                </a:solidFill>
                <a:ea typeface="楷体_GB2312" pitchFamily="49" charset="-122"/>
              </a:rPr>
              <a:t>加强销售通路管理</a:t>
            </a:r>
            <a:r>
              <a:rPr lang="en-US" altLang="zh-CN" b="1">
                <a:solidFill>
                  <a:schemeClr val="tx1"/>
                </a:solidFill>
                <a:ea typeface="楷体_GB2312" pitchFamily="49" charset="-122"/>
              </a:rPr>
              <a:t>——</a:t>
            </a:r>
            <a:r>
              <a:rPr lang="zh-CN" altLang="en-US" b="1">
                <a:solidFill>
                  <a:schemeClr val="tx1"/>
                </a:solidFill>
                <a:ea typeface="楷体_GB2312" pitchFamily="49" charset="-122"/>
              </a:rPr>
              <a:t>加强监控；信息沟通；严肃处理</a:t>
            </a:r>
            <a:endParaRPr lang="zh-CN" altLang="en-US" b="1">
              <a:solidFill>
                <a:schemeClr val="tx1"/>
              </a:solidFill>
              <a:ea typeface="楷体_GB2312" pitchFamily="49" charset="-122"/>
            </a:endParaRPr>
          </a:p>
          <a:p>
            <a:pPr lvl="1"/>
            <a:r>
              <a:rPr lang="zh-CN" altLang="en-US" b="1">
                <a:solidFill>
                  <a:schemeClr val="accent1"/>
                </a:solidFill>
                <a:ea typeface="楷体_GB2312" pitchFamily="49" charset="-122"/>
              </a:rPr>
              <a:t>外包装区域差异化</a:t>
            </a:r>
            <a:r>
              <a:rPr lang="en-US" altLang="zh-CN" b="1">
                <a:solidFill>
                  <a:schemeClr val="tx1"/>
                </a:solidFill>
                <a:ea typeface="楷体_GB2312" pitchFamily="49" charset="-122"/>
              </a:rPr>
              <a:t>——</a:t>
            </a:r>
            <a:r>
              <a:rPr lang="zh-CN" altLang="en-US" b="1">
                <a:solidFill>
                  <a:schemeClr val="tx1"/>
                </a:solidFill>
                <a:ea typeface="楷体_GB2312" pitchFamily="49" charset="-122"/>
              </a:rPr>
              <a:t>编码、条形码、文字标示和商标</a:t>
            </a:r>
            <a:endParaRPr lang="zh-CN" altLang="en-US" b="1">
              <a:solidFill>
                <a:schemeClr val="tx1"/>
              </a:solidFill>
              <a:ea typeface="楷体_GB2312" pitchFamily="49" charset="-122"/>
            </a:endParaRPr>
          </a:p>
          <a:p>
            <a:pPr lvl="1"/>
            <a:r>
              <a:rPr lang="zh-CN" altLang="en-US" b="1">
                <a:solidFill>
                  <a:schemeClr val="accent1"/>
                </a:solidFill>
                <a:ea typeface="楷体_GB2312" pitchFamily="49" charset="-122"/>
              </a:rPr>
              <a:t>建立合理的差价体系</a:t>
            </a:r>
            <a:r>
              <a:rPr lang="en-US" altLang="zh-CN" b="1">
                <a:solidFill>
                  <a:schemeClr val="tx1"/>
                </a:solidFill>
                <a:ea typeface="楷体_GB2312" pitchFamily="49" charset="-122"/>
              </a:rPr>
              <a:t>——</a:t>
            </a:r>
            <a:r>
              <a:rPr lang="zh-CN" altLang="en-US" b="1">
                <a:solidFill>
                  <a:schemeClr val="tx1"/>
                </a:solidFill>
                <a:ea typeface="楷体_GB2312" pitchFamily="49" charset="-122"/>
              </a:rPr>
              <a:t>层级代理利润合理；控制促销价</a:t>
            </a:r>
            <a:endParaRPr lang="zh-CN" altLang="en-US" b="1">
              <a:solidFill>
                <a:schemeClr val="tx1"/>
              </a:solidFill>
              <a:ea typeface="楷体_GB2312" pitchFamily="49" charset="-122"/>
            </a:endParaRPr>
          </a:p>
          <a:p>
            <a:pPr lvl="1"/>
            <a:r>
              <a:rPr lang="zh-CN" altLang="en-US" b="1">
                <a:solidFill>
                  <a:schemeClr val="accent1"/>
                </a:solidFill>
                <a:ea typeface="楷体_GB2312" pitchFamily="49" charset="-122"/>
              </a:rPr>
              <a:t>加强营销队伍的建设与管理</a:t>
            </a:r>
            <a:r>
              <a:rPr lang="en-US" altLang="zh-CN" b="1">
                <a:solidFill>
                  <a:schemeClr val="tx1"/>
                </a:solidFill>
                <a:ea typeface="楷体_GB2312" pitchFamily="49" charset="-122"/>
              </a:rPr>
              <a:t>——</a:t>
            </a:r>
            <a:r>
              <a:rPr lang="zh-CN" altLang="en-US" b="1">
                <a:solidFill>
                  <a:schemeClr val="tx1"/>
                </a:solidFill>
                <a:ea typeface="楷体_GB2312" pitchFamily="49" charset="-122"/>
              </a:rPr>
              <a:t>人员招聘、培训、考核等</a:t>
            </a:r>
            <a:endParaRPr lang="zh-CN" altLang="en-US" b="1">
              <a:solidFill>
                <a:schemeClr val="tx1"/>
              </a:solidFill>
              <a:ea typeface="楷体_GB2312" pitchFamily="49" charset="-122"/>
            </a:endParaRPr>
          </a:p>
          <a:p>
            <a:pPr lvl="1"/>
            <a:endParaRPr lang="zh-CN" altLang="en-US" b="1">
              <a:solidFill>
                <a:schemeClr val="tx1"/>
              </a:solidFill>
              <a:ea typeface="楷体_GB2312" pitchFamily="49" charset="-122"/>
            </a:endParaRPr>
          </a:p>
          <a:p>
            <a:pPr lvl="1">
              <a:buNone/>
            </a:pPr>
            <a:r>
              <a:rPr lang="zh-CN" altLang="en-US" sz="2800" b="1">
                <a:solidFill>
                  <a:schemeClr val="accent1"/>
                </a:solidFill>
                <a:ea typeface="楷体_GB2312" pitchFamily="49" charset="-122"/>
              </a:rPr>
              <a:t>案例：西门子的互动营销</a:t>
            </a:r>
            <a:endParaRPr lang="zh-CN" altLang="en-US" sz="2800" b="1">
              <a:solidFill>
                <a:schemeClr val="accent1"/>
              </a:solidFill>
              <a:ea typeface="楷体_GB2312" pitchFamily="49"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15" name="内容占位符 2"/>
          <p:cNvSpPr/>
          <p:nvPr>
            <p:ph idx="1"/>
          </p:nvPr>
        </p:nvSpPr>
        <p:spPr>
          <a:xfrm>
            <a:off x="457200" y="333375"/>
            <a:ext cx="8229600" cy="6191250"/>
          </a:xfrm>
        </p:spPr>
        <p:txBody>
          <a:bodyPr wrap="square" lIns="91440" tIns="45720" rIns="91440" bIns="45720" anchor="t"/>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1</a:t>
            </a:r>
            <a:r>
              <a:rPr lang="zh-CN" altLang="en-US" sz="100">
                <a:solidFill>
                  <a:schemeClr val="bg1"/>
                </a:solidFill>
                <a:ea typeface="宋体" panose="02010600030101010101" pitchFamily="2" charset="-122"/>
              </a:rPr>
              <a:t>、不是井里没有水，而是你挖的不够深。不是成功来得慢，而是你努力的不够多。</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a:t>
            </a:r>
            <a:r>
              <a:rPr lang="zh-CN" altLang="en-US" sz="100">
                <a:solidFill>
                  <a:schemeClr val="bg1"/>
                </a:solidFill>
                <a:ea typeface="宋体" panose="02010600030101010101" pitchFamily="2" charset="-122"/>
              </a:rPr>
              <a:t>、孤单一人的时间使自己变得优秀，给来的人一个惊喜，也给自己一个好的交代。</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3</a:t>
            </a:r>
            <a:r>
              <a:rPr lang="zh-CN" altLang="en-US" sz="100">
                <a:solidFill>
                  <a:schemeClr val="bg1"/>
                </a:solidFill>
                <a:ea typeface="宋体" panose="02010600030101010101" pitchFamily="2" charset="-122"/>
              </a:rPr>
              <a:t>、命运给你一个比别人低的起点是想告诉你，让你用你的一生去奋斗出一个绝地反击的故事，所以有什么理由不努力</a:t>
            </a:r>
            <a:r>
              <a:rPr lang="en-US" altLang="zh-CN" sz="100">
                <a:solidFill>
                  <a:schemeClr val="bg1"/>
                </a:solidFill>
                <a:ea typeface="宋体" panose="02010600030101010101" pitchFamily="2" charset="-122"/>
              </a:rPr>
              <a:t>!</a:t>
            </a:r>
            <a:endParaRPr lang="en-US" altLang="zh-CN"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4</a:t>
            </a:r>
            <a:r>
              <a:rPr lang="zh-CN" altLang="en-US" sz="100">
                <a:solidFill>
                  <a:schemeClr val="bg1"/>
                </a:solidFill>
                <a:ea typeface="宋体" panose="02010600030101010101" pitchFamily="2" charset="-122"/>
              </a:rPr>
              <a:t>、心中没有过分的贪求，自然苦就少。口里不说多余的话，自然祸就少。腹内的食物能减少，自然病就少。思绪中没有过分欲，自然忧就少。大悲是无泪的，同样大悟无言。缘来尽量要惜，缘尽就放。人生本来就空，对人家笑笑，对自己笑笑，笑着看天下，看日出日落，花谢花开，岂不自在，哪里来的尘埃</a:t>
            </a:r>
            <a:r>
              <a:rPr lang="en-US" altLang="zh-CN" sz="100">
                <a:solidFill>
                  <a:schemeClr val="bg1"/>
                </a:solidFill>
                <a:ea typeface="宋体" panose="02010600030101010101" pitchFamily="2" charset="-122"/>
              </a:rPr>
              <a:t>!</a:t>
            </a:r>
            <a:endParaRPr lang="en-US" altLang="zh-CN"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25</a:t>
            </a:r>
            <a:r>
              <a:rPr lang="zh-CN" altLang="en-US" sz="100">
                <a:solidFill>
                  <a:schemeClr val="bg1"/>
                </a:solidFill>
                <a:ea typeface="宋体" panose="02010600030101010101" pitchFamily="2" charset="-122"/>
              </a:rPr>
              <a:t>、你不能拼爹的时候，你就只能去拼命！</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26</a:t>
            </a:r>
            <a:r>
              <a:rPr lang="zh-CN" altLang="en-US" sz="100">
                <a:solidFill>
                  <a:schemeClr val="bg1"/>
                </a:solidFill>
                <a:ea typeface="宋体" panose="02010600030101010101" pitchFamily="2" charset="-122"/>
              </a:rPr>
              <a:t>、如果人生的旅程上没有障碍，人还有什么可做的呢。</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27</a:t>
            </a:r>
            <a:r>
              <a:rPr lang="zh-CN" altLang="en-US" sz="100">
                <a:solidFill>
                  <a:schemeClr val="bg1"/>
                </a:solidFill>
                <a:ea typeface="宋体" panose="02010600030101010101" pitchFamily="2" charset="-122"/>
              </a:rPr>
              <a:t>、我们无法选择自己的出身，可是我们的未来是自己去改变的。励志名言：比别人多一点执着，你就会创造奇迹</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28</a:t>
            </a:r>
            <a:r>
              <a:rPr lang="zh-CN" altLang="en-US" sz="100">
                <a:solidFill>
                  <a:schemeClr val="bg1"/>
                </a:solidFill>
                <a:ea typeface="宋体" panose="02010600030101010101" pitchFamily="2" charset="-122"/>
              </a:rPr>
              <a:t>、伟人之所以伟大，是因为他与别人共处逆境时，别人失去了信心，他却下决心实现自己的目标。</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29</a:t>
            </a:r>
            <a:r>
              <a:rPr lang="zh-CN" altLang="en-US" sz="100">
                <a:solidFill>
                  <a:schemeClr val="bg1"/>
                </a:solidFill>
                <a:ea typeface="宋体" panose="02010600030101010101" pitchFamily="2" charset="-122"/>
              </a:rPr>
              <a:t>、人生就像一道漫长的阶梯，任何人也无法逆向而行，只能在急促而繁忙的进程中，偶尔转过头来，回望自己留下的蹒跚脚印。</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30</a:t>
            </a:r>
            <a:r>
              <a:rPr lang="zh-CN" altLang="en-US" sz="100">
                <a:solidFill>
                  <a:schemeClr val="bg1"/>
                </a:solidFill>
                <a:ea typeface="宋体" panose="02010600030101010101" pitchFamily="2" charset="-122"/>
              </a:rPr>
              <a:t>、时间，带不走真正的朋友；岁月，留不住虚幻的拥有。时光转换，体会到缘分善变；平淡无语，感受了人情冷暖。有心的人，不管你在与不在，都会惦念；无心的情，无论你好与不好，只是漠然。走过一段路，总能有一次领悟；经历一些事，才能看清一些人。</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31</a:t>
            </a:r>
            <a:r>
              <a:rPr lang="zh-CN" altLang="en-US" sz="100">
                <a:solidFill>
                  <a:schemeClr val="bg1"/>
                </a:solidFill>
                <a:ea typeface="宋体" panose="02010600030101010101" pitchFamily="2" charset="-122"/>
              </a:rPr>
              <a:t>、我们无法选择自己的出身，可是我们的未来是自己去改变的。</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32</a:t>
            </a:r>
            <a:r>
              <a:rPr lang="zh-CN" altLang="en-US" sz="100">
                <a:solidFill>
                  <a:schemeClr val="bg1"/>
                </a:solidFill>
                <a:ea typeface="宋体" panose="02010600030101010101" pitchFamily="2" charset="-122"/>
              </a:rPr>
              <a:t>、命好不如习惯好。养成好习惯，一辈子受用不尽。</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33</a:t>
            </a:r>
            <a:r>
              <a:rPr lang="zh-CN" altLang="en-US" sz="100">
                <a:solidFill>
                  <a:schemeClr val="bg1"/>
                </a:solidFill>
                <a:ea typeface="宋体" panose="02010600030101010101" pitchFamily="2" charset="-122"/>
              </a:rPr>
              <a:t>、比别人多一点执着，你就会创造奇迹。</a:t>
            </a:r>
            <a:endParaRPr lang="en-US" altLang="zh-CN" sz="100">
              <a:solidFill>
                <a:schemeClr val="bg1"/>
              </a:solidFill>
              <a:ea typeface="宋体" panose="02010600030101010101" pitchFamily="2" charset="-122"/>
            </a:endParaRPr>
          </a:p>
          <a:p>
            <a:pPr eaLnBrk="1" hangingPunct="1"/>
            <a:r>
              <a:rPr lang="en-US" altLang="zh-CN" sz="100">
                <a:solidFill>
                  <a:schemeClr val="bg1"/>
                </a:solidFill>
                <a:ea typeface="宋体" panose="02010600030101010101" pitchFamily="2" charset="-122"/>
              </a:rPr>
              <a:t>50</a:t>
            </a:r>
            <a:r>
              <a:rPr lang="zh-CN" altLang="en-US" sz="100">
                <a:solidFill>
                  <a:schemeClr val="bg1"/>
                </a:solidFill>
                <a:ea typeface="宋体" panose="02010600030101010101" pitchFamily="2" charset="-122"/>
              </a:rPr>
              <a:t>、想像力比知识更重要。不是无知，而是对无知的无知，才是知的死亡。</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51</a:t>
            </a:r>
            <a:r>
              <a:rPr lang="zh-CN" altLang="en-US" sz="100">
                <a:solidFill>
                  <a:schemeClr val="bg1"/>
                </a:solidFill>
                <a:ea typeface="宋体" panose="02010600030101010101" pitchFamily="2" charset="-122"/>
              </a:rPr>
              <a:t>、对于最有能力的领航人风浪总是格外的汹涌。</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52</a:t>
            </a:r>
            <a:r>
              <a:rPr lang="zh-CN" altLang="en-US" sz="100">
                <a:solidFill>
                  <a:schemeClr val="bg1"/>
                </a:solidFill>
                <a:ea typeface="宋体" panose="02010600030101010101" pitchFamily="2" charset="-122"/>
              </a:rPr>
              <a:t>、思想如钻子，必须集中在一点钻下去才有力量。</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53</a:t>
            </a:r>
            <a:r>
              <a:rPr lang="zh-CN" altLang="en-US" sz="100">
                <a:solidFill>
                  <a:schemeClr val="bg1"/>
                </a:solidFill>
                <a:ea typeface="宋体" panose="02010600030101010101" pitchFamily="2" charset="-122"/>
              </a:rPr>
              <a:t>、年少时，梦想在心中激扬迸进，势不可挡，只是我们还没学会去战斗。经过一番努力，我们终于学会了战斗，却已没有了拼搏的勇气。因此，我们转向自身，攻击自己，成为自己最大的敌人。</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54</a:t>
            </a:r>
            <a:r>
              <a:rPr lang="zh-CN" altLang="en-US" sz="100">
                <a:solidFill>
                  <a:schemeClr val="bg1"/>
                </a:solidFill>
                <a:ea typeface="宋体" panose="02010600030101010101" pitchFamily="2" charset="-122"/>
              </a:rPr>
              <a:t>、最伟大的思想和行动往往需要最微不足道的开始。</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55</a:t>
            </a:r>
            <a:r>
              <a:rPr lang="zh-CN" altLang="en-US" sz="100">
                <a:solidFill>
                  <a:schemeClr val="bg1"/>
                </a:solidFill>
                <a:ea typeface="宋体" panose="02010600030101010101" pitchFamily="2" charset="-122"/>
              </a:rPr>
              <a:t>、不积小流无以成江海，不积跬步无以至千里。</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56</a:t>
            </a:r>
            <a:r>
              <a:rPr lang="zh-CN" altLang="en-US" sz="100">
                <a:solidFill>
                  <a:schemeClr val="bg1"/>
                </a:solidFill>
                <a:ea typeface="宋体" panose="02010600030101010101" pitchFamily="2" charset="-122"/>
              </a:rPr>
              <a:t>、远大抱负始于高中，辉煌人生起于今日。</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57</a:t>
            </a:r>
            <a:r>
              <a:rPr lang="zh-CN" altLang="en-US" sz="100">
                <a:solidFill>
                  <a:schemeClr val="bg1"/>
                </a:solidFill>
                <a:ea typeface="宋体" panose="02010600030101010101" pitchFamily="2" charset="-122"/>
              </a:rPr>
              <a:t>、理想的路总是为有信心的人预备着。</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58</a:t>
            </a:r>
            <a:r>
              <a:rPr lang="zh-CN" altLang="en-US" sz="100">
                <a:solidFill>
                  <a:schemeClr val="bg1"/>
                </a:solidFill>
                <a:ea typeface="宋体" panose="02010600030101010101" pitchFamily="2" charset="-122"/>
              </a:rPr>
              <a:t>、抱最大的希望，为最大的努力，做最坏的打算。</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59</a:t>
            </a:r>
            <a:r>
              <a:rPr lang="zh-CN" altLang="en-US" sz="100">
                <a:solidFill>
                  <a:schemeClr val="bg1"/>
                </a:solidFill>
                <a:ea typeface="宋体" panose="02010600030101010101" pitchFamily="2" charset="-122"/>
              </a:rPr>
              <a:t>、世上除了生死，都是小事。从今天开始，每天微笑吧。</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60</a:t>
            </a:r>
            <a:r>
              <a:rPr lang="zh-CN" altLang="en-US" sz="100">
                <a:solidFill>
                  <a:schemeClr val="bg1"/>
                </a:solidFill>
                <a:ea typeface="宋体" panose="02010600030101010101" pitchFamily="2" charset="-122"/>
              </a:rPr>
              <a:t>、一勤天下无难事，一懒天下皆难事。</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61</a:t>
            </a:r>
            <a:r>
              <a:rPr lang="zh-CN" altLang="en-US" sz="100">
                <a:solidFill>
                  <a:schemeClr val="bg1"/>
                </a:solidFill>
                <a:ea typeface="宋体" panose="02010600030101010101" pitchFamily="2" charset="-122"/>
              </a:rPr>
              <a:t>、在清醒中孤独，总好过于在喧嚣人群中寂寞。</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62</a:t>
            </a:r>
            <a:r>
              <a:rPr lang="zh-CN" altLang="en-US" sz="100">
                <a:solidFill>
                  <a:schemeClr val="bg1"/>
                </a:solidFill>
                <a:ea typeface="宋体" panose="02010600030101010101" pitchFamily="2" charset="-122"/>
              </a:rPr>
              <a:t>、心里的感觉总会是这样，你越期待的会越行越远，你越在乎的对你的伤害越大。</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63</a:t>
            </a:r>
            <a:r>
              <a:rPr lang="zh-CN" altLang="en-US" sz="100">
                <a:solidFill>
                  <a:schemeClr val="bg1"/>
                </a:solidFill>
                <a:ea typeface="宋体" panose="02010600030101010101" pitchFamily="2" charset="-122"/>
              </a:rPr>
              <a:t>、彩虹风雨后，成功细节中。</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64</a:t>
            </a:r>
            <a:r>
              <a:rPr lang="zh-CN" altLang="en-US" sz="100">
                <a:solidFill>
                  <a:schemeClr val="bg1"/>
                </a:solidFill>
                <a:ea typeface="宋体" panose="02010600030101010101" pitchFamily="2" charset="-122"/>
              </a:rPr>
              <a:t>、有些事你是绕不过去的，你现在逃避，你以后就会话十倍的精力去面对。</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65</a:t>
            </a:r>
            <a:r>
              <a:rPr lang="zh-CN" altLang="en-US" sz="100">
                <a:solidFill>
                  <a:schemeClr val="bg1"/>
                </a:solidFill>
                <a:ea typeface="宋体" panose="02010600030101010101" pitchFamily="2" charset="-122"/>
              </a:rPr>
              <a:t>、只要有信心，就能在信念中行走。</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66</a:t>
            </a:r>
            <a:r>
              <a:rPr lang="zh-CN" altLang="en-US" sz="100">
                <a:solidFill>
                  <a:schemeClr val="bg1"/>
                </a:solidFill>
                <a:ea typeface="宋体" panose="02010600030101010101" pitchFamily="2" charset="-122"/>
              </a:rPr>
              <a:t>、每天告诉自己一次，我真的很不错。</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67</a:t>
            </a:r>
            <a:r>
              <a:rPr lang="zh-CN" altLang="en-US" sz="100">
                <a:solidFill>
                  <a:schemeClr val="bg1"/>
                </a:solidFill>
                <a:ea typeface="宋体" panose="02010600030101010101" pitchFamily="2" charset="-122"/>
              </a:rPr>
              <a:t>、心中有理想 再累也快乐</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68</a:t>
            </a:r>
            <a:r>
              <a:rPr lang="zh-CN" altLang="en-US" sz="100">
                <a:solidFill>
                  <a:schemeClr val="bg1"/>
                </a:solidFill>
                <a:ea typeface="宋体" panose="02010600030101010101" pitchFamily="2" charset="-122"/>
              </a:rPr>
              <a:t>、发光并非太阳的专利，你也可以发光。</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69</a:t>
            </a:r>
            <a:r>
              <a:rPr lang="zh-CN" altLang="en-US" sz="100">
                <a:solidFill>
                  <a:schemeClr val="bg1"/>
                </a:solidFill>
                <a:ea typeface="宋体" panose="02010600030101010101" pitchFamily="2" charset="-122"/>
              </a:rPr>
              <a:t>、任何山都可以移动，只要把沙土一卡车一卡车运走即可。</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70</a:t>
            </a:r>
            <a:r>
              <a:rPr lang="zh-CN" altLang="en-US" sz="100">
                <a:solidFill>
                  <a:schemeClr val="bg1"/>
                </a:solidFill>
                <a:ea typeface="宋体" panose="02010600030101010101" pitchFamily="2" charset="-122"/>
              </a:rPr>
              <a:t>、当你的希望一个个落空，你也要坚定，要沉着！</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71</a:t>
            </a:r>
            <a:r>
              <a:rPr lang="zh-CN" altLang="en-US" sz="100">
                <a:solidFill>
                  <a:schemeClr val="bg1"/>
                </a:solidFill>
                <a:ea typeface="宋体" panose="02010600030101010101" pitchFamily="2" charset="-122"/>
              </a:rPr>
              <a:t>、生命太过短暂，今天放弃了明天不一定能得到。</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72</a:t>
            </a:r>
            <a:r>
              <a:rPr lang="zh-CN" altLang="en-US" sz="100">
                <a:solidFill>
                  <a:schemeClr val="bg1"/>
                </a:solidFill>
                <a:ea typeface="宋体" panose="02010600030101010101" pitchFamily="2" charset="-122"/>
              </a:rPr>
              <a:t>、只要路是对的，就不怕路远。</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73</a:t>
            </a:r>
            <a:r>
              <a:rPr lang="zh-CN" altLang="en-US" sz="100">
                <a:solidFill>
                  <a:schemeClr val="bg1"/>
                </a:solidFill>
                <a:ea typeface="宋体" panose="02010600030101010101" pitchFamily="2" charset="-122"/>
              </a:rPr>
              <a:t>、如果一个人爱你、特别在乎你，有一个表现是他还是有点怕你。</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74</a:t>
            </a:r>
            <a:r>
              <a:rPr lang="zh-CN" altLang="en-US" sz="100">
                <a:solidFill>
                  <a:schemeClr val="bg1"/>
                </a:solidFill>
                <a:ea typeface="宋体" panose="02010600030101010101" pitchFamily="2" charset="-122"/>
              </a:rPr>
              <a:t>、先知三日，富贵十年。付诸行动，你就会得到力量。</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75</a:t>
            </a:r>
            <a:r>
              <a:rPr lang="zh-CN" altLang="en-US" sz="100">
                <a:solidFill>
                  <a:schemeClr val="bg1"/>
                </a:solidFill>
                <a:ea typeface="宋体" panose="02010600030101010101" pitchFamily="2" charset="-122"/>
              </a:rPr>
              <a:t>、爱的力量大到可以使人忘记一切，却又小到连一粒嫉妒的沙石也不能容纳。</a:t>
            </a:r>
            <a:endParaRPr lang="en-US" altLang="zh-CN"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1</a:t>
            </a:r>
            <a:r>
              <a:rPr lang="zh-CN" altLang="en-US" sz="100">
                <a:solidFill>
                  <a:schemeClr val="bg1"/>
                </a:solidFill>
                <a:ea typeface="宋体" panose="02010600030101010101" pitchFamily="2" charset="-122"/>
              </a:rPr>
              <a:t>、这世上，没有谁活得比谁容易，只是有人在呼天抢地，有人在默默努力。</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a:t>
            </a:r>
            <a:r>
              <a:rPr lang="zh-CN" altLang="en-US" sz="100">
                <a:solidFill>
                  <a:schemeClr val="bg1"/>
                </a:solidFill>
                <a:ea typeface="宋体" panose="02010600030101010101" pitchFamily="2" charset="-122"/>
              </a:rPr>
              <a:t>、当热诚变成习惯，恐惧和忧虑即无处容身。缺乏热诚的人也没有明确的目标。热诚使想象的轮子转动。一个人缺乏热诚就象汽车没有汽油。善于安排玩乐和工作，两者保持热诚，就是最快乐的人。热诚使平凡的话题变得生动。</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3</a:t>
            </a:r>
            <a:r>
              <a:rPr lang="zh-CN" altLang="en-US" sz="100">
                <a:solidFill>
                  <a:schemeClr val="bg1"/>
                </a:solidFill>
                <a:ea typeface="宋体" panose="02010600030101010101" pitchFamily="2" charset="-122"/>
              </a:rPr>
              <a:t>、起点低怕什么，大不了加倍努力。人生就像一场马拉松比赛，拼的不是起点，而是坚持的耐力和成长的速度。只要努力不止，进步也会不止。</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4</a:t>
            </a:r>
            <a:r>
              <a:rPr lang="zh-CN" altLang="en-US" sz="100">
                <a:solidFill>
                  <a:schemeClr val="bg1"/>
                </a:solidFill>
                <a:ea typeface="宋体" panose="02010600030101010101" pitchFamily="2" charset="-122"/>
              </a:rPr>
              <a:t>、如果你不相信努力和时光，那么时光第一个就会辜负你。不要去否定你的过去，也不要用你的过去牵扯你的未来。不是因为有希望才去努力，而是努力了，才能看到希望。</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5</a:t>
            </a:r>
            <a:r>
              <a:rPr lang="zh-CN" altLang="en-US" sz="100">
                <a:solidFill>
                  <a:schemeClr val="bg1"/>
                </a:solidFill>
                <a:ea typeface="宋体" panose="02010600030101010101" pitchFamily="2" charset="-122"/>
              </a:rPr>
              <a:t>、人生每天都要笑，生活的下一秒发生什么，我们谁也不知道。所以，放下心里的纠结，放下脑中的烦恼，放下生活的不愉快，活在当下。人生喜怒哀乐，百般形态，不如在心里全部淡然处之，轻轻一笑，让心更自在，生命更恒久。积极者相信只有推动自己才能推动世界，只要推动自己就能推动世界。</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6</a:t>
            </a:r>
            <a:r>
              <a:rPr lang="zh-CN" altLang="en-US" sz="100">
                <a:solidFill>
                  <a:schemeClr val="bg1"/>
                </a:solidFill>
                <a:ea typeface="宋体" panose="02010600030101010101" pitchFamily="2" charset="-122"/>
              </a:rPr>
              <a:t>、人性本善，纯如清溪流水凝露莹烁。欲望与情绪如风沙袭扰，把原本如天空旷蔚蓝的心蒙蔽。但我知道，每个人的心灵深处，不管乌云密布还是阴淤苍茫，但依然有一道彩虹，亮丽于心中某处。</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7</a:t>
            </a:r>
            <a:r>
              <a:rPr lang="zh-CN" altLang="en-US" sz="100">
                <a:solidFill>
                  <a:schemeClr val="bg1"/>
                </a:solidFill>
                <a:ea typeface="宋体" panose="02010600030101010101" pitchFamily="2" charset="-122"/>
              </a:rPr>
              <a:t>、每个人的心里，都藏着一个了不起的自己，只要你不颓废，不消极，一直悄悄酝酿着乐观，培养着豁达，坚持着善良，只要在路上，就没有到达不了的远方！</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8</a:t>
            </a:r>
            <a:r>
              <a:rPr lang="zh-CN" altLang="en-US" sz="100">
                <a:solidFill>
                  <a:schemeClr val="bg1"/>
                </a:solidFill>
                <a:ea typeface="宋体" panose="02010600030101010101" pitchFamily="2" charset="-122"/>
              </a:rPr>
              <a:t>、不要活在别人眼中，更不要活在别人嘴中。世界不会因为你的抱怨不满而为你改变，你能做到的只有改变你自己！</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9</a:t>
            </a:r>
            <a:r>
              <a:rPr lang="zh-CN" altLang="en-US" sz="100">
                <a:solidFill>
                  <a:schemeClr val="bg1"/>
                </a:solidFill>
                <a:ea typeface="宋体" panose="02010600030101010101" pitchFamily="2" charset="-122"/>
              </a:rPr>
              <a:t>、欲戴王冠，必承其重。哪有什么好命天赐，不都是一路披荆斩棘才换来的。</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10</a:t>
            </a:r>
            <a:r>
              <a:rPr lang="zh-CN" altLang="en-US" sz="100">
                <a:solidFill>
                  <a:schemeClr val="bg1"/>
                </a:solidFill>
                <a:ea typeface="宋体" panose="02010600030101010101" pitchFamily="2" charset="-122"/>
              </a:rPr>
              <a:t>、放手如拔牙。牙被拔掉的那一刻，你会觉得解脱。但舌头总会不由自主地往那个空空的牙洞里舔，一天数次。不痛了不代表你能完全无视，留下的那个空缺永远都在，偶尔甚至会异常挂念。适应是需要时间的，但牙总是要拔，因为太痛，所以终归还是要放手，随它去。</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11</a:t>
            </a:r>
            <a:r>
              <a:rPr lang="zh-CN" altLang="en-US" sz="100">
                <a:solidFill>
                  <a:schemeClr val="bg1"/>
                </a:solidFill>
                <a:ea typeface="宋体" panose="02010600030101010101" pitchFamily="2" charset="-122"/>
              </a:rPr>
              <a:t>、这个世界其实很公平，你想要比别人强，你就必须去做别人不想做的事，你想要过更好的生活，你就必须去承受更多的困难，承受别人不能承受的压力。</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12</a:t>
            </a:r>
            <a:r>
              <a:rPr lang="zh-CN" altLang="en-US" sz="100">
                <a:solidFill>
                  <a:schemeClr val="bg1"/>
                </a:solidFill>
                <a:ea typeface="宋体" panose="02010600030101010101" pitchFamily="2" charset="-122"/>
              </a:rPr>
              <a:t>、逆境给人宝贵的磨炼机会。只有经得起环境考验的人，才能算是真正的强者。自古以来的伟人，大多是抱着不屈不挠的精神，从逆境中挣扎奋斗过来的。</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13</a:t>
            </a:r>
            <a:r>
              <a:rPr lang="zh-CN" altLang="en-US" sz="100">
                <a:solidFill>
                  <a:schemeClr val="bg1"/>
                </a:solidFill>
                <a:ea typeface="宋体" panose="02010600030101010101" pitchFamily="2" charset="-122"/>
              </a:rPr>
              <a:t>、不同的人生，有不同的幸福。去发现你所拥有幸运，少抱怨上苍的不公，把握属于自己的幸福。你，我，我们大家都可以经历幸福的人生。</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14</a:t>
            </a:r>
            <a:r>
              <a:rPr lang="zh-CN" altLang="en-US" sz="100">
                <a:solidFill>
                  <a:schemeClr val="bg1"/>
                </a:solidFill>
                <a:ea typeface="宋体" panose="02010600030101010101" pitchFamily="2" charset="-122"/>
              </a:rPr>
              <a:t>、给自己一份坚强，擦干眼泪；给自己一份自信，不卑不亢；给自己一份洒脱，悠然前行。轻轻品，静静藏。为了看阳光，我来到这世上；为了与阳光同行，我笑对忧伤。</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15</a:t>
            </a:r>
            <a:r>
              <a:rPr lang="zh-CN" altLang="en-US" sz="100">
                <a:solidFill>
                  <a:schemeClr val="bg1"/>
                </a:solidFill>
                <a:ea typeface="宋体" panose="02010600030101010101" pitchFamily="2" charset="-122"/>
              </a:rPr>
              <a:t>、总不能流血就喊痛，怕黑就开灯，想念就联系，疲惫就放空，被孤立就讨好，脆弱就想家，不要被现在而蒙蔽双眼，终究是要长大，最漆黑的那段路终要自己走完。</a:t>
            </a:r>
            <a:endParaRPr lang="en-US" altLang="zh-CN" sz="100">
              <a:solidFill>
                <a:schemeClr val="bg1"/>
              </a:solidFill>
              <a:ea typeface="宋体" panose="02010600030101010101" pitchFamily="2" charset="-122"/>
            </a:endParaRPr>
          </a:p>
          <a:p>
            <a:pPr eaLnBrk="1" hangingPunct="1"/>
            <a:r>
              <a:rPr lang="en-US" altLang="zh-CN" sz="100">
                <a:solidFill>
                  <a:schemeClr val="bg1"/>
                </a:solidFill>
                <a:ea typeface="宋体" panose="02010600030101010101" pitchFamily="2" charset="-122"/>
              </a:rPr>
              <a:t>21</a:t>
            </a:r>
            <a:r>
              <a:rPr lang="zh-CN" altLang="en-US" sz="100">
                <a:solidFill>
                  <a:schemeClr val="bg1"/>
                </a:solidFill>
                <a:ea typeface="宋体" panose="02010600030101010101" pitchFamily="2" charset="-122"/>
              </a:rPr>
              <a:t>、每个人都有潜在的能量，只是很容易：被习惯所掩盖，被时间所迷离，被惰性所消磨。</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22</a:t>
            </a:r>
            <a:r>
              <a:rPr lang="zh-CN" altLang="en-US" sz="100">
                <a:solidFill>
                  <a:schemeClr val="bg1"/>
                </a:solidFill>
                <a:ea typeface="宋体" panose="02010600030101010101" pitchFamily="2" charset="-122"/>
              </a:rPr>
              <a:t>、不论你在什么时候开始，重要的是开始之后就不要轻言放弃。</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23</a:t>
            </a:r>
            <a:r>
              <a:rPr lang="zh-CN" altLang="en-US" sz="100">
                <a:solidFill>
                  <a:schemeClr val="bg1"/>
                </a:solidFill>
                <a:ea typeface="宋体" panose="02010600030101010101" pitchFamily="2" charset="-122"/>
              </a:rPr>
              <a:t>、恨别人，痛苦的却是自己。</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24</a:t>
            </a:r>
            <a:r>
              <a:rPr lang="zh-CN" altLang="en-US" sz="100">
                <a:solidFill>
                  <a:schemeClr val="bg1"/>
                </a:solidFill>
                <a:ea typeface="宋体" panose="02010600030101010101" pitchFamily="2" charset="-122"/>
              </a:rPr>
              <a:t>、每天醒来，敲醒自己的不是钟声，而是梦想。</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25</a:t>
            </a:r>
            <a:r>
              <a:rPr lang="zh-CN" altLang="en-US" sz="100">
                <a:solidFill>
                  <a:schemeClr val="bg1"/>
                </a:solidFill>
                <a:ea typeface="宋体" panose="02010600030101010101" pitchFamily="2" charset="-122"/>
              </a:rPr>
              <a:t>、你不能拼爹的时候，你就只能去拼命！</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26</a:t>
            </a:r>
            <a:r>
              <a:rPr lang="zh-CN" altLang="en-US" sz="100">
                <a:solidFill>
                  <a:schemeClr val="bg1"/>
                </a:solidFill>
                <a:ea typeface="宋体" panose="02010600030101010101" pitchFamily="2" charset="-122"/>
              </a:rPr>
              <a:t>、如果人生的旅程上没有障碍，人还有什么可做的呢。</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27</a:t>
            </a:r>
            <a:r>
              <a:rPr lang="zh-CN" altLang="en-US" sz="100">
                <a:solidFill>
                  <a:schemeClr val="bg1"/>
                </a:solidFill>
                <a:ea typeface="宋体" panose="02010600030101010101" pitchFamily="2" charset="-122"/>
              </a:rPr>
              <a:t>、我们无法选择自己的出身，可是我们的未来是自己去改变的。励志名言：比别人多一点执着，你就会创造奇迹</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28</a:t>
            </a:r>
            <a:r>
              <a:rPr lang="zh-CN" altLang="en-US" sz="100">
                <a:solidFill>
                  <a:schemeClr val="bg1"/>
                </a:solidFill>
                <a:ea typeface="宋体" panose="02010600030101010101" pitchFamily="2" charset="-122"/>
              </a:rPr>
              <a:t>、伟人之所以伟大，是因为他与别人共处逆境时，别人失去了信心，他却下决心实现自己的目标。</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29</a:t>
            </a:r>
            <a:r>
              <a:rPr lang="zh-CN" altLang="en-US" sz="100">
                <a:solidFill>
                  <a:schemeClr val="bg1"/>
                </a:solidFill>
                <a:ea typeface="宋体" panose="02010600030101010101" pitchFamily="2" charset="-122"/>
              </a:rPr>
              <a:t>、人生就像一道漫长的阶梯，任何人也无法逆向而行，只能在急促而繁忙的进程中，偶尔转过头来，回望自己留下的蹒跚脚印。</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30</a:t>
            </a:r>
            <a:r>
              <a:rPr lang="zh-CN" altLang="en-US" sz="100">
                <a:solidFill>
                  <a:schemeClr val="bg1"/>
                </a:solidFill>
                <a:ea typeface="宋体" panose="02010600030101010101" pitchFamily="2" charset="-122"/>
              </a:rPr>
              <a:t>、时间，带不走真正的朋友；岁月，留不住虚幻的拥有。时光转换，体会到缘分善变；平淡无语，感受了人情冷暖。有心的人，不管你在与不在，都会惦念；无心的情，无论你好与不好，只是漠然。走过一段路，总能有一次领悟；经历一些事，才能看清一些人。</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31</a:t>
            </a:r>
            <a:r>
              <a:rPr lang="zh-CN" altLang="en-US" sz="100">
                <a:solidFill>
                  <a:schemeClr val="bg1"/>
                </a:solidFill>
                <a:ea typeface="宋体" panose="02010600030101010101" pitchFamily="2" charset="-122"/>
              </a:rPr>
              <a:t>、我们无法选择自己的出身，可是我们的未来是自己去改变的。</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32</a:t>
            </a:r>
            <a:r>
              <a:rPr lang="zh-CN" altLang="en-US" sz="100">
                <a:solidFill>
                  <a:schemeClr val="bg1"/>
                </a:solidFill>
                <a:ea typeface="宋体" panose="02010600030101010101" pitchFamily="2" charset="-122"/>
              </a:rPr>
              <a:t>、命好不如习惯好。养成好习惯，一辈子受用不尽。</a:t>
            </a:r>
            <a:endParaRPr lang="zh-CN" altLang="en-US" sz="100">
              <a:solidFill>
                <a:schemeClr val="bg1"/>
              </a:solidFill>
              <a:ea typeface="宋体" panose="02010600030101010101" pitchFamily="2" charset="-122"/>
            </a:endParaRPr>
          </a:p>
          <a:p>
            <a:pPr eaLnBrk="1" hangingPunct="1"/>
            <a:r>
              <a:rPr lang="zh-CN" altLang="en-US" sz="100">
                <a:solidFill>
                  <a:schemeClr val="bg1"/>
                </a:solidFill>
                <a:ea typeface="宋体" panose="02010600030101010101" pitchFamily="2" charset="-122"/>
              </a:rPr>
              <a:t>　　</a:t>
            </a:r>
            <a:r>
              <a:rPr lang="en-US" altLang="zh-CN" sz="100">
                <a:solidFill>
                  <a:schemeClr val="bg1"/>
                </a:solidFill>
                <a:ea typeface="宋体" panose="02010600030101010101" pitchFamily="2" charset="-122"/>
              </a:rPr>
              <a:t>33</a:t>
            </a:r>
            <a:r>
              <a:rPr lang="zh-CN" altLang="en-US" sz="100">
                <a:solidFill>
                  <a:schemeClr val="bg1"/>
                </a:solidFill>
                <a:ea typeface="宋体" panose="02010600030101010101" pitchFamily="2" charset="-122"/>
              </a:rPr>
              <a:t>、比别人多一点执着，你就会创造奇迹。</a:t>
            </a:r>
            <a:endParaRPr lang="zh-CN" altLang="en-US" sz="100">
              <a:solidFill>
                <a:schemeClr val="bg1"/>
              </a:solidFill>
              <a:ea typeface="宋体" panose="02010600030101010101" pitchFamily="2" charset="-122"/>
            </a:endParaRPr>
          </a:p>
        </p:txBody>
      </p:sp>
      <p:pic>
        <p:nvPicPr>
          <p:cNvPr id="2416" name="图片 2"/>
          <p:cNvPicPr>
            <a:picLocks noChangeAspect="1"/>
          </p:cNvPicPr>
          <p:nvPr/>
        </p:nvPicPr>
        <p:blipFill>
          <a:blip r:embed="rId1"/>
          <a:stretch>
            <a:fillRect/>
          </a:stretch>
        </p:blipFill>
        <p:spPr>
          <a:xfrm>
            <a:off x="4763" y="9525"/>
            <a:ext cx="9134475" cy="6838950"/>
          </a:xfrm>
          <a:prstGeom prst="rect">
            <a:avLst/>
          </a:prstGeom>
          <a:noFill/>
          <a:ln w="9525">
            <a:noFill/>
          </a:ln>
        </p:spPr>
      </p:pic>
      <p:pic>
        <p:nvPicPr>
          <p:cNvPr id="2417" name="图片 4"/>
          <p:cNvPicPr>
            <a:picLocks noChangeAspect="1"/>
          </p:cNvPicPr>
          <p:nvPr/>
        </p:nvPicPr>
        <p:blipFill>
          <a:blip r:embed="rId2"/>
          <a:stretch>
            <a:fillRect/>
          </a:stretch>
        </p:blipFill>
        <p:spPr>
          <a:xfrm>
            <a:off x="0" y="-180975"/>
            <a:ext cx="9144000" cy="7029450"/>
          </a:xfrm>
          <a:prstGeom prst="rect">
            <a:avLst/>
          </a:prstGeom>
          <a:noFill/>
          <a:ln w="9525">
            <a:noFill/>
          </a:ln>
        </p:spPr>
      </p:pic>
      <p:pic>
        <p:nvPicPr>
          <p:cNvPr id="2418" name="图片 6"/>
          <p:cNvPicPr>
            <a:picLocks noChangeAspect="1"/>
          </p:cNvPicPr>
          <p:nvPr/>
        </p:nvPicPr>
        <p:blipFill>
          <a:blip r:embed="rId3"/>
          <a:stretch>
            <a:fillRect/>
          </a:stretch>
        </p:blipFill>
        <p:spPr>
          <a:xfrm>
            <a:off x="0" y="-180975"/>
            <a:ext cx="9144000" cy="6956425"/>
          </a:xfrm>
          <a:prstGeom prst="rect">
            <a:avLst/>
          </a:prstGeom>
          <a:noFill/>
          <a:ln w="9525">
            <a:noFill/>
          </a:ln>
        </p:spPr>
      </p:pic>
    </p:spTree>
  </p:cSld>
  <p:clrMapOvr>
    <a:masterClrMapping/>
  </p:clrMapOvr>
</p:sld>
</file>

<file path=ppt/tags/tag1.xml><?xml version="1.0" encoding="utf-8"?>
<p:tagLst xmlns:p="http://schemas.openxmlformats.org/presentationml/2006/main">
  <p:tag name="AS_NET" val="4.0.30319.42000"/>
  <p:tag name="AS_OS" val="Microsoft Windows NT 6.1.7601 Service Pack 1"/>
  <p:tag name="AS_RELEASE_DATE" val="2016.11.28"/>
  <p:tag name="AS_TITLE" val="Aspose.Slides for .NET 4.0"/>
  <p:tag name="AS_VERSION" val="16.11.0.0"/>
</p:tagLst>
</file>

<file path=ppt/theme/theme1.xml><?xml version="1.0" encoding="utf-8"?>
<a:theme xmlns:a="http://schemas.openxmlformats.org/drawingml/2006/main">
  <a:themeElements>
    <a:clrScheme name="">
      <a:dk1>
        <a:srgbClr val="FFFFFF"/>
      </a:dk1>
      <a:lt1>
        <a:srgbClr val="FFFFFF"/>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
      <a:majorFont>
        <a:latin typeface="Arial"/>
        <a:ea typeface="Arial"/>
        <a:cs typeface=""/>
      </a:majorFont>
      <a:minorFont>
        <a:latin typeface="Arial"/>
        <a:ea typeface="Arial"/>
        <a:cs typeface=""/>
      </a:minorFont>
    </a:fontScheme>
    <a:fmtScheme name="">
      <a:fillStyleLst/>
      <a:lnStyleLst>
        <a:ln/>
        <a:ln/>
        <a:ln/>
      </a:lnStyleLst>
      <a:effectStyleLst/>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 overriden">
  <a:themeElements>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fontScheme nam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FFFFCC"/>
        </a:lt2>
        <a:accent1>
          <a:srgbClr val="00CC99"/>
        </a:accent1>
        <a:accent2>
          <a:srgbClr val="00FFCC"/>
        </a:accent2>
        <a:accent3>
          <a:srgbClr val="9BBB59"/>
        </a:accent3>
        <a:accent4>
          <a:srgbClr val="8064A2"/>
        </a:accent4>
        <a:accent5>
          <a:srgbClr val="4BACC6"/>
        </a:accent5>
        <a:accent6>
          <a:srgbClr val="F79646"/>
        </a:accent6>
        <a:hlink>
          <a:srgbClr val="009999"/>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CCFFFF"/>
        </a:lt2>
        <a:accent1>
          <a:srgbClr val="0066CC"/>
        </a:accent1>
        <a:accent2>
          <a:srgbClr val="FF9900"/>
        </a:accent2>
        <a:accent3>
          <a:srgbClr val="9BBB59"/>
        </a:accent3>
        <a:accent4>
          <a:srgbClr val="8064A2"/>
        </a:accent4>
        <a:accent5>
          <a:srgbClr val="4BACC6"/>
        </a:accent5>
        <a:accent6>
          <a:srgbClr val="F796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CC"/>
        </a:lt2>
        <a:accent1>
          <a:srgbClr val="006666"/>
        </a:accent1>
        <a:accent2>
          <a:srgbClr val="FF9933"/>
        </a:accent2>
        <a:accent3>
          <a:srgbClr val="9BBB59"/>
        </a:accent3>
        <a:accent4>
          <a:srgbClr val="8064A2"/>
        </a:accent4>
        <a:accent5>
          <a:srgbClr val="4BACC6"/>
        </a:accent5>
        <a:accent6>
          <a:srgbClr val="F79646"/>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FFFF"/>
        </a:lt2>
        <a:accent1>
          <a:srgbClr val="003399"/>
        </a:accent1>
        <a:accent2>
          <a:srgbClr val="FF9933"/>
        </a:accent2>
        <a:accent3>
          <a:srgbClr val="9BBB59"/>
        </a:accent3>
        <a:accent4>
          <a:srgbClr val="8064A2"/>
        </a:accent4>
        <a:accent5>
          <a:srgbClr val="4BACC6"/>
        </a:accent5>
        <a:accent6>
          <a:srgbClr val="F79646"/>
        </a:accent6>
        <a:hlink>
          <a:srgbClr val="6699FF"/>
        </a:hlink>
        <a:folHlink>
          <a:srgbClr val="83A6A7"/>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CCFF"/>
        </a:lt2>
        <a:accent1>
          <a:srgbClr val="333399"/>
        </a:accent1>
        <a:accent2>
          <a:srgbClr val="FF9933"/>
        </a:accent2>
        <a:accent3>
          <a:srgbClr val="9BBB59"/>
        </a:accent3>
        <a:accent4>
          <a:srgbClr val="8064A2"/>
        </a:accent4>
        <a:accent5>
          <a:srgbClr val="4BACC6"/>
        </a:accent5>
        <a:accent6>
          <a:srgbClr val="F79646"/>
        </a:accent6>
        <a:hlink>
          <a:srgbClr val="CC99FF"/>
        </a:hlink>
        <a:folHlink>
          <a:srgbClr val="83A6A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 override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
      <a:majorFont>
        <a:latin typeface="Calibri"/>
        <a:ea typeface="Arial"/>
        <a:cs typeface=""/>
      </a:majorFont>
      <a:minorFont>
        <a:latin typeface="Calibri"/>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fontScheme name="Arial">
      <a:majorFont>
        <a:latin typeface="Arial"/>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9749</Words>
  <Application>WPS 演示</Application>
  <PresentationFormat>Экран</PresentationFormat>
  <Paragraphs>739</Paragraphs>
  <Slides>49</Slides>
  <Notes>0</Notes>
  <HiddenSlides>0</HiddenSlides>
  <MMClips>0</MMClips>
  <ScaleCrop>false</ScaleCrop>
  <HeadingPairs>
    <vt:vector size="8" baseType="variant">
      <vt:variant>
        <vt:lpstr>已用的字体</vt:lpstr>
      </vt:variant>
      <vt:variant>
        <vt:i4>15</vt:i4>
      </vt:variant>
      <vt:variant>
        <vt:lpstr>主题</vt:lpstr>
      </vt:variant>
      <vt:variant>
        <vt:i4>3</vt:i4>
      </vt:variant>
      <vt:variant>
        <vt:lpstr>嵌入 OLE 服务器</vt:lpstr>
      </vt:variant>
      <vt:variant>
        <vt:i4>1</vt:i4>
      </vt:variant>
      <vt:variant>
        <vt:lpstr>幻灯片标题</vt:lpstr>
      </vt:variant>
      <vt:variant>
        <vt:i4>49</vt:i4>
      </vt:variant>
    </vt:vector>
  </HeadingPairs>
  <TitlesOfParts>
    <vt:vector size="68" baseType="lpstr">
      <vt:lpstr>Arial</vt:lpstr>
      <vt:lpstr>宋体</vt:lpstr>
      <vt:lpstr>Wingdings</vt:lpstr>
      <vt:lpstr>Calibri</vt:lpstr>
      <vt:lpstr>Verdana</vt:lpstr>
      <vt:lpstr>Gulim</vt:lpstr>
      <vt:lpstr>Arial</vt:lpstr>
      <vt:lpstr>Calibri</vt:lpstr>
      <vt:lpstr>楷体_GB2312</vt:lpstr>
      <vt:lpstr>黑体</vt:lpstr>
      <vt:lpstr>新宋体</vt:lpstr>
      <vt:lpstr>幼圆</vt:lpstr>
      <vt:lpstr>微软雅黑</vt:lpstr>
      <vt:lpstr>Arial Unicode MS</vt:lpstr>
      <vt:lpstr>Malgun Gothic</vt:lpstr>
      <vt:lpstr/>
      <vt:lpstr> overriden</vt:lpstr>
      <vt:lpstr> overriden</vt:lpstr>
      <vt:lpstr>Visio.Drawing.11</vt:lpstr>
      <vt:lpstr>PowerPoint 演示文稿</vt:lpstr>
      <vt:lpstr>阅读资料</vt:lpstr>
      <vt:lpstr>1.1 评价服务质量</vt:lpstr>
      <vt:lpstr>1.1 评价服务质量</vt:lpstr>
      <vt:lpstr>案例：一些行业的应用示例</vt:lpstr>
      <vt:lpstr>图4-1 感知服务质量</vt:lpstr>
      <vt:lpstr>PowerPoint 演示文稿</vt:lpstr>
      <vt:lpstr>二、提高服务质量</vt:lpstr>
      <vt:lpstr>考考你</vt:lpstr>
      <vt:lpstr>服务蓝图 </vt:lpstr>
      <vt:lpstr>案例</vt:lpstr>
      <vt:lpstr>  练习题</vt:lpstr>
      <vt:lpstr>国家职业资格培训课程</vt:lpstr>
      <vt:lpstr>第二节 客户信用管理</vt:lpstr>
      <vt:lpstr>一、 确定信用管理的目标</vt:lpstr>
      <vt:lpstr>二、 制定信用政策</vt:lpstr>
      <vt:lpstr>（一） 信用标准</vt:lpstr>
      <vt:lpstr>（二）信用条件</vt:lpstr>
      <vt:lpstr>1、信用期限</vt:lpstr>
      <vt:lpstr>1、信用期限</vt:lpstr>
      <vt:lpstr>1、信用期限</vt:lpstr>
      <vt:lpstr>2.现金折扣</vt:lpstr>
      <vt:lpstr>2. 现金折扣</vt:lpstr>
      <vt:lpstr>（三）信用额度</vt:lpstr>
      <vt:lpstr>三、追账策略</vt:lpstr>
      <vt:lpstr>（一）企业自行追账</vt:lpstr>
      <vt:lpstr>（一）企业自行追账</vt:lpstr>
      <vt:lpstr>（二）委托追账</vt:lpstr>
      <vt:lpstr>（二）委托追账</vt:lpstr>
      <vt:lpstr>（三）仲裁追账</vt:lpstr>
      <vt:lpstr>（三）仲裁追账</vt:lpstr>
      <vt:lpstr>（三）仲裁追账</vt:lpstr>
      <vt:lpstr>（四）诉讼追账</vt:lpstr>
      <vt:lpstr>（四）诉讼追账</vt:lpstr>
      <vt:lpstr>（四）诉讼追账</vt:lpstr>
      <vt:lpstr>国家职业资格培训课程</vt:lpstr>
      <vt:lpstr>一、选择分销商</vt:lpstr>
      <vt:lpstr>一、选择分销商</vt:lpstr>
      <vt:lpstr>二、激励中间商客户</vt:lpstr>
      <vt:lpstr>二、 激励中间商客户</vt:lpstr>
      <vt:lpstr>二、 激励中间商客户</vt:lpstr>
      <vt:lpstr>二、激励中间商客户</vt:lpstr>
      <vt:lpstr>二、激励中间商客户</vt:lpstr>
      <vt:lpstr>二、 激励中间商客户</vt:lpstr>
      <vt:lpstr>二、激励中间商客户</vt:lpstr>
      <vt:lpstr>三、窜货管理</vt:lpstr>
      <vt:lpstr>三、 窜货管理</vt:lpstr>
      <vt:lpstr>三、窜货管理</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寒小鱼</cp:lastModifiedBy>
  <cp:revision>12</cp:revision>
  <cp:lastPrinted>2019-06-06T05:30:00Z</cp:lastPrinted>
  <dcterms:created xsi:type="dcterms:W3CDTF">2019-06-06T05:30:00Z</dcterms:created>
  <dcterms:modified xsi:type="dcterms:W3CDTF">2021-01-28T02:37:18Z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2052-11.1.0.9305</vt:lpwstr>
  </property>
</Properties>
</file>