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 id="2147483708" r:id="rId7"/>
    <p:sldMasterId id="2147483720" r:id="rId8"/>
    <p:sldMasterId id="2147483732" r:id="rId9"/>
    <p:sldMasterId id="2147483744" r:id="rId10"/>
    <p:sldMasterId id="2147483756" r:id="rId11"/>
    <p:sldMasterId id="2147483768" r:id="rId12"/>
    <p:sldMasterId id="2147483780" r:id="rId13"/>
    <p:sldMasterId id="2147483792" r:id="rId14"/>
  </p:sldMasterIdLst>
  <p:sldIdLst>
    <p:sldId id="256" r:id="rId15"/>
    <p:sldId id="257" r:id="rId16"/>
    <p:sldId id="258" r:id="rId17"/>
    <p:sldId id="277" r:id="rId18"/>
    <p:sldId id="319" r:id="rId19"/>
    <p:sldId id="320" r:id="rId20"/>
    <p:sldId id="321" r:id="rId21"/>
    <p:sldId id="322" r:id="rId22"/>
    <p:sldId id="323" r:id="rId23"/>
    <p:sldId id="324" r:id="rId24"/>
    <p:sldId id="325" r:id="rId25"/>
    <p:sldId id="326" r:id="rId26"/>
    <p:sldId id="327" r:id="rId27"/>
    <p:sldId id="328" r:id="rId28"/>
    <p:sldId id="330" r:id="rId29"/>
    <p:sldId id="331" r:id="rId30"/>
    <p:sldId id="329" r:id="rId31"/>
    <p:sldId id="332" r:id="rId32"/>
    <p:sldId id="333" r:id="rId33"/>
    <p:sldId id="334" r:id="rId34"/>
    <p:sldId id="335" r:id="rId35"/>
    <p:sldId id="337" r:id="rId36"/>
    <p:sldId id="338" r:id="rId37"/>
    <p:sldId id="339" r:id="rId38"/>
    <p:sldId id="340" r:id="rId39"/>
    <p:sldId id="341" r:id="rId40"/>
    <p:sldId id="342" r:id="rId41"/>
    <p:sldId id="343" r:id="rId42"/>
    <p:sldId id="344" r:id="rId43"/>
    <p:sldId id="345" r:id="rId44"/>
    <p:sldId id="346" r:id="rId45"/>
    <p:sldId id="347" r:id="rId46"/>
    <p:sldId id="336" r:id="rId47"/>
    <p:sldId id="348" r:id="rId48"/>
    <p:sldId id="349" r:id="rId49"/>
    <p:sldId id="350" r:id="rId50"/>
    <p:sldId id="351" r:id="rId51"/>
    <p:sldId id="352" r:id="rId52"/>
    <p:sldId id="353" r:id="rId53"/>
    <p:sldId id="354" r:id="rId54"/>
    <p:sldId id="355" r:id="rId55"/>
    <p:sldId id="356" r:id="rId56"/>
  </p:sldIdLst>
  <p:sldSz cx="9144000" cy="6858000" type="screen4x3"/>
  <p:notesSz cx="6858000" cy="9144000"/>
  <p:custDataLst>
    <p:tags r:id="rId61"/>
  </p:custDataLst>
  <p:defaultTextStyle>
    <a:defPPr>
      <a:defRPr lang="zh-CN"/>
    </a:defPPr>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b="0" i="0" u="none" kern="1200">
        <a:solidFill>
          <a:schemeClr val="tx1"/>
        </a:solidFill>
        <a:latin typeface="Calibri" panose="020F050202020403020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6" d="100"/>
          <a:sy n="66" d="100"/>
        </p:scale>
        <p:origin x="-102" y="-26"/>
      </p:cViewPr>
      <p:guideLst>
        <p:guide orient="horz" pos="2160"/>
        <p:guide pos="288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1" Type="http://schemas.openxmlformats.org/officeDocument/2006/relationships/tags" Target="tags/tag1.xml"/><Relationship Id="rId60" Type="http://schemas.openxmlformats.org/officeDocument/2006/relationships/commentAuthors" Target="commentAuthors.xml"/><Relationship Id="rId6" Type="http://schemas.openxmlformats.org/officeDocument/2006/relationships/slideMaster" Target="slideMasters/slideMaster5.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slide" Target="slides/slide42.xml"/><Relationship Id="rId55" Type="http://schemas.openxmlformats.org/officeDocument/2006/relationships/slide" Target="slides/slide41.xml"/><Relationship Id="rId54" Type="http://schemas.openxmlformats.org/officeDocument/2006/relationships/slide" Target="slides/slide40.xml"/><Relationship Id="rId53" Type="http://schemas.openxmlformats.org/officeDocument/2006/relationships/slide" Target="slides/slide39.xml"/><Relationship Id="rId52" Type="http://schemas.openxmlformats.org/officeDocument/2006/relationships/slide" Target="slides/slide38.xml"/><Relationship Id="rId51" Type="http://schemas.openxmlformats.org/officeDocument/2006/relationships/slide" Target="slides/slide37.xml"/><Relationship Id="rId50" Type="http://schemas.openxmlformats.org/officeDocument/2006/relationships/slide" Target="slides/slide36.xml"/><Relationship Id="rId5" Type="http://schemas.openxmlformats.org/officeDocument/2006/relationships/slideMaster" Target="slideMasters/slideMaster4.xml"/><Relationship Id="rId49" Type="http://schemas.openxmlformats.org/officeDocument/2006/relationships/slide" Target="slides/slide35.xml"/><Relationship Id="rId48" Type="http://schemas.openxmlformats.org/officeDocument/2006/relationships/slide" Target="slides/slide34.xml"/><Relationship Id="rId47" Type="http://schemas.openxmlformats.org/officeDocument/2006/relationships/slide" Target="slides/slide33.xml"/><Relationship Id="rId46" Type="http://schemas.openxmlformats.org/officeDocument/2006/relationships/slide" Target="slides/slide32.xml"/><Relationship Id="rId45" Type="http://schemas.openxmlformats.org/officeDocument/2006/relationships/slide" Target="slides/slide31.xml"/><Relationship Id="rId44" Type="http://schemas.openxmlformats.org/officeDocument/2006/relationships/slide" Target="slides/slide30.xml"/><Relationship Id="rId43" Type="http://schemas.openxmlformats.org/officeDocument/2006/relationships/slide" Target="slides/slide29.xml"/><Relationship Id="rId42" Type="http://schemas.openxmlformats.org/officeDocument/2006/relationships/slide" Target="slides/slide28.xml"/><Relationship Id="rId41" Type="http://schemas.openxmlformats.org/officeDocument/2006/relationships/slide" Target="slides/slide27.xml"/><Relationship Id="rId40" Type="http://schemas.openxmlformats.org/officeDocument/2006/relationships/slide" Target="slides/slide26.xml"/><Relationship Id="rId4" Type="http://schemas.openxmlformats.org/officeDocument/2006/relationships/slideMaster" Target="slideMasters/slideMaster3.xml"/><Relationship Id="rId39" Type="http://schemas.openxmlformats.org/officeDocument/2006/relationships/slide" Target="slides/slide25.xml"/><Relationship Id="rId38" Type="http://schemas.openxmlformats.org/officeDocument/2006/relationships/slide" Target="slides/slide24.xml"/><Relationship Id="rId37" Type="http://schemas.openxmlformats.org/officeDocument/2006/relationships/slide" Target="slides/slide23.xml"/><Relationship Id="rId36" Type="http://schemas.openxmlformats.org/officeDocument/2006/relationships/slide" Target="slides/slide22.xml"/><Relationship Id="rId35" Type="http://schemas.openxmlformats.org/officeDocument/2006/relationships/slide" Target="slides/slide21.xml"/><Relationship Id="rId34" Type="http://schemas.openxmlformats.org/officeDocument/2006/relationships/slide" Target="slides/slide20.xml"/><Relationship Id="rId33" Type="http://schemas.openxmlformats.org/officeDocument/2006/relationships/slide" Target="slides/slide19.xml"/><Relationship Id="rId32" Type="http://schemas.openxmlformats.org/officeDocument/2006/relationships/slide" Target="slides/slide18.xml"/><Relationship Id="rId31" Type="http://schemas.openxmlformats.org/officeDocument/2006/relationships/slide" Target="slides/slide17.xml"/><Relationship Id="rId30" Type="http://schemas.openxmlformats.org/officeDocument/2006/relationships/slide" Target="slides/slide16.xml"/><Relationship Id="rId3" Type="http://schemas.openxmlformats.org/officeDocument/2006/relationships/slideMaster" Target="slideMasters/slideMaster2.xml"/><Relationship Id="rId29" Type="http://schemas.openxmlformats.org/officeDocument/2006/relationships/slide" Target="slides/slide15.xml"/><Relationship Id="rId28" Type="http://schemas.openxmlformats.org/officeDocument/2006/relationships/slide" Target="slides/slide14.xml"/><Relationship Id="rId27" Type="http://schemas.openxmlformats.org/officeDocument/2006/relationships/slide" Target="slides/slide13.xml"/><Relationship Id="rId26" Type="http://schemas.openxmlformats.org/officeDocument/2006/relationships/slide" Target="slides/slide12.xml"/><Relationship Id="rId25" Type="http://schemas.openxmlformats.org/officeDocument/2006/relationships/slide" Target="slides/slide11.xml"/><Relationship Id="rId24" Type="http://schemas.openxmlformats.org/officeDocument/2006/relationships/slide" Target="slides/slide10.xml"/><Relationship Id="rId23" Type="http://schemas.openxmlformats.org/officeDocument/2006/relationships/slide" Target="slides/slide9.xml"/><Relationship Id="rId22" Type="http://schemas.openxmlformats.org/officeDocument/2006/relationships/slide" Target="slides/slide8.xml"/><Relationship Id="rId21" Type="http://schemas.openxmlformats.org/officeDocument/2006/relationships/slide" Target="slides/slide7.xml"/><Relationship Id="rId20" Type="http://schemas.openxmlformats.org/officeDocument/2006/relationships/slide" Target="slides/slide6.xml"/><Relationship Id="rId2" Type="http://schemas.openxmlformats.org/officeDocument/2006/relationships/theme" Target="theme/theme1.xml"/><Relationship Id="rId19" Type="http://schemas.openxmlformats.org/officeDocument/2006/relationships/slide" Target="slides/slide5.xml"/><Relationship Id="rId18" Type="http://schemas.openxmlformats.org/officeDocument/2006/relationships/slide" Target="slides/slide4.xml"/><Relationship Id="rId17" Type="http://schemas.openxmlformats.org/officeDocument/2006/relationships/slide" Target="slides/slide3.xml"/><Relationship Id="rId16" Type="http://schemas.openxmlformats.org/officeDocument/2006/relationships/slide" Target="slides/slide2.xml"/><Relationship Id="rId15" Type="http://schemas.openxmlformats.org/officeDocument/2006/relationships/slide" Target="slides/slide1.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8" name="页脚占位符 7"/>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页脚占位符 3"/>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3" name="页脚占位符 2"/>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页脚占位符 5"/>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5" name="页脚占位符 4"/>
          <p:cNvSpPr>
            <a:spLocks noGrp="1"/>
          </p:cNvSpPr>
          <p:nvPr>
            <p:ph type="ftr" sz="quarter" idx="11"/>
          </p:nvPr>
        </p:nvSpPr>
        <p:spPr/>
        <p:txBody>
          <a:body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4" Type="http://schemas.openxmlformats.org/officeDocument/2006/relationships/theme" Target="../theme/theme3.xml"/><Relationship Id="rId13" Type="http://schemas.openxmlformats.org/officeDocument/2006/relationships/image" Target="../media/image3.png"/><Relationship Id="rId12" Type="http://schemas.openxmlformats.org/officeDocument/2006/relationships/image" Target="../media/image2.pn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2" Type="http://schemas.openxmlformats.org/officeDocument/2006/relationships/theme" Target="../theme/theme5.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4.xml"/><Relationship Id="rId8" Type="http://schemas.openxmlformats.org/officeDocument/2006/relationships/slideLayout" Target="../slideLayouts/slideLayout63.xml"/><Relationship Id="rId7" Type="http://schemas.openxmlformats.org/officeDocument/2006/relationships/slideLayout" Target="../slideLayouts/slideLayout62.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3" Type="http://schemas.openxmlformats.org/officeDocument/2006/relationships/slideLayout" Target="../slideLayouts/slideLayout58.xml"/><Relationship Id="rId2" Type="http://schemas.openxmlformats.org/officeDocument/2006/relationships/slideLayout" Target="../slideLayouts/slideLayout57.xml"/><Relationship Id="rId12" Type="http://schemas.openxmlformats.org/officeDocument/2006/relationships/theme" Target="../theme/theme6.xml"/><Relationship Id="rId11" Type="http://schemas.openxmlformats.org/officeDocument/2006/relationships/slideLayout" Target="../slideLayouts/slideLayout66.xml"/><Relationship Id="rId10" Type="http://schemas.openxmlformats.org/officeDocument/2006/relationships/slideLayout" Target="../slideLayouts/slideLayout65.xml"/><Relationship Id="rId1"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5.xml"/><Relationship Id="rId8" Type="http://schemas.openxmlformats.org/officeDocument/2006/relationships/slideLayout" Target="../slideLayouts/slideLayout74.xml"/><Relationship Id="rId7" Type="http://schemas.openxmlformats.org/officeDocument/2006/relationships/slideLayout" Target="../slideLayouts/slideLayout73.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3" Type="http://schemas.openxmlformats.org/officeDocument/2006/relationships/slideLayout" Target="../slideLayouts/slideLayout69.xml"/><Relationship Id="rId2" Type="http://schemas.openxmlformats.org/officeDocument/2006/relationships/slideLayout" Target="../slideLayouts/slideLayout68.xml"/><Relationship Id="rId12" Type="http://schemas.openxmlformats.org/officeDocument/2006/relationships/theme" Target="../theme/theme7.xml"/><Relationship Id="rId11" Type="http://schemas.openxmlformats.org/officeDocument/2006/relationships/slideLayout" Target="../slideLayouts/slideLayout77.xml"/><Relationship Id="rId10" Type="http://schemas.openxmlformats.org/officeDocument/2006/relationships/slideLayout" Target="../slideLayouts/slideLayout76.xml"/><Relationship Id="rId1"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86.xml"/><Relationship Id="rId8" Type="http://schemas.openxmlformats.org/officeDocument/2006/relationships/slideLayout" Target="../slideLayouts/slideLayout85.xml"/><Relationship Id="rId7" Type="http://schemas.openxmlformats.org/officeDocument/2006/relationships/slideLayout" Target="../slideLayouts/slideLayout84.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3" Type="http://schemas.openxmlformats.org/officeDocument/2006/relationships/slideLayout" Target="../slideLayouts/slideLayout80.xml"/><Relationship Id="rId2" Type="http://schemas.openxmlformats.org/officeDocument/2006/relationships/slideLayout" Target="../slideLayouts/slideLayout79.xml"/><Relationship Id="rId12" Type="http://schemas.openxmlformats.org/officeDocument/2006/relationships/theme" Target="../theme/theme8.xml"/><Relationship Id="rId11" Type="http://schemas.openxmlformats.org/officeDocument/2006/relationships/slideLayout" Target="../slideLayouts/slideLayout88.xml"/><Relationship Id="rId10" Type="http://schemas.openxmlformats.org/officeDocument/2006/relationships/slideLayout" Target="../slideLayouts/slideLayout87.xml"/><Relationship Id="rId1"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97.xml"/><Relationship Id="rId8" Type="http://schemas.openxmlformats.org/officeDocument/2006/relationships/slideLayout" Target="../slideLayouts/slideLayout96.xml"/><Relationship Id="rId7" Type="http://schemas.openxmlformats.org/officeDocument/2006/relationships/slideLayout" Target="../slideLayouts/slideLayout95.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3" Type="http://schemas.openxmlformats.org/officeDocument/2006/relationships/slideLayout" Target="../slideLayouts/slideLayout91.xml"/><Relationship Id="rId2" Type="http://schemas.openxmlformats.org/officeDocument/2006/relationships/slideLayout" Target="../slideLayouts/slideLayout90.xml"/><Relationship Id="rId12" Type="http://schemas.openxmlformats.org/officeDocument/2006/relationships/theme" Target="../theme/theme9.xml"/><Relationship Id="rId11" Type="http://schemas.openxmlformats.org/officeDocument/2006/relationships/slideLayout" Target="../slideLayouts/slideLayout99.xml"/><Relationship Id="rId10" Type="http://schemas.openxmlformats.org/officeDocument/2006/relationships/slideLayout" Target="../slideLayouts/slideLayout98.xml"/><Relationship Id="rId1"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08.xml"/><Relationship Id="rId8" Type="http://schemas.openxmlformats.org/officeDocument/2006/relationships/slideLayout" Target="../slideLayouts/slideLayout107.xml"/><Relationship Id="rId7" Type="http://schemas.openxmlformats.org/officeDocument/2006/relationships/slideLayout" Target="../slideLayouts/slideLayout106.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3" Type="http://schemas.openxmlformats.org/officeDocument/2006/relationships/slideLayout" Target="../slideLayouts/slideLayout102.xml"/><Relationship Id="rId2" Type="http://schemas.openxmlformats.org/officeDocument/2006/relationships/slideLayout" Target="../slideLayouts/slideLayout101.xml"/><Relationship Id="rId12" Type="http://schemas.openxmlformats.org/officeDocument/2006/relationships/theme" Target="../theme/theme10.xml"/><Relationship Id="rId11" Type="http://schemas.openxmlformats.org/officeDocument/2006/relationships/slideLayout" Target="../slideLayouts/slideLayout110.xml"/><Relationship Id="rId10" Type="http://schemas.openxmlformats.org/officeDocument/2006/relationships/slideLayout" Target="../slideLayouts/slideLayout109.xml"/><Relationship Id="rId1"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19.xml"/><Relationship Id="rId8" Type="http://schemas.openxmlformats.org/officeDocument/2006/relationships/slideLayout" Target="../slideLayouts/slideLayout118.xml"/><Relationship Id="rId7" Type="http://schemas.openxmlformats.org/officeDocument/2006/relationships/slideLayout" Target="../slideLayouts/slideLayout117.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 Id="rId3" Type="http://schemas.openxmlformats.org/officeDocument/2006/relationships/slideLayout" Target="../slideLayouts/slideLayout113.xml"/><Relationship Id="rId2" Type="http://schemas.openxmlformats.org/officeDocument/2006/relationships/slideLayout" Target="../slideLayouts/slideLayout112.xml"/><Relationship Id="rId12" Type="http://schemas.openxmlformats.org/officeDocument/2006/relationships/theme" Target="../theme/theme11.xml"/><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30.xml"/><Relationship Id="rId8" Type="http://schemas.openxmlformats.org/officeDocument/2006/relationships/slideLayout" Target="../slideLayouts/slideLayout129.xml"/><Relationship Id="rId7" Type="http://schemas.openxmlformats.org/officeDocument/2006/relationships/slideLayout" Target="../slideLayouts/slideLayout128.xml"/><Relationship Id="rId6" Type="http://schemas.openxmlformats.org/officeDocument/2006/relationships/slideLayout" Target="../slideLayouts/slideLayout127.xml"/><Relationship Id="rId5" Type="http://schemas.openxmlformats.org/officeDocument/2006/relationships/slideLayout" Target="../slideLayouts/slideLayout126.xml"/><Relationship Id="rId4" Type="http://schemas.openxmlformats.org/officeDocument/2006/relationships/slideLayout" Target="../slideLayouts/slideLayout125.xml"/><Relationship Id="rId3" Type="http://schemas.openxmlformats.org/officeDocument/2006/relationships/slideLayout" Target="../slideLayouts/slideLayout124.xml"/><Relationship Id="rId2" Type="http://schemas.openxmlformats.org/officeDocument/2006/relationships/slideLayout" Target="../slideLayouts/slideLayout123.xml"/><Relationship Id="rId12" Type="http://schemas.openxmlformats.org/officeDocument/2006/relationships/theme" Target="../theme/theme12.xml"/><Relationship Id="rId11" Type="http://schemas.openxmlformats.org/officeDocument/2006/relationships/slideLayout" Target="../slideLayouts/slideLayout132.xml"/><Relationship Id="rId10" Type="http://schemas.openxmlformats.org/officeDocument/2006/relationships/slideLayout" Target="../slideLayouts/slideLayout131.xml"/><Relationship Id="rId1"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9" Type="http://schemas.openxmlformats.org/officeDocument/2006/relationships/slideLayout" Target="../slideLayouts/slideLayout141.xml"/><Relationship Id="rId8" Type="http://schemas.openxmlformats.org/officeDocument/2006/relationships/slideLayout" Target="../slideLayouts/slideLayout140.xml"/><Relationship Id="rId7" Type="http://schemas.openxmlformats.org/officeDocument/2006/relationships/slideLayout" Target="../slideLayouts/slideLayout139.xml"/><Relationship Id="rId6" Type="http://schemas.openxmlformats.org/officeDocument/2006/relationships/slideLayout" Target="../slideLayouts/slideLayout138.xml"/><Relationship Id="rId5" Type="http://schemas.openxmlformats.org/officeDocument/2006/relationships/slideLayout" Target="../slideLayouts/slideLayout137.xml"/><Relationship Id="rId4" Type="http://schemas.openxmlformats.org/officeDocument/2006/relationships/slideLayout" Target="../slideLayouts/slideLayout136.xml"/><Relationship Id="rId3" Type="http://schemas.openxmlformats.org/officeDocument/2006/relationships/slideLayout" Target="../slideLayouts/slideLayout135.xml"/><Relationship Id="rId2" Type="http://schemas.openxmlformats.org/officeDocument/2006/relationships/slideLayout" Target="../slideLayouts/slideLayout134.xml"/><Relationship Id="rId12" Type="http://schemas.openxmlformats.org/officeDocument/2006/relationships/theme" Target="../theme/theme13.xml"/><Relationship Id="rId11" Type="http://schemas.openxmlformats.org/officeDocument/2006/relationships/slideLayout" Target="../slideLayouts/slideLayout143.xml"/><Relationship Id="rId10" Type="http://schemas.openxmlformats.org/officeDocument/2006/relationships/slideLayout" Target="../slideLayouts/slideLayout142.xml"/><Relationship Id="rId1" Type="http://schemas.openxmlformats.org/officeDocument/2006/relationships/slideLayout" Target="../slideLayouts/slideLayout1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3"/>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algn="l" fontAlgn="base">
              <a:defRPr sz="1200">
                <a:solidFill>
                  <a:srgbClr val="898989"/>
                </a:solidFill>
              </a:defRPr>
            </a:lvl1p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1029" name="页脚占位符 4"/>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30" name="灯片编号占位符 5"/>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hf sldNum="0" hdr="0" ftr="0" dt="0"/>
  <p:txStyles>
    <p:titleStyle>
      <a:lvl1pPr marL="0" lvl="0" indent="0" algn="ctr" defTabSz="914400" rtl="0" eaLnBrk="1" fontAlgn="base"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rtl="0" eaLnBrk="1" fontAlgn="base"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rtl="0" eaLnBrk="1" fontAlgn="base"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a:ea typeface="Arial" panose="020B0604020202020204"/>
          <a:cs typeface="+mn-cs"/>
        </a:defRPr>
      </a:lvl2pPr>
      <a:lvl3pPr marL="1143000" lvl="2" indent="-228600" algn="l" defTabSz="914400" rtl="0" eaLnBrk="1" fontAlgn="base"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a:ea typeface="Arial" panose="020B0604020202020204"/>
          <a:cs typeface="+mn-cs"/>
        </a:defRPr>
      </a:lvl3pPr>
      <a:lvl4pPr marL="1600200" lvl="3" indent="-228600" algn="l" defTabSz="914400" rtl="0" eaLnBrk="1" fontAlgn="base"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a:ea typeface="Arial" panose="020B0604020202020204"/>
          <a:cs typeface="+mn-cs"/>
        </a:defRPr>
      </a:lvl4pPr>
      <a:lvl5pPr marL="2057400" lvl="4" indent="-228600" algn="l" defTabSz="914400" rtl="0" eaLnBrk="1" fontAlgn="base"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a:ea typeface="Arial" panose="020B0604020202020204"/>
          <a:cs typeface="+mn-cs"/>
        </a:defRPr>
      </a:lvl5pPr>
      <a:lvl6pPr marL="2514600" lvl="5" indent="-228600" algn="l" defTabSz="914400" rtl="0" eaLnBrk="1" fontAlgn="base"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a:ea typeface="Arial" panose="020B0604020202020204"/>
          <a:cs typeface="+mn-cs"/>
        </a:defRPr>
      </a:lvl6pPr>
      <a:lvl7pPr marL="2971800" lvl="6" indent="-228600" algn="l" defTabSz="914400" rtl="0" eaLnBrk="1" fontAlgn="base"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a:ea typeface="Arial" panose="020B0604020202020204"/>
          <a:cs typeface="+mn-cs"/>
        </a:defRPr>
      </a:lvl7pPr>
      <a:lvl8pPr marL="3429000" lvl="7" indent="-228600" algn="l" defTabSz="914400" rtl="0" eaLnBrk="1" fontAlgn="base"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a:ea typeface="Arial" panose="020B0604020202020204"/>
          <a:cs typeface="+mn-cs"/>
        </a:defRPr>
      </a:lvl8pPr>
      <a:lvl9pPr marL="3886200" lvl="8" indent="-228600" algn="l" defTabSz="914400" rtl="0" eaLnBrk="1" fontAlgn="base"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a:ea typeface="Arial" panose="020B0604020202020204"/>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33" name="矩形 6"/>
          <p:cNvSpPr/>
          <p:nvPr/>
        </p:nvSpPr>
        <p:spPr>
          <a:xfrm>
            <a:off x="0" y="4070350"/>
            <a:ext cx="9144000" cy="222250"/>
          </a:xfrm>
          <a:prstGeom prst="rect">
            <a:avLst/>
          </a:prstGeom>
          <a:solidFill>
            <a:srgbClr val="EFD3D3"/>
          </a:solidFill>
          <a:ln w="25400">
            <a:noFill/>
          </a:ln>
        </p:spPr>
        <p:txBody>
          <a:bodyPr anchor="ctr"/>
          <a:p>
            <a:pPr marL="0" lvl="0" indent="0" algn="ctr" defTabSz="914400" rtl="0" fontAlgn="base">
              <a:spcBef>
                <a:spcPct val="0"/>
              </a:spcBef>
              <a:spcAft>
                <a:spcPct val="0"/>
              </a:spcAft>
            </a:pPr>
            <a:endParaRPr lang="zh-CN" altLang="en-US">
              <a:solidFill>
                <a:srgbClr val="FFFFFF"/>
              </a:solidFill>
              <a:latin typeface="Calibri" panose="020F0502020204030204" charset="0"/>
              <a:ea typeface="宋体" panose="02010600030101010101" pitchFamily="2" charset="-122"/>
            </a:endParaRPr>
          </a:p>
        </p:txBody>
      </p:sp>
      <p:sp>
        <p:nvSpPr>
          <p:cNvPr id="1034" name="矩形 7"/>
          <p:cNvSpPr/>
          <p:nvPr/>
        </p:nvSpPr>
        <p:spPr>
          <a:xfrm>
            <a:off x="0" y="2225675"/>
            <a:ext cx="9144000" cy="1955800"/>
          </a:xfrm>
          <a:prstGeom prst="rect">
            <a:avLst/>
          </a:prstGeom>
          <a:solidFill>
            <a:srgbClr val="1F497D"/>
          </a:solidFill>
          <a:ln w="25400">
            <a:noFill/>
          </a:ln>
        </p:spPr>
        <p:txBody>
          <a:bodyPr anchor="ctr"/>
          <a:p>
            <a:pPr marL="0" lvl="0" indent="0" algn="ctr" defTabSz="914400" rtl="0" fontAlgn="base">
              <a:spcBef>
                <a:spcPct val="0"/>
              </a:spcBef>
              <a:spcAft>
                <a:spcPct val="0"/>
              </a:spcAft>
            </a:pPr>
            <a:endParaRPr lang="zh-CN" altLang="en-US">
              <a:solidFill>
                <a:srgbClr val="FFFFFF"/>
              </a:solidFill>
              <a:latin typeface="Calibri" panose="020F0502020204030204" charset="0"/>
              <a:ea typeface="宋体" panose="02010600030101010101" pitchFamily="2" charset="-122"/>
            </a:endParaRPr>
          </a:p>
        </p:txBody>
      </p:sp>
      <p:sp>
        <p:nvSpPr>
          <p:cNvPr id="1035" name="矩形 8"/>
          <p:cNvSpPr/>
          <p:nvPr/>
        </p:nvSpPr>
        <p:spPr>
          <a:xfrm>
            <a:off x="250825" y="2225675"/>
            <a:ext cx="3529013" cy="1957388"/>
          </a:xfrm>
          <a:prstGeom prst="rect">
            <a:avLst/>
          </a:prstGeom>
          <a:gradFill rotWithShape="1">
            <a:gsLst>
              <a:gs pos="35999">
                <a:srgbClr val="026DCE">
                  <a:alpha val="100000"/>
                </a:srgbClr>
              </a:gs>
              <a:gs pos="95000">
                <a:srgbClr val="1F497D">
                  <a:alpha val="100000"/>
                </a:srgbClr>
              </a:gs>
            </a:gsLst>
            <a:path path="shape"/>
          </a:gradFill>
          <a:ln w="25400">
            <a:noFill/>
          </a:ln>
        </p:spPr>
        <p:txBody>
          <a:bodyPr anchor="ctr"/>
          <a:p>
            <a:pPr marL="0" lvl="0" indent="0" algn="ctr" defTabSz="914400" rtl="0" eaLnBrk="1" fontAlgn="base" hangingPunct="1">
              <a:lnSpc>
                <a:spcPct val="100000"/>
              </a:lnSpc>
              <a:spcBef>
                <a:spcPct val="0"/>
              </a:spcBef>
              <a:spcAft>
                <a:spcPct val="0"/>
              </a:spcAft>
              <a:buClrTx/>
              <a:buSzPct val="100000"/>
              <a:buFontTx/>
              <a:buNone/>
            </a:pPr>
            <a:endParaRPr lang="zh-CN" altLang="en-US" sz="1800" u="none" baseline="0">
              <a:solidFill>
                <a:srgbClr val="FFFFFF"/>
              </a:solidFill>
              <a:latin typeface="Calibri" panose="020F0502020204030204"/>
              <a:ea typeface="Arial" panose="020B0604020202020204"/>
            </a:endParaRPr>
          </a:p>
        </p:txBody>
      </p:sp>
      <p:pic>
        <p:nvPicPr>
          <p:cNvPr id="1036" name="图片 9"/>
          <p:cNvPicPr>
            <a:picLocks noChangeAspect="1"/>
          </p:cNvPicPr>
          <p:nvPr/>
        </p:nvPicPr>
        <p:blipFill>
          <a:blip r:embed="rId12"/>
          <a:stretch>
            <a:fillRect/>
          </a:stretch>
        </p:blipFill>
        <p:spPr>
          <a:xfrm>
            <a:off x="466725" y="2170113"/>
            <a:ext cx="2833688" cy="2011362"/>
          </a:xfrm>
          <a:prstGeom prst="rect">
            <a:avLst/>
          </a:prstGeom>
          <a:noFill/>
          <a:ln w="9525">
            <a:noFill/>
          </a:ln>
        </p:spPr>
      </p:pic>
      <p:sp>
        <p:nvSpPr>
          <p:cNvPr id="1037"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38"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39" name="日期占位符 3"/>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fld id="{BB962C8B-B14F-4D97-AF65-F5344CB8AC3E}" type="datetime1">
              <a:rPr lang="zh-CN" altLang="en-US">
                <a:latin typeface="Calibri" panose="020F0502020204030204" charset="0"/>
                <a:ea typeface="宋体" panose="02010600030101010101" pitchFamily="2" charset="-122"/>
              </a:rPr>
            </a:fld>
            <a:endParaRPr lang="zh-CN" altLang="en-US">
              <a:latin typeface="Calibri" panose="020F0502020204030204" charset="0"/>
              <a:ea typeface="宋体" panose="02010600030101010101" pitchFamily="2" charset="-122"/>
            </a:endParaRPr>
          </a:p>
        </p:txBody>
      </p:sp>
      <p:sp>
        <p:nvSpPr>
          <p:cNvPr id="1040" name="页脚占位符 4"/>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41" name="灯片编号占位符 5"/>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44" name="矩形 6"/>
          <p:cNvSpPr/>
          <p:nvPr/>
        </p:nvSpPr>
        <p:spPr>
          <a:xfrm>
            <a:off x="0" y="-30162"/>
            <a:ext cx="9144000" cy="954087"/>
          </a:xfrm>
          <a:prstGeom prst="rect">
            <a:avLst/>
          </a:prstGeom>
          <a:gradFill rotWithShape="1">
            <a:gsLst>
              <a:gs pos="23000">
                <a:srgbClr val="4C6D97">
                  <a:alpha val="100000"/>
                </a:srgbClr>
              </a:gs>
              <a:gs pos="0">
                <a:srgbClr val="8EB4E3">
                  <a:alpha val="100000"/>
                </a:srgbClr>
              </a:gs>
              <a:gs pos="100000">
                <a:srgbClr val="1F497D"/>
              </a:gs>
            </a:gsLst>
            <a:path path="shape"/>
          </a:gradFill>
          <a:ln w="25400">
            <a:noFill/>
          </a:ln>
        </p:spPr>
        <p:txBody>
          <a:bodyPr anchor="ctr"/>
          <a:p>
            <a:pPr marL="0" lvl="0" indent="0" algn="ctr" defTabSz="914400" rtl="0" eaLnBrk="1" fontAlgn="base" hangingPunct="1">
              <a:lnSpc>
                <a:spcPct val="100000"/>
              </a:lnSpc>
              <a:spcBef>
                <a:spcPct val="0"/>
              </a:spcBef>
              <a:spcAft>
                <a:spcPct val="0"/>
              </a:spcAft>
              <a:buClrTx/>
              <a:buSzPct val="100000"/>
              <a:buFontTx/>
              <a:buNone/>
            </a:pPr>
            <a:endParaRPr lang="zh-CN" altLang="en-US" sz="1800" u="none" baseline="0">
              <a:solidFill>
                <a:srgbClr val="FFFFFF"/>
              </a:solidFill>
              <a:latin typeface="Calibri" panose="020F0502020204030204"/>
              <a:ea typeface="Arial" panose="020B0604020202020204"/>
            </a:endParaRPr>
          </a:p>
        </p:txBody>
      </p:sp>
      <p:pic>
        <p:nvPicPr>
          <p:cNvPr id="1045" name="图片 7"/>
          <p:cNvPicPr>
            <a:picLocks noChangeAspect="1"/>
          </p:cNvPicPr>
          <p:nvPr/>
        </p:nvPicPr>
        <p:blipFill>
          <a:blip r:embed="rId12"/>
          <a:stretch>
            <a:fillRect/>
          </a:stretch>
        </p:blipFill>
        <p:spPr>
          <a:xfrm>
            <a:off x="7137400" y="-55562"/>
            <a:ext cx="1827213" cy="1036637"/>
          </a:xfrm>
          <a:prstGeom prst="rect">
            <a:avLst/>
          </a:prstGeom>
          <a:noFill/>
          <a:ln w="9525">
            <a:noFill/>
          </a:ln>
        </p:spPr>
      </p:pic>
      <p:pic>
        <p:nvPicPr>
          <p:cNvPr id="1046" name="图片 8"/>
          <p:cNvPicPr>
            <a:picLocks noChangeAspect="1"/>
          </p:cNvPicPr>
          <p:nvPr/>
        </p:nvPicPr>
        <p:blipFill>
          <a:blip r:embed="rId13"/>
          <a:stretch>
            <a:fillRect/>
          </a:stretch>
        </p:blipFill>
        <p:spPr>
          <a:xfrm>
            <a:off x="0" y="6424613"/>
            <a:ext cx="9196388" cy="509587"/>
          </a:xfrm>
          <a:prstGeom prst="rect">
            <a:avLst/>
          </a:prstGeom>
          <a:noFill/>
          <a:ln w="9525">
            <a:noFill/>
          </a:ln>
        </p:spPr>
      </p:pic>
      <p:sp>
        <p:nvSpPr>
          <p:cNvPr id="1047"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48"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 name="日期占位符 3"/>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50" name="页脚占位符 4"/>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51" name="灯片编号占位符 5"/>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54"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55"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56" name="日期占位符 3"/>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57" name="页脚占位符 4"/>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58" name="灯片编号占位符 5"/>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61"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62"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63" name="日期占位符 3"/>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64" name="页脚占位符 4"/>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65" name="灯片编号占位符 5"/>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68"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69"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70" name="日期占位符 4"/>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71" name="页脚占位符 5"/>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72" name="灯片编号占位符 6"/>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75"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76"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77" name="日期占位符 6"/>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78" name="页脚占位符 7"/>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79" name="灯片编号占位符 8"/>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82"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83"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84" name="日期占位符 2"/>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85" name="页脚占位符 3"/>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86" name="灯片编号占位符 4"/>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89"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90"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91" name="日期占位符 1"/>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92" name="页脚占位符 2"/>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93" name="灯片编号占位符 3"/>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96"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97"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98" name="日期占位符 4"/>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099" name="页脚占位符 5"/>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100" name="灯片编号占位符 6"/>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03"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104"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05" name="日期占位符 4"/>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106" name="页脚占位符 5"/>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107" name="灯片编号占位符 6"/>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10"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111"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12" name="日期占位符 3"/>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113" name="页脚占位符 4"/>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114" name="灯片编号占位符 5"/>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17" name="标题占位符 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118" name="文本占位符 2"/>
          <p:cNvSpPr/>
          <p:nvPr>
            <p:ph type="body" idx="1"/>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19" name="日期占位符 3"/>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marL="0" indent="0"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120" name="页脚占位符 4"/>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marL="0" indent="0" algn="ctr" fontAlgn="base">
              <a:defRPr sz="1200">
                <a:solidFill>
                  <a:srgbClr val="898989"/>
                </a:solidFill>
              </a:defRPr>
            </a:lvl1pPr>
          </a:lstStyle>
          <a:p>
            <a:pPr lvl="0" defTabSz="914400">
              <a:spcBef>
                <a:spcPct val="0"/>
              </a:spcBef>
              <a:spcAft>
                <a:spcPct val="0"/>
              </a:spcAft>
            </a:pPr>
            <a:endParaRPr lang="zh-CN" altLang="en-US">
              <a:latin typeface="Calibri" panose="020F0502020204030204" charset="0"/>
              <a:ea typeface="宋体" panose="02010600030101010101" pitchFamily="2" charset="-122"/>
            </a:endParaRPr>
          </a:p>
        </p:txBody>
      </p:sp>
      <p:sp>
        <p:nvSpPr>
          <p:cNvPr id="1121" name="灯片编号占位符 5"/>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marL="0" indent="0" algn="r">
              <a:defRPr sz="1200">
                <a:solidFill>
                  <a:srgbClr val="898989"/>
                </a:solidFill>
              </a:defRPr>
            </a:lvl1pPr>
          </a:lstStyle>
          <a:p>
            <a:pPr lvl="0"/>
            <a:fld id="{9A0DB2DC-4C9A-4742-B13C-FB6460FD3503}" type="slidenum">
              <a:rPr lang="zh-CN" altLang="en-US">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spd="med">
    <p:fade/>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kern="120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Tx/>
        <a:buSzPct val="100000"/>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7.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0" name="图片 4"/>
          <p:cNvPicPr>
            <a:picLocks noChangeAspect="1"/>
          </p:cNvPicPr>
          <p:nvPr/>
        </p:nvPicPr>
        <p:blipFill>
          <a:blip r:embed="rId1"/>
          <a:stretch>
            <a:fillRect/>
          </a:stretch>
        </p:blipFill>
        <p:spPr>
          <a:xfrm>
            <a:off x="2592705" y="2421255"/>
            <a:ext cx="6551295" cy="1805940"/>
          </a:xfrm>
          <a:prstGeom prst="rect">
            <a:avLst/>
          </a:prstGeom>
          <a:noFill/>
          <a:ln w="9525">
            <a:noFill/>
          </a:ln>
        </p:spPr>
      </p:pic>
      <p:sp>
        <p:nvSpPr>
          <p:cNvPr id="3" name="缺角矩形 2"/>
          <p:cNvSpPr/>
          <p:nvPr/>
        </p:nvSpPr>
        <p:spPr>
          <a:xfrm>
            <a:off x="6442710" y="5805170"/>
            <a:ext cx="1995805" cy="914400"/>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000"/>
              <a:t>马森</a:t>
            </a:r>
            <a:endParaRPr lang="zh-CN" altLang="en-US" sz="400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3"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054" name="副标题 2"/>
          <p:cNvSpPr>
            <a:spLocks noGrp="1"/>
          </p:cNvSpPr>
          <p:nvPr>
            <p:ph type="subTitle" idx="4294967295"/>
          </p:nvPr>
        </p:nvSpPr>
        <p:spPr>
          <a:xfrm>
            <a:off x="395288" y="1757363"/>
            <a:ext cx="8280400" cy="3851275"/>
          </a:xfrm>
        </p:spPr>
        <p:txBody>
          <a:bodyPr lIns="91440" tIns="45720" rIns="91440" bIns="45720" anchor="ctr"/>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ctr" defTabSz="914400" rtl="0" eaLnBrk="1" fontAlgn="base" hangingPunct="1">
              <a:lnSpc>
                <a:spcPct val="150000"/>
              </a:lnSpc>
              <a:spcBef>
                <a:spcPct val="20000"/>
              </a:spcBef>
              <a:spcAft>
                <a:spcPct val="0"/>
              </a:spcAft>
              <a:buClrTx/>
              <a:buSzPct val="100000"/>
              <a:buFont typeface="Arial" panose="020B0604020202020204"/>
              <a:buNone/>
            </a:pPr>
            <a:r>
              <a:rPr lang="zh-CN" altLang="zh-CN" sz="4800" u="none" baseline="0">
                <a:solidFill>
                  <a:schemeClr val="tx2"/>
                </a:solidFill>
                <a:latin typeface="微软雅黑" panose="020B0503020204020204" charset="-122"/>
                <a:ea typeface="微软雅黑" panose="020B0503020204020204" charset="-122"/>
              </a:rPr>
              <a:t>项目</a:t>
            </a:r>
            <a:r>
              <a:rPr lang="en-US" altLang="zh-CN" sz="4800" u="none" baseline="0">
                <a:solidFill>
                  <a:schemeClr val="tx2"/>
                </a:solidFill>
                <a:latin typeface="微软雅黑" panose="020B0503020204020204" charset="-122"/>
                <a:ea typeface="微软雅黑" panose="020B0503020204020204" charset="-122"/>
              </a:rPr>
              <a:t>3  </a:t>
            </a:r>
            <a:r>
              <a:rPr lang="zh-CN" altLang="zh-CN" sz="4800" u="none" baseline="0">
                <a:solidFill>
                  <a:schemeClr val="tx2"/>
                </a:solidFill>
                <a:latin typeface="微软雅黑" panose="020B0503020204020204" charset="-122"/>
                <a:ea typeface="微软雅黑" panose="020B0503020204020204" charset="-122"/>
              </a:rPr>
              <a:t>产品策划</a:t>
            </a:r>
            <a:endParaRPr lang="zh-CN" altLang="zh-CN" sz="4800" u="none" baseline="0">
              <a:solidFill>
                <a:schemeClr val="tx2"/>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7"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058" name="副标题 2"/>
          <p:cNvSpPr>
            <a:spLocks noGrp="1"/>
          </p:cNvSpPr>
          <p:nvPr>
            <p:ph type="subTitle" idx="4294967295"/>
          </p:nvPr>
        </p:nvSpPr>
        <p:spPr>
          <a:xfrm>
            <a:off x="1116013" y="1484313"/>
            <a:ext cx="7416800" cy="4537075"/>
          </a:xfrm>
          <a:scene3d>
            <a:camera prst="legacyObliqueTopRight">
              <a:rot lat="0" lon="0" rev="0"/>
            </a:camera>
            <a:lightRig rig="legacyFlat3" dir="b"/>
          </a:scene3d>
          <a:sp3d extrusionH="430200" prstMaterial="legacyMatte">
            <a:bevelT w="13500" h="13500" prst="angle"/>
            <a:bevelB w="13500" h="13500" prst="angle"/>
          </a:sp3d>
        </p:spPr>
        <p:txBody>
          <a:bodyPr lIns="91440" tIns="45720" rIns="91440" bIns="45720" anchor="t">
            <a:flatTx/>
          </a:bodyPr>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just" defTabSz="914400" rtl="0" eaLnBrk="1" fontAlgn="base" hangingPunct="1">
              <a:lnSpc>
                <a:spcPct val="173000"/>
              </a:lnSpc>
              <a:spcBef>
                <a:spcPts val="1300"/>
              </a:spcBef>
              <a:spcAft>
                <a:spcPts val="1300"/>
              </a:spcAft>
              <a:buClrTx/>
              <a:buSzPct val="100000"/>
              <a:buFont typeface="Arial" panose="020B0604020202020204"/>
              <a:buNone/>
            </a:pPr>
            <a:r>
              <a:rPr lang="zh-CN" altLang="zh-CN" sz="2800" b="1" u="none" baseline="0">
                <a:latin typeface="微软雅黑" panose="020B0503020204020204" charset="-122"/>
                <a:ea typeface="微软雅黑" panose="020B0503020204020204" charset="-122"/>
              </a:rPr>
              <a:t>知识目标</a:t>
            </a:r>
            <a:endParaRPr lang="zh-CN" altLang="en-US" sz="2000" u="none" baseline="0">
              <a:solidFill>
                <a:schemeClr val="tx2"/>
              </a:solidFill>
              <a:latin typeface="微软雅黑" panose="020B0503020204020204" charset="-122"/>
              <a:ea typeface="微软雅黑" panose="020B0503020204020204" charset="-122"/>
            </a:endParaRPr>
          </a:p>
          <a:p>
            <a:pPr marL="0" lvl="0" indent="0" algn="l" defTabSz="914400" rtl="0" eaLnBrk="1" fontAlgn="base" hangingPunct="1">
              <a:lnSpc>
                <a:spcPct val="150000"/>
              </a:lnSpc>
              <a:spcBef>
                <a:spcPct val="20000"/>
              </a:spcBef>
              <a:spcAft>
                <a:spcPct val="0"/>
              </a:spcAft>
              <a:buClrTx/>
              <a:buSzPct val="100000"/>
              <a:buFont typeface="Arial" panose="020B0604020202020204"/>
              <a:buNone/>
            </a:pPr>
            <a:r>
              <a:rPr lang="zh-CN" altLang="zh-CN" sz="2000" u="none" baseline="0">
                <a:solidFill>
                  <a:schemeClr val="tx2"/>
                </a:solidFill>
                <a:latin typeface="微软雅黑" panose="020B0503020204020204" charset="-122"/>
                <a:ea typeface="微软雅黑" panose="020B0503020204020204" charset="-122"/>
              </a:rPr>
              <a:t>●了解产品概念、产品组合相关概念</a:t>
            </a:r>
            <a:endParaRPr lang="zh-CN" altLang="zh-CN" sz="2000" u="none" baseline="0">
              <a:solidFill>
                <a:schemeClr val="tx2"/>
              </a:solidFill>
              <a:latin typeface="微软雅黑" panose="020B0503020204020204" charset="-122"/>
              <a:ea typeface="微软雅黑" panose="020B0503020204020204" charset="-122"/>
            </a:endParaRPr>
          </a:p>
          <a:p>
            <a:pPr marL="0" lvl="0" indent="0" algn="l" defTabSz="914400" rtl="0" eaLnBrk="1" fontAlgn="base" hangingPunct="1">
              <a:lnSpc>
                <a:spcPct val="150000"/>
              </a:lnSpc>
              <a:spcBef>
                <a:spcPct val="20000"/>
              </a:spcBef>
              <a:spcAft>
                <a:spcPct val="0"/>
              </a:spcAft>
              <a:buClrTx/>
              <a:buSzPct val="100000"/>
              <a:buFont typeface="Arial" panose="020B0604020202020204"/>
              <a:buNone/>
            </a:pPr>
            <a:r>
              <a:rPr lang="zh-CN" altLang="zh-CN" sz="2000" u="none" baseline="0">
                <a:solidFill>
                  <a:schemeClr val="tx2"/>
                </a:solidFill>
                <a:latin typeface="微软雅黑" panose="020B0503020204020204" charset="-122"/>
                <a:ea typeface="微软雅黑" panose="020B0503020204020204" charset="-122"/>
              </a:rPr>
              <a:t>●掌握产品组合分析方法和策略</a:t>
            </a:r>
            <a:endParaRPr lang="zh-CN" altLang="zh-CN" sz="2000" u="none" baseline="0">
              <a:solidFill>
                <a:schemeClr val="tx2"/>
              </a:solidFill>
              <a:latin typeface="微软雅黑" panose="020B0503020204020204" charset="-122"/>
              <a:ea typeface="微软雅黑" panose="020B0503020204020204" charset="-122"/>
            </a:endParaRPr>
          </a:p>
          <a:p>
            <a:pPr marL="0" lvl="0" indent="0" algn="l" defTabSz="914400" rtl="0" eaLnBrk="1" fontAlgn="base" hangingPunct="1">
              <a:lnSpc>
                <a:spcPct val="150000"/>
              </a:lnSpc>
              <a:spcBef>
                <a:spcPct val="20000"/>
              </a:spcBef>
              <a:spcAft>
                <a:spcPct val="0"/>
              </a:spcAft>
              <a:buClrTx/>
              <a:buSzPct val="100000"/>
              <a:buFont typeface="Arial" panose="020B0604020202020204"/>
              <a:buNone/>
            </a:pPr>
            <a:r>
              <a:rPr lang="zh-CN" altLang="zh-CN" sz="2000" u="none" baseline="0">
                <a:solidFill>
                  <a:schemeClr val="tx2"/>
                </a:solidFill>
                <a:latin typeface="微软雅黑" panose="020B0503020204020204" charset="-122"/>
                <a:ea typeface="微软雅黑" panose="020B0503020204020204" charset="-122"/>
              </a:rPr>
              <a:t>●理解产品整体概念</a:t>
            </a:r>
            <a:endParaRPr lang="zh-CN" altLang="zh-CN" sz="2000" u="none" baseline="0">
              <a:solidFill>
                <a:schemeClr val="tx2"/>
              </a:solidFill>
              <a:latin typeface="微软雅黑" panose="020B0503020204020204" charset="-122"/>
              <a:ea typeface="微软雅黑" panose="020B0503020204020204" charset="-122"/>
            </a:endParaRPr>
          </a:p>
          <a:p>
            <a:pPr marL="0" lvl="0" indent="0" algn="l" defTabSz="914400" rtl="0" eaLnBrk="1" fontAlgn="base" hangingPunct="1">
              <a:lnSpc>
                <a:spcPct val="150000"/>
              </a:lnSpc>
              <a:spcBef>
                <a:spcPct val="20000"/>
              </a:spcBef>
              <a:spcAft>
                <a:spcPct val="0"/>
              </a:spcAft>
              <a:buClrTx/>
              <a:buSzPct val="100000"/>
              <a:buFont typeface="Arial" panose="020B0604020202020204"/>
              <a:buNone/>
            </a:pPr>
            <a:r>
              <a:rPr lang="zh-CN" altLang="zh-CN" sz="2000" u="none" baseline="0">
                <a:solidFill>
                  <a:schemeClr val="tx2"/>
                </a:solidFill>
                <a:latin typeface="微软雅黑" panose="020B0503020204020204" charset="-122"/>
                <a:ea typeface="微软雅黑" panose="020B0503020204020204" charset="-122"/>
              </a:rPr>
              <a:t>●了解新产品含义</a:t>
            </a:r>
            <a:endParaRPr lang="zh-CN" altLang="zh-CN" sz="2000" u="none" baseline="0">
              <a:solidFill>
                <a:schemeClr val="tx2"/>
              </a:solidFill>
              <a:latin typeface="微软雅黑" panose="020B0503020204020204" charset="-122"/>
              <a:ea typeface="微软雅黑" panose="020B0503020204020204" charset="-122"/>
            </a:endParaRPr>
          </a:p>
          <a:p>
            <a:pPr marL="0" lvl="0" indent="0" algn="l" defTabSz="914400" rtl="0" eaLnBrk="1" fontAlgn="base" hangingPunct="1">
              <a:lnSpc>
                <a:spcPct val="150000"/>
              </a:lnSpc>
              <a:spcBef>
                <a:spcPct val="20000"/>
              </a:spcBef>
              <a:spcAft>
                <a:spcPct val="0"/>
              </a:spcAft>
              <a:buClrTx/>
              <a:buSzPct val="100000"/>
              <a:buFont typeface="Arial" panose="020B0604020202020204"/>
              <a:buNone/>
            </a:pPr>
            <a:r>
              <a:rPr lang="zh-CN" altLang="zh-CN" sz="2000" u="none" baseline="0">
                <a:solidFill>
                  <a:schemeClr val="tx2"/>
                </a:solidFill>
                <a:latin typeface="微软雅黑" panose="020B0503020204020204" charset="-122"/>
                <a:ea typeface="微软雅黑" panose="020B0503020204020204" charset="-122"/>
              </a:rPr>
              <a:t>●掌握新产品上市策划步骤和技巧</a:t>
            </a:r>
            <a:endParaRPr lang="zh-CN" altLang="zh-CN" sz="2000" u="none" baseline="0">
              <a:solidFill>
                <a:schemeClr val="tx2"/>
              </a:solidFill>
              <a:latin typeface="微软雅黑" panose="020B0503020204020204" charset="-122"/>
              <a:ea typeface="微软雅黑" panose="020B0503020204020204" charset="-122"/>
            </a:endParaRPr>
          </a:p>
          <a:p>
            <a:pPr marL="0" lvl="0" indent="0" algn="l" defTabSz="914400" rtl="0" eaLnBrk="1" fontAlgn="base" hangingPunct="1">
              <a:lnSpc>
                <a:spcPct val="150000"/>
              </a:lnSpc>
              <a:spcBef>
                <a:spcPct val="20000"/>
              </a:spcBef>
              <a:spcAft>
                <a:spcPct val="0"/>
              </a:spcAft>
              <a:buClrTx/>
              <a:buSzPct val="100000"/>
              <a:buFont typeface="Arial" panose="020B0604020202020204"/>
              <a:buNone/>
            </a:pPr>
            <a:r>
              <a:rPr lang="zh-CN" altLang="zh-CN" sz="2000" u="none" baseline="0">
                <a:solidFill>
                  <a:schemeClr val="tx2"/>
                </a:solidFill>
                <a:latin typeface="微软雅黑" panose="020B0503020204020204" charset="-122"/>
                <a:ea typeface="微软雅黑" panose="020B0503020204020204" charset="-122"/>
              </a:rPr>
              <a:t>●理解新产品开发关键和策略</a:t>
            </a:r>
            <a:endParaRPr lang="zh-CN" altLang="zh-CN" sz="2000" u="none" baseline="0">
              <a:solidFill>
                <a:schemeClr val="tx2"/>
              </a:solidFill>
              <a:latin typeface="微软雅黑" panose="020B0503020204020204" charset="-122"/>
              <a:ea typeface="微软雅黑" panose="020B0503020204020204" charset="-122"/>
            </a:endParaRPr>
          </a:p>
          <a:p>
            <a:pPr marL="0" lvl="0" indent="0" algn="just" defTabSz="914400" rtl="0" eaLnBrk="1" fontAlgn="base" hangingPunct="1">
              <a:lnSpc>
                <a:spcPct val="173000"/>
              </a:lnSpc>
              <a:spcBef>
                <a:spcPts val="1300"/>
              </a:spcBef>
              <a:spcAft>
                <a:spcPts val="1300"/>
              </a:spcAft>
              <a:buClrTx/>
              <a:buSzPct val="100000"/>
              <a:buFont typeface="Arial" panose="020B0604020202020204"/>
              <a:buNone/>
            </a:pPr>
            <a:r>
              <a:rPr lang="zh-CN" altLang="zh-CN" sz="2800" b="1" u="none" baseline="0">
                <a:latin typeface="微软雅黑" panose="020B0503020204020204" charset="-122"/>
                <a:ea typeface="微软雅黑" panose="020B0503020204020204" charset="-122"/>
              </a:rPr>
              <a:t>技能目标</a:t>
            </a:r>
            <a:endParaRPr lang="zh-CN" altLang="zh-CN" sz="2800" b="1" u="none" baseline="0">
              <a:latin typeface="微软雅黑" panose="020B0503020204020204" charset="-122"/>
              <a:ea typeface="微软雅黑" panose="020B0503020204020204" charset="-122"/>
            </a:endParaRPr>
          </a:p>
          <a:p>
            <a:pPr marL="0" lvl="0" indent="0" algn="l" defTabSz="914400" rtl="0" eaLnBrk="1" fontAlgn="base" hangingPunct="1">
              <a:lnSpc>
                <a:spcPct val="150000"/>
              </a:lnSpc>
              <a:spcBef>
                <a:spcPct val="20000"/>
              </a:spcBef>
              <a:spcAft>
                <a:spcPct val="0"/>
              </a:spcAft>
              <a:buClrTx/>
              <a:buSzPct val="100000"/>
              <a:buFont typeface="Arial" panose="020B0604020202020204"/>
              <a:buNone/>
            </a:pPr>
            <a:r>
              <a:rPr lang="zh-CN" altLang="zh-CN" sz="2000" u="none" baseline="0">
                <a:solidFill>
                  <a:schemeClr val="tx2"/>
                </a:solidFill>
                <a:latin typeface="微软雅黑" panose="020B0503020204020204" charset="-122"/>
                <a:ea typeface="微软雅黑" panose="020B0503020204020204" charset="-122"/>
              </a:rPr>
              <a:t>●认知产品及产品组合概念</a:t>
            </a:r>
            <a:endParaRPr lang="zh-CN" altLang="zh-CN" sz="2000" u="none" baseline="0">
              <a:solidFill>
                <a:schemeClr val="tx2"/>
              </a:solidFill>
              <a:latin typeface="微软雅黑" panose="020B0503020204020204" charset="-122"/>
              <a:ea typeface="微软雅黑" panose="020B0503020204020204" charset="-122"/>
            </a:endParaRPr>
          </a:p>
          <a:p>
            <a:pPr marL="0" lvl="0" indent="0" algn="l" defTabSz="914400" rtl="0" eaLnBrk="1" fontAlgn="base" hangingPunct="1">
              <a:lnSpc>
                <a:spcPct val="150000"/>
              </a:lnSpc>
              <a:spcBef>
                <a:spcPct val="20000"/>
              </a:spcBef>
              <a:spcAft>
                <a:spcPct val="0"/>
              </a:spcAft>
              <a:buClrTx/>
              <a:buSzPct val="100000"/>
              <a:buFont typeface="Arial" panose="020B0604020202020204"/>
              <a:buNone/>
            </a:pPr>
            <a:r>
              <a:rPr lang="zh-CN" altLang="zh-CN" sz="2000" u="none" baseline="0">
                <a:solidFill>
                  <a:schemeClr val="tx2"/>
                </a:solidFill>
                <a:latin typeface="微软雅黑" panose="020B0503020204020204" charset="-122"/>
                <a:ea typeface="微软雅黑" panose="020B0503020204020204" charset="-122"/>
              </a:rPr>
              <a:t>●学会分析产品组合，策划新产品开发与上市推广</a:t>
            </a:r>
            <a:endParaRPr lang="zh-CN" altLang="zh-CN" sz="2000" u="none" baseline="0">
              <a:solidFill>
                <a:schemeClr val="tx2"/>
              </a:solidFill>
              <a:latin typeface="微软雅黑" panose="020B0503020204020204" charset="-122"/>
              <a:ea typeface="微软雅黑" panose="020B050302020402020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childTnLst>
                                    <p:set>
                                      <p:cBhvr additive="base">
                                        <p:cTn id="6" dur="1" fill="hold">
                                          <p:stCondLst>
                                            <p:cond delay="0"/>
                                          </p:stCondLst>
                                        </p:cTn>
                                        <p:tgtEl>
                                          <p:spTgt spid="2058"/>
                                        </p:tgtEl>
                                        <p:attrNameLst>
                                          <p:attrName>style.visibility</p:attrName>
                                        </p:attrNameLst>
                                      </p:cBhvr>
                                      <p:to>
                                        <p:strVal val="visible"/>
                                      </p:to>
                                    </p:set>
                                    <p:animEffect transition="in" filter="fade">
                                      <p:cBhvr additive="base">
                                        <p:cTn id="7" dur="500" fill="hold"/>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61" name="New picture"/>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64" name="New picture"/>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7"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068"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graphicFrame>
        <p:nvGraphicFramePr>
          <p:cNvPr id="2069" name="表格 2068"/>
          <p:cNvGraphicFramePr/>
          <p:nvPr/>
        </p:nvGraphicFramePr>
        <p:xfrm>
          <a:off x="611188" y="2205038"/>
          <a:ext cx="7848600" cy="3024188"/>
        </p:xfrm>
        <a:graphic>
          <a:graphicData uri="http://schemas.openxmlformats.org/drawingml/2006/table">
            <a:tbl>
              <a:tblPr/>
              <a:tblGrid>
                <a:gridCol w="962025"/>
                <a:gridCol w="1104900"/>
                <a:gridCol w="1236663"/>
                <a:gridCol w="1104900"/>
                <a:gridCol w="1511300"/>
                <a:gridCol w="1104900"/>
                <a:gridCol w="823912"/>
              </a:tblGrid>
              <a:tr h="820738">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r>
              <a:tr h="2203450">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rtl="0">
                        <a:buNone/>
                      </a:pPr>
                      <a:endParaRPr lang="zh-CN" altLang="en-US">
                        <a:latin typeface="Calibri" panose="020F0502020204030204" charset="0"/>
                        <a:ea typeface="宋体" panose="02010600030101010101" pitchFamily="2" charset="-122"/>
                      </a:endParaRPr>
                    </a:p>
                  </a:txBody>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solidFill>
                  </a:tcPr>
                </a:tc>
              </a:tr>
            </a:tbl>
          </a:graphicData>
        </a:graphic>
      </p:graphicFrame>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97"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098"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1.2.1</a:t>
            </a:r>
            <a:r>
              <a:rPr lang="zh-CN" altLang="zh-CN" sz="2000" b="1" u="none">
                <a:solidFill>
                  <a:srgbClr val="10243F"/>
                </a:solidFill>
                <a:latin typeface="微软雅黑" panose="020B0503020204020204" charset="-122"/>
                <a:ea typeface="微软雅黑" panose="020B0503020204020204" charset="-122"/>
              </a:rPr>
              <a:t>现有产品分析</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2000" u="none">
                <a:solidFill>
                  <a:srgbClr val="10243F"/>
                </a:solidFill>
                <a:latin typeface="微软雅黑" panose="020B0503020204020204" charset="-122"/>
                <a:ea typeface="微软雅黑" panose="020B0503020204020204" charset="-122"/>
              </a:rPr>
              <a:t>产品整体概念</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
        <p:nvSpPr>
          <p:cNvPr id="2099" name="矩形 3"/>
          <p:cNvSpPr/>
          <p:nvPr/>
        </p:nvSpPr>
        <p:spPr>
          <a:xfrm>
            <a:off x="611188" y="981075"/>
            <a:ext cx="3613150" cy="522288"/>
          </a:xfrm>
          <a:prstGeom prst="rect">
            <a:avLst/>
          </a:prstGeom>
          <a:solidFill>
            <a:srgbClr val="4F81BD"/>
          </a:solidFill>
          <a:ln w="38100" cap="flat" cmpd="sng">
            <a:solidFill>
              <a:srgbClr val="FFFFFF"/>
            </a:solidFill>
            <a:prstDash val="solid"/>
            <a:round/>
            <a:headEnd type="none" w="med" len="med"/>
            <a:tailEnd type="none" w="med" len="med"/>
          </a:ln>
        </p:spPr>
        <p:txBody>
          <a:bodyPr wrap="none" anchor="t"/>
          <a:p>
            <a:pPr defTabSz="914400"/>
            <a:r>
              <a:rPr lang="en-US" altLang="zh-CN" sz="2800" b="1">
                <a:solidFill>
                  <a:srgbClr val="FFFFFF"/>
                </a:solidFill>
                <a:latin typeface="Calibri" panose="020F0502020204030204" charset="0"/>
                <a:ea typeface="宋体" panose="02010600030101010101" pitchFamily="2" charset="-122"/>
              </a:rPr>
              <a:t>1.2 </a:t>
            </a:r>
            <a:r>
              <a:rPr lang="zh-CN" altLang="zh-CN" sz="2800" b="1">
                <a:solidFill>
                  <a:srgbClr val="FFFFFF"/>
                </a:solidFill>
                <a:latin typeface="Calibri" panose="020F0502020204030204" charset="0"/>
                <a:ea typeface="宋体" panose="02010600030101010101" pitchFamily="2" charset="-122"/>
              </a:rPr>
              <a:t>现有产品组合分析</a:t>
            </a:r>
            <a:endParaRPr lang="zh-CN" altLang="zh-CN" sz="2800" b="1">
              <a:solidFill>
                <a:srgbClr val="FFFFFF"/>
              </a:solidFill>
              <a:latin typeface="Calibri" panose="020F0502020204030204" charset="0"/>
              <a:ea typeface="宋体" panose="02010600030101010101" pitchFamily="2" charset="-122"/>
            </a:endParaRPr>
          </a:p>
        </p:txBody>
      </p:sp>
      <p:grpSp>
        <p:nvGrpSpPr>
          <p:cNvPr id="2100" name="组合 2099"/>
          <p:cNvGrpSpPr/>
          <p:nvPr/>
        </p:nvGrpSpPr>
        <p:grpSpPr>
          <a:xfrm>
            <a:off x="4487863" y="2054225"/>
            <a:ext cx="4548187" cy="4327525"/>
            <a:chOff x="4355975" y="1981183"/>
            <a:chExt cx="4824537" cy="4426566"/>
          </a:xfrm>
        </p:grpSpPr>
        <p:sp>
          <p:nvSpPr>
            <p:cNvPr id="2101" name="Oval 6"/>
            <p:cNvSpPr/>
            <p:nvPr/>
          </p:nvSpPr>
          <p:spPr>
            <a:xfrm>
              <a:off x="4355975" y="1981183"/>
              <a:ext cx="4824537" cy="4425191"/>
            </a:xfrm>
            <a:prstGeom prst="ellipse">
              <a:avLst/>
            </a:prstGeom>
            <a:solidFill>
              <a:srgbClr val="FFFFCC"/>
            </a:solidFill>
            <a:ln w="9525" cap="flat" cmpd="sng">
              <a:solidFill>
                <a:srgbClr val="FFFFFF"/>
              </a:solidFill>
              <a:prstDash val="solid"/>
              <a:round/>
              <a:headEnd type="none" w="med" len="med"/>
              <a:tailEnd type="none" w="med" len="med"/>
            </a:ln>
          </p:spPr>
          <p:txBody>
            <a:bodyPr wrap="none" anchor="ctr"/>
            <a:p>
              <a:endParaRPr lang="zh-CN" altLang="en-US">
                <a:latin typeface="Calibri" panose="020F0502020204030204" charset="0"/>
                <a:ea typeface="宋体" panose="02010600030101010101" pitchFamily="2" charset="-122"/>
              </a:endParaRPr>
            </a:p>
          </p:txBody>
        </p:sp>
        <p:sp>
          <p:nvSpPr>
            <p:cNvPr id="2102" name="Oval 7"/>
            <p:cNvSpPr/>
            <p:nvPr/>
          </p:nvSpPr>
          <p:spPr>
            <a:xfrm>
              <a:off x="4700802" y="2792010"/>
              <a:ext cx="4203241" cy="3614364"/>
            </a:xfrm>
            <a:prstGeom prst="ellipse">
              <a:avLst/>
            </a:prstGeom>
            <a:solidFill>
              <a:srgbClr val="00FF00"/>
            </a:solidFill>
            <a:ln w="9525" cap="flat" cmpd="sng">
              <a:solidFill>
                <a:srgbClr val="FFFFFF"/>
              </a:solidFill>
              <a:prstDash val="solid"/>
              <a:round/>
              <a:headEnd type="none" w="med" len="med"/>
              <a:tailEnd type="none" w="med" len="med"/>
            </a:ln>
          </p:spPr>
          <p:txBody>
            <a:bodyPr wrap="none" anchor="ctr"/>
            <a:p>
              <a:endParaRPr lang="zh-CN" altLang="en-US">
                <a:latin typeface="Calibri" panose="020F0502020204030204" charset="0"/>
                <a:ea typeface="宋体" panose="02010600030101010101" pitchFamily="2" charset="-122"/>
              </a:endParaRPr>
            </a:p>
          </p:txBody>
        </p:sp>
        <p:sp>
          <p:nvSpPr>
            <p:cNvPr id="2103" name="Oval 8"/>
            <p:cNvSpPr/>
            <p:nvPr/>
          </p:nvSpPr>
          <p:spPr>
            <a:xfrm>
              <a:off x="5183863" y="3601463"/>
              <a:ext cx="3238638" cy="2804912"/>
            </a:xfrm>
            <a:prstGeom prst="ellipse">
              <a:avLst/>
            </a:prstGeom>
            <a:solidFill>
              <a:srgbClr val="CCFF33"/>
            </a:solidFill>
            <a:ln w="9525" cap="flat" cmpd="sng">
              <a:solidFill>
                <a:srgbClr val="FFFFFF"/>
              </a:solidFill>
              <a:prstDash val="solid"/>
              <a:round/>
              <a:headEnd type="none" w="med" len="med"/>
              <a:tailEnd type="none" w="med" len="med"/>
            </a:ln>
          </p:spPr>
          <p:txBody>
            <a:bodyPr wrap="none" anchor="ctr"/>
            <a:p>
              <a:endParaRPr lang="zh-CN" altLang="en-US">
                <a:latin typeface="Calibri" panose="020F0502020204030204" charset="0"/>
                <a:ea typeface="宋体" panose="02010600030101010101" pitchFamily="2" charset="-122"/>
              </a:endParaRPr>
            </a:p>
          </p:txBody>
        </p:sp>
        <p:sp>
          <p:nvSpPr>
            <p:cNvPr id="2104" name="Oval 9"/>
            <p:cNvSpPr/>
            <p:nvPr/>
          </p:nvSpPr>
          <p:spPr>
            <a:xfrm>
              <a:off x="5665405" y="4474133"/>
              <a:ext cx="2274034" cy="1932242"/>
            </a:xfrm>
            <a:prstGeom prst="ellipse">
              <a:avLst/>
            </a:prstGeom>
            <a:solidFill>
              <a:srgbClr val="3399FF"/>
            </a:solidFill>
            <a:ln w="9525" cap="flat" cmpd="sng">
              <a:solidFill>
                <a:srgbClr val="FFFFFF"/>
              </a:solidFill>
              <a:prstDash val="solid"/>
              <a:round/>
              <a:headEnd type="none" w="med" len="med"/>
              <a:tailEnd type="none" w="med" len="med"/>
            </a:ln>
          </p:spPr>
          <p:txBody>
            <a:bodyPr wrap="none" anchor="ctr"/>
            <a:p>
              <a:endParaRPr lang="zh-CN" altLang="en-US">
                <a:latin typeface="Calibri" panose="020F0502020204030204" charset="0"/>
                <a:ea typeface="宋体" panose="02010600030101010101" pitchFamily="2" charset="-122"/>
              </a:endParaRPr>
            </a:p>
          </p:txBody>
        </p:sp>
        <p:sp>
          <p:nvSpPr>
            <p:cNvPr id="2105" name="Oval 10"/>
            <p:cNvSpPr/>
            <p:nvPr/>
          </p:nvSpPr>
          <p:spPr>
            <a:xfrm>
              <a:off x="6216824" y="5346803"/>
              <a:ext cx="1239554" cy="1060946"/>
            </a:xfrm>
            <a:prstGeom prst="ellipse">
              <a:avLst/>
            </a:prstGeom>
            <a:solidFill>
              <a:srgbClr val="FF0000"/>
            </a:solidFill>
            <a:ln w="9525" cap="flat" cmpd="sng">
              <a:solidFill>
                <a:srgbClr val="FFFFFF"/>
              </a:solidFill>
              <a:prstDash val="solid"/>
              <a:round/>
              <a:headEnd type="none" w="med" len="med"/>
              <a:tailEnd type="none" w="med" len="med"/>
            </a:ln>
          </p:spPr>
          <p:txBody>
            <a:bodyPr wrap="none" anchor="ctr"/>
            <a:p>
              <a:endParaRPr lang="zh-CN" altLang="en-US">
                <a:latin typeface="Calibri" panose="020F0502020204030204" charset="0"/>
                <a:ea typeface="宋体" panose="02010600030101010101" pitchFamily="2" charset="-122"/>
              </a:endParaRPr>
            </a:p>
          </p:txBody>
        </p:sp>
        <p:sp>
          <p:nvSpPr>
            <p:cNvPr id="2106" name="Text Box 12"/>
            <p:cNvSpPr/>
            <p:nvPr/>
          </p:nvSpPr>
          <p:spPr>
            <a:xfrm>
              <a:off x="6423417" y="5596922"/>
              <a:ext cx="894727" cy="711879"/>
            </a:xfrm>
            <a:prstGeom prst="rect">
              <a:avLst/>
            </a:prstGeom>
            <a:noFill/>
            <a:ln w="9525">
              <a:noFill/>
            </a:ln>
          </p:spPr>
          <p:txBody>
            <a:bodyPr anchor="t">
              <a:spAutoFit/>
            </a:bodyPr>
            <a:p>
              <a:pPr algn="ctr" eaLnBrk="0" hangingPunct="0">
                <a:spcBef>
                  <a:spcPct val="50000"/>
                </a:spcBef>
              </a:pPr>
              <a:r>
                <a:rPr lang="zh-CN" altLang="en-US" sz="2400" b="1">
                  <a:latin typeface="Times New Roman" panose="02020603050405020304" charset="0"/>
                  <a:ea typeface="方正姚体" charset="-122"/>
                </a:rPr>
                <a:t>核心产品</a:t>
              </a:r>
              <a:endParaRPr lang="zh-CN" altLang="en-US" sz="2400" b="1">
                <a:latin typeface="Times New Roman" panose="02020603050405020304" charset="0"/>
                <a:ea typeface="方正姚体" charset="-122"/>
              </a:endParaRPr>
            </a:p>
          </p:txBody>
        </p:sp>
        <p:sp>
          <p:nvSpPr>
            <p:cNvPr id="2107" name="Text Box 13"/>
            <p:cNvSpPr/>
            <p:nvPr/>
          </p:nvSpPr>
          <p:spPr>
            <a:xfrm>
              <a:off x="6066437" y="4902909"/>
              <a:ext cx="1677043" cy="395794"/>
            </a:xfrm>
            <a:prstGeom prst="rect">
              <a:avLst/>
            </a:prstGeom>
            <a:noFill/>
            <a:ln w="9525">
              <a:noFill/>
            </a:ln>
          </p:spPr>
          <p:txBody>
            <a:bodyPr anchor="t">
              <a:spAutoFit/>
            </a:bodyPr>
            <a:p>
              <a:pPr algn="ctr" eaLnBrk="0" hangingPunct="0">
                <a:spcBef>
                  <a:spcPct val="50000"/>
                </a:spcBef>
              </a:pPr>
              <a:r>
                <a:rPr lang="zh-CN" altLang="en-US" sz="2400" b="1">
                  <a:latin typeface="Times New Roman" panose="02020603050405020304" charset="0"/>
                  <a:ea typeface="方正姚体" charset="-122"/>
                </a:rPr>
                <a:t>形式产品</a:t>
              </a:r>
              <a:endParaRPr lang="zh-CN" altLang="en-US" sz="2400" b="1">
                <a:latin typeface="Times New Roman" panose="02020603050405020304" charset="0"/>
                <a:ea typeface="方正姚体" charset="-122"/>
              </a:endParaRPr>
            </a:p>
          </p:txBody>
        </p:sp>
        <p:sp>
          <p:nvSpPr>
            <p:cNvPr id="2108" name="Text Box 14"/>
            <p:cNvSpPr/>
            <p:nvPr/>
          </p:nvSpPr>
          <p:spPr>
            <a:xfrm>
              <a:off x="6148467" y="3975268"/>
              <a:ext cx="1446146" cy="395794"/>
            </a:xfrm>
            <a:prstGeom prst="rect">
              <a:avLst/>
            </a:prstGeom>
            <a:noFill/>
            <a:ln w="9525">
              <a:noFill/>
            </a:ln>
          </p:spPr>
          <p:txBody>
            <a:bodyPr anchor="t">
              <a:spAutoFit/>
            </a:bodyPr>
            <a:p>
              <a:pPr algn="ctr" eaLnBrk="0" hangingPunct="0">
                <a:spcBef>
                  <a:spcPct val="50000"/>
                </a:spcBef>
              </a:pPr>
              <a:r>
                <a:rPr lang="zh-CN" altLang="en-US" sz="2400" b="1">
                  <a:latin typeface="Times New Roman" panose="02020603050405020304" charset="0"/>
                  <a:ea typeface="方正姚体" charset="-122"/>
                </a:rPr>
                <a:t>期望产品</a:t>
              </a:r>
              <a:endParaRPr lang="zh-CN" altLang="en-US" sz="2400" b="1">
                <a:latin typeface="Times New Roman" panose="02020603050405020304" charset="0"/>
                <a:ea typeface="方正姚体" charset="-122"/>
              </a:endParaRPr>
            </a:p>
          </p:txBody>
        </p:sp>
        <p:sp>
          <p:nvSpPr>
            <p:cNvPr id="2109" name="Text Box 15"/>
            <p:cNvSpPr/>
            <p:nvPr/>
          </p:nvSpPr>
          <p:spPr>
            <a:xfrm>
              <a:off x="5941874" y="3102598"/>
              <a:ext cx="1790973" cy="395794"/>
            </a:xfrm>
            <a:prstGeom prst="rect">
              <a:avLst/>
            </a:prstGeom>
            <a:noFill/>
            <a:ln w="9525">
              <a:noFill/>
            </a:ln>
          </p:spPr>
          <p:txBody>
            <a:bodyPr anchor="t">
              <a:spAutoFit/>
            </a:bodyPr>
            <a:p>
              <a:pPr algn="ctr" eaLnBrk="0" hangingPunct="0">
                <a:spcBef>
                  <a:spcPct val="50000"/>
                </a:spcBef>
              </a:pPr>
              <a:r>
                <a:rPr lang="zh-CN" altLang="en-US" sz="2400" b="1">
                  <a:latin typeface="Times New Roman" panose="02020603050405020304" charset="0"/>
                  <a:ea typeface="方正姚体" charset="-122"/>
                </a:rPr>
                <a:t>附加产品</a:t>
              </a:r>
              <a:endParaRPr lang="zh-CN" altLang="en-US" sz="2400" b="1">
                <a:latin typeface="Times New Roman" panose="02020603050405020304" charset="0"/>
                <a:ea typeface="方正姚体" charset="-122"/>
              </a:endParaRPr>
            </a:p>
          </p:txBody>
        </p:sp>
        <p:sp>
          <p:nvSpPr>
            <p:cNvPr id="2110" name="Text Box 16"/>
            <p:cNvSpPr/>
            <p:nvPr/>
          </p:nvSpPr>
          <p:spPr>
            <a:xfrm>
              <a:off x="5597048" y="2168086"/>
              <a:ext cx="2480626" cy="395794"/>
            </a:xfrm>
            <a:prstGeom prst="rect">
              <a:avLst/>
            </a:prstGeom>
            <a:noFill/>
            <a:ln w="9525">
              <a:noFill/>
            </a:ln>
          </p:spPr>
          <p:txBody>
            <a:bodyPr anchor="t">
              <a:spAutoFit/>
            </a:bodyPr>
            <a:p>
              <a:pPr algn="ctr" eaLnBrk="0" hangingPunct="0">
                <a:spcBef>
                  <a:spcPct val="50000"/>
                </a:spcBef>
              </a:pPr>
              <a:r>
                <a:rPr lang="zh-CN" altLang="en-US" sz="2400" b="1">
                  <a:latin typeface="Times New Roman" panose="02020603050405020304" charset="0"/>
                  <a:ea typeface="方正姚体" charset="-122"/>
                </a:rPr>
                <a:t>潜在产品</a:t>
              </a:r>
              <a:endParaRPr lang="zh-CN" altLang="en-US" sz="2400" b="1">
                <a:latin typeface="Times New Roman" panose="02020603050405020304" charset="0"/>
                <a:ea typeface="方正姚体" charset="-122"/>
              </a:endParaRPr>
            </a:p>
          </p:txBody>
        </p:sp>
      </p:grpSp>
      <p:grpSp>
        <p:nvGrpSpPr>
          <p:cNvPr id="2111" name="组合 2110"/>
          <p:cNvGrpSpPr/>
          <p:nvPr/>
        </p:nvGrpSpPr>
        <p:grpSpPr>
          <a:xfrm>
            <a:off x="139700" y="3036888"/>
            <a:ext cx="4648200" cy="3200400"/>
            <a:chOff x="1565" y="2160"/>
            <a:chExt cx="2928" cy="2016"/>
          </a:xfrm>
        </p:grpSpPr>
        <p:sp>
          <p:nvSpPr>
            <p:cNvPr id="2112" name="Oval 18"/>
            <p:cNvSpPr/>
            <p:nvPr/>
          </p:nvSpPr>
          <p:spPr>
            <a:xfrm>
              <a:off x="1565" y="2160"/>
              <a:ext cx="2016" cy="2016"/>
            </a:xfrm>
            <a:prstGeom prst="ellipse">
              <a:avLst/>
            </a:prstGeom>
            <a:solidFill>
              <a:srgbClr val="FF6600"/>
            </a:solidFill>
            <a:ln w="9525">
              <a:noFill/>
            </a:ln>
          </p:spPr>
          <p:txBody>
            <a:bodyPr wrap="none" anchor="ctr"/>
            <a:p>
              <a:endParaRPr lang="zh-CN" altLang="en-US">
                <a:latin typeface="Calibri" panose="020F0502020204030204" charset="0"/>
                <a:ea typeface="宋体" panose="02010600030101010101" pitchFamily="2" charset="-122"/>
              </a:endParaRPr>
            </a:p>
          </p:txBody>
        </p:sp>
        <p:sp>
          <p:nvSpPr>
            <p:cNvPr id="2113" name="Oval 19"/>
            <p:cNvSpPr/>
            <p:nvPr/>
          </p:nvSpPr>
          <p:spPr>
            <a:xfrm>
              <a:off x="1901" y="2500"/>
              <a:ext cx="1340" cy="1340"/>
            </a:xfrm>
            <a:prstGeom prst="ellipse">
              <a:avLst/>
            </a:prstGeom>
            <a:gradFill rotWithShape="0">
              <a:gsLst>
                <a:gs pos="0">
                  <a:srgbClr val="787878"/>
                </a:gs>
                <a:gs pos="100000">
                  <a:srgbClr val="FFFFFF"/>
                </a:gs>
              </a:gsLst>
              <a:path path="shape">
                <a:fillToRect l="50000" t="50000" r="50000" b="50000"/>
              </a:path>
              <a:tileRect/>
            </a:gradFill>
            <a:ln w="9525" cap="flat" cmpd="sng">
              <a:solidFill>
                <a:srgbClr val="000000"/>
              </a:solidFill>
              <a:prstDash val="solid"/>
              <a:round/>
              <a:headEnd type="none" w="med" len="med"/>
              <a:tailEnd type="none" w="med" len="med"/>
            </a:ln>
          </p:spPr>
          <p:txBody>
            <a:bodyPr wrap="none" anchor="ctr"/>
            <a:p>
              <a:pPr defTabSz="914400"/>
              <a:endParaRPr lang="zh-CN" altLang="en-US">
                <a:latin typeface="Calibri" panose="020F0502020204030204" charset="0"/>
                <a:ea typeface="宋体" panose="02010600030101010101" pitchFamily="2" charset="-122"/>
              </a:endParaRPr>
            </a:p>
          </p:txBody>
        </p:sp>
        <p:sp>
          <p:nvSpPr>
            <p:cNvPr id="2114" name="Oval 20"/>
            <p:cNvSpPr/>
            <p:nvPr/>
          </p:nvSpPr>
          <p:spPr>
            <a:xfrm>
              <a:off x="2237" y="2833"/>
              <a:ext cx="671" cy="671"/>
            </a:xfrm>
            <a:prstGeom prst="ellipse">
              <a:avLst/>
            </a:prstGeom>
            <a:solidFill>
              <a:srgbClr val="FFFFFF"/>
            </a:solidFill>
            <a:ln w="9525" cap="rnd" cmpd="sng">
              <a:solidFill>
                <a:srgbClr val="000000"/>
              </a:solidFill>
              <a:prstDash val="sysDot"/>
              <a:round/>
              <a:headEnd type="none" w="med" len="med"/>
              <a:tailEnd type="none" w="med" len="med"/>
            </a:ln>
          </p:spPr>
          <p:txBody>
            <a:bodyPr wrap="none" anchor="ctr"/>
            <a:p>
              <a:endParaRPr lang="zh-CN" altLang="en-US">
                <a:latin typeface="Calibri" panose="020F0502020204030204" charset="0"/>
                <a:ea typeface="宋体" panose="02010600030101010101" pitchFamily="2" charset="-122"/>
              </a:endParaRPr>
            </a:p>
          </p:txBody>
        </p:sp>
        <p:sp>
          <p:nvSpPr>
            <p:cNvPr id="2115" name="Text Box 21"/>
            <p:cNvSpPr/>
            <p:nvPr/>
          </p:nvSpPr>
          <p:spPr>
            <a:xfrm>
              <a:off x="2381" y="2256"/>
              <a:ext cx="912"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安装</a:t>
              </a:r>
              <a:endParaRPr lang="zh-CN" altLang="en-US">
                <a:latin typeface="Times New Roman" panose="02020603050405020304" charset="0"/>
                <a:ea typeface="宋体" panose="02010600030101010101" pitchFamily="2" charset="-122"/>
              </a:endParaRPr>
            </a:p>
          </p:txBody>
        </p:sp>
        <p:sp>
          <p:nvSpPr>
            <p:cNvPr id="2116" name="Text Box 22"/>
            <p:cNvSpPr/>
            <p:nvPr/>
          </p:nvSpPr>
          <p:spPr>
            <a:xfrm>
              <a:off x="2381" y="3897"/>
              <a:ext cx="912"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保证</a:t>
              </a:r>
              <a:endParaRPr lang="zh-CN" altLang="en-US">
                <a:latin typeface="Times New Roman" panose="02020603050405020304" charset="0"/>
                <a:ea typeface="宋体" panose="02010600030101010101" pitchFamily="2" charset="-122"/>
              </a:endParaRPr>
            </a:p>
          </p:txBody>
        </p:sp>
        <p:sp>
          <p:nvSpPr>
            <p:cNvPr id="2117" name="Text Box 23"/>
            <p:cNvSpPr/>
            <p:nvPr/>
          </p:nvSpPr>
          <p:spPr>
            <a:xfrm>
              <a:off x="3197" y="2928"/>
              <a:ext cx="528" cy="404"/>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售后服务</a:t>
              </a:r>
              <a:endParaRPr lang="zh-CN" altLang="en-US">
                <a:latin typeface="Times New Roman" panose="02020603050405020304" charset="0"/>
                <a:ea typeface="宋体" panose="02010600030101010101" pitchFamily="2" charset="-122"/>
              </a:endParaRPr>
            </a:p>
          </p:txBody>
        </p:sp>
        <p:sp>
          <p:nvSpPr>
            <p:cNvPr id="2118" name="Text Box 24"/>
            <p:cNvSpPr/>
            <p:nvPr/>
          </p:nvSpPr>
          <p:spPr>
            <a:xfrm>
              <a:off x="1565" y="2880"/>
              <a:ext cx="528" cy="577"/>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送货和信贷</a:t>
              </a:r>
              <a:endParaRPr lang="zh-CN" altLang="en-US">
                <a:latin typeface="Times New Roman" panose="02020603050405020304" charset="0"/>
                <a:ea typeface="宋体" panose="02010600030101010101" pitchFamily="2" charset="-122"/>
              </a:endParaRPr>
            </a:p>
          </p:txBody>
        </p:sp>
        <p:cxnSp>
          <p:nvCxnSpPr>
            <p:cNvPr id="2119" name="Line 25"/>
            <p:cNvCxnSpPr/>
            <p:nvPr/>
          </p:nvCxnSpPr>
          <p:spPr>
            <a:xfrm>
              <a:off x="2765" y="2400"/>
              <a:ext cx="912" cy="0"/>
            </a:xfrm>
            <a:prstGeom prst="line">
              <a:avLst/>
            </a:prstGeom>
            <a:ln w="9525" cap="flat" cmpd="sng">
              <a:solidFill>
                <a:srgbClr val="000000"/>
              </a:solidFill>
              <a:prstDash val="solid"/>
              <a:round/>
              <a:headEnd type="none" w="med" len="med"/>
              <a:tailEnd type="none" w="med" len="med"/>
            </a:ln>
          </p:spPr>
        </p:cxnSp>
        <p:sp>
          <p:nvSpPr>
            <p:cNvPr id="2120" name="Text Box 26"/>
            <p:cNvSpPr/>
            <p:nvPr/>
          </p:nvSpPr>
          <p:spPr>
            <a:xfrm>
              <a:off x="3725" y="2304"/>
              <a:ext cx="768"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附加产品</a:t>
              </a:r>
              <a:endParaRPr lang="zh-CN" altLang="en-US" sz="2400">
                <a:latin typeface="Times New Roman" panose="02020603050405020304" charset="0"/>
                <a:ea typeface="宋体" panose="02010600030101010101" pitchFamily="2" charset="-122"/>
              </a:endParaRPr>
            </a:p>
          </p:txBody>
        </p:sp>
        <p:sp>
          <p:nvSpPr>
            <p:cNvPr id="2121" name="Text Box 27"/>
            <p:cNvSpPr/>
            <p:nvPr/>
          </p:nvSpPr>
          <p:spPr>
            <a:xfrm>
              <a:off x="2381" y="2592"/>
              <a:ext cx="528"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包装</a:t>
              </a:r>
              <a:endParaRPr lang="zh-CN" altLang="en-US">
                <a:latin typeface="Times New Roman" panose="02020603050405020304" charset="0"/>
                <a:ea typeface="宋体" panose="02010600030101010101" pitchFamily="2" charset="-122"/>
              </a:endParaRPr>
            </a:p>
          </p:txBody>
        </p:sp>
        <p:sp>
          <p:nvSpPr>
            <p:cNvPr id="2122" name="Text Box 28"/>
            <p:cNvSpPr/>
            <p:nvPr/>
          </p:nvSpPr>
          <p:spPr>
            <a:xfrm>
              <a:off x="1949" y="2764"/>
              <a:ext cx="528" cy="404"/>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品牌名</a:t>
              </a:r>
              <a:endParaRPr lang="zh-CN" altLang="en-US">
                <a:latin typeface="Times New Roman" panose="02020603050405020304" charset="0"/>
                <a:ea typeface="宋体" panose="02010600030101010101" pitchFamily="2" charset="-122"/>
              </a:endParaRPr>
            </a:p>
          </p:txBody>
        </p:sp>
        <p:sp>
          <p:nvSpPr>
            <p:cNvPr id="2123" name="Text Box 29"/>
            <p:cNvSpPr/>
            <p:nvPr/>
          </p:nvSpPr>
          <p:spPr>
            <a:xfrm>
              <a:off x="2813" y="2784"/>
              <a:ext cx="528"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特点</a:t>
              </a:r>
              <a:endParaRPr lang="zh-CN" altLang="en-US">
                <a:latin typeface="Times New Roman" panose="02020603050405020304" charset="0"/>
                <a:ea typeface="宋体" panose="02010600030101010101" pitchFamily="2" charset="-122"/>
              </a:endParaRPr>
            </a:p>
          </p:txBody>
        </p:sp>
        <p:sp>
          <p:nvSpPr>
            <p:cNvPr id="2124" name="Text Box 30"/>
            <p:cNvSpPr/>
            <p:nvPr/>
          </p:nvSpPr>
          <p:spPr>
            <a:xfrm>
              <a:off x="1997" y="3369"/>
              <a:ext cx="528"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质量</a:t>
              </a:r>
              <a:endParaRPr lang="zh-CN" altLang="en-US">
                <a:latin typeface="Times New Roman" panose="02020603050405020304" charset="0"/>
                <a:ea typeface="宋体" panose="02010600030101010101" pitchFamily="2" charset="-122"/>
              </a:endParaRPr>
            </a:p>
          </p:txBody>
        </p:sp>
        <p:sp>
          <p:nvSpPr>
            <p:cNvPr id="2125" name="Text Box 31"/>
            <p:cNvSpPr/>
            <p:nvPr/>
          </p:nvSpPr>
          <p:spPr>
            <a:xfrm>
              <a:off x="2765" y="3388"/>
              <a:ext cx="528"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式样</a:t>
              </a:r>
              <a:endParaRPr lang="zh-CN" altLang="en-US">
                <a:latin typeface="Times New Roman" panose="02020603050405020304" charset="0"/>
                <a:ea typeface="宋体" panose="02010600030101010101" pitchFamily="2" charset="-122"/>
              </a:endParaRPr>
            </a:p>
          </p:txBody>
        </p:sp>
        <p:sp>
          <p:nvSpPr>
            <p:cNvPr id="2126" name="Text Box 32"/>
            <p:cNvSpPr/>
            <p:nvPr/>
          </p:nvSpPr>
          <p:spPr>
            <a:xfrm>
              <a:off x="2333" y="2880"/>
              <a:ext cx="624" cy="577"/>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核心利益或服务</a:t>
              </a:r>
              <a:endParaRPr lang="zh-CN" altLang="en-US">
                <a:latin typeface="Times New Roman" panose="02020603050405020304" charset="0"/>
                <a:ea typeface="宋体" panose="02010600030101010101" pitchFamily="2" charset="-122"/>
              </a:endParaRPr>
            </a:p>
          </p:txBody>
        </p:sp>
        <p:cxnSp>
          <p:nvCxnSpPr>
            <p:cNvPr id="2127" name="Line 33"/>
            <p:cNvCxnSpPr/>
            <p:nvPr/>
          </p:nvCxnSpPr>
          <p:spPr>
            <a:xfrm>
              <a:off x="2765" y="2688"/>
              <a:ext cx="912" cy="0"/>
            </a:xfrm>
            <a:prstGeom prst="line">
              <a:avLst/>
            </a:prstGeom>
            <a:ln w="9525" cap="flat" cmpd="sng">
              <a:solidFill>
                <a:srgbClr val="000000"/>
              </a:solidFill>
              <a:prstDash val="solid"/>
              <a:round/>
              <a:headEnd type="none" w="med" len="med"/>
              <a:tailEnd type="none" w="med" len="med"/>
            </a:ln>
          </p:spPr>
        </p:cxnSp>
        <p:cxnSp>
          <p:nvCxnSpPr>
            <p:cNvPr id="2128" name="Line 34"/>
            <p:cNvCxnSpPr/>
            <p:nvPr/>
          </p:nvCxnSpPr>
          <p:spPr>
            <a:xfrm>
              <a:off x="2813" y="3120"/>
              <a:ext cx="912" cy="0"/>
            </a:xfrm>
            <a:prstGeom prst="line">
              <a:avLst/>
            </a:prstGeom>
            <a:ln w="9525" cap="flat" cmpd="sng">
              <a:solidFill>
                <a:srgbClr val="000000"/>
              </a:solidFill>
              <a:prstDash val="solid"/>
              <a:round/>
              <a:headEnd type="none" w="med" len="med"/>
              <a:tailEnd type="none" w="med" len="med"/>
            </a:ln>
          </p:spPr>
        </p:cxnSp>
        <p:sp>
          <p:nvSpPr>
            <p:cNvPr id="2129" name="Text Box 35"/>
            <p:cNvSpPr/>
            <p:nvPr/>
          </p:nvSpPr>
          <p:spPr>
            <a:xfrm>
              <a:off x="3721" y="2592"/>
              <a:ext cx="768"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形式产品</a:t>
              </a:r>
              <a:endParaRPr lang="zh-CN" altLang="en-US" sz="2400">
                <a:latin typeface="Times New Roman" panose="02020603050405020304" charset="0"/>
                <a:ea typeface="宋体" panose="02010600030101010101" pitchFamily="2" charset="-122"/>
              </a:endParaRPr>
            </a:p>
          </p:txBody>
        </p:sp>
        <p:sp>
          <p:nvSpPr>
            <p:cNvPr id="2130" name="Text Box 36"/>
            <p:cNvSpPr/>
            <p:nvPr/>
          </p:nvSpPr>
          <p:spPr>
            <a:xfrm>
              <a:off x="3721" y="2985"/>
              <a:ext cx="768" cy="231"/>
            </a:xfrm>
            <a:prstGeom prst="rect">
              <a:avLst/>
            </a:prstGeom>
            <a:noFill/>
            <a:ln w="9525">
              <a:noFill/>
            </a:ln>
          </p:spPr>
          <p:txBody>
            <a:bodyPr anchor="t">
              <a:spAutoFit/>
            </a:bodyPr>
            <a:p>
              <a:pPr>
                <a:spcBef>
                  <a:spcPct val="50000"/>
                </a:spcBef>
              </a:pPr>
              <a:r>
                <a:rPr lang="zh-CN" altLang="en-US">
                  <a:latin typeface="Times New Roman" panose="02020603050405020304" charset="0"/>
                  <a:ea typeface="宋体" panose="02010600030101010101" pitchFamily="2" charset="-122"/>
                </a:rPr>
                <a:t>核心产品</a:t>
              </a:r>
              <a:endParaRPr lang="zh-CN" altLang="en-US" sz="2400">
                <a:latin typeface="Times New Roman" panose="02020603050405020304" charset="0"/>
                <a:ea typeface="宋体" panose="02010600030101010101" pitchFamily="2" charset="-122"/>
              </a:endParaRPr>
            </a:p>
          </p:txBody>
        </p:sp>
      </p:gr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33"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134" name="副标题 2"/>
          <p:cNvSpPr>
            <a:spLocks noGrp="1"/>
          </p:cNvSpPr>
          <p:nvPr>
            <p:ph type="subTitle" idx="4294967295"/>
          </p:nvPr>
        </p:nvSpPr>
        <p:spPr>
          <a:xfrm>
            <a:off x="611188" y="908050"/>
            <a:ext cx="7921625" cy="4702175"/>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a:t>
            </a:r>
            <a:r>
              <a:rPr lang="zh-CN" altLang="zh-CN" sz="2000" b="1" u="none">
                <a:solidFill>
                  <a:srgbClr val="10243F"/>
                </a:solidFill>
                <a:latin typeface="微软雅黑" panose="020B0503020204020204" charset="-122"/>
                <a:ea typeface="微软雅黑" panose="020B0503020204020204" charset="-122"/>
              </a:rPr>
              <a:t>产品生命周期</a:t>
            </a:r>
            <a:endParaRPr lang="zh-CN" altLang="zh-CN" sz="2000" b="1"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       </a:t>
            </a:r>
            <a:r>
              <a:rPr lang="zh-CN" altLang="zh-CN" sz="2000" u="none">
                <a:solidFill>
                  <a:srgbClr val="10243F"/>
                </a:solidFill>
                <a:latin typeface="微软雅黑" panose="020B0503020204020204" charset="-122"/>
                <a:ea typeface="微软雅黑" panose="020B0503020204020204" charset="-122"/>
              </a:rPr>
              <a:t>产品市场生命周期是指一种新产品从投入市场开始到被市场淘汰为止所经历的全部时间。它一般经历四个阶段，即介绍期（导入期）、成长期、成熟期和衰退期。</a:t>
            </a:r>
            <a:endParaRPr lang="zh-CN" altLang="en-US" sz="2000" u="none">
              <a:solidFill>
                <a:srgbClr val="10243F"/>
              </a:solidFill>
              <a:latin typeface="微软雅黑" panose="020B0503020204020204" charset="-122"/>
              <a:ea typeface="微软雅黑" panose="020B0503020204020204" charset="-122"/>
            </a:endParaRPr>
          </a:p>
        </p:txBody>
      </p:sp>
      <p:grpSp>
        <p:nvGrpSpPr>
          <p:cNvPr id="2135" name="组合 2134"/>
          <p:cNvGrpSpPr/>
          <p:nvPr/>
        </p:nvGrpSpPr>
        <p:grpSpPr>
          <a:xfrm>
            <a:off x="827088" y="2924175"/>
            <a:ext cx="7770812" cy="3578225"/>
            <a:chOff x="921" y="1296"/>
            <a:chExt cx="4619" cy="2311"/>
          </a:xfrm>
        </p:grpSpPr>
        <p:sp>
          <p:nvSpPr>
            <p:cNvPr id="2136" name="Rectangle 28"/>
            <p:cNvSpPr/>
            <p:nvPr/>
          </p:nvSpPr>
          <p:spPr>
            <a:xfrm>
              <a:off x="1591" y="1308"/>
              <a:ext cx="3719" cy="1862"/>
            </a:xfrm>
            <a:prstGeom prst="rect">
              <a:avLst/>
            </a:prstGeom>
            <a:noFill/>
            <a:ln w="9525">
              <a:noFill/>
            </a:ln>
          </p:spPr>
          <p:txBody>
            <a:bodyPr wrap="none" anchor="ctr"/>
            <a:p>
              <a:pPr algn="ctr" defTabSz="914400"/>
              <a:endParaRPr lang="en-US" altLang="zh-CN" sz="2400" b="1">
                <a:solidFill>
                  <a:srgbClr val="000000"/>
                </a:solidFill>
                <a:latin typeface="Arial" panose="020B0604020202020204" pitchFamily="34" charset="0"/>
                <a:ea typeface="宋体" panose="02010600030101010101" pitchFamily="2" charset="-122"/>
              </a:endParaRPr>
            </a:p>
            <a:p>
              <a:pPr algn="ctr" defTabSz="914400"/>
              <a:endParaRPr lang="en-US" altLang="zh-CN" sz="2400" b="1">
                <a:solidFill>
                  <a:srgbClr val="000000"/>
                </a:solidFill>
                <a:latin typeface="Arial" panose="020B0604020202020204" pitchFamily="34" charset="0"/>
                <a:ea typeface="宋体" panose="02010600030101010101" pitchFamily="2" charset="-122"/>
              </a:endParaRPr>
            </a:p>
            <a:p>
              <a:pPr algn="ctr" defTabSz="914400"/>
              <a:r>
                <a:rPr lang="en-US" altLang="zh-CN" sz="2400" b="1">
                  <a:solidFill>
                    <a:srgbClr val="000000"/>
                  </a:solidFill>
                  <a:latin typeface="Arial" panose="020B0604020202020204" pitchFamily="34" charset="0"/>
                  <a:ea typeface="宋体" panose="02010600030101010101" pitchFamily="2" charset="-122"/>
                </a:rPr>
                <a:t>          </a:t>
              </a:r>
              <a:r>
                <a:rPr lang="zh-CN" altLang="en-US" sz="2400" b="1">
                  <a:solidFill>
                    <a:srgbClr val="FF0000"/>
                  </a:solidFill>
                  <a:latin typeface="Arial" panose="020B0604020202020204" pitchFamily="34" charset="0"/>
                  <a:ea typeface="宋体" panose="02010600030101010101" pitchFamily="2" charset="-122"/>
                </a:rPr>
                <a:t>销售</a:t>
              </a:r>
              <a:endParaRPr lang="zh-CN" altLang="en-US" sz="2400" b="1">
                <a:solidFill>
                  <a:srgbClr val="FF0000"/>
                </a:solidFill>
                <a:latin typeface="Arial" panose="020B0604020202020204" pitchFamily="34" charset="0"/>
                <a:ea typeface="宋体" panose="02010600030101010101" pitchFamily="2" charset="-122"/>
              </a:endParaRPr>
            </a:p>
            <a:p>
              <a:pPr algn="ctr" defTabSz="914400"/>
              <a:endParaRPr lang="zh-CN" altLang="en-US" sz="2400" b="1">
                <a:solidFill>
                  <a:srgbClr val="000000"/>
                </a:solidFill>
                <a:latin typeface="Arial" panose="020B0604020202020204" pitchFamily="34" charset="0"/>
                <a:ea typeface="宋体" panose="02010600030101010101" pitchFamily="2" charset="-122"/>
              </a:endParaRPr>
            </a:p>
            <a:p>
              <a:pPr algn="ctr" defTabSz="914400"/>
              <a:endParaRPr lang="zh-CN" altLang="en-US" sz="2400" b="1">
                <a:solidFill>
                  <a:srgbClr val="000000"/>
                </a:solidFill>
                <a:latin typeface="Arial" panose="020B0604020202020204" pitchFamily="34" charset="0"/>
                <a:ea typeface="宋体" panose="02010600030101010101" pitchFamily="2" charset="-122"/>
              </a:endParaRPr>
            </a:p>
            <a:p>
              <a:pPr algn="ctr" defTabSz="914400"/>
              <a:r>
                <a:rPr lang="zh-CN" altLang="en-US" sz="2400" b="1">
                  <a:solidFill>
                    <a:srgbClr val="FF0000"/>
                  </a:solidFill>
                  <a:latin typeface="Arial" panose="020B0604020202020204" pitchFamily="34" charset="0"/>
                  <a:ea typeface="宋体" panose="02010600030101010101" pitchFamily="2" charset="-122"/>
                </a:rPr>
                <a:t>利润</a:t>
              </a:r>
              <a:endParaRPr lang="zh-CN" altLang="en-US" sz="2400" b="1">
                <a:solidFill>
                  <a:srgbClr val="FF0000"/>
                </a:solidFill>
                <a:latin typeface="Arial" panose="020B0604020202020204" pitchFamily="34" charset="0"/>
                <a:ea typeface="宋体" panose="02010600030101010101" pitchFamily="2" charset="-122"/>
              </a:endParaRPr>
            </a:p>
            <a:p>
              <a:pPr algn="ctr" defTabSz="914400"/>
              <a:endParaRPr lang="en-US" altLang="zh-CN" sz="2400" b="1">
                <a:solidFill>
                  <a:srgbClr val="000000"/>
                </a:solidFill>
                <a:latin typeface="Arial" panose="020B0604020202020204" pitchFamily="34" charset="0"/>
                <a:ea typeface="宋体" panose="02010600030101010101" pitchFamily="2" charset="-122"/>
              </a:endParaRPr>
            </a:p>
          </p:txBody>
        </p:sp>
        <p:sp>
          <p:nvSpPr>
            <p:cNvPr id="2137" name="Freeform 29"/>
            <p:cNvSpPr/>
            <p:nvPr/>
          </p:nvSpPr>
          <p:spPr>
            <a:xfrm>
              <a:off x="1584" y="2112"/>
              <a:ext cx="3266" cy="1030"/>
            </a:xfrm>
            <a:noFill/>
            <a:ln w="28575" cap="flat" cmpd="sng">
              <a:solidFill>
                <a:srgbClr val="000000"/>
              </a:solidFill>
              <a:prstDash val="solid"/>
              <a:round/>
              <a:headEnd type="none" w="med" len="med"/>
              <a:tailEnd type="none" w="med" len="med"/>
            </a:ln>
          </p:spPr>
          <p:txBody>
            <a:bodyPr/>
            <a:p>
              <a:endParaRPr lang="zh-CN" altLang="en-US"/>
            </a:p>
          </p:txBody>
        </p:sp>
        <p:sp>
          <p:nvSpPr>
            <p:cNvPr id="2138" name="Freeform 30"/>
            <p:cNvSpPr/>
            <p:nvPr/>
          </p:nvSpPr>
          <p:spPr>
            <a:xfrm rot="480000">
              <a:off x="2472" y="2432"/>
              <a:ext cx="2222" cy="859"/>
            </a:xfrm>
            <a:noFill/>
            <a:ln w="28575" cap="flat" cmpd="sng">
              <a:solidFill>
                <a:srgbClr val="000000"/>
              </a:solidFill>
              <a:prstDash val="solid"/>
              <a:round/>
              <a:headEnd type="none" w="med" len="med"/>
              <a:tailEnd type="none" w="med" len="med"/>
            </a:ln>
          </p:spPr>
          <p:txBody>
            <a:bodyPr/>
            <a:p>
              <a:endParaRPr lang="zh-CN" altLang="en-US"/>
            </a:p>
          </p:txBody>
        </p:sp>
        <p:sp>
          <p:nvSpPr>
            <p:cNvPr id="2139" name="Line 31"/>
            <p:cNvSpPr/>
            <p:nvPr/>
          </p:nvSpPr>
          <p:spPr>
            <a:xfrm>
              <a:off x="1610" y="3158"/>
              <a:ext cx="3674" cy="1"/>
            </a:xfrm>
            <a:prstGeom prst="line">
              <a:avLst/>
            </a:prstGeom>
            <a:ln w="38100" cap="flat" cmpd="sng">
              <a:solidFill>
                <a:srgbClr val="99CC00"/>
              </a:solidFill>
              <a:prstDash val="solid"/>
              <a:round/>
              <a:headEnd type="none" w="med" len="med"/>
              <a:tailEnd type="triangle" w="med" len="med"/>
            </a:ln>
          </p:spPr>
          <p:txBody>
            <a:bodyPr anchor="t"/>
            <a:p>
              <a:pPr defTabSz="914400"/>
              <a:endParaRPr lang="zh-CN" altLang="en-US">
                <a:solidFill>
                  <a:srgbClr val="000000"/>
                </a:solidFill>
                <a:latin typeface="Calibri" panose="020F0502020204030204" charset="0"/>
                <a:ea typeface="宋体" panose="02010600030101010101" pitchFamily="2" charset="-122"/>
              </a:endParaRPr>
            </a:p>
          </p:txBody>
        </p:sp>
        <p:sp>
          <p:nvSpPr>
            <p:cNvPr id="2140" name="Line 32"/>
            <p:cNvSpPr/>
            <p:nvPr/>
          </p:nvSpPr>
          <p:spPr>
            <a:xfrm>
              <a:off x="2381" y="2704"/>
              <a:ext cx="1" cy="454"/>
            </a:xfrm>
            <a:prstGeom prst="line">
              <a:avLst/>
            </a:prstGeom>
            <a:ln w="28575" cap="flat" cmpd="sng">
              <a:solidFill>
                <a:srgbClr val="99CC00"/>
              </a:solidFill>
              <a:prstDash val="dash"/>
              <a:round/>
              <a:headEnd type="none" w="med" len="med"/>
              <a:tailEnd type="none" w="med" len="med"/>
            </a:ln>
          </p:spPr>
          <p:txBody>
            <a:bodyPr anchor="t"/>
            <a:p>
              <a:pPr defTabSz="914400"/>
              <a:endParaRPr lang="zh-CN" altLang="en-US">
                <a:solidFill>
                  <a:srgbClr val="000000"/>
                </a:solidFill>
                <a:latin typeface="Calibri" panose="020F0502020204030204" charset="0"/>
                <a:ea typeface="宋体" panose="02010600030101010101" pitchFamily="2" charset="-122"/>
              </a:endParaRPr>
            </a:p>
          </p:txBody>
        </p:sp>
        <p:sp>
          <p:nvSpPr>
            <p:cNvPr id="2141" name="Line 33"/>
            <p:cNvSpPr/>
            <p:nvPr/>
          </p:nvSpPr>
          <p:spPr>
            <a:xfrm>
              <a:off x="2925" y="2296"/>
              <a:ext cx="1" cy="862"/>
            </a:xfrm>
            <a:prstGeom prst="line">
              <a:avLst/>
            </a:prstGeom>
            <a:ln w="28575" cap="flat" cmpd="sng">
              <a:solidFill>
                <a:srgbClr val="99CC00"/>
              </a:solidFill>
              <a:prstDash val="dash"/>
              <a:round/>
              <a:headEnd type="none" w="med" len="med"/>
              <a:tailEnd type="none" w="med" len="med"/>
            </a:ln>
          </p:spPr>
          <p:txBody>
            <a:bodyPr anchor="t"/>
            <a:p>
              <a:pPr defTabSz="914400"/>
              <a:endParaRPr lang="zh-CN" altLang="en-US">
                <a:solidFill>
                  <a:srgbClr val="000000"/>
                </a:solidFill>
                <a:latin typeface="Calibri" panose="020F0502020204030204" charset="0"/>
                <a:ea typeface="宋体" panose="02010600030101010101" pitchFamily="2" charset="-122"/>
              </a:endParaRPr>
            </a:p>
          </p:txBody>
        </p:sp>
        <p:sp>
          <p:nvSpPr>
            <p:cNvPr id="2142" name="Line 34"/>
            <p:cNvSpPr/>
            <p:nvPr/>
          </p:nvSpPr>
          <p:spPr>
            <a:xfrm>
              <a:off x="4464" y="2352"/>
              <a:ext cx="5" cy="806"/>
            </a:xfrm>
            <a:prstGeom prst="line">
              <a:avLst/>
            </a:prstGeom>
            <a:ln w="28575" cap="flat" cmpd="sng">
              <a:solidFill>
                <a:srgbClr val="99CC00"/>
              </a:solidFill>
              <a:prstDash val="dash"/>
              <a:round/>
              <a:headEnd type="none" w="med" len="med"/>
              <a:tailEnd type="none" w="med" len="med"/>
            </a:ln>
          </p:spPr>
          <p:txBody>
            <a:bodyPr anchor="t"/>
            <a:p>
              <a:pPr defTabSz="914400"/>
              <a:endParaRPr lang="zh-CN" altLang="en-US">
                <a:solidFill>
                  <a:srgbClr val="000000"/>
                </a:solidFill>
                <a:latin typeface="Calibri" panose="020F0502020204030204" charset="0"/>
                <a:ea typeface="宋体" panose="02010600030101010101" pitchFamily="2" charset="-122"/>
              </a:endParaRPr>
            </a:p>
          </p:txBody>
        </p:sp>
        <p:cxnSp>
          <p:nvCxnSpPr>
            <p:cNvPr id="2143" name="Line 35"/>
            <p:cNvCxnSpPr/>
            <p:nvPr/>
          </p:nvCxnSpPr>
          <p:spPr>
            <a:xfrm flipV="1">
              <a:off x="1610" y="1296"/>
              <a:ext cx="1" cy="1862"/>
            </a:xfrm>
            <a:prstGeom prst="line">
              <a:avLst/>
            </a:prstGeom>
            <a:ln w="38100" cap="flat" cmpd="sng">
              <a:solidFill>
                <a:srgbClr val="99CC00"/>
              </a:solidFill>
              <a:prstDash val="solid"/>
              <a:round/>
              <a:headEnd type="none" w="med" len="med"/>
              <a:tailEnd type="triangle" w="med" len="med"/>
            </a:ln>
          </p:spPr>
        </p:cxnSp>
        <p:sp>
          <p:nvSpPr>
            <p:cNvPr id="2144" name="Text Box 36"/>
            <p:cNvSpPr/>
            <p:nvPr/>
          </p:nvSpPr>
          <p:spPr>
            <a:xfrm>
              <a:off x="921" y="1405"/>
              <a:ext cx="277" cy="1209"/>
            </a:xfrm>
            <a:prstGeom prst="rect">
              <a:avLst/>
            </a:prstGeom>
            <a:noFill/>
            <a:ln w="9525">
              <a:noFill/>
            </a:ln>
          </p:spPr>
          <p:txBody>
            <a:bodyPr vert="eaVert" anchor="t"/>
            <a:p>
              <a:pPr algn="ctr" defTabSz="914400"/>
              <a:endParaRPr lang="zh-CN" altLang="zh-CN" sz="2000" b="1">
                <a:solidFill>
                  <a:srgbClr val="000000"/>
                </a:solidFill>
                <a:latin typeface="Arial" panose="020B0604020202020204" pitchFamily="34" charset="0"/>
                <a:ea typeface="宋体" panose="02010600030101010101" pitchFamily="2" charset="-122"/>
              </a:endParaRPr>
            </a:p>
          </p:txBody>
        </p:sp>
        <p:sp>
          <p:nvSpPr>
            <p:cNvPr id="2145" name="Text Box 37"/>
            <p:cNvSpPr/>
            <p:nvPr/>
          </p:nvSpPr>
          <p:spPr>
            <a:xfrm>
              <a:off x="1036" y="1471"/>
              <a:ext cx="312" cy="1587"/>
            </a:xfrm>
            <a:prstGeom prst="rect">
              <a:avLst/>
            </a:prstGeom>
            <a:noFill/>
            <a:ln w="9525">
              <a:noFill/>
            </a:ln>
          </p:spPr>
          <p:txBody>
            <a:bodyPr vert="eaVert" anchor="t"/>
            <a:p>
              <a:pPr algn="ctr" defTabSz="914400"/>
              <a:r>
                <a:rPr lang="zh-CN" altLang="en-US" sz="2400" b="1">
                  <a:solidFill>
                    <a:srgbClr val="000000"/>
                  </a:solidFill>
                  <a:latin typeface="Arial" panose="020B0604020202020204" pitchFamily="34" charset="0"/>
                  <a:ea typeface="宋体" panose="02010600030101010101" pitchFamily="2" charset="-122"/>
                </a:rPr>
                <a:t>销售额与利润额</a:t>
              </a:r>
              <a:endParaRPr lang="zh-CN" altLang="en-US" sz="2400" b="1">
                <a:solidFill>
                  <a:srgbClr val="000000"/>
                </a:solidFill>
                <a:latin typeface="Arial" panose="020B0604020202020204" pitchFamily="34" charset="0"/>
                <a:ea typeface="宋体" panose="02010600030101010101" pitchFamily="2" charset="-122"/>
              </a:endParaRPr>
            </a:p>
          </p:txBody>
        </p:sp>
        <p:sp>
          <p:nvSpPr>
            <p:cNvPr id="2146" name="Text Box 38"/>
            <p:cNvSpPr/>
            <p:nvPr/>
          </p:nvSpPr>
          <p:spPr>
            <a:xfrm>
              <a:off x="1640" y="3339"/>
              <a:ext cx="539" cy="226"/>
            </a:xfrm>
            <a:prstGeom prst="rect">
              <a:avLst/>
            </a:prstGeom>
            <a:noFill/>
            <a:ln w="9525">
              <a:noFill/>
            </a:ln>
          </p:spPr>
          <p:txBody>
            <a:bodyPr wrap="none" anchor="t"/>
            <a:p>
              <a:pPr algn="ctr" defTabSz="914400"/>
              <a:r>
                <a:rPr lang="zh-CN" altLang="en-US" sz="2000" b="1">
                  <a:solidFill>
                    <a:srgbClr val="000000"/>
                  </a:solidFill>
                  <a:latin typeface="Arial" panose="020B0604020202020204" pitchFamily="34" charset="0"/>
                  <a:ea typeface="宋体" panose="02010600030101010101" pitchFamily="2" charset="-122"/>
                </a:rPr>
                <a:t>导入期</a:t>
              </a:r>
              <a:endParaRPr lang="zh-CN" altLang="en-US" sz="2000" b="1">
                <a:solidFill>
                  <a:srgbClr val="000000"/>
                </a:solidFill>
                <a:latin typeface="Arial" panose="020B0604020202020204" pitchFamily="34" charset="0"/>
                <a:ea typeface="宋体" panose="02010600030101010101" pitchFamily="2" charset="-122"/>
              </a:endParaRPr>
            </a:p>
          </p:txBody>
        </p:sp>
        <p:sp>
          <p:nvSpPr>
            <p:cNvPr id="2147" name="Text Box 39"/>
            <p:cNvSpPr/>
            <p:nvPr/>
          </p:nvSpPr>
          <p:spPr>
            <a:xfrm>
              <a:off x="2365" y="3339"/>
              <a:ext cx="540" cy="226"/>
            </a:xfrm>
            <a:prstGeom prst="rect">
              <a:avLst/>
            </a:prstGeom>
            <a:noFill/>
            <a:ln w="9525">
              <a:noFill/>
            </a:ln>
          </p:spPr>
          <p:txBody>
            <a:bodyPr wrap="none" anchor="t"/>
            <a:p>
              <a:pPr algn="ctr" defTabSz="914400"/>
              <a:r>
                <a:rPr lang="zh-CN" altLang="en-US" sz="2000" b="1">
                  <a:solidFill>
                    <a:srgbClr val="000000"/>
                  </a:solidFill>
                  <a:latin typeface="Arial" panose="020B0604020202020204" pitchFamily="34" charset="0"/>
                  <a:ea typeface="宋体" panose="02010600030101010101" pitchFamily="2" charset="-122"/>
                </a:rPr>
                <a:t>成长期</a:t>
              </a:r>
              <a:endParaRPr lang="zh-CN" altLang="en-US" sz="2000" b="1">
                <a:solidFill>
                  <a:srgbClr val="000000"/>
                </a:solidFill>
                <a:latin typeface="Arial" panose="020B0604020202020204" pitchFamily="34" charset="0"/>
                <a:ea typeface="宋体" panose="02010600030101010101" pitchFamily="2" charset="-122"/>
              </a:endParaRPr>
            </a:p>
          </p:txBody>
        </p:sp>
        <p:sp>
          <p:nvSpPr>
            <p:cNvPr id="2148" name="Text Box 40"/>
            <p:cNvSpPr/>
            <p:nvPr/>
          </p:nvSpPr>
          <p:spPr>
            <a:xfrm>
              <a:off x="3318" y="3339"/>
              <a:ext cx="539" cy="226"/>
            </a:xfrm>
            <a:prstGeom prst="rect">
              <a:avLst/>
            </a:prstGeom>
            <a:noFill/>
            <a:ln w="9525">
              <a:noFill/>
            </a:ln>
          </p:spPr>
          <p:txBody>
            <a:bodyPr wrap="none" anchor="t"/>
            <a:p>
              <a:pPr algn="ctr" defTabSz="914400"/>
              <a:r>
                <a:rPr lang="zh-CN" altLang="en-US" sz="2000" b="1">
                  <a:solidFill>
                    <a:srgbClr val="000000"/>
                  </a:solidFill>
                  <a:latin typeface="Arial" panose="020B0604020202020204" pitchFamily="34" charset="0"/>
                  <a:ea typeface="宋体" panose="02010600030101010101" pitchFamily="2" charset="-122"/>
                </a:rPr>
                <a:t>成熟期</a:t>
              </a:r>
              <a:endParaRPr lang="zh-CN" altLang="en-US" sz="2000" b="1">
                <a:solidFill>
                  <a:srgbClr val="000000"/>
                </a:solidFill>
                <a:latin typeface="Arial" panose="020B0604020202020204" pitchFamily="34" charset="0"/>
                <a:ea typeface="宋体" panose="02010600030101010101" pitchFamily="2" charset="-122"/>
              </a:endParaRPr>
            </a:p>
          </p:txBody>
        </p:sp>
        <p:sp>
          <p:nvSpPr>
            <p:cNvPr id="2149" name="Text Box 41"/>
            <p:cNvSpPr/>
            <p:nvPr/>
          </p:nvSpPr>
          <p:spPr>
            <a:xfrm>
              <a:off x="4451" y="3331"/>
              <a:ext cx="540" cy="226"/>
            </a:xfrm>
            <a:prstGeom prst="rect">
              <a:avLst/>
            </a:prstGeom>
            <a:noFill/>
            <a:ln w="9525">
              <a:noFill/>
            </a:ln>
          </p:spPr>
          <p:txBody>
            <a:bodyPr wrap="none" anchor="t"/>
            <a:p>
              <a:pPr algn="ctr" defTabSz="914400"/>
              <a:r>
                <a:rPr lang="zh-CN" altLang="en-US" sz="2000" b="1">
                  <a:solidFill>
                    <a:srgbClr val="000000"/>
                  </a:solidFill>
                  <a:latin typeface="Arial" panose="020B0604020202020204" pitchFamily="34" charset="0"/>
                  <a:ea typeface="宋体" panose="02010600030101010101" pitchFamily="2" charset="-122"/>
                </a:rPr>
                <a:t>衰退期</a:t>
              </a:r>
              <a:endParaRPr lang="zh-CN" altLang="en-US" sz="2000" b="1">
                <a:solidFill>
                  <a:srgbClr val="000000"/>
                </a:solidFill>
                <a:latin typeface="Arial" panose="020B0604020202020204" pitchFamily="34" charset="0"/>
                <a:ea typeface="宋体" panose="02010600030101010101" pitchFamily="2" charset="-122"/>
              </a:endParaRPr>
            </a:p>
          </p:txBody>
        </p:sp>
        <p:sp>
          <p:nvSpPr>
            <p:cNvPr id="2150" name="Text Box 42"/>
            <p:cNvSpPr/>
            <p:nvPr/>
          </p:nvSpPr>
          <p:spPr>
            <a:xfrm>
              <a:off x="5123" y="3331"/>
              <a:ext cx="417" cy="259"/>
            </a:xfrm>
            <a:prstGeom prst="rect">
              <a:avLst/>
            </a:prstGeom>
            <a:noFill/>
            <a:ln w="9525">
              <a:noFill/>
            </a:ln>
          </p:spPr>
          <p:txBody>
            <a:bodyPr wrap="none" anchor="t"/>
            <a:p>
              <a:pPr algn="ctr" defTabSz="914400"/>
              <a:r>
                <a:rPr lang="zh-CN" altLang="en-US" sz="2000" b="1">
                  <a:solidFill>
                    <a:srgbClr val="000000"/>
                  </a:solidFill>
                  <a:latin typeface="仿宋" panose="02010609060101010101" charset="-122"/>
                  <a:ea typeface="仿宋" panose="02010609060101010101" charset="-122"/>
                </a:rPr>
                <a:t>时间</a:t>
              </a:r>
              <a:endParaRPr lang="zh-CN" altLang="en-US" sz="2000" b="1">
                <a:solidFill>
                  <a:srgbClr val="000000"/>
                </a:solidFill>
                <a:latin typeface="仿宋" panose="02010609060101010101" charset="-122"/>
                <a:ea typeface="仿宋" panose="02010609060101010101" charset="-122"/>
              </a:endParaRPr>
            </a:p>
          </p:txBody>
        </p:sp>
        <p:sp>
          <p:nvSpPr>
            <p:cNvPr id="2151" name="Text Box 43"/>
            <p:cNvSpPr/>
            <p:nvPr/>
          </p:nvSpPr>
          <p:spPr>
            <a:xfrm>
              <a:off x="1422" y="3309"/>
              <a:ext cx="110" cy="298"/>
            </a:xfrm>
            <a:prstGeom prst="rect">
              <a:avLst/>
            </a:prstGeom>
            <a:noFill/>
            <a:ln w="9525">
              <a:noFill/>
            </a:ln>
          </p:spPr>
          <p:txBody>
            <a:bodyPr wrap="none" anchor="t"/>
            <a:p>
              <a:pPr algn="ctr" defTabSz="914400"/>
              <a:endParaRPr lang="en-US" altLang="zh-CN" sz="2400" b="1">
                <a:solidFill>
                  <a:srgbClr val="000000"/>
                </a:solidFill>
                <a:latin typeface="Arial" panose="020B0604020202020204" pitchFamily="34" charset="0"/>
                <a:ea typeface="宋体" panose="02010600030101010101" pitchFamily="2" charset="-122"/>
              </a:endParaRPr>
            </a:p>
          </p:txBody>
        </p:sp>
      </p:gr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4" name="Rectangle 2"/>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en-US" altLang="zh-CN" sz="2200" b="1">
                <a:solidFill>
                  <a:schemeClr val="bg1"/>
                </a:solidFill>
                <a:latin typeface="Times New Roman" panose="02020603050405020304" charset="0"/>
                <a:ea typeface="微软雅黑" panose="020B0503020204020204" charset="-122"/>
              </a:rPr>
              <a:t>PLC</a:t>
            </a:r>
            <a:r>
              <a:rPr lang="zh-CN" altLang="en-US" sz="2200" b="1">
                <a:solidFill>
                  <a:schemeClr val="bg1"/>
                </a:solidFill>
                <a:latin typeface="Times New Roman" panose="02020603050405020304" charset="0"/>
                <a:ea typeface="微软雅黑" panose="020B0503020204020204" charset="-122"/>
              </a:rPr>
              <a:t>各阶段的营销策略</a:t>
            </a:r>
            <a:endParaRPr lang="zh-CN" altLang="en-US" sz="2200" b="1">
              <a:solidFill>
                <a:schemeClr val="bg1"/>
              </a:solidFill>
              <a:latin typeface="Times New Roman" panose="02020603050405020304" charset="0"/>
              <a:ea typeface="微软雅黑" panose="020B0503020204020204" charset="-122"/>
            </a:endParaRPr>
          </a:p>
        </p:txBody>
      </p:sp>
      <p:sp>
        <p:nvSpPr>
          <p:cNvPr id="2155" name="Rectangle 3"/>
          <p:cNvSpPr/>
          <p:nvPr>
            <p:ph type="subTitle" idx="4294967295"/>
          </p:nvPr>
        </p:nvSpPr>
        <p:spPr>
          <a:xfrm>
            <a:off x="611188" y="1757363"/>
            <a:ext cx="7921625" cy="3852862"/>
          </a:xfrm>
          <a:ln>
            <a:solidFill>
              <a:srgbClr val="000000"/>
            </a:solidFill>
          </a:ln>
        </p:spPr>
        <p:txBody>
          <a:bodyPr wrap="square"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a:lnSpc>
                <a:spcPct val="90000"/>
              </a:lnSpc>
              <a:buFont typeface="Wingdings" panose="05000000000000000000" pitchFamily="2" charset="2"/>
              <a:buChar char="l"/>
            </a:pPr>
            <a:r>
              <a:rPr lang="en-US" altLang="zh-CN" sz="2000">
                <a:solidFill>
                  <a:srgbClr val="000066"/>
                </a:solidFill>
                <a:latin typeface="微软雅黑" panose="020B0503020204020204" charset="-122"/>
                <a:ea typeface="楷体_GB2312"/>
              </a:rPr>
              <a:t>⑴</a:t>
            </a:r>
            <a:r>
              <a:rPr lang="zh-CN" altLang="en-US" sz="2000">
                <a:solidFill>
                  <a:srgbClr val="000066"/>
                </a:solidFill>
                <a:latin typeface="微软雅黑" panose="020B0503020204020204" charset="-122"/>
                <a:ea typeface="楷体_GB2312"/>
              </a:rPr>
              <a:t>导入期的营销策略</a:t>
            </a:r>
            <a:endParaRPr lang="zh-CN" altLang="en-US" sz="2000">
              <a:solidFill>
                <a:srgbClr val="000066"/>
              </a:solidFill>
              <a:latin typeface="微软雅黑" panose="020B0503020204020204" charset="-122"/>
              <a:ea typeface="微软雅黑" panose="020B0503020204020204" charset="-122"/>
            </a:endParaRPr>
          </a:p>
          <a:p>
            <a:pPr marL="0" lvl="0" indent="0" algn="l" defTabSz="914400">
              <a:lnSpc>
                <a:spcPct val="90000"/>
              </a:lnSpc>
              <a:buFont typeface="Wingdings" panose="05000000000000000000" pitchFamily="2" charset="2"/>
              <a:buChar char="l"/>
            </a:pPr>
            <a:r>
              <a:rPr lang="zh-CN" altLang="en-US" sz="2000">
                <a:solidFill>
                  <a:srgbClr val="000066"/>
                </a:solidFill>
                <a:latin typeface="宋体" panose="02010600030101010101" pitchFamily="2" charset="-122"/>
                <a:ea typeface="微软雅黑" panose="020B0503020204020204" charset="-122"/>
              </a:rPr>
              <a:t>导入期的特征：产品销量少，促销费用高，制造成本高，销售利润很低甚至为负值。</a:t>
            </a:r>
            <a:endParaRPr lang="zh-CN" altLang="en-US" sz="2000">
              <a:solidFill>
                <a:srgbClr val="000066"/>
              </a:solidFill>
              <a:latin typeface="宋体" panose="02010600030101010101" pitchFamily="2" charset="-122"/>
              <a:ea typeface="微软雅黑" panose="020B0503020204020204" charset="-122"/>
            </a:endParaRPr>
          </a:p>
          <a:p>
            <a:pPr marL="0" lvl="0" indent="0" algn="l" defTabSz="914400">
              <a:lnSpc>
                <a:spcPct val="90000"/>
              </a:lnSpc>
              <a:buFont typeface="Wingdings" panose="05000000000000000000" pitchFamily="2" charset="2"/>
              <a:buChar char="l"/>
            </a:pPr>
            <a:r>
              <a:rPr lang="zh-CN" altLang="en-US" sz="2000">
                <a:solidFill>
                  <a:srgbClr val="000066"/>
                </a:solidFill>
                <a:latin typeface="宋体" panose="02010600030101010101" pitchFamily="2" charset="-122"/>
                <a:ea typeface="微软雅黑" panose="020B0503020204020204" charset="-122"/>
              </a:rPr>
              <a:t>企业应努力做到：投入市场的产品要有针对性；进入市场的时机要合适；设法把销售力量直接投向最有可能的购买者，使市场尽快接受该产品，以缩短导入期，更快地进入成长期。</a:t>
            </a:r>
            <a:r>
              <a:rPr lang="zh-CN" altLang="en-US" sz="2000">
                <a:solidFill>
                  <a:srgbClr val="000066"/>
                </a:solidFill>
                <a:latin typeface="微软雅黑" panose="020B0503020204020204" charset="-122"/>
                <a:ea typeface="微软雅黑" panose="020B0503020204020204" charset="-122"/>
              </a:rPr>
              <a:t> </a:t>
            </a:r>
            <a:endParaRPr lang="zh-CN" altLang="en-US" sz="2000">
              <a:solidFill>
                <a:srgbClr val="000066"/>
              </a:solidFill>
              <a:latin typeface="微软雅黑" panose="020B0503020204020204" charset="-122"/>
              <a:ea typeface="微软雅黑" panose="020B0503020204020204" charset="-122"/>
            </a:endParaRPr>
          </a:p>
          <a:p>
            <a:pPr marL="0" lvl="0" indent="0" algn="l" defTabSz="914400">
              <a:lnSpc>
                <a:spcPct val="90000"/>
              </a:lnSpc>
              <a:buFont typeface="Wingdings" panose="05000000000000000000" pitchFamily="2" charset="2"/>
              <a:buChar char="l"/>
            </a:pPr>
            <a:endParaRPr lang="en-US" altLang="zh-CN" sz="2000">
              <a:solidFill>
                <a:srgbClr val="000066"/>
              </a:solidFill>
              <a:latin typeface="宋体" panose="02010600030101010101" pitchFamily="2" charset="-122"/>
              <a:ea typeface="微软雅黑" panose="020B0503020204020204" charset="-122"/>
            </a:endParaRPr>
          </a:p>
        </p:txBody>
      </p:sp>
      <p:sp>
        <p:nvSpPr>
          <p:cNvPr id="2156" name="日期占位符 3"/>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157" name="灯片编号占位符 4"/>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60"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162"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163"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164" name="Rectangle 2"/>
          <p:cNvSpPr/>
          <p:nvPr/>
        </p:nvSpPr>
        <p:spPr>
          <a:xfrm>
            <a:off x="179388" y="1268413"/>
            <a:ext cx="4535487" cy="4640262"/>
          </a:xfrm>
          <a:prstGeom prst="rect">
            <a:avLst/>
          </a:prstGeom>
          <a:noFill/>
          <a:ln w="9525">
            <a:noFill/>
          </a:ln>
        </p:spPr>
        <p:txBody>
          <a:bodyPr anchor="t"/>
          <a:p>
            <a:pPr marL="342900" indent="-342900">
              <a:spcBef>
                <a:spcPct val="20000"/>
              </a:spcBef>
              <a:buClr>
                <a:srgbClr val="00FF99"/>
              </a:buClr>
              <a:buSzPct val="100000"/>
              <a:buFont typeface="Monotype Sorts"/>
              <a:buChar char="à"/>
            </a:pPr>
            <a:r>
              <a:rPr lang="zh-CN" altLang="en-US" sz="2000" b="1">
                <a:solidFill>
                  <a:srgbClr val="000066"/>
                </a:solidFill>
                <a:latin typeface="楷体_GB2312"/>
                <a:ea typeface="楷体_GB2312"/>
              </a:rPr>
              <a:t>快速撇脂：</a:t>
            </a:r>
            <a:r>
              <a:rPr lang="zh-CN" altLang="en-US" sz="2000">
                <a:solidFill>
                  <a:srgbClr val="000066"/>
                </a:solidFill>
                <a:latin typeface="楷体_GB2312"/>
                <a:ea typeface="楷体_GB2312"/>
              </a:rPr>
              <a:t>（</a:t>
            </a:r>
            <a:r>
              <a:rPr lang="en-US" altLang="zh-CN" sz="2000">
                <a:solidFill>
                  <a:srgbClr val="000066"/>
                </a:solidFill>
                <a:latin typeface="楷体_GB2312"/>
                <a:ea typeface="楷体_GB2312"/>
              </a:rPr>
              <a:t>1</a:t>
            </a:r>
            <a:r>
              <a:rPr lang="zh-CN" altLang="en-US" sz="2000">
                <a:solidFill>
                  <a:srgbClr val="000066"/>
                </a:solidFill>
                <a:latin typeface="楷体_GB2312"/>
                <a:ea typeface="楷体_GB2312"/>
              </a:rPr>
              <a:t>）不知晓（</a:t>
            </a:r>
            <a:r>
              <a:rPr lang="en-US" altLang="zh-CN" sz="2000">
                <a:solidFill>
                  <a:srgbClr val="000066"/>
                </a:solidFill>
                <a:latin typeface="楷体_GB2312"/>
                <a:ea typeface="楷体_GB2312"/>
              </a:rPr>
              <a:t>2</a:t>
            </a:r>
            <a:r>
              <a:rPr lang="zh-CN" altLang="en-US" sz="2000">
                <a:solidFill>
                  <a:srgbClr val="000066"/>
                </a:solidFill>
                <a:latin typeface="楷体_GB2312"/>
                <a:ea typeface="楷体_GB2312"/>
              </a:rPr>
              <a:t>）了解产品的人愿付高价（</a:t>
            </a:r>
            <a:r>
              <a:rPr lang="en-US" altLang="zh-CN" sz="2000">
                <a:solidFill>
                  <a:srgbClr val="000066"/>
                </a:solidFill>
                <a:latin typeface="楷体_GB2312"/>
                <a:ea typeface="楷体_GB2312"/>
              </a:rPr>
              <a:t>3</a:t>
            </a:r>
            <a:r>
              <a:rPr lang="zh-CN" altLang="en-US" sz="2000">
                <a:solidFill>
                  <a:srgbClr val="000066"/>
                </a:solidFill>
                <a:latin typeface="楷体_GB2312"/>
                <a:ea typeface="楷体_GB2312"/>
              </a:rPr>
              <a:t>）竞争激烈，公司欲形成品牌偏好</a:t>
            </a:r>
            <a:endParaRPr lang="zh-CN" altLang="en-US" sz="2000">
              <a:solidFill>
                <a:srgbClr val="000066"/>
              </a:solidFill>
              <a:latin typeface="楷体_GB2312"/>
              <a:ea typeface="楷体_GB2312"/>
            </a:endParaRPr>
          </a:p>
          <a:p>
            <a:pPr marL="342900" indent="-342900">
              <a:spcBef>
                <a:spcPct val="20000"/>
              </a:spcBef>
              <a:buClr>
                <a:srgbClr val="00FF99"/>
              </a:buClr>
              <a:buSzPct val="100000"/>
              <a:buFont typeface="Monotype Sorts"/>
              <a:buChar char="à"/>
            </a:pPr>
            <a:r>
              <a:rPr lang="zh-CN" altLang="en-US" sz="2000" b="1">
                <a:solidFill>
                  <a:srgbClr val="000066"/>
                </a:solidFill>
                <a:latin typeface="楷体_GB2312"/>
                <a:ea typeface="楷体_GB2312"/>
              </a:rPr>
              <a:t>快速渗透：</a:t>
            </a:r>
            <a:r>
              <a:rPr lang="zh-CN" altLang="en-US" sz="2000">
                <a:solidFill>
                  <a:srgbClr val="000066"/>
                </a:solidFill>
                <a:latin typeface="楷体_GB2312"/>
                <a:ea typeface="楷体_GB2312"/>
              </a:rPr>
              <a:t>（</a:t>
            </a:r>
            <a:r>
              <a:rPr lang="en-US" altLang="zh-CN" sz="2000">
                <a:solidFill>
                  <a:srgbClr val="000066"/>
                </a:solidFill>
                <a:latin typeface="楷体_GB2312"/>
                <a:ea typeface="楷体_GB2312"/>
              </a:rPr>
              <a:t>1</a:t>
            </a:r>
            <a:r>
              <a:rPr lang="zh-CN" altLang="en-US" sz="2000">
                <a:solidFill>
                  <a:srgbClr val="000066"/>
                </a:solidFill>
                <a:latin typeface="楷体_GB2312"/>
                <a:ea typeface="楷体_GB2312"/>
              </a:rPr>
              <a:t>）市场规模大（</a:t>
            </a:r>
            <a:r>
              <a:rPr lang="en-US" altLang="zh-CN" sz="2000">
                <a:solidFill>
                  <a:srgbClr val="000066"/>
                </a:solidFill>
                <a:latin typeface="楷体_GB2312"/>
                <a:ea typeface="楷体_GB2312"/>
              </a:rPr>
              <a:t>2</a:t>
            </a:r>
            <a:r>
              <a:rPr lang="zh-CN" altLang="en-US" sz="2000">
                <a:solidFill>
                  <a:srgbClr val="000066"/>
                </a:solidFill>
                <a:latin typeface="楷体_GB2312"/>
                <a:ea typeface="楷体_GB2312"/>
              </a:rPr>
              <a:t>）市场不了解产品（</a:t>
            </a:r>
            <a:r>
              <a:rPr lang="en-US" altLang="zh-CN" sz="2000">
                <a:solidFill>
                  <a:srgbClr val="000066"/>
                </a:solidFill>
                <a:latin typeface="楷体_GB2312"/>
                <a:ea typeface="楷体_GB2312"/>
              </a:rPr>
              <a:t>3</a:t>
            </a:r>
            <a:r>
              <a:rPr lang="zh-CN" altLang="en-US" sz="2000">
                <a:solidFill>
                  <a:srgbClr val="000066"/>
                </a:solidFill>
                <a:latin typeface="楷体_GB2312"/>
                <a:ea typeface="楷体_GB2312"/>
              </a:rPr>
              <a:t>）顾客对价格敏感（</a:t>
            </a:r>
            <a:r>
              <a:rPr lang="en-US" altLang="zh-CN" sz="2000">
                <a:solidFill>
                  <a:srgbClr val="000066"/>
                </a:solidFill>
                <a:latin typeface="楷体_GB2312"/>
                <a:ea typeface="楷体_GB2312"/>
              </a:rPr>
              <a:t>4</a:t>
            </a:r>
            <a:r>
              <a:rPr lang="zh-CN" altLang="en-US" sz="2000">
                <a:solidFill>
                  <a:srgbClr val="000066"/>
                </a:solidFill>
                <a:latin typeface="楷体_GB2312"/>
                <a:ea typeface="楷体_GB2312"/>
              </a:rPr>
              <a:t>）竞争者强大（</a:t>
            </a:r>
            <a:r>
              <a:rPr lang="en-US" altLang="zh-CN" sz="2000">
                <a:solidFill>
                  <a:srgbClr val="000066"/>
                </a:solidFill>
                <a:latin typeface="楷体_GB2312"/>
                <a:ea typeface="楷体_GB2312"/>
              </a:rPr>
              <a:t>5</a:t>
            </a:r>
            <a:r>
              <a:rPr lang="zh-CN" altLang="en-US" sz="2000">
                <a:solidFill>
                  <a:srgbClr val="000066"/>
                </a:solidFill>
                <a:latin typeface="楷体_GB2312"/>
                <a:ea typeface="楷体_GB2312"/>
              </a:rPr>
              <a:t>）有规模效应或经验曲线效应</a:t>
            </a:r>
            <a:endParaRPr lang="zh-CN" altLang="en-US" sz="2000">
              <a:solidFill>
                <a:srgbClr val="000066"/>
              </a:solidFill>
              <a:latin typeface="楷体_GB2312"/>
              <a:ea typeface="楷体_GB2312"/>
            </a:endParaRPr>
          </a:p>
          <a:p>
            <a:pPr marL="342900" indent="-342900">
              <a:spcBef>
                <a:spcPct val="20000"/>
              </a:spcBef>
              <a:buClr>
                <a:srgbClr val="00FF99"/>
              </a:buClr>
              <a:buSzPct val="100000"/>
              <a:buFont typeface="Monotype Sorts"/>
              <a:buChar char="à"/>
            </a:pPr>
            <a:r>
              <a:rPr lang="zh-CN" altLang="en-US" sz="2000" b="1">
                <a:solidFill>
                  <a:srgbClr val="000066"/>
                </a:solidFill>
                <a:latin typeface="楷体_GB2312"/>
                <a:ea typeface="楷体_GB2312"/>
              </a:rPr>
              <a:t>缓慢撇脂</a:t>
            </a:r>
            <a:r>
              <a:rPr lang="zh-CN" altLang="en-US" sz="2000">
                <a:solidFill>
                  <a:srgbClr val="000066"/>
                </a:solidFill>
                <a:latin typeface="楷体_GB2312"/>
                <a:ea typeface="楷体_GB2312"/>
              </a:rPr>
              <a:t>：（</a:t>
            </a:r>
            <a:r>
              <a:rPr lang="en-US" altLang="zh-CN" sz="2000">
                <a:solidFill>
                  <a:srgbClr val="000066"/>
                </a:solidFill>
                <a:latin typeface="楷体_GB2312"/>
                <a:ea typeface="楷体_GB2312"/>
              </a:rPr>
              <a:t>1</a:t>
            </a:r>
            <a:r>
              <a:rPr lang="zh-CN" altLang="en-US" sz="2000">
                <a:solidFill>
                  <a:srgbClr val="000066"/>
                </a:solidFill>
                <a:latin typeface="楷体_GB2312"/>
                <a:ea typeface="楷体_GB2312"/>
              </a:rPr>
              <a:t>）市场规模有限（</a:t>
            </a:r>
            <a:r>
              <a:rPr lang="en-US" altLang="zh-CN" sz="2000">
                <a:solidFill>
                  <a:srgbClr val="000066"/>
                </a:solidFill>
                <a:latin typeface="楷体_GB2312"/>
                <a:ea typeface="楷体_GB2312"/>
              </a:rPr>
              <a:t>2</a:t>
            </a:r>
            <a:r>
              <a:rPr lang="zh-CN" altLang="en-US" sz="2000">
                <a:solidFill>
                  <a:srgbClr val="000066"/>
                </a:solidFill>
                <a:latin typeface="楷体_GB2312"/>
                <a:ea typeface="楷体_GB2312"/>
              </a:rPr>
              <a:t>）大部分顾客了解产品（</a:t>
            </a:r>
            <a:r>
              <a:rPr lang="en-US" altLang="zh-CN" sz="2000">
                <a:solidFill>
                  <a:srgbClr val="000066"/>
                </a:solidFill>
                <a:latin typeface="楷体_GB2312"/>
                <a:ea typeface="楷体_GB2312"/>
              </a:rPr>
              <a:t>3</a:t>
            </a:r>
            <a:r>
              <a:rPr lang="zh-CN" altLang="en-US" sz="2000">
                <a:solidFill>
                  <a:srgbClr val="000066"/>
                </a:solidFill>
                <a:latin typeface="楷体_GB2312"/>
                <a:ea typeface="楷体_GB2312"/>
              </a:rPr>
              <a:t>）顾客愿付高价（</a:t>
            </a:r>
            <a:r>
              <a:rPr lang="en-US" altLang="zh-CN" sz="2000">
                <a:solidFill>
                  <a:srgbClr val="000066"/>
                </a:solidFill>
                <a:latin typeface="楷体_GB2312"/>
                <a:ea typeface="楷体_GB2312"/>
              </a:rPr>
              <a:t>4</a:t>
            </a:r>
            <a:r>
              <a:rPr lang="zh-CN" altLang="en-US" sz="2000">
                <a:solidFill>
                  <a:srgbClr val="000066"/>
                </a:solidFill>
                <a:latin typeface="楷体_GB2312"/>
                <a:ea typeface="楷体_GB2312"/>
              </a:rPr>
              <a:t>）无激烈竞争</a:t>
            </a:r>
            <a:endParaRPr lang="zh-CN" altLang="en-US" sz="2000">
              <a:solidFill>
                <a:srgbClr val="000066"/>
              </a:solidFill>
              <a:latin typeface="楷体_GB2312"/>
              <a:ea typeface="楷体_GB2312"/>
            </a:endParaRPr>
          </a:p>
          <a:p>
            <a:pPr marL="342900" indent="-342900">
              <a:spcBef>
                <a:spcPct val="20000"/>
              </a:spcBef>
              <a:buClr>
                <a:srgbClr val="00FF99"/>
              </a:buClr>
              <a:buSzPct val="100000"/>
              <a:buFont typeface="Monotype Sorts"/>
              <a:buChar char="à"/>
            </a:pPr>
            <a:r>
              <a:rPr lang="zh-CN" altLang="en-US" sz="2000" b="1">
                <a:solidFill>
                  <a:srgbClr val="000066"/>
                </a:solidFill>
                <a:latin typeface="楷体_GB2312"/>
                <a:ea typeface="楷体_GB2312"/>
              </a:rPr>
              <a:t>缓慢渗透</a:t>
            </a:r>
            <a:r>
              <a:rPr lang="zh-CN" altLang="en-US" sz="2000">
                <a:solidFill>
                  <a:srgbClr val="000066"/>
                </a:solidFill>
                <a:latin typeface="楷体_GB2312"/>
                <a:ea typeface="楷体_GB2312"/>
              </a:rPr>
              <a:t>：（</a:t>
            </a:r>
            <a:r>
              <a:rPr lang="en-US" altLang="zh-CN" sz="2000">
                <a:solidFill>
                  <a:srgbClr val="000066"/>
                </a:solidFill>
                <a:latin typeface="楷体_GB2312"/>
                <a:ea typeface="楷体_GB2312"/>
              </a:rPr>
              <a:t>1</a:t>
            </a:r>
            <a:r>
              <a:rPr lang="zh-CN" altLang="en-US" sz="2000">
                <a:solidFill>
                  <a:srgbClr val="000066"/>
                </a:solidFill>
                <a:latin typeface="楷体_GB2312"/>
                <a:ea typeface="楷体_GB2312"/>
              </a:rPr>
              <a:t>）市场规模大（</a:t>
            </a:r>
            <a:r>
              <a:rPr lang="en-US" altLang="zh-CN" sz="2000">
                <a:solidFill>
                  <a:srgbClr val="000066"/>
                </a:solidFill>
                <a:latin typeface="楷体_GB2312"/>
                <a:ea typeface="楷体_GB2312"/>
              </a:rPr>
              <a:t>2</a:t>
            </a:r>
            <a:r>
              <a:rPr lang="zh-CN" altLang="en-US" sz="2000">
                <a:solidFill>
                  <a:srgbClr val="000066"/>
                </a:solidFill>
                <a:latin typeface="楷体_GB2312"/>
                <a:ea typeface="楷体_GB2312"/>
              </a:rPr>
              <a:t>）顾客了解产品（</a:t>
            </a:r>
            <a:r>
              <a:rPr lang="en-US" altLang="zh-CN" sz="2000">
                <a:solidFill>
                  <a:srgbClr val="000066"/>
                </a:solidFill>
                <a:latin typeface="楷体_GB2312"/>
                <a:ea typeface="楷体_GB2312"/>
              </a:rPr>
              <a:t>3</a:t>
            </a:r>
            <a:r>
              <a:rPr lang="zh-CN" altLang="en-US" sz="2000">
                <a:solidFill>
                  <a:srgbClr val="000066"/>
                </a:solidFill>
                <a:latin typeface="楷体_GB2312"/>
                <a:ea typeface="楷体_GB2312"/>
              </a:rPr>
              <a:t>）顾客对价格敏感（</a:t>
            </a:r>
            <a:r>
              <a:rPr lang="en-US" altLang="zh-CN" sz="2000">
                <a:solidFill>
                  <a:srgbClr val="000066"/>
                </a:solidFill>
                <a:latin typeface="楷体_GB2312"/>
                <a:ea typeface="楷体_GB2312"/>
              </a:rPr>
              <a:t>4</a:t>
            </a:r>
            <a:r>
              <a:rPr lang="zh-CN" altLang="en-US" sz="2000">
                <a:solidFill>
                  <a:srgbClr val="000066"/>
                </a:solidFill>
                <a:latin typeface="楷体_GB2312"/>
                <a:ea typeface="楷体_GB2312"/>
              </a:rPr>
              <a:t>）存在竞争对手</a:t>
            </a:r>
            <a:endParaRPr lang="zh-CN" altLang="en-US" sz="2000">
              <a:solidFill>
                <a:srgbClr val="000066"/>
              </a:solidFill>
              <a:latin typeface="楷体_GB2312"/>
              <a:ea typeface="楷体_GB2312"/>
            </a:endParaRPr>
          </a:p>
        </p:txBody>
      </p:sp>
      <p:grpSp>
        <p:nvGrpSpPr>
          <p:cNvPr id="2165" name="组合 2164"/>
          <p:cNvGrpSpPr/>
          <p:nvPr/>
        </p:nvGrpSpPr>
        <p:grpSpPr>
          <a:xfrm>
            <a:off x="4741863" y="2133600"/>
            <a:ext cx="4402137" cy="3690938"/>
            <a:chOff x="2987" y="1344"/>
            <a:chExt cx="2773" cy="2325"/>
          </a:xfrm>
        </p:grpSpPr>
        <p:sp>
          <p:nvSpPr>
            <p:cNvPr id="2166" name="Rectangle 4"/>
            <p:cNvSpPr/>
            <p:nvPr/>
          </p:nvSpPr>
          <p:spPr>
            <a:xfrm>
              <a:off x="3493" y="1795"/>
              <a:ext cx="2267" cy="1499"/>
            </a:xfrm>
            <a:prstGeom prst="rect">
              <a:avLst/>
            </a:prstGeom>
            <a:solidFill>
              <a:srgbClr val="FFFFFF"/>
            </a:solidFill>
            <a:ln w="9525" cap="flat" cmpd="sng">
              <a:solidFill>
                <a:srgbClr val="000000"/>
              </a:solidFill>
              <a:prstDash val="solid"/>
              <a:miter/>
              <a:headEnd type="none" w="med" len="med"/>
              <a:tailEnd type="none" w="med" len="med"/>
            </a:ln>
          </p:spPr>
          <p:txBody>
            <a:bodyPr wrap="none" anchor="ctr"/>
            <a:p>
              <a:endParaRPr lang="zh-CN" altLang="en-US">
                <a:latin typeface="Calibri" panose="020F0502020204030204" charset="0"/>
                <a:ea typeface="宋体" panose="02010600030101010101" pitchFamily="2" charset="-122"/>
              </a:endParaRPr>
            </a:p>
          </p:txBody>
        </p:sp>
        <p:cxnSp>
          <p:nvCxnSpPr>
            <p:cNvPr id="2167" name="Line 5"/>
            <p:cNvCxnSpPr/>
            <p:nvPr/>
          </p:nvCxnSpPr>
          <p:spPr>
            <a:xfrm>
              <a:off x="3493" y="2544"/>
              <a:ext cx="2267" cy="0"/>
            </a:xfrm>
            <a:prstGeom prst="line">
              <a:avLst/>
            </a:prstGeom>
            <a:ln w="9525" cap="flat" cmpd="sng">
              <a:solidFill>
                <a:srgbClr val="000000"/>
              </a:solidFill>
              <a:prstDash val="solid"/>
              <a:round/>
              <a:headEnd type="none" w="med" len="med"/>
              <a:tailEnd type="none" w="med" len="med"/>
            </a:ln>
          </p:spPr>
        </p:cxnSp>
        <p:cxnSp>
          <p:nvCxnSpPr>
            <p:cNvPr id="2168" name="Line 6"/>
            <p:cNvCxnSpPr/>
            <p:nvPr/>
          </p:nvCxnSpPr>
          <p:spPr>
            <a:xfrm>
              <a:off x="4627" y="1795"/>
              <a:ext cx="0" cy="1499"/>
            </a:xfrm>
            <a:prstGeom prst="line">
              <a:avLst/>
            </a:prstGeom>
            <a:ln w="9525" cap="flat" cmpd="sng">
              <a:solidFill>
                <a:srgbClr val="000000"/>
              </a:solidFill>
              <a:prstDash val="solid"/>
              <a:round/>
              <a:headEnd type="none" w="med" len="med"/>
              <a:tailEnd type="none" w="med" len="med"/>
            </a:ln>
          </p:spPr>
        </p:cxnSp>
        <p:sp>
          <p:nvSpPr>
            <p:cNvPr id="2169" name="Text Box 7"/>
            <p:cNvSpPr/>
            <p:nvPr/>
          </p:nvSpPr>
          <p:spPr>
            <a:xfrm>
              <a:off x="3612" y="1910"/>
              <a:ext cx="1015" cy="633"/>
            </a:xfrm>
            <a:prstGeom prst="rect">
              <a:avLst/>
            </a:prstGeom>
            <a:noFill/>
            <a:ln w="9525">
              <a:noFill/>
            </a:ln>
          </p:spPr>
          <p:txBody>
            <a:bodyPr anchor="t">
              <a:spAutoFit/>
            </a:bodyPr>
            <a:p>
              <a:pPr>
                <a:spcBef>
                  <a:spcPct val="50000"/>
                </a:spcBef>
              </a:pPr>
              <a:r>
                <a:rPr lang="zh-CN" altLang="en-US" sz="2400">
                  <a:latin typeface="Times New Roman" panose="02020603050405020304" charset="0"/>
                  <a:ea typeface="宋体" panose="02010600030101010101" pitchFamily="2" charset="-122"/>
                </a:rPr>
                <a:t>快速撇脂</a:t>
              </a:r>
              <a:endParaRPr lang="zh-CN" altLang="en-US" sz="2400">
                <a:latin typeface="Times New Roman" panose="02020603050405020304" charset="0"/>
                <a:ea typeface="宋体" panose="02010600030101010101" pitchFamily="2" charset="-122"/>
              </a:endParaRPr>
            </a:p>
            <a:p>
              <a:pPr>
                <a:spcBef>
                  <a:spcPct val="50000"/>
                </a:spcBef>
              </a:pPr>
              <a:r>
                <a:rPr lang="zh-CN" altLang="en-US" sz="2400">
                  <a:latin typeface="Times New Roman" panose="02020603050405020304" charset="0"/>
                  <a:ea typeface="宋体" panose="02010600030101010101" pitchFamily="2" charset="-122"/>
                </a:rPr>
                <a:t>    战略 </a:t>
              </a:r>
              <a:endParaRPr lang="zh-CN" altLang="en-US" sz="2400">
                <a:latin typeface="Times New Roman" panose="02020603050405020304" charset="0"/>
                <a:ea typeface="宋体" panose="02010600030101010101" pitchFamily="2" charset="-122"/>
              </a:endParaRPr>
            </a:p>
          </p:txBody>
        </p:sp>
        <p:sp>
          <p:nvSpPr>
            <p:cNvPr id="2170" name="Text Box 8"/>
            <p:cNvSpPr/>
            <p:nvPr/>
          </p:nvSpPr>
          <p:spPr>
            <a:xfrm>
              <a:off x="4686" y="2660"/>
              <a:ext cx="1014" cy="633"/>
            </a:xfrm>
            <a:prstGeom prst="rect">
              <a:avLst/>
            </a:prstGeom>
            <a:noFill/>
            <a:ln w="9525">
              <a:noFill/>
            </a:ln>
          </p:spPr>
          <p:txBody>
            <a:bodyPr anchor="t">
              <a:spAutoFit/>
            </a:bodyPr>
            <a:p>
              <a:pPr>
                <a:spcBef>
                  <a:spcPct val="50000"/>
                </a:spcBef>
              </a:pPr>
              <a:r>
                <a:rPr lang="zh-CN" altLang="en-US" sz="2400">
                  <a:latin typeface="Times New Roman" panose="02020603050405020304" charset="0"/>
                  <a:ea typeface="宋体" panose="02010600030101010101" pitchFamily="2" charset="-122"/>
                </a:rPr>
                <a:t>缓慢渗透</a:t>
              </a:r>
              <a:endParaRPr lang="zh-CN" altLang="en-US" sz="2400">
                <a:latin typeface="Times New Roman" panose="02020603050405020304" charset="0"/>
                <a:ea typeface="宋体" panose="02010600030101010101" pitchFamily="2" charset="-122"/>
              </a:endParaRPr>
            </a:p>
            <a:p>
              <a:pPr>
                <a:spcBef>
                  <a:spcPct val="50000"/>
                </a:spcBef>
              </a:pPr>
              <a:r>
                <a:rPr lang="zh-CN" altLang="en-US" sz="2400">
                  <a:latin typeface="Times New Roman" panose="02020603050405020304" charset="0"/>
                  <a:ea typeface="宋体" panose="02010600030101010101" pitchFamily="2" charset="-122"/>
                </a:rPr>
                <a:t>    战略 </a:t>
              </a:r>
              <a:endParaRPr lang="zh-CN" altLang="en-US" sz="2400">
                <a:latin typeface="Times New Roman" panose="02020603050405020304" charset="0"/>
                <a:ea typeface="宋体" panose="02010600030101010101" pitchFamily="2" charset="-122"/>
              </a:endParaRPr>
            </a:p>
          </p:txBody>
        </p:sp>
        <p:sp>
          <p:nvSpPr>
            <p:cNvPr id="2171" name="Text Box 9"/>
            <p:cNvSpPr/>
            <p:nvPr/>
          </p:nvSpPr>
          <p:spPr>
            <a:xfrm>
              <a:off x="3612" y="2646"/>
              <a:ext cx="1015" cy="634"/>
            </a:xfrm>
            <a:prstGeom prst="rect">
              <a:avLst/>
            </a:prstGeom>
            <a:noFill/>
            <a:ln w="9525">
              <a:noFill/>
            </a:ln>
          </p:spPr>
          <p:txBody>
            <a:bodyPr anchor="t">
              <a:spAutoFit/>
            </a:bodyPr>
            <a:p>
              <a:pPr>
                <a:spcBef>
                  <a:spcPct val="50000"/>
                </a:spcBef>
              </a:pPr>
              <a:r>
                <a:rPr lang="zh-CN" altLang="en-US" sz="2400">
                  <a:latin typeface="Times New Roman" panose="02020603050405020304" charset="0"/>
                  <a:ea typeface="宋体" panose="02010600030101010101" pitchFamily="2" charset="-122"/>
                </a:rPr>
                <a:t>快速渗透</a:t>
              </a:r>
              <a:endParaRPr lang="zh-CN" altLang="en-US" sz="2400">
                <a:latin typeface="Times New Roman" panose="02020603050405020304" charset="0"/>
                <a:ea typeface="宋体" panose="02010600030101010101" pitchFamily="2" charset="-122"/>
              </a:endParaRPr>
            </a:p>
            <a:p>
              <a:pPr>
                <a:spcBef>
                  <a:spcPct val="50000"/>
                </a:spcBef>
              </a:pPr>
              <a:r>
                <a:rPr lang="zh-CN" altLang="en-US" sz="2400">
                  <a:latin typeface="Times New Roman" panose="02020603050405020304" charset="0"/>
                  <a:ea typeface="宋体" panose="02010600030101010101" pitchFamily="2" charset="-122"/>
                </a:rPr>
                <a:t>    战略 </a:t>
              </a:r>
              <a:endParaRPr lang="zh-CN" altLang="en-US" sz="2400">
                <a:latin typeface="Times New Roman" panose="02020603050405020304" charset="0"/>
                <a:ea typeface="宋体" panose="02010600030101010101" pitchFamily="2" charset="-122"/>
              </a:endParaRPr>
            </a:p>
          </p:txBody>
        </p:sp>
        <p:sp>
          <p:nvSpPr>
            <p:cNvPr id="2172" name="Text Box 10"/>
            <p:cNvSpPr/>
            <p:nvPr/>
          </p:nvSpPr>
          <p:spPr>
            <a:xfrm>
              <a:off x="4686" y="1910"/>
              <a:ext cx="1014" cy="633"/>
            </a:xfrm>
            <a:prstGeom prst="rect">
              <a:avLst/>
            </a:prstGeom>
            <a:noFill/>
            <a:ln w="9525">
              <a:noFill/>
            </a:ln>
          </p:spPr>
          <p:txBody>
            <a:bodyPr anchor="t">
              <a:spAutoFit/>
            </a:bodyPr>
            <a:p>
              <a:pPr>
                <a:spcBef>
                  <a:spcPct val="50000"/>
                </a:spcBef>
              </a:pPr>
              <a:r>
                <a:rPr lang="zh-CN" altLang="en-US" sz="2400">
                  <a:latin typeface="Times New Roman" panose="02020603050405020304" charset="0"/>
                  <a:ea typeface="宋体" panose="02010600030101010101" pitchFamily="2" charset="-122"/>
                </a:rPr>
                <a:t>缓慢撇脂</a:t>
              </a:r>
              <a:endParaRPr lang="zh-CN" altLang="en-US" sz="2400">
                <a:latin typeface="Times New Roman" panose="02020603050405020304" charset="0"/>
                <a:ea typeface="宋体" panose="02010600030101010101" pitchFamily="2" charset="-122"/>
              </a:endParaRPr>
            </a:p>
            <a:p>
              <a:pPr>
                <a:spcBef>
                  <a:spcPct val="50000"/>
                </a:spcBef>
              </a:pPr>
              <a:r>
                <a:rPr lang="zh-CN" altLang="en-US" sz="2400">
                  <a:latin typeface="Times New Roman" panose="02020603050405020304" charset="0"/>
                  <a:ea typeface="宋体" panose="02010600030101010101" pitchFamily="2" charset="-122"/>
                </a:rPr>
                <a:t>    战略 </a:t>
              </a:r>
              <a:endParaRPr lang="zh-CN" altLang="en-US" sz="2400">
                <a:latin typeface="Times New Roman" panose="02020603050405020304" charset="0"/>
                <a:ea typeface="宋体" panose="02010600030101010101" pitchFamily="2" charset="-122"/>
              </a:endParaRPr>
            </a:p>
          </p:txBody>
        </p:sp>
        <p:sp>
          <p:nvSpPr>
            <p:cNvPr id="2173" name="Text Box 11"/>
            <p:cNvSpPr/>
            <p:nvPr/>
          </p:nvSpPr>
          <p:spPr>
            <a:xfrm>
              <a:off x="3075" y="2786"/>
              <a:ext cx="776" cy="288"/>
            </a:xfrm>
            <a:prstGeom prst="rect">
              <a:avLst/>
            </a:prstGeom>
            <a:noFill/>
            <a:ln w="9525">
              <a:noFill/>
            </a:ln>
          </p:spPr>
          <p:txBody>
            <a:bodyPr anchor="t">
              <a:spAutoFit/>
            </a:bodyPr>
            <a:p>
              <a:pPr>
                <a:spcBef>
                  <a:spcPct val="50000"/>
                </a:spcBef>
              </a:pPr>
              <a:r>
                <a:rPr lang="en-US" altLang="zh-CN" sz="2400">
                  <a:latin typeface="Times New Roman" panose="02020603050405020304" charset="0"/>
                  <a:ea typeface="宋体" panose="02010600030101010101" pitchFamily="2" charset="-122"/>
                </a:rPr>
                <a:t>  </a:t>
              </a:r>
              <a:r>
                <a:rPr lang="zh-CN" altLang="en-US" sz="2400" b="1">
                  <a:latin typeface="Times New Roman" panose="02020603050405020304" charset="0"/>
                  <a:ea typeface="宋体" panose="02010600030101010101" pitchFamily="2" charset="-122"/>
                </a:rPr>
                <a:t>低</a:t>
              </a:r>
              <a:endParaRPr lang="zh-CN" altLang="en-US" sz="2400">
                <a:latin typeface="Times New Roman" panose="02020603050405020304" charset="0"/>
                <a:ea typeface="宋体" panose="02010600030101010101" pitchFamily="2" charset="-122"/>
              </a:endParaRPr>
            </a:p>
          </p:txBody>
        </p:sp>
        <p:sp>
          <p:nvSpPr>
            <p:cNvPr id="2174" name="Text Box 12"/>
            <p:cNvSpPr/>
            <p:nvPr/>
          </p:nvSpPr>
          <p:spPr>
            <a:xfrm>
              <a:off x="2987" y="2198"/>
              <a:ext cx="347" cy="923"/>
            </a:xfrm>
            <a:prstGeom prst="rect">
              <a:avLst/>
            </a:prstGeom>
            <a:noFill/>
            <a:ln w="9525">
              <a:noFill/>
            </a:ln>
          </p:spPr>
          <p:txBody>
            <a:bodyPr vert="eaVert" anchor="t"/>
            <a:p>
              <a:pPr defTabSz="914400">
                <a:spcBef>
                  <a:spcPct val="50000"/>
                </a:spcBef>
              </a:pPr>
              <a:r>
                <a:rPr lang="en-US" altLang="zh-CN" sz="2400">
                  <a:latin typeface="Times New Roman" panose="02020603050405020304" charset="0"/>
                  <a:ea typeface="宋体" panose="02010600030101010101" pitchFamily="2" charset="-122"/>
                </a:rPr>
                <a:t>  </a:t>
              </a:r>
              <a:r>
                <a:rPr lang="zh-CN" altLang="en-US" sz="2400" b="1">
                  <a:effectLst>
                    <a:outerShdw blurRad="38100" dist="38100" dir="2700000">
                      <a:srgbClr val="C0C0C0"/>
                    </a:outerShdw>
                  </a:effectLst>
                  <a:latin typeface="Times New Roman" panose="02020603050405020304" charset="0"/>
                  <a:ea typeface="宋体" panose="02010600030101010101" pitchFamily="2" charset="-122"/>
                </a:rPr>
                <a:t>价 格</a:t>
              </a:r>
              <a:endParaRPr lang="zh-CN" altLang="en-US" sz="2400">
                <a:latin typeface="Times New Roman" panose="02020603050405020304" charset="0"/>
                <a:ea typeface="宋体" panose="02010600030101010101" pitchFamily="2" charset="-122"/>
              </a:endParaRPr>
            </a:p>
          </p:txBody>
        </p:sp>
        <p:sp>
          <p:nvSpPr>
            <p:cNvPr id="2175" name="Text Box 13"/>
            <p:cNvSpPr/>
            <p:nvPr/>
          </p:nvSpPr>
          <p:spPr>
            <a:xfrm>
              <a:off x="3791" y="1517"/>
              <a:ext cx="776" cy="288"/>
            </a:xfrm>
            <a:prstGeom prst="rect">
              <a:avLst/>
            </a:prstGeom>
            <a:noFill/>
            <a:ln w="9525">
              <a:noFill/>
            </a:ln>
          </p:spPr>
          <p:txBody>
            <a:bodyPr anchor="t">
              <a:spAutoFit/>
            </a:bodyPr>
            <a:p>
              <a:pPr>
                <a:spcBef>
                  <a:spcPct val="50000"/>
                </a:spcBef>
              </a:pPr>
              <a:r>
                <a:rPr lang="en-US" altLang="zh-CN" sz="2400">
                  <a:latin typeface="Times New Roman" panose="02020603050405020304" charset="0"/>
                  <a:ea typeface="宋体" panose="02010600030101010101" pitchFamily="2" charset="-122"/>
                </a:rPr>
                <a:t>  </a:t>
              </a:r>
              <a:r>
                <a:rPr lang="zh-CN" altLang="en-US" sz="2400" b="1">
                  <a:latin typeface="Times New Roman" panose="02020603050405020304" charset="0"/>
                  <a:ea typeface="宋体" panose="02010600030101010101" pitchFamily="2" charset="-122"/>
                </a:rPr>
                <a:t>高</a:t>
              </a:r>
              <a:endParaRPr lang="zh-CN" altLang="en-US" sz="2400">
                <a:latin typeface="Times New Roman" panose="02020603050405020304" charset="0"/>
                <a:ea typeface="宋体" panose="02010600030101010101" pitchFamily="2" charset="-122"/>
              </a:endParaRPr>
            </a:p>
          </p:txBody>
        </p:sp>
        <p:sp>
          <p:nvSpPr>
            <p:cNvPr id="2176" name="Text Box 14"/>
            <p:cNvSpPr/>
            <p:nvPr/>
          </p:nvSpPr>
          <p:spPr>
            <a:xfrm>
              <a:off x="4865" y="1517"/>
              <a:ext cx="776" cy="288"/>
            </a:xfrm>
            <a:prstGeom prst="rect">
              <a:avLst/>
            </a:prstGeom>
            <a:noFill/>
            <a:ln w="9525">
              <a:noFill/>
            </a:ln>
          </p:spPr>
          <p:txBody>
            <a:bodyPr anchor="t">
              <a:spAutoFit/>
            </a:bodyPr>
            <a:p>
              <a:pPr>
                <a:spcBef>
                  <a:spcPct val="50000"/>
                </a:spcBef>
              </a:pPr>
              <a:r>
                <a:rPr lang="en-US" altLang="zh-CN" sz="2400">
                  <a:latin typeface="Times New Roman" panose="02020603050405020304" charset="0"/>
                  <a:ea typeface="宋体" panose="02010600030101010101" pitchFamily="2" charset="-122"/>
                </a:rPr>
                <a:t>   </a:t>
              </a:r>
              <a:r>
                <a:rPr lang="zh-CN" altLang="en-US" sz="2400" b="1">
                  <a:latin typeface="Times New Roman" panose="02020603050405020304" charset="0"/>
                  <a:ea typeface="宋体" panose="02010600030101010101" pitchFamily="2" charset="-122"/>
                </a:rPr>
                <a:t>低</a:t>
              </a:r>
              <a:endParaRPr lang="zh-CN" altLang="en-US" sz="2400">
                <a:latin typeface="Times New Roman" panose="02020603050405020304" charset="0"/>
                <a:ea typeface="宋体" panose="02010600030101010101" pitchFamily="2" charset="-122"/>
              </a:endParaRPr>
            </a:p>
          </p:txBody>
        </p:sp>
        <p:sp>
          <p:nvSpPr>
            <p:cNvPr id="2177" name="Text Box 15"/>
            <p:cNvSpPr/>
            <p:nvPr/>
          </p:nvSpPr>
          <p:spPr>
            <a:xfrm>
              <a:off x="4269" y="1344"/>
              <a:ext cx="775" cy="288"/>
            </a:xfrm>
            <a:prstGeom prst="rect">
              <a:avLst/>
            </a:prstGeom>
            <a:noFill/>
            <a:ln w="9525">
              <a:noFill/>
            </a:ln>
          </p:spPr>
          <p:txBody>
            <a:bodyPr anchor="t"/>
            <a:p>
              <a:pPr defTabSz="914400">
                <a:spcBef>
                  <a:spcPct val="50000"/>
                </a:spcBef>
              </a:pPr>
              <a:r>
                <a:rPr lang="en-US" altLang="zh-CN" sz="2400">
                  <a:effectLst>
                    <a:outerShdw blurRad="38100" dist="38100" dir="2700000">
                      <a:srgbClr val="C0C0C0"/>
                    </a:outerShdw>
                  </a:effectLst>
                  <a:latin typeface="Times New Roman" panose="02020603050405020304" charset="0"/>
                  <a:ea typeface="宋体" panose="02010600030101010101" pitchFamily="2" charset="-122"/>
                </a:rPr>
                <a:t>  </a:t>
              </a:r>
              <a:r>
                <a:rPr lang="zh-CN" altLang="en-US" sz="2400" b="1">
                  <a:effectLst>
                    <a:outerShdw blurRad="38100" dist="38100" dir="2700000">
                      <a:srgbClr val="C0C0C0"/>
                    </a:outerShdw>
                  </a:effectLst>
                  <a:latin typeface="Times New Roman" panose="02020603050405020304" charset="0"/>
                  <a:ea typeface="宋体" panose="02010600030101010101" pitchFamily="2" charset="-122"/>
                </a:rPr>
                <a:t>促 销</a:t>
              </a:r>
              <a:endParaRPr lang="zh-CN" altLang="en-US" sz="2400">
                <a:latin typeface="Times New Roman" panose="02020603050405020304" charset="0"/>
                <a:ea typeface="宋体" panose="02010600030101010101" pitchFamily="2" charset="-122"/>
              </a:endParaRPr>
            </a:p>
          </p:txBody>
        </p:sp>
        <p:sp>
          <p:nvSpPr>
            <p:cNvPr id="2178" name="Text Box 16"/>
            <p:cNvSpPr/>
            <p:nvPr/>
          </p:nvSpPr>
          <p:spPr>
            <a:xfrm>
              <a:off x="3075" y="2036"/>
              <a:ext cx="776" cy="288"/>
            </a:xfrm>
            <a:prstGeom prst="rect">
              <a:avLst/>
            </a:prstGeom>
            <a:noFill/>
            <a:ln w="9525">
              <a:noFill/>
            </a:ln>
          </p:spPr>
          <p:txBody>
            <a:bodyPr anchor="t">
              <a:spAutoFit/>
            </a:bodyPr>
            <a:p>
              <a:pPr>
                <a:spcBef>
                  <a:spcPct val="50000"/>
                </a:spcBef>
              </a:pPr>
              <a:r>
                <a:rPr lang="en-US" altLang="zh-CN" sz="2400">
                  <a:latin typeface="Times New Roman" panose="02020603050405020304" charset="0"/>
                  <a:ea typeface="宋体" panose="02010600030101010101" pitchFamily="2" charset="-122"/>
                </a:rPr>
                <a:t>  </a:t>
              </a:r>
              <a:r>
                <a:rPr lang="zh-CN" altLang="en-US" sz="2400" b="1">
                  <a:latin typeface="Times New Roman" panose="02020603050405020304" charset="0"/>
                  <a:ea typeface="宋体" panose="02010600030101010101" pitchFamily="2" charset="-122"/>
                </a:rPr>
                <a:t>高</a:t>
              </a:r>
              <a:endParaRPr lang="zh-CN" altLang="en-US" sz="2400">
                <a:latin typeface="Times New Roman" panose="02020603050405020304" charset="0"/>
                <a:ea typeface="宋体" panose="02010600030101010101" pitchFamily="2" charset="-122"/>
              </a:endParaRPr>
            </a:p>
          </p:txBody>
        </p:sp>
        <p:sp>
          <p:nvSpPr>
            <p:cNvPr id="2179" name="Rectangle 17"/>
            <p:cNvSpPr/>
            <p:nvPr/>
          </p:nvSpPr>
          <p:spPr>
            <a:xfrm>
              <a:off x="3470" y="3475"/>
              <a:ext cx="2222" cy="194"/>
            </a:xfrm>
            <a:prstGeom prst="rect">
              <a:avLst/>
            </a:prstGeom>
            <a:noFill/>
            <a:ln w="9525">
              <a:noFill/>
            </a:ln>
          </p:spPr>
          <p:txBody>
            <a:bodyPr anchor="ctr" anchorCtr="1"/>
            <a:p>
              <a:r>
                <a:rPr lang="zh-CN" altLang="en-US">
                  <a:latin typeface="Arial" panose="020B0604020202020204" pitchFamily="34" charset="0"/>
                  <a:ea typeface="华文新魏" charset="-122"/>
                </a:rPr>
                <a:t>图：导入期可选择市场策略</a:t>
              </a:r>
              <a:endParaRPr lang="zh-CN" altLang="en-US">
                <a:latin typeface="Arial" panose="020B0604020202020204" pitchFamily="34" charset="0"/>
                <a:ea typeface="华文新魏"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childTnLst>
                                    <p:set>
                                      <p:cBhvr additive="base">
                                        <p:cTn id="6" dur="1" fill="hold">
                                          <p:stCondLst>
                                            <p:cond delay="0"/>
                                          </p:stCondLst>
                                        </p:cTn>
                                        <p:tgtEl>
                                          <p:spTgt spid="2164">
                                            <p:txEl>
                                              <p:charRg st="0" end="42"/>
                                            </p:txEl>
                                          </p:spTgt>
                                        </p:tgtEl>
                                        <p:attrNameLst>
                                          <p:attrName>style.visibility</p:attrName>
                                        </p:attrNameLst>
                                      </p:cBhvr>
                                      <p:to>
                                        <p:strVal val="visible"/>
                                      </p:to>
                                    </p:set>
                                    <p:anim calcmode="lin" valueType="num">
                                      <p:cBhvr additive="base">
                                        <p:cTn id="7" dur="500" fill="hold"/>
                                        <p:tgtEl>
                                          <p:spTgt spid="2164">
                                            <p:txEl>
                                              <p:charRg st="0" end="4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64">
                                            <p:txEl>
                                              <p:charRg st="0" end="4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childTnLst>
                                    <p:set>
                                      <p:cBhvr additive="base">
                                        <p:cTn id="12" dur="1" fill="hold">
                                          <p:stCondLst>
                                            <p:cond delay="0"/>
                                          </p:stCondLst>
                                        </p:cTn>
                                        <p:tgtEl>
                                          <p:spTgt spid="2164">
                                            <p:txEl>
                                              <p:charRg st="42" end="99"/>
                                            </p:txEl>
                                          </p:spTgt>
                                        </p:tgtEl>
                                        <p:attrNameLst>
                                          <p:attrName>style.visibility</p:attrName>
                                        </p:attrNameLst>
                                      </p:cBhvr>
                                      <p:to>
                                        <p:strVal val="visible"/>
                                      </p:to>
                                    </p:set>
                                    <p:anim calcmode="lin" valueType="num">
                                      <p:cBhvr additive="base">
                                        <p:cTn id="13" dur="500" fill="hold"/>
                                        <p:tgtEl>
                                          <p:spTgt spid="2164">
                                            <p:txEl>
                                              <p:charRg st="42" end="99"/>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64">
                                            <p:txEl>
                                              <p:charRg st="42" end="99"/>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childTnLst>
                                    <p:set>
                                      <p:cBhvr additive="base">
                                        <p:cTn id="18" dur="1" fill="hold">
                                          <p:stCondLst>
                                            <p:cond delay="0"/>
                                          </p:stCondLst>
                                        </p:cTn>
                                        <p:tgtEl>
                                          <p:spTgt spid="2164">
                                            <p:txEl>
                                              <p:charRg st="99" end="143"/>
                                            </p:txEl>
                                          </p:spTgt>
                                        </p:tgtEl>
                                        <p:attrNameLst>
                                          <p:attrName>style.visibility</p:attrName>
                                        </p:attrNameLst>
                                      </p:cBhvr>
                                      <p:to>
                                        <p:strVal val="visible"/>
                                      </p:to>
                                    </p:set>
                                    <p:anim calcmode="lin" valueType="num">
                                      <p:cBhvr additive="base">
                                        <p:cTn id="19" dur="500" fill="hold"/>
                                        <p:tgtEl>
                                          <p:spTgt spid="2164">
                                            <p:txEl>
                                              <p:charRg st="99" end="14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64">
                                            <p:txEl>
                                              <p:charRg st="99" end="14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childTnLst>
                                    <p:set>
                                      <p:cBhvr additive="base">
                                        <p:cTn id="24" dur="1" fill="hold">
                                          <p:stCondLst>
                                            <p:cond delay="0"/>
                                          </p:stCondLst>
                                        </p:cTn>
                                        <p:tgtEl>
                                          <p:spTgt spid="2164">
                                            <p:txEl>
                                              <p:charRg st="143" end="185"/>
                                            </p:txEl>
                                          </p:spTgt>
                                        </p:tgtEl>
                                        <p:attrNameLst>
                                          <p:attrName>style.visibility</p:attrName>
                                        </p:attrNameLst>
                                      </p:cBhvr>
                                      <p:to>
                                        <p:strVal val="visible"/>
                                      </p:to>
                                    </p:set>
                                    <p:anim calcmode="lin" valueType="num">
                                      <p:cBhvr additive="base">
                                        <p:cTn id="25" dur="500" fill="hold"/>
                                        <p:tgtEl>
                                          <p:spTgt spid="2164">
                                            <p:txEl>
                                              <p:charRg st="143" end="18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64">
                                            <p:txEl>
                                              <p:charRg st="143" end="18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4" grpId="0" animBg="1"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82"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183" name="Rectangle 2"/>
          <p:cNvSpPr/>
          <p:nvPr>
            <p:ph type="subTitle" idx="4294967295"/>
          </p:nvPr>
        </p:nvSpPr>
        <p:spPr>
          <a:xfrm>
            <a:off x="611188" y="1757363"/>
            <a:ext cx="7921625" cy="3852862"/>
          </a:xfrm>
          <a:ln>
            <a:solidFill>
              <a:srgbClr val="000000"/>
            </a:solidFill>
          </a:ln>
        </p:spPr>
        <p:txBody>
          <a:bodyPr wrap="square"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a:lnSpc>
                <a:spcPct val="80000"/>
              </a:lnSpc>
              <a:buFont typeface="Wingdings" panose="05000000000000000000" pitchFamily="2" charset="2"/>
              <a:buChar char="l"/>
            </a:pPr>
            <a:r>
              <a:rPr lang="en-US" altLang="zh-CN" sz="2000" b="1">
                <a:solidFill>
                  <a:srgbClr val="000066"/>
                </a:solidFill>
                <a:latin typeface="微软雅黑" panose="020B0503020204020204" charset="-122"/>
                <a:ea typeface="黑体" panose="02010609060101010101" charset="-122"/>
              </a:rPr>
              <a:t> </a:t>
            </a:r>
            <a:r>
              <a:rPr lang="en-US" altLang="zh-CN" sz="2000" b="1">
                <a:solidFill>
                  <a:srgbClr val="000066"/>
                </a:solidFill>
                <a:latin typeface="微软雅黑" panose="020B0503020204020204" charset="-122"/>
                <a:ea typeface="微软雅黑" panose="020B0503020204020204" charset="-122"/>
              </a:rPr>
              <a:t>⑵</a:t>
            </a:r>
            <a:r>
              <a:rPr lang="zh-CN" altLang="en-US" sz="2000" b="1">
                <a:solidFill>
                  <a:srgbClr val="000066"/>
                </a:solidFill>
                <a:latin typeface="微软雅黑" panose="020B0503020204020204" charset="-122"/>
                <a:ea typeface="微软雅黑" panose="020B0503020204020204" charset="-122"/>
              </a:rPr>
              <a:t>成长期市场营销策略</a:t>
            </a:r>
            <a:endParaRPr lang="zh-CN" altLang="en-US" sz="2000" b="1">
              <a:solidFill>
                <a:srgbClr val="000066"/>
              </a:solidFill>
              <a:latin typeface="微软雅黑" panose="020B0503020204020204" charset="-122"/>
              <a:ea typeface="微软雅黑" panose="020B0503020204020204" charset="-122"/>
            </a:endParaRPr>
          </a:p>
          <a:p>
            <a:pPr marL="0" lvl="0" indent="0" algn="l" defTabSz="914400">
              <a:lnSpc>
                <a:spcPct val="80000"/>
              </a:lnSpc>
              <a:buFont typeface="Wingdings" panose="05000000000000000000" pitchFamily="2" charset="2"/>
              <a:buChar char="l"/>
            </a:pPr>
            <a:r>
              <a:rPr lang="zh-CN" altLang="en-US" sz="1800">
                <a:solidFill>
                  <a:srgbClr val="000066"/>
                </a:solidFill>
                <a:latin typeface="微软雅黑" panose="020B0503020204020204" charset="-122"/>
                <a:ea typeface="微软雅黑" panose="020B0503020204020204" charset="-122"/>
              </a:rPr>
              <a:t>新产品经过市场导入期以后，消费者对该产品已经熟悉，消费习惯业已形成，销售量迅速增长，这种新产品就进入了成长期。进入成长期以后，老顾客重复购买，并且带来了新的顾客，销售量激增，企业利润迅速增长，在这一阶段利润达到高峰。随着销售量的增大，企业生产规模也逐步扩大，产品成本逐步降低，新的竞争者会投入竞争。随着竞争的加剧，新的产品特性开始出现，产品市场开始细分，分销渠道增加。</a:t>
            </a:r>
            <a:endParaRPr lang="zh-CN" altLang="en-US" sz="1800">
              <a:solidFill>
                <a:srgbClr val="000066"/>
              </a:solidFill>
              <a:latin typeface="微软雅黑" panose="020B0503020204020204" charset="-122"/>
              <a:ea typeface="微软雅黑" panose="020B0503020204020204" charset="-122"/>
            </a:endParaRPr>
          </a:p>
        </p:txBody>
      </p:sp>
      <p:sp>
        <p:nvSpPr>
          <p:cNvPr id="2184" name="日期占位符 3"/>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185" name="灯片编号占位符 4"/>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186" name="Rectangle 3"/>
          <p:cNvSpPr/>
          <p:nvPr/>
        </p:nvSpPr>
        <p:spPr>
          <a:xfrm>
            <a:off x="539750" y="3054350"/>
            <a:ext cx="3983038" cy="3470275"/>
          </a:xfrm>
          <a:prstGeom prst="rect">
            <a:avLst/>
          </a:prstGeom>
          <a:noFill/>
          <a:ln w="9525">
            <a:noFill/>
          </a:ln>
        </p:spPr>
        <p:txBody>
          <a:bodyPr anchor="t"/>
          <a:p>
            <a:pPr marL="533400" indent="-533400">
              <a:spcBef>
                <a:spcPct val="20000"/>
              </a:spcBef>
              <a:buSzPct val="100000"/>
              <a:buChar char="•"/>
            </a:pPr>
            <a:r>
              <a:rPr lang="en-US" altLang="zh-CN" b="1">
                <a:solidFill>
                  <a:srgbClr val="000066"/>
                </a:solidFill>
                <a:latin typeface="华文新魏" charset="-122"/>
                <a:ea typeface="华文新魏" charset="-122"/>
              </a:rPr>
              <a:t>  </a:t>
            </a:r>
            <a:r>
              <a:rPr lang="zh-CN" altLang="en-US" b="1">
                <a:solidFill>
                  <a:srgbClr val="000066"/>
                </a:solidFill>
                <a:latin typeface="华文新魏" charset="-122"/>
                <a:ea typeface="华文新魏" charset="-122"/>
              </a:rPr>
              <a:t>特点</a:t>
            </a:r>
            <a:endParaRPr lang="zh-CN" altLang="en-US" b="1">
              <a:solidFill>
                <a:srgbClr val="000066"/>
              </a:solidFill>
              <a:latin typeface="华文新魏" charset="-122"/>
              <a:ea typeface="华文新魏" charset="-122"/>
            </a:endParaRPr>
          </a:p>
          <a:p>
            <a:pPr marL="914400" lvl="1" indent="-457200" rtl="0">
              <a:spcBef>
                <a:spcPct val="20000"/>
              </a:spcBef>
              <a:buSzPct val="100000"/>
              <a:buFont typeface="Wingdings" panose="05000000000000000000" pitchFamily="2" charset="2"/>
              <a:buChar char="v"/>
            </a:pPr>
            <a:r>
              <a:rPr lang="zh-CN" altLang="en-US" b="1">
                <a:solidFill>
                  <a:srgbClr val="000066"/>
                </a:solidFill>
                <a:latin typeface="宋体" panose="02010600030101010101" pitchFamily="2" charset="-122"/>
                <a:ea typeface="宋体" panose="02010600030101010101" pitchFamily="2" charset="-122"/>
              </a:rPr>
              <a:t>销量增长快</a:t>
            </a:r>
            <a:endParaRPr lang="zh-CN" altLang="en-US" b="1">
              <a:solidFill>
                <a:srgbClr val="000066"/>
              </a:solidFill>
              <a:latin typeface="宋体" panose="02010600030101010101" pitchFamily="2" charset="-122"/>
              <a:ea typeface="宋体" panose="02010600030101010101" pitchFamily="2" charset="-122"/>
            </a:endParaRPr>
          </a:p>
          <a:p>
            <a:pPr marL="914400" lvl="1" indent="-457200" rtl="0">
              <a:spcBef>
                <a:spcPct val="20000"/>
              </a:spcBef>
              <a:buSzPct val="100000"/>
              <a:buFont typeface="Wingdings" panose="05000000000000000000" pitchFamily="2" charset="2"/>
              <a:buChar char="v"/>
            </a:pPr>
            <a:r>
              <a:rPr lang="zh-CN" altLang="en-US" b="1">
                <a:solidFill>
                  <a:srgbClr val="000066"/>
                </a:solidFill>
                <a:latin typeface="宋体" panose="02010600030101010101" pitchFamily="2" charset="-122"/>
                <a:ea typeface="宋体" panose="02010600030101010101" pitchFamily="2" charset="-122"/>
              </a:rPr>
              <a:t>竞争加剧</a:t>
            </a:r>
            <a:endParaRPr lang="zh-CN" altLang="en-US" b="1">
              <a:solidFill>
                <a:srgbClr val="000066"/>
              </a:solidFill>
              <a:latin typeface="宋体" panose="02010600030101010101" pitchFamily="2" charset="-122"/>
              <a:ea typeface="宋体" panose="02010600030101010101" pitchFamily="2" charset="-122"/>
            </a:endParaRPr>
          </a:p>
          <a:p>
            <a:pPr marL="914400" lvl="1" indent="-457200" rtl="0">
              <a:spcBef>
                <a:spcPct val="20000"/>
              </a:spcBef>
              <a:buSzPct val="100000"/>
              <a:buFont typeface="Wingdings" panose="05000000000000000000" pitchFamily="2" charset="2"/>
              <a:buChar char="v"/>
            </a:pPr>
            <a:r>
              <a:rPr lang="zh-CN" altLang="en-US" b="1">
                <a:solidFill>
                  <a:srgbClr val="000066"/>
                </a:solidFill>
                <a:latin typeface="宋体" panose="02010600030101010101" pitchFamily="2" charset="-122"/>
                <a:ea typeface="宋体" panose="02010600030101010101" pitchFamily="2" charset="-122"/>
              </a:rPr>
              <a:t>分销渠道趋于理想</a:t>
            </a:r>
            <a:endParaRPr lang="zh-CN" altLang="en-US" b="1">
              <a:solidFill>
                <a:srgbClr val="000066"/>
              </a:solidFill>
              <a:latin typeface="宋体" panose="02010600030101010101" pitchFamily="2" charset="-122"/>
              <a:ea typeface="宋体" panose="02010600030101010101" pitchFamily="2" charset="-122"/>
            </a:endParaRPr>
          </a:p>
          <a:p>
            <a:pPr marL="914400" lvl="1" indent="-457200" rtl="0">
              <a:spcBef>
                <a:spcPct val="20000"/>
              </a:spcBef>
              <a:buSzPct val="100000"/>
              <a:buFont typeface="Wingdings" panose="05000000000000000000" pitchFamily="2" charset="2"/>
              <a:buChar char="v"/>
            </a:pPr>
            <a:r>
              <a:rPr lang="zh-CN" altLang="en-US" b="1">
                <a:solidFill>
                  <a:srgbClr val="000066"/>
                </a:solidFill>
                <a:latin typeface="宋体" panose="02010600030101010101" pitchFamily="2" charset="-122"/>
                <a:ea typeface="宋体" panose="02010600030101010101" pitchFamily="2" charset="-122"/>
              </a:rPr>
              <a:t>价格趋于下降</a:t>
            </a:r>
            <a:endParaRPr lang="zh-CN" altLang="en-US" b="1">
              <a:solidFill>
                <a:srgbClr val="000066"/>
              </a:solidFill>
              <a:latin typeface="宋体" panose="02010600030101010101" pitchFamily="2" charset="-122"/>
              <a:ea typeface="宋体" panose="02010600030101010101" pitchFamily="2" charset="-122"/>
            </a:endParaRPr>
          </a:p>
          <a:p>
            <a:pPr marL="914400" lvl="1" indent="-457200" rtl="0">
              <a:spcBef>
                <a:spcPct val="20000"/>
              </a:spcBef>
              <a:buSzPct val="100000"/>
              <a:buFont typeface="Wingdings" panose="05000000000000000000" pitchFamily="2" charset="2"/>
              <a:buChar char="v"/>
            </a:pPr>
            <a:r>
              <a:rPr lang="zh-CN" altLang="en-US" b="1">
                <a:solidFill>
                  <a:srgbClr val="000066"/>
                </a:solidFill>
                <a:latin typeface="宋体" panose="02010600030101010101" pitchFamily="2" charset="-122"/>
                <a:ea typeface="宋体" panose="02010600030101010101" pitchFamily="2" charset="-122"/>
              </a:rPr>
              <a:t>销售总费用与导入期相同或略有提高</a:t>
            </a:r>
            <a:endParaRPr lang="zh-CN" altLang="en-US" b="1">
              <a:solidFill>
                <a:srgbClr val="000066"/>
              </a:solidFill>
              <a:latin typeface="宋体" panose="02010600030101010101" pitchFamily="2" charset="-122"/>
              <a:ea typeface="宋体" panose="02010600030101010101" pitchFamily="2" charset="-122"/>
            </a:endParaRPr>
          </a:p>
          <a:p>
            <a:pPr marL="914400" lvl="1" indent="-457200" rtl="0">
              <a:spcBef>
                <a:spcPct val="20000"/>
              </a:spcBef>
              <a:buSzPct val="100000"/>
              <a:buFont typeface="Wingdings" panose="05000000000000000000" pitchFamily="2" charset="2"/>
              <a:buChar char="v"/>
            </a:pPr>
            <a:r>
              <a:rPr lang="zh-CN" altLang="en-US" b="1">
                <a:solidFill>
                  <a:srgbClr val="000066"/>
                </a:solidFill>
                <a:latin typeface="宋体" panose="02010600030101010101" pitchFamily="2" charset="-122"/>
                <a:ea typeface="宋体" panose="02010600030101010101" pitchFamily="2" charset="-122"/>
              </a:rPr>
              <a:t>技术工艺较成熟</a:t>
            </a:r>
            <a:endParaRPr lang="zh-CN" altLang="en-US" b="1">
              <a:solidFill>
                <a:srgbClr val="000066"/>
              </a:solidFill>
              <a:latin typeface="宋体" panose="02010600030101010101" pitchFamily="2" charset="-122"/>
              <a:ea typeface="宋体" panose="02010600030101010101" pitchFamily="2" charset="-122"/>
            </a:endParaRPr>
          </a:p>
          <a:p>
            <a:pPr lvl="1" rtl="0">
              <a:spcBef>
                <a:spcPct val="20000"/>
              </a:spcBef>
              <a:buSzPct val="100000"/>
              <a:buFont typeface="Wingdings" panose="05000000000000000000" pitchFamily="2" charset="2"/>
            </a:pPr>
            <a:endParaRPr lang="zh-CN" altLang="en-US" b="1">
              <a:solidFill>
                <a:srgbClr val="000066"/>
              </a:solidFill>
              <a:latin typeface="宋体" panose="02010600030101010101" pitchFamily="2" charset="-122"/>
              <a:ea typeface="宋体" panose="02010600030101010101" pitchFamily="2" charset="-122"/>
            </a:endParaRPr>
          </a:p>
        </p:txBody>
      </p:sp>
      <p:sp>
        <p:nvSpPr>
          <p:cNvPr id="2187" name="Rectangle 4"/>
          <p:cNvSpPr/>
          <p:nvPr/>
        </p:nvSpPr>
        <p:spPr>
          <a:xfrm>
            <a:off x="4716463" y="3422650"/>
            <a:ext cx="3983037" cy="3101975"/>
          </a:xfrm>
          <a:prstGeom prst="rect">
            <a:avLst/>
          </a:prstGeom>
          <a:noFill/>
          <a:ln w="9525">
            <a:noFill/>
          </a:ln>
        </p:spPr>
        <p:txBody>
          <a:bodyPr anchor="t"/>
          <a:p>
            <a:pPr marL="342900" indent="-342900">
              <a:lnSpc>
                <a:spcPct val="90000"/>
              </a:lnSpc>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成长期市场营销策略：</a:t>
            </a:r>
            <a:endParaRPr lang="zh-CN" altLang="en-US" sz="2000" b="1">
              <a:solidFill>
                <a:srgbClr val="000066"/>
              </a:solidFill>
              <a:latin typeface="Arial" panose="020B0604020202020204" pitchFamily="34" charset="0"/>
              <a:ea typeface="宋体" panose="02010600030101010101" pitchFamily="2" charset="-122"/>
            </a:endParaRPr>
          </a:p>
          <a:p>
            <a:pPr marL="342900" indent="-342900">
              <a:lnSpc>
                <a:spcPct val="90000"/>
              </a:lnSpc>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①改善产品品质。</a:t>
            </a:r>
            <a:endParaRPr lang="zh-CN" altLang="en-US" sz="2000" b="1">
              <a:solidFill>
                <a:srgbClr val="000066"/>
              </a:solidFill>
              <a:latin typeface="Arial" panose="020B0604020202020204" pitchFamily="34" charset="0"/>
              <a:ea typeface="宋体" panose="02010600030101010101" pitchFamily="2" charset="-122"/>
            </a:endParaRPr>
          </a:p>
          <a:p>
            <a:pPr marL="342900" indent="-342900">
              <a:lnSpc>
                <a:spcPct val="90000"/>
              </a:lnSpc>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②寻找新的细分市场。</a:t>
            </a:r>
            <a:endParaRPr lang="zh-CN" altLang="en-US" sz="2000" b="1">
              <a:solidFill>
                <a:srgbClr val="000066"/>
              </a:solidFill>
              <a:latin typeface="Arial" panose="020B0604020202020204" pitchFamily="34" charset="0"/>
              <a:ea typeface="宋体" panose="02010600030101010101" pitchFamily="2" charset="-122"/>
            </a:endParaRPr>
          </a:p>
          <a:p>
            <a:pPr marL="342900" indent="-342900">
              <a:lnSpc>
                <a:spcPct val="90000"/>
              </a:lnSpc>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③改变广告宣传的重点。</a:t>
            </a:r>
            <a:endParaRPr lang="zh-CN" altLang="en-US" sz="2000" b="1">
              <a:solidFill>
                <a:srgbClr val="000066"/>
              </a:solidFill>
              <a:latin typeface="Arial" panose="020B0604020202020204" pitchFamily="34" charset="0"/>
              <a:ea typeface="宋体" panose="02010600030101010101" pitchFamily="2" charset="-122"/>
            </a:endParaRPr>
          </a:p>
          <a:p>
            <a:pPr marL="342900" indent="-342900">
              <a:lnSpc>
                <a:spcPct val="90000"/>
              </a:lnSpc>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④适时降价。 </a:t>
            </a:r>
            <a:endParaRPr lang="zh-CN" altLang="en-US" sz="2000" b="1">
              <a:solidFill>
                <a:srgbClr val="000066"/>
              </a:solidFill>
              <a:latin typeface="Arial" panose="020B0604020202020204" pitchFamily="34" charset="0"/>
              <a:ea typeface="宋体" panose="02010600030101010101" pitchFamily="2" charset="-122"/>
            </a:endParaRPr>
          </a:p>
          <a:p>
            <a:pPr marL="342900" indent="-342900">
              <a:lnSpc>
                <a:spcPct val="90000"/>
              </a:lnSpc>
              <a:spcBef>
                <a:spcPct val="20000"/>
              </a:spcBef>
              <a:buSzPct val="100000"/>
              <a:buFont typeface="Wingdings" panose="05000000000000000000" pitchFamily="2" charset="2"/>
              <a:buChar char="l"/>
            </a:pPr>
            <a:endParaRPr lang="en-US" altLang="zh-CN" sz="2000" b="1">
              <a:solidFill>
                <a:srgbClr val="000066"/>
              </a:solidFill>
              <a:latin typeface="Arial" panose="020B0604020202020204" pitchFamily="34" charset="0"/>
              <a:ea typeface="宋体" panose="02010600030101010101" pitchFamily="2" charset="-122"/>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90"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191" name="Rectangle 2"/>
          <p:cNvSpPr/>
          <p:nvPr>
            <p:ph type="subTitle" idx="4294967295"/>
          </p:nvPr>
        </p:nvSpPr>
        <p:spPr>
          <a:xfrm>
            <a:off x="611188" y="908050"/>
            <a:ext cx="7921625" cy="4702175"/>
          </a:xfrm>
          <a:ln>
            <a:solidFill>
              <a:srgbClr val="000000"/>
            </a:solidFill>
          </a:ln>
        </p:spPr>
        <p:txBody>
          <a:bodyPr wrap="square"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a:lnSpc>
                <a:spcPct val="90000"/>
              </a:lnSpc>
              <a:buFont typeface="Wingdings" panose="05000000000000000000" pitchFamily="2" charset="2"/>
              <a:buChar char="l"/>
            </a:pPr>
            <a:r>
              <a:rPr lang="en-US" altLang="zh-CN" sz="2400" b="1">
                <a:solidFill>
                  <a:srgbClr val="000066"/>
                </a:solidFill>
                <a:latin typeface="微软雅黑" panose="020B0503020204020204" charset="-122"/>
                <a:ea typeface="微软雅黑" panose="020B0503020204020204" charset="-122"/>
              </a:rPr>
              <a:t> ⑶</a:t>
            </a:r>
            <a:r>
              <a:rPr lang="zh-CN" altLang="en-US" sz="2400" b="1">
                <a:solidFill>
                  <a:srgbClr val="000066"/>
                </a:solidFill>
                <a:latin typeface="微软雅黑" panose="020B0503020204020204" charset="-122"/>
                <a:ea typeface="微软雅黑" panose="020B0503020204020204" charset="-122"/>
              </a:rPr>
              <a:t>成熟期市场营销策略</a:t>
            </a:r>
            <a:endParaRPr lang="zh-CN" altLang="en-US" sz="2400" b="1">
              <a:solidFill>
                <a:srgbClr val="000066"/>
              </a:solidFill>
              <a:latin typeface="微软雅黑" panose="020B0503020204020204" charset="-122"/>
              <a:ea typeface="微软雅黑" panose="020B0503020204020204" charset="-122"/>
            </a:endParaRPr>
          </a:p>
          <a:p>
            <a:pPr marL="0" lvl="0" indent="0" algn="l" defTabSz="914400">
              <a:lnSpc>
                <a:spcPct val="90000"/>
              </a:lnSpc>
              <a:buFont typeface="Wingdings" panose="05000000000000000000" pitchFamily="2" charset="2"/>
              <a:buChar char="l"/>
            </a:pPr>
            <a:r>
              <a:rPr lang="zh-CN" altLang="en-US" sz="2000">
                <a:solidFill>
                  <a:srgbClr val="000066"/>
                </a:solidFill>
                <a:latin typeface="微软雅黑" panose="020B0503020204020204" charset="-122"/>
                <a:ea typeface="微软雅黑" panose="020B0503020204020204" charset="-122"/>
              </a:rPr>
              <a:t>特点：销售量增长缓慢，逐步达到最高峰，然后缓慢下降；销售利润率和利润额开始下降；市场竞争非常激烈，各种品牌、各种款式的同类产品不断出现。</a:t>
            </a:r>
            <a:endParaRPr lang="zh-CN" altLang="en-US" sz="2000">
              <a:solidFill>
                <a:srgbClr val="000066"/>
              </a:solidFill>
              <a:latin typeface="微软雅黑" panose="020B0503020204020204" charset="-122"/>
              <a:ea typeface="微软雅黑" panose="020B0503020204020204" charset="-122"/>
            </a:endParaRPr>
          </a:p>
        </p:txBody>
      </p:sp>
      <p:sp>
        <p:nvSpPr>
          <p:cNvPr id="2192" name="日期占位符 3"/>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193" name="灯片编号占位符 4"/>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194" name="Rectangle 3"/>
          <p:cNvSpPr/>
          <p:nvPr/>
        </p:nvSpPr>
        <p:spPr>
          <a:xfrm>
            <a:off x="611505" y="4554220"/>
            <a:ext cx="7834630" cy="1574165"/>
          </a:xfrm>
          <a:prstGeom prst="rect">
            <a:avLst/>
          </a:prstGeom>
          <a:noFill/>
          <a:ln w="9525">
            <a:noFill/>
          </a:ln>
        </p:spPr>
        <p:txBody>
          <a:bodyPr anchor="t"/>
          <a:p>
            <a:pPr marL="609600" indent="-609600">
              <a:lnSpc>
                <a:spcPct val="90000"/>
              </a:lnSpc>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成熟期市场营销策略：</a:t>
            </a:r>
            <a:endParaRPr lang="zh-CN" altLang="en-US" sz="2000" b="1">
              <a:solidFill>
                <a:srgbClr val="000066"/>
              </a:solidFill>
              <a:latin typeface="Arial" panose="020B0604020202020204" pitchFamily="34" charset="0"/>
              <a:ea typeface="宋体" panose="02010600030101010101" pitchFamily="2" charset="-122"/>
            </a:endParaRPr>
          </a:p>
          <a:p>
            <a:pPr marL="609600" indent="-609600">
              <a:lnSpc>
                <a:spcPct val="90000"/>
              </a:lnSpc>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市场改良：开发新市场，寻求新用户。</a:t>
            </a:r>
            <a:endParaRPr lang="zh-CN" altLang="en-US" sz="2000" b="1">
              <a:solidFill>
                <a:srgbClr val="000066"/>
              </a:solidFill>
              <a:latin typeface="Arial" panose="020B0604020202020204" pitchFamily="34" charset="0"/>
              <a:ea typeface="宋体" panose="02010600030101010101" pitchFamily="2" charset="-122"/>
            </a:endParaRPr>
          </a:p>
          <a:p>
            <a:pPr marL="609600" indent="-609600">
              <a:lnSpc>
                <a:spcPct val="90000"/>
              </a:lnSpc>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产品改良：改进产品品质或服务后再投放市场。</a:t>
            </a:r>
            <a:endParaRPr lang="zh-CN" altLang="en-US" sz="2000" b="1">
              <a:solidFill>
                <a:srgbClr val="000066"/>
              </a:solidFill>
              <a:latin typeface="Arial" panose="020B0604020202020204" pitchFamily="34" charset="0"/>
              <a:ea typeface="宋体" panose="02010600030101010101" pitchFamily="2" charset="-122"/>
            </a:endParaRPr>
          </a:p>
          <a:p>
            <a:pPr>
              <a:lnSpc>
                <a:spcPct val="90000"/>
              </a:lnSpc>
              <a:spcBef>
                <a:spcPct val="20000"/>
              </a:spcBef>
              <a:buSzPct val="100000"/>
              <a:buFont typeface="Wingdings" panose="05000000000000000000" pitchFamily="2" charset="2"/>
            </a:pPr>
            <a:endParaRPr lang="zh-CN" altLang="en-US" sz="2000" b="1">
              <a:solidFill>
                <a:srgbClr val="000066"/>
              </a:solidFill>
              <a:latin typeface="Arial" panose="020B0604020202020204" pitchFamily="34" charset="0"/>
              <a:ea typeface="宋体" panose="02010600030101010101" pitchFamily="2" charset="-122"/>
            </a:endParaRPr>
          </a:p>
        </p:txBody>
      </p:sp>
      <p:sp>
        <p:nvSpPr>
          <p:cNvPr id="2195" name="Rectangle 4"/>
          <p:cNvSpPr/>
          <p:nvPr/>
        </p:nvSpPr>
        <p:spPr>
          <a:xfrm>
            <a:off x="611505" y="2438400"/>
            <a:ext cx="7921625" cy="2286000"/>
          </a:xfrm>
          <a:prstGeom prst="rect">
            <a:avLst/>
          </a:prstGeom>
          <a:noFill/>
          <a:ln w="9525">
            <a:noFill/>
          </a:ln>
        </p:spPr>
        <p:txBody>
          <a:bodyPr anchor="t"/>
          <a:p>
            <a:pPr marL="533400" indent="-533400">
              <a:spcBef>
                <a:spcPct val="20000"/>
              </a:spcBef>
              <a:buSzPct val="100000"/>
              <a:buChar char="•"/>
            </a:pPr>
            <a:r>
              <a:rPr lang="zh-CN" altLang="en-US" sz="2000" b="1">
                <a:solidFill>
                  <a:srgbClr val="000066"/>
                </a:solidFill>
                <a:latin typeface="华文新魏" charset="-122"/>
                <a:ea typeface="华文新魏" charset="-122"/>
              </a:rPr>
              <a:t>阶段划分与市场特点</a:t>
            </a:r>
            <a:endParaRPr lang="zh-CN" altLang="en-US" sz="2000" b="1">
              <a:solidFill>
                <a:srgbClr val="000066"/>
              </a:solidFill>
              <a:latin typeface="华文新魏" charset="-122"/>
              <a:ea typeface="华文新魏" charset="-122"/>
            </a:endParaRPr>
          </a:p>
          <a:p>
            <a:pPr marL="914400" lvl="1" indent="-457200" rtl="0">
              <a:spcBef>
                <a:spcPct val="20000"/>
              </a:spcBef>
              <a:buSzPct val="100000"/>
              <a:buFont typeface="Wingdings" panose="05000000000000000000" pitchFamily="2" charset="2"/>
              <a:buChar char="v"/>
            </a:pPr>
            <a:r>
              <a:rPr lang="zh-CN" altLang="en-US" sz="2000" b="1">
                <a:solidFill>
                  <a:srgbClr val="000066"/>
                </a:solidFill>
                <a:latin typeface="宋体" panose="02010600030101010101" pitchFamily="2" charset="-122"/>
                <a:ea typeface="宋体" panose="02010600030101010101" pitchFamily="2" charset="-122"/>
              </a:rPr>
              <a:t>成长成熟期：销售渠道基本成饱和状态，增长率缓慢上升，少数后续买者继续进入市场。</a:t>
            </a:r>
            <a:endParaRPr lang="zh-CN" altLang="en-US" sz="2000" b="1">
              <a:solidFill>
                <a:srgbClr val="000066"/>
              </a:solidFill>
              <a:latin typeface="宋体" panose="02010600030101010101" pitchFamily="2" charset="-122"/>
              <a:ea typeface="宋体" panose="02010600030101010101" pitchFamily="2" charset="-122"/>
            </a:endParaRPr>
          </a:p>
          <a:p>
            <a:pPr marL="914400" lvl="1" indent="-457200" rtl="0">
              <a:spcBef>
                <a:spcPct val="20000"/>
              </a:spcBef>
              <a:buSzPct val="100000"/>
              <a:buFont typeface="Wingdings" panose="05000000000000000000" pitchFamily="2" charset="2"/>
              <a:buChar char="v"/>
            </a:pPr>
            <a:r>
              <a:rPr lang="zh-CN" altLang="en-US" sz="2000" b="1">
                <a:solidFill>
                  <a:srgbClr val="000066"/>
                </a:solidFill>
                <a:latin typeface="宋体" panose="02010600030101010101" pitchFamily="2" charset="-122"/>
                <a:ea typeface="宋体" panose="02010600030101010101" pitchFamily="2" charset="-122"/>
              </a:rPr>
              <a:t>稳定成熟期：市场饱和，消费平稳，产品销售稳定。</a:t>
            </a:r>
            <a:endParaRPr lang="zh-CN" altLang="en-US" sz="2000" b="1">
              <a:solidFill>
                <a:srgbClr val="000066"/>
              </a:solidFill>
              <a:latin typeface="宋体" panose="02010600030101010101" pitchFamily="2" charset="-122"/>
              <a:ea typeface="宋体" panose="02010600030101010101" pitchFamily="2" charset="-122"/>
            </a:endParaRPr>
          </a:p>
          <a:p>
            <a:pPr marL="914400" lvl="1" indent="-457200" rtl="0">
              <a:spcBef>
                <a:spcPct val="20000"/>
              </a:spcBef>
              <a:buSzPct val="100000"/>
              <a:buFont typeface="Wingdings" panose="05000000000000000000" pitchFamily="2" charset="2"/>
              <a:buChar char="v"/>
            </a:pPr>
            <a:r>
              <a:rPr lang="zh-CN" altLang="en-US" sz="2000" b="1">
                <a:solidFill>
                  <a:srgbClr val="000066"/>
                </a:solidFill>
                <a:latin typeface="宋体" panose="02010600030101010101" pitchFamily="2" charset="-122"/>
                <a:ea typeface="宋体" panose="02010600030101010101" pitchFamily="2" charset="-122"/>
              </a:rPr>
              <a:t>衰退成熟期：销售量开始缓慢下降，原有顾客兴趣转移</a:t>
            </a:r>
            <a:r>
              <a:rPr lang="zh-CN" altLang="en-US" sz="2000" b="1">
                <a:solidFill>
                  <a:srgbClr val="000066"/>
                </a:solidFill>
                <a:latin typeface="华文新魏" charset="-122"/>
                <a:ea typeface="华文新魏" charset="-122"/>
              </a:rPr>
              <a:t>。</a:t>
            </a:r>
            <a:endParaRPr lang="zh-CN" altLang="en-US" sz="2000" b="1">
              <a:solidFill>
                <a:srgbClr val="000066"/>
              </a:solidFill>
              <a:latin typeface="华文新魏" charset="-122"/>
              <a:ea typeface="华文新魏" charset="-122"/>
            </a:endParaRPr>
          </a:p>
        </p:txBody>
      </p:sp>
    </p:spTree>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98"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199" name="Rectangle 2"/>
          <p:cNvSpPr/>
          <p:nvPr>
            <p:ph type="subTitle" idx="4294967295"/>
          </p:nvPr>
        </p:nvSpPr>
        <p:spPr>
          <a:xfrm>
            <a:off x="611188" y="1412875"/>
            <a:ext cx="7921625" cy="4197350"/>
          </a:xfrm>
          <a:ln>
            <a:solidFill>
              <a:srgbClr val="000000"/>
            </a:solidFill>
          </a:ln>
        </p:spPr>
        <p:txBody>
          <a:bodyPr wrap="square"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a:lnSpc>
                <a:spcPct val="90000"/>
              </a:lnSpc>
              <a:buFont typeface="Wingdings" panose="05000000000000000000" pitchFamily="2" charset="2"/>
              <a:buChar char="l"/>
            </a:pPr>
            <a:endParaRPr lang="en-US" altLang="zh-CN" sz="2000" b="1">
              <a:solidFill>
                <a:srgbClr val="000066"/>
              </a:solidFill>
              <a:latin typeface="宋体" panose="02010600030101010101" pitchFamily="2" charset="-122"/>
              <a:ea typeface="微软雅黑" panose="020B0503020204020204" charset="-122"/>
            </a:endParaRPr>
          </a:p>
          <a:p>
            <a:pPr marL="0" lvl="0" indent="0" algn="l" defTabSz="914400">
              <a:lnSpc>
                <a:spcPct val="90000"/>
              </a:lnSpc>
              <a:buFont typeface="Wingdings" panose="05000000000000000000" pitchFamily="2" charset="2"/>
              <a:buChar char="l"/>
            </a:pPr>
            <a:r>
              <a:rPr lang="zh-CN" altLang="en-US" sz="2000" b="1">
                <a:solidFill>
                  <a:srgbClr val="000066"/>
                </a:solidFill>
                <a:latin typeface="宋体" panose="02010600030101010101" pitchFamily="2" charset="-122"/>
                <a:ea typeface="微软雅黑" panose="020B0503020204020204" charset="-122"/>
              </a:rPr>
              <a:t>（</a:t>
            </a:r>
            <a:r>
              <a:rPr lang="en-US" altLang="zh-CN" sz="2000" b="1">
                <a:solidFill>
                  <a:srgbClr val="000066"/>
                </a:solidFill>
                <a:latin typeface="宋体" panose="02010600030101010101" pitchFamily="2" charset="-122"/>
                <a:ea typeface="微软雅黑" panose="020B0503020204020204" charset="-122"/>
              </a:rPr>
              <a:t>4</a:t>
            </a:r>
            <a:r>
              <a:rPr lang="zh-CN" altLang="en-US" sz="2000" b="1">
                <a:solidFill>
                  <a:srgbClr val="000066"/>
                </a:solidFill>
                <a:latin typeface="宋体" panose="02010600030101010101" pitchFamily="2" charset="-122"/>
                <a:ea typeface="微软雅黑" panose="020B0503020204020204" charset="-122"/>
              </a:rPr>
              <a:t>）</a:t>
            </a:r>
            <a:r>
              <a:rPr lang="zh-CN" altLang="en-US" sz="2000" b="1">
                <a:solidFill>
                  <a:srgbClr val="000066"/>
                </a:solidFill>
                <a:latin typeface="微软雅黑" panose="020B0503020204020204" charset="-122"/>
                <a:ea typeface="微软雅黑" panose="020B0503020204020204" charset="-122"/>
              </a:rPr>
              <a:t>衰退期市场营销策略</a:t>
            </a:r>
            <a:endParaRPr lang="zh-CN" altLang="en-US" sz="2000" b="1">
              <a:solidFill>
                <a:srgbClr val="000066"/>
              </a:solidFill>
              <a:latin typeface="微软雅黑" panose="020B0503020204020204" charset="-122"/>
              <a:ea typeface="微软雅黑" panose="020B0503020204020204" charset="-122"/>
            </a:endParaRPr>
          </a:p>
          <a:p>
            <a:pPr marL="0" lvl="0" indent="0" algn="l" defTabSz="914400">
              <a:lnSpc>
                <a:spcPct val="90000"/>
              </a:lnSpc>
              <a:buFont typeface="Wingdings" panose="05000000000000000000" pitchFamily="2" charset="2"/>
              <a:buChar char="l"/>
            </a:pPr>
            <a:r>
              <a:rPr lang="zh-CN" altLang="en-US" sz="2000" b="1">
                <a:solidFill>
                  <a:srgbClr val="000066"/>
                </a:solidFill>
                <a:latin typeface="微软雅黑" panose="020B0503020204020204" charset="-122"/>
                <a:ea typeface="微软雅黑" panose="020B0503020204020204" charset="-122"/>
              </a:rPr>
              <a:t>衰退期的主要特点：销售量急剧下降；利润很低甚至为零；留在市场上的企业逐渐减少产品附带服务，削减促销预算等，以维持最低水平的经营；消费者的消费习惯已发生改变等。</a:t>
            </a:r>
            <a:endParaRPr lang="zh-CN" altLang="en-US" sz="2000" b="1">
              <a:solidFill>
                <a:srgbClr val="000066"/>
              </a:solidFill>
              <a:latin typeface="微软雅黑" panose="020B0503020204020204" charset="-122"/>
              <a:ea typeface="微软雅黑" panose="020B0503020204020204" charset="-122"/>
            </a:endParaRPr>
          </a:p>
        </p:txBody>
      </p:sp>
      <p:sp>
        <p:nvSpPr>
          <p:cNvPr id="2200" name="日期占位符 3"/>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201" name="灯片编号占位符 4"/>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202" name="Rectangle 3"/>
          <p:cNvSpPr/>
          <p:nvPr/>
        </p:nvSpPr>
        <p:spPr>
          <a:xfrm>
            <a:off x="971550" y="3429000"/>
            <a:ext cx="7416800" cy="2592388"/>
          </a:xfrm>
          <a:prstGeom prst="rect">
            <a:avLst/>
          </a:prstGeom>
          <a:noFill/>
          <a:ln w="9525">
            <a:noFill/>
          </a:ln>
        </p:spPr>
        <p:txBody>
          <a:bodyPr anchor="t"/>
          <a:p>
            <a:pPr marL="342900" indent="-342900">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衰退期市场营销策略：</a:t>
            </a:r>
            <a:endParaRPr lang="zh-CN" altLang="en-US" sz="2000" b="1">
              <a:solidFill>
                <a:srgbClr val="000066"/>
              </a:solidFill>
              <a:latin typeface="Arial" panose="020B0604020202020204" pitchFamily="34" charset="0"/>
              <a:ea typeface="宋体" panose="02010600030101010101" pitchFamily="2" charset="-122"/>
            </a:endParaRPr>
          </a:p>
          <a:p>
            <a:pPr marL="342900" indent="-342900">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①继续策略</a:t>
            </a:r>
            <a:endParaRPr lang="zh-CN" altLang="en-US" sz="2000" b="1">
              <a:solidFill>
                <a:srgbClr val="000066"/>
              </a:solidFill>
              <a:latin typeface="Arial" panose="020B0604020202020204" pitchFamily="34" charset="0"/>
              <a:ea typeface="宋体" panose="02010600030101010101" pitchFamily="2" charset="-122"/>
            </a:endParaRPr>
          </a:p>
          <a:p>
            <a:pPr marL="342900" indent="-342900">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②集中策略 </a:t>
            </a:r>
            <a:endParaRPr lang="zh-CN" altLang="en-US" sz="2000" b="1">
              <a:solidFill>
                <a:srgbClr val="000066"/>
              </a:solidFill>
              <a:latin typeface="Arial" panose="020B0604020202020204" pitchFamily="34" charset="0"/>
              <a:ea typeface="宋体" panose="02010600030101010101" pitchFamily="2" charset="-122"/>
            </a:endParaRPr>
          </a:p>
          <a:p>
            <a:pPr marL="342900" indent="-342900">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③收缩策略</a:t>
            </a:r>
            <a:endParaRPr lang="zh-CN" altLang="en-US" sz="2000" b="1">
              <a:solidFill>
                <a:srgbClr val="000066"/>
              </a:solidFill>
              <a:latin typeface="Arial" panose="020B0604020202020204" pitchFamily="34" charset="0"/>
              <a:ea typeface="宋体" panose="02010600030101010101" pitchFamily="2" charset="-122"/>
            </a:endParaRPr>
          </a:p>
          <a:p>
            <a:pPr marL="342900" indent="-342900">
              <a:spcBef>
                <a:spcPct val="20000"/>
              </a:spcBef>
              <a:buSzPct val="100000"/>
              <a:buFont typeface="Wingdings" panose="05000000000000000000" pitchFamily="2" charset="2"/>
              <a:buChar char="l"/>
            </a:pPr>
            <a:r>
              <a:rPr lang="zh-CN" altLang="en-US" sz="2000" b="1">
                <a:solidFill>
                  <a:srgbClr val="000066"/>
                </a:solidFill>
                <a:latin typeface="Arial" panose="020B0604020202020204" pitchFamily="34" charset="0"/>
                <a:ea typeface="宋体" panose="02010600030101010101" pitchFamily="2" charset="-122"/>
              </a:rPr>
              <a:t>④放弃策略   </a:t>
            </a:r>
            <a:endParaRPr lang="zh-CN" altLang="en-US" sz="2000" b="1">
              <a:solidFill>
                <a:srgbClr val="000066"/>
              </a:solidFill>
              <a:latin typeface="Arial" panose="020B0604020202020204" pitchFamily="34" charset="0"/>
              <a:ea typeface="宋体" panose="02010600030101010101" pitchFamily="2" charset="-122"/>
            </a:endParaRPr>
          </a:p>
          <a:p>
            <a:pPr marL="342900" indent="-342900">
              <a:spcBef>
                <a:spcPct val="20000"/>
              </a:spcBef>
              <a:buSzPct val="100000"/>
              <a:buFont typeface="Wingdings" panose="05000000000000000000" pitchFamily="2" charset="2"/>
              <a:buChar char="l"/>
            </a:pPr>
            <a:endParaRPr lang="zh-CN" altLang="en-US" sz="2000" b="1">
              <a:solidFill>
                <a:srgbClr val="000066"/>
              </a:solidFill>
              <a:latin typeface="Arial" panose="020B0604020202020204" pitchFamily="34" charset="0"/>
              <a:ea typeface="宋体" panose="02010600030101010101" pitchFamily="2" charset="-122"/>
            </a:endParaRPr>
          </a:p>
          <a:p>
            <a:pPr marL="342900" indent="-342900">
              <a:spcBef>
                <a:spcPct val="20000"/>
              </a:spcBef>
              <a:buSzPct val="100000"/>
              <a:buFont typeface="Wingdings" panose="05000000000000000000" pitchFamily="2" charset="2"/>
              <a:buChar char="l"/>
            </a:pPr>
            <a:endParaRPr lang="zh-CN" altLang="en-US" sz="2000" b="1">
              <a:solidFill>
                <a:srgbClr val="000066"/>
              </a:solidFill>
              <a:latin typeface="宋体" panose="02010600030101010101" pitchFamily="2" charset="-122"/>
              <a:ea typeface="宋体" panose="02010600030101010101" pitchFamily="2" charset="-122"/>
            </a:endParaRPr>
          </a:p>
          <a:p>
            <a:pPr marL="342900" indent="-342900">
              <a:spcBef>
                <a:spcPct val="20000"/>
              </a:spcBef>
              <a:buSzPct val="100000"/>
              <a:buChar char="•"/>
            </a:pPr>
            <a:endParaRPr lang="en-US" altLang="zh-CN" sz="2000" b="1">
              <a:solidFill>
                <a:srgbClr val="000066"/>
              </a:solidFill>
              <a:latin typeface="宋体" panose="02010600030101010101" pitchFamily="2" charset="-122"/>
              <a:ea typeface="宋体" panose="02010600030101010101" pitchFamily="2" charset="-122"/>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05"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206" name="副标题 2"/>
          <p:cNvSpPr>
            <a:spLocks noGrp="1"/>
          </p:cNvSpPr>
          <p:nvPr>
            <p:ph type="subTitle" idx="4294967295"/>
          </p:nvPr>
        </p:nvSpPr>
        <p:spPr>
          <a:xfrm>
            <a:off x="611188" y="1052513"/>
            <a:ext cx="7921625" cy="455771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1.2.2</a:t>
            </a:r>
            <a:r>
              <a:rPr lang="zh-CN" altLang="zh-CN" sz="2000" b="1" u="none">
                <a:solidFill>
                  <a:srgbClr val="10243F"/>
                </a:solidFill>
                <a:latin typeface="微软雅黑" panose="020B0503020204020204" charset="-122"/>
                <a:ea typeface="微软雅黑" panose="020B0503020204020204" charset="-122"/>
              </a:rPr>
              <a:t>现有产品线的分析</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2000" u="none">
                <a:solidFill>
                  <a:srgbClr val="10243F"/>
                </a:solidFill>
                <a:latin typeface="微软雅黑" panose="020B0503020204020204" charset="-122"/>
                <a:ea typeface="微软雅黑" panose="020B0503020204020204" charset="-122"/>
              </a:rPr>
              <a:t>产品线分析重要的是就产品线上每一个项目对总销售量与利润的贡献程度进行确定。一般可以通过计算每一个项目占产品线的销售额与利润额的百分比来分析。</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2000" u="none">
                <a:solidFill>
                  <a:srgbClr val="10243F"/>
                </a:solidFill>
                <a:latin typeface="微软雅黑" panose="020B0503020204020204" charset="-122"/>
                <a:ea typeface="微软雅黑" panose="020B0503020204020204" charset="-122"/>
              </a:rPr>
              <a:t>产品线的利润太集中在少数几个项目上，意味着这条产品线的弹性较差，遇到强有力的竞争对手的挑战，往往会受到很大的影响，因此，企业要尽可能地把利润均匀地分散到多个项目中去。</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09" name="Rectangle 2"/>
          <p:cNvSpPr/>
          <p:nvPr>
            <p:ph type="title" idx="4294967295"/>
          </p:nvPr>
        </p:nvSpPr>
        <p:spPr>
          <a:xfrm>
            <a:off x="395288" y="1125538"/>
            <a:ext cx="5832475" cy="776287"/>
          </a:xfrm>
          <a:ln>
            <a:solidFill>
              <a:srgbClr val="000000"/>
            </a:solidFill>
            <a:miter/>
          </a:ln>
        </p:spPr>
        <p:txBody>
          <a:bodyPr wrap="square" lIns="91440" tIns="45720" rIns="91440" bIns="45720" anchor="ctr"/>
          <a:p>
            <a:pPr algn="l" defTabSz="914400"/>
            <a:r>
              <a:rPr lang="zh-CN" altLang="en-US" sz="2200" b="1">
                <a:solidFill>
                  <a:schemeClr val="bg1"/>
                </a:solidFill>
                <a:latin typeface="Times New Roman" panose="02020603050405020304" charset="0"/>
                <a:ea typeface="微软雅黑" panose="020B0503020204020204" charset="-122"/>
              </a:rPr>
              <a:t>市场增长率－市场占有率矩阵</a:t>
            </a:r>
            <a:endParaRPr lang="zh-CN" altLang="en-US" sz="2200" b="1">
              <a:solidFill>
                <a:schemeClr val="bg1"/>
              </a:solidFill>
              <a:latin typeface="Times New Roman" panose="02020603050405020304" charset="0"/>
              <a:ea typeface="微软雅黑" panose="020B0503020204020204" charset="-122"/>
            </a:endParaRPr>
          </a:p>
        </p:txBody>
      </p:sp>
      <p:sp>
        <p:nvSpPr>
          <p:cNvPr id="2210" name="Rectangle 3"/>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u="none">
                <a:solidFill>
                  <a:srgbClr val="FF0000"/>
                </a:solidFill>
                <a:latin typeface="微软雅黑" panose="020B0503020204020204" charset="-122"/>
                <a:ea typeface="华文行楷" charset="-122"/>
              </a:rPr>
              <a:t>Market Growth Rate</a:t>
            </a:r>
            <a:r>
              <a:rPr lang="zh-CN" altLang="en-US" sz="2000" u="none">
                <a:solidFill>
                  <a:srgbClr val="10243F"/>
                </a:solidFill>
                <a:latin typeface="微软雅黑" panose="020B0503020204020204" charset="-122"/>
                <a:ea typeface="微软雅黑" panose="020B0503020204020204" charset="-122"/>
              </a:rPr>
              <a:t>， 指企业经营单位所在的市场的年增长率。</a:t>
            </a:r>
            <a:endParaRPr lang="zh-CN" altLang="en-US"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FF0000"/>
                </a:solidFill>
                <a:latin typeface="微软雅黑" panose="020B0503020204020204" charset="-122"/>
                <a:ea typeface="华文行楷" charset="-122"/>
              </a:rPr>
              <a:t>Relative Market Share</a:t>
            </a:r>
            <a:r>
              <a:rPr lang="zh-CN" altLang="en-US" sz="2000" u="none">
                <a:solidFill>
                  <a:srgbClr val="10243F"/>
                </a:solidFill>
                <a:latin typeface="微软雅黑" panose="020B0503020204020204" charset="-122"/>
                <a:ea typeface="微软雅黑" panose="020B0503020204020204" charset="-122"/>
              </a:rPr>
              <a:t>，指企业经营单位的市场占有率相对于最大竞争者的市场占有率的比率。</a:t>
            </a:r>
            <a:endParaRPr lang="zh-CN" altLang="en-US"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en-US" sz="2000" u="none">
                <a:solidFill>
                  <a:srgbClr val="10243F"/>
                </a:solidFill>
                <a:latin typeface="微软雅黑" panose="020B0503020204020204" charset="-122"/>
                <a:ea typeface="微软雅黑" panose="020B0503020204020204" charset="-122"/>
              </a:rPr>
              <a:t>	</a:t>
            </a:r>
            <a:endParaRPr lang="zh-CN" altLang="en-US"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en-US" sz="2000" u="none">
                <a:solidFill>
                  <a:srgbClr val="10243F"/>
                </a:solidFill>
                <a:latin typeface="微软雅黑" panose="020B0503020204020204" charset="-122"/>
                <a:ea typeface="微软雅黑" panose="020B0503020204020204" charset="-122"/>
              </a:rPr>
              <a:t>    </a:t>
            </a:r>
            <a:r>
              <a:rPr lang="en-US" altLang="zh-CN" sz="2400" u="none">
                <a:solidFill>
                  <a:srgbClr val="10243F"/>
                </a:solidFill>
                <a:latin typeface="微软雅黑" panose="020B0503020204020204" charset="-122"/>
                <a:ea typeface="微软雅黑" panose="020B0503020204020204" charset="-122"/>
              </a:rPr>
              <a:t>MS</a:t>
            </a:r>
            <a:r>
              <a:rPr lang="zh-CN" altLang="en-US" sz="2400" u="none">
                <a:solidFill>
                  <a:srgbClr val="10243F"/>
                </a:solidFill>
                <a:latin typeface="微软雅黑" panose="020B0503020204020204" charset="-122"/>
                <a:ea typeface="微软雅黑" panose="020B0503020204020204" charset="-122"/>
              </a:rPr>
              <a:t>（</a:t>
            </a:r>
            <a:r>
              <a:rPr lang="en-US" altLang="zh-CN" sz="2400" u="none">
                <a:solidFill>
                  <a:srgbClr val="10243F"/>
                </a:solidFill>
                <a:latin typeface="微软雅黑" panose="020B0503020204020204" charset="-122"/>
                <a:ea typeface="微软雅黑" panose="020B0503020204020204" charset="-122"/>
              </a:rPr>
              <a:t>i</a:t>
            </a:r>
            <a:r>
              <a:rPr lang="zh-CN" altLang="en-US" sz="2400" u="none">
                <a:solidFill>
                  <a:srgbClr val="10243F"/>
                </a:solidFill>
                <a:latin typeface="微软雅黑" panose="020B0503020204020204" charset="-122"/>
                <a:ea typeface="微软雅黑" panose="020B0503020204020204" charset="-122"/>
              </a:rPr>
              <a:t>）</a:t>
            </a:r>
            <a:r>
              <a:rPr lang="en-US" altLang="zh-CN" sz="2400" u="none">
                <a:solidFill>
                  <a:srgbClr val="10243F"/>
                </a:solidFill>
                <a:latin typeface="微软雅黑" panose="020B0503020204020204" charset="-122"/>
                <a:ea typeface="微软雅黑" panose="020B0503020204020204" charset="-122"/>
              </a:rPr>
              <a:t>=Q</a:t>
            </a:r>
            <a:r>
              <a:rPr lang="en-US" altLang="zh-CN" sz="2400" u="none" baseline="-25000">
                <a:solidFill>
                  <a:srgbClr val="10243F"/>
                </a:solidFill>
                <a:latin typeface="微软雅黑" panose="020B0503020204020204" charset="-122"/>
                <a:ea typeface="微软雅黑" panose="020B0503020204020204" charset="-122"/>
              </a:rPr>
              <a:t>i</a:t>
            </a:r>
            <a:r>
              <a:rPr lang="en-US" altLang="zh-CN" sz="2400" u="none">
                <a:solidFill>
                  <a:srgbClr val="10243F"/>
                </a:solidFill>
                <a:latin typeface="微软雅黑" panose="020B0503020204020204" charset="-122"/>
                <a:ea typeface="微软雅黑" panose="020B0503020204020204" charset="-122"/>
              </a:rPr>
              <a:t>/∑Q</a:t>
            </a:r>
            <a:r>
              <a:rPr lang="en-US" altLang="zh-CN" sz="2400" u="none" baseline="-25000">
                <a:solidFill>
                  <a:srgbClr val="10243F"/>
                </a:solidFill>
                <a:latin typeface="微软雅黑" panose="020B0503020204020204" charset="-122"/>
                <a:ea typeface="微软雅黑" panose="020B0503020204020204" charset="-122"/>
              </a:rPr>
              <a:t>i</a:t>
            </a:r>
            <a:endParaRPr lang="en-US" altLang="zh-CN" sz="2400" u="none" baseline="-25000">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400" u="none">
                <a:solidFill>
                  <a:srgbClr val="10243F"/>
                </a:solidFill>
                <a:latin typeface="微软雅黑" panose="020B0503020204020204" charset="-122"/>
                <a:ea typeface="微软雅黑" panose="020B0503020204020204" charset="-122"/>
              </a:rPr>
              <a:t>	RMS</a:t>
            </a:r>
            <a:r>
              <a:rPr lang="zh-CN" altLang="en-US" sz="2400" u="none">
                <a:solidFill>
                  <a:srgbClr val="10243F"/>
                </a:solidFill>
                <a:latin typeface="微软雅黑" panose="020B0503020204020204" charset="-122"/>
                <a:ea typeface="微软雅黑" panose="020B0503020204020204" charset="-122"/>
              </a:rPr>
              <a:t>（</a:t>
            </a:r>
            <a:r>
              <a:rPr lang="en-US" altLang="zh-CN" sz="2400" u="none">
                <a:solidFill>
                  <a:srgbClr val="10243F"/>
                </a:solidFill>
                <a:latin typeface="微软雅黑" panose="020B0503020204020204" charset="-122"/>
                <a:ea typeface="微软雅黑" panose="020B0503020204020204" charset="-122"/>
              </a:rPr>
              <a:t>i</a:t>
            </a:r>
            <a:r>
              <a:rPr lang="zh-CN" altLang="en-US" sz="2400" u="none">
                <a:solidFill>
                  <a:srgbClr val="10243F"/>
                </a:solidFill>
                <a:latin typeface="微软雅黑" panose="020B0503020204020204" charset="-122"/>
                <a:ea typeface="微软雅黑" panose="020B0503020204020204" charset="-122"/>
              </a:rPr>
              <a:t>）</a:t>
            </a:r>
            <a:r>
              <a:rPr lang="en-US" altLang="zh-CN" sz="2400" u="none">
                <a:solidFill>
                  <a:srgbClr val="10243F"/>
                </a:solidFill>
                <a:latin typeface="微软雅黑" panose="020B0503020204020204" charset="-122"/>
                <a:ea typeface="微软雅黑" panose="020B0503020204020204" charset="-122"/>
              </a:rPr>
              <a:t>=MS</a:t>
            </a:r>
            <a:r>
              <a:rPr lang="zh-CN" altLang="en-US" sz="2400" u="none">
                <a:solidFill>
                  <a:srgbClr val="10243F"/>
                </a:solidFill>
                <a:latin typeface="微软雅黑" panose="020B0503020204020204" charset="-122"/>
                <a:ea typeface="微软雅黑" panose="020B0503020204020204" charset="-122"/>
              </a:rPr>
              <a:t>（</a:t>
            </a:r>
            <a:r>
              <a:rPr lang="en-US" altLang="zh-CN" sz="2400" u="none">
                <a:solidFill>
                  <a:srgbClr val="10243F"/>
                </a:solidFill>
                <a:latin typeface="微软雅黑" panose="020B0503020204020204" charset="-122"/>
                <a:ea typeface="微软雅黑" panose="020B0503020204020204" charset="-122"/>
              </a:rPr>
              <a:t>i</a:t>
            </a:r>
            <a:r>
              <a:rPr lang="zh-CN" altLang="en-US" sz="2400" u="none">
                <a:solidFill>
                  <a:srgbClr val="10243F"/>
                </a:solidFill>
                <a:latin typeface="微软雅黑" panose="020B0503020204020204" charset="-122"/>
                <a:ea typeface="微软雅黑" panose="020B0503020204020204" charset="-122"/>
              </a:rPr>
              <a:t>）</a:t>
            </a:r>
            <a:r>
              <a:rPr lang="en-US" altLang="zh-CN" sz="2400" u="none">
                <a:solidFill>
                  <a:srgbClr val="10243F"/>
                </a:solidFill>
                <a:latin typeface="微软雅黑" panose="020B0503020204020204" charset="-122"/>
                <a:ea typeface="微软雅黑" panose="020B0503020204020204" charset="-122"/>
              </a:rPr>
              <a:t>/MS</a:t>
            </a:r>
            <a:r>
              <a:rPr lang="zh-CN" altLang="en-US" sz="2400" u="none">
                <a:solidFill>
                  <a:srgbClr val="10243F"/>
                </a:solidFill>
                <a:latin typeface="微软雅黑" panose="020B0503020204020204" charset="-122"/>
                <a:ea typeface="微软雅黑" panose="020B0503020204020204" charset="-122"/>
              </a:rPr>
              <a:t>（</a:t>
            </a:r>
            <a:r>
              <a:rPr lang="en-US" altLang="zh-CN" sz="2400" u="none">
                <a:solidFill>
                  <a:srgbClr val="10243F"/>
                </a:solidFill>
                <a:latin typeface="微软雅黑" panose="020B0503020204020204" charset="-122"/>
                <a:ea typeface="微软雅黑" panose="020B0503020204020204" charset="-122"/>
              </a:rPr>
              <a:t>m</a:t>
            </a:r>
            <a:r>
              <a:rPr lang="zh-CN" altLang="en-US" sz="2400" u="none">
                <a:solidFill>
                  <a:srgbClr val="10243F"/>
                </a:solidFill>
                <a:latin typeface="微软雅黑" panose="020B0503020204020204" charset="-122"/>
                <a:ea typeface="微软雅黑" panose="020B0503020204020204" charset="-122"/>
              </a:rPr>
              <a:t>）</a:t>
            </a:r>
            <a:endParaRPr lang="zh-CN" altLang="en-US" sz="2400" u="none">
              <a:solidFill>
                <a:srgbClr val="10243F"/>
              </a:solidFill>
              <a:latin typeface="微软雅黑" panose="020B0503020204020204" charset="-122"/>
              <a:ea typeface="微软雅黑" panose="020B0503020204020204" charset="-122"/>
            </a:endParaRPr>
          </a:p>
        </p:txBody>
      </p:sp>
      <p:sp>
        <p:nvSpPr>
          <p:cNvPr id="2211" name="日期占位符 3"/>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212" name="灯片编号占位符 4"/>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213" name="副标题 2"/>
          <p:cNvSpPr/>
          <p:nvPr/>
        </p:nvSpPr>
        <p:spPr>
          <a:xfrm>
            <a:off x="323850" y="260350"/>
            <a:ext cx="7920038" cy="3851275"/>
          </a:xfrm>
          <a:prstGeom prst="rect">
            <a:avLst/>
          </a:prstGeom>
          <a:noFill/>
          <a:ln w="9525">
            <a:noFill/>
          </a:ln>
        </p:spPr>
        <p:txBody>
          <a:bodyPr anchor="t"/>
          <a:p>
            <a:pPr>
              <a:lnSpc>
                <a:spcPct val="150000"/>
              </a:lnSpc>
              <a:spcBef>
                <a:spcPct val="20000"/>
              </a:spcBef>
              <a:buSzPct val="100000"/>
              <a:buFont typeface="Arial" panose="020B0604020202020204"/>
            </a:pPr>
            <a:r>
              <a:rPr lang="en-US" altLang="zh-CN" sz="2000" b="1">
                <a:solidFill>
                  <a:schemeClr val="bg1"/>
                </a:solidFill>
                <a:latin typeface="微软雅黑" panose="020B0503020204020204" charset="-122"/>
                <a:ea typeface="微软雅黑" panose="020B0503020204020204" charset="-122"/>
              </a:rPr>
              <a:t>1.2.3</a:t>
            </a:r>
            <a:r>
              <a:rPr lang="zh-CN" altLang="zh-CN" sz="2000" b="1">
                <a:solidFill>
                  <a:schemeClr val="bg1"/>
                </a:solidFill>
                <a:latin typeface="微软雅黑" panose="020B0503020204020204" charset="-122"/>
                <a:ea typeface="微软雅黑" panose="020B0503020204020204" charset="-122"/>
              </a:rPr>
              <a:t>现有产品组合的分析</a:t>
            </a:r>
            <a:endParaRPr lang="zh-CN" altLang="zh-CN" sz="2000">
              <a:solidFill>
                <a:schemeClr val="bg1"/>
              </a:solidFill>
              <a:latin typeface="微软雅黑" panose="020B0503020204020204" charset="-122"/>
              <a:ea typeface="微软雅黑" panose="020B0503020204020204" charset="-122"/>
            </a:endParaRPr>
          </a:p>
          <a:p>
            <a:pPr>
              <a:lnSpc>
                <a:spcPct val="150000"/>
              </a:lnSpc>
              <a:spcBef>
                <a:spcPct val="20000"/>
              </a:spcBef>
              <a:buSzPct val="100000"/>
              <a:buFont typeface="Arial" panose="020B0604020202020204"/>
            </a:pPr>
            <a:endParaRPr lang="zh-CN" altLang="en-US" sz="2000">
              <a:solidFill>
                <a:schemeClr val="bg1"/>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16" name="标题 1"/>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zh-CN" altLang="en-US" sz="2400" b="1">
                <a:solidFill>
                  <a:schemeClr val="bg1"/>
                </a:solidFill>
                <a:latin typeface="Times New Roman" panose="02020603050405020304" charset="0"/>
                <a:ea typeface="黑体" panose="02010609060101010101" charset="-122"/>
              </a:rPr>
              <a:t>波士顿矩阵</a:t>
            </a:r>
            <a:r>
              <a:rPr lang="zh-CN" altLang="en-US" sz="2400" b="1">
                <a:solidFill>
                  <a:schemeClr val="bg1"/>
                </a:solidFill>
                <a:latin typeface="Times New Roman" panose="02020603050405020304" charset="0"/>
                <a:ea typeface="微软雅黑" panose="020B0503020204020204" charset="-122"/>
              </a:rPr>
              <a:t> </a:t>
            </a:r>
            <a:endParaRPr lang="zh-CN" altLang="en-US" sz="2200" b="1">
              <a:solidFill>
                <a:schemeClr val="bg1"/>
              </a:solidFill>
              <a:latin typeface="Times New Roman" panose="02020603050405020304" charset="0"/>
              <a:ea typeface="微软雅黑" panose="020B0503020204020204" charset="-122"/>
            </a:endParaRPr>
          </a:p>
        </p:txBody>
      </p:sp>
      <p:sp>
        <p:nvSpPr>
          <p:cNvPr id="2217"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
        <p:nvSpPr>
          <p:cNvPr id="2218"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219"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grpSp>
        <p:nvGrpSpPr>
          <p:cNvPr id="2220" name="组合 2219"/>
          <p:cNvGrpSpPr/>
          <p:nvPr/>
        </p:nvGrpSpPr>
        <p:grpSpPr>
          <a:xfrm>
            <a:off x="395288" y="1412875"/>
            <a:ext cx="7777162" cy="4933950"/>
            <a:chOff x="295" y="1207"/>
            <a:chExt cx="4853" cy="2791"/>
          </a:xfrm>
        </p:grpSpPr>
        <p:sp>
          <p:nvSpPr>
            <p:cNvPr id="2221" name="Rectangle 6"/>
            <p:cNvSpPr/>
            <p:nvPr/>
          </p:nvSpPr>
          <p:spPr>
            <a:xfrm>
              <a:off x="1029" y="3461"/>
              <a:ext cx="4117" cy="322"/>
            </a:xfrm>
            <a:prstGeom prst="rect">
              <a:avLst/>
            </a:prstGeom>
            <a:noFill/>
            <a:ln w="9525">
              <a:noFill/>
            </a:ln>
          </p:spPr>
          <p:txBody>
            <a:bodyPr lIns="0" tIns="0" rIns="0" bIns="0" anchor="t"/>
            <a:p>
              <a:pPr algn="just"/>
              <a:r>
                <a:rPr lang="en-US" altLang="zh-CN" sz="2400">
                  <a:latin typeface="Times New Roman" panose="02020603050405020304" charset="0"/>
                  <a:ea typeface="宋体" panose="02010600030101010101" pitchFamily="2" charset="-122"/>
                </a:rPr>
                <a:t>10x    4x     2x     1.5x     1x   0.5x   0.4x   0.3x   0.2x</a:t>
              </a:r>
              <a:endParaRPr lang="en-US" altLang="zh-CN" sz="2400" b="1">
                <a:latin typeface="Calibri" panose="020F0502020204030204" charset="0"/>
                <a:ea typeface="宋体" panose="02010600030101010101" pitchFamily="2" charset="-122"/>
              </a:endParaRPr>
            </a:p>
          </p:txBody>
        </p:sp>
        <p:sp>
          <p:nvSpPr>
            <p:cNvPr id="2222" name="Rectangle 7"/>
            <p:cNvSpPr/>
            <p:nvPr/>
          </p:nvSpPr>
          <p:spPr>
            <a:xfrm>
              <a:off x="1031" y="1312"/>
              <a:ext cx="2056" cy="1074"/>
            </a:xfrm>
            <a:prstGeom prst="rect">
              <a:avLst/>
            </a:prstGeom>
            <a:noFill/>
            <a:ln w="12700" cap="flat" cmpd="sng">
              <a:solidFill>
                <a:srgbClr val="000000"/>
              </a:solidFill>
              <a:prstDash val="solid"/>
              <a:miter/>
              <a:headEnd type="none" w="med" len="med"/>
              <a:tailEnd type="none" w="med" len="med"/>
            </a:ln>
          </p:spPr>
          <p:txBody>
            <a:bodyPr lIns="0" tIns="0" rIns="0" bIns="0" anchor="ctr"/>
            <a:p>
              <a:endParaRPr lang="zh-CN" altLang="en-US">
                <a:latin typeface="Calibri" panose="020F0502020204030204" charset="0"/>
                <a:ea typeface="宋体" panose="02010600030101010101" pitchFamily="2" charset="-122"/>
              </a:endParaRPr>
            </a:p>
          </p:txBody>
        </p:sp>
        <p:sp>
          <p:nvSpPr>
            <p:cNvPr id="2223" name="Rectangle 8"/>
            <p:cNvSpPr/>
            <p:nvPr/>
          </p:nvSpPr>
          <p:spPr>
            <a:xfrm>
              <a:off x="1619" y="1420"/>
              <a:ext cx="445" cy="214"/>
            </a:xfrm>
            <a:prstGeom prst="rect">
              <a:avLst/>
            </a:prstGeom>
            <a:noFill/>
            <a:ln w="12700">
              <a:noFill/>
            </a:ln>
          </p:spPr>
          <p:txBody>
            <a:bodyPr lIns="0" tIns="0" rIns="0" bIns="0" anchor="ctr"/>
            <a:p>
              <a:r>
                <a:rPr lang="zh-CN" altLang="en-US" sz="2000" b="1">
                  <a:latin typeface="Calibri" panose="020F0502020204030204" charset="0"/>
                  <a:ea typeface="黑体" panose="02010609060101010101" charset="-122"/>
                </a:rPr>
                <a:t>明星</a:t>
              </a:r>
              <a:endParaRPr lang="zh-CN" altLang="en-US" sz="2000" b="1">
                <a:latin typeface="Calibri" panose="020F0502020204030204" charset="0"/>
                <a:ea typeface="黑体" panose="02010609060101010101" charset="-122"/>
              </a:endParaRPr>
            </a:p>
          </p:txBody>
        </p:sp>
        <p:sp>
          <p:nvSpPr>
            <p:cNvPr id="2224" name="Oval 9"/>
            <p:cNvSpPr/>
            <p:nvPr/>
          </p:nvSpPr>
          <p:spPr>
            <a:xfrm>
              <a:off x="2111" y="1850"/>
              <a:ext cx="139" cy="394"/>
            </a:xfrm>
            <a:prstGeom prst="ellipse">
              <a:avLst/>
            </a:prstGeom>
            <a:noFill/>
            <a:ln w="12700" cap="flat" cmpd="sng">
              <a:solidFill>
                <a:srgbClr val="000000"/>
              </a:solidFill>
              <a:prstDash val="solid"/>
              <a:round/>
              <a:headEnd type="none" w="med" len="med"/>
              <a:tailEnd type="none" w="med" len="med"/>
            </a:ln>
          </p:spPr>
          <p:txBody>
            <a:bodyPr lIns="0" tIns="0" rIns="0" bIns="0" anchor="ctr"/>
            <a:p>
              <a:r>
                <a:rPr lang="en-US" altLang="zh-CN">
                  <a:latin typeface="宋体" panose="02010600030101010101" pitchFamily="2" charset="-122"/>
                  <a:ea typeface="宋体" panose="02010600030101010101" pitchFamily="2" charset="-122"/>
                </a:rPr>
                <a:t>5</a:t>
              </a:r>
              <a:endParaRPr lang="en-US" altLang="zh-CN">
                <a:latin typeface="宋体" panose="02010600030101010101" pitchFamily="2" charset="-122"/>
                <a:ea typeface="宋体" panose="02010600030101010101" pitchFamily="2" charset="-122"/>
              </a:endParaRPr>
            </a:p>
          </p:txBody>
        </p:sp>
        <p:sp>
          <p:nvSpPr>
            <p:cNvPr id="2225" name="Oval 10"/>
            <p:cNvSpPr/>
            <p:nvPr/>
          </p:nvSpPr>
          <p:spPr>
            <a:xfrm>
              <a:off x="2545" y="1527"/>
              <a:ext cx="139" cy="322"/>
            </a:xfrm>
            <a:prstGeom prst="ellipse">
              <a:avLst/>
            </a:prstGeom>
            <a:noFill/>
            <a:ln w="12700" cap="flat" cmpd="sng">
              <a:solidFill>
                <a:srgbClr val="000000"/>
              </a:solidFill>
              <a:prstDash val="solid"/>
              <a:round/>
              <a:headEnd type="none" w="med" len="med"/>
              <a:tailEnd type="none" w="med" len="med"/>
            </a:ln>
          </p:spPr>
          <p:txBody>
            <a:bodyPr lIns="0" tIns="0" rIns="0" bIns="0" anchor="ctr"/>
            <a:p>
              <a:r>
                <a:rPr lang="en-US" altLang="zh-CN">
                  <a:latin typeface="宋体" panose="02010600030101010101" pitchFamily="2" charset="-122"/>
                  <a:ea typeface="宋体" panose="02010600030101010101" pitchFamily="2" charset="-122"/>
                </a:rPr>
                <a:t>4</a:t>
              </a:r>
              <a:endParaRPr lang="en-US" altLang="zh-CN">
                <a:latin typeface="宋体" panose="02010600030101010101" pitchFamily="2" charset="-122"/>
                <a:ea typeface="宋体" panose="02010600030101010101" pitchFamily="2" charset="-122"/>
              </a:endParaRPr>
            </a:p>
          </p:txBody>
        </p:sp>
        <p:sp>
          <p:nvSpPr>
            <p:cNvPr id="2226" name="Freeform 11"/>
            <p:cNvSpPr/>
            <p:nvPr/>
          </p:nvSpPr>
          <p:spPr>
            <a:xfrm rot="1800000">
              <a:off x="1178" y="1634"/>
              <a:ext cx="669" cy="487"/>
            </a:xfrm>
            <a:noFill/>
            <a:ln w="12700" cap="rnd" cmpd="sng">
              <a:solidFill>
                <a:srgbClr val="000000"/>
              </a:solidFill>
              <a:prstDash val="solid"/>
              <a:round/>
              <a:headEnd type="none" w="med" len="med"/>
              <a:tailEnd type="none" w="med" len="med"/>
            </a:ln>
          </p:spPr>
          <p:txBody>
            <a:bodyPr/>
            <a:p>
              <a:endParaRPr lang="zh-CN" altLang="en-US"/>
            </a:p>
          </p:txBody>
        </p:sp>
        <p:sp>
          <p:nvSpPr>
            <p:cNvPr id="2227" name="Rectangle 12"/>
            <p:cNvSpPr/>
            <p:nvPr/>
          </p:nvSpPr>
          <p:spPr>
            <a:xfrm>
              <a:off x="3089" y="1312"/>
              <a:ext cx="2059" cy="1074"/>
            </a:xfrm>
            <a:prstGeom prst="rect">
              <a:avLst/>
            </a:prstGeom>
            <a:noFill/>
            <a:ln w="12700" cap="flat" cmpd="sng">
              <a:solidFill>
                <a:srgbClr val="000000"/>
              </a:solidFill>
              <a:prstDash val="solid"/>
              <a:miter/>
              <a:headEnd type="none" w="med" len="med"/>
              <a:tailEnd type="none" w="med" len="med"/>
            </a:ln>
          </p:spPr>
          <p:txBody>
            <a:bodyPr lIns="0" tIns="0" rIns="0" bIns="0" anchor="ctr"/>
            <a:p>
              <a:endParaRPr lang="zh-CN" altLang="en-US">
                <a:latin typeface="Calibri" panose="020F0502020204030204" charset="0"/>
                <a:ea typeface="宋体" panose="02010600030101010101" pitchFamily="2" charset="-122"/>
              </a:endParaRPr>
            </a:p>
          </p:txBody>
        </p:sp>
        <p:sp>
          <p:nvSpPr>
            <p:cNvPr id="2228" name="Oval 13"/>
            <p:cNvSpPr/>
            <p:nvPr/>
          </p:nvSpPr>
          <p:spPr>
            <a:xfrm>
              <a:off x="3272" y="1800"/>
              <a:ext cx="139" cy="246"/>
            </a:xfrm>
            <a:prstGeom prst="ellipse">
              <a:avLst/>
            </a:prstGeom>
            <a:noFill/>
            <a:ln w="12700" cap="flat" cmpd="sng">
              <a:solidFill>
                <a:srgbClr val="000000"/>
              </a:solidFill>
              <a:prstDash val="solid"/>
              <a:round/>
              <a:headEnd type="none" w="med" len="med"/>
              <a:tailEnd type="none" w="med" len="med"/>
            </a:ln>
          </p:spPr>
          <p:txBody>
            <a:bodyPr lIns="0" tIns="0" rIns="0" bIns="0" anchor="ctr"/>
            <a:p>
              <a:r>
                <a:rPr lang="en-US" altLang="zh-CN">
                  <a:latin typeface="宋体" panose="02010600030101010101" pitchFamily="2" charset="-122"/>
                  <a:ea typeface="宋体" panose="02010600030101010101" pitchFamily="2" charset="-122"/>
                </a:rPr>
                <a:t>3</a:t>
              </a:r>
              <a:endParaRPr lang="en-US" altLang="zh-CN">
                <a:latin typeface="宋体" panose="02010600030101010101" pitchFamily="2" charset="-122"/>
                <a:ea typeface="宋体" panose="02010600030101010101" pitchFamily="2" charset="-122"/>
              </a:endParaRPr>
            </a:p>
          </p:txBody>
        </p:sp>
        <p:sp>
          <p:nvSpPr>
            <p:cNvPr id="2229" name="Rectangle 14"/>
            <p:cNvSpPr/>
            <p:nvPr/>
          </p:nvSpPr>
          <p:spPr>
            <a:xfrm>
              <a:off x="3638" y="1605"/>
              <a:ext cx="99" cy="217"/>
            </a:xfrm>
            <a:prstGeom prst="rect">
              <a:avLst/>
            </a:prstGeom>
            <a:noFill/>
            <a:ln w="12700" cap="flat" cmpd="sng">
              <a:solidFill>
                <a:srgbClr val="000000"/>
              </a:solidFill>
              <a:prstDash val="solid"/>
              <a:miter/>
              <a:headEnd type="none" w="med" len="med"/>
              <a:tailEnd type="none" w="med" len="med"/>
            </a:ln>
          </p:spPr>
          <p:txBody>
            <a:bodyPr lIns="0" tIns="0" rIns="0" bIns="0" anchor="ctr"/>
            <a:p>
              <a:r>
                <a:rPr lang="en-US" altLang="zh-CN" sz="1200">
                  <a:latin typeface="宋体" panose="02010600030101010101" pitchFamily="2" charset="-122"/>
                  <a:ea typeface="宋体" panose="02010600030101010101" pitchFamily="2" charset="-122"/>
                </a:rPr>
                <a:t>?</a:t>
              </a:r>
              <a:endParaRPr lang="en-US" altLang="zh-CN" sz="2000" b="1">
                <a:latin typeface="Calibri" panose="020F0502020204030204" charset="0"/>
                <a:ea typeface="宋体" panose="02010600030101010101" pitchFamily="2" charset="-122"/>
              </a:endParaRPr>
            </a:p>
          </p:txBody>
        </p:sp>
        <p:sp>
          <p:nvSpPr>
            <p:cNvPr id="2230" name="Rectangle 15"/>
            <p:cNvSpPr/>
            <p:nvPr/>
          </p:nvSpPr>
          <p:spPr>
            <a:xfrm>
              <a:off x="3501" y="1365"/>
              <a:ext cx="295" cy="240"/>
            </a:xfrm>
            <a:prstGeom prst="rect">
              <a:avLst/>
            </a:prstGeom>
            <a:noFill/>
            <a:ln w="12700">
              <a:noFill/>
            </a:ln>
          </p:spPr>
          <p:txBody>
            <a:bodyPr lIns="0" tIns="0" rIns="0" bIns="0" anchor="ctr"/>
            <a:p>
              <a:r>
                <a:rPr lang="zh-CN" altLang="en-US" b="1">
                  <a:latin typeface="Calibri" panose="020F0502020204030204" charset="0"/>
                  <a:ea typeface="黑体" panose="02010609060101010101" charset="-122"/>
                </a:rPr>
                <a:t>问号</a:t>
              </a:r>
              <a:endParaRPr lang="zh-CN" altLang="en-US" b="1">
                <a:latin typeface="Calibri" panose="020F0502020204030204" charset="0"/>
                <a:ea typeface="黑体" panose="02010609060101010101" charset="-122"/>
              </a:endParaRPr>
            </a:p>
          </p:txBody>
        </p:sp>
        <p:sp>
          <p:nvSpPr>
            <p:cNvPr id="2231" name="Rectangle 16"/>
            <p:cNvSpPr/>
            <p:nvPr/>
          </p:nvSpPr>
          <p:spPr>
            <a:xfrm rot="18660000">
              <a:off x="3697" y="2070"/>
              <a:ext cx="242" cy="87"/>
            </a:xfrm>
            <a:prstGeom prst="rect">
              <a:avLst/>
            </a:prstGeom>
            <a:noFill/>
            <a:ln w="12700" cap="flat" cmpd="sng">
              <a:solidFill>
                <a:srgbClr val="000000"/>
              </a:solidFill>
              <a:prstDash val="solid"/>
              <a:miter/>
              <a:headEnd type="none" w="med" len="med"/>
              <a:tailEnd type="none" w="med" len="med"/>
            </a:ln>
          </p:spPr>
          <p:txBody>
            <a:bodyPr lIns="0" tIns="0" rIns="0" bIns="0" anchor="ctr"/>
            <a:p>
              <a:r>
                <a:rPr lang="en-US" altLang="zh-CN" sz="1000">
                  <a:latin typeface="宋体" panose="02010600030101010101" pitchFamily="2" charset="-122"/>
                  <a:ea typeface="宋体" panose="02010600030101010101" pitchFamily="2" charset="-122"/>
                </a:rPr>
                <a:t>?</a:t>
              </a:r>
              <a:endParaRPr lang="en-US" altLang="zh-CN" sz="2000" b="1">
                <a:latin typeface="Calibri" panose="020F0502020204030204" charset="0"/>
                <a:ea typeface="宋体" panose="02010600030101010101" pitchFamily="2" charset="-122"/>
              </a:endParaRPr>
            </a:p>
          </p:txBody>
        </p:sp>
        <p:sp>
          <p:nvSpPr>
            <p:cNvPr id="2232" name="Rectangle 17"/>
            <p:cNvSpPr/>
            <p:nvPr/>
          </p:nvSpPr>
          <p:spPr>
            <a:xfrm>
              <a:off x="4187" y="1605"/>
              <a:ext cx="87" cy="183"/>
            </a:xfrm>
            <a:prstGeom prst="rect">
              <a:avLst/>
            </a:prstGeom>
            <a:noFill/>
            <a:ln w="12700" cap="flat" cmpd="sng">
              <a:solidFill>
                <a:srgbClr val="000000"/>
              </a:solidFill>
              <a:prstDash val="solid"/>
              <a:miter/>
              <a:headEnd type="none" w="med" len="med"/>
              <a:tailEnd type="none" w="med" len="med"/>
            </a:ln>
          </p:spPr>
          <p:txBody>
            <a:bodyPr lIns="0" tIns="0" rIns="0" bIns="0" anchor="ctr"/>
            <a:p>
              <a:r>
                <a:rPr lang="en-US" altLang="zh-CN" sz="1000">
                  <a:latin typeface="宋体" panose="02010600030101010101" pitchFamily="2" charset="-122"/>
                  <a:ea typeface="宋体" panose="02010600030101010101" pitchFamily="2" charset="-122"/>
                </a:rPr>
                <a:t>?</a:t>
              </a:r>
              <a:endParaRPr lang="en-US" altLang="zh-CN" sz="2000" b="1">
                <a:latin typeface="Calibri" panose="020F0502020204030204" charset="0"/>
                <a:ea typeface="宋体" panose="02010600030101010101" pitchFamily="2" charset="-122"/>
              </a:endParaRPr>
            </a:p>
          </p:txBody>
        </p:sp>
        <p:sp>
          <p:nvSpPr>
            <p:cNvPr id="2233" name="Oval 18"/>
            <p:cNvSpPr/>
            <p:nvPr/>
          </p:nvSpPr>
          <p:spPr>
            <a:xfrm>
              <a:off x="4209" y="1996"/>
              <a:ext cx="153" cy="262"/>
            </a:xfrm>
            <a:prstGeom prst="ellipse">
              <a:avLst/>
            </a:prstGeom>
            <a:noFill/>
            <a:ln w="12700" cap="flat" cmpd="sng">
              <a:solidFill>
                <a:srgbClr val="000000"/>
              </a:solidFill>
              <a:prstDash val="solid"/>
              <a:round/>
              <a:headEnd type="none" w="med" len="med"/>
              <a:tailEnd type="none" w="med" len="med"/>
            </a:ln>
          </p:spPr>
          <p:txBody>
            <a:bodyPr lIns="0" tIns="0" rIns="0" bIns="0" anchor="ctr"/>
            <a:p>
              <a:r>
                <a:rPr lang="en-US" altLang="zh-CN">
                  <a:latin typeface="Calibri" panose="020F0502020204030204" charset="0"/>
                  <a:ea typeface="宋体" panose="02010600030101010101" pitchFamily="2" charset="-122"/>
                </a:rPr>
                <a:t>2</a:t>
              </a:r>
              <a:endParaRPr lang="en-US" altLang="zh-CN">
                <a:latin typeface="Calibri" panose="020F0502020204030204" charset="0"/>
                <a:ea typeface="宋体" panose="02010600030101010101" pitchFamily="2" charset="-122"/>
              </a:endParaRPr>
            </a:p>
          </p:txBody>
        </p:sp>
        <p:sp>
          <p:nvSpPr>
            <p:cNvPr id="2234" name="Oval 19"/>
            <p:cNvSpPr/>
            <p:nvPr/>
          </p:nvSpPr>
          <p:spPr>
            <a:xfrm>
              <a:off x="4768" y="1508"/>
              <a:ext cx="139" cy="309"/>
            </a:xfrm>
            <a:prstGeom prst="ellipse">
              <a:avLst/>
            </a:prstGeom>
            <a:noFill/>
            <a:ln w="12700" cap="flat" cmpd="sng">
              <a:solidFill>
                <a:srgbClr val="000000"/>
              </a:solidFill>
              <a:prstDash val="solid"/>
              <a:round/>
              <a:headEnd type="none" w="med" len="med"/>
              <a:tailEnd type="none" w="med" len="med"/>
            </a:ln>
          </p:spPr>
          <p:txBody>
            <a:bodyPr lIns="0" tIns="0" rIns="0" bIns="0" anchor="ctr"/>
            <a:p>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p:txBody>
        </p:sp>
        <p:sp>
          <p:nvSpPr>
            <p:cNvPr id="2235" name="Rectangle 20"/>
            <p:cNvSpPr/>
            <p:nvPr/>
          </p:nvSpPr>
          <p:spPr>
            <a:xfrm>
              <a:off x="1031" y="2386"/>
              <a:ext cx="2056" cy="1073"/>
            </a:xfrm>
            <a:prstGeom prst="rect">
              <a:avLst/>
            </a:prstGeom>
            <a:noFill/>
            <a:ln w="12700" cap="flat" cmpd="sng">
              <a:solidFill>
                <a:srgbClr val="000000"/>
              </a:solidFill>
              <a:prstDash val="solid"/>
              <a:miter/>
              <a:headEnd type="none" w="med" len="med"/>
              <a:tailEnd type="none" w="med" len="med"/>
            </a:ln>
          </p:spPr>
          <p:txBody>
            <a:bodyPr lIns="0" tIns="0" rIns="0" bIns="0" anchor="ctr"/>
            <a:p>
              <a:endParaRPr lang="zh-CN" altLang="en-US">
                <a:latin typeface="Calibri" panose="020F0502020204030204" charset="0"/>
                <a:ea typeface="宋体" panose="02010600030101010101" pitchFamily="2" charset="-122"/>
              </a:endParaRPr>
            </a:p>
          </p:txBody>
        </p:sp>
        <p:sp>
          <p:nvSpPr>
            <p:cNvPr id="2236" name="Rectangle 21"/>
            <p:cNvSpPr/>
            <p:nvPr/>
          </p:nvSpPr>
          <p:spPr>
            <a:xfrm>
              <a:off x="1619" y="2493"/>
              <a:ext cx="442" cy="215"/>
            </a:xfrm>
            <a:prstGeom prst="rect">
              <a:avLst/>
            </a:prstGeom>
            <a:noFill/>
            <a:ln w="12700">
              <a:noFill/>
            </a:ln>
          </p:spPr>
          <p:txBody>
            <a:bodyPr lIns="0" tIns="0" rIns="0" bIns="0" anchor="ctr"/>
            <a:p>
              <a:pPr>
                <a:spcBef>
                  <a:spcPts val="250"/>
                </a:spcBef>
                <a:spcAft>
                  <a:spcPts val="250"/>
                </a:spcAft>
              </a:pPr>
              <a:r>
                <a:rPr lang="zh-CN" altLang="en-US" b="1">
                  <a:latin typeface="Calibri" panose="020F0502020204030204" charset="0"/>
                  <a:ea typeface="黑体" panose="02010609060101010101" charset="-122"/>
                </a:rPr>
                <a:t>现金牛</a:t>
              </a:r>
              <a:endParaRPr lang="zh-CN" altLang="en-US" b="1">
                <a:latin typeface="Calibri" panose="020F0502020204030204" charset="0"/>
                <a:ea typeface="黑体" panose="02010609060101010101" charset="-122"/>
              </a:endParaRPr>
            </a:p>
          </p:txBody>
        </p:sp>
        <p:sp>
          <p:nvSpPr>
            <p:cNvPr id="2237" name="Oval 22"/>
            <p:cNvSpPr/>
            <p:nvPr/>
          </p:nvSpPr>
          <p:spPr>
            <a:xfrm>
              <a:off x="1373" y="2818"/>
              <a:ext cx="139" cy="394"/>
            </a:xfrm>
            <a:prstGeom prst="ellipse">
              <a:avLst/>
            </a:prstGeom>
            <a:noFill/>
            <a:ln w="12700" cap="flat" cmpd="sng">
              <a:solidFill>
                <a:srgbClr val="000000"/>
              </a:solidFill>
              <a:prstDash val="solid"/>
              <a:round/>
              <a:headEnd type="none" w="med" len="med"/>
              <a:tailEnd type="none" w="med" len="med"/>
            </a:ln>
          </p:spPr>
          <p:txBody>
            <a:bodyPr lIns="0" tIns="0" rIns="0" bIns="0" anchor="ctr"/>
            <a:p>
              <a:r>
                <a:rPr lang="en-US" altLang="zh-CN">
                  <a:latin typeface="宋体" panose="02010600030101010101" pitchFamily="2" charset="-122"/>
                  <a:ea typeface="宋体" panose="02010600030101010101" pitchFamily="2" charset="-122"/>
                </a:rPr>
                <a:t>6</a:t>
              </a:r>
              <a:endParaRPr lang="en-US" altLang="zh-CN">
                <a:latin typeface="宋体" panose="02010600030101010101" pitchFamily="2" charset="-122"/>
                <a:ea typeface="宋体" panose="02010600030101010101" pitchFamily="2" charset="-122"/>
              </a:endParaRPr>
            </a:p>
          </p:txBody>
        </p:sp>
        <p:sp>
          <p:nvSpPr>
            <p:cNvPr id="2238" name="Rectangle 23"/>
            <p:cNvSpPr/>
            <p:nvPr/>
          </p:nvSpPr>
          <p:spPr>
            <a:xfrm>
              <a:off x="3089" y="2386"/>
              <a:ext cx="2057" cy="1073"/>
            </a:xfrm>
            <a:prstGeom prst="rect">
              <a:avLst/>
            </a:prstGeom>
            <a:noFill/>
            <a:ln w="12700" cap="flat" cmpd="sng">
              <a:solidFill>
                <a:srgbClr val="000000"/>
              </a:solidFill>
              <a:prstDash val="solid"/>
              <a:miter/>
              <a:headEnd type="none" w="med" len="med"/>
              <a:tailEnd type="none" w="med" len="med"/>
            </a:ln>
          </p:spPr>
          <p:txBody>
            <a:bodyPr lIns="0" tIns="0" rIns="0" bIns="0" anchor="ctr"/>
            <a:p>
              <a:endParaRPr lang="zh-CN" altLang="en-US">
                <a:latin typeface="Calibri" panose="020F0502020204030204" charset="0"/>
                <a:ea typeface="宋体" panose="02010600030101010101" pitchFamily="2" charset="-122"/>
              </a:endParaRPr>
            </a:p>
          </p:txBody>
        </p:sp>
        <p:sp>
          <p:nvSpPr>
            <p:cNvPr id="2239" name="Rectangle 24"/>
            <p:cNvSpPr/>
            <p:nvPr/>
          </p:nvSpPr>
          <p:spPr>
            <a:xfrm>
              <a:off x="3678" y="2493"/>
              <a:ext cx="295" cy="215"/>
            </a:xfrm>
            <a:prstGeom prst="rect">
              <a:avLst/>
            </a:prstGeom>
            <a:noFill/>
            <a:ln w="12700">
              <a:noFill/>
            </a:ln>
          </p:spPr>
          <p:txBody>
            <a:bodyPr lIns="0" tIns="0" rIns="0" bIns="0" anchor="ctr"/>
            <a:p>
              <a:r>
                <a:rPr lang="zh-CN" altLang="en-US" b="1">
                  <a:latin typeface="Calibri" panose="020F0502020204030204" charset="0"/>
                  <a:ea typeface="黑体" panose="02010609060101010101" charset="-122"/>
                </a:rPr>
                <a:t>瘦狗</a:t>
              </a:r>
              <a:endParaRPr lang="zh-CN" altLang="en-US" b="1">
                <a:latin typeface="Calibri" panose="020F0502020204030204" charset="0"/>
                <a:ea typeface="黑体" panose="02010609060101010101" charset="-122"/>
              </a:endParaRPr>
            </a:p>
          </p:txBody>
        </p:sp>
        <p:sp>
          <p:nvSpPr>
            <p:cNvPr id="2240" name="Oval 25"/>
            <p:cNvSpPr/>
            <p:nvPr/>
          </p:nvSpPr>
          <p:spPr>
            <a:xfrm>
              <a:off x="4456" y="2922"/>
              <a:ext cx="139" cy="322"/>
            </a:xfrm>
            <a:prstGeom prst="ellipse">
              <a:avLst/>
            </a:prstGeom>
            <a:noFill/>
            <a:ln w="12700" cap="flat" cmpd="sng">
              <a:solidFill>
                <a:srgbClr val="000000"/>
              </a:solidFill>
              <a:prstDash val="solid"/>
              <a:round/>
              <a:headEnd type="none" w="med" len="med"/>
              <a:tailEnd type="none" w="med" len="med"/>
            </a:ln>
          </p:spPr>
          <p:txBody>
            <a:bodyPr lIns="0" tIns="0" rIns="0" bIns="0" anchor="ctr"/>
            <a:p>
              <a:r>
                <a:rPr lang="en-US" altLang="zh-CN">
                  <a:latin typeface="宋体" panose="02010600030101010101" pitchFamily="2" charset="-122"/>
                  <a:ea typeface="宋体" panose="02010600030101010101" pitchFamily="2" charset="-122"/>
                </a:rPr>
                <a:t>7</a:t>
              </a:r>
              <a:endParaRPr lang="en-US" altLang="zh-CN">
                <a:latin typeface="宋体" panose="02010600030101010101" pitchFamily="2" charset="-122"/>
                <a:ea typeface="宋体" panose="02010600030101010101" pitchFamily="2" charset="-122"/>
              </a:endParaRPr>
            </a:p>
          </p:txBody>
        </p:sp>
        <p:pic>
          <p:nvPicPr>
            <p:cNvPr id="2241" name="Picture 26"/>
            <p:cNvPicPr>
              <a:picLocks noChangeAspect="1"/>
            </p:cNvPicPr>
            <p:nvPr/>
          </p:nvPicPr>
          <p:blipFill>
            <a:blip r:embed="rId1"/>
            <a:stretch>
              <a:fillRect/>
            </a:stretch>
          </p:blipFill>
          <p:spPr>
            <a:xfrm>
              <a:off x="3384" y="2708"/>
              <a:ext cx="585" cy="644"/>
            </a:xfrm>
            <a:prstGeom prst="rect">
              <a:avLst/>
            </a:prstGeom>
            <a:noFill/>
            <a:ln w="12700">
              <a:noFill/>
            </a:ln>
          </p:spPr>
        </p:pic>
        <p:sp>
          <p:nvSpPr>
            <p:cNvPr id="2242" name="Rectangle 27"/>
            <p:cNvSpPr/>
            <p:nvPr/>
          </p:nvSpPr>
          <p:spPr>
            <a:xfrm>
              <a:off x="1981" y="3676"/>
              <a:ext cx="1412" cy="322"/>
            </a:xfrm>
            <a:prstGeom prst="rect">
              <a:avLst/>
            </a:prstGeom>
            <a:noFill/>
            <a:ln w="12700">
              <a:noFill/>
            </a:ln>
          </p:spPr>
          <p:txBody>
            <a:bodyPr lIns="90488" tIns="44450" rIns="90488" bIns="44450" anchor="ctr"/>
            <a:p>
              <a:r>
                <a:rPr lang="en-US" altLang="zh-CN" sz="2000" b="1">
                  <a:latin typeface="Calibri" panose="020F0502020204030204" charset="0"/>
                  <a:ea typeface="黑体" panose="02010609060101010101" charset="-122"/>
                </a:rPr>
                <a:t>     </a:t>
              </a:r>
              <a:r>
                <a:rPr lang="zh-CN" altLang="en-US" sz="2000" b="1">
                  <a:latin typeface="Calibri" panose="020F0502020204030204" charset="0"/>
                  <a:ea typeface="黑体" panose="02010609060101010101" charset="-122"/>
                </a:rPr>
                <a:t>相对市场份额</a:t>
              </a:r>
              <a:endParaRPr lang="zh-CN" altLang="en-US" sz="2000" b="1">
                <a:latin typeface="Calibri" panose="020F0502020204030204" charset="0"/>
                <a:ea typeface="黑体" panose="02010609060101010101" charset="-122"/>
              </a:endParaRPr>
            </a:p>
          </p:txBody>
        </p:sp>
        <p:sp>
          <p:nvSpPr>
            <p:cNvPr id="2243" name="Rectangle 28"/>
            <p:cNvSpPr/>
            <p:nvPr/>
          </p:nvSpPr>
          <p:spPr>
            <a:xfrm rot="16200000">
              <a:off x="-236" y="2275"/>
              <a:ext cx="1234" cy="172"/>
            </a:xfrm>
            <a:prstGeom prst="rect">
              <a:avLst/>
            </a:prstGeom>
            <a:noFill/>
            <a:ln w="12700">
              <a:noFill/>
            </a:ln>
          </p:spPr>
          <p:txBody>
            <a:bodyPr vert="eaVert" lIns="0" tIns="0" rIns="0" bIns="0" anchor="ctr"/>
            <a:p>
              <a:r>
                <a:rPr lang="zh-CN" altLang="en-US" sz="2000" b="1">
                  <a:latin typeface="Calibri" panose="020F0502020204030204" charset="0"/>
                  <a:ea typeface="黑体" panose="02010609060101010101" charset="-122"/>
                </a:rPr>
                <a:t>市</a:t>
              </a:r>
              <a:endParaRPr lang="zh-CN" altLang="en-US" sz="2000" b="1">
                <a:latin typeface="Calibri" panose="020F0502020204030204" charset="0"/>
                <a:ea typeface="黑体" panose="02010609060101010101" charset="-122"/>
              </a:endParaRPr>
            </a:p>
            <a:p>
              <a:r>
                <a:rPr lang="zh-CN" altLang="en-US" sz="2000" b="1">
                  <a:latin typeface="Calibri" panose="020F0502020204030204" charset="0"/>
                  <a:ea typeface="黑体" panose="02010609060101010101" charset="-122"/>
                </a:rPr>
                <a:t>场</a:t>
              </a:r>
              <a:endParaRPr lang="zh-CN" altLang="en-US" sz="2000" b="1">
                <a:latin typeface="Calibri" panose="020F0502020204030204" charset="0"/>
                <a:ea typeface="黑体" panose="02010609060101010101" charset="-122"/>
              </a:endParaRPr>
            </a:p>
            <a:p>
              <a:r>
                <a:rPr lang="zh-CN" altLang="en-US" sz="2000" b="1">
                  <a:latin typeface="Calibri" panose="020F0502020204030204" charset="0"/>
                  <a:ea typeface="黑体" panose="02010609060101010101" charset="-122"/>
                </a:rPr>
                <a:t>增</a:t>
              </a:r>
              <a:endParaRPr lang="zh-CN" altLang="en-US" sz="2000" b="1">
                <a:latin typeface="Calibri" panose="020F0502020204030204" charset="0"/>
                <a:ea typeface="黑体" panose="02010609060101010101" charset="-122"/>
              </a:endParaRPr>
            </a:p>
            <a:p>
              <a:r>
                <a:rPr lang="zh-CN" altLang="en-US" sz="2000" b="1">
                  <a:latin typeface="Calibri" panose="020F0502020204030204" charset="0"/>
                  <a:ea typeface="黑体" panose="02010609060101010101" charset="-122"/>
                </a:rPr>
                <a:t>长</a:t>
              </a:r>
              <a:endParaRPr lang="zh-CN" altLang="en-US" sz="2000" b="1">
                <a:latin typeface="Calibri" panose="020F0502020204030204" charset="0"/>
                <a:ea typeface="黑体" panose="02010609060101010101" charset="-122"/>
              </a:endParaRPr>
            </a:p>
            <a:p>
              <a:r>
                <a:rPr lang="zh-CN" altLang="en-US" sz="2000" b="1">
                  <a:latin typeface="Calibri" panose="020F0502020204030204" charset="0"/>
                  <a:ea typeface="黑体" panose="02010609060101010101" charset="-122"/>
                </a:rPr>
                <a:t>率</a:t>
              </a:r>
              <a:endParaRPr lang="zh-CN" altLang="en-US" sz="2000" b="1">
                <a:latin typeface="Calibri" panose="020F0502020204030204" charset="0"/>
                <a:ea typeface="黑体" panose="02010609060101010101" charset="-122"/>
              </a:endParaRPr>
            </a:p>
          </p:txBody>
        </p:sp>
        <p:sp>
          <p:nvSpPr>
            <p:cNvPr id="2244" name="Text Box 29"/>
            <p:cNvSpPr/>
            <p:nvPr/>
          </p:nvSpPr>
          <p:spPr>
            <a:xfrm>
              <a:off x="734" y="1207"/>
              <a:ext cx="442" cy="2362"/>
            </a:xfrm>
            <a:prstGeom prst="rect">
              <a:avLst/>
            </a:prstGeom>
            <a:noFill/>
            <a:ln w="9525">
              <a:noFill/>
            </a:ln>
          </p:spPr>
          <p:txBody>
            <a:bodyPr lIns="0" tIns="0" rIns="0" bIns="0" anchor="t"/>
            <a:p>
              <a:pPr algn="just">
                <a:lnSpc>
                  <a:spcPct val="135000"/>
                </a:lnSpc>
              </a:pPr>
              <a:r>
                <a:rPr lang="en-US" altLang="zh-CN">
                  <a:latin typeface="宋体" panose="02010600030101010101" pitchFamily="2" charset="-122"/>
                  <a:ea typeface="宋体" panose="02010600030101010101" pitchFamily="2" charset="-122"/>
                </a:rPr>
                <a:t>20%-</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18%-</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16%-</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14%-</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12%-</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10%-</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8%-</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6%-</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4%-</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2%</a:t>
              </a:r>
              <a:endParaRPr lang="en-US" altLang="zh-CN">
                <a:latin typeface="宋体" panose="02010600030101010101" pitchFamily="2" charset="-122"/>
                <a:ea typeface="宋体" panose="02010600030101010101" pitchFamily="2" charset="-122"/>
              </a:endParaRPr>
            </a:p>
            <a:p>
              <a:pPr algn="just">
                <a:lnSpc>
                  <a:spcPct val="135000"/>
                </a:lnSpc>
              </a:pPr>
              <a:r>
                <a:rPr lang="en-US" altLang="zh-CN">
                  <a:latin typeface="宋体" panose="02010600030101010101" pitchFamily="2" charset="-122"/>
                  <a:ea typeface="宋体" panose="02010600030101010101" pitchFamily="2" charset="-122"/>
                </a:rPr>
                <a:t>0%-</a:t>
              </a:r>
              <a:endParaRPr lang="en-US" altLang="zh-CN" b="1">
                <a:latin typeface="Calibri" panose="020F0502020204030204" charset="0"/>
                <a:ea typeface="宋体" panose="02010600030101010101" pitchFamily="2" charset="-122"/>
              </a:endParaRPr>
            </a:p>
          </p:txBody>
        </p:sp>
        <p:grpSp>
          <p:nvGrpSpPr>
            <p:cNvPr id="2245" name="组合 2244"/>
            <p:cNvGrpSpPr/>
            <p:nvPr/>
          </p:nvGrpSpPr>
          <p:grpSpPr>
            <a:xfrm>
              <a:off x="1923" y="2710"/>
              <a:ext cx="1029" cy="644"/>
              <a:chOff x="5760" y="6276"/>
              <a:chExt cx="2880" cy="2040"/>
            </a:xfrm>
          </p:grpSpPr>
          <p:sp>
            <p:nvSpPr>
              <p:cNvPr id="2246" name="Rectangle 31"/>
              <p:cNvSpPr/>
              <p:nvPr/>
            </p:nvSpPr>
            <p:spPr>
              <a:xfrm>
                <a:off x="5760" y="6276"/>
                <a:ext cx="2880" cy="2040"/>
              </a:xfrm>
              <a:prstGeom prst="rect">
                <a:avLst/>
              </a:prstGeom>
              <a:noFill/>
              <a:ln w="9525">
                <a:noFill/>
              </a:ln>
            </p:spPr>
            <p:txBody>
              <a:bodyPr anchor="t"/>
              <a:p>
                <a:endParaRPr lang="zh-CN" altLang="en-US">
                  <a:latin typeface="Calibri" panose="020F0502020204030204" charset="0"/>
                  <a:ea typeface="宋体" panose="02010600030101010101" pitchFamily="2" charset="-122"/>
                </a:endParaRPr>
              </a:p>
            </p:txBody>
          </p:sp>
          <p:sp>
            <p:nvSpPr>
              <p:cNvPr id="2247" name="Freeform 32"/>
              <p:cNvSpPr/>
              <p:nvPr/>
            </p:nvSpPr>
            <p:spPr>
              <a:xfrm>
                <a:off x="6120" y="6588"/>
                <a:ext cx="1620" cy="1092"/>
              </a:xfrm>
              <a:noFill/>
              <a:ln w="9525" cap="flat" cmpd="sng">
                <a:solidFill>
                  <a:srgbClr val="000000"/>
                </a:solidFill>
                <a:prstDash val="solid"/>
                <a:round/>
                <a:headEnd type="none" w="med" len="med"/>
                <a:tailEnd type="none" w="med" len="med"/>
              </a:ln>
            </p:spPr>
            <p:txBody>
              <a:bodyPr/>
              <a:p>
                <a:endParaRPr lang="zh-CN" altLang="en-US"/>
              </a:p>
            </p:txBody>
          </p:sp>
          <p:sp>
            <p:nvSpPr>
              <p:cNvPr id="2248" name="Freeform 33"/>
              <p:cNvSpPr/>
              <p:nvPr/>
            </p:nvSpPr>
            <p:spPr>
              <a:xfrm>
                <a:off x="6132" y="6344"/>
                <a:ext cx="126" cy="70"/>
              </a:xfrm>
              <a:noFill/>
              <a:ln w="9525" cap="flat" cmpd="sng">
                <a:solidFill>
                  <a:srgbClr val="000000"/>
                </a:solidFill>
                <a:prstDash val="solid"/>
                <a:round/>
                <a:headEnd type="none" w="med" len="med"/>
                <a:tailEnd type="none" w="med" len="med"/>
              </a:ln>
            </p:spPr>
            <p:txBody>
              <a:bodyPr/>
              <a:p>
                <a:endParaRPr lang="zh-CN" altLang="en-US"/>
              </a:p>
            </p:txBody>
          </p:sp>
          <p:sp>
            <p:nvSpPr>
              <p:cNvPr id="2249" name="Freeform 34"/>
              <p:cNvSpPr/>
              <p:nvPr/>
            </p:nvSpPr>
            <p:spPr>
              <a:xfrm>
                <a:off x="6255" y="6408"/>
                <a:ext cx="90" cy="51"/>
              </a:xfrm>
              <a:noFill/>
              <a:ln w="9525" cap="flat" cmpd="sng">
                <a:solidFill>
                  <a:srgbClr val="000000"/>
                </a:solidFill>
                <a:prstDash val="solid"/>
                <a:round/>
                <a:headEnd type="none" w="med" len="med"/>
                <a:tailEnd type="none" w="med" len="med"/>
              </a:ln>
            </p:spPr>
            <p:txBody>
              <a:bodyPr/>
              <a:p>
                <a:endParaRPr lang="zh-CN" altLang="en-US"/>
              </a:p>
            </p:txBody>
          </p:sp>
          <p:sp>
            <p:nvSpPr>
              <p:cNvPr id="2250" name="Freeform 35"/>
              <p:cNvSpPr/>
              <p:nvPr/>
            </p:nvSpPr>
            <p:spPr>
              <a:xfrm>
                <a:off x="6343" y="6456"/>
                <a:ext cx="639" cy="90"/>
              </a:xfrm>
              <a:noFill/>
              <a:ln w="9525" cap="flat" cmpd="sng">
                <a:solidFill>
                  <a:srgbClr val="000000"/>
                </a:solidFill>
                <a:prstDash val="solid"/>
                <a:round/>
                <a:headEnd type="none" w="med" len="med"/>
                <a:tailEnd type="none" w="med" len="med"/>
              </a:ln>
            </p:spPr>
            <p:txBody>
              <a:bodyPr/>
              <a:p>
                <a:endParaRPr lang="zh-CN" altLang="en-US"/>
              </a:p>
            </p:txBody>
          </p:sp>
          <p:sp>
            <p:nvSpPr>
              <p:cNvPr id="2251" name="Freeform 36"/>
              <p:cNvSpPr/>
              <p:nvPr/>
            </p:nvSpPr>
            <p:spPr>
              <a:xfrm>
                <a:off x="6980" y="6538"/>
                <a:ext cx="330" cy="28"/>
              </a:xfrm>
              <a:noFill/>
              <a:ln w="9525" cap="flat" cmpd="sng">
                <a:solidFill>
                  <a:srgbClr val="000000"/>
                </a:solidFill>
                <a:prstDash val="solid"/>
                <a:round/>
                <a:headEnd type="none" w="med" len="med"/>
                <a:tailEnd type="none" w="med" len="med"/>
              </a:ln>
            </p:spPr>
            <p:txBody>
              <a:bodyPr/>
              <a:p>
                <a:endParaRPr lang="zh-CN" altLang="en-US"/>
              </a:p>
            </p:txBody>
          </p:sp>
          <p:sp>
            <p:nvSpPr>
              <p:cNvPr id="2252" name="Freeform 37"/>
              <p:cNvSpPr/>
              <p:nvPr/>
            </p:nvSpPr>
            <p:spPr>
              <a:xfrm>
                <a:off x="7308" y="6524"/>
                <a:ext cx="647" cy="32"/>
              </a:xfrm>
              <a:noFill/>
              <a:ln w="9525" cap="flat" cmpd="sng">
                <a:solidFill>
                  <a:srgbClr val="000000"/>
                </a:solidFill>
                <a:prstDash val="solid"/>
                <a:round/>
                <a:headEnd type="none" w="med" len="med"/>
                <a:tailEnd type="none" w="med" len="med"/>
              </a:ln>
            </p:spPr>
            <p:txBody>
              <a:bodyPr/>
              <a:p>
                <a:endParaRPr lang="zh-CN" altLang="en-US"/>
              </a:p>
            </p:txBody>
          </p:sp>
          <p:sp>
            <p:nvSpPr>
              <p:cNvPr id="2253" name="Freeform 38"/>
              <p:cNvSpPr/>
              <p:nvPr/>
            </p:nvSpPr>
            <p:spPr>
              <a:xfrm>
                <a:off x="7952" y="6498"/>
                <a:ext cx="301" cy="58"/>
              </a:xfrm>
              <a:noFill/>
              <a:ln w="9525" cap="flat" cmpd="sng">
                <a:solidFill>
                  <a:srgbClr val="000000"/>
                </a:solidFill>
                <a:prstDash val="solid"/>
                <a:round/>
                <a:headEnd type="none" w="med" len="med"/>
                <a:tailEnd type="none" w="med" len="med"/>
              </a:ln>
            </p:spPr>
            <p:txBody>
              <a:bodyPr/>
              <a:p>
                <a:endParaRPr lang="zh-CN" altLang="en-US"/>
              </a:p>
            </p:txBody>
          </p:sp>
          <p:sp>
            <p:nvSpPr>
              <p:cNvPr id="2254" name="Freeform 39"/>
              <p:cNvSpPr/>
              <p:nvPr/>
            </p:nvSpPr>
            <p:spPr>
              <a:xfrm>
                <a:off x="8247" y="6551"/>
                <a:ext cx="85" cy="97"/>
              </a:xfrm>
              <a:noFill/>
              <a:ln w="9525" cap="flat" cmpd="sng">
                <a:solidFill>
                  <a:srgbClr val="000000"/>
                </a:solidFill>
                <a:prstDash val="solid"/>
                <a:round/>
                <a:headEnd type="none" w="med" len="med"/>
                <a:tailEnd type="none" w="med" len="med"/>
              </a:ln>
            </p:spPr>
            <p:txBody>
              <a:bodyPr/>
              <a:p>
                <a:endParaRPr lang="zh-CN" altLang="en-US"/>
              </a:p>
            </p:txBody>
          </p:sp>
          <p:sp>
            <p:nvSpPr>
              <p:cNvPr id="2255" name="Freeform 40"/>
              <p:cNvSpPr/>
              <p:nvPr/>
            </p:nvSpPr>
            <p:spPr>
              <a:xfrm>
                <a:off x="8328" y="6648"/>
                <a:ext cx="92" cy="593"/>
              </a:xfrm>
              <a:noFill/>
              <a:ln w="9525" cap="flat" cmpd="sng">
                <a:solidFill>
                  <a:srgbClr val="000000"/>
                </a:solidFill>
                <a:prstDash val="solid"/>
                <a:round/>
                <a:headEnd type="none" w="med" len="med"/>
                <a:tailEnd type="none" w="med" len="med"/>
              </a:ln>
            </p:spPr>
            <p:txBody>
              <a:bodyPr/>
              <a:p>
                <a:endParaRPr lang="zh-CN" altLang="en-US"/>
              </a:p>
            </p:txBody>
          </p:sp>
          <p:sp>
            <p:nvSpPr>
              <p:cNvPr id="2256" name="Freeform 41"/>
              <p:cNvSpPr/>
              <p:nvPr/>
            </p:nvSpPr>
            <p:spPr>
              <a:xfrm>
                <a:off x="8415" y="7241"/>
                <a:ext cx="35" cy="82"/>
              </a:xfrm>
              <a:noFill/>
              <a:ln w="9525" cap="flat" cmpd="sng">
                <a:solidFill>
                  <a:srgbClr val="000000"/>
                </a:solidFill>
                <a:prstDash val="solid"/>
                <a:round/>
                <a:headEnd type="none" w="med" len="med"/>
                <a:tailEnd type="none" w="med" len="med"/>
              </a:ln>
            </p:spPr>
            <p:txBody>
              <a:bodyPr/>
              <a:p>
                <a:endParaRPr lang="zh-CN" altLang="en-US"/>
              </a:p>
            </p:txBody>
          </p:sp>
          <p:sp>
            <p:nvSpPr>
              <p:cNvPr id="2257" name="Freeform 42"/>
              <p:cNvSpPr/>
              <p:nvPr/>
            </p:nvSpPr>
            <p:spPr>
              <a:xfrm>
                <a:off x="8445" y="7321"/>
                <a:ext cx="53" cy="198"/>
              </a:xfrm>
              <a:noFill/>
              <a:ln w="9525" cap="flat" cmpd="sng">
                <a:solidFill>
                  <a:srgbClr val="000000"/>
                </a:solidFill>
                <a:prstDash val="solid"/>
                <a:round/>
                <a:headEnd type="none" w="med" len="med"/>
                <a:tailEnd type="none" w="med" len="med"/>
              </a:ln>
            </p:spPr>
            <p:txBody>
              <a:bodyPr/>
              <a:p>
                <a:endParaRPr lang="zh-CN" altLang="en-US"/>
              </a:p>
            </p:txBody>
          </p:sp>
          <p:sp>
            <p:nvSpPr>
              <p:cNvPr id="2258" name="Freeform 43"/>
              <p:cNvSpPr/>
              <p:nvPr/>
            </p:nvSpPr>
            <p:spPr>
              <a:xfrm>
                <a:off x="8492" y="7519"/>
                <a:ext cx="88" cy="227"/>
              </a:xfrm>
              <a:noFill/>
              <a:ln w="9525" cap="flat" cmpd="sng">
                <a:solidFill>
                  <a:srgbClr val="000000"/>
                </a:solidFill>
                <a:prstDash val="solid"/>
                <a:round/>
                <a:headEnd type="none" w="med" len="med"/>
                <a:tailEnd type="none" w="med" len="med"/>
              </a:ln>
            </p:spPr>
            <p:txBody>
              <a:bodyPr/>
              <a:p>
                <a:endParaRPr lang="zh-CN" altLang="en-US"/>
              </a:p>
            </p:txBody>
          </p:sp>
          <p:sp>
            <p:nvSpPr>
              <p:cNvPr id="2259" name="Freeform 44"/>
              <p:cNvSpPr/>
              <p:nvPr/>
            </p:nvSpPr>
            <p:spPr>
              <a:xfrm>
                <a:off x="8537" y="7711"/>
                <a:ext cx="40" cy="35"/>
              </a:xfrm>
              <a:noFill/>
              <a:ln w="9525" cap="flat" cmpd="sng">
                <a:solidFill>
                  <a:srgbClr val="000000"/>
                </a:solidFill>
                <a:prstDash val="solid"/>
                <a:round/>
                <a:headEnd type="none" w="med" len="med"/>
                <a:tailEnd type="none" w="med" len="med"/>
              </a:ln>
            </p:spPr>
            <p:txBody>
              <a:bodyPr/>
              <a:p>
                <a:endParaRPr lang="zh-CN" altLang="en-US"/>
              </a:p>
            </p:txBody>
          </p:sp>
          <p:sp>
            <p:nvSpPr>
              <p:cNvPr id="2260" name="Freeform 45"/>
              <p:cNvSpPr/>
              <p:nvPr/>
            </p:nvSpPr>
            <p:spPr>
              <a:xfrm>
                <a:off x="8530" y="7719"/>
                <a:ext cx="23" cy="97"/>
              </a:xfrm>
              <a:noFill/>
              <a:ln w="9525" cap="flat" cmpd="sng">
                <a:solidFill>
                  <a:srgbClr val="000000"/>
                </a:solidFill>
                <a:prstDash val="solid"/>
                <a:round/>
                <a:headEnd type="none" w="med" len="med"/>
                <a:tailEnd type="none" w="med" len="med"/>
              </a:ln>
            </p:spPr>
            <p:txBody>
              <a:bodyPr/>
              <a:p>
                <a:endParaRPr lang="zh-CN" altLang="en-US"/>
              </a:p>
            </p:txBody>
          </p:sp>
          <p:sp>
            <p:nvSpPr>
              <p:cNvPr id="2261" name="Freeform 46"/>
              <p:cNvSpPr/>
              <p:nvPr/>
            </p:nvSpPr>
            <p:spPr>
              <a:xfrm>
                <a:off x="8498" y="7781"/>
                <a:ext cx="52" cy="37"/>
              </a:xfrm>
              <a:noFill/>
              <a:ln w="9525" cap="flat" cmpd="sng">
                <a:solidFill>
                  <a:srgbClr val="000000"/>
                </a:solidFill>
                <a:prstDash val="solid"/>
                <a:round/>
                <a:headEnd type="none" w="med" len="med"/>
                <a:tailEnd type="none" w="med" len="med"/>
              </a:ln>
            </p:spPr>
            <p:txBody>
              <a:bodyPr/>
              <a:p>
                <a:endParaRPr lang="zh-CN" altLang="en-US"/>
              </a:p>
            </p:txBody>
          </p:sp>
          <p:sp>
            <p:nvSpPr>
              <p:cNvPr id="2262" name="Freeform 47"/>
              <p:cNvSpPr/>
              <p:nvPr/>
            </p:nvSpPr>
            <p:spPr>
              <a:xfrm>
                <a:off x="8487" y="7781"/>
                <a:ext cx="18" cy="60"/>
              </a:xfrm>
              <a:noFill/>
              <a:ln w="9525" cap="flat" cmpd="sng">
                <a:solidFill>
                  <a:srgbClr val="000000"/>
                </a:solidFill>
                <a:prstDash val="solid"/>
                <a:round/>
                <a:headEnd type="none" w="med" len="med"/>
                <a:tailEnd type="none" w="med" len="med"/>
              </a:ln>
            </p:spPr>
            <p:txBody>
              <a:bodyPr/>
              <a:p>
                <a:endParaRPr lang="zh-CN" altLang="en-US"/>
              </a:p>
            </p:txBody>
          </p:sp>
          <p:sp>
            <p:nvSpPr>
              <p:cNvPr id="2263" name="Freeform 48"/>
              <p:cNvSpPr/>
              <p:nvPr/>
            </p:nvSpPr>
            <p:spPr>
              <a:xfrm>
                <a:off x="8475" y="7794"/>
                <a:ext cx="17" cy="47"/>
              </a:xfrm>
              <a:noFill/>
              <a:ln w="9525" cap="flat" cmpd="sng">
                <a:solidFill>
                  <a:srgbClr val="000000"/>
                </a:solidFill>
                <a:prstDash val="solid"/>
                <a:round/>
                <a:headEnd type="none" w="med" len="med"/>
                <a:tailEnd type="none" w="med" len="med"/>
              </a:ln>
            </p:spPr>
            <p:txBody>
              <a:bodyPr/>
              <a:p>
                <a:endParaRPr lang="zh-CN" altLang="en-US"/>
              </a:p>
            </p:txBody>
          </p:sp>
          <p:sp>
            <p:nvSpPr>
              <p:cNvPr id="2264" name="Freeform 49"/>
              <p:cNvSpPr/>
              <p:nvPr/>
            </p:nvSpPr>
            <p:spPr>
              <a:xfrm>
                <a:off x="8463" y="7794"/>
                <a:ext cx="15" cy="77"/>
              </a:xfrm>
              <a:noFill/>
              <a:ln w="9525" cap="flat" cmpd="sng">
                <a:solidFill>
                  <a:srgbClr val="000000"/>
                </a:solidFill>
                <a:prstDash val="solid"/>
                <a:round/>
                <a:headEnd type="none" w="med" len="med"/>
                <a:tailEnd type="none" w="med" len="med"/>
              </a:ln>
            </p:spPr>
            <p:txBody>
              <a:bodyPr/>
              <a:p>
                <a:endParaRPr lang="zh-CN" altLang="en-US"/>
              </a:p>
            </p:txBody>
          </p:sp>
          <p:sp>
            <p:nvSpPr>
              <p:cNvPr id="2265" name="Freeform 50"/>
              <p:cNvSpPr/>
              <p:nvPr/>
            </p:nvSpPr>
            <p:spPr>
              <a:xfrm>
                <a:off x="8442" y="7769"/>
                <a:ext cx="25" cy="102"/>
              </a:xfrm>
              <a:noFill/>
              <a:ln w="9525" cap="flat" cmpd="sng">
                <a:solidFill>
                  <a:srgbClr val="000000"/>
                </a:solidFill>
                <a:prstDash val="solid"/>
                <a:round/>
                <a:headEnd type="none" w="med" len="med"/>
                <a:tailEnd type="none" w="med" len="med"/>
              </a:ln>
            </p:spPr>
            <p:txBody>
              <a:bodyPr/>
              <a:p>
                <a:endParaRPr lang="zh-CN" altLang="en-US"/>
              </a:p>
            </p:txBody>
          </p:sp>
          <p:sp>
            <p:nvSpPr>
              <p:cNvPr id="2266" name="Freeform 51"/>
              <p:cNvSpPr/>
              <p:nvPr/>
            </p:nvSpPr>
            <p:spPr>
              <a:xfrm>
                <a:off x="8420" y="7548"/>
                <a:ext cx="33" cy="221"/>
              </a:xfrm>
              <a:noFill/>
              <a:ln w="9525" cap="flat" cmpd="sng">
                <a:solidFill>
                  <a:srgbClr val="000000"/>
                </a:solidFill>
                <a:prstDash val="solid"/>
                <a:round/>
                <a:headEnd type="none" w="med" len="med"/>
                <a:tailEnd type="none" w="med" len="med"/>
              </a:ln>
            </p:spPr>
            <p:txBody>
              <a:bodyPr/>
              <a:p>
                <a:endParaRPr lang="zh-CN" altLang="en-US"/>
              </a:p>
            </p:txBody>
          </p:sp>
          <p:sp>
            <p:nvSpPr>
              <p:cNvPr id="2267" name="Freeform 52"/>
              <p:cNvSpPr/>
              <p:nvPr/>
            </p:nvSpPr>
            <p:spPr>
              <a:xfrm>
                <a:off x="8365" y="7299"/>
                <a:ext cx="62" cy="249"/>
              </a:xfrm>
              <a:noFill/>
              <a:ln w="9525" cap="flat" cmpd="sng">
                <a:solidFill>
                  <a:srgbClr val="000000"/>
                </a:solidFill>
                <a:prstDash val="solid"/>
                <a:round/>
                <a:headEnd type="none" w="med" len="med"/>
                <a:tailEnd type="none" w="med" len="med"/>
              </a:ln>
            </p:spPr>
            <p:txBody>
              <a:bodyPr/>
              <a:p>
                <a:endParaRPr lang="zh-CN" altLang="en-US"/>
              </a:p>
            </p:txBody>
          </p:sp>
          <p:sp>
            <p:nvSpPr>
              <p:cNvPr id="2268" name="Freeform 53"/>
              <p:cNvSpPr/>
              <p:nvPr/>
            </p:nvSpPr>
            <p:spPr>
              <a:xfrm>
                <a:off x="8363" y="7296"/>
                <a:ext cx="25" cy="183"/>
              </a:xfrm>
              <a:noFill/>
              <a:ln w="9525" cap="flat" cmpd="sng">
                <a:solidFill>
                  <a:srgbClr val="000000"/>
                </a:solidFill>
                <a:prstDash val="solid"/>
                <a:round/>
                <a:headEnd type="none" w="med" len="med"/>
                <a:tailEnd type="none" w="med" len="med"/>
              </a:ln>
            </p:spPr>
            <p:txBody>
              <a:bodyPr/>
              <a:p>
                <a:endParaRPr lang="zh-CN" altLang="en-US"/>
              </a:p>
            </p:txBody>
          </p:sp>
          <p:sp>
            <p:nvSpPr>
              <p:cNvPr id="2269" name="Freeform 54"/>
              <p:cNvSpPr/>
              <p:nvPr/>
            </p:nvSpPr>
            <p:spPr>
              <a:xfrm>
                <a:off x="8382" y="7479"/>
                <a:ext cx="11" cy="422"/>
              </a:xfrm>
              <a:noFill/>
              <a:ln w="9525" cap="flat" cmpd="sng">
                <a:solidFill>
                  <a:srgbClr val="000000"/>
                </a:solidFill>
                <a:prstDash val="solid"/>
                <a:round/>
                <a:headEnd type="none" w="med" len="med"/>
                <a:tailEnd type="none" w="med" len="med"/>
              </a:ln>
            </p:spPr>
            <p:txBody>
              <a:bodyPr/>
              <a:p>
                <a:endParaRPr lang="zh-CN" altLang="en-US"/>
              </a:p>
            </p:txBody>
          </p:sp>
          <p:sp>
            <p:nvSpPr>
              <p:cNvPr id="2270" name="Freeform 55"/>
              <p:cNvSpPr/>
              <p:nvPr/>
            </p:nvSpPr>
            <p:spPr>
              <a:xfrm>
                <a:off x="8382" y="7899"/>
                <a:ext cx="13" cy="110"/>
              </a:xfrm>
              <a:noFill/>
              <a:ln w="9525" cap="flat" cmpd="sng">
                <a:solidFill>
                  <a:srgbClr val="000000"/>
                </a:solidFill>
                <a:prstDash val="solid"/>
                <a:round/>
                <a:headEnd type="none" w="med" len="med"/>
                <a:tailEnd type="none" w="med" len="med"/>
              </a:ln>
            </p:spPr>
            <p:txBody>
              <a:bodyPr/>
              <a:p>
                <a:endParaRPr lang="zh-CN" altLang="en-US"/>
              </a:p>
            </p:txBody>
          </p:sp>
          <p:sp>
            <p:nvSpPr>
              <p:cNvPr id="2271" name="Freeform 56"/>
              <p:cNvSpPr/>
              <p:nvPr/>
            </p:nvSpPr>
            <p:spPr>
              <a:xfrm>
                <a:off x="8393" y="8003"/>
                <a:ext cx="27" cy="45"/>
              </a:xfrm>
              <a:noFill/>
              <a:ln w="9525" cap="flat" cmpd="sng">
                <a:solidFill>
                  <a:srgbClr val="000000"/>
                </a:solidFill>
                <a:prstDash val="solid"/>
                <a:round/>
                <a:headEnd type="none" w="med" len="med"/>
                <a:tailEnd type="none" w="med" len="med"/>
              </a:ln>
            </p:spPr>
            <p:txBody>
              <a:bodyPr/>
              <a:p>
                <a:endParaRPr lang="zh-CN" altLang="en-US"/>
              </a:p>
            </p:txBody>
          </p:sp>
          <p:sp>
            <p:nvSpPr>
              <p:cNvPr id="2272" name="Freeform 57"/>
              <p:cNvSpPr/>
              <p:nvPr/>
            </p:nvSpPr>
            <p:spPr>
              <a:xfrm>
                <a:off x="8397" y="8046"/>
                <a:ext cx="23" cy="27"/>
              </a:xfrm>
              <a:noFill/>
              <a:ln w="9525" cap="flat" cmpd="sng">
                <a:solidFill>
                  <a:srgbClr val="000000"/>
                </a:solidFill>
                <a:prstDash val="solid"/>
                <a:round/>
                <a:headEnd type="none" w="med" len="med"/>
                <a:tailEnd type="none" w="med" len="med"/>
              </a:ln>
            </p:spPr>
            <p:txBody>
              <a:bodyPr/>
              <a:p>
                <a:endParaRPr lang="zh-CN" altLang="en-US"/>
              </a:p>
            </p:txBody>
          </p:sp>
          <p:sp>
            <p:nvSpPr>
              <p:cNvPr id="2273" name="Freeform 58"/>
              <p:cNvSpPr/>
              <p:nvPr/>
            </p:nvSpPr>
            <p:spPr>
              <a:xfrm>
                <a:off x="8380" y="8068"/>
                <a:ext cx="20" cy="61"/>
              </a:xfrm>
              <a:noFill/>
              <a:ln w="9525" cap="flat" cmpd="sng">
                <a:solidFill>
                  <a:srgbClr val="000000"/>
                </a:solidFill>
                <a:prstDash val="solid"/>
                <a:round/>
                <a:headEnd type="none" w="med" len="med"/>
                <a:tailEnd type="none" w="med" len="med"/>
              </a:ln>
            </p:spPr>
            <p:txBody>
              <a:bodyPr/>
              <a:p>
                <a:endParaRPr lang="zh-CN" altLang="en-US"/>
              </a:p>
            </p:txBody>
          </p:sp>
          <p:sp>
            <p:nvSpPr>
              <p:cNvPr id="2274" name="Freeform 59"/>
              <p:cNvSpPr/>
              <p:nvPr/>
            </p:nvSpPr>
            <p:spPr>
              <a:xfrm>
                <a:off x="8352" y="8104"/>
                <a:ext cx="33" cy="27"/>
              </a:xfrm>
              <a:noFill/>
              <a:ln w="9525" cap="flat" cmpd="sng">
                <a:solidFill>
                  <a:srgbClr val="000000"/>
                </a:solidFill>
                <a:prstDash val="solid"/>
                <a:round/>
                <a:headEnd type="none" w="med" len="med"/>
                <a:tailEnd type="none" w="med" len="med"/>
              </a:ln>
            </p:spPr>
            <p:txBody>
              <a:bodyPr/>
              <a:p>
                <a:endParaRPr lang="zh-CN" altLang="en-US"/>
              </a:p>
            </p:txBody>
          </p:sp>
          <p:sp>
            <p:nvSpPr>
              <p:cNvPr id="2275" name="Freeform 60"/>
              <p:cNvSpPr/>
              <p:nvPr/>
            </p:nvSpPr>
            <p:spPr>
              <a:xfrm>
                <a:off x="8345" y="8106"/>
                <a:ext cx="12" cy="57"/>
              </a:xfrm>
              <a:noFill/>
              <a:ln w="9525" cap="flat" cmpd="sng">
                <a:solidFill>
                  <a:srgbClr val="000000"/>
                </a:solidFill>
                <a:prstDash val="solid"/>
                <a:round/>
                <a:headEnd type="none" w="med" len="med"/>
                <a:tailEnd type="none" w="med" len="med"/>
              </a:ln>
            </p:spPr>
            <p:txBody>
              <a:bodyPr/>
              <a:p>
                <a:endParaRPr lang="zh-CN" altLang="en-US"/>
              </a:p>
            </p:txBody>
          </p:sp>
          <p:sp>
            <p:nvSpPr>
              <p:cNvPr id="2276" name="Freeform 61"/>
              <p:cNvSpPr/>
              <p:nvPr/>
            </p:nvSpPr>
            <p:spPr>
              <a:xfrm>
                <a:off x="8208" y="8161"/>
                <a:ext cx="140" cy="30"/>
              </a:xfrm>
              <a:noFill/>
              <a:ln w="9525" cap="flat" cmpd="sng">
                <a:solidFill>
                  <a:srgbClr val="000000"/>
                </a:solidFill>
                <a:prstDash val="solid"/>
                <a:round/>
                <a:headEnd type="none" w="med" len="med"/>
                <a:tailEnd type="none" w="med" len="med"/>
              </a:ln>
            </p:spPr>
            <p:txBody>
              <a:bodyPr/>
              <a:p>
                <a:endParaRPr lang="zh-CN" altLang="en-US"/>
              </a:p>
            </p:txBody>
          </p:sp>
          <p:sp>
            <p:nvSpPr>
              <p:cNvPr id="2277" name="Freeform 62"/>
              <p:cNvSpPr/>
              <p:nvPr/>
            </p:nvSpPr>
            <p:spPr>
              <a:xfrm>
                <a:off x="8208" y="8059"/>
                <a:ext cx="72" cy="119"/>
              </a:xfrm>
              <a:noFill/>
              <a:ln w="9525" cap="flat" cmpd="sng">
                <a:solidFill>
                  <a:srgbClr val="000000"/>
                </a:solidFill>
                <a:prstDash val="solid"/>
                <a:round/>
                <a:headEnd type="none" w="med" len="med"/>
                <a:tailEnd type="none" w="med" len="med"/>
              </a:ln>
            </p:spPr>
            <p:txBody>
              <a:bodyPr/>
              <a:p>
                <a:endParaRPr lang="zh-CN" altLang="en-US"/>
              </a:p>
            </p:txBody>
          </p:sp>
          <p:sp>
            <p:nvSpPr>
              <p:cNvPr id="2278" name="Freeform 63"/>
              <p:cNvSpPr/>
              <p:nvPr/>
            </p:nvSpPr>
            <p:spPr>
              <a:xfrm>
                <a:off x="8275" y="7851"/>
                <a:ext cx="23" cy="210"/>
              </a:xfrm>
              <a:noFill/>
              <a:ln w="9525" cap="flat" cmpd="sng">
                <a:solidFill>
                  <a:srgbClr val="000000"/>
                </a:solidFill>
                <a:prstDash val="solid"/>
                <a:round/>
                <a:headEnd type="none" w="med" len="med"/>
                <a:tailEnd type="none" w="med" len="med"/>
              </a:ln>
            </p:spPr>
            <p:txBody>
              <a:bodyPr/>
              <a:p>
                <a:endParaRPr lang="zh-CN" altLang="en-US"/>
              </a:p>
            </p:txBody>
          </p:sp>
          <p:sp>
            <p:nvSpPr>
              <p:cNvPr id="2279" name="Freeform 64"/>
              <p:cNvSpPr/>
              <p:nvPr/>
            </p:nvSpPr>
            <p:spPr>
              <a:xfrm>
                <a:off x="8210" y="7571"/>
                <a:ext cx="82" cy="280"/>
              </a:xfrm>
              <a:noFill/>
              <a:ln w="9525" cap="flat" cmpd="sng">
                <a:solidFill>
                  <a:srgbClr val="000000"/>
                </a:solidFill>
                <a:prstDash val="solid"/>
                <a:round/>
                <a:headEnd type="none" w="med" len="med"/>
                <a:tailEnd type="none" w="med" len="med"/>
              </a:ln>
            </p:spPr>
            <p:txBody>
              <a:bodyPr/>
              <a:p>
                <a:endParaRPr lang="zh-CN" altLang="en-US"/>
              </a:p>
            </p:txBody>
          </p:sp>
          <p:sp>
            <p:nvSpPr>
              <p:cNvPr id="2280" name="Freeform 65"/>
              <p:cNvSpPr/>
              <p:nvPr/>
            </p:nvSpPr>
            <p:spPr>
              <a:xfrm>
                <a:off x="8160" y="7571"/>
                <a:ext cx="55" cy="20"/>
              </a:xfrm>
              <a:noFill/>
              <a:ln w="9525" cap="flat" cmpd="sng">
                <a:solidFill>
                  <a:srgbClr val="000000"/>
                </a:solidFill>
                <a:prstDash val="solid"/>
                <a:round/>
                <a:headEnd type="none" w="med" len="med"/>
                <a:tailEnd type="none" w="med" len="med"/>
              </a:ln>
            </p:spPr>
            <p:txBody>
              <a:bodyPr/>
              <a:p>
                <a:endParaRPr lang="zh-CN" altLang="en-US"/>
              </a:p>
            </p:txBody>
          </p:sp>
          <p:sp>
            <p:nvSpPr>
              <p:cNvPr id="2281" name="Freeform 66"/>
              <p:cNvSpPr/>
              <p:nvPr/>
            </p:nvSpPr>
            <p:spPr>
              <a:xfrm>
                <a:off x="8157" y="7589"/>
                <a:ext cx="18" cy="139"/>
              </a:xfrm>
              <a:noFill/>
              <a:ln w="9525" cap="flat" cmpd="sng">
                <a:solidFill>
                  <a:srgbClr val="000000"/>
                </a:solidFill>
                <a:prstDash val="solid"/>
                <a:round/>
                <a:headEnd type="none" w="med" len="med"/>
                <a:tailEnd type="none" w="med" len="med"/>
              </a:ln>
            </p:spPr>
            <p:txBody>
              <a:bodyPr/>
              <a:p>
                <a:endParaRPr lang="zh-CN" altLang="en-US"/>
              </a:p>
            </p:txBody>
          </p:sp>
          <p:sp>
            <p:nvSpPr>
              <p:cNvPr id="2282" name="Freeform 67"/>
              <p:cNvSpPr/>
              <p:nvPr/>
            </p:nvSpPr>
            <p:spPr>
              <a:xfrm>
                <a:off x="8100" y="7726"/>
                <a:ext cx="70" cy="423"/>
              </a:xfrm>
              <a:noFill/>
              <a:ln w="9525" cap="flat" cmpd="sng">
                <a:solidFill>
                  <a:srgbClr val="000000"/>
                </a:solidFill>
                <a:prstDash val="solid"/>
                <a:round/>
                <a:headEnd type="none" w="med" len="med"/>
                <a:tailEnd type="none" w="med" len="med"/>
              </a:ln>
            </p:spPr>
            <p:txBody>
              <a:bodyPr/>
              <a:p>
                <a:endParaRPr lang="zh-CN" altLang="en-US"/>
              </a:p>
            </p:txBody>
          </p:sp>
          <p:sp>
            <p:nvSpPr>
              <p:cNvPr id="2283" name="Freeform 68"/>
              <p:cNvSpPr/>
              <p:nvPr/>
            </p:nvSpPr>
            <p:spPr>
              <a:xfrm>
                <a:off x="8087" y="8146"/>
                <a:ext cx="28" cy="43"/>
              </a:xfrm>
              <a:noFill/>
              <a:ln w="9525" cap="flat" cmpd="sng">
                <a:solidFill>
                  <a:srgbClr val="000000"/>
                </a:solidFill>
                <a:prstDash val="solid"/>
                <a:round/>
                <a:headEnd type="none" w="med" len="med"/>
                <a:tailEnd type="none" w="med" len="med"/>
              </a:ln>
            </p:spPr>
            <p:txBody>
              <a:bodyPr/>
              <a:p>
                <a:endParaRPr lang="zh-CN" altLang="en-US"/>
              </a:p>
            </p:txBody>
          </p:sp>
          <p:sp>
            <p:nvSpPr>
              <p:cNvPr id="2284" name="Freeform 69"/>
              <p:cNvSpPr/>
              <p:nvPr/>
            </p:nvSpPr>
            <p:spPr>
              <a:xfrm>
                <a:off x="8080" y="8181"/>
                <a:ext cx="7" cy="5"/>
              </a:xfrm>
              <a:noFill/>
              <a:ln w="9525" cap="flat" cmpd="sng">
                <a:solidFill>
                  <a:srgbClr val="000000"/>
                </a:solidFill>
                <a:prstDash val="solid"/>
                <a:round/>
                <a:headEnd type="none" w="med" len="med"/>
                <a:tailEnd type="none" w="med" len="med"/>
              </a:ln>
            </p:spPr>
            <p:txBody>
              <a:bodyPr/>
              <a:p>
                <a:endParaRPr lang="zh-CN" altLang="en-US"/>
              </a:p>
            </p:txBody>
          </p:sp>
          <p:sp>
            <p:nvSpPr>
              <p:cNvPr id="2285" name="Freeform 70"/>
              <p:cNvSpPr/>
              <p:nvPr/>
            </p:nvSpPr>
            <p:spPr>
              <a:xfrm>
                <a:off x="8073" y="8183"/>
                <a:ext cx="12" cy="33"/>
              </a:xfrm>
              <a:noFill/>
              <a:ln w="9525" cap="flat" cmpd="sng">
                <a:solidFill>
                  <a:srgbClr val="000000"/>
                </a:solidFill>
                <a:prstDash val="solid"/>
                <a:round/>
                <a:headEnd type="none" w="med" len="med"/>
                <a:tailEnd type="none" w="med" len="med"/>
              </a:ln>
            </p:spPr>
            <p:txBody>
              <a:bodyPr/>
              <a:p>
                <a:endParaRPr lang="zh-CN" altLang="en-US"/>
              </a:p>
            </p:txBody>
          </p:sp>
          <p:sp>
            <p:nvSpPr>
              <p:cNvPr id="2286" name="Freeform 71"/>
              <p:cNvSpPr/>
              <p:nvPr/>
            </p:nvSpPr>
            <p:spPr>
              <a:xfrm>
                <a:off x="8042" y="8199"/>
                <a:ext cx="33" cy="17"/>
              </a:xfrm>
              <a:noFill/>
              <a:ln w="9525" cap="flat" cmpd="sng">
                <a:solidFill>
                  <a:srgbClr val="000000"/>
                </a:solidFill>
                <a:prstDash val="solid"/>
                <a:round/>
                <a:headEnd type="none" w="med" len="med"/>
                <a:tailEnd type="none" w="med" len="med"/>
              </a:ln>
            </p:spPr>
            <p:txBody>
              <a:bodyPr/>
              <a:p>
                <a:endParaRPr lang="zh-CN" altLang="en-US"/>
              </a:p>
            </p:txBody>
          </p:sp>
          <p:sp>
            <p:nvSpPr>
              <p:cNvPr id="2287" name="Freeform 72"/>
              <p:cNvSpPr/>
              <p:nvPr/>
            </p:nvSpPr>
            <p:spPr>
              <a:xfrm>
                <a:off x="8028" y="8201"/>
                <a:ext cx="17" cy="43"/>
              </a:xfrm>
              <a:noFill/>
              <a:ln w="9525" cap="flat" cmpd="sng">
                <a:solidFill>
                  <a:srgbClr val="000000"/>
                </a:solidFill>
                <a:prstDash val="solid"/>
                <a:round/>
                <a:headEnd type="none" w="med" len="med"/>
                <a:tailEnd type="none" w="med" len="med"/>
              </a:ln>
            </p:spPr>
            <p:txBody>
              <a:bodyPr/>
              <a:p>
                <a:endParaRPr lang="zh-CN" altLang="en-US"/>
              </a:p>
            </p:txBody>
          </p:sp>
          <p:sp>
            <p:nvSpPr>
              <p:cNvPr id="2288" name="Freeform 73"/>
              <p:cNvSpPr/>
              <p:nvPr/>
            </p:nvSpPr>
            <p:spPr>
              <a:xfrm>
                <a:off x="7893" y="8239"/>
                <a:ext cx="137" cy="17"/>
              </a:xfrm>
              <a:noFill/>
              <a:ln w="9525" cap="flat" cmpd="sng">
                <a:solidFill>
                  <a:srgbClr val="000000"/>
                </a:solidFill>
                <a:prstDash val="solid"/>
                <a:round/>
                <a:headEnd type="none" w="med" len="med"/>
                <a:tailEnd type="none" w="med" len="med"/>
              </a:ln>
            </p:spPr>
            <p:txBody>
              <a:bodyPr/>
              <a:p>
                <a:endParaRPr lang="zh-CN" altLang="en-US"/>
              </a:p>
            </p:txBody>
          </p:sp>
          <p:sp>
            <p:nvSpPr>
              <p:cNvPr id="2289" name="Freeform 74"/>
              <p:cNvSpPr/>
              <p:nvPr/>
            </p:nvSpPr>
            <p:spPr>
              <a:xfrm>
                <a:off x="7893" y="8116"/>
                <a:ext cx="92" cy="125"/>
              </a:xfrm>
              <a:noFill/>
              <a:ln w="9525" cap="flat" cmpd="sng">
                <a:solidFill>
                  <a:srgbClr val="000000"/>
                </a:solidFill>
                <a:prstDash val="solid"/>
                <a:round/>
                <a:headEnd type="none" w="med" len="med"/>
                <a:tailEnd type="none" w="med" len="med"/>
              </a:ln>
            </p:spPr>
            <p:txBody>
              <a:bodyPr/>
              <a:p>
                <a:endParaRPr lang="zh-CN" altLang="en-US"/>
              </a:p>
            </p:txBody>
          </p:sp>
          <p:sp>
            <p:nvSpPr>
              <p:cNvPr id="2290" name="Freeform 75"/>
              <p:cNvSpPr/>
              <p:nvPr/>
            </p:nvSpPr>
            <p:spPr>
              <a:xfrm>
                <a:off x="7980" y="7786"/>
                <a:ext cx="33" cy="332"/>
              </a:xfrm>
              <a:noFill/>
              <a:ln w="9525" cap="flat" cmpd="sng">
                <a:solidFill>
                  <a:srgbClr val="000000"/>
                </a:solidFill>
                <a:prstDash val="solid"/>
                <a:round/>
                <a:headEnd type="none" w="med" len="med"/>
                <a:tailEnd type="none" w="med" len="med"/>
              </a:ln>
            </p:spPr>
            <p:txBody>
              <a:bodyPr/>
              <a:p>
                <a:endParaRPr lang="zh-CN" altLang="en-US"/>
              </a:p>
            </p:txBody>
          </p:sp>
          <p:sp>
            <p:nvSpPr>
              <p:cNvPr id="2291" name="Freeform 76"/>
              <p:cNvSpPr/>
              <p:nvPr/>
            </p:nvSpPr>
            <p:spPr>
              <a:xfrm>
                <a:off x="7930" y="7649"/>
                <a:ext cx="67" cy="140"/>
              </a:xfrm>
              <a:noFill/>
              <a:ln w="9525" cap="flat" cmpd="sng">
                <a:solidFill>
                  <a:srgbClr val="000000"/>
                </a:solidFill>
                <a:prstDash val="solid"/>
                <a:round/>
                <a:headEnd type="none" w="med" len="med"/>
                <a:tailEnd type="none" w="med" len="med"/>
              </a:ln>
            </p:spPr>
            <p:txBody>
              <a:bodyPr/>
              <a:p>
                <a:endParaRPr lang="zh-CN" altLang="en-US"/>
              </a:p>
            </p:txBody>
          </p:sp>
          <p:sp>
            <p:nvSpPr>
              <p:cNvPr id="2292" name="Freeform 77"/>
              <p:cNvSpPr/>
              <p:nvPr/>
            </p:nvSpPr>
            <p:spPr>
              <a:xfrm>
                <a:off x="7845" y="7649"/>
                <a:ext cx="87" cy="27"/>
              </a:xfrm>
              <a:noFill/>
              <a:ln w="9525" cap="flat" cmpd="sng">
                <a:solidFill>
                  <a:srgbClr val="000000"/>
                </a:solidFill>
                <a:prstDash val="solid"/>
                <a:round/>
                <a:headEnd type="none" w="med" len="med"/>
                <a:tailEnd type="none" w="med" len="med"/>
              </a:ln>
            </p:spPr>
            <p:txBody>
              <a:bodyPr/>
              <a:p>
                <a:endParaRPr lang="zh-CN" altLang="en-US"/>
              </a:p>
            </p:txBody>
          </p:sp>
          <p:sp>
            <p:nvSpPr>
              <p:cNvPr id="2293" name="Freeform 78"/>
              <p:cNvSpPr/>
              <p:nvPr/>
            </p:nvSpPr>
            <p:spPr>
              <a:xfrm>
                <a:off x="7835" y="7671"/>
                <a:ext cx="15" cy="65"/>
              </a:xfrm>
              <a:noFill/>
              <a:ln w="9525" cap="flat" cmpd="sng">
                <a:solidFill>
                  <a:srgbClr val="000000"/>
                </a:solidFill>
                <a:prstDash val="solid"/>
                <a:round/>
                <a:headEnd type="none" w="med" len="med"/>
                <a:tailEnd type="none" w="med" len="med"/>
              </a:ln>
            </p:spPr>
            <p:txBody>
              <a:bodyPr/>
              <a:p>
                <a:endParaRPr lang="zh-CN" altLang="en-US"/>
              </a:p>
            </p:txBody>
          </p:sp>
          <p:sp>
            <p:nvSpPr>
              <p:cNvPr id="2294" name="Freeform 79"/>
              <p:cNvSpPr/>
              <p:nvPr/>
            </p:nvSpPr>
            <p:spPr>
              <a:xfrm>
                <a:off x="7803" y="7721"/>
                <a:ext cx="37" cy="23"/>
              </a:xfrm>
              <a:noFill/>
              <a:ln w="9525" cap="flat" cmpd="sng">
                <a:solidFill>
                  <a:srgbClr val="000000"/>
                </a:solidFill>
                <a:prstDash val="solid"/>
                <a:round/>
                <a:headEnd type="none" w="med" len="med"/>
                <a:tailEnd type="none" w="med" len="med"/>
              </a:ln>
            </p:spPr>
            <p:txBody>
              <a:bodyPr/>
              <a:p>
                <a:endParaRPr lang="zh-CN" altLang="en-US"/>
              </a:p>
            </p:txBody>
          </p:sp>
          <p:sp>
            <p:nvSpPr>
              <p:cNvPr id="2295" name="Freeform 80"/>
              <p:cNvSpPr/>
              <p:nvPr/>
            </p:nvSpPr>
            <p:spPr>
              <a:xfrm>
                <a:off x="7795" y="7666"/>
                <a:ext cx="13" cy="55"/>
              </a:xfrm>
              <a:noFill/>
              <a:ln w="9525" cap="flat" cmpd="sng">
                <a:solidFill>
                  <a:srgbClr val="000000"/>
                </a:solidFill>
                <a:prstDash val="solid"/>
                <a:round/>
                <a:headEnd type="none" w="med" len="med"/>
                <a:tailEnd type="none" w="med" len="med"/>
              </a:ln>
            </p:spPr>
            <p:txBody>
              <a:bodyPr/>
              <a:p>
                <a:endParaRPr lang="zh-CN" altLang="en-US"/>
              </a:p>
            </p:txBody>
          </p:sp>
          <p:sp>
            <p:nvSpPr>
              <p:cNvPr id="2296" name="Freeform 81"/>
              <p:cNvSpPr/>
              <p:nvPr/>
            </p:nvSpPr>
            <p:spPr>
              <a:xfrm>
                <a:off x="7628" y="7596"/>
                <a:ext cx="169" cy="75"/>
              </a:xfrm>
              <a:noFill/>
              <a:ln w="9525" cap="flat" cmpd="sng">
                <a:solidFill>
                  <a:srgbClr val="000000"/>
                </a:solidFill>
                <a:prstDash val="solid"/>
                <a:round/>
                <a:headEnd type="none" w="med" len="med"/>
                <a:tailEnd type="none" w="med" len="med"/>
              </a:ln>
            </p:spPr>
            <p:txBody>
              <a:bodyPr/>
              <a:p>
                <a:endParaRPr lang="zh-CN" altLang="en-US"/>
              </a:p>
            </p:txBody>
          </p:sp>
          <p:sp>
            <p:nvSpPr>
              <p:cNvPr id="2297" name="Freeform 82"/>
              <p:cNvSpPr/>
              <p:nvPr/>
            </p:nvSpPr>
            <p:spPr>
              <a:xfrm>
                <a:off x="7373" y="7596"/>
                <a:ext cx="257" cy="22"/>
              </a:xfrm>
              <a:noFill/>
              <a:ln w="9525" cap="flat" cmpd="sng">
                <a:solidFill>
                  <a:srgbClr val="000000"/>
                </a:solidFill>
                <a:prstDash val="solid"/>
                <a:round/>
                <a:headEnd type="none" w="med" len="med"/>
                <a:tailEnd type="none" w="med" len="med"/>
              </a:ln>
            </p:spPr>
            <p:txBody>
              <a:bodyPr/>
              <a:p>
                <a:endParaRPr lang="zh-CN" altLang="en-US"/>
              </a:p>
            </p:txBody>
          </p:sp>
          <p:sp>
            <p:nvSpPr>
              <p:cNvPr id="2298" name="Freeform 83"/>
              <p:cNvSpPr/>
              <p:nvPr/>
            </p:nvSpPr>
            <p:spPr>
              <a:xfrm>
                <a:off x="7045" y="7508"/>
                <a:ext cx="330" cy="103"/>
              </a:xfrm>
              <a:noFill/>
              <a:ln w="9525" cap="flat" cmpd="sng">
                <a:solidFill>
                  <a:srgbClr val="000000"/>
                </a:solidFill>
                <a:prstDash val="solid"/>
                <a:round/>
                <a:headEnd type="none" w="med" len="med"/>
                <a:tailEnd type="none" w="med" len="med"/>
              </a:ln>
            </p:spPr>
            <p:txBody>
              <a:bodyPr/>
              <a:p>
                <a:endParaRPr lang="zh-CN" altLang="en-US"/>
              </a:p>
            </p:txBody>
          </p:sp>
          <p:sp>
            <p:nvSpPr>
              <p:cNvPr id="2299" name="Freeform 84"/>
              <p:cNvSpPr/>
              <p:nvPr/>
            </p:nvSpPr>
            <p:spPr>
              <a:xfrm>
                <a:off x="7018" y="7516"/>
                <a:ext cx="32" cy="205"/>
              </a:xfrm>
              <a:noFill/>
              <a:ln w="9525" cap="flat" cmpd="sng">
                <a:solidFill>
                  <a:srgbClr val="000000"/>
                </a:solidFill>
                <a:prstDash val="solid"/>
                <a:round/>
                <a:headEnd type="none" w="med" len="med"/>
                <a:tailEnd type="none" w="med" len="med"/>
              </a:ln>
            </p:spPr>
            <p:txBody>
              <a:bodyPr/>
              <a:p>
                <a:endParaRPr lang="zh-CN" altLang="en-US"/>
              </a:p>
            </p:txBody>
          </p:sp>
          <p:sp>
            <p:nvSpPr>
              <p:cNvPr id="2300" name="Freeform 85"/>
              <p:cNvSpPr/>
              <p:nvPr/>
            </p:nvSpPr>
            <p:spPr>
              <a:xfrm>
                <a:off x="7005" y="7721"/>
                <a:ext cx="18" cy="245"/>
              </a:xfrm>
              <a:noFill/>
              <a:ln w="9525" cap="flat" cmpd="sng">
                <a:solidFill>
                  <a:srgbClr val="000000"/>
                </a:solidFill>
                <a:prstDash val="solid"/>
                <a:round/>
                <a:headEnd type="none" w="med" len="med"/>
                <a:tailEnd type="none" w="med" len="med"/>
              </a:ln>
            </p:spPr>
            <p:txBody>
              <a:bodyPr/>
              <a:p>
                <a:endParaRPr lang="zh-CN" altLang="en-US"/>
              </a:p>
            </p:txBody>
          </p:sp>
          <p:sp>
            <p:nvSpPr>
              <p:cNvPr id="2301" name="Freeform 86"/>
              <p:cNvSpPr/>
              <p:nvPr/>
            </p:nvSpPr>
            <p:spPr>
              <a:xfrm>
                <a:off x="6985" y="7964"/>
                <a:ext cx="33" cy="22"/>
              </a:xfrm>
              <a:noFill/>
              <a:ln w="9525" cap="flat" cmpd="sng">
                <a:solidFill>
                  <a:srgbClr val="000000"/>
                </a:solidFill>
                <a:prstDash val="solid"/>
                <a:round/>
                <a:headEnd type="none" w="med" len="med"/>
                <a:tailEnd type="none" w="med" len="med"/>
              </a:ln>
            </p:spPr>
            <p:txBody>
              <a:bodyPr/>
              <a:p>
                <a:endParaRPr lang="zh-CN" altLang="en-US"/>
              </a:p>
            </p:txBody>
          </p:sp>
          <p:sp>
            <p:nvSpPr>
              <p:cNvPr id="2302" name="Freeform 87"/>
              <p:cNvSpPr/>
              <p:nvPr/>
            </p:nvSpPr>
            <p:spPr>
              <a:xfrm>
                <a:off x="6985" y="7983"/>
                <a:ext cx="10" cy="51"/>
              </a:xfrm>
              <a:noFill/>
              <a:ln w="9525" cap="flat" cmpd="sng">
                <a:solidFill>
                  <a:srgbClr val="000000"/>
                </a:solidFill>
                <a:prstDash val="solid"/>
                <a:round/>
                <a:headEnd type="none" w="med" len="med"/>
                <a:tailEnd type="none" w="med" len="med"/>
              </a:ln>
            </p:spPr>
            <p:txBody>
              <a:bodyPr/>
              <a:p>
                <a:endParaRPr lang="zh-CN" altLang="en-US"/>
              </a:p>
            </p:txBody>
          </p:sp>
          <p:sp>
            <p:nvSpPr>
              <p:cNvPr id="2303" name="Freeform 88"/>
              <p:cNvSpPr/>
              <p:nvPr/>
            </p:nvSpPr>
            <p:spPr>
              <a:xfrm>
                <a:off x="6950" y="8031"/>
                <a:ext cx="40" cy="53"/>
              </a:xfrm>
              <a:noFill/>
              <a:ln w="9525" cap="flat" cmpd="sng">
                <a:solidFill>
                  <a:srgbClr val="000000"/>
                </a:solidFill>
                <a:prstDash val="solid"/>
                <a:round/>
                <a:headEnd type="none" w="med" len="med"/>
                <a:tailEnd type="none" w="med" len="med"/>
              </a:ln>
            </p:spPr>
            <p:txBody>
              <a:bodyPr/>
              <a:p>
                <a:endParaRPr lang="zh-CN" altLang="en-US"/>
              </a:p>
            </p:txBody>
          </p:sp>
          <p:sp>
            <p:nvSpPr>
              <p:cNvPr id="2304" name="Freeform 89"/>
              <p:cNvSpPr/>
              <p:nvPr/>
            </p:nvSpPr>
            <p:spPr>
              <a:xfrm>
                <a:off x="6855" y="8073"/>
                <a:ext cx="98" cy="20"/>
              </a:xfrm>
              <a:noFill/>
              <a:ln w="9525" cap="flat" cmpd="sng">
                <a:solidFill>
                  <a:srgbClr val="000000"/>
                </a:solidFill>
                <a:prstDash val="solid"/>
                <a:round/>
                <a:headEnd type="none" w="med" len="med"/>
                <a:tailEnd type="none" w="med" len="med"/>
              </a:ln>
            </p:spPr>
            <p:txBody>
              <a:bodyPr/>
              <a:p>
                <a:endParaRPr lang="zh-CN" altLang="en-US"/>
              </a:p>
            </p:txBody>
          </p:sp>
          <p:sp>
            <p:nvSpPr>
              <p:cNvPr id="2305" name="Freeform 90"/>
              <p:cNvSpPr/>
              <p:nvPr/>
            </p:nvSpPr>
            <p:spPr>
              <a:xfrm>
                <a:off x="6855" y="7994"/>
                <a:ext cx="50" cy="82"/>
              </a:xfrm>
              <a:noFill/>
              <a:ln w="9525" cap="flat" cmpd="sng">
                <a:solidFill>
                  <a:srgbClr val="000000"/>
                </a:solidFill>
                <a:prstDash val="solid"/>
                <a:round/>
                <a:headEnd type="none" w="med" len="med"/>
                <a:tailEnd type="none" w="med" len="med"/>
              </a:ln>
            </p:spPr>
            <p:txBody>
              <a:bodyPr/>
              <a:p>
                <a:endParaRPr lang="zh-CN" altLang="en-US"/>
              </a:p>
            </p:txBody>
          </p:sp>
          <p:sp>
            <p:nvSpPr>
              <p:cNvPr id="2306" name="Freeform 91"/>
              <p:cNvSpPr/>
              <p:nvPr/>
            </p:nvSpPr>
            <p:spPr>
              <a:xfrm>
                <a:off x="6900" y="7911"/>
                <a:ext cx="15" cy="85"/>
              </a:xfrm>
              <a:noFill/>
              <a:ln w="9525" cap="flat" cmpd="sng">
                <a:solidFill>
                  <a:srgbClr val="000000"/>
                </a:solidFill>
                <a:prstDash val="solid"/>
                <a:round/>
                <a:headEnd type="none" w="med" len="med"/>
                <a:tailEnd type="none" w="med" len="med"/>
              </a:ln>
            </p:spPr>
            <p:txBody>
              <a:bodyPr/>
              <a:p>
                <a:endParaRPr lang="zh-CN" altLang="en-US"/>
              </a:p>
            </p:txBody>
          </p:sp>
          <p:sp>
            <p:nvSpPr>
              <p:cNvPr id="2307" name="Freeform 92"/>
              <p:cNvSpPr/>
              <p:nvPr/>
            </p:nvSpPr>
            <p:spPr>
              <a:xfrm>
                <a:off x="6905" y="7831"/>
                <a:ext cx="18" cy="80"/>
              </a:xfrm>
              <a:noFill/>
              <a:ln w="9525" cap="flat" cmpd="sng">
                <a:solidFill>
                  <a:srgbClr val="000000"/>
                </a:solidFill>
                <a:prstDash val="solid"/>
                <a:round/>
                <a:headEnd type="none" w="med" len="med"/>
                <a:tailEnd type="none" w="med" len="med"/>
              </a:ln>
            </p:spPr>
            <p:txBody>
              <a:bodyPr/>
              <a:p>
                <a:endParaRPr lang="zh-CN" altLang="en-US"/>
              </a:p>
            </p:txBody>
          </p:sp>
          <p:sp>
            <p:nvSpPr>
              <p:cNvPr id="2308" name="Freeform 93"/>
              <p:cNvSpPr/>
              <p:nvPr/>
            </p:nvSpPr>
            <p:spPr>
              <a:xfrm>
                <a:off x="6910" y="7721"/>
                <a:ext cx="15" cy="110"/>
              </a:xfrm>
              <a:noFill/>
              <a:ln w="9525" cap="flat" cmpd="sng">
                <a:solidFill>
                  <a:srgbClr val="000000"/>
                </a:solidFill>
                <a:prstDash val="solid"/>
                <a:round/>
                <a:headEnd type="none" w="med" len="med"/>
                <a:tailEnd type="none" w="med" len="med"/>
              </a:ln>
            </p:spPr>
            <p:txBody>
              <a:bodyPr/>
              <a:p>
                <a:endParaRPr lang="zh-CN" altLang="en-US"/>
              </a:p>
            </p:txBody>
          </p:sp>
          <p:sp>
            <p:nvSpPr>
              <p:cNvPr id="2309" name="Freeform 94"/>
              <p:cNvSpPr/>
              <p:nvPr/>
            </p:nvSpPr>
            <p:spPr>
              <a:xfrm>
                <a:off x="6892" y="7706"/>
                <a:ext cx="23" cy="18"/>
              </a:xfrm>
              <a:noFill/>
              <a:ln w="9525" cap="flat" cmpd="sng">
                <a:solidFill>
                  <a:srgbClr val="000000"/>
                </a:solidFill>
                <a:prstDash val="solid"/>
                <a:round/>
                <a:headEnd type="none" w="med" len="med"/>
                <a:tailEnd type="none" w="med" len="med"/>
              </a:ln>
            </p:spPr>
            <p:txBody>
              <a:bodyPr/>
              <a:p>
                <a:endParaRPr lang="zh-CN" altLang="en-US"/>
              </a:p>
            </p:txBody>
          </p:sp>
          <p:sp>
            <p:nvSpPr>
              <p:cNvPr id="2310" name="Freeform 95"/>
              <p:cNvSpPr/>
              <p:nvPr/>
            </p:nvSpPr>
            <p:spPr>
              <a:xfrm>
                <a:off x="6875" y="7533"/>
                <a:ext cx="22" cy="175"/>
              </a:xfrm>
              <a:noFill/>
              <a:ln w="9525" cap="flat" cmpd="sng">
                <a:solidFill>
                  <a:srgbClr val="000000"/>
                </a:solidFill>
                <a:prstDash val="solid"/>
                <a:round/>
                <a:headEnd type="none" w="med" len="med"/>
                <a:tailEnd type="none" w="med" len="med"/>
              </a:ln>
            </p:spPr>
            <p:txBody>
              <a:bodyPr/>
              <a:p>
                <a:endParaRPr lang="zh-CN" altLang="en-US"/>
              </a:p>
            </p:txBody>
          </p:sp>
          <p:sp>
            <p:nvSpPr>
              <p:cNvPr id="2311" name="Freeform 96"/>
              <p:cNvSpPr/>
              <p:nvPr/>
            </p:nvSpPr>
            <p:spPr>
              <a:xfrm>
                <a:off x="6838" y="7531"/>
                <a:ext cx="40" cy="25"/>
              </a:xfrm>
              <a:noFill/>
              <a:ln w="9525" cap="flat" cmpd="sng">
                <a:solidFill>
                  <a:srgbClr val="000000"/>
                </a:solidFill>
                <a:prstDash val="solid"/>
                <a:round/>
                <a:headEnd type="none" w="med" len="med"/>
                <a:tailEnd type="none" w="med" len="med"/>
              </a:ln>
            </p:spPr>
            <p:txBody>
              <a:bodyPr/>
              <a:p>
                <a:endParaRPr lang="zh-CN" altLang="en-US"/>
              </a:p>
            </p:txBody>
          </p:sp>
          <p:sp>
            <p:nvSpPr>
              <p:cNvPr id="2312" name="Freeform 97"/>
              <p:cNvSpPr/>
              <p:nvPr/>
            </p:nvSpPr>
            <p:spPr>
              <a:xfrm>
                <a:off x="6822" y="7556"/>
                <a:ext cx="21" cy="143"/>
              </a:xfrm>
              <a:noFill/>
              <a:ln w="9525" cap="flat" cmpd="sng">
                <a:solidFill>
                  <a:srgbClr val="000000"/>
                </a:solidFill>
                <a:prstDash val="solid"/>
                <a:round/>
                <a:headEnd type="none" w="med" len="med"/>
                <a:tailEnd type="none" w="med" len="med"/>
              </a:ln>
            </p:spPr>
            <p:txBody>
              <a:bodyPr/>
              <a:p>
                <a:endParaRPr lang="zh-CN" altLang="en-US"/>
              </a:p>
            </p:txBody>
          </p:sp>
          <p:sp>
            <p:nvSpPr>
              <p:cNvPr id="2313" name="Freeform 98"/>
              <p:cNvSpPr/>
              <p:nvPr/>
            </p:nvSpPr>
            <p:spPr>
              <a:xfrm>
                <a:off x="6805" y="7696"/>
                <a:ext cx="20" cy="345"/>
              </a:xfrm>
              <a:noFill/>
              <a:ln w="9525" cap="flat" cmpd="sng">
                <a:solidFill>
                  <a:srgbClr val="000000"/>
                </a:solidFill>
                <a:prstDash val="solid"/>
                <a:round/>
                <a:headEnd type="none" w="med" len="med"/>
                <a:tailEnd type="none" w="med" len="med"/>
              </a:ln>
            </p:spPr>
            <p:txBody>
              <a:bodyPr/>
              <a:p>
                <a:endParaRPr lang="zh-CN" altLang="en-US"/>
              </a:p>
            </p:txBody>
          </p:sp>
          <p:sp>
            <p:nvSpPr>
              <p:cNvPr id="2314" name="Freeform 99"/>
              <p:cNvSpPr/>
              <p:nvPr/>
            </p:nvSpPr>
            <p:spPr>
              <a:xfrm>
                <a:off x="6795" y="8041"/>
                <a:ext cx="23" cy="38"/>
              </a:xfrm>
              <a:noFill/>
              <a:ln w="9525" cap="flat" cmpd="sng">
                <a:solidFill>
                  <a:srgbClr val="000000"/>
                </a:solidFill>
                <a:prstDash val="solid"/>
                <a:round/>
                <a:headEnd type="none" w="med" len="med"/>
                <a:tailEnd type="none" w="med" len="med"/>
              </a:ln>
            </p:spPr>
            <p:txBody>
              <a:bodyPr/>
              <a:p>
                <a:endParaRPr lang="zh-CN" altLang="en-US"/>
              </a:p>
            </p:txBody>
          </p:sp>
          <p:sp>
            <p:nvSpPr>
              <p:cNvPr id="2315" name="Freeform 100"/>
              <p:cNvSpPr/>
              <p:nvPr/>
            </p:nvSpPr>
            <p:spPr>
              <a:xfrm>
                <a:off x="6760" y="8079"/>
                <a:ext cx="40" cy="14"/>
              </a:xfrm>
              <a:noFill/>
              <a:ln w="9525" cap="flat" cmpd="sng">
                <a:solidFill>
                  <a:srgbClr val="000000"/>
                </a:solidFill>
                <a:prstDash val="solid"/>
                <a:round/>
                <a:headEnd type="none" w="med" len="med"/>
                <a:tailEnd type="none" w="med" len="med"/>
              </a:ln>
            </p:spPr>
            <p:txBody>
              <a:bodyPr/>
              <a:p>
                <a:endParaRPr lang="zh-CN" altLang="en-US"/>
              </a:p>
            </p:txBody>
          </p:sp>
          <p:sp>
            <p:nvSpPr>
              <p:cNvPr id="2316" name="Freeform 101"/>
              <p:cNvSpPr/>
              <p:nvPr/>
            </p:nvSpPr>
            <p:spPr>
              <a:xfrm>
                <a:off x="6753" y="8079"/>
                <a:ext cx="9" cy="54"/>
              </a:xfrm>
              <a:noFill/>
              <a:ln w="9525" cap="flat" cmpd="sng">
                <a:solidFill>
                  <a:srgbClr val="000000"/>
                </a:solidFill>
                <a:prstDash val="solid"/>
                <a:round/>
                <a:headEnd type="none" w="med" len="med"/>
                <a:tailEnd type="none" w="med" len="med"/>
              </a:ln>
            </p:spPr>
            <p:txBody>
              <a:bodyPr/>
              <a:p>
                <a:endParaRPr lang="zh-CN" altLang="en-US"/>
              </a:p>
            </p:txBody>
          </p:sp>
          <p:sp>
            <p:nvSpPr>
              <p:cNvPr id="2317" name="Freeform 102"/>
              <p:cNvSpPr/>
              <p:nvPr/>
            </p:nvSpPr>
            <p:spPr>
              <a:xfrm>
                <a:off x="6647" y="8116"/>
                <a:ext cx="108" cy="22"/>
              </a:xfrm>
              <a:noFill/>
              <a:ln w="9525" cap="flat" cmpd="sng">
                <a:solidFill>
                  <a:srgbClr val="000000"/>
                </a:solidFill>
                <a:prstDash val="solid"/>
                <a:round/>
                <a:headEnd type="none" w="med" len="med"/>
                <a:tailEnd type="none" w="med" len="med"/>
              </a:ln>
            </p:spPr>
            <p:txBody>
              <a:bodyPr/>
              <a:p>
                <a:endParaRPr lang="zh-CN" altLang="en-US"/>
              </a:p>
            </p:txBody>
          </p:sp>
          <p:sp>
            <p:nvSpPr>
              <p:cNvPr id="2318" name="Freeform 103"/>
              <p:cNvSpPr/>
              <p:nvPr/>
            </p:nvSpPr>
            <p:spPr>
              <a:xfrm>
                <a:off x="6647" y="8016"/>
                <a:ext cx="61" cy="102"/>
              </a:xfrm>
              <a:noFill/>
              <a:ln w="9525" cap="flat" cmpd="sng">
                <a:solidFill>
                  <a:srgbClr val="000000"/>
                </a:solidFill>
                <a:prstDash val="solid"/>
                <a:round/>
                <a:headEnd type="none" w="med" len="med"/>
                <a:tailEnd type="none" w="med" len="med"/>
              </a:ln>
            </p:spPr>
            <p:txBody>
              <a:bodyPr/>
              <a:p>
                <a:endParaRPr lang="zh-CN" altLang="en-US"/>
              </a:p>
            </p:txBody>
          </p:sp>
          <p:sp>
            <p:nvSpPr>
              <p:cNvPr id="2319" name="Freeform 104"/>
              <p:cNvSpPr/>
              <p:nvPr/>
            </p:nvSpPr>
            <p:spPr>
              <a:xfrm>
                <a:off x="6700" y="7769"/>
                <a:ext cx="20" cy="250"/>
              </a:xfrm>
              <a:noFill/>
              <a:ln w="9525" cap="flat" cmpd="sng">
                <a:solidFill>
                  <a:srgbClr val="000000"/>
                </a:solidFill>
                <a:prstDash val="solid"/>
                <a:round/>
                <a:headEnd type="none" w="med" len="med"/>
                <a:tailEnd type="none" w="med" len="med"/>
              </a:ln>
            </p:spPr>
            <p:txBody>
              <a:bodyPr/>
              <a:p>
                <a:endParaRPr lang="zh-CN" altLang="en-US"/>
              </a:p>
            </p:txBody>
          </p:sp>
          <p:sp>
            <p:nvSpPr>
              <p:cNvPr id="2320" name="Freeform 105"/>
              <p:cNvSpPr/>
              <p:nvPr/>
            </p:nvSpPr>
            <p:spPr>
              <a:xfrm>
                <a:off x="6685" y="7751"/>
                <a:ext cx="20" cy="20"/>
              </a:xfrm>
              <a:noFill/>
              <a:ln w="9525" cap="flat" cmpd="sng">
                <a:solidFill>
                  <a:srgbClr val="000000"/>
                </a:solidFill>
                <a:prstDash val="solid"/>
                <a:round/>
                <a:headEnd type="none" w="med" len="med"/>
                <a:tailEnd type="none" w="med" len="med"/>
              </a:ln>
            </p:spPr>
            <p:txBody>
              <a:bodyPr/>
              <a:p>
                <a:endParaRPr lang="zh-CN" altLang="en-US"/>
              </a:p>
            </p:txBody>
          </p:sp>
          <p:sp>
            <p:nvSpPr>
              <p:cNvPr id="2321" name="Freeform 106"/>
              <p:cNvSpPr/>
              <p:nvPr/>
            </p:nvSpPr>
            <p:spPr>
              <a:xfrm>
                <a:off x="6660" y="7476"/>
                <a:ext cx="30" cy="277"/>
              </a:xfrm>
              <a:noFill/>
              <a:ln w="9525" cap="flat" cmpd="sng">
                <a:solidFill>
                  <a:srgbClr val="000000"/>
                </a:solidFill>
                <a:prstDash val="solid"/>
                <a:round/>
                <a:headEnd type="none" w="med" len="med"/>
                <a:tailEnd type="none" w="med" len="med"/>
              </a:ln>
            </p:spPr>
            <p:txBody>
              <a:bodyPr/>
              <a:p>
                <a:endParaRPr lang="zh-CN" altLang="en-US"/>
              </a:p>
            </p:txBody>
          </p:sp>
          <p:sp>
            <p:nvSpPr>
              <p:cNvPr id="2322" name="Freeform 107"/>
              <p:cNvSpPr/>
              <p:nvPr/>
            </p:nvSpPr>
            <p:spPr>
              <a:xfrm>
                <a:off x="6480" y="7171"/>
                <a:ext cx="185" cy="308"/>
              </a:xfrm>
              <a:noFill/>
              <a:ln w="9525" cap="flat" cmpd="sng">
                <a:solidFill>
                  <a:srgbClr val="000000"/>
                </a:solidFill>
                <a:prstDash val="solid"/>
                <a:round/>
                <a:headEnd type="none" w="med" len="med"/>
                <a:tailEnd type="none" w="med" len="med"/>
              </a:ln>
            </p:spPr>
            <p:txBody>
              <a:bodyPr/>
              <a:p>
                <a:endParaRPr lang="zh-CN" altLang="en-US"/>
              </a:p>
            </p:txBody>
          </p:sp>
          <p:sp>
            <p:nvSpPr>
              <p:cNvPr id="2323" name="Freeform 108"/>
              <p:cNvSpPr/>
              <p:nvPr/>
            </p:nvSpPr>
            <p:spPr>
              <a:xfrm>
                <a:off x="6080" y="6876"/>
                <a:ext cx="405" cy="295"/>
              </a:xfrm>
              <a:noFill/>
              <a:ln w="9525" cap="flat" cmpd="sng">
                <a:solidFill>
                  <a:srgbClr val="000000"/>
                </a:solidFill>
                <a:prstDash val="solid"/>
                <a:round/>
                <a:headEnd type="none" w="med" len="med"/>
                <a:tailEnd type="none" w="med" len="med"/>
              </a:ln>
            </p:spPr>
            <p:txBody>
              <a:bodyPr/>
              <a:p>
                <a:endParaRPr lang="zh-CN" altLang="en-US"/>
              </a:p>
            </p:txBody>
          </p:sp>
          <p:sp>
            <p:nvSpPr>
              <p:cNvPr id="2324" name="Freeform 109"/>
              <p:cNvSpPr/>
              <p:nvPr/>
            </p:nvSpPr>
            <p:spPr>
              <a:xfrm>
                <a:off x="5873" y="6876"/>
                <a:ext cx="209" cy="38"/>
              </a:xfrm>
              <a:noFill/>
              <a:ln w="9525" cap="flat" cmpd="sng">
                <a:solidFill>
                  <a:srgbClr val="000000"/>
                </a:solidFill>
                <a:prstDash val="solid"/>
                <a:round/>
                <a:headEnd type="none" w="med" len="med"/>
                <a:tailEnd type="none" w="med" len="med"/>
              </a:ln>
            </p:spPr>
            <p:txBody>
              <a:bodyPr/>
              <a:p>
                <a:endParaRPr lang="zh-CN" altLang="en-US"/>
              </a:p>
            </p:txBody>
          </p:sp>
          <p:sp>
            <p:nvSpPr>
              <p:cNvPr id="2325" name="Freeform 110"/>
              <p:cNvSpPr/>
              <p:nvPr/>
            </p:nvSpPr>
            <p:spPr>
              <a:xfrm>
                <a:off x="5830" y="6791"/>
                <a:ext cx="45" cy="90"/>
              </a:xfrm>
              <a:noFill/>
              <a:ln w="9525" cap="flat" cmpd="sng">
                <a:solidFill>
                  <a:srgbClr val="000000"/>
                </a:solidFill>
                <a:prstDash val="solid"/>
                <a:round/>
                <a:headEnd type="none" w="med" len="med"/>
                <a:tailEnd type="none" w="med" len="med"/>
              </a:ln>
            </p:spPr>
            <p:txBody>
              <a:bodyPr/>
              <a:p>
                <a:endParaRPr lang="zh-CN" altLang="en-US"/>
              </a:p>
            </p:txBody>
          </p:sp>
          <p:sp>
            <p:nvSpPr>
              <p:cNvPr id="2326" name="Freeform 111"/>
              <p:cNvSpPr/>
              <p:nvPr/>
            </p:nvSpPr>
            <p:spPr>
              <a:xfrm>
                <a:off x="5823" y="6721"/>
                <a:ext cx="65" cy="73"/>
              </a:xfrm>
              <a:noFill/>
              <a:ln w="9525" cap="flat" cmpd="sng">
                <a:solidFill>
                  <a:srgbClr val="000000"/>
                </a:solidFill>
                <a:prstDash val="solid"/>
                <a:round/>
                <a:headEnd type="none" w="med" len="med"/>
                <a:tailEnd type="none" w="med" len="med"/>
              </a:ln>
            </p:spPr>
            <p:txBody>
              <a:bodyPr/>
              <a:p>
                <a:endParaRPr lang="zh-CN" altLang="en-US"/>
              </a:p>
            </p:txBody>
          </p:sp>
          <p:sp>
            <p:nvSpPr>
              <p:cNvPr id="2327" name="Freeform 112"/>
              <p:cNvSpPr/>
              <p:nvPr/>
            </p:nvSpPr>
            <p:spPr>
              <a:xfrm>
                <a:off x="5882" y="6583"/>
                <a:ext cx="103" cy="143"/>
              </a:xfrm>
              <a:noFill/>
              <a:ln w="9525" cap="flat" cmpd="sng">
                <a:solidFill>
                  <a:srgbClr val="000000"/>
                </a:solidFill>
                <a:prstDash val="solid"/>
                <a:round/>
                <a:headEnd type="none" w="med" len="med"/>
                <a:tailEnd type="none" w="med" len="med"/>
              </a:ln>
            </p:spPr>
            <p:txBody>
              <a:bodyPr/>
              <a:p>
                <a:endParaRPr lang="zh-CN" altLang="en-US"/>
              </a:p>
            </p:txBody>
          </p:sp>
          <p:sp>
            <p:nvSpPr>
              <p:cNvPr id="2328" name="Freeform 113"/>
              <p:cNvSpPr/>
              <p:nvPr/>
            </p:nvSpPr>
            <p:spPr>
              <a:xfrm>
                <a:off x="5980" y="6466"/>
                <a:ext cx="90" cy="120"/>
              </a:xfrm>
              <a:noFill/>
              <a:ln w="9525" cap="flat" cmpd="sng">
                <a:solidFill>
                  <a:srgbClr val="000000"/>
                </a:solidFill>
                <a:prstDash val="solid"/>
                <a:round/>
                <a:headEnd type="none" w="med" len="med"/>
                <a:tailEnd type="none" w="med" len="med"/>
              </a:ln>
            </p:spPr>
            <p:txBody>
              <a:bodyPr/>
              <a:p>
                <a:endParaRPr lang="zh-CN" altLang="en-US"/>
              </a:p>
            </p:txBody>
          </p:sp>
          <p:sp>
            <p:nvSpPr>
              <p:cNvPr id="2329" name="Freeform 114"/>
              <p:cNvSpPr/>
              <p:nvPr/>
            </p:nvSpPr>
            <p:spPr>
              <a:xfrm>
                <a:off x="6045" y="6378"/>
                <a:ext cx="25" cy="90"/>
              </a:xfrm>
              <a:noFill/>
              <a:ln w="9525" cap="flat" cmpd="sng">
                <a:solidFill>
                  <a:srgbClr val="000000"/>
                </a:solidFill>
                <a:prstDash val="solid"/>
                <a:round/>
                <a:headEnd type="none" w="med" len="med"/>
                <a:tailEnd type="none" w="med" len="med"/>
              </a:ln>
            </p:spPr>
            <p:txBody>
              <a:bodyPr/>
              <a:p>
                <a:endParaRPr lang="zh-CN" altLang="en-US"/>
              </a:p>
            </p:txBody>
          </p:sp>
          <p:sp>
            <p:nvSpPr>
              <p:cNvPr id="2330" name="Freeform 115"/>
              <p:cNvSpPr/>
              <p:nvPr/>
            </p:nvSpPr>
            <p:spPr>
              <a:xfrm>
                <a:off x="6060" y="6376"/>
                <a:ext cx="78" cy="13"/>
              </a:xfrm>
              <a:noFill/>
              <a:ln w="9525" cap="flat" cmpd="sng">
                <a:solidFill>
                  <a:srgbClr val="000000"/>
                </a:solidFill>
                <a:prstDash val="solid"/>
                <a:round/>
                <a:headEnd type="none" w="med" len="med"/>
                <a:tailEnd type="none" w="med" len="med"/>
              </a:ln>
            </p:spPr>
            <p:txBody>
              <a:bodyPr/>
              <a:p>
                <a:endParaRPr lang="zh-CN" altLang="en-US"/>
              </a:p>
            </p:txBody>
          </p:sp>
          <p:sp>
            <p:nvSpPr>
              <p:cNvPr id="2331" name="Freeform 116"/>
              <p:cNvSpPr/>
              <p:nvPr/>
            </p:nvSpPr>
            <p:spPr>
              <a:xfrm>
                <a:off x="5828" y="6346"/>
                <a:ext cx="2547" cy="1260"/>
              </a:xfrm>
              <a:noFill/>
              <a:ln w="9525" cap="flat" cmpd="sng">
                <a:solidFill>
                  <a:srgbClr val="000000"/>
                </a:solidFill>
                <a:prstDash val="solid"/>
                <a:round/>
                <a:headEnd type="none" w="med" len="med"/>
                <a:tailEnd type="none" w="med" len="med"/>
              </a:ln>
            </p:spPr>
            <p:txBody>
              <a:bodyPr/>
              <a:p>
                <a:endParaRPr lang="zh-CN" altLang="en-US"/>
              </a:p>
            </p:txBody>
          </p:sp>
          <p:sp>
            <p:nvSpPr>
              <p:cNvPr id="2332" name="Freeform 117"/>
              <p:cNvSpPr/>
              <p:nvPr/>
            </p:nvSpPr>
            <p:spPr>
              <a:xfrm>
                <a:off x="8312" y="6939"/>
                <a:ext cx="63" cy="7"/>
              </a:xfrm>
              <a:noFill/>
              <a:ln w="9525" cap="flat" cmpd="sng">
                <a:solidFill>
                  <a:srgbClr val="000000"/>
                </a:solidFill>
                <a:prstDash val="solid"/>
                <a:round/>
                <a:headEnd type="none" w="med" len="med"/>
                <a:tailEnd type="none" w="med" len="med"/>
              </a:ln>
            </p:spPr>
            <p:txBody>
              <a:bodyPr/>
              <a:p>
                <a:endParaRPr lang="zh-CN" altLang="en-US"/>
              </a:p>
            </p:txBody>
          </p:sp>
          <p:sp>
            <p:nvSpPr>
              <p:cNvPr id="2333" name="Freeform 118"/>
              <p:cNvSpPr/>
              <p:nvPr/>
            </p:nvSpPr>
            <p:spPr>
              <a:xfrm>
                <a:off x="8312" y="6941"/>
                <a:ext cx="56" cy="350"/>
              </a:xfrm>
              <a:noFill/>
              <a:ln w="9525" cap="flat" cmpd="sng">
                <a:solidFill>
                  <a:srgbClr val="000000"/>
                </a:solidFill>
                <a:prstDash val="solid"/>
                <a:round/>
                <a:headEnd type="none" w="med" len="med"/>
                <a:tailEnd type="none" w="med" len="med"/>
              </a:ln>
            </p:spPr>
            <p:txBody>
              <a:bodyPr/>
              <a:p>
                <a:endParaRPr lang="zh-CN" altLang="en-US"/>
              </a:p>
            </p:txBody>
          </p:sp>
          <p:sp>
            <p:nvSpPr>
              <p:cNvPr id="2334" name="Freeform 119"/>
              <p:cNvSpPr/>
              <p:nvPr/>
            </p:nvSpPr>
            <p:spPr>
              <a:xfrm>
                <a:off x="8312" y="7286"/>
                <a:ext cx="56" cy="53"/>
              </a:xfrm>
              <a:noFill/>
              <a:ln w="9525" cap="flat" cmpd="sng">
                <a:solidFill>
                  <a:srgbClr val="000000"/>
                </a:solidFill>
                <a:prstDash val="solid"/>
                <a:round/>
                <a:headEnd type="none" w="med" len="med"/>
                <a:tailEnd type="none" w="med" len="med"/>
              </a:ln>
            </p:spPr>
            <p:txBody>
              <a:bodyPr/>
              <a:p>
                <a:endParaRPr lang="zh-CN" altLang="en-US"/>
              </a:p>
            </p:txBody>
          </p:sp>
          <p:sp>
            <p:nvSpPr>
              <p:cNvPr id="2335" name="Freeform 120"/>
              <p:cNvSpPr/>
              <p:nvPr/>
            </p:nvSpPr>
            <p:spPr>
              <a:xfrm>
                <a:off x="8253" y="7141"/>
                <a:ext cx="65" cy="148"/>
              </a:xfrm>
              <a:noFill/>
              <a:ln w="9525" cap="flat" cmpd="sng">
                <a:solidFill>
                  <a:srgbClr val="000000"/>
                </a:solidFill>
                <a:prstDash val="solid"/>
                <a:round/>
                <a:headEnd type="none" w="med" len="med"/>
                <a:tailEnd type="none" w="med" len="med"/>
              </a:ln>
            </p:spPr>
            <p:txBody>
              <a:bodyPr/>
              <a:p>
                <a:endParaRPr lang="zh-CN" altLang="en-US"/>
              </a:p>
            </p:txBody>
          </p:sp>
          <p:sp>
            <p:nvSpPr>
              <p:cNvPr id="2336" name="Freeform 121"/>
              <p:cNvSpPr/>
              <p:nvPr/>
            </p:nvSpPr>
            <p:spPr>
              <a:xfrm>
                <a:off x="8118" y="7141"/>
                <a:ext cx="137" cy="308"/>
              </a:xfrm>
              <a:noFill/>
              <a:ln w="9525" cap="flat" cmpd="sng">
                <a:solidFill>
                  <a:srgbClr val="000000"/>
                </a:solidFill>
                <a:prstDash val="solid"/>
                <a:round/>
                <a:headEnd type="none" w="med" len="med"/>
                <a:tailEnd type="none" w="med" len="med"/>
              </a:ln>
            </p:spPr>
            <p:txBody>
              <a:bodyPr/>
              <a:p>
                <a:endParaRPr lang="zh-CN" altLang="en-US"/>
              </a:p>
            </p:txBody>
          </p:sp>
          <p:sp>
            <p:nvSpPr>
              <p:cNvPr id="2337" name="Freeform 122"/>
              <p:cNvSpPr/>
              <p:nvPr/>
            </p:nvSpPr>
            <p:spPr>
              <a:xfrm>
                <a:off x="8073" y="7296"/>
                <a:ext cx="47" cy="153"/>
              </a:xfrm>
              <a:noFill/>
              <a:ln w="9525" cap="flat" cmpd="sng">
                <a:solidFill>
                  <a:srgbClr val="000000"/>
                </a:solidFill>
                <a:prstDash val="solid"/>
                <a:round/>
                <a:headEnd type="none" w="med" len="med"/>
                <a:tailEnd type="none" w="med" len="med"/>
              </a:ln>
            </p:spPr>
            <p:txBody>
              <a:bodyPr/>
              <a:p>
                <a:endParaRPr lang="zh-CN" altLang="en-US"/>
              </a:p>
            </p:txBody>
          </p:sp>
          <p:sp>
            <p:nvSpPr>
              <p:cNvPr id="2338" name="Freeform 123"/>
              <p:cNvSpPr/>
              <p:nvPr/>
            </p:nvSpPr>
            <p:spPr>
              <a:xfrm>
                <a:off x="7975" y="7201"/>
                <a:ext cx="98" cy="100"/>
              </a:xfrm>
              <a:noFill/>
              <a:ln w="9525" cap="flat" cmpd="sng">
                <a:solidFill>
                  <a:srgbClr val="000000"/>
                </a:solidFill>
                <a:prstDash val="solid"/>
                <a:round/>
                <a:headEnd type="none" w="med" len="med"/>
                <a:tailEnd type="none" w="med" len="med"/>
              </a:ln>
            </p:spPr>
            <p:txBody>
              <a:bodyPr/>
              <a:p>
                <a:endParaRPr lang="zh-CN" altLang="en-US"/>
              </a:p>
            </p:txBody>
          </p:sp>
          <p:sp>
            <p:nvSpPr>
              <p:cNvPr id="2339" name="Freeform 124"/>
              <p:cNvSpPr/>
              <p:nvPr/>
            </p:nvSpPr>
            <p:spPr>
              <a:xfrm>
                <a:off x="7980" y="6936"/>
                <a:ext cx="28" cy="268"/>
              </a:xfrm>
              <a:noFill/>
              <a:ln w="9525" cap="flat" cmpd="sng">
                <a:solidFill>
                  <a:srgbClr val="000000"/>
                </a:solidFill>
                <a:prstDash val="solid"/>
                <a:round/>
                <a:headEnd type="none" w="med" len="med"/>
                <a:tailEnd type="none" w="med" len="med"/>
              </a:ln>
            </p:spPr>
            <p:txBody>
              <a:bodyPr/>
              <a:p>
                <a:endParaRPr lang="zh-CN" altLang="en-US"/>
              </a:p>
            </p:txBody>
          </p:sp>
          <p:sp>
            <p:nvSpPr>
              <p:cNvPr id="2340" name="Freeform 125"/>
              <p:cNvSpPr/>
              <p:nvPr/>
            </p:nvSpPr>
            <p:spPr>
              <a:xfrm>
                <a:off x="7958" y="6599"/>
                <a:ext cx="77" cy="340"/>
              </a:xfrm>
              <a:noFill/>
              <a:ln w="9525" cap="flat" cmpd="sng">
                <a:solidFill>
                  <a:srgbClr val="000000"/>
                </a:solidFill>
                <a:prstDash val="solid"/>
                <a:round/>
                <a:headEnd type="none" w="med" len="med"/>
                <a:tailEnd type="none" w="med" len="med"/>
              </a:ln>
            </p:spPr>
            <p:txBody>
              <a:bodyPr/>
              <a:p>
                <a:endParaRPr lang="zh-CN" altLang="en-US"/>
              </a:p>
            </p:txBody>
          </p:sp>
          <p:sp>
            <p:nvSpPr>
              <p:cNvPr id="2341" name="Freeform 126"/>
              <p:cNvSpPr/>
              <p:nvPr/>
            </p:nvSpPr>
            <p:spPr>
              <a:xfrm>
                <a:off x="7990" y="6516"/>
                <a:ext cx="45" cy="85"/>
              </a:xfrm>
              <a:noFill/>
              <a:ln w="9525" cap="flat" cmpd="sng">
                <a:solidFill>
                  <a:srgbClr val="000000"/>
                </a:solidFill>
                <a:prstDash val="solid"/>
                <a:round/>
                <a:headEnd type="none" w="med" len="med"/>
                <a:tailEnd type="none" w="med" len="med"/>
              </a:ln>
            </p:spPr>
            <p:txBody>
              <a:bodyPr/>
              <a:p>
                <a:endParaRPr lang="zh-CN" altLang="en-US"/>
              </a:p>
            </p:txBody>
          </p:sp>
          <p:sp>
            <p:nvSpPr>
              <p:cNvPr id="2342" name="Freeform 127"/>
              <p:cNvSpPr/>
              <p:nvPr/>
            </p:nvSpPr>
            <p:spPr>
              <a:xfrm>
                <a:off x="7990" y="6501"/>
                <a:ext cx="230" cy="42"/>
              </a:xfrm>
              <a:noFill/>
              <a:ln w="9525" cap="flat" cmpd="sng">
                <a:solidFill>
                  <a:srgbClr val="000000"/>
                </a:solidFill>
                <a:prstDash val="solid"/>
                <a:round/>
                <a:headEnd type="none" w="med" len="med"/>
                <a:tailEnd type="none" w="med" len="med"/>
              </a:ln>
            </p:spPr>
            <p:txBody>
              <a:bodyPr/>
              <a:p>
                <a:endParaRPr lang="zh-CN" altLang="en-US"/>
              </a:p>
            </p:txBody>
          </p:sp>
          <p:sp>
            <p:nvSpPr>
              <p:cNvPr id="2343" name="Freeform 128"/>
              <p:cNvSpPr/>
              <p:nvPr/>
            </p:nvSpPr>
            <p:spPr>
              <a:xfrm>
                <a:off x="8220" y="6538"/>
                <a:ext cx="115" cy="148"/>
              </a:xfrm>
              <a:noFill/>
              <a:ln w="9525" cap="flat" cmpd="sng">
                <a:solidFill>
                  <a:srgbClr val="000000"/>
                </a:solidFill>
                <a:prstDash val="solid"/>
                <a:round/>
                <a:headEnd type="none" w="med" len="med"/>
                <a:tailEnd type="none" w="med" len="med"/>
              </a:ln>
            </p:spPr>
            <p:txBody>
              <a:bodyPr/>
              <a:p>
                <a:endParaRPr lang="zh-CN" altLang="en-US"/>
              </a:p>
            </p:txBody>
          </p:sp>
          <p:sp>
            <p:nvSpPr>
              <p:cNvPr id="2344" name="Freeform 129"/>
              <p:cNvSpPr/>
              <p:nvPr/>
            </p:nvSpPr>
            <p:spPr>
              <a:xfrm>
                <a:off x="8330" y="6686"/>
                <a:ext cx="47" cy="260"/>
              </a:xfrm>
              <a:noFill/>
              <a:ln w="9525" cap="flat" cmpd="sng">
                <a:solidFill>
                  <a:srgbClr val="000000"/>
                </a:solidFill>
                <a:prstDash val="solid"/>
                <a:round/>
                <a:headEnd type="none" w="med" len="med"/>
                <a:tailEnd type="none" w="med" len="med"/>
              </a:ln>
            </p:spPr>
            <p:txBody>
              <a:bodyPr/>
              <a:p>
                <a:endParaRPr lang="zh-CN" altLang="en-US"/>
              </a:p>
            </p:txBody>
          </p:sp>
          <p:sp>
            <p:nvSpPr>
              <p:cNvPr id="2345" name="Freeform 130"/>
              <p:cNvSpPr/>
              <p:nvPr/>
            </p:nvSpPr>
            <p:spPr>
              <a:xfrm>
                <a:off x="7688" y="6556"/>
                <a:ext cx="82" cy="65"/>
              </a:xfrm>
              <a:noFill/>
              <a:ln w="9525" cap="flat" cmpd="sng">
                <a:solidFill>
                  <a:srgbClr val="000000"/>
                </a:solidFill>
                <a:prstDash val="solid"/>
                <a:round/>
                <a:headEnd type="none" w="med" len="med"/>
                <a:tailEnd type="none" w="med" len="med"/>
              </a:ln>
            </p:spPr>
            <p:txBody>
              <a:bodyPr/>
              <a:p>
                <a:endParaRPr lang="zh-CN" altLang="en-US"/>
              </a:p>
            </p:txBody>
          </p:sp>
          <p:sp>
            <p:nvSpPr>
              <p:cNvPr id="2346" name="Freeform 131"/>
              <p:cNvSpPr/>
              <p:nvPr/>
            </p:nvSpPr>
            <p:spPr>
              <a:xfrm>
                <a:off x="7685" y="6619"/>
                <a:ext cx="132" cy="164"/>
              </a:xfrm>
              <a:noFill/>
              <a:ln w="9525" cap="flat" cmpd="sng">
                <a:solidFill>
                  <a:srgbClr val="000000"/>
                </a:solidFill>
                <a:prstDash val="solid"/>
                <a:round/>
                <a:headEnd type="none" w="med" len="med"/>
                <a:tailEnd type="none" w="med" len="med"/>
              </a:ln>
            </p:spPr>
            <p:txBody>
              <a:bodyPr/>
              <a:p>
                <a:endParaRPr lang="zh-CN" altLang="en-US"/>
              </a:p>
            </p:txBody>
          </p:sp>
          <p:sp>
            <p:nvSpPr>
              <p:cNvPr id="2347" name="Freeform 132"/>
              <p:cNvSpPr/>
              <p:nvPr/>
            </p:nvSpPr>
            <p:spPr>
              <a:xfrm>
                <a:off x="7815" y="6781"/>
                <a:ext cx="65" cy="198"/>
              </a:xfrm>
              <a:noFill/>
              <a:ln w="9525" cap="flat" cmpd="sng">
                <a:solidFill>
                  <a:srgbClr val="000000"/>
                </a:solidFill>
                <a:prstDash val="solid"/>
                <a:round/>
                <a:headEnd type="none" w="med" len="med"/>
                <a:tailEnd type="none" w="med" len="med"/>
              </a:ln>
            </p:spPr>
            <p:txBody>
              <a:bodyPr/>
              <a:p>
                <a:endParaRPr lang="zh-CN" altLang="en-US"/>
              </a:p>
            </p:txBody>
          </p:sp>
          <p:sp>
            <p:nvSpPr>
              <p:cNvPr id="2348" name="Freeform 133"/>
              <p:cNvSpPr/>
              <p:nvPr/>
            </p:nvSpPr>
            <p:spPr>
              <a:xfrm>
                <a:off x="7865" y="6979"/>
                <a:ext cx="22" cy="175"/>
              </a:xfrm>
              <a:noFill/>
              <a:ln w="9525" cap="flat" cmpd="sng">
                <a:solidFill>
                  <a:srgbClr val="000000"/>
                </a:solidFill>
                <a:prstDash val="solid"/>
                <a:round/>
                <a:headEnd type="none" w="med" len="med"/>
                <a:tailEnd type="none" w="med" len="med"/>
              </a:ln>
            </p:spPr>
            <p:txBody>
              <a:bodyPr/>
              <a:p>
                <a:endParaRPr lang="zh-CN" altLang="en-US"/>
              </a:p>
            </p:txBody>
          </p:sp>
          <p:sp>
            <p:nvSpPr>
              <p:cNvPr id="2349" name="Freeform 134"/>
              <p:cNvSpPr/>
              <p:nvPr/>
            </p:nvSpPr>
            <p:spPr>
              <a:xfrm>
                <a:off x="7780" y="7148"/>
                <a:ext cx="88" cy="83"/>
              </a:xfrm>
              <a:noFill/>
              <a:ln w="9525" cap="flat" cmpd="sng">
                <a:solidFill>
                  <a:srgbClr val="000000"/>
                </a:solidFill>
                <a:prstDash val="solid"/>
                <a:round/>
                <a:headEnd type="none" w="med" len="med"/>
                <a:tailEnd type="none" w="med" len="med"/>
              </a:ln>
            </p:spPr>
            <p:txBody>
              <a:bodyPr/>
              <a:p>
                <a:endParaRPr lang="zh-CN" altLang="en-US"/>
              </a:p>
            </p:txBody>
          </p:sp>
          <p:sp>
            <p:nvSpPr>
              <p:cNvPr id="2350" name="Freeform 135"/>
              <p:cNvSpPr/>
              <p:nvPr/>
            </p:nvSpPr>
            <p:spPr>
              <a:xfrm>
                <a:off x="7600" y="7164"/>
                <a:ext cx="185" cy="92"/>
              </a:xfrm>
              <a:noFill/>
              <a:ln w="9525" cap="flat" cmpd="sng">
                <a:solidFill>
                  <a:srgbClr val="000000"/>
                </a:solidFill>
                <a:prstDash val="solid"/>
                <a:round/>
                <a:headEnd type="none" w="med" len="med"/>
                <a:tailEnd type="none" w="med" len="med"/>
              </a:ln>
            </p:spPr>
            <p:txBody>
              <a:bodyPr/>
              <a:p>
                <a:endParaRPr lang="zh-CN" altLang="en-US"/>
              </a:p>
            </p:txBody>
          </p:sp>
          <p:sp>
            <p:nvSpPr>
              <p:cNvPr id="2351" name="Freeform 136"/>
              <p:cNvSpPr/>
              <p:nvPr/>
            </p:nvSpPr>
            <p:spPr>
              <a:xfrm>
                <a:off x="7485" y="7098"/>
                <a:ext cx="120" cy="68"/>
              </a:xfrm>
              <a:noFill/>
              <a:ln w="9525" cap="flat" cmpd="sng">
                <a:solidFill>
                  <a:srgbClr val="000000"/>
                </a:solidFill>
                <a:prstDash val="solid"/>
                <a:round/>
                <a:headEnd type="none" w="med" len="med"/>
                <a:tailEnd type="none" w="med" len="med"/>
              </a:ln>
            </p:spPr>
            <p:txBody>
              <a:bodyPr/>
              <a:p>
                <a:endParaRPr lang="zh-CN" altLang="en-US"/>
              </a:p>
            </p:txBody>
          </p:sp>
          <p:sp>
            <p:nvSpPr>
              <p:cNvPr id="2352" name="Freeform 137"/>
              <p:cNvSpPr/>
              <p:nvPr/>
            </p:nvSpPr>
            <p:spPr>
              <a:xfrm>
                <a:off x="7463" y="7116"/>
                <a:ext cx="27" cy="155"/>
              </a:xfrm>
              <a:noFill/>
              <a:ln w="9525" cap="flat" cmpd="sng">
                <a:solidFill>
                  <a:srgbClr val="000000"/>
                </a:solidFill>
                <a:prstDash val="solid"/>
                <a:round/>
                <a:headEnd type="none" w="med" len="med"/>
                <a:tailEnd type="none" w="med" len="med"/>
              </a:ln>
            </p:spPr>
            <p:txBody>
              <a:bodyPr/>
              <a:p>
                <a:endParaRPr lang="zh-CN" altLang="en-US"/>
              </a:p>
            </p:txBody>
          </p:sp>
          <p:sp>
            <p:nvSpPr>
              <p:cNvPr id="2353" name="Freeform 138"/>
              <p:cNvSpPr/>
              <p:nvPr/>
            </p:nvSpPr>
            <p:spPr>
              <a:xfrm>
                <a:off x="7358" y="7269"/>
                <a:ext cx="155" cy="127"/>
              </a:xfrm>
              <a:noFill/>
              <a:ln w="9525" cap="flat" cmpd="sng">
                <a:solidFill>
                  <a:srgbClr val="000000"/>
                </a:solidFill>
                <a:prstDash val="solid"/>
                <a:round/>
                <a:headEnd type="none" w="med" len="med"/>
                <a:tailEnd type="none" w="med" len="med"/>
              </a:ln>
            </p:spPr>
            <p:txBody>
              <a:bodyPr/>
              <a:p>
                <a:endParaRPr lang="zh-CN" altLang="en-US"/>
              </a:p>
            </p:txBody>
          </p:sp>
          <p:sp>
            <p:nvSpPr>
              <p:cNvPr id="2354" name="Freeform 139"/>
              <p:cNvSpPr/>
              <p:nvPr/>
            </p:nvSpPr>
            <p:spPr>
              <a:xfrm>
                <a:off x="7342" y="7373"/>
                <a:ext cx="53" cy="223"/>
              </a:xfrm>
              <a:noFill/>
              <a:ln w="9525" cap="flat" cmpd="sng">
                <a:solidFill>
                  <a:srgbClr val="000000"/>
                </a:solidFill>
                <a:prstDash val="solid"/>
                <a:round/>
                <a:headEnd type="none" w="med" len="med"/>
                <a:tailEnd type="none" w="med" len="med"/>
              </a:ln>
            </p:spPr>
            <p:txBody>
              <a:bodyPr/>
              <a:p>
                <a:endParaRPr lang="zh-CN" altLang="en-US"/>
              </a:p>
            </p:txBody>
          </p:sp>
          <p:sp>
            <p:nvSpPr>
              <p:cNvPr id="2355" name="Freeform 140"/>
              <p:cNvSpPr/>
              <p:nvPr/>
            </p:nvSpPr>
            <p:spPr>
              <a:xfrm>
                <a:off x="7158" y="7531"/>
                <a:ext cx="227" cy="78"/>
              </a:xfrm>
              <a:noFill/>
              <a:ln w="9525" cap="flat" cmpd="sng">
                <a:solidFill>
                  <a:srgbClr val="000000"/>
                </a:solidFill>
                <a:prstDash val="solid"/>
                <a:round/>
                <a:headEnd type="none" w="med" len="med"/>
                <a:tailEnd type="none" w="med" len="med"/>
              </a:ln>
            </p:spPr>
            <p:txBody>
              <a:bodyPr/>
              <a:p>
                <a:endParaRPr lang="zh-CN" altLang="en-US"/>
              </a:p>
            </p:txBody>
          </p:sp>
          <p:sp>
            <p:nvSpPr>
              <p:cNvPr id="2356" name="Freeform 141"/>
              <p:cNvSpPr/>
              <p:nvPr/>
            </p:nvSpPr>
            <p:spPr>
              <a:xfrm>
                <a:off x="6987" y="7336"/>
                <a:ext cx="173" cy="200"/>
              </a:xfrm>
              <a:noFill/>
              <a:ln w="9525" cap="flat" cmpd="sng">
                <a:solidFill>
                  <a:srgbClr val="000000"/>
                </a:solidFill>
                <a:prstDash val="solid"/>
                <a:round/>
                <a:headEnd type="none" w="med" len="med"/>
                <a:tailEnd type="none" w="med" len="med"/>
              </a:ln>
            </p:spPr>
            <p:txBody>
              <a:bodyPr/>
              <a:p>
                <a:endParaRPr lang="zh-CN" altLang="en-US"/>
              </a:p>
            </p:txBody>
          </p:sp>
          <p:sp>
            <p:nvSpPr>
              <p:cNvPr id="2357" name="Freeform 142"/>
              <p:cNvSpPr/>
              <p:nvPr/>
            </p:nvSpPr>
            <p:spPr>
              <a:xfrm>
                <a:off x="6920" y="6991"/>
                <a:ext cx="73" cy="345"/>
              </a:xfrm>
              <a:noFill/>
              <a:ln w="9525" cap="flat" cmpd="sng">
                <a:solidFill>
                  <a:srgbClr val="000000"/>
                </a:solidFill>
                <a:prstDash val="solid"/>
                <a:round/>
                <a:headEnd type="none" w="med" len="med"/>
                <a:tailEnd type="none" w="med" len="med"/>
              </a:ln>
            </p:spPr>
            <p:txBody>
              <a:bodyPr/>
              <a:p>
                <a:endParaRPr lang="zh-CN" altLang="en-US"/>
              </a:p>
            </p:txBody>
          </p:sp>
          <p:sp>
            <p:nvSpPr>
              <p:cNvPr id="2358" name="Freeform 143"/>
              <p:cNvSpPr/>
              <p:nvPr/>
            </p:nvSpPr>
            <p:spPr>
              <a:xfrm>
                <a:off x="6867" y="6961"/>
                <a:ext cx="58" cy="50"/>
              </a:xfrm>
              <a:noFill/>
              <a:ln w="9525" cap="flat" cmpd="sng">
                <a:solidFill>
                  <a:srgbClr val="000000"/>
                </a:solidFill>
                <a:prstDash val="solid"/>
                <a:round/>
                <a:headEnd type="none" w="med" len="med"/>
                <a:tailEnd type="none" w="med" len="med"/>
              </a:ln>
            </p:spPr>
            <p:txBody>
              <a:bodyPr/>
              <a:p>
                <a:endParaRPr lang="zh-CN" altLang="en-US"/>
              </a:p>
            </p:txBody>
          </p:sp>
          <p:sp>
            <p:nvSpPr>
              <p:cNvPr id="2359" name="Freeform 144"/>
              <p:cNvSpPr/>
              <p:nvPr/>
            </p:nvSpPr>
            <p:spPr>
              <a:xfrm>
                <a:off x="6855" y="7011"/>
                <a:ext cx="42" cy="162"/>
              </a:xfrm>
              <a:noFill/>
              <a:ln w="9525" cap="flat" cmpd="sng">
                <a:solidFill>
                  <a:srgbClr val="000000"/>
                </a:solidFill>
                <a:prstDash val="solid"/>
                <a:round/>
                <a:headEnd type="none" w="med" len="med"/>
                <a:tailEnd type="none" w="med" len="med"/>
              </a:ln>
            </p:spPr>
            <p:txBody>
              <a:bodyPr/>
              <a:p>
                <a:endParaRPr lang="zh-CN" altLang="en-US"/>
              </a:p>
            </p:txBody>
          </p:sp>
          <p:sp>
            <p:nvSpPr>
              <p:cNvPr id="2360" name="Freeform 145"/>
              <p:cNvSpPr/>
              <p:nvPr/>
            </p:nvSpPr>
            <p:spPr>
              <a:xfrm>
                <a:off x="6847" y="7143"/>
                <a:ext cx="25" cy="185"/>
              </a:xfrm>
              <a:noFill/>
              <a:ln w="9525" cap="flat" cmpd="sng">
                <a:solidFill>
                  <a:srgbClr val="000000"/>
                </a:solidFill>
                <a:prstDash val="solid"/>
                <a:round/>
                <a:headEnd type="none" w="med" len="med"/>
                <a:tailEnd type="none" w="med" len="med"/>
              </a:ln>
            </p:spPr>
            <p:txBody>
              <a:bodyPr/>
              <a:p>
                <a:endParaRPr lang="zh-CN" altLang="en-US"/>
              </a:p>
            </p:txBody>
          </p:sp>
          <p:sp>
            <p:nvSpPr>
              <p:cNvPr id="2361" name="Freeform 146"/>
              <p:cNvSpPr/>
              <p:nvPr/>
            </p:nvSpPr>
            <p:spPr>
              <a:xfrm>
                <a:off x="6845" y="7326"/>
                <a:ext cx="50" cy="95"/>
              </a:xfrm>
              <a:noFill/>
              <a:ln w="9525" cap="flat" cmpd="sng">
                <a:solidFill>
                  <a:srgbClr val="000000"/>
                </a:solidFill>
                <a:prstDash val="solid"/>
                <a:round/>
                <a:headEnd type="none" w="med" len="med"/>
                <a:tailEnd type="none" w="med" len="med"/>
              </a:ln>
            </p:spPr>
            <p:txBody>
              <a:bodyPr/>
              <a:p>
                <a:endParaRPr lang="zh-CN" altLang="en-US"/>
              </a:p>
            </p:txBody>
          </p:sp>
          <p:sp>
            <p:nvSpPr>
              <p:cNvPr id="2362" name="Freeform 147"/>
              <p:cNvSpPr/>
              <p:nvPr/>
            </p:nvSpPr>
            <p:spPr>
              <a:xfrm>
                <a:off x="6770" y="7371"/>
                <a:ext cx="80" cy="47"/>
              </a:xfrm>
              <a:noFill/>
              <a:ln w="9525" cap="flat" cmpd="sng">
                <a:solidFill>
                  <a:srgbClr val="000000"/>
                </a:solidFill>
                <a:prstDash val="solid"/>
                <a:round/>
                <a:headEnd type="none" w="med" len="med"/>
                <a:tailEnd type="none" w="med" len="med"/>
              </a:ln>
            </p:spPr>
            <p:txBody>
              <a:bodyPr/>
              <a:p>
                <a:endParaRPr lang="zh-CN" altLang="en-US"/>
              </a:p>
            </p:txBody>
          </p:sp>
          <p:sp>
            <p:nvSpPr>
              <p:cNvPr id="2363" name="Freeform 148"/>
              <p:cNvSpPr/>
              <p:nvPr/>
            </p:nvSpPr>
            <p:spPr>
              <a:xfrm>
                <a:off x="6700" y="7256"/>
                <a:ext cx="73" cy="142"/>
              </a:xfrm>
              <a:noFill/>
              <a:ln w="9525" cap="flat" cmpd="sng">
                <a:solidFill>
                  <a:srgbClr val="000000"/>
                </a:solidFill>
                <a:prstDash val="solid"/>
                <a:round/>
                <a:headEnd type="none" w="med" len="med"/>
                <a:tailEnd type="none" w="med" len="med"/>
              </a:ln>
            </p:spPr>
            <p:txBody>
              <a:bodyPr/>
              <a:p>
                <a:endParaRPr lang="zh-CN" altLang="en-US"/>
              </a:p>
            </p:txBody>
          </p:sp>
          <p:sp>
            <p:nvSpPr>
              <p:cNvPr id="2364" name="Freeform 149"/>
              <p:cNvSpPr/>
              <p:nvPr/>
            </p:nvSpPr>
            <p:spPr>
              <a:xfrm>
                <a:off x="6680" y="7256"/>
                <a:ext cx="23" cy="103"/>
              </a:xfrm>
              <a:noFill/>
              <a:ln w="9525" cap="flat" cmpd="sng">
                <a:solidFill>
                  <a:srgbClr val="000000"/>
                </a:solidFill>
                <a:prstDash val="solid"/>
                <a:round/>
                <a:headEnd type="none" w="med" len="med"/>
                <a:tailEnd type="none" w="med" len="med"/>
              </a:ln>
            </p:spPr>
            <p:txBody>
              <a:bodyPr/>
              <a:p>
                <a:endParaRPr lang="zh-CN" altLang="en-US"/>
              </a:p>
            </p:txBody>
          </p:sp>
          <p:sp>
            <p:nvSpPr>
              <p:cNvPr id="2365" name="Freeform 150"/>
              <p:cNvSpPr/>
              <p:nvPr/>
            </p:nvSpPr>
            <p:spPr>
              <a:xfrm>
                <a:off x="6565" y="7286"/>
                <a:ext cx="118" cy="73"/>
              </a:xfrm>
              <a:noFill/>
              <a:ln w="9525" cap="flat" cmpd="sng">
                <a:solidFill>
                  <a:srgbClr val="000000"/>
                </a:solidFill>
                <a:prstDash val="solid"/>
                <a:round/>
                <a:headEnd type="none" w="med" len="med"/>
                <a:tailEnd type="none" w="med" len="med"/>
              </a:ln>
            </p:spPr>
            <p:txBody>
              <a:bodyPr/>
              <a:p>
                <a:endParaRPr lang="zh-CN" altLang="en-US"/>
              </a:p>
            </p:txBody>
          </p:sp>
          <p:sp>
            <p:nvSpPr>
              <p:cNvPr id="2366" name="Freeform 151"/>
              <p:cNvSpPr/>
              <p:nvPr/>
            </p:nvSpPr>
            <p:spPr>
              <a:xfrm>
                <a:off x="6503" y="7278"/>
                <a:ext cx="65" cy="56"/>
              </a:xfrm>
              <a:noFill/>
              <a:ln w="9525" cap="flat" cmpd="sng">
                <a:solidFill>
                  <a:srgbClr val="000000"/>
                </a:solidFill>
                <a:prstDash val="solid"/>
                <a:round/>
                <a:headEnd type="none" w="med" len="med"/>
                <a:tailEnd type="none" w="med" len="med"/>
              </a:ln>
            </p:spPr>
            <p:txBody>
              <a:bodyPr/>
              <a:p>
                <a:endParaRPr lang="zh-CN" altLang="en-US"/>
              </a:p>
            </p:txBody>
          </p:sp>
          <p:sp>
            <p:nvSpPr>
              <p:cNvPr id="2367" name="Freeform 152"/>
              <p:cNvSpPr/>
              <p:nvPr/>
            </p:nvSpPr>
            <p:spPr>
              <a:xfrm>
                <a:off x="6230" y="6901"/>
                <a:ext cx="277" cy="380"/>
              </a:xfrm>
              <a:noFill/>
              <a:ln w="9525" cap="flat" cmpd="sng">
                <a:solidFill>
                  <a:srgbClr val="000000"/>
                </a:solidFill>
                <a:prstDash val="solid"/>
                <a:round/>
                <a:headEnd type="none" w="med" len="med"/>
                <a:tailEnd type="none" w="med" len="med"/>
              </a:ln>
            </p:spPr>
            <p:txBody>
              <a:bodyPr/>
              <a:p>
                <a:endParaRPr lang="zh-CN" altLang="en-US"/>
              </a:p>
            </p:txBody>
          </p:sp>
          <p:sp>
            <p:nvSpPr>
              <p:cNvPr id="2368" name="Freeform 153"/>
              <p:cNvSpPr/>
              <p:nvPr/>
            </p:nvSpPr>
            <p:spPr>
              <a:xfrm>
                <a:off x="6082" y="6871"/>
                <a:ext cx="151" cy="35"/>
              </a:xfrm>
              <a:noFill/>
              <a:ln w="9525" cap="flat" cmpd="sng">
                <a:solidFill>
                  <a:srgbClr val="000000"/>
                </a:solidFill>
                <a:prstDash val="solid"/>
                <a:round/>
                <a:headEnd type="none" w="med" len="med"/>
                <a:tailEnd type="none" w="med" len="med"/>
              </a:ln>
            </p:spPr>
            <p:txBody>
              <a:bodyPr/>
              <a:p>
                <a:endParaRPr lang="zh-CN" altLang="en-US"/>
              </a:p>
            </p:txBody>
          </p:sp>
          <p:sp>
            <p:nvSpPr>
              <p:cNvPr id="2369" name="Freeform 154"/>
              <p:cNvSpPr/>
              <p:nvPr/>
            </p:nvSpPr>
            <p:spPr>
              <a:xfrm>
                <a:off x="5848" y="6851"/>
                <a:ext cx="237" cy="60"/>
              </a:xfrm>
              <a:noFill/>
              <a:ln w="9525" cap="flat" cmpd="sng">
                <a:solidFill>
                  <a:srgbClr val="000000"/>
                </a:solidFill>
                <a:prstDash val="solid"/>
                <a:round/>
                <a:headEnd type="none" w="med" len="med"/>
                <a:tailEnd type="none" w="med" len="med"/>
              </a:ln>
            </p:spPr>
            <p:txBody>
              <a:bodyPr/>
              <a:p>
                <a:endParaRPr lang="zh-CN" altLang="en-US"/>
              </a:p>
            </p:txBody>
          </p:sp>
          <p:sp>
            <p:nvSpPr>
              <p:cNvPr id="2370" name="Freeform 155"/>
              <p:cNvSpPr/>
              <p:nvPr/>
            </p:nvSpPr>
            <p:spPr>
              <a:xfrm>
                <a:off x="5832" y="6791"/>
                <a:ext cx="21" cy="62"/>
              </a:xfrm>
              <a:noFill/>
              <a:ln w="9525" cap="flat" cmpd="sng">
                <a:solidFill>
                  <a:srgbClr val="000000"/>
                </a:solidFill>
                <a:prstDash val="solid"/>
                <a:round/>
                <a:headEnd type="none" w="med" len="med"/>
                <a:tailEnd type="none" w="med" len="med"/>
              </a:ln>
            </p:spPr>
            <p:txBody>
              <a:bodyPr/>
              <a:p>
                <a:endParaRPr lang="zh-CN" altLang="en-US"/>
              </a:p>
            </p:txBody>
          </p:sp>
          <p:sp>
            <p:nvSpPr>
              <p:cNvPr id="2371" name="Freeform 156"/>
              <p:cNvSpPr/>
              <p:nvPr/>
            </p:nvSpPr>
            <p:spPr>
              <a:xfrm>
                <a:off x="5825" y="6726"/>
                <a:ext cx="60" cy="68"/>
              </a:xfrm>
              <a:noFill/>
              <a:ln w="9525" cap="flat" cmpd="sng">
                <a:solidFill>
                  <a:srgbClr val="000000"/>
                </a:solidFill>
                <a:prstDash val="solid"/>
                <a:round/>
                <a:headEnd type="none" w="med" len="med"/>
                <a:tailEnd type="none" w="med" len="med"/>
              </a:ln>
            </p:spPr>
            <p:txBody>
              <a:bodyPr/>
              <a:p>
                <a:endParaRPr lang="zh-CN" altLang="en-US"/>
              </a:p>
            </p:txBody>
          </p:sp>
          <p:sp>
            <p:nvSpPr>
              <p:cNvPr id="2372" name="Freeform 157"/>
              <p:cNvSpPr/>
              <p:nvPr/>
            </p:nvSpPr>
            <p:spPr>
              <a:xfrm>
                <a:off x="5882" y="6546"/>
                <a:ext cx="123" cy="183"/>
              </a:xfrm>
              <a:noFill/>
              <a:ln w="9525" cap="flat" cmpd="sng">
                <a:solidFill>
                  <a:srgbClr val="000000"/>
                </a:solidFill>
                <a:prstDash val="solid"/>
                <a:round/>
                <a:headEnd type="none" w="med" len="med"/>
                <a:tailEnd type="none" w="med" len="med"/>
              </a:ln>
            </p:spPr>
            <p:txBody>
              <a:bodyPr/>
              <a:p>
                <a:endParaRPr lang="zh-CN" altLang="en-US"/>
              </a:p>
            </p:txBody>
          </p:sp>
          <p:sp>
            <p:nvSpPr>
              <p:cNvPr id="2373" name="Freeform 158"/>
              <p:cNvSpPr/>
              <p:nvPr/>
            </p:nvSpPr>
            <p:spPr>
              <a:xfrm>
                <a:off x="6000" y="6466"/>
                <a:ext cx="75" cy="83"/>
              </a:xfrm>
              <a:noFill/>
              <a:ln w="9525" cap="flat" cmpd="sng">
                <a:solidFill>
                  <a:srgbClr val="000000"/>
                </a:solidFill>
                <a:prstDash val="solid"/>
                <a:round/>
                <a:headEnd type="none" w="med" len="med"/>
                <a:tailEnd type="none" w="med" len="med"/>
              </a:ln>
            </p:spPr>
            <p:txBody>
              <a:bodyPr/>
              <a:p>
                <a:endParaRPr lang="zh-CN" altLang="en-US"/>
              </a:p>
            </p:txBody>
          </p:sp>
          <p:sp>
            <p:nvSpPr>
              <p:cNvPr id="2374" name="Freeform 159"/>
              <p:cNvSpPr/>
              <p:nvPr/>
            </p:nvSpPr>
            <p:spPr>
              <a:xfrm>
                <a:off x="6048" y="6376"/>
                <a:ext cx="72" cy="95"/>
              </a:xfrm>
              <a:noFill/>
              <a:ln w="9525" cap="flat" cmpd="sng">
                <a:solidFill>
                  <a:srgbClr val="000000"/>
                </a:solidFill>
                <a:prstDash val="solid"/>
                <a:round/>
                <a:headEnd type="none" w="med" len="med"/>
                <a:tailEnd type="none" w="med" len="med"/>
              </a:ln>
            </p:spPr>
            <p:txBody>
              <a:bodyPr/>
              <a:p>
                <a:endParaRPr lang="zh-CN" altLang="en-US"/>
              </a:p>
            </p:txBody>
          </p:sp>
          <p:sp>
            <p:nvSpPr>
              <p:cNvPr id="2375" name="Freeform 160"/>
              <p:cNvSpPr/>
              <p:nvPr/>
            </p:nvSpPr>
            <p:spPr>
              <a:xfrm>
                <a:off x="6115" y="6344"/>
                <a:ext cx="138" cy="67"/>
              </a:xfrm>
              <a:noFill/>
              <a:ln w="9525" cap="flat" cmpd="sng">
                <a:solidFill>
                  <a:srgbClr val="000000"/>
                </a:solidFill>
                <a:prstDash val="solid"/>
                <a:round/>
                <a:headEnd type="none" w="med" len="med"/>
                <a:tailEnd type="none" w="med" len="med"/>
              </a:ln>
            </p:spPr>
            <p:txBody>
              <a:bodyPr/>
              <a:p>
                <a:endParaRPr lang="zh-CN" altLang="en-US"/>
              </a:p>
            </p:txBody>
          </p:sp>
          <p:sp>
            <p:nvSpPr>
              <p:cNvPr id="2376" name="Freeform 161"/>
              <p:cNvSpPr/>
              <p:nvPr/>
            </p:nvSpPr>
            <p:spPr>
              <a:xfrm>
                <a:off x="6250" y="6406"/>
                <a:ext cx="205" cy="105"/>
              </a:xfrm>
              <a:noFill/>
              <a:ln w="9525" cap="flat" cmpd="sng">
                <a:solidFill>
                  <a:srgbClr val="000000"/>
                </a:solidFill>
                <a:prstDash val="solid"/>
                <a:round/>
                <a:headEnd type="none" w="med" len="med"/>
                <a:tailEnd type="none" w="med" len="med"/>
              </a:ln>
            </p:spPr>
            <p:txBody>
              <a:bodyPr/>
              <a:p>
                <a:endParaRPr lang="zh-CN" altLang="en-US"/>
              </a:p>
            </p:txBody>
          </p:sp>
          <p:sp>
            <p:nvSpPr>
              <p:cNvPr id="2377" name="Freeform 162"/>
              <p:cNvSpPr/>
              <p:nvPr/>
            </p:nvSpPr>
            <p:spPr>
              <a:xfrm>
                <a:off x="6453" y="6506"/>
                <a:ext cx="252" cy="23"/>
              </a:xfrm>
              <a:noFill/>
              <a:ln w="9525" cap="flat" cmpd="sng">
                <a:solidFill>
                  <a:srgbClr val="000000"/>
                </a:solidFill>
                <a:prstDash val="solid"/>
                <a:round/>
                <a:headEnd type="none" w="med" len="med"/>
                <a:tailEnd type="none" w="med" len="med"/>
              </a:ln>
            </p:spPr>
            <p:txBody>
              <a:bodyPr/>
              <a:p>
                <a:endParaRPr lang="zh-CN" altLang="en-US"/>
              </a:p>
            </p:txBody>
          </p:sp>
          <p:sp>
            <p:nvSpPr>
              <p:cNvPr id="2378" name="Freeform 163"/>
              <p:cNvSpPr/>
              <p:nvPr/>
            </p:nvSpPr>
            <p:spPr>
              <a:xfrm>
                <a:off x="6608" y="6524"/>
                <a:ext cx="97" cy="432"/>
              </a:xfrm>
              <a:noFill/>
              <a:ln w="9525" cap="flat" cmpd="sng">
                <a:solidFill>
                  <a:srgbClr val="000000"/>
                </a:solidFill>
                <a:prstDash val="solid"/>
                <a:round/>
                <a:headEnd type="none" w="med" len="med"/>
                <a:tailEnd type="none" w="med" len="med"/>
              </a:ln>
            </p:spPr>
            <p:txBody>
              <a:bodyPr/>
              <a:p>
                <a:endParaRPr lang="zh-CN" altLang="en-US"/>
              </a:p>
            </p:txBody>
          </p:sp>
          <p:sp>
            <p:nvSpPr>
              <p:cNvPr id="2379" name="Freeform 164"/>
              <p:cNvSpPr/>
              <p:nvPr/>
            </p:nvSpPr>
            <p:spPr>
              <a:xfrm>
                <a:off x="6625" y="6588"/>
                <a:ext cx="247" cy="368"/>
              </a:xfrm>
              <a:noFill/>
              <a:ln w="9525" cap="flat" cmpd="sng">
                <a:solidFill>
                  <a:srgbClr val="000000"/>
                </a:solidFill>
                <a:prstDash val="solid"/>
                <a:round/>
                <a:headEnd type="none" w="med" len="med"/>
                <a:tailEnd type="none" w="med" len="med"/>
              </a:ln>
            </p:spPr>
            <p:txBody>
              <a:bodyPr/>
              <a:p>
                <a:endParaRPr lang="zh-CN" altLang="en-US"/>
              </a:p>
            </p:txBody>
          </p:sp>
          <p:sp>
            <p:nvSpPr>
              <p:cNvPr id="2380" name="Freeform 165"/>
              <p:cNvSpPr/>
              <p:nvPr/>
            </p:nvSpPr>
            <p:spPr>
              <a:xfrm>
                <a:off x="6870" y="6603"/>
                <a:ext cx="75" cy="58"/>
              </a:xfrm>
              <a:noFill/>
              <a:ln w="9525" cap="flat" cmpd="sng">
                <a:solidFill>
                  <a:srgbClr val="000000"/>
                </a:solidFill>
                <a:prstDash val="solid"/>
                <a:round/>
                <a:headEnd type="none" w="med" len="med"/>
                <a:tailEnd type="none" w="med" len="med"/>
              </a:ln>
            </p:spPr>
            <p:txBody>
              <a:bodyPr/>
              <a:p>
                <a:endParaRPr lang="zh-CN" altLang="en-US"/>
              </a:p>
            </p:txBody>
          </p:sp>
          <p:sp>
            <p:nvSpPr>
              <p:cNvPr id="2381" name="Freeform 166"/>
              <p:cNvSpPr/>
              <p:nvPr/>
            </p:nvSpPr>
            <p:spPr>
              <a:xfrm>
                <a:off x="6942" y="6554"/>
                <a:ext cx="85" cy="110"/>
              </a:xfrm>
              <a:noFill/>
              <a:ln w="9525" cap="flat" cmpd="sng">
                <a:solidFill>
                  <a:srgbClr val="000000"/>
                </a:solidFill>
                <a:prstDash val="solid"/>
                <a:round/>
                <a:headEnd type="none" w="med" len="med"/>
                <a:tailEnd type="none" w="med" len="med"/>
              </a:ln>
            </p:spPr>
            <p:txBody>
              <a:bodyPr/>
              <a:p>
                <a:endParaRPr lang="zh-CN" altLang="en-US"/>
              </a:p>
            </p:txBody>
          </p:sp>
          <p:sp>
            <p:nvSpPr>
              <p:cNvPr id="2382" name="Freeform 167"/>
              <p:cNvSpPr/>
              <p:nvPr/>
            </p:nvSpPr>
            <p:spPr>
              <a:xfrm>
                <a:off x="7027" y="6554"/>
                <a:ext cx="148" cy="17"/>
              </a:xfrm>
              <a:noFill/>
              <a:ln w="9525" cap="flat" cmpd="sng">
                <a:solidFill>
                  <a:srgbClr val="000000"/>
                </a:solidFill>
                <a:prstDash val="solid"/>
                <a:round/>
                <a:headEnd type="none" w="med" len="med"/>
                <a:tailEnd type="none" w="med" len="med"/>
              </a:ln>
            </p:spPr>
            <p:txBody>
              <a:bodyPr/>
              <a:p>
                <a:endParaRPr lang="zh-CN" altLang="en-US"/>
              </a:p>
            </p:txBody>
          </p:sp>
          <p:sp>
            <p:nvSpPr>
              <p:cNvPr id="2383" name="Freeform 168"/>
              <p:cNvSpPr/>
              <p:nvPr/>
            </p:nvSpPr>
            <p:spPr>
              <a:xfrm>
                <a:off x="7175" y="6531"/>
                <a:ext cx="375" cy="40"/>
              </a:xfrm>
              <a:noFill/>
              <a:ln w="9525" cap="flat" cmpd="sng">
                <a:solidFill>
                  <a:srgbClr val="000000"/>
                </a:solidFill>
                <a:prstDash val="solid"/>
                <a:round/>
                <a:headEnd type="none" w="med" len="med"/>
                <a:tailEnd type="none" w="med" len="med"/>
              </a:ln>
            </p:spPr>
            <p:txBody>
              <a:bodyPr/>
              <a:p>
                <a:endParaRPr lang="zh-CN" altLang="en-US"/>
              </a:p>
            </p:txBody>
          </p:sp>
          <p:sp>
            <p:nvSpPr>
              <p:cNvPr id="2384" name="Freeform 169"/>
              <p:cNvSpPr/>
              <p:nvPr/>
            </p:nvSpPr>
            <p:spPr>
              <a:xfrm>
                <a:off x="7550" y="6536"/>
                <a:ext cx="220" cy="25"/>
              </a:xfrm>
              <a:noFill/>
              <a:ln w="9525" cap="flat" cmpd="sng">
                <a:solidFill>
                  <a:srgbClr val="000000"/>
                </a:solidFill>
                <a:prstDash val="solid"/>
                <a:round/>
                <a:headEnd type="none" w="med" len="med"/>
                <a:tailEnd type="none" w="med" len="med"/>
              </a:ln>
            </p:spPr>
            <p:txBody>
              <a:bodyPr/>
              <a:p>
                <a:endParaRPr lang="zh-CN" altLang="en-US"/>
              </a:p>
            </p:txBody>
          </p:sp>
        </p:grpSp>
      </p:gr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7" name="副标题 6"/>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1</a:t>
            </a:r>
            <a:r>
              <a:rPr lang="zh-CN" altLang="zh-CN" sz="2000" b="1" u="none">
                <a:solidFill>
                  <a:srgbClr val="10243F"/>
                </a:solidFill>
                <a:latin typeface="微软雅黑" panose="020B0503020204020204" charset="-122"/>
                <a:ea typeface="微软雅黑" panose="020B0503020204020204" charset="-122"/>
              </a:rPr>
              <a:t>．</a:t>
            </a:r>
            <a:r>
              <a:rPr lang="en-US" altLang="zh-CN" sz="2000" b="1" u="none">
                <a:solidFill>
                  <a:srgbClr val="10243F"/>
                </a:solidFill>
                <a:latin typeface="微软雅黑" panose="020B0503020204020204" charset="-122"/>
                <a:ea typeface="微软雅黑" panose="020B0503020204020204" charset="-122"/>
              </a:rPr>
              <a:t>3</a:t>
            </a:r>
            <a:r>
              <a:rPr lang="zh-CN" altLang="zh-CN" sz="2000" b="1" u="none">
                <a:solidFill>
                  <a:srgbClr val="10243F"/>
                </a:solidFill>
                <a:latin typeface="微软雅黑" panose="020B0503020204020204" charset="-122"/>
                <a:ea typeface="微软雅黑" panose="020B0503020204020204" charset="-122"/>
              </a:rPr>
              <a:t>．</a:t>
            </a:r>
            <a:r>
              <a:rPr lang="en-US" altLang="zh-CN" sz="2000" b="1" u="none">
                <a:solidFill>
                  <a:srgbClr val="10243F"/>
                </a:solidFill>
                <a:latin typeface="微软雅黑" panose="020B0503020204020204" charset="-122"/>
                <a:ea typeface="微软雅黑" panose="020B0503020204020204" charset="-122"/>
              </a:rPr>
              <a:t>1</a:t>
            </a:r>
            <a:r>
              <a:rPr lang="zh-CN" altLang="zh-CN" sz="2000" b="1" u="none">
                <a:solidFill>
                  <a:srgbClr val="10243F"/>
                </a:solidFill>
                <a:latin typeface="微软雅黑" panose="020B0503020204020204" charset="-122"/>
                <a:ea typeface="微软雅黑" panose="020B0503020204020204" charset="-122"/>
              </a:rPr>
              <a:t>产品组合的方法</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2000" u="none">
                <a:solidFill>
                  <a:srgbClr val="10243F"/>
                </a:solidFill>
                <a:latin typeface="微软雅黑" panose="020B0503020204020204" charset="-122"/>
                <a:ea typeface="微软雅黑" panose="020B0503020204020204" charset="-122"/>
              </a:rPr>
              <a:t>企业在进行产品组合时，涉及到三个层次的问题需要做出抉择，即：</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1.</a:t>
            </a:r>
            <a:r>
              <a:rPr lang="zh-CN" altLang="zh-CN" sz="2000" u="none">
                <a:solidFill>
                  <a:srgbClr val="10243F"/>
                </a:solidFill>
                <a:latin typeface="微软雅黑" panose="020B0503020204020204" charset="-122"/>
                <a:ea typeface="微软雅黑" panose="020B0503020204020204" charset="-122"/>
              </a:rPr>
              <a:t>是否增加、修改或剔除产品项目；</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2.</a:t>
            </a:r>
            <a:r>
              <a:rPr lang="zh-CN" altLang="zh-CN" sz="2000" u="none">
                <a:solidFill>
                  <a:srgbClr val="10243F"/>
                </a:solidFill>
                <a:latin typeface="微软雅黑" panose="020B0503020204020204" charset="-122"/>
                <a:ea typeface="微软雅黑" panose="020B0503020204020204" charset="-122"/>
              </a:rPr>
              <a:t>是否扩展、填充和删除产品线；</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3.</a:t>
            </a:r>
            <a:r>
              <a:rPr lang="zh-CN" altLang="zh-CN" sz="2000" u="none">
                <a:solidFill>
                  <a:srgbClr val="10243F"/>
                </a:solidFill>
                <a:latin typeface="微软雅黑" panose="020B0503020204020204" charset="-122"/>
                <a:ea typeface="微软雅黑" panose="020B0503020204020204" charset="-122"/>
              </a:rPr>
              <a:t>哪些产品线需要增设、加强、简化或淘汰――以此来确定最佳的产品组合。</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
        <p:nvSpPr>
          <p:cNvPr id="2388" name="矩形 7"/>
          <p:cNvSpPr/>
          <p:nvPr/>
        </p:nvSpPr>
        <p:spPr>
          <a:xfrm>
            <a:off x="539750" y="1052513"/>
            <a:ext cx="3435350" cy="523875"/>
          </a:xfrm>
          <a:prstGeom prst="rect">
            <a:avLst/>
          </a:prstGeom>
          <a:solidFill>
            <a:srgbClr val="4F81BD"/>
          </a:solidFill>
          <a:ln w="38100" cap="flat" cmpd="sng">
            <a:solidFill>
              <a:srgbClr val="FFFFFF"/>
            </a:solidFill>
            <a:prstDash val="solid"/>
            <a:round/>
            <a:headEnd type="none" w="med" len="med"/>
            <a:tailEnd type="none" w="med" len="med"/>
          </a:ln>
        </p:spPr>
        <p:txBody>
          <a:bodyPr wrap="none" anchor="t"/>
          <a:p>
            <a:pPr defTabSz="914400"/>
            <a:r>
              <a:rPr lang="en-US" altLang="zh-CN" sz="2800" b="1">
                <a:solidFill>
                  <a:srgbClr val="FFFFFF"/>
                </a:solidFill>
                <a:latin typeface="Calibri" panose="020F0502020204030204" charset="0"/>
                <a:ea typeface="宋体" panose="02010600030101010101" pitchFamily="2" charset="-122"/>
              </a:rPr>
              <a:t>1</a:t>
            </a:r>
            <a:r>
              <a:rPr lang="zh-CN" altLang="zh-CN" sz="2800" b="1">
                <a:solidFill>
                  <a:srgbClr val="FFFFFF"/>
                </a:solidFill>
                <a:latin typeface="Calibri" panose="020F0502020204030204" charset="0"/>
                <a:ea typeface="宋体" panose="02010600030101010101" pitchFamily="2" charset="-122"/>
              </a:rPr>
              <a:t>．</a:t>
            </a:r>
            <a:r>
              <a:rPr lang="en-US" altLang="zh-CN" sz="2800" b="1">
                <a:solidFill>
                  <a:srgbClr val="FFFFFF"/>
                </a:solidFill>
                <a:latin typeface="Calibri" panose="020F0502020204030204" charset="0"/>
                <a:ea typeface="宋体" panose="02010600030101010101" pitchFamily="2" charset="-122"/>
              </a:rPr>
              <a:t>3</a:t>
            </a:r>
            <a:r>
              <a:rPr lang="zh-CN" altLang="zh-CN" sz="2800" b="1">
                <a:solidFill>
                  <a:srgbClr val="FFFFFF"/>
                </a:solidFill>
                <a:latin typeface="Calibri" panose="020F0502020204030204" charset="0"/>
                <a:ea typeface="宋体" panose="02010600030101010101" pitchFamily="2" charset="-122"/>
              </a:rPr>
              <a:t>　产品组合策略</a:t>
            </a:r>
            <a:endParaRPr lang="zh-CN" altLang="zh-CN" sz="2800" b="1">
              <a:solidFill>
                <a:srgbClr val="FFFFFF"/>
              </a:solidFill>
              <a:latin typeface="Calibri" panose="020F0502020204030204" charset="0"/>
              <a:ea typeface="宋体" panose="02010600030101010101" pitchFamily="2" charset="-122"/>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91"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392" name="副标题 2"/>
          <p:cNvSpPr>
            <a:spLocks noGrp="1"/>
          </p:cNvSpPr>
          <p:nvPr>
            <p:ph type="subTitle" idx="4294967295"/>
          </p:nvPr>
        </p:nvSpPr>
        <p:spPr>
          <a:xfrm>
            <a:off x="611188" y="981075"/>
            <a:ext cx="7921625" cy="4629150"/>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1</a:t>
            </a:r>
            <a:r>
              <a:rPr lang="zh-CN" altLang="zh-CN" sz="2000" b="1" u="none">
                <a:solidFill>
                  <a:srgbClr val="10243F"/>
                </a:solidFill>
                <a:latin typeface="微软雅黑" panose="020B0503020204020204" charset="-122"/>
                <a:ea typeface="微软雅黑" panose="020B0503020204020204" charset="-122"/>
              </a:rPr>
              <a:t>．</a:t>
            </a:r>
            <a:r>
              <a:rPr lang="en-US" altLang="zh-CN" sz="2000" b="1" u="none">
                <a:solidFill>
                  <a:srgbClr val="10243F"/>
                </a:solidFill>
                <a:latin typeface="微软雅黑" panose="020B0503020204020204" charset="-122"/>
                <a:ea typeface="微软雅黑" panose="020B0503020204020204" charset="-122"/>
              </a:rPr>
              <a:t>3</a:t>
            </a:r>
            <a:r>
              <a:rPr lang="zh-CN" altLang="zh-CN" sz="2000" b="1" u="none">
                <a:solidFill>
                  <a:srgbClr val="10243F"/>
                </a:solidFill>
                <a:latin typeface="微软雅黑" panose="020B0503020204020204" charset="-122"/>
                <a:ea typeface="微软雅黑" panose="020B0503020204020204" charset="-122"/>
              </a:rPr>
              <a:t>．</a:t>
            </a:r>
            <a:r>
              <a:rPr lang="en-US" altLang="zh-CN" sz="2000" b="1" u="none">
                <a:solidFill>
                  <a:srgbClr val="10243F"/>
                </a:solidFill>
                <a:latin typeface="微软雅黑" panose="020B0503020204020204" charset="-122"/>
                <a:ea typeface="微软雅黑" panose="020B0503020204020204" charset="-122"/>
              </a:rPr>
              <a:t>2</a:t>
            </a:r>
            <a:r>
              <a:rPr lang="zh-CN" altLang="zh-CN" sz="2000" b="1" u="none">
                <a:solidFill>
                  <a:srgbClr val="10243F"/>
                </a:solidFill>
                <a:latin typeface="微软雅黑" panose="020B0503020204020204" charset="-122"/>
                <a:ea typeface="微软雅黑" panose="020B0503020204020204" charset="-122"/>
              </a:rPr>
              <a:t>产品组合的策略选择</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graphicFrame>
        <p:nvGraphicFramePr>
          <p:cNvPr id="2393" name="表格 2392"/>
          <p:cNvGraphicFramePr/>
          <p:nvPr/>
        </p:nvGraphicFramePr>
        <p:xfrm>
          <a:off x="468313" y="1700213"/>
          <a:ext cx="8280400" cy="5121275"/>
        </p:xfrm>
        <a:graphic>
          <a:graphicData uri="http://schemas.openxmlformats.org/drawingml/2006/table">
            <a:tbl>
              <a:tblPr/>
              <a:tblGrid>
                <a:gridCol w="1154113"/>
                <a:gridCol w="2944812"/>
                <a:gridCol w="4181475"/>
              </a:tblGrid>
              <a:tr h="320675">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algn="ctr" rtl="0">
                        <a:lnSpc>
                          <a:spcPct val="150000"/>
                        </a:lnSpc>
                        <a:spcAft>
                          <a:spcPct val="0"/>
                        </a:spcAft>
                        <a:buNone/>
                      </a:pPr>
                      <a:r>
                        <a:rPr lang="zh-CN" sz="1400">
                          <a:latin typeface="微软雅黑" panose="020B0503020204020204" charset="-122"/>
                          <a:ea typeface="微软雅黑" panose="020B0503020204020204" charset="-122"/>
                        </a:rPr>
                        <a:t>实现方式</a:t>
                      </a:r>
                      <a:endParaRPr lang="zh-CN" altLang="en-US" sz="1400">
                        <a:latin typeface="微软雅黑" panose="020B0503020204020204" charset="-122"/>
                        <a:ea typeface="微软雅黑" panose="020B0503020204020204" charset="-122"/>
                      </a:endParaRPr>
                    </a:p>
                  </a:txBody>
                  <a:tcPr marL="68580" marR="68580" marT="0" marB="0">
                    <a:lnL>
                      <a:noFill/>
                    </a:lnL>
                    <a:lnR>
                      <a:noFill/>
                    </a:lnR>
                    <a:lnT>
                      <a:noFill/>
                    </a:lnT>
                    <a:lnB>
                      <a:noFill/>
                    </a:lnB>
                    <a:lnTlToBr>
                      <a:noFill/>
                    </a:lnTlToBr>
                    <a:lnBlToTr>
                      <a:noFill/>
                    </a:lnBlToTr>
                    <a:no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algn="ctr" rtl="0">
                        <a:lnSpc>
                          <a:spcPct val="150000"/>
                        </a:lnSpc>
                        <a:spcAft>
                          <a:spcPct val="0"/>
                        </a:spcAft>
                        <a:buNone/>
                      </a:pPr>
                      <a:r>
                        <a:rPr lang="zh-CN" sz="1400">
                          <a:latin typeface="微软雅黑" panose="020B0503020204020204" charset="-122"/>
                          <a:ea typeface="微软雅黑" panose="020B0503020204020204" charset="-122"/>
                        </a:rPr>
                        <a:t>含义</a:t>
                      </a:r>
                      <a:endParaRPr lang="zh-CN" altLang="en-US" sz="1400">
                        <a:latin typeface="微软雅黑" panose="020B0503020204020204" charset="-122"/>
                        <a:ea typeface="微软雅黑" panose="020B0503020204020204" charset="-122"/>
                      </a:endParaRPr>
                    </a:p>
                  </a:txBody>
                  <a:tcPr marL="68580" marR="68580" marT="0" marB="0">
                    <a:lnL>
                      <a:noFill/>
                    </a:lnL>
                    <a:lnR>
                      <a:noFill/>
                    </a:lnR>
                    <a:lnT>
                      <a:noFill/>
                    </a:lnT>
                    <a:lnB>
                      <a:noFill/>
                    </a:lnB>
                    <a:lnTlToBr>
                      <a:noFill/>
                    </a:lnTlToBr>
                    <a:lnBlToTr>
                      <a:noFill/>
                    </a:lnBlToTr>
                    <a:no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algn="ctr" rtl="0">
                        <a:lnSpc>
                          <a:spcPct val="150000"/>
                        </a:lnSpc>
                        <a:spcAft>
                          <a:spcPct val="0"/>
                        </a:spcAft>
                        <a:buNone/>
                      </a:pPr>
                      <a:r>
                        <a:rPr lang="zh-CN" sz="1400">
                          <a:latin typeface="微软雅黑" panose="020B0503020204020204" charset="-122"/>
                          <a:ea typeface="微软雅黑" panose="020B0503020204020204" charset="-122"/>
                        </a:rPr>
                        <a:t>适用条件</a:t>
                      </a:r>
                      <a:endParaRPr lang="zh-CN" altLang="en-US" sz="1400">
                        <a:latin typeface="微软雅黑" panose="020B0503020204020204" charset="-122"/>
                        <a:ea typeface="微软雅黑" panose="020B0503020204020204" charset="-122"/>
                      </a:endParaRPr>
                    </a:p>
                  </a:txBody>
                  <a:tcPr marL="68580" marR="68580" marT="0" marB="0">
                    <a:lnL>
                      <a:noFill/>
                    </a:lnL>
                    <a:lnR>
                      <a:noFill/>
                    </a:lnR>
                    <a:lnT>
                      <a:noFill/>
                    </a:lnT>
                    <a:lnB>
                      <a:noFill/>
                    </a:lnB>
                    <a:lnTlToBr>
                      <a:noFill/>
                    </a:lnTlToBr>
                    <a:lnBlToTr>
                      <a:noFill/>
                    </a:lnBlToTr>
                    <a:noFill/>
                  </a:tcPr>
                </a:tc>
              </a:tr>
              <a:tr h="2560638">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algn="ctr" rtl="0">
                        <a:lnSpc>
                          <a:spcPct val="150000"/>
                        </a:lnSpc>
                        <a:spcAft>
                          <a:spcPct val="0"/>
                        </a:spcAft>
                        <a:buNone/>
                      </a:pPr>
                      <a:r>
                        <a:rPr lang="zh-CN" sz="1400">
                          <a:latin typeface="Calibri" panose="020F0502020204030204" charset="0"/>
                          <a:ea typeface="宋体" panose="02010600030101010101" pitchFamily="2" charset="-122"/>
                        </a:rPr>
                        <a:t>向下延伸</a:t>
                      </a:r>
                      <a:endParaRPr lang="zh-CN" altLang="en-US" sz="1400">
                        <a:latin typeface="Calibri" panose="020F0502020204030204"/>
                        <a:ea typeface="宋体" panose="02010600030101010101" pitchFamily="2" charset="-122"/>
                      </a:endParaRPr>
                    </a:p>
                  </a:txBody>
                  <a:tcPr marL="68580" marR="68580" marT="0" marB="0" anchor="ctr">
                    <a:lnL>
                      <a:noFill/>
                    </a:lnL>
                    <a:lnR>
                      <a:noFill/>
                    </a:lnR>
                    <a:lnT>
                      <a:noFill/>
                    </a:lnT>
                    <a:lnB>
                      <a:noFill/>
                    </a:lnB>
                    <a:lnTlToBr>
                      <a:noFill/>
                    </a:lnTlToBr>
                    <a:lnBlToTr>
                      <a:noFill/>
                    </a:lnBlToTr>
                    <a:no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marL="0" lvl="0" indent="228600" algn="just" rtl="0">
                        <a:lnSpc>
                          <a:spcPct val="150000"/>
                        </a:lnSpc>
                        <a:spcAft>
                          <a:spcPct val="0"/>
                        </a:spcAft>
                        <a:buNone/>
                      </a:pPr>
                      <a:r>
                        <a:rPr lang="zh-CN" sz="1400">
                          <a:latin typeface="Calibri" panose="020F0502020204030204" charset="0"/>
                          <a:ea typeface="宋体" panose="02010600030101010101" pitchFamily="2" charset="-122"/>
                        </a:rPr>
                        <a:t>企业把原来定位于高档市场的产品线向下延伸，在高档产品线中增加低档产品项目。</a:t>
                      </a:r>
                      <a:endParaRPr lang="zh-CN" altLang="en-US" sz="1400">
                        <a:latin typeface="Calibri" panose="020F0502020204030204"/>
                        <a:ea typeface="宋体" panose="02010600030101010101" pitchFamily="2" charset="-122"/>
                      </a:endParaRPr>
                    </a:p>
                  </a:txBody>
                  <a:tcPr marL="68580" marR="68580" marT="0" marB="0">
                    <a:lnL>
                      <a:noFill/>
                    </a:lnL>
                    <a:lnR>
                      <a:noFill/>
                    </a:lnR>
                    <a:lnT>
                      <a:noFill/>
                    </a:lnT>
                    <a:lnB>
                      <a:noFill/>
                    </a:lnB>
                    <a:lnTlToBr>
                      <a:noFill/>
                    </a:lnTlToBr>
                    <a:lnBlToTr>
                      <a:noFill/>
                    </a:lnBlToTr>
                    <a:no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marL="0" lvl="0" indent="228600" algn="just" rtl="0">
                        <a:lnSpc>
                          <a:spcPct val="150000"/>
                        </a:lnSpc>
                        <a:spcAft>
                          <a:spcPct val="0"/>
                        </a:spcAft>
                        <a:buNone/>
                      </a:pPr>
                      <a:r>
                        <a:rPr lang="zh-CN" sz="1400">
                          <a:latin typeface="Calibri" panose="020F0502020204030204" charset="0"/>
                          <a:ea typeface="宋体" panose="02010600030101010101" pitchFamily="2" charset="-122"/>
                        </a:rPr>
                        <a:t>利用高档名牌产品的声誉，吸引购买力水平较低的顾客慕名购买此产品线中的廉价产品；高档产品销售增长缓慢，企业的市场范围有限，资源设备没有得到充分利用，为赢得更多的顾客，企业将产品线向下伸展；企业最初进入高档产品市场的目的是建立厂牌信誉，然后再进入中、低档市场，以扩大市场占有率和销售增长率；补充企业的产品线空白。</a:t>
                      </a:r>
                      <a:endParaRPr lang="zh-CN" altLang="en-US" sz="1400">
                        <a:latin typeface="Calibri" panose="020F0502020204030204"/>
                        <a:ea typeface="宋体" panose="02010600030101010101" pitchFamily="2" charset="-122"/>
                      </a:endParaRPr>
                    </a:p>
                  </a:txBody>
                  <a:tcPr marL="68580" marR="68580" marT="0" marB="0">
                    <a:lnL>
                      <a:noFill/>
                    </a:lnL>
                    <a:lnR>
                      <a:noFill/>
                    </a:lnR>
                    <a:lnT>
                      <a:noFill/>
                    </a:lnT>
                    <a:lnB>
                      <a:noFill/>
                    </a:lnB>
                    <a:lnTlToBr>
                      <a:noFill/>
                    </a:lnTlToBr>
                    <a:lnBlToTr>
                      <a:noFill/>
                    </a:lnBlToTr>
                    <a:noFill/>
                  </a:tcPr>
                </a:tc>
              </a:tr>
              <a:tr h="1279525">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algn="ctr" rtl="0">
                        <a:lnSpc>
                          <a:spcPct val="150000"/>
                        </a:lnSpc>
                        <a:spcAft>
                          <a:spcPct val="0"/>
                        </a:spcAft>
                        <a:buNone/>
                      </a:pPr>
                      <a:r>
                        <a:rPr lang="zh-CN" sz="1400">
                          <a:latin typeface="Calibri" panose="020F0502020204030204" charset="0"/>
                          <a:ea typeface="宋体" panose="02010600030101010101" pitchFamily="2" charset="-122"/>
                        </a:rPr>
                        <a:t>向上延伸</a:t>
                      </a:r>
                      <a:endParaRPr lang="zh-CN" altLang="en-US" sz="1400">
                        <a:latin typeface="Calibri" panose="020F0502020204030204"/>
                        <a:ea typeface="宋体" panose="02010600030101010101" pitchFamily="2" charset="-122"/>
                      </a:endParaRPr>
                    </a:p>
                  </a:txBody>
                  <a:tcPr marL="68580" marR="68580" marT="0" marB="0" anchor="ctr">
                    <a:lnL>
                      <a:noFill/>
                    </a:lnL>
                    <a:lnR>
                      <a:noFill/>
                    </a:lnR>
                    <a:lnT>
                      <a:noFill/>
                    </a:lnT>
                    <a:lnB>
                      <a:noFill/>
                    </a:lnB>
                    <a:lnTlToBr>
                      <a:noFill/>
                    </a:lnTlToBr>
                    <a:lnBlToTr>
                      <a:noFill/>
                    </a:lnBlToTr>
                    <a:no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marL="0" lvl="0" indent="228600" algn="just" rtl="0">
                        <a:lnSpc>
                          <a:spcPct val="150000"/>
                        </a:lnSpc>
                        <a:spcAft>
                          <a:spcPct val="0"/>
                        </a:spcAft>
                        <a:buNone/>
                      </a:pPr>
                      <a:r>
                        <a:rPr lang="zh-CN" sz="1400">
                          <a:latin typeface="Calibri" panose="020F0502020204030204" charset="0"/>
                          <a:ea typeface="宋体" panose="02010600030101010101" pitchFamily="2" charset="-122"/>
                        </a:rPr>
                        <a:t>原来定位于低档产品市场的企业，在原有的产品线内增加高档产品项目。</a:t>
                      </a:r>
                      <a:endParaRPr lang="zh-CN" altLang="en-US" sz="1400">
                        <a:latin typeface="Calibri" panose="020F0502020204030204"/>
                        <a:ea typeface="宋体" panose="02010600030101010101" pitchFamily="2" charset="-122"/>
                      </a:endParaRPr>
                    </a:p>
                  </a:txBody>
                  <a:tcPr marL="68580" marR="68580" marT="0" marB="0">
                    <a:lnL>
                      <a:noFill/>
                    </a:lnL>
                    <a:lnR>
                      <a:noFill/>
                    </a:lnR>
                    <a:lnT>
                      <a:noFill/>
                    </a:lnT>
                    <a:lnB>
                      <a:noFill/>
                    </a:lnB>
                    <a:lnTlToBr>
                      <a:noFill/>
                    </a:lnTlToBr>
                    <a:lnBlToTr>
                      <a:noFill/>
                    </a:lnBlToTr>
                    <a:no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marL="0" lvl="0" indent="228600" algn="just" rtl="0">
                        <a:lnSpc>
                          <a:spcPct val="150000"/>
                        </a:lnSpc>
                        <a:spcAft>
                          <a:spcPct val="0"/>
                        </a:spcAft>
                        <a:buNone/>
                      </a:pPr>
                      <a:r>
                        <a:rPr lang="zh-CN" sz="1400">
                          <a:latin typeface="Calibri" panose="020F0502020204030204" charset="0"/>
                          <a:ea typeface="宋体" panose="02010600030101010101" pitchFamily="2" charset="-122"/>
                        </a:rPr>
                        <a:t>高档产品市场具有较大的潜在成长率和较高利润率的吸引；企业的技术设备和营销能力已具备加入高档产品市场的条件；企业要重新进行产品线定位。</a:t>
                      </a:r>
                      <a:endParaRPr lang="zh-CN" altLang="en-US" sz="1400">
                        <a:latin typeface="Calibri" panose="020F0502020204030204"/>
                        <a:ea typeface="宋体" panose="02010600030101010101" pitchFamily="2" charset="-122"/>
                      </a:endParaRPr>
                    </a:p>
                  </a:txBody>
                  <a:tcPr marL="68580" marR="68580" marT="0" marB="0">
                    <a:lnL>
                      <a:noFill/>
                    </a:lnL>
                    <a:lnR>
                      <a:noFill/>
                    </a:lnR>
                    <a:lnT>
                      <a:noFill/>
                    </a:lnT>
                    <a:lnB>
                      <a:noFill/>
                    </a:lnB>
                    <a:lnTlToBr>
                      <a:noFill/>
                    </a:lnTlToBr>
                    <a:lnBlToTr>
                      <a:noFill/>
                    </a:lnBlToTr>
                    <a:noFill/>
                  </a:tcPr>
                </a:tc>
              </a:tr>
              <a:tr h="960437">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lvl="0" algn="ctr" rtl="0">
                        <a:lnSpc>
                          <a:spcPct val="150000"/>
                        </a:lnSpc>
                        <a:spcAft>
                          <a:spcPct val="0"/>
                        </a:spcAft>
                        <a:buNone/>
                      </a:pPr>
                      <a:r>
                        <a:rPr lang="zh-CN" sz="1400">
                          <a:latin typeface="Calibri" panose="020F0502020204030204" charset="0"/>
                          <a:ea typeface="宋体" panose="02010600030101010101" pitchFamily="2" charset="-122"/>
                        </a:rPr>
                        <a:t>双向延伸</a:t>
                      </a:r>
                      <a:endParaRPr lang="zh-CN" altLang="en-US" sz="1400">
                        <a:latin typeface="Calibri" panose="020F0502020204030204"/>
                        <a:ea typeface="宋体" panose="02010600030101010101" pitchFamily="2" charset="-122"/>
                      </a:endParaRPr>
                    </a:p>
                  </a:txBody>
                  <a:tcPr marL="68580" marR="68580" marT="0" marB="0" anchor="ctr">
                    <a:lnL>
                      <a:noFill/>
                    </a:lnL>
                    <a:lnR>
                      <a:noFill/>
                    </a:lnR>
                    <a:lnT>
                      <a:noFill/>
                    </a:lnT>
                    <a:lnB>
                      <a:noFill/>
                    </a:lnB>
                    <a:lnTlToBr>
                      <a:noFill/>
                    </a:lnTlToBr>
                    <a:lnBlToTr>
                      <a:noFill/>
                    </a:lnBlToTr>
                    <a:no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marL="0" lvl="0" indent="228600" algn="just" rtl="0">
                        <a:lnSpc>
                          <a:spcPct val="150000"/>
                        </a:lnSpc>
                        <a:spcAft>
                          <a:spcPct val="0"/>
                        </a:spcAft>
                        <a:buNone/>
                      </a:pPr>
                      <a:r>
                        <a:rPr lang="zh-CN" sz="1400">
                          <a:latin typeface="Calibri" panose="020F0502020204030204" charset="0"/>
                          <a:ea typeface="宋体" panose="02010600030101010101" pitchFamily="2" charset="-122"/>
                        </a:rPr>
                        <a:t>原定位于中档产品市场的企业掌握了市场优势以后，向产品线的上下两个方向延伸。</a:t>
                      </a:r>
                      <a:endParaRPr lang="zh-CN" altLang="en-US" sz="1400">
                        <a:latin typeface="Calibri" panose="020F0502020204030204"/>
                        <a:ea typeface="宋体" panose="02010600030101010101" pitchFamily="2" charset="-122"/>
                      </a:endParaRPr>
                    </a:p>
                  </a:txBody>
                  <a:tcPr marL="68580" marR="68580" marT="0" marB="0">
                    <a:lnL>
                      <a:noFill/>
                    </a:lnL>
                    <a:lnR>
                      <a:noFill/>
                    </a:lnR>
                    <a:lnT>
                      <a:noFill/>
                    </a:lnT>
                    <a:lnB>
                      <a:noFill/>
                    </a:lnB>
                    <a:lnTlToBr>
                      <a:noFill/>
                    </a:lnTlToBr>
                    <a:lnBlToTr>
                      <a:noFill/>
                    </a:lnBlToTr>
                    <a:noFill/>
                  </a:tcPr>
                </a:tc>
                <a:tc>
                  <a:txBody>
                    <a:bodyPr/>
                    <a:lstStyle>
                      <a:lvl1pPr marL="0" lvl="0" indent="0" algn="l" defTabSz="91440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 typeface="Calibri" panose="020F0502020204030204" charset="0"/>
                        <a:buNone/>
                        <a:defRPr sz="1800" b="0" i="0" u="none" kern="1200">
                          <a:solidFill>
                            <a:schemeClr val="tx1"/>
                          </a:solidFill>
                          <a:latin typeface="Calibri" panose="020F0502020204030204" charset="0"/>
                          <a:ea typeface="宋体" panose="02010600030101010101" pitchFamily="2" charset="-122"/>
                          <a:cs typeface="+mn-cs"/>
                        </a:defRPr>
                      </a:lvl5pPr>
                    </a:lstStyle>
                    <a:p>
                      <a:pPr marL="0" lvl="0" indent="276225" algn="just" rtl="0">
                        <a:lnSpc>
                          <a:spcPct val="150000"/>
                        </a:lnSpc>
                        <a:spcAft>
                          <a:spcPct val="0"/>
                        </a:spcAft>
                        <a:buNone/>
                      </a:pPr>
                      <a:r>
                        <a:rPr lang="zh-CN" sz="1400">
                          <a:latin typeface="Calibri" panose="020F0502020204030204" charset="0"/>
                          <a:ea typeface="宋体" panose="02010600030101010101" pitchFamily="2" charset="-122"/>
                        </a:rPr>
                        <a:t>企业规模发展到一定阶段，已具备加入各档产品市场的条件；补充企业的产品线空白。</a:t>
                      </a:r>
                      <a:endParaRPr lang="zh-CN" altLang="en-US" sz="1400">
                        <a:latin typeface="Calibri" panose="020F0502020204030204"/>
                        <a:ea typeface="宋体" panose="02010600030101010101" pitchFamily="2" charset="-122"/>
                      </a:endParaRPr>
                    </a:p>
                  </a:txBody>
                  <a:tcPr marL="68580" marR="68580" marT="0" marB="0">
                    <a:lnL>
                      <a:noFill/>
                    </a:lnL>
                    <a:lnR>
                      <a:noFill/>
                    </a:lnR>
                    <a:lnT>
                      <a:noFill/>
                    </a:lnT>
                    <a:lnB>
                      <a:noFill/>
                    </a:lnB>
                    <a:lnTlToBr>
                      <a:noFill/>
                    </a:lnTlToBr>
                    <a:lnBlToTr>
                      <a:noFill/>
                    </a:lnBlToTr>
                    <a:noFill/>
                  </a:tcPr>
                </a:tc>
              </a:tr>
            </a:tbl>
          </a:graphicData>
        </a:graphic>
      </p:graphicFrame>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08" name="标题 1"/>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zh-CN" altLang="zh-CN" sz="2200" b="1">
                <a:solidFill>
                  <a:schemeClr val="bg1"/>
                </a:solidFill>
                <a:latin typeface="Times New Roman" panose="02020603050405020304" charset="0"/>
                <a:ea typeface="微软雅黑" panose="020B0503020204020204" charset="-122"/>
              </a:rPr>
              <a:t>【任务演练】</a:t>
            </a:r>
            <a:endParaRPr lang="zh-CN" altLang="en-US" sz="2200" b="1">
              <a:solidFill>
                <a:schemeClr val="bg1"/>
              </a:solidFill>
              <a:latin typeface="Times New Roman" panose="02020603050405020304" charset="0"/>
              <a:ea typeface="微软雅黑" panose="020B0503020204020204" charset="-122"/>
            </a:endParaRPr>
          </a:p>
        </p:txBody>
      </p:sp>
      <p:sp>
        <p:nvSpPr>
          <p:cNvPr id="2409" name="副标题 2"/>
          <p:cNvSpPr>
            <a:spLocks noGrp="1"/>
          </p:cNvSpPr>
          <p:nvPr>
            <p:ph type="subTitle" idx="4294967295"/>
          </p:nvPr>
        </p:nvSpPr>
        <p:spPr>
          <a:xfrm>
            <a:off x="611188" y="1341438"/>
            <a:ext cx="7921625" cy="4268787"/>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ctr" defTabSz="914400" fontAlgn="base">
              <a:lnSpc>
                <a:spcPct val="130000"/>
              </a:lnSpc>
              <a:spcAft>
                <a:spcPct val="0"/>
              </a:spcAft>
              <a:buFont typeface="Calibri" panose="020F0502020204030204" charset="0"/>
              <a:buNone/>
            </a:pPr>
            <a:r>
              <a:rPr lang="zh-CN" altLang="zh-CN" sz="2000" b="1" u="none">
                <a:solidFill>
                  <a:srgbClr val="10243F"/>
                </a:solidFill>
                <a:latin typeface="微软雅黑" panose="020B0503020204020204" charset="-122"/>
                <a:ea typeface="微软雅黑" panose="020B0503020204020204" charset="-122"/>
              </a:rPr>
              <a:t>分析重庆长安汽车产品组合</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zh-CN" altLang="zh-CN" sz="2000" b="1" u="none">
                <a:solidFill>
                  <a:srgbClr val="10243F"/>
                </a:solidFill>
                <a:latin typeface="微软雅黑" panose="020B0503020204020204" charset="-122"/>
                <a:ea typeface="微软雅黑" panose="020B0503020204020204" charset="-122"/>
              </a:rPr>
              <a:t>演练内容：</a:t>
            </a:r>
            <a:r>
              <a:rPr lang="zh-CN" altLang="zh-CN" sz="2000" u="none">
                <a:solidFill>
                  <a:srgbClr val="10243F"/>
                </a:solidFill>
                <a:latin typeface="微软雅黑" panose="020B0503020204020204" charset="-122"/>
                <a:ea typeface="微软雅黑" panose="020B0503020204020204" charset="-122"/>
              </a:rPr>
              <a:t>请以重庆长安汽车产品组合为例，进行分析，并提出产品组合策略的建议，说明理由。</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zh-CN" altLang="zh-CN" sz="2000" b="1" u="none">
                <a:solidFill>
                  <a:srgbClr val="10243F"/>
                </a:solidFill>
                <a:latin typeface="微软雅黑" panose="020B0503020204020204" charset="-122"/>
                <a:ea typeface="微软雅黑" panose="020B0503020204020204" charset="-122"/>
              </a:rPr>
              <a:t>演练要求：</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1</a:t>
            </a:r>
            <a:r>
              <a:rPr lang="zh-CN" altLang="zh-CN" sz="2000" u="none">
                <a:solidFill>
                  <a:srgbClr val="10243F"/>
                </a:solidFill>
                <a:latin typeface="微软雅黑" panose="020B0503020204020204" charset="-122"/>
                <a:ea typeface="微软雅黑" panose="020B0503020204020204" charset="-122"/>
              </a:rPr>
              <a:t>．通过网络收集重庆长安汽车的相关信息，并列出长安汽车的产品组合图，分别说出长安汽车的产品线、产品组合的宽度、长度、相关性；</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2</a:t>
            </a:r>
            <a:r>
              <a:rPr lang="zh-CN" altLang="zh-CN" sz="2000" u="none">
                <a:solidFill>
                  <a:srgbClr val="10243F"/>
                </a:solidFill>
                <a:latin typeface="微软雅黑" panose="020B0503020204020204" charset="-122"/>
                <a:ea typeface="微软雅黑" panose="020B0503020204020204" charset="-122"/>
              </a:rPr>
              <a:t>．基于当前我国汽车市场发展状况，对长安汽车现有产品组合进行分析，提出你认为的产品组合策略，并说明理由。</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12" name="标题 1"/>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zh-CN" altLang="zh-CN" sz="2200" b="1">
                <a:solidFill>
                  <a:schemeClr val="bg1"/>
                </a:solidFill>
                <a:latin typeface="Times New Roman" panose="02020603050405020304" charset="0"/>
                <a:ea typeface="微软雅黑" panose="020B0503020204020204" charset="-122"/>
              </a:rPr>
              <a:t>任务</a:t>
            </a:r>
            <a:r>
              <a:rPr lang="en-US" altLang="zh-CN" sz="2200" b="1">
                <a:solidFill>
                  <a:schemeClr val="bg1"/>
                </a:solidFill>
                <a:latin typeface="Times New Roman" panose="02020603050405020304" charset="0"/>
                <a:ea typeface="微软雅黑" panose="020B0503020204020204" charset="-122"/>
              </a:rPr>
              <a:t>2  </a:t>
            </a:r>
            <a:r>
              <a:rPr lang="zh-CN" altLang="zh-CN" sz="2200" b="1">
                <a:solidFill>
                  <a:schemeClr val="bg1"/>
                </a:solidFill>
                <a:latin typeface="Times New Roman" panose="02020603050405020304" charset="0"/>
                <a:ea typeface="微软雅黑" panose="020B0503020204020204" charset="-122"/>
              </a:rPr>
              <a:t>新产品开发策划</a:t>
            </a:r>
            <a:endParaRPr lang="zh-CN" altLang="en-US" sz="2200" b="1">
              <a:solidFill>
                <a:schemeClr val="bg1"/>
              </a:solidFill>
              <a:latin typeface="Times New Roman" panose="02020603050405020304" charset="0"/>
              <a:ea typeface="微软雅黑" panose="020B0503020204020204" charset="-122"/>
            </a:endParaRPr>
          </a:p>
        </p:txBody>
      </p:sp>
      <p:sp>
        <p:nvSpPr>
          <p:cNvPr id="2413"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20000"/>
              </a:lnSpc>
              <a:spcAft>
                <a:spcPct val="0"/>
              </a:spcAft>
              <a:buFont typeface="Calibri" panose="020F0502020204030204" charset="0"/>
              <a:buNone/>
            </a:pPr>
            <a:r>
              <a:rPr lang="en-US" altLang="zh-CN" sz="1900" b="1" u="none">
                <a:solidFill>
                  <a:srgbClr val="10243F"/>
                </a:solidFill>
                <a:latin typeface="微软雅黑" panose="020B0503020204020204" charset="-122"/>
                <a:ea typeface="微软雅黑" panose="020B0503020204020204" charset="-122"/>
              </a:rPr>
              <a:t>2.1.1 </a:t>
            </a:r>
            <a:r>
              <a:rPr lang="zh-CN" altLang="zh-CN" sz="1900" b="1" u="none">
                <a:solidFill>
                  <a:srgbClr val="10243F"/>
                </a:solidFill>
                <a:latin typeface="微软雅黑" panose="020B0503020204020204" charset="-122"/>
                <a:ea typeface="微软雅黑" panose="020B0503020204020204" charset="-122"/>
              </a:rPr>
              <a:t>新产品的含义</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900" u="none">
                <a:solidFill>
                  <a:srgbClr val="10243F"/>
                </a:solidFill>
                <a:latin typeface="微软雅黑" panose="020B0503020204020204" charset="-122"/>
                <a:ea typeface="微软雅黑" panose="020B0503020204020204" charset="-122"/>
              </a:rPr>
              <a:t>从市场营销角度看，新产品是一个相应广泛的概念，既指绝对的新产品，又指相对的新产品</a:t>
            </a:r>
            <a:r>
              <a:rPr lang="en-US" altLang="zh-CN" sz="1900" u="none">
                <a:solidFill>
                  <a:srgbClr val="10243F"/>
                </a:solidFill>
                <a:latin typeface="微软雅黑" panose="020B0503020204020204" charset="-122"/>
                <a:ea typeface="微软雅黑" panose="020B0503020204020204" charset="-122"/>
              </a:rPr>
              <a:t>; </a:t>
            </a:r>
            <a:r>
              <a:rPr lang="zh-CN" altLang="zh-CN" sz="1900" u="none">
                <a:solidFill>
                  <a:srgbClr val="10243F"/>
                </a:solidFill>
                <a:latin typeface="微软雅黑" panose="020B0503020204020204" charset="-122"/>
                <a:ea typeface="微软雅黑" panose="020B0503020204020204" charset="-122"/>
              </a:rPr>
              <a:t>既可以对市场而言，又可以对企业而言。也就是说，只要是产品整体概念中任何一个要素的创新、变革或改造，都可以被理解为新产品。</a:t>
            </a:r>
            <a:endParaRPr lang="en-US"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1. </a:t>
            </a:r>
            <a:r>
              <a:rPr lang="zh-CN" altLang="zh-CN" sz="1900" u="none">
                <a:solidFill>
                  <a:srgbClr val="10243F"/>
                </a:solidFill>
                <a:latin typeface="微软雅黑" panose="020B0503020204020204" charset="-122"/>
                <a:ea typeface="微软雅黑" panose="020B0503020204020204" charset="-122"/>
              </a:rPr>
              <a:t>全新新产品</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2. </a:t>
            </a:r>
            <a:r>
              <a:rPr lang="zh-CN" altLang="zh-CN" sz="1900" u="none">
                <a:solidFill>
                  <a:srgbClr val="10243F"/>
                </a:solidFill>
                <a:latin typeface="微软雅黑" panose="020B0503020204020204" charset="-122"/>
                <a:ea typeface="微软雅黑" panose="020B0503020204020204" charset="-122"/>
              </a:rPr>
              <a:t>换代新产品</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3. </a:t>
            </a:r>
            <a:r>
              <a:rPr lang="zh-CN" altLang="zh-CN" sz="1900" u="none">
                <a:solidFill>
                  <a:srgbClr val="10243F"/>
                </a:solidFill>
                <a:latin typeface="微软雅黑" panose="020B0503020204020204" charset="-122"/>
                <a:ea typeface="微软雅黑" panose="020B0503020204020204" charset="-122"/>
              </a:rPr>
              <a:t>改良新产品</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4.</a:t>
            </a:r>
            <a:r>
              <a:rPr lang="zh-CN" altLang="zh-CN" sz="1900" u="none">
                <a:solidFill>
                  <a:srgbClr val="10243F"/>
                </a:solidFill>
                <a:latin typeface="微软雅黑" panose="020B0503020204020204" charset="-122"/>
                <a:ea typeface="微软雅黑" panose="020B0503020204020204" charset="-122"/>
              </a:rPr>
              <a:t>仿制新产品</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endParaRPr lang="zh-CN" altLang="en-US" sz="1900" u="none">
              <a:solidFill>
                <a:srgbClr val="10243F"/>
              </a:solidFill>
              <a:latin typeface="微软雅黑" panose="020B0503020204020204" charset="-122"/>
              <a:ea typeface="微软雅黑" panose="020B0503020204020204" charset="-122"/>
            </a:endParaRPr>
          </a:p>
        </p:txBody>
      </p:sp>
      <p:sp>
        <p:nvSpPr>
          <p:cNvPr id="2414" name="矩形 3"/>
          <p:cNvSpPr/>
          <p:nvPr/>
        </p:nvSpPr>
        <p:spPr>
          <a:xfrm>
            <a:off x="657225" y="1060450"/>
            <a:ext cx="2892425" cy="522288"/>
          </a:xfrm>
          <a:prstGeom prst="rect">
            <a:avLst/>
          </a:prstGeom>
          <a:solidFill>
            <a:srgbClr val="4F81BD"/>
          </a:solidFill>
          <a:ln w="38100" cap="flat" cmpd="sng">
            <a:solidFill>
              <a:srgbClr val="FFFFFF"/>
            </a:solidFill>
            <a:prstDash val="solid"/>
            <a:round/>
            <a:headEnd type="none" w="med" len="med"/>
            <a:tailEnd type="none" w="med" len="med"/>
          </a:ln>
        </p:spPr>
        <p:txBody>
          <a:bodyPr wrap="none" anchor="t"/>
          <a:p>
            <a:pPr defTabSz="914400"/>
            <a:r>
              <a:rPr lang="en-US" altLang="zh-CN" sz="2800" b="1">
                <a:solidFill>
                  <a:srgbClr val="FFFFFF"/>
                </a:solidFill>
                <a:latin typeface="Calibri" panose="020F0502020204030204" charset="0"/>
                <a:ea typeface="宋体" panose="02010600030101010101" pitchFamily="2" charset="-122"/>
              </a:rPr>
              <a:t>2.1 </a:t>
            </a:r>
            <a:r>
              <a:rPr lang="zh-CN" altLang="zh-CN" sz="2800" b="1">
                <a:solidFill>
                  <a:srgbClr val="FFFFFF"/>
                </a:solidFill>
                <a:latin typeface="Calibri" panose="020F0502020204030204" charset="0"/>
                <a:ea typeface="宋体" panose="02010600030101010101" pitchFamily="2" charset="-122"/>
              </a:rPr>
              <a:t>新产品的含义</a:t>
            </a:r>
            <a:endParaRPr lang="zh-CN" altLang="zh-CN" sz="2800" b="1">
              <a:solidFill>
                <a:srgbClr val="FFFFFF"/>
              </a:solidFill>
              <a:latin typeface="Calibri" panose="020F0502020204030204" charset="0"/>
              <a:ea typeface="宋体" panose="02010600030101010101" pitchFamily="2" charset="-122"/>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17"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18"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30000"/>
              </a:lnSpc>
              <a:spcAft>
                <a:spcPct val="0"/>
              </a:spcAft>
              <a:buFont typeface="Calibri" panose="020F0502020204030204" charset="0"/>
              <a:buNone/>
            </a:pPr>
            <a:r>
              <a:rPr lang="en-US" altLang="zh-CN" sz="1700" b="1" u="none">
                <a:solidFill>
                  <a:srgbClr val="10243F"/>
                </a:solidFill>
                <a:latin typeface="微软雅黑" panose="020B0503020204020204" charset="-122"/>
                <a:ea typeface="微软雅黑" panose="020B0503020204020204" charset="-122"/>
              </a:rPr>
              <a:t>2.1 .2 </a:t>
            </a:r>
            <a:r>
              <a:rPr lang="zh-CN" altLang="zh-CN" sz="1700" b="1" u="none">
                <a:solidFill>
                  <a:srgbClr val="10243F"/>
                </a:solidFill>
                <a:latin typeface="微软雅黑" panose="020B0503020204020204" charset="-122"/>
                <a:ea typeface="微软雅黑" panose="020B0503020204020204" charset="-122"/>
              </a:rPr>
              <a:t>新产品开发趋向</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1.</a:t>
            </a:r>
            <a:r>
              <a:rPr lang="zh-CN" altLang="zh-CN" sz="1700" u="none">
                <a:solidFill>
                  <a:srgbClr val="10243F"/>
                </a:solidFill>
                <a:latin typeface="微软雅黑" panose="020B0503020204020204" charset="-122"/>
                <a:ea typeface="微软雅黑" panose="020B0503020204020204" charset="-122"/>
              </a:rPr>
              <a:t>高性能化</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2.</a:t>
            </a:r>
            <a:r>
              <a:rPr lang="zh-CN" altLang="zh-CN" sz="1700" u="none">
                <a:solidFill>
                  <a:srgbClr val="10243F"/>
                </a:solidFill>
                <a:latin typeface="微软雅黑" panose="020B0503020204020204" charset="-122"/>
                <a:ea typeface="微软雅黑" panose="020B0503020204020204" charset="-122"/>
              </a:rPr>
              <a:t>多功能化</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3.</a:t>
            </a:r>
            <a:r>
              <a:rPr lang="zh-CN" altLang="zh-CN" sz="1700" u="none">
                <a:solidFill>
                  <a:srgbClr val="10243F"/>
                </a:solidFill>
                <a:latin typeface="微软雅黑" panose="020B0503020204020204" charset="-122"/>
                <a:ea typeface="微软雅黑" panose="020B0503020204020204" charset="-122"/>
              </a:rPr>
              <a:t>微型化、转型化</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4.</a:t>
            </a:r>
            <a:r>
              <a:rPr lang="zh-CN" altLang="zh-CN" sz="1700" u="none">
                <a:solidFill>
                  <a:srgbClr val="10243F"/>
                </a:solidFill>
                <a:latin typeface="微软雅黑" panose="020B0503020204020204" charset="-122"/>
                <a:ea typeface="微软雅黑" panose="020B0503020204020204" charset="-122"/>
              </a:rPr>
              <a:t>方便化、简便化</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5.</a:t>
            </a:r>
            <a:r>
              <a:rPr lang="zh-CN" altLang="zh-CN" sz="1700" u="none">
                <a:solidFill>
                  <a:srgbClr val="10243F"/>
                </a:solidFill>
                <a:latin typeface="微软雅黑" panose="020B0503020204020204" charset="-122"/>
                <a:ea typeface="微软雅黑" panose="020B0503020204020204" charset="-122"/>
              </a:rPr>
              <a:t>节能化</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6.</a:t>
            </a:r>
            <a:r>
              <a:rPr lang="zh-CN" altLang="zh-CN" sz="1700" u="none">
                <a:solidFill>
                  <a:srgbClr val="10243F"/>
                </a:solidFill>
                <a:latin typeface="微软雅黑" panose="020B0503020204020204" charset="-122"/>
                <a:ea typeface="微软雅黑" panose="020B0503020204020204" charset="-122"/>
              </a:rPr>
              <a:t>多样化、系列化</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7.</a:t>
            </a:r>
            <a:r>
              <a:rPr lang="zh-CN" altLang="zh-CN" sz="1700" u="none">
                <a:solidFill>
                  <a:srgbClr val="10243F"/>
                </a:solidFill>
                <a:latin typeface="微软雅黑" panose="020B0503020204020204" charset="-122"/>
                <a:ea typeface="微软雅黑" panose="020B0503020204020204" charset="-122"/>
              </a:rPr>
              <a:t>知识化、智慧化</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8.</a:t>
            </a:r>
            <a:r>
              <a:rPr lang="zh-CN" altLang="zh-CN" sz="1700" u="none">
                <a:solidFill>
                  <a:srgbClr val="10243F"/>
                </a:solidFill>
                <a:latin typeface="微软雅黑" panose="020B0503020204020204" charset="-122"/>
                <a:ea typeface="微软雅黑" panose="020B0503020204020204" charset="-122"/>
              </a:rPr>
              <a:t>人性化、情感化</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endParaRPr lang="zh-CN" altLang="en-US" sz="17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22"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423"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424" name="Text Box 2"/>
          <p:cNvSpPr/>
          <p:nvPr/>
        </p:nvSpPr>
        <p:spPr>
          <a:xfrm>
            <a:off x="539750" y="1109663"/>
            <a:ext cx="4260850" cy="1223962"/>
          </a:xfrm>
          <a:prstGeom prst="rect">
            <a:avLst/>
          </a:prstGeom>
          <a:noFill/>
          <a:ln w="9525">
            <a:noFill/>
          </a:ln>
        </p:spPr>
        <p:txBody>
          <a:bodyPr anchor="t">
            <a:spAutoFit/>
          </a:bodyPr>
          <a:p>
            <a:pPr>
              <a:lnSpc>
                <a:spcPct val="130000"/>
              </a:lnSpc>
              <a:spcBef>
                <a:spcPct val="50000"/>
              </a:spcBef>
            </a:pPr>
            <a:r>
              <a:rPr lang="en-US" altLang="zh-CN" sz="2400">
                <a:latin typeface="Times New Roman" panose="02020603050405020304" charset="0"/>
                <a:ea typeface="宋体" panose="02010600030101010101" pitchFamily="2" charset="-122"/>
              </a:rPr>
              <a:t>1.</a:t>
            </a:r>
            <a:r>
              <a:rPr lang="zh-CN" altLang="en-US" sz="2400">
                <a:latin typeface="Times New Roman" panose="02020603050405020304" charset="0"/>
                <a:ea typeface="宋体" panose="02010600030101010101" pitchFamily="2" charset="-122"/>
              </a:rPr>
              <a:t>新产品构思</a:t>
            </a:r>
            <a:endParaRPr lang="zh-CN" altLang="en-US" sz="2400">
              <a:latin typeface="Times New Roman" panose="02020603050405020304" charset="0"/>
              <a:ea typeface="宋体" panose="02010600030101010101" pitchFamily="2" charset="-122"/>
            </a:endParaRPr>
          </a:p>
          <a:p>
            <a:pPr>
              <a:lnSpc>
                <a:spcPct val="130000"/>
              </a:lnSpc>
              <a:spcBef>
                <a:spcPct val="50000"/>
              </a:spcBef>
            </a:pPr>
            <a:r>
              <a:rPr lang="en-US" altLang="zh-CN" sz="2400">
                <a:latin typeface="Times New Roman" panose="02020603050405020304" charset="0"/>
                <a:ea typeface="宋体" panose="02010600030101010101" pitchFamily="2" charset="-122"/>
              </a:rPr>
              <a:t>——</a:t>
            </a:r>
            <a:r>
              <a:rPr lang="zh-CN" altLang="en-US" sz="2400">
                <a:latin typeface="Times New Roman" panose="02020603050405020304" charset="0"/>
                <a:ea typeface="宋体" panose="02010600030101010101" pitchFamily="2" charset="-122"/>
              </a:rPr>
              <a:t>满足一种新需求的设想</a:t>
            </a:r>
            <a:endParaRPr lang="zh-CN" altLang="en-US" sz="2400">
              <a:latin typeface="Times New Roman" panose="02020603050405020304" charset="0"/>
              <a:ea typeface="宋体" panose="02010600030101010101" pitchFamily="2" charset="-122"/>
            </a:endParaRPr>
          </a:p>
        </p:txBody>
      </p:sp>
      <p:sp>
        <p:nvSpPr>
          <p:cNvPr id="2425" name="AutoShape 3"/>
          <p:cNvSpPr/>
          <p:nvPr/>
        </p:nvSpPr>
        <p:spPr>
          <a:xfrm>
            <a:off x="2843213" y="2276475"/>
            <a:ext cx="5867400" cy="1981200"/>
          </a:xfrm>
          <a:prstGeom prst="wedgeRoundRectCallout">
            <a:avLst>
              <a:gd name="adj1" fmla="val -65097"/>
              <a:gd name="adj2" fmla="val -86380"/>
              <a:gd name="adj3" fmla="val 16667"/>
            </a:avLst>
          </a:prstGeom>
          <a:noFill/>
          <a:ln w="9525" cap="flat" cmpd="sng">
            <a:solidFill>
              <a:srgbClr val="FF9999"/>
            </a:solidFill>
            <a:prstDash val="solid"/>
            <a:miter/>
            <a:headEnd type="none" w="med" len="med"/>
            <a:tailEnd type="none" w="med" len="med"/>
          </a:ln>
        </p:spPr>
        <p:txBody>
          <a:bodyPr anchor="t"/>
          <a:p>
            <a:r>
              <a:rPr lang="zh-CN" altLang="en-US" sz="2000">
                <a:latin typeface="Times New Roman" panose="02020603050405020304" charset="0"/>
                <a:ea typeface="宋体" panose="02010600030101010101" pitchFamily="2" charset="-122"/>
              </a:rPr>
              <a:t>来源：</a:t>
            </a:r>
            <a:endParaRPr lang="zh-CN" altLang="en-US" sz="2000">
              <a:latin typeface="Times New Roman" panose="02020603050405020304" charset="0"/>
              <a:ea typeface="宋体" panose="02010600030101010101" pitchFamily="2" charset="-122"/>
            </a:endParaRPr>
          </a:p>
          <a:p>
            <a:r>
              <a:rPr lang="zh-CN" altLang="en-US" sz="2000">
                <a:latin typeface="Times New Roman" panose="02020603050405020304" charset="0"/>
                <a:ea typeface="宋体" panose="02010600030101010101" pitchFamily="2" charset="-122"/>
              </a:rPr>
              <a:t>消费者或用户</a:t>
            </a:r>
            <a:r>
              <a:rPr lang="en-US" altLang="zh-CN" sz="2000">
                <a:latin typeface="Times New Roman" panose="02020603050405020304" charset="0"/>
                <a:ea typeface="宋体" panose="02010600030101010101" pitchFamily="2" charset="-122"/>
              </a:rPr>
              <a:t>——</a:t>
            </a:r>
            <a:r>
              <a:rPr lang="zh-CN" altLang="en-US" sz="2000">
                <a:latin typeface="Times New Roman" panose="02020603050405020304" charset="0"/>
                <a:ea typeface="宋体" panose="02010600030101010101" pitchFamily="2" charset="-122"/>
              </a:rPr>
              <a:t>最主要来源</a:t>
            </a:r>
            <a:endParaRPr lang="zh-CN" altLang="en-US" sz="2000">
              <a:latin typeface="Times New Roman" panose="02020603050405020304" charset="0"/>
              <a:ea typeface="宋体" panose="02010600030101010101" pitchFamily="2" charset="-122"/>
            </a:endParaRPr>
          </a:p>
          <a:p>
            <a:r>
              <a:rPr lang="zh-CN" altLang="en-US" sz="2000">
                <a:latin typeface="Times New Roman" panose="02020603050405020304" charset="0"/>
                <a:ea typeface="宋体" panose="02010600030101010101" pitchFamily="2" charset="-122"/>
              </a:rPr>
              <a:t>本企业的新产品开发机构</a:t>
            </a:r>
            <a:endParaRPr lang="zh-CN" altLang="en-US" sz="2000">
              <a:latin typeface="Times New Roman" panose="02020603050405020304" charset="0"/>
              <a:ea typeface="宋体" panose="02010600030101010101" pitchFamily="2" charset="-122"/>
            </a:endParaRPr>
          </a:p>
          <a:p>
            <a:r>
              <a:rPr lang="zh-CN" altLang="en-US" sz="2000">
                <a:latin typeface="Times New Roman" panose="02020603050405020304" charset="0"/>
                <a:ea typeface="宋体" panose="02010600030101010101" pitchFamily="2" charset="-122"/>
              </a:rPr>
              <a:t>本企业的推销人员及国内外经销商</a:t>
            </a:r>
            <a:endParaRPr lang="zh-CN" altLang="en-US" sz="2000">
              <a:latin typeface="Times New Roman" panose="02020603050405020304" charset="0"/>
              <a:ea typeface="宋体" panose="02010600030101010101" pitchFamily="2" charset="-122"/>
            </a:endParaRPr>
          </a:p>
          <a:p>
            <a:r>
              <a:rPr lang="zh-CN" altLang="en-US" sz="2000">
                <a:latin typeface="Times New Roman" panose="02020603050405020304" charset="0"/>
                <a:ea typeface="宋体" panose="02010600030101010101" pitchFamily="2" charset="-122"/>
              </a:rPr>
              <a:t>科研机构和发明家</a:t>
            </a:r>
            <a:endParaRPr lang="zh-CN" altLang="en-US" sz="2000">
              <a:latin typeface="Times New Roman" panose="02020603050405020304" charset="0"/>
              <a:ea typeface="宋体" panose="02010600030101010101" pitchFamily="2" charset="-122"/>
            </a:endParaRPr>
          </a:p>
          <a:p>
            <a:r>
              <a:rPr lang="zh-CN" altLang="en-US" sz="2000">
                <a:latin typeface="Times New Roman" panose="02020603050405020304" charset="0"/>
                <a:ea typeface="宋体" panose="02010600030101010101" pitchFamily="2" charset="-122"/>
              </a:rPr>
              <a:t>竞争企业或竞争产品</a:t>
            </a:r>
            <a:endParaRPr lang="zh-CN" altLang="en-US" sz="2000">
              <a:latin typeface="Times New Roman" panose="02020603050405020304" charset="0"/>
              <a:ea typeface="宋体" panose="02010600030101010101" pitchFamily="2" charset="-122"/>
            </a:endParaRPr>
          </a:p>
        </p:txBody>
      </p:sp>
      <p:sp>
        <p:nvSpPr>
          <p:cNvPr id="2426" name="Rectangle 4"/>
          <p:cNvSpPr/>
          <p:nvPr/>
        </p:nvSpPr>
        <p:spPr>
          <a:xfrm>
            <a:off x="760413" y="4437063"/>
            <a:ext cx="7772400" cy="2090737"/>
          </a:xfrm>
          <a:prstGeom prst="rect">
            <a:avLst/>
          </a:prstGeom>
          <a:noFill/>
          <a:ln w="9525">
            <a:noFill/>
          </a:ln>
        </p:spPr>
        <p:txBody>
          <a:bodyPr anchor="t"/>
          <a:p>
            <a:pPr marL="609600" indent="-609600">
              <a:lnSpc>
                <a:spcPct val="120000"/>
              </a:lnSpc>
              <a:spcBef>
                <a:spcPct val="20000"/>
              </a:spcBef>
              <a:buSzPct val="100000"/>
              <a:buChar char="•"/>
            </a:pPr>
            <a:r>
              <a:rPr lang="zh-CN" altLang="en-US" b="1">
                <a:solidFill>
                  <a:srgbClr val="FFFF00"/>
                </a:solidFill>
                <a:effectLst>
                  <a:outerShdw blurRad="38100" dist="38100" dir="2700000">
                    <a:srgbClr val="C0C0C0"/>
                  </a:outerShdw>
                </a:effectLst>
                <a:latin typeface="Arial" panose="020B0604020202020204" pitchFamily="34" charset="0"/>
                <a:ea typeface="楷体_GB2312"/>
              </a:rPr>
              <a:t>新产品构思的标准</a:t>
            </a:r>
            <a:endParaRPr lang="zh-CN" altLang="en-US" b="1">
              <a:solidFill>
                <a:srgbClr val="FFFF00"/>
              </a:solidFill>
              <a:effectLst>
                <a:outerShdw blurRad="38100" dist="38100" dir="2700000">
                  <a:srgbClr val="C0C0C0"/>
                </a:outerShdw>
              </a:effectLst>
              <a:latin typeface="Arial" panose="020B0604020202020204" pitchFamily="34" charset="0"/>
              <a:ea typeface="楷体_GB2312"/>
            </a:endParaRPr>
          </a:p>
          <a:p>
            <a:pPr marL="609600" indent="-609600">
              <a:lnSpc>
                <a:spcPct val="120000"/>
              </a:lnSpc>
              <a:spcBef>
                <a:spcPct val="20000"/>
              </a:spcBef>
              <a:buSzPct val="100000"/>
              <a:buChar char="•"/>
            </a:pPr>
            <a:r>
              <a:rPr lang="zh-CN" altLang="en-US">
                <a:solidFill>
                  <a:srgbClr val="000066"/>
                </a:solidFill>
                <a:latin typeface="Arial" panose="020B0604020202020204" pitchFamily="34" charset="0"/>
                <a:ea typeface="宋体" panose="02010600030101010101" pitchFamily="2" charset="-122"/>
              </a:rPr>
              <a:t>该产品在５年内能进入市场．</a:t>
            </a:r>
            <a:endParaRPr lang="zh-CN" altLang="en-US">
              <a:solidFill>
                <a:srgbClr val="000066"/>
              </a:solidFill>
              <a:latin typeface="Arial" panose="020B0604020202020204" pitchFamily="34" charset="0"/>
              <a:ea typeface="宋体" panose="02010600030101010101" pitchFamily="2" charset="-122"/>
            </a:endParaRPr>
          </a:p>
          <a:p>
            <a:pPr marL="609600" indent="-609600">
              <a:lnSpc>
                <a:spcPct val="120000"/>
              </a:lnSpc>
              <a:spcBef>
                <a:spcPct val="20000"/>
              </a:spcBef>
              <a:buSzPct val="100000"/>
              <a:buChar char="•"/>
            </a:pPr>
            <a:r>
              <a:rPr lang="zh-CN" altLang="en-US">
                <a:solidFill>
                  <a:srgbClr val="000066"/>
                </a:solidFill>
                <a:latin typeface="Arial" panose="020B0604020202020204" pitchFamily="34" charset="0"/>
                <a:ea typeface="宋体" panose="02010600030101010101" pitchFamily="2" charset="-122"/>
              </a:rPr>
              <a:t>该产品的市场潜在销售量至少有</a:t>
            </a:r>
            <a:r>
              <a:rPr lang="en-US" altLang="zh-CN">
                <a:solidFill>
                  <a:srgbClr val="000066"/>
                </a:solidFill>
                <a:latin typeface="Arial" panose="020B0604020202020204" pitchFamily="34" charset="0"/>
                <a:ea typeface="宋体" panose="02010600030101010101" pitchFamily="2" charset="-122"/>
              </a:rPr>
              <a:t>500</a:t>
            </a:r>
            <a:r>
              <a:rPr lang="zh-CN" altLang="en-US">
                <a:solidFill>
                  <a:srgbClr val="000066"/>
                </a:solidFill>
                <a:latin typeface="Arial" panose="020B0604020202020204" pitchFamily="34" charset="0"/>
                <a:ea typeface="宋体" panose="02010600030101010101" pitchFamily="2" charset="-122"/>
              </a:rPr>
              <a:t>万美元和</a:t>
            </a:r>
            <a:r>
              <a:rPr lang="en-US" altLang="zh-CN">
                <a:solidFill>
                  <a:srgbClr val="000066"/>
                </a:solidFill>
                <a:latin typeface="Arial" panose="020B0604020202020204" pitchFamily="34" charset="0"/>
                <a:ea typeface="宋体" panose="02010600030101010101" pitchFamily="2" charset="-122"/>
              </a:rPr>
              <a:t>15</a:t>
            </a:r>
            <a:r>
              <a:rPr lang="zh-CN" altLang="en-US">
                <a:solidFill>
                  <a:srgbClr val="000066"/>
                </a:solidFill>
                <a:latin typeface="Arial" panose="020B0604020202020204" pitchFamily="34" charset="0"/>
                <a:ea typeface="宋体" panose="02010600030101010101" pitchFamily="2" charset="-122"/>
              </a:rPr>
              <a:t>％的增长率</a:t>
            </a:r>
            <a:endParaRPr lang="zh-CN" altLang="en-US">
              <a:solidFill>
                <a:srgbClr val="000066"/>
              </a:solidFill>
              <a:latin typeface="Arial" panose="020B0604020202020204" pitchFamily="34" charset="0"/>
              <a:ea typeface="宋体" panose="02010600030101010101" pitchFamily="2" charset="-122"/>
            </a:endParaRPr>
          </a:p>
          <a:p>
            <a:pPr marL="609600" indent="-609600">
              <a:lnSpc>
                <a:spcPct val="120000"/>
              </a:lnSpc>
              <a:spcBef>
                <a:spcPct val="20000"/>
              </a:spcBef>
              <a:buSzPct val="100000"/>
              <a:buChar char="•"/>
            </a:pPr>
            <a:r>
              <a:rPr lang="zh-CN" altLang="en-US">
                <a:solidFill>
                  <a:srgbClr val="000066"/>
                </a:solidFill>
                <a:latin typeface="Arial" panose="020B0604020202020204" pitchFamily="34" charset="0"/>
                <a:ea typeface="宋体" panose="02010600030101010101" pitchFamily="2" charset="-122"/>
              </a:rPr>
              <a:t>该产品至少有</a:t>
            </a:r>
            <a:r>
              <a:rPr lang="en-US" altLang="zh-CN">
                <a:solidFill>
                  <a:srgbClr val="000066"/>
                </a:solidFill>
                <a:latin typeface="Arial" panose="020B0604020202020204" pitchFamily="34" charset="0"/>
                <a:ea typeface="宋体" panose="02010600030101010101" pitchFamily="2" charset="-122"/>
              </a:rPr>
              <a:t>30</a:t>
            </a:r>
            <a:r>
              <a:rPr lang="zh-CN" altLang="en-US">
                <a:solidFill>
                  <a:srgbClr val="000066"/>
                </a:solidFill>
                <a:latin typeface="Arial" panose="020B0604020202020204" pitchFamily="34" charset="0"/>
                <a:ea typeface="宋体" panose="02010600030101010101" pitchFamily="2" charset="-122"/>
              </a:rPr>
              <a:t>％的销售回报率和</a:t>
            </a:r>
            <a:r>
              <a:rPr lang="en-US" altLang="zh-CN">
                <a:solidFill>
                  <a:srgbClr val="000066"/>
                </a:solidFill>
                <a:latin typeface="Arial" panose="020B0604020202020204" pitchFamily="34" charset="0"/>
                <a:ea typeface="宋体" panose="02010600030101010101" pitchFamily="2" charset="-122"/>
              </a:rPr>
              <a:t>40</a:t>
            </a:r>
            <a:r>
              <a:rPr lang="zh-CN" altLang="en-US">
                <a:solidFill>
                  <a:srgbClr val="000066"/>
                </a:solidFill>
                <a:latin typeface="Arial" panose="020B0604020202020204" pitchFamily="34" charset="0"/>
                <a:ea typeface="宋体" panose="02010600030101010101" pitchFamily="2" charset="-122"/>
              </a:rPr>
              <a:t>％的投资回报率</a:t>
            </a:r>
            <a:endParaRPr lang="zh-CN" altLang="en-US">
              <a:solidFill>
                <a:srgbClr val="000066"/>
              </a:solidFill>
              <a:latin typeface="Arial" panose="020B0604020202020204" pitchFamily="34" charset="0"/>
              <a:ea typeface="宋体" panose="02010600030101010101" pitchFamily="2" charset="-122"/>
            </a:endParaRPr>
          </a:p>
          <a:p>
            <a:pPr marL="609600" indent="-609600">
              <a:lnSpc>
                <a:spcPct val="120000"/>
              </a:lnSpc>
              <a:spcBef>
                <a:spcPct val="20000"/>
              </a:spcBef>
              <a:buSzPct val="100000"/>
              <a:buChar char="•"/>
            </a:pPr>
            <a:r>
              <a:rPr lang="zh-CN" altLang="en-US">
                <a:solidFill>
                  <a:srgbClr val="000066"/>
                </a:solidFill>
                <a:latin typeface="Arial" panose="020B0604020202020204" pitchFamily="34" charset="0"/>
                <a:ea typeface="宋体" panose="02010600030101010101" pitchFamily="2" charset="-122"/>
              </a:rPr>
              <a:t>该产品将取得技术或市场领先地位</a:t>
            </a:r>
            <a:endParaRPr lang="zh-CN" altLang="en-US">
              <a:solidFill>
                <a:srgbClr val="000066"/>
              </a:solidFill>
              <a:latin typeface="Arial" panose="020B0604020202020204" pitchFamily="34" charset="0"/>
              <a:ea typeface="宋体" panose="02010600030101010101" pitchFamily="2" charset="-122"/>
            </a:endParaRPr>
          </a:p>
        </p:txBody>
      </p:sp>
      <p:sp>
        <p:nvSpPr>
          <p:cNvPr id="2427" name="标题 9"/>
          <p:cNvSpPr/>
          <p:nvPr>
            <p:ph type="title" idx="4294967295"/>
          </p:nvPr>
        </p:nvSpPr>
        <p:spPr>
          <a:xfrm>
            <a:off x="293688" y="146050"/>
            <a:ext cx="5832475" cy="776288"/>
          </a:xfrm>
          <a:ln>
            <a:solidFill>
              <a:srgbClr val="000000"/>
            </a:solidFill>
            <a:miter/>
          </a:ln>
        </p:spPr>
        <p:txBody>
          <a:bodyPr wrap="none" lIns="91440" tIns="45720" rIns="91440" bIns="45720" anchor="ctr">
            <a:spAutoFit/>
          </a:bodyPr>
          <a:p>
            <a:pPr algn="l" defTabSz="914400"/>
            <a:r>
              <a:rPr lang="en-US" altLang="zh-CN" sz="2200" b="1">
                <a:solidFill>
                  <a:schemeClr val="bg1"/>
                </a:solidFill>
                <a:latin typeface="Times New Roman" panose="02020603050405020304" charset="0"/>
                <a:ea typeface="微软雅黑" panose="020B0503020204020204" charset="-122"/>
              </a:rPr>
              <a:t>2.2</a:t>
            </a:r>
            <a:r>
              <a:rPr lang="zh-CN" altLang="zh-CN" sz="2200" b="1">
                <a:solidFill>
                  <a:schemeClr val="bg1"/>
                </a:solidFill>
                <a:latin typeface="Times New Roman" panose="02020603050405020304" charset="0"/>
                <a:ea typeface="微软雅黑" panose="020B0503020204020204" charset="-122"/>
              </a:rPr>
              <a:t>新产品开发的程序</a:t>
            </a:r>
            <a:endParaRPr lang="zh-CN" altLang="zh-CN" sz="2200" b="1">
              <a:solidFill>
                <a:schemeClr val="bg1"/>
              </a:solidFill>
              <a:latin typeface="Times New Roman" panose="02020603050405020304" charset="0"/>
              <a:ea typeface="微软雅黑" panose="020B050302020402020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childTnLst>
                                    <p:set>
                                      <p:cBhvr additive="base">
                                        <p:cTn id="6" dur="1" fill="hold">
                                          <p:stCondLst>
                                            <p:cond delay="0"/>
                                          </p:stCondLst>
                                        </p:cTn>
                                        <p:tgtEl>
                                          <p:spTgt spid="2425"/>
                                        </p:tgtEl>
                                        <p:attrNameLst>
                                          <p:attrName>style.visibility</p:attrName>
                                        </p:attrNameLst>
                                      </p:cBhvr>
                                      <p:to>
                                        <p:strVal val="visible"/>
                                      </p:to>
                                    </p:set>
                                    <p:anim calcmode="lin" valueType="num">
                                      <p:cBhvr additive="base">
                                        <p:cTn id="7" dur="500" fill="hold"/>
                                        <p:tgtEl>
                                          <p:spTgt spid="2425"/>
                                        </p:tgtEl>
                                        <p:attrNameLst>
                                          <p:attrName>ppt_x</p:attrName>
                                        </p:attrNameLst>
                                      </p:cBhvr>
                                      <p:tavLst>
                                        <p:tav tm="0">
                                          <p:val>
                                            <p:strVal val="0-#ppt_w/2"/>
                                          </p:val>
                                        </p:tav>
                                        <p:tav tm="100000">
                                          <p:val>
                                            <p:strVal val="#ppt_x"/>
                                          </p:val>
                                        </p:tav>
                                      </p:tavLst>
                                    </p:anim>
                                    <p:anim calcmode="lin" valueType="num">
                                      <p:cBhvr additive="base">
                                        <p:cTn id="8" dur="500" fill="hold"/>
                                        <p:tgtEl>
                                          <p:spTgt spid="24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30"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31"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
        <p:nvSpPr>
          <p:cNvPr id="2432"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433"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grpSp>
        <p:nvGrpSpPr>
          <p:cNvPr id="2434" name="组合 2433"/>
          <p:cNvGrpSpPr/>
          <p:nvPr/>
        </p:nvGrpSpPr>
        <p:grpSpPr>
          <a:xfrm>
            <a:off x="971550" y="1125538"/>
            <a:ext cx="7696200" cy="2554287"/>
            <a:chOff x="1632" y="1440"/>
            <a:chExt cx="3936" cy="1347"/>
          </a:xfrm>
        </p:grpSpPr>
        <p:sp>
          <p:nvSpPr>
            <p:cNvPr id="2435" name="Text Box 3"/>
            <p:cNvSpPr/>
            <p:nvPr/>
          </p:nvSpPr>
          <p:spPr>
            <a:xfrm>
              <a:off x="1680" y="1968"/>
              <a:ext cx="3888" cy="819"/>
            </a:xfrm>
            <a:prstGeom prst="rect">
              <a:avLst/>
            </a:prstGeom>
            <a:noFill/>
            <a:ln w="9525">
              <a:noFill/>
            </a:ln>
          </p:spPr>
          <p:txBody>
            <a:bodyPr anchor="t">
              <a:spAutoFit/>
            </a:bodyPr>
            <a:p>
              <a:r>
                <a:rPr lang="zh-CN" altLang="en-US" sz="2400">
                  <a:latin typeface="Times New Roman" panose="02020603050405020304" charset="0"/>
                  <a:ea typeface="楷体_GB2312"/>
                </a:rPr>
                <a:t>筛选标准：</a:t>
              </a:r>
              <a:endParaRPr lang="zh-CN" altLang="en-US" sz="2400">
                <a:latin typeface="Times New Roman" panose="02020603050405020304" charset="0"/>
                <a:ea typeface="楷体_GB2312"/>
              </a:endParaRPr>
            </a:p>
            <a:p>
              <a:r>
                <a:rPr lang="zh-CN" altLang="en-US" sz="2400">
                  <a:latin typeface="Times New Roman" panose="02020603050405020304" charset="0"/>
                  <a:ea typeface="楷体_GB2312"/>
                </a:rPr>
                <a:t>市场因素（市场潜力、竞争、产品价格和销售渠道等）</a:t>
              </a:r>
              <a:endParaRPr lang="zh-CN" altLang="en-US" sz="2400">
                <a:latin typeface="Times New Roman" panose="02020603050405020304" charset="0"/>
                <a:ea typeface="楷体_GB2312"/>
              </a:endParaRPr>
            </a:p>
            <a:p>
              <a:r>
                <a:rPr lang="zh-CN" altLang="en-US" sz="2400">
                  <a:latin typeface="Times New Roman" panose="02020603050405020304" charset="0"/>
                  <a:ea typeface="楷体_GB2312"/>
                </a:rPr>
                <a:t>企业实力（企业信誉、开发时间和成本、技术和设备能力、经销经验等）</a:t>
              </a:r>
              <a:endParaRPr lang="zh-CN" altLang="en-US" sz="2400">
                <a:latin typeface="Times New Roman" panose="02020603050405020304" charset="0"/>
                <a:ea typeface="楷体_GB2312"/>
              </a:endParaRPr>
            </a:p>
          </p:txBody>
        </p:sp>
        <p:cxnSp>
          <p:nvCxnSpPr>
            <p:cNvPr id="2436" name="Line 4"/>
            <p:cNvCxnSpPr/>
            <p:nvPr/>
          </p:nvCxnSpPr>
          <p:spPr>
            <a:xfrm>
              <a:off x="1632" y="1440"/>
              <a:ext cx="528" cy="528"/>
            </a:xfrm>
            <a:prstGeom prst="line">
              <a:avLst/>
            </a:prstGeom>
            <a:ln w="9525" cap="flat" cmpd="sng">
              <a:solidFill>
                <a:srgbClr val="C0504D"/>
              </a:solidFill>
              <a:prstDash val="solid"/>
              <a:round/>
              <a:headEnd type="none" w="med" len="med"/>
              <a:tailEnd type="triangle" w="med" len="med"/>
            </a:ln>
          </p:spPr>
        </p:cxnSp>
      </p:grpSp>
      <p:sp>
        <p:nvSpPr>
          <p:cNvPr id="2437" name="Text Box 5"/>
          <p:cNvSpPr/>
          <p:nvPr/>
        </p:nvSpPr>
        <p:spPr>
          <a:xfrm>
            <a:off x="469900" y="382588"/>
            <a:ext cx="5181600" cy="1223962"/>
          </a:xfrm>
          <a:prstGeom prst="rect">
            <a:avLst/>
          </a:prstGeom>
          <a:noFill/>
          <a:ln w="9525">
            <a:noFill/>
          </a:ln>
        </p:spPr>
        <p:txBody>
          <a:bodyPr anchor="t">
            <a:spAutoFit/>
          </a:bodyPr>
          <a:p>
            <a:pPr>
              <a:lnSpc>
                <a:spcPct val="130000"/>
              </a:lnSpc>
              <a:spcBef>
                <a:spcPct val="50000"/>
              </a:spcBef>
            </a:pPr>
            <a:r>
              <a:rPr lang="en-US" altLang="zh-CN" sz="2400">
                <a:solidFill>
                  <a:schemeClr val="bg1"/>
                </a:solidFill>
                <a:latin typeface="Times New Roman" panose="02020603050405020304" charset="0"/>
                <a:ea typeface="宋体" panose="02010600030101010101" pitchFamily="2" charset="-122"/>
              </a:rPr>
              <a:t>2.</a:t>
            </a:r>
            <a:r>
              <a:rPr lang="zh-CN" altLang="en-US" sz="2400">
                <a:solidFill>
                  <a:schemeClr val="bg1"/>
                </a:solidFill>
                <a:latin typeface="Times New Roman" panose="02020603050405020304" charset="0"/>
                <a:ea typeface="宋体" panose="02010600030101010101" pitchFamily="2" charset="-122"/>
              </a:rPr>
              <a:t>构思筛选</a:t>
            </a:r>
            <a:endParaRPr lang="zh-CN" altLang="en-US" sz="2400">
              <a:solidFill>
                <a:schemeClr val="bg1"/>
              </a:solidFill>
              <a:latin typeface="Times New Roman" panose="02020603050405020304" charset="0"/>
              <a:ea typeface="宋体" panose="02010600030101010101" pitchFamily="2" charset="-122"/>
            </a:endParaRPr>
          </a:p>
          <a:p>
            <a:pPr>
              <a:lnSpc>
                <a:spcPct val="130000"/>
              </a:lnSpc>
              <a:spcBef>
                <a:spcPct val="50000"/>
              </a:spcBef>
            </a:pPr>
            <a:r>
              <a:rPr lang="en-US" altLang="zh-CN" sz="2400">
                <a:latin typeface="Times New Roman" panose="02020603050405020304" charset="0"/>
                <a:ea typeface="宋体" panose="02010600030101010101" pitchFamily="2" charset="-122"/>
              </a:rPr>
              <a:t>——</a:t>
            </a:r>
            <a:r>
              <a:rPr lang="zh-CN" altLang="en-US" sz="2400">
                <a:latin typeface="Times New Roman" panose="02020603050405020304" charset="0"/>
                <a:ea typeface="宋体" panose="02010600030101010101" pitchFamily="2" charset="-122"/>
              </a:rPr>
              <a:t>目的是提高新产品开发的成功率</a:t>
            </a:r>
            <a:endParaRPr lang="zh-CN" altLang="en-US" sz="2400">
              <a:latin typeface="Times New Roman" panose="02020603050405020304" charset="0"/>
              <a:ea typeface="宋体" panose="02010600030101010101" pitchFamily="2" charset="-122"/>
            </a:endParaRPr>
          </a:p>
        </p:txBody>
      </p:sp>
      <p:sp>
        <p:nvSpPr>
          <p:cNvPr id="2438" name="Text Box 6"/>
          <p:cNvSpPr/>
          <p:nvPr/>
        </p:nvSpPr>
        <p:spPr>
          <a:xfrm>
            <a:off x="900113" y="3860800"/>
            <a:ext cx="7632700" cy="2465388"/>
          </a:xfrm>
          <a:prstGeom prst="rect">
            <a:avLst/>
          </a:prstGeom>
          <a:noFill/>
          <a:ln w="9525">
            <a:noFill/>
          </a:ln>
        </p:spPr>
        <p:txBody>
          <a:bodyPr anchor="t">
            <a:spAutoFit/>
          </a:bodyPr>
          <a:p>
            <a:pPr marL="342900" indent="-342900">
              <a:lnSpc>
                <a:spcPct val="130000"/>
              </a:lnSpc>
              <a:spcBef>
                <a:spcPct val="50000"/>
              </a:spcBef>
            </a:pPr>
            <a:r>
              <a:rPr lang="zh-CN" altLang="en-US" sz="2400">
                <a:latin typeface="Times New Roman" panose="02020603050405020304" charset="0"/>
                <a:ea typeface="宋体" panose="02010600030101010101" pitchFamily="2" charset="-122"/>
              </a:rPr>
              <a:t>市场营销系数评价法是一种多因素的新产品构思筛选评价方法。首先将影响新产品成功的各主要因素（即要因）分别化简为具体要素，然后用概率加权的办法还原成复合系数，即为</a:t>
            </a:r>
            <a:r>
              <a:rPr lang="zh-CN" altLang="en-US" sz="2400" b="1">
                <a:latin typeface="Times New Roman" panose="02020603050405020304" charset="0"/>
                <a:ea typeface="宋体" panose="02010600030101010101" pitchFamily="2" charset="-122"/>
              </a:rPr>
              <a:t>市场营销系数</a:t>
            </a:r>
            <a:r>
              <a:rPr lang="zh-CN" altLang="en-US" sz="2400">
                <a:latin typeface="Times New Roman" panose="02020603050405020304" charset="0"/>
                <a:ea typeface="宋体" panose="02010600030101010101" pitchFamily="2" charset="-122"/>
              </a:rPr>
              <a:t>，用市场营销系数的大小来判断新产品成功的可能性。</a:t>
            </a:r>
            <a:endParaRPr lang="zh-CN" altLang="en-US" sz="2400">
              <a:latin typeface="Times New Roman" panose="02020603050405020304" charset="0"/>
              <a:ea typeface="宋体" panose="02010600030101010101" pitchFamily="2" charset="-122"/>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41" name="Rectangle 2"/>
          <p:cNvSpPr/>
          <p:nvPr>
            <p:ph type="subTitle" idx="4294967295"/>
          </p:nvPr>
        </p:nvSpPr>
        <p:spPr>
          <a:xfrm>
            <a:off x="611188" y="1125538"/>
            <a:ext cx="7921625" cy="2303462"/>
          </a:xfrm>
          <a:ln>
            <a:solidFill>
              <a:srgbClr val="FF9999"/>
            </a:solidFill>
          </a:ln>
        </p:spPr>
        <p:txBody>
          <a:bodyPr wrap="square"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a:lnSpc>
                <a:spcPct val="120000"/>
              </a:lnSpc>
              <a:spcBef>
                <a:spcPct val="0"/>
              </a:spcBef>
              <a:buFont typeface="Calibri" panose="020F0502020204030204" charset="0"/>
              <a:buNone/>
            </a:pPr>
            <a:r>
              <a:rPr lang="zh-CN" altLang="en-US" sz="2000">
                <a:solidFill>
                  <a:srgbClr val="000066"/>
                </a:solidFill>
                <a:latin typeface="微软雅黑" panose="020B0503020204020204" charset="-122"/>
                <a:ea typeface="微软雅黑" panose="020B0503020204020204" charset="-122"/>
              </a:rPr>
              <a:t>可销售性　 </a:t>
            </a:r>
            <a:endParaRPr lang="zh-CN" altLang="en-US" sz="2000">
              <a:solidFill>
                <a:srgbClr val="000066"/>
              </a:solidFill>
              <a:latin typeface="微软雅黑" panose="020B0503020204020204" charset="-122"/>
              <a:ea typeface="微软雅黑" panose="020B0503020204020204" charset="-122"/>
            </a:endParaRPr>
          </a:p>
          <a:p>
            <a:pPr marL="0" lvl="0" indent="0" algn="l" defTabSz="914400">
              <a:lnSpc>
                <a:spcPct val="120000"/>
              </a:lnSpc>
              <a:spcBef>
                <a:spcPct val="0"/>
              </a:spcBef>
              <a:buFont typeface="Calibri" panose="020F0502020204030204" charset="0"/>
              <a:buNone/>
            </a:pPr>
            <a:r>
              <a:rPr lang="en-US" altLang="zh-CN" sz="2000">
                <a:solidFill>
                  <a:srgbClr val="000066"/>
                </a:solidFill>
                <a:latin typeface="微软雅黑" panose="020B0503020204020204" charset="-122"/>
                <a:ea typeface="微软雅黑" panose="020B0503020204020204" charset="-122"/>
              </a:rPr>
              <a:t>a </a:t>
            </a:r>
            <a:r>
              <a:rPr lang="zh-CN" altLang="en-US" sz="2000">
                <a:solidFill>
                  <a:srgbClr val="000066"/>
                </a:solidFill>
                <a:latin typeface="微软雅黑" panose="020B0503020204020204" charset="-122"/>
                <a:ea typeface="微软雅黑" panose="020B0503020204020204" charset="-122"/>
              </a:rPr>
              <a:t>企业的国际产品销售能力 </a:t>
            </a:r>
            <a:endParaRPr lang="zh-CN" altLang="en-US" sz="2000">
              <a:solidFill>
                <a:srgbClr val="000066"/>
              </a:solidFill>
              <a:latin typeface="微软雅黑" panose="020B0503020204020204" charset="-122"/>
              <a:ea typeface="微软雅黑" panose="020B0503020204020204" charset="-122"/>
            </a:endParaRPr>
          </a:p>
          <a:p>
            <a:pPr marL="0" lvl="0" indent="0" algn="l" defTabSz="914400">
              <a:lnSpc>
                <a:spcPct val="120000"/>
              </a:lnSpc>
              <a:spcBef>
                <a:spcPct val="0"/>
              </a:spcBef>
              <a:buFont typeface="Calibri" panose="020F0502020204030204" charset="0"/>
              <a:buNone/>
            </a:pPr>
            <a:r>
              <a:rPr lang="en-US" altLang="zh-CN" sz="2000">
                <a:solidFill>
                  <a:srgbClr val="000066"/>
                </a:solidFill>
                <a:latin typeface="微软雅黑" panose="020B0503020204020204" charset="-122"/>
                <a:ea typeface="微软雅黑" panose="020B0503020204020204" charset="-122"/>
              </a:rPr>
              <a:t>b </a:t>
            </a:r>
            <a:r>
              <a:rPr lang="zh-CN" altLang="en-US" sz="2000">
                <a:solidFill>
                  <a:srgbClr val="000066"/>
                </a:solidFill>
                <a:latin typeface="微软雅黑" panose="020B0503020204020204" charset="-122"/>
                <a:ea typeface="微软雅黑" panose="020B0503020204020204" charset="-122"/>
              </a:rPr>
              <a:t>对现有国际产品销售的影响 </a:t>
            </a:r>
            <a:endParaRPr lang="zh-CN" altLang="en-US" sz="2000">
              <a:solidFill>
                <a:srgbClr val="000066"/>
              </a:solidFill>
              <a:latin typeface="微软雅黑" panose="020B0503020204020204" charset="-122"/>
              <a:ea typeface="微软雅黑" panose="020B0503020204020204" charset="-122"/>
            </a:endParaRPr>
          </a:p>
          <a:p>
            <a:pPr marL="0" lvl="0" indent="0" algn="l" defTabSz="914400">
              <a:lnSpc>
                <a:spcPct val="120000"/>
              </a:lnSpc>
              <a:spcBef>
                <a:spcPct val="0"/>
              </a:spcBef>
              <a:buFont typeface="Calibri" panose="020F0502020204030204" charset="0"/>
              <a:buNone/>
            </a:pPr>
            <a:r>
              <a:rPr lang="en-US" altLang="zh-CN" sz="2000">
                <a:solidFill>
                  <a:srgbClr val="000066"/>
                </a:solidFill>
                <a:latin typeface="微软雅黑" panose="020B0503020204020204" charset="-122"/>
                <a:ea typeface="微软雅黑" panose="020B0503020204020204" charset="-122"/>
              </a:rPr>
              <a:t>c </a:t>
            </a:r>
            <a:r>
              <a:rPr lang="zh-CN" altLang="en-US" sz="2000">
                <a:solidFill>
                  <a:srgbClr val="000066"/>
                </a:solidFill>
                <a:latin typeface="微软雅黑" panose="020B0503020204020204" charset="-122"/>
                <a:ea typeface="微软雅黑" panose="020B0503020204020204" charset="-122"/>
              </a:rPr>
              <a:t>与现有产品系列的关系 </a:t>
            </a:r>
            <a:endParaRPr lang="zh-CN" altLang="en-US" sz="2000">
              <a:solidFill>
                <a:srgbClr val="000066"/>
              </a:solidFill>
              <a:latin typeface="微软雅黑" panose="020B0503020204020204" charset="-122"/>
              <a:ea typeface="微软雅黑" panose="020B0503020204020204" charset="-122"/>
            </a:endParaRPr>
          </a:p>
          <a:p>
            <a:pPr marL="0" lvl="0" indent="0" algn="l" defTabSz="914400">
              <a:lnSpc>
                <a:spcPct val="120000"/>
              </a:lnSpc>
              <a:spcBef>
                <a:spcPct val="0"/>
              </a:spcBef>
              <a:buFont typeface="Calibri" panose="020F0502020204030204" charset="0"/>
              <a:buNone/>
            </a:pPr>
            <a:r>
              <a:rPr lang="en-US" altLang="zh-CN" sz="2000">
                <a:solidFill>
                  <a:srgbClr val="000066"/>
                </a:solidFill>
                <a:latin typeface="微软雅黑" panose="020B0503020204020204" charset="-122"/>
                <a:ea typeface="微软雅黑" panose="020B0503020204020204" charset="-122"/>
              </a:rPr>
              <a:t>d </a:t>
            </a:r>
            <a:r>
              <a:rPr lang="zh-CN" altLang="en-US" sz="2000">
                <a:solidFill>
                  <a:srgbClr val="000066"/>
                </a:solidFill>
                <a:latin typeface="微软雅黑" panose="020B0503020204020204" charset="-122"/>
                <a:ea typeface="微软雅黑" panose="020B0503020204020204" charset="-122"/>
              </a:rPr>
              <a:t>与现有销售渠道的关系　</a:t>
            </a:r>
            <a:endParaRPr lang="zh-CN" altLang="en-US" sz="2000">
              <a:solidFill>
                <a:srgbClr val="000066"/>
              </a:solidFill>
              <a:latin typeface="微软雅黑" panose="020B0503020204020204" charset="-122"/>
              <a:ea typeface="微软雅黑" panose="020B0503020204020204" charset="-122"/>
            </a:endParaRPr>
          </a:p>
          <a:p>
            <a:pPr marL="0" lvl="0" indent="0" algn="l" defTabSz="914400">
              <a:lnSpc>
                <a:spcPct val="90000"/>
              </a:lnSpc>
              <a:spcBef>
                <a:spcPct val="0"/>
              </a:spcBef>
              <a:buFont typeface="Calibri" panose="020F0502020204030204" charset="0"/>
              <a:buNone/>
            </a:pPr>
            <a:endParaRPr lang="en-US" altLang="zh-CN" sz="2000">
              <a:solidFill>
                <a:srgbClr val="000066"/>
              </a:solidFill>
              <a:latin typeface="微软雅黑" panose="020B0503020204020204" charset="-122"/>
              <a:ea typeface="微软雅黑" panose="020B0503020204020204" charset="-122"/>
            </a:endParaRPr>
          </a:p>
        </p:txBody>
      </p:sp>
      <p:sp>
        <p:nvSpPr>
          <p:cNvPr id="2442" name="日期占位符 4"/>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443" name="灯片编号占位符 5"/>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444" name="Rectangle 3"/>
          <p:cNvSpPr/>
          <p:nvPr>
            <p:ph type="body" sz="half" idx="4294967295"/>
          </p:nvPr>
        </p:nvSpPr>
        <p:spPr>
          <a:xfrm>
            <a:off x="4865688" y="1125538"/>
            <a:ext cx="3667125" cy="2303462"/>
          </a:xfrm>
          <a:ln>
            <a:solidFill>
              <a:srgbClr val="FF9900"/>
            </a:solidFill>
            <a:miter/>
          </a:ln>
        </p:spPr>
        <p:txBody>
          <a:bodyPr wrap="square" lIns="91440" tIns="45720" rIns="91440" bIns="45720" anchor="t"/>
          <a:lstStyle>
            <a:lvl1pPr marL="342900" lvl="0" indent="-342900" algn="l"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Pct val="100000"/>
              <a:buFont typeface="Arial" panose="020B0604020202020204" pitchFamily="34" charset="0"/>
              <a:defRPr sz="1800">
                <a:solidFill>
                  <a:schemeClr val="tx1"/>
                </a:solidFill>
                <a:latin typeface="Calibri" panose="020F05020202040302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Pct val="100000"/>
              <a:buFont typeface="Arial" panose="020B0604020202020204" pitchFamily="34" charset="0"/>
              <a:defRPr sz="1800">
                <a:solidFill>
                  <a:schemeClr val="tx1"/>
                </a:solidFill>
                <a:latin typeface="Calibri" panose="020F0502020204030204" charset="0"/>
                <a:ea typeface="宋体" panose="02010600030101010101" pitchFamily="2" charset="-122"/>
              </a:defRPr>
            </a:lvl5pPr>
          </a:lstStyle>
          <a:p>
            <a:pPr marL="342900" lvl="0" indent="-342900">
              <a:lnSpc>
                <a:spcPct val="90000"/>
              </a:lnSpc>
              <a:buFont typeface="Calibri" panose="020F0502020204030204" charset="0"/>
              <a:buNone/>
            </a:pPr>
            <a:r>
              <a:rPr lang="zh-CN" altLang="en-US" sz="2000">
                <a:solidFill>
                  <a:srgbClr val="000066"/>
                </a:solidFill>
              </a:rPr>
              <a:t>生产能力　</a:t>
            </a:r>
            <a:r>
              <a:rPr lang="zh-CN" altLang="en-US" sz="2400">
                <a:solidFill>
                  <a:srgbClr val="000066"/>
                </a:solidFill>
              </a:rPr>
              <a:t> </a:t>
            </a:r>
            <a:endParaRPr lang="zh-CN" altLang="en-US" sz="2400">
              <a:solidFill>
                <a:srgbClr val="000066"/>
              </a:solidFill>
            </a:endParaRPr>
          </a:p>
          <a:p>
            <a:pPr marL="342900" lvl="0" indent="-342900">
              <a:lnSpc>
                <a:spcPct val="120000"/>
              </a:lnSpc>
              <a:buFont typeface="Calibri" panose="020F0502020204030204" charset="0"/>
              <a:buNone/>
            </a:pPr>
            <a:r>
              <a:rPr lang="en-US" altLang="zh-CN" sz="1800">
                <a:solidFill>
                  <a:srgbClr val="000066"/>
                </a:solidFill>
              </a:rPr>
              <a:t>a </a:t>
            </a:r>
            <a:r>
              <a:rPr lang="zh-CN" altLang="en-US" sz="1800">
                <a:solidFill>
                  <a:srgbClr val="000066"/>
                </a:solidFill>
              </a:rPr>
              <a:t>生产技术专长 </a:t>
            </a:r>
            <a:endParaRPr lang="zh-CN" altLang="en-US" sz="1800">
              <a:solidFill>
                <a:srgbClr val="000066"/>
              </a:solidFill>
            </a:endParaRPr>
          </a:p>
          <a:p>
            <a:pPr marL="342900" lvl="0" indent="-342900">
              <a:lnSpc>
                <a:spcPct val="120000"/>
              </a:lnSpc>
              <a:buFont typeface="Calibri" panose="020F0502020204030204" charset="0"/>
              <a:buNone/>
            </a:pPr>
            <a:r>
              <a:rPr lang="en-US" altLang="zh-CN" sz="1800">
                <a:solidFill>
                  <a:srgbClr val="000066"/>
                </a:solidFill>
              </a:rPr>
              <a:t>b </a:t>
            </a:r>
            <a:r>
              <a:rPr lang="zh-CN" altLang="en-US" sz="1800">
                <a:solidFill>
                  <a:srgbClr val="000066"/>
                </a:solidFill>
              </a:rPr>
              <a:t>必需的生产知识和人员 </a:t>
            </a:r>
            <a:endParaRPr lang="zh-CN" altLang="en-US" sz="1800">
              <a:solidFill>
                <a:srgbClr val="000066"/>
              </a:solidFill>
            </a:endParaRPr>
          </a:p>
          <a:p>
            <a:pPr marL="342900" lvl="0" indent="-342900">
              <a:lnSpc>
                <a:spcPct val="120000"/>
              </a:lnSpc>
              <a:buFont typeface="Calibri" panose="020F0502020204030204" charset="0"/>
              <a:buNone/>
            </a:pPr>
            <a:r>
              <a:rPr lang="en-US" altLang="zh-CN" sz="1800">
                <a:solidFill>
                  <a:srgbClr val="000066"/>
                </a:solidFill>
              </a:rPr>
              <a:t>c </a:t>
            </a:r>
            <a:r>
              <a:rPr lang="zh-CN" altLang="en-US" sz="1800">
                <a:solidFill>
                  <a:srgbClr val="000066"/>
                </a:solidFill>
              </a:rPr>
              <a:t>原料来源 </a:t>
            </a:r>
            <a:endParaRPr lang="zh-CN" altLang="en-US" sz="1800">
              <a:solidFill>
                <a:srgbClr val="000066"/>
              </a:solidFill>
            </a:endParaRPr>
          </a:p>
        </p:txBody>
      </p:sp>
      <p:sp>
        <p:nvSpPr>
          <p:cNvPr id="2445" name="Rectangle 4"/>
          <p:cNvSpPr/>
          <p:nvPr/>
        </p:nvSpPr>
        <p:spPr>
          <a:xfrm>
            <a:off x="611188" y="3429000"/>
            <a:ext cx="4254500" cy="2895600"/>
          </a:xfrm>
          <a:prstGeom prst="rect">
            <a:avLst/>
          </a:prstGeom>
          <a:noFill/>
          <a:ln w="9525" cap="flat" cmpd="sng">
            <a:solidFill>
              <a:srgbClr val="CC00FF"/>
            </a:solidFill>
            <a:prstDash val="solid"/>
            <a:miter/>
            <a:headEnd type="none" w="med" len="med"/>
            <a:tailEnd type="none" w="med" len="med"/>
          </a:ln>
        </p:spPr>
        <p:txBody>
          <a:bodyPr anchor="t"/>
          <a:p>
            <a:pPr marL="342900" indent="-342900">
              <a:lnSpc>
                <a:spcPct val="120000"/>
              </a:lnSpc>
            </a:pPr>
            <a:r>
              <a:rPr lang="zh-CN" altLang="en-US" sz="2400">
                <a:latin typeface="Times New Roman" panose="02020603050405020304" charset="0"/>
                <a:ea typeface="宋体" panose="02010600030101010101" pitchFamily="2" charset="-122"/>
              </a:rPr>
              <a:t>市场吸引力　</a:t>
            </a:r>
            <a:r>
              <a:rPr lang="zh-CN" altLang="en-US">
                <a:latin typeface="Times New Roman" panose="02020603050405020304" charset="0"/>
                <a:ea typeface="宋体" panose="02010600030101010101" pitchFamily="2" charset="-122"/>
              </a:rPr>
              <a:t> </a:t>
            </a:r>
            <a:endParaRPr lang="zh-CN" altLang="en-US">
              <a:latin typeface="Times New Roman" panose="02020603050405020304" charset="0"/>
              <a:ea typeface="宋体" panose="02010600030101010101" pitchFamily="2" charset="-122"/>
            </a:endParaRPr>
          </a:p>
          <a:p>
            <a:pPr marL="342900" indent="-342900">
              <a:lnSpc>
                <a:spcPct val="120000"/>
              </a:lnSpc>
            </a:pPr>
            <a:r>
              <a:rPr lang="en-US" altLang="zh-CN" sz="2000">
                <a:latin typeface="Times New Roman" panose="02020603050405020304" charset="0"/>
                <a:ea typeface="宋体" panose="02010600030101010101" pitchFamily="2" charset="-122"/>
              </a:rPr>
              <a:t>a </a:t>
            </a:r>
            <a:r>
              <a:rPr lang="zh-CN" altLang="en-US" sz="2000">
                <a:latin typeface="Times New Roman" panose="02020603050405020304" charset="0"/>
                <a:ea typeface="宋体" panose="02010600030101010101" pitchFamily="2" charset="-122"/>
              </a:rPr>
              <a:t>市场容量 </a:t>
            </a:r>
            <a:endParaRPr lang="zh-CN" altLang="en-US" sz="2000">
              <a:latin typeface="Times New Roman" panose="02020603050405020304" charset="0"/>
              <a:ea typeface="宋体" panose="02010600030101010101" pitchFamily="2" charset="-122"/>
            </a:endParaRPr>
          </a:p>
          <a:p>
            <a:pPr marL="342900" indent="-342900">
              <a:lnSpc>
                <a:spcPct val="120000"/>
              </a:lnSpc>
            </a:pPr>
            <a:r>
              <a:rPr lang="en-US" altLang="zh-CN" sz="2000">
                <a:latin typeface="Times New Roman" panose="02020603050405020304" charset="0"/>
                <a:ea typeface="宋体" panose="02010600030101010101" pitchFamily="2" charset="-122"/>
              </a:rPr>
              <a:t>b </a:t>
            </a:r>
            <a:r>
              <a:rPr lang="zh-CN" altLang="en-US" sz="2000">
                <a:latin typeface="Times New Roman" panose="02020603050405020304" charset="0"/>
                <a:ea typeface="宋体" panose="02010600030101010101" pitchFamily="2" charset="-122"/>
              </a:rPr>
              <a:t>市场占有率 </a:t>
            </a:r>
            <a:endParaRPr lang="zh-CN" altLang="en-US" sz="2000">
              <a:latin typeface="Times New Roman" panose="02020603050405020304" charset="0"/>
              <a:ea typeface="宋体" panose="02010600030101010101" pitchFamily="2" charset="-122"/>
            </a:endParaRPr>
          </a:p>
          <a:p>
            <a:pPr marL="342900" indent="-342900">
              <a:lnSpc>
                <a:spcPct val="120000"/>
              </a:lnSpc>
            </a:pPr>
            <a:r>
              <a:rPr lang="en-US" altLang="zh-CN" sz="2000">
                <a:latin typeface="Times New Roman" panose="02020603050405020304" charset="0"/>
                <a:ea typeface="宋体" panose="02010600030101010101" pitchFamily="2" charset="-122"/>
              </a:rPr>
              <a:t>c </a:t>
            </a:r>
            <a:r>
              <a:rPr lang="zh-CN" altLang="en-US" sz="2000">
                <a:latin typeface="Times New Roman" panose="02020603050405020304" charset="0"/>
                <a:ea typeface="宋体" panose="02010600030101010101" pitchFamily="2" charset="-122"/>
              </a:rPr>
              <a:t>今后</a:t>
            </a:r>
            <a:r>
              <a:rPr lang="en-US" altLang="zh-CN" sz="2000">
                <a:latin typeface="Times New Roman" panose="02020603050405020304" charset="0"/>
                <a:ea typeface="宋体" panose="02010600030101010101" pitchFamily="2" charset="-122"/>
              </a:rPr>
              <a:t>5</a:t>
            </a:r>
            <a:r>
              <a:rPr lang="zh-CN" altLang="en-US" sz="2000">
                <a:latin typeface="Times New Roman" panose="02020603050405020304" charset="0"/>
                <a:ea typeface="宋体" panose="02010600030101010101" pitchFamily="2" charset="-122"/>
              </a:rPr>
              <a:t>年的市场增长率 </a:t>
            </a:r>
            <a:endParaRPr lang="zh-CN" altLang="en-US" sz="2000">
              <a:latin typeface="Times New Roman" panose="02020603050405020304" charset="0"/>
              <a:ea typeface="宋体" panose="02010600030101010101" pitchFamily="2" charset="-122"/>
            </a:endParaRPr>
          </a:p>
          <a:p>
            <a:pPr marL="342900" indent="-342900">
              <a:lnSpc>
                <a:spcPct val="120000"/>
              </a:lnSpc>
            </a:pPr>
            <a:r>
              <a:rPr lang="en-US" altLang="zh-CN" sz="2000">
                <a:latin typeface="Times New Roman" panose="02020603050405020304" charset="0"/>
                <a:ea typeface="宋体" panose="02010600030101010101" pitchFamily="2" charset="-122"/>
              </a:rPr>
              <a:t>d </a:t>
            </a:r>
            <a:r>
              <a:rPr lang="zh-CN" altLang="en-US" sz="2000">
                <a:latin typeface="Times New Roman" panose="02020603050405020304" charset="0"/>
                <a:ea typeface="宋体" panose="02010600030101010101" pitchFamily="2" charset="-122"/>
              </a:rPr>
              <a:t>竞争者的威胁 </a:t>
            </a:r>
            <a:endParaRPr lang="zh-CN" altLang="en-US" sz="2000">
              <a:latin typeface="Times New Roman" panose="02020603050405020304" charset="0"/>
              <a:ea typeface="宋体" panose="02010600030101010101" pitchFamily="2" charset="-122"/>
            </a:endParaRPr>
          </a:p>
          <a:p>
            <a:pPr marL="342900" indent="-342900">
              <a:lnSpc>
                <a:spcPct val="120000"/>
              </a:lnSpc>
            </a:pPr>
            <a:r>
              <a:rPr lang="en-US" altLang="zh-CN" sz="2000">
                <a:latin typeface="Times New Roman" panose="02020603050405020304" charset="0"/>
                <a:ea typeface="宋体" panose="02010600030101010101" pitchFamily="2" charset="-122"/>
              </a:rPr>
              <a:t>e </a:t>
            </a:r>
            <a:r>
              <a:rPr lang="zh-CN" altLang="en-US" sz="2000">
                <a:latin typeface="Times New Roman" panose="02020603050405020304" charset="0"/>
                <a:ea typeface="宋体" panose="02010600030101010101" pitchFamily="2" charset="-122"/>
              </a:rPr>
              <a:t>进入市场的难易程度 </a:t>
            </a:r>
            <a:endParaRPr lang="zh-CN" altLang="en-US" sz="2000">
              <a:latin typeface="Times New Roman" panose="02020603050405020304" charset="0"/>
              <a:ea typeface="宋体" panose="02010600030101010101" pitchFamily="2" charset="-122"/>
            </a:endParaRPr>
          </a:p>
          <a:p>
            <a:pPr marL="342900" indent="-342900">
              <a:lnSpc>
                <a:spcPct val="120000"/>
              </a:lnSpc>
            </a:pPr>
            <a:r>
              <a:rPr lang="en-US" altLang="zh-CN" sz="2000">
                <a:latin typeface="Times New Roman" panose="02020603050405020304" charset="0"/>
                <a:ea typeface="宋体" panose="02010600030101010101" pitchFamily="2" charset="-122"/>
              </a:rPr>
              <a:t>f </a:t>
            </a:r>
            <a:r>
              <a:rPr lang="zh-CN" altLang="en-US" sz="2000">
                <a:latin typeface="Times New Roman" panose="02020603050405020304" charset="0"/>
                <a:ea typeface="宋体" panose="02010600030101010101" pitchFamily="2" charset="-122"/>
              </a:rPr>
              <a:t>预计可获得的最终用户</a:t>
            </a:r>
            <a:endParaRPr lang="zh-CN" altLang="en-US" sz="2000">
              <a:latin typeface="Times New Roman" panose="02020603050405020304" charset="0"/>
              <a:ea typeface="宋体" panose="02010600030101010101" pitchFamily="2" charset="-122"/>
            </a:endParaRPr>
          </a:p>
          <a:p>
            <a:pPr marL="342900" indent="-342900">
              <a:lnSpc>
                <a:spcPct val="120000"/>
              </a:lnSpc>
            </a:pPr>
            <a:r>
              <a:rPr lang="zh-CN" altLang="en-US" sz="2000">
                <a:latin typeface="Times New Roman" panose="02020603050405020304" charset="0"/>
                <a:ea typeface="宋体" panose="02010600030101010101" pitchFamily="2" charset="-122"/>
              </a:rPr>
              <a:t>　</a:t>
            </a:r>
            <a:endParaRPr lang="zh-CN" altLang="en-US" sz="2000">
              <a:latin typeface="Times New Roman" panose="02020603050405020304" charset="0"/>
              <a:ea typeface="宋体" panose="02010600030101010101" pitchFamily="2" charset="-122"/>
            </a:endParaRPr>
          </a:p>
          <a:p>
            <a:pPr marL="342900" indent="-342900"/>
            <a:endParaRPr lang="en-US" altLang="zh-CN" sz="2000">
              <a:latin typeface="Times New Roman" panose="02020603050405020304" charset="0"/>
              <a:ea typeface="宋体" panose="02010600030101010101" pitchFamily="2" charset="-122"/>
            </a:endParaRPr>
          </a:p>
        </p:txBody>
      </p:sp>
      <p:sp>
        <p:nvSpPr>
          <p:cNvPr id="2446" name="Rectangle 5"/>
          <p:cNvSpPr/>
          <p:nvPr/>
        </p:nvSpPr>
        <p:spPr>
          <a:xfrm>
            <a:off x="4878388" y="3432175"/>
            <a:ext cx="3654425" cy="2895600"/>
          </a:xfrm>
          <a:prstGeom prst="rect">
            <a:avLst/>
          </a:prstGeom>
          <a:noFill/>
          <a:ln w="9525" cap="flat" cmpd="sng">
            <a:solidFill>
              <a:srgbClr val="0000CC"/>
            </a:solidFill>
            <a:prstDash val="solid"/>
            <a:miter/>
            <a:headEnd type="none" w="med" len="med"/>
            <a:tailEnd type="none" w="med" len="med"/>
          </a:ln>
        </p:spPr>
        <p:txBody>
          <a:bodyPr anchor="t"/>
          <a:p>
            <a:pPr marL="342900" indent="-342900">
              <a:spcBef>
                <a:spcPct val="20000"/>
              </a:spcBef>
            </a:pPr>
            <a:r>
              <a:rPr lang="zh-CN" altLang="en-US" sz="2400">
                <a:latin typeface="Times New Roman" panose="02020603050405020304" charset="0"/>
                <a:ea typeface="宋体" panose="02010600030101010101" pitchFamily="2" charset="-122"/>
              </a:rPr>
              <a:t>获利能力　</a:t>
            </a:r>
            <a:r>
              <a:rPr lang="zh-CN" altLang="en-US">
                <a:latin typeface="Times New Roman" panose="02020603050405020304" charset="0"/>
                <a:ea typeface="宋体" panose="02010600030101010101" pitchFamily="2" charset="-122"/>
              </a:rPr>
              <a:t> </a:t>
            </a:r>
            <a:endParaRPr lang="zh-CN" altLang="en-US">
              <a:latin typeface="Times New Roman" panose="02020603050405020304" charset="0"/>
              <a:ea typeface="宋体" panose="02010600030101010101" pitchFamily="2" charset="-122"/>
            </a:endParaRPr>
          </a:p>
          <a:p>
            <a:pPr marL="342900" indent="-342900">
              <a:spcBef>
                <a:spcPct val="20000"/>
              </a:spcBef>
            </a:pPr>
            <a:r>
              <a:rPr lang="en-US" altLang="zh-CN" sz="2000">
                <a:latin typeface="Times New Roman" panose="02020603050405020304" charset="0"/>
                <a:ea typeface="宋体" panose="02010600030101010101" pitchFamily="2" charset="-122"/>
              </a:rPr>
              <a:t>a </a:t>
            </a:r>
            <a:r>
              <a:rPr lang="zh-CN" altLang="en-US" sz="2000">
                <a:latin typeface="Times New Roman" panose="02020603050405020304" charset="0"/>
                <a:ea typeface="宋体" panose="02010600030101010101" pitchFamily="2" charset="-122"/>
              </a:rPr>
              <a:t>投资回收的可能性 </a:t>
            </a:r>
            <a:endParaRPr lang="zh-CN" altLang="en-US" sz="2000">
              <a:latin typeface="Times New Roman" panose="02020603050405020304" charset="0"/>
              <a:ea typeface="宋体" panose="02010600030101010101" pitchFamily="2" charset="-122"/>
            </a:endParaRPr>
          </a:p>
          <a:p>
            <a:pPr marL="342900" indent="-342900">
              <a:spcBef>
                <a:spcPct val="20000"/>
              </a:spcBef>
            </a:pPr>
            <a:r>
              <a:rPr lang="en-US" altLang="zh-CN" sz="2000">
                <a:latin typeface="Times New Roman" panose="02020603050405020304" charset="0"/>
                <a:ea typeface="宋体" panose="02010600030101010101" pitchFamily="2" charset="-122"/>
              </a:rPr>
              <a:t>b </a:t>
            </a:r>
            <a:r>
              <a:rPr lang="zh-CN" altLang="en-US" sz="2000">
                <a:latin typeface="Times New Roman" panose="02020603050405020304" charset="0"/>
                <a:ea typeface="宋体" panose="02010600030101010101" pitchFamily="2" charset="-122"/>
              </a:rPr>
              <a:t>今后</a:t>
            </a:r>
            <a:r>
              <a:rPr lang="en-US" altLang="zh-CN" sz="2000">
                <a:latin typeface="Times New Roman" panose="02020603050405020304" charset="0"/>
                <a:ea typeface="宋体" panose="02010600030101010101" pitchFamily="2" charset="-122"/>
              </a:rPr>
              <a:t>5</a:t>
            </a:r>
            <a:r>
              <a:rPr lang="zh-CN" altLang="en-US" sz="2000">
                <a:latin typeface="Times New Roman" panose="02020603050405020304" charset="0"/>
                <a:ea typeface="宋体" panose="02010600030101010101" pitchFamily="2" charset="-122"/>
              </a:rPr>
              <a:t>年的赢利可能性　</a:t>
            </a:r>
            <a:endParaRPr lang="zh-CN" altLang="en-US" sz="2000">
              <a:latin typeface="Times New Roman" panose="02020603050405020304" charset="0"/>
              <a:ea typeface="宋体" panose="02010600030101010101" pitchFamily="2" charset="-122"/>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49"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51"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452"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453" name="Text Box 2"/>
          <p:cNvSpPr/>
          <p:nvPr/>
        </p:nvSpPr>
        <p:spPr>
          <a:xfrm>
            <a:off x="533400" y="1268413"/>
            <a:ext cx="7696200" cy="5386387"/>
          </a:xfrm>
          <a:prstGeom prst="rect">
            <a:avLst/>
          </a:prstGeom>
          <a:noFill/>
          <a:ln w="9525">
            <a:noFill/>
          </a:ln>
        </p:spPr>
        <p:txBody>
          <a:bodyPr anchor="t">
            <a:spAutoFit/>
          </a:bodyPr>
          <a:p>
            <a:pPr>
              <a:lnSpc>
                <a:spcPct val="130000"/>
              </a:lnSpc>
              <a:spcBef>
                <a:spcPct val="50000"/>
              </a:spcBef>
            </a:pPr>
            <a:r>
              <a:rPr lang="en-US" altLang="zh-CN" sz="2400">
                <a:latin typeface="Times New Roman" panose="02020603050405020304" charset="0"/>
                <a:ea typeface="宋体" panose="02010600030101010101" pitchFamily="2" charset="-122"/>
              </a:rPr>
              <a:t>3.</a:t>
            </a:r>
            <a:r>
              <a:rPr lang="zh-CN" altLang="en-US" sz="2400">
                <a:latin typeface="Times New Roman" panose="02020603050405020304" charset="0"/>
                <a:ea typeface="宋体" panose="02010600030101010101" pitchFamily="2" charset="-122"/>
              </a:rPr>
              <a:t>新产品概念的发展和测试        </a:t>
            </a:r>
            <a:endParaRPr lang="zh-CN" altLang="en-US" sz="2400">
              <a:latin typeface="Times New Roman" panose="02020603050405020304" charset="0"/>
              <a:ea typeface="宋体" panose="02010600030101010101" pitchFamily="2" charset="-122"/>
            </a:endParaRPr>
          </a:p>
          <a:p>
            <a:pPr>
              <a:lnSpc>
                <a:spcPct val="130000"/>
              </a:lnSpc>
              <a:spcBef>
                <a:spcPct val="50000"/>
              </a:spcBef>
            </a:pPr>
            <a:r>
              <a:rPr lang="zh-CN" altLang="en-US" sz="2400">
                <a:latin typeface="Times New Roman" panose="02020603050405020304" charset="0"/>
                <a:ea typeface="宋体" panose="02010600030101010101" pitchFamily="2" charset="-122"/>
              </a:rPr>
              <a:t>从产品构思发展成产品概念，通常要回答下面三个问题：谁使用该产品？该产品提供的主要利益是什么？何时使用该产品？ </a:t>
            </a:r>
            <a:endParaRPr lang="zh-CN" altLang="en-US" sz="2400">
              <a:latin typeface="Times New Roman" panose="02020603050405020304" charset="0"/>
              <a:ea typeface="宋体" panose="02010600030101010101" pitchFamily="2" charset="-122"/>
            </a:endParaRPr>
          </a:p>
          <a:p>
            <a:pPr>
              <a:lnSpc>
                <a:spcPct val="130000"/>
              </a:lnSpc>
              <a:spcBef>
                <a:spcPct val="50000"/>
              </a:spcBef>
            </a:pPr>
            <a:r>
              <a:rPr lang="zh-CN" altLang="en-US" sz="2400">
                <a:latin typeface="Times New Roman" panose="02020603050405020304" charset="0"/>
                <a:ea typeface="宋体" panose="02010600030101010101" pitchFamily="2" charset="-122"/>
              </a:rPr>
              <a:t>　　新产品概念测试主要是调查消费者对新产品概念的反应，测试的内容如下：产品概念的可传播性和可信度；消费者对该产品的需求程度；该产品与现有产品的差距；消费者对该产品的认知价值；消费者的购买意图；谁会购买此产品及购买频率。 </a:t>
            </a:r>
            <a:endParaRPr lang="zh-CN" altLang="en-US" sz="2400">
              <a:latin typeface="Times New Roman" panose="02020603050405020304" charset="0"/>
              <a:ea typeface="宋体" panose="02010600030101010101" pitchFamily="2" charset="-122"/>
            </a:endParaRPr>
          </a:p>
          <a:p>
            <a:pPr>
              <a:lnSpc>
                <a:spcPct val="130000"/>
              </a:lnSpc>
              <a:spcBef>
                <a:spcPct val="50000"/>
              </a:spcBef>
            </a:pPr>
            <a:endParaRPr lang="en-US" altLang="zh-CN" sz="2400">
              <a:latin typeface="Times New Roman" panose="02020603050405020304" charset="0"/>
              <a:ea typeface="宋体" panose="02010600030101010101" pitchFamily="2" charset="-122"/>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6"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58"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459"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460" name="Text Box 2"/>
          <p:cNvSpPr/>
          <p:nvPr/>
        </p:nvSpPr>
        <p:spPr>
          <a:xfrm>
            <a:off x="533400" y="1412875"/>
            <a:ext cx="7696200" cy="4911725"/>
          </a:xfrm>
          <a:prstGeom prst="rect">
            <a:avLst/>
          </a:prstGeom>
          <a:noFill/>
          <a:ln w="9525">
            <a:noFill/>
          </a:ln>
        </p:spPr>
        <p:txBody>
          <a:bodyPr anchor="t">
            <a:spAutoFit/>
          </a:bodyPr>
          <a:p>
            <a:pPr>
              <a:lnSpc>
                <a:spcPct val="130000"/>
              </a:lnSpc>
              <a:spcBef>
                <a:spcPct val="50000"/>
              </a:spcBef>
            </a:pPr>
            <a:r>
              <a:rPr lang="en-US" altLang="zh-CN" sz="2400">
                <a:latin typeface="Times New Roman" panose="02020603050405020304" charset="0"/>
                <a:ea typeface="宋体" panose="02010600030101010101" pitchFamily="2" charset="-122"/>
              </a:rPr>
              <a:t>4.</a:t>
            </a:r>
            <a:r>
              <a:rPr lang="zh-CN" altLang="en-US" sz="2400">
                <a:latin typeface="Times New Roman" panose="02020603050405020304" charset="0"/>
                <a:ea typeface="宋体" panose="02010600030101010101" pitchFamily="2" charset="-122"/>
              </a:rPr>
              <a:t>制定营销战略计划</a:t>
            </a:r>
            <a:endParaRPr lang="zh-CN" altLang="en-US" sz="2400">
              <a:latin typeface="Times New Roman" panose="02020603050405020304" charset="0"/>
              <a:ea typeface="宋体" panose="02010600030101010101" pitchFamily="2" charset="-122"/>
            </a:endParaRPr>
          </a:p>
          <a:p>
            <a:pPr>
              <a:lnSpc>
                <a:spcPct val="130000"/>
              </a:lnSpc>
              <a:spcBef>
                <a:spcPct val="50000"/>
              </a:spcBef>
            </a:pPr>
            <a:r>
              <a:rPr lang="zh-CN" altLang="en-US" sz="2400">
                <a:latin typeface="Times New Roman" panose="02020603050405020304" charset="0"/>
                <a:ea typeface="宋体" panose="02010600030101010101" pitchFamily="2" charset="-122"/>
              </a:rPr>
              <a:t>营销战略计划包括三个部分：第一部分是描述目标市场的规模、结构和行为，新产品在目标市场上的定位，市场占有率及头几年的销售额和利润目标等。第二部分是对新产品的价格策略、分销策略和第一年的营销预算进行规划。第三部分则描述预期的长期销售量和利润目标以及不同时期的市场营销组合。 </a:t>
            </a:r>
            <a:endParaRPr lang="zh-CN" altLang="en-US" sz="2400">
              <a:latin typeface="Times New Roman" panose="02020603050405020304" charset="0"/>
              <a:ea typeface="宋体" panose="02010600030101010101" pitchFamily="2" charset="-122"/>
            </a:endParaRPr>
          </a:p>
          <a:p>
            <a:pPr>
              <a:lnSpc>
                <a:spcPct val="130000"/>
              </a:lnSpc>
              <a:spcBef>
                <a:spcPct val="50000"/>
              </a:spcBef>
            </a:pPr>
            <a:endParaRPr lang="zh-CN" altLang="en-US" sz="2400">
              <a:latin typeface="Times New Roman" panose="02020603050405020304" charset="0"/>
              <a:ea typeface="宋体" panose="02010600030101010101" pitchFamily="2" charset="-122"/>
            </a:endParaRPr>
          </a:p>
          <a:p>
            <a:pPr>
              <a:lnSpc>
                <a:spcPct val="130000"/>
              </a:lnSpc>
              <a:spcBef>
                <a:spcPct val="50000"/>
              </a:spcBef>
            </a:pPr>
            <a:endParaRPr lang="en-US" altLang="zh-CN" sz="2400">
              <a:latin typeface="Times New Roman" panose="02020603050405020304" charset="0"/>
              <a:ea typeface="宋体" panose="02010600030101010101" pitchFamily="2" charset="-122"/>
            </a:endParaRP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63"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65"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466"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467" name="Text Box 2"/>
          <p:cNvSpPr/>
          <p:nvPr/>
        </p:nvSpPr>
        <p:spPr>
          <a:xfrm>
            <a:off x="468313" y="333375"/>
            <a:ext cx="7924800" cy="3143250"/>
          </a:xfrm>
          <a:prstGeom prst="rect">
            <a:avLst/>
          </a:prstGeom>
          <a:noFill/>
          <a:ln w="9525">
            <a:noFill/>
          </a:ln>
        </p:spPr>
        <p:txBody>
          <a:bodyPr anchor="t">
            <a:spAutoFit/>
          </a:bodyPr>
          <a:p>
            <a:pPr>
              <a:lnSpc>
                <a:spcPct val="130000"/>
              </a:lnSpc>
              <a:spcBef>
                <a:spcPct val="50000"/>
              </a:spcBef>
            </a:pPr>
            <a:r>
              <a:rPr lang="en-US" altLang="zh-CN" sz="2400">
                <a:solidFill>
                  <a:schemeClr val="bg1"/>
                </a:solidFill>
                <a:latin typeface="Times New Roman" panose="02020603050405020304" charset="0"/>
                <a:ea typeface="宋体" panose="02010600030101010101" pitchFamily="2" charset="-122"/>
              </a:rPr>
              <a:t>5.</a:t>
            </a:r>
            <a:r>
              <a:rPr lang="zh-CN" altLang="en-US" sz="2400">
                <a:solidFill>
                  <a:schemeClr val="bg1"/>
                </a:solidFill>
                <a:latin typeface="Times New Roman" panose="02020603050405020304" charset="0"/>
                <a:ea typeface="宋体" panose="02010600030101010101" pitchFamily="2" charset="-122"/>
              </a:rPr>
              <a:t>商业分析</a:t>
            </a:r>
            <a:endParaRPr lang="zh-CN" altLang="en-US" sz="2400">
              <a:solidFill>
                <a:schemeClr val="bg1"/>
              </a:solidFill>
              <a:latin typeface="Times New Roman" panose="02020603050405020304" charset="0"/>
              <a:ea typeface="宋体" panose="02010600030101010101" pitchFamily="2" charset="-122"/>
            </a:endParaRPr>
          </a:p>
          <a:p>
            <a:pPr>
              <a:lnSpc>
                <a:spcPct val="130000"/>
              </a:lnSpc>
              <a:spcBef>
                <a:spcPct val="50000"/>
              </a:spcBef>
            </a:pPr>
            <a:r>
              <a:rPr lang="en-US" altLang="zh-CN" sz="2400">
                <a:latin typeface="Times New Roman" panose="02020603050405020304" charset="0"/>
                <a:ea typeface="宋体" panose="02010600030101010101" pitchFamily="2" charset="-122"/>
              </a:rPr>
              <a:t>——</a:t>
            </a:r>
            <a:r>
              <a:rPr lang="zh-CN" altLang="en-US" sz="2000">
                <a:latin typeface="Times New Roman" panose="02020603050405020304" charset="0"/>
                <a:ea typeface="宋体" panose="02010600030101010101" pitchFamily="2" charset="-122"/>
              </a:rPr>
              <a:t>对筛选后的构思进行经济评价（财务分析），估计其销量（首次销量和重购销量）、成本和利润。</a:t>
            </a:r>
            <a:endParaRPr lang="zh-CN" altLang="en-US" sz="2000">
              <a:latin typeface="Times New Roman" panose="02020603050405020304" charset="0"/>
              <a:ea typeface="宋体" panose="02010600030101010101" pitchFamily="2" charset="-122"/>
            </a:endParaRPr>
          </a:p>
          <a:p>
            <a:pPr>
              <a:lnSpc>
                <a:spcPct val="130000"/>
              </a:lnSpc>
              <a:spcBef>
                <a:spcPct val="50000"/>
              </a:spcBef>
            </a:pPr>
            <a:r>
              <a:rPr lang="zh-CN" altLang="en-US" sz="2000">
                <a:latin typeface="Times New Roman" panose="02020603050405020304" charset="0"/>
                <a:ea typeface="宋体" panose="02010600030101010101" pitchFamily="2" charset="-122"/>
              </a:rPr>
              <a:t>  析方法：计算每个构思的投资收益率，盈亏平衡点</a:t>
            </a:r>
            <a:endParaRPr lang="zh-CN" altLang="en-US" sz="2000">
              <a:latin typeface="Times New Roman" panose="02020603050405020304" charset="0"/>
              <a:ea typeface="宋体" panose="02010600030101010101" pitchFamily="2" charset="-122"/>
            </a:endParaRPr>
          </a:p>
          <a:p>
            <a:pPr>
              <a:lnSpc>
                <a:spcPct val="130000"/>
              </a:lnSpc>
              <a:spcBef>
                <a:spcPct val="50000"/>
              </a:spcBef>
            </a:pPr>
            <a:r>
              <a:rPr lang="zh-CN" altLang="en-US" sz="2000">
                <a:latin typeface="Times New Roman" panose="02020603050405020304" charset="0"/>
                <a:ea typeface="宋体" panose="02010600030101010101" pitchFamily="2" charset="-122"/>
              </a:rPr>
              <a:t>注意：要做好偶然性准备。为产品潜在的成功和失败建立标准，并与相应的市场与地区相联系。</a:t>
            </a:r>
            <a:endParaRPr lang="zh-CN" altLang="en-US" sz="2400">
              <a:latin typeface="Times New Roman" panose="02020603050405020304" charset="0"/>
              <a:ea typeface="宋体" panose="02010600030101010101" pitchFamily="2" charset="-122"/>
            </a:endParaRPr>
          </a:p>
        </p:txBody>
      </p:sp>
      <p:sp>
        <p:nvSpPr>
          <p:cNvPr id="2468" name="Text Box 3"/>
          <p:cNvSpPr/>
          <p:nvPr/>
        </p:nvSpPr>
        <p:spPr>
          <a:xfrm>
            <a:off x="514350" y="3789363"/>
            <a:ext cx="8305800" cy="2763837"/>
          </a:xfrm>
          <a:prstGeom prst="rect">
            <a:avLst/>
          </a:prstGeom>
          <a:noFill/>
          <a:ln w="9525">
            <a:noFill/>
          </a:ln>
        </p:spPr>
        <p:txBody>
          <a:bodyPr anchor="t">
            <a:spAutoFit/>
          </a:bodyPr>
          <a:p>
            <a:pPr marL="457200" indent="-457200">
              <a:lnSpc>
                <a:spcPct val="130000"/>
              </a:lnSpc>
              <a:spcBef>
                <a:spcPct val="50000"/>
              </a:spcBef>
              <a:buSzPct val="100000"/>
            </a:pPr>
            <a:r>
              <a:rPr lang="en-US" altLang="zh-CN" sz="2400">
                <a:latin typeface="Times New Roman" panose="02020603050405020304" charset="0"/>
                <a:ea typeface="宋体" panose="02010600030101010101" pitchFamily="2" charset="-122"/>
              </a:rPr>
              <a:t>6. </a:t>
            </a:r>
            <a:r>
              <a:rPr lang="zh-CN" altLang="en-US" sz="2400">
                <a:latin typeface="Times New Roman" panose="02020603050405020304" charset="0"/>
                <a:ea typeface="宋体" panose="02010600030101010101" pitchFamily="2" charset="-122"/>
              </a:rPr>
              <a:t>产品开发</a:t>
            </a:r>
            <a:endParaRPr lang="zh-CN" altLang="en-US" sz="2400">
              <a:latin typeface="Times New Roman" panose="02020603050405020304" charset="0"/>
              <a:ea typeface="宋体" panose="02010600030101010101" pitchFamily="2" charset="-122"/>
            </a:endParaRPr>
          </a:p>
          <a:p>
            <a:pPr marL="457200" indent="-457200">
              <a:lnSpc>
                <a:spcPct val="130000"/>
              </a:lnSpc>
              <a:spcBef>
                <a:spcPct val="50000"/>
              </a:spcBef>
              <a:buSzPct val="100000"/>
              <a:buChar char="•"/>
            </a:pPr>
            <a:r>
              <a:rPr lang="zh-CN" altLang="en-US" sz="2000">
                <a:latin typeface="Times New Roman" panose="02020603050405020304" charset="0"/>
                <a:ea typeface="宋体" panose="02010600030101010101" pitchFamily="2" charset="-122"/>
              </a:rPr>
              <a:t>将产品概念具体化（具体产品的结构、型号、尺寸、材料等）</a:t>
            </a:r>
            <a:endParaRPr lang="zh-CN" altLang="en-US" sz="2000">
              <a:latin typeface="Times New Roman" panose="02020603050405020304" charset="0"/>
              <a:ea typeface="宋体" panose="02010600030101010101" pitchFamily="2" charset="-122"/>
            </a:endParaRPr>
          </a:p>
          <a:p>
            <a:pPr marL="457200" indent="-457200">
              <a:lnSpc>
                <a:spcPct val="130000"/>
              </a:lnSpc>
              <a:spcBef>
                <a:spcPct val="50000"/>
              </a:spcBef>
              <a:buSzPct val="100000"/>
              <a:buChar char="•"/>
            </a:pPr>
            <a:r>
              <a:rPr lang="zh-CN" altLang="en-US" sz="2000">
                <a:latin typeface="Times New Roman" panose="02020603050405020304" charset="0"/>
                <a:ea typeface="宋体" panose="02010600030101010101" pitchFamily="2" charset="-122"/>
              </a:rPr>
              <a:t>设计图纸、工艺和工艺装备试制出新产品样本</a:t>
            </a:r>
            <a:endParaRPr lang="zh-CN" altLang="en-US" sz="2000">
              <a:latin typeface="Times New Roman" panose="02020603050405020304" charset="0"/>
              <a:ea typeface="宋体" panose="02010600030101010101" pitchFamily="2" charset="-122"/>
            </a:endParaRPr>
          </a:p>
          <a:p>
            <a:pPr marL="457200" indent="-457200">
              <a:lnSpc>
                <a:spcPct val="130000"/>
              </a:lnSpc>
              <a:spcBef>
                <a:spcPct val="50000"/>
              </a:spcBef>
              <a:buSzPct val="100000"/>
              <a:buChar char="•"/>
            </a:pPr>
            <a:r>
              <a:rPr lang="zh-CN" altLang="en-US" sz="2000">
                <a:latin typeface="Times New Roman" panose="02020603050405020304" charset="0"/>
                <a:ea typeface="宋体" panose="02010600030101010101" pitchFamily="2" charset="-122"/>
              </a:rPr>
              <a:t>测试（是否符合产品概念要求、安全性、成本预算）</a:t>
            </a:r>
            <a:endParaRPr lang="zh-CN" altLang="en-US" sz="2000">
              <a:latin typeface="Times New Roman" panose="02020603050405020304" charset="0"/>
              <a:ea typeface="宋体" panose="02010600030101010101" pitchFamily="2" charset="-122"/>
            </a:endParaRPr>
          </a:p>
          <a:p>
            <a:pPr marL="457200" indent="-457200">
              <a:lnSpc>
                <a:spcPct val="130000"/>
              </a:lnSpc>
              <a:spcBef>
                <a:spcPct val="50000"/>
              </a:spcBef>
              <a:buSzPct val="100000"/>
              <a:buAutoNum type="circleNumDbPlain"/>
            </a:pPr>
            <a:r>
              <a:rPr lang="zh-CN" altLang="en-US" sz="2000">
                <a:latin typeface="Times New Roman" panose="02020603050405020304" charset="0"/>
                <a:ea typeface="宋体" panose="02010600030101010101" pitchFamily="2" charset="-122"/>
              </a:rPr>
              <a:t>对新产品进行鉴定</a:t>
            </a:r>
            <a:endParaRPr lang="zh-CN" altLang="en-US" sz="2000">
              <a:latin typeface="Times New Roman" panose="02020603050405020304" charset="0"/>
              <a:ea typeface="宋体" panose="02010600030101010101" pitchFamily="2" charset="-122"/>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71"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73"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474"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475" name="Rectangle 2"/>
          <p:cNvSpPr/>
          <p:nvPr/>
        </p:nvSpPr>
        <p:spPr>
          <a:xfrm>
            <a:off x="671513" y="404813"/>
            <a:ext cx="7924800" cy="5559425"/>
          </a:xfrm>
          <a:prstGeom prst="rect">
            <a:avLst/>
          </a:prstGeom>
          <a:noFill/>
          <a:ln w="9525">
            <a:noFill/>
          </a:ln>
        </p:spPr>
        <p:txBody>
          <a:bodyPr anchor="t">
            <a:spAutoFit/>
          </a:bodyPr>
          <a:p>
            <a:pPr>
              <a:lnSpc>
                <a:spcPct val="130000"/>
              </a:lnSpc>
              <a:spcBef>
                <a:spcPct val="50000"/>
              </a:spcBef>
            </a:pPr>
            <a:r>
              <a:rPr lang="en-US" altLang="zh-CN" sz="2400">
                <a:solidFill>
                  <a:schemeClr val="bg1"/>
                </a:solidFill>
                <a:latin typeface="Times New Roman" panose="02020603050405020304" charset="0"/>
                <a:ea typeface="宋体" panose="02010600030101010101" pitchFamily="2" charset="-122"/>
              </a:rPr>
              <a:t>7.</a:t>
            </a:r>
            <a:r>
              <a:rPr lang="zh-CN" altLang="en-US" sz="2400">
                <a:solidFill>
                  <a:schemeClr val="bg1"/>
                </a:solidFill>
                <a:latin typeface="Times New Roman" panose="02020603050405020304" charset="0"/>
                <a:ea typeface="宋体" panose="02010600030101010101" pitchFamily="2" charset="-122"/>
              </a:rPr>
              <a:t>市场试销</a:t>
            </a:r>
            <a:endParaRPr lang="zh-CN" altLang="en-US" sz="2400">
              <a:solidFill>
                <a:schemeClr val="bg1"/>
              </a:solidFill>
              <a:latin typeface="Times New Roman" panose="02020603050405020304" charset="0"/>
              <a:ea typeface="宋体" panose="02010600030101010101" pitchFamily="2" charset="-122"/>
            </a:endParaRPr>
          </a:p>
          <a:p>
            <a:pPr>
              <a:lnSpc>
                <a:spcPct val="130000"/>
              </a:lnSpc>
              <a:spcBef>
                <a:spcPct val="50000"/>
              </a:spcBef>
            </a:pPr>
            <a:r>
              <a:rPr lang="en-US" altLang="zh-CN" sz="2000">
                <a:latin typeface="Times New Roman" panose="02020603050405020304" charset="0"/>
                <a:ea typeface="宋体" panose="02010600030101010101" pitchFamily="2" charset="-122"/>
              </a:rPr>
              <a:t>——</a:t>
            </a:r>
            <a:r>
              <a:rPr lang="zh-CN" altLang="en-US" sz="2000">
                <a:latin typeface="Times New Roman" panose="02020603050405020304" charset="0"/>
                <a:ea typeface="宋体" panose="02010600030101010101" pitchFamily="2" charset="-122"/>
              </a:rPr>
              <a:t>将试制成功的产品小批量生产，通过营销方案投放到小型市场环境，了解顾客和经销商对新产品的反应。</a:t>
            </a:r>
            <a:endParaRPr lang="zh-CN" altLang="en-US" sz="2000">
              <a:latin typeface="Times New Roman" panose="02020603050405020304" charset="0"/>
              <a:ea typeface="宋体" panose="02010600030101010101" pitchFamily="2" charset="-122"/>
            </a:endParaRPr>
          </a:p>
          <a:p>
            <a:pPr>
              <a:lnSpc>
                <a:spcPct val="130000"/>
              </a:lnSpc>
              <a:spcBef>
                <a:spcPct val="50000"/>
              </a:spcBef>
            </a:pPr>
            <a:r>
              <a:rPr lang="zh-CN" altLang="en-US" sz="2200">
                <a:latin typeface="Times New Roman" panose="02020603050405020304" charset="0"/>
                <a:ea typeface="宋体" panose="02010600030101010101" pitchFamily="2" charset="-122"/>
              </a:rPr>
              <a:t>工作内容：（</a:t>
            </a:r>
            <a:r>
              <a:rPr lang="en-US" altLang="zh-CN" sz="2200">
                <a:latin typeface="Times New Roman" panose="02020603050405020304" charset="0"/>
                <a:ea typeface="宋体" panose="02010600030101010101" pitchFamily="2" charset="-122"/>
              </a:rPr>
              <a:t>1</a:t>
            </a:r>
            <a:r>
              <a:rPr lang="zh-CN" altLang="en-US" sz="2200">
                <a:latin typeface="Times New Roman" panose="02020603050405020304" charset="0"/>
                <a:ea typeface="宋体" panose="02010600030101010101" pitchFamily="2" charset="-122"/>
                <a:sym typeface="Wingdings" panose="05000000000000000000" pitchFamily="2" charset="2"/>
              </a:rPr>
              <a:t>）</a:t>
            </a:r>
            <a:r>
              <a:rPr lang="zh-CN" altLang="en-US" sz="2200">
                <a:latin typeface="Times New Roman" panose="02020603050405020304" charset="0"/>
                <a:ea typeface="宋体" panose="02010600030101010101" pitchFamily="2" charset="-122"/>
              </a:rPr>
              <a:t>正确选择测试的方式、地区和对象，</a:t>
            </a:r>
            <a:endParaRPr lang="zh-CN" altLang="en-US" sz="2200">
              <a:latin typeface="Times New Roman" panose="02020603050405020304" charset="0"/>
              <a:ea typeface="宋体" panose="02010600030101010101" pitchFamily="2" charset="-122"/>
            </a:endParaRPr>
          </a:p>
          <a:p>
            <a:pPr>
              <a:lnSpc>
                <a:spcPct val="130000"/>
              </a:lnSpc>
            </a:pPr>
            <a:r>
              <a:rPr lang="zh-CN" altLang="en-US" sz="2200">
                <a:latin typeface="Times New Roman" panose="02020603050405020304" charset="0"/>
                <a:ea typeface="宋体" panose="02010600030101010101" pitchFamily="2" charset="-122"/>
              </a:rPr>
              <a:t>                    （</a:t>
            </a:r>
            <a:r>
              <a:rPr lang="en-US" altLang="zh-CN" sz="2200">
                <a:latin typeface="Times New Roman" panose="02020603050405020304" charset="0"/>
                <a:ea typeface="宋体" panose="02010600030101010101" pitchFamily="2" charset="-122"/>
              </a:rPr>
              <a:t>2</a:t>
            </a:r>
            <a:r>
              <a:rPr lang="zh-CN" altLang="en-US" sz="2200">
                <a:latin typeface="Times New Roman" panose="02020603050405020304" charset="0"/>
                <a:ea typeface="宋体" panose="02010600030101010101" pitchFamily="2" charset="-122"/>
              </a:rPr>
              <a:t>）对试销进行控制</a:t>
            </a:r>
            <a:endParaRPr lang="zh-CN" altLang="en-US" sz="2200">
              <a:latin typeface="Times New Roman" panose="02020603050405020304" charset="0"/>
              <a:ea typeface="宋体" panose="02010600030101010101" pitchFamily="2" charset="-122"/>
            </a:endParaRPr>
          </a:p>
          <a:p>
            <a:pPr>
              <a:lnSpc>
                <a:spcPct val="130000"/>
              </a:lnSpc>
            </a:pPr>
            <a:r>
              <a:rPr lang="zh-CN" altLang="en-US" sz="2200">
                <a:latin typeface="Times New Roman" panose="02020603050405020304" charset="0"/>
                <a:ea typeface="宋体" panose="02010600030101010101" pitchFamily="2" charset="-122"/>
              </a:rPr>
              <a:t>                   </a:t>
            </a:r>
            <a:r>
              <a:rPr lang="zh-CN" altLang="en-US" sz="2400">
                <a:latin typeface="Times New Roman" panose="02020603050405020304" charset="0"/>
                <a:ea typeface="宋体" panose="02010600030101010101" pitchFamily="2" charset="-122"/>
              </a:rPr>
              <a:t>（</a:t>
            </a:r>
            <a:r>
              <a:rPr lang="en-US" altLang="zh-CN" sz="2400">
                <a:latin typeface="Times New Roman" panose="02020603050405020304" charset="0"/>
                <a:ea typeface="宋体" panose="02010600030101010101" pitchFamily="2" charset="-122"/>
              </a:rPr>
              <a:t>3</a:t>
            </a:r>
            <a:r>
              <a:rPr lang="zh-CN" altLang="en-US" sz="2400">
                <a:latin typeface="Times New Roman" panose="02020603050405020304" charset="0"/>
                <a:ea typeface="宋体" panose="02010600030101010101" pitchFamily="2" charset="-122"/>
              </a:rPr>
              <a:t>）</a:t>
            </a:r>
            <a:r>
              <a:rPr lang="zh-CN" altLang="en-US" sz="2200">
                <a:latin typeface="Times New Roman" panose="02020603050405020304" charset="0"/>
                <a:ea typeface="宋体" panose="02010600030101010101" pitchFamily="2" charset="-122"/>
              </a:rPr>
              <a:t>明确规定应收集的资料等</a:t>
            </a:r>
            <a:endParaRPr lang="zh-CN" altLang="en-US" sz="2200">
              <a:latin typeface="Times New Roman" panose="02020603050405020304" charset="0"/>
              <a:ea typeface="宋体" panose="02010600030101010101" pitchFamily="2" charset="-122"/>
            </a:endParaRPr>
          </a:p>
          <a:p>
            <a:pPr>
              <a:lnSpc>
                <a:spcPct val="130000"/>
              </a:lnSpc>
            </a:pPr>
            <a:r>
              <a:rPr lang="zh-CN" altLang="en-US" sz="2200">
                <a:latin typeface="Times New Roman" panose="02020603050405020304" charset="0"/>
                <a:ea typeface="宋体" panose="02010600030101010101" pitchFamily="2" charset="-122"/>
              </a:rPr>
              <a:t>测试方式：会展（交易会、展览会、博览会）</a:t>
            </a:r>
            <a:endParaRPr lang="zh-CN" altLang="en-US" sz="2200">
              <a:latin typeface="Times New Roman" panose="02020603050405020304" charset="0"/>
              <a:ea typeface="宋体" panose="02010600030101010101" pitchFamily="2" charset="-122"/>
            </a:endParaRPr>
          </a:p>
          <a:p>
            <a:pPr>
              <a:lnSpc>
                <a:spcPct val="130000"/>
              </a:lnSpc>
            </a:pPr>
            <a:r>
              <a:rPr lang="zh-CN" altLang="en-US" sz="2200">
                <a:latin typeface="Times New Roman" panose="02020603050405020304" charset="0"/>
                <a:ea typeface="宋体" panose="02010600030101010101" pitchFamily="2" charset="-122"/>
              </a:rPr>
              <a:t>                    赠送样品</a:t>
            </a:r>
            <a:endParaRPr lang="zh-CN" altLang="en-US" sz="2200">
              <a:latin typeface="Times New Roman" panose="02020603050405020304" charset="0"/>
              <a:ea typeface="宋体" panose="02010600030101010101" pitchFamily="2" charset="-122"/>
            </a:endParaRPr>
          </a:p>
          <a:p>
            <a:pPr>
              <a:lnSpc>
                <a:spcPct val="130000"/>
              </a:lnSpc>
            </a:pPr>
            <a:r>
              <a:rPr lang="zh-CN" altLang="en-US" sz="2200">
                <a:latin typeface="Times New Roman" panose="02020603050405020304" charset="0"/>
                <a:ea typeface="宋体" panose="02010600030101010101" pitchFamily="2" charset="-122"/>
              </a:rPr>
              <a:t>                    邀请客户参观、试用等</a:t>
            </a:r>
            <a:endParaRPr lang="zh-CN" altLang="en-US" sz="2200">
              <a:latin typeface="Times New Roman" panose="02020603050405020304" charset="0"/>
              <a:ea typeface="宋体" panose="02010600030101010101" pitchFamily="2" charset="-122"/>
            </a:endParaRPr>
          </a:p>
          <a:p>
            <a:pPr>
              <a:lnSpc>
                <a:spcPct val="130000"/>
              </a:lnSpc>
            </a:pPr>
            <a:r>
              <a:rPr lang="zh-CN" altLang="en-US" sz="2200">
                <a:latin typeface="Times New Roman" panose="02020603050405020304" charset="0"/>
                <a:ea typeface="宋体" panose="02010600030101010101" pitchFamily="2" charset="-122"/>
              </a:rPr>
              <a:t>考虑因素：</a:t>
            </a:r>
            <a:r>
              <a:rPr lang="zh-CN" altLang="en-US" sz="2000">
                <a:latin typeface="Times New Roman" panose="02020603050405020304" charset="0"/>
                <a:ea typeface="宋体" panose="02010600030101010101" pitchFamily="2" charset="-122"/>
              </a:rPr>
              <a:t>测试内容的代表性</a:t>
            </a:r>
            <a:endParaRPr lang="zh-CN" altLang="en-US" sz="2000">
              <a:latin typeface="Times New Roman" panose="02020603050405020304" charset="0"/>
              <a:ea typeface="宋体" panose="02010600030101010101" pitchFamily="2" charset="-122"/>
            </a:endParaRPr>
          </a:p>
          <a:p>
            <a:pPr>
              <a:lnSpc>
                <a:spcPct val="130000"/>
              </a:lnSpc>
            </a:pPr>
            <a:r>
              <a:rPr lang="zh-CN" altLang="en-US" sz="2000">
                <a:latin typeface="Times New Roman" panose="02020603050405020304" charset="0"/>
                <a:ea typeface="宋体" panose="02010600030101010101" pitchFamily="2" charset="-122"/>
              </a:rPr>
              <a:t>                     测试具有足够的服务基础－广告和市场调研机构</a:t>
            </a:r>
            <a:endParaRPr lang="zh-CN" altLang="en-US" sz="2000">
              <a:latin typeface="Times New Roman" panose="02020603050405020304" charset="0"/>
              <a:ea typeface="宋体" panose="02010600030101010101" pitchFamily="2" charset="-122"/>
            </a:endParaRPr>
          </a:p>
          <a:p>
            <a:pPr>
              <a:lnSpc>
                <a:spcPct val="130000"/>
              </a:lnSpc>
            </a:pPr>
            <a:r>
              <a:rPr lang="zh-CN" altLang="en-US" sz="2000">
                <a:latin typeface="Times New Roman" panose="02020603050405020304" charset="0"/>
                <a:ea typeface="宋体" panose="02010600030101010101" pitchFamily="2" charset="-122"/>
              </a:rPr>
              <a:t>                     潜在竞争者和全球对市场测试的反应</a:t>
            </a:r>
            <a:endParaRPr lang="zh-CN" altLang="en-US" sz="2000">
              <a:latin typeface="Times New Roman" panose="02020603050405020304" charset="0"/>
              <a:ea typeface="宋体" panose="02010600030101010101" pitchFamily="2" charset="-122"/>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78"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79" name="副标题 2"/>
          <p:cNvSpPr>
            <a:spLocks noGrp="1"/>
          </p:cNvSpPr>
          <p:nvPr>
            <p:ph type="subTitle" idx="4294967295"/>
          </p:nvPr>
        </p:nvSpPr>
        <p:spPr>
          <a:xfrm>
            <a:off x="585470" y="1849755"/>
            <a:ext cx="7973060" cy="275590"/>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
        <p:nvSpPr>
          <p:cNvPr id="2480" name="日期占位符 1"/>
          <p:cNvSpPr>
            <a:spLocks noGrp="1"/>
          </p:cNvSpPr>
          <p:nvPr/>
        </p:nvSpPr>
        <p:spPr>
          <a:xfrm>
            <a:off x="0" y="6356350"/>
            <a:ext cx="2133600" cy="365125"/>
          </a:xfrm>
          <a:prstGeom prst="rect">
            <a:avLst/>
          </a:prstGeom>
          <a:noFill/>
          <a:ln w="9525">
            <a:noFill/>
          </a:ln>
        </p:spPr>
        <p:txBody>
          <a:bodyPr lIns="91440" tIns="45720" rIns="91440" bIns="45720" anchor="ctr"/>
          <a:p>
            <a:pPr defTabSz="914400"/>
            <a:fld id="{BB962C8B-B14F-4D97-AF65-F5344CB8AC3E}" type="datetime5">
              <a:rPr lang="zh-CN" altLang="en-US" sz="1200">
                <a:solidFill>
                  <a:srgbClr val="898989"/>
                </a:solidFill>
                <a:latin typeface="Calibri" panose="020F0502020204030204" charset="0"/>
                <a:ea typeface="宋体" panose="02010600030101010101" pitchFamily="2" charset="-122"/>
              </a:rPr>
            </a:fld>
            <a:endParaRPr lang="zh-CN" altLang="en-US" sz="1200">
              <a:solidFill>
                <a:srgbClr val="898989"/>
              </a:solidFill>
              <a:latin typeface="Calibri" panose="020F0502020204030204" charset="0"/>
              <a:ea typeface="宋体" panose="02010600030101010101" pitchFamily="2" charset="-122"/>
            </a:endParaRPr>
          </a:p>
        </p:txBody>
      </p:sp>
      <p:sp>
        <p:nvSpPr>
          <p:cNvPr id="2481" name="灯片编号占位符 2"/>
          <p:cNvSpPr/>
          <p:nvPr/>
        </p:nvSpPr>
        <p:spPr>
          <a:xfrm>
            <a:off x="0" y="6356350"/>
            <a:ext cx="2895600" cy="365125"/>
          </a:xfrm>
          <a:prstGeom prst="rect">
            <a:avLst/>
          </a:prstGeom>
          <a:noFill/>
          <a:ln w="9525">
            <a:noFill/>
          </a:ln>
        </p:spPr>
        <p:txBody>
          <a:bodyPr lIns="91440" tIns="45720" rIns="91440" bIns="45720" anchor="ctr"/>
          <a:p>
            <a:pPr algn="r"/>
            <a:fld id="{9A0DB2DC-4C9A-4742-B13C-FB6460FD3503}" type="slidenum">
              <a:rPr lang="en-US" altLang="zh-CN" sz="1200">
                <a:solidFill>
                  <a:srgbClr val="898989"/>
                </a:solidFill>
                <a:latin typeface="Calibri" panose="020F0502020204030204" charset="0"/>
                <a:ea typeface="宋体" panose="02010600030101010101" pitchFamily="2" charset="-122"/>
              </a:rPr>
            </a:fld>
            <a:endParaRPr lang="en-US" altLang="zh-CN" sz="1200">
              <a:solidFill>
                <a:srgbClr val="898989"/>
              </a:solidFill>
              <a:latin typeface="Calibri" panose="020F0502020204030204" charset="0"/>
              <a:ea typeface="宋体" panose="02010600030101010101" pitchFamily="2" charset="-122"/>
            </a:endParaRPr>
          </a:p>
        </p:txBody>
      </p:sp>
      <p:sp>
        <p:nvSpPr>
          <p:cNvPr id="2482" name="Rectangle 2"/>
          <p:cNvSpPr/>
          <p:nvPr/>
        </p:nvSpPr>
        <p:spPr>
          <a:xfrm>
            <a:off x="611505" y="1075055"/>
            <a:ext cx="7924800" cy="1678940"/>
          </a:xfrm>
          <a:prstGeom prst="rect">
            <a:avLst/>
          </a:prstGeom>
          <a:noFill/>
          <a:ln w="9525">
            <a:noFill/>
          </a:ln>
        </p:spPr>
        <p:txBody>
          <a:bodyPr wrap="square" anchor="t">
            <a:spAutoFit/>
          </a:bodyPr>
          <a:p>
            <a:pPr>
              <a:lnSpc>
                <a:spcPct val="130000"/>
              </a:lnSpc>
              <a:spcBef>
                <a:spcPct val="50000"/>
              </a:spcBef>
            </a:pPr>
            <a:r>
              <a:rPr lang="en-US" altLang="zh-CN" sz="2400">
                <a:latin typeface="Times New Roman" panose="02020603050405020304" charset="0"/>
                <a:ea typeface="宋体" panose="02010600030101010101" pitchFamily="2" charset="-122"/>
              </a:rPr>
              <a:t>8.</a:t>
            </a:r>
            <a:r>
              <a:rPr lang="zh-CN" altLang="en-US" sz="2400">
                <a:latin typeface="Times New Roman" panose="02020603050405020304" charset="0"/>
                <a:ea typeface="宋体" panose="02010600030101010101" pitchFamily="2" charset="-122"/>
              </a:rPr>
              <a:t>新产品商业化</a:t>
            </a:r>
            <a:endParaRPr lang="zh-CN" altLang="en-US" sz="2400">
              <a:latin typeface="Times New Roman" panose="02020603050405020304" charset="0"/>
              <a:ea typeface="宋体" panose="02010600030101010101" pitchFamily="2" charset="-122"/>
            </a:endParaRPr>
          </a:p>
          <a:p>
            <a:pPr>
              <a:lnSpc>
                <a:spcPct val="130000"/>
              </a:lnSpc>
              <a:spcBef>
                <a:spcPct val="50000"/>
              </a:spcBef>
            </a:pPr>
            <a:r>
              <a:rPr lang="en-US" altLang="zh-CN" sz="2000">
                <a:latin typeface="Times New Roman" panose="02020603050405020304" charset="0"/>
                <a:ea typeface="宋体" panose="02010600030101010101" pitchFamily="2" charset="-122"/>
              </a:rPr>
              <a:t>——</a:t>
            </a:r>
            <a:r>
              <a:rPr lang="zh-CN" altLang="en-US" sz="2000">
                <a:latin typeface="Times New Roman" panose="02020603050405020304" charset="0"/>
                <a:ea typeface="宋体" panose="02010600030101010101" pitchFamily="2" charset="-122"/>
              </a:rPr>
              <a:t>即市场投放。将适销对路的产品加以完善，及时投放到目标市场。</a:t>
            </a:r>
            <a:endParaRPr lang="zh-CN" altLang="en-US" sz="2000">
              <a:latin typeface="Times New Roman" panose="02020603050405020304" charset="0"/>
              <a:ea typeface="宋体" panose="02010600030101010101" pitchFamily="2" charset="-122"/>
            </a:endParaRPr>
          </a:p>
          <a:p>
            <a:pPr>
              <a:lnSpc>
                <a:spcPct val="130000"/>
              </a:lnSpc>
              <a:spcBef>
                <a:spcPct val="50000"/>
              </a:spcBef>
            </a:pPr>
            <a:endParaRPr lang="en-US" altLang="zh-CN" sz="2000">
              <a:latin typeface="Times New Roman" panose="02020603050405020304" charset="0"/>
              <a:ea typeface="宋体" panose="02010600030101010101" pitchFamily="2" charset="-122"/>
            </a:endParaRPr>
          </a:p>
        </p:txBody>
      </p:sp>
      <p:sp>
        <p:nvSpPr>
          <p:cNvPr id="2483" name="Text Box 3"/>
          <p:cNvSpPr/>
          <p:nvPr/>
        </p:nvSpPr>
        <p:spPr>
          <a:xfrm>
            <a:off x="611505" y="2507298"/>
            <a:ext cx="7924800" cy="3508375"/>
          </a:xfrm>
          <a:prstGeom prst="rect">
            <a:avLst/>
          </a:prstGeom>
          <a:noFill/>
          <a:ln w="9525">
            <a:noFill/>
          </a:ln>
        </p:spPr>
        <p:txBody>
          <a:bodyPr anchor="t">
            <a:spAutoFit/>
          </a:bodyPr>
          <a:p>
            <a:pPr marL="457200" indent="-457200">
              <a:lnSpc>
                <a:spcPct val="130000"/>
              </a:lnSpc>
              <a:buSzPct val="100000"/>
            </a:pPr>
            <a:r>
              <a:rPr lang="zh-CN" altLang="en-US" sz="2700">
                <a:latin typeface="华文新魏" charset="-122"/>
                <a:ea typeface="华文新魏" charset="-122"/>
              </a:rPr>
              <a:t>商业化决策：</a:t>
            </a:r>
            <a:endParaRPr lang="zh-CN" altLang="en-US" sz="2700">
              <a:latin typeface="华文新魏" charset="-122"/>
              <a:ea typeface="华文新魏" charset="-122"/>
            </a:endParaRPr>
          </a:p>
          <a:p>
            <a:pPr marL="457200" indent="-457200">
              <a:lnSpc>
                <a:spcPct val="130000"/>
              </a:lnSpc>
              <a:buSzPct val="100000"/>
              <a:buChar char="•"/>
            </a:pPr>
            <a:r>
              <a:rPr lang="zh-CN" altLang="en-US" sz="2700">
                <a:latin typeface="华文新魏" charset="-122"/>
                <a:ea typeface="华文新魏" charset="-122"/>
              </a:rPr>
              <a:t>推出</a:t>
            </a:r>
            <a:r>
              <a:rPr lang="zh-CN" altLang="en-US" sz="2400">
                <a:latin typeface="Times New Roman" panose="02020603050405020304" charset="0"/>
                <a:ea typeface="宋体" panose="02010600030101010101" pitchFamily="2" charset="-122"/>
              </a:rPr>
              <a:t>新产品的</a:t>
            </a:r>
            <a:r>
              <a:rPr lang="zh-CN" altLang="en-US" sz="2700">
                <a:latin typeface="华文新魏" charset="-122"/>
                <a:ea typeface="华文新魏" charset="-122"/>
              </a:rPr>
              <a:t>时机</a:t>
            </a:r>
            <a:endParaRPr lang="zh-CN" altLang="en-US" sz="2700">
              <a:latin typeface="华文新魏" charset="-122"/>
              <a:ea typeface="华文新魏" charset="-122"/>
            </a:endParaRPr>
          </a:p>
          <a:p>
            <a:pPr marL="457200" indent="-457200">
              <a:lnSpc>
                <a:spcPct val="130000"/>
              </a:lnSpc>
              <a:buSzPct val="100000"/>
              <a:buChar char="•"/>
            </a:pPr>
            <a:r>
              <a:rPr lang="zh-CN" altLang="en-US" sz="2700">
                <a:latin typeface="华文新魏" charset="-122"/>
                <a:ea typeface="华文新魏" charset="-122"/>
              </a:rPr>
              <a:t>推出</a:t>
            </a:r>
            <a:r>
              <a:rPr lang="zh-CN" altLang="en-US" sz="2400">
                <a:latin typeface="Times New Roman" panose="02020603050405020304" charset="0"/>
                <a:ea typeface="宋体" panose="02010600030101010101" pitchFamily="2" charset="-122"/>
              </a:rPr>
              <a:t>新产品的</a:t>
            </a:r>
            <a:r>
              <a:rPr lang="zh-CN" altLang="en-US" sz="2700">
                <a:latin typeface="华文新魏" charset="-122"/>
                <a:ea typeface="华文新魏" charset="-122"/>
              </a:rPr>
              <a:t>地点</a:t>
            </a:r>
            <a:endParaRPr lang="zh-CN" altLang="en-US" sz="2700">
              <a:latin typeface="华文新魏" charset="-122"/>
              <a:ea typeface="华文新魏" charset="-122"/>
            </a:endParaRPr>
          </a:p>
          <a:p>
            <a:pPr marL="457200" indent="-457200">
              <a:lnSpc>
                <a:spcPct val="130000"/>
              </a:lnSpc>
              <a:buSzPct val="100000"/>
              <a:buChar char="•"/>
            </a:pPr>
            <a:r>
              <a:rPr lang="zh-CN" altLang="en-US" sz="2700">
                <a:latin typeface="华文新魏" charset="-122"/>
                <a:ea typeface="华文新魏" charset="-122"/>
              </a:rPr>
              <a:t>推出新产品的对象</a:t>
            </a:r>
            <a:endParaRPr lang="zh-CN" altLang="en-US" sz="2700">
              <a:latin typeface="华文新魏" charset="-122"/>
              <a:ea typeface="华文新魏" charset="-122"/>
            </a:endParaRPr>
          </a:p>
          <a:p>
            <a:pPr marL="457200" indent="-457200">
              <a:lnSpc>
                <a:spcPct val="130000"/>
              </a:lnSpc>
              <a:buSzPct val="100000"/>
              <a:buChar char="•"/>
            </a:pPr>
            <a:r>
              <a:rPr lang="zh-CN" altLang="en-US" sz="2400">
                <a:latin typeface="Times New Roman" panose="02020603050405020304" charset="0"/>
                <a:ea typeface="宋体" panose="02010600030101010101" pitchFamily="2" charset="-122"/>
              </a:rPr>
              <a:t>推出新产品的</a:t>
            </a:r>
            <a:r>
              <a:rPr lang="zh-CN" altLang="en-US" sz="2700">
                <a:latin typeface="华文新魏" charset="-122"/>
                <a:ea typeface="华文新魏" charset="-122"/>
              </a:rPr>
              <a:t>方法</a:t>
            </a:r>
            <a:endParaRPr lang="zh-CN" altLang="en-US" sz="2700">
              <a:latin typeface="华文新魏" charset="-122"/>
              <a:ea typeface="华文新魏" charset="-122"/>
            </a:endParaRPr>
          </a:p>
          <a:p>
            <a:pPr marL="457200" indent="-457200">
              <a:lnSpc>
                <a:spcPct val="130000"/>
              </a:lnSpc>
              <a:spcBef>
                <a:spcPct val="50000"/>
              </a:spcBef>
              <a:buSzPct val="100000"/>
              <a:buAutoNum type="circleNumDbPlain"/>
            </a:pPr>
            <a:endParaRPr lang="en-US" altLang="zh-CN" sz="2700">
              <a:latin typeface="华文新魏" charset="-122"/>
              <a:ea typeface="华文新魏" charset="-122"/>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86"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87"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2.3.1</a:t>
            </a:r>
            <a:r>
              <a:rPr lang="zh-CN" altLang="zh-CN" sz="2000" b="1" u="none">
                <a:solidFill>
                  <a:srgbClr val="10243F"/>
                </a:solidFill>
                <a:latin typeface="微软雅黑" panose="020B0503020204020204" charset="-122"/>
                <a:ea typeface="微软雅黑" panose="020B0503020204020204" charset="-122"/>
              </a:rPr>
              <a:t>开发出独特的优秀产品</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2.3.2</a:t>
            </a:r>
            <a:r>
              <a:rPr lang="zh-CN" altLang="zh-CN" sz="2000" b="1" u="none">
                <a:solidFill>
                  <a:srgbClr val="10243F"/>
                </a:solidFill>
                <a:latin typeface="微软雅黑" panose="020B0503020204020204" charset="-122"/>
                <a:ea typeface="微软雅黑" panose="020B0503020204020204" charset="-122"/>
              </a:rPr>
              <a:t>市场导向意识</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2.3.3</a:t>
            </a:r>
            <a:r>
              <a:rPr lang="zh-CN" altLang="zh-CN" sz="2000" b="1" u="none">
                <a:solidFill>
                  <a:srgbClr val="10243F"/>
                </a:solidFill>
                <a:latin typeface="微软雅黑" panose="020B0503020204020204" charset="-122"/>
                <a:ea typeface="微软雅黑" panose="020B0503020204020204" charset="-122"/>
              </a:rPr>
              <a:t>做好开发前期准备工作</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2.3.4</a:t>
            </a:r>
            <a:r>
              <a:rPr lang="zh-CN" altLang="zh-CN" sz="2000" b="1" u="none">
                <a:solidFill>
                  <a:srgbClr val="10243F"/>
                </a:solidFill>
                <a:latin typeface="微软雅黑" panose="020B0503020204020204" charset="-122"/>
                <a:ea typeface="微软雅黑" panose="020B0503020204020204" charset="-122"/>
              </a:rPr>
              <a:t>清晰稳定的产品定义</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2.3.5</a:t>
            </a:r>
            <a:r>
              <a:rPr lang="zh-CN" altLang="zh-CN" sz="2000" b="1" u="none">
                <a:solidFill>
                  <a:srgbClr val="10243F"/>
                </a:solidFill>
                <a:latin typeface="微软雅黑" panose="020B0503020204020204" charset="-122"/>
                <a:ea typeface="微软雅黑" panose="020B0503020204020204" charset="-122"/>
              </a:rPr>
              <a:t>制定开发计划和组织资源</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2.3.6</a:t>
            </a:r>
            <a:r>
              <a:rPr lang="zh-CN" altLang="zh-CN" sz="2000" b="1" u="none">
                <a:solidFill>
                  <a:srgbClr val="10243F"/>
                </a:solidFill>
                <a:latin typeface="微软雅黑" panose="020B0503020204020204" charset="-122"/>
                <a:ea typeface="微软雅黑" panose="020B0503020204020204" charset="-122"/>
              </a:rPr>
              <a:t>保证关键工作的质量</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2.3.7</a:t>
            </a:r>
            <a:r>
              <a:rPr lang="zh-CN" altLang="zh-CN" sz="2000" b="1" u="none">
                <a:solidFill>
                  <a:srgbClr val="10243F"/>
                </a:solidFill>
                <a:latin typeface="微软雅黑" panose="020B0503020204020204" charset="-122"/>
                <a:ea typeface="微软雅黑" panose="020B0503020204020204" charset="-122"/>
              </a:rPr>
              <a:t>效率和品质并重</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
        <p:nvSpPr>
          <p:cNvPr id="2488" name="矩形 3"/>
          <p:cNvSpPr/>
          <p:nvPr/>
        </p:nvSpPr>
        <p:spPr>
          <a:xfrm>
            <a:off x="207963" y="1076325"/>
            <a:ext cx="3889375" cy="554038"/>
          </a:xfrm>
          <a:prstGeom prst="rect">
            <a:avLst/>
          </a:prstGeom>
          <a:noFill/>
          <a:ln w="9525">
            <a:noFill/>
          </a:ln>
        </p:spPr>
        <p:txBody>
          <a:bodyPr anchor="t">
            <a:spAutoFit/>
          </a:bodyPr>
          <a:p>
            <a:pPr>
              <a:lnSpc>
                <a:spcPct val="150000"/>
              </a:lnSpc>
              <a:spcBef>
                <a:spcPct val="20000"/>
              </a:spcBef>
            </a:pPr>
            <a:r>
              <a:rPr lang="en-US" altLang="zh-CN" sz="2000" b="1">
                <a:solidFill>
                  <a:srgbClr val="10253F"/>
                </a:solidFill>
                <a:latin typeface="微软雅黑" panose="020B0503020204020204" charset="-122"/>
                <a:ea typeface="微软雅黑" panose="020B0503020204020204" charset="-122"/>
              </a:rPr>
              <a:t>2.3 </a:t>
            </a:r>
            <a:r>
              <a:rPr lang="zh-CN" altLang="zh-CN" sz="2000" b="1">
                <a:solidFill>
                  <a:srgbClr val="10253F"/>
                </a:solidFill>
                <a:latin typeface="微软雅黑" panose="020B0503020204020204" charset="-122"/>
                <a:ea typeface="微软雅黑" panose="020B0503020204020204" charset="-122"/>
              </a:rPr>
              <a:t>新产品开发成功的关键要素</a:t>
            </a:r>
            <a:endParaRPr lang="zh-CN" altLang="zh-CN" sz="2000">
              <a:solidFill>
                <a:srgbClr val="1025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91"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492"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2.4.1 </a:t>
            </a:r>
            <a:r>
              <a:rPr lang="zh-CN" altLang="zh-CN" sz="2000" b="1" u="none">
                <a:solidFill>
                  <a:srgbClr val="10243F"/>
                </a:solidFill>
                <a:latin typeface="微软雅黑" panose="020B0503020204020204" charset="-122"/>
                <a:ea typeface="微软雅黑" panose="020B0503020204020204" charset="-122"/>
              </a:rPr>
              <a:t>抢先策略</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2.4.2</a:t>
            </a:r>
            <a:r>
              <a:rPr lang="zh-CN" altLang="zh-CN" sz="2000" b="1" u="none">
                <a:solidFill>
                  <a:srgbClr val="10243F"/>
                </a:solidFill>
                <a:latin typeface="微软雅黑" panose="020B0503020204020204" charset="-122"/>
                <a:ea typeface="微软雅黑" panose="020B0503020204020204" charset="-122"/>
              </a:rPr>
              <a:t>紧跟策略</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2.4.3</a:t>
            </a:r>
            <a:r>
              <a:rPr lang="zh-CN" altLang="zh-CN" sz="2000" b="1" u="none">
                <a:solidFill>
                  <a:srgbClr val="10243F"/>
                </a:solidFill>
                <a:latin typeface="微软雅黑" panose="020B0503020204020204" charset="-122"/>
                <a:ea typeface="微软雅黑" panose="020B0503020204020204" charset="-122"/>
              </a:rPr>
              <a:t>引进策略</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2.4.4</a:t>
            </a:r>
            <a:r>
              <a:rPr lang="zh-CN" altLang="zh-CN" sz="2000" b="1" u="none">
                <a:solidFill>
                  <a:srgbClr val="10243F"/>
                </a:solidFill>
                <a:latin typeface="微软雅黑" panose="020B0503020204020204" charset="-122"/>
                <a:ea typeface="微软雅黑" panose="020B0503020204020204" charset="-122"/>
              </a:rPr>
              <a:t>产品线广度策略</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
        <p:nvSpPr>
          <p:cNvPr id="2493" name="矩形 3"/>
          <p:cNvSpPr/>
          <p:nvPr/>
        </p:nvSpPr>
        <p:spPr>
          <a:xfrm>
            <a:off x="695325" y="900113"/>
            <a:ext cx="3228975" cy="554037"/>
          </a:xfrm>
          <a:prstGeom prst="rect">
            <a:avLst/>
          </a:prstGeom>
          <a:noFill/>
          <a:ln w="9525">
            <a:noFill/>
          </a:ln>
        </p:spPr>
        <p:txBody>
          <a:bodyPr anchor="t">
            <a:spAutoFit/>
          </a:bodyPr>
          <a:p>
            <a:pPr>
              <a:lnSpc>
                <a:spcPct val="150000"/>
              </a:lnSpc>
              <a:spcBef>
                <a:spcPct val="20000"/>
              </a:spcBef>
            </a:pPr>
            <a:r>
              <a:rPr lang="en-US" altLang="zh-CN" sz="2000" b="1">
                <a:solidFill>
                  <a:srgbClr val="10253F"/>
                </a:solidFill>
                <a:latin typeface="微软雅黑" panose="020B0503020204020204" charset="-122"/>
                <a:ea typeface="微软雅黑" panose="020B0503020204020204" charset="-122"/>
              </a:rPr>
              <a:t>2.4</a:t>
            </a:r>
            <a:r>
              <a:rPr lang="zh-CN" altLang="zh-CN" sz="2000" b="1">
                <a:solidFill>
                  <a:srgbClr val="10253F"/>
                </a:solidFill>
                <a:latin typeface="微软雅黑" panose="020B0503020204020204" charset="-122"/>
                <a:ea typeface="微软雅黑" panose="020B0503020204020204" charset="-122"/>
              </a:rPr>
              <a:t>新产品开发策略</a:t>
            </a:r>
            <a:endParaRPr lang="zh-CN" altLang="zh-CN" sz="2000">
              <a:solidFill>
                <a:srgbClr val="1025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96" name="标题 1"/>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zh-CN" altLang="zh-CN" sz="2200" b="1">
                <a:solidFill>
                  <a:schemeClr val="bg1"/>
                </a:solidFill>
                <a:latin typeface="Times New Roman" panose="02020603050405020304" charset="0"/>
                <a:ea typeface="微软雅黑" panose="020B0503020204020204" charset="-122"/>
              </a:rPr>
              <a:t>【任务演练】</a:t>
            </a:r>
            <a:endParaRPr lang="zh-CN" altLang="en-US" sz="2200" b="1">
              <a:solidFill>
                <a:schemeClr val="bg1"/>
              </a:solidFill>
              <a:latin typeface="Times New Roman" panose="02020603050405020304" charset="0"/>
              <a:ea typeface="微软雅黑" panose="020B0503020204020204" charset="-122"/>
            </a:endParaRPr>
          </a:p>
        </p:txBody>
      </p:sp>
      <p:sp>
        <p:nvSpPr>
          <p:cNvPr id="2497" name="副标题 2"/>
          <p:cNvSpPr>
            <a:spLocks noGrp="1"/>
          </p:cNvSpPr>
          <p:nvPr>
            <p:ph type="subTitle" idx="4294967295"/>
          </p:nvPr>
        </p:nvSpPr>
        <p:spPr>
          <a:xfrm>
            <a:off x="611188" y="1268413"/>
            <a:ext cx="7921625" cy="434181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ctr" defTabSz="914400" fontAlgn="base">
              <a:lnSpc>
                <a:spcPct val="150000"/>
              </a:lnSpc>
              <a:spcAft>
                <a:spcPct val="0"/>
              </a:spcAft>
              <a:buFont typeface="Calibri" panose="020F0502020204030204" charset="0"/>
              <a:buNone/>
            </a:pPr>
            <a:r>
              <a:rPr lang="zh-CN" altLang="zh-CN" sz="2000" b="1" u="none">
                <a:solidFill>
                  <a:srgbClr val="10243F"/>
                </a:solidFill>
                <a:latin typeface="微软雅黑" panose="020B0503020204020204" charset="-122"/>
                <a:ea typeface="微软雅黑" panose="020B0503020204020204" charset="-122"/>
              </a:rPr>
              <a:t>开发大学生专用手机</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2000" b="1" u="none">
                <a:solidFill>
                  <a:srgbClr val="10243F"/>
                </a:solidFill>
                <a:latin typeface="微软雅黑" panose="020B0503020204020204" charset="-122"/>
                <a:ea typeface="微软雅黑" panose="020B0503020204020204" charset="-122"/>
              </a:rPr>
              <a:t>演练内容：</a:t>
            </a:r>
            <a:r>
              <a:rPr lang="zh-CN" altLang="zh-CN" sz="2000" u="none">
                <a:solidFill>
                  <a:srgbClr val="10243F"/>
                </a:solidFill>
                <a:latin typeface="微软雅黑" panose="020B0503020204020204" charset="-122"/>
                <a:ea typeface="微软雅黑" panose="020B0503020204020204" charset="-122"/>
              </a:rPr>
              <a:t>请通过了解大学生对手机需求的偏好，为某手机制造企业开发一款针对大学生的手机产品。</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2000" b="1" u="none">
                <a:solidFill>
                  <a:srgbClr val="10243F"/>
                </a:solidFill>
                <a:latin typeface="微软雅黑" panose="020B0503020204020204" charset="-122"/>
                <a:ea typeface="微软雅黑" panose="020B0503020204020204" charset="-122"/>
              </a:rPr>
              <a:t>演练要求：</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1</a:t>
            </a:r>
            <a:r>
              <a:rPr lang="zh-CN" altLang="zh-CN" sz="2000" u="none">
                <a:solidFill>
                  <a:srgbClr val="10243F"/>
                </a:solidFill>
                <a:latin typeface="微软雅黑" panose="020B0503020204020204" charset="-122"/>
                <a:ea typeface="微软雅黑" panose="020B0503020204020204" charset="-122"/>
              </a:rPr>
              <a:t>．通过对大学生手机需求调研，分析大学生对手机需求的偏好、使用习惯、期望功能和款式等，形成调查报告；</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2</a:t>
            </a:r>
            <a:r>
              <a:rPr lang="zh-CN" altLang="zh-CN" sz="2000" u="none">
                <a:solidFill>
                  <a:srgbClr val="10243F"/>
                </a:solidFill>
                <a:latin typeface="微软雅黑" panose="020B0503020204020204" charset="-122"/>
                <a:ea typeface="微软雅黑" panose="020B0503020204020204" charset="-122"/>
              </a:rPr>
              <a:t>．再根据调查分析的情况，为某手机制造企业开发一款满足当前大学生主流需求的产品，并规划完整的新手机开发流程。</a:t>
            </a:r>
            <a:endParaRPr lang="zh-CN" altLang="en-US" sz="20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00" name="标题 1"/>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zh-CN" altLang="zh-CN" sz="2200" b="1">
                <a:solidFill>
                  <a:schemeClr val="bg1"/>
                </a:solidFill>
                <a:latin typeface="Times New Roman" panose="02020603050405020304" charset="0"/>
                <a:ea typeface="微软雅黑" panose="020B0503020204020204" charset="-122"/>
              </a:rPr>
              <a:t>任务</a:t>
            </a:r>
            <a:r>
              <a:rPr lang="en-US" altLang="zh-CN" sz="2200" b="1">
                <a:solidFill>
                  <a:schemeClr val="bg1"/>
                </a:solidFill>
                <a:latin typeface="Times New Roman" panose="02020603050405020304" charset="0"/>
                <a:ea typeface="微软雅黑" panose="020B0503020204020204" charset="-122"/>
              </a:rPr>
              <a:t>3  </a:t>
            </a:r>
            <a:r>
              <a:rPr lang="zh-CN" altLang="zh-CN" sz="2200" b="1">
                <a:solidFill>
                  <a:schemeClr val="bg1"/>
                </a:solidFill>
                <a:latin typeface="Times New Roman" panose="02020603050405020304" charset="0"/>
                <a:ea typeface="微软雅黑" panose="020B0503020204020204" charset="-122"/>
              </a:rPr>
              <a:t>新产品上市推广策划</a:t>
            </a:r>
            <a:endParaRPr lang="zh-CN" altLang="en-US" sz="2200" b="1">
              <a:solidFill>
                <a:schemeClr val="bg1"/>
              </a:solidFill>
              <a:latin typeface="Times New Roman" panose="02020603050405020304" charset="0"/>
              <a:ea typeface="微软雅黑" panose="020B0503020204020204" charset="-122"/>
            </a:endParaRPr>
          </a:p>
        </p:txBody>
      </p:sp>
      <p:sp>
        <p:nvSpPr>
          <p:cNvPr id="2501"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	</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3.1.1</a:t>
            </a:r>
            <a:r>
              <a:rPr lang="zh-CN" altLang="zh-CN" sz="2000" b="1" u="none">
                <a:solidFill>
                  <a:srgbClr val="10243F"/>
                </a:solidFill>
                <a:latin typeface="微软雅黑" panose="020B0503020204020204" charset="-122"/>
                <a:ea typeface="微软雅黑" panose="020B0503020204020204" charset="-122"/>
              </a:rPr>
              <a:t>新产品上市应考虑的问题</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b="1" u="none">
                <a:solidFill>
                  <a:srgbClr val="10243F"/>
                </a:solidFill>
                <a:latin typeface="微软雅黑" panose="020B0503020204020204" charset="-122"/>
                <a:ea typeface="微软雅黑" panose="020B0503020204020204" charset="-122"/>
              </a:rPr>
              <a:t>3.1.2</a:t>
            </a:r>
            <a:r>
              <a:rPr lang="zh-CN" altLang="zh-CN" sz="2000" b="1" u="none">
                <a:solidFill>
                  <a:srgbClr val="10243F"/>
                </a:solidFill>
                <a:latin typeface="微软雅黑" panose="020B0503020204020204" charset="-122"/>
                <a:ea typeface="微软雅黑" panose="020B0503020204020204" charset="-122"/>
              </a:rPr>
              <a:t>新产品的上市策略</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1.</a:t>
            </a:r>
            <a:r>
              <a:rPr lang="zh-CN" altLang="zh-CN" sz="2000" u="none">
                <a:solidFill>
                  <a:srgbClr val="10243F"/>
                </a:solidFill>
                <a:latin typeface="微软雅黑" panose="020B0503020204020204" charset="-122"/>
                <a:ea typeface="微软雅黑" panose="020B0503020204020204" charset="-122"/>
              </a:rPr>
              <a:t>新产品的上市时机</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2.</a:t>
            </a:r>
            <a:r>
              <a:rPr lang="zh-CN" altLang="zh-CN" sz="2000" u="none">
                <a:solidFill>
                  <a:srgbClr val="10243F"/>
                </a:solidFill>
                <a:latin typeface="微软雅黑" panose="020B0503020204020204" charset="-122"/>
                <a:ea typeface="微软雅黑" panose="020B0503020204020204" charset="-122"/>
              </a:rPr>
              <a:t>新产品的上市地点</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3.</a:t>
            </a:r>
            <a:r>
              <a:rPr lang="zh-CN" altLang="zh-CN" sz="2000" u="none">
                <a:solidFill>
                  <a:srgbClr val="10243F"/>
                </a:solidFill>
                <a:latin typeface="微软雅黑" panose="020B0503020204020204" charset="-122"/>
                <a:ea typeface="微软雅黑" panose="020B0503020204020204" charset="-122"/>
              </a:rPr>
              <a:t>新产品的目标市场</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4.</a:t>
            </a:r>
            <a:r>
              <a:rPr lang="zh-CN" altLang="zh-CN" sz="2000" u="none">
                <a:solidFill>
                  <a:srgbClr val="10243F"/>
                </a:solidFill>
                <a:latin typeface="微软雅黑" panose="020B0503020204020204" charset="-122"/>
                <a:ea typeface="微软雅黑" panose="020B0503020204020204" charset="-122"/>
              </a:rPr>
              <a:t>新产品的营销策略</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
        <p:nvSpPr>
          <p:cNvPr id="2502" name="矩形 8"/>
          <p:cNvSpPr/>
          <p:nvPr/>
        </p:nvSpPr>
        <p:spPr>
          <a:xfrm>
            <a:off x="579438" y="968375"/>
            <a:ext cx="3560762" cy="400050"/>
          </a:xfrm>
          <a:prstGeom prst="rect">
            <a:avLst/>
          </a:prstGeom>
          <a:noFill/>
          <a:ln w="9525">
            <a:noFill/>
          </a:ln>
        </p:spPr>
        <p:txBody>
          <a:bodyPr anchor="t">
            <a:spAutoFit/>
          </a:bodyPr>
          <a:p>
            <a:r>
              <a:rPr lang="en-US" altLang="zh-CN" sz="2000" b="1">
                <a:solidFill>
                  <a:srgbClr val="10253F"/>
                </a:solidFill>
                <a:latin typeface="微软雅黑" panose="020B0503020204020204" charset="-122"/>
                <a:ea typeface="微软雅黑" panose="020B0503020204020204" charset="-122"/>
              </a:rPr>
              <a:t>3.1</a:t>
            </a:r>
            <a:r>
              <a:rPr lang="zh-CN" altLang="zh-CN" sz="2000" b="1">
                <a:solidFill>
                  <a:srgbClr val="10253F"/>
                </a:solidFill>
                <a:latin typeface="微软雅黑" panose="020B0503020204020204" charset="-122"/>
                <a:ea typeface="微软雅黑" panose="020B0503020204020204" charset="-122"/>
              </a:rPr>
              <a:t>新品上市推广策划</a:t>
            </a:r>
            <a:endParaRPr lang="zh-CN" altLang="en-US">
              <a:latin typeface="Calibri" panose="020F0502020204030204" charset="0"/>
              <a:ea typeface="宋体" panose="02010600030101010101" pitchFamily="2" charset="-122"/>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05"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506"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30000"/>
              </a:lnSpc>
              <a:spcAft>
                <a:spcPct val="0"/>
              </a:spcAft>
              <a:buFont typeface="Calibri" panose="020F0502020204030204" charset="0"/>
              <a:buNone/>
            </a:pPr>
            <a:r>
              <a:rPr lang="en-US" altLang="zh-CN" sz="1700" b="1" u="none">
                <a:solidFill>
                  <a:srgbClr val="10243F"/>
                </a:solidFill>
                <a:latin typeface="微软雅黑" panose="020B0503020204020204" charset="-122"/>
                <a:ea typeface="微软雅黑" panose="020B0503020204020204" charset="-122"/>
              </a:rPr>
              <a:t>3.2.1</a:t>
            </a:r>
            <a:r>
              <a:rPr lang="zh-CN" altLang="zh-CN" sz="1700" b="1" u="none">
                <a:solidFill>
                  <a:srgbClr val="10243F"/>
                </a:solidFill>
                <a:latin typeface="微软雅黑" panose="020B0503020204020204" charset="-122"/>
                <a:ea typeface="微软雅黑" panose="020B0503020204020204" charset="-122"/>
              </a:rPr>
              <a:t>新品上市推广步骤</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1.</a:t>
            </a:r>
            <a:r>
              <a:rPr lang="zh-CN" altLang="zh-CN" sz="1700" u="none">
                <a:solidFill>
                  <a:srgbClr val="10243F"/>
                </a:solidFill>
                <a:latin typeface="微软雅黑" panose="020B0503020204020204" charset="-122"/>
                <a:ea typeface="微软雅黑" panose="020B0503020204020204" charset="-122"/>
              </a:rPr>
              <a:t>上市前基础工作</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2.</a:t>
            </a:r>
            <a:r>
              <a:rPr lang="zh-CN" altLang="zh-CN" sz="1700" u="none">
                <a:solidFill>
                  <a:srgbClr val="10243F"/>
                </a:solidFill>
                <a:latin typeface="微软雅黑" panose="020B0503020204020204" charset="-122"/>
                <a:ea typeface="微软雅黑" panose="020B0503020204020204" charset="-122"/>
              </a:rPr>
              <a:t>确定销售费用和销售目标</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3.</a:t>
            </a:r>
            <a:r>
              <a:rPr lang="zh-CN" altLang="zh-CN" sz="1700" u="none">
                <a:solidFill>
                  <a:srgbClr val="10243F"/>
                </a:solidFill>
                <a:latin typeface="微软雅黑" panose="020B0503020204020204" charset="-122"/>
                <a:ea typeface="微软雅黑" panose="020B0503020204020204" charset="-122"/>
              </a:rPr>
              <a:t>制定目标市场销售额计划</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4.</a:t>
            </a:r>
            <a:r>
              <a:rPr lang="zh-CN" altLang="zh-CN" sz="1700" u="none">
                <a:solidFill>
                  <a:srgbClr val="10243F"/>
                </a:solidFill>
                <a:latin typeface="微软雅黑" panose="020B0503020204020204" charset="-122"/>
                <a:ea typeface="微软雅黑" panose="020B0503020204020204" charset="-122"/>
              </a:rPr>
              <a:t>工作开展安排 进店、进场与铺货</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b="1" u="none">
                <a:solidFill>
                  <a:srgbClr val="10243F"/>
                </a:solidFill>
                <a:latin typeface="微软雅黑" panose="020B0503020204020204" charset="-122"/>
                <a:ea typeface="微软雅黑" panose="020B0503020204020204" charset="-122"/>
              </a:rPr>
              <a:t>5.</a:t>
            </a:r>
            <a:r>
              <a:rPr lang="en-US" altLang="zh-CN" sz="1700" u="none">
                <a:solidFill>
                  <a:srgbClr val="10243F"/>
                </a:solidFill>
                <a:latin typeface="微软雅黑" panose="020B0503020204020204" charset="-122"/>
                <a:ea typeface="微软雅黑" panose="020B0503020204020204" charset="-122"/>
              </a:rPr>
              <a:t> </a:t>
            </a:r>
            <a:r>
              <a:rPr lang="zh-CN" altLang="zh-CN" sz="1700" u="none">
                <a:solidFill>
                  <a:srgbClr val="10243F"/>
                </a:solidFill>
                <a:latin typeface="微软雅黑" panose="020B0503020204020204" charset="-122"/>
                <a:ea typeface="微软雅黑" panose="020B0503020204020204" charset="-122"/>
              </a:rPr>
              <a:t>促销声势与氛围的营造</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8</a:t>
            </a:r>
            <a:r>
              <a:rPr lang="en-US" altLang="zh-CN" sz="1700" b="1" u="none">
                <a:solidFill>
                  <a:srgbClr val="10243F"/>
                </a:solidFill>
                <a:latin typeface="微软雅黑" panose="020B0503020204020204" charset="-122"/>
                <a:ea typeface="微软雅黑" panose="020B0503020204020204" charset="-122"/>
              </a:rPr>
              <a:t>.</a:t>
            </a:r>
            <a:r>
              <a:rPr lang="zh-CN" altLang="zh-CN" sz="1700" u="none">
                <a:solidFill>
                  <a:srgbClr val="10243F"/>
                </a:solidFill>
                <a:latin typeface="微软雅黑" panose="020B0503020204020204" charset="-122"/>
                <a:ea typeface="微软雅黑" panose="020B0503020204020204" charset="-122"/>
              </a:rPr>
              <a:t>整体费用预算</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6 </a:t>
            </a:r>
            <a:r>
              <a:rPr lang="en-US" altLang="zh-CN" sz="1700" b="1" u="none">
                <a:solidFill>
                  <a:srgbClr val="10243F"/>
                </a:solidFill>
                <a:latin typeface="微软雅黑" panose="020B0503020204020204" charset="-122"/>
                <a:ea typeface="微软雅黑" panose="020B0503020204020204" charset="-122"/>
              </a:rPr>
              <a:t>.</a:t>
            </a:r>
            <a:r>
              <a:rPr lang="zh-CN" altLang="zh-CN" sz="1700" u="none">
                <a:solidFill>
                  <a:srgbClr val="10243F"/>
                </a:solidFill>
                <a:latin typeface="微软雅黑" panose="020B0503020204020204" charset="-122"/>
                <a:ea typeface="微软雅黑" panose="020B0503020204020204" charset="-122"/>
              </a:rPr>
              <a:t>整体各项工作安排推进进度表</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7</a:t>
            </a:r>
            <a:r>
              <a:rPr lang="en-US" altLang="zh-CN" sz="1700" b="1" u="none">
                <a:solidFill>
                  <a:srgbClr val="10243F"/>
                </a:solidFill>
                <a:latin typeface="微软雅黑" panose="020B0503020204020204" charset="-122"/>
                <a:ea typeface="微软雅黑" panose="020B0503020204020204" charset="-122"/>
              </a:rPr>
              <a:t>.</a:t>
            </a:r>
            <a:r>
              <a:rPr lang="en-US" altLang="zh-CN" sz="1700" u="none">
                <a:solidFill>
                  <a:srgbClr val="10243F"/>
                </a:solidFill>
                <a:latin typeface="微软雅黑" panose="020B0503020204020204" charset="-122"/>
                <a:ea typeface="微软雅黑" panose="020B0503020204020204" charset="-122"/>
              </a:rPr>
              <a:t> </a:t>
            </a:r>
            <a:r>
              <a:rPr lang="zh-CN" altLang="zh-CN" sz="1700" u="none">
                <a:solidFill>
                  <a:srgbClr val="10243F"/>
                </a:solidFill>
                <a:latin typeface="微软雅黑" panose="020B0503020204020204" charset="-122"/>
                <a:ea typeface="微软雅黑" panose="020B0503020204020204" charset="-122"/>
              </a:rPr>
              <a:t>团队建设</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endParaRPr lang="zh-CN" altLang="en-US" sz="1700" u="none">
              <a:solidFill>
                <a:srgbClr val="10243F"/>
              </a:solidFill>
              <a:latin typeface="微软雅黑" panose="020B0503020204020204" charset="-122"/>
              <a:ea typeface="微软雅黑" panose="020B0503020204020204" charset="-122"/>
            </a:endParaRPr>
          </a:p>
        </p:txBody>
      </p:sp>
      <p:sp>
        <p:nvSpPr>
          <p:cNvPr id="2507" name="矩形 3"/>
          <p:cNvSpPr/>
          <p:nvPr/>
        </p:nvSpPr>
        <p:spPr>
          <a:xfrm>
            <a:off x="623888" y="923925"/>
            <a:ext cx="3876675" cy="400050"/>
          </a:xfrm>
          <a:prstGeom prst="rect">
            <a:avLst/>
          </a:prstGeom>
          <a:noFill/>
          <a:ln w="9525">
            <a:noFill/>
          </a:ln>
        </p:spPr>
        <p:txBody>
          <a:bodyPr anchor="t">
            <a:spAutoFit/>
          </a:bodyPr>
          <a:p>
            <a:r>
              <a:rPr lang="en-US" altLang="zh-CN" sz="2000" b="1">
                <a:solidFill>
                  <a:srgbClr val="10253F"/>
                </a:solidFill>
                <a:latin typeface="微软雅黑" panose="020B0503020204020204" charset="-122"/>
                <a:ea typeface="微软雅黑" panose="020B0503020204020204" charset="-122"/>
              </a:rPr>
              <a:t>3.2</a:t>
            </a:r>
            <a:r>
              <a:rPr lang="zh-CN" altLang="zh-CN" sz="2000" b="1">
                <a:solidFill>
                  <a:srgbClr val="10253F"/>
                </a:solidFill>
                <a:latin typeface="微软雅黑" panose="020B0503020204020204" charset="-122"/>
                <a:ea typeface="微软雅黑" panose="020B0503020204020204" charset="-122"/>
              </a:rPr>
              <a:t>新品上市推广策划方案</a:t>
            </a:r>
            <a:endParaRPr lang="zh-CN" altLang="en-US">
              <a:latin typeface="Calibri" panose="020F0502020204030204" charset="0"/>
              <a:ea typeface="宋体" panose="02010600030101010101" pitchFamily="2" charset="-122"/>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0"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511" name="副标题 2"/>
          <p:cNvSpPr>
            <a:spLocks noGrp="1"/>
          </p:cNvSpPr>
          <p:nvPr>
            <p:ph type="subTitle" idx="4294967295"/>
          </p:nvPr>
        </p:nvSpPr>
        <p:spPr>
          <a:xfrm>
            <a:off x="611188" y="908050"/>
            <a:ext cx="7921625" cy="5616575"/>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20000"/>
              </a:lnSpc>
              <a:spcAft>
                <a:spcPct val="0"/>
              </a:spcAft>
              <a:buFont typeface="Calibri" panose="020F0502020204030204" charset="0"/>
              <a:buNone/>
            </a:pPr>
            <a:r>
              <a:rPr lang="en-US" altLang="zh-CN" sz="1700" b="1" u="none">
                <a:solidFill>
                  <a:srgbClr val="10243F"/>
                </a:solidFill>
                <a:latin typeface="微软雅黑" panose="020B0503020204020204" charset="-122"/>
                <a:ea typeface="微软雅黑" panose="020B0503020204020204" charset="-122"/>
              </a:rPr>
              <a:t>3.2.2</a:t>
            </a:r>
            <a:r>
              <a:rPr lang="zh-CN" altLang="zh-CN" sz="1700" b="1" u="none">
                <a:solidFill>
                  <a:srgbClr val="10243F"/>
                </a:solidFill>
                <a:latin typeface="微软雅黑" panose="020B0503020204020204" charset="-122"/>
                <a:ea typeface="微软雅黑" panose="020B0503020204020204" charset="-122"/>
              </a:rPr>
              <a:t>新产品上市推广策划方案的撰写格式</a:t>
            </a:r>
            <a:r>
              <a:rPr lang="en-US" altLang="zh-CN" sz="1700" b="1"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700" u="none">
                <a:solidFill>
                  <a:srgbClr val="10243F"/>
                </a:solidFill>
                <a:latin typeface="微软雅黑" panose="020B0503020204020204" charset="-122"/>
                <a:ea typeface="微软雅黑" panose="020B0503020204020204" charset="-122"/>
              </a:rPr>
              <a:t>一、前言</a:t>
            </a:r>
            <a:r>
              <a:rPr lang="en-US" altLang="zh-CN" sz="1700" u="none">
                <a:solidFill>
                  <a:srgbClr val="10243F"/>
                </a:solidFill>
                <a:latin typeface="微软雅黑" panose="020B0503020204020204" charset="-122"/>
                <a:ea typeface="微软雅黑" panose="020B0503020204020204" charset="-122"/>
              </a:rPr>
              <a:t>  (</a:t>
            </a:r>
            <a:r>
              <a:rPr lang="zh-CN" altLang="zh-CN" sz="1700" u="none">
                <a:solidFill>
                  <a:srgbClr val="10243F"/>
                </a:solidFill>
                <a:latin typeface="微软雅黑" panose="020B0503020204020204" charset="-122"/>
                <a:ea typeface="微软雅黑" panose="020B0503020204020204" charset="-122"/>
              </a:rPr>
              <a:t>上市目的</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700" u="none">
                <a:solidFill>
                  <a:srgbClr val="10243F"/>
                </a:solidFill>
                <a:latin typeface="微软雅黑" panose="020B0503020204020204" charset="-122"/>
                <a:ea typeface="微软雅黑" panose="020B0503020204020204" charset="-122"/>
              </a:rPr>
              <a:t>二、市场背景分析</a:t>
            </a:r>
            <a:r>
              <a:rPr lang="en-US" altLang="zh-CN" sz="1700" u="none">
                <a:solidFill>
                  <a:srgbClr val="10243F"/>
                </a:solidFill>
                <a:latin typeface="微软雅黑" panose="020B0503020204020204" charset="-122"/>
                <a:ea typeface="微软雅黑" panose="020B0503020204020204" charset="-122"/>
              </a:rPr>
              <a:t>  (1)  </a:t>
            </a:r>
            <a:r>
              <a:rPr lang="zh-CN" altLang="zh-CN" sz="1700" u="none">
                <a:solidFill>
                  <a:srgbClr val="10243F"/>
                </a:solidFill>
                <a:latin typeface="微软雅黑" panose="020B0503020204020204" charset="-122"/>
                <a:ea typeface="微软雅黑" panose="020B0503020204020204" charset="-122"/>
              </a:rPr>
              <a:t>品类市场的总体趋势分析。</a:t>
            </a:r>
            <a:r>
              <a:rPr lang="en-US" altLang="zh-CN" sz="1700" u="none">
                <a:solidFill>
                  <a:srgbClr val="10243F"/>
                </a:solidFill>
                <a:latin typeface="微软雅黑" panose="020B0503020204020204" charset="-122"/>
                <a:ea typeface="微软雅黑" panose="020B0503020204020204" charset="-122"/>
              </a:rPr>
              <a:t> (2)  </a:t>
            </a:r>
            <a:r>
              <a:rPr lang="zh-CN" altLang="zh-CN" sz="1700" u="none">
                <a:solidFill>
                  <a:srgbClr val="10243F"/>
                </a:solidFill>
                <a:latin typeface="微软雅黑" panose="020B0503020204020204" charset="-122"/>
                <a:ea typeface="微软雅黑" panose="020B0503020204020204" charset="-122"/>
              </a:rPr>
              <a:t>消费者分析。</a:t>
            </a:r>
            <a:r>
              <a:rPr lang="en-US" altLang="zh-CN" sz="1700" u="none">
                <a:solidFill>
                  <a:srgbClr val="10243F"/>
                </a:solidFill>
                <a:latin typeface="微软雅黑" panose="020B0503020204020204" charset="-122"/>
                <a:ea typeface="微软雅黑" panose="020B0503020204020204" charset="-122"/>
              </a:rPr>
              <a:t> (3)  </a:t>
            </a:r>
            <a:r>
              <a:rPr lang="zh-CN" altLang="zh-CN" sz="1700" u="none">
                <a:solidFill>
                  <a:srgbClr val="10243F"/>
                </a:solidFill>
                <a:latin typeface="微软雅黑" panose="020B0503020204020204" charset="-122"/>
                <a:ea typeface="微软雅黑" panose="020B0503020204020204" charset="-122"/>
              </a:rPr>
              <a:t>竞争及该品类市场的区格市场占比分析。</a:t>
            </a:r>
            <a:r>
              <a:rPr lang="en-US" altLang="zh-CN" sz="1700" u="none">
                <a:solidFill>
                  <a:srgbClr val="10243F"/>
                </a:solidFill>
                <a:latin typeface="微软雅黑" panose="020B0503020204020204" charset="-122"/>
                <a:ea typeface="微软雅黑" panose="020B0503020204020204" charset="-122"/>
              </a:rPr>
              <a:t> (4)  </a:t>
            </a:r>
            <a:r>
              <a:rPr lang="zh-CN" altLang="zh-CN" sz="1700" u="none">
                <a:solidFill>
                  <a:srgbClr val="10243F"/>
                </a:solidFill>
                <a:latin typeface="微软雅黑" panose="020B0503020204020204" charset="-122"/>
                <a:ea typeface="微软雅黑" panose="020B0503020204020204" charset="-122"/>
              </a:rPr>
              <a:t>得出结论：</a:t>
            </a:r>
            <a:r>
              <a:rPr lang="en-US" altLang="zh-CN" sz="1700" u="none">
                <a:solidFill>
                  <a:srgbClr val="10243F"/>
                </a:solidFill>
                <a:latin typeface="微软雅黑" panose="020B0503020204020204" charset="-122"/>
                <a:ea typeface="微软雅黑" panose="020B0503020204020204" charset="-122"/>
              </a:rPr>
              <a:t>  </a:t>
            </a:r>
            <a:r>
              <a:rPr lang="zh-CN" altLang="zh-CN" sz="1700" u="none">
                <a:solidFill>
                  <a:srgbClr val="10243F"/>
                </a:solidFill>
                <a:latin typeface="微软雅黑" panose="020B0503020204020204" charset="-122"/>
                <a:ea typeface="微软雅黑" panose="020B0503020204020204" charset="-122"/>
              </a:rPr>
              <a:t>①</a:t>
            </a:r>
            <a:r>
              <a:rPr lang="en-US" altLang="zh-CN" sz="1700" u="none">
                <a:solidFill>
                  <a:srgbClr val="10243F"/>
                </a:solidFill>
                <a:latin typeface="微软雅黑" panose="020B0503020204020204" charset="-122"/>
                <a:ea typeface="微软雅黑" panose="020B0503020204020204" charset="-122"/>
              </a:rPr>
              <a:t>  </a:t>
            </a:r>
            <a:r>
              <a:rPr lang="zh-CN" altLang="zh-CN" sz="1700" u="none">
                <a:solidFill>
                  <a:srgbClr val="10243F"/>
                </a:solidFill>
                <a:latin typeface="微软雅黑" panose="020B0503020204020204" charset="-122"/>
                <a:ea typeface="微软雅黑" panose="020B0503020204020204" charset="-122"/>
              </a:rPr>
              <a:t>基于市场趋势的新品定位。 ②</a:t>
            </a:r>
            <a:r>
              <a:rPr lang="en-US" altLang="zh-CN" sz="1700" u="none">
                <a:solidFill>
                  <a:srgbClr val="10243F"/>
                </a:solidFill>
                <a:latin typeface="微软雅黑" panose="020B0503020204020204" charset="-122"/>
                <a:ea typeface="微软雅黑" panose="020B0503020204020204" charset="-122"/>
              </a:rPr>
              <a:t>  </a:t>
            </a:r>
            <a:r>
              <a:rPr lang="zh-CN" altLang="zh-CN" sz="1700" u="none">
                <a:solidFill>
                  <a:srgbClr val="10243F"/>
                </a:solidFill>
                <a:latin typeface="微软雅黑" panose="020B0503020204020204" charset="-122"/>
                <a:ea typeface="微软雅黑" panose="020B0503020204020204" charset="-122"/>
              </a:rPr>
              <a:t>产品选项迎合了某些市场机会。</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700" u="none">
                <a:solidFill>
                  <a:srgbClr val="10243F"/>
                </a:solidFill>
                <a:latin typeface="微软雅黑" panose="020B0503020204020204" charset="-122"/>
                <a:ea typeface="微软雅黑" panose="020B0503020204020204" charset="-122"/>
              </a:rPr>
              <a:t>三、企业现有产品</a:t>
            </a:r>
            <a:r>
              <a:rPr lang="en-US" altLang="zh-CN" sz="1700" u="none">
                <a:solidFill>
                  <a:srgbClr val="10243F"/>
                </a:solidFill>
                <a:latin typeface="微软雅黑" panose="020B0503020204020204" charset="-122"/>
                <a:ea typeface="微软雅黑" panose="020B0503020204020204" charset="-122"/>
              </a:rPr>
              <a:t> SWOT </a:t>
            </a:r>
            <a:r>
              <a:rPr lang="zh-CN" altLang="zh-CN" sz="1700" u="none">
                <a:solidFill>
                  <a:srgbClr val="10243F"/>
                </a:solidFill>
                <a:latin typeface="微软雅黑" panose="020B0503020204020204" charset="-122"/>
                <a:ea typeface="微软雅黑" panose="020B0503020204020204" charset="-122"/>
              </a:rPr>
              <a:t>分析</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700" u="none">
                <a:solidFill>
                  <a:srgbClr val="10243F"/>
                </a:solidFill>
                <a:latin typeface="微软雅黑" panose="020B0503020204020204" charset="-122"/>
                <a:ea typeface="微软雅黑" panose="020B0503020204020204" charset="-122"/>
              </a:rPr>
              <a:t>四、新品描述及核心利益分析</a:t>
            </a:r>
            <a:r>
              <a:rPr lang="en-US" altLang="zh-CN" sz="1700" u="none">
                <a:solidFill>
                  <a:srgbClr val="10243F"/>
                </a:solidFill>
                <a:latin typeface="微软雅黑" panose="020B0503020204020204" charset="-122"/>
                <a:ea typeface="微软雅黑" panose="020B0503020204020204" charset="-122"/>
              </a:rPr>
              <a:t> (1)  </a:t>
            </a:r>
            <a:r>
              <a:rPr lang="zh-CN" altLang="zh-CN" sz="1700" u="none">
                <a:solidFill>
                  <a:srgbClr val="10243F"/>
                </a:solidFill>
                <a:latin typeface="微软雅黑" panose="020B0503020204020204" charset="-122"/>
                <a:ea typeface="微软雅黑" panose="020B0503020204020204" charset="-122"/>
              </a:rPr>
              <a:t>新品的口味、包装、规格、箱容、价格、目标消费群等要素详细描述。</a:t>
            </a:r>
            <a:r>
              <a:rPr lang="en-US" altLang="zh-CN" sz="1700" u="none">
                <a:solidFill>
                  <a:srgbClr val="10243F"/>
                </a:solidFill>
                <a:latin typeface="微软雅黑" panose="020B0503020204020204" charset="-122"/>
                <a:ea typeface="微软雅黑" panose="020B0503020204020204" charset="-122"/>
              </a:rPr>
              <a:t>(2)  </a:t>
            </a:r>
            <a:r>
              <a:rPr lang="zh-CN" altLang="zh-CN" sz="1700" u="none">
                <a:solidFill>
                  <a:srgbClr val="10243F"/>
                </a:solidFill>
                <a:latin typeface="微软雅黑" panose="020B0503020204020204" charset="-122"/>
                <a:ea typeface="微软雅黑" panose="020B0503020204020204" charset="-122"/>
              </a:rPr>
              <a:t>各要素相对竞争产品的优势。</a:t>
            </a:r>
            <a:r>
              <a:rPr lang="en-US" altLang="zh-CN" sz="1700" u="none">
                <a:solidFill>
                  <a:srgbClr val="10243F"/>
                </a:solidFill>
                <a:latin typeface="微软雅黑" panose="020B0503020204020204" charset="-122"/>
                <a:ea typeface="微软雅黑" panose="020B0503020204020204" charset="-122"/>
              </a:rPr>
              <a:t> (3)  </a:t>
            </a:r>
            <a:r>
              <a:rPr lang="zh-CN" altLang="zh-CN" sz="1700" u="none">
                <a:solidFill>
                  <a:srgbClr val="10243F"/>
                </a:solidFill>
                <a:latin typeface="微软雅黑" panose="020B0503020204020204" charset="-122"/>
                <a:ea typeface="微软雅黑" panose="020B0503020204020204" charset="-122"/>
              </a:rPr>
              <a:t>新品相对竞争产品的诸多好处之中有什么特别优势。</a:t>
            </a:r>
            <a:r>
              <a:rPr lang="en-US" altLang="zh-CN" sz="1700" u="none">
                <a:solidFill>
                  <a:srgbClr val="10243F"/>
                </a:solidFill>
                <a:latin typeface="微软雅黑" panose="020B0503020204020204" charset="-122"/>
                <a:ea typeface="微软雅黑" panose="020B0503020204020204" charset="-122"/>
              </a:rPr>
              <a:t> (4)  </a:t>
            </a:r>
            <a:r>
              <a:rPr lang="zh-CN" altLang="zh-CN" sz="1700" u="none">
                <a:solidFill>
                  <a:srgbClr val="10243F"/>
                </a:solidFill>
                <a:latin typeface="微软雅黑" panose="020B0503020204020204" charset="-122"/>
                <a:ea typeface="微软雅黑" panose="020B0503020204020204" charset="-122"/>
              </a:rPr>
              <a:t>最后得出结论：我们有充足的理由</a:t>
            </a:r>
            <a:r>
              <a:rPr lang="en-US" altLang="zh-CN" sz="1700" u="none">
                <a:solidFill>
                  <a:srgbClr val="10243F"/>
                </a:solidFill>
                <a:latin typeface="微软雅黑" panose="020B0503020204020204" charset="-122"/>
                <a:ea typeface="微软雅黑" panose="020B0503020204020204" charset="-122"/>
              </a:rPr>
              <a:t>(</a:t>
            </a:r>
            <a:r>
              <a:rPr lang="zh-CN" altLang="zh-CN" sz="1700" u="none">
                <a:solidFill>
                  <a:srgbClr val="10243F"/>
                </a:solidFill>
                <a:latin typeface="微软雅黑" panose="020B0503020204020204" charset="-122"/>
                <a:ea typeface="微软雅黑" panose="020B0503020204020204" charset="-122"/>
              </a:rPr>
              <a:t>优势</a:t>
            </a:r>
            <a:r>
              <a:rPr lang="en-US" altLang="zh-CN" sz="1700" u="none">
                <a:solidFill>
                  <a:srgbClr val="10243F"/>
                </a:solidFill>
                <a:latin typeface="微软雅黑" panose="020B0503020204020204" charset="-122"/>
                <a:ea typeface="微软雅黑" panose="020B0503020204020204" charset="-122"/>
              </a:rPr>
              <a:t>)</a:t>
            </a:r>
            <a:r>
              <a:rPr lang="zh-CN" altLang="zh-CN" sz="1700" u="none">
                <a:solidFill>
                  <a:srgbClr val="10243F"/>
                </a:solidFill>
                <a:latin typeface="微软雅黑" panose="020B0503020204020204" charset="-122"/>
                <a:ea typeface="微软雅黑" panose="020B0503020204020204" charset="-122"/>
              </a:rPr>
              <a:t>会赢。 五、新品上市进度规划</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700" u="none">
                <a:solidFill>
                  <a:srgbClr val="10243F"/>
                </a:solidFill>
                <a:latin typeface="微软雅黑" panose="020B0503020204020204" charset="-122"/>
                <a:ea typeface="微软雅黑" panose="020B0503020204020204" charset="-122"/>
              </a:rPr>
              <a:t>六、铺货进度计划</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700" u="none">
                <a:solidFill>
                  <a:srgbClr val="10243F"/>
                </a:solidFill>
                <a:latin typeface="微软雅黑" panose="020B0503020204020204" charset="-122"/>
                <a:ea typeface="微软雅黑" panose="020B0503020204020204" charset="-122"/>
              </a:rPr>
              <a:t>七、渠道和消费者促销 怎样的促销活动？具体的时间、地点、方式等细节的落实。</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700" u="none">
                <a:solidFill>
                  <a:srgbClr val="10243F"/>
                </a:solidFill>
                <a:latin typeface="微软雅黑" panose="020B0503020204020204" charset="-122"/>
                <a:ea typeface="微软雅黑" panose="020B0503020204020204" charset="-122"/>
              </a:rPr>
              <a:t>八、宣传活动 企业投入的广告具体播放时间、频率、各种广告宣品、陈列物的样品和投放区域、方式及投放数字。</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700" u="none">
                <a:solidFill>
                  <a:srgbClr val="10243F"/>
                </a:solidFill>
                <a:latin typeface="微软雅黑" panose="020B0503020204020204" charset="-122"/>
                <a:ea typeface="微软雅黑" panose="020B0503020204020204" charset="-122"/>
              </a:rPr>
              <a:t>九、其他 新品销量预估、营销费用预算、产品损益评估等</a:t>
            </a:r>
            <a:r>
              <a:rPr lang="en-US" altLang="zh-CN" sz="1700" u="none">
                <a:solidFill>
                  <a:srgbClr val="10243F"/>
                </a:solidFill>
                <a:latin typeface="微软雅黑" panose="020B0503020204020204" charset="-122"/>
                <a:ea typeface="微软雅黑" panose="020B0503020204020204" charset="-122"/>
              </a:rPr>
              <a:t>  </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endParaRPr lang="zh-CN" altLang="en-US" sz="17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4"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515"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30000"/>
              </a:lnSpc>
              <a:spcAft>
                <a:spcPct val="0"/>
              </a:spcAft>
              <a:buFont typeface="Calibri" panose="020F0502020204030204" charset="0"/>
              <a:buNone/>
            </a:pPr>
            <a:r>
              <a:rPr lang="en-US" altLang="zh-CN" sz="1700" b="1" u="none">
                <a:solidFill>
                  <a:srgbClr val="10243F"/>
                </a:solidFill>
                <a:latin typeface="微软雅黑" panose="020B0503020204020204" charset="-122"/>
                <a:ea typeface="微软雅黑" panose="020B0503020204020204" charset="-122"/>
              </a:rPr>
              <a:t>3.3.1</a:t>
            </a:r>
            <a:r>
              <a:rPr lang="zh-CN" altLang="zh-CN" sz="1700" b="1" u="none">
                <a:solidFill>
                  <a:srgbClr val="10243F"/>
                </a:solidFill>
                <a:latin typeface="微软雅黑" panose="020B0503020204020204" charset="-122"/>
                <a:ea typeface="微软雅黑" panose="020B0503020204020204" charset="-122"/>
              </a:rPr>
              <a:t>新产品上市推广成功关键</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1.</a:t>
            </a:r>
            <a:r>
              <a:rPr lang="zh-CN" altLang="zh-CN" sz="1700" u="none">
                <a:solidFill>
                  <a:srgbClr val="10243F"/>
                </a:solidFill>
                <a:latin typeface="微软雅黑" panose="020B0503020204020204" charset="-122"/>
                <a:ea typeface="微软雅黑" panose="020B0503020204020204" charset="-122"/>
              </a:rPr>
              <a:t>确定新产品推广的目标受众</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2.</a:t>
            </a:r>
            <a:r>
              <a:rPr lang="zh-CN" altLang="zh-CN" sz="1700" u="none">
                <a:solidFill>
                  <a:srgbClr val="10243F"/>
                </a:solidFill>
                <a:latin typeface="微软雅黑" panose="020B0503020204020204" charset="-122"/>
                <a:ea typeface="微软雅黑" panose="020B0503020204020204" charset="-122"/>
              </a:rPr>
              <a:t>建立独特的产品形象</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3.</a:t>
            </a:r>
            <a:r>
              <a:rPr lang="zh-CN" altLang="zh-CN" sz="1700" u="none">
                <a:solidFill>
                  <a:srgbClr val="10243F"/>
                </a:solidFill>
                <a:latin typeface="微软雅黑" panose="020B0503020204020204" charset="-122"/>
                <a:ea typeface="微软雅黑" panose="020B0503020204020204" charset="-122"/>
              </a:rPr>
              <a:t>选择最佳的推广时机</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4.</a:t>
            </a:r>
            <a:r>
              <a:rPr lang="zh-CN" altLang="zh-CN" sz="1700" u="none">
                <a:solidFill>
                  <a:srgbClr val="10243F"/>
                </a:solidFill>
                <a:latin typeface="微软雅黑" panose="020B0503020204020204" charset="-122"/>
                <a:ea typeface="微软雅黑" panose="020B0503020204020204" charset="-122"/>
              </a:rPr>
              <a:t>进行强大的宣传造势</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5.</a:t>
            </a:r>
            <a:r>
              <a:rPr lang="zh-CN" altLang="zh-CN" sz="1700" u="none">
                <a:solidFill>
                  <a:srgbClr val="10243F"/>
                </a:solidFill>
                <a:latin typeface="微软雅黑" panose="020B0503020204020204" charset="-122"/>
                <a:ea typeface="微软雅黑" panose="020B0503020204020204" charset="-122"/>
              </a:rPr>
              <a:t>运用有效的促销手段</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6.</a:t>
            </a:r>
            <a:r>
              <a:rPr lang="zh-CN" altLang="zh-CN" sz="1700" u="none">
                <a:solidFill>
                  <a:srgbClr val="10243F"/>
                </a:solidFill>
                <a:latin typeface="微软雅黑" panose="020B0503020204020204" charset="-122"/>
                <a:ea typeface="微软雅黑" panose="020B0503020204020204" charset="-122"/>
              </a:rPr>
              <a:t>建立顺畅的产品通路</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7.</a:t>
            </a:r>
            <a:r>
              <a:rPr lang="zh-CN" altLang="zh-CN" sz="1700" u="none">
                <a:solidFill>
                  <a:srgbClr val="10243F"/>
                </a:solidFill>
                <a:latin typeface="微软雅黑" panose="020B0503020204020204" charset="-122"/>
                <a:ea typeface="微软雅黑" panose="020B0503020204020204" charset="-122"/>
              </a:rPr>
              <a:t>进行科学的计划和管理</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700" u="none">
                <a:solidFill>
                  <a:srgbClr val="10243F"/>
                </a:solidFill>
                <a:latin typeface="微软雅黑" panose="020B0503020204020204" charset="-122"/>
                <a:ea typeface="微软雅黑" panose="020B0503020204020204" charset="-122"/>
              </a:rPr>
              <a:t>8.</a:t>
            </a:r>
            <a:r>
              <a:rPr lang="zh-CN" altLang="zh-CN" sz="1700" u="none">
                <a:solidFill>
                  <a:srgbClr val="10243F"/>
                </a:solidFill>
                <a:latin typeface="微软雅黑" panose="020B0503020204020204" charset="-122"/>
                <a:ea typeface="微软雅黑" panose="020B0503020204020204" charset="-122"/>
              </a:rPr>
              <a:t>采取科学的推广策略</a:t>
            </a:r>
            <a:endParaRPr lang="zh-CN" altLang="zh-CN" sz="17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endParaRPr lang="zh-CN" altLang="en-US" sz="1700" u="none">
              <a:solidFill>
                <a:srgbClr val="10243F"/>
              </a:solidFill>
              <a:latin typeface="微软雅黑" panose="020B0503020204020204" charset="-122"/>
              <a:ea typeface="微软雅黑" panose="020B0503020204020204" charset="-122"/>
            </a:endParaRPr>
          </a:p>
        </p:txBody>
      </p:sp>
      <p:sp>
        <p:nvSpPr>
          <p:cNvPr id="2516" name="矩形 3"/>
          <p:cNvSpPr/>
          <p:nvPr/>
        </p:nvSpPr>
        <p:spPr>
          <a:xfrm>
            <a:off x="539750" y="960438"/>
            <a:ext cx="3975100" cy="554037"/>
          </a:xfrm>
          <a:prstGeom prst="rect">
            <a:avLst/>
          </a:prstGeom>
          <a:noFill/>
          <a:ln w="9525">
            <a:noFill/>
          </a:ln>
        </p:spPr>
        <p:txBody>
          <a:bodyPr anchor="t">
            <a:spAutoFit/>
          </a:bodyPr>
          <a:p>
            <a:pPr>
              <a:lnSpc>
                <a:spcPct val="150000"/>
              </a:lnSpc>
              <a:spcBef>
                <a:spcPct val="20000"/>
              </a:spcBef>
            </a:pPr>
            <a:r>
              <a:rPr lang="en-US" altLang="zh-CN" sz="2000" b="1">
                <a:solidFill>
                  <a:srgbClr val="10253F"/>
                </a:solidFill>
                <a:latin typeface="微软雅黑" panose="020B0503020204020204" charset="-122"/>
                <a:ea typeface="微软雅黑" panose="020B0503020204020204" charset="-122"/>
              </a:rPr>
              <a:t>3.3</a:t>
            </a:r>
            <a:r>
              <a:rPr lang="zh-CN" altLang="zh-CN" sz="2000" b="1">
                <a:solidFill>
                  <a:srgbClr val="10253F"/>
                </a:solidFill>
                <a:latin typeface="微软雅黑" panose="020B0503020204020204" charset="-122"/>
                <a:ea typeface="微软雅黑" panose="020B0503020204020204" charset="-122"/>
              </a:rPr>
              <a:t>新品上市推广策划技巧</a:t>
            </a:r>
            <a:r>
              <a:rPr lang="en-US" altLang="zh-CN" sz="2000" b="1">
                <a:solidFill>
                  <a:srgbClr val="10253F"/>
                </a:solidFill>
                <a:latin typeface="微软雅黑" panose="020B0503020204020204" charset="-122"/>
                <a:ea typeface="微软雅黑" panose="020B0503020204020204" charset="-122"/>
              </a:rPr>
              <a:t>	</a:t>
            </a:r>
            <a:endParaRPr lang="zh-CN" altLang="zh-CN" sz="2000">
              <a:solidFill>
                <a:srgbClr val="1025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9"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520" name="副标题 2"/>
          <p:cNvSpPr>
            <a:spLocks noGrp="1"/>
          </p:cNvSpPr>
          <p:nvPr>
            <p:ph type="subTitle" idx="4294967295"/>
          </p:nvPr>
        </p:nvSpPr>
        <p:spPr>
          <a:xfrm>
            <a:off x="611188" y="981075"/>
            <a:ext cx="7921625" cy="5327650"/>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20000"/>
              </a:lnSpc>
              <a:spcAft>
                <a:spcPct val="0"/>
              </a:spcAft>
              <a:buFont typeface="Calibri" panose="020F0502020204030204" charset="0"/>
              <a:buNone/>
            </a:pPr>
            <a:r>
              <a:rPr lang="en-US" altLang="zh-CN" sz="1900" b="1" u="none">
                <a:solidFill>
                  <a:srgbClr val="10243F"/>
                </a:solidFill>
                <a:latin typeface="微软雅黑" panose="020B0503020204020204" charset="-122"/>
                <a:ea typeface="微软雅黑" panose="020B0503020204020204" charset="-122"/>
              </a:rPr>
              <a:t>3.3.2</a:t>
            </a:r>
            <a:r>
              <a:rPr lang="zh-CN" altLang="zh-CN" sz="1900" b="1" u="none">
                <a:solidFill>
                  <a:srgbClr val="10243F"/>
                </a:solidFill>
                <a:latin typeface="微软雅黑" panose="020B0503020204020204" charset="-122"/>
                <a:ea typeface="微软雅黑" panose="020B0503020204020204" charset="-122"/>
              </a:rPr>
              <a:t>注重新产品营销组合策划</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1.</a:t>
            </a:r>
            <a:r>
              <a:rPr lang="zh-CN" altLang="zh-CN" sz="1900" u="none">
                <a:solidFill>
                  <a:srgbClr val="10243F"/>
                </a:solidFill>
                <a:latin typeface="微软雅黑" panose="020B0503020204020204" charset="-122"/>
                <a:ea typeface="微软雅黑" panose="020B0503020204020204" charset="-122"/>
              </a:rPr>
              <a:t>新产品上市价格策划</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2.</a:t>
            </a:r>
            <a:r>
              <a:rPr lang="zh-CN" altLang="zh-CN" sz="1900" u="none">
                <a:solidFill>
                  <a:srgbClr val="10243F"/>
                </a:solidFill>
                <a:latin typeface="微软雅黑" panose="020B0503020204020204" charset="-122"/>
                <a:ea typeface="微软雅黑" panose="020B0503020204020204" charset="-122"/>
              </a:rPr>
              <a:t>新产品营销渠道策划</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900" u="none">
                <a:solidFill>
                  <a:srgbClr val="10243F"/>
                </a:solidFill>
                <a:latin typeface="微软雅黑" panose="020B0503020204020204" charset="-122"/>
                <a:ea typeface="微软雅黑" panose="020B0503020204020204" charset="-122"/>
              </a:rPr>
              <a:t>（</a:t>
            </a:r>
            <a:r>
              <a:rPr lang="en-US" altLang="zh-CN" sz="1900" u="none">
                <a:solidFill>
                  <a:srgbClr val="10243F"/>
                </a:solidFill>
                <a:latin typeface="微软雅黑" panose="020B0503020204020204" charset="-122"/>
                <a:ea typeface="微软雅黑" panose="020B0503020204020204" charset="-122"/>
              </a:rPr>
              <a:t>1</a:t>
            </a:r>
            <a:r>
              <a:rPr lang="zh-CN" altLang="zh-CN" sz="1900" u="none">
                <a:solidFill>
                  <a:srgbClr val="10243F"/>
                </a:solidFill>
                <a:latin typeface="微软雅黑" panose="020B0503020204020204" charset="-122"/>
                <a:ea typeface="微软雅黑" panose="020B0503020204020204" charset="-122"/>
              </a:rPr>
              <a:t>）选择渠道模式</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900" u="none">
                <a:solidFill>
                  <a:srgbClr val="10243F"/>
                </a:solidFill>
                <a:latin typeface="微软雅黑" panose="020B0503020204020204" charset="-122"/>
                <a:ea typeface="微软雅黑" panose="020B0503020204020204" charset="-122"/>
              </a:rPr>
              <a:t>（</a:t>
            </a:r>
            <a:r>
              <a:rPr lang="en-US" altLang="zh-CN" sz="1900" u="none">
                <a:solidFill>
                  <a:srgbClr val="10243F"/>
                </a:solidFill>
                <a:latin typeface="微软雅黑" panose="020B0503020204020204" charset="-122"/>
                <a:ea typeface="微软雅黑" panose="020B0503020204020204" charset="-122"/>
              </a:rPr>
              <a:t>2</a:t>
            </a:r>
            <a:r>
              <a:rPr lang="zh-CN" altLang="zh-CN" sz="1900" u="none">
                <a:solidFill>
                  <a:srgbClr val="10243F"/>
                </a:solidFill>
                <a:latin typeface="微软雅黑" panose="020B0503020204020204" charset="-122"/>
                <a:ea typeface="微软雅黑" panose="020B0503020204020204" charset="-122"/>
              </a:rPr>
              <a:t>）激励中间商</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3.</a:t>
            </a:r>
            <a:r>
              <a:rPr lang="zh-CN" altLang="zh-CN" sz="1900" u="none">
                <a:solidFill>
                  <a:srgbClr val="10243F"/>
                </a:solidFill>
                <a:latin typeface="微软雅黑" panose="020B0503020204020204" charset="-122"/>
                <a:ea typeface="微软雅黑" panose="020B0503020204020204" charset="-122"/>
              </a:rPr>
              <a:t>新产品促销策划</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900" u="none">
                <a:solidFill>
                  <a:srgbClr val="10243F"/>
                </a:solidFill>
                <a:latin typeface="微软雅黑" panose="020B0503020204020204" charset="-122"/>
                <a:ea typeface="微软雅黑" panose="020B0503020204020204" charset="-122"/>
              </a:rPr>
              <a:t>（</a:t>
            </a:r>
            <a:r>
              <a:rPr lang="en-US" altLang="zh-CN" sz="1900" u="none">
                <a:solidFill>
                  <a:srgbClr val="10243F"/>
                </a:solidFill>
                <a:latin typeface="微软雅黑" panose="020B0503020204020204" charset="-122"/>
                <a:ea typeface="微软雅黑" panose="020B0503020204020204" charset="-122"/>
              </a:rPr>
              <a:t>1</a:t>
            </a:r>
            <a:r>
              <a:rPr lang="zh-CN" altLang="zh-CN" sz="1900" u="none">
                <a:solidFill>
                  <a:srgbClr val="10243F"/>
                </a:solidFill>
                <a:latin typeface="微软雅黑" panose="020B0503020204020204" charset="-122"/>
                <a:ea typeface="微软雅黑" panose="020B0503020204020204" charset="-122"/>
              </a:rPr>
              <a:t>）设定促销目标</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900" u="none">
                <a:solidFill>
                  <a:srgbClr val="10243F"/>
                </a:solidFill>
                <a:latin typeface="微软雅黑" panose="020B0503020204020204" charset="-122"/>
                <a:ea typeface="微软雅黑" panose="020B0503020204020204" charset="-122"/>
              </a:rPr>
              <a:t>（</a:t>
            </a:r>
            <a:r>
              <a:rPr lang="en-US" altLang="zh-CN" sz="1900" u="none">
                <a:solidFill>
                  <a:srgbClr val="10243F"/>
                </a:solidFill>
                <a:latin typeface="微软雅黑" panose="020B0503020204020204" charset="-122"/>
                <a:ea typeface="微软雅黑" panose="020B0503020204020204" charset="-122"/>
              </a:rPr>
              <a:t>2</a:t>
            </a:r>
            <a:r>
              <a:rPr lang="zh-CN" altLang="zh-CN" sz="1900" u="none">
                <a:solidFill>
                  <a:srgbClr val="10243F"/>
                </a:solidFill>
                <a:latin typeface="微软雅黑" panose="020B0503020204020204" charset="-122"/>
                <a:ea typeface="微软雅黑" panose="020B0503020204020204" charset="-122"/>
              </a:rPr>
              <a:t>）策划促销总策略</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4.</a:t>
            </a:r>
            <a:r>
              <a:rPr lang="zh-CN" altLang="zh-CN" sz="1900" u="none">
                <a:solidFill>
                  <a:srgbClr val="10243F"/>
                </a:solidFill>
                <a:latin typeface="微软雅黑" panose="020B0503020204020204" charset="-122"/>
                <a:ea typeface="微软雅黑" panose="020B0503020204020204" charset="-122"/>
              </a:rPr>
              <a:t>新产品销售系统</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900" u="none">
                <a:solidFill>
                  <a:srgbClr val="10243F"/>
                </a:solidFill>
                <a:latin typeface="微软雅黑" panose="020B0503020204020204" charset="-122"/>
                <a:ea typeface="微软雅黑" panose="020B0503020204020204" charset="-122"/>
              </a:rPr>
              <a:t>（</a:t>
            </a:r>
            <a:r>
              <a:rPr lang="en-US" altLang="zh-CN" sz="1900" u="none">
                <a:solidFill>
                  <a:srgbClr val="10243F"/>
                </a:solidFill>
                <a:latin typeface="微软雅黑" panose="020B0503020204020204" charset="-122"/>
                <a:ea typeface="微软雅黑" panose="020B0503020204020204" charset="-122"/>
              </a:rPr>
              <a:t>1</a:t>
            </a:r>
            <a:r>
              <a:rPr lang="zh-CN" altLang="zh-CN" sz="1900" u="none">
                <a:solidFill>
                  <a:srgbClr val="10243F"/>
                </a:solidFill>
                <a:latin typeface="微软雅黑" panose="020B0503020204020204" charset="-122"/>
                <a:ea typeface="微软雅黑" panose="020B0503020204020204" charset="-122"/>
              </a:rPr>
              <a:t>）建立新产品营销队伍</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900" u="none">
                <a:solidFill>
                  <a:srgbClr val="10243F"/>
                </a:solidFill>
                <a:latin typeface="微软雅黑" panose="020B0503020204020204" charset="-122"/>
                <a:ea typeface="微软雅黑" panose="020B0503020204020204" charset="-122"/>
              </a:rPr>
              <a:t>（</a:t>
            </a:r>
            <a:r>
              <a:rPr lang="en-US" altLang="zh-CN" sz="1900" u="none">
                <a:solidFill>
                  <a:srgbClr val="10243F"/>
                </a:solidFill>
                <a:latin typeface="微软雅黑" panose="020B0503020204020204" charset="-122"/>
                <a:ea typeface="微软雅黑" panose="020B0503020204020204" charset="-122"/>
              </a:rPr>
              <a:t>2</a:t>
            </a:r>
            <a:r>
              <a:rPr lang="zh-CN" altLang="zh-CN" sz="1900" u="none">
                <a:solidFill>
                  <a:srgbClr val="10243F"/>
                </a:solidFill>
                <a:latin typeface="微软雅黑" panose="020B0503020204020204" charset="-122"/>
                <a:ea typeface="微软雅黑" panose="020B0503020204020204" charset="-122"/>
              </a:rPr>
              <a:t>）建立服务网络</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900" u="none">
                <a:solidFill>
                  <a:srgbClr val="10243F"/>
                </a:solidFill>
                <a:latin typeface="微软雅黑" panose="020B0503020204020204" charset="-122"/>
                <a:ea typeface="微软雅黑" panose="020B0503020204020204" charset="-122"/>
              </a:rPr>
              <a:t>（</a:t>
            </a:r>
            <a:r>
              <a:rPr lang="en-US" altLang="zh-CN" sz="1900" u="none">
                <a:solidFill>
                  <a:srgbClr val="10243F"/>
                </a:solidFill>
                <a:latin typeface="微软雅黑" panose="020B0503020204020204" charset="-122"/>
                <a:ea typeface="微软雅黑" panose="020B0503020204020204" charset="-122"/>
              </a:rPr>
              <a:t>3</a:t>
            </a:r>
            <a:r>
              <a:rPr lang="zh-CN" altLang="zh-CN" sz="1900" u="none">
                <a:solidFill>
                  <a:srgbClr val="10243F"/>
                </a:solidFill>
                <a:latin typeface="微软雅黑" panose="020B0503020204020204" charset="-122"/>
                <a:ea typeface="微软雅黑" panose="020B0503020204020204" charset="-122"/>
              </a:rPr>
              <a:t>）建立物流系统</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endParaRPr lang="zh-CN" altLang="en-US" sz="19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23" name="标题 1"/>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zh-CN" altLang="zh-CN" sz="2200" b="1">
                <a:solidFill>
                  <a:schemeClr val="bg1"/>
                </a:solidFill>
                <a:latin typeface="Times New Roman" panose="02020603050405020304" charset="0"/>
                <a:ea typeface="微软雅黑" panose="020B0503020204020204" charset="-122"/>
              </a:rPr>
              <a:t>【任务演练】</a:t>
            </a:r>
            <a:endParaRPr lang="zh-CN" altLang="en-US" sz="2200" b="1">
              <a:solidFill>
                <a:schemeClr val="bg1"/>
              </a:solidFill>
              <a:latin typeface="Times New Roman" panose="02020603050405020304" charset="0"/>
              <a:ea typeface="微软雅黑" panose="020B0503020204020204" charset="-122"/>
            </a:endParaRPr>
          </a:p>
        </p:txBody>
      </p:sp>
      <p:sp>
        <p:nvSpPr>
          <p:cNvPr id="2524" name="副标题 2"/>
          <p:cNvSpPr>
            <a:spLocks noGrp="1"/>
          </p:cNvSpPr>
          <p:nvPr>
            <p:ph type="subTitle" idx="4294967295"/>
          </p:nvPr>
        </p:nvSpPr>
        <p:spPr>
          <a:xfrm>
            <a:off x="611188" y="1052513"/>
            <a:ext cx="7921625" cy="455771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ctr" defTabSz="914400" fontAlgn="base">
              <a:lnSpc>
                <a:spcPct val="130000"/>
              </a:lnSpc>
              <a:spcAft>
                <a:spcPct val="0"/>
              </a:spcAft>
              <a:buFont typeface="Calibri" panose="020F0502020204030204" charset="0"/>
              <a:buNone/>
            </a:pPr>
            <a:r>
              <a:rPr lang="zh-CN" altLang="zh-CN" sz="1900" b="1" u="none">
                <a:solidFill>
                  <a:srgbClr val="10243F"/>
                </a:solidFill>
                <a:latin typeface="微软雅黑" panose="020B0503020204020204" charset="-122"/>
                <a:ea typeface="微软雅黑" panose="020B0503020204020204" charset="-122"/>
              </a:rPr>
              <a:t>小米手机如何利用社交媒体进行营销造势</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zh-CN" altLang="zh-CN" sz="1900" b="1" u="none">
                <a:solidFill>
                  <a:srgbClr val="10243F"/>
                </a:solidFill>
                <a:latin typeface="微软雅黑" panose="020B0503020204020204" charset="-122"/>
                <a:ea typeface="微软雅黑" panose="020B0503020204020204" charset="-122"/>
              </a:rPr>
              <a:t>演练内容：</a:t>
            </a:r>
            <a:r>
              <a:rPr lang="zh-CN" altLang="zh-CN" sz="1900" u="none">
                <a:solidFill>
                  <a:srgbClr val="10243F"/>
                </a:solidFill>
                <a:latin typeface="微软雅黑" panose="020B0503020204020204" charset="-122"/>
                <a:ea typeface="微软雅黑" panose="020B0503020204020204" charset="-122"/>
              </a:rPr>
              <a:t>通过收集相关资料，认真分析小米手机在上市之前，是如何利用社交媒体进行上市前的营销造势。</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zh-CN" altLang="zh-CN" sz="1900" b="1" u="none">
                <a:solidFill>
                  <a:srgbClr val="10243F"/>
                </a:solidFill>
                <a:latin typeface="微软雅黑" panose="020B0503020204020204" charset="-122"/>
                <a:ea typeface="微软雅黑" panose="020B0503020204020204" charset="-122"/>
              </a:rPr>
              <a:t>演练要求：</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1.</a:t>
            </a:r>
            <a:r>
              <a:rPr lang="zh-CN" altLang="zh-CN" sz="1900" u="none">
                <a:solidFill>
                  <a:srgbClr val="10243F"/>
                </a:solidFill>
                <a:latin typeface="微软雅黑" panose="020B0503020204020204" charset="-122"/>
                <a:ea typeface="微软雅黑" panose="020B0503020204020204" charset="-122"/>
              </a:rPr>
              <a:t>通过多种途径，手机关于小米手机快速占领手机市场的原因有哪些，其成功的秘诀是什么；</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2.</a:t>
            </a:r>
            <a:r>
              <a:rPr lang="zh-CN" altLang="zh-CN" sz="1900" u="none">
                <a:solidFill>
                  <a:srgbClr val="10243F"/>
                </a:solidFill>
                <a:latin typeface="微软雅黑" panose="020B0503020204020204" charset="-122"/>
                <a:ea typeface="微软雅黑" panose="020B0503020204020204" charset="-122"/>
              </a:rPr>
              <a:t>重点分析小米手机在上市之前，是如何利用社交媒体等新媒体进行上市前的营销造势，从而实现了以小搏大的宣传效果；</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r>
              <a:rPr lang="en-US" altLang="zh-CN" sz="1900" u="none">
                <a:solidFill>
                  <a:srgbClr val="10243F"/>
                </a:solidFill>
                <a:latin typeface="微软雅黑" panose="020B0503020204020204" charset="-122"/>
                <a:ea typeface="微软雅黑" panose="020B0503020204020204" charset="-122"/>
              </a:rPr>
              <a:t>3.</a:t>
            </a:r>
            <a:r>
              <a:rPr lang="zh-CN" altLang="zh-CN" sz="1900" u="none">
                <a:solidFill>
                  <a:srgbClr val="10243F"/>
                </a:solidFill>
                <a:latin typeface="微软雅黑" panose="020B0503020204020204" charset="-122"/>
                <a:ea typeface="微软雅黑" panose="020B0503020204020204" charset="-122"/>
              </a:rPr>
              <a:t>分析总结小米手机营销造势成功的策略，指出对哪类企业或产品可以使用。</a:t>
            </a:r>
            <a:endParaRPr lang="zh-CN" altLang="zh-CN" sz="1900" u="none">
              <a:solidFill>
                <a:srgbClr val="10243F"/>
              </a:solidFill>
              <a:latin typeface="微软雅黑" panose="020B0503020204020204" charset="-122"/>
              <a:ea typeface="微软雅黑" panose="020B0503020204020204" charset="-122"/>
            </a:endParaRPr>
          </a:p>
          <a:p>
            <a:pPr marL="0" lvl="0" indent="0" algn="l" defTabSz="914400" fontAlgn="base">
              <a:lnSpc>
                <a:spcPct val="130000"/>
              </a:lnSpc>
              <a:spcAft>
                <a:spcPct val="0"/>
              </a:spcAft>
              <a:buFont typeface="Calibri" panose="020F0502020204030204" charset="0"/>
              <a:buNone/>
            </a:pPr>
            <a:endParaRPr lang="zh-CN" altLang="en-US" sz="19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27" name="标题 1"/>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zh-CN" altLang="zh-CN" sz="2400" b="1">
                <a:solidFill>
                  <a:schemeClr val="bg1"/>
                </a:solidFill>
                <a:latin typeface="黑体" panose="02010609060101010101" charset="-122"/>
                <a:ea typeface="黑体" panose="02010609060101010101" charset="-122"/>
              </a:rPr>
              <a:t>【重点概括】</a:t>
            </a:r>
            <a:endParaRPr lang="zh-CN" altLang="en-US" sz="2200" b="1">
              <a:solidFill>
                <a:schemeClr val="bg1"/>
              </a:solidFill>
              <a:latin typeface="Times New Roman" panose="02020603050405020304" charset="0"/>
              <a:ea typeface="微软雅黑" panose="020B0503020204020204" charset="-122"/>
            </a:endParaRPr>
          </a:p>
        </p:txBody>
      </p:sp>
      <p:grpSp>
        <p:nvGrpSpPr>
          <p:cNvPr id="2528" name="组合 2527"/>
          <p:cNvGrpSpPr/>
          <p:nvPr/>
        </p:nvGrpSpPr>
        <p:grpSpPr>
          <a:xfrm>
            <a:off x="603250" y="769938"/>
            <a:ext cx="8216900" cy="5616575"/>
            <a:chOff x="328613" y="495300"/>
            <a:chExt cx="5581650" cy="4052673"/>
          </a:xfrm>
        </p:grpSpPr>
        <p:sp>
          <p:nvSpPr>
            <p:cNvPr id="2529" name="AutoShape 47"/>
            <p:cNvSpPr/>
            <p:nvPr/>
          </p:nvSpPr>
          <p:spPr>
            <a:xfrm>
              <a:off x="328613" y="1304925"/>
              <a:ext cx="303212" cy="1973263"/>
            </a:xfrm>
            <a:prstGeom prst="flowChartProcess">
              <a:avLst/>
            </a:prstGeom>
            <a:solidFill>
              <a:srgbClr val="FFFFFF"/>
            </a:solidFill>
            <a:ln w="9525" cap="flat" cmpd="sng">
              <a:solidFill>
                <a:srgbClr val="000000"/>
              </a:solidFill>
              <a:prstDash val="solid"/>
              <a:miter/>
              <a:headEnd type="none" w="med" len="med"/>
              <a:tailEnd type="none" w="med" len="med"/>
            </a:ln>
          </p:spPr>
          <p:txBody>
            <a:bodyPr anchor="t"/>
            <a:p>
              <a:pPr algn="ctr"/>
              <a:r>
                <a:rPr lang="zh-CN" altLang="en-US" sz="1400">
                  <a:latin typeface="黑体" panose="02010609060101010101" charset="-122"/>
                  <a:ea typeface="黑体" panose="02010609060101010101" charset="-122"/>
                </a:rPr>
                <a:t>培养目标：产品策划</a:t>
              </a:r>
              <a:endParaRPr lang="zh-CN" altLang="en-US" sz="1400">
                <a:latin typeface="Arial" panose="020B0604020202020204" pitchFamily="34" charset="0"/>
                <a:ea typeface="宋体" panose="02010600030101010101" pitchFamily="2" charset="-122"/>
              </a:endParaRPr>
            </a:p>
          </p:txBody>
        </p:sp>
        <p:sp>
          <p:nvSpPr>
            <p:cNvPr id="2530" name="AutoShape 46"/>
            <p:cNvSpPr/>
            <p:nvPr/>
          </p:nvSpPr>
          <p:spPr>
            <a:xfrm>
              <a:off x="1076325" y="796925"/>
              <a:ext cx="463550" cy="692150"/>
            </a:xfrm>
            <a:prstGeom prst="flowChartProcess">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b="1">
                  <a:latin typeface="Calibri" panose="020F0502020204030204" charset="0"/>
                  <a:ea typeface="宋体" panose="02010600030101010101" pitchFamily="2" charset="-122"/>
                  <a:cs typeface="Calibri" panose="020F0502020204030204" charset="0"/>
                </a:rPr>
                <a:t>产品组合策划</a:t>
              </a:r>
              <a:endParaRPr lang="zh-CN" altLang="en-US" sz="1400">
                <a:latin typeface="Arial" panose="020B0604020202020204" pitchFamily="34" charset="0"/>
                <a:ea typeface="宋体" panose="02010600030101010101" pitchFamily="2" charset="-122"/>
              </a:endParaRPr>
            </a:p>
          </p:txBody>
        </p:sp>
        <p:sp>
          <p:nvSpPr>
            <p:cNvPr id="2531" name="AutoShape 45"/>
            <p:cNvSpPr/>
            <p:nvPr/>
          </p:nvSpPr>
          <p:spPr>
            <a:xfrm>
              <a:off x="1076325" y="1857375"/>
              <a:ext cx="463550" cy="901700"/>
            </a:xfrm>
            <a:prstGeom prst="flowChartProcess">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b="1">
                  <a:solidFill>
                    <a:srgbClr val="333333"/>
                  </a:solidFill>
                  <a:latin typeface="Arial" panose="020B0604020202020204" pitchFamily="34" charset="0"/>
                  <a:ea typeface="宋体" panose="02010600030101010101" pitchFamily="2" charset="-122"/>
                  <a:cs typeface="Arial" panose="020B0604020202020204" pitchFamily="34" charset="0"/>
                </a:rPr>
                <a:t>新产品开发策划</a:t>
              </a:r>
              <a:endParaRPr lang="zh-CN" altLang="en-US" sz="1400">
                <a:latin typeface="Arial" panose="020B0604020202020204" pitchFamily="34" charset="0"/>
                <a:ea typeface="宋体" panose="02010600030101010101" pitchFamily="2" charset="-122"/>
              </a:endParaRPr>
            </a:p>
          </p:txBody>
        </p:sp>
        <p:sp>
          <p:nvSpPr>
            <p:cNvPr id="2532" name="AutoShape 44"/>
            <p:cNvSpPr/>
            <p:nvPr/>
          </p:nvSpPr>
          <p:spPr>
            <a:xfrm>
              <a:off x="1076325" y="3333750"/>
              <a:ext cx="463550" cy="1082675"/>
            </a:xfrm>
            <a:prstGeom prst="flowChartProcess">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b="1">
                  <a:solidFill>
                    <a:srgbClr val="333333"/>
                  </a:solidFill>
                  <a:latin typeface="Arial" panose="020B0604020202020204" pitchFamily="34" charset="0"/>
                  <a:ea typeface="宋体" panose="02010600030101010101" pitchFamily="2" charset="-122"/>
                  <a:cs typeface="Arial" panose="020B0604020202020204" pitchFamily="34" charset="0"/>
                </a:rPr>
                <a:t>新产品上市推广策划</a:t>
              </a:r>
              <a:endParaRPr lang="zh-CN" altLang="en-US" sz="1400">
                <a:latin typeface="Arial" panose="020B0604020202020204" pitchFamily="34" charset="0"/>
                <a:ea typeface="宋体" panose="02010600030101010101" pitchFamily="2" charset="-122"/>
              </a:endParaRPr>
            </a:p>
          </p:txBody>
        </p:sp>
        <p:cxnSp>
          <p:nvCxnSpPr>
            <p:cNvPr id="2533" name="AutoShape 43"/>
            <p:cNvCxnSpPr/>
            <p:nvPr/>
          </p:nvCxnSpPr>
          <p:spPr>
            <a:xfrm>
              <a:off x="841375" y="1058863"/>
              <a:ext cx="0" cy="2857500"/>
            </a:xfrm>
            <a:prstGeom prst="line">
              <a:avLst/>
            </a:prstGeom>
            <a:ln w="9525" cap="flat" cmpd="sng">
              <a:solidFill>
                <a:srgbClr val="000000"/>
              </a:solidFill>
              <a:prstDash val="solid"/>
              <a:round/>
              <a:headEnd type="none" w="med" len="med"/>
              <a:tailEnd type="none" w="med" len="med"/>
            </a:ln>
          </p:spPr>
        </p:cxnSp>
        <p:cxnSp>
          <p:nvCxnSpPr>
            <p:cNvPr id="2534" name="AutoShape 42"/>
            <p:cNvCxnSpPr/>
            <p:nvPr/>
          </p:nvCxnSpPr>
          <p:spPr>
            <a:xfrm>
              <a:off x="631825" y="2303463"/>
              <a:ext cx="444500" cy="0"/>
            </a:xfrm>
            <a:prstGeom prst="line">
              <a:avLst/>
            </a:prstGeom>
            <a:ln w="9525" cap="flat" cmpd="sng">
              <a:solidFill>
                <a:srgbClr val="000000"/>
              </a:solidFill>
              <a:prstDash val="solid"/>
              <a:round/>
              <a:headEnd type="none" w="med" len="med"/>
              <a:tailEnd type="none" w="med" len="med"/>
            </a:ln>
          </p:spPr>
        </p:cxnSp>
        <p:cxnSp>
          <p:nvCxnSpPr>
            <p:cNvPr id="2535" name="AutoShape 41"/>
            <p:cNvCxnSpPr/>
            <p:nvPr/>
          </p:nvCxnSpPr>
          <p:spPr>
            <a:xfrm>
              <a:off x="841375" y="1058863"/>
              <a:ext cx="234950" cy="0"/>
            </a:xfrm>
            <a:prstGeom prst="line">
              <a:avLst/>
            </a:prstGeom>
            <a:ln w="9525" cap="flat" cmpd="sng">
              <a:solidFill>
                <a:srgbClr val="000000"/>
              </a:solidFill>
              <a:prstDash val="solid"/>
              <a:round/>
              <a:headEnd type="none" w="med" len="med"/>
              <a:tailEnd type="none" w="med" len="med"/>
            </a:ln>
          </p:spPr>
        </p:cxnSp>
        <p:cxnSp>
          <p:nvCxnSpPr>
            <p:cNvPr id="2536" name="AutoShape 40"/>
            <p:cNvCxnSpPr/>
            <p:nvPr/>
          </p:nvCxnSpPr>
          <p:spPr>
            <a:xfrm>
              <a:off x="841375" y="3900488"/>
              <a:ext cx="234950" cy="0"/>
            </a:xfrm>
            <a:prstGeom prst="line">
              <a:avLst/>
            </a:prstGeom>
            <a:ln w="9525" cap="flat" cmpd="sng">
              <a:solidFill>
                <a:srgbClr val="000000"/>
              </a:solidFill>
              <a:prstDash val="solid"/>
              <a:round/>
              <a:headEnd type="none" w="med" len="med"/>
              <a:tailEnd type="none" w="med" len="med"/>
            </a:ln>
          </p:spPr>
        </p:cxnSp>
        <p:grpSp>
          <p:nvGrpSpPr>
            <p:cNvPr id="2537" name="组合 2536"/>
            <p:cNvGrpSpPr/>
            <p:nvPr/>
          </p:nvGrpSpPr>
          <p:grpSpPr>
            <a:xfrm>
              <a:off x="1897063" y="495300"/>
              <a:ext cx="1014412" cy="989013"/>
              <a:chOff x="5051" y="9275"/>
              <a:chExt cx="1598" cy="1557"/>
            </a:xfrm>
          </p:grpSpPr>
          <p:sp>
            <p:nvSpPr>
              <p:cNvPr id="2538" name="Text Box 39"/>
              <p:cNvSpPr/>
              <p:nvPr/>
            </p:nvSpPr>
            <p:spPr>
              <a:xfrm>
                <a:off x="5051" y="9275"/>
                <a:ext cx="1598" cy="413"/>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Calibri" panose="020F0502020204030204" charset="0"/>
                    <a:ea typeface="宋体" panose="02010600030101010101" pitchFamily="2" charset="-122"/>
                    <a:cs typeface="Calibri" panose="020F0502020204030204" charset="0"/>
                  </a:rPr>
                  <a:t>产品组合含义</a:t>
                </a:r>
                <a:endParaRPr lang="zh-CN" altLang="en-US" sz="1400">
                  <a:latin typeface="Arial" panose="020B0604020202020204" pitchFamily="34" charset="0"/>
                  <a:ea typeface="宋体" panose="02010600030101010101" pitchFamily="2" charset="-122"/>
                </a:endParaRPr>
              </a:p>
            </p:txBody>
          </p:sp>
          <p:sp>
            <p:nvSpPr>
              <p:cNvPr id="2539" name="Text Box 38"/>
              <p:cNvSpPr/>
              <p:nvPr/>
            </p:nvSpPr>
            <p:spPr>
              <a:xfrm>
                <a:off x="5051" y="9826"/>
                <a:ext cx="1598" cy="434"/>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Calibri" panose="020F0502020204030204" charset="0"/>
                    <a:ea typeface="宋体" panose="02010600030101010101" pitchFamily="2" charset="-122"/>
                    <a:cs typeface="Calibri" panose="020F0502020204030204" charset="0"/>
                  </a:rPr>
                  <a:t>产品组合分析</a:t>
                </a:r>
                <a:endParaRPr lang="zh-CN" altLang="en-US" sz="1400">
                  <a:latin typeface="Arial" panose="020B0604020202020204" pitchFamily="34" charset="0"/>
                  <a:ea typeface="宋体" panose="02010600030101010101" pitchFamily="2" charset="-122"/>
                </a:endParaRPr>
              </a:p>
            </p:txBody>
          </p:sp>
          <p:sp>
            <p:nvSpPr>
              <p:cNvPr id="2540" name="Text Box 37"/>
              <p:cNvSpPr/>
              <p:nvPr/>
            </p:nvSpPr>
            <p:spPr>
              <a:xfrm>
                <a:off x="5051" y="10398"/>
                <a:ext cx="1598" cy="434"/>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Calibri" panose="020F0502020204030204" charset="0"/>
                    <a:ea typeface="宋体" panose="02010600030101010101" pitchFamily="2" charset="-122"/>
                    <a:cs typeface="Calibri" panose="020F0502020204030204" charset="0"/>
                  </a:rPr>
                  <a:t>产品组合策略</a:t>
                </a:r>
                <a:endParaRPr lang="zh-CN" altLang="en-US" sz="1400">
                  <a:latin typeface="Arial" panose="020B0604020202020204" pitchFamily="34" charset="0"/>
                  <a:ea typeface="宋体" panose="02010600030101010101" pitchFamily="2" charset="-122"/>
                </a:endParaRPr>
              </a:p>
            </p:txBody>
          </p:sp>
        </p:grpSp>
        <p:sp>
          <p:nvSpPr>
            <p:cNvPr id="2541" name="文本框 2"/>
            <p:cNvSpPr/>
            <p:nvPr/>
          </p:nvSpPr>
          <p:spPr>
            <a:xfrm>
              <a:off x="3541713" y="1079500"/>
              <a:ext cx="1235075" cy="479425"/>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Calibri" panose="020F0502020204030204" charset="0"/>
                  <a:ea typeface="宋体" panose="02010600030101010101" pitchFamily="2" charset="-122"/>
                  <a:cs typeface="Calibri" panose="020F0502020204030204" charset="0"/>
                </a:rPr>
                <a:t>产品组合的方法</a:t>
              </a:r>
              <a:endParaRPr lang="zh-CN" altLang="en-US" sz="1400">
                <a:latin typeface="Arial" panose="020B0604020202020204" pitchFamily="34" charset="0"/>
                <a:ea typeface="宋体" panose="02010600030101010101" pitchFamily="2" charset="-122"/>
              </a:endParaRPr>
            </a:p>
            <a:p>
              <a:pPr eaLnBrk="0" hangingPunct="0"/>
              <a:r>
                <a:rPr lang="zh-CN" altLang="en-US" sz="1400">
                  <a:latin typeface="Calibri" panose="020F0502020204030204" charset="0"/>
                  <a:ea typeface="宋体" panose="02010600030101010101" pitchFamily="2" charset="-122"/>
                  <a:cs typeface="Calibri" panose="020F0502020204030204" charset="0"/>
                </a:rPr>
                <a:t>产品组合的策略选择</a:t>
              </a:r>
              <a:endParaRPr lang="zh-CN" altLang="en-US" sz="1400">
                <a:latin typeface="Arial" panose="020B0604020202020204" pitchFamily="34" charset="0"/>
                <a:ea typeface="宋体" panose="02010600030101010101" pitchFamily="2" charset="-122"/>
              </a:endParaRPr>
            </a:p>
            <a:p>
              <a:pPr eaLnBrk="0" hangingPunct="0"/>
              <a:endParaRPr lang="zh-CN" altLang="en-US" sz="1400">
                <a:latin typeface="Arial" panose="020B0604020202020204" pitchFamily="34" charset="0"/>
                <a:ea typeface="宋体" panose="02010600030101010101" pitchFamily="2" charset="-122"/>
              </a:endParaRPr>
            </a:p>
          </p:txBody>
        </p:sp>
        <p:sp>
          <p:nvSpPr>
            <p:cNvPr id="2542" name="Text Box 34"/>
            <p:cNvSpPr/>
            <p:nvPr/>
          </p:nvSpPr>
          <p:spPr>
            <a:xfrm>
              <a:off x="1898650" y="2705100"/>
              <a:ext cx="1235075" cy="277813"/>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Times New Roman" panose="02020603050405020304" charset="0"/>
                  <a:ea typeface="宋体" panose="02010600030101010101" pitchFamily="2" charset="-122"/>
                  <a:cs typeface="Calibri" panose="020F0502020204030204" charset="0"/>
                </a:rPr>
                <a:t>新产品开发策略</a:t>
              </a:r>
              <a:endParaRPr lang="zh-CN" altLang="en-US" sz="1400">
                <a:latin typeface="Arial" panose="020B0604020202020204" pitchFamily="34" charset="0"/>
                <a:ea typeface="宋体" panose="02010600030101010101" pitchFamily="2" charset="-122"/>
              </a:endParaRPr>
            </a:p>
          </p:txBody>
        </p:sp>
        <p:sp>
          <p:nvSpPr>
            <p:cNvPr id="2543" name="Text Box 33"/>
            <p:cNvSpPr/>
            <p:nvPr/>
          </p:nvSpPr>
          <p:spPr>
            <a:xfrm>
              <a:off x="1898650" y="1993900"/>
              <a:ext cx="1363663" cy="298450"/>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Times New Roman" panose="02020603050405020304" charset="0"/>
                  <a:ea typeface="宋体" panose="02010600030101010101" pitchFamily="2" charset="-122"/>
                  <a:cs typeface="Calibri" panose="020F0502020204030204" charset="0"/>
                </a:rPr>
                <a:t>新产品开发的程序</a:t>
              </a:r>
              <a:endParaRPr lang="zh-CN" altLang="en-US" sz="1400">
                <a:latin typeface="Arial" panose="020B0604020202020204" pitchFamily="34" charset="0"/>
                <a:ea typeface="宋体" panose="02010600030101010101" pitchFamily="2" charset="-122"/>
              </a:endParaRPr>
            </a:p>
          </p:txBody>
        </p:sp>
        <p:sp>
          <p:nvSpPr>
            <p:cNvPr id="2544" name="Text Box 32"/>
            <p:cNvSpPr/>
            <p:nvPr/>
          </p:nvSpPr>
          <p:spPr>
            <a:xfrm>
              <a:off x="3541713" y="568325"/>
              <a:ext cx="1101725" cy="442913"/>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Calibri" panose="020F0502020204030204" charset="0"/>
                  <a:ea typeface="宋体" panose="02010600030101010101" pitchFamily="2" charset="-122"/>
                  <a:cs typeface="Calibri" panose="020F0502020204030204" charset="0"/>
                </a:rPr>
                <a:t>现有产品、产品线、产品组合分析</a:t>
              </a:r>
              <a:endParaRPr lang="zh-CN" altLang="en-US" sz="1400">
                <a:latin typeface="Arial" panose="020B0604020202020204" pitchFamily="34" charset="0"/>
                <a:ea typeface="宋体" panose="02010600030101010101" pitchFamily="2" charset="-122"/>
              </a:endParaRPr>
            </a:p>
          </p:txBody>
        </p:sp>
        <p:sp>
          <p:nvSpPr>
            <p:cNvPr id="2545" name="Text Box 31"/>
            <p:cNvSpPr/>
            <p:nvPr/>
          </p:nvSpPr>
          <p:spPr>
            <a:xfrm>
              <a:off x="1898650" y="2343150"/>
              <a:ext cx="1820863" cy="295275"/>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Times New Roman" panose="02020603050405020304" charset="0"/>
                  <a:ea typeface="宋体" panose="02010600030101010101" pitchFamily="2" charset="-122"/>
                  <a:cs typeface="Calibri" panose="020F0502020204030204" charset="0"/>
                </a:rPr>
                <a:t>新产品开发成功的关键要素</a:t>
              </a:r>
              <a:endParaRPr lang="zh-CN" altLang="en-US" sz="1400">
                <a:latin typeface="Arial" panose="020B0604020202020204" pitchFamily="34" charset="0"/>
                <a:ea typeface="宋体" panose="02010600030101010101" pitchFamily="2" charset="-122"/>
              </a:endParaRPr>
            </a:p>
          </p:txBody>
        </p:sp>
        <p:sp>
          <p:nvSpPr>
            <p:cNvPr id="2546" name="Text Box 30"/>
            <p:cNvSpPr/>
            <p:nvPr/>
          </p:nvSpPr>
          <p:spPr>
            <a:xfrm>
              <a:off x="1898650" y="1639888"/>
              <a:ext cx="1055688" cy="288925"/>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Calibri" panose="020F0502020204030204" charset="0"/>
                  <a:ea typeface="宋体" panose="02010600030101010101" pitchFamily="2" charset="-122"/>
                  <a:cs typeface="Calibri" panose="020F0502020204030204" charset="0"/>
                </a:rPr>
                <a:t>新产品的含义</a:t>
              </a:r>
              <a:endParaRPr lang="zh-CN" altLang="en-US" sz="1400">
                <a:latin typeface="Arial" panose="020B0604020202020204" pitchFamily="34" charset="0"/>
                <a:ea typeface="宋体" panose="02010600030101010101" pitchFamily="2" charset="-122"/>
              </a:endParaRPr>
            </a:p>
          </p:txBody>
        </p:sp>
        <p:sp>
          <p:nvSpPr>
            <p:cNvPr id="2547" name="Text Box 29"/>
            <p:cNvSpPr/>
            <p:nvPr/>
          </p:nvSpPr>
          <p:spPr>
            <a:xfrm>
              <a:off x="3824288" y="1609725"/>
              <a:ext cx="1797050" cy="1058863"/>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Times New Roman" panose="02020603050405020304" charset="0"/>
                  <a:ea typeface="宋体" panose="02010600030101010101" pitchFamily="2" charset="-122"/>
                  <a:cs typeface="Calibri" panose="020F0502020204030204" charset="0"/>
                </a:rPr>
                <a:t>开发出独特的优秀产品、市场导向意识、做好开发前期准备工作、清晰稳定的产品定义、制定开发计划和组织资源、保证关键工作的质量、效率和品质并重</a:t>
              </a:r>
              <a:endParaRPr lang="zh-CN" altLang="en-US" sz="1400">
                <a:latin typeface="Arial" panose="020B0604020202020204" pitchFamily="34" charset="0"/>
                <a:ea typeface="宋体" panose="02010600030101010101" pitchFamily="2" charset="-122"/>
              </a:endParaRPr>
            </a:p>
          </p:txBody>
        </p:sp>
        <p:sp>
          <p:nvSpPr>
            <p:cNvPr id="2548" name="Text Box 28"/>
            <p:cNvSpPr/>
            <p:nvPr/>
          </p:nvSpPr>
          <p:spPr>
            <a:xfrm>
              <a:off x="3851275" y="2717800"/>
              <a:ext cx="1493838" cy="377610"/>
            </a:xfrm>
            <a:prstGeom prst="rect">
              <a:avLst/>
            </a:prstGeom>
            <a:solidFill>
              <a:srgbClr val="FFFFFF"/>
            </a:solidFill>
            <a:ln w="9525" cap="flat" cmpd="sng">
              <a:solidFill>
                <a:srgbClr val="000000"/>
              </a:solidFill>
              <a:prstDash val="solid"/>
              <a:miter/>
              <a:headEnd type="none" w="med" len="med"/>
              <a:tailEnd type="none" w="med" len="med"/>
            </a:ln>
          </p:spPr>
          <p:txBody>
            <a:bodyPr anchor="t">
              <a:spAutoFit/>
            </a:bodyPr>
            <a:p>
              <a:r>
                <a:rPr lang="zh-CN" altLang="en-US" sz="1400">
                  <a:latin typeface="Calibri" panose="020F0502020204030204" charset="0"/>
                  <a:ea typeface="宋体" panose="02010600030101010101" pitchFamily="2" charset="-122"/>
                  <a:cs typeface="Calibri" panose="020F0502020204030204" charset="0"/>
                </a:rPr>
                <a:t>抢先策略、紧跟策略、引进策略、产品线广度策略</a:t>
              </a:r>
              <a:endParaRPr lang="zh-CN" altLang="en-US" sz="1400">
                <a:latin typeface="Arial" panose="020B0604020202020204" pitchFamily="34" charset="0"/>
                <a:ea typeface="宋体" panose="02010600030101010101" pitchFamily="2" charset="-122"/>
              </a:endParaRPr>
            </a:p>
          </p:txBody>
        </p:sp>
        <p:sp>
          <p:nvSpPr>
            <p:cNvPr id="2549" name="Text Box 27"/>
            <p:cNvSpPr/>
            <p:nvPr/>
          </p:nvSpPr>
          <p:spPr>
            <a:xfrm>
              <a:off x="1866900" y="3319463"/>
              <a:ext cx="1520825" cy="222124"/>
            </a:xfrm>
            <a:prstGeom prst="rect">
              <a:avLst/>
            </a:prstGeom>
            <a:solidFill>
              <a:srgbClr val="FFFFFF"/>
            </a:solidFill>
            <a:ln w="9525" cap="flat" cmpd="sng">
              <a:solidFill>
                <a:srgbClr val="000000"/>
              </a:solidFill>
              <a:prstDash val="solid"/>
              <a:miter/>
              <a:headEnd type="none" w="med" len="med"/>
              <a:tailEnd type="none" w="med" len="med"/>
            </a:ln>
          </p:spPr>
          <p:txBody>
            <a:bodyPr anchor="t">
              <a:spAutoFit/>
            </a:bodyPr>
            <a:p>
              <a:r>
                <a:rPr lang="zh-CN" altLang="en-US" sz="1400">
                  <a:latin typeface="Calibri" panose="020F0502020204030204" charset="0"/>
                  <a:ea typeface="宋体" panose="02010600030101010101" pitchFamily="2" charset="-122"/>
                  <a:cs typeface="Calibri" panose="020F0502020204030204" charset="0"/>
                </a:rPr>
                <a:t>新品上市推广策划</a:t>
              </a:r>
              <a:endParaRPr lang="zh-CN" altLang="en-US" sz="1400">
                <a:latin typeface="Arial" panose="020B0604020202020204" pitchFamily="34" charset="0"/>
                <a:ea typeface="宋体" panose="02010600030101010101" pitchFamily="2" charset="-122"/>
              </a:endParaRPr>
            </a:p>
          </p:txBody>
        </p:sp>
        <p:sp>
          <p:nvSpPr>
            <p:cNvPr id="2550" name="Text Box 26"/>
            <p:cNvSpPr/>
            <p:nvPr/>
          </p:nvSpPr>
          <p:spPr>
            <a:xfrm>
              <a:off x="1862138" y="3776663"/>
              <a:ext cx="1527175" cy="222124"/>
            </a:xfrm>
            <a:prstGeom prst="rect">
              <a:avLst/>
            </a:prstGeom>
            <a:solidFill>
              <a:srgbClr val="FFFFFF"/>
            </a:solidFill>
            <a:ln w="9525" cap="flat" cmpd="sng">
              <a:solidFill>
                <a:srgbClr val="000000"/>
              </a:solidFill>
              <a:prstDash val="solid"/>
              <a:miter/>
              <a:headEnd type="none" w="med" len="med"/>
              <a:tailEnd type="none" w="med" len="med"/>
            </a:ln>
          </p:spPr>
          <p:txBody>
            <a:bodyPr anchor="t">
              <a:spAutoFit/>
            </a:bodyPr>
            <a:p>
              <a:r>
                <a:rPr lang="zh-CN" altLang="en-US" sz="1400">
                  <a:latin typeface="Calibri" panose="020F0502020204030204" charset="0"/>
                  <a:ea typeface="宋体" panose="02010600030101010101" pitchFamily="2" charset="-122"/>
                  <a:cs typeface="Calibri" panose="020F0502020204030204" charset="0"/>
                </a:rPr>
                <a:t>新品上市推广策划方案</a:t>
              </a:r>
              <a:endParaRPr lang="zh-CN" altLang="en-US" sz="1400">
                <a:latin typeface="Arial" panose="020B0604020202020204" pitchFamily="34" charset="0"/>
                <a:ea typeface="宋体" panose="02010600030101010101" pitchFamily="2" charset="-122"/>
              </a:endParaRPr>
            </a:p>
          </p:txBody>
        </p:sp>
        <p:sp>
          <p:nvSpPr>
            <p:cNvPr id="2551" name="Text Box 25"/>
            <p:cNvSpPr/>
            <p:nvPr/>
          </p:nvSpPr>
          <p:spPr>
            <a:xfrm>
              <a:off x="1879600" y="4252913"/>
              <a:ext cx="1563688" cy="285750"/>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Calibri" panose="020F0502020204030204" charset="0"/>
                  <a:ea typeface="宋体" panose="02010600030101010101" pitchFamily="2" charset="-122"/>
                  <a:cs typeface="Calibri" panose="020F0502020204030204" charset="0"/>
                </a:rPr>
                <a:t>新品上市推广策划技巧</a:t>
              </a:r>
              <a:endParaRPr lang="zh-CN" altLang="en-US" sz="1400">
                <a:latin typeface="Arial" panose="020B0604020202020204" pitchFamily="34" charset="0"/>
                <a:ea typeface="宋体" panose="02010600030101010101" pitchFamily="2" charset="-122"/>
              </a:endParaRPr>
            </a:p>
          </p:txBody>
        </p:sp>
        <p:sp>
          <p:nvSpPr>
            <p:cNvPr id="2552" name="Text Box 24"/>
            <p:cNvSpPr/>
            <p:nvPr/>
          </p:nvSpPr>
          <p:spPr>
            <a:xfrm>
              <a:off x="3862388" y="3332163"/>
              <a:ext cx="1838325" cy="222124"/>
            </a:xfrm>
            <a:prstGeom prst="rect">
              <a:avLst/>
            </a:prstGeom>
            <a:solidFill>
              <a:srgbClr val="FFFFFF"/>
            </a:solidFill>
            <a:ln w="9525" cap="flat" cmpd="sng">
              <a:solidFill>
                <a:srgbClr val="000000"/>
              </a:solidFill>
              <a:prstDash val="solid"/>
              <a:miter/>
              <a:headEnd type="none" w="med" len="med"/>
              <a:tailEnd type="none" w="med" len="med"/>
            </a:ln>
          </p:spPr>
          <p:txBody>
            <a:bodyPr anchor="t">
              <a:spAutoFit/>
            </a:bodyPr>
            <a:p>
              <a:r>
                <a:rPr lang="zh-CN" altLang="en-US" sz="1400">
                  <a:latin typeface="Calibri" panose="020F0502020204030204" charset="0"/>
                  <a:ea typeface="宋体" panose="02010600030101010101" pitchFamily="2" charset="-122"/>
                  <a:cs typeface="Calibri" panose="020F0502020204030204" charset="0"/>
                </a:rPr>
                <a:t>新产品上市应考虑的问题和策略</a:t>
              </a:r>
              <a:endParaRPr lang="zh-CN" altLang="en-US" sz="1400">
                <a:latin typeface="Arial" panose="020B0604020202020204" pitchFamily="34" charset="0"/>
                <a:ea typeface="宋体" panose="02010600030101010101" pitchFamily="2" charset="-122"/>
              </a:endParaRPr>
            </a:p>
          </p:txBody>
        </p:sp>
        <p:sp>
          <p:nvSpPr>
            <p:cNvPr id="2553" name="Text Box 23"/>
            <p:cNvSpPr/>
            <p:nvPr/>
          </p:nvSpPr>
          <p:spPr>
            <a:xfrm>
              <a:off x="3873500" y="3754438"/>
              <a:ext cx="2036763" cy="323850"/>
            </a:xfrm>
            <a:prstGeom prst="rect">
              <a:avLst/>
            </a:prstGeom>
            <a:solidFill>
              <a:srgbClr val="FFFFFF"/>
            </a:solidFill>
            <a:ln w="9525" cap="flat" cmpd="sng">
              <a:solidFill>
                <a:srgbClr val="000000"/>
              </a:solidFill>
              <a:prstDash val="solid"/>
              <a:miter/>
              <a:headEnd type="none" w="med" len="med"/>
              <a:tailEnd type="none" w="med" len="med"/>
            </a:ln>
          </p:spPr>
          <p:txBody>
            <a:bodyPr anchor="t"/>
            <a:p>
              <a:r>
                <a:rPr lang="zh-CN" altLang="en-US" sz="1400">
                  <a:latin typeface="Calibri" panose="020F0502020204030204" charset="0"/>
                  <a:ea typeface="宋体" panose="02010600030101010101" pitchFamily="2" charset="-122"/>
                  <a:cs typeface="Calibri" panose="020F0502020204030204" charset="0"/>
                </a:rPr>
                <a:t>新品上市推广步骤和方案的撰写格式</a:t>
              </a:r>
              <a:endParaRPr lang="zh-CN" altLang="en-US" sz="1400">
                <a:latin typeface="Arial" panose="020B0604020202020204" pitchFamily="34" charset="0"/>
                <a:ea typeface="宋体" panose="02010600030101010101" pitchFamily="2" charset="-122"/>
              </a:endParaRPr>
            </a:p>
          </p:txBody>
        </p:sp>
        <p:sp>
          <p:nvSpPr>
            <p:cNvPr id="2554" name="Text Box 22"/>
            <p:cNvSpPr/>
            <p:nvPr/>
          </p:nvSpPr>
          <p:spPr>
            <a:xfrm>
              <a:off x="3863975" y="4170363"/>
              <a:ext cx="1562100" cy="377610"/>
            </a:xfrm>
            <a:prstGeom prst="rect">
              <a:avLst/>
            </a:prstGeom>
            <a:solidFill>
              <a:srgbClr val="FFFFFF"/>
            </a:solidFill>
            <a:ln w="9525" cap="flat" cmpd="sng">
              <a:solidFill>
                <a:srgbClr val="000000"/>
              </a:solidFill>
              <a:prstDash val="solid"/>
              <a:miter/>
              <a:headEnd type="none" w="med" len="med"/>
              <a:tailEnd type="none" w="med" len="med"/>
            </a:ln>
          </p:spPr>
          <p:txBody>
            <a:bodyPr anchor="t">
              <a:spAutoFit/>
            </a:bodyPr>
            <a:p>
              <a:r>
                <a:rPr lang="zh-CN" altLang="en-US" sz="1400">
                  <a:latin typeface="Calibri" panose="020F0502020204030204" charset="0"/>
                  <a:ea typeface="宋体" panose="02010600030101010101" pitchFamily="2" charset="-122"/>
                  <a:cs typeface="Calibri" panose="020F0502020204030204" charset="0"/>
                </a:rPr>
                <a:t>新产品上市推广成功关键</a:t>
              </a:r>
              <a:endParaRPr lang="zh-CN" altLang="en-US" sz="1400">
                <a:latin typeface="Arial" panose="020B0604020202020204" pitchFamily="34" charset="0"/>
                <a:ea typeface="宋体" panose="02010600030101010101" pitchFamily="2" charset="-122"/>
              </a:endParaRPr>
            </a:p>
            <a:p>
              <a:pPr eaLnBrk="0" hangingPunct="0"/>
              <a:r>
                <a:rPr lang="zh-CN" altLang="en-US" sz="1400">
                  <a:latin typeface="Calibri" panose="020F0502020204030204" charset="0"/>
                  <a:ea typeface="宋体" panose="02010600030101010101" pitchFamily="2" charset="-122"/>
                  <a:cs typeface="Calibri" panose="020F0502020204030204" charset="0"/>
                </a:rPr>
                <a:t>注重新产品营销组合策划</a:t>
              </a:r>
              <a:endParaRPr lang="zh-CN" altLang="en-US" sz="1400">
                <a:latin typeface="Arial" panose="020B0604020202020204" pitchFamily="34" charset="0"/>
                <a:ea typeface="宋体" panose="02010600030101010101" pitchFamily="2" charset="-122"/>
              </a:endParaRPr>
            </a:p>
          </p:txBody>
        </p:sp>
        <p:cxnSp>
          <p:nvCxnSpPr>
            <p:cNvPr id="2555" name="AutoShape 21"/>
            <p:cNvCxnSpPr/>
            <p:nvPr/>
          </p:nvCxnSpPr>
          <p:spPr>
            <a:xfrm>
              <a:off x="2911475" y="920750"/>
              <a:ext cx="630238" cy="0"/>
            </a:xfrm>
            <a:prstGeom prst="line">
              <a:avLst/>
            </a:prstGeom>
            <a:ln w="9525" cap="flat" cmpd="sng">
              <a:solidFill>
                <a:srgbClr val="000000"/>
              </a:solidFill>
              <a:prstDash val="solid"/>
              <a:round/>
              <a:headEnd type="none" w="med" len="med"/>
              <a:tailEnd type="none" w="med" len="med"/>
            </a:ln>
          </p:spPr>
        </p:cxnSp>
        <p:cxnSp>
          <p:nvCxnSpPr>
            <p:cNvPr id="2556" name="AutoShape 20"/>
            <p:cNvCxnSpPr/>
            <p:nvPr/>
          </p:nvCxnSpPr>
          <p:spPr>
            <a:xfrm>
              <a:off x="2911475" y="1349375"/>
              <a:ext cx="630238" cy="0"/>
            </a:xfrm>
            <a:prstGeom prst="line">
              <a:avLst/>
            </a:prstGeom>
            <a:ln w="9525" cap="flat" cmpd="sng">
              <a:solidFill>
                <a:srgbClr val="000000"/>
              </a:solidFill>
              <a:prstDash val="solid"/>
              <a:round/>
              <a:headEnd type="none" w="med" len="med"/>
              <a:tailEnd type="none" w="med" len="med"/>
            </a:ln>
          </p:spPr>
        </p:cxnSp>
        <p:cxnSp>
          <p:nvCxnSpPr>
            <p:cNvPr id="2557" name="AutoShape 19"/>
            <p:cNvCxnSpPr/>
            <p:nvPr/>
          </p:nvCxnSpPr>
          <p:spPr>
            <a:xfrm>
              <a:off x="3133725" y="2865438"/>
              <a:ext cx="733425" cy="0"/>
            </a:xfrm>
            <a:prstGeom prst="line">
              <a:avLst/>
            </a:prstGeom>
            <a:ln w="9525" cap="flat" cmpd="sng">
              <a:solidFill>
                <a:srgbClr val="000000"/>
              </a:solidFill>
              <a:prstDash val="solid"/>
              <a:round/>
              <a:headEnd type="none" w="med" len="med"/>
              <a:tailEnd type="none" w="med" len="med"/>
            </a:ln>
          </p:spPr>
        </p:cxnSp>
        <p:cxnSp>
          <p:nvCxnSpPr>
            <p:cNvPr id="2558" name="AutoShape 18"/>
            <p:cNvCxnSpPr/>
            <p:nvPr/>
          </p:nvCxnSpPr>
          <p:spPr>
            <a:xfrm>
              <a:off x="3717925" y="2503488"/>
              <a:ext cx="104775" cy="0"/>
            </a:xfrm>
            <a:prstGeom prst="line">
              <a:avLst/>
            </a:prstGeom>
            <a:ln w="9525" cap="flat" cmpd="sng">
              <a:solidFill>
                <a:srgbClr val="000000"/>
              </a:solidFill>
              <a:prstDash val="solid"/>
              <a:round/>
              <a:headEnd type="none" w="med" len="med"/>
              <a:tailEnd type="none" w="med" len="med"/>
            </a:ln>
          </p:spPr>
        </p:cxnSp>
        <p:cxnSp>
          <p:nvCxnSpPr>
            <p:cNvPr id="2559" name="AutoShape 17"/>
            <p:cNvCxnSpPr/>
            <p:nvPr/>
          </p:nvCxnSpPr>
          <p:spPr>
            <a:xfrm>
              <a:off x="3398838" y="3540125"/>
              <a:ext cx="468312" cy="0"/>
            </a:xfrm>
            <a:prstGeom prst="line">
              <a:avLst/>
            </a:prstGeom>
            <a:ln w="9525" cap="flat" cmpd="sng">
              <a:solidFill>
                <a:srgbClr val="000000"/>
              </a:solidFill>
              <a:prstDash val="solid"/>
              <a:round/>
              <a:headEnd type="none" w="med" len="med"/>
              <a:tailEnd type="none" w="med" len="med"/>
            </a:ln>
          </p:spPr>
        </p:cxnSp>
        <p:cxnSp>
          <p:nvCxnSpPr>
            <p:cNvPr id="2560" name="AutoShape 16"/>
            <p:cNvCxnSpPr/>
            <p:nvPr/>
          </p:nvCxnSpPr>
          <p:spPr>
            <a:xfrm>
              <a:off x="3400425" y="3948113"/>
              <a:ext cx="468313" cy="0"/>
            </a:xfrm>
            <a:prstGeom prst="line">
              <a:avLst/>
            </a:prstGeom>
            <a:ln w="9525" cap="flat" cmpd="sng">
              <a:solidFill>
                <a:srgbClr val="000000"/>
              </a:solidFill>
              <a:prstDash val="solid"/>
              <a:round/>
              <a:headEnd type="none" w="med" len="med"/>
              <a:tailEnd type="none" w="med" len="med"/>
            </a:ln>
          </p:spPr>
        </p:cxnSp>
        <p:cxnSp>
          <p:nvCxnSpPr>
            <p:cNvPr id="2561" name="AutoShape 15"/>
            <p:cNvCxnSpPr/>
            <p:nvPr/>
          </p:nvCxnSpPr>
          <p:spPr>
            <a:xfrm>
              <a:off x="3446463" y="4410075"/>
              <a:ext cx="427037" cy="0"/>
            </a:xfrm>
            <a:prstGeom prst="line">
              <a:avLst/>
            </a:prstGeom>
            <a:ln w="9525" cap="flat" cmpd="sng">
              <a:solidFill>
                <a:srgbClr val="000000"/>
              </a:solidFill>
              <a:prstDash val="solid"/>
              <a:round/>
              <a:headEnd type="none" w="med" len="med"/>
              <a:tailEnd type="none" w="med" len="med"/>
            </a:ln>
          </p:spPr>
        </p:cxnSp>
        <p:cxnSp>
          <p:nvCxnSpPr>
            <p:cNvPr id="2562" name="AutoShape 14"/>
            <p:cNvCxnSpPr/>
            <p:nvPr/>
          </p:nvCxnSpPr>
          <p:spPr>
            <a:xfrm>
              <a:off x="1539875" y="3948113"/>
              <a:ext cx="333375" cy="0"/>
            </a:xfrm>
            <a:prstGeom prst="line">
              <a:avLst/>
            </a:prstGeom>
            <a:ln w="9525" cap="flat" cmpd="sng">
              <a:solidFill>
                <a:srgbClr val="000000"/>
              </a:solidFill>
              <a:prstDash val="solid"/>
              <a:round/>
              <a:headEnd type="none" w="med" len="med"/>
              <a:tailEnd type="none" w="med" len="med"/>
            </a:ln>
          </p:spPr>
        </p:cxnSp>
        <p:cxnSp>
          <p:nvCxnSpPr>
            <p:cNvPr id="2563" name="AutoShape 13"/>
            <p:cNvCxnSpPr/>
            <p:nvPr/>
          </p:nvCxnSpPr>
          <p:spPr>
            <a:xfrm>
              <a:off x="1692275" y="3500438"/>
              <a:ext cx="180975" cy="0"/>
            </a:xfrm>
            <a:prstGeom prst="line">
              <a:avLst/>
            </a:prstGeom>
            <a:ln w="9525" cap="flat" cmpd="sng">
              <a:solidFill>
                <a:srgbClr val="000000"/>
              </a:solidFill>
              <a:prstDash val="solid"/>
              <a:round/>
              <a:headEnd type="none" w="med" len="med"/>
              <a:tailEnd type="none" w="med" len="med"/>
            </a:ln>
          </p:spPr>
        </p:cxnSp>
        <p:cxnSp>
          <p:nvCxnSpPr>
            <p:cNvPr id="2564" name="AutoShape 12"/>
            <p:cNvCxnSpPr/>
            <p:nvPr/>
          </p:nvCxnSpPr>
          <p:spPr>
            <a:xfrm>
              <a:off x="1692275" y="4406900"/>
              <a:ext cx="187325" cy="1588"/>
            </a:xfrm>
            <a:prstGeom prst="line">
              <a:avLst/>
            </a:prstGeom>
            <a:ln w="9525" cap="flat" cmpd="sng">
              <a:solidFill>
                <a:srgbClr val="000000"/>
              </a:solidFill>
              <a:prstDash val="solid"/>
              <a:round/>
              <a:headEnd type="none" w="med" len="med"/>
              <a:tailEnd type="none" w="med" len="med"/>
            </a:ln>
          </p:spPr>
        </p:cxnSp>
        <p:cxnSp>
          <p:nvCxnSpPr>
            <p:cNvPr id="2565" name="AutoShape 11"/>
            <p:cNvCxnSpPr/>
            <p:nvPr/>
          </p:nvCxnSpPr>
          <p:spPr>
            <a:xfrm>
              <a:off x="1692275" y="3500438"/>
              <a:ext cx="0" cy="914400"/>
            </a:xfrm>
            <a:prstGeom prst="line">
              <a:avLst/>
            </a:prstGeom>
            <a:ln w="9525" cap="flat" cmpd="sng">
              <a:solidFill>
                <a:srgbClr val="000000"/>
              </a:solidFill>
              <a:prstDash val="solid"/>
              <a:round/>
              <a:headEnd type="none" w="med" len="med"/>
              <a:tailEnd type="none" w="med" len="med"/>
            </a:ln>
          </p:spPr>
        </p:cxnSp>
        <p:cxnSp>
          <p:nvCxnSpPr>
            <p:cNvPr id="2566" name="AutoShape 10"/>
            <p:cNvCxnSpPr/>
            <p:nvPr/>
          </p:nvCxnSpPr>
          <p:spPr>
            <a:xfrm>
              <a:off x="1546225" y="1023938"/>
              <a:ext cx="333375" cy="0"/>
            </a:xfrm>
            <a:prstGeom prst="line">
              <a:avLst/>
            </a:prstGeom>
            <a:ln w="9525" cap="flat" cmpd="sng">
              <a:solidFill>
                <a:srgbClr val="000000"/>
              </a:solidFill>
              <a:prstDash val="solid"/>
              <a:round/>
              <a:headEnd type="none" w="med" len="med"/>
              <a:tailEnd type="none" w="med" len="med"/>
            </a:ln>
          </p:spPr>
        </p:cxnSp>
        <p:cxnSp>
          <p:nvCxnSpPr>
            <p:cNvPr id="2567" name="AutoShape 9"/>
            <p:cNvCxnSpPr/>
            <p:nvPr/>
          </p:nvCxnSpPr>
          <p:spPr>
            <a:xfrm>
              <a:off x="1690688" y="635000"/>
              <a:ext cx="206375" cy="0"/>
            </a:xfrm>
            <a:prstGeom prst="line">
              <a:avLst/>
            </a:prstGeom>
            <a:ln w="9525" cap="flat" cmpd="sng">
              <a:solidFill>
                <a:srgbClr val="000000"/>
              </a:solidFill>
              <a:prstDash val="solid"/>
              <a:round/>
              <a:headEnd type="none" w="med" len="med"/>
              <a:tailEnd type="none" w="med" len="med"/>
            </a:ln>
          </p:spPr>
        </p:cxnSp>
        <p:cxnSp>
          <p:nvCxnSpPr>
            <p:cNvPr id="2568" name="AutoShape 8"/>
            <p:cNvCxnSpPr/>
            <p:nvPr/>
          </p:nvCxnSpPr>
          <p:spPr>
            <a:xfrm>
              <a:off x="1692275" y="1395413"/>
              <a:ext cx="204788" cy="0"/>
            </a:xfrm>
            <a:prstGeom prst="line">
              <a:avLst/>
            </a:prstGeom>
            <a:ln w="9525" cap="flat" cmpd="sng">
              <a:solidFill>
                <a:srgbClr val="000000"/>
              </a:solidFill>
              <a:prstDash val="solid"/>
              <a:round/>
              <a:headEnd type="none" w="med" len="med"/>
              <a:tailEnd type="none" w="med" len="med"/>
            </a:ln>
          </p:spPr>
        </p:cxnSp>
        <p:cxnSp>
          <p:nvCxnSpPr>
            <p:cNvPr id="2569" name="AutoShape 7"/>
            <p:cNvCxnSpPr/>
            <p:nvPr/>
          </p:nvCxnSpPr>
          <p:spPr>
            <a:xfrm>
              <a:off x="1692275" y="635000"/>
              <a:ext cx="0" cy="765175"/>
            </a:xfrm>
            <a:prstGeom prst="line">
              <a:avLst/>
            </a:prstGeom>
            <a:ln w="9525" cap="flat" cmpd="sng">
              <a:solidFill>
                <a:srgbClr val="000000"/>
              </a:solidFill>
              <a:prstDash val="solid"/>
              <a:round/>
              <a:headEnd type="none" w="med" len="med"/>
              <a:tailEnd type="none" w="med" len="med"/>
            </a:ln>
          </p:spPr>
        </p:cxnSp>
        <p:cxnSp>
          <p:nvCxnSpPr>
            <p:cNvPr id="2570" name="AutoShape 6"/>
            <p:cNvCxnSpPr/>
            <p:nvPr/>
          </p:nvCxnSpPr>
          <p:spPr>
            <a:xfrm>
              <a:off x="1546225" y="2295525"/>
              <a:ext cx="146050" cy="0"/>
            </a:xfrm>
            <a:prstGeom prst="line">
              <a:avLst/>
            </a:prstGeom>
            <a:ln w="9525" cap="flat" cmpd="sng">
              <a:solidFill>
                <a:srgbClr val="000000"/>
              </a:solidFill>
              <a:prstDash val="solid"/>
              <a:round/>
              <a:headEnd type="none" w="med" len="med"/>
              <a:tailEnd type="none" w="med" len="med"/>
            </a:ln>
          </p:spPr>
        </p:cxnSp>
        <p:cxnSp>
          <p:nvCxnSpPr>
            <p:cNvPr id="2571" name="AutoShape 5"/>
            <p:cNvCxnSpPr/>
            <p:nvPr/>
          </p:nvCxnSpPr>
          <p:spPr>
            <a:xfrm>
              <a:off x="1698625" y="1798638"/>
              <a:ext cx="180975" cy="0"/>
            </a:xfrm>
            <a:prstGeom prst="line">
              <a:avLst/>
            </a:prstGeom>
            <a:ln w="9525" cap="flat" cmpd="sng">
              <a:solidFill>
                <a:srgbClr val="000000"/>
              </a:solidFill>
              <a:prstDash val="solid"/>
              <a:round/>
              <a:headEnd type="none" w="med" len="med"/>
              <a:tailEnd type="none" w="med" len="med"/>
            </a:ln>
          </p:spPr>
        </p:cxnSp>
        <p:cxnSp>
          <p:nvCxnSpPr>
            <p:cNvPr id="2572" name="AutoShape 4"/>
            <p:cNvCxnSpPr/>
            <p:nvPr/>
          </p:nvCxnSpPr>
          <p:spPr>
            <a:xfrm>
              <a:off x="1698625" y="2863850"/>
              <a:ext cx="187325" cy="1588"/>
            </a:xfrm>
            <a:prstGeom prst="line">
              <a:avLst/>
            </a:prstGeom>
            <a:ln w="9525" cap="flat" cmpd="sng">
              <a:solidFill>
                <a:srgbClr val="000000"/>
              </a:solidFill>
              <a:prstDash val="solid"/>
              <a:round/>
              <a:headEnd type="none" w="med" len="med"/>
              <a:tailEnd type="none" w="med" len="med"/>
            </a:ln>
          </p:spPr>
        </p:cxnSp>
        <p:cxnSp>
          <p:nvCxnSpPr>
            <p:cNvPr id="2573" name="AutoShape 3"/>
            <p:cNvCxnSpPr/>
            <p:nvPr/>
          </p:nvCxnSpPr>
          <p:spPr>
            <a:xfrm>
              <a:off x="1698625" y="1798638"/>
              <a:ext cx="0" cy="1073150"/>
            </a:xfrm>
            <a:prstGeom prst="line">
              <a:avLst/>
            </a:prstGeom>
            <a:ln w="9525" cap="flat" cmpd="sng">
              <a:solidFill>
                <a:srgbClr val="000000"/>
              </a:solidFill>
              <a:prstDash val="solid"/>
              <a:round/>
              <a:headEnd type="none" w="med" len="med"/>
              <a:tailEnd type="none" w="med" len="med"/>
            </a:ln>
          </p:spPr>
        </p:cxnSp>
        <p:cxnSp>
          <p:nvCxnSpPr>
            <p:cNvPr id="2574" name="AutoShape 2"/>
            <p:cNvCxnSpPr/>
            <p:nvPr/>
          </p:nvCxnSpPr>
          <p:spPr>
            <a:xfrm>
              <a:off x="1703388" y="2163763"/>
              <a:ext cx="180975" cy="0"/>
            </a:xfrm>
            <a:prstGeom prst="line">
              <a:avLst/>
            </a:prstGeom>
            <a:ln w="9525" cap="flat" cmpd="sng">
              <a:solidFill>
                <a:srgbClr val="000000"/>
              </a:solidFill>
              <a:prstDash val="solid"/>
              <a:round/>
              <a:headEnd type="none" w="med" len="med"/>
              <a:tailEnd type="none" w="med" len="med"/>
            </a:ln>
          </p:spPr>
        </p:cxnSp>
        <p:cxnSp>
          <p:nvCxnSpPr>
            <p:cNvPr id="2575" name="AutoShape 1"/>
            <p:cNvCxnSpPr/>
            <p:nvPr/>
          </p:nvCxnSpPr>
          <p:spPr>
            <a:xfrm>
              <a:off x="1703388" y="2503488"/>
              <a:ext cx="187325" cy="1587"/>
            </a:xfrm>
            <a:prstGeom prst="line">
              <a:avLst/>
            </a:prstGeom>
            <a:ln w="9525" cap="flat" cmpd="sng">
              <a:solidFill>
                <a:srgbClr val="000000"/>
              </a:solidFill>
              <a:prstDash val="solid"/>
              <a:round/>
              <a:headEnd type="none" w="med" len="med"/>
              <a:tailEnd type="none" w="med" len="med"/>
            </a:ln>
          </p:spPr>
        </p:cxnSp>
      </p:gr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78"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579" name="副标题 2"/>
          <p:cNvSpPr>
            <a:spLocks noGrp="1"/>
          </p:cNvSpPr>
          <p:nvPr>
            <p:ph type="subTitle" idx="4294967295"/>
          </p:nvPr>
        </p:nvSpPr>
        <p:spPr>
          <a:xfrm>
            <a:off x="611188" y="1757363"/>
            <a:ext cx="7921625" cy="3852862"/>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zh-CN" altLang="zh-CN" sz="2000" u="none">
                <a:solidFill>
                  <a:srgbClr val="10243F"/>
                </a:solidFill>
                <a:latin typeface="微软雅黑" panose="020B0503020204020204" charset="-122"/>
                <a:ea typeface="微软雅黑" panose="020B0503020204020204" charset="-122"/>
              </a:rPr>
              <a:t>【课后思考】</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1.</a:t>
            </a:r>
            <a:r>
              <a:rPr lang="zh-CN" altLang="zh-CN" sz="2000" u="none">
                <a:solidFill>
                  <a:srgbClr val="10243F"/>
                </a:solidFill>
                <a:latin typeface="微软雅黑" panose="020B0503020204020204" charset="-122"/>
                <a:ea typeface="微软雅黑" panose="020B0503020204020204" charset="-122"/>
              </a:rPr>
              <a:t>如何运用产品整体概念进行新产品开发创意？</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2.</a:t>
            </a:r>
            <a:r>
              <a:rPr lang="zh-CN" altLang="zh-CN" sz="2000" u="none">
                <a:solidFill>
                  <a:srgbClr val="10243F"/>
                </a:solidFill>
                <a:latin typeface="微软雅黑" panose="020B0503020204020204" charset="-122"/>
                <a:ea typeface="微软雅黑" panose="020B0503020204020204" charset="-122"/>
              </a:rPr>
              <a:t>运用哪些知识可以对产品组合进行分析？</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en-US" altLang="zh-CN" sz="2000" u="none">
                <a:solidFill>
                  <a:srgbClr val="10243F"/>
                </a:solidFill>
                <a:latin typeface="微软雅黑" panose="020B0503020204020204" charset="-122"/>
                <a:ea typeface="微软雅黑" panose="020B0503020204020204" charset="-122"/>
              </a:rPr>
              <a:t>3.</a:t>
            </a:r>
            <a:r>
              <a:rPr lang="zh-CN" altLang="zh-CN" sz="2000" u="none">
                <a:solidFill>
                  <a:srgbClr val="10243F"/>
                </a:solidFill>
                <a:latin typeface="微软雅黑" panose="020B0503020204020204" charset="-122"/>
                <a:ea typeface="微软雅黑" panose="020B0503020204020204" charset="-122"/>
              </a:rPr>
              <a:t>新产品上市策划需注意哪些方面？</a:t>
            </a:r>
            <a:endParaRPr lang="zh-CN" altLang="zh-CN" sz="20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endParaRPr lang="zh-CN" altLang="en-US" sz="20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82" name="标题 1"/>
          <p:cNvSpPr/>
          <p:nvPr>
            <p:ph type="title" idx="4294967295"/>
          </p:nvPr>
        </p:nvSpPr>
        <p:spPr>
          <a:xfrm>
            <a:off x="293688" y="146050"/>
            <a:ext cx="5832475" cy="776288"/>
          </a:xfrm>
          <a:ln>
            <a:solidFill>
              <a:srgbClr val="000000"/>
            </a:solidFill>
            <a:miter/>
          </a:ln>
        </p:spPr>
        <p:txBody>
          <a:bodyPr wrap="square" lIns="91440" tIns="45720" rIns="91440" bIns="45720" anchor="ctr"/>
          <a:p>
            <a:pPr algn="l" defTabSz="914400"/>
            <a:r>
              <a:rPr lang="zh-CN" altLang="zh-CN" sz="2200" b="1">
                <a:solidFill>
                  <a:schemeClr val="bg1"/>
                </a:solidFill>
                <a:latin typeface="Times New Roman" panose="02020603050405020304" charset="0"/>
                <a:ea typeface="微软雅黑" panose="020B0503020204020204" charset="-122"/>
              </a:rPr>
              <a:t>【实训项目】</a:t>
            </a:r>
            <a:endParaRPr lang="zh-CN" altLang="en-US" sz="2200" b="1">
              <a:solidFill>
                <a:schemeClr val="bg1"/>
              </a:solidFill>
              <a:latin typeface="Times New Roman" panose="02020603050405020304" charset="0"/>
              <a:ea typeface="微软雅黑" panose="020B0503020204020204" charset="-122"/>
            </a:endParaRPr>
          </a:p>
        </p:txBody>
      </p:sp>
      <p:sp>
        <p:nvSpPr>
          <p:cNvPr id="2583" name="副标题 2"/>
          <p:cNvSpPr>
            <a:spLocks noGrp="1"/>
          </p:cNvSpPr>
          <p:nvPr>
            <p:ph type="subTitle" idx="4294967295"/>
          </p:nvPr>
        </p:nvSpPr>
        <p:spPr>
          <a:xfrm>
            <a:off x="684213" y="981075"/>
            <a:ext cx="7920037" cy="4319588"/>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50000"/>
              </a:lnSpc>
              <a:spcAft>
                <a:spcPct val="0"/>
              </a:spcAft>
              <a:buFont typeface="Calibri" panose="020F0502020204030204" charset="0"/>
              <a:buNone/>
            </a:pPr>
            <a:r>
              <a:rPr lang="en-US" altLang="zh-CN" sz="1600" u="none">
                <a:solidFill>
                  <a:srgbClr val="10243F"/>
                </a:solidFill>
                <a:latin typeface="微软雅黑" panose="020B0503020204020204" charset="-122"/>
                <a:ea typeface="微软雅黑" panose="020B0503020204020204" charset="-122"/>
              </a:rPr>
              <a:t> </a:t>
            </a:r>
            <a:r>
              <a:rPr lang="zh-CN" altLang="zh-CN" sz="1600" b="1" u="none">
                <a:solidFill>
                  <a:srgbClr val="10243F"/>
                </a:solidFill>
                <a:latin typeface="微软雅黑" panose="020B0503020204020204" charset="-122"/>
                <a:ea typeface="微软雅黑" panose="020B0503020204020204" charset="-122"/>
              </a:rPr>
              <a:t>产品上市推广或品牌策划</a:t>
            </a:r>
            <a:endParaRPr lang="zh-CN" altLang="zh-CN" sz="16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1600" b="1" u="none">
                <a:solidFill>
                  <a:srgbClr val="10243F"/>
                </a:solidFill>
                <a:latin typeface="微软雅黑" panose="020B0503020204020204" charset="-122"/>
                <a:ea typeface="微软雅黑" panose="020B0503020204020204" charset="-122"/>
              </a:rPr>
              <a:t>实训目标：</a:t>
            </a:r>
            <a:endParaRPr lang="zh-CN" altLang="zh-CN" sz="16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1600" u="none">
                <a:solidFill>
                  <a:srgbClr val="10243F"/>
                </a:solidFill>
                <a:latin typeface="微软雅黑" panose="020B0503020204020204" charset="-122"/>
                <a:ea typeface="微软雅黑" panose="020B0503020204020204" charset="-122"/>
              </a:rPr>
              <a:t>小组成员通过充分交流、合理分工、全面分析的基础上，探索完成产品上市推广或品牌的策划，并撰写一份产品上市推广或品牌策划方案。使学生初步掌握产品上市推广或品牌策划的内容、程序步骤、方法和撰写产品上市推广或品牌策划文案的技巧，提高学生的实际操作运用能力。</a:t>
            </a:r>
            <a:r>
              <a:rPr lang="en-US" altLang="zh-CN" sz="1600" u="none">
                <a:solidFill>
                  <a:srgbClr val="10243F"/>
                </a:solidFill>
                <a:latin typeface="微软雅黑" panose="020B0503020204020204" charset="-122"/>
                <a:ea typeface="微软雅黑" panose="020B0503020204020204" charset="-122"/>
              </a:rPr>
              <a:t> </a:t>
            </a:r>
            <a:endParaRPr lang="zh-CN" altLang="zh-CN" sz="16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1600" b="1" u="none">
                <a:solidFill>
                  <a:srgbClr val="10243F"/>
                </a:solidFill>
                <a:latin typeface="微软雅黑" panose="020B0503020204020204" charset="-122"/>
                <a:ea typeface="微软雅黑" panose="020B0503020204020204" charset="-122"/>
              </a:rPr>
              <a:t>实训内容与要求：</a:t>
            </a:r>
            <a:endParaRPr lang="zh-CN" altLang="zh-CN" sz="16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1600" u="none">
                <a:solidFill>
                  <a:srgbClr val="10243F"/>
                </a:solidFill>
                <a:latin typeface="微软雅黑" panose="020B0503020204020204" charset="-122"/>
                <a:ea typeface="微软雅黑" panose="020B0503020204020204" charset="-122"/>
              </a:rPr>
              <a:t>任务活动一：根据具体项目或产品，要求学生进行市场调研的基础上，</a:t>
            </a:r>
            <a:r>
              <a:rPr lang="en-US" altLang="zh-CN" sz="1600" u="none">
                <a:solidFill>
                  <a:srgbClr val="10243F"/>
                </a:solidFill>
                <a:latin typeface="微软雅黑" panose="020B0503020204020204" charset="-122"/>
                <a:ea typeface="微软雅黑" panose="020B0503020204020204" charset="-122"/>
              </a:rPr>
              <a:t>  </a:t>
            </a:r>
            <a:r>
              <a:rPr lang="zh-CN" altLang="zh-CN" sz="1600" u="none">
                <a:solidFill>
                  <a:srgbClr val="10243F"/>
                </a:solidFill>
                <a:latin typeface="微软雅黑" panose="020B0503020204020204" charset="-122"/>
                <a:ea typeface="微软雅黑" panose="020B0503020204020204" charset="-122"/>
              </a:rPr>
              <a:t>进行全面的市场分析，让学生创意、策划产品上市推广的具体策略、步骤，并撰写推广策划方案。 </a:t>
            </a:r>
            <a:endParaRPr lang="zh-CN" altLang="zh-CN" sz="1600" u="none">
              <a:solidFill>
                <a:srgbClr val="10243F"/>
              </a:solidFill>
              <a:latin typeface="微软雅黑" panose="020B0503020204020204" charset="-122"/>
              <a:ea typeface="微软雅黑" panose="020B0503020204020204" charset="-122"/>
            </a:endParaRPr>
          </a:p>
          <a:p>
            <a:pPr marL="0" lvl="0" indent="0" algn="l" defTabSz="914400" fontAlgn="base">
              <a:lnSpc>
                <a:spcPct val="150000"/>
              </a:lnSpc>
              <a:spcAft>
                <a:spcPct val="0"/>
              </a:spcAft>
              <a:buFont typeface="Calibri" panose="020F0502020204030204" charset="0"/>
              <a:buNone/>
            </a:pPr>
            <a:r>
              <a:rPr lang="zh-CN" altLang="zh-CN" sz="1600" u="none">
                <a:solidFill>
                  <a:srgbClr val="10243F"/>
                </a:solidFill>
                <a:latin typeface="微软雅黑" panose="020B0503020204020204" charset="-122"/>
                <a:ea typeface="微软雅黑" panose="020B0503020204020204" charset="-122"/>
              </a:rPr>
              <a:t>任务活动二：根据具体项目或产品，要求学生进行市场调研的基础上，进行全面的市场分析、品牌构建及品牌推广策划，并撰写完整的品牌策划方案。</a:t>
            </a:r>
            <a:r>
              <a:rPr lang="en-US" altLang="zh-CN" sz="1600" u="none">
                <a:solidFill>
                  <a:srgbClr val="10243F"/>
                </a:solidFill>
                <a:latin typeface="微软雅黑" panose="020B0503020204020204" charset="-122"/>
                <a:ea typeface="微软雅黑" panose="020B0503020204020204" charset="-122"/>
              </a:rPr>
              <a:t> </a:t>
            </a:r>
            <a:endParaRPr lang="zh-CN" altLang="zh-CN" sz="16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86" name="标题 1"/>
          <p:cNvSpPr/>
          <p:nvPr>
            <p:ph type="title" idx="4294967295"/>
          </p:nvPr>
        </p:nvSpPr>
        <p:spPr>
          <a:xfrm>
            <a:off x="293688" y="146050"/>
            <a:ext cx="5832475" cy="776288"/>
          </a:xfrm>
        </p:spPr>
        <p:txBody>
          <a:bodyPr wrap="square" lIns="91440" tIns="45720" rIns="91440" bIns="45720" anchor="ctr"/>
          <a:p>
            <a:pPr algn="l" defTabSz="914400"/>
            <a:endParaRPr lang="zh-CN" altLang="en-US" sz="2200" b="1">
              <a:solidFill>
                <a:schemeClr val="bg1"/>
              </a:solidFill>
              <a:latin typeface="Times New Roman" panose="02020603050405020304" charset="0"/>
              <a:ea typeface="微软雅黑" panose="020B0503020204020204" charset="-122"/>
            </a:endParaRPr>
          </a:p>
        </p:txBody>
      </p:sp>
      <p:sp>
        <p:nvSpPr>
          <p:cNvPr id="2587" name="副标题 2"/>
          <p:cNvSpPr>
            <a:spLocks noGrp="1"/>
          </p:cNvSpPr>
          <p:nvPr>
            <p:ph type="subTitle" idx="4294967295"/>
          </p:nvPr>
        </p:nvSpPr>
        <p:spPr>
          <a:xfrm>
            <a:off x="611188" y="1125538"/>
            <a:ext cx="7921625" cy="5183187"/>
          </a:xfrm>
        </p:spPr>
        <p:txBody>
          <a:bodyPr lIns="91440" tIns="45720" rIns="91440" bIns="45720" anchor="t"/>
          <a:lstStyle>
            <a:lvl1pPr marL="0" lvl="0"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3200">
                <a:solidFill>
                  <a:schemeClr val="tx1"/>
                </a:solidFill>
                <a:latin typeface="Calibri" panose="020F0502020204030204" charset="0"/>
                <a:ea typeface="宋体" panose="02010600030101010101" pitchFamily="2" charset="-122"/>
              </a:defRPr>
            </a:lvl1pPr>
            <a:lvl2pPr marL="457200" lvl="1"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800">
                <a:solidFill>
                  <a:schemeClr val="tx1"/>
                </a:solidFill>
                <a:latin typeface="Calibri" panose="020F0502020204030204" charset="0"/>
                <a:ea typeface="宋体" panose="02010600030101010101" pitchFamily="2" charset="-122"/>
              </a:defRPr>
            </a:lvl2pPr>
            <a:lvl3pPr marL="914400" lvl="2"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400">
                <a:solidFill>
                  <a:schemeClr val="tx1"/>
                </a:solidFill>
                <a:latin typeface="Calibri" panose="020F0502020204030204" charset="0"/>
                <a:ea typeface="宋体" panose="02010600030101010101" pitchFamily="2" charset="-122"/>
              </a:defRPr>
            </a:lvl3pPr>
            <a:lvl4pPr marL="1371600" lvl="3"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4pPr>
            <a:lvl5pPr marL="1828800" lvl="4" indent="0" algn="ctr" defTabSz="914400" eaLnBrk="1" fontAlgn="base" latinLnBrk="0" hangingPunct="1">
              <a:lnSpc>
                <a:spcPct val="100000"/>
              </a:lnSpc>
              <a:spcBef>
                <a:spcPct val="20000"/>
              </a:spcBef>
              <a:spcAft>
                <a:spcPct val="0"/>
              </a:spcAft>
              <a:buClrTx/>
              <a:buSzPct val="100000"/>
              <a:buFont typeface="Arial" panose="020B0604020202020204" pitchFamily="34" charset="0"/>
              <a:defRPr sz="2000">
                <a:solidFill>
                  <a:schemeClr val="tx1"/>
                </a:solidFill>
                <a:latin typeface="Calibri" panose="020F0502020204030204" charset="0"/>
                <a:ea typeface="宋体" panose="02010600030101010101" pitchFamily="2" charset="-122"/>
              </a:defRPr>
            </a:lvl5pPr>
          </a:lstStyle>
          <a:p>
            <a:pPr marL="0" lvl="0" indent="0" algn="l" defTabSz="914400" fontAlgn="base">
              <a:lnSpc>
                <a:spcPct val="120000"/>
              </a:lnSpc>
              <a:spcAft>
                <a:spcPct val="0"/>
              </a:spcAft>
              <a:buFont typeface="Calibri" panose="020F0502020204030204" charset="0"/>
              <a:buNone/>
            </a:pPr>
            <a:r>
              <a:rPr lang="zh-CN" altLang="zh-CN" sz="1100" u="none">
                <a:solidFill>
                  <a:srgbClr val="10243F"/>
                </a:solidFill>
                <a:latin typeface="微软雅黑" panose="020B0503020204020204" charset="-122"/>
                <a:ea typeface="微软雅黑" panose="020B0503020204020204" charset="-122"/>
              </a:rPr>
              <a:t>实训组织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(1)  </a:t>
            </a:r>
            <a:r>
              <a:rPr lang="zh-CN" altLang="zh-CN" sz="1100" u="none">
                <a:solidFill>
                  <a:srgbClr val="10243F"/>
                </a:solidFill>
                <a:latin typeface="微软雅黑" panose="020B0503020204020204" charset="-122"/>
                <a:ea typeface="微软雅黑" panose="020B0503020204020204" charset="-122"/>
              </a:rPr>
              <a:t>全班学生划分为若干个项目团队小组，每组</a:t>
            </a:r>
            <a:r>
              <a:rPr lang="en-US" altLang="zh-CN" sz="1100" u="none">
                <a:solidFill>
                  <a:srgbClr val="10243F"/>
                </a:solidFill>
                <a:latin typeface="微软雅黑" panose="020B0503020204020204" charset="-122"/>
                <a:ea typeface="微软雅黑" panose="020B0503020204020204" charset="-122"/>
              </a:rPr>
              <a:t> 4</a:t>
            </a:r>
            <a:r>
              <a:rPr lang="zh-CN" altLang="zh-CN" sz="1100" u="none">
                <a:solidFill>
                  <a:srgbClr val="10243F"/>
                </a:solidFill>
                <a:latin typeface="微软雅黑" panose="020B0503020204020204" charset="-122"/>
                <a:ea typeface="微软雅黑" panose="020B0503020204020204" charset="-122"/>
              </a:rPr>
              <a:t>～</a:t>
            </a:r>
            <a:r>
              <a:rPr lang="en-US" altLang="zh-CN" sz="1100" u="none">
                <a:solidFill>
                  <a:srgbClr val="10243F"/>
                </a:solidFill>
                <a:latin typeface="微软雅黑" panose="020B0503020204020204" charset="-122"/>
                <a:ea typeface="微软雅黑" panose="020B0503020204020204" charset="-122"/>
              </a:rPr>
              <a:t>8 </a:t>
            </a:r>
            <a:r>
              <a:rPr lang="zh-CN" altLang="zh-CN" sz="1100" u="none">
                <a:solidFill>
                  <a:srgbClr val="10243F"/>
                </a:solidFill>
                <a:latin typeface="微软雅黑" panose="020B0503020204020204" charset="-122"/>
                <a:ea typeface="微软雅黑" panose="020B0503020204020204" charset="-122"/>
              </a:rPr>
              <a:t>人，并选出组长。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(2)  </a:t>
            </a:r>
            <a:r>
              <a:rPr lang="zh-CN" altLang="zh-CN" sz="1100" u="none">
                <a:solidFill>
                  <a:srgbClr val="10243F"/>
                </a:solidFill>
                <a:latin typeface="微软雅黑" panose="020B0503020204020204" charset="-122"/>
                <a:ea typeface="微软雅黑" panose="020B0503020204020204" charset="-122"/>
              </a:rPr>
              <a:t>子项目任务负责人牵头并执笔，团队成员共同参与、讨论并协作完成，团队组长负责团队及项目的管理、协调，并向指导老师负责。</a:t>
            </a:r>
            <a:r>
              <a:rPr lang="en-US" altLang="zh-CN" sz="1100" u="none">
                <a:solidFill>
                  <a:srgbClr val="10243F"/>
                </a:solidFill>
                <a:latin typeface="微软雅黑" panose="020B0503020204020204" charset="-122"/>
                <a:ea typeface="微软雅黑" panose="020B0503020204020204" charset="-122"/>
              </a:rPr>
              <a:t>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100" u="none">
                <a:solidFill>
                  <a:srgbClr val="10243F"/>
                </a:solidFill>
                <a:latin typeface="微软雅黑" panose="020B0503020204020204" charset="-122"/>
                <a:ea typeface="微软雅黑" panose="020B0503020204020204" charset="-122"/>
              </a:rPr>
              <a:t>实训要求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(1)  </a:t>
            </a:r>
            <a:r>
              <a:rPr lang="zh-CN" altLang="zh-CN" sz="1100" u="none">
                <a:solidFill>
                  <a:srgbClr val="10243F"/>
                </a:solidFill>
                <a:latin typeface="微软雅黑" panose="020B0503020204020204" charset="-122"/>
                <a:ea typeface="微软雅黑" panose="020B0503020204020204" charset="-122"/>
              </a:rPr>
              <a:t>明确组内分工。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(2)  </a:t>
            </a:r>
            <a:r>
              <a:rPr lang="zh-CN" altLang="zh-CN" sz="1100" u="none">
                <a:solidFill>
                  <a:srgbClr val="10243F"/>
                </a:solidFill>
                <a:latin typeface="微软雅黑" panose="020B0503020204020204" charset="-122"/>
                <a:ea typeface="微软雅黑" panose="020B0503020204020204" charset="-122"/>
              </a:rPr>
              <a:t>了解、熟悉产品上市推广或品牌策划的内容、步骤、程序、方法，并掌握撰写策划方案的格式内容及技巧。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(3)  </a:t>
            </a:r>
            <a:r>
              <a:rPr lang="zh-CN" altLang="zh-CN" sz="1100" u="none">
                <a:solidFill>
                  <a:srgbClr val="10243F"/>
                </a:solidFill>
                <a:latin typeface="微软雅黑" panose="020B0503020204020204" charset="-122"/>
                <a:ea typeface="微软雅黑" panose="020B0503020204020204" charset="-122"/>
              </a:rPr>
              <a:t>小组内讨论分析的基础上进行策划、整合思路。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(4)  </a:t>
            </a:r>
            <a:r>
              <a:rPr lang="zh-CN" altLang="zh-CN" sz="1100" u="none">
                <a:solidFill>
                  <a:srgbClr val="10243F"/>
                </a:solidFill>
                <a:latin typeface="微软雅黑" panose="020B0503020204020204" charset="-122"/>
                <a:ea typeface="微软雅黑" panose="020B0503020204020204" charset="-122"/>
              </a:rPr>
              <a:t>归纳总结。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(5)  </a:t>
            </a:r>
            <a:r>
              <a:rPr lang="zh-CN" altLang="zh-CN" sz="1100" u="none">
                <a:solidFill>
                  <a:srgbClr val="10243F"/>
                </a:solidFill>
                <a:latin typeface="微软雅黑" panose="020B0503020204020204" charset="-122"/>
                <a:ea typeface="微软雅黑" panose="020B0503020204020204" charset="-122"/>
              </a:rPr>
              <a:t>形成框架内容，并撰写产品上市推广或品策划方案。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(6)  </a:t>
            </a:r>
            <a:r>
              <a:rPr lang="zh-CN" altLang="zh-CN" sz="1100" u="none">
                <a:solidFill>
                  <a:srgbClr val="10243F"/>
                </a:solidFill>
                <a:latin typeface="微软雅黑" panose="020B0503020204020204" charset="-122"/>
                <a:ea typeface="微软雅黑" panose="020B0503020204020204" charset="-122"/>
              </a:rPr>
              <a:t>每个团队选</a:t>
            </a:r>
            <a:r>
              <a:rPr lang="en-US" altLang="zh-CN" sz="1100" u="none">
                <a:solidFill>
                  <a:srgbClr val="10243F"/>
                </a:solidFill>
                <a:latin typeface="微软雅黑" panose="020B0503020204020204" charset="-122"/>
                <a:ea typeface="微软雅黑" panose="020B0503020204020204" charset="-122"/>
              </a:rPr>
              <a:t> 1 </a:t>
            </a:r>
            <a:r>
              <a:rPr lang="zh-CN" altLang="zh-CN" sz="1100" u="none">
                <a:solidFill>
                  <a:srgbClr val="10243F"/>
                </a:solidFill>
                <a:latin typeface="微软雅黑" panose="020B0503020204020204" charset="-122"/>
                <a:ea typeface="微软雅黑" panose="020B0503020204020204" charset="-122"/>
              </a:rPr>
              <a:t>名代表面对全班同学陈述本团队策划的思路内容及感受</a:t>
            </a:r>
            <a:r>
              <a:rPr lang="en-US" altLang="zh-CN" sz="1100" u="none">
                <a:solidFill>
                  <a:srgbClr val="10243F"/>
                </a:solidFill>
                <a:latin typeface="微软雅黑" panose="020B0503020204020204" charset="-122"/>
                <a:ea typeface="微软雅黑" panose="020B0503020204020204" charset="-122"/>
              </a:rPr>
              <a:t>(</a:t>
            </a:r>
            <a:r>
              <a:rPr lang="zh-CN" altLang="zh-CN" sz="1100" u="none">
                <a:solidFill>
                  <a:srgbClr val="10243F"/>
                </a:solidFill>
                <a:latin typeface="微软雅黑" panose="020B0503020204020204" charset="-122"/>
                <a:ea typeface="微软雅黑" panose="020B0503020204020204" charset="-122"/>
              </a:rPr>
              <a:t>每组</a:t>
            </a:r>
            <a:r>
              <a:rPr lang="en-US" altLang="zh-CN" sz="1100" u="none">
                <a:solidFill>
                  <a:srgbClr val="10243F"/>
                </a:solidFill>
                <a:latin typeface="微软雅黑" panose="020B0503020204020204" charset="-122"/>
                <a:ea typeface="微软雅黑" panose="020B0503020204020204" charset="-122"/>
              </a:rPr>
              <a:t> 5</a:t>
            </a:r>
            <a:r>
              <a:rPr lang="zh-CN" altLang="zh-CN" sz="1100" u="none">
                <a:solidFill>
                  <a:srgbClr val="10243F"/>
                </a:solidFill>
                <a:latin typeface="微软雅黑" panose="020B0503020204020204" charset="-122"/>
                <a:ea typeface="微软雅黑" panose="020B0503020204020204" charset="-122"/>
              </a:rPr>
              <a:t>～</a:t>
            </a:r>
            <a:r>
              <a:rPr lang="en-US" altLang="zh-CN" sz="1100" u="none">
                <a:solidFill>
                  <a:srgbClr val="10243F"/>
                </a:solidFill>
                <a:latin typeface="微软雅黑" panose="020B0503020204020204" charset="-122"/>
                <a:ea typeface="微软雅黑" panose="020B0503020204020204" charset="-122"/>
              </a:rPr>
              <a:t>8 </a:t>
            </a:r>
            <a:r>
              <a:rPr lang="zh-CN" altLang="zh-CN" sz="1100" u="none">
                <a:solidFill>
                  <a:srgbClr val="10243F"/>
                </a:solidFill>
                <a:latin typeface="微软雅黑" panose="020B0503020204020204" charset="-122"/>
                <a:ea typeface="微软雅黑" panose="020B0503020204020204" charset="-122"/>
              </a:rPr>
              <a:t>分钟</a:t>
            </a:r>
            <a:r>
              <a:rPr lang="en-US" altLang="zh-CN" sz="1100" u="none">
                <a:solidFill>
                  <a:srgbClr val="10243F"/>
                </a:solidFill>
                <a:latin typeface="微软雅黑" panose="020B0503020204020204" charset="-122"/>
                <a:ea typeface="微软雅黑" panose="020B0503020204020204" charset="-122"/>
              </a:rPr>
              <a:t>)</a:t>
            </a:r>
            <a:r>
              <a:rPr lang="zh-CN" altLang="zh-CN" sz="1100" u="none">
                <a:solidFill>
                  <a:srgbClr val="10243F"/>
                </a:solidFill>
                <a:latin typeface="微软雅黑" panose="020B0503020204020204" charset="-122"/>
                <a:ea typeface="微软雅黑" panose="020B0503020204020204" charset="-122"/>
              </a:rPr>
              <a:t>。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(7)  </a:t>
            </a:r>
            <a:r>
              <a:rPr lang="zh-CN" altLang="zh-CN" sz="1100" u="none">
                <a:solidFill>
                  <a:srgbClr val="10243F"/>
                </a:solidFill>
                <a:latin typeface="微软雅黑" panose="020B0503020204020204" charset="-122"/>
                <a:ea typeface="微软雅黑" panose="020B0503020204020204" charset="-122"/>
              </a:rPr>
              <a:t>每个团队提交一份产品上市推广或品牌推广策划文案</a:t>
            </a:r>
            <a:r>
              <a:rPr lang="en-US" altLang="zh-CN" sz="1100" u="none">
                <a:solidFill>
                  <a:srgbClr val="10243F"/>
                </a:solidFill>
                <a:latin typeface="微软雅黑" panose="020B0503020204020204" charset="-122"/>
                <a:ea typeface="微软雅黑" panose="020B0503020204020204" charset="-122"/>
              </a:rPr>
              <a:t>(3500 </a:t>
            </a:r>
            <a:r>
              <a:rPr lang="zh-CN" altLang="zh-CN" sz="1100" u="none">
                <a:solidFill>
                  <a:srgbClr val="10243F"/>
                </a:solidFill>
                <a:latin typeface="微软雅黑" panose="020B0503020204020204" charset="-122"/>
                <a:ea typeface="微软雅黑" panose="020B0503020204020204" charset="-122"/>
              </a:rPr>
              <a:t>字以上</a:t>
            </a:r>
            <a:r>
              <a:rPr lang="en-US" altLang="zh-CN" sz="1100" u="none">
                <a:solidFill>
                  <a:srgbClr val="10243F"/>
                </a:solidFill>
                <a:latin typeface="微软雅黑" panose="020B0503020204020204" charset="-122"/>
                <a:ea typeface="微软雅黑" panose="020B0503020204020204" charset="-122"/>
              </a:rPr>
              <a:t>)</a:t>
            </a:r>
            <a:r>
              <a:rPr lang="zh-CN" altLang="zh-CN" sz="1100" u="none">
                <a:solidFill>
                  <a:srgbClr val="10243F"/>
                </a:solidFill>
                <a:latin typeface="微软雅黑" panose="020B0503020204020204" charset="-122"/>
                <a:ea typeface="微软雅黑" panose="020B0503020204020204" charset="-122"/>
              </a:rPr>
              <a:t>。</a:t>
            </a:r>
            <a:r>
              <a:rPr lang="en-US" altLang="zh-CN" sz="1100" u="none">
                <a:solidFill>
                  <a:srgbClr val="10243F"/>
                </a:solidFill>
                <a:latin typeface="微软雅黑" panose="020B0503020204020204" charset="-122"/>
                <a:ea typeface="微软雅黑" panose="020B0503020204020204" charset="-122"/>
              </a:rPr>
              <a:t>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100" b="1" u="none">
                <a:solidFill>
                  <a:srgbClr val="10243F"/>
                </a:solidFill>
                <a:latin typeface="微软雅黑" panose="020B0503020204020204" charset="-122"/>
                <a:ea typeface="微软雅黑" panose="020B0503020204020204" charset="-122"/>
              </a:rPr>
              <a:t>实训效果与检测</a:t>
            </a:r>
            <a:r>
              <a:rPr lang="en-US" altLang="zh-CN" sz="1100" b="1" u="none">
                <a:solidFill>
                  <a:srgbClr val="10243F"/>
                </a:solidFill>
                <a:latin typeface="微软雅黑" panose="020B0503020204020204" charset="-122"/>
                <a:ea typeface="微软雅黑" panose="020B0503020204020204" charset="-122"/>
              </a:rPr>
              <a:t>:</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 (1)  </a:t>
            </a:r>
            <a:r>
              <a:rPr lang="zh-CN" altLang="zh-CN" sz="1100" u="none">
                <a:solidFill>
                  <a:srgbClr val="10243F"/>
                </a:solidFill>
                <a:latin typeface="微软雅黑" panose="020B0503020204020204" charset="-122"/>
                <a:ea typeface="微软雅黑" panose="020B0503020204020204" charset="-122"/>
              </a:rPr>
              <a:t>小组自评。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(2)  </a:t>
            </a:r>
            <a:r>
              <a:rPr lang="zh-CN" altLang="zh-CN" sz="1100" u="none">
                <a:solidFill>
                  <a:srgbClr val="10243F"/>
                </a:solidFill>
                <a:latin typeface="微软雅黑" panose="020B0503020204020204" charset="-122"/>
                <a:ea typeface="微软雅黑" panose="020B0503020204020204" charset="-122"/>
              </a:rPr>
              <a:t>小组成果展示介绍</a:t>
            </a:r>
            <a:r>
              <a:rPr lang="en-US" altLang="zh-CN" sz="1100" u="none">
                <a:solidFill>
                  <a:srgbClr val="10243F"/>
                </a:solidFill>
                <a:latin typeface="微软雅黑" panose="020B0503020204020204" charset="-122"/>
                <a:ea typeface="微软雅黑" panose="020B0503020204020204" charset="-122"/>
              </a:rPr>
              <a:t>(</a:t>
            </a:r>
            <a:r>
              <a:rPr lang="zh-CN" altLang="zh-CN" sz="1100" u="none">
                <a:solidFill>
                  <a:srgbClr val="10243F"/>
                </a:solidFill>
                <a:latin typeface="微软雅黑" panose="020B0503020204020204" charset="-122"/>
                <a:ea typeface="微软雅黑" panose="020B0503020204020204" charset="-122"/>
              </a:rPr>
              <a:t>包括组内成员的工作态度、组内合作程度、工作流程、成果质量的评价</a:t>
            </a:r>
            <a:r>
              <a:rPr lang="en-US" altLang="zh-CN" sz="1100" u="none">
                <a:solidFill>
                  <a:srgbClr val="10243F"/>
                </a:solidFill>
                <a:latin typeface="微软雅黑" panose="020B0503020204020204" charset="-122"/>
                <a:ea typeface="微软雅黑" panose="020B0503020204020204" charset="-122"/>
              </a:rPr>
              <a:t>)</a:t>
            </a:r>
            <a:r>
              <a:rPr lang="zh-CN" altLang="zh-CN" sz="1100" u="none">
                <a:solidFill>
                  <a:srgbClr val="10243F"/>
                </a:solidFill>
                <a:latin typeface="微软雅黑" panose="020B0503020204020204" charset="-122"/>
                <a:ea typeface="微软雅黑" panose="020B0503020204020204" charset="-122"/>
              </a:rPr>
              <a:t>。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(3)  </a:t>
            </a:r>
            <a:r>
              <a:rPr lang="zh-CN" altLang="zh-CN" sz="1100" u="none">
                <a:solidFill>
                  <a:srgbClr val="10243F"/>
                </a:solidFill>
                <a:latin typeface="微软雅黑" panose="020B0503020204020204" charset="-122"/>
                <a:ea typeface="微软雅黑" panose="020B0503020204020204" charset="-122"/>
              </a:rPr>
              <a:t>组间互评。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(4)  </a:t>
            </a:r>
            <a:r>
              <a:rPr lang="zh-CN" altLang="zh-CN" sz="1100" u="none">
                <a:solidFill>
                  <a:srgbClr val="10243F"/>
                </a:solidFill>
                <a:latin typeface="微软雅黑" panose="020B0503020204020204" charset="-122"/>
                <a:ea typeface="微软雅黑" panose="020B0503020204020204" charset="-122"/>
              </a:rPr>
              <a:t>教师团队总评。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en-US" altLang="zh-CN" sz="1100" u="none">
                <a:solidFill>
                  <a:srgbClr val="10243F"/>
                </a:solidFill>
                <a:latin typeface="微软雅黑" panose="020B0503020204020204" charset="-122"/>
                <a:ea typeface="微软雅黑" panose="020B0503020204020204" charset="-122"/>
              </a:rPr>
              <a:t>(5)  </a:t>
            </a:r>
            <a:r>
              <a:rPr lang="zh-CN" altLang="zh-CN" sz="1100" u="none">
                <a:solidFill>
                  <a:srgbClr val="10243F"/>
                </a:solidFill>
                <a:latin typeface="微软雅黑" panose="020B0503020204020204" charset="-122"/>
                <a:ea typeface="微软雅黑" panose="020B0503020204020204" charset="-122"/>
              </a:rPr>
              <a:t>个人子项目任务教师评价</a:t>
            </a:r>
            <a:r>
              <a:rPr lang="en-US" altLang="zh-CN" sz="1100" u="none">
                <a:solidFill>
                  <a:srgbClr val="10243F"/>
                </a:solidFill>
                <a:latin typeface="微软雅黑" panose="020B0503020204020204" charset="-122"/>
                <a:ea typeface="微软雅黑" panose="020B0503020204020204" charset="-122"/>
              </a:rPr>
              <a:t>(</a:t>
            </a:r>
            <a:r>
              <a:rPr lang="zh-CN" altLang="zh-CN" sz="1100" u="none">
                <a:solidFill>
                  <a:srgbClr val="10243F"/>
                </a:solidFill>
                <a:latin typeface="微软雅黑" panose="020B0503020204020204" charset="-122"/>
                <a:ea typeface="微软雅黑" panose="020B0503020204020204" charset="-122"/>
              </a:rPr>
              <a:t>打分</a:t>
            </a:r>
            <a:r>
              <a:rPr lang="en-US" altLang="zh-CN" sz="1100" u="none">
                <a:solidFill>
                  <a:srgbClr val="10243F"/>
                </a:solidFill>
                <a:latin typeface="微软雅黑" panose="020B0503020204020204" charset="-122"/>
                <a:ea typeface="微软雅黑" panose="020B0503020204020204" charset="-122"/>
              </a:rPr>
              <a:t>)</a:t>
            </a:r>
            <a:r>
              <a:rPr lang="zh-CN" altLang="zh-CN" sz="1100" u="none">
                <a:solidFill>
                  <a:srgbClr val="10243F"/>
                </a:solidFill>
                <a:latin typeface="微软雅黑" panose="020B0503020204020204" charset="-122"/>
                <a:ea typeface="微软雅黑" panose="020B0503020204020204" charset="-122"/>
              </a:rPr>
              <a:t>。</a:t>
            </a:r>
            <a:r>
              <a:rPr lang="en-US" altLang="zh-CN" sz="1100" u="none">
                <a:solidFill>
                  <a:srgbClr val="10243F"/>
                </a:solidFill>
                <a:latin typeface="微软雅黑" panose="020B0503020204020204" charset="-122"/>
                <a:ea typeface="微软雅黑" panose="020B0503020204020204" charset="-122"/>
              </a:rPr>
              <a:t> </a:t>
            </a:r>
            <a:endParaRPr lang="zh-CN" altLang="zh-CN"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r>
              <a:rPr lang="zh-CN" altLang="zh-CN" sz="1100" u="none">
                <a:solidFill>
                  <a:srgbClr val="10243F"/>
                </a:solidFill>
                <a:latin typeface="微软雅黑" panose="020B0503020204020204" charset="-122"/>
                <a:ea typeface="微软雅黑" panose="020B0503020204020204" charset="-122"/>
              </a:rPr>
              <a:t>根据各组成果的优缺点，有针对性地点评，启发学生的创新思维；对各组普遍存在的问题进行重点分析；针对各团队具体项目的策划提出重点要注意的问题。</a:t>
            </a:r>
            <a:endParaRPr lang="zh-CN" altLang="en-US" sz="1100" u="none">
              <a:solidFill>
                <a:srgbClr val="10243F"/>
              </a:solidFill>
              <a:latin typeface="微软雅黑" panose="020B0503020204020204" charset="-122"/>
              <a:ea typeface="微软雅黑" panose="020B0503020204020204" charset="-122"/>
            </a:endParaRPr>
          </a:p>
          <a:p>
            <a:pPr marL="0" lvl="0" indent="0" algn="l" defTabSz="914400" fontAlgn="base">
              <a:lnSpc>
                <a:spcPct val="120000"/>
              </a:lnSpc>
              <a:spcAft>
                <a:spcPct val="0"/>
              </a:spcAft>
              <a:buFont typeface="Calibri" panose="020F0502020204030204" charset="0"/>
              <a:buNone/>
            </a:pPr>
            <a:endParaRPr lang="zh-CN" altLang="en-US" sz="1100" u="none">
              <a:solidFill>
                <a:srgbClr val="10243F"/>
              </a:solidFill>
              <a:latin typeface="微软雅黑" panose="020B0503020204020204" charset="-122"/>
              <a:ea typeface="微软雅黑" panose="020B0503020204020204" charset="-122"/>
            </a:endParaRPr>
          </a:p>
        </p:txBody>
      </p:sp>
    </p:spTree>
  </p:cSld>
  <p:clrMapOvr>
    <a:masterClrMapping/>
  </p:clrMapOvr>
  <p:transition spd="med">
    <p:fade/>
  </p:transition>
</p:sld>
</file>

<file path=ppt/tags/tag1.xml><?xml version="1.0" encoding="utf-8"?>
<p:tagLst xmlns:p="http://schemas.openxmlformats.org/presentationml/2006/main">
  <p:tag name="AS_NET" val="4.0.30319.18063"/>
  <p:tag name="AS_OS" val="Microsoft Windows NT 6.1.7601 Service Pack 1"/>
  <p:tag name="AS_RELEASE_DATE" val="2016.09.30"/>
  <p:tag name="AS_TITLE" val="Aspose.Slides for .NET 2.0"/>
  <p:tag name="AS_VERSION" val="16.9.0.0"/>
</p:tagLst>
</file>

<file path=ppt/theme/theme1.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Arial"/>
        <a:cs typeface=""/>
      </a:majorFont>
      <a:minorFont>
        <a:latin typeface="Calibri"/>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EEECE1"/>
      </a:hlink>
      <a:folHlink>
        <a:srgbClr val="EEECE1"/>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6900</Words>
  <Application>WPS 演示</Application>
  <PresentationFormat>Экран</PresentationFormat>
  <Paragraphs>638</Paragraphs>
  <Slides>42</Slides>
  <Notes>0</Notes>
  <HiddenSlides>0</HiddenSlides>
  <MMClips>0</MMClips>
  <ScaleCrop>false</ScaleCrop>
  <HeadingPairs>
    <vt:vector size="6" baseType="variant">
      <vt:variant>
        <vt:lpstr>已用的字体</vt:lpstr>
      </vt:variant>
      <vt:variant>
        <vt:i4>18</vt:i4>
      </vt:variant>
      <vt:variant>
        <vt:lpstr>主题</vt:lpstr>
      </vt:variant>
      <vt:variant>
        <vt:i4>13</vt:i4>
      </vt:variant>
      <vt:variant>
        <vt:lpstr>幻灯片标题</vt:lpstr>
      </vt:variant>
      <vt:variant>
        <vt:i4>42</vt:i4>
      </vt:variant>
    </vt:vector>
  </HeadingPairs>
  <TitlesOfParts>
    <vt:vector size="73" baseType="lpstr">
      <vt:lpstr>Arial</vt:lpstr>
      <vt:lpstr>宋体</vt:lpstr>
      <vt:lpstr>Wingdings</vt:lpstr>
      <vt:lpstr>Calibri</vt:lpstr>
      <vt:lpstr>Calibri</vt:lpstr>
      <vt:lpstr>Arial</vt:lpstr>
      <vt:lpstr>Times New Roman</vt:lpstr>
      <vt:lpstr>微软雅黑</vt:lpstr>
      <vt:lpstr>方正姚体</vt:lpstr>
      <vt:lpstr>仿宋</vt:lpstr>
      <vt:lpstr>楷体_GB2312</vt:lpstr>
      <vt:lpstr>新宋体</vt:lpstr>
      <vt:lpstr>Monotype Sorts</vt:lpstr>
      <vt:lpstr>Wingdings</vt:lpstr>
      <vt:lpstr>华文新魏</vt:lpstr>
      <vt:lpstr>Arial Unicode MS</vt:lpstr>
      <vt:lpstr>黑体</vt:lpstr>
      <vt:lpstr>华文行楷</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PLC各阶段的营销策略</vt:lpstr>
      <vt:lpstr>PowerPoint 演示文稿</vt:lpstr>
      <vt:lpstr>PowerPoint 演示文稿</vt:lpstr>
      <vt:lpstr>PowerPoint 演示文稿</vt:lpstr>
      <vt:lpstr>PowerPoint 演示文稿</vt:lpstr>
      <vt:lpstr>PowerPoint 演示文稿</vt:lpstr>
      <vt:lpstr>市场增长率－市场占有率矩阵</vt:lpstr>
      <vt:lpstr>波士顿矩阵 </vt:lpstr>
      <vt:lpstr>PowerPoint 演示文稿</vt:lpstr>
      <vt:lpstr>PowerPoint 演示文稿</vt:lpstr>
      <vt:lpstr>【任务演练】</vt:lpstr>
      <vt:lpstr>任务2  新产品开发策划</vt:lpstr>
      <vt:lpstr>PowerPoint 演示文稿</vt:lpstr>
      <vt:lpstr>2.2新产品开发的程序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【任务演练】</vt:lpstr>
      <vt:lpstr>任务3  新产品上市推广策划</vt:lpstr>
      <vt:lpstr>PowerPoint 演示文稿</vt:lpstr>
      <vt:lpstr>PowerPoint 演示文稿</vt:lpstr>
      <vt:lpstr>PowerPoint 演示文稿</vt:lpstr>
      <vt:lpstr>PowerPoint 演示文稿</vt:lpstr>
      <vt:lpstr>【任务演练】</vt:lpstr>
      <vt:lpstr>【重点概括】</vt:lpstr>
      <vt:lpstr>PowerPoint 演示文稿</vt:lpstr>
      <vt:lpstr>【实训项目】</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寒小鱼</cp:lastModifiedBy>
  <cp:revision>77</cp:revision>
  <dcterms:created xsi:type="dcterms:W3CDTF">2014-05-29T07:18:00Z</dcterms:created>
  <dcterms:modified xsi:type="dcterms:W3CDTF">2021-01-28T02:31:02Z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2052-11.1.0.9305</vt:lpwstr>
  </property>
</Properties>
</file>