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32"/>
  </p:notesMasterIdLst>
  <p:sldIdLst>
    <p:sldId id="588" r:id="rId4"/>
    <p:sldId id="587" r:id="rId5"/>
    <p:sldId id="468" r:id="rId6"/>
    <p:sldId id="585" r:id="rId7"/>
    <p:sldId id="589" r:id="rId8"/>
    <p:sldId id="463" r:id="rId9"/>
    <p:sldId id="443" r:id="rId10"/>
    <p:sldId id="590" r:id="rId11"/>
    <p:sldId id="462" r:id="rId12"/>
    <p:sldId id="591" r:id="rId13"/>
    <p:sldId id="460" r:id="rId14"/>
    <p:sldId id="592" r:id="rId15"/>
    <p:sldId id="451" r:id="rId16"/>
    <p:sldId id="459" r:id="rId17"/>
    <p:sldId id="439" r:id="rId18"/>
    <p:sldId id="593" r:id="rId19"/>
    <p:sldId id="594" r:id="rId20"/>
    <p:sldId id="595" r:id="rId21"/>
    <p:sldId id="596" r:id="rId22"/>
    <p:sldId id="597" r:id="rId23"/>
    <p:sldId id="602" r:id="rId24"/>
    <p:sldId id="601" r:id="rId25"/>
    <p:sldId id="603" r:id="rId26"/>
    <p:sldId id="598" r:id="rId27"/>
    <p:sldId id="599" r:id="rId28"/>
    <p:sldId id="600" r:id="rId29"/>
    <p:sldId id="440" r:id="rId30"/>
    <p:sldId id="445" r:id="rId31"/>
  </p:sldIdLst>
  <p:sldSz cx="9144000" cy="6858000" type="screen4x3"/>
  <p:notesSz cx="6858000" cy="9144000"/>
  <p:custDataLst>
    <p:tags r:id="rId3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F1C2AD"/>
    <a:srgbClr val="FF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 preferSingleView="1">
    <p:restoredLeft sz="20017" autoAdjust="0"/>
    <p:restoredTop sz="94660"/>
  </p:normalViewPr>
  <p:slideViewPr>
    <p:cSldViewPr>
      <p:cViewPr>
        <p:scale>
          <a:sx n="66" d="100"/>
          <a:sy n="66" d="100"/>
        </p:scale>
        <p:origin x="-954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"/>
          <a:sy n="1" d="1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6" Type="http://schemas.openxmlformats.org/officeDocument/2006/relationships/tags" Target="tags/tag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notesMaster" Target="notesMasters/notes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5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anose="020B0604020202020204" pitchFamily="34" charset="0"/>
              <a:buNone/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F66C987-6770-4ADD-AA31-0AB6281A4829}" type="datetimeFigureOut">
              <a:rPr lang="zh-CN" altLang="en-US"/>
            </a:fld>
            <a:endParaRPr lang="zh-CN" altLang="en-US"/>
          </a:p>
        </p:txBody>
      </p:sp>
      <p:sp>
        <p:nvSpPr>
          <p:cNvPr id="11469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  <a:miter lim="800000"/>
          </a:ln>
        </p:spPr>
      </p:sp>
      <p:sp>
        <p:nvSpPr>
          <p:cNvPr id="3077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3078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buFont typeface="Arial" panose="020B0604020202020204" pitchFamily="34" charset="0"/>
              <a:buNone/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9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buFont typeface="Arial" panose="020B0604020202020204" pitchFamily="34" charset="0"/>
              <a:buNone/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7B16B25-99E1-4CB6-8799-7566E19EF49D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86F9B-D550-4ED5-9A7B-822A7B6A2E6F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12D77-B1FD-4BB8-ACA2-FFE2C6FC726F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3F9EA-E42F-433F-B2A0-706FDC43506B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C7359-36BA-4E99-A1C9-833E69E4D49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2DC21-9741-4831-BA2C-8D7B7E346A7C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BC31F-896C-4885-A4EE-FEC68EAE6AB3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4582B-E283-4CA4-A50D-1B079EF5202B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E91FE-6BB8-4422-A69B-4783FCD6B9E4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CCE51-550F-44FE-B58B-C8AA8C79B595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385A2-7BED-4023-8BC9-9C790CF8455C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BEA98-9260-42F7-B9CC-85A44AF96E6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单击以编辑母版副标题样式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74E86F9B-D550-4ED5-9A7B-822A7B6A2E6F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12D77-B1FD-4BB8-ACA2-FFE2C6FC726F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CFF3F9EA-E42F-433F-B2A0-706FDC43506B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499C7359-36BA-4E99-A1C9-833E69E4D49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B592DC21-9741-4831-BA2C-8D7B7E346A7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6BC31F-896C-4885-A4EE-FEC68EAE6AB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C4582B-E283-4CA4-A50D-1B079EF5202B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4E91FE-6BB8-4422-A69B-4783FCD6B9E4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10ECCE51-550F-44FE-B58B-C8AA8C79B595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9C394F87-47A0-483C-8EA1-522ED63D22AA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9C394F87-47A0-483C-8EA1-522ED63D22AA}" type="slidenum">
              <a:rPr lang="en-US" smtClean="0"/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  <a:endParaRPr lang="en-US" sz="8000" baseline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  <a:endParaRPr lang="en-US" sz="8000" baseline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9C394F87-47A0-483C-8EA1-522ED63D22AA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9C394F87-47A0-483C-8EA1-522ED63D22AA}" type="slidenum">
              <a:rPr lang="en-US" smtClean="0"/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  <a:endParaRPr lang="en-US" sz="8000" baseline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  <a:endParaRPr lang="en-US" sz="8000" baseline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9C394F87-47A0-483C-8EA1-522ED63D22AA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anchor="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385A2-7BED-4023-8BC9-9C790CF8455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394F87-47A0-483C-8EA1-522ED63D22AA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4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anose="020B0604020202020204" pitchFamily="34" charset="0"/>
              <a:buNone/>
              <a:defRPr sz="14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anose="020B0604020202020204" pitchFamily="34" charset="0"/>
              <a:buNone/>
              <a:defRPr sz="14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C394F87-47A0-483C-8EA1-522ED63D22AA}" type="slidenum">
              <a:rPr lang="en-US"/>
            </a:fld>
            <a:endParaRPr lang="en-US"/>
          </a:p>
        </p:txBody>
      </p:sp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311515" y="0"/>
            <a:ext cx="832485" cy="8324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3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/>
          </p:txBody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6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2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8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0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/>
          </p:txBody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9C394F87-47A0-483C-8EA1-522ED63D22AA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19672" y="1412776"/>
            <a:ext cx="6600451" cy="2262781"/>
          </a:xfrm>
        </p:spPr>
        <p:txBody>
          <a:bodyPr>
            <a:normAutofit fontScale="90000"/>
          </a:bodyPr>
          <a:lstStyle/>
          <a:p>
            <a:r>
              <a:rPr lang="zh-CN" altLang="en-US" b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康复护理</a:t>
            </a:r>
            <a:r>
              <a:rPr lang="en-US" altLang="zh-CN" b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——</a:t>
            </a:r>
            <a:r>
              <a:rPr lang="zh-CN" altLang="en-US" b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肢体康复、老年人闲暇活动</a:t>
            </a:r>
            <a:br>
              <a:rPr lang="zh-CN" altLang="en-US" b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endParaRPr lang="zh-CN" altLang="en-US" b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156176" y="5085185"/>
            <a:ext cx="2592288" cy="936104"/>
          </a:xfrm>
        </p:spPr>
        <p:txBody>
          <a:bodyPr/>
          <a:lstStyle/>
          <a:p>
            <a:pPr>
              <a:spcBef>
                <a:spcPct val="50000"/>
              </a:spcBef>
            </a:pPr>
            <a:endParaRPr lang="en-US" altLang="zh-CN" b="1"/>
          </a:p>
          <a:p>
            <a:pPr>
              <a:spcBef>
                <a:spcPct val="50000"/>
              </a:spcBef>
            </a:pPr>
            <a:r>
              <a:rPr lang="zh-CN" altLang="en-US" b="1"/>
              <a:t>         </a:t>
            </a:r>
            <a:endParaRPr lang="zh-CN" altLang="en-US" b="1"/>
          </a:p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88640"/>
            <a:ext cx="1076475" cy="106694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851910" y="4149090"/>
            <a:ext cx="3665220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主讲老师：程洪兰</a:t>
            </a:r>
            <a:endParaRPr lang="zh-CN" altLang="en-US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915816" y="457200"/>
            <a:ext cx="5313784" cy="1143000"/>
          </a:xfrm>
        </p:spPr>
        <p:txBody>
          <a:bodyPr/>
          <a:lstStyle/>
          <a:p>
            <a:pPr algn="l"/>
            <a:r>
              <a:rPr lang="zh-CN" altLang="en-US" sz="4000" b="1" smtClean="0">
                <a:solidFill>
                  <a:srgbClr val="FF0066"/>
                </a:solidFill>
              </a:rPr>
              <a:t>学习目标</a:t>
            </a:r>
            <a:endParaRPr lang="zh-CN" altLang="en-US" sz="4000" b="1" smtClean="0">
              <a:solidFill>
                <a:srgbClr val="FF0066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051720" y="1600200"/>
            <a:ext cx="6177880" cy="4525963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sz="2800" b="1" smtClean="0"/>
              <a:t>一、能配合医务人员帮助老人进行肢体活动</a:t>
            </a:r>
            <a:endParaRPr lang="en-US" sz="2800" b="1" smtClean="0"/>
          </a:p>
          <a:p>
            <a:pPr>
              <a:buFontTx/>
              <a:buNone/>
            </a:pPr>
            <a:r>
              <a:rPr lang="zh-CN" altLang="en-US" sz="2800" b="1" smtClean="0"/>
              <a:t>二、能配合医务人员开展常用的作业疗法</a:t>
            </a:r>
            <a:endParaRPr lang="en-US" sz="2800" b="1" smtClean="0"/>
          </a:p>
          <a:p>
            <a:pPr>
              <a:buFontTx/>
              <a:buNone/>
            </a:pPr>
            <a:r>
              <a:rPr lang="zh-CN" altLang="en-US" sz="2800" b="1" smtClean="0"/>
              <a:t>三、能指导和训练老人独立完成日常生活动作</a:t>
            </a:r>
            <a:endParaRPr lang="en-US" sz="2800" b="1" smtClean="0"/>
          </a:p>
          <a:p>
            <a:pPr>
              <a:buFontTx/>
              <a:buNone/>
            </a:pPr>
            <a:r>
              <a:rPr lang="zh-CN" altLang="en-US" sz="2800" b="1" smtClean="0"/>
              <a:t>四、能指导老人应用各类健身器材和体育锻炼</a:t>
            </a:r>
            <a:endParaRPr lang="en-US" sz="2800" b="1" smtClean="0"/>
          </a:p>
          <a:p>
            <a:pPr>
              <a:buFontTx/>
              <a:buNone/>
            </a:pPr>
            <a:r>
              <a:rPr lang="zh-CN" altLang="en-US" sz="2800" b="1" smtClean="0"/>
              <a:t>五、能组织老人开展小型闲暇活动</a:t>
            </a:r>
            <a:endParaRPr lang="zh-CN" altLang="en-US" sz="2800" b="1" smtClean="0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094938" y="692696"/>
            <a:ext cx="5169768" cy="1143000"/>
          </a:xfrm>
        </p:spPr>
        <p:txBody>
          <a:bodyPr/>
          <a:lstStyle/>
          <a:p>
            <a:pPr algn="l"/>
            <a:r>
              <a:rPr lang="zh-CN" altLang="en-US" sz="4000" b="1" smtClean="0">
                <a:solidFill>
                  <a:srgbClr val="FF0066"/>
                </a:solidFill>
              </a:rPr>
              <a:t>主要内容</a:t>
            </a:r>
            <a:endParaRPr lang="zh-CN" altLang="en-US" sz="4000" b="1" smtClean="0">
              <a:solidFill>
                <a:srgbClr val="FF0066"/>
              </a:solidFill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051720" y="2348880"/>
            <a:ext cx="6321896" cy="2664296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sz="2800" b="1" smtClean="0"/>
              <a:t>一、肢体康复专业知识 </a:t>
            </a:r>
            <a:endParaRPr lang="en-US" sz="2800" b="1" smtClean="0"/>
          </a:p>
          <a:p>
            <a:pPr>
              <a:buFontTx/>
              <a:buNone/>
            </a:pPr>
            <a:r>
              <a:rPr lang="zh-CN" altLang="en-US" sz="2800" b="1" smtClean="0"/>
              <a:t>二、老年人闲暇活动的专业知识</a:t>
            </a:r>
            <a:endParaRPr lang="en-US" sz="2800" b="1" smtClean="0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051720" y="692696"/>
            <a:ext cx="6425530" cy="79216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CN" altLang="en-US" sz="2800" smtClean="0">
                <a:solidFill>
                  <a:srgbClr val="FF0000"/>
                </a:solidFill>
              </a:rPr>
              <a:t>一、肢体康复专业知识</a:t>
            </a:r>
            <a:endParaRPr lang="zh-CN" altLang="en-US" sz="2800" smtClean="0">
              <a:solidFill>
                <a:srgbClr val="FF0000"/>
              </a:solidFill>
            </a:endParaRPr>
          </a:p>
        </p:txBody>
      </p:sp>
      <p:sp>
        <p:nvSpPr>
          <p:cNvPr id="7172" name="TextBox 1"/>
          <p:cNvSpPr txBox="1">
            <a:spLocks noChangeArrowheads="1"/>
          </p:cNvSpPr>
          <p:nvPr/>
        </p:nvSpPr>
        <p:spPr bwMode="auto">
          <a:xfrm>
            <a:off x="1664469" y="2204864"/>
            <a:ext cx="7200032" cy="245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（一）康复的定义</a:t>
            </a:r>
            <a:endParaRPr lang="en-US" sz="2400" b="1" smtClean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sz="24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</a:t>
            </a:r>
            <a:r>
              <a:rPr lang="zh-CN" alt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康复是综合协调的运用医学、社会、教育、职业的措施，对老年患者进行训练，使其生活能力达到尽可能高的水平，减少病伤残者的社会功能障碍，使病伤残者能重新恢复健康。</a:t>
            </a:r>
            <a:endParaRPr lang="en-US" sz="2400" b="1" smtClean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eaLnBrk="1" hangingPunct="1">
              <a:spcBef>
                <a:spcPct val="20000"/>
              </a:spcBef>
              <a:buClr>
                <a:srgbClr val="FF0066"/>
              </a:buClr>
              <a:buSzPct val="75000"/>
              <a:buFont typeface="Arial" panose="020B0604020202020204" pitchFamily="34" charset="0"/>
              <a:buNone/>
              <a:defRPr/>
            </a:pPr>
            <a:endParaRPr lang="zh-CN" altLang="en-US" sz="2400" b="1" smtClean="0">
              <a:latin typeface="宋体" panose="02010600030101010101" pitchFamily="2" charset="-122"/>
            </a:endParaRPr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rgbClr val="FF0000"/>
                </a:solidFill>
              </a:rPr>
              <a:t>一、肢体康复专业知识</a:t>
            </a:r>
            <a:br>
              <a:rPr lang="zh-CN" altLang="en-US">
                <a:solidFill>
                  <a:srgbClr val="FF0000"/>
                </a:solidFill>
              </a:rPr>
            </a:b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20000"/>
              </a:spcBef>
              <a:buNone/>
              <a:defRPr/>
            </a:pPr>
            <a:r>
              <a:rPr lang="zh-CN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（二）康复的目的和重要性</a:t>
            </a:r>
            <a:endParaRPr lang="en-US" altLang="zh-CN" b="1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>
              <a:spcBef>
                <a:spcPct val="20000"/>
              </a:spcBef>
              <a:buNone/>
              <a:defRPr/>
            </a:pPr>
            <a:r>
              <a:rPr lang="en-US" altLang="zh-CN" b="1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1</a:t>
            </a:r>
            <a:r>
              <a:rPr lang="zh-CN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、目的  促进生理和心理健康，最大限度提高生活质量，适应社会，回归社会。</a:t>
            </a:r>
            <a:endParaRPr lang="en-US" altLang="zh-CN" b="1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>
              <a:spcBef>
                <a:spcPct val="20000"/>
              </a:spcBef>
              <a:buNone/>
              <a:defRPr/>
            </a:pPr>
            <a:r>
              <a:rPr lang="en-US" altLang="zh-CN" b="1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2</a:t>
            </a:r>
            <a:r>
              <a:rPr lang="zh-CN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、分类  预防性康复</a:t>
            </a:r>
            <a:endParaRPr lang="en-US" altLang="zh-CN" b="1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>
              <a:spcBef>
                <a:spcPct val="20000"/>
              </a:spcBef>
              <a:buNone/>
              <a:defRPr/>
            </a:pPr>
            <a:r>
              <a:rPr lang="en-US" altLang="zh-CN" b="1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        </a:t>
            </a:r>
            <a:r>
              <a:rPr lang="zh-CN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治疗性康复</a:t>
            </a:r>
            <a:endParaRPr lang="en-US" altLang="zh-CN" b="1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>
              <a:spcBef>
                <a:spcPct val="20000"/>
              </a:spcBef>
              <a:buNone/>
              <a:defRPr/>
            </a:pPr>
            <a:r>
              <a:rPr lang="en-US" altLang="zh-CN" b="1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        </a:t>
            </a:r>
            <a:r>
              <a:rPr lang="zh-CN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恢复性康复</a:t>
            </a:r>
            <a:endParaRPr lang="zh-CN" altLang="en-US" b="1"/>
          </a:p>
          <a:p>
            <a:endParaRPr lang="zh-CN" altLang="en-US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979712" y="764704"/>
            <a:ext cx="5472608" cy="864096"/>
          </a:xfrm>
        </p:spPr>
        <p:txBody>
          <a:bodyPr>
            <a:noAutofit/>
          </a:bodyPr>
          <a:lstStyle/>
          <a:p>
            <a:pPr algn="l"/>
            <a:r>
              <a:rPr lang="zh-CN" altLang="en-US" smtClean="0">
                <a:solidFill>
                  <a:srgbClr val="FF0000"/>
                </a:solidFill>
              </a:rPr>
              <a:t>一、肢体康复专业知识</a:t>
            </a:r>
            <a:endParaRPr lang="zh-CN" altLang="en-US" smtClean="0">
              <a:solidFill>
                <a:srgbClr val="FF0000"/>
              </a:solidFill>
            </a:endParaRPr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267744" y="1628800"/>
            <a:ext cx="6264696" cy="5040560"/>
          </a:xfrm>
        </p:spPr>
        <p:txBody>
          <a:bodyPr>
            <a:normAutofit fontScale="62500" lnSpcReduction="20000"/>
          </a:bodyPr>
          <a:lstStyle/>
          <a:p>
            <a:pPr marL="0" indent="0">
              <a:buFontTx/>
              <a:buNone/>
              <a:defRPr/>
            </a:pPr>
            <a:r>
              <a:rPr lang="zh-CN" altLang="en-US" sz="3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</a:t>
            </a:r>
            <a:r>
              <a:rPr lang="en-US" sz="3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4</a:t>
            </a:r>
            <a:r>
              <a:rPr lang="zh-CN" altLang="en-US" sz="3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、康复的方法           </a:t>
            </a:r>
            <a:endParaRPr lang="en-US" sz="3800" b="1" smtClean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marL="0" indent="0">
              <a:buFontTx/>
              <a:buNone/>
              <a:defRPr/>
            </a:pPr>
            <a:r>
              <a:rPr lang="zh-CN" alt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（</a:t>
            </a:r>
            <a:r>
              <a:rPr 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1</a:t>
            </a:r>
            <a:r>
              <a:rPr lang="zh-CN" alt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）物理疗法 </a:t>
            </a:r>
            <a:endParaRPr lang="en-US" sz="2900" b="1" smtClean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r>
              <a:rPr 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  </a:t>
            </a:r>
            <a:r>
              <a:rPr lang="zh-CN" alt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是指电、光、声、磁、水、蜡、压力等物理因子治疗，对炎症、疼痛、瘫痪、痉挛和局部血液循环障碍有较好效果。</a:t>
            </a:r>
            <a:endParaRPr lang="en-US" sz="2900" b="1" smtClean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marL="0" indent="0">
              <a:buFontTx/>
              <a:buNone/>
              <a:defRPr/>
            </a:pPr>
            <a:r>
              <a:rPr 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  </a:t>
            </a:r>
            <a:r>
              <a:rPr lang="zh-CN" alt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常用物理疗法：</a:t>
            </a:r>
            <a:endParaRPr lang="en-US" sz="2900" b="1" smtClean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marL="0" indent="0">
              <a:buFontTx/>
              <a:buNone/>
              <a:defRPr/>
            </a:pPr>
            <a:r>
              <a:rPr 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  </a:t>
            </a:r>
            <a:r>
              <a:rPr lang="zh-CN" alt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电疗法：直流电离子导入法</a:t>
            </a:r>
            <a:endParaRPr lang="en-US" sz="2900" b="1" smtClean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marL="0" indent="0">
              <a:buFontTx/>
              <a:buNone/>
              <a:defRPr/>
            </a:pPr>
            <a:r>
              <a:rPr 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          </a:t>
            </a:r>
            <a:r>
              <a:rPr lang="zh-CN" alt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直流电药物导入法</a:t>
            </a:r>
            <a:endParaRPr lang="en-US" sz="2900" b="1" smtClean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marL="0" indent="0">
              <a:buFontTx/>
              <a:buNone/>
              <a:defRPr/>
            </a:pPr>
            <a:r>
              <a:rPr 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          </a:t>
            </a:r>
            <a:r>
              <a:rPr lang="zh-CN" alt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低频脉冲电疗法</a:t>
            </a:r>
            <a:endParaRPr lang="en-US" sz="2900" b="1" smtClean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marL="0" indent="0">
              <a:buFontTx/>
              <a:buNone/>
              <a:defRPr/>
            </a:pPr>
            <a:r>
              <a:rPr lang="zh-CN" alt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  光疗法</a:t>
            </a:r>
            <a:r>
              <a:rPr 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: </a:t>
            </a:r>
            <a:r>
              <a:rPr lang="zh-CN" alt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红外线照射</a:t>
            </a:r>
            <a:endParaRPr lang="en-US" sz="2900" b="1" smtClean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marL="0" indent="0">
              <a:buFontTx/>
              <a:buNone/>
              <a:defRPr/>
            </a:pPr>
            <a:r>
              <a:rPr 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          </a:t>
            </a:r>
            <a:r>
              <a:rPr lang="zh-CN" alt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紫外线照射</a:t>
            </a:r>
            <a:endParaRPr lang="en-US" sz="2900" b="1" smtClean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marL="0" indent="0">
              <a:buFontTx/>
              <a:buNone/>
              <a:defRPr/>
            </a:pPr>
            <a:r>
              <a:rPr 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          </a:t>
            </a:r>
            <a:r>
              <a:rPr lang="zh-CN" alt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激光治疗</a:t>
            </a:r>
            <a:endParaRPr lang="en-US" sz="2900" b="1" smtClean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marL="0" indent="0">
              <a:buFontTx/>
              <a:buNone/>
              <a:defRPr/>
            </a:pPr>
            <a:r>
              <a:rPr lang="zh-CN" alt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   声疗   超声波治疗</a:t>
            </a:r>
            <a:r>
              <a:rPr 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</a:t>
            </a:r>
            <a:r>
              <a:rPr lang="zh-CN" altLang="en-US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</a:t>
            </a:r>
            <a:endParaRPr lang="en-US" sz="2900" b="1" smtClean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marL="0" indent="0">
              <a:buFontTx/>
              <a:buNone/>
              <a:defRPr/>
            </a:pPr>
            <a:r>
              <a:rPr 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         </a:t>
            </a:r>
            <a:endParaRPr lang="en-US" sz="2400" b="1" smtClean="0">
              <a:latin typeface="宋体" panose="02010600030101010101" pitchFamily="2" charset="-122"/>
            </a:endParaRPr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979712" y="548680"/>
            <a:ext cx="6033864" cy="706437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一、肢体康复专业知识</a:t>
            </a:r>
            <a:endParaRPr lang="zh-CN" altLang="en-US" smtClean="0">
              <a:solidFill>
                <a:srgbClr val="FF0000"/>
              </a:solidFill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475656" y="2132856"/>
            <a:ext cx="6806332" cy="4032994"/>
          </a:xfrm>
        </p:spPr>
        <p:txBody>
          <a:bodyPr>
            <a:normAutofit/>
          </a:bodyPr>
          <a:lstStyle/>
          <a:p>
            <a:pPr marL="0" indent="0">
              <a:buFontTx/>
              <a:buNone/>
              <a:defRPr/>
            </a:pPr>
            <a:r>
              <a:rPr lang="zh-CN" alt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磁疗  温热磁场治疗仪治疗等</a:t>
            </a:r>
            <a:endParaRPr lang="en-US" sz="2400" b="1" smtClean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marL="0" indent="0">
              <a:buFontTx/>
              <a:buNone/>
              <a:defRPr/>
            </a:pPr>
            <a:r>
              <a:rPr 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</a:t>
            </a:r>
            <a:r>
              <a:rPr lang="zh-CN" alt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水疗  足浴、药浴、温泉浴等</a:t>
            </a:r>
            <a:endParaRPr lang="en-US" sz="2400" b="1" smtClean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marL="0" indent="0">
              <a:buFontTx/>
              <a:buNone/>
              <a:defRPr/>
            </a:pPr>
            <a:r>
              <a:rPr 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</a:t>
            </a:r>
            <a:r>
              <a:rPr lang="zh-CN" alt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热疗  蜡疗、干热疗法、湿热疗法、沙疗等</a:t>
            </a:r>
            <a:endParaRPr lang="en-US" sz="2400" b="1" smtClean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marL="0" indent="0">
              <a:buFontTx/>
              <a:buNone/>
              <a:defRPr/>
            </a:pPr>
            <a:r>
              <a:rPr 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</a:t>
            </a:r>
            <a:r>
              <a:rPr lang="zh-CN" alt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冷疗  冷敷、冰敷等</a:t>
            </a:r>
            <a:endParaRPr lang="en-US" sz="2400" b="1" smtClean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marL="0" indent="0">
              <a:buFontTx/>
              <a:buNone/>
              <a:defRPr/>
            </a:pPr>
            <a:endParaRPr lang="en-US" sz="2400" b="1" smtClean="0">
              <a:effectLst>
                <a:outerShdw blurRad="38100" dist="38100" dir="2700000" algn="tl">
                  <a:srgbClr val="C0C0C0"/>
                </a:outerShdw>
              </a:effectLst>
              <a:ea typeface="仿宋_GB2312" pitchFamily="49" charset="-122"/>
            </a:endParaRPr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rgbClr val="FF0000"/>
                </a:solidFill>
              </a:rPr>
              <a:t>一、肢体康复专业知识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42415" y="1772816"/>
            <a:ext cx="6591985" cy="4138406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zh-CN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（</a:t>
            </a:r>
            <a:r>
              <a:rPr lang="en-US" altLang="zh-CN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）运动疗法 ：体操、球类、跑步机、哑铃等 </a:t>
            </a:r>
            <a:endParaRPr lang="en-US" altLang="zh-CN" sz="2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buFontTx/>
              <a:buNone/>
              <a:defRPr/>
            </a:pP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（</a:t>
            </a:r>
            <a:r>
              <a:rPr lang="en-US" altLang="zh-CN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）作业疗法</a:t>
            </a:r>
            <a:endParaRPr lang="en-US" altLang="zh-CN" sz="2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buFontTx/>
              <a:buNone/>
              <a:defRPr/>
            </a:pP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（</a:t>
            </a:r>
            <a:r>
              <a:rPr lang="en-US" altLang="zh-CN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）言语疗法</a:t>
            </a:r>
            <a:endParaRPr lang="en-US" altLang="zh-CN" sz="2000" b="1"/>
          </a:p>
          <a:p>
            <a:pPr marL="0" indent="0">
              <a:buFontTx/>
              <a:buNone/>
              <a:defRPr/>
            </a:pP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（</a:t>
            </a:r>
            <a:r>
              <a:rPr lang="en-US" altLang="zh-CN" sz="2000" b="1"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5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）心理疏导与治疗：催眠疗法、行为疗法、松弛疗法</a:t>
            </a:r>
            <a:endParaRPr lang="en-US" altLang="zh-CN" sz="2000" b="1">
              <a:effectLst>
                <a:outerShdw blurRad="38100" dist="38100" dir="2700000" algn="tl">
                  <a:srgbClr val="C0C0C0"/>
                </a:outerShdw>
              </a:effectLst>
              <a:ea typeface="仿宋_GB2312" pitchFamily="49" charset="-122"/>
            </a:endParaRPr>
          </a:p>
          <a:p>
            <a:pPr marL="0" indent="0">
              <a:buFontTx/>
              <a:buNone/>
              <a:defRPr/>
            </a:pPr>
            <a:r>
              <a:rPr lang="en-US" altLang="zh-CN" sz="2000" b="1"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                                       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音乐疗法、心理咨询</a:t>
            </a:r>
            <a:endParaRPr lang="en-US" altLang="zh-CN" sz="2000" b="1">
              <a:effectLst>
                <a:outerShdw blurRad="38100" dist="38100" dir="2700000" algn="tl">
                  <a:srgbClr val="C0C0C0"/>
                </a:outerShdw>
              </a:effectLst>
              <a:ea typeface="仿宋_GB2312" pitchFamily="49" charset="-122"/>
            </a:endParaRPr>
          </a:p>
          <a:p>
            <a:pPr marL="0" indent="0">
              <a:buFontTx/>
              <a:buNone/>
              <a:defRPr/>
            </a:pP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（</a:t>
            </a:r>
            <a:r>
              <a:rPr lang="en-US" altLang="zh-CN" sz="2000" b="1"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6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）文体治疗</a:t>
            </a:r>
            <a:endParaRPr lang="en-US" altLang="zh-CN" sz="2000" b="1">
              <a:effectLst>
                <a:outerShdw blurRad="38100" dist="38100" dir="2700000" algn="tl">
                  <a:srgbClr val="C0C0C0"/>
                </a:outerShdw>
              </a:effectLst>
              <a:ea typeface="仿宋_GB2312" pitchFamily="49" charset="-122"/>
            </a:endParaRPr>
          </a:p>
          <a:p>
            <a:pPr marL="0" indent="0">
              <a:buFontTx/>
              <a:buNone/>
              <a:defRPr/>
            </a:pP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（</a:t>
            </a:r>
            <a:r>
              <a:rPr lang="en-US" altLang="zh-CN" sz="2000" b="1"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7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）中国传统治疗：按摩、针灸等</a:t>
            </a:r>
            <a:endParaRPr lang="en-US" altLang="zh-CN" sz="2000" b="1">
              <a:effectLst>
                <a:outerShdw blurRad="38100" dist="38100" dir="2700000" algn="tl">
                  <a:srgbClr val="C0C0C0"/>
                </a:outerShdw>
              </a:effectLst>
              <a:ea typeface="仿宋_GB2312" pitchFamily="49" charset="-122"/>
            </a:endParaRPr>
          </a:p>
          <a:p>
            <a:pPr marL="0" indent="0">
              <a:buFontTx/>
              <a:buNone/>
              <a:defRPr/>
            </a:pP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（</a:t>
            </a:r>
            <a:r>
              <a:rPr lang="en-US" altLang="zh-CN" sz="2000" b="1"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8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）康复工程：假肢、矫形、智力障碍康复治疗</a:t>
            </a:r>
            <a:endParaRPr lang="en-US" altLang="zh-CN" sz="2000" b="1">
              <a:effectLst>
                <a:outerShdw blurRad="38100" dist="38100" dir="2700000" algn="tl">
                  <a:srgbClr val="C0C0C0"/>
                </a:outerShdw>
              </a:effectLst>
              <a:ea typeface="仿宋_GB2312" pitchFamily="49" charset="-122"/>
            </a:endParaRPr>
          </a:p>
          <a:p>
            <a:endParaRPr lang="zh-CN" altLang="en-US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941158" y="476672"/>
            <a:ext cx="5583170" cy="777875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一、肢体康复</a:t>
            </a:r>
            <a:r>
              <a:rPr lang="zh-CN" altLang="en-US" smtClean="0">
                <a:solidFill>
                  <a:srgbClr val="FF0000"/>
                </a:solidFill>
              </a:rPr>
              <a:t>专业知识</a:t>
            </a:r>
            <a:endParaRPr lang="zh-CN" altLang="en-US" smtClean="0">
              <a:solidFill>
                <a:srgbClr val="FF0000"/>
              </a:solidFill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907704" y="1772816"/>
            <a:ext cx="7236296" cy="4177134"/>
          </a:xfrm>
        </p:spPr>
        <p:txBody>
          <a:bodyPr>
            <a:normAutofit/>
          </a:bodyPr>
          <a:lstStyle/>
          <a:p>
            <a:pPr marL="0" indent="0">
              <a:buFontTx/>
              <a:buNone/>
              <a:defRPr/>
            </a:pPr>
            <a:r>
              <a:rPr lang="en-US" sz="2800" b="1" smtClean="0"/>
              <a:t>  </a:t>
            </a:r>
            <a:r>
              <a:rPr lang="en-US" sz="2800" b="1" smtClean="0">
                <a:ea typeface="仿宋_GB2312" pitchFamily="49" charset="-122"/>
              </a:rPr>
              <a:t>5</a:t>
            </a:r>
            <a:r>
              <a:rPr lang="zh-CN" altLang="en-US" sz="2800" b="1" smtClean="0">
                <a:ea typeface="仿宋_GB2312" pitchFamily="49" charset="-122"/>
              </a:rPr>
              <a:t>、康复治疗的生理基础</a:t>
            </a:r>
            <a:endParaRPr lang="en-US" sz="2800" b="1" smtClean="0">
              <a:ea typeface="仿宋_GB2312" pitchFamily="49" charset="-122"/>
            </a:endParaRPr>
          </a:p>
          <a:p>
            <a:pPr marL="0" indent="0">
              <a:buFontTx/>
              <a:buNone/>
              <a:defRPr/>
            </a:pPr>
            <a:r>
              <a:rPr lang="en-US" sz="2400" b="1" smtClean="0"/>
              <a:t>        </a:t>
            </a:r>
            <a:r>
              <a:rPr lang="zh-CN" altLang="en-US" sz="2400" b="1" smtClean="0"/>
              <a:t>对运动系统的支持</a:t>
            </a:r>
            <a:endParaRPr lang="en-US" sz="2400" b="1" smtClean="0"/>
          </a:p>
          <a:p>
            <a:pPr marL="0" indent="0">
              <a:buFontTx/>
              <a:buNone/>
              <a:defRPr/>
            </a:pPr>
            <a:r>
              <a:rPr lang="en-US" sz="2400" b="1" smtClean="0"/>
              <a:t>        </a:t>
            </a:r>
            <a:r>
              <a:rPr lang="zh-CN" altLang="en-US" sz="2400" b="1" smtClean="0"/>
              <a:t>对心血管系统的影响</a:t>
            </a:r>
            <a:endParaRPr lang="en-US" sz="2400" b="1" smtClean="0"/>
          </a:p>
          <a:p>
            <a:pPr marL="0" indent="0">
              <a:buFontTx/>
              <a:buNone/>
              <a:defRPr/>
            </a:pPr>
            <a:r>
              <a:rPr lang="en-US" sz="2400" b="1" smtClean="0"/>
              <a:t>        </a:t>
            </a:r>
            <a:r>
              <a:rPr lang="zh-CN" altLang="en-US" sz="2400" b="1" smtClean="0"/>
              <a:t>对呼吸系统的影响</a:t>
            </a:r>
            <a:endParaRPr lang="en-US" sz="2400" b="1" smtClean="0"/>
          </a:p>
          <a:p>
            <a:pPr marL="0" indent="0">
              <a:buFontTx/>
              <a:buNone/>
              <a:defRPr/>
            </a:pPr>
            <a:r>
              <a:rPr lang="en-US" sz="2400" b="1" smtClean="0"/>
              <a:t>        </a:t>
            </a:r>
            <a:r>
              <a:rPr lang="zh-CN" altLang="en-US" sz="2400" b="1" smtClean="0"/>
              <a:t>对消化系统的影响</a:t>
            </a:r>
            <a:endParaRPr lang="en-US" sz="2400" b="1" smtClean="0"/>
          </a:p>
          <a:p>
            <a:pPr marL="0" indent="0">
              <a:buFontTx/>
              <a:buNone/>
              <a:defRPr/>
            </a:pPr>
            <a:r>
              <a:rPr lang="en-US" sz="2400" b="1" smtClean="0"/>
              <a:t>        </a:t>
            </a:r>
            <a:r>
              <a:rPr lang="zh-CN" altLang="en-US" sz="2400" b="1" smtClean="0"/>
              <a:t>对新陈代谢的影响</a:t>
            </a:r>
            <a:endParaRPr lang="en-US" sz="2400" b="1" smtClean="0"/>
          </a:p>
          <a:p>
            <a:pPr marL="0" indent="0">
              <a:buFontTx/>
              <a:buNone/>
              <a:defRPr/>
            </a:pPr>
            <a:r>
              <a:rPr lang="en-US" sz="2400" b="1" smtClean="0"/>
              <a:t>        </a:t>
            </a:r>
            <a:r>
              <a:rPr lang="zh-CN" altLang="en-US" sz="2400" b="1" smtClean="0"/>
              <a:t>对神经系统的影响</a:t>
            </a:r>
            <a:endParaRPr lang="en-US" sz="2400" b="1" smtClean="0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rgbClr val="FF0000"/>
                </a:solidFill>
              </a:rPr>
              <a:t>一、肢体康复专业知识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42415" y="1905000"/>
            <a:ext cx="6591985" cy="4006222"/>
          </a:xfrm>
        </p:spPr>
        <p:txBody>
          <a:bodyPr>
            <a:normAutofit/>
          </a:bodyPr>
          <a:lstStyle/>
          <a:p>
            <a:pPr marL="0" indent="0">
              <a:buFontTx/>
              <a:buNone/>
              <a:defRPr/>
            </a:pPr>
            <a:r>
              <a:rPr lang="zh-CN" altLang="en-US" sz="2400" b="1"/>
              <a:t>（二）老年人常用的作业疗法</a:t>
            </a:r>
            <a:endParaRPr lang="en-US" altLang="zh-CN" sz="2400" b="1"/>
          </a:p>
          <a:p>
            <a:pPr marL="0" indent="0">
              <a:buFontTx/>
              <a:buNone/>
              <a:defRPr/>
            </a:pPr>
            <a:r>
              <a:rPr lang="en-US" altLang="zh-CN" sz="2400" b="1"/>
              <a:t>       1</a:t>
            </a:r>
            <a:r>
              <a:rPr lang="zh-CN" altLang="en-US" sz="2400" b="1"/>
              <a:t>、作业疗法的定义</a:t>
            </a:r>
            <a:endParaRPr lang="en-US" altLang="zh-CN" sz="2400" b="1"/>
          </a:p>
          <a:p>
            <a:pPr marL="0" indent="0">
              <a:buFontTx/>
              <a:buNone/>
              <a:defRPr/>
            </a:pPr>
            <a:r>
              <a:rPr lang="en-US" altLang="zh-CN" sz="2400" b="1"/>
              <a:t>       </a:t>
            </a:r>
            <a:r>
              <a:rPr lang="zh-CN" altLang="en-US" sz="2400" b="1" smtClean="0"/>
              <a:t>是</a:t>
            </a:r>
            <a:r>
              <a:rPr lang="zh-CN" altLang="en-US" sz="2400" b="1"/>
              <a:t>针对老年人的功能障碍，从日常生活活动、手工操作或文体活动中，选出一些针对性强、能恢复患者功能和技巧的作业，让老人按指定要求进行训练，以逐步恢复原功能的方法</a:t>
            </a:r>
            <a:endParaRPr lang="zh-CN" altLang="en-US" sz="2400" b="1"/>
          </a:p>
          <a:p>
            <a:endParaRPr lang="zh-CN" altLang="en-US" sz="2400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915579" y="611445"/>
            <a:ext cx="6249888" cy="994122"/>
          </a:xfrm>
        </p:spPr>
        <p:txBody>
          <a:bodyPr>
            <a:normAutofit/>
          </a:bodyPr>
          <a:lstStyle/>
          <a:p>
            <a:pPr algn="l"/>
            <a:r>
              <a:rPr lang="zh-CN" altLang="en-US" b="1" smtClean="0">
                <a:solidFill>
                  <a:srgbClr val="FF0000"/>
                </a:solidFill>
              </a:rPr>
              <a:t>一、肢体康复专业知识</a:t>
            </a:r>
            <a:endParaRPr lang="zh-CN" altLang="en-US" b="1" smtClean="0">
              <a:solidFill>
                <a:srgbClr val="FF0000"/>
              </a:solidFill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619672" y="1628800"/>
            <a:ext cx="6841703" cy="4824388"/>
          </a:xfrm>
        </p:spPr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en-US" altLang="zh-CN" sz="2400" b="1" smtClean="0"/>
              <a:t>      2</a:t>
            </a:r>
            <a:r>
              <a:rPr lang="zh-CN" altLang="en-US" sz="2400" b="1" smtClean="0"/>
              <a:t>、作业疗法的作用</a:t>
            </a:r>
            <a:endParaRPr lang="en-US" sz="2400" b="1" smtClean="0"/>
          </a:p>
          <a:p>
            <a:pPr marL="0" indent="0">
              <a:buFontTx/>
              <a:buNone/>
            </a:pPr>
            <a:r>
              <a:rPr lang="en-US" sz="2400" b="1" smtClean="0"/>
              <a:t>           </a:t>
            </a:r>
            <a:r>
              <a:rPr lang="zh-CN" altLang="en-US" sz="2400" b="1" smtClean="0"/>
              <a:t>帮助老人恢复生活自理能力</a:t>
            </a:r>
            <a:endParaRPr lang="en-US" sz="2400" b="1" smtClean="0"/>
          </a:p>
          <a:p>
            <a:pPr marL="0" indent="0">
              <a:buFontTx/>
              <a:buNone/>
            </a:pPr>
            <a:r>
              <a:rPr lang="en-US" sz="2400" b="1" smtClean="0"/>
              <a:t>          </a:t>
            </a:r>
            <a:r>
              <a:rPr lang="zh-CN" altLang="en-US" sz="2400" b="1" smtClean="0"/>
              <a:t>掌握日常生活技能</a:t>
            </a:r>
            <a:endParaRPr lang="en-US" sz="2400" b="1" smtClean="0"/>
          </a:p>
          <a:p>
            <a:pPr marL="0" indent="0">
              <a:buFontTx/>
              <a:buNone/>
            </a:pPr>
            <a:r>
              <a:rPr lang="en-US" sz="2400" b="1" smtClean="0"/>
              <a:t>           </a:t>
            </a:r>
            <a:r>
              <a:rPr lang="zh-CN" altLang="en-US" sz="2400" b="1" smtClean="0"/>
              <a:t>适应家居生活</a:t>
            </a:r>
            <a:endParaRPr lang="en-US" sz="2400" b="1" smtClean="0"/>
          </a:p>
          <a:p>
            <a:pPr marL="0" indent="0">
              <a:buFontTx/>
              <a:buNone/>
            </a:pPr>
            <a:r>
              <a:rPr lang="en-US" sz="2400" b="1" smtClean="0"/>
              <a:t>          </a:t>
            </a:r>
            <a:r>
              <a:rPr lang="zh-CN" altLang="en-US" sz="2400" b="1" smtClean="0"/>
              <a:t>提高对外界环境的适应能力</a:t>
            </a:r>
            <a:endParaRPr lang="en-US" sz="2400" b="1" smtClean="0"/>
          </a:p>
          <a:p>
            <a:pPr marL="0" indent="0">
              <a:buFontTx/>
              <a:buNone/>
            </a:pPr>
            <a:r>
              <a:rPr lang="en-US" sz="2400" b="1" smtClean="0"/>
              <a:t>          </a:t>
            </a:r>
            <a:r>
              <a:rPr lang="zh-CN" altLang="en-US" sz="2400" b="1" smtClean="0"/>
              <a:t>参与社会活动</a:t>
            </a:r>
            <a:endParaRPr lang="en-US" sz="2400" b="1" smtClean="0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FF0000"/>
                </a:solidFill>
              </a:rPr>
              <a:t>一、肢体康复专业知识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42415" y="1988840"/>
            <a:ext cx="6591985" cy="3922382"/>
          </a:xfrm>
        </p:spPr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en-US" altLang="zh-CN" sz="2400"/>
              <a:t> </a:t>
            </a:r>
            <a:r>
              <a:rPr lang="en-US" altLang="zh-CN" sz="2400" b="1"/>
              <a:t>3</a:t>
            </a:r>
            <a:r>
              <a:rPr lang="zh-CN" altLang="en-US" sz="2400" b="1"/>
              <a:t>、常用</a:t>
            </a:r>
            <a:r>
              <a:rPr lang="zh-CN" altLang="en-US" sz="2400" b="1" smtClean="0"/>
              <a:t>作业疗法</a:t>
            </a:r>
            <a:endParaRPr lang="en-US" altLang="zh-CN" sz="2400" b="1" smtClean="0"/>
          </a:p>
          <a:p>
            <a:pPr marL="0" indent="0">
              <a:buFontTx/>
              <a:buNone/>
            </a:pPr>
            <a:r>
              <a:rPr lang="en-US" altLang="zh-CN" sz="2400" b="1" smtClean="0"/>
              <a:t>  </a:t>
            </a:r>
            <a:r>
              <a:rPr lang="zh-CN" altLang="en-US" sz="2400" b="1" smtClean="0"/>
              <a:t>自理生活方面，维持日常生活必须的训练</a:t>
            </a:r>
            <a:endParaRPr lang="en-US" altLang="zh-CN" sz="2400" b="1" smtClean="0"/>
          </a:p>
          <a:p>
            <a:pPr marL="0" indent="0">
              <a:buFontTx/>
              <a:buNone/>
            </a:pPr>
            <a:r>
              <a:rPr lang="en-US" altLang="zh-CN" sz="2400" b="1" smtClean="0"/>
              <a:t>  </a:t>
            </a:r>
            <a:r>
              <a:rPr lang="zh-CN" altLang="en-US" sz="2400" b="1" smtClean="0"/>
              <a:t>手工</a:t>
            </a:r>
            <a:r>
              <a:rPr lang="zh-CN" altLang="en-US" sz="2400" b="1"/>
              <a:t>操作方面，能创造价值的工作训练</a:t>
            </a:r>
            <a:endParaRPr lang="en-US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  </a:t>
            </a:r>
            <a:r>
              <a:rPr lang="zh-CN" altLang="en-US" sz="2400" b="1" smtClean="0"/>
              <a:t>家务</a:t>
            </a:r>
            <a:r>
              <a:rPr lang="zh-CN" altLang="en-US" sz="2400" b="1"/>
              <a:t>活动训练</a:t>
            </a:r>
            <a:endParaRPr lang="en-US" altLang="zh-CN" sz="2400" b="1"/>
          </a:p>
          <a:p>
            <a:pPr marL="0" indent="0">
              <a:buFontTx/>
              <a:buNone/>
            </a:pPr>
            <a:r>
              <a:rPr lang="en-US" altLang="zh-CN" sz="2400" b="1"/>
              <a:t>  </a:t>
            </a:r>
            <a:r>
              <a:rPr lang="zh-CN" altLang="en-US" sz="2400" b="1" smtClean="0"/>
              <a:t>消遣</a:t>
            </a:r>
            <a:r>
              <a:rPr lang="zh-CN" altLang="en-US" sz="2400" b="1"/>
              <a:t>性活动训练  手工艺活动、文艺活动、园林花卉</a:t>
            </a:r>
            <a:endParaRPr lang="zh-CN" altLang="en-US" sz="2400" b="1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555776" y="274638"/>
            <a:ext cx="5673824" cy="706437"/>
          </a:xfrm>
        </p:spPr>
        <p:txBody>
          <a:bodyPr/>
          <a:lstStyle/>
          <a:p>
            <a:r>
              <a:rPr lang="en-US" altLang="zh-CN" sz="2800" b="1" smtClean="0">
                <a:solidFill>
                  <a:srgbClr val="FF0000"/>
                </a:solidFill>
              </a:rPr>
              <a:t>ADL</a:t>
            </a:r>
            <a:r>
              <a:rPr lang="zh-CN" altLang="en-US" sz="2800" b="1" smtClean="0">
                <a:solidFill>
                  <a:srgbClr val="FF0000"/>
                </a:solidFill>
              </a:rPr>
              <a:t>评分</a:t>
            </a:r>
            <a:endParaRPr lang="zh-CN" altLang="en-US" sz="2800" b="1" smtClean="0">
              <a:solidFill>
                <a:srgbClr val="FF0000"/>
              </a:solidFill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2987675" y="2228850"/>
            <a:ext cx="4032250" cy="646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indent="571500" eaLnBrk="0" hangingPunct="0"/>
            <a:r>
              <a:rPr lang="en-US" altLang="zh-CN">
                <a:latin typeface="Calibri" panose="020F0502020204030204" pitchFamily="34" charset="0"/>
                <a:cs typeface="Times New Roman" panose="02020603050405020304" pitchFamily="18" charset="0"/>
              </a:rPr>
              <a:t>ADL</a:t>
            </a:r>
            <a:r>
              <a:rPr lang="zh-CN" altLang="en-US" b="1">
                <a:latin typeface="Calibri" panose="020F0502020204030204" pitchFamily="34" charset="0"/>
                <a:cs typeface="Times New Roman" panose="02020603050405020304" pitchFamily="18" charset="0"/>
              </a:rPr>
              <a:t>量表</a:t>
            </a:r>
            <a:endParaRPr lang="zh-CN" altLang="en-US" sz="800"/>
          </a:p>
          <a:p>
            <a:pPr indent="571500" eaLnBrk="0" hangingPunct="0">
              <a:buFontTx/>
              <a:buNone/>
            </a:pPr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475658" y="1052513"/>
          <a:ext cx="7272878" cy="55923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3482"/>
                <a:gridCol w="1079849"/>
                <a:gridCol w="1079849"/>
                <a:gridCol w="1079849"/>
                <a:gridCol w="1079849"/>
              </a:tblGrid>
              <a:tr h="161909"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kern="100">
                          <a:solidFill>
                            <a:srgbClr val="FF0000"/>
                          </a:solidFill>
                          <a:effectLst/>
                        </a:rPr>
                        <a:t>活动项目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kern="100">
                          <a:solidFill>
                            <a:srgbClr val="FF0000"/>
                          </a:solidFill>
                          <a:effectLst/>
                        </a:rPr>
                        <a:t>分</a:t>
                      </a: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  </a:t>
                      </a:r>
                      <a:r>
                        <a:rPr lang="zh-CN" sz="2400" kern="100">
                          <a:solidFill>
                            <a:srgbClr val="FF0000"/>
                          </a:solidFill>
                          <a:effectLst/>
                        </a:rPr>
                        <a:t>数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7972">
                <a:tc>
                  <a:txBody>
                    <a:bodyPr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zh-CN" sz="2400" kern="100">
                          <a:solidFill>
                            <a:srgbClr val="FF0000"/>
                          </a:solidFill>
                          <a:effectLst/>
                        </a:rPr>
                        <a:t>乘坐公共汽车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331100">
                <a:tc>
                  <a:txBody>
                    <a:bodyPr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zh-CN" sz="2400" kern="100">
                          <a:solidFill>
                            <a:srgbClr val="FF0000"/>
                          </a:solidFill>
                          <a:effectLst/>
                        </a:rPr>
                        <a:t>行走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306754">
                <a:tc>
                  <a:txBody>
                    <a:bodyPr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zh-CN" sz="2400" kern="100">
                          <a:solidFill>
                            <a:srgbClr val="FF0000"/>
                          </a:solidFill>
                          <a:effectLst/>
                        </a:rPr>
                        <a:t>做饭菜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412657">
                <a:tc>
                  <a:txBody>
                    <a:bodyPr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zh-CN" sz="2400" kern="100">
                          <a:solidFill>
                            <a:srgbClr val="FF0000"/>
                          </a:solidFill>
                          <a:effectLst/>
                        </a:rPr>
                        <a:t>做家务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349358">
                <a:tc>
                  <a:txBody>
                    <a:bodyPr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zh-CN" sz="2400" kern="100">
                          <a:solidFill>
                            <a:srgbClr val="FF0000"/>
                          </a:solidFill>
                          <a:effectLst/>
                        </a:rPr>
                        <a:t>服药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306754">
                <a:tc>
                  <a:txBody>
                    <a:bodyPr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zh-CN" sz="2400" kern="100">
                          <a:solidFill>
                            <a:srgbClr val="FF0000"/>
                          </a:solidFill>
                          <a:effectLst/>
                        </a:rPr>
                        <a:t>吃饭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359097">
                <a:tc>
                  <a:txBody>
                    <a:bodyPr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zh-CN" sz="2400" kern="100">
                          <a:solidFill>
                            <a:srgbClr val="FF0000"/>
                          </a:solidFill>
                          <a:effectLst/>
                        </a:rPr>
                        <a:t>穿衣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349358">
                <a:tc>
                  <a:txBody>
                    <a:bodyPr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zh-CN" sz="2400" kern="100">
                          <a:solidFill>
                            <a:srgbClr val="FF0000"/>
                          </a:solidFill>
                          <a:effectLst/>
                        </a:rPr>
                        <a:t>梳头刷牙等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306754">
                <a:tc>
                  <a:txBody>
                    <a:bodyPr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zh-CN" sz="2400" kern="100">
                          <a:solidFill>
                            <a:srgbClr val="FF0000"/>
                          </a:solidFill>
                          <a:effectLst/>
                        </a:rPr>
                        <a:t>洗衣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344490">
                <a:tc>
                  <a:txBody>
                    <a:bodyPr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zh-CN" sz="2400" kern="100">
                          <a:solidFill>
                            <a:srgbClr val="FF0000"/>
                          </a:solidFill>
                          <a:effectLst/>
                        </a:rPr>
                        <a:t>洗澡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306754">
                <a:tc>
                  <a:txBody>
                    <a:bodyPr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zh-CN" sz="2400" kern="100">
                          <a:solidFill>
                            <a:srgbClr val="FF0000"/>
                          </a:solidFill>
                          <a:effectLst/>
                        </a:rPr>
                        <a:t>购物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424830">
                <a:tc>
                  <a:txBody>
                    <a:bodyPr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zh-CN" sz="2400" kern="100">
                          <a:solidFill>
                            <a:srgbClr val="FF0000"/>
                          </a:solidFill>
                          <a:effectLst/>
                        </a:rPr>
                        <a:t>定时上厕所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327448">
                <a:tc>
                  <a:txBody>
                    <a:bodyPr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zh-CN" sz="2400" kern="100">
                          <a:solidFill>
                            <a:srgbClr val="FF0000"/>
                          </a:solidFill>
                          <a:effectLst/>
                        </a:rPr>
                        <a:t>打电话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306754">
                <a:tc>
                  <a:txBody>
                    <a:bodyPr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zh-CN" sz="2400" kern="100">
                          <a:solidFill>
                            <a:srgbClr val="FF0000"/>
                          </a:solidFill>
                          <a:effectLst/>
                        </a:rPr>
                        <a:t>处理自己钱财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CN" sz="24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547664" y="274638"/>
            <a:ext cx="6681936" cy="706437"/>
          </a:xfrm>
        </p:spPr>
        <p:txBody>
          <a:bodyPr>
            <a:normAutofit/>
          </a:bodyPr>
          <a:lstStyle/>
          <a:p>
            <a:pPr algn="l"/>
            <a:r>
              <a:rPr lang="zh-CN" altLang="en-US" b="1" smtClean="0">
                <a:solidFill>
                  <a:srgbClr val="FF0000"/>
                </a:solidFill>
              </a:rPr>
              <a:t>一、肢体康复专业知识</a:t>
            </a:r>
            <a:endParaRPr lang="zh-CN" altLang="en-US" b="1" smtClean="0">
              <a:solidFill>
                <a:srgbClr val="FF0000"/>
              </a:solidFill>
            </a:endParaRP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547664" y="908050"/>
            <a:ext cx="6734324" cy="5041900"/>
          </a:xfrm>
        </p:spPr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en-US" altLang="zh-CN" sz="2400" smtClean="0"/>
          </a:p>
          <a:p>
            <a:pPr marL="0" indent="0">
              <a:buFontTx/>
              <a:buNone/>
            </a:pPr>
            <a:r>
              <a:rPr lang="zh-CN" altLang="en-US" sz="2400" smtClean="0"/>
              <a:t>（三）日常生活活动能力（</a:t>
            </a:r>
            <a:r>
              <a:rPr lang="en-US" altLang="zh-CN" sz="2400" smtClean="0"/>
              <a:t>ADL</a:t>
            </a:r>
            <a:r>
              <a:rPr lang="zh-CN" altLang="en-US" sz="2400" smtClean="0"/>
              <a:t>）评定</a:t>
            </a:r>
            <a:endParaRPr lang="en-US" sz="2400" smtClean="0"/>
          </a:p>
          <a:p>
            <a:pPr marL="0" indent="0">
              <a:buFontTx/>
              <a:buNone/>
            </a:pPr>
            <a:r>
              <a:rPr lang="en-US" sz="2400" smtClean="0"/>
              <a:t>          </a:t>
            </a:r>
            <a:r>
              <a:rPr lang="zh-CN" altLang="en-US" sz="2400" smtClean="0"/>
              <a:t>是指满足个体自身每日生活所必需的更衣、进食、排泄、行走、洗漱等自理能力，根据得分评价是否具备生活自理能力。</a:t>
            </a:r>
            <a:endParaRPr lang="en-US" altLang="zh-CN" sz="2400" smtClean="0"/>
          </a:p>
          <a:p>
            <a:pPr marL="0" indent="0">
              <a:buFontTx/>
              <a:buNone/>
            </a:pPr>
            <a:r>
              <a:rPr lang="en-US" sz="2400" smtClean="0"/>
              <a:t>     </a:t>
            </a:r>
            <a:r>
              <a:rPr lang="zh-CN" altLang="en-US" sz="2400" smtClean="0"/>
              <a:t>“</a:t>
            </a:r>
            <a:r>
              <a:rPr lang="en-US" altLang="zh-CN" sz="2400" smtClean="0"/>
              <a:t>1</a:t>
            </a:r>
            <a:r>
              <a:rPr lang="zh-CN" altLang="en-US" sz="2400" smtClean="0"/>
              <a:t>”表示自己完全可以做</a:t>
            </a:r>
            <a:endParaRPr lang="en-US" altLang="zh-CN" sz="2400" smtClean="0"/>
          </a:p>
          <a:p>
            <a:pPr marL="0" indent="0">
              <a:buFontTx/>
              <a:buNone/>
            </a:pPr>
            <a:r>
              <a:rPr lang="en-US" sz="2400" smtClean="0"/>
              <a:t>     </a:t>
            </a:r>
            <a:r>
              <a:rPr lang="zh-CN" altLang="en-US" sz="2400" smtClean="0"/>
              <a:t>“</a:t>
            </a:r>
            <a:r>
              <a:rPr lang="en-US" altLang="zh-CN" sz="2400" smtClean="0"/>
              <a:t>2</a:t>
            </a:r>
            <a:r>
              <a:rPr lang="zh-CN" altLang="en-US" sz="2400" smtClean="0"/>
              <a:t>”表示自己做有困难</a:t>
            </a:r>
            <a:endParaRPr lang="en-US" altLang="zh-CN" sz="2400" smtClean="0"/>
          </a:p>
          <a:p>
            <a:pPr marL="0" indent="0">
              <a:buFontTx/>
              <a:buNone/>
            </a:pPr>
            <a:r>
              <a:rPr lang="en-US" sz="2400" smtClean="0"/>
              <a:t>     </a:t>
            </a:r>
            <a:r>
              <a:rPr lang="zh-CN" altLang="en-US" sz="2400" smtClean="0"/>
              <a:t>“</a:t>
            </a:r>
            <a:r>
              <a:rPr lang="en-US" altLang="zh-CN" sz="2400" smtClean="0"/>
              <a:t>3</a:t>
            </a:r>
            <a:r>
              <a:rPr lang="zh-CN" altLang="en-US" sz="2400" smtClean="0"/>
              <a:t>”表示需要别人帮助</a:t>
            </a:r>
            <a:endParaRPr lang="en-US" altLang="zh-CN" sz="2400" smtClean="0"/>
          </a:p>
          <a:p>
            <a:pPr marL="0" indent="0">
              <a:buFontTx/>
              <a:buNone/>
            </a:pPr>
            <a:r>
              <a:rPr lang="en-US" sz="2400" smtClean="0"/>
              <a:t>     </a:t>
            </a:r>
            <a:r>
              <a:rPr lang="zh-CN" altLang="en-US" sz="2400" smtClean="0"/>
              <a:t>“</a:t>
            </a:r>
            <a:r>
              <a:rPr lang="en-US" altLang="zh-CN" sz="2400" smtClean="0"/>
              <a:t>4</a:t>
            </a:r>
            <a:r>
              <a:rPr lang="zh-CN" altLang="en-US" sz="2400" smtClean="0"/>
              <a:t>”表示自己完全不能做，需要别人照顾</a:t>
            </a:r>
            <a:endParaRPr lang="en-US" sz="2400" smtClean="0"/>
          </a:p>
          <a:p>
            <a:pPr marL="0" indent="0">
              <a:buFontTx/>
              <a:buNone/>
            </a:pPr>
            <a:r>
              <a:rPr lang="zh-CN" altLang="en-US" sz="2400" smtClean="0"/>
              <a:t>　</a:t>
            </a:r>
            <a:endParaRPr lang="zh-CN" altLang="en-US" sz="2400" smtClean="0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763688" y="274638"/>
            <a:ext cx="6465912" cy="1143000"/>
          </a:xfrm>
        </p:spPr>
        <p:txBody>
          <a:bodyPr>
            <a:normAutofit/>
          </a:bodyPr>
          <a:lstStyle/>
          <a:p>
            <a:pPr algn="l"/>
            <a:r>
              <a:rPr lang="zh-CN" altLang="en-US" b="1" smtClean="0">
                <a:solidFill>
                  <a:srgbClr val="FF0000"/>
                </a:solidFill>
              </a:rPr>
              <a:t>一、肢体康复专业知识</a:t>
            </a:r>
            <a:endParaRPr lang="zh-CN" altLang="en-US" b="1" smtClean="0">
              <a:solidFill>
                <a:srgbClr val="FF0000"/>
              </a:solidFill>
            </a:endParaRP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835696" y="1700807"/>
            <a:ext cx="7308304" cy="4309467"/>
          </a:xfrm>
        </p:spPr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en-US" altLang="zh-CN" sz="2000" smtClean="0"/>
              <a:t>         </a:t>
            </a:r>
            <a:r>
              <a:rPr lang="zh-CN" altLang="en-US" sz="2000" smtClean="0"/>
              <a:t>单项分</a:t>
            </a:r>
            <a:r>
              <a:rPr lang="en-US" altLang="zh-CN" sz="2000" smtClean="0"/>
              <a:t>1</a:t>
            </a:r>
            <a:r>
              <a:rPr lang="zh-CN" altLang="en-US" sz="2000" smtClean="0"/>
              <a:t>分为正常</a:t>
            </a:r>
            <a:endParaRPr lang="en-US" altLang="zh-CN" sz="2000" smtClean="0"/>
          </a:p>
          <a:p>
            <a:pPr marL="0" indent="0">
              <a:buFontTx/>
              <a:buNone/>
            </a:pPr>
            <a:r>
              <a:rPr lang="en-US" altLang="zh-CN" sz="2000" smtClean="0"/>
              <a:t>          2—4</a:t>
            </a:r>
            <a:r>
              <a:rPr lang="zh-CN" altLang="en-US" sz="2000" smtClean="0"/>
              <a:t>分为功能下降</a:t>
            </a:r>
            <a:r>
              <a:rPr lang="en-US" altLang="zh-CN" sz="2000" smtClean="0"/>
              <a:t>     </a:t>
            </a:r>
            <a:endParaRPr lang="en-US" altLang="zh-CN" sz="2000" smtClean="0"/>
          </a:p>
          <a:p>
            <a:pPr marL="0" indent="0">
              <a:buFontTx/>
              <a:buNone/>
            </a:pPr>
            <a:r>
              <a:rPr lang="en-US" altLang="zh-CN" sz="2000" smtClean="0"/>
              <a:t>          &lt;16</a:t>
            </a:r>
            <a:r>
              <a:rPr lang="zh-CN" altLang="en-US" sz="2000" smtClean="0"/>
              <a:t>分    完全正常</a:t>
            </a:r>
            <a:endParaRPr lang="en-US" altLang="zh-CN" sz="2000" smtClean="0"/>
          </a:p>
          <a:p>
            <a:pPr marL="0" indent="0">
              <a:buFontTx/>
              <a:buNone/>
            </a:pPr>
            <a:r>
              <a:rPr lang="en-US" altLang="zh-CN" sz="2000" smtClean="0"/>
              <a:t>           </a:t>
            </a:r>
            <a:r>
              <a:rPr lang="zh-CN" altLang="en-US" sz="2000" smtClean="0">
                <a:latin typeface="宋体" panose="02010600030101010101" pitchFamily="2" charset="-122"/>
              </a:rPr>
              <a:t>＞</a:t>
            </a:r>
            <a:r>
              <a:rPr lang="en-US" altLang="zh-CN" sz="2000" smtClean="0">
                <a:latin typeface="宋体" panose="02010600030101010101" pitchFamily="2" charset="-122"/>
              </a:rPr>
              <a:t>16</a:t>
            </a:r>
            <a:r>
              <a:rPr lang="zh-CN" altLang="en-US" sz="2000" smtClean="0">
                <a:latin typeface="宋体" panose="02010600030101010101" pitchFamily="2" charset="-122"/>
              </a:rPr>
              <a:t>分有不同程度的功能下降</a:t>
            </a:r>
            <a:endParaRPr lang="en-US" altLang="zh-CN" sz="2000" smtClean="0"/>
          </a:p>
          <a:p>
            <a:pPr marL="0" indent="0">
              <a:buFontTx/>
              <a:buNone/>
            </a:pPr>
            <a:r>
              <a:rPr lang="en-US" altLang="zh-CN" sz="2000" smtClean="0"/>
              <a:t>           2</a:t>
            </a:r>
            <a:r>
              <a:rPr lang="zh-CN" altLang="en-US" sz="2000" smtClean="0"/>
              <a:t>项以上</a:t>
            </a:r>
            <a:r>
              <a:rPr lang="en-US" altLang="zh-CN" sz="2000" smtClean="0"/>
              <a:t>≥3</a:t>
            </a:r>
            <a:r>
              <a:rPr lang="zh-CN" altLang="en-US" sz="2000" smtClean="0"/>
              <a:t>分，或总分</a:t>
            </a:r>
            <a:r>
              <a:rPr lang="en-US" altLang="zh-CN" sz="2000" smtClean="0"/>
              <a:t> ≥22</a:t>
            </a:r>
            <a:r>
              <a:rPr lang="zh-CN" altLang="en-US" sz="2000" smtClean="0"/>
              <a:t>分    </a:t>
            </a:r>
            <a:endParaRPr lang="en-US" altLang="zh-CN" sz="2000" smtClean="0"/>
          </a:p>
          <a:p>
            <a:pPr marL="0" indent="0">
              <a:buFontTx/>
              <a:buNone/>
            </a:pPr>
            <a:r>
              <a:rPr lang="en-US" altLang="zh-CN" sz="2000" smtClean="0"/>
              <a:t>          </a:t>
            </a:r>
            <a:r>
              <a:rPr lang="zh-CN" altLang="en-US" sz="2000" smtClean="0"/>
              <a:t> 功能有明显障碍</a:t>
            </a:r>
            <a:endParaRPr lang="en-US" altLang="zh-CN" sz="2000" smtClean="0"/>
          </a:p>
          <a:p>
            <a:pPr marL="0" indent="0">
              <a:buFontTx/>
              <a:buNone/>
            </a:pPr>
            <a:r>
              <a:rPr lang="zh-CN" altLang="en-US" sz="2000" smtClean="0"/>
              <a:t>　       老人能自己做的尽量自己做。</a:t>
            </a:r>
            <a:endParaRPr lang="en-US" altLang="zh-CN" sz="2000" smtClean="0"/>
          </a:p>
          <a:p>
            <a:pPr marL="0" indent="0">
              <a:buFontTx/>
              <a:buNone/>
            </a:pPr>
            <a:r>
              <a:rPr lang="en-US" altLang="zh-CN" sz="2000" smtClean="0"/>
              <a:t>          </a:t>
            </a:r>
            <a:r>
              <a:rPr lang="zh-CN" altLang="en-US" sz="2000" smtClean="0"/>
              <a:t>生活自理能延缓老人的衰老</a:t>
            </a:r>
            <a:endParaRPr lang="en-US" altLang="zh-CN" sz="2000" smtClean="0"/>
          </a:p>
          <a:p>
            <a:pPr marL="0" indent="0">
              <a:buFontTx/>
              <a:buNone/>
            </a:pPr>
            <a:r>
              <a:rPr lang="en-US" altLang="zh-CN" sz="2000" smtClean="0"/>
              <a:t>           </a:t>
            </a:r>
            <a:r>
              <a:rPr lang="zh-CN" altLang="en-US" sz="2000" smtClean="0"/>
              <a:t>满足老人的心理需求</a:t>
            </a:r>
            <a:endParaRPr lang="en-US" altLang="zh-CN" sz="2000" smtClean="0"/>
          </a:p>
          <a:p>
            <a:pPr marL="0" indent="0">
              <a:buFontTx/>
              <a:buNone/>
            </a:pPr>
            <a:r>
              <a:rPr lang="zh-CN" altLang="en-US" sz="2000" smtClean="0"/>
              <a:t>　</a:t>
            </a:r>
            <a:endParaRPr lang="zh-CN" altLang="en-US" sz="2000" b="1" smtClean="0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763688" y="274638"/>
            <a:ext cx="6465912" cy="939800"/>
          </a:xfrm>
        </p:spPr>
        <p:txBody>
          <a:bodyPr>
            <a:norm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二、老年人的闲暇活动</a:t>
            </a:r>
            <a:endParaRPr lang="zh-CN" altLang="en-US" smtClean="0">
              <a:solidFill>
                <a:srgbClr val="FF0000"/>
              </a:solidFill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907704" y="1916832"/>
            <a:ext cx="7236296" cy="4093443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sz="2800" b="1" smtClean="0"/>
              <a:t>（一）老年人闲暇活动的意义</a:t>
            </a:r>
            <a:endParaRPr lang="en-US" altLang="zh-CN" sz="2800" b="1" smtClean="0"/>
          </a:p>
          <a:p>
            <a:pPr>
              <a:buFontTx/>
              <a:buNone/>
            </a:pPr>
            <a:r>
              <a:rPr lang="en-US" altLang="zh-CN" sz="2800" b="1" smtClean="0"/>
              <a:t>    </a:t>
            </a:r>
            <a:endParaRPr lang="en-US" altLang="zh-CN" sz="2800" b="1" smtClean="0"/>
          </a:p>
          <a:p>
            <a:pPr>
              <a:buFontTx/>
              <a:buNone/>
            </a:pPr>
            <a:r>
              <a:rPr lang="en-US" altLang="zh-CN" sz="2800" b="1" smtClean="0"/>
              <a:t>      1</a:t>
            </a:r>
            <a:r>
              <a:rPr lang="zh-CN" altLang="en-US" sz="2800" b="1" smtClean="0"/>
              <a:t>、强身健体、修身养性</a:t>
            </a:r>
            <a:endParaRPr lang="en-US" altLang="zh-CN" sz="2800" b="1" smtClean="0"/>
          </a:p>
          <a:p>
            <a:pPr>
              <a:buFontTx/>
              <a:buNone/>
            </a:pPr>
            <a:r>
              <a:rPr lang="en-US" altLang="zh-CN" sz="2800" b="1" smtClean="0"/>
              <a:t>      2</a:t>
            </a:r>
            <a:r>
              <a:rPr lang="zh-CN" altLang="en-US" sz="2800" b="1" smtClean="0"/>
              <a:t>、展示自我、陶冶情操</a:t>
            </a:r>
            <a:endParaRPr lang="en-US" altLang="zh-CN" sz="2800" b="1" smtClean="0"/>
          </a:p>
          <a:p>
            <a:pPr>
              <a:buFontTx/>
              <a:buNone/>
            </a:pPr>
            <a:r>
              <a:rPr lang="en-US" altLang="zh-CN" sz="2800" b="1" smtClean="0"/>
              <a:t>      3</a:t>
            </a:r>
            <a:r>
              <a:rPr lang="zh-CN" altLang="en-US" sz="2800" b="1" smtClean="0"/>
              <a:t>、延缓衰老，实现健康老龄化</a:t>
            </a:r>
            <a:endParaRPr lang="en-US" altLang="zh-CN" sz="2800" b="1" smtClean="0"/>
          </a:p>
          <a:p>
            <a:pPr>
              <a:buFontTx/>
              <a:buNone/>
            </a:pPr>
            <a:endParaRPr lang="zh-CN" altLang="en-US" b="1" smtClean="0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979712" y="274638"/>
            <a:ext cx="6249888" cy="1011237"/>
          </a:xfrm>
        </p:spPr>
        <p:txBody>
          <a:bodyPr>
            <a:norm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二、老年人的闲暇活动</a:t>
            </a:r>
            <a:endParaRPr lang="zh-CN" altLang="en-US" smtClean="0">
              <a:solidFill>
                <a:srgbClr val="FF0000"/>
              </a:solidFill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702532" y="1285875"/>
            <a:ext cx="6804248" cy="4724400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sz="2800" b="1" smtClean="0"/>
              <a:t>（二）老年人闲暇活动的种类</a:t>
            </a:r>
            <a:endParaRPr lang="en-US" altLang="zh-CN" sz="2800" b="1" smtClean="0"/>
          </a:p>
          <a:p>
            <a:pPr>
              <a:buFontTx/>
              <a:buNone/>
            </a:pPr>
            <a:r>
              <a:rPr lang="en-US" altLang="zh-CN" sz="2800" b="1" smtClean="0"/>
              <a:t>      1</a:t>
            </a:r>
            <a:r>
              <a:rPr lang="zh-CN" altLang="en-US" sz="2800" b="1" smtClean="0"/>
              <a:t>、书法、绘画</a:t>
            </a:r>
            <a:endParaRPr lang="en-US" altLang="zh-CN" sz="2800" b="1" smtClean="0"/>
          </a:p>
          <a:p>
            <a:pPr>
              <a:buFontTx/>
              <a:buNone/>
            </a:pPr>
            <a:r>
              <a:rPr lang="en-US" altLang="zh-CN" sz="2800" b="1" smtClean="0"/>
              <a:t>      2</a:t>
            </a:r>
            <a:r>
              <a:rPr lang="zh-CN" altLang="en-US" sz="2800" b="1" smtClean="0"/>
              <a:t>、棋牌</a:t>
            </a:r>
            <a:endParaRPr lang="en-US" altLang="zh-CN" sz="2800" b="1" smtClean="0"/>
          </a:p>
          <a:p>
            <a:pPr>
              <a:buFontTx/>
              <a:buNone/>
            </a:pPr>
            <a:r>
              <a:rPr lang="en-US" altLang="zh-CN" sz="2800" b="1" smtClean="0"/>
              <a:t>      3</a:t>
            </a:r>
            <a:r>
              <a:rPr lang="zh-CN" altLang="en-US" sz="2800" b="1" smtClean="0"/>
              <a:t>、钓鱼</a:t>
            </a:r>
            <a:endParaRPr lang="en-US" altLang="zh-CN" sz="2800" b="1" smtClean="0"/>
          </a:p>
          <a:p>
            <a:pPr>
              <a:buFontTx/>
              <a:buNone/>
            </a:pPr>
            <a:r>
              <a:rPr lang="en-US" altLang="zh-CN" sz="2800" b="1" smtClean="0"/>
              <a:t>      4</a:t>
            </a:r>
            <a:r>
              <a:rPr lang="zh-CN" altLang="en-US" sz="2800" b="1" smtClean="0"/>
              <a:t>、旅游</a:t>
            </a:r>
            <a:endParaRPr lang="en-US" altLang="zh-CN" sz="2800" b="1" smtClean="0"/>
          </a:p>
          <a:p>
            <a:pPr>
              <a:buFontTx/>
              <a:buNone/>
            </a:pPr>
            <a:r>
              <a:rPr lang="en-US" altLang="zh-CN" sz="2800" b="1" smtClean="0"/>
              <a:t>      5</a:t>
            </a:r>
            <a:r>
              <a:rPr lang="zh-CN" altLang="en-US" sz="2800" b="1" smtClean="0"/>
              <a:t>、音乐欣赏</a:t>
            </a:r>
            <a:endParaRPr lang="en-US" altLang="zh-CN" sz="2800" b="1" smtClean="0"/>
          </a:p>
          <a:p>
            <a:pPr>
              <a:buFontTx/>
              <a:buNone/>
            </a:pPr>
            <a:r>
              <a:rPr lang="en-US" altLang="zh-CN" sz="2800" b="1" smtClean="0"/>
              <a:t>      6</a:t>
            </a:r>
            <a:r>
              <a:rPr lang="zh-CN" altLang="en-US" sz="2800" b="1" smtClean="0"/>
              <a:t>、插花艺术</a:t>
            </a:r>
            <a:endParaRPr lang="en-US" altLang="zh-CN" sz="2800" b="1" smtClean="0"/>
          </a:p>
          <a:p>
            <a:pPr>
              <a:buFontTx/>
              <a:buNone/>
            </a:pPr>
            <a:endParaRPr lang="zh-CN" altLang="en-US" b="1" smtClean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656" y="3212976"/>
            <a:ext cx="3771900" cy="3048000"/>
          </a:xfrm>
          <a:prstGeom prst="rect">
            <a:avLst/>
          </a:prstGeom>
        </p:spPr>
      </p:pic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763688" y="274638"/>
            <a:ext cx="6465912" cy="994122"/>
          </a:xfrm>
        </p:spPr>
        <p:txBody>
          <a:bodyPr>
            <a:norm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二、老年人的闲暇活动</a:t>
            </a:r>
            <a:endParaRPr lang="zh-CN" altLang="en-US" b="1" smtClean="0">
              <a:solidFill>
                <a:srgbClr val="FF0000"/>
              </a:solidFill>
            </a:endParaRP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862013" y="981075"/>
            <a:ext cx="8281987" cy="5256213"/>
          </a:xfrm>
        </p:spPr>
        <p:txBody>
          <a:bodyPr/>
          <a:lstStyle/>
          <a:p>
            <a:pPr marL="0" indent="0">
              <a:buFontTx/>
              <a:buNone/>
            </a:pPr>
            <a:endParaRPr lang="en-US" altLang="zh-CN" sz="2400" b="1" smtClean="0"/>
          </a:p>
          <a:p>
            <a:pPr marL="0" indent="0">
              <a:buFontTx/>
              <a:buNone/>
            </a:pPr>
            <a:r>
              <a:rPr lang="zh-CN" altLang="en-US" sz="2800" b="1" smtClean="0"/>
              <a:t>（三）老年人闲暇活动专业知识</a:t>
            </a:r>
            <a:endParaRPr lang="en-US" sz="2800" b="1" smtClean="0"/>
          </a:p>
          <a:p>
            <a:pPr marL="0" indent="0">
              <a:buFontTx/>
              <a:buNone/>
            </a:pPr>
            <a:r>
              <a:rPr lang="en-US" sz="2800" b="1" smtClean="0"/>
              <a:t>     </a:t>
            </a:r>
            <a:r>
              <a:rPr lang="en-US" altLang="zh-CN" sz="2800" b="1" smtClean="0"/>
              <a:t>1</a:t>
            </a:r>
            <a:r>
              <a:rPr lang="zh-CN" altLang="en-US" sz="2800" b="1" smtClean="0"/>
              <a:t>、体育运动</a:t>
            </a:r>
            <a:endParaRPr lang="en-US" sz="2800" b="1" smtClean="0"/>
          </a:p>
          <a:p>
            <a:pPr marL="0" indent="0">
              <a:buFontTx/>
              <a:buNone/>
            </a:pPr>
            <a:r>
              <a:rPr lang="zh-CN" altLang="en-US" sz="2800" b="1" smtClean="0"/>
              <a:t>          </a:t>
            </a:r>
            <a:r>
              <a:rPr lang="en-US" altLang="zh-CN" sz="2800" b="1" smtClean="0"/>
              <a:t>(1)</a:t>
            </a:r>
            <a:r>
              <a:rPr lang="zh-CN" altLang="en-US" sz="2800" b="1" smtClean="0"/>
              <a:t> 老年人运动疗法作用</a:t>
            </a:r>
            <a:r>
              <a:rPr lang="en-US" altLang="zh-CN" sz="2800" b="1" smtClean="0"/>
              <a:t>:</a:t>
            </a:r>
            <a:endParaRPr lang="en-US" sz="2800" b="1" smtClean="0"/>
          </a:p>
          <a:p>
            <a:pPr marL="0" indent="0">
              <a:buFontTx/>
              <a:buNone/>
            </a:pPr>
            <a:r>
              <a:rPr lang="en-US" sz="2800" b="1" smtClean="0"/>
              <a:t>           </a:t>
            </a:r>
            <a:r>
              <a:rPr lang="zh-CN" altLang="en-US" sz="2800" b="1" smtClean="0"/>
              <a:t>改善和恢复障碍肢体功能</a:t>
            </a:r>
            <a:endParaRPr lang="en-US" altLang="zh-CN" sz="2800" b="1" smtClean="0"/>
          </a:p>
          <a:p>
            <a:pPr marL="0" indent="0">
              <a:buFontTx/>
              <a:buNone/>
            </a:pPr>
            <a:r>
              <a:rPr lang="en-US" altLang="zh-CN" sz="2800" b="1" smtClean="0"/>
              <a:t>           </a:t>
            </a:r>
            <a:r>
              <a:rPr lang="zh-CN" altLang="en-US" sz="2800" b="1" smtClean="0"/>
              <a:t>防止肢体废用性萎缩</a:t>
            </a:r>
            <a:endParaRPr lang="en-US" sz="2800" b="1" smtClean="0"/>
          </a:p>
          <a:p>
            <a:pPr marL="0" indent="0">
              <a:buFontTx/>
              <a:buNone/>
            </a:pPr>
            <a:r>
              <a:rPr lang="en-US" sz="2800" b="1" smtClean="0"/>
              <a:t>           </a:t>
            </a:r>
            <a:r>
              <a:rPr lang="zh-CN" altLang="en-US" sz="2800" b="1" smtClean="0"/>
              <a:t>增加循环血流量，改善心肺功能</a:t>
            </a:r>
            <a:endParaRPr lang="en-US" sz="2800" b="1" smtClean="0"/>
          </a:p>
          <a:p>
            <a:pPr marL="0" indent="0">
              <a:buFontTx/>
              <a:buNone/>
            </a:pPr>
            <a:r>
              <a:rPr lang="en-US" sz="2800" b="1" smtClean="0"/>
              <a:t>            </a:t>
            </a:r>
            <a:r>
              <a:rPr lang="zh-CN" altLang="en-US" sz="2800" b="1" smtClean="0"/>
              <a:t>改善胃肠功能，减少肥胖发生率</a:t>
            </a:r>
            <a:endParaRPr lang="en-US" sz="2800" b="1" smtClean="0"/>
          </a:p>
          <a:p>
            <a:pPr marL="0" indent="0">
              <a:buFontTx/>
              <a:buNone/>
            </a:pPr>
            <a:r>
              <a:rPr lang="en-US" sz="2800" b="1" smtClean="0"/>
              <a:t>            </a:t>
            </a:r>
            <a:endParaRPr lang="zh-CN" altLang="en-US" sz="2800" smtClean="0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835696" y="507207"/>
            <a:ext cx="6393904" cy="850106"/>
          </a:xfrm>
        </p:spPr>
        <p:txBody>
          <a:bodyPr>
            <a:norm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二、老年人的闲暇活动</a:t>
            </a:r>
            <a:endParaRPr lang="zh-CN" altLang="en-US" smtClean="0">
              <a:solidFill>
                <a:srgbClr val="FF0000"/>
              </a:solidFill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467545" y="1357313"/>
            <a:ext cx="8676456" cy="465296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sz="2800" b="1" smtClean="0"/>
              <a:t> </a:t>
            </a:r>
            <a:endParaRPr lang="en-US" altLang="zh-CN" sz="2800" b="1" smtClean="0"/>
          </a:p>
          <a:p>
            <a:pPr marL="0" indent="0">
              <a:buFontTx/>
              <a:buNone/>
            </a:pPr>
            <a:r>
              <a:rPr lang="zh-CN" altLang="en-US" sz="2800" b="1" smtClean="0"/>
              <a:t>            </a:t>
            </a:r>
            <a:r>
              <a:rPr lang="en-US" altLang="zh-CN" sz="2800" b="1" smtClean="0"/>
              <a:t>(2)</a:t>
            </a:r>
            <a:r>
              <a:rPr lang="zh-CN" altLang="en-US" sz="2800" b="1" smtClean="0"/>
              <a:t>运动时间和运动量</a:t>
            </a:r>
            <a:endParaRPr lang="en-US" altLang="zh-CN" sz="2800" b="1" smtClean="0"/>
          </a:p>
          <a:p>
            <a:pPr marL="0" indent="0">
              <a:buFontTx/>
              <a:buNone/>
            </a:pPr>
            <a:r>
              <a:rPr lang="en-US" altLang="zh-CN" sz="2800" b="1" smtClean="0"/>
              <a:t>            </a:t>
            </a:r>
            <a:r>
              <a:rPr lang="zh-CN" altLang="en-US" sz="2800" b="1" smtClean="0"/>
              <a:t>下午</a:t>
            </a:r>
            <a:r>
              <a:rPr lang="en-US" altLang="zh-CN" sz="2800" b="1" smtClean="0"/>
              <a:t>3—5</a:t>
            </a:r>
            <a:r>
              <a:rPr lang="zh-CN" altLang="en-US" sz="2800" b="1" smtClean="0"/>
              <a:t>点是最佳运动时间</a:t>
            </a:r>
            <a:endParaRPr lang="en-US" altLang="zh-CN" sz="2800" b="1" smtClean="0"/>
          </a:p>
          <a:p>
            <a:pPr marL="0" indent="0">
              <a:buFontTx/>
              <a:buNone/>
            </a:pPr>
            <a:r>
              <a:rPr lang="en-US" altLang="zh-CN" sz="2800" b="1" smtClean="0"/>
              <a:t>             </a:t>
            </a:r>
            <a:r>
              <a:rPr lang="zh-CN" altLang="en-US" sz="2800" b="1" smtClean="0"/>
              <a:t>避免早晨做大运动量活动</a:t>
            </a:r>
            <a:endParaRPr lang="en-US" altLang="zh-CN" sz="2800" b="1" smtClean="0"/>
          </a:p>
          <a:p>
            <a:pPr marL="0" indent="0">
              <a:buFontTx/>
              <a:buNone/>
            </a:pPr>
            <a:r>
              <a:rPr lang="en-US" altLang="zh-CN" sz="2800" b="1" smtClean="0"/>
              <a:t>            </a:t>
            </a:r>
            <a:r>
              <a:rPr lang="zh-CN" altLang="en-US" sz="2800" b="1" smtClean="0"/>
              <a:t>上午</a:t>
            </a:r>
            <a:r>
              <a:rPr lang="en-US" altLang="zh-CN" sz="2800" b="1" smtClean="0"/>
              <a:t>6—12</a:t>
            </a:r>
            <a:r>
              <a:rPr lang="zh-CN" altLang="en-US" sz="2800" b="1" smtClean="0"/>
              <a:t>点是冠心病好发时间</a:t>
            </a:r>
            <a:endParaRPr lang="en-US" altLang="zh-CN" sz="2800" b="1" smtClean="0"/>
          </a:p>
          <a:p>
            <a:pPr marL="0" indent="0">
              <a:buFontTx/>
              <a:buNone/>
            </a:pPr>
            <a:r>
              <a:rPr lang="en-US" altLang="zh-CN" sz="2800" b="1" smtClean="0"/>
              <a:t>             </a:t>
            </a:r>
            <a:r>
              <a:rPr lang="zh-CN" altLang="en-US" sz="2800" b="1" smtClean="0"/>
              <a:t>每天</a:t>
            </a:r>
            <a:r>
              <a:rPr lang="en-US" altLang="zh-CN" sz="2800" b="1" smtClean="0"/>
              <a:t>1—2</a:t>
            </a:r>
            <a:r>
              <a:rPr lang="zh-CN" altLang="en-US" sz="2800" b="1" smtClean="0"/>
              <a:t>次，每次半小时左右</a:t>
            </a:r>
            <a:endParaRPr lang="en-US" altLang="zh-CN" sz="2800" b="1" smtClean="0"/>
          </a:p>
          <a:p>
            <a:pPr marL="0" indent="0">
              <a:buFontTx/>
              <a:buNone/>
            </a:pPr>
            <a:r>
              <a:rPr lang="en-US" altLang="zh-CN" sz="2800" b="1" smtClean="0"/>
              <a:t>             </a:t>
            </a:r>
            <a:r>
              <a:rPr lang="zh-CN" altLang="en-US" sz="2800" b="1" smtClean="0"/>
              <a:t>累计运动时间不少于</a:t>
            </a:r>
            <a:r>
              <a:rPr lang="en-US" altLang="zh-CN" sz="2800" b="1" smtClean="0"/>
              <a:t>30</a:t>
            </a:r>
            <a:r>
              <a:rPr lang="zh-CN" altLang="en-US" sz="2800" b="1" smtClean="0"/>
              <a:t>分钟，不超过</a:t>
            </a:r>
            <a:r>
              <a:rPr lang="en-US" altLang="zh-CN" sz="2800" b="1" smtClean="0"/>
              <a:t>2</a:t>
            </a:r>
            <a:r>
              <a:rPr lang="zh-CN" altLang="en-US" sz="2800" b="1" smtClean="0"/>
              <a:t>小时</a:t>
            </a:r>
            <a:endParaRPr lang="zh-CN" altLang="en-US" sz="2800" b="1" smtClean="0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051720" y="274638"/>
            <a:ext cx="6177880" cy="633412"/>
          </a:xfrm>
        </p:spPr>
        <p:txBody>
          <a:bodyPr>
            <a:noAutofit/>
          </a:bodyPr>
          <a:lstStyle/>
          <a:p>
            <a:pPr algn="l"/>
            <a:r>
              <a:rPr lang="zh-CN" altLang="en-US" b="1" smtClean="0">
                <a:solidFill>
                  <a:srgbClr val="FF0000"/>
                </a:solidFill>
              </a:rPr>
              <a:t>一、老年人的闲暇活动</a:t>
            </a:r>
            <a:endParaRPr lang="zh-CN" altLang="en-US" b="1" smtClean="0">
              <a:solidFill>
                <a:srgbClr val="FF0000"/>
              </a:solidFill>
            </a:endParaRP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483768" y="1484784"/>
            <a:ext cx="6660232" cy="4681066"/>
          </a:xfrm>
        </p:spPr>
        <p:txBody>
          <a:bodyPr>
            <a:normAutofit/>
          </a:bodyPr>
          <a:lstStyle/>
          <a:p>
            <a:pPr marL="0" indent="0">
              <a:buFontTx/>
              <a:buNone/>
              <a:defRPr/>
            </a:pPr>
            <a:r>
              <a:rPr lang="zh-CN" altLang="en-US" sz="2800" b="1" smtClean="0"/>
              <a:t>       </a:t>
            </a:r>
            <a:endParaRPr lang="en-US" altLang="zh-CN" sz="2800" b="1" smtClean="0"/>
          </a:p>
          <a:p>
            <a:pPr marL="0" indent="0">
              <a:buFontTx/>
              <a:buNone/>
              <a:defRPr/>
            </a:pPr>
            <a:r>
              <a:rPr lang="zh-CN" altLang="en-US" sz="2800" b="1" smtClean="0"/>
              <a:t> 老年人运动期间脉率用公式表示为：</a:t>
            </a:r>
            <a:endParaRPr lang="en-US" altLang="zh-CN" sz="2800" b="1" smtClean="0"/>
          </a:p>
          <a:p>
            <a:pPr marL="0" indent="0">
              <a:buFontTx/>
              <a:buNone/>
              <a:defRPr/>
            </a:pPr>
            <a:r>
              <a:rPr lang="en-US" altLang="zh-CN" sz="2800" b="1" smtClean="0">
                <a:latin typeface="宋体" panose="02010600030101010101" pitchFamily="2" charset="-122"/>
              </a:rPr>
              <a:t>     </a:t>
            </a:r>
            <a:r>
              <a:rPr lang="zh-CN" altLang="en-US" sz="2800" b="1" smtClean="0">
                <a:latin typeface="宋体" panose="02010600030101010101" pitchFamily="2" charset="-122"/>
              </a:rPr>
              <a:t>≯</a:t>
            </a:r>
            <a:r>
              <a:rPr lang="en-US" sz="2800" b="1" smtClean="0"/>
              <a:t>180—</a:t>
            </a:r>
            <a:r>
              <a:rPr lang="zh-CN" altLang="en-US" sz="2800" b="1" smtClean="0"/>
              <a:t>年龄</a:t>
            </a:r>
            <a:endParaRPr lang="en-US" sz="2800" b="1" smtClean="0"/>
          </a:p>
          <a:p>
            <a:pPr marL="0" indent="0">
              <a:buFontTx/>
              <a:buNone/>
              <a:defRPr/>
            </a:pPr>
            <a:r>
              <a:rPr lang="en-US" sz="2800" b="1" smtClean="0"/>
              <a:t> </a:t>
            </a:r>
            <a:r>
              <a:rPr lang="zh-CN" altLang="en-US" sz="2800" b="1" smtClean="0"/>
              <a:t>冠心病老人运动时最高心率</a:t>
            </a:r>
            <a:endParaRPr lang="en-US" altLang="zh-CN" sz="2800" b="1" smtClean="0"/>
          </a:p>
          <a:p>
            <a:pPr marL="0" indent="0">
              <a:buFontTx/>
              <a:buNone/>
              <a:defRPr/>
            </a:pPr>
            <a:r>
              <a:rPr lang="en-US" altLang="zh-CN" sz="2800" b="1" smtClean="0">
                <a:latin typeface="宋体" panose="02010600030101010101" pitchFamily="2" charset="-122"/>
              </a:rPr>
              <a:t>     </a:t>
            </a:r>
            <a:r>
              <a:rPr lang="zh-CN" altLang="en-US" sz="2800" b="1" smtClean="0">
                <a:latin typeface="宋体" panose="02010600030101010101" pitchFamily="2" charset="-122"/>
              </a:rPr>
              <a:t>≯</a:t>
            </a:r>
            <a:r>
              <a:rPr lang="en-US" sz="2800" b="1" smtClean="0">
                <a:latin typeface="宋体" panose="02010600030101010101" pitchFamily="2" charset="-122"/>
              </a:rPr>
              <a:t>110-120</a:t>
            </a:r>
            <a:r>
              <a:rPr lang="zh-CN" altLang="en-US" sz="2800" b="1" smtClean="0">
                <a:latin typeface="宋体" panose="02010600030101010101" pitchFamily="2" charset="-122"/>
              </a:rPr>
              <a:t>次</a:t>
            </a:r>
            <a:r>
              <a:rPr lang="en-US" sz="2800" b="1" smtClean="0">
                <a:latin typeface="宋体" panose="02010600030101010101" pitchFamily="2" charset="-122"/>
              </a:rPr>
              <a:t>/</a:t>
            </a:r>
            <a:r>
              <a:rPr lang="zh-CN" altLang="en-US" sz="2800" b="1" smtClean="0">
                <a:latin typeface="宋体" panose="02010600030101010101" pitchFamily="2" charset="-122"/>
              </a:rPr>
              <a:t>分</a:t>
            </a:r>
            <a:endParaRPr lang="en-US" sz="2800" b="1" smtClean="0">
              <a:latin typeface="宋体" panose="02010600030101010101" pitchFamily="2" charset="-122"/>
            </a:endParaRPr>
          </a:p>
          <a:p>
            <a:pPr marL="0" indent="0">
              <a:buFontTx/>
              <a:buNone/>
              <a:defRPr/>
            </a:pPr>
            <a:r>
              <a:rPr lang="en-US" sz="2800" b="1" smtClean="0">
                <a:latin typeface="宋体" panose="02010600030101010101" pitchFamily="2" charset="-122"/>
              </a:rPr>
              <a:t>    </a:t>
            </a:r>
            <a:r>
              <a:rPr lang="zh-CN" altLang="en-US" sz="2800" b="1" smtClean="0">
                <a:latin typeface="宋体" panose="02010600030101010101" pitchFamily="2" charset="-122"/>
              </a:rPr>
              <a:t>运动后气急、胸闷、头晕为运动过量</a:t>
            </a:r>
            <a:endParaRPr lang="en-US" sz="2800" b="1" smtClean="0"/>
          </a:p>
          <a:p>
            <a:pPr marL="0" indent="0">
              <a:buFontTx/>
              <a:buNone/>
              <a:defRPr/>
            </a:pPr>
            <a:r>
              <a:rPr lang="en-US" sz="2800" smtClean="0"/>
              <a:t>               </a:t>
            </a:r>
            <a:endParaRPr lang="en-US" sz="2800" smtClean="0">
              <a:effectLst>
                <a:outerShdw blurRad="38100" dist="38100" dir="2700000" algn="tl">
                  <a:srgbClr val="C0C0C0"/>
                </a:outerShdw>
              </a:effectLst>
              <a:ea typeface="仿宋_GB2312" pitchFamily="49" charset="-122"/>
            </a:endParaRPr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004690"/>
          </a:xfrm>
        </p:spPr>
        <p:txBody>
          <a:bodyPr/>
          <a:lstStyle/>
          <a:p>
            <a:r>
              <a:rPr lang="zh-CN" altLang="en-US" b="1">
                <a:solidFill>
                  <a:srgbClr val="FF0000"/>
                </a:solidFill>
              </a:rPr>
              <a:t>二、老年人的闲暇活动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47101" y="1700808"/>
            <a:ext cx="6591985" cy="3850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b="1" smtClean="0"/>
              <a:t>(3)</a:t>
            </a:r>
            <a:r>
              <a:rPr lang="zh-CN" altLang="en-US" sz="2400" b="1" smtClean="0"/>
              <a:t>老年人运动时的注意事项</a:t>
            </a:r>
            <a:endParaRPr lang="en-US" altLang="zh-CN" sz="2400" b="1" smtClean="0"/>
          </a:p>
          <a:p>
            <a:pPr marL="0" indent="0">
              <a:buNone/>
            </a:pPr>
            <a:r>
              <a:rPr lang="en-US" altLang="zh-CN" sz="2400" b="1" smtClean="0"/>
              <a:t>1)</a:t>
            </a:r>
            <a:r>
              <a:rPr lang="zh-CN" altLang="en-US" sz="2400" b="1" smtClean="0"/>
              <a:t>饭后不宜立即运动，应在</a:t>
            </a:r>
            <a:r>
              <a:rPr lang="zh-CN" altLang="en-US" sz="2400" b="1" u="sng" smtClean="0"/>
              <a:t>饭后</a:t>
            </a:r>
            <a:r>
              <a:rPr lang="en-US" altLang="zh-CN" sz="2400" b="1" u="sng" smtClean="0"/>
              <a:t>2h</a:t>
            </a:r>
            <a:r>
              <a:rPr lang="zh-CN" altLang="en-US" sz="2400" b="1" smtClean="0"/>
              <a:t>进行。</a:t>
            </a:r>
            <a:endParaRPr lang="en-US" altLang="zh-CN" sz="2400" b="1" smtClean="0"/>
          </a:p>
          <a:p>
            <a:pPr marL="0" indent="0">
              <a:buNone/>
            </a:pPr>
            <a:r>
              <a:rPr lang="en-US" altLang="zh-CN" sz="2400" b="1" smtClean="0"/>
              <a:t>2)</a:t>
            </a:r>
            <a:r>
              <a:rPr lang="zh-CN" altLang="en-US" sz="2400" b="1" smtClean="0"/>
              <a:t>运动的场所选择在安静、空气新鲜的地方。</a:t>
            </a:r>
            <a:endParaRPr lang="en-US" altLang="zh-CN" sz="2400" b="1" smtClean="0"/>
          </a:p>
          <a:p>
            <a:pPr marL="0" indent="0">
              <a:buNone/>
            </a:pPr>
            <a:r>
              <a:rPr lang="en-US" altLang="zh-CN" sz="2400" b="1" smtClean="0"/>
              <a:t>3)</a:t>
            </a:r>
            <a:r>
              <a:rPr lang="zh-CN" altLang="en-US" sz="2400" b="1" smtClean="0"/>
              <a:t>锻炼时注意天气变化，夏季要防中署，冬季要防感冒。</a:t>
            </a:r>
            <a:endParaRPr lang="en-US" altLang="zh-CN" sz="2400" b="1" smtClean="0"/>
          </a:p>
          <a:p>
            <a:pPr marL="0" indent="0">
              <a:buNone/>
            </a:pPr>
            <a:r>
              <a:rPr lang="en-US" altLang="zh-CN" sz="2400" b="1" smtClean="0"/>
              <a:t>4)</a:t>
            </a:r>
            <a:r>
              <a:rPr lang="zh-CN" altLang="en-US" sz="2400" b="1" smtClean="0"/>
              <a:t>运动时要注意安全，防止受伤。</a:t>
            </a:r>
            <a:endParaRPr lang="en-US" altLang="zh-CN" sz="2400" b="1" smtClean="0"/>
          </a:p>
          <a:p>
            <a:pPr marL="0" indent="0">
              <a:buNone/>
            </a:pPr>
            <a:r>
              <a:rPr lang="en-US" altLang="zh-CN" sz="2400" b="1" smtClean="0"/>
              <a:t>5)</a:t>
            </a:r>
            <a:r>
              <a:rPr lang="zh-CN" altLang="en-US" sz="2400" b="1" smtClean="0"/>
              <a:t>运动时要量力而行。</a:t>
            </a:r>
            <a:endParaRPr lang="en-US" altLang="zh-CN" sz="2400" b="1" smtClean="0"/>
          </a:p>
          <a:p>
            <a:pPr marL="0" indent="0">
              <a:buNone/>
            </a:pPr>
            <a:r>
              <a:rPr lang="en-US" altLang="zh-CN" sz="2400" b="1" smtClean="0"/>
              <a:t>6)</a:t>
            </a:r>
            <a:r>
              <a:rPr lang="zh-CN" altLang="en-US" sz="2400" b="1" smtClean="0"/>
              <a:t>必须坚持锻炼，持之以恒。</a:t>
            </a:r>
            <a:endParaRPr lang="zh-CN" altLang="en-US" sz="2400" b="1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004690"/>
          </a:xfrm>
        </p:spPr>
        <p:txBody>
          <a:bodyPr/>
          <a:lstStyle/>
          <a:p>
            <a:r>
              <a:rPr lang="zh-CN" altLang="en-US" b="1">
                <a:solidFill>
                  <a:srgbClr val="FF0000"/>
                </a:solidFill>
              </a:rPr>
              <a:t>一、老年人的闲暇活动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zh-CN" sz="2400" b="1" smtClean="0"/>
              <a:t>(4)</a:t>
            </a:r>
            <a:r>
              <a:rPr lang="zh-CN" altLang="en-US" sz="2400" b="1" smtClean="0"/>
              <a:t>组织老年人体育</a:t>
            </a:r>
            <a:r>
              <a:rPr lang="zh-CN" altLang="en-US" sz="2400" b="1"/>
              <a:t>活动</a:t>
            </a:r>
            <a:r>
              <a:rPr lang="zh-CN" altLang="en-US" sz="2400" b="1" smtClean="0"/>
              <a:t>方法：</a:t>
            </a:r>
            <a:endParaRPr lang="en-US" altLang="zh-CN" sz="2400" b="1"/>
          </a:p>
          <a:p>
            <a:pPr marL="0" indent="0">
              <a:buFontTx/>
              <a:buNone/>
              <a:defRPr/>
            </a:pPr>
            <a:r>
              <a:rPr lang="en-US" altLang="zh-CN" sz="2400" b="1">
                <a:latin typeface="+mn-ea"/>
              </a:rPr>
              <a:t> </a:t>
            </a:r>
            <a:r>
              <a:rPr lang="en-US" altLang="zh-CN" sz="2400" b="1" smtClean="0">
                <a:latin typeface="+mn-ea"/>
              </a:rPr>
              <a:t>1) </a:t>
            </a:r>
            <a:r>
              <a:rPr lang="zh-CN" altLang="en-US" sz="2400" b="1">
                <a:latin typeface="+mn-ea"/>
              </a:rPr>
              <a:t>太极拳    </a:t>
            </a:r>
            <a:endParaRPr lang="en-US" altLang="zh-CN" sz="2400" b="1" smtClean="0">
              <a:latin typeface="+mn-ea"/>
            </a:endParaRPr>
          </a:p>
          <a:p>
            <a:pPr marL="0" indent="0">
              <a:buFontTx/>
              <a:buNone/>
              <a:defRPr/>
            </a:pPr>
            <a:r>
              <a:rPr lang="zh-CN" altLang="en-US" sz="2400" b="1" smtClean="0">
                <a:latin typeface="+mn-ea"/>
              </a:rPr>
              <a:t>适合于体弱者和患高血压、冠心病、神经官能症、慢性胃肠疾患的老人。经常练习可调节中枢神经系统的活动，增加动作的协调性，改善心肺功能。常练的有</a:t>
            </a:r>
            <a:r>
              <a:rPr lang="en-US" altLang="zh-CN" sz="2400" b="1" smtClean="0">
                <a:latin typeface="+mn-ea"/>
              </a:rPr>
              <a:t>24</a:t>
            </a:r>
            <a:r>
              <a:rPr lang="zh-CN" altLang="en-US" sz="2400" b="1" smtClean="0">
                <a:latin typeface="+mn-ea"/>
              </a:rPr>
              <a:t>式、</a:t>
            </a:r>
            <a:r>
              <a:rPr lang="en-US" altLang="zh-CN" sz="2400" b="1" smtClean="0">
                <a:latin typeface="+mn-ea"/>
              </a:rPr>
              <a:t>48</a:t>
            </a:r>
            <a:r>
              <a:rPr lang="zh-CN" altLang="en-US" sz="2400" b="1" smtClean="0">
                <a:latin typeface="+mn-ea"/>
              </a:rPr>
              <a:t>式、</a:t>
            </a:r>
            <a:r>
              <a:rPr lang="en-US" altLang="zh-CN" sz="2400" b="1" smtClean="0">
                <a:latin typeface="+mn-ea"/>
              </a:rPr>
              <a:t>88</a:t>
            </a:r>
            <a:r>
              <a:rPr lang="zh-CN" altLang="en-US" sz="2400" b="1" smtClean="0">
                <a:latin typeface="+mn-ea"/>
              </a:rPr>
              <a:t>式。</a:t>
            </a:r>
            <a:endParaRPr lang="en-US" altLang="zh-CN" sz="2400" b="1">
              <a:latin typeface="+mn-ea"/>
            </a:endParaRPr>
          </a:p>
          <a:p>
            <a:pPr marL="0" indent="0">
              <a:buFontTx/>
              <a:buNone/>
              <a:defRPr/>
            </a:pPr>
            <a:r>
              <a:rPr lang="zh-CN" altLang="en-US" sz="2400" b="1" smtClean="0">
                <a:latin typeface="+mn-ea"/>
              </a:rPr>
              <a:t> </a:t>
            </a:r>
            <a:r>
              <a:rPr lang="zh-CN" altLang="en-US" sz="2400" b="1">
                <a:latin typeface="+mn-ea"/>
              </a:rPr>
              <a:t>一天</a:t>
            </a:r>
            <a:r>
              <a:rPr lang="en-US" altLang="zh-CN" sz="2400" b="1">
                <a:latin typeface="+mn-ea"/>
              </a:rPr>
              <a:t>2</a:t>
            </a:r>
            <a:r>
              <a:rPr lang="zh-CN" altLang="en-US" sz="2400" b="1">
                <a:latin typeface="+mn-ea"/>
              </a:rPr>
              <a:t>次   </a:t>
            </a:r>
            <a:r>
              <a:rPr lang="en-US" altLang="zh-CN" sz="2400" b="1">
                <a:latin typeface="+mn-ea"/>
              </a:rPr>
              <a:t>10-20</a:t>
            </a:r>
            <a:r>
              <a:rPr lang="zh-CN" altLang="en-US" sz="2400" b="1">
                <a:latin typeface="+mn-ea"/>
              </a:rPr>
              <a:t>分钟</a:t>
            </a:r>
            <a:r>
              <a:rPr lang="en-US" altLang="zh-CN" sz="2400" b="1">
                <a:latin typeface="+mn-ea"/>
              </a:rPr>
              <a:t>/</a:t>
            </a:r>
            <a:r>
              <a:rPr lang="zh-CN" altLang="en-US" sz="2400" b="1">
                <a:latin typeface="+mn-ea"/>
              </a:rPr>
              <a:t>次</a:t>
            </a:r>
            <a:endParaRPr lang="en-US" altLang="zh-CN" sz="2400" b="1">
              <a:latin typeface="+mn-ea"/>
            </a:endParaRPr>
          </a:p>
          <a:p>
            <a:pPr marL="0" indent="0">
              <a:buFontTx/>
              <a:buNone/>
              <a:defRPr/>
            </a:pPr>
            <a:endParaRPr lang="en-US" altLang="zh-CN" sz="2400" b="1"/>
          </a:p>
          <a:p>
            <a:endParaRPr lang="zh-CN" altLang="en-US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FF0000"/>
                </a:solidFill>
              </a:rPr>
              <a:t>一、老年人的闲暇活动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  <a:defRPr/>
            </a:pPr>
            <a:r>
              <a:rPr lang="en-US" altLang="zh-CN" b="1">
                <a:latin typeface="+mn-ea"/>
              </a:rPr>
              <a:t> </a:t>
            </a:r>
            <a:r>
              <a:rPr lang="en-US" altLang="zh-CN" sz="2400" b="1">
                <a:latin typeface="+mn-ea"/>
              </a:rPr>
              <a:t>2) </a:t>
            </a:r>
            <a:r>
              <a:rPr lang="zh-CN" altLang="en-US" sz="2400" b="1">
                <a:latin typeface="+mn-ea"/>
              </a:rPr>
              <a:t>体操      </a:t>
            </a:r>
            <a:endParaRPr lang="en-US" altLang="zh-CN" sz="2400" b="1" smtClean="0">
              <a:latin typeface="+mn-ea"/>
            </a:endParaRPr>
          </a:p>
          <a:p>
            <a:pPr marL="0" indent="0">
              <a:buFontTx/>
              <a:buNone/>
              <a:defRPr/>
            </a:pPr>
            <a:r>
              <a:rPr lang="zh-CN" altLang="en-US" sz="2400" b="1" smtClean="0">
                <a:latin typeface="+mn-ea"/>
              </a:rPr>
              <a:t>主要有广播操、保健操、五禽戏等。另外，医疗体操、呼吸操、手指操、助力运动操、饭前准备操等可针对一些慢性疾病进行功能训练。瘫痪老人可采用被动运动、助力运动、协调放松操等，增加肢体活动能力。</a:t>
            </a:r>
            <a:endParaRPr lang="en-US" altLang="zh-CN" sz="2400" b="1">
              <a:latin typeface="+mn-ea"/>
            </a:endParaRPr>
          </a:p>
          <a:p>
            <a:pPr marL="0" indent="0">
              <a:buFontTx/>
              <a:buNone/>
              <a:defRPr/>
            </a:pPr>
            <a:r>
              <a:rPr lang="zh-CN" altLang="en-US" sz="2400" b="1" smtClean="0">
                <a:latin typeface="+mn-ea"/>
              </a:rPr>
              <a:t> </a:t>
            </a:r>
            <a:r>
              <a:rPr lang="en-US" altLang="zh-CN" sz="2400" b="1">
                <a:latin typeface="+mn-ea"/>
              </a:rPr>
              <a:t>1-2</a:t>
            </a:r>
            <a:r>
              <a:rPr lang="zh-CN" altLang="en-US" sz="2400" b="1">
                <a:latin typeface="+mn-ea"/>
              </a:rPr>
              <a:t>次</a:t>
            </a:r>
            <a:r>
              <a:rPr lang="en-US" altLang="zh-CN" sz="2400" b="1">
                <a:latin typeface="+mn-ea"/>
              </a:rPr>
              <a:t>/d     10-20</a:t>
            </a:r>
            <a:r>
              <a:rPr lang="zh-CN" altLang="en-US" sz="2400" b="1">
                <a:latin typeface="+mn-ea"/>
              </a:rPr>
              <a:t>分钟</a:t>
            </a:r>
            <a:r>
              <a:rPr lang="en-US" altLang="zh-CN" sz="2400" b="1">
                <a:latin typeface="+mn-ea"/>
              </a:rPr>
              <a:t>/</a:t>
            </a:r>
            <a:r>
              <a:rPr lang="zh-CN" altLang="en-US" sz="2400" b="1">
                <a:latin typeface="+mn-ea"/>
              </a:rPr>
              <a:t>次</a:t>
            </a:r>
            <a:endParaRPr lang="en-US" altLang="zh-CN" sz="2400" b="1">
              <a:latin typeface="+mn-ea"/>
            </a:endParaRPr>
          </a:p>
          <a:p>
            <a:pPr marL="0" indent="0">
              <a:buFontTx/>
              <a:buNone/>
              <a:defRPr/>
            </a:pPr>
            <a:r>
              <a:rPr lang="zh-CN" altLang="en-US" sz="2400" b="1">
                <a:latin typeface="+mn-ea"/>
              </a:rPr>
              <a:t> </a:t>
            </a:r>
            <a:endParaRPr lang="zh-CN" altLang="en-US" sz="2400">
              <a:latin typeface="+mn-ea"/>
            </a:endParaRPr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806054" y="620688"/>
            <a:ext cx="6393904" cy="1011237"/>
          </a:xfrm>
        </p:spPr>
        <p:txBody>
          <a:bodyPr>
            <a:norm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二、老年人的闲暇活动</a:t>
            </a:r>
            <a:endParaRPr lang="zh-CN" altLang="en-US" b="1" smtClean="0">
              <a:solidFill>
                <a:srgbClr val="FF0000"/>
              </a:solidFill>
            </a:endParaRP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691681" y="1631925"/>
            <a:ext cx="7200800" cy="4378349"/>
          </a:xfrm>
        </p:spPr>
        <p:txBody>
          <a:bodyPr>
            <a:normAutofit fontScale="92500" lnSpcReduction="10000"/>
          </a:bodyPr>
          <a:lstStyle/>
          <a:p>
            <a:pPr marL="0" indent="0">
              <a:buFontTx/>
              <a:buNone/>
              <a:defRPr/>
            </a:pPr>
            <a:r>
              <a:rPr lang="en-US" altLang="zh-CN" sz="2800" b="1">
                <a:latin typeface="+mn-ea"/>
              </a:rPr>
              <a:t>3)</a:t>
            </a:r>
            <a:r>
              <a:rPr lang="zh-CN" altLang="en-US" sz="2800" b="1">
                <a:latin typeface="+mn-ea"/>
              </a:rPr>
              <a:t>慢跑     </a:t>
            </a:r>
            <a:endParaRPr lang="en-US" altLang="zh-CN" sz="2800" b="1" smtClean="0">
              <a:latin typeface="+mn-ea"/>
            </a:endParaRPr>
          </a:p>
          <a:p>
            <a:pPr marL="0" indent="0">
              <a:buFontTx/>
              <a:buNone/>
              <a:defRPr/>
            </a:pPr>
            <a:r>
              <a:rPr lang="zh-CN" altLang="en-US" sz="2800" b="1" smtClean="0">
                <a:latin typeface="+mn-ea"/>
              </a:rPr>
              <a:t> </a:t>
            </a:r>
            <a:r>
              <a:rPr lang="zh-CN" altLang="en-US" sz="2800" b="1">
                <a:latin typeface="+mn-ea"/>
              </a:rPr>
              <a:t>距离：从</a:t>
            </a:r>
            <a:r>
              <a:rPr lang="en-US" altLang="zh-CN" sz="2800" b="1">
                <a:latin typeface="+mn-ea"/>
              </a:rPr>
              <a:t>50</a:t>
            </a:r>
            <a:r>
              <a:rPr lang="zh-CN" altLang="en-US" sz="2800" b="1">
                <a:latin typeface="+mn-ea"/>
              </a:rPr>
              <a:t>米开始</a:t>
            </a:r>
            <a:endParaRPr lang="en-US" altLang="zh-CN" sz="2800" b="1">
              <a:latin typeface="+mn-ea"/>
            </a:endParaRPr>
          </a:p>
          <a:p>
            <a:pPr marL="0" indent="0">
              <a:buFontTx/>
              <a:buNone/>
              <a:defRPr/>
            </a:pPr>
            <a:r>
              <a:rPr lang="zh-CN" altLang="en-US" sz="2800" b="1">
                <a:latin typeface="+mn-ea"/>
              </a:rPr>
              <a:t>开始速度：</a:t>
            </a:r>
            <a:r>
              <a:rPr lang="en-US" altLang="zh-CN" sz="2800" b="1">
                <a:latin typeface="+mn-ea"/>
              </a:rPr>
              <a:t>30m/</a:t>
            </a:r>
            <a:r>
              <a:rPr lang="zh-CN" altLang="en-US" sz="2800" b="1">
                <a:latin typeface="+mn-ea"/>
              </a:rPr>
              <a:t>分</a:t>
            </a:r>
            <a:endParaRPr lang="en-US" altLang="zh-CN" sz="2800" b="1">
              <a:latin typeface="+mn-ea"/>
            </a:endParaRPr>
          </a:p>
          <a:p>
            <a:pPr marL="0" indent="0">
              <a:buFontTx/>
              <a:buNone/>
              <a:defRPr/>
            </a:pPr>
            <a:r>
              <a:rPr lang="en-US" altLang="zh-CN" sz="2800" b="1">
                <a:latin typeface="+mn-ea"/>
              </a:rPr>
              <a:t> </a:t>
            </a:r>
            <a:r>
              <a:rPr lang="zh-CN" altLang="en-US" sz="2800" b="1" smtClean="0">
                <a:latin typeface="+mn-ea"/>
              </a:rPr>
              <a:t>时间</a:t>
            </a:r>
            <a:r>
              <a:rPr lang="zh-CN" altLang="en-US" sz="2800" b="1">
                <a:latin typeface="+mn-ea"/>
              </a:rPr>
              <a:t>：</a:t>
            </a:r>
            <a:r>
              <a:rPr lang="en-US" altLang="zh-CN" sz="2800" b="1">
                <a:latin typeface="+mn-ea"/>
              </a:rPr>
              <a:t>10</a:t>
            </a:r>
            <a:r>
              <a:rPr lang="zh-CN" altLang="en-US" sz="2800" b="1">
                <a:latin typeface="+mn-ea"/>
              </a:rPr>
              <a:t>分钟</a:t>
            </a:r>
            <a:r>
              <a:rPr lang="en-US" altLang="zh-CN" sz="2800" b="1">
                <a:latin typeface="+mn-ea"/>
              </a:rPr>
              <a:t>/</a:t>
            </a:r>
            <a:r>
              <a:rPr lang="zh-CN" altLang="en-US" sz="2800" b="1">
                <a:latin typeface="+mn-ea"/>
              </a:rPr>
              <a:t>次   循序渐进，持之以恒</a:t>
            </a:r>
            <a:endParaRPr lang="zh-CN" altLang="en-US" sz="2800">
              <a:latin typeface="+mn-ea"/>
            </a:endParaRPr>
          </a:p>
          <a:p>
            <a:pPr marL="0" indent="0">
              <a:buFontTx/>
              <a:buNone/>
              <a:defRPr/>
            </a:pPr>
            <a:r>
              <a:rPr lang="en-US" altLang="zh-CN" sz="2800" b="1" smtClean="0">
                <a:latin typeface="+mn-ea"/>
              </a:rPr>
              <a:t>4)</a:t>
            </a:r>
            <a:r>
              <a:rPr lang="zh-CN" altLang="en-US" sz="2800" b="1" smtClean="0">
                <a:latin typeface="+mn-ea"/>
              </a:rPr>
              <a:t>步 行</a:t>
            </a:r>
            <a:endParaRPr lang="en-US" altLang="zh-CN" sz="2800" b="1" smtClean="0">
              <a:latin typeface="+mn-ea"/>
            </a:endParaRPr>
          </a:p>
          <a:p>
            <a:pPr marL="0" indent="0">
              <a:buFontTx/>
              <a:buNone/>
              <a:defRPr/>
            </a:pPr>
            <a:r>
              <a:rPr lang="zh-CN" altLang="en-US" sz="2800" b="1">
                <a:latin typeface="+mn-ea"/>
              </a:rPr>
              <a:t> </a:t>
            </a:r>
            <a:r>
              <a:rPr lang="zh-CN" altLang="en-US" sz="2800" b="1" smtClean="0">
                <a:latin typeface="+mn-ea"/>
              </a:rPr>
              <a:t> 是最适合老年人的运动</a:t>
            </a:r>
            <a:endParaRPr lang="en-US" sz="2800" b="1" smtClean="0">
              <a:latin typeface="+mn-ea"/>
            </a:endParaRPr>
          </a:p>
          <a:p>
            <a:pPr marL="0" indent="0">
              <a:buFontTx/>
              <a:buNone/>
              <a:defRPr/>
            </a:pPr>
            <a:r>
              <a:rPr lang="en-US" sz="2800" b="1" smtClean="0">
                <a:latin typeface="+mj-ea"/>
                <a:ea typeface="+mj-ea"/>
              </a:rPr>
              <a:t>    </a:t>
            </a:r>
            <a:r>
              <a:rPr lang="zh-CN" altLang="en-US" sz="2800" b="1" smtClean="0">
                <a:latin typeface="+mj-ea"/>
                <a:ea typeface="+mj-ea"/>
              </a:rPr>
              <a:t>根据自己的身体状况选择适当的运动量</a:t>
            </a:r>
            <a:endParaRPr lang="en-US" sz="2800" b="1" smtClean="0">
              <a:latin typeface="+mj-ea"/>
              <a:ea typeface="+mj-ea"/>
            </a:endParaRPr>
          </a:p>
          <a:p>
            <a:pPr marL="0" indent="0">
              <a:buFontTx/>
              <a:buNone/>
              <a:defRPr/>
            </a:pPr>
            <a:r>
              <a:rPr lang="en-US" sz="2800" b="1" smtClean="0">
                <a:latin typeface="+mj-ea"/>
                <a:ea typeface="+mj-ea"/>
              </a:rPr>
              <a:t>     </a:t>
            </a:r>
            <a:r>
              <a:rPr lang="zh-CN" altLang="en-US" sz="2800" b="1" smtClean="0">
                <a:latin typeface="+mj-ea"/>
                <a:ea typeface="+mj-ea"/>
              </a:rPr>
              <a:t>以步行后脉搏≯</a:t>
            </a:r>
            <a:r>
              <a:rPr lang="en-US" sz="2800" b="1" smtClean="0">
                <a:latin typeface="+mj-ea"/>
                <a:ea typeface="+mj-ea"/>
              </a:rPr>
              <a:t>100</a:t>
            </a:r>
            <a:r>
              <a:rPr lang="zh-CN" altLang="en-US" sz="2800" b="1" smtClean="0">
                <a:latin typeface="+mj-ea"/>
                <a:ea typeface="+mj-ea"/>
              </a:rPr>
              <a:t>次</a:t>
            </a:r>
            <a:r>
              <a:rPr lang="en-US" sz="2800" b="1" smtClean="0">
                <a:latin typeface="+mj-ea"/>
                <a:ea typeface="+mj-ea"/>
              </a:rPr>
              <a:t>/</a:t>
            </a:r>
            <a:r>
              <a:rPr lang="zh-CN" altLang="en-US" sz="2800" b="1" smtClean="0">
                <a:latin typeface="+mj-ea"/>
                <a:ea typeface="+mj-ea"/>
              </a:rPr>
              <a:t>分钟</a:t>
            </a:r>
            <a:endParaRPr lang="en-US" sz="2800" b="1" smtClean="0">
              <a:latin typeface="+mj-ea"/>
              <a:ea typeface="+mj-ea"/>
            </a:endParaRPr>
          </a:p>
          <a:p>
            <a:pPr marL="0" indent="0">
              <a:buFontTx/>
              <a:buNone/>
              <a:defRPr/>
            </a:pPr>
            <a:r>
              <a:rPr lang="en-US" sz="2800" b="1" smtClean="0">
                <a:latin typeface="+mj-ea"/>
                <a:ea typeface="+mj-ea"/>
              </a:rPr>
              <a:t>     </a:t>
            </a:r>
            <a:r>
              <a:rPr lang="zh-CN" altLang="en-US" sz="2800" b="1" smtClean="0">
                <a:latin typeface="+mj-ea"/>
                <a:ea typeface="+mj-ea"/>
              </a:rPr>
              <a:t>没有明显气息急促为标准</a:t>
            </a:r>
            <a:endParaRPr lang="en-US" sz="2800" b="1" smtClean="0">
              <a:latin typeface="+mj-ea"/>
              <a:ea typeface="+mj-ea"/>
            </a:endParaRPr>
          </a:p>
          <a:p>
            <a:pPr marL="0" indent="0">
              <a:defRPr/>
            </a:pPr>
            <a:endParaRPr lang="zh-CN" altLang="en-US" b="1" smtClean="0">
              <a:latin typeface="+mj-ea"/>
              <a:ea typeface="+mj-ea"/>
            </a:endParaRPr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051720" y="692696"/>
            <a:ext cx="6321896" cy="936104"/>
          </a:xfrm>
        </p:spPr>
        <p:txBody>
          <a:bodyPr/>
          <a:lstStyle/>
          <a:p>
            <a:r>
              <a:rPr lang="zh-CN" altLang="en-US" sz="3200" b="1">
                <a:solidFill>
                  <a:srgbClr val="FF0000"/>
                </a:solidFill>
              </a:rPr>
              <a:t>二、老年人的闲暇活动</a:t>
            </a:r>
            <a:endParaRPr lang="zh-CN" altLang="en-US" sz="3200" smtClean="0">
              <a:solidFill>
                <a:srgbClr val="FF0000"/>
              </a:solidFill>
            </a:endParaRP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619672" y="1844675"/>
            <a:ext cx="7524328" cy="41656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zh-CN" sz="2800" b="1" smtClean="0">
                <a:latin typeface="+mj-ea"/>
              </a:rPr>
              <a:t>2</a:t>
            </a:r>
            <a:r>
              <a:rPr lang="zh-CN" altLang="en-US" sz="2800" b="1" smtClean="0">
                <a:latin typeface="+mj-ea"/>
              </a:rPr>
              <a:t>、文娱活动</a:t>
            </a:r>
            <a:endParaRPr lang="en-US" altLang="zh-CN" sz="2800" b="1" smtClean="0">
              <a:latin typeface="+mj-ea"/>
            </a:endParaRPr>
          </a:p>
          <a:p>
            <a:pPr marL="0" indent="0">
              <a:buFontTx/>
              <a:buNone/>
              <a:defRPr/>
            </a:pP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</a:rPr>
              <a:t>提高老人对日常生活的满意度</a:t>
            </a:r>
            <a:endParaRPr lang="en-US" altLang="zh-CN" sz="2800" b="1" smtClean="0">
              <a:effectLst>
                <a:outerShdw blurRad="38100" dist="38100" dir="2700000" algn="tl">
                  <a:srgbClr val="C0C0C0"/>
                </a:outerShdw>
              </a:effectLst>
              <a:latin typeface="+mj-ea"/>
            </a:endParaRPr>
          </a:p>
          <a:p>
            <a:pPr marL="0" indent="0">
              <a:buFontTx/>
              <a:buNone/>
              <a:defRPr/>
            </a:pP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</a:rPr>
              <a:t>从进食、排泄、洗浴、居住环境和睡前调节入手</a:t>
            </a:r>
            <a:endParaRPr lang="en-US" altLang="zh-CN" sz="2800" b="1" smtClean="0">
              <a:effectLst>
                <a:outerShdw blurRad="38100" dist="38100" dir="2700000" algn="tl">
                  <a:srgbClr val="C0C0C0"/>
                </a:outerShdw>
              </a:effectLst>
              <a:latin typeface="+mj-ea"/>
            </a:endParaRPr>
          </a:p>
          <a:p>
            <a:pPr marL="0" indent="0">
              <a:buFontTx/>
              <a:buNone/>
              <a:defRPr/>
            </a:pP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</a:rPr>
              <a:t>提高老人对生活的信心和乐趣</a:t>
            </a:r>
            <a:endParaRPr lang="en-US" altLang="zh-CN" sz="2800" b="1" smtClean="0">
              <a:effectLst>
                <a:outerShdw blurRad="38100" dist="38100" dir="2700000" algn="tl">
                  <a:srgbClr val="C0C0C0"/>
                </a:outerShdw>
              </a:effectLst>
              <a:latin typeface="+mj-ea"/>
            </a:endParaRPr>
          </a:p>
          <a:p>
            <a:pPr marL="0" indent="0">
              <a:buFontTx/>
              <a:buNone/>
              <a:defRPr/>
            </a:pP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</a:rPr>
              <a:t>轻松愉快，在娱乐活动中增加生活乐趣</a:t>
            </a:r>
            <a:endParaRPr lang="en-US" altLang="zh-CN" sz="2800" b="1" smtClean="0">
              <a:effectLst>
                <a:outerShdw blurRad="38100" dist="38100" dir="2700000" algn="tl">
                  <a:srgbClr val="C0C0C0"/>
                </a:outerShdw>
              </a:effectLst>
              <a:latin typeface="+mj-ea"/>
            </a:endParaRPr>
          </a:p>
          <a:p>
            <a:pPr marL="0" indent="0">
              <a:buFontTx/>
              <a:buNone/>
              <a:defRPr/>
            </a:pPr>
            <a:r>
              <a:rPr lang="zh-CN" alt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</a:rPr>
              <a:t>养老护理员参与组织娱乐活动</a:t>
            </a:r>
            <a:endParaRPr lang="en-US" altLang="zh-CN" sz="2800" b="1" smtClean="0">
              <a:effectLst>
                <a:outerShdw blurRad="38100" dist="38100" dir="2700000" algn="tl">
                  <a:srgbClr val="C0C0C0"/>
                </a:outerShdw>
              </a:effectLst>
              <a:latin typeface="+mj-ea"/>
            </a:endParaRPr>
          </a:p>
          <a:p>
            <a:pPr>
              <a:defRPr/>
            </a:pPr>
            <a:endParaRPr lang="zh-CN" altLang="en-US" b="1" smtClean="0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195736" y="620688"/>
            <a:ext cx="6105872" cy="1143000"/>
          </a:xfrm>
        </p:spPr>
        <p:txBody>
          <a:bodyPr>
            <a:norm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二、老年人的闲暇活动</a:t>
            </a:r>
            <a:endParaRPr lang="zh-CN" altLang="en-US" smtClean="0">
              <a:solidFill>
                <a:srgbClr val="FF0000"/>
              </a:solidFill>
            </a:endParaRP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619672" y="1500188"/>
            <a:ext cx="7524328" cy="4510087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None/>
            </a:pPr>
            <a:r>
              <a:rPr lang="zh-CN" altLang="en-US" sz="2800" b="1" smtClean="0"/>
              <a:t>（四）注意事项</a:t>
            </a:r>
            <a:endParaRPr lang="en-US" altLang="zh-CN" sz="2800" b="1" smtClean="0"/>
          </a:p>
          <a:p>
            <a:pPr>
              <a:buFontTx/>
              <a:buNone/>
            </a:pPr>
            <a:r>
              <a:rPr lang="en-US" altLang="zh-CN" sz="2800" b="1" smtClean="0"/>
              <a:t>    1</a:t>
            </a:r>
            <a:r>
              <a:rPr lang="zh-CN" altLang="en-US" sz="2800" b="1" smtClean="0"/>
              <a:t>、安全第一</a:t>
            </a:r>
            <a:endParaRPr lang="en-US" altLang="zh-CN" sz="2800" b="1" smtClean="0"/>
          </a:p>
          <a:p>
            <a:pPr>
              <a:buFontTx/>
              <a:buNone/>
            </a:pPr>
            <a:r>
              <a:rPr lang="en-US" altLang="zh-CN" sz="2800" b="1" smtClean="0"/>
              <a:t>    2</a:t>
            </a:r>
            <a:r>
              <a:rPr lang="zh-CN" altLang="en-US" sz="2800" b="1" smtClean="0"/>
              <a:t>、确定适合老人的运动负荷，可咨询医生。</a:t>
            </a:r>
            <a:endParaRPr lang="en-US" altLang="zh-CN" sz="2800" b="1" smtClean="0"/>
          </a:p>
          <a:p>
            <a:pPr>
              <a:buFontTx/>
              <a:buNone/>
            </a:pPr>
            <a:r>
              <a:rPr lang="en-US" altLang="zh-CN" sz="2800" b="1" smtClean="0"/>
              <a:t>    3</a:t>
            </a:r>
            <a:r>
              <a:rPr lang="zh-CN" altLang="en-US" sz="2800" b="1" smtClean="0"/>
              <a:t>、适时适量运动</a:t>
            </a:r>
            <a:endParaRPr lang="en-US" altLang="zh-CN" sz="2800" b="1" smtClean="0"/>
          </a:p>
          <a:p>
            <a:pPr>
              <a:buFontTx/>
              <a:buNone/>
            </a:pPr>
            <a:r>
              <a:rPr lang="en-US" altLang="zh-CN" sz="2800" b="1" smtClean="0"/>
              <a:t>    4</a:t>
            </a:r>
            <a:r>
              <a:rPr lang="zh-CN" altLang="en-US" sz="2800" b="1" smtClean="0"/>
              <a:t>、饭后</a:t>
            </a:r>
            <a:r>
              <a:rPr lang="en-US" altLang="zh-CN" sz="2800" b="1" smtClean="0"/>
              <a:t>2</a:t>
            </a:r>
            <a:r>
              <a:rPr lang="zh-CN" altLang="en-US" sz="2800" b="1" smtClean="0"/>
              <a:t>小时内不宜运动</a:t>
            </a:r>
            <a:endParaRPr lang="en-US" altLang="zh-CN" sz="2800" b="1" smtClean="0"/>
          </a:p>
          <a:p>
            <a:pPr>
              <a:buFontTx/>
              <a:buNone/>
            </a:pPr>
            <a:r>
              <a:rPr lang="en-US" altLang="zh-CN" sz="2800" b="1" smtClean="0"/>
              <a:t>    5</a:t>
            </a:r>
            <a:r>
              <a:rPr lang="zh-CN" altLang="en-US" sz="2800" b="1" smtClean="0"/>
              <a:t>、运动后半小时内不宜用餐</a:t>
            </a:r>
            <a:endParaRPr lang="en-US" altLang="zh-CN" sz="2800" b="1" smtClean="0"/>
          </a:p>
          <a:p>
            <a:pPr>
              <a:buFontTx/>
              <a:buNone/>
            </a:pPr>
            <a:r>
              <a:rPr lang="en-US" altLang="zh-CN" sz="2800" b="1" smtClean="0"/>
              <a:t>    6</a:t>
            </a:r>
            <a:r>
              <a:rPr lang="zh-CN" altLang="en-US" sz="2800" b="1" smtClean="0"/>
              <a:t>、随时观察血压、心率、自我感觉状况</a:t>
            </a:r>
            <a:endParaRPr lang="en-US" altLang="zh-CN" sz="2800" b="1" smtClean="0"/>
          </a:p>
          <a:p>
            <a:pPr>
              <a:buFontTx/>
              <a:buNone/>
            </a:pPr>
            <a:r>
              <a:rPr lang="en-US" altLang="zh-CN" sz="2800" b="1" smtClean="0"/>
              <a:t>    7</a:t>
            </a:r>
            <a:r>
              <a:rPr lang="zh-CN" altLang="en-US" sz="2800" b="1" smtClean="0"/>
              <a:t>、正确指导老人锻炼，每周不宜超过</a:t>
            </a:r>
            <a:r>
              <a:rPr lang="en-US" altLang="zh-CN" sz="2800" b="1" smtClean="0"/>
              <a:t>6</a:t>
            </a:r>
            <a:r>
              <a:rPr lang="zh-CN" altLang="en-US" sz="2800" b="1" smtClean="0"/>
              <a:t>天</a:t>
            </a:r>
            <a:endParaRPr lang="en-US" altLang="zh-CN" sz="2800" b="1" smtClean="0"/>
          </a:p>
          <a:p>
            <a:pPr>
              <a:buFontTx/>
              <a:buNone/>
            </a:pPr>
            <a:r>
              <a:rPr lang="en-US" altLang="zh-CN" sz="2800" b="1" smtClean="0"/>
              <a:t>    5</a:t>
            </a:r>
            <a:r>
              <a:rPr lang="zh-CN" altLang="en-US" sz="2800" b="1" smtClean="0"/>
              <a:t>、不影响正常生活节奏，不宜疲劳，避免走失</a:t>
            </a:r>
            <a:endParaRPr lang="en-US" altLang="zh-CN" sz="2800" b="1" smtClean="0"/>
          </a:p>
          <a:p>
            <a:endParaRPr lang="zh-CN" altLang="en-US" sz="2800" b="1" smtClean="0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563888" y="274638"/>
            <a:ext cx="4665712" cy="1143000"/>
          </a:xfrm>
        </p:spPr>
        <p:txBody>
          <a:bodyPr/>
          <a:lstStyle/>
          <a:p>
            <a:pPr algn="l"/>
            <a:r>
              <a:rPr lang="zh-CN" altLang="en-US" sz="3200" b="1" smtClean="0">
                <a:solidFill>
                  <a:srgbClr val="FF0000"/>
                </a:solidFill>
              </a:rPr>
              <a:t>结束语</a:t>
            </a:r>
            <a:endParaRPr lang="zh-CN" altLang="en-US" sz="3200" b="1" smtClean="0">
              <a:solidFill>
                <a:srgbClr val="FF0000"/>
              </a:solidFill>
            </a:endParaRP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862013" y="1484313"/>
            <a:ext cx="8281987" cy="452596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sz="2800" b="1" smtClean="0"/>
              <a:t>       </a:t>
            </a:r>
            <a:r>
              <a:rPr lang="zh-CN" altLang="en-US" sz="2800" b="1" smtClean="0"/>
              <a:t>帮助肢体功能障碍老人恢复正常功能，能够组织老人的集体闲暇活动，指导老人进行适当的体育锻炼，是每个护理员的职责。</a:t>
            </a:r>
            <a:endParaRPr lang="en-US" sz="2800" b="1" smtClean="0"/>
          </a:p>
          <a:p>
            <a:pPr marL="0" indent="0">
              <a:buFontTx/>
              <a:buNone/>
            </a:pPr>
            <a:r>
              <a:rPr lang="en-US" sz="2800" b="1" smtClean="0"/>
              <a:t>       </a:t>
            </a:r>
            <a:r>
              <a:rPr lang="zh-CN" altLang="en-US" sz="2800" b="1" smtClean="0"/>
              <a:t>护理员在工作中不断的满足老人的各种正常心理生理需求，增强老人对生活的信心，愉快的过好晚年的每一天。</a:t>
            </a:r>
            <a:endParaRPr lang="zh-CN" altLang="en-US" sz="2800" b="1" smtClean="0"/>
          </a:p>
        </p:txBody>
      </p:sp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图片 1"/>
          <p:cNvPicPr>
            <a:picLocks noChangeAspect="1" noChangeArrowheads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1692275" y="1773238"/>
            <a:ext cx="5975350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0080" y="0"/>
            <a:ext cx="883920" cy="883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NET" val="4.0.30319.36460"/>
  <p:tag name="AS_OS" val="Microsoft Windows NT 6.1.7601 Service Pack 1"/>
  <p:tag name="AS_RELEASE_DATE" val="2016.09.30"/>
  <p:tag name="AS_TITLE" val="Aspose.Slides for .NET 2.0"/>
  <p:tag name="AS_VERSION" val="16.9.0.0"/>
</p:tagLst>
</file>

<file path=ppt/theme/theme1.xml><?xml version="1.0" encoding="utf-8"?>
<a:theme xmlns:a="http://schemas.openxmlformats.org/drawingml/2006/main" name="1_默认设计模板">
  <a:themeElements>
    <a:clrScheme name="1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/>
        <a:ea typeface="Arial"/>
        <a:cs typeface="Arial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Arial"/>
        <a:cs typeface="Arial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3379</Words>
  <Application>WPS 演示</Application>
  <PresentationFormat>On-screen Show (4:3)</PresentationFormat>
  <Paragraphs>400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45" baseType="lpstr">
      <vt:lpstr>Arial</vt:lpstr>
      <vt:lpstr>宋体</vt:lpstr>
      <vt:lpstr>Wingdings</vt:lpstr>
      <vt:lpstr>Wingdings 3</vt:lpstr>
      <vt:lpstr>Symbol</vt:lpstr>
      <vt:lpstr>Arial</vt:lpstr>
      <vt:lpstr>Calibri</vt:lpstr>
      <vt:lpstr>仿宋_GB2312</vt:lpstr>
      <vt:lpstr>仿宋</vt:lpstr>
      <vt:lpstr>Century Gothic</vt:lpstr>
      <vt:lpstr>幼圆</vt:lpstr>
      <vt:lpstr>微软雅黑</vt:lpstr>
      <vt:lpstr>Arial Unicode MS</vt:lpstr>
      <vt:lpstr>Times New Roman</vt:lpstr>
      <vt:lpstr>Times New Roman</vt:lpstr>
      <vt:lpstr>1_默认设计模板</vt:lpstr>
      <vt:lpstr>丝状</vt:lpstr>
      <vt:lpstr>康复护理——肢体康复、老年人闲暇活动 </vt:lpstr>
      <vt:lpstr>学习目标</vt:lpstr>
      <vt:lpstr>主要内容</vt:lpstr>
      <vt:lpstr>PowerPoint 演示文稿</vt:lpstr>
      <vt:lpstr>一、肢体康复专业知识 </vt:lpstr>
      <vt:lpstr>一、肢体康复专业知识</vt:lpstr>
      <vt:lpstr>一、肢体康复专业知识</vt:lpstr>
      <vt:lpstr>一、肢体康复专业知识</vt:lpstr>
      <vt:lpstr>一、肢体康复专业知识</vt:lpstr>
      <vt:lpstr>一、肢体康复专业知识</vt:lpstr>
      <vt:lpstr>一、肢体康复专业知识</vt:lpstr>
      <vt:lpstr>一、肢体康复专业知识</vt:lpstr>
      <vt:lpstr>ADL评分</vt:lpstr>
      <vt:lpstr>一、肢体康复专业知识</vt:lpstr>
      <vt:lpstr>一、肢体康复专业知识</vt:lpstr>
      <vt:lpstr>二、老年人的闲暇活动</vt:lpstr>
      <vt:lpstr>二、老年人的闲暇活动</vt:lpstr>
      <vt:lpstr>二、老年人的闲暇活动</vt:lpstr>
      <vt:lpstr>二、老年人的闲暇活动</vt:lpstr>
      <vt:lpstr>一、老年人的闲暇活动</vt:lpstr>
      <vt:lpstr>二、老年人的闲暇活动</vt:lpstr>
      <vt:lpstr>一、老年人的闲暇活动</vt:lpstr>
      <vt:lpstr>一、老年人的闲暇活动</vt:lpstr>
      <vt:lpstr>二、老年人的闲暇活动</vt:lpstr>
      <vt:lpstr>二、老年人的闲暇活动</vt:lpstr>
      <vt:lpstr>二、老年人的闲暇活动</vt:lpstr>
      <vt:lpstr>结束语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不说</cp:lastModifiedBy>
  <cp:revision>2</cp:revision>
  <cp:lastPrinted>2019-02-09T00:13:00Z</cp:lastPrinted>
  <dcterms:created xsi:type="dcterms:W3CDTF">2019-02-09T00:13:00Z</dcterms:created>
  <dcterms:modified xsi:type="dcterms:W3CDTF">2021-01-25T06:52:16Z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