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8636000" cy="6489700"/>
  <p:notesSz cx="8636000" cy="64897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7700" y="2011807"/>
            <a:ext cx="7340600" cy="1362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95400" y="3634232"/>
            <a:ext cx="6045200" cy="1622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31800" y="1492631"/>
            <a:ext cx="3756660" cy="42832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447540" y="1492631"/>
            <a:ext cx="3756660" cy="42832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18533" y="86868"/>
            <a:ext cx="1067804" cy="4145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27139" y="298322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4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27139" y="247268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3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D07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4971" y="475736"/>
            <a:ext cx="3226056" cy="452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7569" y="2160066"/>
            <a:ext cx="7800860" cy="2225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936240" y="6035421"/>
            <a:ext cx="2763520" cy="3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31800" y="6035421"/>
            <a:ext cx="1986280" cy="3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217920" y="6035421"/>
            <a:ext cx="1986280" cy="3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jpe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任意多边形: 形状 11"/>
          <p:cNvSpPr/>
          <p:nvPr>
            <p:custDataLst>
              <p:tags r:id="rId1"/>
            </p:custDataLst>
          </p:nvPr>
        </p:nvSpPr>
        <p:spPr>
          <a:xfrm rot="10800000">
            <a:off x="7631430" y="4157980"/>
            <a:ext cx="222250" cy="271780"/>
          </a:xfrm>
          <a:custGeom>
            <a:avLst/>
            <a:gdLst>
              <a:gd name="connsiteX0" fmla="*/ 174788 w 340237"/>
              <a:gd name="connsiteY0" fmla="*/ 0 h 415819"/>
              <a:gd name="connsiteX1" fmla="*/ 340237 w 340237"/>
              <a:gd name="connsiteY1" fmla="*/ 0 h 415819"/>
              <a:gd name="connsiteX2" fmla="*/ 241322 w 340237"/>
              <a:gd name="connsiteY2" fmla="*/ 415819 h 415819"/>
              <a:gd name="connsiteX3" fmla="*/ 0 w 340237"/>
              <a:gd name="connsiteY3" fmla="*/ 415819 h 415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237" h="415819">
                <a:moveTo>
                  <a:pt x="174788" y="0"/>
                </a:moveTo>
                <a:lnTo>
                  <a:pt x="340237" y="0"/>
                </a:lnTo>
                <a:lnTo>
                  <a:pt x="241322" y="415819"/>
                </a:lnTo>
                <a:lnTo>
                  <a:pt x="0" y="415819"/>
                </a:lnTo>
                <a:close/>
              </a:path>
            </a:pathLst>
          </a:custGeom>
          <a:solidFill>
            <a:srgbClr val="0E75C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p>
            <a:pPr algn="ctr"/>
            <a:endParaRPr lang="zh-CN" altLang="en-US" sz="127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 rot="10800000">
            <a:off x="7383145" y="4157980"/>
            <a:ext cx="222250" cy="271780"/>
          </a:xfrm>
          <a:custGeom>
            <a:avLst/>
            <a:gdLst>
              <a:gd name="connsiteX0" fmla="*/ 174788 w 340237"/>
              <a:gd name="connsiteY0" fmla="*/ 0 h 415819"/>
              <a:gd name="connsiteX1" fmla="*/ 340237 w 340237"/>
              <a:gd name="connsiteY1" fmla="*/ 0 h 415819"/>
              <a:gd name="connsiteX2" fmla="*/ 241322 w 340237"/>
              <a:gd name="connsiteY2" fmla="*/ 415819 h 415819"/>
              <a:gd name="connsiteX3" fmla="*/ 0 w 340237"/>
              <a:gd name="connsiteY3" fmla="*/ 415819 h 415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237" h="415819">
                <a:moveTo>
                  <a:pt x="174788" y="0"/>
                </a:moveTo>
                <a:lnTo>
                  <a:pt x="340237" y="0"/>
                </a:lnTo>
                <a:lnTo>
                  <a:pt x="241322" y="415819"/>
                </a:lnTo>
                <a:lnTo>
                  <a:pt x="0" y="415819"/>
                </a:lnTo>
                <a:close/>
              </a:path>
            </a:pathLst>
          </a:custGeom>
          <a:solidFill>
            <a:srgbClr val="0E75C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p>
            <a:pPr algn="ctr"/>
            <a:endParaRPr lang="zh-CN" altLang="en-US" sz="127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任意多边形: 形状 14"/>
          <p:cNvSpPr/>
          <p:nvPr>
            <p:custDataLst>
              <p:tags r:id="rId3"/>
            </p:custDataLst>
          </p:nvPr>
        </p:nvSpPr>
        <p:spPr>
          <a:xfrm>
            <a:off x="788670" y="1488440"/>
            <a:ext cx="222250" cy="271780"/>
          </a:xfrm>
          <a:custGeom>
            <a:avLst/>
            <a:gdLst>
              <a:gd name="connsiteX0" fmla="*/ 174788 w 340237"/>
              <a:gd name="connsiteY0" fmla="*/ 0 h 415819"/>
              <a:gd name="connsiteX1" fmla="*/ 340237 w 340237"/>
              <a:gd name="connsiteY1" fmla="*/ 0 h 415819"/>
              <a:gd name="connsiteX2" fmla="*/ 241322 w 340237"/>
              <a:gd name="connsiteY2" fmla="*/ 415819 h 415819"/>
              <a:gd name="connsiteX3" fmla="*/ 0 w 340237"/>
              <a:gd name="connsiteY3" fmla="*/ 415819 h 415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237" h="415819">
                <a:moveTo>
                  <a:pt x="174788" y="0"/>
                </a:moveTo>
                <a:lnTo>
                  <a:pt x="340237" y="0"/>
                </a:lnTo>
                <a:lnTo>
                  <a:pt x="241322" y="415819"/>
                </a:lnTo>
                <a:lnTo>
                  <a:pt x="0" y="415819"/>
                </a:lnTo>
                <a:close/>
              </a:path>
            </a:pathLst>
          </a:custGeom>
          <a:solidFill>
            <a:srgbClr val="0E75C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p>
            <a:pPr algn="ctr"/>
            <a:endParaRPr lang="zh-CN" altLang="en-US" sz="1275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任意多边形: 形状 15"/>
          <p:cNvSpPr/>
          <p:nvPr>
            <p:custDataLst>
              <p:tags r:id="rId4"/>
            </p:custDataLst>
          </p:nvPr>
        </p:nvSpPr>
        <p:spPr>
          <a:xfrm>
            <a:off x="1036955" y="1488440"/>
            <a:ext cx="222250" cy="271780"/>
          </a:xfrm>
          <a:custGeom>
            <a:avLst/>
            <a:gdLst>
              <a:gd name="connsiteX0" fmla="*/ 174788 w 340237"/>
              <a:gd name="connsiteY0" fmla="*/ 0 h 415819"/>
              <a:gd name="connsiteX1" fmla="*/ 340237 w 340237"/>
              <a:gd name="connsiteY1" fmla="*/ 0 h 415819"/>
              <a:gd name="connsiteX2" fmla="*/ 241322 w 340237"/>
              <a:gd name="connsiteY2" fmla="*/ 415819 h 415819"/>
              <a:gd name="connsiteX3" fmla="*/ 0 w 340237"/>
              <a:gd name="connsiteY3" fmla="*/ 415819 h 415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237" h="415819">
                <a:moveTo>
                  <a:pt x="174788" y="0"/>
                </a:moveTo>
                <a:lnTo>
                  <a:pt x="340237" y="0"/>
                </a:lnTo>
                <a:lnTo>
                  <a:pt x="241322" y="415819"/>
                </a:lnTo>
                <a:lnTo>
                  <a:pt x="0" y="415819"/>
                </a:lnTo>
                <a:close/>
              </a:path>
            </a:pathLst>
          </a:custGeom>
          <a:solidFill>
            <a:srgbClr val="0E75C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p>
            <a:pPr algn="ctr"/>
            <a:endParaRPr lang="zh-CN" altLang="en-US" sz="127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直角三角形 14"/>
          <p:cNvSpPr/>
          <p:nvPr>
            <p:custDataLst>
              <p:tags r:id="rId5"/>
            </p:custDataLst>
          </p:nvPr>
        </p:nvSpPr>
        <p:spPr>
          <a:xfrm rot="10800000" flipH="1" flipV="1">
            <a:off x="0" y="4210553"/>
            <a:ext cx="8636900" cy="1470369"/>
          </a:xfrm>
          <a:prstGeom prst="rtTriangle">
            <a:avLst/>
          </a:prstGeom>
          <a:pattFill prst="dkUpDiag">
            <a:fgClr>
              <a:srgbClr val="0E75C0">
                <a:lumMod val="40000"/>
                <a:lumOff val="60000"/>
              </a:srgbClr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algn="ctr"/>
            <a:endParaRPr kumimoji="1" lang="zh-CN" altLang="en-US" sz="1135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6"/>
            </p:custDataLst>
          </p:nvPr>
        </p:nvSpPr>
        <p:spPr>
          <a:xfrm rot="10800000" flipH="1" flipV="1">
            <a:off x="0" y="3969015"/>
            <a:ext cx="8636000" cy="1588664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rgbClr val="0E75C0">
              <a:lumMod val="20000"/>
              <a:lumOff val="80000"/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p>
            <a:pPr algn="ctr"/>
            <a:endParaRPr kumimoji="1" lang="zh-CN" altLang="en-US" sz="1135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7"/>
            </p:custDataLst>
          </p:nvPr>
        </p:nvSpPr>
        <p:spPr>
          <a:xfrm rot="10800000" flipV="1">
            <a:off x="4887886" y="4429601"/>
            <a:ext cx="3749014" cy="1251320"/>
          </a:xfrm>
          <a:prstGeom prst="rtTriangle">
            <a:avLst/>
          </a:prstGeom>
          <a:solidFill>
            <a:srgbClr val="0E75C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algn="ctr"/>
            <a:endParaRPr kumimoji="1" lang="zh-CN" altLang="en-US" sz="1135" b="1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54305" y="738505"/>
            <a:ext cx="7954010" cy="3472180"/>
          </a:xfrm>
          <a:prstGeom prst="rect">
            <a:avLst/>
          </a:prstGeom>
          <a:noFill/>
        </p:spPr>
        <p:txBody>
          <a:bodyPr wrap="square" lIns="63749" tIns="33149" rIns="63749" bIns="33149" rtlCol="0" anchor="b" anchorCtr="0">
            <a:normAutofit/>
          </a:bodyPr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zh-CN" altLang="en-US" sz="4200" b="1" spc="15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机械加工常用计算公式</a:t>
            </a:r>
            <a:endParaRPr lang="zh-CN" altLang="en-US" sz="4200" b="1" spc="15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zh-CN" altLang="en-US" sz="4200" b="1" spc="150">
              <a:solidFill>
                <a:sysClr val="windowText" lastClr="000000">
                  <a:lumMod val="85000"/>
                  <a:lumOff val="15000"/>
                </a:sysClr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zh-CN" altLang="en-US" sz="3600" b="1" spc="15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</a:rPr>
              <a:t>主讲人：李小龙</a:t>
            </a:r>
            <a:endParaRPr lang="zh-CN" altLang="en-US" sz="3600" b="1" spc="150">
              <a:solidFill>
                <a:sysClr val="windowText" lastClr="000000">
                  <a:lumMod val="85000"/>
                  <a:lumOff val="15000"/>
                </a:sys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8" name="图片 17" descr="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7765" y="-74295"/>
            <a:ext cx="1118235" cy="69405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9028" y="298190"/>
            <a:ext cx="32258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车削功率和扭矩计算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11435" y="1134871"/>
            <a:ext cx="2676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7865" algn="l"/>
              </a:tabLst>
            </a:pPr>
            <a:r>
              <a:rPr sz="3600" baseline="-28000" dirty="0">
                <a:latin typeface="Arial" panose="020B0604020202020204"/>
                <a:cs typeface="Arial" panose="020B0604020202020204"/>
              </a:rPr>
              <a:t>Vc=	</a:t>
            </a:r>
            <a:r>
              <a:rPr sz="2400" dirty="0">
                <a:latin typeface="Arial" panose="020B0604020202020204"/>
                <a:cs typeface="Arial" panose="020B0604020202020204"/>
              </a:rPr>
              <a:t>3.14 xD</a:t>
            </a:r>
            <a:r>
              <a:rPr sz="2400" spc="-10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xRPM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635" y="2963672"/>
            <a:ext cx="882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 panose="020B0604020202020204"/>
                <a:cs typeface="Arial" panose="020B0604020202020204"/>
              </a:rPr>
              <a:t>Time=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435" y="1515871"/>
            <a:ext cx="3161030" cy="1534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66725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 panose="020B0604020202020204"/>
                <a:cs typeface="Arial" panose="020B0604020202020204"/>
              </a:rPr>
              <a:t>1000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400" dirty="0">
                <a:latin typeface="Arial" panose="020B0604020202020204"/>
                <a:cs typeface="Arial" panose="020B0604020202020204"/>
              </a:rPr>
              <a:t>V=Vc xap</a:t>
            </a:r>
            <a:r>
              <a:rPr sz="2400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xfr(mm</a:t>
            </a:r>
            <a:r>
              <a:rPr sz="2400" spc="-7" baseline="24000" dirty="0">
                <a:latin typeface="Arial" panose="020B0604020202020204"/>
                <a:cs typeface="Arial" panose="020B0604020202020204"/>
              </a:rPr>
              <a:t>3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/min)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R="367030" algn="ctr">
              <a:lnSpc>
                <a:spcPct val="100000"/>
              </a:lnSpc>
              <a:spcBef>
                <a:spcPts val="1320"/>
              </a:spcBef>
            </a:pPr>
            <a:r>
              <a:rPr sz="2400" dirty="0">
                <a:latin typeface="Arial" panose="020B0604020202020204"/>
                <a:cs typeface="Arial" panose="020B0604020202020204"/>
              </a:rPr>
              <a:t>L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4435" y="3116072"/>
            <a:ext cx="66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 panose="020B0604020202020204"/>
                <a:cs typeface="Arial" panose="020B0604020202020204"/>
              </a:rPr>
              <a:t>fr</a:t>
            </a:r>
            <a:r>
              <a:rPr sz="2400" spc="-9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xN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51139" y="3168395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58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87635" y="3649472"/>
            <a:ext cx="245491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>
              <a:lnSpc>
                <a:spcPts val="234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Vc xap xfr</a:t>
            </a:r>
            <a:r>
              <a:rPr sz="2400" spc="-114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xkc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2340"/>
              </a:lnSpc>
            </a:pPr>
            <a:r>
              <a:rPr sz="24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P=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49635" y="4106672"/>
            <a:ext cx="1128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60037.2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41539" y="4082796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600" y="0"/>
                </a:lnTo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41539" y="1491996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6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87635" y="4792472"/>
            <a:ext cx="2065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 panose="020B0604020202020204"/>
                <a:cs typeface="Arial" panose="020B0604020202020204"/>
              </a:rPr>
              <a:t>F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力</a:t>
            </a:r>
            <a:r>
              <a:rPr sz="2400" spc="40" dirty="0">
                <a:latin typeface="Arial" panose="020B0604020202020204"/>
                <a:cs typeface="Arial" panose="020B0604020202020204"/>
              </a:rPr>
              <a:t>=Kc</a:t>
            </a:r>
            <a:r>
              <a:rPr sz="24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xfr</a:t>
            </a:r>
            <a:r>
              <a:rPr sz="24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xap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7635" y="5478272"/>
            <a:ext cx="414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6100" algn="l"/>
              </a:tabLst>
            </a:pPr>
            <a:r>
              <a:rPr sz="2400" spc="-5" dirty="0">
                <a:latin typeface="Arial" panose="020B0604020202020204"/>
                <a:cs typeface="Arial" panose="020B0604020202020204"/>
              </a:rPr>
              <a:t>T=	F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力</a:t>
            </a:r>
            <a:r>
              <a:rPr sz="2400" spc="-56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x(D/2)</a:t>
            </a:r>
            <a:r>
              <a:rPr sz="2400" spc="23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=P</a:t>
            </a:r>
            <a:r>
              <a:rPr sz="24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x9549/RPM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7139" y="298322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4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7139" y="247268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3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D07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518533" y="86868"/>
            <a:ext cx="1067804" cy="41452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788035" y="1215643"/>
            <a:ext cx="4634230" cy="3903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415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3333CC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举</a:t>
            </a:r>
            <a:r>
              <a:rPr sz="1600" spc="-10" dirty="0">
                <a:solidFill>
                  <a:srgbClr val="3333CC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：车削奥氏体不锈钢外圆，工件硬度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HB200,</a:t>
            </a:r>
            <a:r>
              <a:rPr sz="16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工 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件直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径</a:t>
            </a:r>
            <a:r>
              <a:rPr sz="1600" dirty="0">
                <a:latin typeface="Arial" panose="020B0604020202020204"/>
                <a:cs typeface="Arial" panose="020B0604020202020204"/>
              </a:rPr>
              <a:t>75mm,</a:t>
            </a:r>
            <a:r>
              <a:rPr sz="1600" spc="-10" dirty="0">
                <a:latin typeface="宋体" panose="02010600030101010101" pitchFamily="2" charset="-122"/>
                <a:cs typeface="宋体" panose="02010600030101010101" pitchFamily="2" charset="-122"/>
              </a:rPr>
              <a:t>切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深</a:t>
            </a:r>
            <a:r>
              <a:rPr sz="1600" dirty="0">
                <a:latin typeface="Arial" panose="020B0604020202020204"/>
                <a:cs typeface="Arial" panose="020B0604020202020204"/>
              </a:rPr>
              <a:t>3mm,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走刀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r>
              <a:rPr sz="1600" dirty="0">
                <a:latin typeface="Arial" panose="020B0604020202020204"/>
                <a:cs typeface="Arial" panose="020B0604020202020204"/>
              </a:rPr>
              <a:t>0.2mm/r,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切削速度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 indent="-635">
              <a:lnSpc>
                <a:spcPct val="100000"/>
              </a:lnSpc>
              <a:spcBef>
                <a:spcPts val="10"/>
              </a:spcBef>
            </a:pPr>
            <a:r>
              <a:rPr sz="1600" spc="-5" dirty="0">
                <a:latin typeface="Arial" panose="020B0604020202020204"/>
                <a:cs typeface="Arial" panose="020B0604020202020204"/>
              </a:rPr>
              <a:t>230m/min,</a:t>
            </a:r>
            <a:r>
              <a:rPr sz="16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材料单位切削力</a:t>
            </a:r>
            <a:r>
              <a:rPr sz="1600" spc="-10" dirty="0">
                <a:latin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2900N/mm2,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加工长度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100mm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165100">
              <a:lnSpc>
                <a:spcPct val="100000"/>
              </a:lnSpc>
              <a:spcBef>
                <a:spcPts val="710"/>
              </a:spcBef>
            </a:pPr>
            <a:r>
              <a:rPr sz="1600" spc="-5" dirty="0">
                <a:latin typeface="Arial" panose="020B0604020202020204"/>
                <a:cs typeface="Arial" panose="020B0604020202020204"/>
              </a:rPr>
              <a:t>RPM=(230X1000)/(3.14X75)=976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转每分钟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65100" marR="576580">
              <a:lnSpc>
                <a:spcPct val="105000"/>
              </a:lnSpc>
              <a:spcBef>
                <a:spcPts val="870"/>
              </a:spcBef>
            </a:pP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金属去除</a:t>
            </a:r>
            <a:r>
              <a:rPr sz="1600" spc="-10" dirty="0">
                <a:latin typeface="宋体" panose="02010600030101010101" pitchFamily="2" charset="-122"/>
                <a:cs typeface="宋体" panose="02010600030101010101" pitchFamily="2" charset="-122"/>
              </a:rPr>
              <a:t>率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V=230x2x0.2=92</a:t>
            </a:r>
            <a:r>
              <a:rPr sz="1600" spc="415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立方厘米每分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65100" marR="541655">
              <a:lnSpc>
                <a:spcPct val="105000"/>
              </a:lnSpc>
              <a:spcBef>
                <a:spcPts val="780"/>
              </a:spcBef>
            </a:pP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每加工一个零件的时间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=100/(0.2x976)=0.51 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分钟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65100">
              <a:lnSpc>
                <a:spcPct val="100000"/>
              </a:lnSpc>
              <a:spcBef>
                <a:spcPts val="875"/>
              </a:spcBef>
            </a:pP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车削功率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P=(230x3x0.2x2900)/60037.2=6.7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1651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千瓦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65100" marR="559435" indent="-635">
              <a:lnSpc>
                <a:spcPts val="2890"/>
              </a:lnSpc>
              <a:spcBef>
                <a:spcPts val="165"/>
              </a:spcBef>
            </a:pP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车削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力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=2900</a:t>
            </a:r>
            <a:r>
              <a:rPr sz="1600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x0.2</a:t>
            </a:r>
            <a:r>
              <a:rPr sz="16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x3=1740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牛顿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=177.5</a:t>
            </a:r>
            <a:r>
              <a:rPr sz="1600" spc="-10" dirty="0">
                <a:latin typeface="宋体" panose="02010600030101010101" pitchFamily="2" charset="-122"/>
                <a:cs typeface="宋体" panose="02010600030101010101" pitchFamily="2" charset="-122"/>
              </a:rPr>
              <a:t>公斤 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车削扭矩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T=1740 x37.5=65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牛顿米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" name="图片 17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765" y="-74295"/>
            <a:ext cx="1118235" cy="6940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139" y="298322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4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7139" y="247268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3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D07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518533" y="86868"/>
            <a:ext cx="1067804" cy="41452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镗削功率和扭矩计算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282835" y="2811271"/>
            <a:ext cx="4070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P=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6235" y="2491231"/>
            <a:ext cx="19215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25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Vc xap xfr</a:t>
            </a:r>
            <a:r>
              <a:rPr sz="2400" spc="-1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xkc  60037.2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635" y="3558032"/>
            <a:ext cx="2312670" cy="9398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  <a:tabLst>
                <a:tab pos="546100" algn="l"/>
              </a:tabLst>
            </a:pPr>
            <a:r>
              <a:rPr sz="2400" spc="-5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T=	F</a:t>
            </a:r>
            <a:r>
              <a:rPr sz="2400" dirty="0">
                <a:solidFill>
                  <a:srgbClr val="FF33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力</a:t>
            </a:r>
            <a:r>
              <a:rPr sz="2400" spc="-560" dirty="0">
                <a:solidFill>
                  <a:srgbClr val="FF33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spc="-5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x(D/2)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L="241300">
              <a:lnSpc>
                <a:spcPct val="100000"/>
              </a:lnSpc>
              <a:spcBef>
                <a:spcPts val="720"/>
              </a:spcBef>
            </a:pPr>
            <a:r>
              <a:rPr sz="2400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=P</a:t>
            </a:r>
            <a:r>
              <a:rPr sz="2400" spc="-100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x9549/RPM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1835" y="987043"/>
            <a:ext cx="42138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3333CC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举</a:t>
            </a:r>
            <a:r>
              <a:rPr sz="1600" spc="-10" dirty="0">
                <a:solidFill>
                  <a:srgbClr val="3333CC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：镗削奥氏体不锈钢，工件硬度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HB200,</a:t>
            </a:r>
            <a:r>
              <a:rPr sz="16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工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11835" y="1231636"/>
            <a:ext cx="425450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件直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径</a:t>
            </a:r>
            <a:r>
              <a:rPr sz="1600" dirty="0">
                <a:latin typeface="Arial" panose="020B0604020202020204"/>
                <a:cs typeface="Arial" panose="020B0604020202020204"/>
              </a:rPr>
              <a:t>75mm,</a:t>
            </a:r>
            <a:r>
              <a:rPr sz="1600" spc="-10" dirty="0">
                <a:latin typeface="宋体" panose="02010600030101010101" pitchFamily="2" charset="-122"/>
                <a:cs typeface="宋体" panose="02010600030101010101" pitchFamily="2" charset="-122"/>
              </a:rPr>
              <a:t>切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深</a:t>
            </a:r>
            <a:r>
              <a:rPr sz="1600" dirty="0">
                <a:latin typeface="Arial" panose="020B0604020202020204"/>
                <a:cs typeface="Arial" panose="020B0604020202020204"/>
              </a:rPr>
              <a:t>3mm,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走刀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r>
              <a:rPr sz="1600" dirty="0">
                <a:latin typeface="Arial" panose="020B0604020202020204"/>
                <a:cs typeface="Arial" panose="020B0604020202020204"/>
              </a:rPr>
              <a:t>0.2mm/r,</a:t>
            </a:r>
            <a:r>
              <a:rPr sz="16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切削速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度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115m/min,</a:t>
            </a:r>
            <a:r>
              <a:rPr sz="1600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材料单位切削力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2900N/mm2,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加 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工长度为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100mm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235" y="1134872"/>
            <a:ext cx="33699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u="sng" spc="-5" dirty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宋体" panose="02010600030101010101" pitchFamily="2" charset="-122"/>
                <a:cs typeface="宋体" panose="02010600030101010101" pitchFamily="2" charset="-122"/>
              </a:rPr>
              <a:t>计算镗削功率时注意</a:t>
            </a:r>
            <a:r>
              <a:rPr sz="2000" b="1" u="sng" dirty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 panose="02020603050405020304"/>
                <a:cs typeface="Times New Roman" panose="02020603050405020304"/>
              </a:rPr>
              <a:t>V</a:t>
            </a:r>
            <a:r>
              <a:rPr sz="2000" b="1" u="sng" spc="-5" dirty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000" u="sng" spc="-5" dirty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宋体" panose="02010600030101010101" pitchFamily="2" charset="-122"/>
                <a:cs typeface="宋体" panose="02010600030101010101" pitchFamily="2" charset="-122"/>
              </a:rPr>
              <a:t>减半，</a:t>
            </a:r>
            <a:r>
              <a:rPr sz="2000" u="sng" spc="-2020" dirty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宋体" panose="02010600030101010101" pitchFamily="2" charset="-122"/>
                <a:cs typeface="宋体" panose="02010600030101010101" pitchFamily="2" charset="-122"/>
              </a:rPr>
              <a:t>即 </a:t>
            </a:r>
            <a:r>
              <a:rPr sz="2000" b="1" u="sng" dirty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 panose="02020603050405020304"/>
                <a:cs typeface="Times New Roman" panose="02020603050405020304"/>
              </a:rPr>
              <a:t>Vc</a:t>
            </a:r>
            <a:r>
              <a:rPr sz="2000" u="sng" spc="-5" dirty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宋体" panose="02010600030101010101" pitchFamily="2" charset="-122"/>
                <a:cs typeface="宋体" panose="02010600030101010101" pitchFamily="2" charset="-122"/>
              </a:rPr>
              <a:t>镗＝</a:t>
            </a:r>
            <a:r>
              <a:rPr sz="2000" b="1" u="sng" spc="-5" dirty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Times New Roman" panose="02020603050405020304"/>
                <a:cs typeface="Times New Roman" panose="02020603050405020304"/>
              </a:rPr>
              <a:t>1/2Vc</a:t>
            </a:r>
            <a:r>
              <a:rPr sz="2000" u="sng" spc="-5" dirty="0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宋体" panose="02010600030101010101" pitchFamily="2" charset="-122"/>
                <a:cs typeface="宋体" panose="02010600030101010101" pitchFamily="2" charset="-122"/>
              </a:rPr>
              <a:t>车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3382645">
              <a:lnSpc>
                <a:spcPct val="100000"/>
              </a:lnSpc>
              <a:spcBef>
                <a:spcPts val="1065"/>
              </a:spcBef>
            </a:pPr>
            <a:r>
              <a:rPr spc="-5" dirty="0"/>
              <a:t>RPM=(115X1000)/(3.14X75)=488</a:t>
            </a:r>
            <a:r>
              <a:rPr spc="-5" dirty="0">
                <a:latin typeface="宋体" panose="02010600030101010101" pitchFamily="2" charset="-122"/>
                <a:cs typeface="宋体" panose="02010600030101010101" pitchFamily="2" charset="-122"/>
              </a:rPr>
              <a:t>转每分钟</a:t>
            </a:r>
            <a:endParaRPr spc="-5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382645" marR="83820">
              <a:lnSpc>
                <a:spcPct val="150000"/>
              </a:lnSpc>
            </a:pPr>
            <a:r>
              <a:rPr spc="-5" dirty="0">
                <a:latin typeface="宋体" panose="02010600030101010101" pitchFamily="2" charset="-122"/>
                <a:cs typeface="宋体" panose="02010600030101010101" pitchFamily="2" charset="-122"/>
              </a:rPr>
              <a:t>金属去除</a:t>
            </a:r>
            <a:r>
              <a:rPr spc="-10" dirty="0">
                <a:latin typeface="宋体" panose="02010600030101010101" pitchFamily="2" charset="-122"/>
                <a:cs typeface="宋体" panose="02010600030101010101" pitchFamily="2" charset="-122"/>
              </a:rPr>
              <a:t>率</a:t>
            </a:r>
            <a:r>
              <a:rPr spc="-5" dirty="0"/>
              <a:t>V=115x2x0.2=46</a:t>
            </a:r>
            <a:r>
              <a:rPr dirty="0"/>
              <a:t> </a:t>
            </a:r>
            <a:r>
              <a:rPr spc="-5" dirty="0">
                <a:latin typeface="宋体" panose="02010600030101010101" pitchFamily="2" charset="-122"/>
                <a:cs typeface="宋体" panose="02010600030101010101" pitchFamily="2" charset="-122"/>
              </a:rPr>
              <a:t>立方厘米每分钟 每加工一个零件的时间</a:t>
            </a:r>
            <a:r>
              <a:rPr spc="-5" dirty="0"/>
              <a:t>=100/(0.2x488)=1.02</a:t>
            </a:r>
            <a:r>
              <a:rPr spc="-10" dirty="0">
                <a:latin typeface="宋体" panose="02010600030101010101" pitchFamily="2" charset="-122"/>
                <a:cs typeface="宋体" panose="02010600030101010101" pitchFamily="2" charset="-122"/>
              </a:rPr>
              <a:t>分钟</a:t>
            </a:r>
            <a:endParaRPr spc="-1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382645">
              <a:lnSpc>
                <a:spcPct val="100000"/>
              </a:lnSpc>
              <a:spcBef>
                <a:spcPts val="970"/>
              </a:spcBef>
            </a:pPr>
            <a:r>
              <a:rPr spc="-5" dirty="0">
                <a:latin typeface="宋体" panose="02010600030101010101" pitchFamily="2" charset="-122"/>
                <a:cs typeface="宋体" panose="02010600030101010101" pitchFamily="2" charset="-122"/>
              </a:rPr>
              <a:t>镗削功率</a:t>
            </a:r>
            <a:r>
              <a:rPr spc="-5" dirty="0"/>
              <a:t>P=(115x3x0.2x2900)/60037.2=3.35</a:t>
            </a: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千瓦</a:t>
            </a:r>
            <a:endParaRPr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382645" marR="507365" indent="-635">
              <a:lnSpc>
                <a:spcPct val="150000"/>
              </a:lnSpc>
            </a:pPr>
            <a:r>
              <a:rPr spc="-5" dirty="0">
                <a:latin typeface="宋体" panose="02010600030101010101" pitchFamily="2" charset="-122"/>
                <a:cs typeface="宋体" panose="02010600030101010101" pitchFamily="2" charset="-122"/>
              </a:rPr>
              <a:t>镗削</a:t>
            </a: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力</a:t>
            </a:r>
            <a:r>
              <a:rPr spc="-5" dirty="0"/>
              <a:t>=2900</a:t>
            </a:r>
            <a:r>
              <a:rPr spc="-25" dirty="0"/>
              <a:t> </a:t>
            </a:r>
            <a:r>
              <a:rPr spc="-5" dirty="0"/>
              <a:t>x0.2</a:t>
            </a:r>
            <a:r>
              <a:rPr spc="-20" dirty="0"/>
              <a:t> </a:t>
            </a:r>
            <a:r>
              <a:rPr spc="-5" dirty="0"/>
              <a:t>x3=1740</a:t>
            </a: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牛顿</a:t>
            </a:r>
            <a:r>
              <a:rPr spc="-5" dirty="0"/>
              <a:t>=177.5</a:t>
            </a:r>
            <a:r>
              <a:rPr spc="-10" dirty="0">
                <a:latin typeface="宋体" panose="02010600030101010101" pitchFamily="2" charset="-122"/>
                <a:cs typeface="宋体" panose="02010600030101010101" pitchFamily="2" charset="-122"/>
              </a:rPr>
              <a:t>公斤 </a:t>
            </a:r>
            <a:r>
              <a:rPr spc="-5" dirty="0">
                <a:latin typeface="宋体" panose="02010600030101010101" pitchFamily="2" charset="-122"/>
                <a:cs typeface="宋体" panose="02010600030101010101" pitchFamily="2" charset="-122"/>
              </a:rPr>
              <a:t>镗削扭矩</a:t>
            </a:r>
            <a:r>
              <a:rPr spc="-5" dirty="0"/>
              <a:t>T=1740 x37.5=34</a:t>
            </a: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牛顿米</a:t>
            </a:r>
            <a:endParaRPr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" name="图片 17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765" y="-74295"/>
            <a:ext cx="1118235" cy="6940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151" y="971003"/>
            <a:ext cx="2382558" cy="189205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87256" y="3032685"/>
            <a:ext cx="2323834" cy="3226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60939" y="2711195"/>
            <a:ext cx="3581400" cy="3352800"/>
          </a:xfrm>
          <a:custGeom>
            <a:avLst/>
            <a:gdLst/>
            <a:ahLst/>
            <a:cxnLst/>
            <a:rect l="l" t="t" r="r" b="b"/>
            <a:pathLst>
              <a:path w="3581400" h="3352800">
                <a:moveTo>
                  <a:pt x="0" y="0"/>
                </a:moveTo>
                <a:lnTo>
                  <a:pt x="0" y="3352800"/>
                </a:lnTo>
                <a:lnTo>
                  <a:pt x="3581399" y="3352800"/>
                </a:lnTo>
                <a:lnTo>
                  <a:pt x="3581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60939" y="2711195"/>
            <a:ext cx="3581400" cy="3352800"/>
          </a:xfrm>
          <a:custGeom>
            <a:avLst/>
            <a:gdLst/>
            <a:ahLst/>
            <a:cxnLst/>
            <a:rect l="l" t="t" r="r" b="b"/>
            <a:pathLst>
              <a:path w="3581400" h="3352800">
                <a:moveTo>
                  <a:pt x="0" y="0"/>
                </a:moveTo>
                <a:lnTo>
                  <a:pt x="0" y="3352800"/>
                </a:lnTo>
                <a:lnTo>
                  <a:pt x="3581399" y="3352800"/>
                </a:lnTo>
                <a:lnTo>
                  <a:pt x="3581399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13333" y="2787395"/>
            <a:ext cx="3276600" cy="16619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37133" y="4463796"/>
            <a:ext cx="3429000" cy="14005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286133" y="468121"/>
            <a:ext cx="4934585" cy="160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铣削功率和扭矩的计算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L="2641600">
              <a:lnSpc>
                <a:spcPct val="100000"/>
              </a:lnSpc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铣削三要素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66950">
              <a:lnSpc>
                <a:spcPct val="100000"/>
              </a:lnSpc>
              <a:spcBef>
                <a:spcPts val="1275"/>
              </a:spcBef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Cutting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2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formulas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8" name="图片 17" descr="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7765" y="-74295"/>
            <a:ext cx="1118235" cy="6940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6761" y="468121"/>
            <a:ext cx="4759325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95"/>
              </a:lnSpc>
              <a:spcBef>
                <a:spcPts val="100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铣削功率和扭矩的计算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ts val="2795"/>
              </a:lnSpc>
              <a:tabLst>
                <a:tab pos="3032125" algn="l"/>
              </a:tabLst>
            </a:pPr>
            <a:r>
              <a:rPr sz="2400" b="1" dirty="0">
                <a:latin typeface="Times New Roman" panose="02020603050405020304"/>
                <a:cs typeface="Times New Roman" panose="02020603050405020304"/>
              </a:rPr>
              <a:t>Power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consuming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Torque</a:t>
            </a:r>
            <a:r>
              <a:rPr sz="2400" b="1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force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79739" y="2253995"/>
            <a:ext cx="4876800" cy="1676400"/>
          </a:xfrm>
          <a:custGeom>
            <a:avLst/>
            <a:gdLst/>
            <a:ahLst/>
            <a:cxnLst/>
            <a:rect l="l" t="t" r="r" b="b"/>
            <a:pathLst>
              <a:path w="4876800" h="1676400">
                <a:moveTo>
                  <a:pt x="0" y="0"/>
                </a:moveTo>
                <a:lnTo>
                  <a:pt x="0" y="1676400"/>
                </a:lnTo>
                <a:lnTo>
                  <a:pt x="4876800" y="1676400"/>
                </a:lnTo>
                <a:lnTo>
                  <a:pt x="487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79739" y="2253995"/>
            <a:ext cx="4876800" cy="1676400"/>
          </a:xfrm>
          <a:custGeom>
            <a:avLst/>
            <a:gdLst/>
            <a:ahLst/>
            <a:cxnLst/>
            <a:rect l="l" t="t" r="r" b="b"/>
            <a:pathLst>
              <a:path w="4876800" h="1676400">
                <a:moveTo>
                  <a:pt x="0" y="0"/>
                </a:moveTo>
                <a:lnTo>
                  <a:pt x="0" y="1676400"/>
                </a:lnTo>
                <a:lnTo>
                  <a:pt x="4876800" y="1676400"/>
                </a:lnTo>
                <a:lnTo>
                  <a:pt x="4876800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32133" y="2330195"/>
            <a:ext cx="4610100" cy="151485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79739" y="4311396"/>
            <a:ext cx="4876800" cy="1143000"/>
          </a:xfrm>
          <a:custGeom>
            <a:avLst/>
            <a:gdLst/>
            <a:ahLst/>
            <a:cxnLst/>
            <a:rect l="l" t="t" r="r" b="b"/>
            <a:pathLst>
              <a:path w="4876800" h="1143000">
                <a:moveTo>
                  <a:pt x="0" y="0"/>
                </a:moveTo>
                <a:lnTo>
                  <a:pt x="0" y="1143000"/>
                </a:lnTo>
                <a:lnTo>
                  <a:pt x="4876799" y="1143000"/>
                </a:lnTo>
                <a:lnTo>
                  <a:pt x="4876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79739" y="4311396"/>
            <a:ext cx="4876800" cy="1143000"/>
          </a:xfrm>
          <a:custGeom>
            <a:avLst/>
            <a:gdLst/>
            <a:ahLst/>
            <a:cxnLst/>
            <a:rect l="l" t="t" r="r" b="b"/>
            <a:pathLst>
              <a:path w="4876800" h="1143000">
                <a:moveTo>
                  <a:pt x="0" y="0"/>
                </a:moveTo>
                <a:lnTo>
                  <a:pt x="0" y="1143000"/>
                </a:lnTo>
                <a:lnTo>
                  <a:pt x="4876799" y="1143000"/>
                </a:lnTo>
                <a:lnTo>
                  <a:pt x="4876799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032139" y="4463796"/>
            <a:ext cx="4572000" cy="835660"/>
          </a:xfrm>
          <a:prstGeom prst="rect">
            <a:avLst/>
          </a:prstGeom>
          <a:solidFill>
            <a:srgbClr val="FFFFFF"/>
          </a:solidFill>
          <a:ln w="12953">
            <a:solidFill>
              <a:srgbClr val="00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97790">
              <a:lnSpc>
                <a:spcPts val="2875"/>
              </a:lnSpc>
              <a:spcBef>
                <a:spcPts val="335"/>
              </a:spcBef>
            </a:pPr>
            <a:r>
              <a:rPr sz="2400" dirty="0">
                <a:latin typeface="Arial" panose="020B0604020202020204"/>
                <a:cs typeface="Arial" panose="020B0604020202020204"/>
              </a:rPr>
              <a:t>Torque (Nm) = kW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(nett)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x</a:t>
            </a:r>
            <a:r>
              <a:rPr sz="2400" u="heavy" spc="-114" dirty="0"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9549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L="2768600">
              <a:lnSpc>
                <a:spcPts val="2875"/>
              </a:lnSpc>
            </a:pPr>
            <a:r>
              <a:rPr sz="2400" dirty="0">
                <a:latin typeface="Arial" panose="020B0604020202020204"/>
                <a:cs typeface="Arial" panose="020B0604020202020204"/>
              </a:rPr>
              <a:t>RPM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8" name="图片 17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765" y="-74295"/>
            <a:ext cx="1118235" cy="6940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18533" y="86868"/>
            <a:ext cx="1067804" cy="41452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7139" y="298322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4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7139" y="247268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3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D07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76761" y="468121"/>
            <a:ext cx="4759325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95"/>
              </a:lnSpc>
              <a:spcBef>
                <a:spcPts val="100"/>
              </a:spcBef>
            </a:pPr>
            <a:r>
              <a:rPr sz="2400" dirty="0"/>
              <a:t>铣削功率和扭矩的计算</a:t>
            </a:r>
            <a:endParaRPr sz="2400"/>
          </a:p>
          <a:p>
            <a:pPr algn="ctr">
              <a:lnSpc>
                <a:spcPts val="2795"/>
              </a:lnSpc>
              <a:tabLst>
                <a:tab pos="3032125" algn="l"/>
              </a:tabLst>
            </a:pPr>
            <a:r>
              <a:rPr sz="2400" b="1" dirty="0">
                <a:latin typeface="Times New Roman" panose="02020603050405020304"/>
                <a:cs typeface="Times New Roman" panose="02020603050405020304"/>
              </a:rPr>
              <a:t>Power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consuming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Torque</a:t>
            </a:r>
            <a:r>
              <a:rPr sz="2400" b="1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force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3835" y="1438147"/>
            <a:ext cx="7285355" cy="148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面铣刀直径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80mm,</a:t>
            </a: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6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个刀片刃口，铣削的材料分别为铸 铝合金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kc:800)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和奥氏体不锈钢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(kc:2400),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若刀片的切 削速度为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600m/min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150m/min,</a:t>
            </a:r>
            <a:r>
              <a:rPr sz="2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每齿进刀为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fz=0.2mm/z, 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切深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ap=4mm,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切宽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ae=60mm,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问他们的铣削功率和扭矩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25835" y="3207504"/>
            <a:ext cx="1577975" cy="1677035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铝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=2388rpm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vf</a:t>
            </a: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铝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=2865mm/r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铝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=9.16kw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铝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=36Nm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92842" y="3207504"/>
            <a:ext cx="1920875" cy="1677035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不锈钢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=597rpm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vf</a:t>
            </a: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不锈钢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=71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6mm/r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不锈钢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=6.87kw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不锈钢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=109Nm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8" name="图片 17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765" y="-74295"/>
            <a:ext cx="1118235" cy="6940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6761" y="447547"/>
            <a:ext cx="4759325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9120">
              <a:lnSpc>
                <a:spcPct val="100000"/>
              </a:lnSpc>
              <a:spcBef>
                <a:spcPts val="100"/>
              </a:spcBef>
              <a:tabLst>
                <a:tab pos="3044825" algn="l"/>
              </a:tabLst>
            </a:pPr>
            <a:r>
              <a:rPr sz="2400" b="1" spc="5" dirty="0">
                <a:latin typeface="Times New Roman" panose="02020603050405020304"/>
                <a:cs typeface="Times New Roman" panose="02020603050405020304"/>
              </a:rPr>
              <a:t>U</a:t>
            </a:r>
            <a:r>
              <a:rPr sz="2400" dirty="0"/>
              <a:t>钻钻削功率和扭矩的计算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Power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consuming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Torque</a:t>
            </a:r>
            <a:r>
              <a:rPr sz="2400" b="1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force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5244" y="1439682"/>
            <a:ext cx="7082155" cy="1099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例：工件材料为高合金钢，硬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度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HRC50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，钻削直径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20mm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Vc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＝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 panose="02020603050405020304"/>
                <a:cs typeface="Times New Roman" panose="02020603050405020304"/>
              </a:rPr>
              <a:t>40m/min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＝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0.07mm/r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Kc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＝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4500N/mm</a:t>
            </a:r>
            <a:r>
              <a:rPr sz="1950" spc="-7" baseline="26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2000" spc="-5" dirty="0">
                <a:latin typeface="Symbol" panose="05050102010706020507"/>
                <a:cs typeface="Symbol" panose="05050102010706020507"/>
              </a:rPr>
              <a:t>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＝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0.9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，计算钻削功率和扭矩。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235" y="2511044"/>
            <a:ext cx="3362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aseline="-320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P= </a:t>
            </a:r>
            <a:r>
              <a:rPr sz="2400" spc="-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Kc</a:t>
            </a:r>
            <a:r>
              <a:rPr sz="2400" spc="-5" dirty="0">
                <a:solidFill>
                  <a:srgbClr val="FF3300"/>
                </a:solidFill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2400" spc="-5" dirty="0">
                <a:solidFill>
                  <a:srgbClr val="FF3300"/>
                </a:solidFill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Vc</a:t>
            </a:r>
            <a:r>
              <a:rPr sz="2400" spc="-35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solidFill>
                  <a:srgbClr val="FF3300"/>
                </a:solidFill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solidFill>
                  <a:srgbClr val="FF33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2400" spc="-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400" spc="-7" baseline="240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400" spc="-5" dirty="0">
                <a:solidFill>
                  <a:srgbClr val="FF33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－</a:t>
            </a:r>
            <a:r>
              <a:rPr sz="2400" spc="-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400" spc="-7" baseline="240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400" spc="-5" dirty="0">
                <a:solidFill>
                  <a:srgbClr val="FF33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4835" y="2968244"/>
            <a:ext cx="1982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D </a:t>
            </a:r>
            <a:r>
              <a:rPr sz="2400" dirty="0">
                <a:solidFill>
                  <a:srgbClr val="FF3300"/>
                </a:solidFill>
                <a:latin typeface="Symbol" panose="05050102010706020507"/>
                <a:cs typeface="Symbol" panose="05050102010706020507"/>
              </a:rPr>
              <a:t></a:t>
            </a:r>
            <a:r>
              <a:rPr sz="24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240000 </a:t>
            </a:r>
            <a:r>
              <a:rPr sz="2400" dirty="0">
                <a:solidFill>
                  <a:srgbClr val="FF3300"/>
                </a:solidFill>
                <a:latin typeface="Symbol" panose="05050102010706020507"/>
                <a:cs typeface="Symbol" panose="05050102010706020507"/>
              </a:rPr>
              <a:t></a:t>
            </a:r>
            <a:r>
              <a:rPr sz="2400" spc="-11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3300"/>
                </a:solidFill>
                <a:latin typeface="Symbol" panose="05050102010706020507"/>
                <a:cs typeface="Symbol" panose="05050102010706020507"/>
              </a:rPr>
              <a:t></a:t>
            </a:r>
            <a:endParaRPr sz="24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65339" y="2863595"/>
            <a:ext cx="2819400" cy="0"/>
          </a:xfrm>
          <a:custGeom>
            <a:avLst/>
            <a:gdLst/>
            <a:ahLst/>
            <a:cxnLst/>
            <a:rect l="l" t="t" r="r" b="b"/>
            <a:pathLst>
              <a:path w="2819400">
                <a:moveTo>
                  <a:pt x="0" y="0"/>
                </a:moveTo>
                <a:lnTo>
                  <a:pt x="2819400" y="0"/>
                </a:lnTo>
              </a:path>
            </a:pathLst>
          </a:custGeom>
          <a:ln w="9144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59035" y="3497072"/>
            <a:ext cx="7036434" cy="2406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888615" algn="ctr">
              <a:lnSpc>
                <a:spcPct val="100000"/>
              </a:lnSpc>
              <a:spcBef>
                <a:spcPts val="100"/>
              </a:spcBef>
              <a:tabLst>
                <a:tab pos="533400" algn="l"/>
              </a:tabLst>
            </a:pPr>
            <a:r>
              <a:rPr sz="2400" spc="-5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T=	F</a:t>
            </a:r>
            <a:r>
              <a:rPr sz="2400" dirty="0">
                <a:solidFill>
                  <a:srgbClr val="FF33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力</a:t>
            </a:r>
            <a:r>
              <a:rPr sz="2400" spc="-565" dirty="0">
                <a:solidFill>
                  <a:srgbClr val="FF33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spc="-5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x(D/2)</a:t>
            </a:r>
            <a:r>
              <a:rPr sz="2400" spc="235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spc="-5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=P</a:t>
            </a:r>
            <a:r>
              <a:rPr sz="2400" spc="-35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spc="-5" dirty="0">
                <a:solidFill>
                  <a:srgbClr val="FF3300"/>
                </a:solidFill>
                <a:latin typeface="Arial" panose="020B0604020202020204"/>
                <a:cs typeface="Arial" panose="020B0604020202020204"/>
              </a:rPr>
              <a:t>x9549/RPM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750">
              <a:latin typeface="Times New Roman" panose="02020603050405020304"/>
              <a:cs typeface="Times New Roman" panose="02020603050405020304"/>
            </a:endParaRPr>
          </a:p>
          <a:p>
            <a:pPr marL="88265">
              <a:lnSpc>
                <a:spcPct val="100000"/>
              </a:lnSpc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钻削功率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＝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4500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0.07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40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20/240000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0.9=1.2KW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88900">
              <a:lnSpc>
                <a:spcPct val="100000"/>
              </a:lnSpc>
              <a:spcBef>
                <a:spcPts val="1435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转速</a:t>
            </a:r>
            <a:r>
              <a:rPr sz="2400" spc="-60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n=40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1000/3.14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20=636rpm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88900">
              <a:lnSpc>
                <a:spcPct val="100000"/>
              </a:lnSpc>
              <a:spcBef>
                <a:spcPts val="1435"/>
              </a:spcBef>
              <a:tabLst>
                <a:tab pos="850265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扭矩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T=1.2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Symbol" panose="05050102010706020507"/>
                <a:cs typeface="Symbol" panose="05050102010706020507"/>
              </a:rPr>
              <a:t>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9549/636=18NM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7139" y="298322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4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27139" y="247268"/>
            <a:ext cx="7391400" cy="51435"/>
          </a:xfrm>
          <a:custGeom>
            <a:avLst/>
            <a:gdLst/>
            <a:ahLst/>
            <a:cxnLst/>
            <a:rect l="l" t="t" r="r" b="b"/>
            <a:pathLst>
              <a:path w="7391400" h="51435">
                <a:moveTo>
                  <a:pt x="0" y="0"/>
                </a:moveTo>
                <a:lnTo>
                  <a:pt x="0" y="51054"/>
                </a:lnTo>
                <a:lnTo>
                  <a:pt x="7391387" y="51053"/>
                </a:lnTo>
                <a:lnTo>
                  <a:pt x="7391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D07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518533" y="86868"/>
            <a:ext cx="1067804" cy="41452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092835" y="2429967"/>
            <a:ext cx="17310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D: hole</a:t>
            </a:r>
            <a:r>
              <a:rPr sz="2000" spc="-6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diameter  d: core</a:t>
            </a:r>
            <a:r>
              <a:rPr sz="2000" spc="-4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diamerer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8" name="图片 17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765" y="-74295"/>
            <a:ext cx="1118235" cy="6940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7700" y="360807"/>
            <a:ext cx="7340600" cy="430530"/>
          </a:xfrm>
        </p:spPr>
        <p:txBody>
          <a:bodyPr/>
          <a:p>
            <a:r>
              <a:rPr lang="en-US" altLang="zh-CN">
                <a:solidFill>
                  <a:srgbClr val="FF0000"/>
                </a:solidFill>
              </a:rPr>
              <a:t>         </a:t>
            </a:r>
            <a:r>
              <a:rPr lang="zh-CN" altLang="en-US">
                <a:solidFill>
                  <a:srgbClr val="FF0000"/>
                </a:solidFill>
              </a:rPr>
              <a:t>平面几何关于角度的基本计算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325" y="1066165"/>
            <a:ext cx="6737350" cy="4799330"/>
          </a:xfrm>
          <a:prstGeom prst="rect">
            <a:avLst/>
          </a:prstGeom>
        </p:spPr>
      </p:pic>
      <p:pic>
        <p:nvPicPr>
          <p:cNvPr id="18" name="图片 17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765" y="-74295"/>
            <a:ext cx="1118235" cy="6940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副标题 2"/>
          <p:cNvSpPr>
            <a:spLocks noGrp="1"/>
          </p:cNvSpPr>
          <p:nvPr>
            <p:ph type="subTitle" idx="4"/>
          </p:nvPr>
        </p:nvSpPr>
        <p:spPr>
          <a:xfrm>
            <a:off x="287020" y="666115"/>
            <a:ext cx="8103235" cy="5170805"/>
          </a:xfrm>
        </p:spPr>
        <p:txBody>
          <a:bodyPr wrap="square"/>
          <a:p>
            <a:r>
              <a:rPr lang="zh-CN" altLang="en-US">
                <a:sym typeface="+mn-ea"/>
              </a:rPr>
              <a:t>锥体各部分名称及代号： </a:t>
            </a:r>
            <a:endParaRPr lang="zh-CN" altLang="en-US"/>
          </a:p>
          <a:p>
            <a:r>
              <a:rPr lang="zh-CN" altLang="en-US">
                <a:sym typeface="+mn-ea"/>
              </a:rPr>
              <a:t>D-大头直径， b-小头直径， L-工件全长，a-钭角bai，2a-锥角，K-锥度，l-锥体长度， M-钭度。</a:t>
            </a:r>
            <a:endParaRPr lang="zh-CN" altLang="en-US"/>
          </a:p>
          <a:p>
            <a:r>
              <a:rPr lang="zh-CN" altLang="en-US">
                <a:sym typeface="+mn-ea"/>
              </a:rPr>
              <a:t>锥体各部分计算公式：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M（钭度）=tga(=tg斜角)=D - d / 2 l（=大头直径 - 小头直径 / 2 x 锥体长度）,=K / 2（=锥度 / 2）；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>
                <a:sym typeface="+mn-ea"/>
              </a:rPr>
              <a:t>K（锥度）=2tga（=2 x tg斜角)=D - d / l（大头直径 - 小头直径 / 锥体长度）；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>
                <a:sym typeface="+mn-ea"/>
              </a:rPr>
              <a:t>D（大头直径）=b + 2ltga（=小头直径 + 2 x 锥体长度 x tg钭角）,=d + Kl（=小头直径 + 锥度 x 锥体长度）,=d + 2lM（=小头直径 + 2 x 锥体长度 x 斜度）；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>
                <a:sym typeface="+mn-ea"/>
              </a:rPr>
              <a:t>d（小头直径）=D - 2ltga（=大头直径 - 2 x 锥体长度 x tg钭角）=D - Kl（=大头直径 - 锥度 x 锥体长度）=D - 2lM(=大头直径 - 2 x 锥体长度 x 斜度）；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>
                <a:sym typeface="+mn-ea"/>
              </a:rPr>
              <a:t>工件锥体长度较短和斜角a较大时，可用转动小刀架角度来车削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>
                <a:sym typeface="+mn-ea"/>
              </a:rPr>
              <a:t>车削时小刀架转动角度β计算公式（近似）：</a:t>
            </a:r>
            <a:endParaRPr lang="zh-CN" altLang="en-US"/>
          </a:p>
          <a:p>
            <a:r>
              <a:rPr lang="zh-CN" altLang="en-US">
                <a:sym typeface="+mn-ea"/>
              </a:rPr>
              <a:t>β(度)=28.7°x K(锥度) =28.7°x D - d / l(大头直径 - 小头直径 / 锥体长度）。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近似计算公式只适用于a(钭角)在6°以下，否则计算结果误差较大</a:t>
            </a:r>
            <a:endParaRPr lang="zh-CN" altLang="en-US"/>
          </a:p>
        </p:txBody>
      </p:sp>
      <p:pic>
        <p:nvPicPr>
          <p:cNvPr id="18" name="图片 17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7765" y="-74295"/>
            <a:ext cx="1118235" cy="6940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</p:tagLst>
</file>

<file path=ppt/tags/tag9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2022</Words>
  <Application>WPS 演示</Application>
  <PresentationFormat>On-screen Show (4:3)</PresentationFormat>
  <Paragraphs>118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Arial</vt:lpstr>
      <vt:lpstr>Times New Roman</vt:lpstr>
      <vt:lpstr>Symbol</vt:lpstr>
      <vt:lpstr>Calibri</vt:lpstr>
      <vt:lpstr>微软雅黑</vt:lpstr>
      <vt:lpstr>Arial Unicode MS</vt:lpstr>
      <vt:lpstr>Office Theme</vt:lpstr>
      <vt:lpstr>PowerPoint 演示文稿</vt:lpstr>
      <vt:lpstr>车削功率和扭矩计算</vt:lpstr>
      <vt:lpstr>镗削功率和扭矩计算</vt:lpstr>
      <vt:lpstr>PowerPoint 演示文稿</vt:lpstr>
      <vt:lpstr>PowerPoint 演示文稿</vt:lpstr>
      <vt:lpstr>Power consuming and	Torque force</vt:lpstr>
      <vt:lpstr>U钻钻削功率和扭矩的计算 Power consuming and	Torque force</vt:lpstr>
      <vt:lpstr>         平面几何关于角度的基本计算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车削功率和扭矩计算</dc:title>
  <dc:creator>cn1789</dc:creator>
  <cp:lastModifiedBy>凌家小诗儿</cp:lastModifiedBy>
  <cp:revision>6</cp:revision>
  <dcterms:created xsi:type="dcterms:W3CDTF">2021-01-23T06:46:00Z</dcterms:created>
  <dcterms:modified xsi:type="dcterms:W3CDTF">2021-01-25T02:28:00Z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2005-07-06T00:00:00Z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2021-01-23T00:00:00Z</vt:filetime>
  </property>
  <property fmtid="{D5CDD505-2E9C-101B-9397-08002B2CF9AE}" pid="5" name="KSOProductBuildVer">
    <vt:lpwstr>2052-11.1.0.10314</vt:lpwstr>
  </property>
</Properties>
</file>