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62" r:id="rId2"/>
    <p:sldId id="258" r:id="rId3"/>
    <p:sldId id="259" r:id="rId4"/>
    <p:sldId id="275" r:id="rId5"/>
    <p:sldId id="276" r:id="rId6"/>
    <p:sldId id="297" r:id="rId7"/>
    <p:sldId id="274" r:id="rId8"/>
    <p:sldId id="323" r:id="rId9"/>
    <p:sldId id="324" r:id="rId10"/>
    <p:sldId id="325" r:id="rId11"/>
    <p:sldId id="326" r:id="rId12"/>
    <p:sldId id="327" r:id="rId13"/>
    <p:sldId id="328" r:id="rId14"/>
    <p:sldId id="329" r:id="rId15"/>
    <p:sldId id="371" r:id="rId16"/>
    <p:sldId id="372" r:id="rId17"/>
    <p:sldId id="373" r:id="rId18"/>
    <p:sldId id="365" r:id="rId19"/>
    <p:sldId id="363" r:id="rId20"/>
    <p:sldId id="366" r:id="rId21"/>
    <p:sldId id="367" r:id="rId22"/>
    <p:sldId id="368" r:id="rId23"/>
    <p:sldId id="364" r:id="rId24"/>
    <p:sldId id="369" r:id="rId25"/>
    <p:sldId id="370" r:id="rId26"/>
    <p:sldId id="347" r:id="rId27"/>
    <p:sldId id="361" r:id="rId28"/>
  </p:sldIdLst>
  <p:sldSz cx="9144000" cy="6858000" type="screen4x3"/>
  <p:notesSz cx="6858000" cy="9144000"/>
  <p:defaultTextStyle>
    <a:defPPr>
      <a:defRPr lang="zh-CN"/>
    </a:defPPr>
    <a:lvl1pPr algn="ctr" rtl="0" fontAlgn="base">
      <a:spcBef>
        <a:spcPct val="0"/>
      </a:spcBef>
      <a:spcAft>
        <a:spcPct val="0"/>
      </a:spcAft>
      <a:defRPr kern="1200">
        <a:solidFill>
          <a:schemeClr val="tx1"/>
        </a:solidFill>
        <a:latin typeface="微软雅黑" pitchFamily="34" charset="-122"/>
        <a:ea typeface="宋体" pitchFamily="2" charset="-122"/>
        <a:cs typeface="+mn-cs"/>
      </a:defRPr>
    </a:lvl1pPr>
    <a:lvl2pPr marL="457200" algn="ctr" rtl="0" fontAlgn="base">
      <a:spcBef>
        <a:spcPct val="0"/>
      </a:spcBef>
      <a:spcAft>
        <a:spcPct val="0"/>
      </a:spcAft>
      <a:defRPr kern="1200">
        <a:solidFill>
          <a:schemeClr val="tx1"/>
        </a:solidFill>
        <a:latin typeface="微软雅黑" pitchFamily="34" charset="-122"/>
        <a:ea typeface="宋体" pitchFamily="2" charset="-122"/>
        <a:cs typeface="+mn-cs"/>
      </a:defRPr>
    </a:lvl2pPr>
    <a:lvl3pPr marL="914400" algn="ctr" rtl="0" fontAlgn="base">
      <a:spcBef>
        <a:spcPct val="0"/>
      </a:spcBef>
      <a:spcAft>
        <a:spcPct val="0"/>
      </a:spcAft>
      <a:defRPr kern="1200">
        <a:solidFill>
          <a:schemeClr val="tx1"/>
        </a:solidFill>
        <a:latin typeface="微软雅黑" pitchFamily="34" charset="-122"/>
        <a:ea typeface="宋体" pitchFamily="2" charset="-122"/>
        <a:cs typeface="+mn-cs"/>
      </a:defRPr>
    </a:lvl3pPr>
    <a:lvl4pPr marL="1371600" algn="ctr" rtl="0" fontAlgn="base">
      <a:spcBef>
        <a:spcPct val="0"/>
      </a:spcBef>
      <a:spcAft>
        <a:spcPct val="0"/>
      </a:spcAft>
      <a:defRPr kern="1200">
        <a:solidFill>
          <a:schemeClr val="tx1"/>
        </a:solidFill>
        <a:latin typeface="微软雅黑" pitchFamily="34" charset="-122"/>
        <a:ea typeface="宋体" pitchFamily="2" charset="-122"/>
        <a:cs typeface="+mn-cs"/>
      </a:defRPr>
    </a:lvl4pPr>
    <a:lvl5pPr marL="1828800" algn="ctr" rtl="0" fontAlgn="base">
      <a:spcBef>
        <a:spcPct val="0"/>
      </a:spcBef>
      <a:spcAft>
        <a:spcPct val="0"/>
      </a:spcAft>
      <a:defRPr kern="1200">
        <a:solidFill>
          <a:schemeClr val="tx1"/>
        </a:solidFill>
        <a:latin typeface="微软雅黑" pitchFamily="34" charset="-122"/>
        <a:ea typeface="宋体" pitchFamily="2" charset="-122"/>
        <a:cs typeface="+mn-cs"/>
      </a:defRPr>
    </a:lvl5pPr>
    <a:lvl6pPr marL="2286000" algn="l" defTabSz="914400" rtl="0" eaLnBrk="1" latinLnBrk="0" hangingPunct="1">
      <a:defRPr kern="1200">
        <a:solidFill>
          <a:schemeClr val="tx1"/>
        </a:solidFill>
        <a:latin typeface="微软雅黑" pitchFamily="34" charset="-122"/>
        <a:ea typeface="宋体" pitchFamily="2" charset="-122"/>
        <a:cs typeface="+mn-cs"/>
      </a:defRPr>
    </a:lvl6pPr>
    <a:lvl7pPr marL="2743200" algn="l" defTabSz="914400" rtl="0" eaLnBrk="1" latinLnBrk="0" hangingPunct="1">
      <a:defRPr kern="1200">
        <a:solidFill>
          <a:schemeClr val="tx1"/>
        </a:solidFill>
        <a:latin typeface="微软雅黑" pitchFamily="34" charset="-122"/>
        <a:ea typeface="宋体" pitchFamily="2" charset="-122"/>
        <a:cs typeface="+mn-cs"/>
      </a:defRPr>
    </a:lvl7pPr>
    <a:lvl8pPr marL="3200400" algn="l" defTabSz="914400" rtl="0" eaLnBrk="1" latinLnBrk="0" hangingPunct="1">
      <a:defRPr kern="1200">
        <a:solidFill>
          <a:schemeClr val="tx1"/>
        </a:solidFill>
        <a:latin typeface="微软雅黑" pitchFamily="34" charset="-122"/>
        <a:ea typeface="宋体" pitchFamily="2" charset="-122"/>
        <a:cs typeface="+mn-cs"/>
      </a:defRPr>
    </a:lvl8pPr>
    <a:lvl9pPr marL="3657600" algn="l" defTabSz="914400" rtl="0" eaLnBrk="1" latinLnBrk="0" hangingPunct="1">
      <a:defRPr kern="1200">
        <a:solidFill>
          <a:schemeClr val="tx1"/>
        </a:solidFill>
        <a:latin typeface="微软雅黑" pitchFamily="34" charset="-122"/>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991F"/>
    <a:srgbClr val="C48BFF"/>
    <a:srgbClr val="51FF51"/>
    <a:srgbClr val="8F8FFF"/>
    <a:srgbClr val="00E400"/>
    <a:srgbClr val="B771FF"/>
    <a:srgbClr val="CC6600"/>
    <a:srgbClr val="33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114"/>
      </p:cViewPr>
      <p:guideLst>
        <p:guide orient="horz" pos="2069"/>
        <p:guide pos="2948"/>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3C0B04-3CA2-4980-B644-B86D1298518E}" type="datetimeFigureOut">
              <a:rPr lang="zh-CN" altLang="en-US" smtClean="0"/>
              <a:pPr/>
              <a:t>2016/7/5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BD99D7-08F0-4C3D-9B50-BDB0174C593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15EBC5-7E89-4594-A675-2BF2EE29A1EA}" type="slidenum">
              <a:rPr lang="zh-CN" altLang="en-US" smtClean="0"/>
              <a:pPr fontAlgn="base">
                <a:spcBef>
                  <a:spcPct val="0"/>
                </a:spcBef>
                <a:spcAft>
                  <a:spcPct val="0"/>
                </a:spcAft>
              </a:pPr>
              <a:t>1</a:t>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A0FF219A-68E9-4A1D-981A-B6546591CEDE}" type="slidenum">
              <a:rPr lang="zh-CN" alt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47E8FEB9-32E7-4A23-AF3B-DE7D38E1B5A7}" type="slidenum">
              <a:rPr lang="zh-CN" alt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680D9AC3-9D82-4120-956D-A5A927C06C6A}" type="slidenum">
              <a:rPr lang="zh-CN" alt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2FAD6A7C-F07A-4B5E-B554-14CD2938CD67}" type="slidenum">
              <a:rPr lang="zh-CN" alt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p>
        </p:txBody>
      </p:sp>
      <p:sp>
        <p:nvSpPr>
          <p:cNvPr id="8" name="页脚占位符 7"/>
          <p:cNvSpPr>
            <a:spLocks noGrp="1"/>
          </p:cNvSpPr>
          <p:nvPr>
            <p:ph type="ftr" sz="quarter" idx="11"/>
          </p:nvPr>
        </p:nvSpPr>
        <p:spPr/>
        <p:txBody>
          <a:bodyPr/>
          <a:lstStyle>
            <a:lvl1pPr>
              <a:defRPr/>
            </a:lvl1pPr>
          </a:lstStyle>
          <a:p>
            <a:endParaRPr lang="en-US"/>
          </a:p>
        </p:txBody>
      </p:sp>
      <p:sp>
        <p:nvSpPr>
          <p:cNvPr id="9" name="灯片编号占位符 8"/>
          <p:cNvSpPr>
            <a:spLocks noGrp="1"/>
          </p:cNvSpPr>
          <p:nvPr>
            <p:ph type="sldNum" sz="quarter" idx="12"/>
          </p:nvPr>
        </p:nvSpPr>
        <p:spPr/>
        <p:txBody>
          <a:bodyPr/>
          <a:lstStyle>
            <a:lvl1pPr>
              <a:defRPr/>
            </a:lvl1pPr>
          </a:lstStyle>
          <a:p>
            <a:fld id="{75582C6D-C2BD-4199-A0F6-7D45EC449285}" type="slidenum">
              <a:rPr lang="zh-CN" alt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p>
        </p:txBody>
      </p:sp>
      <p:sp>
        <p:nvSpPr>
          <p:cNvPr id="4" name="页脚占位符 3"/>
          <p:cNvSpPr>
            <a:spLocks noGrp="1"/>
          </p:cNvSpPr>
          <p:nvPr>
            <p:ph type="ftr" sz="quarter" idx="11"/>
          </p:nvPr>
        </p:nvSpPr>
        <p:spPr/>
        <p:txBody>
          <a:bodyPr/>
          <a:lstStyle>
            <a:lvl1pPr>
              <a:defRPr/>
            </a:lvl1pPr>
          </a:lstStyle>
          <a:p>
            <a:endParaRPr lang="en-US"/>
          </a:p>
        </p:txBody>
      </p:sp>
      <p:sp>
        <p:nvSpPr>
          <p:cNvPr id="5" name="灯片编号占位符 4"/>
          <p:cNvSpPr>
            <a:spLocks noGrp="1"/>
          </p:cNvSpPr>
          <p:nvPr>
            <p:ph type="sldNum" sz="quarter" idx="12"/>
          </p:nvPr>
        </p:nvSpPr>
        <p:spPr/>
        <p:txBody>
          <a:bodyPr/>
          <a:lstStyle>
            <a:lvl1pPr>
              <a:defRPr/>
            </a:lvl1pPr>
          </a:lstStyle>
          <a:p>
            <a:fld id="{08F1D2A0-53DF-43CC-853F-E4FBE22588EE}" type="slidenum">
              <a:rPr lang="zh-CN" alt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p>
        </p:txBody>
      </p:sp>
      <p:sp>
        <p:nvSpPr>
          <p:cNvPr id="3" name="页脚占位符 2"/>
          <p:cNvSpPr>
            <a:spLocks noGrp="1"/>
          </p:cNvSpPr>
          <p:nvPr>
            <p:ph type="ftr" sz="quarter" idx="11"/>
          </p:nvPr>
        </p:nvSpPr>
        <p:spPr/>
        <p:txBody>
          <a:bodyPr/>
          <a:lstStyle>
            <a:lvl1pPr>
              <a:defRPr/>
            </a:lvl1pPr>
          </a:lstStyle>
          <a:p>
            <a:endParaRPr lang="en-US"/>
          </a:p>
        </p:txBody>
      </p:sp>
      <p:sp>
        <p:nvSpPr>
          <p:cNvPr id="4" name="灯片编号占位符 3"/>
          <p:cNvSpPr>
            <a:spLocks noGrp="1"/>
          </p:cNvSpPr>
          <p:nvPr>
            <p:ph type="sldNum" sz="quarter" idx="12"/>
          </p:nvPr>
        </p:nvSpPr>
        <p:spPr/>
        <p:txBody>
          <a:bodyPr/>
          <a:lstStyle>
            <a:lvl1pPr>
              <a:defRPr/>
            </a:lvl1pPr>
          </a:lstStyle>
          <a:p>
            <a:fld id="{DFCDA8F1-C531-47AB-85F9-5AB33EBA2082}" type="slidenum">
              <a:rPr lang="zh-CN" alt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B9FAE41A-72BD-4CE5-B0D4-400C9EECA3F7}" type="slidenum">
              <a:rPr lang="zh-CN" alt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7BED13B8-560C-4210-AA03-E0F23F25EA9C}" type="slidenum">
              <a:rPr lang="zh-CN" alt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5DACDC51-7A2C-4DFA-BE53-9A40C5CC7037}" type="slidenum">
              <a:rPr lang="zh-CN" alt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49E59EEE-3550-4050-B99C-61F71EF67644}" type="slidenum">
              <a:rPr lang="zh-CN" alt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274638"/>
            <a:ext cx="82296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457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57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6245225"/>
            <a:ext cx="2133600" cy="476250"/>
          </a:xfrm>
        </p:spPr>
        <p:txBody>
          <a:bodyPr/>
          <a:lstStyle>
            <a:lvl1pPr>
              <a:defRPr/>
            </a:lvl1pPr>
          </a:lstStyle>
          <a:p>
            <a:endParaRPr lang="en-US"/>
          </a:p>
        </p:txBody>
      </p:sp>
      <p:sp>
        <p:nvSpPr>
          <p:cNvPr id="8" name="页脚占位符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灯片编号占位符 8"/>
          <p:cNvSpPr>
            <a:spLocks noGrp="1"/>
          </p:cNvSpPr>
          <p:nvPr>
            <p:ph type="sldNum" sz="quarter" idx="12"/>
          </p:nvPr>
        </p:nvSpPr>
        <p:spPr>
          <a:xfrm>
            <a:off x="6553200" y="6245225"/>
            <a:ext cx="2133600" cy="476250"/>
          </a:xfrm>
        </p:spPr>
        <p:txBody>
          <a:bodyPr/>
          <a:lstStyle>
            <a:lvl1pPr>
              <a:defRPr/>
            </a:lvl1pPr>
          </a:lstStyle>
          <a:p>
            <a:fld id="{605B6C18-EA79-45A9-975F-D823A795D5C1}" type="slidenum">
              <a:rPr lang="zh-CN" alt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57200" y="6245225"/>
            <a:ext cx="2133600" cy="476250"/>
          </a:xfrm>
        </p:spPr>
        <p:txBody>
          <a:bodyPr/>
          <a:lstStyle>
            <a:lvl1pPr>
              <a:defRPr/>
            </a:lvl1pPr>
          </a:lstStyle>
          <a:p>
            <a:endParaRPr lang="en-US"/>
          </a:p>
        </p:txBody>
      </p:sp>
      <p:sp>
        <p:nvSpPr>
          <p:cNvPr id="7" name="页脚占位符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灯片编号占位符 7"/>
          <p:cNvSpPr>
            <a:spLocks noGrp="1"/>
          </p:cNvSpPr>
          <p:nvPr>
            <p:ph type="sldNum" sz="quarter" idx="12"/>
          </p:nvPr>
        </p:nvSpPr>
        <p:spPr>
          <a:xfrm>
            <a:off x="6553200" y="6245225"/>
            <a:ext cx="2133600" cy="476250"/>
          </a:xfrm>
        </p:spPr>
        <p:txBody>
          <a:bodyPr/>
          <a:lstStyle>
            <a:lvl1pPr>
              <a:defRPr/>
            </a:lvl1pPr>
          </a:lstStyle>
          <a:p>
            <a:fld id="{C75B369E-62D9-495B-A106-8EAF6B700C68}" type="slidenum">
              <a:rPr lang="zh-CN" alt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6245225"/>
            <a:ext cx="2133600" cy="476250"/>
          </a:xfrm>
        </p:spPr>
        <p:txBody>
          <a:bodyPr/>
          <a:lstStyle>
            <a:lvl1pPr>
              <a:defRPr/>
            </a:lvl1pPr>
          </a:lstStyle>
          <a:p>
            <a:endParaRPr lang="en-US"/>
          </a:p>
        </p:txBody>
      </p:sp>
      <p:sp>
        <p:nvSpPr>
          <p:cNvPr id="6" name="页脚占位符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灯片编号占位符 6"/>
          <p:cNvSpPr>
            <a:spLocks noGrp="1"/>
          </p:cNvSpPr>
          <p:nvPr>
            <p:ph type="sldNum" sz="quarter" idx="12"/>
          </p:nvPr>
        </p:nvSpPr>
        <p:spPr>
          <a:xfrm>
            <a:off x="6553200" y="6245225"/>
            <a:ext cx="2133600" cy="476250"/>
          </a:xfrm>
        </p:spPr>
        <p:txBody>
          <a:bodyPr/>
          <a:lstStyle>
            <a:lvl1pPr>
              <a:defRPr/>
            </a:lvl1pPr>
          </a:lstStyle>
          <a:p>
            <a:fld id="{241CDAB4-6432-4E34-81FA-87A810F0D74C}" type="slidenum">
              <a:rPr lang="zh-CN" alt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6" descr="bgk1.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66D17C73-2AA8-4243-8053-89EB162C34F7}" type="slidenum">
              <a:rPr lang="zh-CN" alt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baike.baidu.com/view/1440651.htm" TargetMode="External"/><Relationship Id="rId2" Type="http://schemas.openxmlformats.org/officeDocument/2006/relationships/image" Target="../media/image16.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285992"/>
            <a:ext cx="5572164" cy="584775"/>
          </a:xfrm>
          <a:prstGeom prst="rect">
            <a:avLst/>
          </a:prstGeom>
          <a:noFill/>
        </p:spPr>
        <p:txBody>
          <a:bodyPr>
            <a:spAutoFit/>
          </a:bodyPr>
          <a:lstStyle/>
          <a:p>
            <a:pPr fontAlgn="auto">
              <a:spcBef>
                <a:spcPts val="0"/>
              </a:spcBef>
              <a:spcAft>
                <a:spcPts val="0"/>
              </a:spcAft>
              <a:defRPr/>
            </a:pPr>
            <a:r>
              <a:rPr lang="zh-CN" altLang="en-US" sz="3200" dirty="0" smtClean="0">
                <a:ln w="12700" cmpd="sng">
                  <a:solidFill>
                    <a:srgbClr val="FFFFFF"/>
                  </a:solidFill>
                  <a:prstDash val="solid"/>
                </a:ln>
                <a:solidFill>
                  <a:srgbClr val="FFFF00"/>
                </a:solidFill>
                <a:effectLst>
                  <a:outerShdw blurRad="63500" dir="3600000" algn="tl" rotWithShape="0">
                    <a:srgbClr val="000000">
                      <a:alpha val="70000"/>
                    </a:srgbClr>
                  </a:outerShdw>
                </a:effectLst>
                <a:latin typeface="时尚中黑简体" pitchFamily="2" charset="-122"/>
                <a:ea typeface="时尚中黑简体" pitchFamily="2" charset="-122"/>
              </a:rPr>
              <a:t>儿童玩具产品设计</a:t>
            </a:r>
            <a:endParaRPr lang="zh-CN" altLang="en-US" sz="3200" dirty="0">
              <a:ln w="12700" cmpd="sng">
                <a:solidFill>
                  <a:srgbClr val="FFFFFF"/>
                </a:solidFill>
                <a:prstDash val="solid"/>
              </a:ln>
              <a:solidFill>
                <a:srgbClr val="FFFF00"/>
              </a:solidFill>
              <a:effectLst>
                <a:outerShdw blurRad="63500" dir="3600000" algn="tl" rotWithShape="0">
                  <a:srgbClr val="000000">
                    <a:alpha val="70000"/>
                  </a:srgbClr>
                </a:outerShdw>
              </a:effectLst>
              <a:latin typeface="时尚中黑简体" pitchFamily="2" charset="-122"/>
              <a:ea typeface="时尚中黑简体" pitchFamily="2" charset="-122"/>
            </a:endParaRPr>
          </a:p>
        </p:txBody>
      </p:sp>
      <p:sp>
        <p:nvSpPr>
          <p:cNvPr id="2" name="矩形 1"/>
          <p:cNvSpPr/>
          <p:nvPr/>
        </p:nvSpPr>
        <p:spPr>
          <a:xfrm>
            <a:off x="531113" y="2924175"/>
            <a:ext cx="3230373" cy="397032"/>
          </a:xfrm>
          <a:prstGeom prst="rect">
            <a:avLst/>
          </a:prstGeom>
        </p:spPr>
        <p:txBody>
          <a:bodyPr wrap="none">
            <a:spAutoFit/>
          </a:bodyPr>
          <a:lstStyle/>
          <a:p>
            <a:pPr marL="342900" indent="-342900">
              <a:lnSpc>
                <a:spcPct val="110000"/>
              </a:lnSpc>
              <a:defRPr/>
            </a:pPr>
            <a:r>
              <a:rPr lang="zh-CN" altLang="en-US" kern="0" dirty="0" smtClean="0">
                <a:solidFill>
                  <a:schemeClr val="bg1"/>
                </a:solidFill>
                <a:ea typeface="微软雅黑" panose="020B0503020204020204" pitchFamily="34" charset="-122"/>
              </a:rPr>
              <a:t>产品设计</a:t>
            </a:r>
            <a:r>
              <a:rPr lang="en-US" altLang="zh-CN" kern="0" dirty="0" smtClean="0">
                <a:solidFill>
                  <a:schemeClr val="bg1"/>
                </a:solidFill>
                <a:ea typeface="微软雅黑" panose="020B0503020204020204" pitchFamily="34" charset="-122"/>
              </a:rPr>
              <a:t>132 </a:t>
            </a:r>
            <a:r>
              <a:rPr lang="zh-CN" altLang="en-US" kern="0" dirty="0" smtClean="0">
                <a:solidFill>
                  <a:schemeClr val="bg1"/>
                </a:solidFill>
                <a:ea typeface="微软雅黑" panose="020B0503020204020204" pitchFamily="34" charset="-122"/>
              </a:rPr>
              <a:t>班   </a:t>
            </a:r>
            <a:r>
              <a:rPr lang="en-US" altLang="zh-CN" kern="0" dirty="0" smtClean="0">
                <a:solidFill>
                  <a:schemeClr val="bg1"/>
                </a:solidFill>
                <a:ea typeface="微软雅黑" panose="020B0503020204020204" pitchFamily="34" charset="-122"/>
              </a:rPr>
              <a:t>130602034</a:t>
            </a:r>
            <a:endParaRPr lang="en-US" altLang="zh-CN" kern="0" dirty="0">
              <a:solidFill>
                <a:schemeClr val="bg1"/>
              </a:solidFill>
              <a:latin typeface="微软雅黑" panose="020B0503020204020204" pitchFamily="34" charset="-122"/>
              <a:ea typeface="微软雅黑" panose="020B0503020204020204" pitchFamily="34" charset="-122"/>
            </a:endParaRPr>
          </a:p>
        </p:txBody>
      </p:sp>
      <p:pic>
        <p:nvPicPr>
          <p:cNvPr id="5" name="Picture 2" descr="ssf"/>
          <p:cNvPicPr>
            <a:picLocks noChangeAspect="1" noChangeArrowheads="1"/>
          </p:cNvPicPr>
          <p:nvPr/>
        </p:nvPicPr>
        <p:blipFill>
          <a:blip r:embed="rId3" cstate="print">
            <a:lum bright="6000"/>
          </a:blip>
          <a:srcRect/>
          <a:stretch>
            <a:fillRect/>
          </a:stretch>
        </p:blipFill>
        <p:spPr bwMode="auto">
          <a:xfrm>
            <a:off x="5643570" y="0"/>
            <a:ext cx="350043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a"/>
          <p:cNvPicPr>
            <a:picLocks noGrp="1" noChangeAspect="1" noChangeArrowheads="1"/>
          </p:cNvPicPr>
          <p:nvPr>
            <p:ph idx="1"/>
          </p:nvPr>
        </p:nvPicPr>
        <p:blipFill>
          <a:blip r:embed="rId2" cstate="print">
            <a:lum bright="12000" contrast="6000"/>
          </a:blip>
          <a:srcRect/>
          <a:stretch>
            <a:fillRect/>
          </a:stretch>
        </p:blipFill>
        <p:spPr>
          <a:xfrm>
            <a:off x="4645025" y="-11113"/>
            <a:ext cx="4540250" cy="6867526"/>
          </a:xfrm>
          <a:noFill/>
          <a:ln/>
        </p:spPr>
      </p:pic>
      <p:sp>
        <p:nvSpPr>
          <p:cNvPr id="4099" name="Text Box 3"/>
          <p:cNvSpPr txBox="1">
            <a:spLocks noChangeArrowheads="1"/>
          </p:cNvSpPr>
          <p:nvPr/>
        </p:nvSpPr>
        <p:spPr bwMode="auto">
          <a:xfrm>
            <a:off x="0" y="5302250"/>
            <a:ext cx="2268538" cy="365125"/>
          </a:xfrm>
          <a:prstGeom prst="rect">
            <a:avLst/>
          </a:prstGeom>
          <a:solidFill>
            <a:srgbClr val="8F8FFF">
              <a:alpha val="90999"/>
            </a:srgbClr>
          </a:solidFill>
          <a:ln w="9525">
            <a:noFill/>
            <a:miter lim="800000"/>
            <a:headEnd/>
            <a:tailEnd/>
          </a:ln>
          <a:effectLst/>
        </p:spPr>
        <p:txBody>
          <a:bodyPr>
            <a:spAutoFit/>
          </a:bodyPr>
          <a:lstStyle/>
          <a:p>
            <a:endParaRPr lang="zh-CN" altLang="en-US">
              <a:latin typeface="Arial" pitchFamily="34" charset="0"/>
            </a:endParaRPr>
          </a:p>
        </p:txBody>
      </p:sp>
      <p:sp>
        <p:nvSpPr>
          <p:cNvPr id="4100" name="Text Box 4"/>
          <p:cNvSpPr txBox="1">
            <a:spLocks noChangeArrowheads="1"/>
          </p:cNvSpPr>
          <p:nvPr/>
        </p:nvSpPr>
        <p:spPr bwMode="auto">
          <a:xfrm>
            <a:off x="-14288" y="4365625"/>
            <a:ext cx="3219451" cy="366713"/>
          </a:xfrm>
          <a:prstGeom prst="rect">
            <a:avLst/>
          </a:prstGeom>
          <a:solidFill>
            <a:srgbClr val="51FF51">
              <a:alpha val="90999"/>
            </a:srgbClr>
          </a:solidFill>
          <a:ln w="9525">
            <a:noFill/>
            <a:miter lim="800000"/>
            <a:headEnd/>
            <a:tailEnd/>
          </a:ln>
          <a:effectLst/>
        </p:spPr>
        <p:txBody>
          <a:bodyPr>
            <a:spAutoFit/>
          </a:bodyPr>
          <a:lstStyle/>
          <a:p>
            <a:endParaRPr lang="zh-CN" altLang="en-US">
              <a:latin typeface="Arial" pitchFamily="34" charset="0"/>
            </a:endParaRPr>
          </a:p>
        </p:txBody>
      </p:sp>
      <p:sp>
        <p:nvSpPr>
          <p:cNvPr id="4101" name="Text Box 5"/>
          <p:cNvSpPr txBox="1">
            <a:spLocks noChangeArrowheads="1"/>
          </p:cNvSpPr>
          <p:nvPr/>
        </p:nvSpPr>
        <p:spPr bwMode="auto">
          <a:xfrm>
            <a:off x="36513" y="3429000"/>
            <a:ext cx="4283075" cy="368300"/>
          </a:xfrm>
          <a:prstGeom prst="rect">
            <a:avLst/>
          </a:prstGeom>
          <a:solidFill>
            <a:srgbClr val="FDFF55"/>
          </a:solidFill>
          <a:ln w="9525">
            <a:noFill/>
            <a:miter lim="800000"/>
            <a:headEnd/>
            <a:tailEnd/>
          </a:ln>
          <a:effectLst/>
        </p:spPr>
        <p:txBody>
          <a:bodyPr>
            <a:spAutoFit/>
          </a:bodyPr>
          <a:lstStyle/>
          <a:p>
            <a:endParaRPr lang="zh-CN" altLang="en-US">
              <a:latin typeface="Arial" pitchFamily="34" charset="0"/>
            </a:endParaRPr>
          </a:p>
        </p:txBody>
      </p:sp>
      <p:sp>
        <p:nvSpPr>
          <p:cNvPr id="4102" name="Text Box 6"/>
          <p:cNvSpPr txBox="1">
            <a:spLocks noChangeArrowheads="1"/>
          </p:cNvSpPr>
          <p:nvPr/>
        </p:nvSpPr>
        <p:spPr bwMode="auto">
          <a:xfrm>
            <a:off x="-15875" y="2492375"/>
            <a:ext cx="5235575" cy="365125"/>
          </a:xfrm>
          <a:prstGeom prst="rect">
            <a:avLst/>
          </a:prstGeom>
          <a:solidFill>
            <a:srgbClr val="FF8839">
              <a:alpha val="90999"/>
            </a:srgbClr>
          </a:solidFill>
          <a:ln w="9525">
            <a:noFill/>
            <a:miter lim="800000"/>
            <a:headEnd/>
            <a:tailEnd/>
          </a:ln>
          <a:effectLst/>
        </p:spPr>
        <p:txBody>
          <a:bodyPr>
            <a:spAutoFit/>
          </a:bodyPr>
          <a:lstStyle/>
          <a:p>
            <a:endParaRPr lang="zh-CN" altLang="en-US">
              <a:latin typeface="Arial" pitchFamily="34" charset="0"/>
            </a:endParaRPr>
          </a:p>
        </p:txBody>
      </p:sp>
      <p:sp>
        <p:nvSpPr>
          <p:cNvPr id="4103" name="Text Box 7"/>
          <p:cNvSpPr txBox="1">
            <a:spLocks noChangeArrowheads="1"/>
          </p:cNvSpPr>
          <p:nvPr/>
        </p:nvSpPr>
        <p:spPr bwMode="auto">
          <a:xfrm>
            <a:off x="-15875" y="1628775"/>
            <a:ext cx="6245225" cy="366713"/>
          </a:xfrm>
          <a:prstGeom prst="rect">
            <a:avLst/>
          </a:prstGeom>
          <a:solidFill>
            <a:srgbClr val="FF7373">
              <a:alpha val="90999"/>
            </a:srgbClr>
          </a:solidFill>
          <a:ln w="9525">
            <a:noFill/>
            <a:miter lim="800000"/>
            <a:headEnd/>
            <a:tailEnd/>
          </a:ln>
          <a:effectLst/>
        </p:spPr>
        <p:txBody>
          <a:bodyPr>
            <a:spAutoFit/>
          </a:bodyPr>
          <a:lstStyle/>
          <a:p>
            <a:endParaRPr lang="zh-CN" altLang="en-US">
              <a:latin typeface="Arial" pitchFamily="34" charset="0"/>
            </a:endParaRPr>
          </a:p>
        </p:txBody>
      </p:sp>
      <p:sp>
        <p:nvSpPr>
          <p:cNvPr id="4104" name="Text Box 8"/>
          <p:cNvSpPr txBox="1">
            <a:spLocks noChangeArrowheads="1"/>
          </p:cNvSpPr>
          <p:nvPr/>
        </p:nvSpPr>
        <p:spPr bwMode="auto">
          <a:xfrm>
            <a:off x="3111500" y="4657725"/>
            <a:ext cx="184150" cy="366713"/>
          </a:xfrm>
          <a:prstGeom prst="rect">
            <a:avLst/>
          </a:prstGeom>
          <a:noFill/>
          <a:ln w="9525">
            <a:noFill/>
            <a:miter lim="800000"/>
            <a:headEnd/>
            <a:tailEnd/>
          </a:ln>
          <a:effectLst/>
        </p:spPr>
        <p:txBody>
          <a:bodyPr wrap="none">
            <a:spAutoFit/>
          </a:bodyPr>
          <a:lstStyle/>
          <a:p>
            <a:pPr algn="l"/>
            <a:endParaRPr lang="zh-CN" altLang="en-US">
              <a:latin typeface="Arial" pitchFamily="34" charset="0"/>
            </a:endParaRPr>
          </a:p>
        </p:txBody>
      </p:sp>
      <p:sp>
        <p:nvSpPr>
          <p:cNvPr id="4105" name="直接连接符 32"/>
          <p:cNvSpPr>
            <a:spLocks noChangeShapeType="1"/>
          </p:cNvSpPr>
          <p:nvPr/>
        </p:nvSpPr>
        <p:spPr bwMode="auto">
          <a:xfrm>
            <a:off x="5776913" y="1054100"/>
            <a:ext cx="0" cy="3600450"/>
          </a:xfrm>
          <a:prstGeom prst="line">
            <a:avLst/>
          </a:prstGeom>
          <a:noFill/>
          <a:ln w="9525" cmpd="sng">
            <a:solidFill>
              <a:srgbClr val="DDDDDD"/>
            </a:solidFill>
            <a:round/>
            <a:headEnd/>
            <a:tailEnd/>
          </a:ln>
          <a:effectLst/>
        </p:spPr>
        <p:txBody>
          <a:bodyPr/>
          <a:lstStyle/>
          <a:p>
            <a:endParaRPr lang="zh-CN" altLang="en-US"/>
          </a:p>
        </p:txBody>
      </p:sp>
      <p:sp>
        <p:nvSpPr>
          <p:cNvPr id="4106" name="直接连接符 33"/>
          <p:cNvSpPr>
            <a:spLocks noChangeShapeType="1"/>
          </p:cNvSpPr>
          <p:nvPr/>
        </p:nvSpPr>
        <p:spPr bwMode="auto">
          <a:xfrm>
            <a:off x="1887538" y="1343025"/>
            <a:ext cx="4249737" cy="0"/>
          </a:xfrm>
          <a:prstGeom prst="line">
            <a:avLst/>
          </a:prstGeom>
          <a:noFill/>
          <a:ln w="9525" cmpd="sng">
            <a:solidFill>
              <a:srgbClr val="DDDDDD"/>
            </a:solidFill>
            <a:round/>
            <a:headEnd/>
            <a:tailEnd/>
          </a:ln>
          <a:effectLst/>
        </p:spPr>
        <p:txBody>
          <a:bodyPr/>
          <a:lstStyle/>
          <a:p>
            <a:endParaRPr lang="zh-CN" altLang="en-US"/>
          </a:p>
        </p:txBody>
      </p:sp>
      <p:sp>
        <p:nvSpPr>
          <p:cNvPr id="4107" name="直接连接符 34"/>
          <p:cNvSpPr>
            <a:spLocks noChangeShapeType="1"/>
          </p:cNvSpPr>
          <p:nvPr/>
        </p:nvSpPr>
        <p:spPr bwMode="auto">
          <a:xfrm>
            <a:off x="3113088" y="3359150"/>
            <a:ext cx="4464050" cy="0"/>
          </a:xfrm>
          <a:prstGeom prst="line">
            <a:avLst/>
          </a:prstGeom>
          <a:noFill/>
          <a:ln w="9525" cmpd="sng">
            <a:solidFill>
              <a:srgbClr val="DDDDDD"/>
            </a:solidFill>
            <a:round/>
            <a:headEnd/>
            <a:tailEnd/>
          </a:ln>
          <a:effectLst/>
        </p:spPr>
        <p:txBody>
          <a:bodyPr/>
          <a:lstStyle/>
          <a:p>
            <a:endParaRPr lang="zh-CN" altLang="en-US"/>
          </a:p>
        </p:txBody>
      </p:sp>
      <p:sp>
        <p:nvSpPr>
          <p:cNvPr id="4108" name="TextBox 39"/>
          <p:cNvSpPr txBox="1">
            <a:spLocks noChangeArrowheads="1"/>
          </p:cNvSpPr>
          <p:nvPr/>
        </p:nvSpPr>
        <p:spPr bwMode="auto">
          <a:xfrm>
            <a:off x="1187450" y="404813"/>
            <a:ext cx="2857500" cy="646112"/>
          </a:xfrm>
          <a:prstGeom prst="rect">
            <a:avLst/>
          </a:prstGeom>
          <a:solidFill>
            <a:schemeClr val="tx2"/>
          </a:solidFill>
          <a:ln w="9525">
            <a:noFill/>
            <a:miter lim="800000"/>
            <a:headEnd/>
            <a:tailEnd/>
          </a:ln>
          <a:effectLst/>
        </p:spPr>
        <p:txBody>
          <a:bodyPr/>
          <a:lstStyle/>
          <a:p>
            <a:r>
              <a:rPr lang="zh-CN" altLang="en-US" sz="3600" dirty="0">
                <a:solidFill>
                  <a:schemeClr val="bg1"/>
                </a:solidFill>
                <a:latin typeface="时尚中黑简体" pitchFamily="2" charset="-122"/>
                <a:ea typeface="时尚中黑简体" pitchFamily="2" charset="-122"/>
                <a:sym typeface="微软雅黑" pitchFamily="34" charset="-122"/>
              </a:rPr>
              <a:t>目录concent</a:t>
            </a:r>
            <a:endParaRPr lang="zh-CN" altLang="en-US" dirty="0">
              <a:latin typeface="时尚中黑简体" pitchFamily="2" charset="-122"/>
              <a:ea typeface="时尚中黑简体" pitchFamily="2" charset="-122"/>
            </a:endParaRPr>
          </a:p>
        </p:txBody>
      </p:sp>
      <p:sp>
        <p:nvSpPr>
          <p:cNvPr id="4109" name="Text Box 13"/>
          <p:cNvSpPr txBox="1">
            <a:spLocks noChangeArrowheads="1"/>
          </p:cNvSpPr>
          <p:nvPr/>
        </p:nvSpPr>
        <p:spPr bwMode="auto">
          <a:xfrm>
            <a:off x="4030663" y="1628775"/>
            <a:ext cx="1668462" cy="365125"/>
          </a:xfrm>
          <a:prstGeom prst="rect">
            <a:avLst/>
          </a:prstGeom>
          <a:noFill/>
          <a:ln w="9525">
            <a:noFill/>
            <a:miter lim="800000"/>
            <a:headEnd/>
            <a:tailEnd/>
          </a:ln>
        </p:spPr>
        <p:txBody>
          <a:bodyPr wrap="none">
            <a:spAutoFit/>
          </a:bodyPr>
          <a:lstStyle/>
          <a:p>
            <a:r>
              <a:rPr lang="zh-CN" altLang="en-US" b="1">
                <a:latin typeface="Arial" pitchFamily="34" charset="0"/>
              </a:rPr>
              <a:t>Planning</a:t>
            </a:r>
            <a:r>
              <a:rPr lang="zh-CN" altLang="en-US" b="1">
                <a:effectLst>
                  <a:outerShdw blurRad="38100" dist="38100" dir="2700000" algn="tl">
                    <a:srgbClr val="C0C0C0"/>
                  </a:outerShdw>
                </a:effectLst>
                <a:latin typeface="Arial" pitchFamily="34" charset="0"/>
              </a:rPr>
              <a:t> </a:t>
            </a:r>
            <a:r>
              <a:rPr lang="zh-CN" altLang="en-US" b="1">
                <a:latin typeface="Arial" pitchFamily="34" charset="0"/>
                <a:sym typeface="微软雅黑" pitchFamily="34" charset="-122"/>
              </a:rPr>
              <a:t>绪论</a:t>
            </a:r>
            <a:endParaRPr lang="zh-CN" altLang="en-US" b="1"/>
          </a:p>
        </p:txBody>
      </p:sp>
      <p:sp>
        <p:nvSpPr>
          <p:cNvPr id="4110" name="Text Box 14"/>
          <p:cNvSpPr txBox="1">
            <a:spLocks noChangeArrowheads="1"/>
          </p:cNvSpPr>
          <p:nvPr/>
        </p:nvSpPr>
        <p:spPr bwMode="auto">
          <a:xfrm>
            <a:off x="2628900" y="2493963"/>
            <a:ext cx="2239963" cy="365125"/>
          </a:xfrm>
          <a:prstGeom prst="rect">
            <a:avLst/>
          </a:prstGeom>
          <a:noFill/>
          <a:ln w="9525">
            <a:noFill/>
            <a:miter lim="800000"/>
            <a:headEnd/>
            <a:tailEnd/>
          </a:ln>
        </p:spPr>
        <p:txBody>
          <a:bodyPr wrap="none">
            <a:spAutoFit/>
          </a:bodyPr>
          <a:lstStyle/>
          <a:p>
            <a:r>
              <a:rPr lang="zh-CN" altLang="en-US" b="1">
                <a:latin typeface="Arial" pitchFamily="34" charset="0"/>
              </a:rPr>
              <a:t>儿童</a:t>
            </a:r>
            <a:r>
              <a:rPr lang="zh-TW" altLang="en-US" b="1">
                <a:latin typeface="Arial" pitchFamily="34" charset="0"/>
              </a:rPr>
              <a:t>玩具</a:t>
            </a:r>
            <a:r>
              <a:rPr lang="zh-CN" altLang="en-US" b="1">
                <a:latin typeface="Arial" pitchFamily="34" charset="0"/>
              </a:rPr>
              <a:t>调</a:t>
            </a:r>
            <a:r>
              <a:rPr lang="zh-TW" altLang="en-US" b="1">
                <a:latin typeface="Arial" pitchFamily="34" charset="0"/>
              </a:rPr>
              <a:t>查</a:t>
            </a:r>
            <a:r>
              <a:rPr lang="zh-CN" altLang="en-US" b="1">
                <a:latin typeface="Arial" pitchFamily="34" charset="0"/>
              </a:rPr>
              <a:t>与</a:t>
            </a:r>
            <a:r>
              <a:rPr lang="zh-TW" altLang="en-US" b="1">
                <a:latin typeface="Arial" pitchFamily="34" charset="0"/>
              </a:rPr>
              <a:t>分析</a:t>
            </a:r>
            <a:endParaRPr lang="zh-CN" altLang="en-US"/>
          </a:p>
        </p:txBody>
      </p:sp>
      <p:sp>
        <p:nvSpPr>
          <p:cNvPr id="4111" name="Text Box 15"/>
          <p:cNvSpPr txBox="1">
            <a:spLocks noChangeArrowheads="1"/>
          </p:cNvSpPr>
          <p:nvPr/>
        </p:nvSpPr>
        <p:spPr bwMode="auto">
          <a:xfrm>
            <a:off x="2339975" y="3429000"/>
            <a:ext cx="1554163" cy="366713"/>
          </a:xfrm>
          <a:prstGeom prst="rect">
            <a:avLst/>
          </a:prstGeom>
          <a:noFill/>
          <a:ln w="9525">
            <a:noFill/>
            <a:miter lim="800000"/>
            <a:headEnd/>
            <a:tailEnd/>
          </a:ln>
        </p:spPr>
        <p:txBody>
          <a:bodyPr wrap="none">
            <a:spAutoFit/>
          </a:bodyPr>
          <a:lstStyle/>
          <a:p>
            <a:r>
              <a:rPr lang="zh-CN" altLang="en-US" b="1">
                <a:latin typeface="Arial" pitchFamily="34" charset="0"/>
                <a:ea typeface="微软雅黑" pitchFamily="34" charset="-122"/>
              </a:rPr>
              <a:t>玩具市场调查</a:t>
            </a:r>
            <a:endParaRPr lang="zh-CN" altLang="en-US" b="1">
              <a:ea typeface="微软雅黑" pitchFamily="34" charset="-122"/>
            </a:endParaRPr>
          </a:p>
        </p:txBody>
      </p:sp>
      <p:sp>
        <p:nvSpPr>
          <p:cNvPr id="4112" name="Text Box 16"/>
          <p:cNvSpPr txBox="1">
            <a:spLocks noChangeArrowheads="1"/>
          </p:cNvSpPr>
          <p:nvPr/>
        </p:nvSpPr>
        <p:spPr bwMode="auto">
          <a:xfrm>
            <a:off x="1836738" y="4365625"/>
            <a:ext cx="1096962" cy="639763"/>
          </a:xfrm>
          <a:prstGeom prst="rect">
            <a:avLst/>
          </a:prstGeom>
          <a:noFill/>
          <a:ln w="9525">
            <a:noFill/>
            <a:miter lim="800000"/>
            <a:headEnd/>
            <a:tailEnd/>
          </a:ln>
        </p:spPr>
        <p:txBody>
          <a:bodyPr wrap="none">
            <a:spAutoFit/>
          </a:bodyPr>
          <a:lstStyle/>
          <a:p>
            <a:r>
              <a:rPr lang="zh-CN" altLang="en-US" b="1">
                <a:latin typeface="Arial" pitchFamily="34" charset="0"/>
              </a:rPr>
              <a:t>目标用户</a:t>
            </a:r>
          </a:p>
          <a:p>
            <a:endParaRPr lang="zh-CN" altLang="en-US" b="1"/>
          </a:p>
        </p:txBody>
      </p:sp>
      <p:sp>
        <p:nvSpPr>
          <p:cNvPr id="4113" name="Text Box 17"/>
          <p:cNvSpPr txBox="1">
            <a:spLocks noChangeArrowheads="1"/>
          </p:cNvSpPr>
          <p:nvPr/>
        </p:nvSpPr>
        <p:spPr bwMode="auto">
          <a:xfrm>
            <a:off x="454947" y="5302250"/>
            <a:ext cx="1745992" cy="369332"/>
          </a:xfrm>
          <a:prstGeom prst="rect">
            <a:avLst/>
          </a:prstGeom>
          <a:noFill/>
          <a:ln w="9525">
            <a:noFill/>
            <a:miter lim="800000"/>
            <a:headEnd/>
            <a:tailEnd/>
          </a:ln>
        </p:spPr>
        <p:txBody>
          <a:bodyPr wrap="none">
            <a:spAutoFit/>
          </a:bodyPr>
          <a:lstStyle/>
          <a:p>
            <a:r>
              <a:rPr lang="zh-CN" altLang="en-US" b="1" dirty="0">
                <a:latin typeface="Arial" pitchFamily="34" charset="0"/>
              </a:rPr>
              <a:t>设</a:t>
            </a:r>
            <a:r>
              <a:rPr lang="zh-CN" altLang="en-US" b="1" dirty="0" smtClean="0">
                <a:latin typeface="Arial" pitchFamily="34" charset="0"/>
              </a:rPr>
              <a:t>计</a:t>
            </a:r>
            <a:r>
              <a:rPr lang="zh-CN" altLang="en-US" b="1" dirty="0" smtClean="0">
                <a:latin typeface="Arial" pitchFamily="34" charset="0"/>
              </a:rPr>
              <a:t>定位</a:t>
            </a:r>
            <a:r>
              <a:rPr lang="zh-CN" altLang="en-US" b="1" dirty="0" smtClean="0">
                <a:latin typeface="Arial" pitchFamily="34" charset="0"/>
              </a:rPr>
              <a:t>&amp;</a:t>
            </a:r>
            <a:r>
              <a:rPr lang="zh-CN" altLang="en-US" b="1" dirty="0">
                <a:latin typeface="Arial" pitchFamily="34" charset="0"/>
              </a:rPr>
              <a:t>渲染</a:t>
            </a:r>
            <a:endParaRPr lang="zh-CN" alt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download我.jpg"/>
          <p:cNvPicPr>
            <a:picLocks noChangeAspect="1"/>
          </p:cNvPicPr>
          <p:nvPr/>
        </p:nvPicPr>
        <p:blipFill>
          <a:blip r:embed="rId2" cstate="print"/>
          <a:stretch>
            <a:fillRect/>
          </a:stretch>
        </p:blipFill>
        <p:spPr>
          <a:xfrm>
            <a:off x="4286248" y="2214554"/>
            <a:ext cx="4857752" cy="4000529"/>
          </a:xfrm>
          <a:prstGeom prst="rect">
            <a:avLst/>
          </a:prstGeom>
        </p:spPr>
      </p:pic>
      <p:grpSp>
        <p:nvGrpSpPr>
          <p:cNvPr id="5123" name="Group 3"/>
          <p:cNvGrpSpPr>
            <a:grpSpLocks/>
          </p:cNvGrpSpPr>
          <p:nvPr/>
        </p:nvGrpSpPr>
        <p:grpSpPr bwMode="auto">
          <a:xfrm>
            <a:off x="0" y="5734050"/>
            <a:ext cx="9178925" cy="1150938"/>
            <a:chOff x="0" y="0"/>
            <a:chExt cx="9181274" cy="1588274"/>
          </a:xfrm>
        </p:grpSpPr>
        <p:sp>
          <p:nvSpPr>
            <p:cNvPr id="5124"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5125"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5126"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5127" name="TextBox 19"/>
          <p:cNvSpPr txBox="1">
            <a:spLocks noChangeArrowheads="1"/>
          </p:cNvSpPr>
          <p:nvPr/>
        </p:nvSpPr>
        <p:spPr bwMode="auto">
          <a:xfrm>
            <a:off x="1403350" y="6310313"/>
            <a:ext cx="3962400" cy="476250"/>
          </a:xfrm>
          <a:prstGeom prst="rect">
            <a:avLst/>
          </a:prstGeom>
          <a:solidFill>
            <a:srgbClr val="0070C0"/>
          </a:solidFill>
          <a:ln w="9525">
            <a:noFill/>
            <a:miter lim="800000"/>
            <a:headEnd/>
            <a:tailEnd/>
          </a:ln>
          <a:effectLst/>
        </p:spPr>
        <p:txBody>
          <a:bodyPr/>
          <a:lstStyle/>
          <a:p>
            <a:r>
              <a:rPr lang="zh-CN" altLang="en-US" sz="2800">
                <a:solidFill>
                  <a:schemeClr val="bg1"/>
                </a:solidFill>
                <a:latin typeface="Papyrus" pitchFamily="2" charset="0"/>
                <a:ea typeface="微软雅黑" pitchFamily="34" charset="-122"/>
              </a:rPr>
              <a:t>Planning</a:t>
            </a:r>
            <a:r>
              <a:rPr lang="zh-CN" altLang="en-US" sz="2800">
                <a:solidFill>
                  <a:schemeClr val="bg1"/>
                </a:solidFill>
                <a:effectLst>
                  <a:outerShdw blurRad="38100" dist="38100" dir="2700000" algn="tl">
                    <a:srgbClr val="000000"/>
                  </a:outerShdw>
                </a:effectLst>
                <a:latin typeface="Papyrus" pitchFamily="2" charset="0"/>
                <a:ea typeface="微软雅黑" pitchFamily="34" charset="-122"/>
              </a:rPr>
              <a:t> </a:t>
            </a:r>
            <a:r>
              <a:rPr lang="zh-CN" altLang="en-US" sz="2800" b="1">
                <a:solidFill>
                  <a:schemeClr val="bg1"/>
                </a:solidFill>
                <a:latin typeface="Papyrus" pitchFamily="2" charset="0"/>
                <a:ea typeface="微软雅黑" pitchFamily="34" charset="-122"/>
                <a:sym typeface="微软雅黑" pitchFamily="34" charset="-122"/>
              </a:rPr>
              <a:t>绪论</a:t>
            </a:r>
          </a:p>
        </p:txBody>
      </p:sp>
      <p:sp>
        <p:nvSpPr>
          <p:cNvPr id="5128" name="直接连接符 3"/>
          <p:cNvSpPr>
            <a:spLocks noChangeShapeType="1"/>
          </p:cNvSpPr>
          <p:nvPr/>
        </p:nvSpPr>
        <p:spPr bwMode="auto">
          <a:xfrm>
            <a:off x="1331913" y="4149725"/>
            <a:ext cx="0" cy="1790700"/>
          </a:xfrm>
          <a:prstGeom prst="line">
            <a:avLst/>
          </a:prstGeom>
          <a:noFill/>
          <a:ln w="3175" cmpd="sng">
            <a:solidFill>
              <a:srgbClr val="DDDDDD"/>
            </a:solidFill>
            <a:round/>
            <a:headEnd/>
            <a:tailEnd/>
          </a:ln>
          <a:effectLst/>
        </p:spPr>
        <p:txBody>
          <a:bodyPr/>
          <a:lstStyle/>
          <a:p>
            <a:endParaRPr lang="zh-CN" altLang="en-US"/>
          </a:p>
        </p:txBody>
      </p:sp>
      <p:sp>
        <p:nvSpPr>
          <p:cNvPr id="5129" name="TextBox 1"/>
          <p:cNvSpPr txBox="1">
            <a:spLocks noChangeArrowheads="1"/>
          </p:cNvSpPr>
          <p:nvPr/>
        </p:nvSpPr>
        <p:spPr bwMode="auto">
          <a:xfrm>
            <a:off x="323850" y="3644900"/>
            <a:ext cx="720725" cy="1928813"/>
          </a:xfrm>
          <a:prstGeom prst="rect">
            <a:avLst/>
          </a:prstGeom>
          <a:noFill/>
          <a:ln w="9525">
            <a:noFill/>
            <a:miter lim="800000"/>
            <a:headEnd/>
            <a:tailEnd/>
          </a:ln>
          <a:effectLst/>
        </p:spPr>
        <p:txBody>
          <a:bodyPr/>
          <a:lstStyle/>
          <a:p>
            <a:pPr algn="l"/>
            <a:r>
              <a:rPr lang="en-US" sz="13800" dirty="0">
                <a:solidFill>
                  <a:srgbClr val="969696"/>
                </a:solidFill>
                <a:latin typeface="Serif Black" pitchFamily="2" charset="0"/>
                <a:ea typeface="DFKai-SB" pitchFamily="65" charset="-120"/>
              </a:rPr>
              <a:t>1</a:t>
            </a:r>
            <a:endParaRPr lang="zh-CN" altLang="en-US" dirty="0">
              <a:latin typeface="Arial" pitchFamily="34" charset="0"/>
            </a:endParaRPr>
          </a:p>
        </p:txBody>
      </p:sp>
      <p:sp>
        <p:nvSpPr>
          <p:cNvPr id="5130" name="直接连接符 5"/>
          <p:cNvSpPr>
            <a:spLocks noChangeShapeType="1"/>
          </p:cNvSpPr>
          <p:nvPr/>
        </p:nvSpPr>
        <p:spPr bwMode="auto">
          <a:xfrm>
            <a:off x="900113" y="5013325"/>
            <a:ext cx="2382837" cy="0"/>
          </a:xfrm>
          <a:prstGeom prst="line">
            <a:avLst/>
          </a:prstGeom>
          <a:noFill/>
          <a:ln w="3175" cmpd="sng">
            <a:solidFill>
              <a:srgbClr val="DDDDDD"/>
            </a:solidFill>
            <a:round/>
            <a:headEnd/>
            <a:tailEnd/>
          </a:ln>
          <a:effectLst/>
        </p:spPr>
        <p:txBody>
          <a:bodyPr/>
          <a:lstStyle/>
          <a:p>
            <a:endParaRPr lang="zh-CN" altLang="en-US"/>
          </a:p>
        </p:txBody>
      </p:sp>
      <p:sp>
        <p:nvSpPr>
          <p:cNvPr id="5131" name="Text Box 11"/>
          <p:cNvSpPr txBox="1">
            <a:spLocks noChangeArrowheads="1"/>
          </p:cNvSpPr>
          <p:nvPr/>
        </p:nvSpPr>
        <p:spPr bwMode="auto">
          <a:xfrm>
            <a:off x="828675" y="981075"/>
            <a:ext cx="7702550" cy="2149475"/>
          </a:xfrm>
          <a:prstGeom prst="rect">
            <a:avLst/>
          </a:prstGeom>
          <a:noFill/>
          <a:ln w="9525">
            <a:noFill/>
            <a:miter lim="800000"/>
            <a:headEnd/>
            <a:tailEnd/>
          </a:ln>
        </p:spPr>
        <p:txBody>
          <a:bodyPr>
            <a:spAutoFit/>
          </a:bodyPr>
          <a:lstStyle/>
          <a:p>
            <a:pPr algn="l">
              <a:lnSpc>
                <a:spcPct val="150000"/>
              </a:lnSpc>
            </a:pPr>
            <a:r>
              <a:rPr lang="zh-TW" altLang="en-US" dirty="0">
                <a:latin typeface="Arial" pitchFamily="34" charset="0"/>
                <a:ea typeface="微软雅黑" pitchFamily="34" charset="-122"/>
              </a:rPr>
              <a:t>玩具是孩子的</a:t>
            </a:r>
            <a:r>
              <a:rPr lang="zh-CN" altLang="en-US" dirty="0">
                <a:solidFill>
                  <a:srgbClr val="00B050"/>
                </a:solidFill>
                <a:latin typeface="时尚中黑简体" pitchFamily="2" charset="-122"/>
                <a:ea typeface="时尚中黑简体" pitchFamily="2" charset="-122"/>
              </a:rPr>
              <a:t>专</a:t>
            </a:r>
            <a:r>
              <a:rPr lang="zh-TW" altLang="en-US" dirty="0">
                <a:solidFill>
                  <a:srgbClr val="00B050"/>
                </a:solidFill>
                <a:latin typeface="时尚中黑简体" pitchFamily="2" charset="-122"/>
                <a:ea typeface="时尚中黑简体" pitchFamily="2" charset="-122"/>
              </a:rPr>
              <a:t>利</a:t>
            </a:r>
            <a:r>
              <a:rPr lang="zh-TW" altLang="en-US" dirty="0">
                <a:latin typeface="Arial" pitchFamily="34" charset="0"/>
                <a:ea typeface="微软雅黑" pitchFamily="34" charset="-122"/>
              </a:rPr>
              <a:t>，也是孩子生活的</a:t>
            </a:r>
            <a:r>
              <a:rPr lang="zh-TW" altLang="en-US" dirty="0">
                <a:solidFill>
                  <a:srgbClr val="0070C0"/>
                </a:solidFill>
                <a:latin typeface="时尚中黑简体" pitchFamily="2" charset="-122"/>
                <a:ea typeface="时尚中黑简体" pitchFamily="2" charset="-122"/>
              </a:rPr>
              <a:t>重心</a:t>
            </a:r>
            <a:r>
              <a:rPr lang="zh-TW" altLang="en-US" dirty="0">
                <a:latin typeface="Arial" pitchFamily="34" charset="0"/>
                <a:ea typeface="微软雅黑" pitchFamily="34" charset="-122"/>
              </a:rPr>
              <a:t>。</a:t>
            </a:r>
          </a:p>
          <a:p>
            <a:pPr algn="l">
              <a:lnSpc>
                <a:spcPct val="150000"/>
              </a:lnSpc>
            </a:pPr>
            <a:r>
              <a:rPr lang="zh-CN" altLang="en-US" dirty="0">
                <a:latin typeface="Arial" pitchFamily="34" charset="0"/>
                <a:ea typeface="微软雅黑" pitchFamily="34" charset="-122"/>
              </a:rPr>
              <a:t>是儿童把</a:t>
            </a:r>
            <a:r>
              <a:rPr lang="zh-CN" altLang="en-US" dirty="0">
                <a:latin typeface="时尚中黑简体" pitchFamily="2" charset="-122"/>
                <a:ea typeface="时尚中黑简体" pitchFamily="2" charset="-122"/>
              </a:rPr>
              <a:t>想象，思维</a:t>
            </a:r>
            <a:r>
              <a:rPr lang="zh-CN" altLang="en-US" dirty="0">
                <a:latin typeface="Arial" pitchFamily="34" charset="0"/>
                <a:ea typeface="微软雅黑" pitchFamily="34" charset="-122"/>
              </a:rPr>
              <a:t>等心理过程转向行为的支柱。</a:t>
            </a:r>
            <a:endParaRPr lang="zh-TW" altLang="en-US" dirty="0">
              <a:latin typeface="Arial" pitchFamily="34" charset="0"/>
              <a:ea typeface="微软雅黑" pitchFamily="34" charset="-122"/>
            </a:endParaRPr>
          </a:p>
          <a:p>
            <a:pPr algn="l">
              <a:lnSpc>
                <a:spcPct val="150000"/>
              </a:lnSpc>
            </a:pPr>
            <a:r>
              <a:rPr lang="zh-TW" altLang="en-US" dirty="0">
                <a:latin typeface="Arial" pitchFamily="34" charset="0"/>
                <a:ea typeface="微软雅黑" pitchFamily="34" charset="-122"/>
              </a:rPr>
              <a:t>所</a:t>
            </a:r>
            <a:r>
              <a:rPr lang="zh-CN" altLang="en-US" dirty="0">
                <a:latin typeface="Arial" pitchFamily="34" charset="0"/>
                <a:ea typeface="微软雅黑" pitchFamily="34" charset="-122"/>
              </a:rPr>
              <a:t>谓</a:t>
            </a:r>
            <a:r>
              <a:rPr lang="en-US" dirty="0">
                <a:latin typeface="Arial" pitchFamily="34" charset="0"/>
                <a:ea typeface="微软雅黑" pitchFamily="34" charset="-122"/>
              </a:rPr>
              <a:t>『</a:t>
            </a:r>
            <a:r>
              <a:rPr lang="zh-TW" altLang="en-US" dirty="0">
                <a:latin typeface="时尚中黑简体" pitchFamily="2" charset="-122"/>
                <a:ea typeface="时尚中黑简体" pitchFamily="2" charset="-122"/>
              </a:rPr>
              <a:t>玩中</a:t>
            </a:r>
            <a:r>
              <a:rPr lang="zh-CN" altLang="en-US" dirty="0">
                <a:latin typeface="时尚中黑简体" pitchFamily="2" charset="-122"/>
                <a:ea typeface="时尚中黑简体" pitchFamily="2" charset="-122"/>
              </a:rPr>
              <a:t>学</a:t>
            </a:r>
            <a:r>
              <a:rPr lang="en-US" dirty="0">
                <a:latin typeface="Arial" pitchFamily="34" charset="0"/>
                <a:ea typeface="微软雅黑" pitchFamily="34" charset="-122"/>
              </a:rPr>
              <a:t>』</a:t>
            </a:r>
            <a:r>
              <a:rPr lang="zh-TW" altLang="en-US" dirty="0">
                <a:latin typeface="Arial" pitchFamily="34" charset="0"/>
                <a:ea typeface="微软雅黑" pitchFamily="34" charset="-122"/>
              </a:rPr>
              <a:t>，就是透過</a:t>
            </a:r>
            <a:r>
              <a:rPr lang="zh-CN" altLang="en-US" dirty="0">
                <a:latin typeface="Arial" pitchFamily="34" charset="0"/>
                <a:ea typeface="微软雅黑" pitchFamily="34" charset="-122"/>
              </a:rPr>
              <a:t>游戏</a:t>
            </a:r>
            <a:r>
              <a:rPr lang="zh-TW" altLang="en-US" dirty="0">
                <a:latin typeface="Arial" pitchFamily="34" charset="0"/>
                <a:ea typeface="微软雅黑" pitchFamily="34" charset="-122"/>
              </a:rPr>
              <a:t>操作的</a:t>
            </a:r>
            <a:r>
              <a:rPr lang="zh-CN" altLang="en-US" dirty="0">
                <a:latin typeface="Arial" pitchFamily="34" charset="0"/>
                <a:ea typeface="微软雅黑" pitchFamily="34" charset="-122"/>
              </a:rPr>
              <a:t>过</a:t>
            </a:r>
            <a:r>
              <a:rPr lang="zh-TW" altLang="en-US" dirty="0">
                <a:latin typeface="Arial" pitchFamily="34" charset="0"/>
                <a:ea typeface="微软雅黑" pitchFamily="34" charset="-122"/>
              </a:rPr>
              <a:t>程，</a:t>
            </a:r>
            <a:r>
              <a:rPr lang="zh-CN" altLang="en-US" dirty="0">
                <a:latin typeface="Arial" pitchFamily="34" charset="0"/>
                <a:ea typeface="微软雅黑" pitchFamily="34" charset="-122"/>
              </a:rPr>
              <a:t>帮</a:t>
            </a:r>
            <a:r>
              <a:rPr lang="zh-TW" altLang="en-US" dirty="0">
                <a:latin typeface="Arial" pitchFamily="34" charset="0"/>
                <a:ea typeface="微软雅黑" pitchFamily="34" charset="-122"/>
              </a:rPr>
              <a:t>助孩子</a:t>
            </a:r>
            <a:r>
              <a:rPr lang="zh-CN" altLang="en-US" dirty="0">
                <a:latin typeface="Arial" pitchFamily="34" charset="0"/>
                <a:ea typeface="微软雅黑" pitchFamily="34" charset="-122"/>
              </a:rPr>
              <a:t>训练手眼协调</a:t>
            </a:r>
            <a:r>
              <a:rPr lang="zh-TW" altLang="en-US" dirty="0">
                <a:latin typeface="Arial" pitchFamily="34" charset="0"/>
                <a:ea typeface="微软雅黑" pitchFamily="34" charset="-122"/>
              </a:rPr>
              <a:t>的</a:t>
            </a:r>
          </a:p>
          <a:p>
            <a:pPr algn="l">
              <a:lnSpc>
                <a:spcPct val="150000"/>
              </a:lnSpc>
            </a:pPr>
            <a:r>
              <a:rPr lang="zh-TW" altLang="en-US" dirty="0">
                <a:latin typeface="时尚中黑简体" pitchFamily="2" charset="-122"/>
                <a:ea typeface="时尚中黑简体" pitchFamily="2" charset="-122"/>
              </a:rPr>
              <a:t>能力</a:t>
            </a:r>
            <a:r>
              <a:rPr lang="zh-TW" altLang="en-US" dirty="0">
                <a:latin typeface="Arial" pitchFamily="34" charset="0"/>
                <a:ea typeface="微软雅黑" pitchFamily="34" charset="-122"/>
              </a:rPr>
              <a:t>，</a:t>
            </a:r>
            <a:r>
              <a:rPr lang="zh-TW" altLang="en-US" dirty="0">
                <a:latin typeface="时尚中黑简体" pitchFamily="2" charset="-122"/>
                <a:ea typeface="时尚中黑简体" pitchFamily="2" charset="-122"/>
              </a:rPr>
              <a:t>平衡感</a:t>
            </a:r>
            <a:r>
              <a:rPr lang="zh-TW" altLang="en-US" dirty="0">
                <a:latin typeface="Arial" pitchFamily="34" charset="0"/>
                <a:ea typeface="微软雅黑" pitchFamily="34" charset="-122"/>
              </a:rPr>
              <a:t>和</a:t>
            </a:r>
            <a:r>
              <a:rPr lang="zh-CN" altLang="en-US" dirty="0">
                <a:latin typeface="时尚中黑简体" pitchFamily="2" charset="-122"/>
                <a:ea typeface="时尚中黑简体" pitchFamily="2" charset="-122"/>
              </a:rPr>
              <a:t>触</a:t>
            </a:r>
            <a:r>
              <a:rPr lang="zh-TW" altLang="en-US" dirty="0">
                <a:latin typeface="时尚中黑简体" pitchFamily="2" charset="-122"/>
                <a:ea typeface="时尚中黑简体" pitchFamily="2" charset="-122"/>
              </a:rPr>
              <a:t>感</a:t>
            </a:r>
            <a:r>
              <a:rPr lang="zh-TW" altLang="en-US" dirty="0">
                <a:latin typeface="Arial" pitchFamily="34" charset="0"/>
                <a:ea typeface="微软雅黑" pitchFamily="34" charset="-122"/>
              </a:rPr>
              <a:t>的建立。</a:t>
            </a:r>
          </a:p>
          <a:p>
            <a:pPr algn="l">
              <a:lnSpc>
                <a:spcPct val="150000"/>
              </a:lnSpc>
            </a:pPr>
            <a:r>
              <a:rPr lang="zh-CN" altLang="en-US" dirty="0">
                <a:latin typeface="Arial" pitchFamily="34" charset="0"/>
                <a:ea typeface="微软雅黑" pitchFamily="34" charset="-122"/>
              </a:rPr>
              <a:t>为</a:t>
            </a:r>
            <a:r>
              <a:rPr lang="zh-CN" altLang="en-US" dirty="0">
                <a:latin typeface="时尚中黑简体" pitchFamily="2" charset="-122"/>
                <a:ea typeface="时尚中黑简体" pitchFamily="2" charset="-122"/>
              </a:rPr>
              <a:t>儿童身心发展</a:t>
            </a:r>
            <a:r>
              <a:rPr lang="zh-CN" altLang="en-US" dirty="0">
                <a:latin typeface="Arial" pitchFamily="34" charset="0"/>
                <a:ea typeface="微软雅黑" pitchFamily="34" charset="-122"/>
              </a:rPr>
              <a:t>提供了物质条件。</a:t>
            </a:r>
          </a:p>
        </p:txBody>
      </p:sp>
      <p:sp>
        <p:nvSpPr>
          <p:cNvPr id="5132" name="单圆角矩形 6"/>
          <p:cNvSpPr>
            <a:spLocks noChangeArrowheads="1"/>
          </p:cNvSpPr>
          <p:nvPr/>
        </p:nvSpPr>
        <p:spPr bwMode="auto">
          <a:xfrm>
            <a:off x="539750" y="1125538"/>
            <a:ext cx="146050" cy="63817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5133" name="单圆角矩形 11"/>
          <p:cNvSpPr>
            <a:spLocks noChangeArrowheads="1"/>
          </p:cNvSpPr>
          <p:nvPr/>
        </p:nvSpPr>
        <p:spPr bwMode="auto">
          <a:xfrm flipV="1">
            <a:off x="539750" y="1773238"/>
            <a:ext cx="146050" cy="792162"/>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539750" y="1052513"/>
            <a:ext cx="1973617" cy="2308324"/>
          </a:xfrm>
          <a:prstGeom prst="rect">
            <a:avLst/>
          </a:prstGeom>
          <a:noFill/>
          <a:ln w="9525">
            <a:noFill/>
            <a:miter lim="800000"/>
            <a:headEnd/>
            <a:tailEnd/>
          </a:ln>
          <a:effectLst/>
        </p:spPr>
        <p:txBody>
          <a:bodyPr wrap="none">
            <a:spAutoFit/>
          </a:bodyPr>
          <a:lstStyle/>
          <a:p>
            <a:pPr algn="l">
              <a:buSzPct val="100000"/>
              <a:buFont typeface="Wingdings" pitchFamily="2" charset="2"/>
              <a:buChar char="n"/>
            </a:pPr>
            <a:r>
              <a:rPr lang="zh-CN" dirty="0">
                <a:solidFill>
                  <a:srgbClr val="0070C0"/>
                </a:solidFill>
                <a:ea typeface="微软雅黑" pitchFamily="34" charset="-122"/>
              </a:rPr>
              <a:t>卡通玩偶</a:t>
            </a:r>
            <a:r>
              <a:rPr lang="zh-CN" dirty="0">
                <a:ea typeface="微软雅黑" pitchFamily="34" charset="-122"/>
              </a:rPr>
              <a:t>类</a:t>
            </a:r>
          </a:p>
          <a:p>
            <a:pPr algn="l">
              <a:buSzPct val="100000"/>
              <a:buFont typeface="Wingdings" pitchFamily="2" charset="2"/>
              <a:buChar char="n"/>
            </a:pPr>
            <a:r>
              <a:rPr lang="zh-CN" dirty="0">
                <a:solidFill>
                  <a:srgbClr val="C00000"/>
                </a:solidFill>
                <a:ea typeface="微软雅黑" pitchFamily="34" charset="-122"/>
              </a:rPr>
              <a:t>拼板玩具</a:t>
            </a:r>
            <a:r>
              <a:rPr lang="zh-CN" dirty="0">
                <a:ea typeface="微软雅黑" pitchFamily="34" charset="-122"/>
              </a:rPr>
              <a:t>类</a:t>
            </a:r>
          </a:p>
          <a:p>
            <a:pPr algn="l">
              <a:buSzPct val="100000"/>
              <a:buFont typeface="Wingdings" pitchFamily="2" charset="2"/>
              <a:buChar char="n"/>
            </a:pPr>
            <a:r>
              <a:rPr lang="zh-CN" dirty="0">
                <a:ea typeface="微软雅黑" pitchFamily="34" charset="-122"/>
              </a:rPr>
              <a:t>数字算盘文字类</a:t>
            </a:r>
          </a:p>
          <a:p>
            <a:pPr algn="l">
              <a:buSzPct val="100000"/>
              <a:buFont typeface="Wingdings" pitchFamily="2" charset="2"/>
              <a:buChar char="n"/>
            </a:pPr>
            <a:r>
              <a:rPr lang="zh-CN" dirty="0">
                <a:ea typeface="微软雅黑" pitchFamily="34" charset="-122"/>
              </a:rPr>
              <a:t>游戏玩具类</a:t>
            </a:r>
          </a:p>
          <a:p>
            <a:pPr algn="l">
              <a:buSzPct val="100000"/>
              <a:buFont typeface="Wingdings" pitchFamily="2" charset="2"/>
              <a:buChar char="n"/>
            </a:pPr>
            <a:r>
              <a:rPr lang="zh-CN" dirty="0">
                <a:ea typeface="微软雅黑" pitchFamily="34" charset="-122"/>
              </a:rPr>
              <a:t>交通玩具类</a:t>
            </a:r>
          </a:p>
          <a:p>
            <a:pPr algn="l">
              <a:buSzPct val="100000"/>
              <a:buFont typeface="Wingdings" pitchFamily="2" charset="2"/>
              <a:buChar char="n"/>
            </a:pPr>
            <a:r>
              <a:rPr lang="zh-CN" dirty="0">
                <a:ea typeface="微软雅黑" pitchFamily="34" charset="-122"/>
              </a:rPr>
              <a:t>益智组合类 </a:t>
            </a:r>
          </a:p>
          <a:p>
            <a:pPr algn="l">
              <a:buSzPct val="100000"/>
              <a:buFont typeface="Wingdings" pitchFamily="2" charset="2"/>
              <a:buChar char="n"/>
            </a:pPr>
            <a:r>
              <a:rPr lang="zh-CN" dirty="0">
                <a:ea typeface="微软雅黑" pitchFamily="34" charset="-122"/>
              </a:rPr>
              <a:t>工具类 </a:t>
            </a:r>
          </a:p>
          <a:p>
            <a:pPr algn="l"/>
            <a:endParaRPr lang="zh-CN" altLang="zh-CN" dirty="0">
              <a:ea typeface="微软雅黑" pitchFamily="34" charset="-122"/>
            </a:endParaRPr>
          </a:p>
        </p:txBody>
      </p:sp>
      <p:sp>
        <p:nvSpPr>
          <p:cNvPr id="6148" name="单圆角矩形 11"/>
          <p:cNvSpPr>
            <a:spLocks noChangeArrowheads="1"/>
          </p:cNvSpPr>
          <p:nvPr/>
        </p:nvSpPr>
        <p:spPr bwMode="auto">
          <a:xfrm flipV="1">
            <a:off x="2197100" y="4076700"/>
            <a:ext cx="144463"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6149" name="单圆角矩形 11"/>
          <p:cNvSpPr>
            <a:spLocks noChangeArrowheads="1"/>
          </p:cNvSpPr>
          <p:nvPr/>
        </p:nvSpPr>
        <p:spPr bwMode="auto">
          <a:xfrm flipV="1">
            <a:off x="2197100" y="2492375"/>
            <a:ext cx="144463" cy="793750"/>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6150" name="Rectangle 6"/>
          <p:cNvSpPr>
            <a:spLocks noGrp="1" noChangeArrowheads="1"/>
          </p:cNvSpPr>
          <p:nvPr>
            <p:ph type="body" sz="half" idx="4294967295"/>
          </p:nvPr>
        </p:nvSpPr>
        <p:spPr>
          <a:xfrm>
            <a:off x="0" y="1600200"/>
            <a:ext cx="4038600" cy="4525963"/>
          </a:xfrm>
        </p:spPr>
        <p:txBody>
          <a:bodyPr/>
          <a:lstStyle/>
          <a:p>
            <a:endParaRPr lang="zh-CN" altLang="zh-CN" sz="2800" b="1" dirty="0">
              <a:solidFill>
                <a:srgbClr val="1D4800"/>
              </a:solidFill>
              <a:ea typeface="幼圆" pitchFamily="1" charset="-122"/>
            </a:endParaRPr>
          </a:p>
          <a:p>
            <a:endParaRPr lang="zh-CN" altLang="zh-CN" sz="2800" b="1" dirty="0">
              <a:solidFill>
                <a:srgbClr val="1D4800"/>
              </a:solidFill>
              <a:ea typeface="幼圆" pitchFamily="1" charset="-122"/>
            </a:endParaRPr>
          </a:p>
        </p:txBody>
      </p:sp>
      <p:grpSp>
        <p:nvGrpSpPr>
          <p:cNvPr id="6151" name="Group 7"/>
          <p:cNvGrpSpPr>
            <a:grpSpLocks/>
          </p:cNvGrpSpPr>
          <p:nvPr/>
        </p:nvGrpSpPr>
        <p:grpSpPr bwMode="auto">
          <a:xfrm>
            <a:off x="0" y="5734050"/>
            <a:ext cx="9178925" cy="1150938"/>
            <a:chOff x="0" y="0"/>
            <a:chExt cx="9181274" cy="1588274"/>
          </a:xfrm>
        </p:grpSpPr>
        <p:sp>
          <p:nvSpPr>
            <p:cNvPr id="6152"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6153"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6154" name="矩形 2"/>
          <p:cNvSpPr>
            <a:spLocks noChangeArrowheads="1"/>
          </p:cNvSpPr>
          <p:nvPr/>
        </p:nvSpPr>
        <p:spPr bwMode="auto">
          <a:xfrm>
            <a:off x="323850" y="3933825"/>
            <a:ext cx="647700" cy="1568450"/>
          </a:xfrm>
          <a:prstGeom prst="rect">
            <a:avLst/>
          </a:prstGeom>
          <a:noFill/>
          <a:ln w="9525">
            <a:noFill/>
            <a:miter lim="800000"/>
            <a:headEnd/>
            <a:tailEnd/>
          </a:ln>
          <a:effectLst/>
        </p:spPr>
        <p:txBody>
          <a:bodyPr/>
          <a:lstStyle/>
          <a:p>
            <a:pPr algn="l"/>
            <a:r>
              <a:rPr lang="en-US" sz="13800">
                <a:solidFill>
                  <a:srgbClr val="969696"/>
                </a:solidFill>
                <a:latin typeface="Serif Black" pitchFamily="2" charset="0"/>
                <a:ea typeface="DFKai-SB" pitchFamily="65" charset="-120"/>
              </a:rPr>
              <a:t>2</a:t>
            </a:r>
            <a:endParaRPr lang="zh-CN" altLang="en-US">
              <a:latin typeface="Arial" pitchFamily="34" charset="0"/>
            </a:endParaRPr>
          </a:p>
        </p:txBody>
      </p:sp>
      <p:sp>
        <p:nvSpPr>
          <p:cNvPr id="6155" name="直接连接符 7"/>
          <p:cNvSpPr>
            <a:spLocks noChangeShapeType="1"/>
          </p:cNvSpPr>
          <p:nvPr/>
        </p:nvSpPr>
        <p:spPr bwMode="auto">
          <a:xfrm>
            <a:off x="1331913" y="4624388"/>
            <a:ext cx="0" cy="1612900"/>
          </a:xfrm>
          <a:prstGeom prst="line">
            <a:avLst/>
          </a:prstGeom>
          <a:noFill/>
          <a:ln w="3175" cmpd="sng">
            <a:solidFill>
              <a:srgbClr val="DDDDDD"/>
            </a:solidFill>
            <a:round/>
            <a:headEnd/>
            <a:tailEnd/>
          </a:ln>
          <a:effectLst/>
        </p:spPr>
        <p:txBody>
          <a:bodyPr/>
          <a:lstStyle/>
          <a:p>
            <a:endParaRPr lang="zh-CN" altLang="en-US"/>
          </a:p>
        </p:txBody>
      </p:sp>
      <p:sp>
        <p:nvSpPr>
          <p:cNvPr id="6156" name="直接连接符 8"/>
          <p:cNvSpPr>
            <a:spLocks noChangeShapeType="1"/>
          </p:cNvSpPr>
          <p:nvPr/>
        </p:nvSpPr>
        <p:spPr bwMode="auto">
          <a:xfrm>
            <a:off x="323850" y="5300663"/>
            <a:ext cx="2305050" cy="0"/>
          </a:xfrm>
          <a:prstGeom prst="line">
            <a:avLst/>
          </a:prstGeom>
          <a:noFill/>
          <a:ln w="3175" cmpd="sng">
            <a:solidFill>
              <a:srgbClr val="DDDDDD"/>
            </a:solidFill>
            <a:round/>
            <a:headEnd/>
            <a:tailEnd/>
          </a:ln>
          <a:effectLst/>
        </p:spPr>
        <p:txBody>
          <a:bodyPr/>
          <a:lstStyle/>
          <a:p>
            <a:endParaRPr lang="zh-CN" altLang="en-US"/>
          </a:p>
        </p:txBody>
      </p:sp>
      <p:sp>
        <p:nvSpPr>
          <p:cNvPr id="6157" name="Text Box 13"/>
          <p:cNvSpPr txBox="1">
            <a:spLocks noChangeArrowheads="1"/>
          </p:cNvSpPr>
          <p:nvPr/>
        </p:nvSpPr>
        <p:spPr bwMode="auto">
          <a:xfrm>
            <a:off x="2268538" y="6381750"/>
            <a:ext cx="3240087" cy="457200"/>
          </a:xfrm>
          <a:prstGeom prst="rect">
            <a:avLst/>
          </a:prstGeom>
          <a:noFill/>
          <a:ln w="9525">
            <a:noFill/>
            <a:miter lim="800000"/>
            <a:headEnd/>
            <a:tailEnd/>
          </a:ln>
          <a:effectLst/>
        </p:spPr>
        <p:txBody>
          <a:bodyPr>
            <a:spAutoFit/>
          </a:bodyPr>
          <a:lstStyle/>
          <a:p>
            <a:r>
              <a:rPr lang="zh-CN" altLang="en-US" sz="2400" b="1">
                <a:solidFill>
                  <a:schemeClr val="bg1"/>
                </a:solidFill>
                <a:latin typeface="Arial" pitchFamily="34" charset="0"/>
                <a:ea typeface="微软雅黑" pitchFamily="34" charset="-122"/>
              </a:rPr>
              <a:t>儿童</a:t>
            </a:r>
            <a:r>
              <a:rPr lang="zh-TW" altLang="en-US" sz="2400" b="1">
                <a:solidFill>
                  <a:schemeClr val="bg1"/>
                </a:solidFill>
                <a:latin typeface="Arial" pitchFamily="34" charset="0"/>
                <a:ea typeface="微软雅黑" pitchFamily="34" charset="-122"/>
              </a:rPr>
              <a:t>玩具</a:t>
            </a:r>
            <a:r>
              <a:rPr lang="zh-CN" altLang="en-US" sz="2400" b="1">
                <a:solidFill>
                  <a:schemeClr val="bg1"/>
                </a:solidFill>
                <a:latin typeface="Arial" pitchFamily="34" charset="0"/>
                <a:ea typeface="微软雅黑" pitchFamily="34" charset="-122"/>
              </a:rPr>
              <a:t>调</a:t>
            </a:r>
            <a:r>
              <a:rPr lang="zh-TW" altLang="en-US" sz="2400" b="1">
                <a:solidFill>
                  <a:schemeClr val="bg1"/>
                </a:solidFill>
                <a:latin typeface="Arial" pitchFamily="34" charset="0"/>
                <a:ea typeface="微软雅黑" pitchFamily="34" charset="-122"/>
              </a:rPr>
              <a:t>查</a:t>
            </a:r>
            <a:r>
              <a:rPr lang="zh-CN" altLang="en-US" sz="2400" b="1">
                <a:solidFill>
                  <a:schemeClr val="bg1"/>
                </a:solidFill>
                <a:latin typeface="Arial" pitchFamily="34" charset="0"/>
                <a:ea typeface="微软雅黑" pitchFamily="34" charset="-122"/>
              </a:rPr>
              <a:t>与</a:t>
            </a:r>
            <a:r>
              <a:rPr lang="zh-TW" altLang="en-US" sz="2400" b="1">
                <a:solidFill>
                  <a:schemeClr val="bg1"/>
                </a:solidFill>
                <a:latin typeface="Arial" pitchFamily="34" charset="0"/>
                <a:ea typeface="微软雅黑" pitchFamily="34" charset="-122"/>
              </a:rPr>
              <a:t>分析</a:t>
            </a:r>
          </a:p>
        </p:txBody>
      </p:sp>
      <p:sp>
        <p:nvSpPr>
          <p:cNvPr id="6158"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6159"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6160" name="Text Box 16"/>
          <p:cNvSpPr txBox="1">
            <a:spLocks noChangeArrowheads="1"/>
          </p:cNvSpPr>
          <p:nvPr/>
        </p:nvSpPr>
        <p:spPr bwMode="auto">
          <a:xfrm>
            <a:off x="603250" y="333375"/>
            <a:ext cx="1401763" cy="457200"/>
          </a:xfrm>
          <a:prstGeom prst="rect">
            <a:avLst/>
          </a:prstGeom>
          <a:noFill/>
          <a:ln w="9525">
            <a:noFill/>
            <a:miter lim="800000"/>
            <a:headEnd/>
            <a:tailEnd/>
          </a:ln>
          <a:effectLst/>
        </p:spPr>
        <p:txBody>
          <a:bodyPr wrap="none">
            <a:spAutoFit/>
          </a:bodyPr>
          <a:lstStyle/>
          <a:p>
            <a:r>
              <a:rPr lang="zh-CN" altLang="en-US" sz="2400">
                <a:latin typeface="Arial" pitchFamily="34" charset="0"/>
                <a:ea typeface="微软雅黑" pitchFamily="34" charset="-122"/>
              </a:rPr>
              <a:t>玩具分类</a:t>
            </a:r>
          </a:p>
        </p:txBody>
      </p:sp>
      <p:sp>
        <p:nvSpPr>
          <p:cNvPr id="6161"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a:solidFill>
                  <a:srgbClr val="FFFFFF"/>
                </a:solidFill>
                <a:ea typeface="微软雅黑" pitchFamily="34" charset="-122"/>
                <a:sym typeface="微软雅黑" pitchFamily="34" charset="-122"/>
              </a:rPr>
              <a:t>1</a:t>
            </a:r>
          </a:p>
        </p:txBody>
      </p:sp>
      <p:sp>
        <p:nvSpPr>
          <p:cNvPr id="6162" name="Text Box 18"/>
          <p:cNvSpPr txBox="1">
            <a:spLocks noChangeArrowheads="1"/>
          </p:cNvSpPr>
          <p:nvPr/>
        </p:nvSpPr>
        <p:spPr bwMode="auto">
          <a:xfrm>
            <a:off x="4187825" y="3246438"/>
            <a:ext cx="768350" cy="365125"/>
          </a:xfrm>
          <a:prstGeom prst="rect">
            <a:avLst/>
          </a:prstGeom>
          <a:noFill/>
          <a:ln w="9525">
            <a:noFill/>
            <a:miter lim="800000"/>
            <a:headEnd/>
            <a:tailEnd/>
          </a:ln>
        </p:spPr>
        <p:txBody>
          <a:bodyPr wrap="none">
            <a:spAutoFit/>
          </a:bodyPr>
          <a:lstStyle/>
          <a:p>
            <a:r>
              <a:rPr lang="zh-TW" altLang="en-US" b="1">
                <a:solidFill>
                  <a:schemeClr val="bg1"/>
                </a:solidFill>
                <a:latin typeface="Arial" pitchFamily="34" charset="0"/>
              </a:rPr>
              <a:t>（</a:t>
            </a:r>
            <a:r>
              <a:rPr lang="en-US" b="1">
                <a:solidFill>
                  <a:schemeClr val="bg1"/>
                </a:solidFill>
                <a:latin typeface="Arial" pitchFamily="34" charset="0"/>
              </a:rPr>
              <a:t>1</a:t>
            </a:r>
            <a:r>
              <a:rPr lang="zh-TW" altLang="en-US" b="1">
                <a:solidFill>
                  <a:schemeClr val="bg1"/>
                </a:solidFill>
                <a:latin typeface="Arial" pitchFamily="34" charset="0"/>
              </a:rPr>
              <a:t>）</a:t>
            </a:r>
            <a:endParaRPr lang="zh-CN" altLang="en-US">
              <a:latin typeface="Arial" pitchFamily="34" charset="0"/>
            </a:endParaRPr>
          </a:p>
        </p:txBody>
      </p:sp>
      <p:sp>
        <p:nvSpPr>
          <p:cNvPr id="6163" name="Text Box 19"/>
          <p:cNvSpPr txBox="1">
            <a:spLocks noChangeArrowheads="1"/>
          </p:cNvSpPr>
          <p:nvPr/>
        </p:nvSpPr>
        <p:spPr bwMode="auto">
          <a:xfrm>
            <a:off x="2339975" y="2493963"/>
            <a:ext cx="6481763" cy="639762"/>
          </a:xfrm>
          <a:prstGeom prst="rect">
            <a:avLst/>
          </a:prstGeom>
          <a:noFill/>
          <a:ln w="9525">
            <a:noFill/>
            <a:miter lim="800000"/>
            <a:headEnd/>
            <a:tailEnd/>
          </a:ln>
          <a:effectLst/>
        </p:spPr>
        <p:txBody>
          <a:bodyPr>
            <a:spAutoFit/>
          </a:bodyPr>
          <a:lstStyle/>
          <a:p>
            <a:pPr algn="just"/>
            <a:r>
              <a:rPr lang="zh-CN" altLang="en-US" dirty="0">
                <a:ea typeface="微软雅黑" pitchFamily="34" charset="-122"/>
              </a:rPr>
              <a:t>（1）卡通玩偶类：父母忙碌时，需要一些陪伴儿童们的娱乐型的玩具，而造型可爱的卡通玩偶则是孩子们广为欢迎的。 </a:t>
            </a:r>
          </a:p>
        </p:txBody>
      </p:sp>
      <p:sp>
        <p:nvSpPr>
          <p:cNvPr id="6164" name="单圆角矩形 6"/>
          <p:cNvSpPr>
            <a:spLocks noChangeArrowheads="1"/>
          </p:cNvSpPr>
          <p:nvPr/>
        </p:nvSpPr>
        <p:spPr bwMode="auto">
          <a:xfrm>
            <a:off x="2197100" y="2276475"/>
            <a:ext cx="144463"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6165" name="单圆角矩形 6"/>
          <p:cNvSpPr>
            <a:spLocks noChangeArrowheads="1"/>
          </p:cNvSpPr>
          <p:nvPr/>
        </p:nvSpPr>
        <p:spPr bwMode="auto">
          <a:xfrm>
            <a:off x="2197100" y="3717925"/>
            <a:ext cx="144463" cy="503238"/>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6166" name="Text Box 22"/>
          <p:cNvSpPr txBox="1">
            <a:spLocks noChangeArrowheads="1"/>
          </p:cNvSpPr>
          <p:nvPr/>
        </p:nvSpPr>
        <p:spPr bwMode="auto">
          <a:xfrm>
            <a:off x="2484438" y="3717925"/>
            <a:ext cx="6262687" cy="1189038"/>
          </a:xfrm>
          <a:prstGeom prst="rect">
            <a:avLst/>
          </a:prstGeom>
          <a:noFill/>
          <a:ln w="9525">
            <a:noFill/>
            <a:miter lim="800000"/>
            <a:headEnd/>
            <a:tailEnd/>
          </a:ln>
        </p:spPr>
        <p:txBody>
          <a:bodyPr>
            <a:spAutoFit/>
          </a:bodyPr>
          <a:lstStyle/>
          <a:p>
            <a:pPr algn="just"/>
            <a:r>
              <a:rPr lang="zh-CN" altLang="zh-CN">
                <a:ea typeface="微软雅黑" pitchFamily="34" charset="-122"/>
              </a:rPr>
              <a:t>  </a:t>
            </a:r>
            <a:r>
              <a:rPr lang="zh-CN">
                <a:ea typeface="微软雅黑" pitchFamily="34" charset="-122"/>
              </a:rPr>
              <a:t>美泰玩具公司（</a:t>
            </a:r>
            <a:r>
              <a:rPr lang="zh-CN" altLang="zh-CN">
                <a:ea typeface="微软雅黑" pitchFamily="34" charset="-122"/>
              </a:rPr>
              <a:t>Mattel)</a:t>
            </a:r>
            <a:r>
              <a:rPr lang="zh-CN">
                <a:ea typeface="微软雅黑" pitchFamily="34" charset="-122"/>
              </a:rPr>
              <a:t>为全球最大的玩具销售商，在儿童产品之设计、生产、销售方</a:t>
            </a:r>
          </a:p>
          <a:p>
            <a:pPr algn="just"/>
            <a:r>
              <a:rPr lang="zh-CN">
                <a:ea typeface="微软雅黑" pitchFamily="34" charset="-122"/>
              </a:rPr>
              <a:t>面处于领导地位。 其最广为人知的产品“芭比娃娃”几乎每个小女孩都曾拥有</a:t>
            </a:r>
          </a:p>
        </p:txBody>
      </p:sp>
      <p:pic>
        <p:nvPicPr>
          <p:cNvPr id="23" name="图片 22" descr="download552.jpg"/>
          <p:cNvPicPr>
            <a:picLocks noChangeAspect="1"/>
          </p:cNvPicPr>
          <p:nvPr/>
        </p:nvPicPr>
        <p:blipFill>
          <a:blip r:embed="rId2" cstate="print"/>
          <a:stretch>
            <a:fillRect/>
          </a:stretch>
        </p:blipFill>
        <p:spPr>
          <a:xfrm>
            <a:off x="4929190" y="0"/>
            <a:ext cx="3643306" cy="242886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6846657684_f742793df2"/>
          <p:cNvPicPr>
            <a:picLocks noChangeAspect="1" noChangeArrowheads="1"/>
          </p:cNvPicPr>
          <p:nvPr/>
        </p:nvPicPr>
        <p:blipFill>
          <a:blip r:embed="rId2" cstate="print"/>
          <a:srcRect l="28439" r="32620"/>
          <a:stretch>
            <a:fillRect/>
          </a:stretch>
        </p:blipFill>
        <p:spPr bwMode="auto">
          <a:xfrm>
            <a:off x="6588125" y="188913"/>
            <a:ext cx="2360613" cy="6062662"/>
          </a:xfrm>
          <a:prstGeom prst="rect">
            <a:avLst/>
          </a:prstGeom>
          <a:noFill/>
          <a:ln w="9525">
            <a:noFill/>
            <a:miter lim="800000"/>
            <a:headEnd/>
            <a:tailEnd/>
          </a:ln>
        </p:spPr>
      </p:pic>
      <p:pic>
        <p:nvPicPr>
          <p:cNvPr id="7172" name="Picture 4" descr="6904470682_b72f0d3beb"/>
          <p:cNvPicPr>
            <a:picLocks noChangeAspect="1" noChangeArrowheads="1"/>
          </p:cNvPicPr>
          <p:nvPr/>
        </p:nvPicPr>
        <p:blipFill>
          <a:blip r:embed="rId3" cstate="print"/>
          <a:srcRect l="4762"/>
          <a:stretch>
            <a:fillRect/>
          </a:stretch>
        </p:blipFill>
        <p:spPr bwMode="auto">
          <a:xfrm>
            <a:off x="3060700" y="1628775"/>
            <a:ext cx="3673475" cy="4113213"/>
          </a:xfrm>
          <a:prstGeom prst="rect">
            <a:avLst/>
          </a:prstGeom>
          <a:noFill/>
          <a:ln w="9525">
            <a:noFill/>
            <a:miter lim="800000"/>
            <a:headEnd/>
            <a:tailEnd/>
          </a:ln>
          <a:effectLst/>
        </p:spPr>
      </p:pic>
      <p:grpSp>
        <p:nvGrpSpPr>
          <p:cNvPr id="7173" name="Group 5"/>
          <p:cNvGrpSpPr>
            <a:grpSpLocks/>
          </p:cNvGrpSpPr>
          <p:nvPr/>
        </p:nvGrpSpPr>
        <p:grpSpPr bwMode="auto">
          <a:xfrm>
            <a:off x="0" y="5734050"/>
            <a:ext cx="9178925" cy="1150938"/>
            <a:chOff x="0" y="0"/>
            <a:chExt cx="9181274" cy="1588274"/>
          </a:xfrm>
        </p:grpSpPr>
        <p:sp>
          <p:nvSpPr>
            <p:cNvPr id="7174"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7175"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7176" name="TextBox 22"/>
          <p:cNvSpPr txBox="1">
            <a:spLocks noChangeArrowheads="1"/>
          </p:cNvSpPr>
          <p:nvPr/>
        </p:nvSpPr>
        <p:spPr bwMode="auto">
          <a:xfrm>
            <a:off x="3060700" y="6237288"/>
            <a:ext cx="3816350" cy="307975"/>
          </a:xfrm>
          <a:prstGeom prst="rect">
            <a:avLst/>
          </a:prstGeom>
          <a:noFill/>
          <a:ln w="9525">
            <a:noFill/>
            <a:miter lim="800000"/>
            <a:headEnd/>
            <a:tailEnd/>
          </a:ln>
          <a:effectLst/>
        </p:spPr>
        <p:txBody>
          <a:bodyPr/>
          <a:lstStyle/>
          <a:p>
            <a:pPr algn="l"/>
            <a:endParaRPr lang="zh-CN" altLang="en-US" sz="2000">
              <a:latin typeface="Papyrus" pitchFamily="2" charset="0"/>
              <a:ea typeface="幼圆" pitchFamily="1" charset="-122"/>
            </a:endParaRPr>
          </a:p>
        </p:txBody>
      </p:sp>
      <p:pic>
        <p:nvPicPr>
          <p:cNvPr id="7177" name="Picture 9" descr="12"/>
          <p:cNvPicPr>
            <a:picLocks noChangeAspect="1" noChangeArrowheads="1"/>
          </p:cNvPicPr>
          <p:nvPr/>
        </p:nvPicPr>
        <p:blipFill>
          <a:blip r:embed="rId4" cstate="print"/>
          <a:srcRect/>
          <a:stretch>
            <a:fillRect/>
          </a:stretch>
        </p:blipFill>
        <p:spPr bwMode="auto">
          <a:xfrm>
            <a:off x="3924300" y="117475"/>
            <a:ext cx="1530350" cy="1473200"/>
          </a:xfrm>
          <a:prstGeom prst="rect">
            <a:avLst/>
          </a:prstGeom>
          <a:noFill/>
          <a:ln w="9525">
            <a:noFill/>
            <a:miter lim="800000"/>
            <a:headEnd/>
            <a:tailEnd/>
          </a:ln>
          <a:effectLst/>
        </p:spPr>
      </p:pic>
      <p:sp>
        <p:nvSpPr>
          <p:cNvPr id="7178" name="Text Box 10"/>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7179"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pic>
        <p:nvPicPr>
          <p:cNvPr id="12" name="图片 11" descr="u=1641228796,1062066369&amp;fm=21&amp;gp=0.jpg"/>
          <p:cNvPicPr>
            <a:picLocks noChangeAspect="1"/>
          </p:cNvPicPr>
          <p:nvPr/>
        </p:nvPicPr>
        <p:blipFill>
          <a:blip r:embed="rId5" cstate="print"/>
          <a:stretch>
            <a:fillRect/>
          </a:stretch>
        </p:blipFill>
        <p:spPr>
          <a:xfrm rot="20919808">
            <a:off x="747691" y="477902"/>
            <a:ext cx="1500198" cy="2045496"/>
          </a:xfrm>
          <a:prstGeom prst="rect">
            <a:avLst/>
          </a:prstGeom>
        </p:spPr>
      </p:pic>
      <p:pic>
        <p:nvPicPr>
          <p:cNvPr id="13" name="图片 12" descr="u=3205086679,4156860303&amp;fm=21&amp;gp=0.jpg"/>
          <p:cNvPicPr>
            <a:picLocks noChangeAspect="1"/>
          </p:cNvPicPr>
          <p:nvPr/>
        </p:nvPicPr>
        <p:blipFill>
          <a:blip r:embed="rId6" cstate="print"/>
          <a:stretch>
            <a:fillRect/>
          </a:stretch>
        </p:blipFill>
        <p:spPr>
          <a:xfrm>
            <a:off x="285720" y="2857496"/>
            <a:ext cx="2500331" cy="2095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u=3996510596,4121879736&amp;fm=21&amp;gp=0.jpg"/>
          <p:cNvPicPr>
            <a:picLocks noChangeAspect="1"/>
          </p:cNvPicPr>
          <p:nvPr/>
        </p:nvPicPr>
        <p:blipFill>
          <a:blip r:embed="rId2" cstate="print"/>
          <a:stretch>
            <a:fillRect/>
          </a:stretch>
        </p:blipFill>
        <p:spPr>
          <a:xfrm rot="20878585">
            <a:off x="2900067" y="1717269"/>
            <a:ext cx="2990850" cy="2095500"/>
          </a:xfrm>
          <a:prstGeom prst="rect">
            <a:avLst/>
          </a:prstGeom>
        </p:spPr>
      </p:pic>
      <p:pic>
        <p:nvPicPr>
          <p:cNvPr id="8194" name="Picture 2"/>
          <p:cNvPicPr>
            <a:picLocks noChangeAspect="1" noChangeArrowheads="1"/>
          </p:cNvPicPr>
          <p:nvPr/>
        </p:nvPicPr>
        <p:blipFill>
          <a:blip r:embed="rId3" cstate="print"/>
          <a:srcRect t="12334" b="11481"/>
          <a:stretch>
            <a:fillRect/>
          </a:stretch>
        </p:blipFill>
        <p:spPr bwMode="auto">
          <a:xfrm>
            <a:off x="5508625" y="2133600"/>
            <a:ext cx="3475038" cy="2647950"/>
          </a:xfrm>
          <a:prstGeom prst="rect">
            <a:avLst/>
          </a:prstGeom>
          <a:noFill/>
          <a:ln w="9525">
            <a:noFill/>
            <a:miter lim="800000"/>
            <a:headEnd/>
            <a:tailEnd/>
          </a:ln>
          <a:effectLst/>
        </p:spPr>
      </p:pic>
      <p:grpSp>
        <p:nvGrpSpPr>
          <p:cNvPr id="8195" name="Group 3"/>
          <p:cNvGrpSpPr>
            <a:grpSpLocks/>
          </p:cNvGrpSpPr>
          <p:nvPr/>
        </p:nvGrpSpPr>
        <p:grpSpPr bwMode="auto">
          <a:xfrm>
            <a:off x="0" y="5734050"/>
            <a:ext cx="9178925" cy="1150938"/>
            <a:chOff x="0" y="0"/>
            <a:chExt cx="9181274" cy="1588274"/>
          </a:xfrm>
        </p:grpSpPr>
        <p:sp>
          <p:nvSpPr>
            <p:cNvPr id="8196"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8197"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8198" name="单圆角矩形 11"/>
          <p:cNvSpPr>
            <a:spLocks noChangeArrowheads="1"/>
          </p:cNvSpPr>
          <p:nvPr/>
        </p:nvSpPr>
        <p:spPr bwMode="auto">
          <a:xfrm flipV="1">
            <a:off x="611188" y="1412875"/>
            <a:ext cx="144462" cy="792163"/>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8199" name="Text Box 7"/>
          <p:cNvSpPr txBox="1">
            <a:spLocks noChangeArrowheads="1"/>
          </p:cNvSpPr>
          <p:nvPr/>
        </p:nvSpPr>
        <p:spPr bwMode="auto">
          <a:xfrm>
            <a:off x="755650" y="1270000"/>
            <a:ext cx="8208963" cy="914400"/>
          </a:xfrm>
          <a:prstGeom prst="rect">
            <a:avLst/>
          </a:prstGeom>
          <a:noFill/>
          <a:ln w="9525">
            <a:noFill/>
            <a:miter lim="800000"/>
            <a:headEnd/>
            <a:tailEnd/>
          </a:ln>
          <a:effectLst/>
        </p:spPr>
        <p:txBody>
          <a:bodyPr>
            <a:spAutoFit/>
          </a:bodyPr>
          <a:lstStyle/>
          <a:p>
            <a:pPr algn="just"/>
            <a:r>
              <a:rPr lang="zh-CN" altLang="en-US" dirty="0">
                <a:solidFill>
                  <a:srgbClr val="39991F"/>
                </a:solidFill>
                <a:ea typeface="微软雅黑" pitchFamily="34" charset="-122"/>
              </a:rPr>
              <a:t>（</a:t>
            </a:r>
            <a:r>
              <a:rPr lang="zh-CN" altLang="en-US" dirty="0">
                <a:solidFill>
                  <a:srgbClr val="39991F"/>
                </a:solidFill>
                <a:latin typeface="时尚中黑简体" pitchFamily="2" charset="-122"/>
                <a:ea typeface="时尚中黑简体" pitchFamily="2" charset="-122"/>
              </a:rPr>
              <a:t>2）拼板玩具类:各种形状各异、内容丰富的拼板组成，在儿童对图形的组合、拆分、再组合有一定认知的基础上，锻炼独立思考的能力，同时培养他们的耐心和持之以恒的精神。 </a:t>
            </a:r>
          </a:p>
        </p:txBody>
      </p:sp>
      <p:sp>
        <p:nvSpPr>
          <p:cNvPr id="8200" name="单圆角矩形 6"/>
          <p:cNvSpPr>
            <a:spLocks noChangeArrowheads="1"/>
          </p:cNvSpPr>
          <p:nvPr/>
        </p:nvSpPr>
        <p:spPr bwMode="auto">
          <a:xfrm>
            <a:off x="611188"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8201"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8202" name="Text Box 10"/>
          <p:cNvSpPr txBox="1">
            <a:spLocks noChangeArrowheads="1"/>
          </p:cNvSpPr>
          <p:nvPr/>
        </p:nvSpPr>
        <p:spPr bwMode="auto">
          <a:xfrm>
            <a:off x="755650" y="333375"/>
            <a:ext cx="1096963"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玩具分类</a:t>
            </a:r>
          </a:p>
        </p:txBody>
      </p:sp>
      <p:sp>
        <p:nvSpPr>
          <p:cNvPr id="8203"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a:solidFill>
                  <a:srgbClr val="FFFFFF"/>
                </a:solidFill>
                <a:ea typeface="微软雅黑" pitchFamily="34" charset="-122"/>
                <a:sym typeface="微软雅黑" pitchFamily="34" charset="-122"/>
              </a:rPr>
              <a:t>1</a:t>
            </a:r>
          </a:p>
        </p:txBody>
      </p:sp>
      <p:sp>
        <p:nvSpPr>
          <p:cNvPr id="8204" name="Text Box 12"/>
          <p:cNvSpPr txBox="1">
            <a:spLocks noChangeArrowheads="1"/>
          </p:cNvSpPr>
          <p:nvPr/>
        </p:nvSpPr>
        <p:spPr bwMode="auto">
          <a:xfrm>
            <a:off x="7956550" y="3933825"/>
            <a:ext cx="309563" cy="365125"/>
          </a:xfrm>
          <a:prstGeom prst="rect">
            <a:avLst/>
          </a:prstGeom>
          <a:noFill/>
          <a:ln w="9525">
            <a:noFill/>
            <a:miter lim="800000"/>
            <a:headEnd/>
            <a:tailEnd/>
          </a:ln>
        </p:spPr>
        <p:txBody>
          <a:bodyPr wrap="none">
            <a:spAutoFit/>
          </a:bodyPr>
          <a:lstStyle/>
          <a:p>
            <a:endParaRPr lang="zh-CN" altLang="zh-CN">
              <a:latin typeface="Arial" pitchFamily="34" charset="0"/>
            </a:endParaRPr>
          </a:p>
        </p:txBody>
      </p:sp>
      <p:pic>
        <p:nvPicPr>
          <p:cNvPr id="8205" name="Picture 13"/>
          <p:cNvPicPr>
            <a:picLocks noChangeAspect="1" noChangeArrowheads="1"/>
          </p:cNvPicPr>
          <p:nvPr/>
        </p:nvPicPr>
        <p:blipFill>
          <a:blip r:embed="rId4" cstate="print"/>
          <a:srcRect t="9441" b="57787"/>
          <a:stretch>
            <a:fillRect/>
          </a:stretch>
        </p:blipFill>
        <p:spPr bwMode="auto">
          <a:xfrm>
            <a:off x="755650" y="2997200"/>
            <a:ext cx="2670175" cy="874713"/>
          </a:xfrm>
          <a:prstGeom prst="rect">
            <a:avLst/>
          </a:prstGeom>
          <a:noFill/>
          <a:ln w="9525">
            <a:noFill/>
            <a:miter lim="800000"/>
            <a:headEnd/>
            <a:tailEnd/>
          </a:ln>
          <a:effectLst/>
        </p:spPr>
      </p:pic>
      <p:sp>
        <p:nvSpPr>
          <p:cNvPr id="8206" name="Text Box 14"/>
          <p:cNvSpPr txBox="1">
            <a:spLocks noChangeArrowheads="1"/>
          </p:cNvSpPr>
          <p:nvPr/>
        </p:nvSpPr>
        <p:spPr bwMode="auto">
          <a:xfrm>
            <a:off x="684213" y="4221163"/>
            <a:ext cx="5399087" cy="1189037"/>
          </a:xfrm>
          <a:prstGeom prst="rect">
            <a:avLst/>
          </a:prstGeom>
          <a:noFill/>
          <a:ln w="9525">
            <a:noFill/>
            <a:miter lim="800000"/>
            <a:headEnd/>
            <a:tailEnd/>
          </a:ln>
        </p:spPr>
        <p:txBody>
          <a:bodyPr>
            <a:spAutoFit/>
          </a:bodyPr>
          <a:lstStyle/>
          <a:p>
            <a:pPr algn="just"/>
            <a:r>
              <a:rPr lang="zh-CN" altLang="zh-CN">
                <a:ea typeface="微软雅黑" pitchFamily="34" charset="-122"/>
              </a:rPr>
              <a:t> </a:t>
            </a:r>
            <a:r>
              <a:rPr lang="zh-CN">
                <a:ea typeface="微软雅黑" pitchFamily="34" charset="-122"/>
              </a:rPr>
              <a:t>中国本土品牌，主要研发和挖掘古老而历史悠久的益智力玩具</a:t>
            </a:r>
            <a:r>
              <a:rPr lang="zh-CN" altLang="zh-CN">
                <a:ea typeface="微软雅黑" pitchFamily="34" charset="-122"/>
              </a:rPr>
              <a:t>,</a:t>
            </a:r>
            <a:r>
              <a:rPr lang="zh-CN">
                <a:ea typeface="微软雅黑" pitchFamily="34" charset="-122"/>
              </a:rPr>
              <a:t>把这一古代文化遗产向社会推荐，让中国古老智慧玩具在新时代中重放异彩。 </a:t>
            </a:r>
          </a:p>
          <a:p>
            <a:pPr algn="just"/>
            <a:endParaRPr lang="zh-CN" altLang="zh-CN">
              <a:ea typeface="微软雅黑" pitchFamily="34" charset="-122"/>
            </a:endParaRPr>
          </a:p>
        </p:txBody>
      </p:sp>
      <p:sp>
        <p:nvSpPr>
          <p:cNvPr id="8207" name="单圆角矩形 11"/>
          <p:cNvSpPr>
            <a:spLocks noChangeArrowheads="1"/>
          </p:cNvSpPr>
          <p:nvPr/>
        </p:nvSpPr>
        <p:spPr bwMode="auto">
          <a:xfrm flipV="1">
            <a:off x="611188" y="3213100"/>
            <a:ext cx="144462"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8208" name="单圆角矩形 6"/>
          <p:cNvSpPr>
            <a:spLocks noChangeArrowheads="1"/>
          </p:cNvSpPr>
          <p:nvPr/>
        </p:nvSpPr>
        <p:spPr bwMode="auto">
          <a:xfrm>
            <a:off x="611188" y="2852738"/>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8209" name="Text Box 17"/>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8210"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16"/>
          <p:cNvPicPr>
            <a:picLocks noGrp="1" noChangeAspect="1" noChangeArrowheads="1"/>
          </p:cNvPicPr>
          <p:nvPr>
            <p:ph sz="half" idx="1"/>
          </p:nvPr>
        </p:nvPicPr>
        <p:blipFill>
          <a:blip r:embed="rId2" cstate="print"/>
          <a:srcRect t="34941" r="13211" b="24959"/>
          <a:stretch>
            <a:fillRect/>
          </a:stretch>
        </p:blipFill>
        <p:spPr>
          <a:xfrm>
            <a:off x="539750" y="2636838"/>
            <a:ext cx="3743325" cy="1801812"/>
          </a:xfrm>
          <a:noFill/>
          <a:ln/>
        </p:spPr>
      </p:pic>
      <p:sp>
        <p:nvSpPr>
          <p:cNvPr id="9220" name="Rectangle 4"/>
          <p:cNvSpPr>
            <a:spLocks noGrp="1" noChangeArrowheads="1"/>
          </p:cNvSpPr>
          <p:nvPr>
            <p:ph type="body" sz="half" idx="4294967295"/>
          </p:nvPr>
        </p:nvSpPr>
        <p:spPr>
          <a:xfrm>
            <a:off x="0" y="1600200"/>
            <a:ext cx="4038600" cy="4525963"/>
          </a:xfrm>
          <a:ln/>
        </p:spPr>
        <p:txBody>
          <a:bodyPr/>
          <a:lstStyle/>
          <a:p>
            <a:endParaRPr lang="zh-CN" altLang="zh-CN" sz="2800" b="1" dirty="0">
              <a:solidFill>
                <a:srgbClr val="1D4800"/>
              </a:solidFill>
              <a:ea typeface="幼圆" pitchFamily="1" charset="-122"/>
            </a:endParaRPr>
          </a:p>
          <a:p>
            <a:endParaRPr lang="zh-CN" altLang="zh-CN" sz="2800" b="1" dirty="0">
              <a:solidFill>
                <a:srgbClr val="1D4800"/>
              </a:solidFill>
              <a:ea typeface="幼圆" pitchFamily="1" charset="-122"/>
            </a:endParaRPr>
          </a:p>
        </p:txBody>
      </p:sp>
      <p:grpSp>
        <p:nvGrpSpPr>
          <p:cNvPr id="9221" name="Group 5"/>
          <p:cNvGrpSpPr>
            <a:grpSpLocks/>
          </p:cNvGrpSpPr>
          <p:nvPr/>
        </p:nvGrpSpPr>
        <p:grpSpPr bwMode="auto">
          <a:xfrm>
            <a:off x="0" y="5734050"/>
            <a:ext cx="9178925" cy="1150938"/>
            <a:chOff x="0" y="0"/>
            <a:chExt cx="9181274" cy="1588274"/>
          </a:xfrm>
        </p:grpSpPr>
        <p:sp>
          <p:nvSpPr>
            <p:cNvPr id="9222"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9223"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9224" name="Text Box 8"/>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dirty="0">
                <a:solidFill>
                  <a:schemeClr val="bg1"/>
                </a:solidFill>
                <a:latin typeface="时尚中黑简体" pitchFamily="2" charset="-122"/>
                <a:ea typeface="时尚中黑简体" pitchFamily="2" charset="-122"/>
              </a:rPr>
              <a:t>儿童</a:t>
            </a:r>
            <a:r>
              <a:rPr lang="zh-TW" altLang="en-US" sz="2000" b="1" dirty="0">
                <a:solidFill>
                  <a:schemeClr val="bg1"/>
                </a:solidFill>
                <a:latin typeface="时尚中黑简体" pitchFamily="2" charset="-122"/>
                <a:ea typeface="时尚中黑简体" pitchFamily="2" charset="-122"/>
              </a:rPr>
              <a:t>玩具</a:t>
            </a:r>
            <a:r>
              <a:rPr lang="zh-CN" altLang="en-US" sz="2000" b="1" dirty="0">
                <a:solidFill>
                  <a:schemeClr val="bg1"/>
                </a:solidFill>
                <a:latin typeface="时尚中黑简体" pitchFamily="2" charset="-122"/>
                <a:ea typeface="时尚中黑简体" pitchFamily="2" charset="-122"/>
              </a:rPr>
              <a:t>调</a:t>
            </a:r>
            <a:r>
              <a:rPr lang="zh-TW" altLang="en-US" sz="2000" b="1" dirty="0">
                <a:solidFill>
                  <a:schemeClr val="bg1"/>
                </a:solidFill>
                <a:latin typeface="时尚中黑简体" pitchFamily="2" charset="-122"/>
                <a:ea typeface="时尚中黑简体" pitchFamily="2" charset="-122"/>
              </a:rPr>
              <a:t>查</a:t>
            </a:r>
            <a:r>
              <a:rPr lang="zh-CN" altLang="en-US" sz="2000" b="1" dirty="0">
                <a:solidFill>
                  <a:schemeClr val="bg1"/>
                </a:solidFill>
                <a:latin typeface="时尚中黑简体" pitchFamily="2" charset="-122"/>
                <a:ea typeface="时尚中黑简体" pitchFamily="2" charset="-122"/>
              </a:rPr>
              <a:t>与</a:t>
            </a:r>
            <a:r>
              <a:rPr lang="zh-TW" altLang="en-US" sz="2000" b="1" dirty="0">
                <a:solidFill>
                  <a:schemeClr val="bg1"/>
                </a:solidFill>
                <a:latin typeface="时尚中黑简体" pitchFamily="2" charset="-122"/>
                <a:ea typeface="时尚中黑简体" pitchFamily="2" charset="-122"/>
              </a:rPr>
              <a:t>分析</a:t>
            </a:r>
          </a:p>
        </p:txBody>
      </p:sp>
      <p:sp>
        <p:nvSpPr>
          <p:cNvPr id="9225"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9226"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9227" name="Text Box 11"/>
          <p:cNvSpPr txBox="1">
            <a:spLocks noChangeArrowheads="1"/>
          </p:cNvSpPr>
          <p:nvPr/>
        </p:nvSpPr>
        <p:spPr bwMode="auto">
          <a:xfrm>
            <a:off x="755650" y="333375"/>
            <a:ext cx="1096963"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玩具分类</a:t>
            </a:r>
          </a:p>
        </p:txBody>
      </p:sp>
      <p:sp>
        <p:nvSpPr>
          <p:cNvPr id="9228"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a:solidFill>
                  <a:srgbClr val="FFFFFF"/>
                </a:solidFill>
                <a:ea typeface="微软雅黑" pitchFamily="34" charset="-122"/>
                <a:sym typeface="微软雅黑" pitchFamily="34" charset="-122"/>
              </a:rPr>
              <a:t>1</a:t>
            </a:r>
          </a:p>
        </p:txBody>
      </p:sp>
      <p:sp>
        <p:nvSpPr>
          <p:cNvPr id="9229" name="单圆角矩形 11"/>
          <p:cNvSpPr>
            <a:spLocks noChangeArrowheads="1"/>
          </p:cNvSpPr>
          <p:nvPr/>
        </p:nvSpPr>
        <p:spPr bwMode="auto">
          <a:xfrm flipV="1">
            <a:off x="611188" y="1412875"/>
            <a:ext cx="144462" cy="792163"/>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9230" name="单圆角矩形 6"/>
          <p:cNvSpPr>
            <a:spLocks noChangeArrowheads="1"/>
          </p:cNvSpPr>
          <p:nvPr/>
        </p:nvSpPr>
        <p:spPr bwMode="auto">
          <a:xfrm>
            <a:off x="611188"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9231" name="Text Box 15"/>
          <p:cNvSpPr txBox="1">
            <a:spLocks noChangeArrowheads="1"/>
          </p:cNvSpPr>
          <p:nvPr/>
        </p:nvSpPr>
        <p:spPr bwMode="auto">
          <a:xfrm>
            <a:off x="7956550" y="3933825"/>
            <a:ext cx="309563" cy="365125"/>
          </a:xfrm>
          <a:prstGeom prst="rect">
            <a:avLst/>
          </a:prstGeom>
          <a:noFill/>
          <a:ln w="9525">
            <a:noFill/>
            <a:miter lim="800000"/>
            <a:headEnd/>
            <a:tailEnd/>
          </a:ln>
          <a:effectLst/>
        </p:spPr>
        <p:txBody>
          <a:bodyPr wrap="none">
            <a:spAutoFit/>
          </a:bodyPr>
          <a:lstStyle/>
          <a:p>
            <a:endParaRPr lang="zh-CN" altLang="zh-CN">
              <a:latin typeface="Arial" pitchFamily="34" charset="0"/>
            </a:endParaRPr>
          </a:p>
        </p:txBody>
      </p:sp>
      <p:sp>
        <p:nvSpPr>
          <p:cNvPr id="9232" name="单圆角矩形 11"/>
          <p:cNvSpPr>
            <a:spLocks noChangeArrowheads="1"/>
          </p:cNvSpPr>
          <p:nvPr/>
        </p:nvSpPr>
        <p:spPr bwMode="auto">
          <a:xfrm flipV="1">
            <a:off x="611188" y="3213100"/>
            <a:ext cx="144462"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9233" name="单圆角矩形 6"/>
          <p:cNvSpPr>
            <a:spLocks noChangeArrowheads="1"/>
          </p:cNvSpPr>
          <p:nvPr/>
        </p:nvSpPr>
        <p:spPr bwMode="auto">
          <a:xfrm>
            <a:off x="611188" y="2852738"/>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9234" name="Text Box 18"/>
          <p:cNvSpPr txBox="1">
            <a:spLocks noChangeArrowheads="1"/>
          </p:cNvSpPr>
          <p:nvPr/>
        </p:nvSpPr>
        <p:spPr bwMode="auto">
          <a:xfrm>
            <a:off x="755650" y="4076700"/>
            <a:ext cx="3744913" cy="1754326"/>
          </a:xfrm>
          <a:prstGeom prst="rect">
            <a:avLst/>
          </a:prstGeom>
          <a:noFill/>
          <a:ln w="9525">
            <a:noFill/>
            <a:miter lim="800000"/>
            <a:headEnd/>
            <a:tailEnd/>
          </a:ln>
        </p:spPr>
        <p:txBody>
          <a:bodyPr>
            <a:spAutoFit/>
          </a:bodyPr>
          <a:lstStyle/>
          <a:p>
            <a:pPr algn="just"/>
            <a:r>
              <a:rPr lang="zh-CN" altLang="en-US" dirty="0">
                <a:ea typeface="微软雅黑" pitchFamily="34" charset="-122"/>
              </a:rPr>
              <a:t> </a:t>
            </a:r>
            <a:r>
              <a:rPr lang="zh-CN" altLang="en-US" dirty="0">
                <a:latin typeface="时尚中黑简体" pitchFamily="2" charset="-122"/>
                <a:ea typeface="时尚中黑简体" pitchFamily="2" charset="-122"/>
              </a:rPr>
              <a:t>Disney公司</a:t>
            </a:r>
            <a:r>
              <a:rPr lang="zh-CN" altLang="en-US" dirty="0">
                <a:ea typeface="微软雅黑" pitchFamily="34" charset="-122"/>
              </a:rPr>
              <a:t>创建于1923年现在迪士尼已经成为全球最大的娱乐公司之一，不断致力于为人们提供最特别的娱乐体验，并且一直秉承着公司对质量和创新不断追求的优良传统 。</a:t>
            </a:r>
          </a:p>
        </p:txBody>
      </p:sp>
      <p:sp>
        <p:nvSpPr>
          <p:cNvPr id="9235" name="Text Box 19"/>
          <p:cNvSpPr txBox="1">
            <a:spLocks noChangeArrowheads="1"/>
          </p:cNvSpPr>
          <p:nvPr/>
        </p:nvSpPr>
        <p:spPr bwMode="auto">
          <a:xfrm>
            <a:off x="4416425" y="3246438"/>
            <a:ext cx="311150" cy="365125"/>
          </a:xfrm>
          <a:prstGeom prst="rect">
            <a:avLst/>
          </a:prstGeom>
          <a:noFill/>
          <a:ln w="9525">
            <a:noFill/>
            <a:miter lim="800000"/>
            <a:headEnd/>
            <a:tailEnd/>
          </a:ln>
        </p:spPr>
        <p:txBody>
          <a:bodyPr wrap="none">
            <a:spAutoFit/>
          </a:bodyPr>
          <a:lstStyle/>
          <a:p>
            <a:endParaRPr lang="zh-CN" altLang="zh-CN">
              <a:latin typeface="Arial" pitchFamily="34" charset="0"/>
            </a:endParaRPr>
          </a:p>
        </p:txBody>
      </p:sp>
      <p:sp>
        <p:nvSpPr>
          <p:cNvPr id="9236" name="Text Box 20"/>
          <p:cNvSpPr txBox="1">
            <a:spLocks noChangeArrowheads="1"/>
          </p:cNvSpPr>
          <p:nvPr/>
        </p:nvSpPr>
        <p:spPr bwMode="auto">
          <a:xfrm>
            <a:off x="900113" y="1341438"/>
            <a:ext cx="7272337" cy="646331"/>
          </a:xfrm>
          <a:prstGeom prst="rect">
            <a:avLst/>
          </a:prstGeom>
          <a:noFill/>
          <a:ln w="9525">
            <a:noFill/>
            <a:miter lim="800000"/>
            <a:headEnd/>
            <a:tailEnd/>
          </a:ln>
        </p:spPr>
        <p:txBody>
          <a:bodyPr>
            <a:spAutoFit/>
          </a:bodyPr>
          <a:lstStyle/>
          <a:p>
            <a:pPr algn="just"/>
            <a:r>
              <a:rPr lang="zh-CN" altLang="en-US" dirty="0">
                <a:ea typeface="微软雅黑" pitchFamily="34" charset="-122"/>
              </a:rPr>
              <a:t>（3）游戏玩具类：在提高儿童认知能力的基础上，培养孩子的动手、动脑能力，开发他们的</a:t>
            </a:r>
            <a:r>
              <a:rPr lang="zh-CN" altLang="en-US" dirty="0">
                <a:latin typeface="时尚中黑简体" pitchFamily="2" charset="-122"/>
                <a:ea typeface="时尚中黑简体" pitchFamily="2" charset="-122"/>
              </a:rPr>
              <a:t>思维、锻炼操作技巧和手眼协调</a:t>
            </a:r>
            <a:r>
              <a:rPr lang="zh-CN" altLang="en-US" dirty="0">
                <a:ea typeface="微软雅黑" pitchFamily="34" charset="-122"/>
              </a:rPr>
              <a:t>的能力。 </a:t>
            </a:r>
          </a:p>
        </p:txBody>
      </p:sp>
      <p:pic>
        <p:nvPicPr>
          <p:cNvPr id="22" name="内容占位符 21" descr="u=737167248,596372888&amp;fm=21&amp;gp=0.jpg"/>
          <p:cNvPicPr>
            <a:picLocks noGrp="1" noChangeAspect="1"/>
          </p:cNvPicPr>
          <p:nvPr>
            <p:ph sz="half" idx="2"/>
          </p:nvPr>
        </p:nvPicPr>
        <p:blipFill>
          <a:blip r:embed="rId3" cstate="print"/>
          <a:stretch>
            <a:fillRect/>
          </a:stretch>
        </p:blipFill>
        <p:spPr>
          <a:xfrm>
            <a:off x="4500562" y="2071677"/>
            <a:ext cx="4429156" cy="4000529"/>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17"/>
          <p:cNvPicPr>
            <a:picLocks noGrp="1" noChangeAspect="1" noChangeArrowheads="1"/>
          </p:cNvPicPr>
          <p:nvPr>
            <p:ph sz="half" idx="1"/>
          </p:nvPr>
        </p:nvPicPr>
        <p:blipFill>
          <a:blip r:embed="rId2" cstate="print"/>
          <a:srcRect/>
          <a:stretch>
            <a:fillRect/>
          </a:stretch>
        </p:blipFill>
        <p:spPr>
          <a:xfrm>
            <a:off x="5435600" y="2420938"/>
            <a:ext cx="3178175" cy="2281237"/>
          </a:xfrm>
          <a:noFill/>
          <a:ln/>
        </p:spPr>
      </p:pic>
      <p:grpSp>
        <p:nvGrpSpPr>
          <p:cNvPr id="10243" name="Group 3"/>
          <p:cNvGrpSpPr>
            <a:grpSpLocks/>
          </p:cNvGrpSpPr>
          <p:nvPr/>
        </p:nvGrpSpPr>
        <p:grpSpPr bwMode="auto">
          <a:xfrm>
            <a:off x="0" y="5734050"/>
            <a:ext cx="9178925" cy="1150938"/>
            <a:chOff x="0" y="0"/>
            <a:chExt cx="9181274" cy="1588274"/>
          </a:xfrm>
        </p:grpSpPr>
        <p:sp>
          <p:nvSpPr>
            <p:cNvPr id="10244"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0245"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0246" name="Text Box 6"/>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10247"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0248"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0249" name="Text Box 9"/>
          <p:cNvSpPr txBox="1">
            <a:spLocks noChangeArrowheads="1"/>
          </p:cNvSpPr>
          <p:nvPr/>
        </p:nvSpPr>
        <p:spPr bwMode="auto">
          <a:xfrm>
            <a:off x="755650" y="333375"/>
            <a:ext cx="1096963"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玩具分类</a:t>
            </a:r>
          </a:p>
        </p:txBody>
      </p:sp>
      <p:sp>
        <p:nvSpPr>
          <p:cNvPr id="10250"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a:solidFill>
                  <a:srgbClr val="FFFFFF"/>
                </a:solidFill>
                <a:ea typeface="微软雅黑" pitchFamily="34" charset="-122"/>
                <a:sym typeface="微软雅黑" pitchFamily="34" charset="-122"/>
              </a:rPr>
              <a:t>1</a:t>
            </a:r>
          </a:p>
        </p:txBody>
      </p:sp>
      <p:sp>
        <p:nvSpPr>
          <p:cNvPr id="10251" name="单圆角矩形 11"/>
          <p:cNvSpPr>
            <a:spLocks noChangeArrowheads="1"/>
          </p:cNvSpPr>
          <p:nvPr/>
        </p:nvSpPr>
        <p:spPr bwMode="auto">
          <a:xfrm flipV="1">
            <a:off x="611188" y="1412875"/>
            <a:ext cx="144462" cy="792163"/>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0252" name="单圆角矩形 6"/>
          <p:cNvSpPr>
            <a:spLocks noChangeArrowheads="1"/>
          </p:cNvSpPr>
          <p:nvPr/>
        </p:nvSpPr>
        <p:spPr bwMode="auto">
          <a:xfrm>
            <a:off x="611188"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0253" name="Text Box 13"/>
          <p:cNvSpPr txBox="1">
            <a:spLocks noChangeArrowheads="1"/>
          </p:cNvSpPr>
          <p:nvPr/>
        </p:nvSpPr>
        <p:spPr bwMode="auto">
          <a:xfrm>
            <a:off x="7956550" y="3933825"/>
            <a:ext cx="309563" cy="365125"/>
          </a:xfrm>
          <a:prstGeom prst="rect">
            <a:avLst/>
          </a:prstGeom>
          <a:noFill/>
          <a:ln w="9525">
            <a:noFill/>
            <a:miter lim="800000"/>
            <a:headEnd/>
            <a:tailEnd/>
          </a:ln>
          <a:effectLst/>
        </p:spPr>
        <p:txBody>
          <a:bodyPr wrap="none">
            <a:spAutoFit/>
          </a:bodyPr>
          <a:lstStyle/>
          <a:p>
            <a:endParaRPr lang="zh-CN" altLang="zh-CN">
              <a:latin typeface="Arial" pitchFamily="34" charset="0"/>
            </a:endParaRPr>
          </a:p>
        </p:txBody>
      </p:sp>
      <p:sp>
        <p:nvSpPr>
          <p:cNvPr id="10254" name="单圆角矩形 11"/>
          <p:cNvSpPr>
            <a:spLocks noChangeArrowheads="1"/>
          </p:cNvSpPr>
          <p:nvPr/>
        </p:nvSpPr>
        <p:spPr bwMode="auto">
          <a:xfrm flipV="1">
            <a:off x="611188" y="3213100"/>
            <a:ext cx="144462"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0255" name="单圆角矩形 6"/>
          <p:cNvSpPr>
            <a:spLocks noChangeArrowheads="1"/>
          </p:cNvSpPr>
          <p:nvPr/>
        </p:nvSpPr>
        <p:spPr bwMode="auto">
          <a:xfrm>
            <a:off x="611188" y="2852738"/>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0256" name="Text Box 16"/>
          <p:cNvSpPr txBox="1">
            <a:spLocks noChangeArrowheads="1"/>
          </p:cNvSpPr>
          <p:nvPr/>
        </p:nvSpPr>
        <p:spPr bwMode="auto">
          <a:xfrm>
            <a:off x="4416425" y="3246438"/>
            <a:ext cx="311150" cy="365125"/>
          </a:xfrm>
          <a:prstGeom prst="rect">
            <a:avLst/>
          </a:prstGeom>
          <a:noFill/>
          <a:ln w="9525">
            <a:noFill/>
            <a:miter lim="800000"/>
            <a:headEnd/>
            <a:tailEnd/>
          </a:ln>
          <a:effectLst/>
        </p:spPr>
        <p:txBody>
          <a:bodyPr wrap="none">
            <a:spAutoFit/>
          </a:bodyPr>
          <a:lstStyle/>
          <a:p>
            <a:endParaRPr lang="zh-CN" altLang="zh-CN">
              <a:latin typeface="Arial" pitchFamily="34" charset="0"/>
            </a:endParaRPr>
          </a:p>
        </p:txBody>
      </p:sp>
      <p:sp>
        <p:nvSpPr>
          <p:cNvPr id="10257" name="Text Box 17"/>
          <p:cNvSpPr txBox="1">
            <a:spLocks noChangeArrowheads="1"/>
          </p:cNvSpPr>
          <p:nvPr/>
        </p:nvSpPr>
        <p:spPr bwMode="auto">
          <a:xfrm>
            <a:off x="900113" y="1341438"/>
            <a:ext cx="8135937" cy="914400"/>
          </a:xfrm>
          <a:prstGeom prst="rect">
            <a:avLst/>
          </a:prstGeom>
          <a:noFill/>
          <a:ln w="9525">
            <a:noFill/>
            <a:miter lim="800000"/>
            <a:headEnd/>
            <a:tailEnd/>
          </a:ln>
          <a:effectLst/>
        </p:spPr>
        <p:txBody>
          <a:bodyPr>
            <a:spAutoFit/>
          </a:bodyPr>
          <a:lstStyle/>
          <a:p>
            <a:pPr algn="just"/>
            <a:r>
              <a:rPr lang="zh-CN" altLang="en-US">
                <a:ea typeface="微软雅黑" pitchFamily="34" charset="-122"/>
              </a:rPr>
              <a:t>（4）数字算盘文字类： 训练孩子镶嵌能力的同时，进行</a:t>
            </a:r>
            <a:r>
              <a:rPr lang="zh-CN" altLang="en-US" u="sng">
                <a:ea typeface="微软雅黑" pitchFamily="34" charset="-122"/>
                <a:hlinkClick r:id="rId3"/>
              </a:rPr>
              <a:t>大动作</a:t>
            </a:r>
            <a:r>
              <a:rPr lang="zh-CN" altLang="en-US">
                <a:ea typeface="微软雅黑" pitchFamily="34" charset="-122"/>
              </a:rPr>
              <a:t>的练习，训练幼儿的精细动作，启发孩子对形状、数、量的准确理解，进而锻炼肌肉的灵活性。 。 </a:t>
            </a:r>
          </a:p>
        </p:txBody>
      </p:sp>
      <p:pic>
        <p:nvPicPr>
          <p:cNvPr id="10258" name="Picture 18" descr="18"/>
          <p:cNvPicPr>
            <a:picLocks noGrp="1" noChangeAspect="1" noChangeArrowheads="1"/>
          </p:cNvPicPr>
          <p:nvPr>
            <p:ph sz="half" idx="2"/>
          </p:nvPr>
        </p:nvPicPr>
        <p:blipFill>
          <a:blip r:embed="rId4" cstate="print"/>
          <a:srcRect/>
          <a:stretch>
            <a:fillRect/>
          </a:stretch>
        </p:blipFill>
        <p:spPr>
          <a:xfrm>
            <a:off x="971550" y="2709863"/>
            <a:ext cx="1898650" cy="1897062"/>
          </a:xfrm>
          <a:noFill/>
          <a:ln/>
        </p:spPr>
      </p:pic>
      <p:sp>
        <p:nvSpPr>
          <p:cNvPr id="10259" name="Text Box 19"/>
          <p:cNvSpPr txBox="1">
            <a:spLocks noChangeArrowheads="1"/>
          </p:cNvSpPr>
          <p:nvPr/>
        </p:nvSpPr>
        <p:spPr bwMode="auto">
          <a:xfrm>
            <a:off x="1403350" y="4725988"/>
            <a:ext cx="7416800" cy="1189037"/>
          </a:xfrm>
          <a:prstGeom prst="rect">
            <a:avLst/>
          </a:prstGeom>
          <a:noFill/>
          <a:ln w="9525">
            <a:noFill/>
            <a:miter lim="800000"/>
            <a:headEnd/>
            <a:tailEnd/>
          </a:ln>
        </p:spPr>
        <p:txBody>
          <a:bodyPr>
            <a:spAutoFit/>
          </a:bodyPr>
          <a:lstStyle/>
          <a:p>
            <a:r>
              <a:rPr lang="zh-CN" altLang="zh-CN">
                <a:ea typeface="微软雅黑" pitchFamily="34" charset="-122"/>
              </a:rPr>
              <a:t>Hasbro</a:t>
            </a:r>
            <a:r>
              <a:rPr lang="zh-CN">
                <a:ea typeface="微软雅黑" pitchFamily="34" charset="-122"/>
              </a:rPr>
              <a:t>公司靠</a:t>
            </a:r>
            <a:r>
              <a:rPr lang="zh-CN" altLang="zh-CN">
                <a:ea typeface="微软雅黑" pitchFamily="34" charset="-122"/>
              </a:rPr>
              <a:t>Monopoly(</a:t>
            </a:r>
            <a:r>
              <a:rPr lang="zh-CN">
                <a:ea typeface="微软雅黑" pitchFamily="34" charset="-122"/>
              </a:rPr>
              <a:t>大富翁</a:t>
            </a:r>
            <a:r>
              <a:rPr lang="zh-CN" altLang="zh-CN">
                <a:ea typeface="微软雅黑" pitchFamily="34" charset="-122"/>
              </a:rPr>
              <a:t>)</a:t>
            </a:r>
            <a:r>
              <a:rPr lang="zh-CN">
                <a:ea typeface="微软雅黑" pitchFamily="34" charset="-122"/>
              </a:rPr>
              <a:t>游戏发迹，逐渐成</a:t>
            </a:r>
          </a:p>
          <a:p>
            <a:r>
              <a:rPr lang="zh-CN">
                <a:ea typeface="微软雅黑" pitchFamily="34" charset="-122"/>
              </a:rPr>
              <a:t>为世界级的玩具公司。孩之宝公司把丰富的产品带给消</a:t>
            </a:r>
          </a:p>
          <a:p>
            <a:r>
              <a:rPr lang="zh-CN">
                <a:ea typeface="微软雅黑" pitchFamily="34" charset="-122"/>
              </a:rPr>
              <a:t>费者，包括玩具、游戏及各种衍生品，既有传统型也有</a:t>
            </a:r>
          </a:p>
          <a:p>
            <a:r>
              <a:rPr lang="zh-CN">
                <a:ea typeface="微软雅黑" pitchFamily="34" charset="-122"/>
              </a:rPr>
              <a:t>高科技型的强大产品 </a:t>
            </a:r>
          </a:p>
        </p:txBody>
      </p:sp>
      <p:pic>
        <p:nvPicPr>
          <p:cNvPr id="20" name="图片 19" descr="u=2661448648,922214699&amp;fm=21&amp;gp=0.jpg"/>
          <p:cNvPicPr>
            <a:picLocks noChangeAspect="1"/>
          </p:cNvPicPr>
          <p:nvPr/>
        </p:nvPicPr>
        <p:blipFill>
          <a:blip r:embed="rId5" cstate="print"/>
          <a:stretch>
            <a:fillRect/>
          </a:stretch>
        </p:blipFill>
        <p:spPr>
          <a:xfrm>
            <a:off x="3071802" y="2214554"/>
            <a:ext cx="2214578" cy="23574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Q4GWIDYLR7DMF}$%~DK6)M2"/>
          <p:cNvPicPr>
            <a:picLocks noGrp="1" noChangeAspect="1" noChangeArrowheads="1"/>
          </p:cNvPicPr>
          <p:nvPr>
            <p:ph sz="half" idx="1"/>
          </p:nvPr>
        </p:nvPicPr>
        <p:blipFill>
          <a:blip r:embed="rId2" cstate="print"/>
          <a:srcRect/>
          <a:stretch>
            <a:fillRect/>
          </a:stretch>
        </p:blipFill>
        <p:spPr>
          <a:xfrm>
            <a:off x="900113" y="2420938"/>
            <a:ext cx="2949575" cy="2054225"/>
          </a:xfrm>
          <a:noFill/>
          <a:ln/>
        </p:spPr>
      </p:pic>
      <p:grpSp>
        <p:nvGrpSpPr>
          <p:cNvPr id="11267" name="Group 3"/>
          <p:cNvGrpSpPr>
            <a:grpSpLocks/>
          </p:cNvGrpSpPr>
          <p:nvPr/>
        </p:nvGrpSpPr>
        <p:grpSpPr bwMode="auto">
          <a:xfrm>
            <a:off x="0" y="5734050"/>
            <a:ext cx="9178925" cy="1150938"/>
            <a:chOff x="0" y="0"/>
            <a:chExt cx="9181274" cy="1588274"/>
          </a:xfrm>
        </p:grpSpPr>
        <p:sp>
          <p:nvSpPr>
            <p:cNvPr id="11268"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1269"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1270" name="Text Box 6"/>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11271"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1272"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1273" name="Text Box 9"/>
          <p:cNvSpPr txBox="1">
            <a:spLocks noChangeArrowheads="1"/>
          </p:cNvSpPr>
          <p:nvPr/>
        </p:nvSpPr>
        <p:spPr bwMode="auto">
          <a:xfrm>
            <a:off x="755650" y="333375"/>
            <a:ext cx="1096963"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玩具分类</a:t>
            </a:r>
          </a:p>
        </p:txBody>
      </p:sp>
      <p:sp>
        <p:nvSpPr>
          <p:cNvPr id="11274"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a:solidFill>
                  <a:srgbClr val="FFFFFF"/>
                </a:solidFill>
                <a:ea typeface="微软雅黑" pitchFamily="34" charset="-122"/>
                <a:sym typeface="微软雅黑" pitchFamily="34" charset="-122"/>
              </a:rPr>
              <a:t>1</a:t>
            </a:r>
          </a:p>
        </p:txBody>
      </p:sp>
      <p:sp>
        <p:nvSpPr>
          <p:cNvPr id="11275" name="单圆角矩形 11"/>
          <p:cNvSpPr>
            <a:spLocks noChangeArrowheads="1"/>
          </p:cNvSpPr>
          <p:nvPr/>
        </p:nvSpPr>
        <p:spPr bwMode="auto">
          <a:xfrm flipV="1">
            <a:off x="611188" y="1412875"/>
            <a:ext cx="144462" cy="792163"/>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1276" name="单圆角矩形 6"/>
          <p:cNvSpPr>
            <a:spLocks noChangeArrowheads="1"/>
          </p:cNvSpPr>
          <p:nvPr/>
        </p:nvSpPr>
        <p:spPr bwMode="auto">
          <a:xfrm>
            <a:off x="611188"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1277" name="Text Box 13"/>
          <p:cNvSpPr txBox="1">
            <a:spLocks noChangeArrowheads="1"/>
          </p:cNvSpPr>
          <p:nvPr/>
        </p:nvSpPr>
        <p:spPr bwMode="auto">
          <a:xfrm>
            <a:off x="7956550" y="3933825"/>
            <a:ext cx="309563" cy="365125"/>
          </a:xfrm>
          <a:prstGeom prst="rect">
            <a:avLst/>
          </a:prstGeom>
          <a:noFill/>
          <a:ln w="9525">
            <a:noFill/>
            <a:miter lim="800000"/>
            <a:headEnd/>
            <a:tailEnd/>
          </a:ln>
          <a:effectLst/>
        </p:spPr>
        <p:txBody>
          <a:bodyPr wrap="none">
            <a:spAutoFit/>
          </a:bodyPr>
          <a:lstStyle/>
          <a:p>
            <a:endParaRPr lang="zh-CN" altLang="zh-CN">
              <a:latin typeface="Arial" pitchFamily="34" charset="0"/>
            </a:endParaRPr>
          </a:p>
        </p:txBody>
      </p:sp>
      <p:sp>
        <p:nvSpPr>
          <p:cNvPr id="11278" name="单圆角矩形 11"/>
          <p:cNvSpPr>
            <a:spLocks noChangeArrowheads="1"/>
          </p:cNvSpPr>
          <p:nvPr/>
        </p:nvSpPr>
        <p:spPr bwMode="auto">
          <a:xfrm flipV="1">
            <a:off x="611188" y="3213100"/>
            <a:ext cx="144462"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1279" name="单圆角矩形 6"/>
          <p:cNvSpPr>
            <a:spLocks noChangeArrowheads="1"/>
          </p:cNvSpPr>
          <p:nvPr/>
        </p:nvSpPr>
        <p:spPr bwMode="auto">
          <a:xfrm>
            <a:off x="611188" y="2852738"/>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1280" name="Text Box 16"/>
          <p:cNvSpPr txBox="1">
            <a:spLocks noChangeArrowheads="1"/>
          </p:cNvSpPr>
          <p:nvPr/>
        </p:nvSpPr>
        <p:spPr bwMode="auto">
          <a:xfrm>
            <a:off x="4416425" y="3246438"/>
            <a:ext cx="311150" cy="365125"/>
          </a:xfrm>
          <a:prstGeom prst="rect">
            <a:avLst/>
          </a:prstGeom>
          <a:noFill/>
          <a:ln w="9525">
            <a:noFill/>
            <a:miter lim="800000"/>
            <a:headEnd/>
            <a:tailEnd/>
          </a:ln>
          <a:effectLst/>
        </p:spPr>
        <p:txBody>
          <a:bodyPr wrap="none">
            <a:spAutoFit/>
          </a:bodyPr>
          <a:lstStyle/>
          <a:p>
            <a:endParaRPr lang="zh-CN" altLang="zh-CN">
              <a:latin typeface="Arial" pitchFamily="34" charset="0"/>
            </a:endParaRPr>
          </a:p>
        </p:txBody>
      </p:sp>
      <p:sp>
        <p:nvSpPr>
          <p:cNvPr id="11281" name="Text Box 17"/>
          <p:cNvSpPr txBox="1">
            <a:spLocks noChangeArrowheads="1"/>
          </p:cNvSpPr>
          <p:nvPr/>
        </p:nvSpPr>
        <p:spPr bwMode="auto">
          <a:xfrm>
            <a:off x="900113" y="1341438"/>
            <a:ext cx="8135937" cy="914400"/>
          </a:xfrm>
          <a:prstGeom prst="rect">
            <a:avLst/>
          </a:prstGeom>
          <a:noFill/>
          <a:ln w="9525">
            <a:noFill/>
            <a:miter lim="800000"/>
            <a:headEnd/>
            <a:tailEnd/>
          </a:ln>
          <a:effectLst/>
        </p:spPr>
        <p:txBody>
          <a:bodyPr>
            <a:spAutoFit/>
          </a:bodyPr>
          <a:lstStyle/>
          <a:p>
            <a:pPr algn="just"/>
            <a:r>
              <a:rPr lang="zh-CN" altLang="en-US">
                <a:ea typeface="微软雅黑" pitchFamily="34" charset="-122"/>
              </a:rPr>
              <a:t>（5）交通玩具类： 通过提高儿童对火车、汽车及各种工程车的构造的认知和了解，在些基础上训练其组装、拖拉和整理的能力，提高动手意识和生活自理能力，并通过拼搭了解物体之间的变换关系。 </a:t>
            </a:r>
          </a:p>
        </p:txBody>
      </p:sp>
      <p:sp>
        <p:nvSpPr>
          <p:cNvPr id="11282" name="Text Box 18"/>
          <p:cNvSpPr txBox="1">
            <a:spLocks noChangeArrowheads="1"/>
          </p:cNvSpPr>
          <p:nvPr/>
        </p:nvSpPr>
        <p:spPr bwMode="auto">
          <a:xfrm>
            <a:off x="612775" y="4510088"/>
            <a:ext cx="8423275" cy="1463675"/>
          </a:xfrm>
          <a:prstGeom prst="rect">
            <a:avLst/>
          </a:prstGeom>
          <a:noFill/>
          <a:ln w="9525">
            <a:noFill/>
            <a:miter lim="800000"/>
            <a:headEnd/>
            <a:tailEnd/>
          </a:ln>
          <a:effectLst/>
        </p:spPr>
        <p:txBody>
          <a:bodyPr>
            <a:spAutoFit/>
          </a:bodyPr>
          <a:lstStyle/>
          <a:p>
            <a:pPr algn="just"/>
            <a:r>
              <a:rPr lang="zh-CN">
                <a:ea typeface="微软雅黑" pitchFamily="34" charset="-122"/>
              </a:rPr>
              <a:t>布里奥玩具公司是世界著名的玩具生产商，它以其经典的木质火车玩具、积木等而风靡世界。如今，布里奥公司传统的火车系列、赛车系列玩具都被赋予了新鲜的时尚元素，配备了先进的红外线遥控器和电子音响，其推出的聪明木质轨道能够在火车撞到障碍物之前发出警报并促使火车</a:t>
            </a:r>
          </a:p>
          <a:p>
            <a:pPr algn="just"/>
            <a:r>
              <a:rPr lang="zh-CN">
                <a:ea typeface="微软雅黑" pitchFamily="34" charset="-122"/>
              </a:rPr>
              <a:t>改变方向。  </a:t>
            </a:r>
          </a:p>
        </p:txBody>
      </p:sp>
      <p:pic>
        <p:nvPicPr>
          <p:cNvPr id="11283" name="Picture 19" descr="3810526479_8bb7c50fda_b"/>
          <p:cNvPicPr>
            <a:picLocks noGrp="1" noChangeAspect="1" noChangeArrowheads="1"/>
          </p:cNvPicPr>
          <p:nvPr>
            <p:ph sz="half" idx="2"/>
          </p:nvPr>
        </p:nvPicPr>
        <p:blipFill>
          <a:blip r:embed="rId3" cstate="print"/>
          <a:srcRect t="12830" b="20544"/>
          <a:stretch>
            <a:fillRect/>
          </a:stretch>
        </p:blipFill>
        <p:spPr>
          <a:xfrm>
            <a:off x="4500563" y="2133600"/>
            <a:ext cx="4038600" cy="2017713"/>
          </a:xfrm>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sz="half" idx="2"/>
          </p:nvPr>
        </p:nvPicPr>
        <p:blipFill>
          <a:blip r:embed="rId2" cstate="print"/>
          <a:srcRect l="13429" r="18370"/>
          <a:stretch>
            <a:fillRect/>
          </a:stretch>
        </p:blipFill>
        <p:spPr>
          <a:xfrm>
            <a:off x="6084888" y="2133600"/>
            <a:ext cx="2708275" cy="3663950"/>
          </a:xfrm>
          <a:noFill/>
          <a:ln/>
        </p:spPr>
      </p:pic>
      <p:pic>
        <p:nvPicPr>
          <p:cNvPr id="12291" name="Picture 3" descr="23"/>
          <p:cNvPicPr>
            <a:picLocks noGrp="1" noChangeAspect="1" noChangeArrowheads="1"/>
          </p:cNvPicPr>
          <p:nvPr>
            <p:ph sz="half" idx="1"/>
          </p:nvPr>
        </p:nvPicPr>
        <p:blipFill>
          <a:blip r:embed="rId3" cstate="print"/>
          <a:srcRect/>
          <a:stretch>
            <a:fillRect/>
          </a:stretch>
        </p:blipFill>
        <p:spPr>
          <a:xfrm>
            <a:off x="1044575" y="2852738"/>
            <a:ext cx="1054100" cy="1054100"/>
          </a:xfrm>
          <a:noFill/>
          <a:ln/>
        </p:spPr>
      </p:pic>
      <p:grpSp>
        <p:nvGrpSpPr>
          <p:cNvPr id="12292" name="Group 4"/>
          <p:cNvGrpSpPr>
            <a:grpSpLocks/>
          </p:cNvGrpSpPr>
          <p:nvPr/>
        </p:nvGrpSpPr>
        <p:grpSpPr bwMode="auto">
          <a:xfrm>
            <a:off x="0" y="5734050"/>
            <a:ext cx="9178925" cy="1150938"/>
            <a:chOff x="0" y="0"/>
            <a:chExt cx="9181274" cy="1588274"/>
          </a:xfrm>
        </p:grpSpPr>
        <p:sp>
          <p:nvSpPr>
            <p:cNvPr id="12293"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2294"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2295" name="Text Box 7"/>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12296"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2297"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2298" name="Text Box 10"/>
          <p:cNvSpPr txBox="1">
            <a:spLocks noChangeArrowheads="1"/>
          </p:cNvSpPr>
          <p:nvPr/>
        </p:nvSpPr>
        <p:spPr bwMode="auto">
          <a:xfrm>
            <a:off x="755650" y="333375"/>
            <a:ext cx="1096963"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玩具分类</a:t>
            </a:r>
          </a:p>
        </p:txBody>
      </p:sp>
      <p:sp>
        <p:nvSpPr>
          <p:cNvPr id="12299"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a:solidFill>
                  <a:srgbClr val="FFFFFF"/>
                </a:solidFill>
                <a:ea typeface="微软雅黑" pitchFamily="34" charset="-122"/>
                <a:sym typeface="微软雅黑" pitchFamily="34" charset="-122"/>
              </a:rPr>
              <a:t>1</a:t>
            </a:r>
          </a:p>
        </p:txBody>
      </p:sp>
      <p:sp>
        <p:nvSpPr>
          <p:cNvPr id="12300" name="单圆角矩形 11"/>
          <p:cNvSpPr>
            <a:spLocks noChangeArrowheads="1"/>
          </p:cNvSpPr>
          <p:nvPr/>
        </p:nvSpPr>
        <p:spPr bwMode="auto">
          <a:xfrm flipV="1">
            <a:off x="611188" y="1412875"/>
            <a:ext cx="144462" cy="792163"/>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2301" name="单圆角矩形 6"/>
          <p:cNvSpPr>
            <a:spLocks noChangeArrowheads="1"/>
          </p:cNvSpPr>
          <p:nvPr/>
        </p:nvSpPr>
        <p:spPr bwMode="auto">
          <a:xfrm>
            <a:off x="611188"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2302" name="Text Box 14"/>
          <p:cNvSpPr txBox="1">
            <a:spLocks noChangeArrowheads="1"/>
          </p:cNvSpPr>
          <p:nvPr/>
        </p:nvSpPr>
        <p:spPr bwMode="auto">
          <a:xfrm>
            <a:off x="7956550" y="3933825"/>
            <a:ext cx="309563" cy="365125"/>
          </a:xfrm>
          <a:prstGeom prst="rect">
            <a:avLst/>
          </a:prstGeom>
          <a:noFill/>
          <a:ln w="9525">
            <a:noFill/>
            <a:miter lim="800000"/>
            <a:headEnd/>
            <a:tailEnd/>
          </a:ln>
          <a:effectLst/>
        </p:spPr>
        <p:txBody>
          <a:bodyPr wrap="none">
            <a:spAutoFit/>
          </a:bodyPr>
          <a:lstStyle/>
          <a:p>
            <a:endParaRPr lang="zh-CN" altLang="zh-CN">
              <a:latin typeface="Arial" pitchFamily="34" charset="0"/>
            </a:endParaRPr>
          </a:p>
        </p:txBody>
      </p:sp>
      <p:sp>
        <p:nvSpPr>
          <p:cNvPr id="12303" name="单圆角矩形 11"/>
          <p:cNvSpPr>
            <a:spLocks noChangeArrowheads="1"/>
          </p:cNvSpPr>
          <p:nvPr/>
        </p:nvSpPr>
        <p:spPr bwMode="auto">
          <a:xfrm flipV="1">
            <a:off x="611188" y="3213100"/>
            <a:ext cx="144462"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2304" name="单圆角矩形 6"/>
          <p:cNvSpPr>
            <a:spLocks noChangeArrowheads="1"/>
          </p:cNvSpPr>
          <p:nvPr/>
        </p:nvSpPr>
        <p:spPr bwMode="auto">
          <a:xfrm>
            <a:off x="611188" y="2852738"/>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2305" name="Text Box 17"/>
          <p:cNvSpPr txBox="1">
            <a:spLocks noChangeArrowheads="1"/>
          </p:cNvSpPr>
          <p:nvPr/>
        </p:nvSpPr>
        <p:spPr bwMode="auto">
          <a:xfrm>
            <a:off x="4416425" y="3246438"/>
            <a:ext cx="311150" cy="365125"/>
          </a:xfrm>
          <a:prstGeom prst="rect">
            <a:avLst/>
          </a:prstGeom>
          <a:noFill/>
          <a:ln w="9525">
            <a:noFill/>
            <a:miter lim="800000"/>
            <a:headEnd/>
            <a:tailEnd/>
          </a:ln>
          <a:effectLst/>
        </p:spPr>
        <p:txBody>
          <a:bodyPr wrap="none">
            <a:spAutoFit/>
          </a:bodyPr>
          <a:lstStyle/>
          <a:p>
            <a:endParaRPr lang="zh-CN" altLang="zh-CN">
              <a:latin typeface="Arial" pitchFamily="34" charset="0"/>
            </a:endParaRPr>
          </a:p>
        </p:txBody>
      </p:sp>
      <p:sp>
        <p:nvSpPr>
          <p:cNvPr id="12306" name="Text Box 18"/>
          <p:cNvSpPr txBox="1">
            <a:spLocks noChangeArrowheads="1"/>
          </p:cNvSpPr>
          <p:nvPr/>
        </p:nvSpPr>
        <p:spPr bwMode="auto">
          <a:xfrm>
            <a:off x="900113" y="1341438"/>
            <a:ext cx="8135937" cy="639762"/>
          </a:xfrm>
          <a:prstGeom prst="rect">
            <a:avLst/>
          </a:prstGeom>
          <a:noFill/>
          <a:ln w="9525">
            <a:noFill/>
            <a:miter lim="800000"/>
            <a:headEnd/>
            <a:tailEnd/>
          </a:ln>
          <a:effectLst/>
        </p:spPr>
        <p:txBody>
          <a:bodyPr>
            <a:spAutoFit/>
          </a:bodyPr>
          <a:lstStyle/>
          <a:p>
            <a:pPr algn="just"/>
            <a:r>
              <a:rPr lang="zh-CN" altLang="en-US">
                <a:ea typeface="微软雅黑" pitchFamily="34" charset="-122"/>
              </a:rPr>
              <a:t>（6）益智组合类 ：培养孩子的空间想象能力及精细动手操作能力，从而加深对时间、动物、交通工具和房屋形状、颜色等方面的理性理解。</a:t>
            </a:r>
          </a:p>
        </p:txBody>
      </p:sp>
      <p:sp>
        <p:nvSpPr>
          <p:cNvPr id="12307" name="Text Box 19"/>
          <p:cNvSpPr txBox="1">
            <a:spLocks noChangeArrowheads="1"/>
          </p:cNvSpPr>
          <p:nvPr/>
        </p:nvSpPr>
        <p:spPr bwMode="auto">
          <a:xfrm>
            <a:off x="900113" y="4149725"/>
            <a:ext cx="5345112" cy="1463675"/>
          </a:xfrm>
          <a:prstGeom prst="rect">
            <a:avLst/>
          </a:prstGeom>
          <a:noFill/>
          <a:ln w="9525">
            <a:noFill/>
            <a:miter lim="800000"/>
            <a:headEnd/>
            <a:tailEnd/>
          </a:ln>
        </p:spPr>
        <p:txBody>
          <a:bodyPr>
            <a:spAutoFit/>
          </a:bodyPr>
          <a:lstStyle/>
          <a:p>
            <a:pPr algn="just"/>
            <a:r>
              <a:rPr lang="zh-CN" altLang="zh-CN">
                <a:ea typeface="微软雅黑" pitchFamily="34" charset="-122"/>
              </a:rPr>
              <a:t> </a:t>
            </a:r>
            <a:r>
              <a:rPr lang="zh-CN">
                <a:ea typeface="微软雅黑" pitchFamily="34" charset="-122"/>
              </a:rPr>
              <a:t>乐高公司创办于丹麦，至今已有</a:t>
            </a:r>
            <a:r>
              <a:rPr lang="zh-CN" altLang="zh-CN">
                <a:ea typeface="微软雅黑" pitchFamily="34" charset="-122"/>
              </a:rPr>
              <a:t>65</a:t>
            </a:r>
            <a:r>
              <a:rPr lang="zh-CN">
                <a:ea typeface="微软雅黑" pitchFamily="34" charset="-122"/>
              </a:rPr>
              <a:t>年的发展历史。商标“</a:t>
            </a:r>
            <a:r>
              <a:rPr lang="zh-CN" altLang="zh-CN">
                <a:ea typeface="微软雅黑" pitchFamily="34" charset="-122"/>
              </a:rPr>
              <a:t>LEGO”</a:t>
            </a:r>
            <a:r>
              <a:rPr lang="zh-CN">
                <a:ea typeface="微软雅黑" pitchFamily="34" charset="-122"/>
              </a:rPr>
              <a:t>的使用是从</a:t>
            </a:r>
            <a:r>
              <a:rPr lang="zh-CN" altLang="zh-CN">
                <a:ea typeface="微软雅黑" pitchFamily="34" charset="-122"/>
              </a:rPr>
              <a:t>1934</a:t>
            </a:r>
            <a:r>
              <a:rPr lang="zh-CN">
                <a:ea typeface="微软雅黑" pitchFamily="34" charset="-122"/>
              </a:rPr>
              <a:t>年开始，其语来自丹麦语“</a:t>
            </a:r>
            <a:r>
              <a:rPr lang="zh-CN" altLang="zh-CN">
                <a:ea typeface="微软雅黑" pitchFamily="34" charset="-122"/>
              </a:rPr>
              <a:t>LEg GOdt”</a:t>
            </a:r>
            <a:r>
              <a:rPr lang="zh-CN">
                <a:ea typeface="微软雅黑" pitchFamily="34" charset="-122"/>
              </a:rPr>
              <a:t>，意为“</a:t>
            </a:r>
            <a:r>
              <a:rPr lang="zh-CN" altLang="zh-CN">
                <a:ea typeface="微软雅黑" pitchFamily="34" charset="-122"/>
              </a:rPr>
              <a:t>play well”</a:t>
            </a:r>
            <a:r>
              <a:rPr lang="zh-CN">
                <a:ea typeface="微软雅黑" pitchFamily="34" charset="-122"/>
              </a:rPr>
              <a:t>，并且该名字首先迅速成为乐高公司在</a:t>
            </a:r>
            <a:r>
              <a:rPr lang="zh-CN" altLang="zh-CN">
                <a:ea typeface="微软雅黑" pitchFamily="34" charset="-122"/>
              </a:rPr>
              <a:t>Billund</a:t>
            </a:r>
            <a:r>
              <a:rPr lang="zh-CN">
                <a:ea typeface="微软雅黑" pitchFamily="34" charset="-122"/>
              </a:rPr>
              <a:t>地区玩具工厂生产的优质玩具的代名词。 </a:t>
            </a:r>
          </a:p>
        </p:txBody>
      </p:sp>
      <p:pic>
        <p:nvPicPr>
          <p:cNvPr id="20" name="图片 19" descr="u=3148226129,1223779953&amp;fm=21&amp;gp=0.jpg"/>
          <p:cNvPicPr>
            <a:picLocks noChangeAspect="1"/>
          </p:cNvPicPr>
          <p:nvPr/>
        </p:nvPicPr>
        <p:blipFill>
          <a:blip r:embed="rId4" cstate="print"/>
          <a:stretch>
            <a:fillRect/>
          </a:stretch>
        </p:blipFill>
        <p:spPr>
          <a:xfrm>
            <a:off x="3143240" y="2000240"/>
            <a:ext cx="2238376" cy="207170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l="7759" r="10704"/>
          <a:stretch>
            <a:fillRect/>
          </a:stretch>
        </p:blipFill>
        <p:spPr bwMode="auto">
          <a:xfrm>
            <a:off x="5435600" y="1844675"/>
            <a:ext cx="3557588" cy="4362450"/>
          </a:xfrm>
          <a:prstGeom prst="rect">
            <a:avLst/>
          </a:prstGeom>
          <a:noFill/>
          <a:ln w="9525">
            <a:noFill/>
            <a:miter lim="800000"/>
            <a:headEnd/>
            <a:tailEnd/>
          </a:ln>
          <a:effectLst/>
        </p:spPr>
      </p:pic>
      <p:grpSp>
        <p:nvGrpSpPr>
          <p:cNvPr id="13315" name="Group 3"/>
          <p:cNvGrpSpPr>
            <a:grpSpLocks/>
          </p:cNvGrpSpPr>
          <p:nvPr/>
        </p:nvGrpSpPr>
        <p:grpSpPr bwMode="auto">
          <a:xfrm>
            <a:off x="0" y="5734050"/>
            <a:ext cx="9178925" cy="1150938"/>
            <a:chOff x="0" y="0"/>
            <a:chExt cx="9181274" cy="1588274"/>
          </a:xfrm>
        </p:grpSpPr>
        <p:sp>
          <p:nvSpPr>
            <p:cNvPr id="13316"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3317"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3318" name="Text Box 6"/>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13319"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3320"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3321" name="Text Box 9"/>
          <p:cNvSpPr txBox="1">
            <a:spLocks noChangeArrowheads="1"/>
          </p:cNvSpPr>
          <p:nvPr/>
        </p:nvSpPr>
        <p:spPr bwMode="auto">
          <a:xfrm>
            <a:off x="755650" y="333375"/>
            <a:ext cx="1096963"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玩具分类</a:t>
            </a:r>
          </a:p>
        </p:txBody>
      </p:sp>
      <p:sp>
        <p:nvSpPr>
          <p:cNvPr id="13322"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a:solidFill>
                  <a:srgbClr val="FFFFFF"/>
                </a:solidFill>
                <a:ea typeface="微软雅黑" pitchFamily="34" charset="-122"/>
                <a:sym typeface="微软雅黑" pitchFamily="34" charset="-122"/>
              </a:rPr>
              <a:t>1</a:t>
            </a:r>
          </a:p>
        </p:txBody>
      </p:sp>
      <p:sp>
        <p:nvSpPr>
          <p:cNvPr id="13323" name="单圆角矩形 11"/>
          <p:cNvSpPr>
            <a:spLocks noChangeArrowheads="1"/>
          </p:cNvSpPr>
          <p:nvPr/>
        </p:nvSpPr>
        <p:spPr bwMode="auto">
          <a:xfrm flipV="1">
            <a:off x="611188" y="1412875"/>
            <a:ext cx="144462" cy="792163"/>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4" name="单圆角矩形 6"/>
          <p:cNvSpPr>
            <a:spLocks noChangeArrowheads="1"/>
          </p:cNvSpPr>
          <p:nvPr/>
        </p:nvSpPr>
        <p:spPr bwMode="auto">
          <a:xfrm>
            <a:off x="611188"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5" name="Text Box 13"/>
          <p:cNvSpPr txBox="1">
            <a:spLocks noChangeArrowheads="1"/>
          </p:cNvSpPr>
          <p:nvPr/>
        </p:nvSpPr>
        <p:spPr bwMode="auto">
          <a:xfrm>
            <a:off x="7956550" y="3933825"/>
            <a:ext cx="309563" cy="365125"/>
          </a:xfrm>
          <a:prstGeom prst="rect">
            <a:avLst/>
          </a:prstGeom>
          <a:noFill/>
          <a:ln w="9525">
            <a:noFill/>
            <a:miter lim="800000"/>
            <a:headEnd/>
            <a:tailEnd/>
          </a:ln>
          <a:effectLst/>
        </p:spPr>
        <p:txBody>
          <a:bodyPr wrap="none">
            <a:spAutoFit/>
          </a:bodyPr>
          <a:lstStyle/>
          <a:p>
            <a:endParaRPr lang="zh-CN" altLang="zh-CN">
              <a:ea typeface="微软雅黑" pitchFamily="34" charset="-122"/>
            </a:endParaRPr>
          </a:p>
        </p:txBody>
      </p:sp>
      <p:sp>
        <p:nvSpPr>
          <p:cNvPr id="13326" name="单圆角矩形 11"/>
          <p:cNvSpPr>
            <a:spLocks noChangeArrowheads="1"/>
          </p:cNvSpPr>
          <p:nvPr/>
        </p:nvSpPr>
        <p:spPr bwMode="auto">
          <a:xfrm flipV="1">
            <a:off x="611188" y="3213100"/>
            <a:ext cx="144462"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7" name="单圆角矩形 6"/>
          <p:cNvSpPr>
            <a:spLocks noChangeArrowheads="1"/>
          </p:cNvSpPr>
          <p:nvPr/>
        </p:nvSpPr>
        <p:spPr bwMode="auto">
          <a:xfrm>
            <a:off x="611188" y="2852738"/>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8" name="Text Box 16"/>
          <p:cNvSpPr txBox="1">
            <a:spLocks noChangeArrowheads="1"/>
          </p:cNvSpPr>
          <p:nvPr/>
        </p:nvSpPr>
        <p:spPr bwMode="auto">
          <a:xfrm>
            <a:off x="4416425" y="3246438"/>
            <a:ext cx="311150" cy="366712"/>
          </a:xfrm>
          <a:prstGeom prst="rect">
            <a:avLst/>
          </a:prstGeom>
          <a:noFill/>
          <a:ln w="9525">
            <a:noFill/>
            <a:miter lim="800000"/>
            <a:headEnd/>
            <a:tailEnd/>
          </a:ln>
          <a:effectLst/>
        </p:spPr>
        <p:txBody>
          <a:bodyPr wrap="none">
            <a:spAutoFit/>
          </a:bodyPr>
          <a:lstStyle/>
          <a:p>
            <a:endParaRPr lang="zh-CN" altLang="zh-CN">
              <a:ea typeface="微软雅黑" pitchFamily="34" charset="-122"/>
            </a:endParaRPr>
          </a:p>
        </p:txBody>
      </p:sp>
      <p:sp>
        <p:nvSpPr>
          <p:cNvPr id="13329" name="Text Box 17"/>
          <p:cNvSpPr txBox="1">
            <a:spLocks noChangeArrowheads="1"/>
          </p:cNvSpPr>
          <p:nvPr/>
        </p:nvSpPr>
        <p:spPr bwMode="auto">
          <a:xfrm>
            <a:off x="828675" y="1341438"/>
            <a:ext cx="8135938" cy="639762"/>
          </a:xfrm>
          <a:prstGeom prst="rect">
            <a:avLst/>
          </a:prstGeom>
          <a:noFill/>
          <a:ln w="9525">
            <a:noFill/>
            <a:miter lim="800000"/>
            <a:headEnd/>
            <a:tailEnd/>
          </a:ln>
          <a:effectLst/>
        </p:spPr>
        <p:txBody>
          <a:bodyPr>
            <a:spAutoFit/>
          </a:bodyPr>
          <a:lstStyle/>
          <a:p>
            <a:pPr algn="just"/>
            <a:r>
              <a:rPr lang="zh-CN" altLang="en-US">
                <a:ea typeface="微软雅黑" pitchFamily="34" charset="-122"/>
              </a:rPr>
              <a:t>（7）工具类 ：主要让儿童认识、掌握各种工具的形状、颜色和构造，在这一过程中训练孩子们的实际动手操作能力和手眼协调能力、开发想象力。 </a:t>
            </a:r>
          </a:p>
        </p:txBody>
      </p:sp>
      <p:sp>
        <p:nvSpPr>
          <p:cNvPr id="13330" name="Text Box 18"/>
          <p:cNvSpPr txBox="1">
            <a:spLocks noChangeArrowheads="1"/>
          </p:cNvSpPr>
          <p:nvPr/>
        </p:nvSpPr>
        <p:spPr bwMode="auto">
          <a:xfrm>
            <a:off x="900113" y="3646488"/>
            <a:ext cx="4392612" cy="1738312"/>
          </a:xfrm>
          <a:prstGeom prst="rect">
            <a:avLst/>
          </a:prstGeom>
          <a:noFill/>
          <a:ln w="9525">
            <a:noFill/>
            <a:miter lim="800000"/>
            <a:headEnd/>
            <a:tailEnd/>
          </a:ln>
          <a:effectLst/>
        </p:spPr>
        <p:txBody>
          <a:bodyPr>
            <a:spAutoFit/>
          </a:bodyPr>
          <a:lstStyle/>
          <a:p>
            <a:pPr algn="just"/>
            <a:r>
              <a:rPr lang="zh-CN" altLang="zh-CN">
                <a:ea typeface="微软雅黑" pitchFamily="34" charset="-122"/>
              </a:rPr>
              <a:t>     SMOBY</a:t>
            </a:r>
            <a:r>
              <a:rPr lang="zh-CN">
                <a:ea typeface="微软雅黑" pitchFamily="34" charset="-122"/>
              </a:rPr>
              <a:t>创建于</a:t>
            </a:r>
            <a:r>
              <a:rPr lang="zh-CN" altLang="zh-CN">
                <a:ea typeface="微软雅黑" pitchFamily="34" charset="-122"/>
              </a:rPr>
              <a:t>1924</a:t>
            </a:r>
            <a:r>
              <a:rPr lang="zh-CN">
                <a:ea typeface="微软雅黑" pitchFamily="34" charset="-122"/>
              </a:rPr>
              <a:t>年，近百年历史的公司，是一家致力于</a:t>
            </a:r>
            <a:r>
              <a:rPr lang="zh-CN" altLang="zh-CN">
                <a:ea typeface="微软雅黑" pitchFamily="34" charset="-122"/>
              </a:rPr>
              <a:t>0-12</a:t>
            </a:r>
            <a:r>
              <a:rPr lang="zh-CN">
                <a:ea typeface="微软雅黑" pitchFamily="34" charset="-122"/>
              </a:rPr>
              <a:t>岁玩具设计、开发、生产和销售的国际集团公司。近</a:t>
            </a:r>
            <a:r>
              <a:rPr lang="zh-CN" altLang="zh-CN">
                <a:ea typeface="微软雅黑" pitchFamily="34" charset="-122"/>
              </a:rPr>
              <a:t>4000</a:t>
            </a:r>
            <a:r>
              <a:rPr lang="zh-CN">
                <a:ea typeface="微软雅黑" pitchFamily="34" charset="-122"/>
              </a:rPr>
              <a:t>余个单品，每一个单品、每一个部件都遵循 陪伴儿童成长并提高其智力开发，安全环保 的理念而设计。  </a:t>
            </a:r>
          </a:p>
        </p:txBody>
      </p:sp>
      <p:pic>
        <p:nvPicPr>
          <p:cNvPr id="13331" name="Picture 19" descr="21"/>
          <p:cNvPicPr>
            <a:picLocks noChangeAspect="1" noChangeArrowheads="1"/>
          </p:cNvPicPr>
          <p:nvPr/>
        </p:nvPicPr>
        <p:blipFill>
          <a:blip r:embed="rId3" cstate="print"/>
          <a:srcRect/>
          <a:stretch>
            <a:fillRect/>
          </a:stretch>
        </p:blipFill>
        <p:spPr bwMode="auto">
          <a:xfrm>
            <a:off x="1044575" y="2781300"/>
            <a:ext cx="2057400" cy="81915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6068706151_c2e5f1db58_b"/>
          <p:cNvPicPr>
            <a:picLocks noGrp="1" noChangeAspect="1" noChangeArrowheads="1"/>
          </p:cNvPicPr>
          <p:nvPr>
            <p:ph idx="1"/>
          </p:nvPr>
        </p:nvPicPr>
        <p:blipFill>
          <a:blip r:embed="rId2" cstate="print"/>
          <a:srcRect/>
          <a:stretch>
            <a:fillRect/>
          </a:stretch>
        </p:blipFill>
        <p:spPr>
          <a:xfrm>
            <a:off x="2916238" y="1412875"/>
            <a:ext cx="6188075" cy="4681538"/>
          </a:xfrm>
          <a:noFill/>
          <a:ln/>
        </p:spPr>
      </p:pic>
      <p:grpSp>
        <p:nvGrpSpPr>
          <p:cNvPr id="14339" name="Group 3"/>
          <p:cNvGrpSpPr>
            <a:grpSpLocks/>
          </p:cNvGrpSpPr>
          <p:nvPr/>
        </p:nvGrpSpPr>
        <p:grpSpPr bwMode="auto">
          <a:xfrm>
            <a:off x="0" y="5734050"/>
            <a:ext cx="9178925" cy="1150938"/>
            <a:chOff x="0" y="0"/>
            <a:chExt cx="9181274" cy="1588274"/>
          </a:xfrm>
        </p:grpSpPr>
        <p:sp>
          <p:nvSpPr>
            <p:cNvPr id="14340"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4341"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4342" name="Text Box 6"/>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14343"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4344"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4345" name="Text Box 9"/>
          <p:cNvSpPr txBox="1">
            <a:spLocks noChangeArrowheads="1"/>
          </p:cNvSpPr>
          <p:nvPr/>
        </p:nvSpPr>
        <p:spPr bwMode="auto">
          <a:xfrm>
            <a:off x="684213" y="333375"/>
            <a:ext cx="1554162"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玩具市场调查</a:t>
            </a:r>
          </a:p>
        </p:txBody>
      </p:sp>
      <p:sp>
        <p:nvSpPr>
          <p:cNvPr id="14346"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zh-CN" altLang="en-US" sz="2400">
                <a:solidFill>
                  <a:srgbClr val="FFFFFF"/>
                </a:solidFill>
                <a:ea typeface="微软雅黑" pitchFamily="34" charset="-122"/>
                <a:sym typeface="微软雅黑" pitchFamily="34" charset="-122"/>
              </a:rPr>
              <a:t>2</a:t>
            </a:r>
          </a:p>
        </p:txBody>
      </p:sp>
      <p:sp>
        <p:nvSpPr>
          <p:cNvPr id="14347" name="Text Box 11"/>
          <p:cNvSpPr txBox="1">
            <a:spLocks noChangeArrowheads="1"/>
          </p:cNvSpPr>
          <p:nvPr/>
        </p:nvSpPr>
        <p:spPr bwMode="auto">
          <a:xfrm>
            <a:off x="468313" y="1125538"/>
            <a:ext cx="2697162" cy="639762"/>
          </a:xfrm>
          <a:prstGeom prst="rect">
            <a:avLst/>
          </a:prstGeom>
          <a:noFill/>
          <a:ln w="9525">
            <a:noFill/>
            <a:miter lim="800000"/>
            <a:headEnd/>
            <a:tailEnd/>
          </a:ln>
        </p:spPr>
        <p:txBody>
          <a:bodyPr wrap="none">
            <a:spAutoFit/>
          </a:bodyPr>
          <a:lstStyle/>
          <a:p>
            <a:r>
              <a:rPr lang="zh-CN" altLang="en-US">
                <a:ea typeface="微软雅黑" pitchFamily="34" charset="-122"/>
              </a:rPr>
              <a:t>中国儿童玩具市场的概况</a:t>
            </a:r>
            <a:br>
              <a:rPr lang="zh-CN" altLang="en-US">
                <a:ea typeface="微软雅黑" pitchFamily="34" charset="-122"/>
              </a:rPr>
            </a:br>
            <a:endParaRPr lang="zh-CN" altLang="en-US">
              <a:ea typeface="微软雅黑" pitchFamily="34" charset="-122"/>
            </a:endParaRPr>
          </a:p>
        </p:txBody>
      </p:sp>
      <p:sp>
        <p:nvSpPr>
          <p:cNvPr id="14348" name="单圆角矩形 11"/>
          <p:cNvSpPr>
            <a:spLocks noChangeArrowheads="1"/>
          </p:cNvSpPr>
          <p:nvPr/>
        </p:nvSpPr>
        <p:spPr bwMode="auto">
          <a:xfrm flipV="1">
            <a:off x="323850" y="1412875"/>
            <a:ext cx="144463" cy="793750"/>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4349" name="单圆角矩形 6"/>
          <p:cNvSpPr>
            <a:spLocks noChangeArrowheads="1"/>
          </p:cNvSpPr>
          <p:nvPr/>
        </p:nvSpPr>
        <p:spPr bwMode="auto">
          <a:xfrm>
            <a:off x="323850" y="1196975"/>
            <a:ext cx="144463"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4350" name="Text Box 14"/>
          <p:cNvSpPr txBox="1">
            <a:spLocks noChangeArrowheads="1"/>
          </p:cNvSpPr>
          <p:nvPr/>
        </p:nvSpPr>
        <p:spPr bwMode="auto">
          <a:xfrm>
            <a:off x="612775" y="1485900"/>
            <a:ext cx="2085975" cy="5029200"/>
          </a:xfrm>
          <a:prstGeom prst="rect">
            <a:avLst/>
          </a:prstGeom>
          <a:noFill/>
          <a:ln w="9525">
            <a:noFill/>
            <a:miter lim="800000"/>
            <a:headEnd/>
            <a:tailEnd/>
          </a:ln>
        </p:spPr>
        <p:txBody>
          <a:bodyPr>
            <a:spAutoFit/>
          </a:bodyPr>
          <a:lstStyle/>
          <a:p>
            <a:pPr algn="just"/>
            <a:r>
              <a:rPr lang="zh-CN" altLang="en-US">
                <a:ea typeface="微软雅黑" pitchFamily="34" charset="-122"/>
              </a:rPr>
              <a:t>现如今，我国16岁以下的少年儿童达3.8亿，其中独生子女占儿童总数的34%，达到1.29亿。其中，儿童玩具从去年的5%增长到了今年的8%。由以上的这些数据，我们就不难看出，我国儿童玩具市场前景广阔，十分适合创业投资。</a:t>
            </a:r>
          </a:p>
          <a:p>
            <a:pPr algn="just"/>
            <a:r>
              <a:rPr lang="zh-CN" altLang="en-US">
                <a:ea typeface="微软雅黑" pitchFamily="34" charset="-122"/>
              </a:rPr>
              <a:t>2011年儿童玩具从去年的5%增长到了今年的8%</a:t>
            </a:r>
          </a:p>
          <a:p>
            <a:pPr algn="just"/>
            <a:endParaRPr lang="zh-CN" altLang="en-US">
              <a:ea typeface="微软雅黑" pitchFamily="34" charset="-122"/>
            </a:endParaRPr>
          </a:p>
          <a:p>
            <a:pPr algn="just"/>
            <a:endParaRPr lang="zh-CN" altLang="en-US">
              <a:ea typeface="微软雅黑"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3710014018_d905b2535d_b"/>
          <p:cNvPicPr>
            <a:picLocks noGrp="1" noChangeAspect="1" noChangeArrowheads="1"/>
          </p:cNvPicPr>
          <p:nvPr>
            <p:ph idx="1"/>
          </p:nvPr>
        </p:nvPicPr>
        <p:blipFill>
          <a:blip r:embed="rId2" cstate="print"/>
          <a:srcRect/>
          <a:stretch>
            <a:fillRect/>
          </a:stretch>
        </p:blipFill>
        <p:spPr>
          <a:xfrm>
            <a:off x="4400550" y="1588"/>
            <a:ext cx="4740275" cy="4652962"/>
          </a:xfrm>
          <a:noFill/>
          <a:ln/>
        </p:spPr>
      </p:pic>
      <p:sp>
        <p:nvSpPr>
          <p:cNvPr id="15363" name="Text Box 3"/>
          <p:cNvSpPr txBox="1">
            <a:spLocks noChangeArrowheads="1"/>
          </p:cNvSpPr>
          <p:nvPr/>
        </p:nvSpPr>
        <p:spPr bwMode="auto">
          <a:xfrm>
            <a:off x="612775" y="1844675"/>
            <a:ext cx="8280400" cy="4524315"/>
          </a:xfrm>
          <a:prstGeom prst="rect">
            <a:avLst/>
          </a:prstGeom>
          <a:noFill/>
          <a:ln w="9525">
            <a:noFill/>
            <a:miter lim="800000"/>
            <a:headEnd/>
            <a:tailEnd/>
          </a:ln>
        </p:spPr>
        <p:txBody>
          <a:bodyPr>
            <a:spAutoFit/>
          </a:bodyPr>
          <a:lstStyle/>
          <a:p>
            <a:pPr algn="l">
              <a:buSzPct val="100000"/>
              <a:buFont typeface="Wingdings" pitchFamily="2" charset="2"/>
              <a:buChar char="l"/>
            </a:pPr>
            <a:r>
              <a:rPr lang="zh-CN" altLang="en-US" b="1" dirty="0">
                <a:solidFill>
                  <a:srgbClr val="CC6600"/>
                </a:solidFill>
                <a:ea typeface="微软雅黑" pitchFamily="34" charset="-122"/>
              </a:rPr>
              <a:t>文化：</a:t>
            </a:r>
            <a:r>
              <a:rPr lang="zh-CN" altLang="en-US" dirty="0">
                <a:ea typeface="微软雅黑" pitchFamily="34" charset="-122"/>
              </a:rPr>
              <a:t>儿童玩具已由季节性转向四季销售，——以往，父母只是在过年过节才购买玩具给孩子，随着人们消费观念的改变，儿童玩具成为一年四季都受欢迎的商品。</a:t>
            </a:r>
          </a:p>
          <a:p>
            <a:pPr algn="l">
              <a:buSzPct val="100000"/>
              <a:buFont typeface="Wingdings" pitchFamily="2" charset="2"/>
              <a:buNone/>
            </a:pPr>
            <a:endParaRPr lang="zh-CN" altLang="en-US" dirty="0">
              <a:ea typeface="微软雅黑" pitchFamily="34" charset="-122"/>
            </a:endParaRPr>
          </a:p>
          <a:p>
            <a:pPr algn="l">
              <a:buSzPct val="100000"/>
              <a:buFont typeface="Wingdings" pitchFamily="2" charset="2"/>
              <a:buChar char="l"/>
            </a:pPr>
            <a:r>
              <a:rPr lang="zh-CN" altLang="en-US" b="1" dirty="0">
                <a:solidFill>
                  <a:srgbClr val="CC6600"/>
                </a:solidFill>
                <a:ea typeface="微软雅黑" pitchFamily="34" charset="-122"/>
              </a:rPr>
              <a:t>个人：</a:t>
            </a:r>
            <a:r>
              <a:rPr lang="zh-CN" altLang="en-US" b="1" u="sng" dirty="0">
                <a:latin typeface="时尚中黑简体" pitchFamily="2" charset="-122"/>
                <a:ea typeface="时尚中黑简体" pitchFamily="2" charset="-122"/>
                <a:sym typeface="宋体" pitchFamily="2" charset="-122"/>
              </a:rPr>
              <a:t>年龄差异(</a:t>
            </a:r>
            <a:r>
              <a:rPr lang="zh-CN" altLang="en-US" b="1" dirty="0">
                <a:latin typeface="时尚中黑简体" pitchFamily="2" charset="-122"/>
                <a:ea typeface="时尚中黑简体" pitchFamily="2" charset="-122"/>
                <a:sym typeface="宋体" pitchFamily="2" charset="-122"/>
              </a:rPr>
              <a:t>调查数据显示，不同年龄段儿童对于各种类型玩具的喜好程度差别很大，总体来讲次为：毛绒玩具、遥控玩具、有声玩具、积木玩具、模型类玩具)</a:t>
            </a:r>
          </a:p>
          <a:p>
            <a:pPr algn="l">
              <a:buSzPct val="100000"/>
              <a:buFont typeface="Wingdings" pitchFamily="2" charset="2"/>
              <a:buNone/>
            </a:pPr>
            <a:endParaRPr lang="zh-CN" altLang="en-US" b="1" dirty="0">
              <a:ea typeface="微软雅黑" pitchFamily="34" charset="-122"/>
              <a:sym typeface="宋体" pitchFamily="2" charset="-122"/>
            </a:endParaRPr>
          </a:p>
          <a:p>
            <a:pPr algn="l">
              <a:buSzPct val="100000"/>
              <a:buFont typeface="Wingdings" pitchFamily="2" charset="2"/>
              <a:buChar char="l"/>
            </a:pPr>
            <a:r>
              <a:rPr lang="zh-CN" altLang="en-US" b="1" dirty="0">
                <a:solidFill>
                  <a:srgbClr val="CC6600"/>
                </a:solidFill>
                <a:ea typeface="微软雅黑" pitchFamily="34" charset="-122"/>
                <a:sym typeface="宋体" pitchFamily="2" charset="-122"/>
              </a:rPr>
              <a:t>社会：</a:t>
            </a:r>
            <a:r>
              <a:rPr lang="zh-CN" altLang="en-US" b="1" dirty="0">
                <a:ea typeface="微软雅黑" pitchFamily="34" charset="-122"/>
                <a:sym typeface="宋体" pitchFamily="2" charset="-122"/>
              </a:rPr>
              <a:t>1）</a:t>
            </a:r>
            <a:r>
              <a:rPr lang="zh-CN" altLang="en-US" b="1" dirty="0">
                <a:ea typeface="微软雅黑" pitchFamily="34" charset="-122"/>
                <a:sym typeface="黑体" pitchFamily="49" charset="-122"/>
              </a:rPr>
              <a:t>群体：据调查，儿童由于处在人生的重要发展阶段，各方面都还没有完全成熟，对一切都感到新奇，因此儿童在购买商品时，极易受到外界环境的影响，看见别人有新玩具，“我也要”新玩具，对于电视广告中的玩具会更加注意。</a:t>
            </a:r>
          </a:p>
          <a:p>
            <a:pPr algn="l">
              <a:buSzPct val="100000"/>
              <a:buFont typeface="Wingdings" pitchFamily="2" charset="2"/>
              <a:buNone/>
            </a:pPr>
            <a:r>
              <a:rPr lang="zh-CN" altLang="en-US" dirty="0">
                <a:ea typeface="微软雅黑" pitchFamily="34" charset="-122"/>
              </a:rPr>
              <a:t>              2）</a:t>
            </a:r>
            <a:r>
              <a:rPr lang="zh-CN" altLang="en-US" b="1" dirty="0">
                <a:ea typeface="微软雅黑" pitchFamily="34" charset="-122"/>
                <a:sym typeface="宋体" pitchFamily="2" charset="-122"/>
              </a:rPr>
              <a:t>近年父母已普遍认同玩具能启发儿童智力的观念，家长对孩子进行智力开发极为重视</a:t>
            </a:r>
            <a:r>
              <a:rPr lang="zh-CN" altLang="en-US" b="1" dirty="0">
                <a:ea typeface="微软雅黑" pitchFamily="34" charset="-122"/>
                <a:sym typeface="Times New Roman" pitchFamily="18" charset="0"/>
              </a:rPr>
              <a:t>,</a:t>
            </a:r>
            <a:r>
              <a:rPr lang="zh-CN" altLang="en-US" b="1" dirty="0">
                <a:ea typeface="微软雅黑" pitchFamily="34" charset="-122"/>
                <a:sym typeface="宋体" pitchFamily="2" charset="-122"/>
              </a:rPr>
              <a:t>集知识趣味、动手动脑于一体的玩具迎合了城市家长们望子成龙的心理。加上现代家庭绝大多数都只有一个孩子，父母均乐意花费在孩子身上</a:t>
            </a:r>
            <a:r>
              <a:rPr lang="zh-CN" altLang="en-US" b="1" dirty="0">
                <a:ea typeface="微软雅黑" pitchFamily="34" charset="-122"/>
                <a:sym typeface="Times New Roman" pitchFamily="18" charset="0"/>
              </a:rPr>
              <a:t>.</a:t>
            </a:r>
            <a:endParaRPr lang="zh-CN" altLang="en-US" dirty="0">
              <a:ea typeface="微软雅黑" pitchFamily="34" charset="-122"/>
            </a:endParaRPr>
          </a:p>
          <a:p>
            <a:pPr algn="l">
              <a:buSzPct val="100000"/>
              <a:buFont typeface="Wingdings" pitchFamily="2" charset="2"/>
              <a:buChar char="l"/>
            </a:pPr>
            <a:endParaRPr lang="zh-CN" altLang="en-US" dirty="0">
              <a:ea typeface="微软雅黑" pitchFamily="34" charset="-122"/>
            </a:endParaRPr>
          </a:p>
          <a:p>
            <a:pPr algn="l">
              <a:buSzPct val="100000"/>
              <a:buFont typeface="Wingdings" pitchFamily="2" charset="2"/>
              <a:buNone/>
            </a:pPr>
            <a:endParaRPr lang="zh-CN" altLang="en-US" b="1" dirty="0">
              <a:ea typeface="微软雅黑" pitchFamily="34" charset="-122"/>
              <a:sym typeface="宋体" pitchFamily="2" charset="-122"/>
            </a:endParaRPr>
          </a:p>
          <a:p>
            <a:pPr algn="l">
              <a:buSzPct val="100000"/>
              <a:buFont typeface="Wingdings" pitchFamily="2" charset="2"/>
              <a:buChar char="l"/>
            </a:pPr>
            <a:endParaRPr lang="zh-CN" altLang="en-US" b="1" dirty="0">
              <a:ea typeface="微软雅黑" pitchFamily="34" charset="-122"/>
              <a:sym typeface="宋体" pitchFamily="2" charset="-122"/>
            </a:endParaRPr>
          </a:p>
        </p:txBody>
      </p:sp>
      <p:grpSp>
        <p:nvGrpSpPr>
          <p:cNvPr id="15364" name="Group 4"/>
          <p:cNvGrpSpPr>
            <a:grpSpLocks/>
          </p:cNvGrpSpPr>
          <p:nvPr/>
        </p:nvGrpSpPr>
        <p:grpSpPr bwMode="auto">
          <a:xfrm>
            <a:off x="0" y="5734050"/>
            <a:ext cx="9178925" cy="1150938"/>
            <a:chOff x="0" y="0"/>
            <a:chExt cx="9181274" cy="1588274"/>
          </a:xfrm>
        </p:grpSpPr>
        <p:sp>
          <p:nvSpPr>
            <p:cNvPr id="15365"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5366"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5367" name="Text Box 7"/>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15368"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5369"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5370" name="Text Box 10"/>
          <p:cNvSpPr txBox="1">
            <a:spLocks noChangeArrowheads="1"/>
          </p:cNvSpPr>
          <p:nvPr/>
        </p:nvSpPr>
        <p:spPr bwMode="auto">
          <a:xfrm>
            <a:off x="684213" y="333375"/>
            <a:ext cx="1554162" cy="365125"/>
          </a:xfrm>
          <a:prstGeom prst="rect">
            <a:avLst/>
          </a:prstGeom>
          <a:noFill/>
          <a:ln w="9525">
            <a:noFill/>
            <a:miter lim="800000"/>
            <a:headEnd/>
            <a:tailEnd/>
          </a:ln>
          <a:effectLst/>
        </p:spPr>
        <p:txBody>
          <a:bodyPr wrap="none">
            <a:spAutoFit/>
          </a:bodyPr>
          <a:lstStyle/>
          <a:p>
            <a:r>
              <a:rPr lang="zh-CN" altLang="en-US">
                <a:latin typeface="Arial" pitchFamily="34" charset="0"/>
                <a:ea typeface="微软雅黑" pitchFamily="34" charset="-122"/>
              </a:rPr>
              <a:t>玩具市场调查</a:t>
            </a:r>
          </a:p>
        </p:txBody>
      </p:sp>
      <p:sp>
        <p:nvSpPr>
          <p:cNvPr id="15371"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zh-CN" altLang="en-US" sz="2400">
                <a:solidFill>
                  <a:srgbClr val="FFFFFF"/>
                </a:solidFill>
                <a:ea typeface="微软雅黑" pitchFamily="34" charset="-122"/>
                <a:sym typeface="微软雅黑" pitchFamily="34" charset="-122"/>
              </a:rPr>
              <a:t>2</a:t>
            </a:r>
          </a:p>
        </p:txBody>
      </p:sp>
      <p:sp>
        <p:nvSpPr>
          <p:cNvPr id="15372" name="单圆角矩形 11"/>
          <p:cNvSpPr>
            <a:spLocks noChangeArrowheads="1"/>
          </p:cNvSpPr>
          <p:nvPr/>
        </p:nvSpPr>
        <p:spPr bwMode="auto">
          <a:xfrm flipV="1">
            <a:off x="323850" y="1412875"/>
            <a:ext cx="144463" cy="793750"/>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5373" name="单圆角矩形 6"/>
          <p:cNvSpPr>
            <a:spLocks noChangeArrowheads="1"/>
          </p:cNvSpPr>
          <p:nvPr/>
        </p:nvSpPr>
        <p:spPr bwMode="auto">
          <a:xfrm>
            <a:off x="323850" y="1196975"/>
            <a:ext cx="144463"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5374" name="Text Box 14"/>
          <p:cNvSpPr txBox="1">
            <a:spLocks noChangeArrowheads="1"/>
          </p:cNvSpPr>
          <p:nvPr/>
        </p:nvSpPr>
        <p:spPr bwMode="auto">
          <a:xfrm>
            <a:off x="603250" y="1270000"/>
            <a:ext cx="3883025" cy="365125"/>
          </a:xfrm>
          <a:prstGeom prst="rect">
            <a:avLst/>
          </a:prstGeom>
          <a:noFill/>
          <a:ln w="9525">
            <a:noFill/>
            <a:miter lim="800000"/>
            <a:headEnd/>
            <a:tailEnd/>
          </a:ln>
          <a:effectLst/>
        </p:spPr>
        <p:txBody>
          <a:bodyPr wrap="none">
            <a:spAutoFit/>
          </a:bodyPr>
          <a:lstStyle/>
          <a:p>
            <a:r>
              <a:rPr lang="zh-CN" altLang="en-US">
                <a:ea typeface="微软雅黑" pitchFamily="34" charset="-122"/>
              </a:rPr>
              <a:t>用户因素：文化 个人 社会 经济 心理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2708102124_c2541ca4cf_b"/>
          <p:cNvPicPr>
            <a:picLocks noGrp="1" noChangeAspect="1" noChangeArrowheads="1"/>
          </p:cNvPicPr>
          <p:nvPr>
            <p:ph idx="1"/>
          </p:nvPr>
        </p:nvPicPr>
        <p:blipFill>
          <a:blip r:embed="rId2" cstate="print"/>
          <a:srcRect/>
          <a:stretch>
            <a:fillRect/>
          </a:stretch>
        </p:blipFill>
        <p:spPr>
          <a:xfrm>
            <a:off x="6084888" y="44450"/>
            <a:ext cx="3019425" cy="4527550"/>
          </a:xfrm>
          <a:noFill/>
          <a:ln/>
        </p:spPr>
      </p:pic>
      <p:grpSp>
        <p:nvGrpSpPr>
          <p:cNvPr id="16387" name="Group 3"/>
          <p:cNvGrpSpPr>
            <a:grpSpLocks/>
          </p:cNvGrpSpPr>
          <p:nvPr/>
        </p:nvGrpSpPr>
        <p:grpSpPr bwMode="auto">
          <a:xfrm>
            <a:off x="0" y="5734050"/>
            <a:ext cx="9178925" cy="1150938"/>
            <a:chOff x="0" y="0"/>
            <a:chExt cx="9181274" cy="1588274"/>
          </a:xfrm>
        </p:grpSpPr>
        <p:sp>
          <p:nvSpPr>
            <p:cNvPr id="16388"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6389"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6390" name="Text Box 6"/>
          <p:cNvSpPr txBox="1">
            <a:spLocks noChangeArrowheads="1"/>
          </p:cNvSpPr>
          <p:nvPr/>
        </p:nvSpPr>
        <p:spPr bwMode="auto">
          <a:xfrm>
            <a:off x="2268538" y="6381750"/>
            <a:ext cx="2681287" cy="396875"/>
          </a:xfrm>
          <a:prstGeom prst="rect">
            <a:avLst/>
          </a:prstGeom>
          <a:noFill/>
          <a:ln w="9525">
            <a:noFill/>
            <a:miter lim="800000"/>
            <a:headEnd/>
            <a:tailEnd/>
          </a:ln>
          <a:effectLst/>
        </p:spPr>
        <p:txBody>
          <a:bodyPr>
            <a:spAutoFit/>
          </a:bodyPr>
          <a:lstStyle/>
          <a:p>
            <a:r>
              <a:rPr lang="zh-CN" altLang="en-US" sz="2000" b="1">
                <a:solidFill>
                  <a:schemeClr val="bg1"/>
                </a:solidFill>
                <a:latin typeface="Arial" pitchFamily="34" charset="0"/>
                <a:ea typeface="微软雅黑" pitchFamily="34" charset="-122"/>
              </a:rPr>
              <a:t>儿童</a:t>
            </a:r>
            <a:r>
              <a:rPr lang="zh-TW" altLang="en-US" sz="2000" b="1">
                <a:solidFill>
                  <a:schemeClr val="bg1"/>
                </a:solidFill>
                <a:latin typeface="Arial" pitchFamily="34" charset="0"/>
                <a:ea typeface="微软雅黑" pitchFamily="34" charset="-122"/>
              </a:rPr>
              <a:t>玩具</a:t>
            </a:r>
            <a:r>
              <a:rPr lang="zh-CN" altLang="en-US" sz="2000" b="1">
                <a:solidFill>
                  <a:schemeClr val="bg1"/>
                </a:solidFill>
                <a:latin typeface="Arial" pitchFamily="34" charset="0"/>
                <a:ea typeface="微软雅黑" pitchFamily="34" charset="-122"/>
              </a:rPr>
              <a:t>调</a:t>
            </a:r>
            <a:r>
              <a:rPr lang="zh-TW" altLang="en-US" sz="2000" b="1">
                <a:solidFill>
                  <a:schemeClr val="bg1"/>
                </a:solidFill>
                <a:latin typeface="Arial" pitchFamily="34" charset="0"/>
                <a:ea typeface="微软雅黑" pitchFamily="34" charset="-122"/>
              </a:rPr>
              <a:t>查</a:t>
            </a:r>
            <a:r>
              <a:rPr lang="zh-CN" altLang="en-US" sz="2000" b="1">
                <a:solidFill>
                  <a:schemeClr val="bg1"/>
                </a:solidFill>
                <a:latin typeface="Arial" pitchFamily="34" charset="0"/>
                <a:ea typeface="微软雅黑" pitchFamily="34" charset="-122"/>
              </a:rPr>
              <a:t>与</a:t>
            </a:r>
            <a:r>
              <a:rPr lang="zh-TW" altLang="en-US" sz="2000" b="1">
                <a:solidFill>
                  <a:schemeClr val="bg1"/>
                </a:solidFill>
                <a:latin typeface="Arial" pitchFamily="34" charset="0"/>
                <a:ea typeface="微软雅黑" pitchFamily="34" charset="-122"/>
              </a:rPr>
              <a:t>分析</a:t>
            </a:r>
          </a:p>
        </p:txBody>
      </p:sp>
      <p:sp>
        <p:nvSpPr>
          <p:cNvPr id="16391"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6392"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6393" name="Text Box 9"/>
          <p:cNvSpPr txBox="1">
            <a:spLocks noChangeArrowheads="1"/>
          </p:cNvSpPr>
          <p:nvPr/>
        </p:nvSpPr>
        <p:spPr bwMode="auto">
          <a:xfrm>
            <a:off x="684213" y="333375"/>
            <a:ext cx="1554162" cy="365125"/>
          </a:xfrm>
          <a:prstGeom prst="rect">
            <a:avLst/>
          </a:prstGeom>
          <a:noFill/>
          <a:ln w="9525">
            <a:noFill/>
            <a:miter lim="800000"/>
            <a:headEnd/>
            <a:tailEnd/>
          </a:ln>
          <a:effectLst/>
        </p:spPr>
        <p:txBody>
          <a:bodyPr wrap="none">
            <a:spAutoFit/>
          </a:bodyPr>
          <a:lstStyle/>
          <a:p>
            <a:r>
              <a:rPr lang="zh-CN" altLang="en-US" dirty="0">
                <a:latin typeface="Arial" pitchFamily="34" charset="0"/>
                <a:ea typeface="微软雅黑" pitchFamily="34" charset="-122"/>
              </a:rPr>
              <a:t>玩具市场调查</a:t>
            </a:r>
          </a:p>
        </p:txBody>
      </p:sp>
      <p:sp>
        <p:nvSpPr>
          <p:cNvPr id="16394"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zh-CN" altLang="en-US" sz="2400">
                <a:solidFill>
                  <a:srgbClr val="FFFFFF"/>
                </a:solidFill>
                <a:ea typeface="微软雅黑" pitchFamily="34" charset="-122"/>
                <a:sym typeface="微软雅黑" pitchFamily="34" charset="-122"/>
              </a:rPr>
              <a:t>2</a:t>
            </a:r>
            <a:endParaRPr lang="zh-CN" altLang="en-US">
              <a:latin typeface="Arial" pitchFamily="34" charset="0"/>
            </a:endParaRPr>
          </a:p>
        </p:txBody>
      </p:sp>
      <p:sp>
        <p:nvSpPr>
          <p:cNvPr id="16395" name="单圆角矩形 11"/>
          <p:cNvSpPr>
            <a:spLocks noChangeArrowheads="1"/>
          </p:cNvSpPr>
          <p:nvPr/>
        </p:nvSpPr>
        <p:spPr bwMode="auto">
          <a:xfrm flipV="1">
            <a:off x="323850" y="1412875"/>
            <a:ext cx="144463" cy="793750"/>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6396" name="单圆角矩形 6"/>
          <p:cNvSpPr>
            <a:spLocks noChangeArrowheads="1"/>
          </p:cNvSpPr>
          <p:nvPr/>
        </p:nvSpPr>
        <p:spPr bwMode="auto">
          <a:xfrm>
            <a:off x="323850" y="1196975"/>
            <a:ext cx="144463"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6397" name="Text Box 13"/>
          <p:cNvSpPr txBox="1">
            <a:spLocks noChangeArrowheads="1"/>
          </p:cNvSpPr>
          <p:nvPr/>
        </p:nvSpPr>
        <p:spPr bwMode="auto">
          <a:xfrm>
            <a:off x="603250" y="1270000"/>
            <a:ext cx="3883025" cy="365125"/>
          </a:xfrm>
          <a:prstGeom prst="rect">
            <a:avLst/>
          </a:prstGeom>
          <a:noFill/>
          <a:ln w="9525">
            <a:noFill/>
            <a:miter lim="800000"/>
            <a:headEnd/>
            <a:tailEnd/>
          </a:ln>
          <a:effectLst/>
        </p:spPr>
        <p:txBody>
          <a:bodyPr wrap="none">
            <a:spAutoFit/>
          </a:bodyPr>
          <a:lstStyle/>
          <a:p>
            <a:r>
              <a:rPr lang="zh-CN" altLang="en-US">
                <a:ea typeface="微软雅黑" pitchFamily="34" charset="-122"/>
              </a:rPr>
              <a:t>用户因素：文化 个人 社会 经济 心理</a:t>
            </a:r>
          </a:p>
        </p:txBody>
      </p:sp>
      <p:sp>
        <p:nvSpPr>
          <p:cNvPr id="16398" name="Text Box 14"/>
          <p:cNvSpPr txBox="1">
            <a:spLocks noChangeArrowheads="1"/>
          </p:cNvSpPr>
          <p:nvPr/>
        </p:nvSpPr>
        <p:spPr bwMode="auto">
          <a:xfrm>
            <a:off x="396875" y="1773238"/>
            <a:ext cx="5832475" cy="3932237"/>
          </a:xfrm>
          <a:prstGeom prst="rect">
            <a:avLst/>
          </a:prstGeom>
          <a:noFill/>
          <a:ln w="9525">
            <a:noFill/>
            <a:miter lim="800000"/>
            <a:headEnd/>
            <a:tailEnd/>
          </a:ln>
          <a:effectLst/>
        </p:spPr>
        <p:txBody>
          <a:bodyPr>
            <a:spAutoFit/>
          </a:bodyPr>
          <a:lstStyle/>
          <a:p>
            <a:pPr algn="l">
              <a:buSzPct val="100000"/>
              <a:buFont typeface="Wingdings" pitchFamily="2" charset="2"/>
              <a:buChar char="l"/>
            </a:pPr>
            <a:r>
              <a:rPr lang="zh-CN" altLang="en-US" b="1">
                <a:solidFill>
                  <a:srgbClr val="CC6600"/>
                </a:solidFill>
                <a:ea typeface="微软雅黑" pitchFamily="34" charset="-122"/>
              </a:rPr>
              <a:t>经济：</a:t>
            </a:r>
            <a:r>
              <a:rPr lang="zh-CN" altLang="en-US" b="1">
                <a:ea typeface="微软雅黑" pitchFamily="34" charset="-122"/>
                <a:sym typeface="黑体" pitchFamily="49" charset="-122"/>
              </a:rPr>
              <a:t>随着人们收入提高、生活质量的改善，消费者对玩具的需求已开始</a:t>
            </a:r>
            <a:r>
              <a:rPr lang="zh-CN" altLang="en-US" b="1" i="1">
                <a:ea typeface="微软雅黑" pitchFamily="34" charset="-122"/>
                <a:sym typeface="黑体" pitchFamily="49" charset="-122"/>
              </a:rPr>
              <a:t>从传统</a:t>
            </a:r>
            <a:r>
              <a:rPr lang="zh-CN" altLang="en-US" b="1">
                <a:ea typeface="微软雅黑" pitchFamily="34" charset="-122"/>
                <a:sym typeface="黑体" pitchFamily="49" charset="-122"/>
              </a:rPr>
              <a:t>的、</a:t>
            </a:r>
            <a:r>
              <a:rPr lang="zh-CN" altLang="en-US" b="1" i="1">
                <a:ea typeface="微软雅黑" pitchFamily="34" charset="-122"/>
                <a:sym typeface="黑体" pitchFamily="49" charset="-122"/>
              </a:rPr>
              <a:t>中低档次</a:t>
            </a:r>
            <a:r>
              <a:rPr lang="zh-CN" altLang="en-US" b="1">
                <a:ea typeface="微软雅黑" pitchFamily="34" charset="-122"/>
                <a:sym typeface="黑体" pitchFamily="49" charset="-122"/>
              </a:rPr>
              <a:t>的电动型、拼装型、装饰型玩具</a:t>
            </a:r>
            <a:r>
              <a:rPr lang="zh-CN" altLang="en-US" b="1" i="1">
                <a:ea typeface="微软雅黑" pitchFamily="34" charset="-122"/>
                <a:sym typeface="黑体" pitchFamily="49" charset="-122"/>
              </a:rPr>
              <a:t>转向新颖</a:t>
            </a:r>
            <a:r>
              <a:rPr lang="zh-CN" altLang="en-US" b="1">
                <a:ea typeface="微软雅黑" pitchFamily="34" charset="-122"/>
                <a:sym typeface="黑体" pitchFamily="49" charset="-122"/>
              </a:rPr>
              <a:t>的电子型、智慧型玩具及</a:t>
            </a:r>
            <a:r>
              <a:rPr lang="zh-CN" altLang="en-US" b="1" i="1">
                <a:ea typeface="微软雅黑" pitchFamily="34" charset="-122"/>
                <a:sym typeface="黑体" pitchFamily="49" charset="-122"/>
              </a:rPr>
              <a:t>高档</a:t>
            </a:r>
            <a:r>
              <a:rPr lang="zh-CN" altLang="en-US" b="1">
                <a:ea typeface="微软雅黑" pitchFamily="34" charset="-122"/>
                <a:sym typeface="黑体" pitchFamily="49" charset="-122"/>
              </a:rPr>
              <a:t>的毛绒、布制类装饰型玩具。</a:t>
            </a:r>
          </a:p>
          <a:p>
            <a:pPr algn="l">
              <a:buSzPct val="100000"/>
              <a:buFont typeface="Wingdings" pitchFamily="2" charset="2"/>
              <a:buNone/>
            </a:pPr>
            <a:endParaRPr lang="zh-CN" altLang="en-US" b="1">
              <a:ea typeface="微软雅黑" pitchFamily="34" charset="-122"/>
              <a:sym typeface="黑体" pitchFamily="49" charset="-122"/>
            </a:endParaRPr>
          </a:p>
          <a:p>
            <a:pPr algn="l">
              <a:buSzPct val="100000"/>
              <a:buFont typeface="Wingdings" pitchFamily="2" charset="2"/>
              <a:buChar char="l"/>
            </a:pPr>
            <a:r>
              <a:rPr lang="zh-CN" altLang="en-US" b="1">
                <a:solidFill>
                  <a:srgbClr val="CC6600"/>
                </a:solidFill>
                <a:ea typeface="微软雅黑" pitchFamily="34" charset="-122"/>
              </a:rPr>
              <a:t>心理：</a:t>
            </a:r>
            <a:r>
              <a:rPr lang="zh-CN" altLang="en-US" b="1">
                <a:ea typeface="微软雅黑" pitchFamily="34" charset="-122"/>
                <a:sym typeface="黑体" pitchFamily="49" charset="-122"/>
              </a:rPr>
              <a:t>不同的消费者行为受各种各样的心理制约。比如，对儿童市场来说，玩是儿童的天性，他们需要购买玩具寻求心理上的满足，形成购买玩具的动机。儿童心理中最为显著的是好奇心理。“好奇是儿童的天性”。由于儿童对社会、人生的见识与阅历非常有限，很多司空见惯的东西在他们眼中都是新鲜的。儿童生性活泼、幼稚纯真，对奇特的、与众不同的东西会</a:t>
            </a:r>
          </a:p>
          <a:p>
            <a:pPr algn="l"/>
            <a:r>
              <a:rPr lang="zh-CN" altLang="en-US" b="1">
                <a:ea typeface="微软雅黑" pitchFamily="34" charset="-122"/>
                <a:sym typeface="黑体" pitchFamily="49" charset="-122"/>
              </a:rPr>
              <a:t>产生强烈的“试一下”、“玩一玩”的心理。</a:t>
            </a:r>
          </a:p>
          <a:p>
            <a:pPr algn="l">
              <a:buSzPct val="100000"/>
              <a:buFont typeface="Wingdings" pitchFamily="2" charset="2"/>
              <a:buNone/>
            </a:pPr>
            <a:endParaRPr lang="zh-CN" altLang="en-US" b="1">
              <a:ea typeface="微软雅黑" pitchFamily="34" charset="-122"/>
              <a:sym typeface="黑体"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2708102124_c2541ca4cf_b"/>
          <p:cNvPicPr>
            <a:picLocks noGrp="1" noChangeAspect="1" noChangeArrowheads="1"/>
          </p:cNvPicPr>
          <p:nvPr>
            <p:ph idx="1"/>
          </p:nvPr>
        </p:nvPicPr>
        <p:blipFill>
          <a:blip r:embed="rId2" cstate="print"/>
          <a:srcRect/>
          <a:stretch>
            <a:fillRect/>
          </a:stretch>
        </p:blipFill>
        <p:spPr>
          <a:xfrm>
            <a:off x="6084888" y="44450"/>
            <a:ext cx="3019425" cy="4527550"/>
          </a:xfrm>
          <a:noFill/>
          <a:ln/>
        </p:spPr>
      </p:pic>
      <p:grpSp>
        <p:nvGrpSpPr>
          <p:cNvPr id="2" name="Group 3"/>
          <p:cNvGrpSpPr>
            <a:grpSpLocks/>
          </p:cNvGrpSpPr>
          <p:nvPr/>
        </p:nvGrpSpPr>
        <p:grpSpPr bwMode="auto">
          <a:xfrm>
            <a:off x="0" y="5734050"/>
            <a:ext cx="9178925" cy="1150938"/>
            <a:chOff x="0" y="0"/>
            <a:chExt cx="9181274" cy="1588274"/>
          </a:xfrm>
        </p:grpSpPr>
        <p:sp>
          <p:nvSpPr>
            <p:cNvPr id="16388"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6389"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6390" name="Text Box 6"/>
          <p:cNvSpPr txBox="1">
            <a:spLocks noChangeArrowheads="1"/>
          </p:cNvSpPr>
          <p:nvPr/>
        </p:nvSpPr>
        <p:spPr bwMode="auto">
          <a:xfrm>
            <a:off x="2268538" y="6381750"/>
            <a:ext cx="2681287" cy="400110"/>
          </a:xfrm>
          <a:prstGeom prst="rect">
            <a:avLst/>
          </a:prstGeom>
          <a:noFill/>
          <a:ln w="9525">
            <a:noFill/>
            <a:miter lim="800000"/>
            <a:headEnd/>
            <a:tailEnd/>
          </a:ln>
          <a:effectLst/>
        </p:spPr>
        <p:txBody>
          <a:bodyPr>
            <a:spAutoFit/>
          </a:bodyPr>
          <a:lstStyle/>
          <a:p>
            <a:r>
              <a:rPr lang="en-US" altLang="zh-TW" sz="2000" b="1" dirty="0" smtClean="0">
                <a:solidFill>
                  <a:schemeClr val="bg1"/>
                </a:solidFill>
                <a:latin typeface="Arial" pitchFamily="34" charset="0"/>
                <a:ea typeface="微软雅黑" pitchFamily="34" charset="-122"/>
              </a:rPr>
              <a:t>“</a:t>
            </a:r>
            <a:r>
              <a:rPr lang="zh-CN" altLang="en-US" sz="2000" b="1" dirty="0" smtClean="0">
                <a:solidFill>
                  <a:schemeClr val="bg1"/>
                </a:solidFill>
                <a:latin typeface="Arial" pitchFamily="34" charset="0"/>
                <a:ea typeface="微软雅黑" pitchFamily="34" charset="-122"/>
              </a:rPr>
              <a:t>二孩政策”全面开放 </a:t>
            </a:r>
            <a:endParaRPr lang="zh-TW" altLang="en-US" sz="2000" b="1" dirty="0">
              <a:solidFill>
                <a:schemeClr val="bg1"/>
              </a:solidFill>
              <a:latin typeface="Arial" pitchFamily="34" charset="0"/>
              <a:ea typeface="微软雅黑" pitchFamily="34" charset="-122"/>
            </a:endParaRPr>
          </a:p>
        </p:txBody>
      </p:sp>
      <p:sp>
        <p:nvSpPr>
          <p:cNvPr id="16391"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6392"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6393" name="Text Box 9"/>
          <p:cNvSpPr txBox="1">
            <a:spLocks noChangeArrowheads="1"/>
          </p:cNvSpPr>
          <p:nvPr/>
        </p:nvSpPr>
        <p:spPr bwMode="auto">
          <a:xfrm>
            <a:off x="522575" y="333375"/>
            <a:ext cx="1877438" cy="461665"/>
          </a:xfrm>
          <a:prstGeom prst="rect">
            <a:avLst/>
          </a:prstGeom>
          <a:noFill/>
          <a:ln w="9525">
            <a:noFill/>
            <a:miter lim="800000"/>
            <a:headEnd/>
            <a:tailEnd/>
          </a:ln>
          <a:effectLst/>
        </p:spPr>
        <p:txBody>
          <a:bodyPr wrap="none">
            <a:spAutoFit/>
          </a:bodyPr>
          <a:lstStyle/>
          <a:p>
            <a:r>
              <a:rPr lang="zh-CN" altLang="en-US" dirty="0" smtClean="0">
                <a:latin typeface="Arial" pitchFamily="34" charset="0"/>
                <a:ea typeface="微软雅黑" pitchFamily="34" charset="-122"/>
              </a:rPr>
              <a:t>“</a:t>
            </a:r>
            <a:r>
              <a:rPr lang="zh-CN" altLang="en-US" sz="2400" dirty="0" smtClean="0">
                <a:solidFill>
                  <a:srgbClr val="FF0000"/>
                </a:solidFill>
                <a:latin typeface="Arial" pitchFamily="34" charset="0"/>
                <a:ea typeface="微软雅黑" pitchFamily="34" charset="-122"/>
              </a:rPr>
              <a:t>二孩政策</a:t>
            </a:r>
            <a:r>
              <a:rPr lang="zh-CN" altLang="en-US" dirty="0" smtClean="0">
                <a:latin typeface="Arial" pitchFamily="34" charset="0"/>
                <a:ea typeface="微软雅黑" pitchFamily="34" charset="-122"/>
              </a:rPr>
              <a:t>”</a:t>
            </a:r>
            <a:endParaRPr lang="zh-CN" altLang="en-US" dirty="0">
              <a:latin typeface="Arial" pitchFamily="34" charset="0"/>
              <a:ea typeface="微软雅黑" pitchFamily="34" charset="-122"/>
            </a:endParaRPr>
          </a:p>
        </p:txBody>
      </p:sp>
      <p:sp>
        <p:nvSpPr>
          <p:cNvPr id="16394"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endParaRPr lang="zh-CN" altLang="en-US" dirty="0">
              <a:latin typeface="Arial" pitchFamily="34" charset="0"/>
            </a:endParaRPr>
          </a:p>
        </p:txBody>
      </p:sp>
      <p:sp>
        <p:nvSpPr>
          <p:cNvPr id="16395" name="单圆角矩形 11"/>
          <p:cNvSpPr>
            <a:spLocks noChangeArrowheads="1"/>
          </p:cNvSpPr>
          <p:nvPr/>
        </p:nvSpPr>
        <p:spPr bwMode="auto">
          <a:xfrm flipV="1">
            <a:off x="323850" y="1412875"/>
            <a:ext cx="144463" cy="793750"/>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6396" name="单圆角矩形 6"/>
          <p:cNvSpPr>
            <a:spLocks noChangeArrowheads="1"/>
          </p:cNvSpPr>
          <p:nvPr/>
        </p:nvSpPr>
        <p:spPr bwMode="auto">
          <a:xfrm>
            <a:off x="323850" y="1196975"/>
            <a:ext cx="144463"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6397" name="Text Box 13"/>
          <p:cNvSpPr txBox="1">
            <a:spLocks noChangeArrowheads="1"/>
          </p:cNvSpPr>
          <p:nvPr/>
        </p:nvSpPr>
        <p:spPr bwMode="auto">
          <a:xfrm>
            <a:off x="-61075" y="1270000"/>
            <a:ext cx="5211683" cy="369332"/>
          </a:xfrm>
          <a:prstGeom prst="rect">
            <a:avLst/>
          </a:prstGeom>
          <a:noFill/>
          <a:ln w="9525">
            <a:noFill/>
            <a:miter lim="800000"/>
            <a:headEnd/>
            <a:tailEnd/>
          </a:ln>
          <a:effectLst/>
        </p:spPr>
        <p:txBody>
          <a:bodyPr wrap="none">
            <a:spAutoFit/>
          </a:bodyPr>
          <a:lstStyle/>
          <a:p>
            <a:r>
              <a:rPr lang="zh-CN" altLang="en-US" dirty="0" smtClean="0">
                <a:ea typeface="微软雅黑" pitchFamily="34" charset="-122"/>
              </a:rPr>
              <a:t>        用</a:t>
            </a:r>
            <a:r>
              <a:rPr lang="zh-CN" altLang="en-US" dirty="0">
                <a:ea typeface="微软雅黑" pitchFamily="34" charset="-122"/>
              </a:rPr>
              <a:t>户因素</a:t>
            </a:r>
            <a:r>
              <a:rPr lang="zh-CN" altLang="en-US" dirty="0" smtClean="0">
                <a:ea typeface="微软雅黑" pitchFamily="34" charset="-122"/>
              </a:rPr>
              <a:t>：    政策文</a:t>
            </a:r>
            <a:r>
              <a:rPr lang="zh-CN" altLang="en-US" dirty="0">
                <a:ea typeface="微软雅黑" pitchFamily="34" charset="-122"/>
              </a:rPr>
              <a:t>化 个人 社会 经济 心理</a:t>
            </a:r>
          </a:p>
        </p:txBody>
      </p:sp>
      <p:sp>
        <p:nvSpPr>
          <p:cNvPr id="16398" name="Text Box 14"/>
          <p:cNvSpPr txBox="1">
            <a:spLocks noChangeArrowheads="1"/>
          </p:cNvSpPr>
          <p:nvPr/>
        </p:nvSpPr>
        <p:spPr bwMode="auto">
          <a:xfrm>
            <a:off x="396875" y="1773238"/>
            <a:ext cx="5832475" cy="3693319"/>
          </a:xfrm>
          <a:prstGeom prst="rect">
            <a:avLst/>
          </a:prstGeom>
          <a:noFill/>
          <a:ln w="9525">
            <a:noFill/>
            <a:miter lim="800000"/>
            <a:headEnd/>
            <a:tailEnd/>
          </a:ln>
          <a:effectLst/>
        </p:spPr>
        <p:txBody>
          <a:bodyPr>
            <a:spAutoFit/>
          </a:bodyPr>
          <a:lstStyle/>
          <a:p>
            <a:pPr algn="l">
              <a:buSzPct val="100000"/>
              <a:buFont typeface="Wingdings" pitchFamily="2" charset="2"/>
              <a:buChar char="l"/>
            </a:pPr>
            <a:r>
              <a:rPr lang="zh-CN" altLang="en-US" b="1" dirty="0" smtClean="0">
                <a:solidFill>
                  <a:srgbClr val="CC6600"/>
                </a:solidFill>
                <a:latin typeface="时尚中黑简体" pitchFamily="2" charset="-122"/>
                <a:ea typeface="时尚中黑简体" pitchFamily="2" charset="-122"/>
              </a:rPr>
              <a:t>政策</a:t>
            </a:r>
            <a:r>
              <a:rPr lang="zh-CN" altLang="en-US" b="1" dirty="0" smtClean="0">
                <a:solidFill>
                  <a:srgbClr val="CC6600"/>
                </a:solidFill>
                <a:latin typeface="时尚中黑简体" pitchFamily="2" charset="-122"/>
                <a:ea typeface="时尚中黑简体" pitchFamily="2" charset="-122"/>
              </a:rPr>
              <a:t>：</a:t>
            </a:r>
            <a:r>
              <a:rPr lang="zh-CN" altLang="en-US" b="1" dirty="0" smtClean="0">
                <a:latin typeface="时尚中黑简体" pitchFamily="2" charset="-122"/>
                <a:ea typeface="时尚中黑简体" pitchFamily="2" charset="-122"/>
                <a:sym typeface="黑体" pitchFamily="49" charset="-122"/>
              </a:rPr>
              <a:t>最</a:t>
            </a:r>
            <a:r>
              <a:rPr lang="zh-CN" altLang="en-US" b="1" dirty="0" smtClean="0">
                <a:latin typeface="时尚中黑简体" pitchFamily="2" charset="-122"/>
                <a:ea typeface="时尚中黑简体" pitchFamily="2" charset="-122"/>
                <a:sym typeface="黑体" pitchFamily="49" charset="-122"/>
              </a:rPr>
              <a:t>近，“二孩经济”这个话题被推向了舆论的高潮。</a:t>
            </a:r>
            <a:r>
              <a:rPr lang="en-US" altLang="zh-CN" b="1" dirty="0" smtClean="0">
                <a:latin typeface="时尚中黑简体" pitchFamily="2" charset="-122"/>
                <a:ea typeface="时尚中黑简体" pitchFamily="2" charset="-122"/>
                <a:sym typeface="黑体" pitchFamily="49" charset="-122"/>
              </a:rPr>
              <a:t>2015</a:t>
            </a:r>
            <a:r>
              <a:rPr lang="zh-CN" altLang="en-US" b="1" dirty="0" smtClean="0">
                <a:latin typeface="时尚中黑简体" pitchFamily="2" charset="-122"/>
                <a:ea typeface="时尚中黑简体" pitchFamily="2" charset="-122"/>
                <a:sym typeface="黑体" pitchFamily="49" charset="-122"/>
              </a:rPr>
              <a:t>年</a:t>
            </a:r>
            <a:r>
              <a:rPr lang="en-US" altLang="zh-CN" b="1" dirty="0" smtClean="0">
                <a:latin typeface="时尚中黑简体" pitchFamily="2" charset="-122"/>
                <a:ea typeface="时尚中黑简体" pitchFamily="2" charset="-122"/>
                <a:sym typeface="黑体" pitchFamily="49" charset="-122"/>
              </a:rPr>
              <a:t>10</a:t>
            </a:r>
            <a:r>
              <a:rPr lang="zh-CN" altLang="en-US" b="1" dirty="0" smtClean="0">
                <a:latin typeface="时尚中黑简体" pitchFamily="2" charset="-122"/>
                <a:ea typeface="时尚中黑简体" pitchFamily="2" charset="-122"/>
                <a:sym typeface="黑体" pitchFamily="49" charset="-122"/>
              </a:rPr>
              <a:t>月</a:t>
            </a:r>
            <a:r>
              <a:rPr lang="en-US" altLang="zh-CN" b="1" dirty="0" smtClean="0">
                <a:latin typeface="时尚中黑简体" pitchFamily="2" charset="-122"/>
                <a:ea typeface="时尚中黑简体" pitchFamily="2" charset="-122"/>
                <a:sym typeface="黑体" pitchFamily="49" charset="-122"/>
              </a:rPr>
              <a:t>29</a:t>
            </a:r>
            <a:r>
              <a:rPr lang="zh-CN" altLang="en-US" b="1" dirty="0" smtClean="0">
                <a:latin typeface="时尚中黑简体" pitchFamily="2" charset="-122"/>
                <a:ea typeface="时尚中黑简体" pitchFamily="2" charset="-122"/>
                <a:sym typeface="黑体" pitchFamily="49" charset="-122"/>
              </a:rPr>
              <a:t>号，党的十八届五中全会公报明确指出，全面实施一对夫妇两个孩子的政策，这是继</a:t>
            </a:r>
            <a:r>
              <a:rPr lang="en-US" altLang="zh-CN" b="1" dirty="0" smtClean="0">
                <a:latin typeface="时尚中黑简体" pitchFamily="2" charset="-122"/>
                <a:ea typeface="时尚中黑简体" pitchFamily="2" charset="-122"/>
                <a:sym typeface="黑体" pitchFamily="49" charset="-122"/>
              </a:rPr>
              <a:t>2013</a:t>
            </a:r>
            <a:r>
              <a:rPr lang="zh-CN" altLang="en-US" b="1" dirty="0" smtClean="0">
                <a:latin typeface="时尚中黑简体" pitchFamily="2" charset="-122"/>
                <a:ea typeface="时尚中黑简体" pitchFamily="2" charset="-122"/>
                <a:sym typeface="黑体" pitchFamily="49" charset="-122"/>
              </a:rPr>
              <a:t>年十八届三中全会决定启动实施“</a:t>
            </a:r>
            <a:r>
              <a:rPr lang="zh-CN" altLang="en-US" b="1" dirty="0" smtClean="0">
                <a:latin typeface="时尚中黑简体" pitchFamily="2" charset="-122"/>
                <a:ea typeface="时尚中黑简体" pitchFamily="2" charset="-122"/>
                <a:sym typeface="黑体" pitchFamily="49" charset="-122"/>
              </a:rPr>
              <a:t>单</a:t>
            </a:r>
            <a:r>
              <a:rPr lang="zh-CN" altLang="en-US" b="1" dirty="0" smtClean="0">
                <a:latin typeface="时尚中黑简体" pitchFamily="2" charset="-122"/>
                <a:ea typeface="时尚中黑简体" pitchFamily="2" charset="-122"/>
                <a:sym typeface="黑体" pitchFamily="49" charset="-122"/>
              </a:rPr>
              <a:t>独二孩”政策之后的有一次人口政策调整。</a:t>
            </a:r>
            <a:endParaRPr lang="zh-CN" altLang="en-US" b="1" dirty="0">
              <a:latin typeface="时尚中黑简体" pitchFamily="2" charset="-122"/>
              <a:ea typeface="时尚中黑简体" pitchFamily="2" charset="-122"/>
              <a:sym typeface="黑体" pitchFamily="49" charset="-122"/>
            </a:endParaRPr>
          </a:p>
          <a:p>
            <a:pPr algn="l">
              <a:buSzPct val="100000"/>
              <a:buFont typeface="Wingdings" pitchFamily="2" charset="2"/>
              <a:buNone/>
            </a:pPr>
            <a:endParaRPr lang="zh-CN" altLang="en-US" b="1" dirty="0">
              <a:ea typeface="微软雅黑" pitchFamily="34" charset="-122"/>
              <a:sym typeface="黑体" pitchFamily="49" charset="-122"/>
            </a:endParaRPr>
          </a:p>
          <a:p>
            <a:pPr algn="l">
              <a:buSzPct val="100000"/>
              <a:buFont typeface="Wingdings" pitchFamily="2" charset="2"/>
              <a:buChar char="l"/>
            </a:pPr>
            <a:r>
              <a:rPr lang="zh-CN" altLang="en-US" b="1" dirty="0" smtClean="0">
                <a:solidFill>
                  <a:srgbClr val="CC6600"/>
                </a:solidFill>
                <a:ea typeface="微软雅黑" pitchFamily="34" charset="-122"/>
              </a:rPr>
              <a:t>经济</a:t>
            </a:r>
            <a:r>
              <a:rPr lang="zh-CN" altLang="en-US" b="1" dirty="0" smtClean="0">
                <a:solidFill>
                  <a:srgbClr val="CC6600"/>
                </a:solidFill>
                <a:ea typeface="微软雅黑" pitchFamily="34" charset="-122"/>
              </a:rPr>
              <a:t>：</a:t>
            </a:r>
            <a:r>
              <a:rPr lang="zh-CN" altLang="en-US" b="1" dirty="0" smtClean="0">
                <a:ea typeface="微软雅黑" pitchFamily="34" charset="-122"/>
              </a:rPr>
              <a:t>有机构预测，在“二孩政策”全面开放和落实后，我国每年可能将新增新生儿</a:t>
            </a:r>
            <a:r>
              <a:rPr lang="en-US" altLang="zh-CN" b="1" dirty="0" smtClean="0">
                <a:ea typeface="微软雅黑" pitchFamily="34" charset="-122"/>
              </a:rPr>
              <a:t>300</a:t>
            </a:r>
            <a:r>
              <a:rPr lang="zh-CN" altLang="en-US" b="1" dirty="0" smtClean="0">
                <a:ea typeface="微软雅黑" pitchFamily="34" charset="-122"/>
              </a:rPr>
              <a:t>万人至</a:t>
            </a:r>
            <a:r>
              <a:rPr lang="en-US" altLang="zh-CN" b="1" dirty="0" smtClean="0">
                <a:ea typeface="微软雅黑" pitchFamily="34" charset="-122"/>
              </a:rPr>
              <a:t>800</a:t>
            </a:r>
            <a:r>
              <a:rPr lang="zh-CN" altLang="en-US" b="1" dirty="0" smtClean="0">
                <a:ea typeface="微软雅黑" pitchFamily="34" charset="-122"/>
              </a:rPr>
              <a:t>万人，</a:t>
            </a:r>
            <a:r>
              <a:rPr lang="en-US" altLang="zh-CN" b="1" dirty="0" smtClean="0">
                <a:ea typeface="微软雅黑" pitchFamily="34" charset="-122"/>
              </a:rPr>
              <a:t>018</a:t>
            </a:r>
            <a:r>
              <a:rPr lang="zh-CN" altLang="en-US" b="1" dirty="0" smtClean="0">
                <a:ea typeface="微软雅黑" pitchFamily="34" charset="-122"/>
              </a:rPr>
              <a:t>年新增新生儿有望超过</a:t>
            </a:r>
            <a:r>
              <a:rPr lang="en-US" altLang="zh-CN" b="1" dirty="0" smtClean="0">
                <a:ea typeface="微软雅黑" pitchFamily="34" charset="-122"/>
              </a:rPr>
              <a:t>2000</a:t>
            </a:r>
            <a:r>
              <a:rPr lang="zh-CN" altLang="en-US" b="1" dirty="0" smtClean="0">
                <a:ea typeface="微软雅黑" pitchFamily="34" charset="-122"/>
              </a:rPr>
              <a:t>万人，其所蕴含的消费红利大约在每年</a:t>
            </a:r>
            <a:r>
              <a:rPr lang="en-US" altLang="zh-CN" b="1" dirty="0" smtClean="0">
                <a:ea typeface="微软雅黑" pitchFamily="34" charset="-122"/>
              </a:rPr>
              <a:t>1200</a:t>
            </a:r>
            <a:r>
              <a:rPr lang="zh-CN" altLang="en-US" b="1" dirty="0" smtClean="0">
                <a:ea typeface="微软雅黑" pitchFamily="34" charset="-122"/>
              </a:rPr>
              <a:t>亿元至</a:t>
            </a:r>
            <a:r>
              <a:rPr lang="en-US" altLang="zh-CN" b="1" dirty="0" smtClean="0">
                <a:ea typeface="微软雅黑" pitchFamily="34" charset="-122"/>
              </a:rPr>
              <a:t>1600</a:t>
            </a:r>
            <a:r>
              <a:rPr lang="zh-CN" altLang="en-US" b="1" dirty="0" smtClean="0">
                <a:ea typeface="微软雅黑" pitchFamily="34" charset="-122"/>
              </a:rPr>
              <a:t>亿元，这为食品</a:t>
            </a:r>
            <a:r>
              <a:rPr lang="zh-CN" altLang="en-US" b="1" dirty="0" smtClean="0">
                <a:ea typeface="微软雅黑" pitchFamily="34" charset="-122"/>
              </a:rPr>
              <a:t>，玩具，母婴服饰，家用汽车，教育培训等行业带来巨大的市场空间。而玩具厂商 也将伴随婴儿潮迎来新的春天。</a:t>
            </a:r>
            <a:endParaRPr lang="zh-CN" altLang="en-US" b="1" dirty="0">
              <a:ea typeface="微软雅黑" pitchFamily="34" charset="-122"/>
              <a:sym typeface="黑体" pitchFamily="49" charset="-122"/>
            </a:endParaRPr>
          </a:p>
          <a:p>
            <a:pPr algn="l">
              <a:buSzPct val="100000"/>
              <a:buFont typeface="Wingdings" pitchFamily="2" charset="2"/>
              <a:buNone/>
            </a:pPr>
            <a:endParaRPr lang="zh-CN" altLang="en-US" b="1" dirty="0">
              <a:ea typeface="微软雅黑" pitchFamily="34" charset="-122"/>
              <a:sym typeface="黑体" pitchFamily="49" charset="-122"/>
            </a:endParaRPr>
          </a:p>
        </p:txBody>
      </p:sp>
      <p:pic>
        <p:nvPicPr>
          <p:cNvPr id="16" name="图片 15" descr="download23.jpg"/>
          <p:cNvPicPr>
            <a:picLocks noChangeAspect="1"/>
          </p:cNvPicPr>
          <p:nvPr/>
        </p:nvPicPr>
        <p:blipFill>
          <a:blip r:embed="rId3" cstate="print"/>
          <a:stretch>
            <a:fillRect/>
          </a:stretch>
        </p:blipFill>
        <p:spPr>
          <a:xfrm>
            <a:off x="6072198" y="0"/>
            <a:ext cx="3071802" cy="457200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u=1641228796,1062066369&amp;fm=21&amp;gp=0.jpg"/>
          <p:cNvPicPr>
            <a:picLocks noChangeAspect="1"/>
          </p:cNvPicPr>
          <p:nvPr/>
        </p:nvPicPr>
        <p:blipFill>
          <a:blip r:embed="rId2" cstate="print"/>
          <a:stretch>
            <a:fillRect/>
          </a:stretch>
        </p:blipFill>
        <p:spPr>
          <a:xfrm rot="426547">
            <a:off x="3357554" y="357166"/>
            <a:ext cx="1643074" cy="2095500"/>
          </a:xfrm>
          <a:prstGeom prst="rect">
            <a:avLst/>
          </a:prstGeom>
        </p:spPr>
      </p:pic>
      <p:pic>
        <p:nvPicPr>
          <p:cNvPr id="16386" name="Picture 2" descr="2708102124_c2541ca4cf_b"/>
          <p:cNvPicPr>
            <a:picLocks noGrp="1" noChangeAspect="1" noChangeArrowheads="1"/>
          </p:cNvPicPr>
          <p:nvPr>
            <p:ph idx="1"/>
          </p:nvPr>
        </p:nvPicPr>
        <p:blipFill>
          <a:blip r:embed="rId3" cstate="print"/>
          <a:srcRect/>
          <a:stretch>
            <a:fillRect/>
          </a:stretch>
        </p:blipFill>
        <p:spPr>
          <a:xfrm>
            <a:off x="6084888" y="44450"/>
            <a:ext cx="3019425" cy="4527550"/>
          </a:xfrm>
          <a:noFill/>
          <a:ln/>
        </p:spPr>
      </p:pic>
      <p:grpSp>
        <p:nvGrpSpPr>
          <p:cNvPr id="2" name="Group 3"/>
          <p:cNvGrpSpPr>
            <a:grpSpLocks/>
          </p:cNvGrpSpPr>
          <p:nvPr/>
        </p:nvGrpSpPr>
        <p:grpSpPr bwMode="auto">
          <a:xfrm>
            <a:off x="0" y="5734050"/>
            <a:ext cx="9178925" cy="1150938"/>
            <a:chOff x="0" y="0"/>
            <a:chExt cx="9181274" cy="1588274"/>
          </a:xfrm>
        </p:grpSpPr>
        <p:sp>
          <p:nvSpPr>
            <p:cNvPr id="16388"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6389"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6390" name="Text Box 6"/>
          <p:cNvSpPr txBox="1">
            <a:spLocks noChangeArrowheads="1"/>
          </p:cNvSpPr>
          <p:nvPr/>
        </p:nvSpPr>
        <p:spPr bwMode="auto">
          <a:xfrm>
            <a:off x="2268538" y="6381750"/>
            <a:ext cx="2681287" cy="400110"/>
          </a:xfrm>
          <a:prstGeom prst="rect">
            <a:avLst/>
          </a:prstGeom>
          <a:noFill/>
          <a:ln w="9525">
            <a:noFill/>
            <a:miter lim="800000"/>
            <a:headEnd/>
            <a:tailEnd/>
          </a:ln>
          <a:effectLst/>
        </p:spPr>
        <p:txBody>
          <a:bodyPr>
            <a:spAutoFit/>
          </a:bodyPr>
          <a:lstStyle/>
          <a:p>
            <a:r>
              <a:rPr lang="en-US" altLang="zh-TW" sz="2000" b="1" dirty="0" smtClean="0">
                <a:solidFill>
                  <a:schemeClr val="bg1"/>
                </a:solidFill>
                <a:latin typeface="Arial" pitchFamily="34" charset="0"/>
                <a:ea typeface="微软雅黑" pitchFamily="34" charset="-122"/>
              </a:rPr>
              <a:t>“</a:t>
            </a:r>
            <a:r>
              <a:rPr lang="zh-CN" altLang="en-US" sz="2000" b="1" dirty="0" smtClean="0">
                <a:solidFill>
                  <a:schemeClr val="bg1"/>
                </a:solidFill>
                <a:latin typeface="Arial" pitchFamily="34" charset="0"/>
                <a:ea typeface="微软雅黑" pitchFamily="34" charset="-122"/>
              </a:rPr>
              <a:t>二孩政策”全面开放 </a:t>
            </a:r>
            <a:endParaRPr lang="zh-TW" altLang="en-US" sz="2000" b="1" dirty="0">
              <a:solidFill>
                <a:schemeClr val="bg1"/>
              </a:solidFill>
              <a:latin typeface="Arial" pitchFamily="34" charset="0"/>
              <a:ea typeface="微软雅黑" pitchFamily="34" charset="-122"/>
            </a:endParaRPr>
          </a:p>
        </p:txBody>
      </p:sp>
      <p:sp>
        <p:nvSpPr>
          <p:cNvPr id="16391"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6392"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6393" name="Text Box 9"/>
          <p:cNvSpPr txBox="1">
            <a:spLocks noChangeArrowheads="1"/>
          </p:cNvSpPr>
          <p:nvPr/>
        </p:nvSpPr>
        <p:spPr bwMode="auto">
          <a:xfrm>
            <a:off x="703336" y="357166"/>
            <a:ext cx="1415773" cy="461665"/>
          </a:xfrm>
          <a:prstGeom prst="rect">
            <a:avLst/>
          </a:prstGeom>
          <a:noFill/>
          <a:ln w="9525">
            <a:noFill/>
            <a:miter lim="800000"/>
            <a:headEnd/>
            <a:tailEnd/>
          </a:ln>
          <a:effectLst/>
        </p:spPr>
        <p:txBody>
          <a:bodyPr wrap="none">
            <a:spAutoFit/>
          </a:bodyPr>
          <a:lstStyle/>
          <a:p>
            <a:r>
              <a:rPr lang="zh-CN" altLang="en-US" sz="2400" dirty="0" smtClean="0">
                <a:latin typeface="时尚中黑简体" pitchFamily="2" charset="-122"/>
                <a:ea typeface="时尚中黑简体" pitchFamily="2" charset="-122"/>
              </a:rPr>
              <a:t>设</a:t>
            </a:r>
            <a:r>
              <a:rPr lang="zh-CN" altLang="en-US" sz="2400" dirty="0" smtClean="0">
                <a:latin typeface="时尚中黑简体" pitchFamily="2" charset="-122"/>
                <a:ea typeface="时尚中黑简体" pitchFamily="2" charset="-122"/>
              </a:rPr>
              <a:t>计定位</a:t>
            </a:r>
            <a:endParaRPr lang="zh-CN" altLang="en-US" sz="2400" dirty="0">
              <a:latin typeface="时尚中黑简体" pitchFamily="2" charset="-122"/>
              <a:ea typeface="时尚中黑简体" pitchFamily="2" charset="-122"/>
            </a:endParaRPr>
          </a:p>
        </p:txBody>
      </p:sp>
      <p:sp>
        <p:nvSpPr>
          <p:cNvPr id="16394"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endParaRPr lang="zh-CN" altLang="en-US" dirty="0">
              <a:latin typeface="Arial" pitchFamily="34" charset="0"/>
            </a:endParaRPr>
          </a:p>
        </p:txBody>
      </p:sp>
      <p:sp>
        <p:nvSpPr>
          <p:cNvPr id="16395" name="单圆角矩形 11"/>
          <p:cNvSpPr>
            <a:spLocks noChangeArrowheads="1"/>
          </p:cNvSpPr>
          <p:nvPr/>
        </p:nvSpPr>
        <p:spPr bwMode="auto">
          <a:xfrm flipV="1">
            <a:off x="323850" y="1412875"/>
            <a:ext cx="144463" cy="793750"/>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6396" name="单圆角矩形 6"/>
          <p:cNvSpPr>
            <a:spLocks noChangeArrowheads="1"/>
          </p:cNvSpPr>
          <p:nvPr/>
        </p:nvSpPr>
        <p:spPr bwMode="auto">
          <a:xfrm>
            <a:off x="323850" y="1196975"/>
            <a:ext cx="144463"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6397" name="Text Box 13"/>
          <p:cNvSpPr txBox="1">
            <a:spLocks noChangeArrowheads="1"/>
          </p:cNvSpPr>
          <p:nvPr/>
        </p:nvSpPr>
        <p:spPr bwMode="auto">
          <a:xfrm>
            <a:off x="2176713" y="1270000"/>
            <a:ext cx="736099" cy="369332"/>
          </a:xfrm>
          <a:prstGeom prst="rect">
            <a:avLst/>
          </a:prstGeom>
          <a:noFill/>
          <a:ln w="9525">
            <a:noFill/>
            <a:miter lim="800000"/>
            <a:headEnd/>
            <a:tailEnd/>
          </a:ln>
          <a:effectLst/>
        </p:spPr>
        <p:txBody>
          <a:bodyPr wrap="none">
            <a:spAutoFit/>
          </a:bodyPr>
          <a:lstStyle/>
          <a:p>
            <a:r>
              <a:rPr lang="zh-CN" altLang="en-US" dirty="0" smtClean="0">
                <a:ea typeface="微软雅黑" pitchFamily="34" charset="-122"/>
              </a:rPr>
              <a:t>        </a:t>
            </a:r>
            <a:endParaRPr lang="zh-CN" altLang="en-US" dirty="0">
              <a:ea typeface="微软雅黑" pitchFamily="34" charset="-122"/>
            </a:endParaRPr>
          </a:p>
        </p:txBody>
      </p:sp>
      <p:sp>
        <p:nvSpPr>
          <p:cNvPr id="16398" name="Text Box 14"/>
          <p:cNvSpPr txBox="1">
            <a:spLocks noChangeArrowheads="1"/>
          </p:cNvSpPr>
          <p:nvPr/>
        </p:nvSpPr>
        <p:spPr bwMode="auto">
          <a:xfrm>
            <a:off x="396875" y="1773238"/>
            <a:ext cx="5832475" cy="646331"/>
          </a:xfrm>
          <a:prstGeom prst="rect">
            <a:avLst/>
          </a:prstGeom>
          <a:noFill/>
          <a:ln w="9525">
            <a:noFill/>
            <a:miter lim="800000"/>
            <a:headEnd/>
            <a:tailEnd/>
          </a:ln>
          <a:effectLst/>
        </p:spPr>
        <p:txBody>
          <a:bodyPr>
            <a:spAutoFit/>
          </a:bodyPr>
          <a:lstStyle/>
          <a:p>
            <a:pPr algn="l">
              <a:buSzPct val="100000"/>
            </a:pPr>
            <a:endParaRPr lang="zh-CN" altLang="en-US" b="1" dirty="0">
              <a:ea typeface="微软雅黑" pitchFamily="34" charset="-122"/>
              <a:sym typeface="黑体" pitchFamily="49" charset="-122"/>
            </a:endParaRPr>
          </a:p>
          <a:p>
            <a:pPr algn="l">
              <a:buSzPct val="100000"/>
              <a:buFont typeface="Wingdings" pitchFamily="2" charset="2"/>
              <a:buNone/>
            </a:pPr>
            <a:endParaRPr lang="zh-CN" altLang="en-US" b="1" dirty="0">
              <a:ea typeface="微软雅黑" pitchFamily="34" charset="-122"/>
              <a:sym typeface="黑体" pitchFamily="49" charset="-122"/>
            </a:endParaRPr>
          </a:p>
        </p:txBody>
      </p:sp>
      <p:pic>
        <p:nvPicPr>
          <p:cNvPr id="16" name="图片 15" descr="download23.jpg"/>
          <p:cNvPicPr>
            <a:picLocks noChangeAspect="1"/>
          </p:cNvPicPr>
          <p:nvPr/>
        </p:nvPicPr>
        <p:blipFill>
          <a:blip r:embed="rId4" cstate="print"/>
          <a:stretch>
            <a:fillRect/>
          </a:stretch>
        </p:blipFill>
        <p:spPr>
          <a:xfrm>
            <a:off x="6072198" y="0"/>
            <a:ext cx="3071802" cy="4572008"/>
          </a:xfrm>
          <a:prstGeom prst="rect">
            <a:avLst/>
          </a:prstGeom>
        </p:spPr>
      </p:pic>
      <p:sp>
        <p:nvSpPr>
          <p:cNvPr id="17" name="TextBox 16"/>
          <p:cNvSpPr txBox="1"/>
          <p:nvPr/>
        </p:nvSpPr>
        <p:spPr>
          <a:xfrm>
            <a:off x="-6628747" y="1714488"/>
            <a:ext cx="15156714" cy="3139321"/>
          </a:xfrm>
          <a:prstGeom prst="rect">
            <a:avLst/>
          </a:prstGeom>
          <a:noFill/>
        </p:spPr>
        <p:txBody>
          <a:bodyPr wrap="none" rtlCol="0">
            <a:spAutoFit/>
          </a:bodyPr>
          <a:lstStyle/>
          <a:p>
            <a:r>
              <a:rPr lang="zh-CN" altLang="en-US" dirty="0" smtClean="0"/>
              <a:t>                                                                            随着</a:t>
            </a:r>
            <a:r>
              <a:rPr lang="zh-CN" altLang="en-US" dirty="0" smtClean="0">
                <a:solidFill>
                  <a:srgbClr val="00B050"/>
                </a:solidFill>
              </a:rPr>
              <a:t>“</a:t>
            </a:r>
            <a:r>
              <a:rPr lang="zh-CN" altLang="en-US" dirty="0" smtClean="0">
                <a:solidFill>
                  <a:srgbClr val="00B050"/>
                </a:solidFill>
                <a:latin typeface="时尚中黑简体" pitchFamily="2" charset="-122"/>
                <a:ea typeface="时尚中黑简体" pitchFamily="2" charset="-122"/>
              </a:rPr>
              <a:t>二孩政策”</a:t>
            </a:r>
            <a:r>
              <a:rPr lang="zh-CN" altLang="en-US" dirty="0" smtClean="0"/>
              <a:t>颁布，儿童玩具设计也趋向于 如何</a:t>
            </a:r>
            <a:endParaRPr lang="en-US" altLang="zh-CN" dirty="0" smtClean="0"/>
          </a:p>
          <a:p>
            <a:r>
              <a:rPr lang="zh-CN" altLang="en-US" dirty="0" smtClean="0"/>
              <a:t>                                                                           进行 资源的</a:t>
            </a:r>
            <a:r>
              <a:rPr lang="zh-CN" altLang="en-US" dirty="0" smtClean="0">
                <a:solidFill>
                  <a:srgbClr val="00B050"/>
                </a:solidFill>
                <a:latin typeface="时尚中黑简体" pitchFamily="2" charset="-122"/>
                <a:ea typeface="时尚中黑简体" pitchFamily="2" charset="-122"/>
              </a:rPr>
              <a:t>节约</a:t>
            </a:r>
            <a:r>
              <a:rPr lang="zh-CN" altLang="en-US" dirty="0" smtClean="0"/>
              <a:t>和</a:t>
            </a:r>
            <a:r>
              <a:rPr lang="zh-CN" altLang="en-US" dirty="0" smtClean="0">
                <a:solidFill>
                  <a:srgbClr val="00B0F0"/>
                </a:solidFill>
                <a:latin typeface="时尚中黑简体" pitchFamily="2" charset="-122"/>
                <a:ea typeface="时尚中黑简体" pitchFamily="2" charset="-122"/>
              </a:rPr>
              <a:t>重复利用</a:t>
            </a:r>
            <a:r>
              <a:rPr lang="zh-CN" altLang="en-US" dirty="0" smtClean="0"/>
              <a:t>，以便有效的</a:t>
            </a:r>
            <a:r>
              <a:rPr lang="zh-CN" altLang="en-US" dirty="0" smtClean="0">
                <a:solidFill>
                  <a:srgbClr val="00B0F0"/>
                </a:solidFill>
                <a:latin typeface="时尚中黑简体" pitchFamily="2" charset="-122"/>
                <a:ea typeface="时尚中黑简体" pitchFamily="2" charset="-122"/>
              </a:rPr>
              <a:t>保护环境</a:t>
            </a:r>
            <a:r>
              <a:rPr lang="zh-CN" altLang="en-US" dirty="0" smtClean="0"/>
              <a:t>。减少</a:t>
            </a:r>
            <a:endParaRPr lang="en-US" altLang="zh-CN" dirty="0" smtClean="0"/>
          </a:p>
          <a:p>
            <a:r>
              <a:rPr lang="en-US" altLang="zh-CN" dirty="0" smtClean="0"/>
              <a:t> </a:t>
            </a:r>
            <a:r>
              <a:rPr lang="en-US" altLang="zh-CN" dirty="0" smtClean="0"/>
              <a:t>                                                                      </a:t>
            </a:r>
            <a:r>
              <a:rPr lang="zh-CN" altLang="en-US" dirty="0" smtClean="0"/>
              <a:t>资源的浪费。玩具的设计也要增加父母与儿童的互动和大孩</a:t>
            </a:r>
            <a:endParaRPr lang="en-US" altLang="zh-CN" dirty="0" smtClean="0"/>
          </a:p>
          <a:p>
            <a:r>
              <a:rPr lang="en-US" altLang="zh-CN" dirty="0" smtClean="0"/>
              <a:t> </a:t>
            </a:r>
            <a:r>
              <a:rPr lang="en-US" altLang="zh-CN" dirty="0" smtClean="0"/>
              <a:t>                                                                                     </a:t>
            </a:r>
            <a:r>
              <a:rPr lang="zh-CN" altLang="en-US" dirty="0" smtClean="0"/>
              <a:t>与二孩的</a:t>
            </a:r>
            <a:r>
              <a:rPr lang="zh-CN" altLang="en-US" dirty="0" smtClean="0">
                <a:latin typeface="时尚中黑简体" pitchFamily="2" charset="-122"/>
                <a:ea typeface="时尚中黑简体" pitchFamily="2" charset="-122"/>
              </a:rPr>
              <a:t>互动与交流</a:t>
            </a:r>
            <a:r>
              <a:rPr lang="zh-CN" altLang="en-US" dirty="0" smtClean="0"/>
              <a:t>，增强家庭的</a:t>
            </a:r>
            <a:r>
              <a:rPr lang="zh-CN" altLang="en-US" dirty="0" smtClean="0">
                <a:solidFill>
                  <a:srgbClr val="00B0F0"/>
                </a:solidFill>
                <a:latin typeface="时尚中黑简体" pitchFamily="2" charset="-122"/>
                <a:ea typeface="时尚中黑简体" pitchFamily="2" charset="-122"/>
              </a:rPr>
              <a:t>凝聚力和向心力</a:t>
            </a:r>
            <a:r>
              <a:rPr lang="zh-CN" altLang="en-US" dirty="0" smtClean="0"/>
              <a:t>。从而 促进社会的</a:t>
            </a:r>
            <a:endParaRPr lang="en-US" altLang="zh-CN" dirty="0" smtClean="0"/>
          </a:p>
          <a:p>
            <a:r>
              <a:rPr lang="en-US" altLang="zh-CN" dirty="0" smtClean="0"/>
              <a:t> </a:t>
            </a:r>
            <a:r>
              <a:rPr lang="en-US" altLang="zh-CN" dirty="0" smtClean="0"/>
              <a:t>        </a:t>
            </a:r>
            <a:r>
              <a:rPr lang="zh-CN" altLang="en-US" dirty="0" smtClean="0"/>
              <a:t>的和谐健康的发展。</a:t>
            </a:r>
            <a:endParaRPr lang="en-US" altLang="zh-CN" dirty="0" smtClean="0"/>
          </a:p>
          <a:p>
            <a:r>
              <a:rPr lang="en-US" altLang="zh-CN" dirty="0" smtClean="0"/>
              <a:t>                                                                        1</a:t>
            </a:r>
            <a:r>
              <a:rPr lang="zh-CN" altLang="en-US" dirty="0" smtClean="0"/>
              <a:t>为引导儿童发展音乐，绘画等方面的兴趣和天赋。玩具的设计</a:t>
            </a:r>
            <a:endParaRPr lang="en-US" altLang="zh-CN" dirty="0" smtClean="0"/>
          </a:p>
          <a:p>
            <a:r>
              <a:rPr lang="en-US" altLang="zh-CN" dirty="0" smtClean="0"/>
              <a:t> </a:t>
            </a:r>
            <a:r>
              <a:rPr lang="en-US" altLang="zh-CN" dirty="0" smtClean="0"/>
              <a:t>                                                                      </a:t>
            </a:r>
            <a:r>
              <a:rPr lang="zh-CN" altLang="en-US" dirty="0" smtClean="0"/>
              <a:t>就要能引导儿童像这方面发展，比如有趣的音乐玩具和画画玩具</a:t>
            </a:r>
            <a:endParaRPr lang="en-US" altLang="zh-CN" dirty="0" smtClean="0"/>
          </a:p>
          <a:p>
            <a:r>
              <a:rPr lang="en-US" altLang="zh-CN" dirty="0" smtClean="0"/>
              <a:t> </a:t>
            </a:r>
            <a:r>
              <a:rPr lang="en-US" altLang="zh-CN" dirty="0" smtClean="0"/>
              <a:t>                            </a:t>
            </a:r>
            <a:r>
              <a:rPr lang="zh-CN" altLang="en-US" dirty="0" smtClean="0"/>
              <a:t>             引  导儿童，让儿童愿意去演奏，愿意去涂鸦。</a:t>
            </a:r>
            <a:endParaRPr lang="en-US" altLang="zh-CN" dirty="0" smtClean="0"/>
          </a:p>
          <a:p>
            <a:r>
              <a:rPr lang="en-US" altLang="zh-CN" dirty="0" smtClean="0"/>
              <a:t> </a:t>
            </a:r>
            <a:r>
              <a:rPr lang="en-US" altLang="zh-CN" dirty="0" smtClean="0"/>
              <a:t>                                                                       2 </a:t>
            </a:r>
            <a:r>
              <a:rPr lang="zh-CN" altLang="en-US" dirty="0" smtClean="0"/>
              <a:t>针对儿童不愿意按时吃饭，不喜欢洗澡等问题，用玩具来引导</a:t>
            </a:r>
            <a:endParaRPr lang="en-US" altLang="zh-CN" dirty="0" smtClean="0"/>
          </a:p>
          <a:p>
            <a:r>
              <a:rPr lang="en-US" altLang="zh-CN" dirty="0" smtClean="0"/>
              <a:t> </a:t>
            </a:r>
            <a:r>
              <a:rPr lang="en-US" altLang="zh-CN" dirty="0" smtClean="0"/>
              <a:t>                                                                                 </a:t>
            </a:r>
            <a:r>
              <a:rPr lang="zh-CN" altLang="en-US" dirty="0" smtClean="0"/>
              <a:t>让儿童来享受这个过程。与原有产品相比，加入一些“声”“光”‘影“</a:t>
            </a:r>
            <a:endParaRPr lang="en-US" altLang="zh-CN" dirty="0" smtClean="0"/>
          </a:p>
          <a:p>
            <a:r>
              <a:rPr lang="en-US" altLang="zh-CN" dirty="0" smtClean="0"/>
              <a:t> </a:t>
            </a:r>
            <a:r>
              <a:rPr lang="en-US" altLang="zh-CN" dirty="0" smtClean="0"/>
              <a:t>                                                                                                </a:t>
            </a:r>
            <a:r>
              <a:rPr lang="zh-CN" altLang="en-US" dirty="0" smtClean="0"/>
              <a:t>等 “科技感”元素。当然为了成本，也只能是一些简单的运用  。关键在于引导。  </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0" y="5734050"/>
            <a:ext cx="9178925" cy="1150938"/>
            <a:chOff x="0" y="0"/>
            <a:chExt cx="9181274" cy="1588274"/>
          </a:xfrm>
        </p:grpSpPr>
        <p:sp>
          <p:nvSpPr>
            <p:cNvPr id="13316"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3317"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13318" name="Text Box 6"/>
          <p:cNvSpPr txBox="1">
            <a:spLocks noChangeArrowheads="1"/>
          </p:cNvSpPr>
          <p:nvPr/>
        </p:nvSpPr>
        <p:spPr bwMode="auto">
          <a:xfrm>
            <a:off x="2268538" y="6381750"/>
            <a:ext cx="2681287" cy="400110"/>
          </a:xfrm>
          <a:prstGeom prst="rect">
            <a:avLst/>
          </a:prstGeom>
          <a:noFill/>
          <a:ln w="9525">
            <a:noFill/>
            <a:miter lim="800000"/>
            <a:headEnd/>
            <a:tailEnd/>
          </a:ln>
          <a:effectLst/>
        </p:spPr>
        <p:txBody>
          <a:bodyPr>
            <a:spAutoFit/>
          </a:bodyPr>
          <a:lstStyle/>
          <a:p>
            <a:r>
              <a:rPr lang="zh-CN" altLang="en-US" sz="2000" b="1" dirty="0">
                <a:solidFill>
                  <a:schemeClr val="bg1"/>
                </a:solidFill>
                <a:latin typeface="时尚中黑简体" pitchFamily="2" charset="-122"/>
                <a:ea typeface="时尚中黑简体" pitchFamily="2" charset="-122"/>
              </a:rPr>
              <a:t>儿童</a:t>
            </a:r>
            <a:r>
              <a:rPr lang="zh-TW" altLang="en-US" sz="2000" b="1" dirty="0">
                <a:solidFill>
                  <a:schemeClr val="bg1"/>
                </a:solidFill>
                <a:latin typeface="时尚中黑简体" pitchFamily="2" charset="-122"/>
                <a:ea typeface="时尚中黑简体" pitchFamily="2" charset="-122"/>
              </a:rPr>
              <a:t>玩</a:t>
            </a:r>
            <a:r>
              <a:rPr lang="zh-TW" altLang="en-US" sz="2000" b="1" dirty="0" smtClean="0">
                <a:solidFill>
                  <a:schemeClr val="bg1"/>
                </a:solidFill>
                <a:latin typeface="时尚中黑简体" pitchFamily="2" charset="-122"/>
                <a:ea typeface="时尚中黑简体" pitchFamily="2" charset="-122"/>
              </a:rPr>
              <a:t>具</a:t>
            </a:r>
            <a:r>
              <a:rPr lang="zh-CN" altLang="en-US" sz="2000" b="1" dirty="0" smtClean="0">
                <a:solidFill>
                  <a:schemeClr val="bg1"/>
                </a:solidFill>
                <a:latin typeface="时尚中黑简体" pitchFamily="2" charset="-122"/>
                <a:ea typeface="时尚中黑简体" pitchFamily="2" charset="-122"/>
              </a:rPr>
              <a:t>设</a:t>
            </a:r>
            <a:r>
              <a:rPr lang="zh-CN" altLang="en-US" sz="2000" b="1" dirty="0" smtClean="0">
                <a:solidFill>
                  <a:schemeClr val="bg1"/>
                </a:solidFill>
                <a:latin typeface="时尚中黑简体" pitchFamily="2" charset="-122"/>
                <a:ea typeface="时尚中黑简体" pitchFamily="2" charset="-122"/>
              </a:rPr>
              <a:t>计方法</a:t>
            </a:r>
            <a:r>
              <a:rPr lang="zh-TW" altLang="en-US" sz="2000" b="1" dirty="0" smtClean="0">
                <a:solidFill>
                  <a:schemeClr val="bg1"/>
                </a:solidFill>
                <a:latin typeface="时尚中黑简体" pitchFamily="2" charset="-122"/>
                <a:ea typeface="时尚中黑简体" pitchFamily="2" charset="-122"/>
              </a:rPr>
              <a:t>分</a:t>
            </a:r>
            <a:r>
              <a:rPr lang="zh-TW" altLang="en-US" sz="2000" b="1" dirty="0">
                <a:solidFill>
                  <a:schemeClr val="bg1"/>
                </a:solidFill>
                <a:latin typeface="时尚中黑简体" pitchFamily="2" charset="-122"/>
                <a:ea typeface="时尚中黑简体" pitchFamily="2" charset="-122"/>
              </a:rPr>
              <a:t>析</a:t>
            </a:r>
          </a:p>
        </p:txBody>
      </p:sp>
      <p:sp>
        <p:nvSpPr>
          <p:cNvPr id="13319" name="等腰三角形 24"/>
          <p:cNvSpPr>
            <a:spLocks noChangeArrowheads="1"/>
          </p:cNvSpPr>
          <p:nvPr/>
        </p:nvSpPr>
        <p:spPr bwMode="auto">
          <a:xfrm>
            <a:off x="3348038"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13320" name="直接连接符 50"/>
          <p:cNvSpPr>
            <a:spLocks noChangeShapeType="1"/>
          </p:cNvSpPr>
          <p:nvPr/>
        </p:nvSpPr>
        <p:spPr bwMode="auto">
          <a:xfrm>
            <a:off x="611188" y="836613"/>
            <a:ext cx="1863725"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13321" name="Text Box 9"/>
          <p:cNvSpPr txBox="1">
            <a:spLocks noChangeArrowheads="1"/>
          </p:cNvSpPr>
          <p:nvPr/>
        </p:nvSpPr>
        <p:spPr bwMode="auto">
          <a:xfrm>
            <a:off x="0" y="357166"/>
            <a:ext cx="3454793" cy="369332"/>
          </a:xfrm>
          <a:prstGeom prst="rect">
            <a:avLst/>
          </a:prstGeom>
          <a:noFill/>
          <a:ln w="9525">
            <a:noFill/>
            <a:miter lim="800000"/>
            <a:headEnd/>
            <a:tailEnd/>
          </a:ln>
          <a:effectLst/>
        </p:spPr>
        <p:txBody>
          <a:bodyPr wrap="none">
            <a:spAutoFit/>
          </a:bodyPr>
          <a:lstStyle/>
          <a:p>
            <a:r>
              <a:rPr lang="zh-CN" altLang="en-US" dirty="0" smtClean="0">
                <a:latin typeface="Arial" pitchFamily="34" charset="0"/>
                <a:ea typeface="微软雅黑" pitchFamily="34" charset="-122"/>
              </a:rPr>
              <a:t>               儿童玩具设计方法分析</a:t>
            </a:r>
            <a:endParaRPr lang="zh-CN" altLang="en-US" dirty="0">
              <a:latin typeface="Arial" pitchFamily="34" charset="0"/>
              <a:ea typeface="微软雅黑" pitchFamily="34" charset="-122"/>
            </a:endParaRPr>
          </a:p>
        </p:txBody>
      </p:sp>
      <p:sp>
        <p:nvSpPr>
          <p:cNvPr id="13322"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en-US" sz="2400" dirty="0" smtClean="0">
                <a:solidFill>
                  <a:srgbClr val="FFFFFF"/>
                </a:solidFill>
                <a:ea typeface="微软雅黑" pitchFamily="34" charset="-122"/>
                <a:sym typeface="微软雅黑" pitchFamily="34" charset="-122"/>
              </a:rPr>
              <a:t>     </a:t>
            </a:r>
            <a:endParaRPr lang="en-US" sz="2400" dirty="0">
              <a:solidFill>
                <a:srgbClr val="FFFFFF"/>
              </a:solidFill>
              <a:ea typeface="微软雅黑" pitchFamily="34" charset="-122"/>
              <a:sym typeface="微软雅黑" pitchFamily="34" charset="-122"/>
            </a:endParaRPr>
          </a:p>
        </p:txBody>
      </p:sp>
      <p:sp>
        <p:nvSpPr>
          <p:cNvPr id="13323" name="单圆角矩形 11"/>
          <p:cNvSpPr>
            <a:spLocks noChangeArrowheads="1"/>
          </p:cNvSpPr>
          <p:nvPr/>
        </p:nvSpPr>
        <p:spPr bwMode="auto">
          <a:xfrm flipV="1">
            <a:off x="611188" y="1412875"/>
            <a:ext cx="144462" cy="792163"/>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4" name="单圆角矩形 6"/>
          <p:cNvSpPr>
            <a:spLocks noChangeArrowheads="1"/>
          </p:cNvSpPr>
          <p:nvPr/>
        </p:nvSpPr>
        <p:spPr bwMode="auto">
          <a:xfrm>
            <a:off x="611188"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5" name="Text Box 13"/>
          <p:cNvSpPr txBox="1">
            <a:spLocks noChangeArrowheads="1"/>
          </p:cNvSpPr>
          <p:nvPr/>
        </p:nvSpPr>
        <p:spPr bwMode="auto">
          <a:xfrm>
            <a:off x="7956550" y="3933825"/>
            <a:ext cx="309563" cy="365125"/>
          </a:xfrm>
          <a:prstGeom prst="rect">
            <a:avLst/>
          </a:prstGeom>
          <a:noFill/>
          <a:ln w="9525">
            <a:noFill/>
            <a:miter lim="800000"/>
            <a:headEnd/>
            <a:tailEnd/>
          </a:ln>
          <a:effectLst/>
        </p:spPr>
        <p:txBody>
          <a:bodyPr wrap="none">
            <a:spAutoFit/>
          </a:bodyPr>
          <a:lstStyle/>
          <a:p>
            <a:endParaRPr lang="zh-CN" altLang="zh-CN">
              <a:ea typeface="微软雅黑" pitchFamily="34" charset="-122"/>
            </a:endParaRPr>
          </a:p>
        </p:txBody>
      </p:sp>
      <p:sp>
        <p:nvSpPr>
          <p:cNvPr id="13326" name="单圆角矩形 11"/>
          <p:cNvSpPr>
            <a:spLocks noChangeArrowheads="1"/>
          </p:cNvSpPr>
          <p:nvPr/>
        </p:nvSpPr>
        <p:spPr bwMode="auto">
          <a:xfrm flipV="1">
            <a:off x="611188" y="3213100"/>
            <a:ext cx="144462" cy="504825"/>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7" name="单圆角矩形 6"/>
          <p:cNvSpPr>
            <a:spLocks noChangeArrowheads="1"/>
          </p:cNvSpPr>
          <p:nvPr/>
        </p:nvSpPr>
        <p:spPr bwMode="auto">
          <a:xfrm>
            <a:off x="611188" y="2852738"/>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13328" name="Text Box 16"/>
          <p:cNvSpPr txBox="1">
            <a:spLocks noChangeArrowheads="1"/>
          </p:cNvSpPr>
          <p:nvPr/>
        </p:nvSpPr>
        <p:spPr bwMode="auto">
          <a:xfrm>
            <a:off x="4416425" y="3246438"/>
            <a:ext cx="311150" cy="366712"/>
          </a:xfrm>
          <a:prstGeom prst="rect">
            <a:avLst/>
          </a:prstGeom>
          <a:noFill/>
          <a:ln w="9525">
            <a:noFill/>
            <a:miter lim="800000"/>
            <a:headEnd/>
            <a:tailEnd/>
          </a:ln>
          <a:effectLst/>
        </p:spPr>
        <p:txBody>
          <a:bodyPr wrap="none">
            <a:spAutoFit/>
          </a:bodyPr>
          <a:lstStyle/>
          <a:p>
            <a:endParaRPr lang="zh-CN" altLang="zh-CN">
              <a:ea typeface="微软雅黑" pitchFamily="34" charset="-122"/>
            </a:endParaRPr>
          </a:p>
        </p:txBody>
      </p:sp>
      <p:sp>
        <p:nvSpPr>
          <p:cNvPr id="13329" name="Text Box 17"/>
          <p:cNvSpPr txBox="1">
            <a:spLocks noChangeArrowheads="1"/>
          </p:cNvSpPr>
          <p:nvPr/>
        </p:nvSpPr>
        <p:spPr bwMode="auto">
          <a:xfrm>
            <a:off x="828675" y="1341438"/>
            <a:ext cx="8135938" cy="1200329"/>
          </a:xfrm>
          <a:prstGeom prst="rect">
            <a:avLst/>
          </a:prstGeom>
          <a:noFill/>
          <a:ln w="9525">
            <a:noFill/>
            <a:miter lim="800000"/>
            <a:headEnd/>
            <a:tailEnd/>
          </a:ln>
          <a:effectLst/>
        </p:spPr>
        <p:txBody>
          <a:bodyPr>
            <a:spAutoFit/>
          </a:bodyPr>
          <a:lstStyle/>
          <a:p>
            <a:pPr algn="just"/>
            <a:r>
              <a:rPr lang="zh-CN" altLang="en-US" dirty="0" smtClean="0">
                <a:ea typeface="微软雅黑" pitchFamily="34" charset="-122"/>
              </a:rPr>
              <a:t>在玩具的开发设计中，就如何把儿童的心理特征与行为特征，家长的愿望和市场的竞争有机的结合起来，开发具有中国文化内涵的儿童玩具</a:t>
            </a:r>
            <a:r>
              <a:rPr lang="zh-CN" altLang="en-US" dirty="0" smtClean="0">
                <a:ea typeface="微软雅黑" pitchFamily="34" charset="-122"/>
              </a:rPr>
              <a:t> 是我们所面临的关键问题。在儿童玩具的设计中，其</a:t>
            </a:r>
            <a:r>
              <a:rPr lang="zh-CN" altLang="en-US" dirty="0" smtClean="0">
                <a:solidFill>
                  <a:srgbClr val="FF0000"/>
                </a:solidFill>
                <a:ea typeface="微软雅黑" pitchFamily="34" charset="-122"/>
              </a:rPr>
              <a:t>功能性  安全性游戏性 及形态结构</a:t>
            </a:r>
            <a:r>
              <a:rPr lang="zh-CN" altLang="en-US" dirty="0" smtClean="0">
                <a:ea typeface="微软雅黑" pitchFamily="34" charset="-122"/>
              </a:rPr>
              <a:t>是最主要的四个要素。</a:t>
            </a:r>
            <a:endParaRPr lang="zh-CN" altLang="en-US" dirty="0">
              <a:ea typeface="微软雅黑" pitchFamily="34" charset="-122"/>
            </a:endParaRPr>
          </a:p>
        </p:txBody>
      </p:sp>
      <p:sp>
        <p:nvSpPr>
          <p:cNvPr id="13330" name="Text Box 18"/>
          <p:cNvSpPr txBox="1">
            <a:spLocks noChangeArrowheads="1"/>
          </p:cNvSpPr>
          <p:nvPr/>
        </p:nvSpPr>
        <p:spPr bwMode="auto">
          <a:xfrm>
            <a:off x="900113" y="2786058"/>
            <a:ext cx="4392612" cy="2308324"/>
          </a:xfrm>
          <a:prstGeom prst="rect">
            <a:avLst/>
          </a:prstGeom>
          <a:noFill/>
          <a:ln w="9525">
            <a:noFill/>
            <a:miter lim="800000"/>
            <a:headEnd/>
            <a:tailEnd/>
          </a:ln>
          <a:effectLst/>
        </p:spPr>
        <p:txBody>
          <a:bodyPr wrap="square">
            <a:spAutoFit/>
          </a:bodyPr>
          <a:lstStyle/>
          <a:p>
            <a:pPr algn="just"/>
            <a:r>
              <a:rPr lang="zh-CN" altLang="zh-CN" dirty="0">
                <a:latin typeface="时尚中黑简体" pitchFamily="2" charset="-122"/>
                <a:ea typeface="时尚中黑简体" pitchFamily="2" charset="-122"/>
              </a:rPr>
              <a:t>     </a:t>
            </a:r>
            <a:r>
              <a:rPr lang="en-US" altLang="zh-CN" dirty="0" smtClean="0">
                <a:latin typeface="时尚中黑简体" pitchFamily="2" charset="-122"/>
                <a:ea typeface="时尚中黑简体" pitchFamily="2" charset="-122"/>
              </a:rPr>
              <a:t>1 </a:t>
            </a:r>
            <a:r>
              <a:rPr lang="zh-CN" altLang="en-US" dirty="0" smtClean="0">
                <a:latin typeface="时尚中黑简体" pitchFamily="2" charset="-122"/>
                <a:ea typeface="时尚中黑简体" pitchFamily="2" charset="-122"/>
              </a:rPr>
              <a:t>功能性是指玩具所具备的使用价值。</a:t>
            </a:r>
            <a:endParaRPr lang="en-US" altLang="zh-CN" dirty="0" smtClean="0">
              <a:latin typeface="时尚中黑简体" pitchFamily="2" charset="-122"/>
              <a:ea typeface="时尚中黑简体" pitchFamily="2" charset="-122"/>
            </a:endParaRPr>
          </a:p>
          <a:p>
            <a:pPr algn="just"/>
            <a:r>
              <a:rPr lang="en-US" altLang="zh-CN" dirty="0" smtClean="0">
                <a:latin typeface="时尚中黑简体" pitchFamily="2" charset="-122"/>
                <a:ea typeface="时尚中黑简体" pitchFamily="2" charset="-122"/>
              </a:rPr>
              <a:t> </a:t>
            </a:r>
            <a:r>
              <a:rPr lang="en-US" altLang="zh-CN" dirty="0" smtClean="0">
                <a:latin typeface="时尚中黑简体" pitchFamily="2" charset="-122"/>
                <a:ea typeface="时尚中黑简体" pitchFamily="2" charset="-122"/>
              </a:rPr>
              <a:t>    2</a:t>
            </a:r>
            <a:r>
              <a:rPr lang="zh-CN" altLang="en-US" dirty="0" smtClean="0">
                <a:latin typeface="时尚中黑简体" pitchFamily="2" charset="-122"/>
                <a:ea typeface="时尚中黑简体" pitchFamily="2" charset="-122"/>
              </a:rPr>
              <a:t>安全性是家长在选择玩具时考虑最多。</a:t>
            </a:r>
            <a:endParaRPr lang="en-US" altLang="zh-CN" dirty="0" smtClean="0">
              <a:latin typeface="时尚中黑简体" pitchFamily="2" charset="-122"/>
              <a:ea typeface="时尚中黑简体" pitchFamily="2" charset="-122"/>
            </a:endParaRPr>
          </a:p>
          <a:p>
            <a:pPr algn="just"/>
            <a:r>
              <a:rPr lang="en-US" altLang="zh-CN" dirty="0" smtClean="0">
                <a:latin typeface="时尚中黑简体" pitchFamily="2" charset="-122"/>
                <a:ea typeface="时尚中黑简体" pitchFamily="2" charset="-122"/>
              </a:rPr>
              <a:t> </a:t>
            </a:r>
            <a:r>
              <a:rPr lang="en-US" altLang="zh-CN" dirty="0" smtClean="0">
                <a:latin typeface="时尚中黑简体" pitchFamily="2" charset="-122"/>
                <a:ea typeface="时尚中黑简体" pitchFamily="2" charset="-122"/>
              </a:rPr>
              <a:t>    3</a:t>
            </a:r>
            <a:r>
              <a:rPr lang="zh-CN" altLang="en-US" dirty="0" smtClean="0">
                <a:latin typeface="时尚中黑简体" pitchFamily="2" charset="-122"/>
                <a:ea typeface="时尚中黑简体" pitchFamily="2" charset="-122"/>
              </a:rPr>
              <a:t>游戏性指儿童的“玩”法注意力转移</a:t>
            </a:r>
            <a:endParaRPr lang="en-US" altLang="zh-CN" dirty="0" smtClean="0">
              <a:latin typeface="时尚中黑简体" pitchFamily="2" charset="-122"/>
              <a:ea typeface="时尚中黑简体" pitchFamily="2" charset="-122"/>
            </a:endParaRPr>
          </a:p>
          <a:p>
            <a:pPr algn="just"/>
            <a:r>
              <a:rPr lang="en-US" altLang="zh-CN" dirty="0" smtClean="0">
                <a:latin typeface="时尚中黑简体" pitchFamily="2" charset="-122"/>
                <a:ea typeface="时尚中黑简体" pitchFamily="2" charset="-122"/>
              </a:rPr>
              <a:t> </a:t>
            </a:r>
            <a:r>
              <a:rPr lang="en-US" altLang="zh-CN" dirty="0" smtClean="0">
                <a:latin typeface="时尚中黑简体" pitchFamily="2" charset="-122"/>
                <a:ea typeface="时尚中黑简体" pitchFamily="2" charset="-122"/>
              </a:rPr>
              <a:t>     4</a:t>
            </a:r>
            <a:r>
              <a:rPr lang="zh-CN" altLang="en-US" dirty="0" smtClean="0">
                <a:latin typeface="时尚中黑简体" pitchFamily="2" charset="-122"/>
                <a:ea typeface="时尚中黑简体" pitchFamily="2" charset="-122"/>
              </a:rPr>
              <a:t>形态结构指玩具的外观造型 和内部结构。</a:t>
            </a:r>
            <a:endParaRPr lang="zh-CN" dirty="0">
              <a:latin typeface="时尚中黑简体" pitchFamily="2" charset="-122"/>
              <a:ea typeface="时尚中黑简体" pitchFamily="2" charset="-122"/>
            </a:endParaRPr>
          </a:p>
        </p:txBody>
      </p:sp>
      <p:pic>
        <p:nvPicPr>
          <p:cNvPr id="20" name="图片 19" descr="55.jpg"/>
          <p:cNvPicPr>
            <a:picLocks noChangeAspect="1"/>
          </p:cNvPicPr>
          <p:nvPr/>
        </p:nvPicPr>
        <p:blipFill>
          <a:blip r:embed="rId2" cstate="print"/>
          <a:stretch>
            <a:fillRect/>
          </a:stretch>
        </p:blipFill>
        <p:spPr>
          <a:xfrm>
            <a:off x="5572132" y="2357430"/>
            <a:ext cx="2990850" cy="335758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latin typeface="时尚中黑简体" pitchFamily="2" charset="-122"/>
                <a:ea typeface="时尚中黑简体" pitchFamily="2" charset="-122"/>
              </a:rPr>
              <a:t>设计内容和设计方向简介</a:t>
            </a:r>
            <a:endParaRPr lang="zh-CN" altLang="en-US" sz="3600" dirty="0">
              <a:latin typeface="时尚中黑简体" pitchFamily="2" charset="-122"/>
              <a:ea typeface="时尚中黑简体" pitchFamily="2" charset="-122"/>
            </a:endParaRPr>
          </a:p>
        </p:txBody>
      </p:sp>
      <p:sp>
        <p:nvSpPr>
          <p:cNvPr id="3" name="内容占位符 2"/>
          <p:cNvSpPr>
            <a:spLocks noGrp="1"/>
          </p:cNvSpPr>
          <p:nvPr>
            <p:ph idx="1"/>
          </p:nvPr>
        </p:nvSpPr>
        <p:spPr/>
        <p:txBody>
          <a:bodyPr/>
          <a:lstStyle/>
          <a:p>
            <a:r>
              <a:rPr lang="zh-CN" altLang="en-US" sz="2000" dirty="0" smtClean="0">
                <a:latin typeface="时尚中黑简体" pitchFamily="2" charset="-122"/>
                <a:ea typeface="时尚中黑简体" pitchFamily="2" charset="-122"/>
              </a:rPr>
              <a:t>此次调查的内容以婴儿车为主要的论述对象。通过收集材料，调查研究，对人机。造型，功能等方面的研究婴儿车的设计因素，使儿童车的设计更全面。</a:t>
            </a:r>
            <a:endParaRPr lang="en-US" altLang="zh-CN" sz="2000" dirty="0" smtClean="0">
              <a:latin typeface="时尚中黑简体" pitchFamily="2" charset="-122"/>
              <a:ea typeface="时尚中黑简体" pitchFamily="2" charset="-122"/>
            </a:endParaRPr>
          </a:p>
          <a:p>
            <a:r>
              <a:rPr lang="zh-CN" altLang="en-US" sz="2000" dirty="0" smtClean="0">
                <a:latin typeface="时尚中黑简体" pitchFamily="2" charset="-122"/>
                <a:ea typeface="时尚中黑简体" pitchFamily="2" charset="-122"/>
              </a:rPr>
              <a:t>随着有着高文化素质父母为主的消费群体日益增多。凭其前卫的消费观念，强力的健康意识，强大的消费的实力，时尚个性的婴儿车也备受青睐。</a:t>
            </a:r>
            <a:endParaRPr lang="zh-CN" altLang="en-US" sz="2000" dirty="0">
              <a:latin typeface="时尚中黑简体" pitchFamily="2" charset="-122"/>
              <a:ea typeface="时尚中黑简体" pitchFamily="2" charset="-122"/>
            </a:endParaRPr>
          </a:p>
        </p:txBody>
      </p:sp>
      <p:pic>
        <p:nvPicPr>
          <p:cNvPr id="4" name="图片 3" descr="u=3148226129,1223779953&amp;fm=21&amp;gp=0.jpg"/>
          <p:cNvPicPr>
            <a:picLocks noChangeAspect="1"/>
          </p:cNvPicPr>
          <p:nvPr/>
        </p:nvPicPr>
        <p:blipFill>
          <a:blip r:embed="rId2" cstate="print"/>
          <a:stretch>
            <a:fillRect/>
          </a:stretch>
        </p:blipFill>
        <p:spPr>
          <a:xfrm>
            <a:off x="785786" y="3786190"/>
            <a:ext cx="2238376" cy="2428892"/>
          </a:xfrm>
          <a:prstGeom prst="rect">
            <a:avLst/>
          </a:prstGeom>
        </p:spPr>
      </p:pic>
      <p:pic>
        <p:nvPicPr>
          <p:cNvPr id="5" name="图片 4" descr="2014091116494026.jpg"/>
          <p:cNvPicPr>
            <a:picLocks noChangeAspect="1"/>
          </p:cNvPicPr>
          <p:nvPr/>
        </p:nvPicPr>
        <p:blipFill>
          <a:blip r:embed="rId3" cstate="print"/>
          <a:stretch>
            <a:fillRect/>
          </a:stretch>
        </p:blipFill>
        <p:spPr>
          <a:xfrm>
            <a:off x="3929058" y="3643314"/>
            <a:ext cx="4320000" cy="257176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smtClean="0">
                <a:solidFill>
                  <a:srgbClr val="FF0000"/>
                </a:solidFill>
                <a:latin typeface="时尚中黑简体" pitchFamily="2" charset="-122"/>
                <a:ea typeface="时尚中黑简体" pitchFamily="2" charset="-122"/>
              </a:rPr>
              <a:t>市场上儿童手推车特征分析</a:t>
            </a:r>
            <a:endParaRPr lang="zh-CN" altLang="en-US" sz="2400" dirty="0">
              <a:solidFill>
                <a:srgbClr val="FF0000"/>
              </a:solidFill>
              <a:latin typeface="时尚中黑简体" pitchFamily="2" charset="-122"/>
              <a:ea typeface="时尚中黑简体" pitchFamily="2" charset="-122"/>
            </a:endParaRPr>
          </a:p>
        </p:txBody>
      </p:sp>
      <p:sp>
        <p:nvSpPr>
          <p:cNvPr id="3" name="内容占位符 2"/>
          <p:cNvSpPr>
            <a:spLocks noGrp="1"/>
          </p:cNvSpPr>
          <p:nvPr>
            <p:ph idx="1"/>
          </p:nvPr>
        </p:nvSpPr>
        <p:spPr/>
        <p:txBody>
          <a:bodyPr/>
          <a:lstStyle/>
          <a:p>
            <a:r>
              <a:rPr lang="zh-CN" altLang="en-US" sz="2000" dirty="0" smtClean="0">
                <a:latin typeface="时尚中黑简体" pitchFamily="2" charset="-122"/>
                <a:ea typeface="时尚中黑简体" pitchFamily="2" charset="-122"/>
              </a:rPr>
              <a:t>景观儿童手推车：由于车轮较大，但是这种车比较大，很占地方。</a:t>
            </a:r>
            <a:endParaRPr lang="en-US" altLang="zh-CN" sz="2000" dirty="0" smtClean="0">
              <a:latin typeface="时尚中黑简体" pitchFamily="2" charset="-122"/>
              <a:ea typeface="时尚中黑简体" pitchFamily="2" charset="-122"/>
            </a:endParaRPr>
          </a:p>
          <a:p>
            <a:r>
              <a:rPr lang="zh-CN" altLang="en-US" sz="2000" dirty="0" smtClean="0">
                <a:latin typeface="时尚中黑简体" pitchFamily="2" charset="-122"/>
                <a:ea typeface="时尚中黑简体" pitchFamily="2" charset="-122"/>
              </a:rPr>
              <a:t>可折叠儿童手推车：这种车小巧轻便，手柄操控简单，转弯方便。但座椅稍窄。可调节角度较小。</a:t>
            </a:r>
            <a:endParaRPr lang="en-US" altLang="zh-CN" sz="2000" dirty="0" smtClean="0">
              <a:latin typeface="时尚中黑简体" pitchFamily="2" charset="-122"/>
              <a:ea typeface="时尚中黑简体" pitchFamily="2" charset="-122"/>
            </a:endParaRPr>
          </a:p>
          <a:p>
            <a:r>
              <a:rPr lang="en-US" altLang="zh-CN" sz="2000" dirty="0" smtClean="0">
                <a:latin typeface="时尚中黑简体" pitchFamily="2" charset="-122"/>
                <a:ea typeface="时尚中黑简体" pitchFamily="2" charset="-122"/>
              </a:rPr>
              <a:t>360</a:t>
            </a:r>
            <a:r>
              <a:rPr lang="zh-CN" altLang="en-US" sz="2000" dirty="0" smtClean="0">
                <a:latin typeface="时尚中黑简体" pitchFamily="2" charset="-122"/>
                <a:ea typeface="时尚中黑简体" pitchFamily="2" charset="-122"/>
              </a:rPr>
              <a:t>度可旋转儿童推车：可实现多交度旋转，多角度调节。</a:t>
            </a:r>
            <a:endParaRPr lang="en-US" altLang="zh-CN" sz="2000" dirty="0" smtClean="0">
              <a:latin typeface="时尚中黑简体" pitchFamily="2" charset="-122"/>
              <a:ea typeface="时尚中黑简体" pitchFamily="2" charset="-122"/>
            </a:endParaRPr>
          </a:p>
          <a:p>
            <a:r>
              <a:rPr lang="zh-CN" altLang="en-US" sz="2000" dirty="0" smtClean="0">
                <a:latin typeface="时尚中黑简体" pitchFamily="2" charset="-122"/>
                <a:ea typeface="时尚中黑简体" pitchFamily="2" charset="-122"/>
              </a:rPr>
              <a:t>欧美性儿童手推车：车轮大，车身也大。</a:t>
            </a:r>
            <a:endParaRPr lang="zh-CN" altLang="en-US" sz="2000" dirty="0">
              <a:latin typeface="时尚中黑简体" pitchFamily="2" charset="-122"/>
              <a:ea typeface="时尚中黑简体" pitchFamily="2" charset="-122"/>
            </a:endParaRPr>
          </a:p>
        </p:txBody>
      </p:sp>
      <p:pic>
        <p:nvPicPr>
          <p:cNvPr id="4" name="图片 3" descr="u=924086060,1342239772&amp;fm=21&amp;gp=0.jpg"/>
          <p:cNvPicPr>
            <a:picLocks noChangeAspect="1"/>
          </p:cNvPicPr>
          <p:nvPr/>
        </p:nvPicPr>
        <p:blipFill>
          <a:blip r:embed="rId2" cstate="print"/>
          <a:stretch>
            <a:fillRect/>
          </a:stretch>
        </p:blipFill>
        <p:spPr>
          <a:xfrm>
            <a:off x="571472" y="3429000"/>
            <a:ext cx="2000264" cy="2500330"/>
          </a:xfrm>
          <a:prstGeom prst="rect">
            <a:avLst/>
          </a:prstGeom>
        </p:spPr>
      </p:pic>
      <p:pic>
        <p:nvPicPr>
          <p:cNvPr id="5" name="图片 4" descr="u=2874152875,2846725220&amp;fm=21&amp;gp=0.jpg"/>
          <p:cNvPicPr>
            <a:picLocks noChangeAspect="1"/>
          </p:cNvPicPr>
          <p:nvPr/>
        </p:nvPicPr>
        <p:blipFill>
          <a:blip r:embed="rId3" cstate="print"/>
          <a:stretch>
            <a:fillRect/>
          </a:stretch>
        </p:blipFill>
        <p:spPr>
          <a:xfrm>
            <a:off x="2928926" y="3500438"/>
            <a:ext cx="2786082" cy="2286016"/>
          </a:xfrm>
          <a:prstGeom prst="rect">
            <a:avLst/>
          </a:prstGeom>
        </p:spPr>
      </p:pic>
      <p:pic>
        <p:nvPicPr>
          <p:cNvPr id="6" name="图片 5" descr="u=2516752210,2008631813&amp;fm=21&amp;gp=0.jpg"/>
          <p:cNvPicPr>
            <a:picLocks noChangeAspect="1"/>
          </p:cNvPicPr>
          <p:nvPr/>
        </p:nvPicPr>
        <p:blipFill>
          <a:blip r:embed="rId4" cstate="print"/>
          <a:stretch>
            <a:fillRect/>
          </a:stretch>
        </p:blipFill>
        <p:spPr>
          <a:xfrm>
            <a:off x="6000760" y="3429000"/>
            <a:ext cx="2143140" cy="242889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00" name="Picture 4" descr="tb2"/>
          <p:cNvPicPr>
            <a:picLocks noChangeAspect="1" noChangeArrowheads="1"/>
          </p:cNvPicPr>
          <p:nvPr/>
        </p:nvPicPr>
        <p:blipFill>
          <a:blip r:embed="rId2" cstate="print"/>
          <a:srcRect/>
          <a:stretch>
            <a:fillRect/>
          </a:stretch>
        </p:blipFill>
        <p:spPr bwMode="auto">
          <a:xfrm>
            <a:off x="0" y="95250"/>
            <a:ext cx="7543800" cy="885825"/>
          </a:xfrm>
          <a:prstGeom prst="rect">
            <a:avLst/>
          </a:prstGeom>
          <a:noFill/>
          <a:ln w="9525">
            <a:noFill/>
            <a:miter lim="800000"/>
            <a:headEnd/>
            <a:tailEnd/>
          </a:ln>
        </p:spPr>
      </p:pic>
      <p:sp>
        <p:nvSpPr>
          <p:cNvPr id="4098" name="Rectangle 2"/>
          <p:cNvSpPr>
            <a:spLocks noGrp="1" noChangeArrowheads="1"/>
          </p:cNvSpPr>
          <p:nvPr>
            <p:ph type="title"/>
          </p:nvPr>
        </p:nvSpPr>
        <p:spPr>
          <a:xfrm>
            <a:off x="0" y="0"/>
            <a:ext cx="7170738" cy="706438"/>
          </a:xfrm>
        </p:spPr>
        <p:txBody>
          <a:bodyPr/>
          <a:lstStyle/>
          <a:p>
            <a:pPr eaLnBrk="1" hangingPunct="1"/>
            <a:r>
              <a:rPr lang="zh-CN" altLang="en-US" sz="2400" smtClean="0">
                <a:ea typeface="宋体" pitchFamily="2" charset="-122"/>
              </a:rPr>
              <a:t>内部因素</a:t>
            </a:r>
            <a:endParaRPr lang="zh-CN" altLang="zh-CN" sz="2400" smtClean="0">
              <a:ea typeface="宋体" pitchFamily="2" charset="-122"/>
            </a:endParaRPr>
          </a:p>
        </p:txBody>
      </p:sp>
      <p:sp>
        <p:nvSpPr>
          <p:cNvPr id="4099" name="Rectangle 3"/>
          <p:cNvSpPr>
            <a:spLocks noGrp="1" noChangeArrowheads="1"/>
          </p:cNvSpPr>
          <p:nvPr>
            <p:ph type="body" idx="1"/>
          </p:nvPr>
        </p:nvSpPr>
        <p:spPr/>
        <p:txBody>
          <a:bodyPr/>
          <a:lstStyle/>
          <a:p>
            <a:pPr eaLnBrk="1" hangingPunct="1">
              <a:buFontTx/>
              <a:buNone/>
            </a:pPr>
            <a:r>
              <a:rPr lang="en-US" altLang="zh-CN" smtClean="0">
                <a:ea typeface="宋体" pitchFamily="2" charset="-122"/>
              </a:rPr>
              <a:t>1</a:t>
            </a:r>
            <a:r>
              <a:rPr lang="zh-CN" altLang="en-US" smtClean="0">
                <a:ea typeface="宋体" pitchFamily="2" charset="-122"/>
              </a:rPr>
              <a:t>、原理的可能和限制</a:t>
            </a:r>
          </a:p>
          <a:p>
            <a:pPr eaLnBrk="1" hangingPunct="1">
              <a:buFontTx/>
              <a:buNone/>
            </a:pPr>
            <a:r>
              <a:rPr lang="en-US" altLang="zh-CN" smtClean="0">
                <a:ea typeface="宋体" pitchFamily="2" charset="-122"/>
              </a:rPr>
              <a:t>2</a:t>
            </a:r>
            <a:r>
              <a:rPr lang="zh-CN" altLang="en-US" smtClean="0">
                <a:ea typeface="宋体" pitchFamily="2" charset="-122"/>
              </a:rPr>
              <a:t>、结构的可能和限制</a:t>
            </a:r>
          </a:p>
          <a:p>
            <a:pPr eaLnBrk="1" hangingPunct="1">
              <a:buFontTx/>
              <a:buNone/>
            </a:pPr>
            <a:r>
              <a:rPr lang="en-US" altLang="zh-CN" smtClean="0">
                <a:ea typeface="宋体" pitchFamily="2" charset="-122"/>
              </a:rPr>
              <a:t>3</a:t>
            </a:r>
            <a:r>
              <a:rPr lang="zh-CN" altLang="en-US" smtClean="0">
                <a:ea typeface="宋体" pitchFamily="2" charset="-122"/>
              </a:rPr>
              <a:t>、技术的可能与限制</a:t>
            </a:r>
          </a:p>
          <a:p>
            <a:pPr eaLnBrk="1" hangingPunct="1">
              <a:buFontTx/>
              <a:buNone/>
            </a:pPr>
            <a:r>
              <a:rPr lang="en-US" altLang="zh-CN" smtClean="0">
                <a:ea typeface="宋体" pitchFamily="2" charset="-122"/>
              </a:rPr>
              <a:t>4</a:t>
            </a:r>
            <a:r>
              <a:rPr lang="zh-CN" altLang="en-US" smtClean="0">
                <a:ea typeface="宋体" pitchFamily="2" charset="-122"/>
              </a:rPr>
              <a:t>、加工工艺的可能与制约</a:t>
            </a:r>
          </a:p>
          <a:p>
            <a:pPr eaLnBrk="1" hangingPunct="1">
              <a:buFontTx/>
              <a:buNone/>
            </a:pPr>
            <a:r>
              <a:rPr lang="en-US" altLang="zh-CN" smtClean="0">
                <a:ea typeface="宋体" pitchFamily="2" charset="-122"/>
              </a:rPr>
              <a:t>5</a:t>
            </a:r>
            <a:r>
              <a:rPr lang="zh-CN" altLang="en-US" smtClean="0">
                <a:ea typeface="宋体" pitchFamily="2" charset="-122"/>
              </a:rPr>
              <a:t>、色彩形态的可能与制约</a:t>
            </a:r>
          </a:p>
          <a:p>
            <a:pPr eaLnBrk="1" hangingPunct="1">
              <a:buFontTx/>
              <a:buNone/>
            </a:pPr>
            <a:r>
              <a:rPr lang="en-US" altLang="zh-CN" smtClean="0">
                <a:ea typeface="宋体" pitchFamily="2" charset="-122"/>
              </a:rPr>
              <a:t>6</a:t>
            </a:r>
            <a:r>
              <a:rPr lang="zh-CN" altLang="en-US" smtClean="0">
                <a:ea typeface="宋体" pitchFamily="2" charset="-122"/>
              </a:rPr>
              <a:t>、材料与资源的可能与制约</a:t>
            </a:r>
          </a:p>
          <a:p>
            <a:pPr eaLnBrk="1" hangingPunct="1">
              <a:buFontTx/>
              <a:buNone/>
            </a:pPr>
            <a:r>
              <a:rPr lang="en-US" altLang="zh-CN" smtClean="0">
                <a:ea typeface="宋体" pitchFamily="2" charset="-122"/>
              </a:rPr>
              <a:t>7</a:t>
            </a:r>
            <a:r>
              <a:rPr lang="zh-CN" altLang="en-US" smtClean="0">
                <a:ea typeface="宋体" pitchFamily="2" charset="-122"/>
              </a:rPr>
              <a:t>、管理水平的保障</a:t>
            </a:r>
          </a:p>
          <a:p>
            <a:pPr eaLnBrk="1" hangingPunct="1"/>
            <a:endParaRPr lang="en-US" altLang="zh-CN" smtClean="0">
              <a:ea typeface="宋体" pitchFamily="2" charset="-122"/>
            </a:endParaRPr>
          </a:p>
        </p:txBody>
      </p:sp>
      <p:pic>
        <p:nvPicPr>
          <p:cNvPr id="5" name="图片 4" descr="u=2606087250,928213728&amp;fm=21&amp;gp=0.jpg"/>
          <p:cNvPicPr>
            <a:picLocks noChangeAspect="1"/>
          </p:cNvPicPr>
          <p:nvPr/>
        </p:nvPicPr>
        <p:blipFill>
          <a:blip r:embed="rId3" cstate="print"/>
          <a:stretch>
            <a:fillRect/>
          </a:stretch>
        </p:blipFill>
        <p:spPr>
          <a:xfrm>
            <a:off x="5643570" y="1500174"/>
            <a:ext cx="2786082" cy="350046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wipe(left)">
                                      <p:cBhvr>
                                        <p:cTn id="7" dur="500"/>
                                        <p:tgtEl>
                                          <p:spTgt spid="4100"/>
                                        </p:tgtEl>
                                      </p:cBhvr>
                                    </p:animEffect>
                                  </p:childTnLst>
                                </p:cTn>
                              </p:par>
                            </p:childTnLst>
                          </p:cTn>
                        </p:par>
                        <p:par>
                          <p:cTn id="8" fill="hold">
                            <p:stCondLst>
                              <p:cond delay="500"/>
                            </p:stCondLst>
                            <p:childTnLst>
                              <p:par>
                                <p:cTn id="9" presetID="53" presetClass="entr" presetSubtype="0" fill="hold" grpId="0" nodeType="afterEffect">
                                  <p:stCondLst>
                                    <p:cond delay="0"/>
                                  </p:stCondLst>
                                  <p:iterate type="lt">
                                    <p:tmPct val="4000"/>
                                  </p:iterate>
                                  <p:childTnLst>
                                    <p:set>
                                      <p:cBhvr>
                                        <p:cTn id="10" dur="1" fill="hold">
                                          <p:stCondLst>
                                            <p:cond delay="0"/>
                                          </p:stCondLst>
                                        </p:cTn>
                                        <p:tgtEl>
                                          <p:spTgt spid="4098"/>
                                        </p:tgtEl>
                                        <p:attrNameLst>
                                          <p:attrName>style.visibility</p:attrName>
                                        </p:attrNameLst>
                                      </p:cBhvr>
                                      <p:to>
                                        <p:strVal val="visible"/>
                                      </p:to>
                                    </p:set>
                                    <p:anim calcmode="lin" valueType="num">
                                      <p:cBhvr>
                                        <p:cTn id="11" dur="500" fill="hold"/>
                                        <p:tgtEl>
                                          <p:spTgt spid="4098"/>
                                        </p:tgtEl>
                                        <p:attrNameLst>
                                          <p:attrName>ppt_w</p:attrName>
                                        </p:attrNameLst>
                                      </p:cBhvr>
                                      <p:tavLst>
                                        <p:tav tm="0">
                                          <p:val>
                                            <p:fltVal val="0"/>
                                          </p:val>
                                        </p:tav>
                                        <p:tav tm="100000">
                                          <p:val>
                                            <p:strVal val="#ppt_w"/>
                                          </p:val>
                                        </p:tav>
                                      </p:tavLst>
                                    </p:anim>
                                    <p:anim calcmode="lin" valueType="num">
                                      <p:cBhvr>
                                        <p:cTn id="12" dur="500" fill="hold"/>
                                        <p:tgtEl>
                                          <p:spTgt spid="4098"/>
                                        </p:tgtEl>
                                        <p:attrNameLst>
                                          <p:attrName>ppt_h</p:attrName>
                                        </p:attrNameLst>
                                      </p:cBhvr>
                                      <p:tavLst>
                                        <p:tav tm="0">
                                          <p:val>
                                            <p:fltVal val="0"/>
                                          </p:val>
                                        </p:tav>
                                        <p:tav tm="100000">
                                          <p:val>
                                            <p:strVal val="#ppt_h"/>
                                          </p:val>
                                        </p:tav>
                                      </p:tavLst>
                                    </p:anim>
                                    <p:animEffect transition="in" filter="fade">
                                      <p:cBhvr>
                                        <p:cTn id="13" dur="500"/>
                                        <p:tgtEl>
                                          <p:spTgt spid="4098"/>
                                        </p:tgtEl>
                                      </p:cBhvr>
                                    </p:animEffect>
                                  </p:childTnLst>
                                </p:cTn>
                              </p:par>
                            </p:childTnLst>
                          </p:cTn>
                        </p:par>
                        <p:par>
                          <p:cTn id="14" fill="hold">
                            <p:stCondLst>
                              <p:cond delay="1060"/>
                            </p:stCondLst>
                            <p:childTnLst>
                              <p:par>
                                <p:cTn id="15" presetID="10" presetClass="entr" presetSubtype="0" fill="hold" grpId="0" nodeType="afterEffect">
                                  <p:stCondLst>
                                    <p:cond delay="0"/>
                                  </p:stCondLst>
                                  <p:childTnLst>
                                    <p:set>
                                      <p:cBhvr>
                                        <p:cTn id="16" dur="1" fill="hold">
                                          <p:stCondLst>
                                            <p:cond delay="0"/>
                                          </p:stCondLst>
                                        </p:cTn>
                                        <p:tgtEl>
                                          <p:spTgt spid="4099">
                                            <p:txEl>
                                              <p:pRg st="0" end="0"/>
                                            </p:txEl>
                                          </p:spTgt>
                                        </p:tgtEl>
                                        <p:attrNameLst>
                                          <p:attrName>style.visibility</p:attrName>
                                        </p:attrNameLst>
                                      </p:cBhvr>
                                      <p:to>
                                        <p:strVal val="visible"/>
                                      </p:to>
                                    </p:set>
                                    <p:animEffect transition="in" filter="fade">
                                      <p:cBhvr>
                                        <p:cTn id="17" dur="500"/>
                                        <p:tgtEl>
                                          <p:spTgt spid="4099">
                                            <p:txEl>
                                              <p:pRg st="0" end="0"/>
                                            </p:txEl>
                                          </p:spTgt>
                                        </p:tgtEl>
                                      </p:cBhvr>
                                    </p:animEffect>
                                  </p:childTnLst>
                                </p:cTn>
                              </p:par>
                            </p:childTnLst>
                          </p:cTn>
                        </p:par>
                        <p:par>
                          <p:cTn id="18" fill="hold">
                            <p:stCondLst>
                              <p:cond delay="1560"/>
                            </p:stCondLst>
                            <p:childTnLst>
                              <p:par>
                                <p:cTn id="19" presetID="10" presetClass="entr" presetSubtype="0" fill="hold" grpId="0" nodeType="afterEffect">
                                  <p:stCondLst>
                                    <p:cond delay="0"/>
                                  </p:stCondLst>
                                  <p:childTnLst>
                                    <p:set>
                                      <p:cBhvr>
                                        <p:cTn id="20" dur="1" fill="hold">
                                          <p:stCondLst>
                                            <p:cond delay="0"/>
                                          </p:stCondLst>
                                        </p:cTn>
                                        <p:tgtEl>
                                          <p:spTgt spid="4099">
                                            <p:txEl>
                                              <p:pRg st="1" end="1"/>
                                            </p:txEl>
                                          </p:spTgt>
                                        </p:tgtEl>
                                        <p:attrNameLst>
                                          <p:attrName>style.visibility</p:attrName>
                                        </p:attrNameLst>
                                      </p:cBhvr>
                                      <p:to>
                                        <p:strVal val="visible"/>
                                      </p:to>
                                    </p:set>
                                    <p:animEffect transition="in" filter="fade">
                                      <p:cBhvr>
                                        <p:cTn id="21" dur="500"/>
                                        <p:tgtEl>
                                          <p:spTgt spid="4099">
                                            <p:txEl>
                                              <p:pRg st="1" end="1"/>
                                            </p:txEl>
                                          </p:spTgt>
                                        </p:tgtEl>
                                      </p:cBhvr>
                                    </p:animEffect>
                                  </p:childTnLst>
                                </p:cTn>
                              </p:par>
                            </p:childTnLst>
                          </p:cTn>
                        </p:par>
                        <p:par>
                          <p:cTn id="22" fill="hold">
                            <p:stCondLst>
                              <p:cond delay="2060"/>
                            </p:stCondLst>
                            <p:childTnLst>
                              <p:par>
                                <p:cTn id="23" presetID="10" presetClass="entr" presetSubtype="0" fill="hold" grpId="0" nodeType="after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Effect transition="in" filter="fade">
                                      <p:cBhvr>
                                        <p:cTn id="25" dur="500"/>
                                        <p:tgtEl>
                                          <p:spTgt spid="4099">
                                            <p:txEl>
                                              <p:pRg st="2" end="2"/>
                                            </p:txEl>
                                          </p:spTgt>
                                        </p:tgtEl>
                                      </p:cBhvr>
                                    </p:animEffect>
                                  </p:childTnLst>
                                </p:cTn>
                              </p:par>
                            </p:childTnLst>
                          </p:cTn>
                        </p:par>
                        <p:par>
                          <p:cTn id="26" fill="hold">
                            <p:stCondLst>
                              <p:cond delay="2560"/>
                            </p:stCondLst>
                            <p:childTnLst>
                              <p:par>
                                <p:cTn id="27" presetID="10" presetClass="entr" presetSubtype="0" fill="hold" grpId="0" nodeType="afterEffect">
                                  <p:stCondLst>
                                    <p:cond delay="0"/>
                                  </p:stCondLst>
                                  <p:childTnLst>
                                    <p:set>
                                      <p:cBhvr>
                                        <p:cTn id="28" dur="1" fill="hold">
                                          <p:stCondLst>
                                            <p:cond delay="0"/>
                                          </p:stCondLst>
                                        </p:cTn>
                                        <p:tgtEl>
                                          <p:spTgt spid="4099">
                                            <p:txEl>
                                              <p:pRg st="3" end="3"/>
                                            </p:txEl>
                                          </p:spTgt>
                                        </p:tgtEl>
                                        <p:attrNameLst>
                                          <p:attrName>style.visibility</p:attrName>
                                        </p:attrNameLst>
                                      </p:cBhvr>
                                      <p:to>
                                        <p:strVal val="visible"/>
                                      </p:to>
                                    </p:set>
                                    <p:animEffect transition="in" filter="fade">
                                      <p:cBhvr>
                                        <p:cTn id="29" dur="500"/>
                                        <p:tgtEl>
                                          <p:spTgt spid="4099">
                                            <p:txEl>
                                              <p:pRg st="3" end="3"/>
                                            </p:txEl>
                                          </p:spTgt>
                                        </p:tgtEl>
                                      </p:cBhvr>
                                    </p:animEffect>
                                  </p:childTnLst>
                                </p:cTn>
                              </p:par>
                            </p:childTnLst>
                          </p:cTn>
                        </p:par>
                        <p:par>
                          <p:cTn id="30" fill="hold">
                            <p:stCondLst>
                              <p:cond delay="3060"/>
                            </p:stCondLst>
                            <p:childTnLst>
                              <p:par>
                                <p:cTn id="31" presetID="10" presetClass="entr" presetSubtype="0" fill="hold" grpId="0" nodeType="afterEffect">
                                  <p:stCondLst>
                                    <p:cond delay="0"/>
                                  </p:stCondLst>
                                  <p:childTnLst>
                                    <p:set>
                                      <p:cBhvr>
                                        <p:cTn id="32" dur="1" fill="hold">
                                          <p:stCondLst>
                                            <p:cond delay="0"/>
                                          </p:stCondLst>
                                        </p:cTn>
                                        <p:tgtEl>
                                          <p:spTgt spid="4099">
                                            <p:txEl>
                                              <p:pRg st="4" end="4"/>
                                            </p:txEl>
                                          </p:spTgt>
                                        </p:tgtEl>
                                        <p:attrNameLst>
                                          <p:attrName>style.visibility</p:attrName>
                                        </p:attrNameLst>
                                      </p:cBhvr>
                                      <p:to>
                                        <p:strVal val="visible"/>
                                      </p:to>
                                    </p:set>
                                    <p:animEffect transition="in" filter="fade">
                                      <p:cBhvr>
                                        <p:cTn id="33" dur="500"/>
                                        <p:tgtEl>
                                          <p:spTgt spid="4099">
                                            <p:txEl>
                                              <p:pRg st="4" end="4"/>
                                            </p:txEl>
                                          </p:spTgt>
                                        </p:tgtEl>
                                      </p:cBhvr>
                                    </p:animEffect>
                                  </p:childTnLst>
                                </p:cTn>
                              </p:par>
                            </p:childTnLst>
                          </p:cTn>
                        </p:par>
                        <p:par>
                          <p:cTn id="34" fill="hold">
                            <p:stCondLst>
                              <p:cond delay="3560"/>
                            </p:stCondLst>
                            <p:childTnLst>
                              <p:par>
                                <p:cTn id="35" presetID="10" presetClass="entr" presetSubtype="0" fill="hold" grpId="0" nodeType="afterEffect">
                                  <p:stCondLst>
                                    <p:cond delay="0"/>
                                  </p:stCondLst>
                                  <p:childTnLst>
                                    <p:set>
                                      <p:cBhvr>
                                        <p:cTn id="36" dur="1" fill="hold">
                                          <p:stCondLst>
                                            <p:cond delay="0"/>
                                          </p:stCondLst>
                                        </p:cTn>
                                        <p:tgtEl>
                                          <p:spTgt spid="4099">
                                            <p:txEl>
                                              <p:pRg st="5" end="5"/>
                                            </p:txEl>
                                          </p:spTgt>
                                        </p:tgtEl>
                                        <p:attrNameLst>
                                          <p:attrName>style.visibility</p:attrName>
                                        </p:attrNameLst>
                                      </p:cBhvr>
                                      <p:to>
                                        <p:strVal val="visible"/>
                                      </p:to>
                                    </p:set>
                                    <p:animEffect transition="in" filter="fade">
                                      <p:cBhvr>
                                        <p:cTn id="37" dur="500"/>
                                        <p:tgtEl>
                                          <p:spTgt spid="4099">
                                            <p:txEl>
                                              <p:pRg st="5" end="5"/>
                                            </p:txEl>
                                          </p:spTgt>
                                        </p:tgtEl>
                                      </p:cBhvr>
                                    </p:animEffect>
                                  </p:childTnLst>
                                </p:cTn>
                              </p:par>
                            </p:childTnLst>
                          </p:cTn>
                        </p:par>
                        <p:par>
                          <p:cTn id="38" fill="hold">
                            <p:stCondLst>
                              <p:cond delay="4060"/>
                            </p:stCondLst>
                            <p:childTnLst>
                              <p:par>
                                <p:cTn id="39" presetID="10" presetClass="entr" presetSubtype="0" fill="hold" grpId="0" nodeType="afterEffect">
                                  <p:stCondLst>
                                    <p:cond delay="0"/>
                                  </p:stCondLst>
                                  <p:childTnLst>
                                    <p:set>
                                      <p:cBhvr>
                                        <p:cTn id="40" dur="1" fill="hold">
                                          <p:stCondLst>
                                            <p:cond delay="0"/>
                                          </p:stCondLst>
                                        </p:cTn>
                                        <p:tgtEl>
                                          <p:spTgt spid="4099">
                                            <p:txEl>
                                              <p:pRg st="6" end="6"/>
                                            </p:txEl>
                                          </p:spTgt>
                                        </p:tgtEl>
                                        <p:attrNameLst>
                                          <p:attrName>style.visibility</p:attrName>
                                        </p:attrNameLst>
                                      </p:cBhvr>
                                      <p:to>
                                        <p:strVal val="visible"/>
                                      </p:to>
                                    </p:set>
                                    <p:animEffect transition="in" filter="fade">
                                      <p:cBhvr>
                                        <p:cTn id="41" dur="500"/>
                                        <p:tgtEl>
                                          <p:spTgt spid="40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00" name="Picture 4" descr="tb2"/>
          <p:cNvPicPr>
            <a:picLocks noChangeAspect="1" noChangeArrowheads="1"/>
          </p:cNvPicPr>
          <p:nvPr/>
        </p:nvPicPr>
        <p:blipFill>
          <a:blip r:embed="rId2" cstate="print"/>
          <a:srcRect/>
          <a:stretch>
            <a:fillRect/>
          </a:stretch>
        </p:blipFill>
        <p:spPr bwMode="auto">
          <a:xfrm>
            <a:off x="0" y="95250"/>
            <a:ext cx="7543800" cy="885825"/>
          </a:xfrm>
          <a:prstGeom prst="rect">
            <a:avLst/>
          </a:prstGeom>
          <a:noFill/>
          <a:ln w="9525">
            <a:noFill/>
            <a:miter lim="800000"/>
            <a:headEnd/>
            <a:tailEnd/>
          </a:ln>
        </p:spPr>
      </p:pic>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用户</a:t>
            </a:r>
            <a:r>
              <a:rPr lang="zh-CN" altLang="en-US" dirty="0" smtClean="0">
                <a:solidFill>
                  <a:srgbClr val="0070C0"/>
                </a:solidFill>
                <a:ea typeface="宋体" pitchFamily="2" charset="-122"/>
              </a:rPr>
              <a:t>生活形式</a:t>
            </a:r>
            <a:r>
              <a:rPr lang="zh-CN" altLang="en-US" dirty="0" smtClean="0">
                <a:ea typeface="宋体" pitchFamily="2" charset="-122"/>
              </a:rPr>
              <a:t>意向图</a:t>
            </a:r>
            <a:endParaRPr lang="zh-CN" altLang="zh-CN" dirty="0" smtClean="0">
              <a:ea typeface="宋体" pitchFamily="2" charset="-122"/>
            </a:endParaRPr>
          </a:p>
        </p:txBody>
      </p:sp>
      <p:sp>
        <p:nvSpPr>
          <p:cNvPr id="39940" name="Rectangle 3"/>
          <p:cNvSpPr>
            <a:spLocks noGrp="1" noChangeArrowheads="1"/>
          </p:cNvSpPr>
          <p:nvPr>
            <p:ph type="body" idx="1"/>
          </p:nvPr>
        </p:nvSpPr>
        <p:spPr/>
        <p:txBody>
          <a:bodyPr/>
          <a:lstStyle/>
          <a:p>
            <a:pPr eaLnBrk="1" hangingPunct="1"/>
            <a:r>
              <a:rPr lang="zh-CN" altLang="en-US" sz="3600" dirty="0" smtClean="0">
                <a:latin typeface="时尚中黑简体" pitchFamily="2" charset="-122"/>
                <a:ea typeface="时尚中黑简体" pitchFamily="2" charset="-122"/>
              </a:rPr>
              <a:t>研究消费者所喜欢的</a:t>
            </a:r>
            <a:r>
              <a:rPr lang="zh-CN" altLang="en-US" sz="3600" dirty="0" smtClean="0">
                <a:solidFill>
                  <a:srgbClr val="FFFF00"/>
                </a:solidFill>
                <a:latin typeface="时尚中黑简体" pitchFamily="2" charset="-122"/>
                <a:ea typeface="时尚中黑简体" pitchFamily="2" charset="-122"/>
              </a:rPr>
              <a:t>物品</a:t>
            </a:r>
            <a:r>
              <a:rPr lang="zh-CN" altLang="en-US" sz="3600" dirty="0" smtClean="0">
                <a:latin typeface="时尚中黑简体" pitchFamily="2" charset="-122"/>
                <a:ea typeface="时尚中黑简体" pitchFamily="2" charset="-122"/>
              </a:rPr>
              <a:t>，</a:t>
            </a:r>
            <a:r>
              <a:rPr lang="zh-CN" altLang="en-US" sz="3600" dirty="0" smtClean="0">
                <a:solidFill>
                  <a:srgbClr val="0070C0"/>
                </a:solidFill>
                <a:latin typeface="时尚中黑简体" pitchFamily="2" charset="-122"/>
                <a:ea typeface="时尚中黑简体" pitchFamily="2" charset="-122"/>
              </a:rPr>
              <a:t>崇拜的人</a:t>
            </a:r>
            <a:r>
              <a:rPr lang="zh-CN" altLang="en-US" sz="3600" dirty="0" smtClean="0">
                <a:latin typeface="时尚中黑简体" pitchFamily="2" charset="-122"/>
                <a:ea typeface="时尚中黑简体" pitchFamily="2" charset="-122"/>
              </a:rPr>
              <a:t>，</a:t>
            </a:r>
            <a:r>
              <a:rPr lang="zh-CN" altLang="en-US" sz="3600" dirty="0" smtClean="0">
                <a:solidFill>
                  <a:srgbClr val="FFC000"/>
                </a:solidFill>
                <a:latin typeface="时尚中黑简体" pitchFamily="2" charset="-122"/>
                <a:ea typeface="时尚中黑简体" pitchFamily="2" charset="-122"/>
              </a:rPr>
              <a:t>目标</a:t>
            </a:r>
            <a:r>
              <a:rPr lang="zh-CN" altLang="en-US" sz="3600" dirty="0" smtClean="0">
                <a:latin typeface="时尚中黑简体" pitchFamily="2" charset="-122"/>
                <a:ea typeface="时尚中黑简体" pitchFamily="2" charset="-122"/>
              </a:rPr>
              <a:t>，生活用品，颜色等贴在一个板上，使之转化为视觉形象，人为的创造一个可视环境，使设计师很直观的认识消费者群体，对设计师起到潜移默化的作用。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wipe(left)">
                                      <p:cBhvr>
                                        <p:cTn id="7" dur="500"/>
                                        <p:tgtEl>
                                          <p:spTgt spid="4100"/>
                                        </p:tgtEl>
                                      </p:cBhvr>
                                    </p:animEffect>
                                  </p:childTnLst>
                                </p:cTn>
                              </p:par>
                            </p:childTnLst>
                          </p:cTn>
                        </p:par>
                        <p:par>
                          <p:cTn id="8" fill="hold">
                            <p:stCondLst>
                              <p:cond delay="500"/>
                            </p:stCondLst>
                            <p:childTnLst>
                              <p:par>
                                <p:cTn id="9" presetID="53" presetClass="entr" presetSubtype="0" fill="hold" grpId="0" nodeType="afterEffect">
                                  <p:stCondLst>
                                    <p:cond delay="0"/>
                                  </p:stCondLst>
                                  <p:iterate type="lt">
                                    <p:tmPct val="4000"/>
                                  </p:iterate>
                                  <p:childTnLst>
                                    <p:set>
                                      <p:cBhvr>
                                        <p:cTn id="10" dur="1" fill="hold">
                                          <p:stCondLst>
                                            <p:cond delay="0"/>
                                          </p:stCondLst>
                                        </p:cTn>
                                        <p:tgtEl>
                                          <p:spTgt spid="4098"/>
                                        </p:tgtEl>
                                        <p:attrNameLst>
                                          <p:attrName>style.visibility</p:attrName>
                                        </p:attrNameLst>
                                      </p:cBhvr>
                                      <p:to>
                                        <p:strVal val="visible"/>
                                      </p:to>
                                    </p:set>
                                    <p:anim calcmode="lin" valueType="num">
                                      <p:cBhvr>
                                        <p:cTn id="11" dur="500" fill="hold"/>
                                        <p:tgtEl>
                                          <p:spTgt spid="4098"/>
                                        </p:tgtEl>
                                        <p:attrNameLst>
                                          <p:attrName>ppt_w</p:attrName>
                                        </p:attrNameLst>
                                      </p:cBhvr>
                                      <p:tavLst>
                                        <p:tav tm="0">
                                          <p:val>
                                            <p:fltVal val="0"/>
                                          </p:val>
                                        </p:tav>
                                        <p:tav tm="100000">
                                          <p:val>
                                            <p:strVal val="#ppt_w"/>
                                          </p:val>
                                        </p:tav>
                                      </p:tavLst>
                                    </p:anim>
                                    <p:anim calcmode="lin" valueType="num">
                                      <p:cBhvr>
                                        <p:cTn id="12" dur="500" fill="hold"/>
                                        <p:tgtEl>
                                          <p:spTgt spid="4098"/>
                                        </p:tgtEl>
                                        <p:attrNameLst>
                                          <p:attrName>ppt_h</p:attrName>
                                        </p:attrNameLst>
                                      </p:cBhvr>
                                      <p:tavLst>
                                        <p:tav tm="0">
                                          <p:val>
                                            <p:fltVal val="0"/>
                                          </p:val>
                                        </p:tav>
                                        <p:tav tm="100000">
                                          <p:val>
                                            <p:strVal val="#ppt_h"/>
                                          </p:val>
                                        </p:tav>
                                      </p:tavLst>
                                    </p:anim>
                                    <p:animEffect transition="in" filter="fade">
                                      <p:cBhvr>
                                        <p:cTn id="13"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00" name="Picture 4" descr="tb2"/>
          <p:cNvPicPr>
            <a:picLocks noChangeAspect="1" noChangeArrowheads="1"/>
          </p:cNvPicPr>
          <p:nvPr/>
        </p:nvPicPr>
        <p:blipFill>
          <a:blip r:embed="rId2" cstate="print"/>
          <a:srcRect/>
          <a:stretch>
            <a:fillRect/>
          </a:stretch>
        </p:blipFill>
        <p:spPr bwMode="auto">
          <a:xfrm>
            <a:off x="0" y="95250"/>
            <a:ext cx="7543800" cy="885825"/>
          </a:xfrm>
          <a:prstGeom prst="rect">
            <a:avLst/>
          </a:prstGeom>
          <a:noFill/>
          <a:ln w="9525">
            <a:noFill/>
            <a:miter lim="800000"/>
            <a:headEnd/>
            <a:tailEnd/>
          </a:ln>
        </p:spPr>
      </p:pic>
      <p:sp>
        <p:nvSpPr>
          <p:cNvPr id="4098" name="Rectangle 2"/>
          <p:cNvSpPr>
            <a:spLocks noGrp="1" noChangeArrowheads="1"/>
          </p:cNvSpPr>
          <p:nvPr>
            <p:ph type="title"/>
          </p:nvPr>
        </p:nvSpPr>
        <p:spPr/>
        <p:txBody>
          <a:bodyPr/>
          <a:lstStyle/>
          <a:p>
            <a:pPr eaLnBrk="1" hangingPunct="1"/>
            <a:r>
              <a:rPr lang="en-US" altLang="zh-CN" smtClean="0">
                <a:ea typeface="宋体" pitchFamily="2" charset="-122"/>
              </a:rPr>
              <a:t/>
            </a:r>
            <a:br>
              <a:rPr lang="en-US" altLang="zh-CN" smtClean="0">
                <a:ea typeface="宋体" pitchFamily="2" charset="-122"/>
              </a:rPr>
            </a:br>
            <a:endParaRPr lang="zh-CN" altLang="zh-CN" smtClean="0">
              <a:ea typeface="宋体" pitchFamily="2" charset="-122"/>
            </a:endParaRPr>
          </a:p>
        </p:txBody>
      </p:sp>
      <p:sp>
        <p:nvSpPr>
          <p:cNvPr id="4099" name="Rectangle 3"/>
          <p:cNvSpPr>
            <a:spLocks noGrp="1" noChangeArrowheads="1"/>
          </p:cNvSpPr>
          <p:nvPr>
            <p:ph type="body" idx="1"/>
          </p:nvPr>
        </p:nvSpPr>
        <p:spPr/>
        <p:txBody>
          <a:bodyPr/>
          <a:lstStyle/>
          <a:p>
            <a:pPr eaLnBrk="1" hangingPunct="1">
              <a:buFontTx/>
              <a:buNone/>
            </a:pPr>
            <a:endParaRPr lang="en-US" altLang="zh-CN" smtClean="0">
              <a:ea typeface="宋体" pitchFamily="2" charset="-122"/>
            </a:endParaRPr>
          </a:p>
        </p:txBody>
      </p:sp>
      <p:pic>
        <p:nvPicPr>
          <p:cNvPr id="44037" name="Picture 2" descr="C:\Users\Garfield\Desktop\拼贴\新建文件夹3.jpg"/>
          <p:cNvPicPr>
            <a:picLocks noChangeAspect="1" noChangeArrowheads="1"/>
          </p:cNvPicPr>
          <p:nvPr/>
        </p:nvPicPr>
        <p:blipFill>
          <a:blip r:embed="rId3" cstate="print"/>
          <a:srcRect/>
          <a:stretch>
            <a:fillRect/>
          </a:stretch>
        </p:blipFill>
        <p:spPr bwMode="auto">
          <a:xfrm>
            <a:off x="500063" y="1071563"/>
            <a:ext cx="8305800" cy="5191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wipe(left)">
                                      <p:cBhvr>
                                        <p:cTn id="7" dur="500"/>
                                        <p:tgtEl>
                                          <p:spTgt spid="4100"/>
                                        </p:tgtEl>
                                      </p:cBhvr>
                                    </p:animEffect>
                                  </p:childTnLst>
                                </p:cTn>
                              </p:par>
                            </p:childTnLst>
                          </p:cTn>
                        </p:par>
                        <p:par>
                          <p:cTn id="8" fill="hold">
                            <p:stCondLst>
                              <p:cond delay="500"/>
                            </p:stCondLst>
                            <p:childTnLst>
                              <p:par>
                                <p:cTn id="9" presetID="53" presetClass="entr" presetSubtype="0" fill="hold" grpId="0" nodeType="afterEffect">
                                  <p:stCondLst>
                                    <p:cond delay="0"/>
                                  </p:stCondLst>
                                  <p:iterate type="lt">
                                    <p:tmPct val="4000"/>
                                  </p:iterate>
                                  <p:childTnLst>
                                    <p:set>
                                      <p:cBhvr>
                                        <p:cTn id="10" dur="1" fill="hold">
                                          <p:stCondLst>
                                            <p:cond delay="0"/>
                                          </p:stCondLst>
                                        </p:cTn>
                                        <p:tgtEl>
                                          <p:spTgt spid="4098"/>
                                        </p:tgtEl>
                                        <p:attrNameLst>
                                          <p:attrName>style.visibility</p:attrName>
                                        </p:attrNameLst>
                                      </p:cBhvr>
                                      <p:to>
                                        <p:strVal val="visible"/>
                                      </p:to>
                                    </p:set>
                                    <p:anim calcmode="lin" valueType="num">
                                      <p:cBhvr>
                                        <p:cTn id="11" dur="500" fill="hold"/>
                                        <p:tgtEl>
                                          <p:spTgt spid="4098"/>
                                        </p:tgtEl>
                                        <p:attrNameLst>
                                          <p:attrName>ppt_w</p:attrName>
                                        </p:attrNameLst>
                                      </p:cBhvr>
                                      <p:tavLst>
                                        <p:tav tm="0">
                                          <p:val>
                                            <p:fltVal val="0"/>
                                          </p:val>
                                        </p:tav>
                                        <p:tav tm="100000">
                                          <p:val>
                                            <p:strVal val="#ppt_w"/>
                                          </p:val>
                                        </p:tav>
                                      </p:tavLst>
                                    </p:anim>
                                    <p:anim calcmode="lin" valueType="num">
                                      <p:cBhvr>
                                        <p:cTn id="12" dur="500" fill="hold"/>
                                        <p:tgtEl>
                                          <p:spTgt spid="4098"/>
                                        </p:tgtEl>
                                        <p:attrNameLst>
                                          <p:attrName>ppt_h</p:attrName>
                                        </p:attrNameLst>
                                      </p:cBhvr>
                                      <p:tavLst>
                                        <p:tav tm="0">
                                          <p:val>
                                            <p:fltVal val="0"/>
                                          </p:val>
                                        </p:tav>
                                        <p:tav tm="100000">
                                          <p:val>
                                            <p:strVal val="#ppt_h"/>
                                          </p:val>
                                        </p:tav>
                                      </p:tavLst>
                                    </p:anim>
                                    <p:animEffect transition="in" filter="fade">
                                      <p:cBhvr>
                                        <p:cTn id="13" dur="500"/>
                                        <p:tgtEl>
                                          <p:spTgt spid="4098"/>
                                        </p:tgtEl>
                                      </p:cBhvr>
                                    </p:animEffect>
                                  </p:childTnLst>
                                </p:cTn>
                              </p:par>
                            </p:childTnLst>
                          </p:cTn>
                        </p:par>
                        <p:par>
                          <p:cTn id="14" fill="hold">
                            <p:stCondLst>
                              <p:cond delay="980"/>
                            </p:stCondLst>
                            <p:childTnLst>
                              <p:par>
                                <p:cTn id="15" presetID="10" presetClass="entr" presetSubtype="0" fill="hold" grpId="0" nodeType="afterEffect" nodePh="1">
                                  <p:stCondLst>
                                    <p:cond delay="0"/>
                                  </p:stCondLst>
                                  <p:endCondLst>
                                    <p:cond evt="begin" delay="0">
                                      <p:tn val="15"/>
                                    </p:cond>
                                  </p:endCondLst>
                                  <p:childTnLst>
                                    <p:set>
                                      <p:cBhvr>
                                        <p:cTn id="16" dur="1" fill="hold">
                                          <p:stCondLst>
                                            <p:cond delay="0"/>
                                          </p:stCondLst>
                                        </p:cTn>
                                        <p:tgtEl>
                                          <p:spTgt spid="4099">
                                            <p:txEl>
                                              <p:pRg st="0" end="0"/>
                                            </p:txEl>
                                          </p:spTgt>
                                        </p:tgtEl>
                                        <p:attrNameLst>
                                          <p:attrName>style.visibility</p:attrName>
                                        </p:attrNameLst>
                                      </p:cBhvr>
                                      <p:to>
                                        <p:strVal val="visible"/>
                                      </p:to>
                                    </p:set>
                                    <p:animEffect transition="in" filter="fade">
                                      <p:cBhvr>
                                        <p:cTn id="17" dur="5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latin typeface="时尚中黑简体" pitchFamily="2" charset="-122"/>
                <a:ea typeface="时尚中黑简体" pitchFamily="2" charset="-122"/>
              </a:rPr>
              <a:t>优秀的儿童手推车设计案例</a:t>
            </a:r>
            <a:endParaRPr lang="zh-CN" altLang="en-US" sz="2800" dirty="0">
              <a:latin typeface="时尚中黑简体" pitchFamily="2" charset="-122"/>
              <a:ea typeface="时尚中黑简体" pitchFamily="2" charset="-122"/>
            </a:endParaRPr>
          </a:p>
        </p:txBody>
      </p:sp>
      <p:pic>
        <p:nvPicPr>
          <p:cNvPr id="4" name="内容占位符 3" descr="1132312ud2t4jl2ou4u2ut.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11315778omeop5llggh5nd.jpg"/>
          <p:cNvPicPr>
            <a:picLocks noGrp="1" noChangeAspect="1"/>
          </p:cNvPicPr>
          <p:nvPr>
            <p:ph idx="1"/>
          </p:nvPr>
        </p:nvPicPr>
        <p:blipFill>
          <a:blip r:embed="rId2" cstate="print"/>
          <a:stretch>
            <a:fillRect/>
          </a:stretch>
        </p:blipFill>
        <p:spPr>
          <a:xfrm>
            <a:off x="515114" y="1600200"/>
            <a:ext cx="8113771" cy="4525963"/>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1132183l1qtacscsnaazza.jpg"/>
          <p:cNvPicPr>
            <a:picLocks noGrp="1" noChangeAspect="1"/>
          </p:cNvPicPr>
          <p:nvPr>
            <p:ph idx="1"/>
          </p:nvPr>
        </p:nvPicPr>
        <p:blipFill>
          <a:blip r:embed="rId2" cstate="print"/>
          <a:stretch>
            <a:fillRect/>
          </a:stretch>
        </p:blipFill>
        <p:spPr>
          <a:xfrm>
            <a:off x="647045" y="1600200"/>
            <a:ext cx="7849909" cy="4525963"/>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vgi"/>
          <p:cNvPicPr>
            <a:picLocks noGrp="1" noChangeAspect="1" noChangeArrowheads="1"/>
          </p:cNvPicPr>
          <p:nvPr>
            <p:ph sz="half" idx="2"/>
          </p:nvPr>
        </p:nvPicPr>
        <p:blipFill>
          <a:blip r:embed="rId2" cstate="print">
            <a:lum contrast="6000"/>
          </a:blip>
          <a:srcRect/>
          <a:stretch>
            <a:fillRect/>
          </a:stretch>
        </p:blipFill>
        <p:spPr>
          <a:xfrm>
            <a:off x="4975225" y="0"/>
            <a:ext cx="4191000" cy="6310313"/>
          </a:xfrm>
          <a:noFill/>
          <a:ln/>
        </p:spPr>
      </p:pic>
      <p:grpSp>
        <p:nvGrpSpPr>
          <p:cNvPr id="25603" name="Group 3"/>
          <p:cNvGrpSpPr>
            <a:grpSpLocks/>
          </p:cNvGrpSpPr>
          <p:nvPr/>
        </p:nvGrpSpPr>
        <p:grpSpPr bwMode="auto">
          <a:xfrm>
            <a:off x="0" y="5734050"/>
            <a:ext cx="9178925" cy="1150938"/>
            <a:chOff x="0" y="0"/>
            <a:chExt cx="9181274" cy="1588274"/>
          </a:xfrm>
        </p:grpSpPr>
        <p:sp>
          <p:nvSpPr>
            <p:cNvPr id="25604" name="矩形 21"/>
            <p:cNvSpPr>
              <a:spLocks noChangeArrowheads="1"/>
            </p:cNvSpPr>
            <p:nvPr/>
          </p:nvSpPr>
          <p:spPr bwMode="auto">
            <a:xfrm>
              <a:off x="0" y="796186"/>
              <a:ext cx="9181274" cy="792088"/>
            </a:xfrm>
            <a:prstGeom prst="rect">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25605" name="等腰三角形 23"/>
            <p:cNvSpPr>
              <a:spLocks noChangeArrowheads="1"/>
            </p:cNvSpPr>
            <p:nvPr/>
          </p:nvSpPr>
          <p:spPr bwMode="auto">
            <a:xfrm>
              <a:off x="14856" y="0"/>
              <a:ext cx="1573038" cy="811334"/>
            </a:xfrm>
            <a:prstGeom prst="triangle">
              <a:avLst>
                <a:gd name="adj" fmla="val 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grpSp>
      <p:sp>
        <p:nvSpPr>
          <p:cNvPr id="25606" name="Text Box 6"/>
          <p:cNvSpPr txBox="1">
            <a:spLocks noChangeArrowheads="1"/>
          </p:cNvSpPr>
          <p:nvPr/>
        </p:nvSpPr>
        <p:spPr bwMode="auto">
          <a:xfrm>
            <a:off x="3132138" y="6381750"/>
            <a:ext cx="2681287" cy="400110"/>
          </a:xfrm>
          <a:prstGeom prst="rect">
            <a:avLst/>
          </a:prstGeom>
          <a:noFill/>
          <a:ln w="9525">
            <a:noFill/>
            <a:miter lim="800000"/>
            <a:headEnd/>
            <a:tailEnd/>
          </a:ln>
          <a:effectLst/>
        </p:spPr>
        <p:txBody>
          <a:bodyPr>
            <a:spAutoFit/>
          </a:bodyPr>
          <a:lstStyle/>
          <a:p>
            <a:r>
              <a:rPr lang="zh-CN" altLang="en-US" sz="2000" b="1" dirty="0">
                <a:solidFill>
                  <a:schemeClr val="bg1"/>
                </a:solidFill>
                <a:latin typeface="Arial" pitchFamily="34" charset="0"/>
                <a:ea typeface="微软雅黑" pitchFamily="34" charset="-122"/>
              </a:rPr>
              <a:t>儿</a:t>
            </a:r>
            <a:r>
              <a:rPr lang="zh-CN" altLang="en-US" sz="2000" b="1" dirty="0" smtClean="0">
                <a:solidFill>
                  <a:schemeClr val="bg1"/>
                </a:solidFill>
                <a:latin typeface="Arial" pitchFamily="34" charset="0"/>
                <a:ea typeface="微软雅黑" pitchFamily="34" charset="-122"/>
              </a:rPr>
              <a:t>童推车调</a:t>
            </a:r>
            <a:r>
              <a:rPr lang="zh-TW" altLang="en-US" sz="2000" b="1" dirty="0">
                <a:solidFill>
                  <a:schemeClr val="bg1"/>
                </a:solidFill>
                <a:latin typeface="Arial" pitchFamily="34" charset="0"/>
                <a:ea typeface="微软雅黑" pitchFamily="34" charset="-122"/>
              </a:rPr>
              <a:t>查</a:t>
            </a:r>
            <a:r>
              <a:rPr lang="zh-CN" altLang="en-US" sz="2000" b="1" dirty="0">
                <a:solidFill>
                  <a:schemeClr val="bg1"/>
                </a:solidFill>
                <a:latin typeface="Arial" pitchFamily="34" charset="0"/>
                <a:ea typeface="微软雅黑" pitchFamily="34" charset="-122"/>
              </a:rPr>
              <a:t>与</a:t>
            </a:r>
            <a:r>
              <a:rPr lang="zh-TW" altLang="en-US" sz="2000" b="1" dirty="0">
                <a:solidFill>
                  <a:schemeClr val="bg1"/>
                </a:solidFill>
                <a:latin typeface="Arial" pitchFamily="34" charset="0"/>
                <a:ea typeface="微软雅黑" pitchFamily="34" charset="-122"/>
              </a:rPr>
              <a:t>分析</a:t>
            </a:r>
          </a:p>
        </p:txBody>
      </p:sp>
      <p:sp>
        <p:nvSpPr>
          <p:cNvPr id="25607" name="等腰三角形 24"/>
          <p:cNvSpPr>
            <a:spLocks noChangeArrowheads="1"/>
          </p:cNvSpPr>
          <p:nvPr/>
        </p:nvSpPr>
        <p:spPr bwMode="auto">
          <a:xfrm>
            <a:off x="4068763" y="6021388"/>
            <a:ext cx="360362" cy="287337"/>
          </a:xfrm>
          <a:prstGeom prst="triangle">
            <a:avLst>
              <a:gd name="adj" fmla="val 50000"/>
            </a:avLst>
          </a:prstGeom>
          <a:solidFill>
            <a:srgbClr val="0070C0"/>
          </a:solidFill>
          <a:ln w="9525">
            <a:noFill/>
            <a:miter lim="800000"/>
            <a:headEnd/>
            <a:tailEnd/>
          </a:ln>
          <a:effectLst/>
        </p:spPr>
        <p:txBody>
          <a:bodyPr anchor="ctr"/>
          <a:lstStyle/>
          <a:p>
            <a:endParaRPr lang="zh-CN" altLang="en-US" sz="1600" b="1">
              <a:solidFill>
                <a:schemeClr val="bg1"/>
              </a:solidFill>
              <a:ea typeface="微软雅黑" pitchFamily="34" charset="-122"/>
              <a:sym typeface="Lao UI" pitchFamily="34" charset="0"/>
            </a:endParaRPr>
          </a:p>
        </p:txBody>
      </p:sp>
      <p:sp>
        <p:nvSpPr>
          <p:cNvPr id="25608" name="直接连接符 50"/>
          <p:cNvSpPr>
            <a:spLocks noChangeShapeType="1"/>
          </p:cNvSpPr>
          <p:nvPr/>
        </p:nvSpPr>
        <p:spPr bwMode="auto">
          <a:xfrm>
            <a:off x="684213" y="765175"/>
            <a:ext cx="1366837" cy="0"/>
          </a:xfrm>
          <a:prstGeom prst="line">
            <a:avLst/>
          </a:prstGeom>
          <a:noFill/>
          <a:ln w="6350" cap="flat" cmpd="sng">
            <a:solidFill>
              <a:srgbClr val="595959"/>
            </a:solidFill>
            <a:round/>
            <a:headEnd type="oval" w="med" len="med"/>
            <a:tailEnd/>
          </a:ln>
          <a:effectLst/>
        </p:spPr>
        <p:txBody>
          <a:bodyPr/>
          <a:lstStyle/>
          <a:p>
            <a:endParaRPr lang="zh-CN" altLang="en-US"/>
          </a:p>
        </p:txBody>
      </p:sp>
      <p:sp>
        <p:nvSpPr>
          <p:cNvPr id="25609" name="Text Box 9"/>
          <p:cNvSpPr txBox="1">
            <a:spLocks noChangeArrowheads="1"/>
          </p:cNvSpPr>
          <p:nvPr/>
        </p:nvSpPr>
        <p:spPr bwMode="auto">
          <a:xfrm>
            <a:off x="-209720" y="260350"/>
            <a:ext cx="3942106" cy="461665"/>
          </a:xfrm>
          <a:prstGeom prst="rect">
            <a:avLst/>
          </a:prstGeom>
          <a:noFill/>
          <a:ln w="9525">
            <a:noFill/>
            <a:miter lim="800000"/>
            <a:headEnd/>
            <a:tailEnd/>
          </a:ln>
          <a:effectLst/>
        </p:spPr>
        <p:txBody>
          <a:bodyPr wrap="none">
            <a:spAutoFit/>
          </a:bodyPr>
          <a:lstStyle/>
          <a:p>
            <a:r>
              <a:rPr lang="zh-CN" altLang="en-US" sz="2400" dirty="0" smtClean="0">
                <a:latin typeface="Arial" pitchFamily="34" charset="0"/>
                <a:ea typeface="微软雅黑" pitchFamily="34" charset="-122"/>
              </a:rPr>
              <a:t>儿        儿童手推车市</a:t>
            </a:r>
            <a:r>
              <a:rPr lang="zh-CN" altLang="en-US" sz="2400" dirty="0">
                <a:latin typeface="Arial" pitchFamily="34" charset="0"/>
                <a:ea typeface="微软雅黑" pitchFamily="34" charset="-122"/>
              </a:rPr>
              <a:t>场调查</a:t>
            </a:r>
          </a:p>
        </p:txBody>
      </p:sp>
      <p:sp>
        <p:nvSpPr>
          <p:cNvPr id="25610" name="椭圆 22"/>
          <p:cNvSpPr>
            <a:spLocks noChangeArrowheads="1"/>
          </p:cNvSpPr>
          <p:nvPr/>
        </p:nvSpPr>
        <p:spPr bwMode="auto">
          <a:xfrm>
            <a:off x="34925" y="260350"/>
            <a:ext cx="646113" cy="647700"/>
          </a:xfrm>
          <a:prstGeom prst="ellipse">
            <a:avLst/>
          </a:prstGeom>
          <a:solidFill>
            <a:srgbClr val="595959"/>
          </a:solidFill>
          <a:ln w="9525">
            <a:noFill/>
            <a:round/>
            <a:headEnd/>
            <a:tailEnd/>
          </a:ln>
          <a:effectLst/>
        </p:spPr>
        <p:txBody>
          <a:bodyPr anchor="ctr"/>
          <a:lstStyle/>
          <a:p>
            <a:r>
              <a:rPr lang="zh-CN" altLang="en-US" sz="2400">
                <a:solidFill>
                  <a:srgbClr val="FFFFFF"/>
                </a:solidFill>
                <a:ea typeface="微软雅黑" pitchFamily="34" charset="-122"/>
                <a:sym typeface="微软雅黑" pitchFamily="34" charset="-122"/>
              </a:rPr>
              <a:t>2</a:t>
            </a:r>
            <a:endParaRPr lang="zh-CN" altLang="en-US">
              <a:latin typeface="Arial" pitchFamily="34" charset="0"/>
            </a:endParaRPr>
          </a:p>
        </p:txBody>
      </p:sp>
      <p:sp>
        <p:nvSpPr>
          <p:cNvPr id="25611" name="单圆角矩形 11"/>
          <p:cNvSpPr>
            <a:spLocks noChangeArrowheads="1"/>
          </p:cNvSpPr>
          <p:nvPr/>
        </p:nvSpPr>
        <p:spPr bwMode="auto">
          <a:xfrm flipV="1">
            <a:off x="252413" y="1412875"/>
            <a:ext cx="144462" cy="793750"/>
          </a:xfrm>
          <a:prstGeom prst="rect">
            <a:avLst/>
          </a:prstGeom>
          <a:solidFill>
            <a:schemeClr val="tx1"/>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25612" name="单圆角矩形 6"/>
          <p:cNvSpPr>
            <a:spLocks noChangeArrowheads="1"/>
          </p:cNvSpPr>
          <p:nvPr/>
        </p:nvSpPr>
        <p:spPr bwMode="auto">
          <a:xfrm>
            <a:off x="252413" y="1196975"/>
            <a:ext cx="144462" cy="504825"/>
          </a:xfrm>
          <a:prstGeom prst="rect">
            <a:avLst/>
          </a:prstGeom>
          <a:solidFill>
            <a:srgbClr val="0070C0"/>
          </a:solidFill>
          <a:ln w="9525">
            <a:noFill/>
            <a:miter lim="800000"/>
            <a:headEnd/>
            <a:tailEnd/>
          </a:ln>
          <a:effectLst/>
        </p:spPr>
        <p:txBody>
          <a:bodyPr anchor="ctr"/>
          <a:lstStyle/>
          <a:p>
            <a:endParaRPr lang="zh-CN" altLang="en-US">
              <a:ea typeface="微软雅黑" pitchFamily="34" charset="-122"/>
              <a:sym typeface="微软雅黑" pitchFamily="34" charset="-122"/>
            </a:endParaRPr>
          </a:p>
        </p:txBody>
      </p:sp>
      <p:sp>
        <p:nvSpPr>
          <p:cNvPr id="25613" name="Text Box 13"/>
          <p:cNvSpPr txBox="1">
            <a:spLocks noChangeArrowheads="1"/>
          </p:cNvSpPr>
          <p:nvPr/>
        </p:nvSpPr>
        <p:spPr bwMode="auto">
          <a:xfrm>
            <a:off x="539750" y="1485900"/>
            <a:ext cx="1452563" cy="395288"/>
          </a:xfrm>
          <a:prstGeom prst="rect">
            <a:avLst/>
          </a:prstGeom>
          <a:noFill/>
          <a:ln w="9525">
            <a:noFill/>
            <a:miter lim="800000"/>
            <a:headEnd/>
            <a:tailEnd/>
          </a:ln>
        </p:spPr>
        <p:txBody>
          <a:bodyPr wrap="none">
            <a:spAutoFit/>
          </a:bodyPr>
          <a:lstStyle/>
          <a:p>
            <a:r>
              <a:rPr lang="zh-CN" altLang="en-US" sz="2000" b="1">
                <a:effectLst>
                  <a:outerShdw blurRad="38100" dist="38100" dir="2700000" algn="tl">
                    <a:srgbClr val="C0C0C0"/>
                  </a:outerShdw>
                </a:effectLst>
                <a:latin typeface="Arial" pitchFamily="34" charset="0"/>
                <a:ea typeface="微软雅黑" pitchFamily="34" charset="-122"/>
              </a:rPr>
              <a:t>调查分析：</a:t>
            </a:r>
            <a:endParaRPr lang="zh-CN" altLang="en-US" sz="2000" b="1">
              <a:effectLst>
                <a:outerShdw blurRad="38100" dist="38100" dir="2700000" algn="tl">
                  <a:srgbClr val="C0C0C0"/>
                </a:outerShdw>
              </a:effectLst>
              <a:ea typeface="微软雅黑" pitchFamily="34" charset="-122"/>
            </a:endParaRPr>
          </a:p>
        </p:txBody>
      </p:sp>
      <p:sp>
        <p:nvSpPr>
          <p:cNvPr id="25614" name="Text Box 14"/>
          <p:cNvSpPr txBox="1">
            <a:spLocks noChangeArrowheads="1"/>
          </p:cNvSpPr>
          <p:nvPr/>
        </p:nvSpPr>
        <p:spPr bwMode="auto">
          <a:xfrm>
            <a:off x="1979613" y="1270000"/>
            <a:ext cx="2665412" cy="4401205"/>
          </a:xfrm>
          <a:prstGeom prst="rect">
            <a:avLst/>
          </a:prstGeom>
          <a:noFill/>
          <a:ln w="9525">
            <a:noFill/>
            <a:miter lim="800000"/>
            <a:headEnd/>
            <a:tailEnd/>
          </a:ln>
        </p:spPr>
        <p:txBody>
          <a:bodyPr>
            <a:spAutoFit/>
          </a:bodyPr>
          <a:lstStyle/>
          <a:p>
            <a:pPr algn="l"/>
            <a:r>
              <a:rPr lang="zh-CN" sz="1400" b="1" dirty="0">
                <a:latin typeface="Arial" pitchFamily="34" charset="0"/>
                <a:ea typeface="微软雅黑" pitchFamily="34" charset="-122"/>
                <a:sym typeface="Times New Roman" pitchFamily="18" charset="0"/>
              </a:rPr>
              <a:t>经过这样的一个实践调查的经验，我会玩具有了一个新的认识。不仅仅了解到市场上</a:t>
            </a:r>
            <a:r>
              <a:rPr lang="zh-CN" sz="1400" b="1" dirty="0" smtClean="0">
                <a:latin typeface="Arial" pitchFamily="34" charset="0"/>
                <a:ea typeface="微软雅黑" pitchFamily="34" charset="-122"/>
                <a:sym typeface="Times New Roman" pitchFamily="18" charset="0"/>
              </a:rPr>
              <a:t>的</a:t>
            </a:r>
            <a:r>
              <a:rPr lang="zh-CN" altLang="en-US" sz="1400" b="1" dirty="0" smtClean="0">
                <a:latin typeface="Arial" pitchFamily="34" charset="0"/>
                <a:ea typeface="微软雅黑" pitchFamily="34" charset="-122"/>
                <a:sym typeface="Times New Roman" pitchFamily="18" charset="0"/>
              </a:rPr>
              <a:t>儿童推车</a:t>
            </a:r>
            <a:r>
              <a:rPr lang="zh-CN" sz="1400" b="1" dirty="0" smtClean="0">
                <a:latin typeface="Arial" pitchFamily="34" charset="0"/>
                <a:ea typeface="微软雅黑" pitchFamily="34" charset="-122"/>
                <a:sym typeface="Times New Roman" pitchFamily="18" charset="0"/>
              </a:rPr>
              <a:t>的</a:t>
            </a:r>
            <a:r>
              <a:rPr lang="zh-CN" sz="1400" b="1" dirty="0">
                <a:latin typeface="Arial" pitchFamily="34" charset="0"/>
                <a:ea typeface="微软雅黑" pitchFamily="34" charset="-122"/>
                <a:sym typeface="Times New Roman" pitchFamily="18" charset="0"/>
              </a:rPr>
              <a:t>种类和价位。也发现了家长购</a:t>
            </a:r>
            <a:r>
              <a:rPr lang="zh-CN" sz="1400" b="1" dirty="0" smtClean="0">
                <a:latin typeface="Arial" pitchFamily="34" charset="0"/>
                <a:ea typeface="微软雅黑" pitchFamily="34" charset="-122"/>
                <a:sym typeface="Times New Roman" pitchFamily="18" charset="0"/>
              </a:rPr>
              <a:t>买</a:t>
            </a:r>
            <a:r>
              <a:rPr lang="zh-CN" altLang="en-US" sz="1400" b="1" dirty="0" smtClean="0">
                <a:latin typeface="Arial" pitchFamily="34" charset="0"/>
                <a:ea typeface="微软雅黑" pitchFamily="34" charset="-122"/>
                <a:sym typeface="Times New Roman" pitchFamily="18" charset="0"/>
              </a:rPr>
              <a:t>儿童推车</a:t>
            </a:r>
            <a:r>
              <a:rPr lang="zh-CN" sz="1400" b="1" dirty="0" smtClean="0">
                <a:latin typeface="Arial" pitchFamily="34" charset="0"/>
                <a:ea typeface="微软雅黑" pitchFamily="34" charset="-122"/>
                <a:sym typeface="Times New Roman" pitchFamily="18" charset="0"/>
              </a:rPr>
              <a:t>的</a:t>
            </a:r>
            <a:r>
              <a:rPr lang="zh-CN" sz="1400" b="1" dirty="0">
                <a:latin typeface="Arial" pitchFamily="34" charset="0"/>
                <a:ea typeface="微软雅黑" pitchFamily="34" charset="-122"/>
                <a:sym typeface="Times New Roman" pitchFamily="18" charset="0"/>
              </a:rPr>
              <a:t>一些误区。我希望，通过我们的调查，可以使得大家</a:t>
            </a:r>
            <a:r>
              <a:rPr lang="zh-CN" sz="1400" b="1" dirty="0" smtClean="0">
                <a:latin typeface="Arial" pitchFamily="34" charset="0"/>
                <a:ea typeface="微软雅黑" pitchFamily="34" charset="-122"/>
                <a:sym typeface="Times New Roman" pitchFamily="18" charset="0"/>
              </a:rPr>
              <a:t>对</a:t>
            </a:r>
            <a:r>
              <a:rPr lang="zh-CN" altLang="en-US" sz="1400" b="1" dirty="0" smtClean="0">
                <a:latin typeface="Arial" pitchFamily="34" charset="0"/>
                <a:ea typeface="微软雅黑" pitchFamily="34" charset="-122"/>
                <a:sym typeface="Times New Roman" pitchFamily="18" charset="0"/>
              </a:rPr>
              <a:t>儿童推车</a:t>
            </a:r>
            <a:r>
              <a:rPr lang="zh-CN" sz="1400" b="1" dirty="0" smtClean="0">
                <a:latin typeface="Arial" pitchFamily="34" charset="0"/>
                <a:ea typeface="微软雅黑" pitchFamily="34" charset="-122"/>
                <a:sym typeface="Times New Roman" pitchFamily="18" charset="0"/>
              </a:rPr>
              <a:t>市</a:t>
            </a:r>
            <a:r>
              <a:rPr lang="zh-CN" sz="1400" b="1" dirty="0">
                <a:latin typeface="Arial" pitchFamily="34" charset="0"/>
                <a:ea typeface="微软雅黑" pitchFamily="34" charset="-122"/>
                <a:sym typeface="Times New Roman" pitchFamily="18" charset="0"/>
              </a:rPr>
              <a:t>场有个新的发现</a:t>
            </a:r>
            <a:r>
              <a:rPr lang="zh-CN" sz="1400" b="1" dirty="0" smtClean="0">
                <a:latin typeface="Arial" pitchFamily="34" charset="0"/>
                <a:ea typeface="微软雅黑" pitchFamily="34" charset="-122"/>
                <a:sym typeface="Times New Roman" pitchFamily="18" charset="0"/>
              </a:rPr>
              <a:t>。</a:t>
            </a:r>
            <a:r>
              <a:rPr lang="zh-CN" altLang="en-US" sz="1400" b="1" dirty="0" smtClean="0">
                <a:latin typeface="Arial" pitchFamily="34" charset="0"/>
                <a:ea typeface="微软雅黑" pitchFamily="34" charset="-122"/>
                <a:sym typeface="Times New Roman" pitchFamily="18" charset="0"/>
              </a:rPr>
              <a:t>儿童推车</a:t>
            </a:r>
            <a:r>
              <a:rPr lang="zh-CN" sz="1400" b="1" dirty="0" smtClean="0">
                <a:latin typeface="Arial" pitchFamily="34" charset="0"/>
                <a:ea typeface="微软雅黑" pitchFamily="34" charset="-122"/>
                <a:sym typeface="Times New Roman" pitchFamily="18" charset="0"/>
              </a:rPr>
              <a:t>市</a:t>
            </a:r>
            <a:r>
              <a:rPr lang="zh-CN" sz="1400" b="1" dirty="0">
                <a:latin typeface="Arial" pitchFamily="34" charset="0"/>
                <a:ea typeface="微软雅黑" pitchFamily="34" charset="-122"/>
                <a:sym typeface="Times New Roman" pitchFamily="18" charset="0"/>
              </a:rPr>
              <a:t>场的消费对象是家长，但是，直接对象却是孩子。我们要本着一切为了孩子的儿童观去从事制</a:t>
            </a:r>
            <a:r>
              <a:rPr lang="zh-CN" sz="1400" b="1" dirty="0" smtClean="0">
                <a:latin typeface="Arial" pitchFamily="34" charset="0"/>
                <a:ea typeface="微软雅黑" pitchFamily="34" charset="-122"/>
                <a:sym typeface="Times New Roman" pitchFamily="18" charset="0"/>
              </a:rPr>
              <a:t>造</a:t>
            </a:r>
            <a:r>
              <a:rPr lang="zh-CN" altLang="en-US" sz="1400" b="1" dirty="0" smtClean="0">
                <a:latin typeface="Arial" pitchFamily="34" charset="0"/>
                <a:ea typeface="微软雅黑" pitchFamily="34" charset="-122"/>
                <a:sym typeface="Times New Roman" pitchFamily="18" charset="0"/>
              </a:rPr>
              <a:t>儿童推车</a:t>
            </a:r>
            <a:r>
              <a:rPr lang="zh-CN" sz="1400" b="1" dirty="0" smtClean="0">
                <a:latin typeface="Arial" pitchFamily="34" charset="0"/>
                <a:ea typeface="微软雅黑" pitchFamily="34" charset="-122"/>
                <a:sym typeface="Times New Roman" pitchFamily="18" charset="0"/>
              </a:rPr>
              <a:t>的</a:t>
            </a:r>
            <a:r>
              <a:rPr lang="zh-CN" sz="1400" b="1" dirty="0">
                <a:latin typeface="Arial" pitchFamily="34" charset="0"/>
                <a:ea typeface="微软雅黑" pitchFamily="34" charset="-122"/>
                <a:sym typeface="Times New Roman" pitchFamily="18" charset="0"/>
              </a:rPr>
              <a:t>工作，一切粗制滥造的产品都会对我们的孩子造成伤害。我们</a:t>
            </a:r>
            <a:r>
              <a:rPr lang="zh-CN" sz="1400" b="1" dirty="0" smtClean="0">
                <a:latin typeface="Arial" pitchFamily="34" charset="0"/>
                <a:ea typeface="微软雅黑" pitchFamily="34" charset="-122"/>
                <a:sym typeface="Times New Roman" pitchFamily="18" charset="0"/>
              </a:rPr>
              <a:t>的</a:t>
            </a:r>
            <a:r>
              <a:rPr lang="zh-CN" altLang="en-US" sz="1400" b="1" dirty="0" smtClean="0">
                <a:latin typeface="Arial" pitchFamily="34" charset="0"/>
                <a:ea typeface="微软雅黑" pitchFamily="34" charset="-122"/>
                <a:sym typeface="Times New Roman" pitchFamily="18" charset="0"/>
              </a:rPr>
              <a:t>儿童推车</a:t>
            </a:r>
            <a:r>
              <a:rPr lang="zh-CN" sz="1400" b="1" dirty="0" smtClean="0">
                <a:latin typeface="Arial" pitchFamily="34" charset="0"/>
                <a:ea typeface="微软雅黑" pitchFamily="34" charset="-122"/>
                <a:sym typeface="Times New Roman" pitchFamily="18" charset="0"/>
              </a:rPr>
              <a:t>设</a:t>
            </a:r>
            <a:r>
              <a:rPr lang="zh-CN" sz="1400" b="1" dirty="0">
                <a:latin typeface="Arial" pitchFamily="34" charset="0"/>
                <a:ea typeface="微软雅黑" pitchFamily="34" charset="-122"/>
                <a:sym typeface="Times New Roman" pitchFamily="18" charset="0"/>
              </a:rPr>
              <a:t>计者要根据孩子的年龄特点来设计</a:t>
            </a:r>
            <a:r>
              <a:rPr lang="zh-CN" sz="1400" b="1" dirty="0" smtClean="0">
                <a:latin typeface="Arial" pitchFamily="34" charset="0"/>
                <a:ea typeface="微软雅黑" pitchFamily="34" charset="-122"/>
                <a:sym typeface="Times New Roman" pitchFamily="18" charset="0"/>
              </a:rPr>
              <a:t>教</a:t>
            </a:r>
            <a:r>
              <a:rPr lang="zh-CN" altLang="en-US" sz="1400" b="1" dirty="0" smtClean="0">
                <a:latin typeface="Arial" pitchFamily="34" charset="0"/>
                <a:ea typeface="微软雅黑" pitchFamily="34" charset="-122"/>
                <a:sym typeface="Times New Roman" pitchFamily="18" charset="0"/>
              </a:rPr>
              <a:t>儿童推车</a:t>
            </a:r>
            <a:r>
              <a:rPr lang="zh-CN" sz="1400" b="1" dirty="0" smtClean="0">
                <a:latin typeface="Arial" pitchFamily="34" charset="0"/>
                <a:ea typeface="微软雅黑" pitchFamily="34" charset="-122"/>
                <a:sym typeface="Times New Roman" pitchFamily="18" charset="0"/>
              </a:rPr>
              <a:t>。</a:t>
            </a:r>
            <a:r>
              <a:rPr lang="zh-CN" sz="1400" b="1" dirty="0">
                <a:latin typeface="Arial" pitchFamily="34" charset="0"/>
                <a:ea typeface="微软雅黑" pitchFamily="34" charset="-122"/>
                <a:sym typeface="Times New Roman" pitchFamily="18" charset="0"/>
              </a:rPr>
              <a:t>而作为我们，未来的学前教育工作者，就要积极的引导家长对玩具进行一个正确的选择！</a:t>
            </a:r>
            <a:endParaRPr lang="zh-CN" sz="1400" dirty="0">
              <a:latin typeface="Arial" pitchFamily="34" charset="0"/>
              <a:ea typeface="微软雅黑" pitchFamily="34" charset="-122"/>
            </a:endParaRPr>
          </a:p>
          <a:p>
            <a:pPr algn="l"/>
            <a:endParaRPr lang="zh-CN" altLang="zh-CN" sz="1400" dirty="0">
              <a:ea typeface="微软雅黑"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7003576957_3bd9b68e5b_b"/>
          <p:cNvPicPr>
            <a:picLocks noGrp="1" noChangeAspect="1" noChangeArrowheads="1"/>
          </p:cNvPicPr>
          <p:nvPr>
            <p:ph sz="half" idx="2"/>
          </p:nvPr>
        </p:nvPicPr>
        <p:blipFill>
          <a:blip r:embed="rId2" cstate="print"/>
          <a:srcRect/>
          <a:stretch>
            <a:fillRect/>
          </a:stretch>
        </p:blipFill>
        <p:spPr>
          <a:xfrm>
            <a:off x="-169863" y="333375"/>
            <a:ext cx="9421813" cy="6294438"/>
          </a:xfrm>
          <a:noFill/>
          <a:ln/>
        </p:spPr>
      </p:pic>
      <p:sp>
        <p:nvSpPr>
          <p:cNvPr id="31747" name="Rectangle 3"/>
          <p:cNvSpPr>
            <a:spLocks noGrp="1" noChangeArrowheads="1"/>
          </p:cNvSpPr>
          <p:nvPr>
            <p:ph type="body" sz="half" idx="1"/>
          </p:nvPr>
        </p:nvSpPr>
        <p:spPr>
          <a:xfrm>
            <a:off x="3708400" y="1270000"/>
            <a:ext cx="4038600" cy="4525963"/>
          </a:xfrm>
        </p:spPr>
        <p:txBody>
          <a:bodyPr/>
          <a:lstStyle/>
          <a:p>
            <a:pPr>
              <a:buFontTx/>
              <a:buNone/>
            </a:pPr>
            <a:r>
              <a:rPr lang="zh-CN" altLang="en-US" sz="2800">
                <a:solidFill>
                  <a:srgbClr val="8F8FFF"/>
                </a:solidFill>
                <a:latin typeface="Comic Sans MS" pitchFamily="66" charset="0"/>
                <a:ea typeface="BatangChe" pitchFamily="49" charset="-127"/>
              </a:rPr>
              <a:t>Thanks</a:t>
            </a: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10253F"/>
          </a:solidFill>
          <a:prstDash val="solid"/>
          <a:round/>
          <a:headEnd type="arrow" w="med" len="med"/>
          <a:tailEnd type="arrow"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微软雅黑" pitchFamily="34" charset="-122"/>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rgbClr val="10253F"/>
          </a:solidFill>
          <a:prstDash val="solid"/>
          <a:round/>
          <a:headEnd type="arrow" w="med" len="med"/>
          <a:tailEnd type="arrow"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微软雅黑" pitchFamily="34" charset="-122"/>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TotalTime>
  <Pages>0</Pages>
  <Words>3708</Words>
  <Characters>0</Characters>
  <Application>Microsoft Office PowerPoint</Application>
  <DocSecurity>0</DocSecurity>
  <PresentationFormat>全屏显示(4:3)</PresentationFormat>
  <Lines>0</Lines>
  <Paragraphs>145</Paragraphs>
  <Slides>27</Slides>
  <Notes>1</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默认设计模板</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设计内容和设计方向简介</vt:lpstr>
      <vt:lpstr>市场上儿童手推车特征分析</vt:lpstr>
      <vt:lpstr>内部因素</vt:lpstr>
      <vt:lpstr>用户生活形式意向图</vt:lpstr>
      <vt:lpstr> </vt:lpstr>
      <vt:lpstr>优秀的儿童手推车设计案例</vt:lpstr>
      <vt:lpstr>幻灯片 24</vt:lpstr>
      <vt:lpstr>幻灯片 25</vt:lpstr>
      <vt:lpstr>幻灯片 26</vt:lpstr>
      <vt:lpstr>幻灯片 27</vt:lpstr>
    </vt:vector>
  </TitlesOfParts>
  <Company>Sky123.Org</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Sky123.Org</dc:creator>
  <cp:lastModifiedBy>Administrator</cp:lastModifiedBy>
  <cp:revision>26</cp:revision>
  <cp:lastPrinted>1899-12-30T00:00:00Z</cp:lastPrinted>
  <dcterms:created xsi:type="dcterms:W3CDTF">2011-10-21T09:03:59Z</dcterms:created>
  <dcterms:modified xsi:type="dcterms:W3CDTF">2016-07-05T01:43:20Z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