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307" r:id="rId18"/>
    <p:sldId id="271" r:id="rId19"/>
    <p:sldId id="272" r:id="rId20"/>
    <p:sldId id="308" r:id="rId21"/>
    <p:sldId id="273" r:id="rId22"/>
    <p:sldId id="309" r:id="rId23"/>
    <p:sldId id="310" r:id="rId24"/>
    <p:sldId id="311" r:id="rId25"/>
    <p:sldId id="316" r:id="rId26"/>
    <p:sldId id="317" r:id="rId27"/>
    <p:sldId id="312" r:id="rId28"/>
    <p:sldId id="274" r:id="rId29"/>
    <p:sldId id="313" r:id="rId30"/>
    <p:sldId id="279" r:id="rId31"/>
    <p:sldId id="280" r:id="rId32"/>
    <p:sldId id="281" r:id="rId33"/>
    <p:sldId id="282" r:id="rId34"/>
    <p:sldId id="283" r:id="rId35"/>
    <p:sldId id="284" r:id="rId36"/>
    <p:sldId id="314" r:id="rId37"/>
    <p:sldId id="286" r:id="rId38"/>
    <p:sldId id="287" r:id="rId39"/>
    <p:sldId id="288" r:id="rId40"/>
    <p:sldId id="319" r:id="rId41"/>
    <p:sldId id="289" r:id="rId42"/>
    <p:sldId id="290" r:id="rId43"/>
    <p:sldId id="291" r:id="rId44"/>
    <p:sldId id="292" r:id="rId45"/>
    <p:sldId id="322" r:id="rId46"/>
    <p:sldId id="293" r:id="rId47"/>
    <p:sldId id="321" r:id="rId48"/>
    <p:sldId id="294" r:id="rId49"/>
    <p:sldId id="320" r:id="rId50"/>
    <p:sldId id="323" r:id="rId51"/>
    <p:sldId id="325" r:id="rId52"/>
    <p:sldId id="324" r:id="rId53"/>
    <p:sldId id="298" r:id="rId54"/>
    <p:sldId id="299" r:id="rId55"/>
    <p:sldId id="300" r:id="rId56"/>
    <p:sldId id="301" r:id="rId57"/>
    <p:sldId id="303" r:id="rId58"/>
    <p:sldId id="304" r:id="rId59"/>
    <p:sldId id="326" r:id="rId60"/>
    <p:sldId id="305" r:id="rId61"/>
    <p:sldId id="306" r:id="rId62"/>
  </p:sldIdLst>
  <p:sldSz cx="9144000" cy="6858000" type="screen4x3"/>
  <p:notesSz cx="6858000" cy="9144000"/>
  <p:custDataLst>
    <p:tags r:id="rId6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None/>
      <a:defRPr sz="2400" b="1" i="0" u="none" kern="1200">
        <a:solidFill>
          <a:schemeClr val="tx1"/>
        </a:solidFill>
        <a:latin typeface="Tahoma" panose="020B060403050404020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24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24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24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24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24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24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24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24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73" d="100"/>
          <a:sy n="73" d="100"/>
        </p:scale>
        <p:origin x="-102" y="-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6" Type="http://schemas.openxmlformats.org/officeDocument/2006/relationships/tags" Target="tags/tag1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050" name="组合 2049"/>
          <p:cNvGrpSpPr/>
          <p:nvPr/>
        </p:nvGrpSpPr>
        <p:grpSpPr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2051" name="组合 2050"/>
            <p:cNvGrpSpPr/>
            <p:nvPr/>
          </p:nvGrpSpPr>
          <p:grpSpPr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052" name="矩形 2051"/>
              <p:cNvSpPr/>
              <p:nvPr/>
            </p:nvSpPr>
            <p:spPr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3" name="矩形 2052"/>
              <p:cNvSpPr/>
              <p:nvPr/>
            </p:nvSpPr>
            <p:spPr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2054" name="组合 2053"/>
            <p:cNvGrpSpPr/>
            <p:nvPr/>
          </p:nvGrpSpPr>
          <p:grpSpPr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055" name="矩形 2054"/>
              <p:cNvSpPr/>
              <p:nvPr/>
            </p:nvSpPr>
            <p:spPr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6" name="矩形 2055"/>
              <p:cNvSpPr/>
              <p:nvPr/>
            </p:nvSpPr>
            <p:spPr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2057" name="矩形 2056"/>
            <p:cNvSpPr/>
            <p:nvPr/>
          </p:nvSpPr>
          <p:spPr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8" name="矩形 2057"/>
            <p:cNvSpPr/>
            <p:nvPr/>
          </p:nvSpPr>
          <p:spPr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9" name="矩形 2058"/>
            <p:cNvSpPr/>
            <p:nvPr/>
          </p:nvSpPr>
          <p:spPr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060" name="标题 2059"/>
          <p:cNvSpPr/>
          <p:nvPr>
            <p:ph type="ctrTitle"/>
          </p:nvPr>
        </p:nvSpPr>
        <p:spPr>
          <a:xfrm>
            <a:off x="990600" y="18288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defRPr sz="4400" b="0" i="0" u="none">
                <a:solidFill>
                  <a:schemeClr val="tx2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61" name="副标题 2060"/>
          <p:cNvSpPr/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 sz="32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None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None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None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62" name="日期占位符 2061"/>
          <p:cNvSpPr/>
          <p:nvPr>
            <p:ph type="dt" sz="half" idx="2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 b="0">
                <a:solidFill>
                  <a:schemeClr val="bg2"/>
                </a:solidFill>
                <a:latin typeface="Tahoma" panose="020B0604030504040204" charset="0"/>
              </a:defRPr>
            </a:lvl1pPr>
          </a:lstStyle>
          <a:p/>
        </p:txBody>
      </p:sp>
      <p:sp>
        <p:nvSpPr>
          <p:cNvPr id="2063" name="页脚占位符 2062"/>
          <p:cNvSpPr/>
          <p:nvPr>
            <p:ph type="ftr" sz="quarter" idx="3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 b="0">
                <a:solidFill>
                  <a:schemeClr val="bg2"/>
                </a:solidFill>
                <a:latin typeface="Tahoma" panose="020B0604030504040204" charset="0"/>
              </a:defRPr>
            </a:lvl1pPr>
          </a:lstStyle>
          <a:p>
            <a:endParaRPr lang="zh-CN" altLang="en-US"/>
          </a:p>
        </p:txBody>
      </p:sp>
      <p:sp>
        <p:nvSpPr>
          <p:cNvPr id="2064" name="灯片编号占位符 2063"/>
          <p:cNvSpPr/>
          <p:nvPr>
            <p:ph type="sldNum" sz="quarter" idx="4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 b="0">
                <a:solidFill>
                  <a:schemeClr val="bg2"/>
                </a:solidFill>
                <a:latin typeface="Tahoma" panose="020B0604030504040204" charset="0"/>
              </a:defRPr>
            </a:lvl1pPr>
          </a:lstStyle>
          <a:p>
            <a:fld id="{9A0DB2DC-4C9A-4742-B13C-FB6460FD3503}" type="slidenum">
              <a:rPr lang="zh-CN" altLang="en-US"/>
            </a:fld>
            <a:endParaRPr lang="zh-CN" altLang="en-US">
              <a:latin typeface="Tahoma" panose="020B060403050404020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6612" y="2017713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1" y="617538"/>
            <a:ext cx="1951038" cy="55149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40009" cy="55149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1025"/>
          <p:cNvSpPr/>
          <p:nvPr/>
        </p:nvSpPr>
        <p:spPr>
          <a:xfrm>
            <a:off x="417513" y="1098550"/>
            <a:ext cx="438150" cy="474663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 wrap="none" anchor="ctr"/>
          <a:p>
            <a:pPr lvl="0" algn="ctr"/>
            <a:endParaRPr b="0">
              <a:latin typeface="Tahoma" panose="020B0604030504040204" charset="0"/>
            </a:endParaRPr>
          </a:p>
        </p:txBody>
      </p:sp>
      <p:sp>
        <p:nvSpPr>
          <p:cNvPr id="1027" name="矩形 1026"/>
          <p:cNvSpPr/>
          <p:nvPr/>
        </p:nvSpPr>
        <p:spPr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rgbClr val="FFCF01"/>
              </a:gs>
              <a:gs pos="100000">
                <a:srgbClr val="FFFFFF"/>
              </a:gs>
            </a:gsLst>
            <a:lin ang="0"/>
            <a:tileRect/>
          </a:gradFill>
          <a:ln w="9525">
            <a:noFill/>
          </a:ln>
        </p:spPr>
        <p:txBody>
          <a:bodyPr wrap="none" anchor="ctr"/>
          <a:p>
            <a:pPr lvl="0" algn="ctr"/>
            <a:endParaRPr b="0">
              <a:latin typeface="Tahoma" panose="020B0604030504040204" charset="0"/>
            </a:endParaRPr>
          </a:p>
        </p:txBody>
      </p:sp>
      <p:sp>
        <p:nvSpPr>
          <p:cNvPr id="1028" name="矩形 1027"/>
          <p:cNvSpPr/>
          <p:nvPr/>
        </p:nvSpPr>
        <p:spPr>
          <a:xfrm>
            <a:off x="541338" y="1520825"/>
            <a:ext cx="422275" cy="474663"/>
          </a:xfrm>
          <a:prstGeom prst="rect">
            <a:avLst/>
          </a:prstGeom>
          <a:solidFill>
            <a:srgbClr val="3333CC"/>
          </a:solidFill>
          <a:ln w="9525">
            <a:noFill/>
          </a:ln>
        </p:spPr>
        <p:txBody>
          <a:bodyPr wrap="none" anchor="ctr"/>
          <a:p>
            <a:pPr lvl="0" algn="ctr"/>
            <a:endParaRPr b="0">
              <a:latin typeface="Tahoma" panose="020B0604030504040204" charset="0"/>
            </a:endParaRPr>
          </a:p>
        </p:txBody>
      </p:sp>
      <p:sp>
        <p:nvSpPr>
          <p:cNvPr id="1029" name="矩形 1028"/>
          <p:cNvSpPr/>
          <p:nvPr/>
        </p:nvSpPr>
        <p:spPr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rgbClr val="3333CC"/>
              </a:gs>
              <a:gs pos="100000">
                <a:srgbClr val="FFFFFF"/>
              </a:gs>
            </a:gsLst>
            <a:lin ang="0"/>
            <a:tileRect/>
          </a:gradFill>
          <a:ln w="9525">
            <a:noFill/>
          </a:ln>
        </p:spPr>
        <p:txBody>
          <a:bodyPr wrap="none" anchor="ctr"/>
          <a:p>
            <a:pPr lvl="0" algn="ctr"/>
            <a:endParaRPr b="0">
              <a:latin typeface="Tahoma" panose="020B0604030504040204" charset="0"/>
            </a:endParaRPr>
          </a:p>
        </p:txBody>
      </p:sp>
      <p:sp>
        <p:nvSpPr>
          <p:cNvPr id="1030" name="矩形 1029"/>
          <p:cNvSpPr/>
          <p:nvPr/>
        </p:nvSpPr>
        <p:spPr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  <a:tileRect/>
          </a:gradFill>
          <a:ln w="9525">
            <a:noFill/>
          </a:ln>
        </p:spPr>
        <p:txBody>
          <a:bodyPr wrap="none" anchor="ctr"/>
          <a:p>
            <a:pPr lvl="0" algn="ctr"/>
            <a:endParaRPr b="0">
              <a:latin typeface="Tahoma" panose="020B0604030504040204" charset="0"/>
            </a:endParaRPr>
          </a:p>
        </p:txBody>
      </p:sp>
      <p:sp>
        <p:nvSpPr>
          <p:cNvPr id="1031" name="矩形 1030"/>
          <p:cNvSpPr/>
          <p:nvPr/>
        </p:nvSpPr>
        <p:spPr>
          <a:xfrm>
            <a:off x="762000" y="990600"/>
            <a:ext cx="31750" cy="1052513"/>
          </a:xfrm>
          <a:prstGeom prst="rect">
            <a:avLst/>
          </a:prstGeom>
          <a:solidFill>
            <a:srgbClr val="1C1C1C"/>
          </a:solidFill>
          <a:ln w="9525">
            <a:noFill/>
          </a:ln>
        </p:spPr>
        <p:txBody>
          <a:bodyPr wrap="none" anchor="ctr"/>
          <a:p>
            <a:pPr lvl="0" algn="ctr"/>
            <a:endParaRPr b="0">
              <a:latin typeface="Tahoma" panose="020B0604030504040204" charset="0"/>
            </a:endParaRPr>
          </a:p>
        </p:txBody>
      </p:sp>
      <p:sp>
        <p:nvSpPr>
          <p:cNvPr id="1032" name="矩形 1031"/>
          <p:cNvSpPr/>
          <p:nvPr/>
        </p:nvSpPr>
        <p:spPr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FFFFFF"/>
              </a:gs>
            </a:gsLst>
            <a:lin ang="0"/>
            <a:tileRect/>
          </a:gradFill>
          <a:ln w="9525">
            <a:noFill/>
          </a:ln>
        </p:spPr>
        <p:txBody>
          <a:bodyPr wrap="none" anchor="ctr"/>
          <a:p>
            <a:pPr lvl="0" algn="ctr"/>
            <a:endParaRPr b="0">
              <a:latin typeface="Tahoma" panose="020B0604030504040204" charset="0"/>
            </a:endParaRPr>
          </a:p>
        </p:txBody>
      </p:sp>
      <p:sp>
        <p:nvSpPr>
          <p:cNvPr id="1033" name="标题 1032"/>
          <p:cNvSpPr/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34" name="文本占位符 1033"/>
          <p:cNvSpPr/>
          <p:nvPr>
            <p:ph type="body" idx="1"/>
          </p:nvPr>
        </p:nvSpPr>
        <p:spPr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35" name="日期占位符 1034"/>
          <p:cNvSpPr/>
          <p:nvPr>
            <p:ph type="dt" sz="half" idx="2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 b="0">
                <a:latin typeface="Tahoma" panose="020B0604030504040204" charset="0"/>
              </a:defRPr>
            </a:lvl1pPr>
          </a:lstStyle>
          <a:p>
            <a:pPr lvl="0"/>
          </a:p>
        </p:txBody>
      </p:sp>
      <p:sp>
        <p:nvSpPr>
          <p:cNvPr id="1036" name="页脚占位符 1035"/>
          <p:cNvSpPr/>
          <p:nvPr>
            <p:ph type="ftr" sz="quarter" idx="3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 b="0">
                <a:latin typeface="Tahoma" panose="020B0604030504040204" charset="0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1037" name="灯片编号占位符 1036"/>
          <p:cNvSpPr/>
          <p:nvPr>
            <p:ph type="sldNum" sz="quarter" idx="4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 b="0">
                <a:latin typeface="Tahoma" panose="020B0604030504040204" charset="0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 sz="1400" b="0">
              <a:latin typeface="Tahoma" panose="020B0604030504040204" charset="0"/>
            </a:endParaRPr>
          </a:p>
        </p:txBody>
      </p:sp>
      <p:pic>
        <p:nvPicPr>
          <p:cNvPr id="2" name="图片 1" descr="1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516620" y="0"/>
            <a:ext cx="627380" cy="6248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b="0" i="0" u="none" kern="1200">
          <a:solidFill>
            <a:schemeClr val="tx1"/>
          </a:solidFill>
          <a:latin typeface="Tahoma" panose="020B0604030504040204" charset="0"/>
          <a:ea typeface="宋体" panose="02010600030101010101" pitchFamily="2" charset="-122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b="0" i="0" u="none" kern="1200">
          <a:solidFill>
            <a:schemeClr val="tx1"/>
          </a:solidFill>
          <a:latin typeface="Tahoma" panose="020B0604030504040204" charset="0"/>
          <a:ea typeface="宋体" panose="02010600030101010101" pitchFamily="2" charset="-122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b="0" i="0" u="none" kern="1200">
          <a:solidFill>
            <a:schemeClr val="tx1"/>
          </a:solidFill>
          <a:latin typeface="Tahoma" panose="020B0604030504040204" charset="0"/>
          <a:ea typeface="宋体" panose="02010600030101010101" pitchFamily="2" charset="-122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>
          <a:solidFill>
            <a:schemeClr val="tx1"/>
          </a:solidFill>
          <a:latin typeface="Tahoma" panose="020B0604030504040204" charset="0"/>
          <a:ea typeface="宋体" panose="02010600030101010101" pitchFamily="2" charset="-122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>
          <a:solidFill>
            <a:schemeClr val="tx1"/>
          </a:solidFill>
          <a:latin typeface="Tahoma" panose="020B0604030504040204" charset="0"/>
          <a:ea typeface="宋体" panose="02010600030101010101" pitchFamily="2" charset="-122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>
          <a:solidFill>
            <a:schemeClr val="tx1"/>
          </a:solidFill>
          <a:latin typeface="Tahoma" panose="020B0604030504040204" charset="0"/>
          <a:ea typeface="宋体" panose="02010600030101010101" pitchFamily="2" charset="-122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>
          <a:solidFill>
            <a:schemeClr val="tx1"/>
          </a:solidFill>
          <a:latin typeface="Tahoma" panose="020B0604030504040204" charset="0"/>
          <a:ea typeface="宋体" panose="02010600030101010101" pitchFamily="2" charset="-122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>
          <a:solidFill>
            <a:schemeClr val="tx1"/>
          </a:solidFill>
          <a:latin typeface="Tahoma" panose="020B0604030504040204" charset="0"/>
          <a:ea typeface="宋体" panose="02010600030101010101" pitchFamily="2" charset="-122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Tahoma" panose="020B060403050404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microsoft.com/office/2007/relationships/media" Target="file:///E:\&#24314;&#24037;&#23398;&#38498;\jpke\jcb\cailjy\ganglashen.avi" TargetMode="External"/><Relationship Id="rId1" Type="http://schemas.openxmlformats.org/officeDocument/2006/relationships/video" Target="file:///E:\&#24314;&#24037;&#23398;&#38498;\jpke\jcb\cailjy\ganglashen.avi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microsoft.com/office/2007/relationships/media" Target="file:///E:\&#26426;&#26800;&#21046;&#36896;&#22522;&#30784;NEW\&#25289;&#20280;&#35797;&#39564;.avi" TargetMode="External"/><Relationship Id="rId1" Type="http://schemas.openxmlformats.org/officeDocument/2006/relationships/video" Target="file:///E:\&#26426;&#26800;&#21046;&#36896;&#22522;&#30784;NEW\&#25289;&#20280;&#35797;&#39564;.avi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microsoft.com/office/2007/relationships/media" Target="file:///E:\&#25968;&#25511;&#22521;&#35757;\&#24067;&#27663;&#30828;&#24230;.avi" TargetMode="External"/><Relationship Id="rId1" Type="http://schemas.openxmlformats.org/officeDocument/2006/relationships/video" Target="file:///E:\&#25968;&#25511;&#22521;&#35757;\&#24067;&#27663;&#30828;&#24230;.avi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microsoft.com/office/2007/relationships/media" Target="file:///E:\&#25968;&#25511;&#22521;&#35757;\&#27931;&#27663;&#30828;&#24230;.avi" TargetMode="External"/><Relationship Id="rId1" Type="http://schemas.openxmlformats.org/officeDocument/2006/relationships/video" Target="file:///E:\&#25968;&#25511;&#22521;&#35757;\&#27931;&#27663;&#30828;&#24230;.avi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microsoft.com/office/2007/relationships/media" Target="file:///E:\&#25968;&#25511;&#22521;&#35757;\&#20914;&#20987;&#35797;&#39564;.avi" TargetMode="External"/><Relationship Id="rId1" Type="http://schemas.openxmlformats.org/officeDocument/2006/relationships/video" Target="file:///E:\&#25968;&#25511;&#22521;&#35757;\&#20914;&#20987;&#35797;&#39564;.avi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wmf"/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67" name="标题 2066"/>
          <p:cNvSpPr/>
          <p:nvPr>
            <p:ph type="ctrTitle"/>
          </p:nvPr>
        </p:nvSpPr>
        <p:spPr>
          <a:xfrm>
            <a:off x="685800" y="657225"/>
            <a:ext cx="7772400" cy="1143000"/>
          </a:xfrm>
        </p:spPr>
        <p:txBody>
          <a:bodyPr anchor="b"/>
          <a:p>
            <a:pPr defTabSz="914400">
              <a:buSzPct val="100000"/>
            </a:pPr>
            <a:r>
              <a:rPr lang="en-US" altLang="zh-CN" kern="1200">
                <a:latin typeface="Tahoma" panose="020B0604030504040204" charset="0"/>
                <a:ea typeface="宋体" panose="02010600030101010101" pitchFamily="2" charset="-122"/>
              </a:rPr>
              <a:t>     </a:t>
            </a:r>
            <a:r>
              <a:rPr lang="zh-CN" altLang="en-US" kern="1200">
                <a:latin typeface="Tahoma" panose="020B0604030504040204" charset="0"/>
                <a:ea typeface="宋体" panose="02010600030101010101" pitchFamily="2" charset="-122"/>
              </a:rPr>
              <a:t>常用材料与热处理知识</a:t>
            </a:r>
            <a:endParaRPr lang="zh-CN" altLang="en-US" kern="1200">
              <a:latin typeface="Tahoma" panose="020B0604030504040204" charset="0"/>
              <a:ea typeface="宋体" panose="02010600030101010101" pitchFamily="2" charset="-122"/>
            </a:endParaRPr>
          </a:p>
        </p:txBody>
      </p:sp>
      <p:sp>
        <p:nvSpPr>
          <p:cNvPr id="2068" name="副标题 2067"/>
          <p:cNvSpPr/>
          <p:nvPr>
            <p:ph type="subTitle" idx="4294967295"/>
          </p:nvPr>
        </p:nvSpPr>
        <p:spPr>
          <a:xfrm>
            <a:off x="277495" y="3335655"/>
            <a:ext cx="8533765" cy="3522980"/>
          </a:xfr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 sz="32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None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None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None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marL="609600" lvl="0" indent="-609600" algn="l">
              <a:buClr>
                <a:schemeClr val="folHlink"/>
              </a:buClr>
              <a:buSzPct val="60000"/>
              <a:buFontTx/>
              <a:buChar char="•"/>
            </a:pPr>
            <a:r>
              <a:rPr lang="zh-CN" altLang="en-US"/>
              <a:t>金属的性能</a:t>
            </a:r>
            <a:endParaRPr lang="zh-CN" altLang="en-US"/>
          </a:p>
          <a:p>
            <a:pPr marL="609600" lvl="0" indent="-609600" algn="l">
              <a:buClr>
                <a:schemeClr val="folHlink"/>
              </a:buClr>
              <a:buSzPct val="60000"/>
              <a:buFontTx/>
              <a:buChar char="•"/>
            </a:pPr>
            <a:r>
              <a:rPr lang="zh-CN" altLang="en-US"/>
              <a:t>钢铁材料</a:t>
            </a:r>
            <a:endParaRPr lang="zh-CN" altLang="en-US"/>
          </a:p>
          <a:p>
            <a:pPr marL="609600" lvl="0" indent="-609600" algn="l">
              <a:buClr>
                <a:schemeClr val="folHlink"/>
              </a:buClr>
              <a:buSzPct val="60000"/>
              <a:buFontTx/>
              <a:buChar char="•"/>
            </a:pPr>
            <a:r>
              <a:rPr lang="zh-CN" altLang="en-US"/>
              <a:t>钢铁材料的热处理</a:t>
            </a:r>
            <a:endParaRPr lang="zh-CN" altLang="en-US"/>
          </a:p>
          <a:p>
            <a:pPr marL="609600" lvl="0" indent="-609600" algn="l">
              <a:buClr>
                <a:schemeClr val="folHlink"/>
              </a:buClr>
              <a:buSzPct val="60000"/>
              <a:buFontTx/>
              <a:buChar char="•"/>
            </a:pPr>
            <a:r>
              <a:rPr lang="zh-CN" altLang="en-US"/>
              <a:t>有色金属及非金属材料简介</a:t>
            </a:r>
            <a:endParaRPr lang="zh-CN" altLang="en-US"/>
          </a:p>
          <a:p>
            <a:pPr marL="609600" lvl="0" indent="-609600" algn="l">
              <a:buClr>
                <a:schemeClr val="folHlink"/>
              </a:buClr>
              <a:buSzPct val="60000"/>
              <a:buFontTx/>
              <a:buChar char="•"/>
            </a:pPr>
            <a:br>
              <a:rPr lang="zh-CN" altLang="en-US"/>
            </a:br>
            <a:r>
              <a:rPr lang="zh-CN" altLang="en-US"/>
              <a:t>                 </a:t>
            </a:r>
            <a:r>
              <a:rPr lang="zh-CN" altLang="zh-CN" b="1"/>
              <a:t>主讲人：李小龙</a:t>
            </a:r>
            <a:endParaRPr lang="zh-CN" altLang="zh-CN" b="1"/>
          </a:p>
        </p:txBody>
      </p:sp>
      <p:pic>
        <p:nvPicPr>
          <p:cNvPr id="2" name="图片 1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7565" y="0"/>
            <a:ext cx="686435" cy="6578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71" name="标题 2070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b="1"/>
              <a:t>第一节 金属的性能</a:t>
            </a:r>
            <a:endParaRPr lang="zh-CN" altLang="en-US" b="1"/>
          </a:p>
        </p:txBody>
      </p:sp>
      <p:sp>
        <p:nvSpPr>
          <p:cNvPr id="2072" name="文本占位符 2071"/>
          <p:cNvSpPr/>
          <p:nvPr>
            <p:ph type="body" idx="4294967295"/>
          </p:nvPr>
        </p:nvSpPr>
        <p:spPr/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力学性能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强度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塑性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硬度</a:t>
            </a:r>
            <a:endParaRPr lang="zh-CN" altLang="en-US"/>
          </a:p>
          <a:p>
            <a:pPr>
              <a:buClr>
                <a:schemeClr val="folHlink"/>
              </a:buClr>
            </a:pPr>
            <a:r>
              <a:rPr lang="zh-CN" altLang="en-US"/>
              <a:t>物理、化学性能</a:t>
            </a:r>
            <a:endParaRPr lang="zh-CN" altLang="en-US"/>
          </a:p>
          <a:p>
            <a:pPr>
              <a:buClr>
                <a:schemeClr val="folHlink"/>
              </a:buClr>
            </a:pPr>
            <a:r>
              <a:rPr lang="zh-CN" altLang="en-US"/>
              <a:t>工艺性能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75" name="标题 2074"/>
          <p:cNvSpPr/>
          <p:nvPr>
            <p:ph type="title" idx="4294967295"/>
          </p:nvPr>
        </p:nvSpPr>
        <p:spPr/>
        <p:txBody>
          <a:bodyPr anchor="b"/>
          <a:p>
            <a:r>
              <a:rPr lang="en-US" altLang="zh-CN"/>
              <a:t>1  </a:t>
            </a:r>
            <a:r>
              <a:rPr lang="zh-CN" altLang="en-US"/>
              <a:t>强度</a:t>
            </a:r>
            <a:endParaRPr lang="zh-CN" altLang="en-US"/>
          </a:p>
        </p:txBody>
      </p:sp>
      <p:sp>
        <p:nvSpPr>
          <p:cNvPr id="2076" name="文本占位符 2075"/>
          <p:cNvSpPr/>
          <p:nvPr>
            <p:ph type="body" idx="4294967295"/>
          </p:nvPr>
        </p:nvSpPr>
        <p:spPr>
          <a:xfrm>
            <a:off x="1182688" y="2017713"/>
            <a:ext cx="7772400" cy="573087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金属材料在外力作用下抵抗变形和断裂的能力。</a:t>
            </a: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单位</a:t>
            </a:r>
            <a:r>
              <a:rPr lang="en-US" altLang="zh-CN" sz="2800"/>
              <a:t>Pa</a:t>
            </a:r>
            <a:endParaRPr lang="en-US" altLang="zh-CN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1Pa</a:t>
            </a:r>
            <a:r>
              <a:rPr lang="zh-CN" altLang="en-US" sz="2400"/>
              <a:t>＝</a:t>
            </a:r>
            <a:r>
              <a:rPr lang="en-US" altLang="zh-CN" sz="2400"/>
              <a:t>1N/m</a:t>
            </a:r>
            <a:r>
              <a:rPr lang="en-US" altLang="zh-CN" sz="2400" baseline="30000"/>
              <a:t>2</a:t>
            </a:r>
            <a:endParaRPr lang="en-US" altLang="zh-CN" sz="2400" baseline="30000"/>
          </a:p>
        </p:txBody>
      </p:sp>
      <p:pic>
        <p:nvPicPr>
          <p:cNvPr id="2077" name="图片 20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0" y="2667000"/>
            <a:ext cx="1524000" cy="1349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80" name="标题 2079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抗拉强度</a:t>
            </a:r>
            <a:endParaRPr lang="zh-CN" altLang="en-US"/>
          </a:p>
        </p:txBody>
      </p:sp>
      <p:sp>
        <p:nvSpPr>
          <p:cNvPr id="2081" name="文本占位符 2080"/>
          <p:cNvSpPr/>
          <p:nvPr>
            <p:ph type="body" idx="4294967295"/>
          </p:nvPr>
        </p:nvSpPr>
        <p:spPr/>
        <p:txBody>
          <a:bodyPr/>
          <a:p>
            <a:pPr>
              <a:lnSpc>
                <a:spcPct val="90000"/>
              </a:lnSpc>
              <a:spcBef>
                <a:spcPct val="50000"/>
              </a:spcBef>
              <a:buClrTx/>
              <a:buSzPct val="100000"/>
              <a:buFontTx/>
              <a:buChar char="•"/>
            </a:pPr>
            <a:r>
              <a:rPr lang="zh-CN" altLang="en-US">
                <a:latin typeface="Times New Roman" panose="02020603050405020304" charset="0"/>
              </a:rPr>
              <a:t>先将被测金属材料制成标准试样。</a:t>
            </a:r>
            <a:endParaRPr lang="zh-CN" altLang="en-US">
              <a:latin typeface="Times New Roman" panose="0202060305040502030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Tx/>
              <a:buSzPct val="100000"/>
              <a:buFontTx/>
              <a:buChar char="•"/>
            </a:pPr>
            <a:r>
              <a:rPr lang="zh-CN" altLang="en-US">
                <a:latin typeface="Times New Roman" panose="02020603050405020304" charset="0"/>
              </a:rPr>
              <a:t>测试时，将标准试样装夹在拉什试验机的两个夹头上，在试样两端缓慢施加拉力。随着拉力的增大，试样逐渐发生变形，直至被拉断为止。</a:t>
            </a:r>
            <a:endParaRPr lang="zh-CN" altLang="en-US">
              <a:latin typeface="Times New Roman" panose="0202060305040502030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Tx/>
              <a:buSzPct val="100000"/>
              <a:buFontTx/>
              <a:buChar char="•"/>
            </a:pPr>
            <a:r>
              <a:rPr lang="zh-CN" altLang="en-US">
                <a:latin typeface="Times New Roman" panose="02020603050405020304" charset="0"/>
              </a:rPr>
              <a:t>拉伸试验机自动的将每一瞬间试样所受拉力</a:t>
            </a:r>
            <a:r>
              <a:rPr lang="en-US" altLang="zh-CN" i="1">
                <a:latin typeface="Times New Roman" panose="02020603050405020304" charset="0"/>
              </a:rPr>
              <a:t>P</a:t>
            </a:r>
            <a:r>
              <a:rPr lang="zh-CN" altLang="en-US">
                <a:latin typeface="Times New Roman" panose="02020603050405020304" charset="0"/>
              </a:rPr>
              <a:t>及相应的伸长量</a:t>
            </a:r>
            <a:r>
              <a:rPr lang="en-US" altLang="zh-CN">
                <a:latin typeface="Times New Roman" panose="02020603050405020304" charset="0"/>
              </a:rPr>
              <a:t>ΔL</a:t>
            </a:r>
            <a:r>
              <a:rPr lang="zh-CN" altLang="en-US">
                <a:latin typeface="Times New Roman" panose="02020603050405020304" charset="0"/>
              </a:rPr>
              <a:t>记录下来，绘制成拉伸曲线</a:t>
            </a:r>
            <a:endParaRPr lang="zh-CN" altLang="en-US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84" name="标题 2083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试样</a:t>
            </a:r>
            <a:endParaRPr lang="zh-CN" altLang="en-US"/>
          </a:p>
        </p:txBody>
      </p:sp>
      <p:pic>
        <p:nvPicPr>
          <p:cNvPr id="2085" name="文本占位符 2084"/>
          <p:cNvPicPr>
            <a:picLocks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914400" y="2743200"/>
            <a:ext cx="7772400" cy="20669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88" name="标题 2087"/>
          <p:cNvSpPr/>
          <p:nvPr>
            <p:ph type="title" idx="4294967295"/>
          </p:nvPr>
        </p:nvSpPr>
        <p:spPr/>
        <p:txBody>
          <a:bodyPr anchor="b"/>
          <a:p/>
        </p:txBody>
      </p:sp>
      <p:pic>
        <p:nvPicPr>
          <p:cNvPr id="2089" name="ganglashen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71600" y="609600"/>
            <a:ext cx="7488238" cy="5616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92" name="标题 2091"/>
          <p:cNvSpPr/>
          <p:nvPr>
            <p:ph type="title" idx="4294967295"/>
          </p:nvPr>
        </p:nvSpPr>
        <p:spPr>
          <a:xfrm>
            <a:off x="1066800" y="777875"/>
            <a:ext cx="6781800" cy="898525"/>
          </a:xfrm>
        </p:spPr>
        <p:txBody>
          <a:bodyPr anchor="b"/>
          <a:p>
            <a:r>
              <a:rPr lang="zh-CN" altLang="en-US" sz="3600">
                <a:solidFill>
                  <a:schemeClr val="tx1"/>
                </a:solidFill>
              </a:rPr>
              <a:t>材料性能及基本特性</a:t>
            </a:r>
            <a:r>
              <a:rPr lang="en-US" altLang="zh-CN" sz="3600">
                <a:solidFill>
                  <a:schemeClr val="tx1"/>
                </a:solidFill>
              </a:rPr>
              <a:t>——</a:t>
            </a:r>
            <a:r>
              <a:rPr lang="zh-CN" altLang="en-US" sz="2000" i="1" u="sng">
                <a:solidFill>
                  <a:schemeClr val="tx1"/>
                </a:solidFill>
                <a:ea typeface="楷体_GB2312" charset="-122"/>
              </a:rPr>
              <a:t>抗拉强度</a:t>
            </a:r>
            <a:endParaRPr lang="zh-CN" altLang="en-US" sz="2000" i="1">
              <a:solidFill>
                <a:schemeClr val="tx1"/>
              </a:solidFill>
              <a:ea typeface="楷体_GB2312" charset="-122"/>
            </a:endParaRPr>
          </a:p>
        </p:txBody>
      </p:sp>
      <p:sp>
        <p:nvSpPr>
          <p:cNvPr id="2093" name="矩形 2092"/>
          <p:cNvSpPr/>
          <p:nvPr/>
        </p:nvSpPr>
        <p:spPr>
          <a:xfrm>
            <a:off x="3810000" y="6232525"/>
            <a:ext cx="1200150" cy="396875"/>
          </a:xfrm>
          <a:prstGeom prst="rect">
            <a:avLst/>
          </a:prstGeom>
          <a:gradFill rotWithShape="0">
            <a:gsLst>
              <a:gs pos="0">
                <a:srgbClr val="00E4A8"/>
              </a:gs>
              <a:gs pos="100000">
                <a:srgbClr val="006B4E"/>
              </a:gs>
            </a:gsLst>
            <a:lin ang="5400000"/>
            <a:tileRect/>
          </a:gradFill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000" b="0" u="sng">
                <a:latin typeface="Tahoma" panose="020B0604030504040204" charset="0"/>
                <a:ea typeface="楷体_GB2312" charset="-122"/>
              </a:rPr>
              <a:t>抗拉强度</a:t>
            </a:r>
            <a:endParaRPr lang="zh-CN" altLang="en-US" sz="2000" b="0" u="sng">
              <a:latin typeface="Tahoma" panose="020B0604030504040204" charset="0"/>
              <a:ea typeface="楷体_GB2312" charset="-122"/>
            </a:endParaRPr>
          </a:p>
        </p:txBody>
      </p:sp>
      <p:pic>
        <p:nvPicPr>
          <p:cNvPr id="2094" name="拉伸试验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905000" y="2209800"/>
            <a:ext cx="4953000" cy="3714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97" name="标题 2096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b="1">
                <a:solidFill>
                  <a:srgbClr val="006600"/>
                </a:solidFill>
                <a:latin typeface="Times New Roman" panose="02020603050405020304" charset="0"/>
                <a:ea typeface="幼圆" panose="02010509060101010101" charset="-122"/>
              </a:rPr>
              <a:t>低碳钢的拉伸曲线</a:t>
            </a:r>
            <a:endParaRPr lang="zh-CN" altLang="en-US" b="1">
              <a:solidFill>
                <a:srgbClr val="006600"/>
              </a:solidFill>
              <a:latin typeface="Times New Roman" panose="02020603050405020304" charset="0"/>
              <a:ea typeface="幼圆" panose="02010509060101010101" charset="-122"/>
            </a:endParaRPr>
          </a:p>
        </p:txBody>
      </p:sp>
      <p:grpSp>
        <p:nvGrpSpPr>
          <p:cNvPr id="2098" name="组合 2097"/>
          <p:cNvGrpSpPr/>
          <p:nvPr/>
        </p:nvGrpSpPr>
        <p:grpSpPr>
          <a:xfrm>
            <a:off x="762000" y="2590800"/>
            <a:ext cx="4495800" cy="3249613"/>
            <a:chOff x="528" y="1632"/>
            <a:chExt cx="2832" cy="2047"/>
          </a:xfrm>
        </p:grpSpPr>
        <p:cxnSp>
          <p:nvCxnSpPr>
            <p:cNvPr id="2099" name="直接连接符 2098"/>
            <p:cNvCxnSpPr/>
            <p:nvPr/>
          </p:nvCxnSpPr>
          <p:spPr>
            <a:xfrm flipV="1">
              <a:off x="743" y="1727"/>
              <a:ext cx="0" cy="163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2100" name="直接连接符 2099"/>
            <p:cNvCxnSpPr/>
            <p:nvPr/>
          </p:nvCxnSpPr>
          <p:spPr>
            <a:xfrm>
              <a:off x="743" y="3366"/>
              <a:ext cx="261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2101" name="矩形 2100"/>
            <p:cNvSpPr/>
            <p:nvPr/>
          </p:nvSpPr>
          <p:spPr>
            <a:xfrm>
              <a:off x="743" y="1897"/>
              <a:ext cx="1897" cy="1451"/>
            </a:xfr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2102" name="直接连接符 2101"/>
            <p:cNvCxnSpPr/>
            <p:nvPr/>
          </p:nvCxnSpPr>
          <p:spPr>
            <a:xfrm>
              <a:off x="1987" y="1923"/>
              <a:ext cx="0" cy="1459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2103" name="直接连接符 2102"/>
            <p:cNvCxnSpPr/>
            <p:nvPr/>
          </p:nvCxnSpPr>
          <p:spPr>
            <a:xfrm>
              <a:off x="1257" y="2533"/>
              <a:ext cx="25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04" name="直接连接符 2103"/>
            <p:cNvCxnSpPr/>
            <p:nvPr/>
          </p:nvCxnSpPr>
          <p:spPr>
            <a:xfrm>
              <a:off x="1386" y="2515"/>
              <a:ext cx="0" cy="85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2105" name="直接连接符 2104"/>
            <p:cNvCxnSpPr/>
            <p:nvPr/>
          </p:nvCxnSpPr>
          <p:spPr>
            <a:xfrm>
              <a:off x="1086" y="2576"/>
              <a:ext cx="12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06" name="直接连接符 2105"/>
            <p:cNvCxnSpPr/>
            <p:nvPr/>
          </p:nvCxnSpPr>
          <p:spPr>
            <a:xfrm>
              <a:off x="1129" y="2576"/>
              <a:ext cx="0" cy="8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sp>
          <p:nvSpPr>
            <p:cNvPr id="2107" name="矩形 2106"/>
            <p:cNvSpPr/>
            <p:nvPr/>
          </p:nvSpPr>
          <p:spPr>
            <a:xfrm>
              <a:off x="528" y="3262"/>
              <a:ext cx="1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0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108" name="矩形 2107"/>
            <p:cNvSpPr/>
            <p:nvPr/>
          </p:nvSpPr>
          <p:spPr>
            <a:xfrm>
              <a:off x="528" y="1632"/>
              <a:ext cx="1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F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109" name="矩形 2108"/>
            <p:cNvSpPr/>
            <p:nvPr/>
          </p:nvSpPr>
          <p:spPr>
            <a:xfrm>
              <a:off x="2716" y="3391"/>
              <a:ext cx="55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  <a:cs typeface="Times New Roman" panose="02020603050405020304" charset="0"/>
                </a:rPr>
                <a:t>Δ</a:t>
              </a:r>
              <a:r>
                <a:rPr lang="en-US" altLang="zh-CN" b="0">
                  <a:latin typeface="Times New Roman" panose="02020603050405020304" charset="0"/>
                </a:rPr>
                <a:t>L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</p:grpSp>
      <p:sp>
        <p:nvSpPr>
          <p:cNvPr id="2110" name="矩形 2109"/>
          <p:cNvSpPr/>
          <p:nvPr/>
        </p:nvSpPr>
        <p:spPr>
          <a:xfrm>
            <a:off x="1066800" y="57150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6600"/>
                </a:solidFill>
                <a:latin typeface="Times New Roman" panose="02020603050405020304" charset="0"/>
                <a:ea typeface="幼圆" panose="02010509060101010101" charset="-122"/>
              </a:rPr>
              <a:t>低碳钢的拉伸曲线</a:t>
            </a:r>
            <a:endParaRPr lang="zh-CN" altLang="en-US" sz="2800">
              <a:solidFill>
                <a:srgbClr val="006600"/>
              </a:solidFill>
              <a:latin typeface="Times New Roman" panose="02020603050405020304" charset="0"/>
              <a:ea typeface="幼圆" panose="02010509060101010101" charset="-122"/>
            </a:endParaRPr>
          </a:p>
        </p:txBody>
      </p:sp>
      <p:sp>
        <p:nvSpPr>
          <p:cNvPr id="2111" name="矩形 2110"/>
          <p:cNvSpPr/>
          <p:nvPr/>
        </p:nvSpPr>
        <p:spPr>
          <a:xfrm>
            <a:off x="5638800" y="2209800"/>
            <a:ext cx="2971800" cy="2387600"/>
          </a:xfrm>
          <a:prstGeom prst="rect">
            <a:avLst/>
          </a:prstGeom>
          <a:solidFill>
            <a:srgbClr val="FFCF01"/>
          </a:solidFill>
          <a:ln w="9525" cap="flat" cmpd="sng">
            <a:solidFill>
              <a:srgbClr val="00E4A8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  <a:buSzPct val="100000"/>
              <a:buChar char="•"/>
            </a:pPr>
            <a:r>
              <a:rPr lang="zh-CN" altLang="en-US" sz="2000" b="0">
                <a:latin typeface="Times New Roman" panose="02020603050405020304" charset="0"/>
              </a:rPr>
              <a:t>当外力小于</a:t>
            </a:r>
            <a:r>
              <a:rPr lang="en-US" altLang="zh-CN" sz="2000" b="0" i="1">
                <a:latin typeface="Times New Roman" panose="02020603050405020304" charset="0"/>
              </a:rPr>
              <a:t>F</a:t>
            </a:r>
            <a:r>
              <a:rPr lang="en-US" altLang="zh-CN" sz="2000" b="0" baseline="-25000">
                <a:latin typeface="Times New Roman" panose="02020603050405020304" charset="0"/>
              </a:rPr>
              <a:t>e</a:t>
            </a:r>
            <a:r>
              <a:rPr lang="zh-CN" altLang="en-US" sz="2000" b="0">
                <a:latin typeface="Times New Roman" panose="02020603050405020304" charset="0"/>
              </a:rPr>
              <a:t>时，试样产生的变形属于弹性变形，即外力去除后材料将恢复到初始状态。</a:t>
            </a:r>
            <a:endParaRPr lang="zh-CN" altLang="en-US" sz="2000" b="0">
              <a:latin typeface="Times New Roman" panose="02020603050405020304" charset="0"/>
            </a:endParaRPr>
          </a:p>
          <a:p>
            <a:pPr>
              <a:spcBef>
                <a:spcPct val="50000"/>
              </a:spcBef>
              <a:buSzPct val="100000"/>
              <a:buChar char="•"/>
            </a:pPr>
            <a:r>
              <a:rPr lang="zh-CN" altLang="en-US" sz="2000" b="0">
                <a:latin typeface="Times New Roman" panose="02020603050405020304" charset="0"/>
              </a:rPr>
              <a:t>当外力大于</a:t>
            </a:r>
            <a:r>
              <a:rPr lang="en-US" altLang="zh-CN" sz="2000" b="0" i="1">
                <a:latin typeface="Times New Roman" panose="02020603050405020304" charset="0"/>
              </a:rPr>
              <a:t>P</a:t>
            </a:r>
            <a:r>
              <a:rPr lang="en-US" altLang="zh-CN" sz="2000" b="0" baseline="-25000">
                <a:latin typeface="Times New Roman" panose="02020603050405020304" charset="0"/>
              </a:rPr>
              <a:t>e</a:t>
            </a:r>
            <a:r>
              <a:rPr lang="zh-CN" altLang="en-US" sz="2000" b="0">
                <a:latin typeface="Times New Roman" panose="02020603050405020304" charset="0"/>
              </a:rPr>
              <a:t>后，试样除产生弹性变形外，还产生部分塑性变形。</a:t>
            </a:r>
            <a:endParaRPr lang="zh-CN" altLang="en-US" sz="2000" b="0">
              <a:latin typeface="Times New Roman" panose="02020603050405020304" charset="0"/>
            </a:endParaRPr>
          </a:p>
        </p:txBody>
      </p:sp>
      <p:sp>
        <p:nvSpPr>
          <p:cNvPr id="2112" name="矩形 2111"/>
          <p:cNvSpPr/>
          <p:nvPr/>
        </p:nvSpPr>
        <p:spPr>
          <a:xfrm>
            <a:off x="714375" y="3895725"/>
            <a:ext cx="4127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0" i="1">
                <a:latin typeface="Times New Roman" panose="02020603050405020304" charset="0"/>
              </a:rPr>
              <a:t>F</a:t>
            </a:r>
            <a:r>
              <a:rPr lang="en-US" altLang="zh-CN" sz="2000" b="0" baseline="-25000">
                <a:latin typeface="Times New Roman" panose="02020603050405020304" charset="0"/>
              </a:rPr>
              <a:t>e</a:t>
            </a:r>
            <a:endParaRPr lang="en-US" altLang="zh-CN" sz="2000" b="0" baseline="-25000">
              <a:latin typeface="Times New Roman" panose="02020603050405020304" charset="0"/>
            </a:endParaRPr>
          </a:p>
        </p:txBody>
      </p:sp>
      <p:cxnSp>
        <p:nvCxnSpPr>
          <p:cNvPr id="2113" name="直接连接符 2112"/>
          <p:cNvCxnSpPr/>
          <p:nvPr/>
        </p:nvCxnSpPr>
        <p:spPr>
          <a:xfrm flipH="1">
            <a:off x="1138238" y="4086225"/>
            <a:ext cx="609600" cy="0"/>
          </a:xfrm>
          <a:prstGeom prst="line">
            <a:avLst/>
          </a:prstGeom>
          <a:ln w="9525" cap="flat" cmpd="sng">
            <a:solidFill>
              <a:srgbClr val="00E4A8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14" name="矩形 2113"/>
          <p:cNvSpPr/>
          <p:nvPr/>
        </p:nvSpPr>
        <p:spPr>
          <a:xfrm>
            <a:off x="719138" y="3629025"/>
            <a:ext cx="403225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0" i="1">
                <a:latin typeface="Times New Roman" panose="02020603050405020304" charset="0"/>
              </a:rPr>
              <a:t>F</a:t>
            </a:r>
            <a:r>
              <a:rPr lang="en-US" altLang="zh-CN" sz="2000" b="0" baseline="-25000">
                <a:latin typeface="Times New Roman" panose="02020603050405020304" charset="0"/>
              </a:rPr>
              <a:t>s</a:t>
            </a:r>
            <a:endParaRPr lang="en-US" altLang="zh-CN" sz="2000" b="0" baseline="-25000">
              <a:latin typeface="Times New Roman" panose="02020603050405020304" charset="0"/>
            </a:endParaRPr>
          </a:p>
        </p:txBody>
      </p:sp>
      <p:cxnSp>
        <p:nvCxnSpPr>
          <p:cNvPr id="2115" name="直接连接符 2114"/>
          <p:cNvCxnSpPr/>
          <p:nvPr/>
        </p:nvCxnSpPr>
        <p:spPr>
          <a:xfrm flipH="1">
            <a:off x="1143000" y="3995738"/>
            <a:ext cx="990600" cy="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16" name="矩形 2115"/>
          <p:cNvSpPr/>
          <p:nvPr/>
        </p:nvSpPr>
        <p:spPr>
          <a:xfrm>
            <a:off x="2819400" y="2514600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solidFill>
                  <a:schemeClr val="hlink"/>
                </a:solidFill>
                <a:latin typeface="Tahoma" panose="020B0604030504040204" charset="0"/>
              </a:rPr>
              <a:t>颈缩</a:t>
            </a:r>
            <a:endParaRPr lang="zh-CN" altLang="en-US" b="0">
              <a:solidFill>
                <a:schemeClr val="hlink"/>
              </a:solidFill>
              <a:latin typeface="Tahoma" panose="020B0604030504040204" charset="0"/>
            </a:endParaRPr>
          </a:p>
        </p:txBody>
      </p:sp>
      <p:sp>
        <p:nvSpPr>
          <p:cNvPr id="2117" name="矩形 2116"/>
          <p:cNvSpPr/>
          <p:nvPr/>
        </p:nvSpPr>
        <p:spPr>
          <a:xfrm>
            <a:off x="5943600" y="4953000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>
                <a:solidFill>
                  <a:schemeClr val="hlink"/>
                </a:solidFill>
                <a:latin typeface="Tahoma" panose="020B0604030504040204" charset="0"/>
              </a:rPr>
              <a:t>屈服点</a:t>
            </a:r>
            <a:endParaRPr lang="zh-CN" altLang="en-US">
              <a:solidFill>
                <a:schemeClr val="hlink"/>
              </a:solidFill>
              <a:latin typeface="Tahoma" panose="020B0604030504040204" charset="0"/>
            </a:endParaRPr>
          </a:p>
        </p:txBody>
      </p:sp>
      <p:pic>
        <p:nvPicPr>
          <p:cNvPr id="2118" name="图片 21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9000" y="4800600"/>
            <a:ext cx="1273175" cy="1012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21" name="标题 2120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b="1">
                <a:solidFill>
                  <a:srgbClr val="006600"/>
                </a:solidFill>
                <a:latin typeface="Times New Roman" panose="02020603050405020304" charset="0"/>
                <a:ea typeface="幼圆" panose="02010509060101010101" charset="-122"/>
              </a:rPr>
              <a:t>低碳钢的拉伸曲线</a:t>
            </a:r>
            <a:endParaRPr lang="zh-CN" altLang="en-US" b="1">
              <a:solidFill>
                <a:srgbClr val="006600"/>
              </a:solidFill>
              <a:latin typeface="Times New Roman" panose="02020603050405020304" charset="0"/>
              <a:ea typeface="幼圆" panose="02010509060101010101" charset="-122"/>
            </a:endParaRPr>
          </a:p>
        </p:txBody>
      </p:sp>
      <p:grpSp>
        <p:nvGrpSpPr>
          <p:cNvPr id="2122" name="组合 2121"/>
          <p:cNvGrpSpPr/>
          <p:nvPr/>
        </p:nvGrpSpPr>
        <p:grpSpPr>
          <a:xfrm>
            <a:off x="838200" y="2590800"/>
            <a:ext cx="4495800" cy="3249613"/>
            <a:chOff x="528" y="1632"/>
            <a:chExt cx="2832" cy="2047"/>
          </a:xfrm>
        </p:grpSpPr>
        <p:cxnSp>
          <p:nvCxnSpPr>
            <p:cNvPr id="2123" name="直接连接符 2122"/>
            <p:cNvCxnSpPr/>
            <p:nvPr/>
          </p:nvCxnSpPr>
          <p:spPr>
            <a:xfrm flipV="1">
              <a:off x="743" y="1727"/>
              <a:ext cx="0" cy="163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2124" name="直接连接符 2123"/>
            <p:cNvCxnSpPr/>
            <p:nvPr/>
          </p:nvCxnSpPr>
          <p:spPr>
            <a:xfrm>
              <a:off x="743" y="3366"/>
              <a:ext cx="261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2125" name="矩形 2124"/>
            <p:cNvSpPr/>
            <p:nvPr/>
          </p:nvSpPr>
          <p:spPr>
            <a:xfrm>
              <a:off x="743" y="1897"/>
              <a:ext cx="1897" cy="1451"/>
            </a:xfr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2126" name="直接连接符 2125"/>
            <p:cNvCxnSpPr/>
            <p:nvPr/>
          </p:nvCxnSpPr>
          <p:spPr>
            <a:xfrm>
              <a:off x="1987" y="1923"/>
              <a:ext cx="0" cy="1459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2127" name="直接连接符 2126"/>
            <p:cNvCxnSpPr/>
            <p:nvPr/>
          </p:nvCxnSpPr>
          <p:spPr>
            <a:xfrm>
              <a:off x="1257" y="2533"/>
              <a:ext cx="25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28" name="直接连接符 2127"/>
            <p:cNvCxnSpPr/>
            <p:nvPr/>
          </p:nvCxnSpPr>
          <p:spPr>
            <a:xfrm>
              <a:off x="1386" y="2515"/>
              <a:ext cx="0" cy="85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2129" name="直接连接符 2128"/>
            <p:cNvCxnSpPr/>
            <p:nvPr/>
          </p:nvCxnSpPr>
          <p:spPr>
            <a:xfrm>
              <a:off x="1086" y="2576"/>
              <a:ext cx="12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30" name="直接连接符 2129"/>
            <p:cNvCxnSpPr/>
            <p:nvPr/>
          </p:nvCxnSpPr>
          <p:spPr>
            <a:xfrm>
              <a:off x="1129" y="2576"/>
              <a:ext cx="0" cy="8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sp>
          <p:nvSpPr>
            <p:cNvPr id="2131" name="矩形 2130"/>
            <p:cNvSpPr/>
            <p:nvPr/>
          </p:nvSpPr>
          <p:spPr>
            <a:xfrm>
              <a:off x="528" y="3262"/>
              <a:ext cx="1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0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132" name="矩形 2131"/>
            <p:cNvSpPr/>
            <p:nvPr/>
          </p:nvSpPr>
          <p:spPr>
            <a:xfrm>
              <a:off x="528" y="1632"/>
              <a:ext cx="1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P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133" name="矩形 2132"/>
            <p:cNvSpPr/>
            <p:nvPr/>
          </p:nvSpPr>
          <p:spPr>
            <a:xfrm>
              <a:off x="2716" y="3391"/>
              <a:ext cx="55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  <a:cs typeface="Times New Roman" panose="02020603050405020304" charset="0"/>
                </a:rPr>
                <a:t>Δ</a:t>
              </a:r>
              <a:r>
                <a:rPr lang="en-US" altLang="zh-CN" b="0">
                  <a:latin typeface="Times New Roman" panose="02020603050405020304" charset="0"/>
                </a:rPr>
                <a:t>L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</p:grpSp>
      <p:sp>
        <p:nvSpPr>
          <p:cNvPr id="2134" name="矩形 2133"/>
          <p:cNvSpPr/>
          <p:nvPr/>
        </p:nvSpPr>
        <p:spPr>
          <a:xfrm>
            <a:off x="1066800" y="57150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6600"/>
                </a:solidFill>
                <a:latin typeface="Times New Roman" panose="02020603050405020304" charset="0"/>
                <a:ea typeface="幼圆" panose="02010509060101010101" charset="-122"/>
              </a:rPr>
              <a:t>低碳钢的拉伸曲线</a:t>
            </a:r>
            <a:endParaRPr lang="zh-CN" altLang="en-US" sz="2800">
              <a:solidFill>
                <a:srgbClr val="006600"/>
              </a:solidFill>
              <a:latin typeface="Times New Roman" panose="02020603050405020304" charset="0"/>
              <a:ea typeface="幼圆" panose="02010509060101010101" charset="-122"/>
            </a:endParaRPr>
          </a:p>
        </p:txBody>
      </p:sp>
      <p:sp>
        <p:nvSpPr>
          <p:cNvPr id="2135" name="矩形 2134"/>
          <p:cNvSpPr/>
          <p:nvPr/>
        </p:nvSpPr>
        <p:spPr>
          <a:xfrm>
            <a:off x="5638800" y="2184400"/>
            <a:ext cx="3124200" cy="1473200"/>
          </a:xfrm>
          <a:prstGeom prst="rect">
            <a:avLst/>
          </a:prstGeom>
          <a:solidFill>
            <a:srgbClr val="FFCF01"/>
          </a:solidFill>
          <a:ln w="9525" cap="flat" cmpd="sng">
            <a:solidFill>
              <a:srgbClr val="00E4A8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0">
                <a:latin typeface="Times New Roman" panose="02020603050405020304" charset="0"/>
              </a:rPr>
              <a:t>       </a:t>
            </a:r>
            <a:r>
              <a:rPr lang="zh-CN" altLang="en-US" sz="2000" b="0">
                <a:latin typeface="Times New Roman" panose="02020603050405020304" charset="0"/>
              </a:rPr>
              <a:t>材料产生屈服现象时的应力，称为</a:t>
            </a:r>
            <a:r>
              <a:rPr lang="zh-CN" altLang="en-US" sz="2000">
                <a:solidFill>
                  <a:srgbClr val="000066"/>
                </a:solidFill>
                <a:latin typeface="Times New Roman" panose="02020603050405020304" charset="0"/>
                <a:ea typeface="华文仿宋" panose="02010600040101010101" charset="-122"/>
              </a:rPr>
              <a:t>屈服点</a:t>
            </a:r>
            <a:r>
              <a:rPr lang="zh-CN" altLang="en-US" sz="2000" b="0">
                <a:latin typeface="Times New Roman" panose="02020603050405020304" charset="0"/>
              </a:rPr>
              <a:t>，可按下式计算：</a:t>
            </a:r>
            <a:endParaRPr lang="zh-CN" altLang="en-US" sz="2000" b="0">
              <a:latin typeface="Times New Roman" panose="0202060305040502030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000" b="0">
                <a:latin typeface="Times New Roman" panose="02020603050405020304" charset="0"/>
              </a:rPr>
              <a:t>           </a:t>
            </a:r>
            <a:r>
              <a:rPr lang="en-US" altLang="zh-CN" sz="2000" b="0">
                <a:latin typeface="Times New Roman" panose="02020603050405020304" charset="0"/>
              </a:rPr>
              <a:t>σ</a:t>
            </a:r>
            <a:r>
              <a:rPr lang="en-US" altLang="zh-CN" sz="2000" b="0" baseline="-25000">
                <a:latin typeface="Times New Roman" panose="02020603050405020304" charset="0"/>
              </a:rPr>
              <a:t>s  </a:t>
            </a:r>
            <a:r>
              <a:rPr lang="en-US" altLang="zh-CN" sz="2000" b="0">
                <a:latin typeface="Times New Roman" panose="02020603050405020304" charset="0"/>
              </a:rPr>
              <a:t>=  </a:t>
            </a:r>
            <a:r>
              <a:rPr lang="en-US" altLang="zh-CN" sz="2000" b="0" i="1">
                <a:latin typeface="Times New Roman" panose="02020603050405020304" charset="0"/>
              </a:rPr>
              <a:t>F</a:t>
            </a:r>
            <a:r>
              <a:rPr lang="en-US" altLang="zh-CN" sz="2000" b="0" baseline="-25000">
                <a:latin typeface="Times New Roman" panose="02020603050405020304" charset="0"/>
              </a:rPr>
              <a:t>s</a:t>
            </a:r>
            <a:r>
              <a:rPr lang="zh-CN" altLang="en-US" sz="2000" b="0">
                <a:latin typeface="Times New Roman" panose="02020603050405020304" charset="0"/>
              </a:rPr>
              <a:t>／</a:t>
            </a:r>
            <a:r>
              <a:rPr lang="en-US" altLang="zh-CN" sz="2000" b="0" i="1">
                <a:latin typeface="Times New Roman" panose="02020603050405020304" charset="0"/>
              </a:rPr>
              <a:t>S</a:t>
            </a:r>
            <a:r>
              <a:rPr lang="en-US" altLang="zh-CN" sz="2000" b="0" i="1" baseline="-25000">
                <a:latin typeface="Times New Roman" panose="02020603050405020304" charset="0"/>
              </a:rPr>
              <a:t>0</a:t>
            </a:r>
            <a:endParaRPr lang="en-US" altLang="zh-CN" sz="2000" b="0" i="1" baseline="-25000">
              <a:latin typeface="Times New Roman" panose="02020603050405020304" charset="0"/>
            </a:endParaRPr>
          </a:p>
        </p:txBody>
      </p:sp>
      <p:sp>
        <p:nvSpPr>
          <p:cNvPr id="2136" name="矩形 2135"/>
          <p:cNvSpPr/>
          <p:nvPr/>
        </p:nvSpPr>
        <p:spPr>
          <a:xfrm>
            <a:off x="714375" y="3895725"/>
            <a:ext cx="4127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0" i="1">
                <a:latin typeface="Times New Roman" panose="02020603050405020304" charset="0"/>
              </a:rPr>
              <a:t>P</a:t>
            </a:r>
            <a:r>
              <a:rPr lang="en-US" altLang="zh-CN" sz="2000" b="0" baseline="-25000">
                <a:latin typeface="Times New Roman" panose="02020603050405020304" charset="0"/>
              </a:rPr>
              <a:t>e</a:t>
            </a:r>
            <a:endParaRPr lang="en-US" altLang="zh-CN" sz="2000" b="0" baseline="-25000">
              <a:latin typeface="Times New Roman" panose="02020603050405020304" charset="0"/>
            </a:endParaRPr>
          </a:p>
        </p:txBody>
      </p:sp>
      <p:cxnSp>
        <p:nvCxnSpPr>
          <p:cNvPr id="2137" name="直接连接符 2136"/>
          <p:cNvCxnSpPr/>
          <p:nvPr/>
        </p:nvCxnSpPr>
        <p:spPr>
          <a:xfrm flipH="1">
            <a:off x="1138238" y="4086225"/>
            <a:ext cx="609600" cy="0"/>
          </a:xfrm>
          <a:prstGeom prst="line">
            <a:avLst/>
          </a:prstGeom>
          <a:ln w="9525" cap="flat" cmpd="sng">
            <a:solidFill>
              <a:srgbClr val="00E4A8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38" name="矩形 2137"/>
          <p:cNvSpPr/>
          <p:nvPr/>
        </p:nvSpPr>
        <p:spPr>
          <a:xfrm>
            <a:off x="719138" y="3629025"/>
            <a:ext cx="403225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0" i="1">
                <a:latin typeface="Times New Roman" panose="02020603050405020304" charset="0"/>
              </a:rPr>
              <a:t>P</a:t>
            </a:r>
            <a:r>
              <a:rPr lang="en-US" altLang="zh-CN" sz="2000" b="0" baseline="-25000">
                <a:latin typeface="Times New Roman" panose="02020603050405020304" charset="0"/>
              </a:rPr>
              <a:t>s</a:t>
            </a:r>
            <a:endParaRPr lang="en-US" altLang="zh-CN" sz="2000" b="0" baseline="-25000">
              <a:latin typeface="Times New Roman" panose="02020603050405020304" charset="0"/>
            </a:endParaRPr>
          </a:p>
        </p:txBody>
      </p:sp>
      <p:cxnSp>
        <p:nvCxnSpPr>
          <p:cNvPr id="2139" name="直接连接符 2138"/>
          <p:cNvCxnSpPr/>
          <p:nvPr/>
        </p:nvCxnSpPr>
        <p:spPr>
          <a:xfrm flipH="1">
            <a:off x="1143000" y="3995738"/>
            <a:ext cx="990600" cy="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40" name="矩形 2139"/>
          <p:cNvSpPr/>
          <p:nvPr/>
        </p:nvSpPr>
        <p:spPr>
          <a:xfrm>
            <a:off x="2819400" y="2514600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solidFill>
                  <a:schemeClr val="hlink"/>
                </a:solidFill>
                <a:latin typeface="Tahoma" panose="020B0604030504040204" charset="0"/>
              </a:rPr>
              <a:t>颈缩</a:t>
            </a:r>
            <a:endParaRPr lang="zh-CN" altLang="en-US" b="0">
              <a:solidFill>
                <a:schemeClr val="hlink"/>
              </a:solidFill>
              <a:latin typeface="Tahoma" panose="020B0604030504040204" charset="0"/>
            </a:endParaRPr>
          </a:p>
        </p:txBody>
      </p:sp>
      <p:pic>
        <p:nvPicPr>
          <p:cNvPr id="2141" name="图片 2140"/>
          <p:cNvPicPr>
            <a:picLocks noChangeAspect="1"/>
          </p:cNvPicPr>
          <p:nvPr/>
        </p:nvPicPr>
        <p:blipFill>
          <a:blip r:embed="rId1"/>
          <a:srcRect r="-2"/>
          <a:stretch>
            <a:fillRect/>
          </a:stretch>
        </p:blipFill>
        <p:spPr>
          <a:xfrm>
            <a:off x="3200400" y="3276600"/>
            <a:ext cx="495300" cy="1981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42" name="矩形 2141"/>
          <p:cNvSpPr/>
          <p:nvPr/>
        </p:nvSpPr>
        <p:spPr>
          <a:xfrm>
            <a:off x="5715000" y="3937000"/>
            <a:ext cx="3124200" cy="1625600"/>
          </a:xfrm>
          <a:prstGeom prst="rect">
            <a:avLst/>
          </a:prstGeom>
          <a:solidFill>
            <a:srgbClr val="FFCF01"/>
          </a:solidFill>
          <a:ln w="9525" cap="flat" cmpd="sng">
            <a:solidFill>
              <a:srgbClr val="00E4A8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000">
                <a:solidFill>
                  <a:srgbClr val="000066"/>
                </a:solidFill>
                <a:latin typeface="Times New Roman" panose="02020603050405020304" charset="0"/>
                <a:ea typeface="华文仿宋" panose="02010600040101010101" charset="-122"/>
              </a:rPr>
              <a:t>屈服强度</a:t>
            </a:r>
            <a:r>
              <a:rPr lang="zh-CN" altLang="en-US" sz="2000" b="0">
                <a:latin typeface="Times New Roman" panose="02020603050405020304" charset="0"/>
              </a:rPr>
              <a:t>，可按下式计算：</a:t>
            </a:r>
            <a:endParaRPr lang="zh-CN" altLang="en-US" sz="2000" b="0">
              <a:latin typeface="Times New Roman" panose="0202060305040502030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000" b="0">
                <a:latin typeface="Times New Roman" panose="02020603050405020304" charset="0"/>
              </a:rPr>
              <a:t>           </a:t>
            </a:r>
            <a:r>
              <a:rPr lang="en-US" altLang="zh-CN" sz="2000" b="0">
                <a:latin typeface="Times New Roman" panose="02020603050405020304" charset="0"/>
              </a:rPr>
              <a:t>σ</a:t>
            </a:r>
            <a:r>
              <a:rPr lang="en-US" altLang="zh-CN" sz="2000" b="0" baseline="-25000">
                <a:latin typeface="Times New Roman" panose="02020603050405020304" charset="0"/>
              </a:rPr>
              <a:t>s  </a:t>
            </a:r>
            <a:r>
              <a:rPr lang="en-US" altLang="zh-CN" sz="2000" b="0">
                <a:latin typeface="Times New Roman" panose="02020603050405020304" charset="0"/>
              </a:rPr>
              <a:t>=  </a:t>
            </a:r>
            <a:r>
              <a:rPr lang="en-US" altLang="zh-CN" sz="2000" b="0" i="1">
                <a:latin typeface="Times New Roman" panose="02020603050405020304" charset="0"/>
              </a:rPr>
              <a:t>F</a:t>
            </a:r>
            <a:r>
              <a:rPr lang="en-US" altLang="zh-CN" sz="2000" b="0" baseline="-25000">
                <a:latin typeface="Times New Roman" panose="02020603050405020304" charset="0"/>
              </a:rPr>
              <a:t>0</a:t>
            </a:r>
            <a:r>
              <a:rPr lang="zh-CN" altLang="en-US" sz="2000" b="0" baseline="-25000">
                <a:latin typeface="Times New Roman" panose="02020603050405020304" charset="0"/>
              </a:rPr>
              <a:t>。</a:t>
            </a:r>
            <a:r>
              <a:rPr lang="en-US" altLang="zh-CN" sz="2000" b="0" baseline="-25000">
                <a:latin typeface="Times New Roman" panose="02020603050405020304" charset="0"/>
              </a:rPr>
              <a:t>2</a:t>
            </a:r>
            <a:r>
              <a:rPr lang="zh-CN" altLang="en-US" sz="2000" b="0">
                <a:latin typeface="Times New Roman" panose="02020603050405020304" charset="0"/>
              </a:rPr>
              <a:t>／</a:t>
            </a:r>
            <a:r>
              <a:rPr lang="en-US" altLang="zh-CN" sz="2000" b="0" i="1">
                <a:latin typeface="Times New Roman" panose="02020603050405020304" charset="0"/>
              </a:rPr>
              <a:t>S</a:t>
            </a:r>
            <a:r>
              <a:rPr lang="en-US" altLang="zh-CN" sz="2000" b="0" i="1" baseline="-25000">
                <a:latin typeface="Times New Roman" panose="02020603050405020304" charset="0"/>
              </a:rPr>
              <a:t>0</a:t>
            </a:r>
            <a:endParaRPr lang="en-US" altLang="zh-CN" sz="2000" b="0" i="1" baseline="-25000">
              <a:latin typeface="Times New Roman" panose="0202060305040502030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000" b="0" i="1">
                <a:latin typeface="Times New Roman" panose="02020603050405020304" charset="0"/>
              </a:rPr>
              <a:t>    F</a:t>
            </a:r>
            <a:r>
              <a:rPr lang="en-US" altLang="zh-CN" sz="2000" b="0" i="1" baseline="-25000">
                <a:latin typeface="Times New Roman" panose="02020603050405020304" charset="0"/>
              </a:rPr>
              <a:t>0.2</a:t>
            </a:r>
            <a:r>
              <a:rPr lang="zh-CN" altLang="en-US" sz="2000" b="0">
                <a:latin typeface="Times New Roman" panose="02020603050405020304" charset="0"/>
              </a:rPr>
              <a:t>是残余伸长率为</a:t>
            </a:r>
            <a:r>
              <a:rPr lang="en-US" altLang="zh-CN" sz="2000" b="0">
                <a:latin typeface="Times New Roman" panose="02020603050405020304" charset="0"/>
              </a:rPr>
              <a:t>0.2%</a:t>
            </a:r>
            <a:r>
              <a:rPr lang="zh-CN" altLang="en-US" sz="2000" b="0">
                <a:latin typeface="Times New Roman" panose="02020603050405020304" charset="0"/>
              </a:rPr>
              <a:t>时的载荷。</a:t>
            </a:r>
            <a:endParaRPr lang="zh-CN" altLang="en-US" sz="2000" b="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45" name="标题 2144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b="1">
                <a:solidFill>
                  <a:srgbClr val="006600"/>
                </a:solidFill>
                <a:latin typeface="Times New Roman" panose="02020603050405020304" charset="0"/>
                <a:ea typeface="幼圆" panose="02010509060101010101" charset="-122"/>
              </a:rPr>
              <a:t>低碳钢的拉伸曲线</a:t>
            </a:r>
            <a:endParaRPr lang="zh-CN" altLang="en-US" b="1">
              <a:solidFill>
                <a:srgbClr val="006600"/>
              </a:solidFill>
              <a:latin typeface="Times New Roman" panose="02020603050405020304" charset="0"/>
              <a:ea typeface="幼圆" panose="02010509060101010101" charset="-122"/>
            </a:endParaRPr>
          </a:p>
        </p:txBody>
      </p:sp>
      <p:grpSp>
        <p:nvGrpSpPr>
          <p:cNvPr id="2146" name="组合 2145"/>
          <p:cNvGrpSpPr/>
          <p:nvPr/>
        </p:nvGrpSpPr>
        <p:grpSpPr>
          <a:xfrm>
            <a:off x="838200" y="2590800"/>
            <a:ext cx="4495800" cy="3249613"/>
            <a:chOff x="528" y="1632"/>
            <a:chExt cx="2832" cy="2047"/>
          </a:xfrm>
        </p:grpSpPr>
        <p:cxnSp>
          <p:nvCxnSpPr>
            <p:cNvPr id="2147" name="直接连接符 2146"/>
            <p:cNvCxnSpPr/>
            <p:nvPr/>
          </p:nvCxnSpPr>
          <p:spPr>
            <a:xfrm flipV="1">
              <a:off x="743" y="1727"/>
              <a:ext cx="0" cy="163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2148" name="直接连接符 2147"/>
            <p:cNvCxnSpPr/>
            <p:nvPr/>
          </p:nvCxnSpPr>
          <p:spPr>
            <a:xfrm>
              <a:off x="743" y="3366"/>
              <a:ext cx="261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2149" name="矩形 2148"/>
            <p:cNvSpPr/>
            <p:nvPr/>
          </p:nvSpPr>
          <p:spPr>
            <a:xfrm>
              <a:off x="743" y="1897"/>
              <a:ext cx="1897" cy="1451"/>
            </a:xfr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2150" name="直接连接符 2149"/>
            <p:cNvCxnSpPr/>
            <p:nvPr/>
          </p:nvCxnSpPr>
          <p:spPr>
            <a:xfrm>
              <a:off x="1987" y="1923"/>
              <a:ext cx="0" cy="1459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2151" name="直接连接符 2150"/>
            <p:cNvCxnSpPr/>
            <p:nvPr/>
          </p:nvCxnSpPr>
          <p:spPr>
            <a:xfrm>
              <a:off x="1257" y="2533"/>
              <a:ext cx="25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2" name="直接连接符 2151"/>
            <p:cNvCxnSpPr/>
            <p:nvPr/>
          </p:nvCxnSpPr>
          <p:spPr>
            <a:xfrm>
              <a:off x="1386" y="2515"/>
              <a:ext cx="0" cy="85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2153" name="直接连接符 2152"/>
            <p:cNvCxnSpPr/>
            <p:nvPr/>
          </p:nvCxnSpPr>
          <p:spPr>
            <a:xfrm>
              <a:off x="1086" y="2576"/>
              <a:ext cx="12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4" name="直接连接符 2153"/>
            <p:cNvCxnSpPr/>
            <p:nvPr/>
          </p:nvCxnSpPr>
          <p:spPr>
            <a:xfrm>
              <a:off x="1129" y="2576"/>
              <a:ext cx="0" cy="8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sp>
          <p:nvSpPr>
            <p:cNvPr id="2155" name="矩形 2154"/>
            <p:cNvSpPr/>
            <p:nvPr/>
          </p:nvSpPr>
          <p:spPr>
            <a:xfrm>
              <a:off x="528" y="3262"/>
              <a:ext cx="1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0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156" name="矩形 2155"/>
            <p:cNvSpPr/>
            <p:nvPr/>
          </p:nvSpPr>
          <p:spPr>
            <a:xfrm>
              <a:off x="528" y="1632"/>
              <a:ext cx="1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P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157" name="矩形 2156"/>
            <p:cNvSpPr/>
            <p:nvPr/>
          </p:nvSpPr>
          <p:spPr>
            <a:xfrm>
              <a:off x="2716" y="3391"/>
              <a:ext cx="55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  <a:cs typeface="Times New Roman" panose="02020603050405020304" charset="0"/>
                </a:rPr>
                <a:t>Δ</a:t>
              </a:r>
              <a:r>
                <a:rPr lang="en-US" altLang="zh-CN" b="0">
                  <a:latin typeface="Times New Roman" panose="02020603050405020304" charset="0"/>
                </a:rPr>
                <a:t>L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</p:grpSp>
      <p:sp>
        <p:nvSpPr>
          <p:cNvPr id="2158" name="矩形 2157"/>
          <p:cNvSpPr/>
          <p:nvPr/>
        </p:nvSpPr>
        <p:spPr>
          <a:xfrm>
            <a:off x="1066800" y="57150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6600"/>
                </a:solidFill>
                <a:latin typeface="Times New Roman" panose="02020603050405020304" charset="0"/>
                <a:ea typeface="幼圆" panose="02010509060101010101" charset="-122"/>
              </a:rPr>
              <a:t>低碳钢的拉伸曲线</a:t>
            </a:r>
            <a:endParaRPr lang="zh-CN" altLang="en-US" sz="2800">
              <a:solidFill>
                <a:srgbClr val="006600"/>
              </a:solidFill>
              <a:latin typeface="Times New Roman" panose="02020603050405020304" charset="0"/>
              <a:ea typeface="幼圆" panose="02010509060101010101" charset="-122"/>
            </a:endParaRPr>
          </a:p>
        </p:txBody>
      </p:sp>
      <p:sp>
        <p:nvSpPr>
          <p:cNvPr id="2159" name="矩形 2158"/>
          <p:cNvSpPr/>
          <p:nvPr/>
        </p:nvSpPr>
        <p:spPr>
          <a:xfrm>
            <a:off x="5562600" y="2590800"/>
            <a:ext cx="3276600" cy="2193925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SzPct val="100000"/>
              <a:buChar char="•"/>
            </a:pPr>
            <a:r>
              <a:rPr lang="zh-CN" altLang="en-US" b="0">
                <a:latin typeface="Times New Roman" panose="02020603050405020304" charset="0"/>
              </a:rPr>
              <a:t>试样在拉断前所能承受的最大应力称拉应力，称为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charset="0"/>
                <a:ea typeface="华文仿宋" panose="02010600040101010101" charset="-122"/>
              </a:rPr>
              <a:t>抗拉强度</a:t>
            </a:r>
            <a:r>
              <a:rPr lang="zh-CN" altLang="en-US" b="0">
                <a:latin typeface="Times New Roman" panose="02020603050405020304" charset="0"/>
              </a:rPr>
              <a:t>，可通过下式计算：</a:t>
            </a:r>
            <a:endParaRPr lang="zh-CN" altLang="en-US" b="0">
              <a:latin typeface="Times New Roman" panose="02020603050405020304" charset="0"/>
            </a:endParaRPr>
          </a:p>
          <a:p>
            <a:pPr lvl="1">
              <a:spcBef>
                <a:spcPct val="50000"/>
              </a:spcBef>
              <a:buSzPct val="100000"/>
              <a:buNone/>
            </a:pPr>
            <a:r>
              <a:rPr lang="zh-CN" altLang="en-US" b="0">
                <a:latin typeface="Times New Roman" panose="02020603050405020304" charset="0"/>
              </a:rPr>
              <a:t>   </a:t>
            </a:r>
            <a:r>
              <a:rPr lang="en-US" altLang="zh-CN" sz="2800" b="0">
                <a:latin typeface="Times New Roman" panose="02020603050405020304" charset="0"/>
              </a:rPr>
              <a:t>σ</a:t>
            </a:r>
            <a:r>
              <a:rPr lang="en-US" altLang="zh-CN" sz="2800" b="0" baseline="-25000">
                <a:latin typeface="Times New Roman" panose="02020603050405020304" charset="0"/>
              </a:rPr>
              <a:t>b  </a:t>
            </a:r>
            <a:r>
              <a:rPr lang="en-US" altLang="zh-CN" sz="2800" b="0">
                <a:latin typeface="Times New Roman" panose="02020603050405020304" charset="0"/>
              </a:rPr>
              <a:t>=  </a:t>
            </a:r>
            <a:r>
              <a:rPr lang="en-US" altLang="zh-CN" sz="2800" b="0" i="1">
                <a:latin typeface="Times New Roman" panose="02020603050405020304" charset="0"/>
              </a:rPr>
              <a:t>F</a:t>
            </a:r>
            <a:r>
              <a:rPr lang="en-US" altLang="zh-CN" sz="2800" b="0" baseline="-25000">
                <a:latin typeface="Times New Roman" panose="02020603050405020304" charset="0"/>
              </a:rPr>
              <a:t>b</a:t>
            </a:r>
            <a:r>
              <a:rPr lang="en-US" altLang="zh-CN" sz="2800" b="0">
                <a:latin typeface="Times New Roman" panose="02020603050405020304" charset="0"/>
              </a:rPr>
              <a:t>/</a:t>
            </a:r>
            <a:r>
              <a:rPr lang="en-US" altLang="zh-CN" sz="2800" b="0" i="1">
                <a:latin typeface="Times New Roman" panose="02020603050405020304" charset="0"/>
              </a:rPr>
              <a:t>S</a:t>
            </a:r>
            <a:r>
              <a:rPr lang="en-US" altLang="zh-CN" sz="2800" b="0" baseline="-25000">
                <a:latin typeface="Times New Roman" panose="02020603050405020304" charset="0"/>
              </a:rPr>
              <a:t>0</a:t>
            </a:r>
            <a:endParaRPr lang="en-US" altLang="zh-CN" sz="2800" b="0" baseline="-25000">
              <a:latin typeface="Times New Roman" panose="02020603050405020304" charset="0"/>
            </a:endParaRPr>
          </a:p>
        </p:txBody>
      </p:sp>
      <p:sp>
        <p:nvSpPr>
          <p:cNvPr id="2160" name="矩形 2159"/>
          <p:cNvSpPr/>
          <p:nvPr/>
        </p:nvSpPr>
        <p:spPr>
          <a:xfrm>
            <a:off x="714375" y="3895725"/>
            <a:ext cx="4127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0" i="1">
                <a:latin typeface="Times New Roman" panose="02020603050405020304" charset="0"/>
              </a:rPr>
              <a:t>P</a:t>
            </a:r>
            <a:r>
              <a:rPr lang="en-US" altLang="zh-CN" sz="2000" b="0" baseline="-25000">
                <a:latin typeface="Times New Roman" panose="02020603050405020304" charset="0"/>
              </a:rPr>
              <a:t>e</a:t>
            </a:r>
            <a:endParaRPr lang="en-US" altLang="zh-CN" sz="2000" b="0" baseline="-25000">
              <a:latin typeface="Times New Roman" panose="02020603050405020304" charset="0"/>
            </a:endParaRPr>
          </a:p>
        </p:txBody>
      </p:sp>
      <p:cxnSp>
        <p:nvCxnSpPr>
          <p:cNvPr id="2161" name="直接连接符 2160"/>
          <p:cNvCxnSpPr/>
          <p:nvPr/>
        </p:nvCxnSpPr>
        <p:spPr>
          <a:xfrm flipH="1">
            <a:off x="1138238" y="4086225"/>
            <a:ext cx="609600" cy="0"/>
          </a:xfrm>
          <a:prstGeom prst="line">
            <a:avLst/>
          </a:prstGeom>
          <a:ln w="9525" cap="flat" cmpd="sng">
            <a:solidFill>
              <a:srgbClr val="00E4A8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62" name="矩形 2161"/>
          <p:cNvSpPr/>
          <p:nvPr/>
        </p:nvSpPr>
        <p:spPr>
          <a:xfrm>
            <a:off x="719138" y="3629025"/>
            <a:ext cx="403225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0" i="1">
                <a:latin typeface="Times New Roman" panose="02020603050405020304" charset="0"/>
              </a:rPr>
              <a:t>P</a:t>
            </a:r>
            <a:r>
              <a:rPr lang="en-US" altLang="zh-CN" sz="2000" b="0" baseline="-25000">
                <a:latin typeface="Times New Roman" panose="02020603050405020304" charset="0"/>
              </a:rPr>
              <a:t>s</a:t>
            </a:r>
            <a:endParaRPr lang="en-US" altLang="zh-CN" sz="2000" b="0" baseline="-25000">
              <a:latin typeface="Times New Roman" panose="02020603050405020304" charset="0"/>
            </a:endParaRPr>
          </a:p>
        </p:txBody>
      </p:sp>
      <p:cxnSp>
        <p:nvCxnSpPr>
          <p:cNvPr id="2163" name="直接连接符 2162"/>
          <p:cNvCxnSpPr/>
          <p:nvPr/>
        </p:nvCxnSpPr>
        <p:spPr>
          <a:xfrm flipH="1">
            <a:off x="1143000" y="3995738"/>
            <a:ext cx="990600" cy="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64" name="矩形 2163"/>
          <p:cNvSpPr/>
          <p:nvPr/>
        </p:nvSpPr>
        <p:spPr>
          <a:xfrm>
            <a:off x="2819400" y="2514600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solidFill>
                  <a:schemeClr val="hlink"/>
                </a:solidFill>
                <a:latin typeface="Tahoma" panose="020B0604030504040204" charset="0"/>
              </a:rPr>
              <a:t>颈缩</a:t>
            </a:r>
            <a:endParaRPr lang="zh-CN" altLang="en-US" b="0">
              <a:solidFill>
                <a:schemeClr val="hlink"/>
              </a:solidFill>
              <a:latin typeface="Tahoma" panose="020B0604030504040204" charset="0"/>
            </a:endParaRPr>
          </a:p>
        </p:txBody>
      </p:sp>
      <p:pic>
        <p:nvPicPr>
          <p:cNvPr id="2165" name="图片 2164"/>
          <p:cNvPicPr>
            <a:picLocks noChangeAspect="1"/>
          </p:cNvPicPr>
          <p:nvPr/>
        </p:nvPicPr>
        <p:blipFill>
          <a:blip r:embed="rId1"/>
          <a:srcRect r="-2"/>
          <a:stretch>
            <a:fillRect/>
          </a:stretch>
        </p:blipFill>
        <p:spPr>
          <a:xfrm>
            <a:off x="3276600" y="3200400"/>
            <a:ext cx="495300" cy="1981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66" name="图片 2165"/>
          <p:cNvPicPr>
            <a:picLocks noChangeAspect="1"/>
          </p:cNvPicPr>
          <p:nvPr/>
        </p:nvPicPr>
        <p:blipFill>
          <a:blip r:embed="rId2"/>
          <a:srcRect r="5" b="3"/>
          <a:stretch>
            <a:fillRect/>
          </a:stretch>
        </p:blipFill>
        <p:spPr>
          <a:xfrm>
            <a:off x="3921125" y="3048000"/>
            <a:ext cx="446088" cy="1981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67" name="矩形 2166"/>
          <p:cNvSpPr/>
          <p:nvPr/>
        </p:nvSpPr>
        <p:spPr>
          <a:xfrm>
            <a:off x="2590800" y="3352800"/>
            <a:ext cx="522288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0" i="1">
                <a:latin typeface="Times New Roman" panose="02020603050405020304" charset="0"/>
              </a:rPr>
              <a:t>F</a:t>
            </a:r>
            <a:r>
              <a:rPr lang="en-US" altLang="zh-CN" sz="2800" b="0" baseline="-25000">
                <a:latin typeface="Times New Roman" panose="02020603050405020304" charset="0"/>
              </a:rPr>
              <a:t>b</a:t>
            </a:r>
            <a:endParaRPr lang="en-US" altLang="zh-CN" sz="2800" b="0" baseline="-2500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70" name="标题 2169"/>
          <p:cNvSpPr/>
          <p:nvPr>
            <p:ph type="title" idx="4294967295"/>
          </p:nvPr>
        </p:nvSpPr>
        <p:spPr/>
        <p:txBody>
          <a:bodyPr anchor="b"/>
          <a:p>
            <a:r>
              <a:rPr lang="en-US" altLang="zh-CN"/>
              <a:t>2. </a:t>
            </a:r>
            <a:r>
              <a:rPr lang="zh-CN" altLang="en-US"/>
              <a:t>塑性</a:t>
            </a:r>
            <a:endParaRPr lang="zh-CN" altLang="en-US"/>
          </a:p>
        </p:txBody>
      </p:sp>
      <p:sp>
        <p:nvSpPr>
          <p:cNvPr id="2171" name="文本占位符 2170"/>
          <p:cNvSpPr/>
          <p:nvPr>
            <p:ph type="body" idx="4294967295"/>
          </p:nvPr>
        </p:nvSpPr>
        <p:spPr>
          <a:xfrm>
            <a:off x="1182688" y="2017713"/>
            <a:ext cx="7123112" cy="4114800"/>
          </a:xfrm>
        </p:spPr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材料在外力作用下产生永久变形而不破坏的性能，称为塑性。</a:t>
            </a:r>
            <a:endParaRPr lang="zh-CN" altLang="en-US"/>
          </a:p>
          <a:p>
            <a:pPr>
              <a:buClr>
                <a:schemeClr val="folHlink"/>
              </a:buClr>
            </a:pPr>
            <a:r>
              <a:rPr lang="zh-CN" altLang="en-US"/>
              <a:t>断后伸长率</a:t>
            </a:r>
            <a:endParaRPr lang="zh-CN" altLang="en-US"/>
          </a:p>
          <a:p>
            <a:pPr>
              <a:buClr>
                <a:schemeClr val="folHlink"/>
              </a:buClr>
            </a:pPr>
            <a:endParaRPr lang="zh-CN" altLang="en-US"/>
          </a:p>
          <a:p>
            <a:pPr>
              <a:buClr>
                <a:schemeClr val="folHlink"/>
              </a:buClr>
            </a:pPr>
            <a:r>
              <a:rPr lang="zh-CN" altLang="en-US"/>
              <a:t>断面收缩率</a:t>
            </a:r>
            <a:endParaRPr lang="zh-CN" altLang="en-US"/>
          </a:p>
        </p:txBody>
      </p:sp>
      <p:pic>
        <p:nvPicPr>
          <p:cNvPr id="2172" name="图片 21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0" y="3352800"/>
            <a:ext cx="2514600" cy="1030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73" name="图片 21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4724400"/>
            <a:ext cx="2514600" cy="9286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76" name="标题 2175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塑性</a:t>
            </a:r>
            <a:endParaRPr lang="zh-CN" altLang="en-US"/>
          </a:p>
        </p:txBody>
      </p:sp>
      <p:sp>
        <p:nvSpPr>
          <p:cNvPr id="2177" name="矩形 2176"/>
          <p:cNvSpPr/>
          <p:nvPr/>
        </p:nvSpPr>
        <p:spPr>
          <a:xfrm>
            <a:off x="6858000" y="2743200"/>
            <a:ext cx="1752600" cy="2647950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r>
              <a:rPr lang="en-US" altLang="zh-CN" b="0">
                <a:latin typeface="Times New Roman" panose="02020603050405020304" charset="0"/>
              </a:rPr>
              <a:t>δ</a:t>
            </a:r>
            <a:r>
              <a:rPr lang="zh-CN" altLang="en-US" b="0">
                <a:latin typeface="Times New Roman" panose="02020603050405020304" charset="0"/>
              </a:rPr>
              <a:t>或</a:t>
            </a:r>
            <a:r>
              <a:rPr lang="en-US" altLang="zh-CN" b="0">
                <a:latin typeface="Times New Roman" panose="02020603050405020304" charset="0"/>
              </a:rPr>
              <a:t>φ</a:t>
            </a:r>
            <a:r>
              <a:rPr lang="zh-CN" altLang="en-US" b="0">
                <a:latin typeface="Times New Roman" panose="02020603050405020304" charset="0"/>
              </a:rPr>
              <a:t>愈大，则材料的塑性愈好。良好的塑性是金属材料进行塑性加工的必要条件</a:t>
            </a:r>
            <a:endParaRPr lang="zh-CN" altLang="en-US" b="0">
              <a:latin typeface="Times New Roman" panose="02020603050405020304" charset="0"/>
            </a:endParaRPr>
          </a:p>
        </p:txBody>
      </p:sp>
      <p:grpSp>
        <p:nvGrpSpPr>
          <p:cNvPr id="2178" name="组合 2177"/>
          <p:cNvGrpSpPr/>
          <p:nvPr/>
        </p:nvGrpSpPr>
        <p:grpSpPr>
          <a:xfrm>
            <a:off x="838200" y="2590800"/>
            <a:ext cx="4495800" cy="3249613"/>
            <a:chOff x="528" y="1632"/>
            <a:chExt cx="2832" cy="2047"/>
          </a:xfrm>
        </p:grpSpPr>
        <p:cxnSp>
          <p:nvCxnSpPr>
            <p:cNvPr id="2179" name="直接连接符 2178"/>
            <p:cNvCxnSpPr/>
            <p:nvPr/>
          </p:nvCxnSpPr>
          <p:spPr>
            <a:xfrm flipV="1">
              <a:off x="743" y="1727"/>
              <a:ext cx="0" cy="163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2180" name="直接连接符 2179"/>
            <p:cNvCxnSpPr/>
            <p:nvPr/>
          </p:nvCxnSpPr>
          <p:spPr>
            <a:xfrm>
              <a:off x="743" y="3366"/>
              <a:ext cx="261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2181" name="矩形 2180"/>
            <p:cNvSpPr/>
            <p:nvPr/>
          </p:nvSpPr>
          <p:spPr>
            <a:xfrm>
              <a:off x="743" y="1897"/>
              <a:ext cx="1897" cy="1451"/>
            </a:xfr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2182" name="直接连接符 2181"/>
            <p:cNvCxnSpPr/>
            <p:nvPr/>
          </p:nvCxnSpPr>
          <p:spPr>
            <a:xfrm>
              <a:off x="1987" y="1923"/>
              <a:ext cx="0" cy="1459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2183" name="直接连接符 2182"/>
            <p:cNvCxnSpPr/>
            <p:nvPr/>
          </p:nvCxnSpPr>
          <p:spPr>
            <a:xfrm>
              <a:off x="1257" y="2533"/>
              <a:ext cx="25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84" name="直接连接符 2183"/>
            <p:cNvCxnSpPr/>
            <p:nvPr/>
          </p:nvCxnSpPr>
          <p:spPr>
            <a:xfrm>
              <a:off x="1386" y="2515"/>
              <a:ext cx="0" cy="85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2185" name="直接连接符 2184"/>
            <p:cNvCxnSpPr/>
            <p:nvPr/>
          </p:nvCxnSpPr>
          <p:spPr>
            <a:xfrm>
              <a:off x="1086" y="2576"/>
              <a:ext cx="12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86" name="直接连接符 2185"/>
            <p:cNvCxnSpPr/>
            <p:nvPr/>
          </p:nvCxnSpPr>
          <p:spPr>
            <a:xfrm>
              <a:off x="1129" y="2576"/>
              <a:ext cx="0" cy="8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sp>
          <p:nvSpPr>
            <p:cNvPr id="2187" name="矩形 2186"/>
            <p:cNvSpPr/>
            <p:nvPr/>
          </p:nvSpPr>
          <p:spPr>
            <a:xfrm>
              <a:off x="528" y="3262"/>
              <a:ext cx="1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0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188" name="矩形 2187"/>
            <p:cNvSpPr/>
            <p:nvPr/>
          </p:nvSpPr>
          <p:spPr>
            <a:xfrm>
              <a:off x="528" y="1632"/>
              <a:ext cx="1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P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189" name="矩形 2188"/>
            <p:cNvSpPr/>
            <p:nvPr/>
          </p:nvSpPr>
          <p:spPr>
            <a:xfrm>
              <a:off x="2716" y="3391"/>
              <a:ext cx="55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  <a:cs typeface="Times New Roman" panose="02020603050405020304" charset="0"/>
                </a:rPr>
                <a:t>Δ</a:t>
              </a:r>
              <a:r>
                <a:rPr lang="en-US" altLang="zh-CN" b="0">
                  <a:latin typeface="Times New Roman" panose="02020603050405020304" charset="0"/>
                </a:rPr>
                <a:t>L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</p:grpSp>
      <p:sp>
        <p:nvSpPr>
          <p:cNvPr id="2190" name="矩形 2189"/>
          <p:cNvSpPr/>
          <p:nvPr/>
        </p:nvSpPr>
        <p:spPr>
          <a:xfrm>
            <a:off x="1066800" y="57150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6600"/>
                </a:solidFill>
                <a:latin typeface="Times New Roman" panose="02020603050405020304" charset="0"/>
                <a:ea typeface="幼圆" panose="02010509060101010101" charset="-122"/>
              </a:rPr>
              <a:t>低碳钢的拉伸曲线</a:t>
            </a:r>
            <a:endParaRPr lang="zh-CN" altLang="en-US" sz="2800">
              <a:solidFill>
                <a:srgbClr val="006600"/>
              </a:solidFill>
              <a:latin typeface="Times New Roman" panose="02020603050405020304" charset="0"/>
              <a:ea typeface="幼圆" panose="02010509060101010101" charset="-122"/>
            </a:endParaRPr>
          </a:p>
        </p:txBody>
      </p:sp>
      <p:sp>
        <p:nvSpPr>
          <p:cNvPr id="2191" name="矩形 2190"/>
          <p:cNvSpPr/>
          <p:nvPr/>
        </p:nvSpPr>
        <p:spPr>
          <a:xfrm>
            <a:off x="714375" y="3895725"/>
            <a:ext cx="4127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0" i="1">
                <a:latin typeface="Times New Roman" panose="02020603050405020304" charset="0"/>
              </a:rPr>
              <a:t>F</a:t>
            </a:r>
            <a:r>
              <a:rPr lang="en-US" altLang="zh-CN" sz="2000" b="0" baseline="-25000">
                <a:latin typeface="Times New Roman" panose="02020603050405020304" charset="0"/>
              </a:rPr>
              <a:t>e</a:t>
            </a:r>
            <a:endParaRPr lang="en-US" altLang="zh-CN" sz="2000" b="0" baseline="-25000">
              <a:latin typeface="Times New Roman" panose="02020603050405020304" charset="0"/>
            </a:endParaRPr>
          </a:p>
        </p:txBody>
      </p:sp>
      <p:cxnSp>
        <p:nvCxnSpPr>
          <p:cNvPr id="2192" name="直接连接符 2191"/>
          <p:cNvCxnSpPr/>
          <p:nvPr/>
        </p:nvCxnSpPr>
        <p:spPr>
          <a:xfrm flipH="1">
            <a:off x="1138238" y="4086225"/>
            <a:ext cx="609600" cy="0"/>
          </a:xfrm>
          <a:prstGeom prst="line">
            <a:avLst/>
          </a:prstGeom>
          <a:ln w="9525" cap="flat" cmpd="sng">
            <a:solidFill>
              <a:srgbClr val="00E4A8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93" name="矩形 2192"/>
          <p:cNvSpPr/>
          <p:nvPr/>
        </p:nvSpPr>
        <p:spPr>
          <a:xfrm>
            <a:off x="719138" y="3629025"/>
            <a:ext cx="403225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0" i="1">
                <a:latin typeface="Times New Roman" panose="02020603050405020304" charset="0"/>
              </a:rPr>
              <a:t>F</a:t>
            </a:r>
            <a:r>
              <a:rPr lang="en-US" altLang="zh-CN" sz="2000" b="0" baseline="-25000">
                <a:latin typeface="Times New Roman" panose="02020603050405020304" charset="0"/>
              </a:rPr>
              <a:t>s</a:t>
            </a:r>
            <a:endParaRPr lang="en-US" altLang="zh-CN" sz="2000" b="0" baseline="-25000">
              <a:latin typeface="Times New Roman" panose="02020603050405020304" charset="0"/>
            </a:endParaRPr>
          </a:p>
        </p:txBody>
      </p:sp>
      <p:cxnSp>
        <p:nvCxnSpPr>
          <p:cNvPr id="2194" name="直接连接符 2193"/>
          <p:cNvCxnSpPr/>
          <p:nvPr/>
        </p:nvCxnSpPr>
        <p:spPr>
          <a:xfrm flipH="1">
            <a:off x="1143000" y="3995738"/>
            <a:ext cx="990600" cy="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95" name="矩形 2194"/>
          <p:cNvSpPr/>
          <p:nvPr/>
        </p:nvSpPr>
        <p:spPr>
          <a:xfrm>
            <a:off x="2819400" y="2514600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solidFill>
                  <a:schemeClr val="hlink"/>
                </a:solidFill>
                <a:latin typeface="Tahoma" panose="020B0604030504040204" charset="0"/>
              </a:rPr>
              <a:t>颈缩</a:t>
            </a:r>
            <a:endParaRPr lang="zh-CN" altLang="en-US" b="0">
              <a:solidFill>
                <a:schemeClr val="hlink"/>
              </a:solidFill>
              <a:latin typeface="Tahoma" panose="020B0604030504040204" charset="0"/>
            </a:endParaRPr>
          </a:p>
        </p:txBody>
      </p:sp>
      <p:pic>
        <p:nvPicPr>
          <p:cNvPr id="2196" name="图片 2195"/>
          <p:cNvPicPr>
            <a:picLocks noChangeAspect="1"/>
          </p:cNvPicPr>
          <p:nvPr/>
        </p:nvPicPr>
        <p:blipFill>
          <a:blip r:embed="rId1"/>
          <a:srcRect r="-2"/>
          <a:stretch>
            <a:fillRect/>
          </a:stretch>
        </p:blipFill>
        <p:spPr>
          <a:xfrm>
            <a:off x="3200400" y="3276600"/>
            <a:ext cx="495300" cy="1981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97" name="图片 2196"/>
          <p:cNvPicPr>
            <a:picLocks noChangeAspect="1"/>
          </p:cNvPicPr>
          <p:nvPr/>
        </p:nvPicPr>
        <p:blipFill>
          <a:blip r:embed="rId2"/>
          <a:srcRect r="5" b="3"/>
          <a:stretch>
            <a:fillRect/>
          </a:stretch>
        </p:blipFill>
        <p:spPr>
          <a:xfrm>
            <a:off x="3921125" y="3048000"/>
            <a:ext cx="446088" cy="1981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00" name="标题 2199"/>
          <p:cNvSpPr/>
          <p:nvPr>
            <p:ph type="title" idx="4294967295"/>
          </p:nvPr>
        </p:nvSpPr>
        <p:spPr/>
        <p:txBody>
          <a:bodyPr anchor="b"/>
          <a:p>
            <a:r>
              <a:rPr lang="en-US" altLang="zh-CN"/>
              <a:t>3. </a:t>
            </a:r>
            <a:r>
              <a:rPr lang="zh-CN" altLang="en-US"/>
              <a:t>硬度</a:t>
            </a:r>
            <a:endParaRPr lang="zh-CN" altLang="en-US"/>
          </a:p>
        </p:txBody>
      </p:sp>
      <p:sp>
        <p:nvSpPr>
          <p:cNvPr id="2201" name="文本占位符 2200"/>
          <p:cNvSpPr/>
          <p:nvPr>
            <p:ph type="body" idx="4294967295"/>
          </p:nvPr>
        </p:nvSpPr>
        <p:spPr>
          <a:xfrm>
            <a:off x="914400" y="2057400"/>
            <a:ext cx="7772400" cy="838200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400">
                <a:latin typeface="Times New Roman" panose="02020603050405020304" charset="0"/>
              </a:rPr>
              <a:t>材料抵抗比其本身更硬的物体压入其内部的性能，称为硬度。</a:t>
            </a:r>
            <a:endParaRPr lang="zh-CN" altLang="en-US" sz="2400">
              <a:latin typeface="Times New Roman" panose="02020603050405020304" charset="0"/>
            </a:endParaRPr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400">
                <a:latin typeface="Times New Roman" panose="02020603050405020304" charset="0"/>
              </a:rPr>
              <a:t>抵抗塑性变形、压痕或滑痕的能力。</a:t>
            </a:r>
            <a:endParaRPr lang="zh-CN" altLang="en-US" sz="2400">
              <a:latin typeface="Times New Roman" panose="02020603050405020304" charset="0"/>
            </a:endParaRPr>
          </a:p>
        </p:txBody>
      </p:sp>
      <p:sp>
        <p:nvSpPr>
          <p:cNvPr id="2202" name="矩形 2201"/>
          <p:cNvSpPr/>
          <p:nvPr/>
        </p:nvSpPr>
        <p:spPr>
          <a:xfrm>
            <a:off x="762000" y="4529138"/>
            <a:ext cx="990600" cy="533400"/>
          </a:xfrm>
          <a:prstGeom prst="rect">
            <a:avLst/>
          </a:prstGeom>
          <a:solidFill>
            <a:srgbClr val="00E4A8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</a:pPr>
            <a:r>
              <a:rPr lang="zh-CN" altLang="en-US" sz="2800" b="0">
                <a:latin typeface="Tahoma" panose="020B0604030504040204" charset="0"/>
              </a:rPr>
              <a:t>硬度</a:t>
            </a:r>
            <a:endParaRPr lang="zh-CN" altLang="en-US" sz="2800" b="0">
              <a:latin typeface="Tahoma" panose="020B0604030504040204" charset="0"/>
            </a:endParaRPr>
          </a:p>
        </p:txBody>
      </p:sp>
      <p:sp>
        <p:nvSpPr>
          <p:cNvPr id="2203" name="矩形 2202"/>
          <p:cNvSpPr/>
          <p:nvPr/>
        </p:nvSpPr>
        <p:spPr>
          <a:xfrm>
            <a:off x="3733800" y="3919538"/>
            <a:ext cx="4648200" cy="1871662"/>
          </a:xfrm>
          <a:prstGeom prst="rect">
            <a:avLst/>
          </a:prstGeom>
          <a:solidFill>
            <a:srgbClr val="A6AA56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"/>
              </a:spcBef>
            </a:pP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(1)</a:t>
            </a:r>
            <a:r>
              <a:rPr lang="zh-CN" altLang="en-US" sz="2800" b="0">
                <a:latin typeface="Tahoma" panose="020B0604030504040204" charset="0"/>
                <a:ea typeface="楷体_GB2312" charset="-122"/>
              </a:rPr>
              <a:t>布氏硬度</a:t>
            </a: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HBS</a:t>
            </a:r>
            <a:r>
              <a:rPr lang="zh-CN" altLang="en-US" sz="2800" b="0">
                <a:latin typeface="Tahoma" panose="020B0604030504040204" charset="0"/>
                <a:ea typeface="楷体_GB2312" charset="-122"/>
              </a:rPr>
              <a:t>，</a:t>
            </a: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HBW</a:t>
            </a:r>
            <a:r>
              <a:rPr lang="zh-CN" altLang="en-US" sz="2800" b="0">
                <a:latin typeface="Tahoma" panose="020B0604030504040204" charset="0"/>
                <a:ea typeface="楷体_GB2312" charset="-122"/>
              </a:rPr>
              <a:t>。</a:t>
            </a:r>
            <a:endParaRPr lang="zh-CN" altLang="en-US" sz="2800" b="0">
              <a:latin typeface="Tahoma" panose="020B0604030504040204" charset="0"/>
              <a:ea typeface="楷体_GB2312" charset="-122"/>
            </a:endParaRPr>
          </a:p>
          <a:p>
            <a:pPr>
              <a:spcBef>
                <a:spcPct val="5000"/>
              </a:spcBef>
            </a:pP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(2)</a:t>
            </a:r>
            <a:r>
              <a:rPr lang="zh-CN" altLang="en-US" sz="2800" b="0">
                <a:latin typeface="Tahoma" panose="020B0604030504040204" charset="0"/>
                <a:ea typeface="楷体_GB2312" charset="-122"/>
              </a:rPr>
              <a:t>洛氏硬度</a:t>
            </a: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HRA~HRK</a:t>
            </a:r>
            <a:endParaRPr lang="en-US" altLang="zh-CN" sz="2800" b="0">
              <a:latin typeface="Tahoma" panose="020B0604030504040204" charset="0"/>
              <a:ea typeface="楷体_GB2312" charset="-122"/>
            </a:endParaRPr>
          </a:p>
          <a:p>
            <a:pPr>
              <a:spcBef>
                <a:spcPct val="5000"/>
              </a:spcBef>
            </a:pP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(3)</a:t>
            </a:r>
            <a:r>
              <a:rPr lang="zh-CN" altLang="en-US" sz="2800" b="0">
                <a:latin typeface="Tahoma" panose="020B0604030504040204" charset="0"/>
                <a:ea typeface="楷体_GB2312" charset="-122"/>
              </a:rPr>
              <a:t>维氏硬度</a:t>
            </a: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HV</a:t>
            </a:r>
            <a:r>
              <a:rPr lang="zh-CN" altLang="en-US" sz="2800" b="0">
                <a:latin typeface="Tahoma" panose="020B0604030504040204" charset="0"/>
                <a:ea typeface="楷体_GB2312" charset="-122"/>
              </a:rPr>
              <a:t>。</a:t>
            </a:r>
            <a:endParaRPr lang="zh-CN" altLang="en-US" sz="2800" b="0">
              <a:latin typeface="Tahoma" panose="020B0604030504040204" charset="0"/>
              <a:ea typeface="楷体_GB2312" charset="-122"/>
            </a:endParaRPr>
          </a:p>
          <a:p>
            <a:pPr>
              <a:spcBef>
                <a:spcPct val="5000"/>
              </a:spcBef>
            </a:pP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(4)</a:t>
            </a:r>
            <a:r>
              <a:rPr lang="zh-CN" altLang="en-US" sz="2800" b="0">
                <a:latin typeface="Tahoma" panose="020B0604030504040204" charset="0"/>
                <a:ea typeface="楷体_GB2312" charset="-122"/>
              </a:rPr>
              <a:t>肖氏硬度</a:t>
            </a:r>
            <a:r>
              <a:rPr lang="en-US" altLang="zh-CN" sz="2800" b="0">
                <a:latin typeface="Tahoma" panose="020B0604030504040204" charset="0"/>
                <a:ea typeface="楷体_GB2312" charset="-122"/>
              </a:rPr>
              <a:t>HS</a:t>
            </a:r>
            <a:endParaRPr lang="en-US" altLang="zh-CN" sz="2800" b="0">
              <a:latin typeface="Tahoma" panose="020B0604030504040204" charset="0"/>
              <a:ea typeface="楷体_GB2312" charset="-122"/>
            </a:endParaRPr>
          </a:p>
        </p:txBody>
      </p:sp>
      <p:sp>
        <p:nvSpPr>
          <p:cNvPr id="2204" name="右箭头 2203"/>
          <p:cNvSpPr/>
          <p:nvPr/>
        </p:nvSpPr>
        <p:spPr>
          <a:xfrm>
            <a:off x="1981200" y="4529138"/>
            <a:ext cx="1600200" cy="609600"/>
          </a:xfrm>
          <a:prstGeom prst="rightArrow">
            <a:avLst>
              <a:gd name="adj1" fmla="val 50000"/>
              <a:gd name="adj2" fmla="val 65321"/>
            </a:avLst>
          </a:prstGeom>
          <a:solidFill>
            <a:srgbClr val="00E4A8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205" name="矩形 2204"/>
          <p:cNvSpPr/>
          <p:nvPr/>
        </p:nvSpPr>
        <p:spPr>
          <a:xfrm>
            <a:off x="1981200" y="4071938"/>
            <a:ext cx="1447800" cy="457200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latin typeface="Tahoma" panose="020B0604030504040204" charset="0"/>
              </a:rPr>
              <a:t>测量方法</a:t>
            </a:r>
            <a:endParaRPr lang="zh-CN" altLang="en-US" b="0">
              <a:latin typeface="Tahoma" panose="020B060403050404020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08" name="标题 2207"/>
          <p:cNvSpPr/>
          <p:nvPr>
            <p:ph type="title" idx="4294967295"/>
          </p:nvPr>
        </p:nvSpPr>
        <p:spPr>
          <a:xfrm>
            <a:off x="1150938" y="762000"/>
            <a:ext cx="7793037" cy="846138"/>
          </a:xfrm>
        </p:spPr>
        <p:txBody>
          <a:bodyPr anchor="b"/>
          <a:p>
            <a:r>
              <a:rPr lang="zh-CN" altLang="en-US" sz="4000" b="1"/>
              <a:t>布氏</a:t>
            </a:r>
            <a:r>
              <a:rPr lang="zh-CN" altLang="en-US" sz="3600" b="1">
                <a:solidFill>
                  <a:schemeClr val="tx1"/>
                </a:solidFill>
              </a:rPr>
              <a:t>硬度</a:t>
            </a:r>
            <a:endParaRPr lang="zh-CN" altLang="en-US" sz="3600" b="1">
              <a:solidFill>
                <a:schemeClr val="tx1"/>
              </a:solidFill>
            </a:endParaRPr>
          </a:p>
        </p:txBody>
      </p:sp>
      <p:grpSp>
        <p:nvGrpSpPr>
          <p:cNvPr id="2209" name="组合 2208"/>
          <p:cNvGrpSpPr/>
          <p:nvPr/>
        </p:nvGrpSpPr>
        <p:grpSpPr>
          <a:xfrm>
            <a:off x="2667000" y="3124200"/>
            <a:ext cx="3429000" cy="3338513"/>
            <a:chOff x="336" y="1872"/>
            <a:chExt cx="2160" cy="2103"/>
          </a:xfrm>
        </p:grpSpPr>
        <p:sp>
          <p:nvSpPr>
            <p:cNvPr id="2210" name="椭圆 2209"/>
            <p:cNvSpPr/>
            <p:nvPr/>
          </p:nvSpPr>
          <p:spPr>
            <a:xfrm>
              <a:off x="1514" y="2208"/>
              <a:ext cx="540" cy="528"/>
            </a:xfrm>
            <a:prstGeom prst="ellipse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2211" name="直接连接符 2210"/>
            <p:cNvCxnSpPr/>
            <p:nvPr/>
          </p:nvCxnSpPr>
          <p:spPr>
            <a:xfrm flipV="1">
              <a:off x="1544" y="2340"/>
              <a:ext cx="492" cy="2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sm" len="lg"/>
              <a:tailEnd type="triangle" w="sm" len="lg"/>
            </a:ln>
          </p:spPr>
        </p:cxnSp>
        <p:grpSp>
          <p:nvGrpSpPr>
            <p:cNvPr id="2212" name="组合 2211"/>
            <p:cNvGrpSpPr/>
            <p:nvPr/>
          </p:nvGrpSpPr>
          <p:grpSpPr>
            <a:xfrm>
              <a:off x="1170" y="2688"/>
              <a:ext cx="442" cy="48"/>
              <a:chOff x="1200" y="2688"/>
              <a:chExt cx="432" cy="48"/>
            </a:xfrm>
          </p:grpSpPr>
          <p:cxnSp>
            <p:nvCxnSpPr>
              <p:cNvPr id="2213" name="直接连接符 2212"/>
              <p:cNvCxnSpPr/>
              <p:nvPr/>
            </p:nvCxnSpPr>
            <p:spPr>
              <a:xfrm>
                <a:off x="1200" y="2736"/>
                <a:ext cx="384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214" name="直接连接符 2213"/>
              <p:cNvCxnSpPr/>
              <p:nvPr/>
            </p:nvCxnSpPr>
            <p:spPr>
              <a:xfrm flipV="1">
                <a:off x="1584" y="2688"/>
                <a:ext cx="0" cy="48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215" name="直接连接符 2214"/>
              <p:cNvCxnSpPr/>
              <p:nvPr/>
            </p:nvCxnSpPr>
            <p:spPr>
              <a:xfrm>
                <a:off x="1584" y="2688"/>
                <a:ext cx="48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</p:grpSp>
        <p:grpSp>
          <p:nvGrpSpPr>
            <p:cNvPr id="2216" name="组合 2215"/>
            <p:cNvGrpSpPr/>
            <p:nvPr/>
          </p:nvGrpSpPr>
          <p:grpSpPr>
            <a:xfrm flipH="1">
              <a:off x="1956" y="2688"/>
              <a:ext cx="442" cy="48"/>
              <a:chOff x="1296" y="2784"/>
              <a:chExt cx="432" cy="48"/>
            </a:xfrm>
          </p:grpSpPr>
          <p:cxnSp>
            <p:nvCxnSpPr>
              <p:cNvPr id="2217" name="直接连接符 2216"/>
              <p:cNvCxnSpPr/>
              <p:nvPr/>
            </p:nvCxnSpPr>
            <p:spPr>
              <a:xfrm flipH="1">
                <a:off x="1296" y="2832"/>
                <a:ext cx="384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218" name="直接连接符 2217"/>
              <p:cNvCxnSpPr/>
              <p:nvPr/>
            </p:nvCxnSpPr>
            <p:spPr>
              <a:xfrm flipH="1" flipV="1">
                <a:off x="1680" y="2784"/>
                <a:ext cx="0" cy="48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219" name="直接连接符 2218"/>
              <p:cNvCxnSpPr/>
              <p:nvPr/>
            </p:nvCxnSpPr>
            <p:spPr>
              <a:xfrm flipH="1">
                <a:off x="1680" y="2784"/>
                <a:ext cx="48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</p:grpSp>
        <p:cxnSp>
          <p:nvCxnSpPr>
            <p:cNvPr id="2220" name="直接连接符 2219"/>
            <p:cNvCxnSpPr/>
            <p:nvPr/>
          </p:nvCxnSpPr>
          <p:spPr>
            <a:xfrm flipV="1">
              <a:off x="1219" y="2736"/>
              <a:ext cx="147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1" name="直接连接符 2220"/>
            <p:cNvCxnSpPr/>
            <p:nvPr/>
          </p:nvCxnSpPr>
          <p:spPr>
            <a:xfrm flipV="1">
              <a:off x="1317" y="2736"/>
              <a:ext cx="148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2" name="直接连接符 2221"/>
            <p:cNvCxnSpPr/>
            <p:nvPr/>
          </p:nvCxnSpPr>
          <p:spPr>
            <a:xfrm flipV="1">
              <a:off x="1415" y="2736"/>
              <a:ext cx="148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3" name="直接连接符 2222"/>
            <p:cNvCxnSpPr/>
            <p:nvPr/>
          </p:nvCxnSpPr>
          <p:spPr>
            <a:xfrm flipV="1">
              <a:off x="1121" y="2736"/>
              <a:ext cx="147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4" name="直接连接符 2223"/>
            <p:cNvCxnSpPr/>
            <p:nvPr/>
          </p:nvCxnSpPr>
          <p:spPr>
            <a:xfrm flipV="1">
              <a:off x="1501" y="2716"/>
              <a:ext cx="174" cy="227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5" name="直接连接符 2224"/>
            <p:cNvCxnSpPr/>
            <p:nvPr/>
          </p:nvCxnSpPr>
          <p:spPr>
            <a:xfrm flipV="1">
              <a:off x="1612" y="2736"/>
              <a:ext cx="147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6" name="直接连接符 2225"/>
            <p:cNvCxnSpPr/>
            <p:nvPr/>
          </p:nvCxnSpPr>
          <p:spPr>
            <a:xfrm flipV="1">
              <a:off x="1710" y="2736"/>
              <a:ext cx="147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7" name="直接连接符 2226"/>
            <p:cNvCxnSpPr/>
            <p:nvPr/>
          </p:nvCxnSpPr>
          <p:spPr>
            <a:xfrm flipV="1">
              <a:off x="1808" y="2688"/>
              <a:ext cx="185" cy="24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8" name="直接连接符 2227"/>
            <p:cNvCxnSpPr/>
            <p:nvPr/>
          </p:nvCxnSpPr>
          <p:spPr>
            <a:xfrm flipV="1">
              <a:off x="1907" y="2736"/>
              <a:ext cx="147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29" name="直接连接符 2228"/>
            <p:cNvCxnSpPr/>
            <p:nvPr/>
          </p:nvCxnSpPr>
          <p:spPr>
            <a:xfrm flipV="1">
              <a:off x="2005" y="2736"/>
              <a:ext cx="147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30" name="直接连接符 2229"/>
            <p:cNvCxnSpPr/>
            <p:nvPr/>
          </p:nvCxnSpPr>
          <p:spPr>
            <a:xfrm flipV="1">
              <a:off x="2103" y="2736"/>
              <a:ext cx="147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31" name="直接连接符 2230"/>
            <p:cNvCxnSpPr/>
            <p:nvPr/>
          </p:nvCxnSpPr>
          <p:spPr>
            <a:xfrm flipV="1">
              <a:off x="2201" y="2736"/>
              <a:ext cx="148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32" name="直接连接符 2231"/>
            <p:cNvCxnSpPr/>
            <p:nvPr/>
          </p:nvCxnSpPr>
          <p:spPr>
            <a:xfrm flipV="1">
              <a:off x="2300" y="2832"/>
              <a:ext cx="73" cy="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grpSp>
          <p:nvGrpSpPr>
            <p:cNvPr id="2233" name="组合 2232"/>
            <p:cNvGrpSpPr/>
            <p:nvPr/>
          </p:nvGrpSpPr>
          <p:grpSpPr>
            <a:xfrm>
              <a:off x="1612" y="2688"/>
              <a:ext cx="344" cy="480"/>
              <a:chOff x="1632" y="2688"/>
              <a:chExt cx="336" cy="384"/>
            </a:xfrm>
          </p:grpSpPr>
          <p:cxnSp>
            <p:nvCxnSpPr>
              <p:cNvPr id="2234" name="直接连接符 2233"/>
              <p:cNvCxnSpPr/>
              <p:nvPr/>
            </p:nvCxnSpPr>
            <p:spPr>
              <a:xfrm>
                <a:off x="1632" y="2688"/>
                <a:ext cx="0" cy="38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235" name="直接连接符 2234"/>
              <p:cNvCxnSpPr/>
              <p:nvPr/>
            </p:nvCxnSpPr>
            <p:spPr>
              <a:xfrm>
                <a:off x="1968" y="2688"/>
                <a:ext cx="0" cy="38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</p:grpSp>
        <p:cxnSp>
          <p:nvCxnSpPr>
            <p:cNvPr id="2236" name="直接连接符 2235"/>
            <p:cNvCxnSpPr/>
            <p:nvPr/>
          </p:nvCxnSpPr>
          <p:spPr>
            <a:xfrm>
              <a:off x="1612" y="3120"/>
              <a:ext cx="34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sm" len="lg"/>
              <a:tailEnd type="triangle" w="sm" len="lg"/>
            </a:ln>
          </p:spPr>
        </p:cxnSp>
        <p:cxnSp>
          <p:nvCxnSpPr>
            <p:cNvPr id="2237" name="直接连接符 2236"/>
            <p:cNvCxnSpPr/>
            <p:nvPr/>
          </p:nvCxnSpPr>
          <p:spPr>
            <a:xfrm>
              <a:off x="1780" y="1920"/>
              <a:ext cx="0" cy="2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sm" len="lg"/>
            </a:ln>
          </p:spPr>
        </p:cxnSp>
        <p:sp>
          <p:nvSpPr>
            <p:cNvPr id="2238" name="矩形 2237"/>
            <p:cNvSpPr/>
            <p:nvPr/>
          </p:nvSpPr>
          <p:spPr>
            <a:xfrm>
              <a:off x="1612" y="2256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ahoma" panose="020B0604030504040204" charset="0"/>
                </a:rPr>
                <a:t>D</a:t>
              </a:r>
              <a:endParaRPr lang="en-US" altLang="zh-CN" b="0">
                <a:latin typeface="Tahoma" panose="020B0604030504040204" charset="0"/>
              </a:endParaRPr>
            </a:p>
          </p:txBody>
        </p:sp>
        <p:sp>
          <p:nvSpPr>
            <p:cNvPr id="2239" name="矩形 2238"/>
            <p:cNvSpPr/>
            <p:nvPr/>
          </p:nvSpPr>
          <p:spPr>
            <a:xfrm>
              <a:off x="1661" y="2880"/>
              <a:ext cx="3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 i="1">
                  <a:latin typeface="Tahoma" panose="020B0604030504040204" charset="0"/>
                </a:rPr>
                <a:t>d</a:t>
              </a:r>
              <a:endParaRPr lang="en-US" altLang="zh-CN" b="0" i="1">
                <a:latin typeface="Tahoma" panose="020B0604030504040204" charset="0"/>
              </a:endParaRPr>
            </a:p>
          </p:txBody>
        </p:sp>
        <p:sp>
          <p:nvSpPr>
            <p:cNvPr id="2240" name="矩形 2239"/>
            <p:cNvSpPr/>
            <p:nvPr/>
          </p:nvSpPr>
          <p:spPr>
            <a:xfrm>
              <a:off x="1808" y="1872"/>
              <a:ext cx="2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ahoma" panose="020B0604030504040204" charset="0"/>
                </a:rPr>
                <a:t>P</a:t>
              </a:r>
              <a:endParaRPr lang="en-US" altLang="zh-CN" b="0">
                <a:latin typeface="Tahoma" panose="020B0604030504040204" charset="0"/>
              </a:endParaRPr>
            </a:p>
          </p:txBody>
        </p:sp>
        <p:sp>
          <p:nvSpPr>
            <p:cNvPr id="2241" name="矩形标注 2240"/>
            <p:cNvSpPr/>
            <p:nvPr/>
          </p:nvSpPr>
          <p:spPr>
            <a:xfrm>
              <a:off x="336" y="2016"/>
              <a:ext cx="932" cy="480"/>
            </a:xfrm>
            <a:prstGeom prst="wedgeRectCallout">
              <a:avLst>
                <a:gd name="adj1" fmla="val 77037"/>
                <a:gd name="adj2" fmla="val 51042"/>
              </a:avLst>
            </a:prstGeom>
            <a:solidFill>
              <a:srgbClr val="CC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r>
                <a:rPr lang="zh-CN" altLang="en-US" sz="1400" b="0">
                  <a:latin typeface="Tahoma" panose="020B0604030504040204" charset="0"/>
                </a:rPr>
                <a:t>标准硬度和一定直径的淬火钢球或硬质合金球</a:t>
              </a:r>
              <a:endParaRPr lang="zh-CN" altLang="en-US" sz="1400" b="0">
                <a:latin typeface="Tahoma" panose="020B0604030504040204" charset="0"/>
              </a:endParaRPr>
            </a:p>
          </p:txBody>
        </p:sp>
        <p:sp>
          <p:nvSpPr>
            <p:cNvPr id="2242" name="矩形 2241"/>
            <p:cNvSpPr/>
            <p:nvPr/>
          </p:nvSpPr>
          <p:spPr>
            <a:xfrm>
              <a:off x="1121" y="3312"/>
              <a:ext cx="137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0">
                  <a:latin typeface="Tahoma" panose="020B0604030504040204" charset="0"/>
                </a:rPr>
                <a:t>压力</a:t>
              </a:r>
              <a:r>
                <a:rPr lang="en-US" altLang="zh-CN" b="0">
                  <a:latin typeface="Tahoma" panose="020B0604030504040204" charset="0"/>
                </a:rPr>
                <a:t>/</a:t>
              </a:r>
              <a:r>
                <a:rPr lang="zh-CN" altLang="en-US" b="0">
                  <a:latin typeface="Tahoma" panose="020B0604030504040204" charset="0"/>
                </a:rPr>
                <a:t>压痕面积</a:t>
              </a:r>
              <a:endParaRPr lang="zh-CN" altLang="en-US" b="0">
                <a:latin typeface="Tahoma" panose="020B0604030504040204" charset="0"/>
              </a:endParaRPr>
            </a:p>
          </p:txBody>
        </p:sp>
        <p:sp>
          <p:nvSpPr>
            <p:cNvPr id="2243" name="矩形 2242"/>
            <p:cNvSpPr/>
            <p:nvPr/>
          </p:nvSpPr>
          <p:spPr>
            <a:xfrm>
              <a:off x="777" y="3648"/>
              <a:ext cx="171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800" b="0">
                  <a:latin typeface="Tahoma" panose="020B0604030504040204" charset="0"/>
                  <a:ea typeface="楷体_GB2312" charset="-122"/>
                </a:rPr>
                <a:t>布氏硬度</a:t>
              </a:r>
              <a:endParaRPr lang="zh-CN" altLang="en-US" sz="2800" b="0">
                <a:latin typeface="Tahoma" panose="020B0604030504040204" charset="0"/>
                <a:ea typeface="楷体_GB2312" charset="-122"/>
              </a:endParaRPr>
            </a:p>
          </p:txBody>
        </p:sp>
      </p:grpSp>
      <p:sp>
        <p:nvSpPr>
          <p:cNvPr id="2244" name="文本占位符 2243"/>
          <p:cNvSpPr/>
          <p:nvPr>
            <p:ph type="body" idx="4294967295"/>
          </p:nvPr>
        </p:nvSpPr>
        <p:spPr>
          <a:xfrm>
            <a:off x="1182688" y="2017713"/>
            <a:ext cx="7772400" cy="725487"/>
          </a:xfrm>
        </p:spPr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原理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47" name="标题 2246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sz="4000"/>
              <a:t>布氏硬度</a:t>
            </a:r>
            <a:endParaRPr lang="zh-CN" altLang="en-US" sz="4000"/>
          </a:p>
        </p:txBody>
      </p:sp>
      <p:sp>
        <p:nvSpPr>
          <p:cNvPr id="2248" name="矩形 2247"/>
          <p:cNvSpPr/>
          <p:nvPr/>
        </p:nvSpPr>
        <p:spPr>
          <a:xfrm>
            <a:off x="685800" y="2246313"/>
            <a:ext cx="3048000" cy="3560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SzPct val="100000"/>
              <a:buChar char="•"/>
            </a:pPr>
            <a:r>
              <a:rPr lang="zh-CN" altLang="en-US" b="0">
                <a:latin typeface="Times New Roman" panose="02020603050405020304" charset="0"/>
              </a:rPr>
              <a:t>采用直径为</a:t>
            </a:r>
            <a:r>
              <a:rPr lang="en-US" altLang="zh-CN" b="0">
                <a:latin typeface="Times New Roman" panose="02020603050405020304" charset="0"/>
              </a:rPr>
              <a:t>D</a:t>
            </a:r>
            <a:r>
              <a:rPr lang="zh-CN" altLang="en-US" b="0">
                <a:latin typeface="Times New Roman" panose="02020603050405020304" charset="0"/>
              </a:rPr>
              <a:t>的淬火钢球或硬质合金球，在相应的试验力</a:t>
            </a:r>
            <a:r>
              <a:rPr lang="en-US" altLang="zh-CN" b="0">
                <a:latin typeface="Times New Roman" panose="02020603050405020304" charset="0"/>
              </a:rPr>
              <a:t>P</a:t>
            </a:r>
            <a:r>
              <a:rPr lang="zh-CN" altLang="en-US" b="0">
                <a:latin typeface="Times New Roman" panose="02020603050405020304" charset="0"/>
              </a:rPr>
              <a:t>的作用下垂直的压入试样表面，保持规定的时间后卸载。</a:t>
            </a:r>
            <a:endParaRPr lang="zh-CN" altLang="en-US" b="0">
              <a:latin typeface="Times New Roman" panose="02020603050405020304" charset="0"/>
            </a:endParaRPr>
          </a:p>
          <a:p>
            <a:pPr>
              <a:spcBef>
                <a:spcPct val="50000"/>
              </a:spcBef>
              <a:buSzPct val="100000"/>
              <a:buChar char="•"/>
            </a:pPr>
            <a:r>
              <a:rPr lang="zh-CN" altLang="en-US" b="0">
                <a:latin typeface="Times New Roman" panose="02020603050405020304" charset="0"/>
              </a:rPr>
              <a:t>以试验力</a:t>
            </a:r>
            <a:r>
              <a:rPr lang="en-US" altLang="zh-CN" b="0">
                <a:latin typeface="Times New Roman" panose="02020603050405020304" charset="0"/>
              </a:rPr>
              <a:t>P</a:t>
            </a:r>
            <a:r>
              <a:rPr lang="zh-CN" altLang="en-US" b="0">
                <a:latin typeface="Times New Roman" panose="02020603050405020304" charset="0"/>
              </a:rPr>
              <a:t>与压痕表面积的比值作为布氏硬度。</a:t>
            </a:r>
            <a:endParaRPr lang="zh-CN" altLang="en-US" b="0">
              <a:latin typeface="Times New Roman" panose="02020603050405020304" charset="0"/>
            </a:endParaRPr>
          </a:p>
        </p:txBody>
      </p:sp>
      <p:sp>
        <p:nvSpPr>
          <p:cNvPr id="2249" name="矩形 2248"/>
          <p:cNvSpPr/>
          <p:nvPr/>
        </p:nvSpPr>
        <p:spPr>
          <a:xfrm>
            <a:off x="304800" y="2819400"/>
            <a:ext cx="4122738" cy="1187450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b="0">
                <a:latin typeface="Times New Roman" panose="02020603050405020304" charset="0"/>
              </a:rPr>
              <a:t>压头为淬火钢球时用</a:t>
            </a:r>
            <a:r>
              <a:rPr lang="en-US" altLang="zh-CN" b="0">
                <a:latin typeface="Times New Roman" panose="02020603050405020304" charset="0"/>
              </a:rPr>
              <a:t>HBS</a:t>
            </a:r>
            <a:r>
              <a:rPr lang="zh-CN" altLang="en-US" b="0">
                <a:latin typeface="Times New Roman" panose="02020603050405020304" charset="0"/>
              </a:rPr>
              <a:t>，适用于布氏硬度值在</a:t>
            </a:r>
            <a:r>
              <a:rPr lang="en-US" altLang="zh-CN" b="0">
                <a:latin typeface="Times New Roman" panose="02020603050405020304" charset="0"/>
              </a:rPr>
              <a:t>450</a:t>
            </a:r>
            <a:r>
              <a:rPr lang="zh-CN" altLang="en-US" b="0">
                <a:latin typeface="Times New Roman" panose="02020603050405020304" charset="0"/>
              </a:rPr>
              <a:t>以下的材料</a:t>
            </a:r>
            <a:endParaRPr lang="zh-CN" altLang="en-US" b="0">
              <a:latin typeface="Times New Roman" panose="02020603050405020304" charset="0"/>
            </a:endParaRPr>
          </a:p>
        </p:txBody>
      </p:sp>
      <p:sp>
        <p:nvSpPr>
          <p:cNvPr id="2250" name="矩形 2249"/>
          <p:cNvSpPr/>
          <p:nvPr/>
        </p:nvSpPr>
        <p:spPr>
          <a:xfrm>
            <a:off x="228600" y="4114800"/>
            <a:ext cx="4038600" cy="1187450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b="0">
                <a:latin typeface="Times New Roman" panose="02020603050405020304" charset="0"/>
              </a:rPr>
              <a:t>压头为硬质合金球时用</a:t>
            </a:r>
            <a:r>
              <a:rPr lang="en-US" altLang="zh-CN" b="0">
                <a:latin typeface="Times New Roman" panose="02020603050405020304" charset="0"/>
              </a:rPr>
              <a:t>HBW</a:t>
            </a:r>
            <a:r>
              <a:rPr lang="zh-CN" altLang="en-US" b="0">
                <a:latin typeface="Times New Roman" panose="02020603050405020304" charset="0"/>
              </a:rPr>
              <a:t>，适用于布氏硬度值在</a:t>
            </a:r>
            <a:r>
              <a:rPr lang="en-US" altLang="zh-CN" b="0">
                <a:latin typeface="Times New Roman" panose="02020603050405020304" charset="0"/>
              </a:rPr>
              <a:t>650</a:t>
            </a:r>
            <a:r>
              <a:rPr lang="zh-CN" altLang="en-US" b="0">
                <a:latin typeface="Times New Roman" panose="02020603050405020304" charset="0"/>
              </a:rPr>
              <a:t>以下的材料</a:t>
            </a:r>
            <a:endParaRPr lang="zh-CN" altLang="en-US" b="0">
              <a:latin typeface="Times New Roman" panose="02020603050405020304" charset="0"/>
            </a:endParaRPr>
          </a:p>
        </p:txBody>
      </p:sp>
      <p:sp>
        <p:nvSpPr>
          <p:cNvPr id="2251" name="矩形 2250"/>
          <p:cNvSpPr/>
          <p:nvPr/>
        </p:nvSpPr>
        <p:spPr>
          <a:xfrm>
            <a:off x="304800" y="5486400"/>
            <a:ext cx="6764338" cy="1187450"/>
          </a:xfrm>
          <a:prstGeom prst="rect">
            <a:avLst/>
          </a:prstGeom>
          <a:gradFill rotWithShape="0">
            <a:gsLst>
              <a:gs pos="0">
                <a:srgbClr val="BAB746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BAB746"/>
              </a:gs>
            </a:gsLst>
            <a:lin ang="5400000"/>
            <a:tileRect/>
          </a:gradFill>
          <a:ln w="9525">
            <a:noFill/>
          </a:ln>
        </p:spPr>
        <p:txBody>
          <a:bodyPr>
            <a:spAutoFit/>
          </a:bodyPr>
          <a:p>
            <a:r>
              <a:rPr lang="zh-CN" altLang="en-US" b="0">
                <a:latin typeface="Times New Roman" panose="02020603050405020304" charset="0"/>
              </a:rPr>
              <a:t>适用于调质钢、正火钢、退火钢、铸铁、有色金属毛坯或半成品等硬度较低的材料，</a:t>
            </a:r>
            <a:r>
              <a:rPr lang="en-US" altLang="zh-CN" b="0">
                <a:latin typeface="Times New Roman" panose="02020603050405020304" charset="0"/>
              </a:rPr>
              <a:t>HBS</a:t>
            </a:r>
            <a:r>
              <a:rPr lang="zh-CN" altLang="en-US" b="0">
                <a:latin typeface="Times New Roman" panose="02020603050405020304" charset="0"/>
              </a:rPr>
              <a:t>（</a:t>
            </a:r>
            <a:r>
              <a:rPr lang="en-US" altLang="zh-CN" b="0">
                <a:latin typeface="Times New Roman" panose="02020603050405020304" charset="0"/>
              </a:rPr>
              <a:t>HBW</a:t>
            </a:r>
            <a:r>
              <a:rPr lang="zh-CN" altLang="en-US" b="0">
                <a:latin typeface="Times New Roman" panose="02020603050405020304" charset="0"/>
              </a:rPr>
              <a:t>）值越大，则材料的硬度越大</a:t>
            </a:r>
            <a:endParaRPr lang="zh-CN" altLang="en-US" b="0">
              <a:latin typeface="Times New Roman" panose="02020603050405020304" charset="0"/>
            </a:endParaRPr>
          </a:p>
        </p:txBody>
      </p:sp>
      <p:pic>
        <p:nvPicPr>
          <p:cNvPr id="2252" name="布氏硬度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419600" y="2286000"/>
            <a:ext cx="4267200" cy="320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5" name="标题 2254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举例</a:t>
            </a:r>
            <a:endParaRPr lang="zh-CN" altLang="en-US"/>
          </a:p>
        </p:txBody>
      </p:sp>
      <p:sp>
        <p:nvSpPr>
          <p:cNvPr id="2256" name="文本占位符 2255"/>
          <p:cNvSpPr/>
          <p:nvPr>
            <p:ph type="body" idx="4294967295"/>
          </p:nvPr>
        </p:nvSpPr>
        <p:spPr>
          <a:xfrm>
            <a:off x="1182688" y="2017713"/>
            <a:ext cx="5751512" cy="649287"/>
          </a:xfrm>
        </p:spPr>
        <p:txBody>
          <a:bodyPr/>
          <a:p>
            <a:pPr>
              <a:buClr>
                <a:schemeClr val="folHlink"/>
              </a:buClr>
            </a:pPr>
            <a:r>
              <a:rPr lang="en-US" altLang="zh-CN"/>
              <a:t>120HBS10/1000/30</a:t>
            </a:r>
            <a:endParaRPr lang="en-US" altLang="zh-CN"/>
          </a:p>
          <a:p>
            <a:pPr lvl="1">
              <a:buClr>
                <a:schemeClr val="hlink"/>
              </a:buClr>
            </a:pPr>
            <a:endParaRPr lang="en-US" altLang="zh-CN"/>
          </a:p>
        </p:txBody>
      </p:sp>
      <p:cxnSp>
        <p:nvCxnSpPr>
          <p:cNvPr id="2257" name="直接连接符 2256"/>
          <p:cNvCxnSpPr/>
          <p:nvPr/>
        </p:nvCxnSpPr>
        <p:spPr>
          <a:xfrm>
            <a:off x="1676400" y="2590800"/>
            <a:ext cx="5334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258" name="直接连接符 2257"/>
          <p:cNvCxnSpPr/>
          <p:nvPr/>
        </p:nvCxnSpPr>
        <p:spPr>
          <a:xfrm>
            <a:off x="1905000" y="2590800"/>
            <a:ext cx="0" cy="25908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259" name="矩形 2258"/>
          <p:cNvSpPr/>
          <p:nvPr/>
        </p:nvSpPr>
        <p:spPr>
          <a:xfrm>
            <a:off x="1219200" y="5211763"/>
            <a:ext cx="2438400" cy="579437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3200" b="0">
                <a:latin typeface="Tahoma" panose="020B0604030504040204" charset="0"/>
              </a:rPr>
              <a:t>硬度为</a:t>
            </a:r>
            <a:r>
              <a:rPr lang="en-US" altLang="zh-CN" sz="3200" b="0">
                <a:latin typeface="Tahoma" panose="020B0604030504040204" charset="0"/>
              </a:rPr>
              <a:t>120</a:t>
            </a:r>
            <a:endParaRPr lang="en-US" altLang="zh-CN" sz="3200" b="0">
              <a:latin typeface="Tahoma" panose="020B0604030504040204" charset="0"/>
            </a:endParaRPr>
          </a:p>
        </p:txBody>
      </p:sp>
      <p:cxnSp>
        <p:nvCxnSpPr>
          <p:cNvPr id="2260" name="直接连接符 2259"/>
          <p:cNvCxnSpPr/>
          <p:nvPr/>
        </p:nvCxnSpPr>
        <p:spPr>
          <a:xfrm>
            <a:off x="2819400" y="2590800"/>
            <a:ext cx="5334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261" name="直接连接符 2260"/>
          <p:cNvCxnSpPr/>
          <p:nvPr/>
        </p:nvCxnSpPr>
        <p:spPr>
          <a:xfrm>
            <a:off x="3124200" y="2590800"/>
            <a:ext cx="0" cy="20574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262" name="矩形 2261"/>
          <p:cNvSpPr/>
          <p:nvPr/>
        </p:nvSpPr>
        <p:spPr>
          <a:xfrm>
            <a:off x="2286000" y="4572000"/>
            <a:ext cx="4191000" cy="579438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3200" b="0">
                <a:latin typeface="Tahoma" panose="020B0604030504040204" charset="0"/>
              </a:rPr>
              <a:t>直径为</a:t>
            </a:r>
            <a:r>
              <a:rPr lang="en-US" altLang="zh-CN" sz="3200" b="0">
                <a:latin typeface="Tahoma" panose="020B0604030504040204" charset="0"/>
              </a:rPr>
              <a:t>10mm</a:t>
            </a:r>
            <a:r>
              <a:rPr lang="zh-CN" altLang="en-US" sz="3200" b="0">
                <a:latin typeface="Tahoma" panose="020B0604030504040204" charset="0"/>
              </a:rPr>
              <a:t>的钢球</a:t>
            </a:r>
            <a:endParaRPr lang="zh-CN" altLang="en-US" sz="3200" b="0">
              <a:latin typeface="Tahoma" panose="020B0604030504040204" charset="0"/>
            </a:endParaRPr>
          </a:p>
        </p:txBody>
      </p:sp>
      <p:cxnSp>
        <p:nvCxnSpPr>
          <p:cNvPr id="2263" name="直接连接符 2262"/>
          <p:cNvCxnSpPr/>
          <p:nvPr/>
        </p:nvCxnSpPr>
        <p:spPr>
          <a:xfrm>
            <a:off x="3657600" y="2590800"/>
            <a:ext cx="8382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264" name="直接连接符 2263"/>
          <p:cNvCxnSpPr/>
          <p:nvPr/>
        </p:nvCxnSpPr>
        <p:spPr>
          <a:xfrm>
            <a:off x="4038600" y="2590800"/>
            <a:ext cx="0" cy="11430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265" name="矩形 2264"/>
          <p:cNvSpPr/>
          <p:nvPr/>
        </p:nvSpPr>
        <p:spPr>
          <a:xfrm>
            <a:off x="3276600" y="3886200"/>
            <a:ext cx="3276600" cy="579438"/>
          </a:xfrm>
          <a:prstGeom prst="rect">
            <a:avLst/>
          </a:prstGeom>
          <a:solidFill>
            <a:srgbClr val="00E4A8"/>
          </a:solidFill>
          <a:ln w="9525">
            <a:noFill/>
          </a:ln>
        </p:spPr>
        <p:txBody>
          <a:bodyPr>
            <a:spAutoFit/>
          </a:bodyPr>
          <a:p>
            <a:r>
              <a:rPr lang="en-US" altLang="zh-CN" sz="3200" b="0">
                <a:latin typeface="Tahoma" panose="020B0604030504040204" charset="0"/>
              </a:rPr>
              <a:t>9807N</a:t>
            </a:r>
            <a:r>
              <a:rPr lang="zh-CN" altLang="en-US" sz="3200" b="0">
                <a:latin typeface="Tahoma" panose="020B0604030504040204" charset="0"/>
              </a:rPr>
              <a:t>试验载荷</a:t>
            </a:r>
            <a:endParaRPr lang="zh-CN" altLang="en-US" sz="3200" b="0">
              <a:latin typeface="Tahoma" panose="020B0604030504040204" charset="0"/>
            </a:endParaRPr>
          </a:p>
        </p:txBody>
      </p:sp>
      <p:cxnSp>
        <p:nvCxnSpPr>
          <p:cNvPr id="2266" name="直接连接符 2265"/>
          <p:cNvCxnSpPr/>
          <p:nvPr/>
        </p:nvCxnSpPr>
        <p:spPr>
          <a:xfrm>
            <a:off x="4724400" y="2590800"/>
            <a:ext cx="3048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267" name="矩形 2266"/>
          <p:cNvSpPr/>
          <p:nvPr/>
        </p:nvSpPr>
        <p:spPr>
          <a:xfrm>
            <a:off x="4343400" y="3200400"/>
            <a:ext cx="3352800" cy="579438"/>
          </a:xfrm>
          <a:prstGeom prst="rect">
            <a:avLst/>
          </a:prstGeom>
          <a:solidFill>
            <a:srgbClr val="00E4A8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3200" b="0">
                <a:latin typeface="Tahoma" panose="020B0604030504040204" charset="0"/>
              </a:rPr>
              <a:t>载荷保持时间</a:t>
            </a:r>
            <a:r>
              <a:rPr lang="en-US" altLang="zh-CN" sz="3200" b="0">
                <a:latin typeface="Tahoma" panose="020B0604030504040204" charset="0"/>
              </a:rPr>
              <a:t>30s</a:t>
            </a:r>
            <a:endParaRPr lang="en-US" altLang="zh-CN" sz="3200" b="0">
              <a:latin typeface="Tahoma" panose="020B0604030504040204" charset="0"/>
            </a:endParaRPr>
          </a:p>
        </p:txBody>
      </p:sp>
      <p:cxnSp>
        <p:nvCxnSpPr>
          <p:cNvPr id="2268" name="直接连接符 2267"/>
          <p:cNvCxnSpPr/>
          <p:nvPr/>
        </p:nvCxnSpPr>
        <p:spPr>
          <a:xfrm>
            <a:off x="4876800" y="2590800"/>
            <a:ext cx="0" cy="5334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71" name="标题 2270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sz="5400" i="1">
                <a:solidFill>
                  <a:srgbClr val="FF3300"/>
                </a:solidFill>
                <a:ea typeface="楷体_GB2312" charset="-122"/>
              </a:rPr>
              <a:t>洛氏硬度</a:t>
            </a:r>
            <a:endParaRPr lang="zh-CN" altLang="en-US" sz="5400" i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272" name="文本占位符 2271"/>
          <p:cNvSpPr/>
          <p:nvPr>
            <p:ph type="body" idx="4294967295"/>
          </p:nvPr>
        </p:nvSpPr>
        <p:spPr>
          <a:xfrm>
            <a:off x="1182688" y="2017713"/>
            <a:ext cx="7772400" cy="1106487"/>
          </a:xfrm>
        </p:spPr>
        <p:txBody>
          <a:bodyPr/>
          <a:p>
            <a:pPr>
              <a:buClr>
                <a:schemeClr val="folHlink"/>
              </a:buClr>
            </a:pPr>
            <a:r>
              <a:rPr lang="zh-CN" altLang="en-US" sz="2000">
                <a:latin typeface="Times New Roman" panose="02020603050405020304" charset="0"/>
              </a:rPr>
              <a:t>洛氏硬度计</a:t>
            </a:r>
            <a:endParaRPr lang="zh-CN" altLang="en-US" sz="2000">
              <a:latin typeface="Times New Roman" panose="02020603050405020304" charset="0"/>
            </a:endParaRPr>
          </a:p>
          <a:p>
            <a:pPr>
              <a:buClr>
                <a:schemeClr val="folHlink"/>
              </a:buClr>
            </a:pPr>
            <a:r>
              <a:rPr lang="zh-CN" altLang="en-US" sz="2000">
                <a:latin typeface="Times New Roman" panose="02020603050405020304" charset="0"/>
              </a:rPr>
              <a:t>采用不同的压头和载荷相配合，洛氏硬度有</a:t>
            </a:r>
            <a:r>
              <a:rPr lang="en-US" altLang="zh-CN" sz="2000">
                <a:latin typeface="Times New Roman" panose="02020603050405020304" charset="0"/>
              </a:rPr>
              <a:t>HRA</a:t>
            </a:r>
            <a:r>
              <a:rPr lang="zh-CN" altLang="en-US" sz="2000">
                <a:latin typeface="Times New Roman" panose="02020603050405020304" charset="0"/>
              </a:rPr>
              <a:t>、</a:t>
            </a:r>
            <a:r>
              <a:rPr lang="en-US" altLang="zh-CN" sz="2000">
                <a:latin typeface="Times New Roman" panose="02020603050405020304" charset="0"/>
              </a:rPr>
              <a:t>HRB</a:t>
            </a:r>
            <a:r>
              <a:rPr lang="zh-CN" altLang="en-US" sz="2000">
                <a:latin typeface="Times New Roman" panose="02020603050405020304" charset="0"/>
              </a:rPr>
              <a:t>、</a:t>
            </a:r>
            <a:r>
              <a:rPr lang="en-US" altLang="zh-CN" sz="2000">
                <a:latin typeface="Times New Roman" panose="02020603050405020304" charset="0"/>
              </a:rPr>
              <a:t>HRC</a:t>
            </a:r>
            <a:r>
              <a:rPr lang="zh-CN" altLang="en-US" sz="2000">
                <a:latin typeface="Times New Roman" panose="02020603050405020304" charset="0"/>
              </a:rPr>
              <a:t>等几种不同的标度</a:t>
            </a:r>
            <a:endParaRPr lang="zh-CN" altLang="en-US" sz="2000">
              <a:latin typeface="Times New Roman" panose="02020603050405020304" charset="0"/>
            </a:endParaRPr>
          </a:p>
        </p:txBody>
      </p:sp>
      <p:grpSp>
        <p:nvGrpSpPr>
          <p:cNvPr id="2273" name="组合 2272"/>
          <p:cNvGrpSpPr/>
          <p:nvPr/>
        </p:nvGrpSpPr>
        <p:grpSpPr>
          <a:xfrm>
            <a:off x="762000" y="3352800"/>
            <a:ext cx="3733800" cy="2657475"/>
            <a:chOff x="2952" y="1920"/>
            <a:chExt cx="2616" cy="1850"/>
          </a:xfrm>
        </p:grpSpPr>
        <p:sp>
          <p:nvSpPr>
            <p:cNvPr id="2274" name="矩形 2273"/>
            <p:cNvSpPr/>
            <p:nvPr/>
          </p:nvSpPr>
          <p:spPr>
            <a:xfrm>
              <a:off x="3264" y="2454"/>
              <a:ext cx="672" cy="240"/>
            </a:xfrm>
            <a:prstGeom prst="rect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2275" name="直接连接符 2274"/>
            <p:cNvCxnSpPr/>
            <p:nvPr/>
          </p:nvCxnSpPr>
          <p:spPr>
            <a:xfrm>
              <a:off x="3264" y="2694"/>
              <a:ext cx="336" cy="19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76" name="直接连接符 2275"/>
            <p:cNvCxnSpPr/>
            <p:nvPr/>
          </p:nvCxnSpPr>
          <p:spPr>
            <a:xfrm flipV="1">
              <a:off x="3600" y="2694"/>
              <a:ext cx="336" cy="19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grpSp>
          <p:nvGrpSpPr>
            <p:cNvPr id="2277" name="组合 2276"/>
            <p:cNvGrpSpPr/>
            <p:nvPr/>
          </p:nvGrpSpPr>
          <p:grpSpPr>
            <a:xfrm>
              <a:off x="3600" y="2310"/>
              <a:ext cx="0" cy="672"/>
              <a:chOff x="3456" y="2160"/>
              <a:chExt cx="0" cy="672"/>
            </a:xfrm>
          </p:grpSpPr>
          <p:cxnSp>
            <p:nvCxnSpPr>
              <p:cNvPr id="2278" name="直接连接符 2277"/>
              <p:cNvCxnSpPr/>
              <p:nvPr/>
            </p:nvCxnSpPr>
            <p:spPr>
              <a:xfrm flipV="1">
                <a:off x="3456" y="2496"/>
                <a:ext cx="0" cy="33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279" name="直接连接符 2278"/>
              <p:cNvCxnSpPr/>
              <p:nvPr/>
            </p:nvCxnSpPr>
            <p:spPr>
              <a:xfrm flipV="1">
                <a:off x="3456" y="2400"/>
                <a:ext cx="0" cy="4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280" name="直接连接符 2279"/>
              <p:cNvCxnSpPr/>
              <p:nvPr/>
            </p:nvCxnSpPr>
            <p:spPr>
              <a:xfrm flipV="1">
                <a:off x="3456" y="2160"/>
                <a:ext cx="0" cy="19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</p:grpSp>
        <p:cxnSp>
          <p:nvCxnSpPr>
            <p:cNvPr id="2281" name="直接连接符 2280"/>
            <p:cNvCxnSpPr/>
            <p:nvPr/>
          </p:nvCxnSpPr>
          <p:spPr>
            <a:xfrm>
              <a:off x="3024" y="2808"/>
              <a:ext cx="432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82" name="直接连接符 2281"/>
            <p:cNvCxnSpPr/>
            <p:nvPr/>
          </p:nvCxnSpPr>
          <p:spPr>
            <a:xfrm>
              <a:off x="3744" y="2808"/>
              <a:ext cx="432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83" name="直接连接符 2282"/>
            <p:cNvCxnSpPr/>
            <p:nvPr/>
          </p:nvCxnSpPr>
          <p:spPr>
            <a:xfrm flipV="1">
              <a:off x="3048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84" name="直接连接符 2283"/>
            <p:cNvCxnSpPr/>
            <p:nvPr/>
          </p:nvCxnSpPr>
          <p:spPr>
            <a:xfrm flipV="1">
              <a:off x="3144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85" name="直接连接符 2284"/>
            <p:cNvCxnSpPr/>
            <p:nvPr/>
          </p:nvCxnSpPr>
          <p:spPr>
            <a:xfrm flipV="1">
              <a:off x="3240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86" name="直接连接符 2285"/>
            <p:cNvCxnSpPr/>
            <p:nvPr/>
          </p:nvCxnSpPr>
          <p:spPr>
            <a:xfrm flipV="1">
              <a:off x="2952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87" name="直接连接符 2286"/>
            <p:cNvCxnSpPr/>
            <p:nvPr/>
          </p:nvCxnSpPr>
          <p:spPr>
            <a:xfrm flipV="1">
              <a:off x="3420" y="2850"/>
              <a:ext cx="131" cy="17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88" name="直接连接符 2287"/>
            <p:cNvCxnSpPr/>
            <p:nvPr/>
          </p:nvCxnSpPr>
          <p:spPr>
            <a:xfrm flipV="1">
              <a:off x="3522" y="2850"/>
              <a:ext cx="131" cy="17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89" name="直接连接符 2288"/>
            <p:cNvCxnSpPr/>
            <p:nvPr/>
          </p:nvCxnSpPr>
          <p:spPr>
            <a:xfrm flipV="1">
              <a:off x="3720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90" name="直接连接符 2289"/>
            <p:cNvCxnSpPr/>
            <p:nvPr/>
          </p:nvCxnSpPr>
          <p:spPr>
            <a:xfrm flipV="1">
              <a:off x="3816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91" name="直接连接符 2290"/>
            <p:cNvCxnSpPr/>
            <p:nvPr/>
          </p:nvCxnSpPr>
          <p:spPr>
            <a:xfrm flipV="1">
              <a:off x="3912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92" name="直接连接符 2291"/>
            <p:cNvCxnSpPr/>
            <p:nvPr/>
          </p:nvCxnSpPr>
          <p:spPr>
            <a:xfrm flipV="1">
              <a:off x="4008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93" name="直接连接符 2292"/>
            <p:cNvCxnSpPr/>
            <p:nvPr/>
          </p:nvCxnSpPr>
          <p:spPr>
            <a:xfrm flipV="1">
              <a:off x="4104" y="2916"/>
              <a:ext cx="72" cy="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94" name="直接连接符 2293"/>
            <p:cNvCxnSpPr/>
            <p:nvPr/>
          </p:nvCxnSpPr>
          <p:spPr>
            <a:xfrm flipV="1">
              <a:off x="3330" y="2832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95" name="直接连接符 2294"/>
            <p:cNvCxnSpPr/>
            <p:nvPr/>
          </p:nvCxnSpPr>
          <p:spPr>
            <a:xfrm flipV="1">
              <a:off x="3618" y="2826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296" name="直接连接符 2295"/>
            <p:cNvCxnSpPr/>
            <p:nvPr/>
          </p:nvCxnSpPr>
          <p:spPr>
            <a:xfrm>
              <a:off x="3600" y="2070"/>
              <a:ext cx="0" cy="2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sm" len="lg"/>
            </a:ln>
          </p:spPr>
        </p:cxnSp>
        <p:sp>
          <p:nvSpPr>
            <p:cNvPr id="2297" name="矩形 2296"/>
            <p:cNvSpPr/>
            <p:nvPr/>
          </p:nvSpPr>
          <p:spPr>
            <a:xfrm>
              <a:off x="3628" y="2022"/>
              <a:ext cx="288" cy="3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ahoma" panose="020B0604030504040204" charset="0"/>
                </a:rPr>
                <a:t>P</a:t>
              </a:r>
              <a:endParaRPr lang="en-US" altLang="zh-CN" b="0">
                <a:latin typeface="Tahoma" panose="020B0604030504040204" charset="0"/>
              </a:endParaRPr>
            </a:p>
          </p:txBody>
        </p:sp>
        <p:sp>
          <p:nvSpPr>
            <p:cNvPr id="2298" name="矩形 2297"/>
            <p:cNvSpPr/>
            <p:nvPr/>
          </p:nvSpPr>
          <p:spPr>
            <a:xfrm rot="-8160000" flipV="1">
              <a:off x="3528" y="2754"/>
              <a:ext cx="144" cy="144"/>
            </a:xfr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99" name="线形标注 2 2298"/>
            <p:cNvSpPr/>
            <p:nvPr/>
          </p:nvSpPr>
          <p:spPr>
            <a:xfrm>
              <a:off x="4032" y="2502"/>
              <a:ext cx="912" cy="384"/>
            </a:xfrm>
            <a:prstGeom prst="borderCallout2">
              <a:avLst>
                <a:gd name="adj1" fmla="val 18750"/>
                <a:gd name="adj2" fmla="val -5264"/>
                <a:gd name="adj3" fmla="val 18750"/>
                <a:gd name="adj4" fmla="val -5264"/>
                <a:gd name="adj5" fmla="val 68750"/>
                <a:gd name="adj6" fmla="val -42653"/>
              </a:avLst>
            </a:prstGeom>
            <a:noFill/>
            <a:ln w="9525">
              <a:noFill/>
            </a:ln>
          </p:spPr>
          <p:txBody>
            <a:bodyPr/>
            <a:p>
              <a:pPr algn="ctr"/>
              <a:r>
                <a:rPr lang="en-US" altLang="zh-CN" b="0">
                  <a:latin typeface="Tahoma" panose="020B0604030504040204" charset="0"/>
                </a:rPr>
                <a:t>120°</a:t>
              </a:r>
              <a:endParaRPr lang="en-US" altLang="zh-CN" b="0">
                <a:latin typeface="Tahoma" panose="020B0604030504040204" charset="0"/>
              </a:endParaRPr>
            </a:p>
          </p:txBody>
        </p:sp>
        <p:cxnSp>
          <p:nvCxnSpPr>
            <p:cNvPr id="2300" name="直接连接符 2299"/>
            <p:cNvCxnSpPr/>
            <p:nvPr/>
          </p:nvCxnSpPr>
          <p:spPr>
            <a:xfrm flipV="1">
              <a:off x="3648" y="2646"/>
              <a:ext cx="576" cy="14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01" name="直接连接符 2300"/>
            <p:cNvCxnSpPr/>
            <p:nvPr/>
          </p:nvCxnSpPr>
          <p:spPr>
            <a:xfrm>
              <a:off x="4176" y="2808"/>
              <a:ext cx="91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02" name="直接连接符 2301"/>
            <p:cNvCxnSpPr/>
            <p:nvPr/>
          </p:nvCxnSpPr>
          <p:spPr>
            <a:xfrm>
              <a:off x="3600" y="2896"/>
              <a:ext cx="148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03" name="直接连接符 2302"/>
            <p:cNvCxnSpPr/>
            <p:nvPr/>
          </p:nvCxnSpPr>
          <p:spPr>
            <a:xfrm>
              <a:off x="4944" y="2520"/>
              <a:ext cx="0" cy="2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lg"/>
            </a:ln>
          </p:spPr>
        </p:cxnSp>
        <p:cxnSp>
          <p:nvCxnSpPr>
            <p:cNvPr id="2304" name="直接连接符 2303"/>
            <p:cNvCxnSpPr/>
            <p:nvPr/>
          </p:nvCxnSpPr>
          <p:spPr>
            <a:xfrm flipV="1">
              <a:off x="4944" y="2896"/>
              <a:ext cx="0" cy="2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lg"/>
            </a:ln>
          </p:spPr>
        </p:cxnSp>
        <p:sp>
          <p:nvSpPr>
            <p:cNvPr id="2305" name="矩形 2304"/>
            <p:cNvSpPr/>
            <p:nvPr/>
          </p:nvSpPr>
          <p:spPr>
            <a:xfrm>
              <a:off x="5088" y="2688"/>
              <a:ext cx="384" cy="3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 i="1">
                  <a:latin typeface="Tahoma" panose="020B0604030504040204" charset="0"/>
                </a:rPr>
                <a:t>h</a:t>
              </a:r>
              <a:endParaRPr lang="en-US" altLang="zh-CN" b="0" i="1">
                <a:latin typeface="Tahoma" panose="020B0604030504040204" charset="0"/>
              </a:endParaRPr>
            </a:p>
          </p:txBody>
        </p:sp>
        <p:sp>
          <p:nvSpPr>
            <p:cNvPr id="2306" name="矩形标注 2305"/>
            <p:cNvSpPr/>
            <p:nvPr/>
          </p:nvSpPr>
          <p:spPr>
            <a:xfrm>
              <a:off x="4560" y="1920"/>
              <a:ext cx="1008" cy="480"/>
            </a:xfrm>
            <a:prstGeom prst="wedgeRectCallout">
              <a:avLst>
                <a:gd name="adj1" fmla="val -116069"/>
                <a:gd name="adj2" fmla="val 57708"/>
              </a:avLst>
            </a:prstGeom>
            <a:solidFill>
              <a:srgbClr val="CC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r>
                <a:rPr lang="zh-CN" altLang="en-US" sz="1400" b="0">
                  <a:latin typeface="Tahoma" panose="020B0604030504040204" charset="0"/>
                </a:rPr>
                <a:t>锥顶角为</a:t>
              </a:r>
              <a:r>
                <a:rPr lang="en-US" altLang="zh-CN" sz="1400" b="0">
                  <a:latin typeface="Tahoma" panose="020B0604030504040204" charset="0"/>
                </a:rPr>
                <a:t>120°</a:t>
              </a:r>
              <a:r>
                <a:rPr lang="zh-CN" altLang="en-US" sz="1400" b="0">
                  <a:latin typeface="Tahoma" panose="020B0604030504040204" charset="0"/>
                </a:rPr>
                <a:t>的金刚石作压头，</a:t>
              </a:r>
              <a:r>
                <a:rPr lang="en-US" altLang="zh-CN" sz="1400" b="0">
                  <a:latin typeface="Tahoma" panose="020B0604030504040204" charset="0"/>
                </a:rPr>
                <a:t>P</a:t>
              </a:r>
              <a:r>
                <a:rPr lang="zh-CN" altLang="en-US" sz="1400" b="0">
                  <a:latin typeface="Tahoma" panose="020B0604030504040204" charset="0"/>
                </a:rPr>
                <a:t>＝</a:t>
              </a:r>
              <a:r>
                <a:rPr lang="en-US" altLang="zh-CN" sz="1400" b="0">
                  <a:latin typeface="Tahoma" panose="020B0604030504040204" charset="0"/>
                </a:rPr>
                <a:t>1500N</a:t>
              </a:r>
              <a:endParaRPr lang="en-US" altLang="zh-CN" sz="1400" b="0">
                <a:latin typeface="Tahoma" panose="020B0604030504040204" charset="0"/>
              </a:endParaRPr>
            </a:p>
          </p:txBody>
        </p:sp>
        <p:sp>
          <p:nvSpPr>
            <p:cNvPr id="2307" name="矩形 2306"/>
            <p:cNvSpPr/>
            <p:nvPr/>
          </p:nvSpPr>
          <p:spPr>
            <a:xfrm>
              <a:off x="3216" y="3408"/>
              <a:ext cx="1680" cy="3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800" b="0">
                  <a:latin typeface="Tahoma" panose="020B0604030504040204" charset="0"/>
                  <a:ea typeface="楷体_GB2312" charset="-122"/>
                </a:rPr>
                <a:t>洛氏硬度</a:t>
              </a:r>
              <a:r>
                <a:rPr lang="en-US" altLang="zh-CN" sz="2800" b="0">
                  <a:latin typeface="Tahoma" panose="020B0604030504040204" charset="0"/>
                  <a:ea typeface="楷体_GB2312" charset="-122"/>
                </a:rPr>
                <a:t>HRC</a:t>
              </a:r>
              <a:endParaRPr lang="en-US" altLang="zh-CN" sz="2800" b="0">
                <a:latin typeface="Tahoma" panose="020B0604030504040204" charset="0"/>
                <a:ea typeface="楷体_GB2312" charset="-122"/>
              </a:endParaRPr>
            </a:p>
          </p:txBody>
        </p:sp>
      </p:grpSp>
      <p:graphicFrame>
        <p:nvGraphicFramePr>
          <p:cNvPr id="2308" name="表格 2307"/>
          <p:cNvGraphicFramePr/>
          <p:nvPr/>
        </p:nvGraphicFramePr>
        <p:xfrm>
          <a:off x="5105400" y="3581400"/>
          <a:ext cx="3733800" cy="2454275"/>
        </p:xfrm>
        <a:graphic>
          <a:graphicData uri="http://schemas.openxmlformats.org/drawingml/2006/table">
            <a:tbl>
              <a:tblPr/>
              <a:tblGrid>
                <a:gridCol w="906463"/>
                <a:gridCol w="1150937"/>
                <a:gridCol w="1676400"/>
              </a:tblGrid>
              <a:tr h="533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标度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测量范围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压头类型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HRA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60~85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120</a:t>
                      </a:r>
                      <a:r>
                        <a:rPr lang="en-US" altLang="zh-CN" sz="1000" baseline="80000"/>
                        <a:t>O</a:t>
                      </a:r>
                      <a:r>
                        <a:rPr lang="zh-CN" altLang="en-US" sz="1800"/>
                        <a:t>的金刚石圆锥体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HRB</a:t>
                      </a:r>
                      <a:endParaRPr lang="zh-CN" altLang="en-US" sz="1800"/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25~100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直径</a:t>
                      </a:r>
                      <a:r>
                        <a:rPr lang="en-US" altLang="zh-CN" sz="1800"/>
                        <a:t>1.588mm</a:t>
                      </a:r>
                      <a:r>
                        <a:rPr lang="zh-CN" altLang="en-US" sz="1800"/>
                        <a:t>的淬火钢球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HRC</a:t>
                      </a:r>
                      <a:endParaRPr lang="zh-CN" altLang="en-US" sz="1800"/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20~67</a:t>
                      </a:r>
                      <a:endParaRPr lang="zh-CN" altLang="en-US" sz="18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120</a:t>
                      </a:r>
                      <a:r>
                        <a:rPr lang="en-US" altLang="zh-CN" sz="1000" baseline="80000"/>
                        <a:t>O</a:t>
                      </a:r>
                      <a:r>
                        <a:rPr lang="zh-CN" altLang="en-US" sz="1800"/>
                        <a:t>的金刚石圆锥体</a:t>
                      </a:r>
                      <a:endParaRPr lang="zh-CN" altLang="en-US" sz="1000" baseline="8000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33" name="标题 2332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sz="5400" i="1">
                <a:solidFill>
                  <a:srgbClr val="FF3300"/>
                </a:solidFill>
                <a:ea typeface="楷体_GB2312" charset="-122"/>
              </a:rPr>
              <a:t>洛氏硬度</a:t>
            </a:r>
            <a:endParaRPr lang="zh-CN" altLang="en-US" sz="5400" i="1">
              <a:solidFill>
                <a:srgbClr val="FF3300"/>
              </a:solidFill>
              <a:ea typeface="楷体_GB2312" charset="-122"/>
            </a:endParaRPr>
          </a:p>
        </p:txBody>
      </p:sp>
      <p:pic>
        <p:nvPicPr>
          <p:cNvPr id="2334" name="洛氏硬度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981200" y="2438400"/>
            <a:ext cx="4724400" cy="3543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37" name="标题 2336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sz="5400" i="1">
                <a:solidFill>
                  <a:srgbClr val="FF3300"/>
                </a:solidFill>
                <a:ea typeface="楷体_GB2312" charset="-122"/>
              </a:rPr>
              <a:t>洛氏硬度</a:t>
            </a:r>
            <a:endParaRPr lang="zh-CN" altLang="en-US" sz="5400" i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338" name="文本占位符 2337"/>
          <p:cNvSpPr/>
          <p:nvPr>
            <p:ph type="body" idx="4294967295"/>
          </p:nvPr>
        </p:nvSpPr>
        <p:spPr/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标注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en-US" altLang="zh-CN"/>
              <a:t>52HRC</a:t>
            </a:r>
            <a:endParaRPr lang="en-US" altLang="zh-CN"/>
          </a:p>
          <a:p>
            <a:pPr lvl="1">
              <a:buClr>
                <a:schemeClr val="hlink"/>
              </a:buClr>
            </a:pPr>
            <a:r>
              <a:rPr lang="en-US" altLang="zh-CN"/>
              <a:t>70HRA</a:t>
            </a:r>
            <a:endParaRPr lang="en-US" altLang="zh-CN"/>
          </a:p>
        </p:txBody>
      </p:sp>
      <p:grpSp>
        <p:nvGrpSpPr>
          <p:cNvPr id="2339" name="组合 2338"/>
          <p:cNvGrpSpPr/>
          <p:nvPr/>
        </p:nvGrpSpPr>
        <p:grpSpPr>
          <a:xfrm>
            <a:off x="4800600" y="2971800"/>
            <a:ext cx="3733800" cy="2657475"/>
            <a:chOff x="2952" y="1920"/>
            <a:chExt cx="2616" cy="1850"/>
          </a:xfrm>
        </p:grpSpPr>
        <p:sp>
          <p:nvSpPr>
            <p:cNvPr id="2340" name="矩形 2339"/>
            <p:cNvSpPr/>
            <p:nvPr/>
          </p:nvSpPr>
          <p:spPr>
            <a:xfrm>
              <a:off x="3264" y="2454"/>
              <a:ext cx="672" cy="240"/>
            </a:xfrm>
            <a:prstGeom prst="rect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2341" name="直接连接符 2340"/>
            <p:cNvCxnSpPr/>
            <p:nvPr/>
          </p:nvCxnSpPr>
          <p:spPr>
            <a:xfrm>
              <a:off x="3264" y="2694"/>
              <a:ext cx="336" cy="19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42" name="直接连接符 2341"/>
            <p:cNvCxnSpPr/>
            <p:nvPr/>
          </p:nvCxnSpPr>
          <p:spPr>
            <a:xfrm flipV="1">
              <a:off x="3600" y="2694"/>
              <a:ext cx="336" cy="19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grpSp>
          <p:nvGrpSpPr>
            <p:cNvPr id="2343" name="组合 2342"/>
            <p:cNvGrpSpPr/>
            <p:nvPr/>
          </p:nvGrpSpPr>
          <p:grpSpPr>
            <a:xfrm>
              <a:off x="3600" y="2310"/>
              <a:ext cx="0" cy="672"/>
              <a:chOff x="3456" y="2160"/>
              <a:chExt cx="0" cy="672"/>
            </a:xfrm>
          </p:grpSpPr>
          <p:cxnSp>
            <p:nvCxnSpPr>
              <p:cNvPr id="2344" name="直接连接符 2343"/>
              <p:cNvCxnSpPr/>
              <p:nvPr/>
            </p:nvCxnSpPr>
            <p:spPr>
              <a:xfrm flipV="1">
                <a:off x="3456" y="2496"/>
                <a:ext cx="0" cy="33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345" name="直接连接符 2344"/>
              <p:cNvCxnSpPr/>
              <p:nvPr/>
            </p:nvCxnSpPr>
            <p:spPr>
              <a:xfrm flipV="1">
                <a:off x="3456" y="2400"/>
                <a:ext cx="0" cy="4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2346" name="直接连接符 2345"/>
              <p:cNvCxnSpPr/>
              <p:nvPr/>
            </p:nvCxnSpPr>
            <p:spPr>
              <a:xfrm flipV="1">
                <a:off x="3456" y="2160"/>
                <a:ext cx="0" cy="19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cxnSp>
        </p:grpSp>
        <p:cxnSp>
          <p:nvCxnSpPr>
            <p:cNvPr id="2347" name="直接连接符 2346"/>
            <p:cNvCxnSpPr/>
            <p:nvPr/>
          </p:nvCxnSpPr>
          <p:spPr>
            <a:xfrm>
              <a:off x="3024" y="2808"/>
              <a:ext cx="432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48" name="直接连接符 2347"/>
            <p:cNvCxnSpPr/>
            <p:nvPr/>
          </p:nvCxnSpPr>
          <p:spPr>
            <a:xfrm>
              <a:off x="3744" y="2808"/>
              <a:ext cx="432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49" name="直接连接符 2348"/>
            <p:cNvCxnSpPr/>
            <p:nvPr/>
          </p:nvCxnSpPr>
          <p:spPr>
            <a:xfrm flipV="1">
              <a:off x="3048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0" name="直接连接符 2349"/>
            <p:cNvCxnSpPr/>
            <p:nvPr/>
          </p:nvCxnSpPr>
          <p:spPr>
            <a:xfrm flipV="1">
              <a:off x="3144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1" name="直接连接符 2350"/>
            <p:cNvCxnSpPr/>
            <p:nvPr/>
          </p:nvCxnSpPr>
          <p:spPr>
            <a:xfrm flipV="1">
              <a:off x="3240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2" name="直接连接符 2351"/>
            <p:cNvCxnSpPr/>
            <p:nvPr/>
          </p:nvCxnSpPr>
          <p:spPr>
            <a:xfrm flipV="1">
              <a:off x="2952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3" name="直接连接符 2352"/>
            <p:cNvCxnSpPr/>
            <p:nvPr/>
          </p:nvCxnSpPr>
          <p:spPr>
            <a:xfrm flipV="1">
              <a:off x="3420" y="2850"/>
              <a:ext cx="131" cy="17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4" name="直接连接符 2353"/>
            <p:cNvCxnSpPr/>
            <p:nvPr/>
          </p:nvCxnSpPr>
          <p:spPr>
            <a:xfrm flipV="1">
              <a:off x="3522" y="2850"/>
              <a:ext cx="131" cy="17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5" name="直接连接符 2354"/>
            <p:cNvCxnSpPr/>
            <p:nvPr/>
          </p:nvCxnSpPr>
          <p:spPr>
            <a:xfrm flipV="1">
              <a:off x="3720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6" name="直接连接符 2355"/>
            <p:cNvCxnSpPr/>
            <p:nvPr/>
          </p:nvCxnSpPr>
          <p:spPr>
            <a:xfrm flipV="1">
              <a:off x="3816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7" name="直接连接符 2356"/>
            <p:cNvCxnSpPr/>
            <p:nvPr/>
          </p:nvCxnSpPr>
          <p:spPr>
            <a:xfrm flipV="1">
              <a:off x="3912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8" name="直接连接符 2357"/>
            <p:cNvCxnSpPr/>
            <p:nvPr/>
          </p:nvCxnSpPr>
          <p:spPr>
            <a:xfrm flipV="1">
              <a:off x="4008" y="2820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59" name="直接连接符 2358"/>
            <p:cNvCxnSpPr/>
            <p:nvPr/>
          </p:nvCxnSpPr>
          <p:spPr>
            <a:xfrm flipV="1">
              <a:off x="4104" y="2916"/>
              <a:ext cx="72" cy="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60" name="直接连接符 2359"/>
            <p:cNvCxnSpPr/>
            <p:nvPr/>
          </p:nvCxnSpPr>
          <p:spPr>
            <a:xfrm flipV="1">
              <a:off x="3330" y="2832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61" name="直接连接符 2360"/>
            <p:cNvCxnSpPr/>
            <p:nvPr/>
          </p:nvCxnSpPr>
          <p:spPr>
            <a:xfrm flipV="1">
              <a:off x="3618" y="2826"/>
              <a:ext cx="144" cy="19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62" name="直接连接符 2361"/>
            <p:cNvCxnSpPr/>
            <p:nvPr/>
          </p:nvCxnSpPr>
          <p:spPr>
            <a:xfrm>
              <a:off x="3600" y="2070"/>
              <a:ext cx="0" cy="2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sm" len="lg"/>
            </a:ln>
          </p:spPr>
        </p:cxnSp>
        <p:sp>
          <p:nvSpPr>
            <p:cNvPr id="2363" name="矩形 2362"/>
            <p:cNvSpPr/>
            <p:nvPr/>
          </p:nvSpPr>
          <p:spPr>
            <a:xfrm>
              <a:off x="3628" y="2022"/>
              <a:ext cx="288" cy="3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ahoma" panose="020B0604030504040204" charset="0"/>
                </a:rPr>
                <a:t>P</a:t>
              </a:r>
              <a:endParaRPr lang="en-US" altLang="zh-CN" b="0">
                <a:latin typeface="Tahoma" panose="020B0604030504040204" charset="0"/>
              </a:endParaRPr>
            </a:p>
          </p:txBody>
        </p:sp>
        <p:sp>
          <p:nvSpPr>
            <p:cNvPr id="2364" name="矩形 2363"/>
            <p:cNvSpPr/>
            <p:nvPr/>
          </p:nvSpPr>
          <p:spPr>
            <a:xfrm rot="-8160000" flipV="1">
              <a:off x="3528" y="2754"/>
              <a:ext cx="144" cy="144"/>
            </a:xfr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65" name="线形标注 2 2364"/>
            <p:cNvSpPr/>
            <p:nvPr/>
          </p:nvSpPr>
          <p:spPr>
            <a:xfrm>
              <a:off x="4032" y="2502"/>
              <a:ext cx="912" cy="384"/>
            </a:xfrm>
            <a:prstGeom prst="borderCallout2">
              <a:avLst>
                <a:gd name="adj1" fmla="val 18750"/>
                <a:gd name="adj2" fmla="val -5264"/>
                <a:gd name="adj3" fmla="val 18750"/>
                <a:gd name="adj4" fmla="val -5264"/>
                <a:gd name="adj5" fmla="val 68750"/>
                <a:gd name="adj6" fmla="val -42653"/>
              </a:avLst>
            </a:prstGeom>
            <a:noFill/>
            <a:ln w="9525">
              <a:noFill/>
            </a:ln>
          </p:spPr>
          <p:txBody>
            <a:bodyPr/>
            <a:p>
              <a:pPr algn="ctr"/>
              <a:r>
                <a:rPr lang="en-US" altLang="zh-CN" b="0">
                  <a:latin typeface="Tahoma" panose="020B0604030504040204" charset="0"/>
                </a:rPr>
                <a:t>120°</a:t>
              </a:r>
              <a:endParaRPr lang="en-US" altLang="zh-CN" b="0">
                <a:latin typeface="Tahoma" panose="020B0604030504040204" charset="0"/>
              </a:endParaRPr>
            </a:p>
          </p:txBody>
        </p:sp>
        <p:cxnSp>
          <p:nvCxnSpPr>
            <p:cNvPr id="2366" name="直接连接符 2365"/>
            <p:cNvCxnSpPr/>
            <p:nvPr/>
          </p:nvCxnSpPr>
          <p:spPr>
            <a:xfrm flipV="1">
              <a:off x="3648" y="2646"/>
              <a:ext cx="576" cy="14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67" name="直接连接符 2366"/>
            <p:cNvCxnSpPr/>
            <p:nvPr/>
          </p:nvCxnSpPr>
          <p:spPr>
            <a:xfrm>
              <a:off x="4176" y="2808"/>
              <a:ext cx="91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68" name="直接连接符 2367"/>
            <p:cNvCxnSpPr/>
            <p:nvPr/>
          </p:nvCxnSpPr>
          <p:spPr>
            <a:xfrm>
              <a:off x="3600" y="2896"/>
              <a:ext cx="148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69" name="直接连接符 2368"/>
            <p:cNvCxnSpPr/>
            <p:nvPr/>
          </p:nvCxnSpPr>
          <p:spPr>
            <a:xfrm>
              <a:off x="4944" y="2520"/>
              <a:ext cx="0" cy="2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lg"/>
            </a:ln>
          </p:spPr>
        </p:cxnSp>
        <p:cxnSp>
          <p:nvCxnSpPr>
            <p:cNvPr id="2370" name="直接连接符 2369"/>
            <p:cNvCxnSpPr/>
            <p:nvPr/>
          </p:nvCxnSpPr>
          <p:spPr>
            <a:xfrm flipV="1">
              <a:off x="4944" y="2896"/>
              <a:ext cx="0" cy="2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lg"/>
            </a:ln>
          </p:spPr>
        </p:cxnSp>
        <p:sp>
          <p:nvSpPr>
            <p:cNvPr id="2371" name="矩形 2370"/>
            <p:cNvSpPr/>
            <p:nvPr/>
          </p:nvSpPr>
          <p:spPr>
            <a:xfrm>
              <a:off x="5088" y="2688"/>
              <a:ext cx="384" cy="3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 i="1">
                  <a:latin typeface="Tahoma" panose="020B0604030504040204" charset="0"/>
                </a:rPr>
                <a:t>h</a:t>
              </a:r>
              <a:endParaRPr lang="en-US" altLang="zh-CN" b="0" i="1">
                <a:latin typeface="Tahoma" panose="020B0604030504040204" charset="0"/>
              </a:endParaRPr>
            </a:p>
          </p:txBody>
        </p:sp>
        <p:sp>
          <p:nvSpPr>
            <p:cNvPr id="2372" name="矩形标注 2371"/>
            <p:cNvSpPr/>
            <p:nvPr/>
          </p:nvSpPr>
          <p:spPr>
            <a:xfrm>
              <a:off x="4560" y="1920"/>
              <a:ext cx="1008" cy="480"/>
            </a:xfrm>
            <a:prstGeom prst="wedgeRectCallout">
              <a:avLst>
                <a:gd name="adj1" fmla="val -116069"/>
                <a:gd name="adj2" fmla="val 57708"/>
              </a:avLst>
            </a:prstGeom>
            <a:solidFill>
              <a:srgbClr val="CC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r>
                <a:rPr lang="zh-CN" altLang="en-US" sz="1400" b="0">
                  <a:latin typeface="Tahoma" panose="020B0604030504040204" charset="0"/>
                </a:rPr>
                <a:t>锥顶角为</a:t>
              </a:r>
              <a:r>
                <a:rPr lang="en-US" altLang="zh-CN" sz="1400" b="0">
                  <a:latin typeface="Tahoma" panose="020B0604030504040204" charset="0"/>
                </a:rPr>
                <a:t>120°</a:t>
              </a:r>
              <a:r>
                <a:rPr lang="zh-CN" altLang="en-US" sz="1400" b="0">
                  <a:latin typeface="Tahoma" panose="020B0604030504040204" charset="0"/>
                </a:rPr>
                <a:t>的金刚石作压头，</a:t>
              </a:r>
              <a:r>
                <a:rPr lang="en-US" altLang="zh-CN" sz="1400" b="0">
                  <a:latin typeface="Tahoma" panose="020B0604030504040204" charset="0"/>
                </a:rPr>
                <a:t>P</a:t>
              </a:r>
              <a:r>
                <a:rPr lang="zh-CN" altLang="en-US" sz="1400" b="0">
                  <a:latin typeface="Tahoma" panose="020B0604030504040204" charset="0"/>
                </a:rPr>
                <a:t>＝</a:t>
              </a:r>
              <a:r>
                <a:rPr lang="en-US" altLang="zh-CN" sz="1400" b="0">
                  <a:latin typeface="Tahoma" panose="020B0604030504040204" charset="0"/>
                </a:rPr>
                <a:t>1500N</a:t>
              </a:r>
              <a:endParaRPr lang="en-US" altLang="zh-CN" sz="1400" b="0">
                <a:latin typeface="Tahoma" panose="020B0604030504040204" charset="0"/>
              </a:endParaRPr>
            </a:p>
          </p:txBody>
        </p:sp>
        <p:sp>
          <p:nvSpPr>
            <p:cNvPr id="2373" name="矩形 2372"/>
            <p:cNvSpPr/>
            <p:nvPr/>
          </p:nvSpPr>
          <p:spPr>
            <a:xfrm>
              <a:off x="3216" y="3408"/>
              <a:ext cx="1680" cy="3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800" b="0">
                  <a:latin typeface="Tahoma" panose="020B0604030504040204" charset="0"/>
                  <a:ea typeface="楷体_GB2312" charset="-122"/>
                </a:rPr>
                <a:t>洛氏硬度</a:t>
              </a:r>
              <a:r>
                <a:rPr lang="en-US" altLang="zh-CN" sz="2800" b="0">
                  <a:latin typeface="Tahoma" panose="020B0604030504040204" charset="0"/>
                  <a:ea typeface="楷体_GB2312" charset="-122"/>
                </a:rPr>
                <a:t>HRC</a:t>
              </a:r>
              <a:endParaRPr lang="en-US" altLang="zh-CN" sz="2800" b="0">
                <a:latin typeface="Tahoma" panose="020B0604030504040204" charset="0"/>
                <a:ea typeface="楷体_GB2312" charset="-122"/>
              </a:endParaRPr>
            </a:p>
          </p:txBody>
        </p:sp>
      </p:grpSp>
      <p:sp>
        <p:nvSpPr>
          <p:cNvPr id="2374" name="矩形 2373"/>
          <p:cNvSpPr/>
          <p:nvPr/>
        </p:nvSpPr>
        <p:spPr>
          <a:xfrm>
            <a:off x="2209800" y="4191000"/>
            <a:ext cx="2133600" cy="1552575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latin typeface="Tahoma" panose="020B0604030504040204" charset="0"/>
              </a:rPr>
              <a:t>HR=</a:t>
            </a:r>
            <a:r>
              <a:rPr lang="en-US" altLang="zh-CN" i="1">
                <a:latin typeface="Tahoma" panose="020B0604030504040204" charset="0"/>
              </a:rPr>
              <a:t>k </a:t>
            </a:r>
            <a:r>
              <a:rPr lang="en-US" altLang="zh-CN">
                <a:latin typeface="Tahoma" panose="020B0604030504040204" charset="0"/>
              </a:rPr>
              <a:t>– e</a:t>
            </a:r>
            <a:endParaRPr lang="en-US" altLang="zh-CN">
              <a:latin typeface="Tahoma" panose="020B0604030504040204" charset="0"/>
            </a:endParaRPr>
          </a:p>
          <a:p>
            <a:pPr>
              <a:spcBef>
                <a:spcPct val="50000"/>
              </a:spcBef>
            </a:pPr>
            <a:r>
              <a:rPr lang="en-US" altLang="zh-CN">
                <a:latin typeface="Tahoma" panose="020B0604030504040204" charset="0"/>
              </a:rPr>
              <a:t>e=h/0.002</a:t>
            </a:r>
            <a:endParaRPr lang="en-US" altLang="zh-CN">
              <a:latin typeface="Tahoma" panose="020B0604030504040204" charset="0"/>
            </a:endParaRPr>
          </a:p>
          <a:p>
            <a:pPr>
              <a:spcBef>
                <a:spcPct val="50000"/>
              </a:spcBef>
            </a:pPr>
            <a:r>
              <a:rPr lang="en-US" altLang="zh-CN">
                <a:latin typeface="Tahoma" panose="020B0604030504040204" charset="0"/>
              </a:rPr>
              <a:t>k=130</a:t>
            </a:r>
            <a:endParaRPr lang="en-US" altLang="zh-CN">
              <a:latin typeface="Tahoma" panose="020B060403050404020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77" name="标题 2376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维氏硬度</a:t>
            </a:r>
            <a:endParaRPr lang="zh-CN" altLang="en-US"/>
          </a:p>
        </p:txBody>
      </p:sp>
      <p:sp>
        <p:nvSpPr>
          <p:cNvPr id="2378" name="文本占位符 2377"/>
          <p:cNvSpPr/>
          <p:nvPr>
            <p:ph type="body" idx="4294967295"/>
          </p:nvPr>
        </p:nvSpPr>
        <p:spPr>
          <a:xfrm>
            <a:off x="1219200" y="1905000"/>
            <a:ext cx="7275513" cy="1868488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维氏硬度硬度计</a:t>
            </a: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n-US" altLang="zh-CN" sz="2800"/>
              <a:t>136</a:t>
            </a:r>
            <a:r>
              <a:rPr lang="zh-CN" altLang="en-US" sz="2800"/>
              <a:t>度的正四棱锥体的金刚石压头</a:t>
            </a: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优点：实验时所加载荷小，适合于测试零件表面淬硬层及化学表面层；同时</a:t>
            </a:r>
            <a:r>
              <a:rPr lang="en-US" altLang="zh-CN" sz="2800"/>
              <a:t>HV</a:t>
            </a:r>
            <a:r>
              <a:rPr lang="zh-CN" altLang="en-US" sz="2800"/>
              <a:t>是一个连续一致的标尺，载荷可以任意选择，而不影响其硬度值的大小，因此可测量极软到极硬的各种材料的硬度值。</a:t>
            </a:r>
            <a:endParaRPr lang="zh-CN" altLang="en-US" sz="2800"/>
          </a:p>
        </p:txBody>
      </p:sp>
      <p:sp>
        <p:nvSpPr>
          <p:cNvPr id="2379" name="矩形 2378"/>
          <p:cNvSpPr/>
          <p:nvPr/>
        </p:nvSpPr>
        <p:spPr>
          <a:xfrm>
            <a:off x="1143000" y="5562600"/>
            <a:ext cx="6781800" cy="946150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800" b="0">
                <a:latin typeface="Tahoma" panose="020B0604030504040204" charset="0"/>
              </a:rPr>
              <a:t>硬度和强度之间存在有一定的关系，通常材料的强度愈高，其硬度也愈高</a:t>
            </a:r>
            <a:endParaRPr lang="zh-CN" altLang="en-US" sz="2800" b="0">
              <a:latin typeface="Tahoma" panose="020B0604030504040204" charset="0"/>
            </a:endParaRPr>
          </a:p>
        </p:txBody>
      </p:sp>
      <p:sp>
        <p:nvSpPr>
          <p:cNvPr id="2380" name="矩形 2379"/>
          <p:cNvSpPr/>
          <p:nvPr/>
        </p:nvSpPr>
        <p:spPr>
          <a:xfrm>
            <a:off x="1143000" y="4953000"/>
            <a:ext cx="6629400" cy="519113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800" b="0">
                <a:latin typeface="Tahoma" panose="020B0604030504040204" charset="0"/>
              </a:rPr>
              <a:t>三种硬度之间可通过查表进行换算。</a:t>
            </a:r>
            <a:endParaRPr lang="zh-CN" altLang="en-US" sz="2800" b="0">
              <a:latin typeface="Tahoma" panose="020B060403050404020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83" name="标题 2382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维氏硬度</a:t>
            </a:r>
            <a:endParaRPr lang="zh-CN" altLang="en-US"/>
          </a:p>
        </p:txBody>
      </p:sp>
      <p:sp>
        <p:nvSpPr>
          <p:cNvPr id="2384" name="文本占位符 2383"/>
          <p:cNvSpPr/>
          <p:nvPr>
            <p:ph type="body" idx="4294967295"/>
          </p:nvPr>
        </p:nvSpPr>
        <p:spPr>
          <a:xfrm>
            <a:off x="1182688" y="2017713"/>
            <a:ext cx="7772400" cy="2782887"/>
          </a:xfrm>
        </p:spPr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表示方法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en-US" altLang="zh-CN"/>
              <a:t>64HV30</a:t>
            </a:r>
            <a:endParaRPr lang="en-US" altLang="zh-CN"/>
          </a:p>
          <a:p>
            <a:pPr>
              <a:buClr>
                <a:schemeClr val="folHlink"/>
              </a:buClr>
            </a:pPr>
            <a:r>
              <a:rPr lang="zh-CN" altLang="en-US"/>
              <a:t>适用范围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可测极软到极硬的各种金属材料，还可以测渗碳、渗氮层的硬度。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87" name="标题 2386"/>
          <p:cNvSpPr/>
          <p:nvPr>
            <p:ph type="title" idx="4294967295"/>
          </p:nvPr>
        </p:nvSpPr>
        <p:spPr>
          <a:xfrm>
            <a:off x="1143000" y="609600"/>
            <a:ext cx="7793038" cy="1143000"/>
          </a:xfrm>
        </p:spPr>
        <p:txBody>
          <a:bodyPr anchor="b"/>
          <a:p>
            <a:r>
              <a:rPr lang="en-US" altLang="zh-CN"/>
              <a:t>4  </a:t>
            </a:r>
            <a:r>
              <a:rPr lang="zh-CN" altLang="en-US"/>
              <a:t>冲击韧性</a:t>
            </a:r>
            <a:endParaRPr lang="zh-CN" altLang="en-US"/>
          </a:p>
        </p:txBody>
      </p:sp>
      <p:sp>
        <p:nvSpPr>
          <p:cNvPr id="2388" name="文本占位符 2387"/>
          <p:cNvSpPr/>
          <p:nvPr>
            <p:ph type="body" idx="4294967295"/>
          </p:nvPr>
        </p:nvSpPr>
        <p:spPr/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金属材料抵抗冲击载荷作用而不破坏的能力。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91" name="标题 2390"/>
          <p:cNvSpPr/>
          <p:nvPr>
            <p:ph type="title" idx="4294967295"/>
          </p:nvPr>
        </p:nvSpPr>
        <p:spPr>
          <a:xfrm>
            <a:off x="1066800" y="457200"/>
            <a:ext cx="7772400" cy="1143000"/>
          </a:xfrm>
        </p:spPr>
        <p:txBody>
          <a:bodyPr anchor="b"/>
          <a:p>
            <a:r>
              <a:rPr lang="zh-CN" altLang="en-US" sz="3600">
                <a:solidFill>
                  <a:schemeClr val="tx1"/>
                </a:solidFill>
              </a:rPr>
              <a:t>材料性能及基本特性</a:t>
            </a:r>
            <a:r>
              <a:rPr lang="en-US" altLang="zh-CN" sz="3600">
                <a:solidFill>
                  <a:schemeClr val="tx1"/>
                </a:solidFill>
              </a:rPr>
              <a:t>——</a:t>
            </a:r>
            <a:r>
              <a:rPr lang="zh-CN" altLang="en-US" sz="2000" i="1" u="sng">
                <a:solidFill>
                  <a:schemeClr val="tx1"/>
                </a:solidFill>
                <a:ea typeface="楷体_GB2312" charset="-122"/>
              </a:rPr>
              <a:t>冲击实验</a:t>
            </a:r>
            <a:endParaRPr lang="zh-CN" altLang="en-US" sz="2000" i="1" u="sng">
              <a:solidFill>
                <a:schemeClr val="tx1"/>
              </a:solidFill>
              <a:ea typeface="楷体_GB2312" charset="-122"/>
            </a:endParaRPr>
          </a:p>
        </p:txBody>
      </p:sp>
      <p:sp>
        <p:nvSpPr>
          <p:cNvPr id="2392" name="矩形 2391"/>
          <p:cNvSpPr/>
          <p:nvPr/>
        </p:nvSpPr>
        <p:spPr>
          <a:xfrm>
            <a:off x="3886200" y="6019800"/>
            <a:ext cx="1200150" cy="396875"/>
          </a:xfrm>
          <a:prstGeom prst="rect">
            <a:avLst/>
          </a:prstGeom>
          <a:gradFill rotWithShape="0">
            <a:gsLst>
              <a:gs pos="0">
                <a:srgbClr val="00E4A8"/>
              </a:gs>
              <a:gs pos="100000">
                <a:srgbClr val="006B4E"/>
              </a:gs>
            </a:gsLst>
            <a:lin ang="5400000"/>
            <a:tileRect/>
          </a:gradFill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000" b="0" u="sng">
                <a:latin typeface="Tahoma" panose="020B0604030504040204" charset="0"/>
                <a:ea typeface="楷体_GB2312" charset="-122"/>
              </a:rPr>
              <a:t>冲击韧度</a:t>
            </a:r>
            <a:endParaRPr lang="zh-CN" altLang="en-US" sz="2000" b="0" u="sng">
              <a:latin typeface="Tahoma" panose="020B0604030504040204" charset="0"/>
              <a:ea typeface="楷体_GB2312" charset="-122"/>
            </a:endParaRPr>
          </a:p>
        </p:txBody>
      </p:sp>
      <p:pic>
        <p:nvPicPr>
          <p:cNvPr id="2393" name="冲击试验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057400" y="2038350"/>
            <a:ext cx="4800600" cy="3600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96" name="标题 2395"/>
          <p:cNvSpPr/>
          <p:nvPr>
            <p:ph type="title" idx="4294967295"/>
          </p:nvPr>
        </p:nvSpPr>
        <p:spPr/>
        <p:txBody>
          <a:bodyPr anchor="b"/>
          <a:p>
            <a:r>
              <a:rPr lang="en-US" altLang="zh-CN"/>
              <a:t>4  </a:t>
            </a:r>
            <a:r>
              <a:rPr lang="zh-CN" altLang="en-US"/>
              <a:t>冲击韧性</a:t>
            </a:r>
            <a:endParaRPr lang="zh-CN" altLang="en-US"/>
          </a:p>
        </p:txBody>
      </p:sp>
      <p:sp>
        <p:nvSpPr>
          <p:cNvPr id="2397" name="文本占位符 2396"/>
          <p:cNvSpPr/>
          <p:nvPr>
            <p:ph type="body" idx="4294967295"/>
          </p:nvPr>
        </p:nvSpPr>
        <p:spPr>
          <a:xfrm>
            <a:off x="1563688" y="2133600"/>
            <a:ext cx="4913312" cy="3998913"/>
          </a:xfrm>
        </p:spPr>
        <p:txBody>
          <a:bodyPr/>
          <a:p>
            <a:pPr>
              <a:buClr>
                <a:schemeClr val="folHlink"/>
              </a:buClr>
              <a:buNone/>
            </a:pPr>
            <a:r>
              <a:rPr lang="zh-CN" altLang="en-US" b="1"/>
              <a:t>冲击功：</a:t>
            </a:r>
            <a:endParaRPr lang="zh-CN" altLang="en-US" b="1"/>
          </a:p>
          <a:p>
            <a:pPr>
              <a:buClr>
                <a:schemeClr val="folHlink"/>
              </a:buClr>
              <a:buNone/>
            </a:pPr>
            <a:r>
              <a:rPr lang="zh-CN" altLang="en-US"/>
              <a:t>	</a:t>
            </a:r>
            <a:r>
              <a:rPr lang="en-US" altLang="zh-CN"/>
              <a:t>A</a:t>
            </a:r>
            <a:r>
              <a:rPr lang="en-US" altLang="zh-CN" baseline="-25000"/>
              <a:t>K</a:t>
            </a:r>
            <a:r>
              <a:rPr lang="zh-CN" altLang="en-US"/>
              <a:t>＝</a:t>
            </a:r>
            <a:r>
              <a:rPr lang="en-US" altLang="zh-CN"/>
              <a:t>G(H</a:t>
            </a:r>
            <a:r>
              <a:rPr lang="en-US" altLang="zh-CN" baseline="-25000"/>
              <a:t>1</a:t>
            </a:r>
            <a:r>
              <a:rPr lang="en-US" altLang="zh-CN"/>
              <a:t>-H</a:t>
            </a:r>
            <a:r>
              <a:rPr lang="en-US" altLang="zh-CN" baseline="-25000"/>
              <a:t>2</a:t>
            </a:r>
            <a:r>
              <a:rPr lang="en-US" altLang="zh-CN"/>
              <a:t>)</a:t>
            </a:r>
            <a:endParaRPr lang="en-US" altLang="zh-CN"/>
          </a:p>
          <a:p>
            <a:pPr>
              <a:buClr>
                <a:schemeClr val="folHlink"/>
              </a:buClr>
              <a:buNone/>
            </a:pPr>
            <a:endParaRPr lang="en-US" altLang="zh-CN"/>
          </a:p>
          <a:p>
            <a:pPr>
              <a:buClr>
                <a:schemeClr val="folHlink"/>
              </a:buClr>
              <a:buNone/>
            </a:pPr>
            <a:r>
              <a:rPr lang="en-US" altLang="zh-CN"/>
              <a:t>	G—</a:t>
            </a:r>
            <a:r>
              <a:rPr lang="zh-CN" altLang="en-US"/>
              <a:t>摆锤重力；</a:t>
            </a:r>
            <a:endParaRPr lang="zh-CN" altLang="en-US"/>
          </a:p>
          <a:p>
            <a:pPr>
              <a:buClr>
                <a:schemeClr val="folHlink"/>
              </a:buClr>
              <a:buNone/>
            </a:pPr>
            <a:r>
              <a:rPr lang="zh-CN" altLang="en-US"/>
              <a:t>	</a:t>
            </a:r>
            <a:r>
              <a:rPr lang="en-US" altLang="zh-CN"/>
              <a:t>H</a:t>
            </a:r>
            <a:r>
              <a:rPr lang="en-US" altLang="zh-CN" baseline="-25000"/>
              <a:t>1</a:t>
            </a:r>
            <a:r>
              <a:rPr lang="en-US" altLang="zh-CN"/>
              <a:t>—</a:t>
            </a:r>
            <a:r>
              <a:rPr lang="zh-CN" altLang="en-US"/>
              <a:t>初始高度；</a:t>
            </a:r>
            <a:endParaRPr lang="zh-CN" altLang="en-US"/>
          </a:p>
          <a:p>
            <a:pPr>
              <a:buClr>
                <a:schemeClr val="folHlink"/>
              </a:buClr>
              <a:buNone/>
            </a:pPr>
            <a:r>
              <a:rPr lang="zh-CN" altLang="en-US"/>
              <a:t>	</a:t>
            </a:r>
            <a:r>
              <a:rPr lang="en-US" altLang="zh-CN"/>
              <a:t>H</a:t>
            </a:r>
            <a:r>
              <a:rPr lang="en-US" altLang="zh-CN" baseline="-25000"/>
              <a:t>2</a:t>
            </a:r>
            <a:r>
              <a:rPr lang="en-US" altLang="zh-CN"/>
              <a:t>—</a:t>
            </a:r>
            <a:r>
              <a:rPr lang="zh-CN" altLang="en-US"/>
              <a:t>摆锤回升高度；</a:t>
            </a:r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00" name="标题 2399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冲击韧度</a:t>
            </a:r>
            <a:endParaRPr lang="zh-CN" altLang="en-US"/>
          </a:p>
        </p:txBody>
      </p:sp>
      <p:pic>
        <p:nvPicPr>
          <p:cNvPr id="2401" name="文本占位符 2400"/>
          <p:cNvPicPr>
            <a:picLocks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1600200" y="3276600"/>
            <a:ext cx="838200" cy="838200"/>
          </a:xfrm>
          <a:prstGeom prst="rect">
            <a:avLst/>
          </a:prstGeom>
        </p:spPr>
      </p:pic>
      <p:pic>
        <p:nvPicPr>
          <p:cNvPr id="2402" name="图片 24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819275"/>
            <a:ext cx="1905000" cy="1377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03" name="矩形 2402"/>
          <p:cNvSpPr/>
          <p:nvPr/>
        </p:nvSpPr>
        <p:spPr>
          <a:xfrm>
            <a:off x="2590800" y="3352800"/>
            <a:ext cx="4953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0">
                <a:solidFill>
                  <a:schemeClr val="tx2"/>
                </a:solidFill>
                <a:latin typeface="Tahoma" panose="020B0604030504040204" charset="0"/>
              </a:rPr>
              <a:t>——</a:t>
            </a:r>
            <a:r>
              <a:rPr lang="zh-CN" altLang="en-US" sz="3600" b="0">
                <a:solidFill>
                  <a:schemeClr val="tx2"/>
                </a:solidFill>
                <a:latin typeface="Tahoma" panose="020B0604030504040204" charset="0"/>
              </a:rPr>
              <a:t>冲击韧度，</a:t>
            </a:r>
            <a:r>
              <a:rPr lang="en-US" altLang="zh-CN" sz="3600" b="0">
                <a:solidFill>
                  <a:schemeClr val="tx2"/>
                </a:solidFill>
                <a:latin typeface="Tahoma" panose="020B0604030504040204" charset="0"/>
              </a:rPr>
              <a:t>J/cm</a:t>
            </a:r>
            <a:r>
              <a:rPr lang="en-US" altLang="zh-CN" sz="3600" b="0" baseline="30000">
                <a:solidFill>
                  <a:schemeClr val="tx2"/>
                </a:solidFill>
                <a:latin typeface="Tahoma" panose="020B0604030504040204" charset="0"/>
              </a:rPr>
              <a:t>2</a:t>
            </a:r>
            <a:r>
              <a:rPr lang="zh-CN" altLang="en-US" sz="3600" b="0">
                <a:solidFill>
                  <a:schemeClr val="tx2"/>
                </a:solidFill>
                <a:latin typeface="Tahoma" panose="020B0604030504040204" charset="0"/>
              </a:rPr>
              <a:t>。</a:t>
            </a:r>
            <a:endParaRPr lang="zh-CN" altLang="en-US" sz="3600" b="0">
              <a:solidFill>
                <a:schemeClr val="tx2"/>
              </a:solidFill>
              <a:latin typeface="Tahoma" panose="020B0604030504040204" charset="0"/>
            </a:endParaRPr>
          </a:p>
        </p:txBody>
      </p:sp>
      <p:pic>
        <p:nvPicPr>
          <p:cNvPr id="2404" name="图片 24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191000"/>
            <a:ext cx="838200" cy="838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05" name="矩形 2404"/>
          <p:cNvSpPr/>
          <p:nvPr/>
        </p:nvSpPr>
        <p:spPr>
          <a:xfrm>
            <a:off x="2514600" y="4267200"/>
            <a:ext cx="3733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0">
                <a:solidFill>
                  <a:schemeClr val="tx2"/>
                </a:solidFill>
                <a:latin typeface="Tahoma" panose="020B0604030504040204" charset="0"/>
              </a:rPr>
              <a:t>——</a:t>
            </a:r>
            <a:r>
              <a:rPr lang="zh-CN" altLang="en-US" sz="3600" b="0">
                <a:solidFill>
                  <a:schemeClr val="tx2"/>
                </a:solidFill>
                <a:latin typeface="Tahoma" panose="020B0604030504040204" charset="0"/>
              </a:rPr>
              <a:t>冲击功，</a:t>
            </a:r>
            <a:r>
              <a:rPr lang="en-US" altLang="zh-CN" sz="3600" b="0">
                <a:solidFill>
                  <a:schemeClr val="tx2"/>
                </a:solidFill>
                <a:latin typeface="Tahoma" panose="020B0604030504040204" charset="0"/>
              </a:rPr>
              <a:t>J</a:t>
            </a:r>
            <a:endParaRPr lang="en-US" altLang="zh-CN" sz="3600" b="0">
              <a:solidFill>
                <a:schemeClr val="tx2"/>
              </a:solidFill>
              <a:latin typeface="Tahoma" panose="020B0604030504040204" charset="0"/>
            </a:endParaRPr>
          </a:p>
        </p:txBody>
      </p:sp>
      <p:pic>
        <p:nvPicPr>
          <p:cNvPr id="2406" name="图片 24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613" y="5081588"/>
            <a:ext cx="688975" cy="887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07" name="矩形 2406"/>
          <p:cNvSpPr/>
          <p:nvPr/>
        </p:nvSpPr>
        <p:spPr>
          <a:xfrm>
            <a:off x="2514600" y="5181600"/>
            <a:ext cx="58674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0">
                <a:solidFill>
                  <a:schemeClr val="tx2"/>
                </a:solidFill>
                <a:latin typeface="Tahoma" panose="020B0604030504040204" charset="0"/>
              </a:rPr>
              <a:t>——</a:t>
            </a:r>
            <a:r>
              <a:rPr lang="zh-CN" altLang="en-US" sz="3600" b="0">
                <a:solidFill>
                  <a:schemeClr val="tx2"/>
                </a:solidFill>
                <a:latin typeface="Tahoma" panose="020B0604030504040204" charset="0"/>
              </a:rPr>
              <a:t>试样缺口处横截面积。</a:t>
            </a:r>
            <a:endParaRPr lang="zh-CN" altLang="en-US" sz="3600" b="0">
              <a:solidFill>
                <a:schemeClr val="tx2"/>
              </a:solidFill>
              <a:latin typeface="Tahoma" panose="020B060403050404020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10" name="标题 2409"/>
          <p:cNvSpPr/>
          <p:nvPr>
            <p:ph type="title" idx="4294967295"/>
          </p:nvPr>
        </p:nvSpPr>
        <p:spPr/>
        <p:txBody>
          <a:bodyPr anchor="b"/>
          <a:p>
            <a:r>
              <a:rPr lang="en-US" altLang="zh-CN"/>
              <a:t>5 </a:t>
            </a:r>
            <a:r>
              <a:rPr lang="zh-CN" altLang="en-US"/>
              <a:t>疲劳强度</a:t>
            </a:r>
            <a:endParaRPr lang="zh-CN" altLang="en-US"/>
          </a:p>
        </p:txBody>
      </p:sp>
      <p:sp>
        <p:nvSpPr>
          <p:cNvPr id="2411" name="文本占位符 2410"/>
          <p:cNvSpPr/>
          <p:nvPr>
            <p:ph type="body" idx="4294967295"/>
          </p:nvPr>
        </p:nvSpPr>
        <p:spPr>
          <a:xfrm>
            <a:off x="1143000" y="1981200"/>
            <a:ext cx="7772400" cy="1143000"/>
          </a:xfrm>
        </p:spPr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金属材料在多次交变应力的作用下，不发生破坏的最大应力称为</a:t>
            </a:r>
            <a:r>
              <a:rPr lang="zh-CN" altLang="en-US" b="1">
                <a:solidFill>
                  <a:schemeClr val="hlink"/>
                </a:solidFill>
              </a:rPr>
              <a:t>疲劳强度。</a:t>
            </a:r>
            <a:endParaRPr lang="zh-CN" altLang="en-US" b="1">
              <a:solidFill>
                <a:schemeClr val="hlink"/>
              </a:solidFill>
            </a:endParaRPr>
          </a:p>
        </p:txBody>
      </p:sp>
      <p:pic>
        <p:nvPicPr>
          <p:cNvPr id="2412" name="图片 24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6388" y="3276600"/>
            <a:ext cx="887412" cy="838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13" name="矩形 2412"/>
          <p:cNvSpPr/>
          <p:nvPr/>
        </p:nvSpPr>
        <p:spPr>
          <a:xfrm>
            <a:off x="3124200" y="3429000"/>
            <a:ext cx="3276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latin typeface="Tahoma" panose="020B0604030504040204" charset="0"/>
              </a:rPr>
              <a:t>Mpa</a:t>
            </a:r>
            <a:endParaRPr lang="en-US" altLang="zh-CN">
              <a:latin typeface="Tahoma" panose="020B060403050404020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16" name="标题 2415"/>
          <p:cNvSpPr/>
          <p:nvPr>
            <p:ph type="title" idx="4294967295"/>
          </p:nvPr>
        </p:nvSpPr>
        <p:spPr>
          <a:xfrm>
            <a:off x="1150938" y="762000"/>
            <a:ext cx="7793037" cy="846138"/>
          </a:xfrm>
        </p:spPr>
        <p:txBody>
          <a:bodyPr anchor="b"/>
          <a:p>
            <a:r>
              <a:rPr lang="zh-CN" altLang="en-US" sz="3600" b="1">
                <a:solidFill>
                  <a:schemeClr val="tx1"/>
                </a:solidFill>
              </a:rPr>
              <a:t>二、</a:t>
            </a:r>
            <a:r>
              <a:rPr lang="zh-CN" altLang="en-US" b="1"/>
              <a:t>物理、化学</a:t>
            </a:r>
            <a:r>
              <a:rPr lang="zh-CN" altLang="en-US" sz="3600" b="1">
                <a:solidFill>
                  <a:schemeClr val="tx1"/>
                </a:solidFill>
              </a:rPr>
              <a:t>性能</a:t>
            </a:r>
            <a:endParaRPr lang="zh-CN" altLang="en-US" sz="3600" b="1">
              <a:solidFill>
                <a:schemeClr val="tx1"/>
              </a:solidFill>
            </a:endParaRPr>
          </a:p>
        </p:txBody>
      </p:sp>
      <p:sp>
        <p:nvSpPr>
          <p:cNvPr id="2417" name="文本占位符 2416"/>
          <p:cNvSpPr/>
          <p:nvPr>
            <p:ph type="body" idx="4294967295"/>
          </p:nvPr>
        </p:nvSpPr>
        <p:spPr>
          <a:xfrm>
            <a:off x="762000" y="1981200"/>
            <a:ext cx="7848600" cy="4191000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  <a:buNone/>
            </a:pPr>
            <a:r>
              <a:rPr lang="en-US" altLang="zh-CN"/>
              <a:t>	1 </a:t>
            </a:r>
            <a:r>
              <a:rPr lang="zh-CN" altLang="en-US"/>
              <a:t>化学性能</a:t>
            </a:r>
            <a:endParaRPr lang="zh-CN" altLang="en-US"/>
          </a:p>
          <a:p>
            <a:pPr>
              <a:lnSpc>
                <a:spcPct val="90000"/>
              </a:lnSpc>
              <a:buClr>
                <a:schemeClr val="folHlink"/>
              </a:buClr>
              <a:buNone/>
            </a:pPr>
            <a:r>
              <a:rPr lang="zh-CN" altLang="en-US"/>
              <a:t>          成分、显微组织、结晶结构、抗腐蚀性。耐酸性、耐碱性、抗氧化性。</a:t>
            </a:r>
            <a:endParaRPr lang="zh-CN" altLang="en-US"/>
          </a:p>
          <a:p>
            <a:pPr>
              <a:lnSpc>
                <a:spcPct val="90000"/>
              </a:lnSpc>
              <a:buClr>
                <a:schemeClr val="folHlink"/>
              </a:buClr>
              <a:buNone/>
            </a:pPr>
            <a:r>
              <a:rPr lang="zh-CN" altLang="en-US"/>
              <a:t>	</a:t>
            </a:r>
            <a:r>
              <a:rPr lang="en-US" altLang="zh-CN"/>
              <a:t>2 </a:t>
            </a:r>
            <a:r>
              <a:rPr lang="zh-CN" altLang="en-US"/>
              <a:t>物理性能</a:t>
            </a:r>
            <a:endParaRPr lang="zh-CN" altLang="en-US"/>
          </a:p>
          <a:p>
            <a:pPr>
              <a:lnSpc>
                <a:spcPct val="90000"/>
              </a:lnSpc>
              <a:buClr>
                <a:schemeClr val="folHlink"/>
              </a:buClr>
              <a:buNone/>
            </a:pPr>
            <a:r>
              <a:rPr lang="zh-CN" altLang="en-US"/>
              <a:t>          材料本质不发生变化所表现的性能。</a:t>
            </a:r>
            <a:endParaRPr lang="zh-CN" altLang="en-US"/>
          </a:p>
          <a:p>
            <a:pPr>
              <a:lnSpc>
                <a:spcPct val="90000"/>
              </a:lnSpc>
              <a:buClr>
                <a:schemeClr val="folHlink"/>
              </a:buClr>
              <a:buNone/>
            </a:pPr>
            <a:r>
              <a:rPr lang="zh-CN" altLang="en-US"/>
              <a:t>          颜色、密度、熔点、折射率、导热率、热膨胀率、热变形温度、吸水率、绝缘强度、电阻率、比热等</a:t>
            </a: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20" name="标题 2419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三、工艺性能</a:t>
            </a:r>
            <a:endParaRPr lang="zh-CN" altLang="en-US"/>
          </a:p>
        </p:txBody>
      </p:sp>
      <p:sp>
        <p:nvSpPr>
          <p:cNvPr id="2421" name="文本占位符 2420"/>
          <p:cNvSpPr/>
          <p:nvPr>
            <p:ph type="body" idx="4294967295"/>
          </p:nvPr>
        </p:nvSpPr>
        <p:spPr/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是指金属材料对不同加工工艺方法的适应能力。</a:t>
            </a:r>
            <a:endParaRPr lang="zh-CN" altLang="en-US"/>
          </a:p>
          <a:p>
            <a:pPr>
              <a:buClr>
                <a:schemeClr val="folHlink"/>
              </a:buClr>
            </a:pPr>
            <a:r>
              <a:rPr lang="zh-CN" altLang="en-US"/>
              <a:t>包括：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铸造性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锻造性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焊接性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切削加工性</a:t>
            </a:r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24" name="标题 2423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b="1"/>
              <a:t>第二节  钢铁材料</a:t>
            </a:r>
            <a:endParaRPr lang="zh-CN" altLang="en-US" b="1"/>
          </a:p>
        </p:txBody>
      </p:sp>
      <p:sp>
        <p:nvSpPr>
          <p:cNvPr id="2425" name="文本占位符 2424"/>
          <p:cNvSpPr/>
          <p:nvPr>
            <p:ph type="body" sz="half" idx="4294967295"/>
          </p:nvPr>
        </p:nvSpPr>
        <p:spPr>
          <a:xfrm>
            <a:off x="1219200" y="1981200"/>
            <a:ext cx="6934200" cy="4495800"/>
          </a:xfrm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>
              <a:buClr>
                <a:schemeClr val="folHlink"/>
              </a:buClr>
            </a:pPr>
            <a:r>
              <a:rPr lang="zh-CN" altLang="en-US" sz="3600"/>
              <a:t>钢铁材料</a:t>
            </a:r>
            <a:endParaRPr lang="zh-CN" altLang="en-US" sz="3600"/>
          </a:p>
          <a:p>
            <a:pPr lvl="1">
              <a:buClr>
                <a:schemeClr val="hlink"/>
              </a:buClr>
            </a:pPr>
            <a:r>
              <a:rPr lang="zh-CN" altLang="en-US" sz="2800"/>
              <a:t>钢  含碳量小于</a:t>
            </a:r>
            <a:r>
              <a:rPr lang="en-US" altLang="zh-CN" sz="2800"/>
              <a:t>2.11%</a:t>
            </a:r>
            <a:endParaRPr lang="en-US" altLang="zh-CN" sz="2800"/>
          </a:p>
          <a:p>
            <a:pPr lvl="2">
              <a:buClr>
                <a:schemeClr val="folHlink"/>
              </a:buClr>
            </a:pPr>
            <a:r>
              <a:rPr lang="zh-CN" altLang="en-US" sz="2800"/>
              <a:t>碳素钢</a:t>
            </a:r>
            <a:endParaRPr lang="zh-CN" altLang="en-US" sz="2800"/>
          </a:p>
          <a:p>
            <a:pPr lvl="2">
              <a:buClr>
                <a:schemeClr val="folHlink"/>
              </a:buClr>
            </a:pPr>
            <a:r>
              <a:rPr lang="zh-CN" altLang="en-US" sz="2800"/>
              <a:t>合金钢</a:t>
            </a:r>
            <a:endParaRPr lang="zh-CN" altLang="en-US" sz="2800"/>
          </a:p>
          <a:p>
            <a:pPr lvl="1">
              <a:buClr>
                <a:schemeClr val="hlink"/>
              </a:buClr>
            </a:pPr>
            <a:r>
              <a:rPr lang="zh-CN" altLang="en-US" sz="2800"/>
              <a:t>铸铁   含碳量大于</a:t>
            </a:r>
            <a:r>
              <a:rPr lang="en-US" altLang="zh-CN" sz="2800"/>
              <a:t>2.11%</a:t>
            </a:r>
            <a:endParaRPr lang="en-US" altLang="zh-CN"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28" name="标题 2427"/>
          <p:cNvSpPr/>
          <p:nvPr>
            <p:ph type="title" idx="4294967295"/>
          </p:nvPr>
        </p:nvSpPr>
        <p:spPr>
          <a:xfrm>
            <a:off x="1371600" y="609600"/>
            <a:ext cx="7772400" cy="1143000"/>
          </a:xfrm>
        </p:spPr>
        <p:txBody>
          <a:bodyPr anchor="b"/>
          <a:p>
            <a:r>
              <a:rPr lang="zh-CN" altLang="en-US"/>
              <a:t>一、 碳素钢</a:t>
            </a:r>
            <a:endParaRPr lang="zh-CN" altLang="en-US"/>
          </a:p>
        </p:txBody>
      </p:sp>
      <p:pic>
        <p:nvPicPr>
          <p:cNvPr id="2429" name="联机映像占位符 2428"/>
          <p:cNvPicPr>
            <a:picLocks noChangeAspect="1"/>
          </p:cNvPicPr>
          <p:nvPr>
            <p:ph type="clipArt" sz="half" idx="4294967295"/>
          </p:nvPr>
        </p:nvPicPr>
        <p:blipFill>
          <a:blip r:embed="rId1"/>
          <a:srcRect b="15"/>
          <a:stretch>
            <a:fillRect/>
          </a:stretch>
        </p:blipFill>
        <p:spPr>
          <a:xfrm>
            <a:off x="381000" y="1828800"/>
            <a:ext cx="4419600" cy="4387850"/>
          </a:xfrm>
          <a:prstGeom prst="rect">
            <a:avLst/>
          </a:prstGeom>
        </p:spPr>
      </p:pic>
      <p:sp>
        <p:nvSpPr>
          <p:cNvPr id="2430" name="文本占位符 2429"/>
          <p:cNvSpPr/>
          <p:nvPr>
            <p:ph type="body" sz="half" idx="4294967295"/>
          </p:nvPr>
        </p:nvSpPr>
        <p:spPr>
          <a:xfrm>
            <a:off x="4876800" y="1905000"/>
            <a:ext cx="3581400" cy="4419600"/>
          </a:xfrm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90000"/>
              </a:lnSpc>
              <a:buClr>
                <a:schemeClr val="folHlink"/>
              </a:buClr>
              <a:buNone/>
            </a:pPr>
            <a:endParaRPr lang="en-US" altLang="zh-CN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/>
              <a:t>简称碳钢</a:t>
            </a:r>
            <a:r>
              <a:rPr lang="en-US" altLang="zh-CN"/>
              <a:t>,Wc&lt;1.5</a:t>
            </a:r>
            <a:r>
              <a:rPr lang="zh-CN" altLang="en-US"/>
              <a:t>％ </a:t>
            </a:r>
            <a:r>
              <a:rPr lang="en-US" altLang="zh-CN"/>
              <a:t>, </a:t>
            </a:r>
            <a:r>
              <a:rPr lang="zh-CN" altLang="en-US"/>
              <a:t>并含有少量</a:t>
            </a:r>
            <a:r>
              <a:rPr lang="en-US" altLang="zh-CN"/>
              <a:t>Si, Mn, S, P</a:t>
            </a:r>
            <a:r>
              <a:rPr lang="zh-CN" altLang="en-US"/>
              <a:t>等杂质元素的铁碳合金</a:t>
            </a:r>
            <a:r>
              <a:rPr lang="en-US" altLang="zh-CN"/>
              <a:t>.</a:t>
            </a:r>
            <a:endParaRPr lang="en-US" altLang="zh-CN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/>
              <a:t>碳含量对碳钢的力学性能影响最大</a:t>
            </a:r>
            <a:r>
              <a:rPr lang="en-US" altLang="zh-CN"/>
              <a:t>, </a:t>
            </a:r>
            <a:r>
              <a:rPr lang="zh-CN" altLang="en-US"/>
              <a:t>以</a:t>
            </a:r>
            <a:r>
              <a:rPr lang="en-US" altLang="zh-CN"/>
              <a:t>0.09 </a:t>
            </a:r>
            <a:r>
              <a:rPr lang="zh-CN" altLang="en-US"/>
              <a:t>％为界</a:t>
            </a:r>
            <a:r>
              <a:rPr lang="en-US" altLang="zh-CN"/>
              <a:t>.</a:t>
            </a:r>
            <a:endParaRPr lang="en-US" altLang="zh-CN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/>
              <a:t>Si,Mn </a:t>
            </a:r>
            <a:r>
              <a:rPr lang="zh-CN" altLang="en-US"/>
              <a:t>使钢强化</a:t>
            </a:r>
            <a:r>
              <a:rPr lang="en-US" altLang="zh-CN"/>
              <a:t>.</a:t>
            </a:r>
            <a:endParaRPr lang="en-US" altLang="zh-CN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/>
              <a:t>S</a:t>
            </a:r>
            <a:r>
              <a:rPr lang="zh-CN" altLang="en-US"/>
              <a:t>使钢热脆</a:t>
            </a:r>
            <a:r>
              <a:rPr lang="en-US" altLang="zh-CN"/>
              <a:t>, P</a:t>
            </a:r>
            <a:r>
              <a:rPr lang="zh-CN" altLang="en-US"/>
              <a:t>导致钢冷脆</a:t>
            </a:r>
            <a:r>
              <a:rPr lang="en-US" altLang="zh-CN"/>
              <a:t>.</a:t>
            </a:r>
            <a:endParaRPr lang="en-US" altLang="zh-CN" b="1"/>
          </a:p>
        </p:txBody>
      </p:sp>
      <p:sp>
        <p:nvSpPr>
          <p:cNvPr id="2431" name="矩形 2430"/>
          <p:cNvSpPr/>
          <p:nvPr/>
        </p:nvSpPr>
        <p:spPr>
          <a:xfrm>
            <a:off x="533400" y="6096000"/>
            <a:ext cx="4191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>
                <a:solidFill>
                  <a:schemeClr val="tx2"/>
                </a:solidFill>
                <a:latin typeface="Tahoma" panose="020B0604030504040204" charset="0"/>
              </a:rPr>
              <a:t>含碳量对碳钢力学性能的影响</a:t>
            </a:r>
            <a:endParaRPr lang="zh-CN" altLang="en-US">
              <a:solidFill>
                <a:schemeClr val="tx2"/>
              </a:solidFill>
              <a:latin typeface="Tahoma" panose="020B060403050404020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34" name="标题 2433"/>
          <p:cNvSpPr/>
          <p:nvPr>
            <p:ph type="title" idx="4294967295"/>
          </p:nvPr>
        </p:nvSpPr>
        <p:spPr>
          <a:xfrm>
            <a:off x="1143000" y="685800"/>
            <a:ext cx="4419600" cy="990600"/>
          </a:xfrm>
        </p:spPr>
        <p:txBody>
          <a:bodyPr anchor="b"/>
          <a:p>
            <a:r>
              <a:rPr lang="zh-CN" altLang="en-US"/>
              <a:t>碳素钢</a:t>
            </a:r>
            <a:r>
              <a:rPr lang="zh-CN" altLang="en-US" b="1"/>
              <a:t>分类</a:t>
            </a:r>
            <a:endParaRPr lang="zh-CN" altLang="en-US" b="1"/>
          </a:p>
        </p:txBody>
      </p:sp>
      <p:sp>
        <p:nvSpPr>
          <p:cNvPr id="2435" name="文本占位符 2434"/>
          <p:cNvSpPr/>
          <p:nvPr>
            <p:ph type="body" sz="half" idx="4294967295"/>
          </p:nvPr>
        </p:nvSpPr>
        <p:spPr>
          <a:xfrm>
            <a:off x="838200" y="2057400"/>
            <a:ext cx="7848600" cy="4343400"/>
          </a:xfrm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90000"/>
              </a:lnSpc>
              <a:buClr>
                <a:schemeClr val="folHlink"/>
              </a:buClr>
              <a:buNone/>
            </a:pPr>
            <a:r>
              <a:rPr lang="zh-CN" altLang="en-US" sz="2400"/>
              <a:t>按含碳量分</a:t>
            </a:r>
            <a:r>
              <a:rPr lang="en-US" altLang="zh-CN" sz="2400"/>
              <a:t>:</a:t>
            </a:r>
            <a:endParaRPr lang="en-US" altLang="zh-CN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000"/>
              <a:t>低碳钢</a:t>
            </a:r>
            <a:r>
              <a:rPr lang="en-US" altLang="zh-CN" sz="2000"/>
              <a:t>--- Wc&lt;0.25</a:t>
            </a:r>
            <a:r>
              <a:rPr lang="zh-CN" altLang="en-US" sz="2000"/>
              <a:t>％ </a:t>
            </a:r>
            <a:endParaRPr lang="zh-CN" altLang="en-US" sz="20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000"/>
              <a:t>中碳钢</a:t>
            </a:r>
            <a:r>
              <a:rPr lang="en-US" altLang="zh-CN" sz="2000"/>
              <a:t>--- Wc=0.25</a:t>
            </a:r>
            <a:r>
              <a:rPr lang="zh-CN" altLang="en-US" sz="2000"/>
              <a:t>％</a:t>
            </a:r>
            <a:r>
              <a:rPr lang="en-US" altLang="zh-CN" sz="2000"/>
              <a:t>~ 0.60</a:t>
            </a:r>
            <a:r>
              <a:rPr lang="zh-CN" altLang="en-US" sz="2000"/>
              <a:t>％ </a:t>
            </a:r>
            <a:endParaRPr lang="zh-CN" altLang="en-US" sz="20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000"/>
              <a:t>高碳钢</a:t>
            </a:r>
            <a:r>
              <a:rPr lang="en-US" altLang="zh-CN" sz="2000"/>
              <a:t>--- Wc&gt;0.60</a:t>
            </a:r>
            <a:r>
              <a:rPr lang="zh-CN" altLang="en-US" sz="2000"/>
              <a:t>％ </a:t>
            </a:r>
            <a:endParaRPr lang="zh-CN" altLang="en-US" sz="2000"/>
          </a:p>
          <a:p>
            <a:pPr lvl="0"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400"/>
              <a:t>按质量分</a:t>
            </a:r>
            <a:r>
              <a:rPr lang="en-US" altLang="zh-CN" sz="2400"/>
              <a:t>:</a:t>
            </a:r>
            <a:endParaRPr lang="en-US" altLang="zh-CN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000"/>
              <a:t>普通碳素钢</a:t>
            </a:r>
            <a:r>
              <a:rPr lang="en-US" altLang="zh-CN" sz="2000"/>
              <a:t>---Wp &lt;0.045</a:t>
            </a:r>
            <a:r>
              <a:rPr lang="zh-CN" altLang="en-US" sz="2000"/>
              <a:t>％ </a:t>
            </a:r>
            <a:r>
              <a:rPr lang="en-US" altLang="zh-CN" sz="2000"/>
              <a:t>, Ws&lt;0.050</a:t>
            </a:r>
            <a:r>
              <a:rPr lang="zh-CN" altLang="en-US" sz="2000"/>
              <a:t>％ </a:t>
            </a:r>
            <a:endParaRPr lang="zh-CN" altLang="en-US" sz="20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000"/>
              <a:t>优质碳素钢</a:t>
            </a:r>
            <a:r>
              <a:rPr lang="en-US" altLang="zh-CN" sz="2000"/>
              <a:t>--- Wp &lt;0.035</a:t>
            </a:r>
            <a:r>
              <a:rPr lang="zh-CN" altLang="en-US" sz="2000"/>
              <a:t>％ </a:t>
            </a:r>
            <a:r>
              <a:rPr lang="en-US" altLang="zh-CN" sz="2000"/>
              <a:t>, Ws&lt;0.035</a:t>
            </a:r>
            <a:r>
              <a:rPr lang="zh-CN" altLang="en-US" sz="2000"/>
              <a:t>％ </a:t>
            </a:r>
            <a:endParaRPr lang="zh-CN" altLang="en-US" sz="20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000"/>
              <a:t>高级优质碳素钢</a:t>
            </a:r>
            <a:r>
              <a:rPr lang="en-US" altLang="zh-CN" sz="2000"/>
              <a:t>---Wp &lt;0.0255</a:t>
            </a:r>
            <a:r>
              <a:rPr lang="zh-CN" altLang="en-US" sz="2000"/>
              <a:t>％ </a:t>
            </a:r>
            <a:r>
              <a:rPr lang="en-US" altLang="zh-CN" sz="2000"/>
              <a:t>, Ws&lt;0.025</a:t>
            </a:r>
            <a:r>
              <a:rPr lang="zh-CN" altLang="en-US" sz="2000"/>
              <a:t>％ </a:t>
            </a:r>
            <a:endParaRPr lang="zh-CN" altLang="en-US" sz="2000"/>
          </a:p>
          <a:p>
            <a:pPr lvl="0"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400"/>
              <a:t>按用途分</a:t>
            </a:r>
            <a:r>
              <a:rPr lang="en-US" altLang="zh-CN" sz="2400"/>
              <a:t>:</a:t>
            </a:r>
            <a:endParaRPr lang="en-US" altLang="zh-CN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000"/>
              <a:t>碳素结构钢</a:t>
            </a:r>
            <a:r>
              <a:rPr lang="en-US" altLang="zh-CN" sz="2000"/>
              <a:t>----</a:t>
            </a:r>
            <a:r>
              <a:rPr lang="zh-CN" altLang="en-US" sz="2000"/>
              <a:t>工程构件</a:t>
            </a:r>
            <a:r>
              <a:rPr lang="en-US" altLang="zh-CN" sz="2000"/>
              <a:t>(</a:t>
            </a:r>
            <a:r>
              <a:rPr lang="zh-CN" altLang="en-US" sz="2000"/>
              <a:t>桥梁</a:t>
            </a:r>
            <a:r>
              <a:rPr lang="en-US" altLang="zh-CN" sz="2000"/>
              <a:t>)</a:t>
            </a:r>
            <a:r>
              <a:rPr lang="zh-CN" altLang="en-US" sz="2000"/>
              <a:t>和机器零件</a:t>
            </a:r>
            <a:r>
              <a:rPr lang="en-US" altLang="zh-CN" sz="2000"/>
              <a:t>(</a:t>
            </a:r>
            <a:r>
              <a:rPr lang="zh-CN" altLang="en-US" sz="2000"/>
              <a:t>轴</a:t>
            </a:r>
            <a:r>
              <a:rPr lang="en-US" altLang="zh-CN" sz="2000"/>
              <a:t>),</a:t>
            </a:r>
            <a:r>
              <a:rPr lang="zh-CN" altLang="en-US" sz="2000"/>
              <a:t>一般为低碳钢和中碳钢， </a:t>
            </a:r>
            <a:r>
              <a:rPr lang="en-US" altLang="zh-CN" sz="2000"/>
              <a:t>Wc&lt;0.70</a:t>
            </a:r>
            <a:r>
              <a:rPr lang="zh-CN" altLang="en-US" sz="2000"/>
              <a:t>％ </a:t>
            </a:r>
            <a:endParaRPr lang="zh-CN" altLang="en-US" sz="20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000"/>
              <a:t>碳素工具钢</a:t>
            </a:r>
            <a:r>
              <a:rPr lang="en-US" altLang="zh-CN" sz="2000"/>
              <a:t>---</a:t>
            </a:r>
            <a:r>
              <a:rPr lang="zh-CN" altLang="en-US" sz="2000"/>
              <a:t>模具、量具和刀具。一般为高碳钢， </a:t>
            </a:r>
            <a:r>
              <a:rPr lang="en-US" altLang="zh-CN" sz="2000"/>
              <a:t>Wc&gt;0.70</a:t>
            </a:r>
            <a:r>
              <a:rPr lang="zh-CN" altLang="en-US" sz="2000"/>
              <a:t>％</a:t>
            </a:r>
            <a:r>
              <a:rPr lang="en-US" altLang="zh-CN" sz="2000"/>
              <a:t>.</a:t>
            </a:r>
            <a:endParaRPr lang="en-US" altLang="zh-CN" sz="2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38" name="标题 2437"/>
          <p:cNvSpPr/>
          <p:nvPr>
            <p:ph type="title" idx="4294967295"/>
          </p:nvPr>
        </p:nvSpPr>
        <p:spPr>
          <a:xfrm>
            <a:off x="1143000" y="838200"/>
            <a:ext cx="7467600" cy="808038"/>
          </a:xfrm>
        </p:spPr>
        <p:txBody>
          <a:bodyPr anchor="ctr"/>
          <a:p>
            <a:r>
              <a:rPr lang="zh-CN" altLang="en-US"/>
              <a:t>普通碳素结构钢</a:t>
            </a:r>
            <a:endParaRPr lang="zh-CN" altLang="en-US"/>
          </a:p>
        </p:txBody>
      </p:sp>
      <p:graphicFrame>
        <p:nvGraphicFramePr>
          <p:cNvPr id="2439" name="表格 2438"/>
          <p:cNvGraphicFramePr/>
          <p:nvPr/>
        </p:nvGraphicFramePr>
        <p:xfrm>
          <a:off x="152400" y="1976438"/>
          <a:ext cx="8839200" cy="4652963"/>
        </p:xfrm>
        <a:graphic>
          <a:graphicData uri="http://schemas.openxmlformats.org/drawingml/2006/table">
            <a:tbl>
              <a:tblPr/>
              <a:tblGrid>
                <a:gridCol w="381000"/>
                <a:gridCol w="914400"/>
                <a:gridCol w="1905000"/>
                <a:gridCol w="1219200"/>
                <a:gridCol w="1524000"/>
                <a:gridCol w="2895600"/>
              </a:tblGrid>
              <a:tr h="457200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类别</a:t>
                      </a:r>
                      <a:endParaRPr lang="zh-CN" altLang="en-US" sz="18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编号方法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主要特点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应用：工程结构及普通零件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示例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说明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常用牌号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用途举例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3950"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碳素结构钢</a:t>
                      </a:r>
                      <a:endParaRPr lang="zh-CN" altLang="en-US" sz="18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Q235—A.F</a:t>
                      </a:r>
                      <a:endParaRPr lang="en-US" altLang="zh-CN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    </a:t>
                      </a:r>
                      <a:r>
                        <a:rPr lang="zh-CN" altLang="en-US" sz="1800"/>
                        <a:t>或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Q235A.F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“</a:t>
                      </a:r>
                      <a:r>
                        <a:rPr lang="en-US" altLang="zh-CN" sz="1800" b="1">
                          <a:solidFill>
                            <a:schemeClr val="hlink"/>
                          </a:solidFill>
                        </a:rPr>
                        <a:t>Q</a:t>
                      </a:r>
                      <a:r>
                        <a:rPr lang="en-US" altLang="zh-CN" sz="1800"/>
                        <a:t>”</a:t>
                      </a:r>
                      <a:r>
                        <a:rPr lang="zh-CN" altLang="en-US" sz="1800"/>
                        <a:t>为“</a:t>
                      </a:r>
                      <a:r>
                        <a:rPr lang="zh-CN" altLang="en-US" sz="1800" b="1">
                          <a:solidFill>
                            <a:schemeClr val="hlink"/>
                          </a:solidFill>
                        </a:rPr>
                        <a:t>屈</a:t>
                      </a:r>
                      <a:r>
                        <a:rPr lang="zh-CN" altLang="en-US" sz="1800"/>
                        <a:t>”的汉语拼音字首，“</a:t>
                      </a:r>
                      <a:r>
                        <a:rPr lang="en-US" altLang="zh-CN" sz="1800"/>
                        <a:t>235”</a:t>
                      </a:r>
                      <a:r>
                        <a:rPr lang="zh-CN" altLang="en-US" sz="1800"/>
                        <a:t>为</a:t>
                      </a:r>
                      <a:r>
                        <a:rPr lang="zh-CN" altLang="en-US" sz="1800" b="1">
                          <a:solidFill>
                            <a:schemeClr val="folHlink"/>
                          </a:solidFill>
                        </a:rPr>
                        <a:t>屈服点</a:t>
                      </a:r>
                      <a:r>
                        <a:rPr lang="zh-CN" altLang="en-US" sz="1800"/>
                        <a:t>数值，</a:t>
                      </a:r>
                      <a:r>
                        <a:rPr lang="en-US" altLang="zh-CN" sz="1800"/>
                        <a:t>(N</a:t>
                      </a:r>
                      <a:r>
                        <a:rPr lang="zh-CN" altLang="en-US" sz="1800"/>
                        <a:t>／</a:t>
                      </a:r>
                      <a:r>
                        <a:rPr lang="en-US" altLang="zh-CN" sz="1800"/>
                        <a:t>mm</a:t>
                      </a:r>
                      <a:r>
                        <a:rPr lang="en-US" altLang="zh-CN" sz="1800" baseline="30000"/>
                        <a:t>2</a:t>
                      </a:r>
                      <a:r>
                        <a:rPr lang="en-US" altLang="zh-CN" sz="1800"/>
                        <a:t>)</a:t>
                      </a:r>
                      <a:r>
                        <a:rPr lang="zh-CN" altLang="en-US" sz="1800"/>
                        <a:t>，</a:t>
                      </a:r>
                      <a:r>
                        <a:rPr lang="en-US" altLang="zh-CN" sz="1800"/>
                        <a:t>A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B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C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D</a:t>
                      </a:r>
                      <a:r>
                        <a:rPr lang="zh-CN" altLang="en-US" sz="1800"/>
                        <a:t>为质量等级，由</a:t>
                      </a:r>
                      <a:r>
                        <a:rPr lang="en-US" altLang="zh-CN" sz="1800"/>
                        <a:t>A</a:t>
                      </a:r>
                      <a:r>
                        <a:rPr lang="zh-CN" altLang="en-US" sz="1800"/>
                        <a:t>到</a:t>
                      </a:r>
                      <a:r>
                        <a:rPr lang="en-US" altLang="zh-CN" sz="1800"/>
                        <a:t>D</a:t>
                      </a:r>
                      <a:r>
                        <a:rPr lang="zh-CN" altLang="en-US" sz="1800"/>
                        <a:t>依次提高；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F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BZ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TZ</a:t>
                      </a:r>
                      <a:r>
                        <a:rPr lang="zh-CN" altLang="en-US" sz="1800"/>
                        <a:t>分别表示脱氧方法。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含碳量较低，含</a:t>
                      </a:r>
                      <a:r>
                        <a:rPr lang="en-US" altLang="zh-CN" sz="1800"/>
                        <a:t>S,P</a:t>
                      </a:r>
                      <a:r>
                        <a:rPr lang="zh-CN" altLang="en-US" sz="1800"/>
                        <a:t>杂质较多，硬度较低，塑性较好，价格便宜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195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Q215A</a:t>
                      </a:r>
                      <a:endParaRPr lang="en-US" altLang="zh-CN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Q215B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薄板、焊接钢管、铁丝、钉、结构面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板、烟囱等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1638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235A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Q235B</a:t>
                      </a:r>
                      <a:endParaRPr lang="en-US" altLang="zh-CN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Q235C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Q235D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薄板、中板、钢筋、条钢、钢管、焊接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件、铆钉、小轴、螺栓、连杆、拉杆、外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壳、法兰等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9175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Q255A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Q255B</a:t>
                      </a:r>
                      <a:endParaRPr lang="en-US" altLang="zh-CN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Q275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拉杆、连杆、键、轴、销钉、要求强度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较高的某些结构件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74" name="标题 2473"/>
          <p:cNvSpPr/>
          <p:nvPr>
            <p:ph type="title" idx="4294967295"/>
          </p:nvPr>
        </p:nvSpPr>
        <p:spPr>
          <a:xfrm>
            <a:off x="1274763" y="609600"/>
            <a:ext cx="7793037" cy="1143000"/>
          </a:xfrm>
        </p:spPr>
        <p:txBody>
          <a:bodyPr anchor="b"/>
          <a:p>
            <a:r>
              <a:rPr lang="zh-CN" altLang="en-US"/>
              <a:t>优质碳素结构钢</a:t>
            </a:r>
            <a:endParaRPr lang="zh-CN" altLang="en-US"/>
          </a:p>
        </p:txBody>
      </p:sp>
      <p:graphicFrame>
        <p:nvGraphicFramePr>
          <p:cNvPr id="2475" name="表格 2474"/>
          <p:cNvGraphicFramePr/>
          <p:nvPr/>
        </p:nvGraphicFramePr>
        <p:xfrm>
          <a:off x="152400" y="2133600"/>
          <a:ext cx="8839200" cy="4529138"/>
        </p:xfrm>
        <a:graphic>
          <a:graphicData uri="http://schemas.openxmlformats.org/drawingml/2006/table">
            <a:tbl>
              <a:tblPr/>
              <a:tblGrid>
                <a:gridCol w="381000"/>
                <a:gridCol w="685800"/>
                <a:gridCol w="1447800"/>
                <a:gridCol w="914400"/>
                <a:gridCol w="1447800"/>
                <a:gridCol w="3962400"/>
              </a:tblGrid>
              <a:tr h="385763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类别</a:t>
                      </a:r>
                      <a:endParaRPr lang="zh-CN" altLang="en-US" sz="16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编号方法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主要特点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应用：</a:t>
                      </a:r>
                      <a:r>
                        <a:rPr lang="zh-CN" altLang="en-US" sz="1600" b="1">
                          <a:solidFill>
                            <a:schemeClr val="folHlink"/>
                          </a:solidFill>
                        </a:rPr>
                        <a:t>制造重要的机械零件</a:t>
                      </a:r>
                      <a:endParaRPr lang="zh-CN" altLang="en-US" sz="1600" b="1">
                        <a:solidFill>
                          <a:schemeClr val="folHlink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3537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示例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说明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常用牌号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用途举例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优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质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碳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素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结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构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钢</a:t>
                      </a:r>
                      <a:endParaRPr lang="zh-CN" altLang="en-US" sz="16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45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65Mn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以平均</a:t>
                      </a:r>
                      <a:r>
                        <a:rPr lang="zh-CN" altLang="en-US" sz="1600" b="1">
                          <a:solidFill>
                            <a:schemeClr val="folHlink"/>
                          </a:solidFill>
                        </a:rPr>
                        <a:t>含碳量的</a:t>
                      </a:r>
                      <a:endParaRPr lang="zh-CN" altLang="en-US" sz="1600" b="1">
                        <a:solidFill>
                          <a:schemeClr val="folHlink"/>
                        </a:solidFill>
                      </a:endParaRPr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 b="1">
                          <a:solidFill>
                            <a:schemeClr val="folHlink"/>
                          </a:solidFill>
                        </a:rPr>
                        <a:t>万分数</a:t>
                      </a:r>
                      <a:r>
                        <a:rPr lang="en-US" altLang="zh-CN" sz="1600"/>
                        <a:t>(</a:t>
                      </a:r>
                      <a:r>
                        <a:rPr lang="zh-CN" altLang="en-US" sz="1600"/>
                        <a:t>不足千分之一时，数前加零</a:t>
                      </a:r>
                      <a:r>
                        <a:rPr lang="en-US" altLang="zh-CN" sz="1600"/>
                        <a:t>)</a:t>
                      </a:r>
                      <a:r>
                        <a:rPr lang="zh-CN" altLang="en-US" sz="1600"/>
                        <a:t>后附“</a:t>
                      </a:r>
                      <a:r>
                        <a:rPr lang="en-US" altLang="zh-CN" sz="1600"/>
                        <a:t>Mn”</a:t>
                      </a:r>
                      <a:r>
                        <a:rPr lang="zh-CN" altLang="en-US" sz="1600"/>
                        <a:t>表示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含</a:t>
                      </a:r>
                      <a:r>
                        <a:rPr lang="en-US" altLang="zh-CN" sz="1600"/>
                        <a:t>P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S</a:t>
                      </a:r>
                      <a:r>
                        <a:rPr lang="zh-CN" altLang="en-US" sz="1600"/>
                        <a:t>有害杂质较少，化学成分控制较严，力学性能较高，价格较低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08F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08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10F 10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15F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15 20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25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属</a:t>
                      </a:r>
                      <a:r>
                        <a:rPr lang="zh-CN" altLang="en-US" sz="1600" b="1">
                          <a:solidFill>
                            <a:schemeClr val="tx2"/>
                          </a:solidFill>
                        </a:rPr>
                        <a:t>低碳钢</a:t>
                      </a:r>
                      <a:r>
                        <a:rPr lang="zh-CN" altLang="en-US" sz="1600"/>
                        <a:t>，塑性、韧性好，焊接性好，用作冲压板、焊接件、渗碳件、一般螺钉、铆钉、轴、垫圈等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30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35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40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45 50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55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属</a:t>
                      </a:r>
                      <a:r>
                        <a:rPr lang="zh-CN" altLang="en-US" sz="1600" b="1">
                          <a:solidFill>
                            <a:schemeClr val="tx2"/>
                          </a:solidFill>
                        </a:rPr>
                        <a:t>中碳钢</a:t>
                      </a:r>
                      <a:r>
                        <a:rPr lang="zh-CN" altLang="en-US" sz="1600"/>
                        <a:t>，综合力学性能好，机械加工性较好，用作各种受力较大的零件</a:t>
                      </a:r>
                      <a:r>
                        <a:rPr lang="en-US" altLang="zh-CN" sz="1600"/>
                        <a:t>(</a:t>
                      </a:r>
                      <a:r>
                        <a:rPr lang="zh-CN" altLang="en-US" sz="1600"/>
                        <a:t>如连杆、齿轮等</a:t>
                      </a:r>
                      <a:r>
                        <a:rPr lang="en-US" altLang="zh-CN" sz="1600"/>
                        <a:t>)</a:t>
                      </a:r>
                      <a:r>
                        <a:rPr lang="zh-CN" altLang="en-US" sz="1600"/>
                        <a:t>，也用于制造具有一定耐磨性的零件</a:t>
                      </a:r>
                      <a:r>
                        <a:rPr lang="en-US" altLang="zh-CN" sz="1600"/>
                        <a:t>(50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55</a:t>
                      </a:r>
                      <a:r>
                        <a:rPr lang="zh-CN" altLang="en-US" sz="1600"/>
                        <a:t>用作凸轮等</a:t>
                      </a:r>
                      <a:r>
                        <a:rPr lang="en-US" altLang="zh-CN" sz="1600"/>
                        <a:t>)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60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65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70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75 80</a:t>
                      </a:r>
                      <a:r>
                        <a:rPr lang="zh-CN" altLang="en-US" sz="1600"/>
                        <a:t>、</a:t>
                      </a:r>
                      <a:r>
                        <a:rPr lang="en-US" altLang="zh-CN" sz="1600"/>
                        <a:t>85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属</a:t>
                      </a:r>
                      <a:r>
                        <a:rPr lang="zh-CN" altLang="en-US" sz="1600" b="1">
                          <a:solidFill>
                            <a:schemeClr val="tx2"/>
                          </a:solidFill>
                        </a:rPr>
                        <a:t>高碳钢</a:t>
                      </a:r>
                      <a:r>
                        <a:rPr lang="zh-CN" altLang="en-US" sz="1600"/>
                        <a:t>、强度、硬度较高，弹性较好，用作各种弹性元件</a:t>
                      </a:r>
                      <a:r>
                        <a:rPr lang="en-US" altLang="zh-CN" sz="1600"/>
                        <a:t>(</a:t>
                      </a:r>
                      <a:r>
                        <a:rPr lang="zh-CN" altLang="en-US" sz="1600"/>
                        <a:t>如弹簧垫圈等</a:t>
                      </a:r>
                      <a:r>
                        <a:rPr lang="en-US" altLang="zh-CN" sz="1600"/>
                        <a:t>)</a:t>
                      </a:r>
                      <a:r>
                        <a:rPr lang="zh-CN" altLang="en-US" sz="1600"/>
                        <a:t>和耐磨零件</a:t>
                      </a:r>
                      <a:r>
                        <a:rPr lang="en-US" altLang="zh-CN" sz="1600"/>
                        <a:t>(</a:t>
                      </a:r>
                      <a:r>
                        <a:rPr lang="zh-CN" altLang="en-US" sz="1600"/>
                        <a:t>如凸轮、轧辊等</a:t>
                      </a:r>
                      <a:r>
                        <a:rPr lang="en-US" altLang="zh-CN" sz="1600"/>
                        <a:t>)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5Mn~70Mn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性能与相应正常含锰量的各号钢基本相同，强度稍高，淬透性稍好，应用范围亦基本相同，宜制造截面尺寸较大，强度要求较高的零件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13" name="标题 2512"/>
          <p:cNvSpPr/>
          <p:nvPr>
            <p:ph type="title" idx="4294967295"/>
          </p:nvPr>
        </p:nvSpPr>
        <p:spPr>
          <a:xfrm>
            <a:off x="1150938" y="533400"/>
            <a:ext cx="7793037" cy="1143000"/>
          </a:xfrm>
        </p:spPr>
        <p:txBody>
          <a:bodyPr anchor="b"/>
          <a:p>
            <a:r>
              <a:rPr lang="zh-CN" altLang="en-US" sz="5400"/>
              <a:t>碳素工具钢</a:t>
            </a:r>
            <a:endParaRPr lang="zh-CN" altLang="en-US" sz="5400"/>
          </a:p>
        </p:txBody>
      </p:sp>
      <p:graphicFrame>
        <p:nvGraphicFramePr>
          <p:cNvPr id="2514" name="表格 2513"/>
          <p:cNvGraphicFramePr/>
          <p:nvPr/>
        </p:nvGraphicFramePr>
        <p:xfrm>
          <a:off x="533400" y="2151063"/>
          <a:ext cx="8458200" cy="4386263"/>
        </p:xfrm>
        <a:graphic>
          <a:graphicData uri="http://schemas.openxmlformats.org/drawingml/2006/table">
            <a:tbl>
              <a:tblPr/>
              <a:tblGrid>
                <a:gridCol w="438150"/>
                <a:gridCol w="728663"/>
                <a:gridCol w="2033587"/>
                <a:gridCol w="1447800"/>
                <a:gridCol w="1622425"/>
                <a:gridCol w="2187575"/>
              </a:tblGrid>
              <a:tr h="365125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类别</a:t>
                      </a:r>
                      <a:endParaRPr lang="zh-CN" altLang="en-US" sz="18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编号方法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主要特点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应用：</a:t>
                      </a:r>
                      <a:r>
                        <a:rPr lang="zh-CN" altLang="en-US" sz="1800" b="1">
                          <a:solidFill>
                            <a:schemeClr val="hlink"/>
                          </a:solidFill>
                        </a:rPr>
                        <a:t>工具</a:t>
                      </a:r>
                      <a:endParaRPr lang="zh-CN" altLang="en-US" sz="1800" b="1">
                        <a:solidFill>
                          <a:schemeClr val="hlink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49263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示例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说明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常用牌号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用途举例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9037"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碳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素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工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具</a:t>
                      </a:r>
                      <a:endParaRPr lang="zh-CN" altLang="en-US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钢</a:t>
                      </a:r>
                      <a:endParaRPr lang="zh-CN" altLang="en-US" sz="18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T10</a:t>
                      </a:r>
                      <a:endParaRPr lang="en-US" altLang="zh-CN" sz="18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T10A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“</a:t>
                      </a:r>
                      <a:r>
                        <a:rPr lang="en-US" altLang="zh-CN" sz="1800" b="1">
                          <a:solidFill>
                            <a:schemeClr val="tx2"/>
                          </a:solidFill>
                        </a:rPr>
                        <a:t>T”</a:t>
                      </a:r>
                      <a:r>
                        <a:rPr lang="zh-CN" altLang="en-US" sz="1800" b="1">
                          <a:solidFill>
                            <a:schemeClr val="tx2"/>
                          </a:solidFill>
                        </a:rPr>
                        <a:t>为“碳</a:t>
                      </a:r>
                      <a:r>
                        <a:rPr lang="zh-CN" altLang="en-US" sz="1800"/>
                        <a:t>”的汉语拼音字首，后面的数值为</a:t>
                      </a:r>
                      <a:r>
                        <a:rPr lang="zh-CN" altLang="en-US" sz="1800" b="1">
                          <a:solidFill>
                            <a:schemeClr val="tx2"/>
                          </a:solidFill>
                        </a:rPr>
                        <a:t>碳的平均质量分数的千分数</a:t>
                      </a:r>
                      <a:r>
                        <a:rPr lang="zh-CN" altLang="en-US" sz="1800"/>
                        <a:t>，当为高级优质碳素工具钢</a:t>
                      </a:r>
                      <a:r>
                        <a:rPr lang="en-US" altLang="zh-CN" sz="1800"/>
                        <a:t>(Wp≤0.02</a:t>
                      </a:r>
                      <a:r>
                        <a:rPr lang="zh-CN" altLang="en-US" sz="1800"/>
                        <a:t>％，</a:t>
                      </a:r>
                      <a:r>
                        <a:rPr lang="en-US" altLang="zh-CN" sz="1800"/>
                        <a:t>Ws≤0.3</a:t>
                      </a:r>
                      <a:r>
                        <a:rPr lang="zh-CN" altLang="en-US" sz="1800"/>
                        <a:t>％</a:t>
                      </a:r>
                      <a:r>
                        <a:rPr lang="en-US" altLang="zh-CN" sz="1800"/>
                        <a:t>)</a:t>
                      </a:r>
                      <a:r>
                        <a:rPr lang="zh-CN" altLang="en-US" sz="1800"/>
                        <a:t>时，其牌号后加“</a:t>
                      </a:r>
                      <a:r>
                        <a:rPr lang="en-US" altLang="zh-CN" sz="1800"/>
                        <a:t>A”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碳的质量分数较高</a:t>
                      </a:r>
                      <a:r>
                        <a:rPr lang="en-US" altLang="zh-CN" sz="1800"/>
                        <a:t>(0</a:t>
                      </a:r>
                      <a:r>
                        <a:rPr lang="zh-CN" altLang="en-US" sz="1800"/>
                        <a:t>．</a:t>
                      </a:r>
                      <a:r>
                        <a:rPr lang="en-US" altLang="zh-CN" sz="1800"/>
                        <a:t>65</a:t>
                      </a:r>
                      <a:r>
                        <a:rPr lang="zh-CN" altLang="en-US" sz="1800"/>
                        <a:t>％～</a:t>
                      </a:r>
                      <a:r>
                        <a:rPr lang="en-US" altLang="zh-CN" sz="1800"/>
                        <a:t>1</a:t>
                      </a:r>
                      <a:r>
                        <a:rPr lang="zh-CN" altLang="en-US" sz="1800"/>
                        <a:t>．</a:t>
                      </a:r>
                      <a:r>
                        <a:rPr lang="en-US" altLang="zh-CN" sz="1800"/>
                        <a:t>35</a:t>
                      </a:r>
                      <a:r>
                        <a:rPr lang="zh-CN" altLang="en-US" sz="1800"/>
                        <a:t>％</a:t>
                      </a:r>
                      <a:r>
                        <a:rPr lang="en-US" altLang="zh-CN" sz="1800"/>
                        <a:t>)</a:t>
                      </a:r>
                      <a:r>
                        <a:rPr lang="zh-CN" altLang="en-US" sz="1800"/>
                        <a:t>，含</a:t>
                      </a:r>
                      <a:r>
                        <a:rPr lang="en-US" altLang="zh-CN" sz="1800"/>
                        <a:t>P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S</a:t>
                      </a:r>
                      <a:r>
                        <a:rPr lang="zh-CN" altLang="en-US" sz="1800"/>
                        <a:t>较低属高碳优质钢，热处理可获得较高硬度和耐磨性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T7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T7A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T8</a:t>
                      </a:r>
                      <a:r>
                        <a:rPr lang="zh-CN" altLang="en-US" sz="1800"/>
                        <a:t>、 </a:t>
                      </a:r>
                      <a:r>
                        <a:rPr lang="en-US" altLang="zh-CN" sz="1800"/>
                        <a:t>T8A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韧性较高，用作要求有较高韧性的工具，如木工工具、冲头等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9038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T9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T9A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T10 T10A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Tll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TllA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用作要求中等韧性、较高硬度的工具，如丝锥、铰刀、板牙等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38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T12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T12A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T13 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T13A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用作要求耐磨性好，但韧性可较低的工具，如量具、锉刀、刻字刀等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49" name="标题 2548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铸造碳钢</a:t>
            </a:r>
            <a:endParaRPr lang="zh-CN" altLang="en-US"/>
          </a:p>
        </p:txBody>
      </p:sp>
      <p:sp>
        <p:nvSpPr>
          <p:cNvPr id="2550" name="文本占位符 2549"/>
          <p:cNvSpPr/>
          <p:nvPr>
            <p:ph type="body" sz="half" idx="4294967295"/>
          </p:nvPr>
        </p:nvSpPr>
        <p:spPr>
          <a:xfrm>
            <a:off x="914400" y="3048000"/>
            <a:ext cx="7888288" cy="609600"/>
          </a:xfrm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>
              <a:buClr>
                <a:schemeClr val="folHlink"/>
              </a:buClr>
            </a:pPr>
            <a:r>
              <a:rPr lang="en-US" altLang="zh-CN"/>
              <a:t>ZG270—500</a:t>
            </a:r>
            <a:endParaRPr lang="en-US" altLang="zh-CN"/>
          </a:p>
        </p:txBody>
      </p:sp>
      <p:sp>
        <p:nvSpPr>
          <p:cNvPr id="2551" name="矩形 2550"/>
          <p:cNvSpPr/>
          <p:nvPr/>
        </p:nvSpPr>
        <p:spPr>
          <a:xfrm>
            <a:off x="762000" y="5181600"/>
            <a:ext cx="7888288" cy="1447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sz="2800" b="0">
                <a:latin typeface="Tahoma" panose="020B0604030504040204" charset="0"/>
              </a:rPr>
              <a:t>用于制造形状复杂、力学性能要求较高的重型机械零件，如轧钢机机架、水压机横梁、锻锤等。</a:t>
            </a:r>
            <a:endParaRPr lang="zh-CN" altLang="en-US" sz="2800" b="0">
              <a:latin typeface="Tahoma" panose="020B0604030504040204" charset="0"/>
            </a:endParaRPr>
          </a:p>
        </p:txBody>
      </p:sp>
      <p:cxnSp>
        <p:nvCxnSpPr>
          <p:cNvPr id="2552" name="直接连接符 2551"/>
          <p:cNvCxnSpPr/>
          <p:nvPr/>
        </p:nvCxnSpPr>
        <p:spPr>
          <a:xfrm>
            <a:off x="1752600" y="3581400"/>
            <a:ext cx="6096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553" name="直接连接符 2552"/>
          <p:cNvCxnSpPr/>
          <p:nvPr/>
        </p:nvCxnSpPr>
        <p:spPr>
          <a:xfrm>
            <a:off x="2743200" y="3581400"/>
            <a:ext cx="6858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554" name="直接连接符 2553"/>
          <p:cNvCxnSpPr/>
          <p:nvPr/>
        </p:nvCxnSpPr>
        <p:spPr>
          <a:xfrm>
            <a:off x="2057400" y="3581400"/>
            <a:ext cx="0" cy="990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555" name="直接连接符 2554"/>
          <p:cNvCxnSpPr/>
          <p:nvPr/>
        </p:nvCxnSpPr>
        <p:spPr>
          <a:xfrm>
            <a:off x="3048000" y="3581400"/>
            <a:ext cx="0" cy="5334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556" name="矩形 2555"/>
          <p:cNvSpPr/>
          <p:nvPr/>
        </p:nvSpPr>
        <p:spPr>
          <a:xfrm>
            <a:off x="1447800" y="4648200"/>
            <a:ext cx="1371600" cy="457200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>
                <a:solidFill>
                  <a:schemeClr val="tx2"/>
                </a:solidFill>
                <a:latin typeface="Tahoma" panose="020B0604030504040204" charset="0"/>
              </a:rPr>
              <a:t>屈服点</a:t>
            </a:r>
            <a:endParaRPr lang="zh-CN" altLang="en-US">
              <a:solidFill>
                <a:schemeClr val="tx2"/>
              </a:solidFill>
              <a:latin typeface="Tahoma" panose="020B0604030504040204" charset="0"/>
            </a:endParaRPr>
          </a:p>
        </p:txBody>
      </p:sp>
      <p:sp>
        <p:nvSpPr>
          <p:cNvPr id="2557" name="矩形 2556"/>
          <p:cNvSpPr/>
          <p:nvPr/>
        </p:nvSpPr>
        <p:spPr>
          <a:xfrm>
            <a:off x="2438400" y="4114800"/>
            <a:ext cx="1600200" cy="457200"/>
          </a:xfrm>
          <a:prstGeom prst="rect">
            <a:avLst/>
          </a:prstGeom>
          <a:solidFill>
            <a:srgbClr val="FFCF01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>
                <a:solidFill>
                  <a:schemeClr val="tx2"/>
                </a:solidFill>
                <a:latin typeface="Tahoma" panose="020B0604030504040204" charset="0"/>
              </a:rPr>
              <a:t>抗拉强度</a:t>
            </a:r>
            <a:endParaRPr lang="zh-CN" altLang="en-US">
              <a:solidFill>
                <a:schemeClr val="tx2"/>
              </a:solidFill>
              <a:latin typeface="Tahoma" panose="020B0604030504040204" charset="0"/>
            </a:endParaRPr>
          </a:p>
        </p:txBody>
      </p:sp>
      <p:sp>
        <p:nvSpPr>
          <p:cNvPr id="2558" name="矩形 2557"/>
          <p:cNvSpPr/>
          <p:nvPr/>
        </p:nvSpPr>
        <p:spPr>
          <a:xfrm>
            <a:off x="914400" y="2209800"/>
            <a:ext cx="7888288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sz="2800" b="0">
                <a:latin typeface="Tahoma" panose="020B0604030504040204" charset="0"/>
              </a:rPr>
              <a:t>含碳量在</a:t>
            </a:r>
            <a:r>
              <a:rPr lang="en-US" altLang="zh-CN" sz="2800" b="0">
                <a:latin typeface="Tahoma" panose="020B0604030504040204" charset="0"/>
              </a:rPr>
              <a:t>0.20%~0.60%</a:t>
            </a:r>
            <a:r>
              <a:rPr lang="zh-CN" altLang="en-US" sz="2800" b="0">
                <a:latin typeface="Tahoma" panose="020B0604030504040204" charset="0"/>
              </a:rPr>
              <a:t>之间。</a:t>
            </a:r>
            <a:endParaRPr lang="zh-CN" altLang="en-US" sz="2800" b="0">
              <a:latin typeface="Tahoma" panose="020B060403050404020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5" name="标题 2564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合金钢</a:t>
            </a:r>
            <a:endParaRPr lang="zh-CN" altLang="en-US"/>
          </a:p>
        </p:txBody>
      </p:sp>
      <p:sp>
        <p:nvSpPr>
          <p:cNvPr id="2566" name="矩形 2565"/>
          <p:cNvSpPr/>
          <p:nvPr/>
        </p:nvSpPr>
        <p:spPr>
          <a:xfrm>
            <a:off x="1905000" y="2057400"/>
            <a:ext cx="6248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提高强度、改善磁性，提高耐腐蚀性和耐热性，提高淬透性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67" name="矩形 2566"/>
          <p:cNvSpPr/>
          <p:nvPr/>
        </p:nvSpPr>
        <p:spPr>
          <a:xfrm>
            <a:off x="1981200" y="2452688"/>
            <a:ext cx="69342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减轻热脆性，提高强度，硬度、淬透性，是高锰耐磨钢的主要元素。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68" name="矩形 2567"/>
          <p:cNvSpPr/>
          <p:nvPr/>
        </p:nvSpPr>
        <p:spPr>
          <a:xfrm>
            <a:off x="1981200" y="2819400"/>
            <a:ext cx="6248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提高强度、韧性、淬透性、抗氧化性和耐磨性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69" name="矩形 2568"/>
          <p:cNvSpPr/>
          <p:nvPr/>
        </p:nvSpPr>
        <p:spPr>
          <a:xfrm>
            <a:off x="1905000" y="3200400"/>
            <a:ext cx="6248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提高强度、韧性、耐腐蚀性、耐热性、淬透性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0" name="矩形 2569"/>
          <p:cNvSpPr/>
          <p:nvPr/>
        </p:nvSpPr>
        <p:spPr>
          <a:xfrm>
            <a:off x="1905000" y="3581400"/>
            <a:ext cx="6248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提高淬透性，改善高温强度，红硬性，提高耐腐蚀性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1" name="矩形 2570"/>
          <p:cNvSpPr/>
          <p:nvPr/>
        </p:nvSpPr>
        <p:spPr>
          <a:xfrm>
            <a:off x="1905000" y="3962400"/>
            <a:ext cx="6248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提高硬度、耐磨性，改善高温强度，红硬性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2" name="矩形 2571"/>
          <p:cNvSpPr/>
          <p:nvPr/>
        </p:nvSpPr>
        <p:spPr>
          <a:xfrm>
            <a:off x="1905000" y="4343400"/>
            <a:ext cx="6248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提高耐磨性，改善强度和韧性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3" name="矩形 2572"/>
          <p:cNvSpPr/>
          <p:nvPr/>
        </p:nvSpPr>
        <p:spPr>
          <a:xfrm>
            <a:off x="1905000" y="4724400"/>
            <a:ext cx="6248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提高强度、硬度、耐热性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4" name="矩形 2573"/>
          <p:cNvSpPr/>
          <p:nvPr/>
        </p:nvSpPr>
        <p:spPr>
          <a:xfrm>
            <a:off x="1905000" y="5119688"/>
            <a:ext cx="62484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提高淬透性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5" name="矩形 2574"/>
          <p:cNvSpPr/>
          <p:nvPr/>
        </p:nvSpPr>
        <p:spPr>
          <a:xfrm>
            <a:off x="1905000" y="5562600"/>
            <a:ext cx="6248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阻止晶粒长大，耐高温氧化（</a:t>
            </a:r>
            <a:r>
              <a:rPr lang="en-US" altLang="zh-CN" sz="1800" b="0">
                <a:latin typeface="Times New Roman" panose="02020603050405020304" charset="0"/>
                <a:ea typeface="楷体_GB2312" charset="-122"/>
              </a:rPr>
              <a:t>Al</a:t>
            </a:r>
            <a:r>
              <a:rPr lang="en-US" altLang="zh-CN" sz="1800" b="0" baseline="-25000">
                <a:latin typeface="Times New Roman" panose="02020603050405020304" charset="0"/>
                <a:ea typeface="楷体_GB2312" charset="-122"/>
              </a:rPr>
              <a:t>2</a:t>
            </a:r>
            <a:r>
              <a:rPr lang="en-US" altLang="zh-CN" sz="1800" b="0">
                <a:latin typeface="Times New Roman" panose="02020603050405020304" charset="0"/>
                <a:ea typeface="楷体_GB2312" charset="-122"/>
              </a:rPr>
              <a:t>O</a:t>
            </a:r>
            <a:r>
              <a:rPr lang="en-US" altLang="zh-CN" sz="1800" b="0" baseline="-25000">
                <a:latin typeface="Times New Roman" panose="02020603050405020304" charset="0"/>
                <a:ea typeface="楷体_GB2312" charset="-122"/>
              </a:rPr>
              <a:t>3</a:t>
            </a: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）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6" name="矩形 2575"/>
          <p:cNvSpPr/>
          <p:nvPr/>
        </p:nvSpPr>
        <p:spPr>
          <a:xfrm>
            <a:off x="1905000" y="5957888"/>
            <a:ext cx="62484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增加强度，耐大气腐蚀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7" name="矩形 2576"/>
          <p:cNvSpPr/>
          <p:nvPr/>
        </p:nvSpPr>
        <p:spPr>
          <a:xfrm>
            <a:off x="1905000" y="6262688"/>
            <a:ext cx="62484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800" b="0">
                <a:latin typeface="Times New Roman" panose="02020603050405020304" charset="0"/>
                <a:ea typeface="楷体_GB2312" charset="-122"/>
              </a:rPr>
              <a:t>改善耐热、耐蚀、抗氧化性，提高冲击韧性、塑性</a:t>
            </a:r>
            <a:endParaRPr lang="zh-CN" altLang="en-US" sz="1800" b="0">
              <a:latin typeface="Times New Roman" panose="02020603050405020304" charset="0"/>
              <a:ea typeface="楷体_GB2312" charset="-122"/>
            </a:endParaRPr>
          </a:p>
        </p:txBody>
      </p:sp>
      <p:sp>
        <p:nvSpPr>
          <p:cNvPr id="2578" name="矩形 2577"/>
          <p:cNvSpPr/>
          <p:nvPr/>
        </p:nvSpPr>
        <p:spPr>
          <a:xfrm>
            <a:off x="682625" y="2057400"/>
            <a:ext cx="1657350" cy="4583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Si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Mn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Cr—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Ni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Mo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W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V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Ti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B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Al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Cu —</a:t>
            </a:r>
            <a:endParaRPr lang="en-US" altLang="zh-CN" sz="1800" b="0">
              <a:latin typeface="Tahoma" panose="020B060403050404020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1800" b="0">
                <a:latin typeface="Tahoma" panose="020B0604030504040204" charset="0"/>
              </a:rPr>
              <a:t>RE —</a:t>
            </a:r>
            <a:endParaRPr lang="en-US" altLang="zh-CN" sz="1800" b="0">
              <a:latin typeface="Tahoma" panose="020B060403050404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1" nodeType="clickEffect"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2" nodeType="clickEffect"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3" nodeType="clickEffect"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4" nodeType="clickEffect"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5" nodeType="clickEffect"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6" nodeType="clickEffect"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7" nodeType="clickEffect"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8" nodeType="clickEffect">
                                  <p:childTnLst>
                                    <p:set>
                                      <p:cBhvr additive="base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9" nodeType="clickEffect">
                                  <p:childTnLst>
                                    <p:set>
                                      <p:cBhvr additive="base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10" nodeType="clickEffect">
                                  <p:childTnLst>
                                    <p:set>
                                      <p:cBhvr additive="base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11" nodeType="clickEffect">
                                  <p:childTnLst>
                                    <p:set>
                                      <p:cBhvr additive="base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6" grpId="0" animBg="1"/>
      <p:bldP spid="2567" grpId="1" animBg="1"/>
      <p:bldP spid="2568" grpId="2" animBg="1"/>
      <p:bldP spid="2569" grpId="3" animBg="1"/>
      <p:bldP spid="2570" grpId="4" animBg="1"/>
      <p:bldP spid="2571" grpId="5" animBg="1"/>
      <p:bldP spid="2572" grpId="6" animBg="1"/>
      <p:bldP spid="2573" grpId="7" animBg="1"/>
      <p:bldP spid="2574" grpId="8" animBg="1"/>
      <p:bldP spid="2575" grpId="9" animBg="1"/>
      <p:bldP spid="2576" grpId="10" animBg="1"/>
      <p:bldP spid="2577" grpId="1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81" name="标题 2580"/>
          <p:cNvSpPr/>
          <p:nvPr>
            <p:ph type="title" idx="4294967295"/>
          </p:nvPr>
        </p:nvSpPr>
        <p:spPr>
          <a:xfrm>
            <a:off x="1143000" y="533400"/>
            <a:ext cx="7772400" cy="1143000"/>
          </a:xfrm>
        </p:spPr>
        <p:txBody>
          <a:bodyPr anchor="b"/>
          <a:p>
            <a:r>
              <a:rPr lang="zh-CN" altLang="en-US"/>
              <a:t>合金钢</a:t>
            </a:r>
            <a:endParaRPr lang="zh-CN" altLang="en-US"/>
          </a:p>
        </p:txBody>
      </p:sp>
      <p:sp>
        <p:nvSpPr>
          <p:cNvPr id="2582" name="文本占位符 2581"/>
          <p:cNvSpPr/>
          <p:nvPr>
            <p:ph type="body" sz="half" idx="4294967295"/>
          </p:nvPr>
        </p:nvSpPr>
        <p:spPr>
          <a:xfrm>
            <a:off x="1487488" y="2017713"/>
            <a:ext cx="7467600" cy="4114800"/>
          </a:xfrm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>
              <a:buClr>
                <a:schemeClr val="folHlink"/>
              </a:buClr>
            </a:pPr>
            <a:r>
              <a:rPr lang="zh-CN" altLang="en-US"/>
              <a:t>合金钢的分类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按用途分</a:t>
            </a:r>
            <a:r>
              <a:rPr lang="en-US" altLang="zh-CN"/>
              <a:t>:</a:t>
            </a:r>
            <a:endParaRPr lang="en-US" altLang="zh-CN"/>
          </a:p>
          <a:p>
            <a:pPr lvl="2">
              <a:buClr>
                <a:schemeClr val="folHlink"/>
              </a:buClr>
            </a:pPr>
            <a:r>
              <a:rPr lang="zh-CN" altLang="en-US"/>
              <a:t>合金结构钢</a:t>
            </a:r>
            <a:r>
              <a:rPr lang="en-US" altLang="zh-CN"/>
              <a:t>---</a:t>
            </a:r>
            <a:r>
              <a:rPr lang="zh-CN" altLang="en-US"/>
              <a:t>低合金结构钢</a:t>
            </a:r>
            <a:r>
              <a:rPr lang="en-US" altLang="zh-CN"/>
              <a:t>, </a:t>
            </a:r>
            <a:r>
              <a:rPr lang="zh-CN" altLang="en-US"/>
              <a:t>合金结构钢</a:t>
            </a:r>
            <a:endParaRPr lang="zh-CN" altLang="en-US"/>
          </a:p>
          <a:p>
            <a:pPr lvl="2">
              <a:buClr>
                <a:schemeClr val="folHlink"/>
              </a:buClr>
            </a:pPr>
            <a:r>
              <a:rPr lang="zh-CN" altLang="en-US"/>
              <a:t>合金工具钢</a:t>
            </a:r>
            <a:r>
              <a:rPr lang="en-US" altLang="zh-CN"/>
              <a:t>---</a:t>
            </a:r>
            <a:r>
              <a:rPr lang="zh-CN" altLang="en-US"/>
              <a:t>合金刃具钢</a:t>
            </a:r>
            <a:r>
              <a:rPr lang="en-US" altLang="zh-CN"/>
              <a:t>, </a:t>
            </a:r>
            <a:r>
              <a:rPr lang="zh-CN" altLang="en-US"/>
              <a:t>合金模具钢</a:t>
            </a:r>
            <a:r>
              <a:rPr lang="en-US" altLang="zh-CN"/>
              <a:t>, </a:t>
            </a:r>
            <a:r>
              <a:rPr lang="zh-CN" altLang="en-US"/>
              <a:t>量具钢</a:t>
            </a:r>
            <a:endParaRPr lang="zh-CN" altLang="en-US"/>
          </a:p>
          <a:p>
            <a:pPr lvl="2">
              <a:buClr>
                <a:schemeClr val="folHlink"/>
              </a:buClr>
            </a:pPr>
            <a:r>
              <a:rPr lang="zh-CN" altLang="en-US"/>
              <a:t>特殊性能钢</a:t>
            </a:r>
            <a:r>
              <a:rPr lang="en-US" altLang="zh-CN"/>
              <a:t>---</a:t>
            </a:r>
            <a:r>
              <a:rPr lang="zh-CN" altLang="en-US"/>
              <a:t>不锈钢</a:t>
            </a:r>
            <a:r>
              <a:rPr lang="en-US" altLang="zh-CN"/>
              <a:t>, </a:t>
            </a:r>
            <a:r>
              <a:rPr lang="zh-CN" altLang="en-US"/>
              <a:t>耐热钢</a:t>
            </a:r>
            <a:r>
              <a:rPr lang="en-US" altLang="zh-CN"/>
              <a:t>,</a:t>
            </a:r>
            <a:r>
              <a:rPr lang="zh-CN" altLang="en-US"/>
              <a:t>耐磨钢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按合金元素的含量分</a:t>
            </a:r>
            <a:r>
              <a:rPr lang="en-US" altLang="zh-CN"/>
              <a:t>:</a:t>
            </a:r>
            <a:endParaRPr lang="en-US" altLang="zh-CN"/>
          </a:p>
          <a:p>
            <a:pPr lvl="2">
              <a:buClr>
                <a:schemeClr val="folHlink"/>
              </a:buClr>
            </a:pPr>
            <a:r>
              <a:rPr lang="zh-CN" altLang="en-US"/>
              <a:t>低合金钢</a:t>
            </a:r>
            <a:r>
              <a:rPr lang="en-US" altLang="zh-CN"/>
              <a:t>:   </a:t>
            </a:r>
            <a:r>
              <a:rPr lang="zh-CN" altLang="en-US"/>
              <a:t>合金元素总的质分数</a:t>
            </a:r>
            <a:r>
              <a:rPr lang="en-US" altLang="zh-CN"/>
              <a:t>&lt; 5</a:t>
            </a:r>
            <a:r>
              <a:rPr lang="zh-CN" altLang="en-US"/>
              <a:t>％ </a:t>
            </a:r>
            <a:endParaRPr lang="zh-CN" altLang="en-US"/>
          </a:p>
          <a:p>
            <a:pPr lvl="2">
              <a:buClr>
                <a:schemeClr val="folHlink"/>
              </a:buClr>
            </a:pPr>
            <a:r>
              <a:rPr lang="zh-CN" altLang="en-US"/>
              <a:t>中合金钢</a:t>
            </a:r>
            <a:r>
              <a:rPr lang="en-US" altLang="zh-CN"/>
              <a:t>:    </a:t>
            </a:r>
            <a:r>
              <a:rPr lang="zh-CN" altLang="en-US"/>
              <a:t>合金元素总的质分数 </a:t>
            </a:r>
            <a:r>
              <a:rPr lang="en-US" altLang="zh-CN"/>
              <a:t>5</a:t>
            </a:r>
            <a:r>
              <a:rPr lang="zh-CN" altLang="en-US"/>
              <a:t>％ </a:t>
            </a:r>
            <a:r>
              <a:rPr lang="en-US" altLang="zh-CN"/>
              <a:t>~10</a:t>
            </a:r>
            <a:r>
              <a:rPr lang="zh-CN" altLang="en-US"/>
              <a:t>％ </a:t>
            </a:r>
            <a:endParaRPr lang="zh-CN" altLang="en-US"/>
          </a:p>
          <a:p>
            <a:pPr lvl="2">
              <a:buClr>
                <a:schemeClr val="folHlink"/>
              </a:buClr>
            </a:pPr>
            <a:r>
              <a:rPr lang="zh-CN" altLang="en-US"/>
              <a:t>高合金钢</a:t>
            </a:r>
            <a:r>
              <a:rPr lang="en-US" altLang="zh-CN"/>
              <a:t>:    </a:t>
            </a:r>
            <a:r>
              <a:rPr lang="zh-CN" altLang="en-US"/>
              <a:t>合金元素总的质分数 </a:t>
            </a:r>
            <a:r>
              <a:rPr lang="en-US" altLang="zh-CN"/>
              <a:t>&gt;10</a:t>
            </a:r>
            <a:r>
              <a:rPr lang="zh-CN" altLang="en-US"/>
              <a:t>％ </a:t>
            </a:r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585" name="表格 2584"/>
          <p:cNvGraphicFramePr/>
          <p:nvPr/>
        </p:nvGraphicFramePr>
        <p:xfrm>
          <a:off x="381000" y="762000"/>
          <a:ext cx="8610600" cy="5943600"/>
        </p:xfrm>
        <a:graphic>
          <a:graphicData uri="http://schemas.openxmlformats.org/drawingml/2006/table">
            <a:tbl>
              <a:tblPr/>
              <a:tblGrid>
                <a:gridCol w="304800"/>
                <a:gridCol w="304800"/>
                <a:gridCol w="304800"/>
                <a:gridCol w="838200"/>
                <a:gridCol w="1524000"/>
                <a:gridCol w="1752600"/>
                <a:gridCol w="1143000"/>
                <a:gridCol w="2438400"/>
              </a:tblGrid>
              <a:tr h="304800">
                <a:tc rowSpan="2"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en-US" altLang="zh-CN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类别</a:t>
                      </a:r>
                      <a:endParaRPr lang="zh-CN" altLang="en-US" sz="1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 hMerge="1"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编号方法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主要性能特点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应用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 gridSpan="3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示例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说明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常用牌号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用途举例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944563"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合金结构钢</a:t>
                      </a:r>
                      <a:endParaRPr lang="zh-CN" altLang="en-US" sz="1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 b="1">
                          <a:solidFill>
                            <a:schemeClr val="tx2"/>
                          </a:solidFill>
                        </a:rPr>
                        <a:t>低合金结构钢</a:t>
                      </a:r>
                      <a:endParaRPr lang="zh-CN" altLang="en-US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60Si2Mn</a:t>
                      </a:r>
                      <a:endParaRPr lang="en-US" altLang="zh-CN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en-US" altLang="zh-CN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GCr15SiMn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①</a:t>
                      </a:r>
                      <a:r>
                        <a:rPr lang="zh-CN" altLang="en-US" sz="1400" b="1"/>
                        <a:t>前面的数字为钢中碳的平均质量分数的万分数</a:t>
                      </a:r>
                      <a:r>
                        <a:rPr lang="zh-CN" altLang="en-US" sz="1400"/>
                        <a:t>，其后依次为合金元素符号及其平均质量分数的百分数</a:t>
                      </a:r>
                      <a:r>
                        <a:rPr lang="en-US" altLang="zh-CN" sz="1400"/>
                        <a:t>(</a:t>
                      </a:r>
                      <a:r>
                        <a:rPr lang="zh-CN" altLang="en-US" sz="1400"/>
                        <a:t>合金元素的平均质量分数</a:t>
                      </a:r>
                      <a:r>
                        <a:rPr lang="en-US" altLang="zh-CN" sz="1400"/>
                        <a:t>&lt;1.5</a:t>
                      </a:r>
                      <a:r>
                        <a:rPr lang="zh-CN" altLang="en-US" sz="1400"/>
                        <a:t>％时，数字略去</a:t>
                      </a:r>
                      <a:r>
                        <a:rPr lang="en-US" altLang="zh-CN" sz="1400"/>
                        <a:t>)</a:t>
                      </a:r>
                      <a:endParaRPr lang="en-US" altLang="zh-CN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  ②</a:t>
                      </a:r>
                      <a:r>
                        <a:rPr lang="zh-CN" altLang="en-US" sz="1400"/>
                        <a:t>滚动轴承钢编号“</a:t>
                      </a:r>
                      <a:r>
                        <a:rPr lang="en-US" altLang="zh-CN" sz="1400"/>
                        <a:t>G”</a:t>
                      </a:r>
                      <a:r>
                        <a:rPr lang="zh-CN" altLang="en-US" sz="1400"/>
                        <a:t>为“滚”的汉语拼音字首，其后为铬的元素符号</a:t>
                      </a:r>
                      <a:r>
                        <a:rPr lang="en-US" altLang="zh-CN" sz="1400"/>
                        <a:t>Cr</a:t>
                      </a:r>
                      <a:r>
                        <a:rPr lang="zh-CN" altLang="en-US" sz="1400"/>
                        <a:t>及其平均质量分数的千分数，以后依次为其余合金元素的符号及其平均质量分数的百分数</a:t>
                      </a:r>
                      <a:r>
                        <a:rPr lang="en-US" altLang="zh-CN" sz="1400"/>
                        <a:t>(</a:t>
                      </a:r>
                      <a:r>
                        <a:rPr lang="zh-CN" altLang="en-US" sz="1400"/>
                        <a:t>合金元素的平均质量分数</a:t>
                      </a:r>
                      <a:r>
                        <a:rPr lang="en-US" altLang="zh-CN" sz="1400"/>
                        <a:t>&lt;1</a:t>
                      </a:r>
                      <a:r>
                        <a:rPr lang="zh-CN" altLang="en-US" sz="1400"/>
                        <a:t>．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％时，数字略去</a:t>
                      </a:r>
                      <a:r>
                        <a:rPr lang="en-US" altLang="zh-CN" sz="1400"/>
                        <a:t>)</a:t>
                      </a:r>
                      <a:endParaRPr lang="en-US" altLang="zh-CN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较好的强度，较好的塑性和耐磨性，通常可在热轧状态下直接使用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Q295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Q345</a:t>
                      </a:r>
                      <a:r>
                        <a:rPr lang="zh-CN" altLang="en-US" sz="1400"/>
                        <a:t>、 </a:t>
                      </a:r>
                      <a:r>
                        <a:rPr lang="en-US" altLang="zh-CN" sz="1400"/>
                        <a:t>Q390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广泛用于制造锅炉、船舶、桥梁、压力容器、建筑结构、车辆等的各种构件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006475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200" b="1">
                          <a:solidFill>
                            <a:schemeClr val="tx2"/>
                          </a:solidFill>
                        </a:rPr>
                        <a:t>合金结构钢</a:t>
                      </a:r>
                      <a:endParaRPr lang="zh-CN" altLang="en-US" sz="12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200" b="1"/>
                        <a:t>合金渗碳钢</a:t>
                      </a:r>
                      <a:endParaRPr lang="zh-CN" altLang="en-US" sz="12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属低</a:t>
                      </a:r>
                      <a:r>
                        <a:rPr lang="zh-CN" altLang="en-US" sz="1400" b="1">
                          <a:solidFill>
                            <a:schemeClr val="tx2"/>
                          </a:solidFill>
                        </a:rPr>
                        <a:t>碳低合金钢</a:t>
                      </a:r>
                      <a:r>
                        <a:rPr lang="zh-CN" altLang="en-US" sz="1400"/>
                        <a:t>，通过渗碳，整体强度高，“表硬内韧”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200"/>
                        <a:t>20Cr</a:t>
                      </a:r>
                      <a:r>
                        <a:rPr lang="zh-CN" altLang="en-US" sz="1200"/>
                        <a:t>、</a:t>
                      </a:r>
                      <a:r>
                        <a:rPr lang="en-US" altLang="zh-CN" sz="1200"/>
                        <a:t>20MnV</a:t>
                      </a:r>
                      <a:r>
                        <a:rPr lang="zh-CN" altLang="en-US" sz="1200"/>
                        <a:t>、</a:t>
                      </a:r>
                      <a:r>
                        <a:rPr lang="en-US" altLang="zh-CN" sz="1200"/>
                        <a:t>20CrMnTi</a:t>
                      </a:r>
                      <a:r>
                        <a:rPr lang="zh-CN" altLang="en-US" sz="1200"/>
                        <a:t>、</a:t>
                      </a:r>
                      <a:r>
                        <a:rPr lang="en-US" altLang="zh-CN" sz="1200"/>
                        <a:t>20MnVB</a:t>
                      </a:r>
                      <a:r>
                        <a:rPr lang="zh-CN" altLang="en-US" sz="1200"/>
                        <a:t>、</a:t>
                      </a:r>
                      <a:r>
                        <a:rPr lang="en-US" altLang="zh-CN" sz="1200"/>
                        <a:t>12CrNi</a:t>
                      </a:r>
                      <a:endParaRPr lang="zh-CN" altLang="en-US" sz="12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用于制造要求表面硬度高，耐窘，且受冲击的零件，如汽车、矿用运输机上的齿轮，内燃机凸轮、活塞销等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3716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200" b="1"/>
                        <a:t>合金调质钢</a:t>
                      </a:r>
                      <a:endParaRPr lang="zh-CN" altLang="en-US" sz="12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属</a:t>
                      </a:r>
                      <a:r>
                        <a:rPr lang="zh-CN" altLang="en-US" sz="1400" b="1">
                          <a:solidFill>
                            <a:schemeClr val="tx2"/>
                          </a:solidFill>
                        </a:rPr>
                        <a:t>中碳低合金钢</a:t>
                      </a:r>
                      <a:r>
                        <a:rPr lang="zh-CN" altLang="en-US" sz="1400"/>
                        <a:t>，经调质处理后，综合力学性能和切削加工性好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40Cr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40MnB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40MnVB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30CrMnSi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35CrMo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40CrMnMo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用于制造承受较大交变载荷、冲击载荷及在复杂应力条件下工作的重要零件，如重要轴、连杆、齿轮、阀杆等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004887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200" b="1"/>
                        <a:t>合金弹簧钢</a:t>
                      </a:r>
                      <a:endParaRPr lang="zh-CN" altLang="en-US" sz="12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弹性好，屈服点、疲劳强度高，塑性、韧性好，成形性能好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65Mn, 60Si2Mn</a:t>
                      </a:r>
                      <a:endParaRPr lang="en-US" altLang="zh-CN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50CrVA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用于制造各种弹性元件，如各种螺旋弹簧、板弹簧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006475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200" b="1"/>
                        <a:t>滚动轴承钢</a:t>
                      </a:r>
                      <a:endParaRPr lang="zh-CN" altLang="en-US" sz="12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强度、硬度高，耐磨性好，韧性、疲劳强度、耐腐蚀性较好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GCrl5,GCr9.GCr9SiMn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GCrl5SiMn</a:t>
                      </a:r>
                      <a:r>
                        <a:rPr lang="zh-CN" altLang="en-US" sz="1400"/>
                        <a:t>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用于制造各种滚动轴承元件</a:t>
                      </a:r>
                      <a:r>
                        <a:rPr lang="en-US" altLang="zh-CN" sz="1400"/>
                        <a:t>(</a:t>
                      </a:r>
                      <a:r>
                        <a:rPr lang="zh-CN" altLang="en-US" sz="1400"/>
                        <a:t>钢球、滚杆、滚针、轴承套等</a:t>
                      </a:r>
                      <a:r>
                        <a:rPr lang="en-US" altLang="zh-CN" sz="1400"/>
                        <a:t>)</a:t>
                      </a:r>
                      <a:r>
                        <a:rPr lang="zh-CN" altLang="en-US" sz="1400"/>
                        <a:t>、各类工具及耐磨零件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640" name="标题 2639"/>
          <p:cNvSpPr/>
          <p:nvPr>
            <p:ph type="title" idx="4294967295"/>
          </p:nvPr>
        </p:nvSpPr>
        <p:spPr>
          <a:xfrm>
            <a:off x="609600" y="228600"/>
            <a:ext cx="7772400" cy="457200"/>
          </a:xfrm>
        </p:spPr>
        <p:txBody>
          <a:bodyPr anchor="b"/>
          <a:p>
            <a:r>
              <a:rPr lang="zh-CN" altLang="en-US" sz="2400" b="1"/>
              <a:t>合金结构钢的编号</a:t>
            </a:r>
            <a:endParaRPr lang="zh-CN" altLang="en-US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43" name="标题 2642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弹簧</a:t>
            </a:r>
            <a:endParaRPr lang="zh-CN" altLang="en-US"/>
          </a:p>
        </p:txBody>
      </p:sp>
      <p:sp>
        <p:nvSpPr>
          <p:cNvPr id="2644" name="文本占位符 2643"/>
          <p:cNvSpPr/>
          <p:nvPr>
            <p:ph type="body" idx="4294967295"/>
          </p:nvPr>
        </p:nvSpPr>
        <p:spPr/>
        <p:txBody>
          <a:bodyPr/>
          <a:p>
            <a:pPr>
              <a:buClr>
                <a:schemeClr val="folHlink"/>
              </a:buClr>
            </a:pPr>
          </a:p>
        </p:txBody>
      </p:sp>
      <p:grpSp>
        <p:nvGrpSpPr>
          <p:cNvPr id="2645" name="组合 2644"/>
          <p:cNvGrpSpPr/>
          <p:nvPr/>
        </p:nvGrpSpPr>
        <p:grpSpPr>
          <a:xfrm>
            <a:off x="2438400" y="3276600"/>
            <a:ext cx="5105400" cy="2422525"/>
            <a:chOff x="120" y="586"/>
            <a:chExt cx="5446" cy="3148"/>
          </a:xfrm>
        </p:grpSpPr>
        <p:pic>
          <p:nvPicPr>
            <p:cNvPr id="2646" name="图片 264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0" y="586"/>
              <a:ext cx="4560" cy="3148"/>
            </a:xfrm>
            <a:prstGeom prst="rect">
              <a:avLst/>
            </a:prstGeom>
            <a:noFill/>
            <a:ln w="76200">
              <a:noFill/>
            </a:ln>
          </p:spPr>
        </p:pic>
        <p:pic>
          <p:nvPicPr>
            <p:cNvPr id="2647" name="图片 26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68" y="2068"/>
              <a:ext cx="1198" cy="166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650" name="表格 2649"/>
          <p:cNvGraphicFramePr/>
          <p:nvPr/>
        </p:nvGraphicFramePr>
        <p:xfrm>
          <a:off x="381000" y="990600"/>
          <a:ext cx="8610600" cy="5637213"/>
        </p:xfrm>
        <a:graphic>
          <a:graphicData uri="http://schemas.openxmlformats.org/drawingml/2006/table">
            <a:tbl>
              <a:tblPr/>
              <a:tblGrid>
                <a:gridCol w="381000"/>
                <a:gridCol w="381000"/>
                <a:gridCol w="609600"/>
                <a:gridCol w="685800"/>
                <a:gridCol w="1371600"/>
                <a:gridCol w="1371600"/>
                <a:gridCol w="1371600"/>
                <a:gridCol w="2438400"/>
              </a:tblGrid>
              <a:tr h="304800">
                <a:tc rowSpan="2"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类别</a:t>
                      </a:r>
                      <a:endParaRPr lang="zh-CN" altLang="en-US" sz="1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 hMerge="1"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编号方法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主要性能特点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应用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 gridSpan="3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示例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说明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常用牌号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用途举例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731838"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合金工具钢</a:t>
                      </a:r>
                      <a:endParaRPr lang="zh-CN" altLang="en-US" sz="1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合金刃具钢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低合金刃具钢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 9Mn2VCrl2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前面的数字表示碳的平均质量分数的千分数</a:t>
                      </a:r>
                      <a:r>
                        <a:rPr lang="en-US" altLang="zh-CN" sz="1400"/>
                        <a:t>(</a:t>
                      </a:r>
                      <a:r>
                        <a:rPr lang="zh-CN" altLang="en-US" sz="1400"/>
                        <a:t>平均</a:t>
                      </a:r>
                      <a:r>
                        <a:rPr lang="en-US" altLang="zh-CN" sz="1400"/>
                        <a:t>wc≥1</a:t>
                      </a:r>
                      <a:r>
                        <a:rPr lang="zh-CN" altLang="en-US" sz="1400"/>
                        <a:t>％时，不标出</a:t>
                      </a:r>
                      <a:r>
                        <a:rPr lang="en-US" altLang="zh-CN" sz="1400"/>
                        <a:t>)</a:t>
                      </a:r>
                      <a:r>
                        <a:rPr lang="zh-CN" altLang="en-US" sz="1400"/>
                        <a:t>，其后为合金元素符号及其平均质量分数的百分数</a:t>
                      </a:r>
                      <a:r>
                        <a:rPr lang="en-US" altLang="zh-CN" sz="1400"/>
                        <a:t>(</a:t>
                      </a:r>
                      <a:r>
                        <a:rPr lang="zh-CN" altLang="en-US" sz="1400"/>
                        <a:t>平均质量分数</a:t>
                      </a:r>
                      <a:r>
                        <a:rPr lang="en-US" altLang="zh-CN" sz="1400"/>
                        <a:t>&lt;1.5</a:t>
                      </a:r>
                      <a:r>
                        <a:rPr lang="zh-CN" altLang="en-US" sz="1400"/>
                        <a:t>％时，数字不标出</a:t>
                      </a:r>
                      <a:r>
                        <a:rPr lang="en-US" altLang="zh-CN" sz="1400"/>
                        <a:t>)</a:t>
                      </a:r>
                      <a:r>
                        <a:rPr lang="zh-CN" altLang="en-US" sz="1400"/>
                        <a:t>，注意：高合金刃具钢</a:t>
                      </a:r>
                      <a:r>
                        <a:rPr lang="en-US" altLang="zh-CN" sz="1400"/>
                        <a:t>(</a:t>
                      </a:r>
                      <a:r>
                        <a:rPr lang="zh-CN" altLang="en-US" sz="1400"/>
                        <a:t>高速钢</a:t>
                      </a:r>
                      <a:r>
                        <a:rPr lang="en-US" altLang="zh-CN" sz="1400"/>
                        <a:t>)</a:t>
                      </a:r>
                      <a:r>
                        <a:rPr lang="zh-CN" altLang="en-US" sz="1400"/>
                        <a:t>的含碳量均不注出 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高的硬度，耐磨性、红硬性；良好的强度、塑性、冲击韧性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9SiCr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9Mn2V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CrWMn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Cr2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用于制造各种</a:t>
                      </a:r>
                      <a:r>
                        <a:rPr lang="zh-CN" altLang="en-US" sz="1400" b="1">
                          <a:solidFill>
                            <a:schemeClr val="tx2"/>
                          </a:solidFill>
                        </a:rPr>
                        <a:t>低速切削刀具</a:t>
                      </a:r>
                      <a:r>
                        <a:rPr lang="zh-CN" altLang="en-US" sz="1400"/>
                        <a:t>，如丝锥、板牙、刮刀等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944562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高合金刃具钢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18CriV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W6MoSCr4V2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W9M03Cr4V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其红硬性高于低合金刃具钢，又称为</a:t>
                      </a:r>
                      <a:r>
                        <a:rPr lang="zh-CN" altLang="en-US" sz="1400" b="1">
                          <a:solidFill>
                            <a:schemeClr val="tx2"/>
                          </a:solidFill>
                        </a:rPr>
                        <a:t>高速钢</a:t>
                      </a:r>
                      <a:r>
                        <a:rPr lang="zh-CN" altLang="en-US" sz="1400"/>
                        <a:t>、锋钢，用于较高速度的切削刀具如车刀，铣刀、钻头等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944563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合金模具钢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冷作模具钢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高的硬度和耐磨性，较好的强度和韧性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9SiCr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9Mn2V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CrWMn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Crl2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Crl2MoV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W18Cr4V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用于制造在室温下进行工作的模具，如冷冲模、冲镦模、冷挤压模、拉丝模等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3716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热作模具钢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良好的抗疲劳能力、导热能力，抗氧化能力，较高的强度、硬度、韧性、耐磨性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5CrMnMo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5CrNiMo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3Cr2W8V</a:t>
                      </a:r>
                      <a:r>
                        <a:rPr lang="zh-CN" altLang="en-US" sz="1400"/>
                        <a:t>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用制造在受热状态下进行工作的模具，如热锻模、热镦模、热挤压模等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03505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合金量具钢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高的硬度、耐磨性，良好的尺寸稳定性、加工工艺性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9SiCr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CrWMn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GCrl5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用于制造各种测量用具，如块规、卡尺、塞规、样板等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705" name="标题 2704"/>
          <p:cNvSpPr/>
          <p:nvPr>
            <p:ph type="title" idx="4294967295"/>
          </p:nvPr>
        </p:nvSpPr>
        <p:spPr>
          <a:xfrm>
            <a:off x="533400" y="304800"/>
            <a:ext cx="7772400" cy="609600"/>
          </a:xfrm>
        </p:spPr>
        <p:txBody>
          <a:bodyPr anchor="b"/>
          <a:p>
            <a:r>
              <a:rPr lang="zh-CN" altLang="en-US" sz="2400" b="1"/>
              <a:t>合金工具钢的编号</a:t>
            </a:r>
            <a:endParaRPr lang="zh-CN" altLang="en-US" b="1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708" name="表格 2707"/>
          <p:cNvGraphicFramePr/>
          <p:nvPr/>
        </p:nvGraphicFramePr>
        <p:xfrm>
          <a:off x="304800" y="762000"/>
          <a:ext cx="8610600" cy="5888038"/>
        </p:xfrm>
        <a:graphic>
          <a:graphicData uri="http://schemas.openxmlformats.org/drawingml/2006/table">
            <a:tbl>
              <a:tblPr/>
              <a:tblGrid>
                <a:gridCol w="381000"/>
                <a:gridCol w="342900"/>
                <a:gridCol w="571500"/>
                <a:gridCol w="685800"/>
                <a:gridCol w="914400"/>
                <a:gridCol w="1524000"/>
                <a:gridCol w="1447800"/>
                <a:gridCol w="2743200"/>
              </a:tblGrid>
              <a:tr h="304800">
                <a:tc rowSpan="2"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endParaRPr lang="en-US" altLang="zh-CN" sz="1400"/>
                    </a:p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类别</a:t>
                      </a:r>
                      <a:endParaRPr lang="zh-CN" altLang="en-US" sz="1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 hMerge="1"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编号方法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主要性能特点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应用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 gridSpan="3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示例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说明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常用牌号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用途举例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987425">
                <a:tc row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特殊性能钢</a:t>
                      </a:r>
                      <a:endParaRPr lang="zh-CN" altLang="en-US" sz="1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不锈钢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铬不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锈钢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  2Crl3</a:t>
                      </a:r>
                      <a:r>
                        <a:rPr lang="zh-CN" altLang="en-US" sz="1400"/>
                        <a:t>，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  </a:t>
                      </a:r>
                      <a:r>
                        <a:rPr lang="en-US" altLang="zh-CN" sz="1400"/>
                        <a:t>00Crl2</a:t>
                      </a:r>
                      <a:r>
                        <a:rPr lang="zh-CN" altLang="en-US" sz="1400"/>
                        <a:t>，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  </a:t>
                      </a:r>
                      <a:r>
                        <a:rPr lang="en-US" altLang="zh-CN" sz="1400"/>
                        <a:t>0Crl9Ni9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编号方法同合金工具钢，但当平均含碳量</a:t>
                      </a:r>
                      <a:r>
                        <a:rPr lang="en-US" altLang="zh-CN" sz="1400"/>
                        <a:t>≤0.03</a:t>
                      </a:r>
                      <a:r>
                        <a:rPr lang="zh-CN" altLang="en-US" sz="1400"/>
                        <a:t>％时，钢号前加“</a:t>
                      </a:r>
                      <a:r>
                        <a:rPr lang="en-US" altLang="zh-CN" sz="1400"/>
                        <a:t>00”</a:t>
                      </a:r>
                      <a:r>
                        <a:rPr lang="zh-CN" altLang="en-US" sz="1400"/>
                        <a:t>，平均含碳量</a:t>
                      </a:r>
                      <a:r>
                        <a:rPr lang="en-US" altLang="zh-CN" sz="1400"/>
                        <a:t>≤0.08</a:t>
                      </a:r>
                      <a:r>
                        <a:rPr lang="zh-CN" altLang="en-US" sz="1400"/>
                        <a:t>％时，钢号前加“</a:t>
                      </a:r>
                      <a:r>
                        <a:rPr lang="en-US" altLang="zh-CN" sz="1400"/>
                        <a:t>0”</a:t>
                      </a:r>
                      <a:r>
                        <a:rPr lang="zh-CN" altLang="en-US" sz="1400"/>
                        <a:t>表示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是不锈钢和耐酸钢的总称，前者可抗大气腐蚀，后者可耐化学介质腐蚀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1Crl3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2Crl3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3Crl3</a:t>
                      </a:r>
                      <a:endParaRPr lang="en-US" altLang="zh-CN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用于制造耐大气腐蚀，能承受冲击载荷的零件，如汽轮机叶片、量具、刃具等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731838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铬镍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不锈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1Crl7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可耐酸，耐大气腐蚀，通用性好，用于建筑装饰、家电、工厂设备等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6096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Crl8Ni9</a:t>
                      </a:r>
                      <a:r>
                        <a:rPr lang="zh-CN" altLang="en-US" sz="1400"/>
                        <a:t>，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1Crl8Ni9Ti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耐酸，用于制作耐酸设备零件，及建筑装饰、医疗器械等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7620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耐热钢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抗氧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化钢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具有良好的抗高温氧化能力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3Crl8Mnl2Si2V,0CrlgNi9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2Cr20Mn9Ni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各种受力不大的炉用构件，如锅炉炉罩等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15975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热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强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高温下具有良好的抗氧化能力和较高强度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1Crl8Ni9Ti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3Cr9Si2</a:t>
                      </a:r>
                      <a:r>
                        <a:rPr lang="zh-CN" altLang="en-US" sz="1400"/>
                        <a:t>，</a:t>
                      </a:r>
                      <a:r>
                        <a:rPr lang="en-US" altLang="zh-CN" sz="1400"/>
                        <a:t>4Crl4Nil4W2Mo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用于制造各种高温下受较大载荷的零件，如内燃机排气门、化工高压容器、螺栓等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3716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耐磨钢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耐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磨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又称高锰钢，在强烈冲击、高压或摩擦条件下，具有高的硬度和耐磨性，一般是铸造成形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400"/>
                        <a:t>ZGMnl3</a:t>
                      </a: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400"/>
                        <a:t>用于制造耐磨且耐强烈冲击的零件，如坦克和拖拉机的履带、挖掘机铲齿、铁路道岔等</a:t>
                      </a:r>
                      <a:endParaRPr lang="zh-CN" altLang="en-US" sz="14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zh-CN" altLang="en-US" sz="1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767" name="标题 2766"/>
          <p:cNvSpPr/>
          <p:nvPr>
            <p:ph type="title" idx="4294967295"/>
          </p:nvPr>
        </p:nvSpPr>
        <p:spPr>
          <a:xfrm>
            <a:off x="457200" y="228600"/>
            <a:ext cx="8077200" cy="457200"/>
          </a:xfrm>
        </p:spPr>
        <p:txBody>
          <a:bodyPr anchor="b"/>
          <a:p>
            <a:r>
              <a:rPr lang="zh-CN" altLang="en-US" sz="2400" b="1"/>
              <a:t>特殊性能钢的编号</a:t>
            </a:r>
            <a:endParaRPr lang="zh-CN" altLang="en-US" b="1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70" name="标题 2769"/>
          <p:cNvSpPr/>
          <p:nvPr>
            <p:ph type="title" idx="4294967295"/>
          </p:nvPr>
        </p:nvSpPr>
        <p:spPr>
          <a:xfrm>
            <a:off x="1371600" y="914400"/>
            <a:ext cx="4648200" cy="762000"/>
          </a:xfrm>
        </p:spPr>
        <p:txBody>
          <a:bodyPr anchor="b"/>
          <a:p>
            <a:r>
              <a:rPr lang="zh-CN" altLang="en-US"/>
              <a:t>三、铸铁</a:t>
            </a:r>
            <a:endParaRPr lang="zh-CN" altLang="en-US"/>
          </a:p>
        </p:txBody>
      </p:sp>
      <p:sp>
        <p:nvSpPr>
          <p:cNvPr id="2771" name="文本占位符 2770"/>
          <p:cNvSpPr/>
          <p:nvPr>
            <p:ph type="body" sz="half" idx="4294967295"/>
          </p:nvPr>
        </p:nvSpPr>
        <p:spPr>
          <a:xfrm>
            <a:off x="685800" y="2133600"/>
            <a:ext cx="8077200" cy="4114800"/>
          </a:xfrm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>
              <a:buClr>
                <a:schemeClr val="folHlink"/>
              </a:buClr>
            </a:pPr>
            <a:r>
              <a:rPr lang="zh-CN" altLang="en-US" sz="2400"/>
              <a:t>铸铁是以铁、碳、硅为主要元素组成的，碳的质量分数大于</a:t>
            </a:r>
            <a:r>
              <a:rPr lang="en-US" altLang="zh-CN" sz="2400"/>
              <a:t>2.11</a:t>
            </a:r>
            <a:r>
              <a:rPr lang="zh-CN" altLang="en-US" sz="2400"/>
              <a:t>％的铁碳合金。铸铁中所含杂质较钢多。</a:t>
            </a:r>
            <a:endParaRPr lang="zh-CN" altLang="en-US" sz="2400"/>
          </a:p>
          <a:p>
            <a:pPr lvl="0">
              <a:buClr>
                <a:schemeClr val="folHlink"/>
              </a:buClr>
            </a:pPr>
            <a:r>
              <a:rPr lang="zh-CN" altLang="en-US" sz="2400"/>
              <a:t>铸铁具有许多优良的性能，且生产简便，成本价廉，是工程上常用的一类金属材料。</a:t>
            </a:r>
            <a:endParaRPr lang="zh-CN" altLang="en-US" sz="2400"/>
          </a:p>
          <a:p>
            <a:pPr lvl="0">
              <a:buClr>
                <a:schemeClr val="folHlink"/>
              </a:buClr>
            </a:pPr>
            <a:r>
              <a:rPr lang="zh-CN" altLang="en-US" sz="2400"/>
              <a:t>根据铸铁中碳的存在形态不同，铸铁可分为白口铸铁、灰铸铁、可锻铸铁、球墨铸铁、蠕墨铸铁五类。</a:t>
            </a:r>
            <a:endParaRPr lang="zh-CN" altLang="en-US" sz="2400"/>
          </a:p>
          <a:p>
            <a:pPr lvl="0">
              <a:buClr>
                <a:schemeClr val="folHlink"/>
              </a:buClr>
            </a:pPr>
            <a:r>
              <a:rPr lang="zh-CN" altLang="en-US" sz="2400"/>
              <a:t>铸铁还可在加入一定数量的合金元素或经特殊处理后，获得特殊性能，称为合金铸铁。耐磨铸铁、耐热铸铁、耐蚀铸铁均属这类铸铁。</a:t>
            </a:r>
            <a:endParaRPr lang="zh-CN" altLang="en-US" sz="2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74" name="标题 2773"/>
          <p:cNvSpPr/>
          <p:nvPr>
            <p:ph type="title" idx="4294967295"/>
          </p:nvPr>
        </p:nvSpPr>
        <p:spPr>
          <a:xfrm>
            <a:off x="1371600" y="609600"/>
            <a:ext cx="5715000" cy="1143000"/>
          </a:xfrm>
        </p:spPr>
        <p:txBody>
          <a:bodyPr anchor="b"/>
          <a:p>
            <a:r>
              <a:rPr lang="zh-CN" altLang="en-US"/>
              <a:t>灰铸铁</a:t>
            </a:r>
            <a:endParaRPr lang="zh-CN" altLang="en-US"/>
          </a:p>
        </p:txBody>
      </p:sp>
      <p:graphicFrame>
        <p:nvGraphicFramePr>
          <p:cNvPr id="2775" name="表格 2774"/>
          <p:cNvGraphicFramePr/>
          <p:nvPr/>
        </p:nvGraphicFramePr>
        <p:xfrm>
          <a:off x="762000" y="2438400"/>
          <a:ext cx="8001000" cy="3990975"/>
        </p:xfrm>
        <a:graphic>
          <a:graphicData uri="http://schemas.openxmlformats.org/drawingml/2006/table">
            <a:tbl>
              <a:tblPr/>
              <a:tblGrid>
                <a:gridCol w="344488"/>
                <a:gridCol w="828675"/>
                <a:gridCol w="1447800"/>
                <a:gridCol w="1173162"/>
                <a:gridCol w="1235075"/>
                <a:gridCol w="2971800"/>
              </a:tblGrid>
              <a:tr h="488950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类别</a:t>
                      </a:r>
                      <a:endParaRPr lang="zh-CN" altLang="en-US" sz="18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编号方法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主要特点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应用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14338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示例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说明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常用牌号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用途举例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2"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灰铸铁</a:t>
                      </a:r>
                      <a:endParaRPr lang="zh-CN" altLang="en-US" sz="18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HT200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“HT”</a:t>
                      </a:r>
                      <a:r>
                        <a:rPr lang="zh-CN" altLang="en-US" sz="1800"/>
                        <a:t>为“灰铁”汉语拼音字首，其后数字为抗拉强度最低值</a:t>
                      </a:r>
                      <a:r>
                        <a:rPr lang="en-US" altLang="zh-CN" sz="1800"/>
                        <a:t>(N</a:t>
                      </a:r>
                      <a:r>
                        <a:rPr lang="zh-CN" altLang="en-US" sz="1800"/>
                        <a:t>／</a:t>
                      </a:r>
                      <a:r>
                        <a:rPr lang="en-US" altLang="zh-CN" sz="1800"/>
                        <a:t>mm</a:t>
                      </a:r>
                      <a:r>
                        <a:rPr lang="en-US" altLang="zh-CN" sz="1800" baseline="30000"/>
                        <a:t>2</a:t>
                      </a:r>
                      <a:r>
                        <a:rPr lang="en-US" altLang="zh-CN" sz="1800"/>
                        <a:t>)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力学性能较低，铸造性、切削加工性、减振性、耐磨性好，缺口敏感性低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HTl00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低载荷，不重要零件，如手轮、防护罩等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HTl50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中等载荷零件，如机座、变速箱体、支架等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7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HT200</a:t>
                      </a:r>
                      <a:r>
                        <a:rPr lang="zh-CN" altLang="en-US" sz="1800"/>
                        <a:t>、</a:t>
                      </a:r>
                      <a:r>
                        <a:rPr lang="en-US" altLang="zh-CN" sz="1800"/>
                        <a:t>HT250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较大载荷的重要零件，如机体、床身、轴承座等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2825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800"/>
                        <a:t>HT300</a:t>
                      </a:r>
                      <a:r>
                        <a:rPr lang="zh-CN" altLang="en-US" sz="1800"/>
                        <a:t>，</a:t>
                      </a:r>
                      <a:r>
                        <a:rPr lang="en-US" altLang="zh-CN" sz="1800"/>
                        <a:t>HT350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800"/>
                        <a:t>高载荷、高耐磨的重要件，如凸轮、齿轮、重要机座等</a:t>
                      </a:r>
                      <a:endParaRPr lang="zh-CN" altLang="en-US"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13" name="标题 2812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灰铸铁</a:t>
            </a:r>
            <a:endParaRPr lang="zh-CN" altLang="en-US"/>
          </a:p>
        </p:txBody>
      </p:sp>
      <p:sp>
        <p:nvSpPr>
          <p:cNvPr id="2814" name="文本占位符 2813"/>
          <p:cNvSpPr/>
          <p:nvPr>
            <p:ph type="body" idx="4294967295"/>
          </p:nvPr>
        </p:nvSpPr>
        <p:spPr>
          <a:xfrm>
            <a:off x="1182688" y="2017713"/>
            <a:ext cx="5141912" cy="4383087"/>
          </a:xfrm>
        </p:spPr>
        <p:txBody>
          <a:bodyPr/>
          <a:p>
            <a:pPr>
              <a:buClr>
                <a:schemeClr val="folHlink"/>
              </a:buClr>
            </a:pPr>
            <a:r>
              <a:rPr lang="zh-CN" altLang="en-US" sz="2800"/>
              <a:t>组织</a:t>
            </a:r>
            <a:endParaRPr lang="zh-CN" altLang="en-US" sz="2800"/>
          </a:p>
          <a:p>
            <a:pPr lvl="1">
              <a:buClr>
                <a:schemeClr val="hlink"/>
              </a:buClr>
            </a:pPr>
            <a:r>
              <a:rPr lang="zh-CN" altLang="en-US" sz="2400"/>
              <a:t>铁素体灰铸铁</a:t>
            </a:r>
            <a:endParaRPr lang="zh-CN" altLang="en-US" sz="2400"/>
          </a:p>
          <a:p>
            <a:pPr lvl="1">
              <a:buClr>
                <a:schemeClr val="hlink"/>
              </a:buClr>
            </a:pPr>
            <a:r>
              <a:rPr lang="zh-CN" altLang="en-US" sz="2400"/>
              <a:t>铁素体－珠光体灰铸铁</a:t>
            </a:r>
            <a:endParaRPr lang="zh-CN" altLang="en-US" sz="2400"/>
          </a:p>
          <a:p>
            <a:pPr lvl="1">
              <a:buClr>
                <a:schemeClr val="hlink"/>
              </a:buClr>
            </a:pPr>
            <a:r>
              <a:rPr lang="zh-CN" altLang="en-US" sz="2400"/>
              <a:t>珠光体灰铸铁</a:t>
            </a:r>
            <a:endParaRPr lang="zh-CN" altLang="en-US" sz="2400"/>
          </a:p>
          <a:p>
            <a:pPr>
              <a:buClr>
                <a:schemeClr val="folHlink"/>
              </a:buClr>
            </a:pPr>
            <a:r>
              <a:rPr lang="zh-CN" altLang="en-US" sz="2800"/>
              <a:t>孕育处理</a:t>
            </a:r>
            <a:endParaRPr lang="zh-CN" altLang="en-US" sz="2800"/>
          </a:p>
          <a:p>
            <a:pPr lvl="1">
              <a:buClr>
                <a:schemeClr val="hlink"/>
              </a:buClr>
            </a:pPr>
            <a:r>
              <a:rPr lang="zh-CN" altLang="en-US" sz="2400"/>
              <a:t>在浇注前往铁水中加入少量孕育剂</a:t>
            </a:r>
            <a:r>
              <a:rPr lang="en-US" altLang="zh-CN" sz="2400"/>
              <a:t>(</a:t>
            </a:r>
            <a:r>
              <a:rPr lang="zh-CN" altLang="en-US" sz="2400"/>
              <a:t>硅铁</a:t>
            </a:r>
            <a:r>
              <a:rPr lang="en-US" altLang="zh-CN" sz="2400"/>
              <a:t>)</a:t>
            </a:r>
            <a:r>
              <a:rPr lang="zh-CN" altLang="en-US" sz="2400"/>
              <a:t>，使石墨片及基体组织得到细化。</a:t>
            </a:r>
            <a:endParaRPr lang="zh-CN" altLang="en-US" sz="2400"/>
          </a:p>
          <a:p>
            <a:pPr lvl="1">
              <a:buClr>
                <a:schemeClr val="hlink"/>
              </a:buClr>
            </a:pPr>
            <a:r>
              <a:rPr lang="zh-CN" altLang="en-US" sz="2400"/>
              <a:t>强度有很大提高，塑性、韧性有所改善。</a:t>
            </a:r>
            <a:endParaRPr lang="zh-CN" altLang="en-US" sz="2400"/>
          </a:p>
        </p:txBody>
      </p:sp>
      <p:pic>
        <p:nvPicPr>
          <p:cNvPr id="2815" name="图片 28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600" y="2057400"/>
            <a:ext cx="2057400" cy="1906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16" name="矩形 2815"/>
          <p:cNvSpPr/>
          <p:nvPr/>
        </p:nvSpPr>
        <p:spPr>
          <a:xfrm>
            <a:off x="6891338" y="4121150"/>
            <a:ext cx="1851025" cy="3746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1800" b="0">
                <a:latin typeface="宋体" panose="02010600030101010101" pitchFamily="2" charset="-122"/>
              </a:rPr>
              <a:t>灰口铸铁的显微组织</a:t>
            </a:r>
            <a:r>
              <a:rPr lang="zh-CN" altLang="en-US" sz="1800" b="0">
                <a:latin typeface="Times New Roman" panose="02020603050405020304" charset="0"/>
              </a:rPr>
              <a:t> </a:t>
            </a:r>
            <a:endParaRPr lang="zh-CN" altLang="en-US" sz="1800" b="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19" name="标题 2818"/>
          <p:cNvSpPr/>
          <p:nvPr>
            <p:ph type="title" idx="4294967295"/>
          </p:nvPr>
        </p:nvSpPr>
        <p:spPr>
          <a:xfrm>
            <a:off x="990600" y="304800"/>
            <a:ext cx="7239000" cy="1143000"/>
          </a:xfrm>
        </p:spPr>
        <p:txBody>
          <a:bodyPr anchor="ctr"/>
          <a:p>
            <a:r>
              <a:rPr lang="zh-CN" altLang="en-US" sz="3600"/>
              <a:t>可锻铸铁</a:t>
            </a:r>
            <a:endParaRPr lang="zh-CN" altLang="en-US" sz="3600"/>
          </a:p>
        </p:txBody>
      </p:sp>
      <p:graphicFrame>
        <p:nvGraphicFramePr>
          <p:cNvPr id="2820" name="表格 2819"/>
          <p:cNvGraphicFramePr/>
          <p:nvPr/>
        </p:nvGraphicFramePr>
        <p:xfrm>
          <a:off x="304800" y="1447800"/>
          <a:ext cx="8534400" cy="5267325"/>
        </p:xfrm>
        <a:graphic>
          <a:graphicData uri="http://schemas.openxmlformats.org/drawingml/2006/table">
            <a:tbl>
              <a:tblPr/>
              <a:tblGrid>
                <a:gridCol w="368300"/>
                <a:gridCol w="809625"/>
                <a:gridCol w="1690688"/>
                <a:gridCol w="1177925"/>
                <a:gridCol w="1323975"/>
                <a:gridCol w="3163887"/>
              </a:tblGrid>
              <a:tr h="458788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类别</a:t>
                      </a:r>
                      <a:endParaRPr lang="zh-CN" altLang="en-US" sz="16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编号方法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主要特点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应用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34962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示例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说明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常用牌号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用途举例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23913"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可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锻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铸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铁</a:t>
                      </a:r>
                      <a:endParaRPr lang="zh-CN" altLang="en-US" sz="16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KTH300-06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KTZ450-06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KTB450</a:t>
                      </a:r>
                      <a:r>
                        <a:rPr lang="zh-CN" altLang="en-US" sz="1600"/>
                        <a:t>一</a:t>
                      </a:r>
                      <a:r>
                        <a:rPr lang="en-US" altLang="zh-CN" sz="1600"/>
                        <a:t>07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“KT”</a:t>
                      </a:r>
                      <a:r>
                        <a:rPr lang="zh-CN" altLang="en-US" sz="1600"/>
                        <a:t>为“可铁”汉语拼音字首，“</a:t>
                      </a:r>
                      <a:r>
                        <a:rPr lang="en-US" altLang="zh-CN" sz="1600"/>
                        <a:t>H”</a:t>
                      </a:r>
                      <a:r>
                        <a:rPr lang="zh-CN" altLang="en-US" sz="1600"/>
                        <a:t>、“</a:t>
                      </a:r>
                      <a:r>
                        <a:rPr lang="en-US" altLang="zh-CN" sz="1600"/>
                        <a:t>Z”</a:t>
                      </a:r>
                      <a:r>
                        <a:rPr lang="zh-CN" altLang="en-US" sz="1600"/>
                        <a:t>、“</a:t>
                      </a:r>
                      <a:r>
                        <a:rPr lang="en-US" altLang="zh-CN" sz="1600"/>
                        <a:t>B”</a:t>
                      </a:r>
                      <a:r>
                        <a:rPr lang="zh-CN" altLang="en-US" sz="1600"/>
                        <a:t>分别为黑心的“黑”、珠光体的“珠”、白心的“白”汉语拼音字首，</a:t>
                      </a:r>
                      <a:endParaRPr lang="zh-CN" altLang="en-US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其后第一组数字为抗拉强度的最低值</a:t>
                      </a:r>
                      <a:r>
                        <a:rPr lang="en-US" altLang="zh-CN" sz="1600"/>
                        <a:t>(N</a:t>
                      </a:r>
                      <a:r>
                        <a:rPr lang="zh-CN" altLang="en-US" sz="1600"/>
                        <a:t>／</a:t>
                      </a:r>
                      <a:r>
                        <a:rPr lang="en-US" altLang="zh-CN" sz="1600"/>
                        <a:t>mm2)</a:t>
                      </a:r>
                      <a:r>
                        <a:rPr lang="zh-CN" altLang="en-US" sz="1600"/>
                        <a:t>，第二组数字为伸长率的最低值</a:t>
                      </a:r>
                      <a:r>
                        <a:rPr lang="en-US" altLang="zh-CN" sz="1600"/>
                        <a:t>(</a:t>
                      </a:r>
                      <a:r>
                        <a:rPr lang="zh-CN" altLang="en-US" sz="1600"/>
                        <a:t>％</a:t>
                      </a:r>
                      <a:r>
                        <a:rPr lang="en-US" altLang="zh-CN" sz="1600"/>
                        <a:t>)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力学性能优于灰铸铁，适于制作薄壁、形状复杂的小型铸件，但生产工艺复杂。应当指出可锻铸铁并不可锻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KTH300—06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受低的动载荷及静载荷，要求气密性好的零件，如中、低压阀门等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7785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KTH330</a:t>
                      </a:r>
                      <a:r>
                        <a:rPr lang="zh-CN" altLang="en-US" sz="1600"/>
                        <a:t>一</a:t>
                      </a:r>
                      <a:r>
                        <a:rPr lang="en-US" altLang="zh-CN" sz="1600"/>
                        <a:t>08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受中等动载荷及静载荷的零件，如扳手、钢丝绳轧头等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62865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KTH350—10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KTH350—12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受较大冲击、振动及扭转负荷的零件，如差速器壳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21285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KTZ450—06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KTZ550—04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KTZ650—02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KTZ700—02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受较大载荷，要求耐磨并有一定韧性的重要零件，如曲轴、凸轮轴、连杆、万向接头、棘轮等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230312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KTB350—04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KTB380—04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KTB400—05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KTB450—07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焊接性好，强度和耐磨性较差，应用较少，用作厚度在</a:t>
                      </a:r>
                      <a:r>
                        <a:rPr lang="en-US" altLang="zh-CN" sz="1600"/>
                        <a:t>15mm</a:t>
                      </a:r>
                      <a:r>
                        <a:rPr lang="zh-CN" altLang="en-US" sz="1600"/>
                        <a:t>以下的薄壁铸件和焊后不需热处理的零件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1" name="标题 2860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 sz="4800"/>
              <a:t>可锻铸铁</a:t>
            </a:r>
            <a:endParaRPr lang="zh-CN" altLang="en-US" sz="4800"/>
          </a:p>
        </p:txBody>
      </p:sp>
      <p:sp>
        <p:nvSpPr>
          <p:cNvPr id="2862" name="文本占位符 2861"/>
          <p:cNvSpPr/>
          <p:nvPr>
            <p:ph type="body" sz="half" idx="4294967295"/>
          </p:nvPr>
        </p:nvSpPr>
        <p:spPr>
          <a:xfrm>
            <a:off x="762000" y="2286000"/>
            <a:ext cx="8193088" cy="3846513"/>
          </a:xfrm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>
              <a:buClr>
                <a:schemeClr val="folHlink"/>
              </a:buClr>
            </a:pPr>
            <a:r>
              <a:rPr lang="zh-CN" altLang="en-US"/>
              <a:t>含碳量：</a:t>
            </a:r>
            <a:r>
              <a:rPr lang="en-US" altLang="zh-CN"/>
              <a:t>2.2%~2.8</a:t>
            </a:r>
            <a:r>
              <a:rPr lang="zh-CN" altLang="en-US"/>
              <a:t>％</a:t>
            </a:r>
            <a:endParaRPr lang="zh-CN" altLang="en-US"/>
          </a:p>
          <a:p>
            <a:pPr lvl="0">
              <a:buClr>
                <a:schemeClr val="folHlink"/>
              </a:buClr>
            </a:pPr>
            <a:r>
              <a:rPr lang="zh-CN" altLang="en-US"/>
              <a:t>组织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珠光体＋团絮状石墨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铁素体＋团絮状石墨</a:t>
            </a:r>
            <a:endParaRPr lang="zh-CN" altLang="en-US"/>
          </a:p>
          <a:p>
            <a:pPr lvl="0">
              <a:buClr>
                <a:schemeClr val="folHlink"/>
              </a:buClr>
            </a:pPr>
            <a:r>
              <a:rPr lang="zh-CN" altLang="en-US"/>
              <a:t>性能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珠光体可锻铸铁具有一定的强度和一定的塑性和韧性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铁素体可锻铸铁具有较高的强度、硬度和耐磨兴，塑性和韧性较低。</a:t>
            </a:r>
            <a:endParaRPr lang="zh-CN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5" name="标题 2864"/>
          <p:cNvSpPr/>
          <p:nvPr>
            <p:ph type="title" idx="4294967295"/>
          </p:nvPr>
        </p:nvSpPr>
        <p:spPr>
          <a:xfrm>
            <a:off x="1295400" y="685800"/>
            <a:ext cx="6705600" cy="1143000"/>
          </a:xfrm>
        </p:spPr>
        <p:txBody>
          <a:bodyPr anchor="ctr"/>
          <a:p>
            <a:r>
              <a:rPr lang="zh-CN" altLang="en-US"/>
              <a:t>球墨铸铁</a:t>
            </a:r>
            <a:endParaRPr lang="zh-CN" altLang="en-US"/>
          </a:p>
        </p:txBody>
      </p:sp>
      <p:graphicFrame>
        <p:nvGraphicFramePr>
          <p:cNvPr id="2866" name="表格 2865"/>
          <p:cNvGraphicFramePr/>
          <p:nvPr/>
        </p:nvGraphicFramePr>
        <p:xfrm>
          <a:off x="381000" y="2655888"/>
          <a:ext cx="8229600" cy="3930650"/>
        </p:xfrm>
        <a:graphic>
          <a:graphicData uri="http://schemas.openxmlformats.org/drawingml/2006/table">
            <a:tbl>
              <a:tblPr/>
              <a:tblGrid>
                <a:gridCol w="357188"/>
                <a:gridCol w="860425"/>
                <a:gridCol w="1601787"/>
                <a:gridCol w="1333500"/>
                <a:gridCol w="1433513"/>
                <a:gridCol w="2643187"/>
              </a:tblGrid>
              <a:tr h="374650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类别</a:t>
                      </a:r>
                      <a:endParaRPr lang="zh-CN" altLang="en-US" sz="16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编号方法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主要特点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应用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34963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示例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说明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常用牌号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用途举例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750"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球墨铸铁</a:t>
                      </a:r>
                      <a:endParaRPr lang="zh-CN" altLang="en-US" sz="16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QT400—15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“QT”</a:t>
                      </a:r>
                      <a:r>
                        <a:rPr lang="zh-CN" altLang="en-US" sz="1600"/>
                        <a:t>为“球铁”汉语拼音字首，其后第一组数字为抗拉强度最低值</a:t>
                      </a:r>
                      <a:r>
                        <a:rPr lang="en-US" altLang="zh-CN" sz="1600"/>
                        <a:t>(N</a:t>
                      </a:r>
                      <a:r>
                        <a:rPr lang="zh-CN" altLang="en-US" sz="1600"/>
                        <a:t>／</a:t>
                      </a:r>
                      <a:r>
                        <a:rPr lang="en-US" altLang="zh-CN" sz="1600"/>
                        <a:t>mm2)</a:t>
                      </a:r>
                      <a:r>
                        <a:rPr lang="zh-CN" altLang="en-US" sz="1600"/>
                        <a:t>，第二组数字为伸长率最低值</a:t>
                      </a:r>
                      <a:r>
                        <a:rPr lang="en-US" altLang="zh-CN" sz="1600"/>
                        <a:t>(</a:t>
                      </a:r>
                      <a:r>
                        <a:rPr lang="zh-CN" altLang="en-US" sz="1600"/>
                        <a:t>％</a:t>
                      </a:r>
                      <a:r>
                        <a:rPr lang="en-US" altLang="zh-CN" sz="1600"/>
                        <a:t>)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力学性能远远超过灰铸铁，某些指标接近钢，保持灰铸铁优良的铸造性、切削加工性、耐磨性和低的缺口敏感性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QT400</a:t>
                      </a:r>
                      <a:r>
                        <a:rPr lang="zh-CN" altLang="en-US" sz="1600"/>
                        <a:t>一</a:t>
                      </a:r>
                      <a:r>
                        <a:rPr lang="en-US" altLang="zh-CN" sz="1600"/>
                        <a:t>18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QT400</a:t>
                      </a:r>
                      <a:r>
                        <a:rPr lang="zh-CN" altLang="en-US" sz="1600"/>
                        <a:t>一</a:t>
                      </a:r>
                      <a:r>
                        <a:rPr lang="en-US" altLang="zh-CN" sz="1600"/>
                        <a:t>15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QT400—10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强度要求较低的零件，如泵壳、阀体、机壳齿轮箱等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7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QT500—7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中等强度的零件，如机座、机架、齿轮、飞轮等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75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QT600—3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QT700—2</a:t>
                      </a:r>
                      <a:endParaRPr lang="en-US" altLang="zh-CN" sz="1600"/>
                    </a:p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QT800—2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较高强度和耐磨性的零件，如曲轴、缸体、缸套、连杆等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en-US" altLang="zh-CN" sz="1600"/>
                        <a:t>QT900—2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u="none" kern="1200">
                          <a:solidFill>
                            <a:schemeClr val="tx1"/>
                          </a:solidFill>
                          <a:latin typeface="Tahoma" panose="020B060403050404020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>
                          <a:schemeClr val="folHlink"/>
                        </a:buClr>
                        <a:buNone/>
                      </a:pPr>
                      <a:r>
                        <a:rPr lang="zh-CN" altLang="en-US" sz="1600"/>
                        <a:t>高强度、高耐磨性的零件，如曲轴、凸轮轴、齿轮等</a:t>
                      </a:r>
                      <a:endParaRPr lang="zh-CN" altLang="en-US"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902" name="组合 2901"/>
          <p:cNvGrpSpPr/>
          <p:nvPr/>
        </p:nvGrpSpPr>
        <p:grpSpPr>
          <a:xfrm>
            <a:off x="6781800" y="152400"/>
            <a:ext cx="2057400" cy="2438400"/>
            <a:chOff x="3792" y="1392"/>
            <a:chExt cx="1632" cy="1776"/>
          </a:xfrm>
        </p:grpSpPr>
        <p:pic>
          <p:nvPicPr>
            <p:cNvPr id="2903" name="图片 290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792" y="1392"/>
              <a:ext cx="1600" cy="14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04" name="矩形 2903"/>
            <p:cNvSpPr/>
            <p:nvPr/>
          </p:nvSpPr>
          <p:spPr>
            <a:xfrm>
              <a:off x="3792" y="2880"/>
              <a:ext cx="163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p>
              <a:pPr algn="ctr"/>
              <a:r>
                <a:rPr lang="zh-CN" altLang="en-US" sz="2000" b="0">
                  <a:latin typeface="宋体" panose="02010600030101010101" pitchFamily="2" charset="-122"/>
                </a:rPr>
                <a:t>球墨铸铁的显微组织</a:t>
              </a:r>
              <a:r>
                <a:rPr lang="zh-CN" altLang="en-US" sz="2000" b="0">
                  <a:latin typeface="Times New Roman" panose="02020603050405020304" charset="0"/>
                </a:rPr>
                <a:t> </a:t>
              </a:r>
              <a:endParaRPr lang="zh-CN" altLang="en-US" sz="2000" b="0">
                <a:latin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07" name="标题 2906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球墨铸铁</a:t>
            </a:r>
            <a:endParaRPr lang="zh-CN" altLang="en-US"/>
          </a:p>
        </p:txBody>
      </p:sp>
      <p:sp>
        <p:nvSpPr>
          <p:cNvPr id="2908" name="文本占位符 2907"/>
          <p:cNvSpPr/>
          <p:nvPr>
            <p:ph type="body" sz="half" idx="4294967295"/>
          </p:nvPr>
        </p:nvSpPr>
        <p:spPr>
          <a:xfrm>
            <a:off x="914400" y="2017713"/>
            <a:ext cx="8040688" cy="4114800"/>
          </a:xfrm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 sz="2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defRPr sz="24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defRPr sz="20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defRPr sz="1800" b="0" i="0" u="none">
                <a:solidFill>
                  <a:schemeClr val="tx1"/>
                </a:solidFill>
                <a:latin typeface="Tahoma" panose="020B0604030504040204" charset="0"/>
                <a:ea typeface="宋体" panose="02010600030101010101" pitchFamily="2" charset="-122"/>
              </a:defRPr>
            </a:lvl5pPr>
          </a:lstStyle>
          <a:p>
            <a:pPr lvl="0">
              <a:buClr>
                <a:schemeClr val="folHlink"/>
              </a:buClr>
            </a:pPr>
            <a:r>
              <a:rPr lang="zh-CN" altLang="en-US"/>
              <a:t>热处理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退火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正火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调质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等温淬火</a:t>
            </a:r>
            <a:endParaRPr lang="zh-CN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11" name="椭圆 2910"/>
          <p:cNvSpPr/>
          <p:nvPr/>
        </p:nvSpPr>
        <p:spPr>
          <a:xfrm>
            <a:off x="1524000" y="3505200"/>
            <a:ext cx="914400" cy="609600"/>
          </a:xfrm>
          <a:prstGeom prst="ellipse">
            <a:avLst/>
          </a:prstGeom>
          <a:solidFill>
            <a:srgbClr val="00E4A8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12" name="标题 2911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第三节   钢铁材料的热处理</a:t>
            </a:r>
            <a:endParaRPr lang="zh-CN" altLang="en-US"/>
          </a:p>
        </p:txBody>
      </p:sp>
      <p:sp>
        <p:nvSpPr>
          <p:cNvPr id="2913" name="文本占位符 2912"/>
          <p:cNvSpPr/>
          <p:nvPr>
            <p:ph type="body" idx="4294967295"/>
          </p:nvPr>
        </p:nvSpPr>
        <p:spPr>
          <a:xfrm>
            <a:off x="1182688" y="2017713"/>
            <a:ext cx="7772400" cy="1204912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热处理是指金属在固态下通过改变温度、保温和随后调整至室温，实现改变金属组织，从而获得所需性能的工艺方法。</a:t>
            </a:r>
            <a:endParaRPr lang="zh-CN" altLang="en-US" sz="2800"/>
          </a:p>
        </p:txBody>
      </p:sp>
      <p:sp>
        <p:nvSpPr>
          <p:cNvPr id="2914" name="矩形 2913"/>
          <p:cNvSpPr/>
          <p:nvPr/>
        </p:nvSpPr>
        <p:spPr>
          <a:xfrm>
            <a:off x="1371600" y="3505200"/>
            <a:ext cx="2362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b="0">
              <a:latin typeface="Times New Roman" panose="02020603050405020304" charset="0"/>
            </a:endParaRPr>
          </a:p>
        </p:txBody>
      </p:sp>
      <p:sp>
        <p:nvSpPr>
          <p:cNvPr id="2915" name="矩形 2914"/>
          <p:cNvSpPr/>
          <p:nvPr/>
        </p:nvSpPr>
        <p:spPr>
          <a:xfrm>
            <a:off x="1447800" y="4267200"/>
            <a:ext cx="1066800" cy="11874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lIns="36000" rIns="36000"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latin typeface="Times New Roman" panose="02020603050405020304" charset="0"/>
              </a:rPr>
              <a:t>金属内部组织转变</a:t>
            </a:r>
            <a:endParaRPr lang="zh-CN" altLang="en-US" b="0">
              <a:latin typeface="Times New Roman" panose="02020603050405020304" charset="0"/>
            </a:endParaRPr>
          </a:p>
        </p:txBody>
      </p:sp>
      <p:sp>
        <p:nvSpPr>
          <p:cNvPr id="2916" name="矩形 2915"/>
          <p:cNvSpPr/>
          <p:nvPr/>
        </p:nvSpPr>
        <p:spPr>
          <a:xfrm>
            <a:off x="1600200" y="3581400"/>
            <a:ext cx="838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latin typeface="Times New Roman" panose="02020603050405020304" charset="0"/>
              </a:rPr>
              <a:t>目的</a:t>
            </a:r>
            <a:endParaRPr lang="zh-CN" altLang="en-US" b="0">
              <a:latin typeface="Times New Roman" panose="02020603050405020304" charset="0"/>
            </a:endParaRPr>
          </a:p>
        </p:txBody>
      </p:sp>
      <p:sp>
        <p:nvSpPr>
          <p:cNvPr id="2917" name="椭圆 2916"/>
          <p:cNvSpPr/>
          <p:nvPr/>
        </p:nvSpPr>
        <p:spPr>
          <a:xfrm>
            <a:off x="2971800" y="3505200"/>
            <a:ext cx="914400" cy="609600"/>
          </a:xfrm>
          <a:prstGeom prst="ellipse">
            <a:avLst/>
          </a:prstGeom>
          <a:solidFill>
            <a:srgbClr val="00E4A8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18" name="矩形 2917"/>
          <p:cNvSpPr/>
          <p:nvPr/>
        </p:nvSpPr>
        <p:spPr>
          <a:xfrm>
            <a:off x="2895600" y="4267200"/>
            <a:ext cx="1066800" cy="1552575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lIns="36000" rIns="36000"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latin typeface="Times New Roman" panose="02020603050405020304" charset="0"/>
              </a:rPr>
              <a:t>组织转变的进行得彻底</a:t>
            </a:r>
            <a:endParaRPr lang="zh-CN" altLang="en-US" b="0">
              <a:latin typeface="Times New Roman" panose="02020603050405020304" charset="0"/>
            </a:endParaRPr>
          </a:p>
        </p:txBody>
      </p:sp>
      <p:sp>
        <p:nvSpPr>
          <p:cNvPr id="2919" name="矩形 2918"/>
          <p:cNvSpPr/>
          <p:nvPr/>
        </p:nvSpPr>
        <p:spPr>
          <a:xfrm>
            <a:off x="3048000" y="3581400"/>
            <a:ext cx="838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latin typeface="Times New Roman" panose="02020603050405020304" charset="0"/>
              </a:rPr>
              <a:t>保温</a:t>
            </a:r>
            <a:endParaRPr lang="zh-CN" altLang="en-US" b="0">
              <a:latin typeface="Times New Roman" panose="02020603050405020304" charset="0"/>
            </a:endParaRPr>
          </a:p>
        </p:txBody>
      </p:sp>
      <p:sp>
        <p:nvSpPr>
          <p:cNvPr id="2920" name="椭圆 2919"/>
          <p:cNvSpPr/>
          <p:nvPr/>
        </p:nvSpPr>
        <p:spPr>
          <a:xfrm>
            <a:off x="4572000" y="3505200"/>
            <a:ext cx="914400" cy="609600"/>
          </a:xfrm>
          <a:prstGeom prst="ellipse">
            <a:avLst/>
          </a:prstGeom>
          <a:solidFill>
            <a:srgbClr val="00E4A8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21" name="矩形 2920"/>
          <p:cNvSpPr/>
          <p:nvPr/>
        </p:nvSpPr>
        <p:spPr>
          <a:xfrm>
            <a:off x="4495800" y="4267200"/>
            <a:ext cx="1066800" cy="191770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lIns="36000" rIns="36000"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latin typeface="Times New Roman" panose="02020603050405020304" charset="0"/>
              </a:rPr>
              <a:t>调整至室温是热处理的重要阶段</a:t>
            </a:r>
            <a:endParaRPr lang="zh-CN" altLang="en-US" b="0">
              <a:latin typeface="Times New Roman" panose="02020603050405020304" charset="0"/>
            </a:endParaRPr>
          </a:p>
        </p:txBody>
      </p:sp>
      <p:sp>
        <p:nvSpPr>
          <p:cNvPr id="2922" name="矩形 2921"/>
          <p:cNvSpPr/>
          <p:nvPr/>
        </p:nvSpPr>
        <p:spPr>
          <a:xfrm>
            <a:off x="4648200" y="3581400"/>
            <a:ext cx="838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0">
                <a:latin typeface="Times New Roman" panose="02020603050405020304" charset="0"/>
              </a:rPr>
              <a:t>方法</a:t>
            </a:r>
            <a:endParaRPr lang="zh-CN" altLang="en-US" b="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25" name="标题 2924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一、热处理概述</a:t>
            </a:r>
            <a:endParaRPr lang="zh-CN" altLang="en-US"/>
          </a:p>
        </p:txBody>
      </p:sp>
      <p:sp>
        <p:nvSpPr>
          <p:cNvPr id="2926" name="文本占位符 2925"/>
          <p:cNvSpPr/>
          <p:nvPr>
            <p:ph type="body" idx="4294967295"/>
          </p:nvPr>
        </p:nvSpPr>
        <p:spPr/>
        <p:txBody>
          <a:bodyPr/>
          <a:p>
            <a:pPr>
              <a:buClr>
                <a:schemeClr val="folHlink"/>
              </a:buClr>
            </a:pPr>
            <a:r>
              <a:rPr lang="zh-CN" altLang="en-US"/>
              <a:t>目的：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提高零件的使用性能，充分发挥钢材的潜力，延长零件的使用寿命。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改善工件的工艺性能，提高加工质量，减小刀锯磨损。</a:t>
            </a:r>
            <a:endParaRPr lang="zh-CN" altLang="en-US"/>
          </a:p>
          <a:p>
            <a:pPr>
              <a:buClr>
                <a:schemeClr val="folHlink"/>
              </a:buClr>
            </a:pPr>
            <a:r>
              <a:rPr lang="zh-CN" altLang="en-US"/>
              <a:t>分类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普通热处理</a:t>
            </a:r>
            <a:endParaRPr lang="zh-CN" altLang="en-US"/>
          </a:p>
          <a:p>
            <a:pPr lvl="1">
              <a:buClr>
                <a:schemeClr val="hlink"/>
              </a:buClr>
            </a:pPr>
            <a:r>
              <a:rPr lang="zh-CN" altLang="en-US"/>
              <a:t>表面热处理</a:t>
            </a:r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29" name="标题 2928"/>
          <p:cNvSpPr/>
          <p:nvPr>
            <p:ph type="title" idx="4294967295"/>
          </p:nvPr>
        </p:nvSpPr>
        <p:spPr>
          <a:xfrm>
            <a:off x="1371600" y="0"/>
            <a:ext cx="7772400" cy="1143000"/>
          </a:xfrm>
        </p:spPr>
        <p:txBody>
          <a:bodyPr anchor="b"/>
          <a:p>
            <a:r>
              <a:rPr lang="zh-CN" altLang="en-US"/>
              <a:t>铁碳合金状态图</a:t>
            </a:r>
            <a:endParaRPr lang="zh-CN" altLang="en-US"/>
          </a:p>
        </p:txBody>
      </p:sp>
      <p:sp>
        <p:nvSpPr>
          <p:cNvPr id="2930" name="文本占位符 2929"/>
          <p:cNvSpPr/>
          <p:nvPr>
            <p:ph type="body" idx="4294967295"/>
          </p:nvPr>
        </p:nvSpPr>
        <p:spPr>
          <a:xfrm>
            <a:off x="1352550" y="1057275"/>
            <a:ext cx="6248400" cy="381000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  <a:buNone/>
            </a:pPr>
            <a:r>
              <a:rPr lang="zh-CN" altLang="en-US" sz="2000"/>
              <a:t>说明合金成分、温度和组织三者关系的图形</a:t>
            </a:r>
            <a:endParaRPr lang="zh-CN" altLang="en-US" sz="2000"/>
          </a:p>
        </p:txBody>
      </p:sp>
      <p:pic>
        <p:nvPicPr>
          <p:cNvPr id="2931" name="图片 2930"/>
          <p:cNvPicPr>
            <a:picLocks noChangeAspect="1"/>
          </p:cNvPicPr>
          <p:nvPr/>
        </p:nvPicPr>
        <p:blipFill>
          <a:blip r:embed="rId1"/>
          <a:srcRect r="-121" b="-139"/>
          <a:stretch>
            <a:fillRect/>
          </a:stretch>
        </p:blipFill>
        <p:spPr>
          <a:xfrm>
            <a:off x="1371600" y="1900238"/>
            <a:ext cx="6400800" cy="43799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32" name="组合 2931"/>
          <p:cNvGrpSpPr/>
          <p:nvPr/>
        </p:nvGrpSpPr>
        <p:grpSpPr>
          <a:xfrm>
            <a:off x="1600200" y="1371600"/>
            <a:ext cx="5029200" cy="5365750"/>
            <a:chOff x="1008" y="864"/>
            <a:chExt cx="3168" cy="3380"/>
          </a:xfrm>
        </p:grpSpPr>
        <p:sp>
          <p:nvSpPr>
            <p:cNvPr id="2933" name="矩形 2932"/>
            <p:cNvSpPr/>
            <p:nvPr/>
          </p:nvSpPr>
          <p:spPr>
            <a:xfrm>
              <a:off x="2064" y="3840"/>
              <a:ext cx="480" cy="14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2934" name="直接连接符 2933"/>
            <p:cNvCxnSpPr/>
            <p:nvPr/>
          </p:nvCxnSpPr>
          <p:spPr>
            <a:xfrm>
              <a:off x="3180" y="1968"/>
              <a:ext cx="0" cy="1632"/>
            </a:xfrm>
            <a:prstGeom prst="line">
              <a:avLst/>
            </a:prstGeom>
            <a:ln w="12700" cap="flat" cmpd="sng">
              <a:solidFill>
                <a:srgbClr val="FF3300"/>
              </a:solidFill>
              <a:prstDash val="dash"/>
              <a:headEnd type="none" w="med" len="med"/>
              <a:tailEnd type="none" w="med" len="med"/>
            </a:ln>
          </p:spPr>
        </p:cxnSp>
        <p:sp>
          <p:nvSpPr>
            <p:cNvPr id="2935" name="矩形 2934"/>
            <p:cNvSpPr/>
            <p:nvPr/>
          </p:nvSpPr>
          <p:spPr>
            <a:xfrm>
              <a:off x="2688" y="864"/>
              <a:ext cx="672" cy="288"/>
            </a:xfrm>
            <a:prstGeom prst="rect">
              <a:avLst/>
            </a:prstGeom>
            <a:solidFill>
              <a:srgbClr val="CCFFFF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0">
                  <a:latin typeface="Times New Roman" panose="02020603050405020304" charset="0"/>
                </a:rPr>
                <a:t>2.11%</a:t>
              </a:r>
              <a:endParaRPr lang="en-US" altLang="zh-CN" b="0">
                <a:latin typeface="Times New Roman" panose="02020603050405020304" charset="0"/>
              </a:endParaRPr>
            </a:p>
          </p:txBody>
        </p:sp>
        <p:sp>
          <p:nvSpPr>
            <p:cNvPr id="2936" name="矩形 2935"/>
            <p:cNvSpPr/>
            <p:nvPr/>
          </p:nvSpPr>
          <p:spPr>
            <a:xfrm>
              <a:off x="1920" y="864"/>
              <a:ext cx="288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0">
                  <a:latin typeface="Times New Roman" panose="02020603050405020304" charset="0"/>
                </a:rPr>
                <a:t>钢</a:t>
              </a:r>
              <a:endParaRPr lang="zh-CN" altLang="en-US" b="0">
                <a:latin typeface="Times New Roman" panose="02020603050405020304" charset="0"/>
              </a:endParaRPr>
            </a:p>
          </p:txBody>
        </p:sp>
        <p:sp>
          <p:nvSpPr>
            <p:cNvPr id="2937" name="矩形 2936"/>
            <p:cNvSpPr/>
            <p:nvPr/>
          </p:nvSpPr>
          <p:spPr>
            <a:xfrm>
              <a:off x="3552" y="864"/>
              <a:ext cx="62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0">
                  <a:latin typeface="Times New Roman" panose="02020603050405020304" charset="0"/>
                </a:rPr>
                <a:t>铸铁</a:t>
              </a:r>
              <a:endParaRPr lang="zh-CN" altLang="en-US" b="0">
                <a:latin typeface="Times New Roman" panose="02020603050405020304" charset="0"/>
              </a:endParaRPr>
            </a:p>
          </p:txBody>
        </p:sp>
        <p:cxnSp>
          <p:nvCxnSpPr>
            <p:cNvPr id="2938" name="直接连接符 2937"/>
            <p:cNvCxnSpPr/>
            <p:nvPr/>
          </p:nvCxnSpPr>
          <p:spPr>
            <a:xfrm>
              <a:off x="2304" y="2640"/>
              <a:ext cx="0" cy="528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939" name="直接连接符 2938"/>
            <p:cNvCxnSpPr/>
            <p:nvPr/>
          </p:nvCxnSpPr>
          <p:spPr>
            <a:xfrm>
              <a:off x="2304" y="3216"/>
              <a:ext cx="0" cy="528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dash"/>
              <a:headEnd type="none" w="med" len="med"/>
              <a:tailEnd type="none" w="med" len="med"/>
            </a:ln>
          </p:spPr>
        </p:cxnSp>
        <p:sp>
          <p:nvSpPr>
            <p:cNvPr id="2940" name="矩形 2939"/>
            <p:cNvSpPr/>
            <p:nvPr/>
          </p:nvSpPr>
          <p:spPr>
            <a:xfrm>
              <a:off x="1872" y="3840"/>
              <a:ext cx="672" cy="404"/>
            </a:xfrm>
            <a:prstGeom prst="rect">
              <a:avLst/>
            </a:prstGeom>
            <a:solidFill>
              <a:srgbClr val="CCFFFF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800" b="0">
                  <a:latin typeface="Times New Roman" panose="02020603050405020304" charset="0"/>
                </a:rPr>
                <a:t>0.77%</a:t>
              </a:r>
              <a:r>
                <a:rPr lang="zh-CN" altLang="en-US" sz="1800" b="0">
                  <a:latin typeface="Times New Roman" panose="02020603050405020304" charset="0"/>
                </a:rPr>
                <a:t>共析钢</a:t>
              </a:r>
              <a:endParaRPr lang="zh-CN" altLang="en-US" sz="1800" b="0">
                <a:latin typeface="Times New Roman" panose="02020603050405020304" charset="0"/>
              </a:endParaRPr>
            </a:p>
          </p:txBody>
        </p:sp>
        <p:sp>
          <p:nvSpPr>
            <p:cNvPr id="2941" name="矩形 2940"/>
            <p:cNvSpPr/>
            <p:nvPr/>
          </p:nvSpPr>
          <p:spPr>
            <a:xfrm>
              <a:off x="1008" y="3888"/>
              <a:ext cx="816" cy="250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0">
                  <a:latin typeface="Times New Roman" panose="02020603050405020304" charset="0"/>
                </a:rPr>
                <a:t>亚共析钢</a:t>
              </a:r>
              <a:endParaRPr lang="zh-CN" altLang="en-US" sz="2000" b="0">
                <a:latin typeface="Times New Roman" panose="02020603050405020304" charset="0"/>
              </a:endParaRPr>
            </a:p>
          </p:txBody>
        </p:sp>
        <p:sp>
          <p:nvSpPr>
            <p:cNvPr id="2942" name="矩形 2941"/>
            <p:cNvSpPr/>
            <p:nvPr/>
          </p:nvSpPr>
          <p:spPr>
            <a:xfrm>
              <a:off x="2544" y="3840"/>
              <a:ext cx="768" cy="250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0">
                  <a:latin typeface="Times New Roman" panose="02020603050405020304" charset="0"/>
                </a:rPr>
                <a:t>过共析钢</a:t>
              </a:r>
              <a:endParaRPr lang="zh-CN" altLang="en-US" sz="2000" b="0">
                <a:latin typeface="Times New Roman" panose="02020603050405020304" charset="0"/>
              </a:endParaRPr>
            </a:p>
          </p:txBody>
        </p:sp>
      </p:grpSp>
      <p:sp>
        <p:nvSpPr>
          <p:cNvPr id="2943" name="矩形 2942"/>
          <p:cNvSpPr/>
          <p:nvPr/>
        </p:nvSpPr>
        <p:spPr>
          <a:xfrm>
            <a:off x="3124200" y="2041525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FF3300"/>
                </a:solidFill>
                <a:latin typeface="Times New Roman" panose="02020603050405020304" charset="0"/>
              </a:rPr>
              <a:t>B</a:t>
            </a:r>
            <a:endParaRPr lang="en-US" altLang="zh-CN" sz="1600" b="0">
              <a:solidFill>
                <a:srgbClr val="FF3300"/>
              </a:solidFill>
              <a:latin typeface="Times New Roman" panose="02020603050405020304" charset="0"/>
            </a:endParaRPr>
          </a:p>
        </p:txBody>
      </p:sp>
      <p:sp>
        <p:nvSpPr>
          <p:cNvPr id="2944" name="矩形 2943"/>
          <p:cNvSpPr/>
          <p:nvPr/>
        </p:nvSpPr>
        <p:spPr>
          <a:xfrm>
            <a:off x="1981200" y="1965325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FF3300"/>
                </a:solidFill>
                <a:latin typeface="Times New Roman" panose="02020603050405020304" charset="0"/>
              </a:rPr>
              <a:t>A</a:t>
            </a:r>
            <a:endParaRPr lang="en-US" altLang="zh-CN" sz="1600" b="0">
              <a:solidFill>
                <a:srgbClr val="FF3300"/>
              </a:solidFill>
              <a:latin typeface="Times New Roman" panose="02020603050405020304" charset="0"/>
            </a:endParaRPr>
          </a:p>
        </p:txBody>
      </p:sp>
      <p:sp>
        <p:nvSpPr>
          <p:cNvPr id="2945" name="矩形 2944"/>
          <p:cNvSpPr/>
          <p:nvPr/>
        </p:nvSpPr>
        <p:spPr>
          <a:xfrm>
            <a:off x="6324600" y="2895600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FF3300"/>
                </a:solidFill>
                <a:latin typeface="Times New Roman" panose="02020603050405020304" charset="0"/>
              </a:rPr>
              <a:t>C</a:t>
            </a:r>
            <a:endParaRPr lang="en-US" altLang="zh-CN" sz="1600" b="0">
              <a:solidFill>
                <a:srgbClr val="FF3300"/>
              </a:solidFill>
              <a:latin typeface="Times New Roman" panose="02020603050405020304" charset="0"/>
            </a:endParaRPr>
          </a:p>
        </p:txBody>
      </p:sp>
      <p:sp>
        <p:nvSpPr>
          <p:cNvPr id="2946" name="矩形 2945"/>
          <p:cNvSpPr/>
          <p:nvPr/>
        </p:nvSpPr>
        <p:spPr>
          <a:xfrm>
            <a:off x="7467600" y="1828800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FF3300"/>
                </a:solidFill>
                <a:latin typeface="Times New Roman" panose="02020603050405020304" charset="0"/>
              </a:rPr>
              <a:t>D</a:t>
            </a:r>
            <a:endParaRPr lang="en-US" altLang="zh-CN" sz="1600" b="0">
              <a:solidFill>
                <a:srgbClr val="FF3300"/>
              </a:solidFill>
              <a:latin typeface="Times New Roman" panose="02020603050405020304" charset="0"/>
            </a:endParaRPr>
          </a:p>
        </p:txBody>
      </p:sp>
      <p:sp>
        <p:nvSpPr>
          <p:cNvPr id="2947" name="矩形 2946"/>
          <p:cNvSpPr/>
          <p:nvPr/>
        </p:nvSpPr>
        <p:spPr>
          <a:xfrm>
            <a:off x="5029200" y="2895600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3399FF"/>
                </a:solidFill>
                <a:latin typeface="Times New Roman" panose="02020603050405020304" charset="0"/>
              </a:rPr>
              <a:t>E</a:t>
            </a:r>
            <a:endParaRPr lang="en-US" altLang="zh-CN" sz="1600" b="0">
              <a:solidFill>
                <a:srgbClr val="3399FF"/>
              </a:solidFill>
              <a:latin typeface="Times New Roman" panose="02020603050405020304" charset="0"/>
            </a:endParaRPr>
          </a:p>
        </p:txBody>
      </p:sp>
      <p:sp>
        <p:nvSpPr>
          <p:cNvPr id="2948" name="矩形 2947"/>
          <p:cNvSpPr/>
          <p:nvPr/>
        </p:nvSpPr>
        <p:spPr>
          <a:xfrm>
            <a:off x="7467600" y="3032125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3399FF"/>
                </a:solidFill>
                <a:latin typeface="Times New Roman" panose="02020603050405020304" charset="0"/>
              </a:rPr>
              <a:t>F</a:t>
            </a:r>
            <a:endParaRPr lang="en-US" altLang="zh-CN" sz="1600" b="0">
              <a:solidFill>
                <a:srgbClr val="3399FF"/>
              </a:solidFill>
              <a:latin typeface="Times New Roman" panose="02020603050405020304" charset="0"/>
            </a:endParaRPr>
          </a:p>
        </p:txBody>
      </p:sp>
      <p:sp>
        <p:nvSpPr>
          <p:cNvPr id="2949" name="矩形 2948"/>
          <p:cNvSpPr/>
          <p:nvPr/>
        </p:nvSpPr>
        <p:spPr>
          <a:xfrm>
            <a:off x="2286000" y="2117725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3399FF"/>
                </a:solidFill>
                <a:latin typeface="Times New Roman" panose="02020603050405020304" charset="0"/>
              </a:rPr>
              <a:t>H</a:t>
            </a:r>
            <a:endParaRPr lang="en-US" altLang="zh-CN" sz="1600" b="0">
              <a:solidFill>
                <a:srgbClr val="3399FF"/>
              </a:solidFill>
              <a:latin typeface="Times New Roman" panose="02020603050405020304" charset="0"/>
            </a:endParaRPr>
          </a:p>
        </p:txBody>
      </p:sp>
      <p:sp>
        <p:nvSpPr>
          <p:cNvPr id="2950" name="矩形 2949"/>
          <p:cNvSpPr/>
          <p:nvPr/>
        </p:nvSpPr>
        <p:spPr>
          <a:xfrm>
            <a:off x="2590800" y="2193925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3399FF"/>
                </a:solidFill>
                <a:latin typeface="Times New Roman" panose="02020603050405020304" charset="0"/>
              </a:rPr>
              <a:t>J</a:t>
            </a:r>
            <a:endParaRPr lang="en-US" altLang="zh-CN" sz="1600" b="0">
              <a:solidFill>
                <a:srgbClr val="3399FF"/>
              </a:solidFill>
              <a:latin typeface="Times New Roman" panose="02020603050405020304" charset="0"/>
            </a:endParaRPr>
          </a:p>
        </p:txBody>
      </p:sp>
      <p:sp>
        <p:nvSpPr>
          <p:cNvPr id="2951" name="矩形 2950"/>
          <p:cNvSpPr/>
          <p:nvPr/>
        </p:nvSpPr>
        <p:spPr>
          <a:xfrm>
            <a:off x="2247900" y="3524250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FF3300"/>
                </a:solidFill>
                <a:latin typeface="Times New Roman" panose="02020603050405020304" charset="0"/>
              </a:rPr>
              <a:t>G</a:t>
            </a:r>
            <a:endParaRPr lang="en-US" altLang="zh-CN" sz="1600" b="0">
              <a:solidFill>
                <a:srgbClr val="FF3300"/>
              </a:solidFill>
              <a:latin typeface="Times New Roman" panose="02020603050405020304" charset="0"/>
            </a:endParaRPr>
          </a:p>
        </p:txBody>
      </p:sp>
      <p:sp>
        <p:nvSpPr>
          <p:cNvPr id="2952" name="矩形 2951"/>
          <p:cNvSpPr/>
          <p:nvPr/>
        </p:nvSpPr>
        <p:spPr>
          <a:xfrm>
            <a:off x="3581400" y="3870325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FF3300"/>
                </a:solidFill>
                <a:latin typeface="Times New Roman" panose="02020603050405020304" charset="0"/>
              </a:rPr>
              <a:t>S</a:t>
            </a:r>
            <a:endParaRPr lang="en-US" altLang="zh-CN" sz="1600" b="0">
              <a:solidFill>
                <a:srgbClr val="FF3300"/>
              </a:solidFill>
              <a:latin typeface="Times New Roman" panose="02020603050405020304" charset="0"/>
            </a:endParaRPr>
          </a:p>
        </p:txBody>
      </p:sp>
      <p:sp>
        <p:nvSpPr>
          <p:cNvPr id="2953" name="矩形 2952"/>
          <p:cNvSpPr/>
          <p:nvPr/>
        </p:nvSpPr>
        <p:spPr>
          <a:xfrm>
            <a:off x="1981200" y="3962400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0000FF"/>
                </a:solidFill>
                <a:latin typeface="Times New Roman" panose="02020603050405020304" charset="0"/>
              </a:rPr>
              <a:t>P</a:t>
            </a:r>
            <a:endParaRPr lang="en-US" altLang="zh-CN" sz="1600" b="0">
              <a:solidFill>
                <a:srgbClr val="0000FF"/>
              </a:solidFill>
              <a:latin typeface="Times New Roman" panose="02020603050405020304" charset="0"/>
            </a:endParaRPr>
          </a:p>
        </p:txBody>
      </p:sp>
      <p:sp>
        <p:nvSpPr>
          <p:cNvPr id="2954" name="矩形 2953"/>
          <p:cNvSpPr/>
          <p:nvPr/>
        </p:nvSpPr>
        <p:spPr>
          <a:xfrm>
            <a:off x="7467600" y="4114800"/>
            <a:ext cx="152400" cy="2444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>
            <a:spAutoFit/>
          </a:bodyPr>
          <a:p>
            <a:pPr>
              <a:spcBef>
                <a:spcPct val="50000"/>
              </a:spcBef>
            </a:pPr>
            <a:r>
              <a:rPr lang="en-US" altLang="zh-CN" sz="1600" b="0">
                <a:solidFill>
                  <a:srgbClr val="0000FF"/>
                </a:solidFill>
                <a:latin typeface="Times New Roman" panose="02020603050405020304" charset="0"/>
              </a:rPr>
              <a:t>K</a:t>
            </a:r>
            <a:endParaRPr lang="en-US" altLang="zh-CN" sz="1600" b="0">
              <a:solidFill>
                <a:srgbClr val="0000FF"/>
              </a:solidFill>
              <a:latin typeface="Times New Roman" panose="02020603050405020304" charset="0"/>
            </a:endParaRPr>
          </a:p>
        </p:txBody>
      </p:sp>
      <p:sp>
        <p:nvSpPr>
          <p:cNvPr id="2955" name="矩形 2954"/>
          <p:cNvSpPr/>
          <p:nvPr/>
        </p:nvSpPr>
        <p:spPr>
          <a:xfrm>
            <a:off x="2819400" y="3581400"/>
            <a:ext cx="685800" cy="45720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b="0">
                <a:latin typeface="Times New Roman" panose="02020603050405020304" charset="0"/>
              </a:rPr>
              <a:t>A</a:t>
            </a:r>
            <a:r>
              <a:rPr lang="en-US" altLang="zh-CN" b="0" baseline="-25000">
                <a:latin typeface="Times New Roman" panose="02020603050405020304" charset="0"/>
              </a:rPr>
              <a:t>3</a:t>
            </a:r>
            <a:endParaRPr lang="en-US" altLang="zh-CN" b="0" baseline="-25000">
              <a:latin typeface="Times New Roman" panose="02020603050405020304" charset="0"/>
            </a:endParaRPr>
          </a:p>
        </p:txBody>
      </p:sp>
      <p:sp>
        <p:nvSpPr>
          <p:cNvPr id="2956" name="矩形 2955"/>
          <p:cNvSpPr/>
          <p:nvPr/>
        </p:nvSpPr>
        <p:spPr>
          <a:xfrm>
            <a:off x="3962400" y="3352800"/>
            <a:ext cx="685800" cy="45720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b="0">
                <a:latin typeface="Times New Roman" panose="02020603050405020304" charset="0"/>
              </a:rPr>
              <a:t>A</a:t>
            </a:r>
            <a:r>
              <a:rPr lang="en-US" altLang="zh-CN" b="0" baseline="-25000">
                <a:latin typeface="Times New Roman" panose="02020603050405020304" charset="0"/>
              </a:rPr>
              <a:t>cm</a:t>
            </a:r>
            <a:endParaRPr lang="en-US" altLang="zh-CN" b="0" baseline="-25000">
              <a:latin typeface="Times New Roman" panose="02020603050405020304" charset="0"/>
            </a:endParaRPr>
          </a:p>
        </p:txBody>
      </p:sp>
      <p:sp>
        <p:nvSpPr>
          <p:cNvPr id="2957" name="矩形 2956"/>
          <p:cNvSpPr/>
          <p:nvPr/>
        </p:nvSpPr>
        <p:spPr>
          <a:xfrm>
            <a:off x="5181600" y="3962400"/>
            <a:ext cx="685800" cy="45720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b="0">
                <a:latin typeface="Times New Roman" panose="02020603050405020304" charset="0"/>
              </a:rPr>
              <a:t>A</a:t>
            </a:r>
            <a:r>
              <a:rPr lang="en-US" altLang="zh-CN" b="0" baseline="-25000">
                <a:latin typeface="Times New Roman" panose="02020603050405020304" charset="0"/>
              </a:rPr>
              <a:t>1</a:t>
            </a:r>
            <a:endParaRPr lang="en-US" altLang="zh-CN" b="0" baseline="-2500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0" name="标题 2959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一、普通热处理</a:t>
            </a:r>
            <a:endParaRPr lang="zh-CN" altLang="en-US"/>
          </a:p>
        </p:txBody>
      </p:sp>
      <p:sp>
        <p:nvSpPr>
          <p:cNvPr id="2961" name="文本占位符 2960"/>
          <p:cNvSpPr/>
          <p:nvPr>
            <p:ph type="body" idx="4294967295"/>
          </p:nvPr>
        </p:nvSpPr>
        <p:spPr/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n-US" altLang="zh-CN" sz="2800"/>
              <a:t>1</a:t>
            </a:r>
            <a:r>
              <a:rPr lang="zh-CN" altLang="en-US" sz="2800"/>
              <a:t>、退火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把钢加热到某一温度，经保温后缓慢冷却，以获得接近平衡组织的方法。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目的：降低硬度；提高塑性；细化晶粒；消除应力；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1 </a:t>
            </a:r>
            <a:r>
              <a:rPr lang="zh-CN" altLang="en-US" sz="2400"/>
              <a:t>完全退火：用于亚共析钢的铸、锻、焊件。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2 </a:t>
            </a:r>
            <a:r>
              <a:rPr lang="zh-CN" altLang="en-US" sz="2400"/>
              <a:t>球化退火：用于过共析钢。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3</a:t>
            </a:r>
            <a:r>
              <a:rPr lang="zh-CN" altLang="en-US" sz="2400"/>
              <a:t>去应力退火：加热到 </a:t>
            </a:r>
            <a:r>
              <a:rPr lang="en-US" altLang="zh-CN" sz="2400"/>
              <a:t>Ac1</a:t>
            </a:r>
            <a:r>
              <a:rPr lang="zh-CN" altLang="en-US" sz="2400"/>
              <a:t>线以下某个温度，炉冷，用于消除铸、锻、焊件及冷冲压件的残余应力。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4 </a:t>
            </a:r>
            <a:r>
              <a:rPr lang="zh-CN" altLang="en-US" sz="2400"/>
              <a:t>扩散退火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5</a:t>
            </a:r>
            <a:r>
              <a:rPr lang="zh-CN" altLang="en-US" sz="2400"/>
              <a:t>等温退火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6 </a:t>
            </a:r>
            <a:r>
              <a:rPr lang="zh-CN" altLang="en-US" sz="2400"/>
              <a:t>再结晶退火</a:t>
            </a:r>
            <a:endParaRPr lang="zh-CN" altLang="en-US" sz="24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4" name="标题 2963"/>
          <p:cNvSpPr/>
          <p:nvPr>
            <p:ph type="title" idx="4294967295"/>
          </p:nvPr>
        </p:nvSpPr>
        <p:spPr/>
        <p:txBody>
          <a:bodyPr anchor="b"/>
          <a:p>
            <a:r>
              <a:rPr lang="en-US" altLang="zh-CN"/>
              <a:t>2</a:t>
            </a:r>
            <a:r>
              <a:rPr lang="zh-CN" altLang="en-US"/>
              <a:t>、正火</a:t>
            </a:r>
            <a:endParaRPr lang="zh-CN" altLang="en-US"/>
          </a:p>
        </p:txBody>
      </p:sp>
      <p:sp>
        <p:nvSpPr>
          <p:cNvPr id="2965" name="文本占位符 2964"/>
          <p:cNvSpPr/>
          <p:nvPr>
            <p:ph type="body" idx="4294967295"/>
          </p:nvPr>
        </p:nvSpPr>
        <p:spPr>
          <a:xfrm>
            <a:off x="1182688" y="2017713"/>
            <a:ext cx="7772400" cy="4100512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把钢加热到</a:t>
            </a:r>
            <a:r>
              <a:rPr lang="en-US" altLang="zh-CN" sz="2800"/>
              <a:t>A3</a:t>
            </a:r>
            <a:r>
              <a:rPr lang="zh-CN" altLang="en-US" sz="2800"/>
              <a:t>线</a:t>
            </a:r>
            <a:r>
              <a:rPr lang="en-US" altLang="zh-CN" sz="2800"/>
              <a:t>(</a:t>
            </a:r>
            <a:r>
              <a:rPr lang="zh-CN" altLang="en-US" sz="2800"/>
              <a:t>对亚共析钢</a:t>
            </a:r>
            <a:r>
              <a:rPr lang="en-US" altLang="zh-CN" sz="2800"/>
              <a:t>)</a:t>
            </a:r>
            <a:r>
              <a:rPr lang="zh-CN" altLang="en-US" sz="2800"/>
              <a:t>或</a:t>
            </a:r>
            <a:r>
              <a:rPr lang="en-US" altLang="zh-CN" sz="2800"/>
              <a:t>Acm</a:t>
            </a:r>
            <a:r>
              <a:rPr lang="zh-CN" altLang="en-US" sz="2800"/>
              <a:t>线</a:t>
            </a:r>
            <a:r>
              <a:rPr lang="en-US" altLang="zh-CN" sz="2800"/>
              <a:t>(</a:t>
            </a:r>
            <a:r>
              <a:rPr lang="zh-CN" altLang="en-US" sz="2800"/>
              <a:t>过共析钢</a:t>
            </a:r>
            <a:r>
              <a:rPr lang="en-US" altLang="zh-CN" sz="2800"/>
              <a:t>)</a:t>
            </a:r>
            <a:r>
              <a:rPr lang="zh-CN" altLang="en-US" sz="2800"/>
              <a:t>以上</a:t>
            </a:r>
            <a:r>
              <a:rPr lang="en-US" altLang="zh-CN" sz="2800"/>
              <a:t>30</a:t>
            </a:r>
            <a:r>
              <a:rPr lang="zh-CN" altLang="en-US" sz="2800"/>
              <a:t>～</a:t>
            </a:r>
            <a:r>
              <a:rPr lang="en-US" altLang="zh-CN" sz="2800"/>
              <a:t>50℃</a:t>
            </a:r>
            <a:r>
              <a:rPr lang="zh-CN" altLang="en-US" sz="2800"/>
              <a:t>，保温后，在静止空气中冷却。</a:t>
            </a: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冷却速度比退火快，退火后钢的性能因钢种不同而有很大的差别。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改善低碳钢和低碳合金钢的切削加工性；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细化晶粒；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消除过共析钢中的网状渗碳体，改善钢的力学性能，为球化退火做组织准备；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代替中碳钢和低碳合金结构钢的退火，改善组织结构和切削加工性。</a:t>
            </a:r>
            <a:endParaRPr lang="zh-CN" altLang="en-US" sz="24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8" name="标题 2967"/>
          <p:cNvSpPr/>
          <p:nvPr>
            <p:ph type="title" idx="4294967295"/>
          </p:nvPr>
        </p:nvSpPr>
        <p:spPr>
          <a:xfrm>
            <a:off x="1143000" y="457200"/>
            <a:ext cx="3657600" cy="1143000"/>
          </a:xfrm>
        </p:spPr>
        <p:txBody>
          <a:bodyPr anchor="b"/>
          <a:p>
            <a:r>
              <a:rPr lang="en-US" altLang="zh-CN"/>
              <a:t>3</a:t>
            </a:r>
            <a:r>
              <a:rPr lang="zh-CN" altLang="en-US"/>
              <a:t>、淬火</a:t>
            </a:r>
            <a:endParaRPr lang="zh-CN" altLang="en-US"/>
          </a:p>
        </p:txBody>
      </p:sp>
      <p:sp>
        <p:nvSpPr>
          <p:cNvPr id="2969" name="文本占位符 2968"/>
          <p:cNvSpPr/>
          <p:nvPr>
            <p:ph type="body" idx="4294967295"/>
          </p:nvPr>
        </p:nvSpPr>
        <p:spPr>
          <a:xfrm>
            <a:off x="838200" y="1966913"/>
            <a:ext cx="7772400" cy="4586287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把钢加热到组织转变温度</a:t>
            </a:r>
            <a:r>
              <a:rPr lang="en-US" altLang="zh-CN" sz="2800"/>
              <a:t>(A</a:t>
            </a:r>
            <a:r>
              <a:rPr lang="en-US" altLang="zh-CN" sz="2800" baseline="-16000"/>
              <a:t>3</a:t>
            </a:r>
            <a:r>
              <a:rPr lang="zh-CN" altLang="en-US" sz="2800"/>
              <a:t>或</a:t>
            </a:r>
            <a:r>
              <a:rPr lang="en-US" altLang="zh-CN" sz="2800"/>
              <a:t>A</a:t>
            </a:r>
            <a:r>
              <a:rPr lang="en-US" altLang="zh-CN" sz="2800" baseline="-16000"/>
              <a:t>1</a:t>
            </a:r>
            <a:r>
              <a:rPr lang="en-US" altLang="zh-CN" sz="2800"/>
              <a:t>)</a:t>
            </a:r>
            <a:r>
              <a:rPr lang="zh-CN" altLang="en-US" sz="2800"/>
              <a:t>以上</a:t>
            </a:r>
            <a:r>
              <a:rPr lang="en-US" altLang="zh-CN" sz="2800"/>
              <a:t>30</a:t>
            </a:r>
            <a:r>
              <a:rPr lang="zh-CN" altLang="en-US" sz="2800"/>
              <a:t>～</a:t>
            </a:r>
            <a:r>
              <a:rPr lang="en-US" altLang="zh-CN" sz="2800"/>
              <a:t>50℃</a:t>
            </a:r>
            <a:r>
              <a:rPr lang="zh-CN" altLang="en-US" sz="2800"/>
              <a:t>，保温后快速冷却的处理工艺。目的在于获得马氏体组织，使钢具有高硬度和高耐磨性。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冷却介质</a:t>
            </a:r>
            <a:endParaRPr lang="zh-CN" altLang="en-US" sz="2400"/>
          </a:p>
          <a:p>
            <a:pPr lvl="2"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000"/>
              <a:t>水、油、盐或碱的溶液</a:t>
            </a:r>
            <a:endParaRPr lang="zh-CN" altLang="en-US" sz="20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方法：单液淬火、双液淬火、分级淬火、等温淬火</a:t>
            </a:r>
            <a:endParaRPr lang="zh-CN" altLang="en-US" sz="24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淬透性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淬火时能得到的淬硬层深度。</a:t>
            </a:r>
            <a:endParaRPr lang="zh-CN" altLang="en-US" sz="24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淬硬性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淬火后能达到的最高硬度值。实质是马氏体的硬度，其硬度取决于它的含碳量。</a:t>
            </a:r>
            <a:endParaRPr lang="zh-CN" altLang="en-US" sz="24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72" name="标题 2971"/>
          <p:cNvSpPr/>
          <p:nvPr>
            <p:ph type="title" idx="4294967295"/>
          </p:nvPr>
        </p:nvSpPr>
        <p:spPr>
          <a:xfrm>
            <a:off x="1371600" y="609600"/>
            <a:ext cx="7772400" cy="1143000"/>
          </a:xfrm>
        </p:spPr>
        <p:txBody>
          <a:bodyPr anchor="b"/>
          <a:p>
            <a:r>
              <a:rPr lang="en-US" altLang="zh-CN"/>
              <a:t>4</a:t>
            </a:r>
            <a:r>
              <a:rPr lang="zh-CN" altLang="en-US"/>
              <a:t>、回火</a:t>
            </a:r>
            <a:endParaRPr lang="zh-CN" altLang="en-US"/>
          </a:p>
        </p:txBody>
      </p:sp>
      <p:sp>
        <p:nvSpPr>
          <p:cNvPr id="2973" name="文本占位符 2972"/>
          <p:cNvSpPr/>
          <p:nvPr>
            <p:ph type="body" idx="4294967295"/>
          </p:nvPr>
        </p:nvSpPr>
        <p:spPr>
          <a:xfrm>
            <a:off x="685800" y="1981200"/>
            <a:ext cx="8153400" cy="4281488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是把淬火后的钢加热到</a:t>
            </a:r>
            <a:r>
              <a:rPr lang="en-US" altLang="zh-CN" sz="2800"/>
              <a:t>A1</a:t>
            </a:r>
            <a:r>
              <a:rPr lang="zh-CN" altLang="en-US" sz="2800"/>
              <a:t>线以下某一温度，保温后冷却到室温的处理工艺。是淬火工件必须进行的一个工序。</a:t>
            </a: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低温回火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淬火后的钢</a:t>
            </a:r>
            <a:r>
              <a:rPr lang="en-US" altLang="zh-CN" sz="2400"/>
              <a:t>→</a:t>
            </a:r>
            <a:r>
              <a:rPr lang="zh-CN" altLang="en-US" sz="2400"/>
              <a:t>加热至</a:t>
            </a:r>
            <a:r>
              <a:rPr lang="en-US" altLang="zh-CN" sz="2400"/>
              <a:t>150~200℃ →</a:t>
            </a:r>
            <a:r>
              <a:rPr lang="zh-CN" altLang="en-US" sz="2400"/>
              <a:t>保温后冷却至室温</a:t>
            </a:r>
            <a:endParaRPr lang="zh-CN" altLang="en-US" sz="24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中温回火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淬火后的钢</a:t>
            </a:r>
            <a:r>
              <a:rPr lang="en-US" altLang="zh-CN" sz="2400"/>
              <a:t>→</a:t>
            </a:r>
            <a:r>
              <a:rPr lang="zh-CN" altLang="en-US" sz="2400"/>
              <a:t>加热至</a:t>
            </a:r>
            <a:r>
              <a:rPr lang="en-US" altLang="zh-CN" sz="2400"/>
              <a:t>350~500℃ →</a:t>
            </a:r>
            <a:r>
              <a:rPr lang="zh-CN" altLang="en-US" sz="2400"/>
              <a:t>保温后冷却至室温</a:t>
            </a:r>
            <a:endParaRPr lang="zh-CN" altLang="en-US" sz="24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高温回火（</a:t>
            </a:r>
            <a:r>
              <a:rPr lang="zh-CN" altLang="en-US" sz="2800">
                <a:solidFill>
                  <a:srgbClr val="FF0000"/>
                </a:solidFill>
              </a:rPr>
              <a:t>调质</a:t>
            </a:r>
            <a:r>
              <a:rPr lang="zh-CN" altLang="en-US" sz="2800"/>
              <a:t>）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淬火后的钢</a:t>
            </a:r>
            <a:r>
              <a:rPr lang="en-US" altLang="zh-CN" sz="2400"/>
              <a:t>→</a:t>
            </a:r>
            <a:r>
              <a:rPr lang="zh-CN" altLang="en-US" sz="2400"/>
              <a:t>加热至</a:t>
            </a:r>
            <a:r>
              <a:rPr lang="en-US" altLang="zh-CN" sz="2400"/>
              <a:t>500~650℃ →</a:t>
            </a:r>
            <a:r>
              <a:rPr lang="zh-CN" altLang="en-US" sz="2400"/>
              <a:t>保温后冷却至室温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获得了回火索氏体组织</a:t>
            </a:r>
            <a:r>
              <a:rPr lang="en-US" altLang="zh-CN" sz="2400"/>
              <a:t>HRC20</a:t>
            </a:r>
            <a:r>
              <a:rPr lang="zh-CN" altLang="en-US" sz="2400"/>
              <a:t>，综合力学性能很高。</a:t>
            </a:r>
            <a:endParaRPr lang="zh-CN" altLang="en-US" sz="2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76" name="标题 2975"/>
          <p:cNvSpPr/>
          <p:nvPr>
            <p:ph type="title" idx="4294967295"/>
          </p:nvPr>
        </p:nvSpPr>
        <p:spPr>
          <a:xfrm>
            <a:off x="1143000" y="838200"/>
            <a:ext cx="7793038" cy="769938"/>
          </a:xfrm>
        </p:spPr>
        <p:txBody>
          <a:bodyPr anchor="b"/>
          <a:p>
            <a:r>
              <a:rPr lang="zh-CN" altLang="en-US" b="1"/>
              <a:t>三、表面热处理方法</a:t>
            </a:r>
            <a:endParaRPr lang="zh-CN" altLang="en-US" b="1"/>
          </a:p>
        </p:txBody>
      </p:sp>
      <p:sp>
        <p:nvSpPr>
          <p:cNvPr id="2977" name="文本占位符 2976"/>
          <p:cNvSpPr/>
          <p:nvPr>
            <p:ph type="body" idx="4294967295"/>
          </p:nvPr>
        </p:nvSpPr>
        <p:spPr/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仅对工件表层进行热处理以改变其组织和性能的工艺方法。</a:t>
            </a:r>
            <a:endParaRPr lang="zh-CN" altLang="en-US" sz="28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一）表面淬火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1 </a:t>
            </a:r>
            <a:r>
              <a:rPr lang="zh-CN" altLang="en-US" sz="2400"/>
              <a:t>感应加热表面淬火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2 </a:t>
            </a:r>
            <a:r>
              <a:rPr lang="zh-CN" altLang="en-US" sz="2400"/>
              <a:t>火焰加热表面淬火</a:t>
            </a:r>
            <a:endParaRPr lang="zh-CN" altLang="en-US" sz="24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二）化学热处理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1 </a:t>
            </a:r>
            <a:r>
              <a:rPr lang="zh-CN" altLang="en-US" sz="2400"/>
              <a:t>渗碳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2 </a:t>
            </a:r>
            <a:r>
              <a:rPr lang="zh-CN" altLang="en-US" sz="2400"/>
              <a:t>渗氮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en-US" altLang="zh-CN" sz="2400"/>
              <a:t>3 </a:t>
            </a:r>
            <a:r>
              <a:rPr lang="zh-CN" altLang="en-US" sz="2400"/>
              <a:t>碳氮共渗</a:t>
            </a:r>
            <a:endParaRPr lang="zh-CN" altLang="en-US" sz="24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80" name="标题 2979"/>
          <p:cNvSpPr/>
          <p:nvPr>
            <p:ph type="title" idx="4294967295"/>
          </p:nvPr>
        </p:nvSpPr>
        <p:spPr>
          <a:xfrm>
            <a:off x="246063" y="685800"/>
            <a:ext cx="7772400" cy="1143000"/>
          </a:xfrm>
        </p:spPr>
        <p:txBody>
          <a:bodyPr anchor="b"/>
          <a:p>
            <a:r>
              <a:rPr lang="en-US" altLang="zh-CN"/>
              <a:t>       </a:t>
            </a:r>
            <a:r>
              <a:rPr lang="zh-CN" altLang="en-US"/>
              <a:t>表面淬火</a:t>
            </a:r>
            <a:endParaRPr lang="zh-CN" altLang="en-US"/>
          </a:p>
        </p:txBody>
      </p:sp>
      <p:sp>
        <p:nvSpPr>
          <p:cNvPr id="2981" name="文本占位符 2980"/>
          <p:cNvSpPr/>
          <p:nvPr>
            <p:ph type="body" idx="4294967295"/>
          </p:nvPr>
        </p:nvSpPr>
        <p:spPr>
          <a:xfrm>
            <a:off x="914400" y="1905000"/>
            <a:ext cx="7772400" cy="1662113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2800"/>
              <a:t>钢件快速加热，使其表面迅速达到淬火温度，而心部仍低于</a:t>
            </a:r>
            <a:r>
              <a:rPr lang="en-US" altLang="zh-CN" sz="2800"/>
              <a:t>Ac1</a:t>
            </a:r>
            <a:r>
              <a:rPr lang="zh-CN" altLang="en-US" sz="2800"/>
              <a:t>温度，表面喷水快速冷却，使得零件“外硬内韧”。</a:t>
            </a:r>
            <a:endParaRPr lang="zh-CN" altLang="en-US" sz="28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适合于中碳钢和中碳合金钢。</a:t>
            </a:r>
            <a:endParaRPr lang="zh-CN" altLang="en-US" sz="2400"/>
          </a:p>
        </p:txBody>
      </p:sp>
      <p:pic>
        <p:nvPicPr>
          <p:cNvPr id="2982" name="图片 29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2200" y="3589338"/>
            <a:ext cx="3657600" cy="2049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83" name="矩形 2982"/>
          <p:cNvSpPr/>
          <p:nvPr/>
        </p:nvSpPr>
        <p:spPr>
          <a:xfrm>
            <a:off x="1981200" y="5638800"/>
            <a:ext cx="4876800" cy="85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000" b="0">
                <a:latin typeface="Times New Roman" panose="02020603050405020304" charset="0"/>
              </a:rPr>
              <a:t>火焰加热表面淬火</a:t>
            </a:r>
            <a:endParaRPr lang="zh-CN" altLang="en-US" sz="2000" b="0">
              <a:latin typeface="Times New Roman" panose="0202060305040502030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2000" b="0">
                <a:latin typeface="Times New Roman" panose="02020603050405020304" charset="0"/>
              </a:rPr>
              <a:t>1 </a:t>
            </a:r>
            <a:r>
              <a:rPr lang="zh-CN" altLang="en-US" sz="2000" b="0">
                <a:latin typeface="Times New Roman" panose="02020603050405020304" charset="0"/>
              </a:rPr>
              <a:t>烧嘴  </a:t>
            </a:r>
            <a:r>
              <a:rPr lang="en-US" altLang="zh-CN" sz="2000" b="0">
                <a:latin typeface="Times New Roman" panose="02020603050405020304" charset="0"/>
              </a:rPr>
              <a:t>2</a:t>
            </a:r>
            <a:r>
              <a:rPr lang="zh-CN" altLang="en-US" sz="2000" b="0">
                <a:latin typeface="Times New Roman" panose="02020603050405020304" charset="0"/>
              </a:rPr>
              <a:t>喷水管  </a:t>
            </a:r>
            <a:r>
              <a:rPr lang="en-US" altLang="zh-CN" sz="2000" b="0">
                <a:latin typeface="Times New Roman" panose="02020603050405020304" charset="0"/>
              </a:rPr>
              <a:t>3</a:t>
            </a:r>
            <a:r>
              <a:rPr lang="zh-CN" altLang="en-US" sz="2000" b="0">
                <a:latin typeface="Times New Roman" panose="02020603050405020304" charset="0"/>
              </a:rPr>
              <a:t>加热层  </a:t>
            </a:r>
            <a:r>
              <a:rPr lang="en-US" altLang="zh-CN" sz="2000" b="0">
                <a:latin typeface="Times New Roman" panose="02020603050405020304" charset="0"/>
              </a:rPr>
              <a:t>4</a:t>
            </a:r>
            <a:r>
              <a:rPr lang="zh-CN" altLang="en-US" sz="2000" b="0">
                <a:latin typeface="Times New Roman" panose="02020603050405020304" charset="0"/>
              </a:rPr>
              <a:t>工件  </a:t>
            </a:r>
            <a:r>
              <a:rPr lang="en-US" altLang="zh-CN" sz="2000" b="0">
                <a:latin typeface="Times New Roman" panose="02020603050405020304" charset="0"/>
              </a:rPr>
              <a:t>5</a:t>
            </a:r>
            <a:r>
              <a:rPr lang="zh-CN" altLang="en-US" sz="2000" b="0">
                <a:latin typeface="Times New Roman" panose="02020603050405020304" charset="0"/>
              </a:rPr>
              <a:t>淬硬层</a:t>
            </a:r>
            <a:endParaRPr lang="zh-CN" altLang="en-US" sz="2000" b="0">
              <a:latin typeface="Times New Roman" panose="02020603050405020304" charset="0"/>
            </a:endParaRPr>
          </a:p>
        </p:txBody>
      </p:sp>
      <p:pic>
        <p:nvPicPr>
          <p:cNvPr id="2984" name="图片 29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3505200"/>
            <a:ext cx="2514600" cy="1885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87" name="标题 2986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例如齿轮</a:t>
            </a:r>
            <a:endParaRPr lang="zh-CN" altLang="en-US"/>
          </a:p>
        </p:txBody>
      </p:sp>
      <p:sp>
        <p:nvSpPr>
          <p:cNvPr id="2988" name="文本占位符 2987"/>
          <p:cNvSpPr/>
          <p:nvPr>
            <p:ph type="body" idx="4294967295"/>
          </p:nvPr>
        </p:nvSpPr>
        <p:spPr/>
        <p:txBody>
          <a:bodyPr/>
          <a:p>
            <a:pPr>
              <a:buClr>
                <a:schemeClr val="folHlink"/>
              </a:buClr>
            </a:pPr>
          </a:p>
        </p:txBody>
      </p:sp>
      <p:pic>
        <p:nvPicPr>
          <p:cNvPr id="2989" name="图片 29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2600" y="1981200"/>
            <a:ext cx="5791200" cy="4343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92" name="标题 2991"/>
          <p:cNvSpPr/>
          <p:nvPr>
            <p:ph type="title" idx="4294967295"/>
          </p:nvPr>
        </p:nvSpPr>
        <p:spPr>
          <a:xfrm>
            <a:off x="685800" y="990600"/>
            <a:ext cx="7772400" cy="608013"/>
          </a:xfrm>
        </p:spPr>
        <p:txBody>
          <a:bodyPr anchor="b"/>
          <a:p>
            <a:r>
              <a:rPr lang="en-US" altLang="zh-CN"/>
              <a:t>      </a:t>
            </a:r>
            <a:r>
              <a:rPr lang="zh-CN" altLang="en-US"/>
              <a:t>化学表面热处理</a:t>
            </a:r>
            <a:endParaRPr lang="zh-CN" altLang="en-US"/>
          </a:p>
        </p:txBody>
      </p:sp>
      <p:sp>
        <p:nvSpPr>
          <p:cNvPr id="2993" name="文本占位符 2992"/>
          <p:cNvSpPr/>
          <p:nvPr>
            <p:ph type="body" idx="4294967295"/>
          </p:nvPr>
        </p:nvSpPr>
        <p:spPr>
          <a:xfrm>
            <a:off x="914400" y="1905000"/>
            <a:ext cx="7772400" cy="4572000"/>
          </a:xfrm>
        </p:spPr>
        <p:txBody>
          <a:bodyPr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3600"/>
              <a:t>渗碳</a:t>
            </a:r>
            <a:endParaRPr lang="zh-CN" altLang="en-US" sz="36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向低碳钢或低碳合金钢工件表层渗入碳原子的过程。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表面具有高的硬度和耐磨性，心部具有一定的强度和较高的韧性。 齿轮、活塞销。</a:t>
            </a:r>
            <a:endParaRPr lang="zh-CN" altLang="en-US" sz="24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3600"/>
              <a:t>渗氮</a:t>
            </a:r>
            <a:endParaRPr lang="zh-CN" altLang="en-US" sz="36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钢件表层渗入氮原子的过程。提高工件表面硬度、耐磨性、疲劳强度以及热硬性。</a:t>
            </a:r>
            <a:endParaRPr lang="zh-CN" altLang="en-US" sz="2400"/>
          </a:p>
          <a:p>
            <a:pPr lvl="1">
              <a:lnSpc>
                <a:spcPct val="90000"/>
              </a:lnSpc>
              <a:buClr>
                <a:schemeClr val="hlink"/>
              </a:buClr>
            </a:pPr>
            <a:r>
              <a:rPr lang="zh-CN" altLang="en-US" sz="2400"/>
              <a:t>适于在交变载荷下工作，要求耐磨和尺寸精度高的零件。如高精密机床的主轴、柴油机曲轴、</a:t>
            </a:r>
            <a:endParaRPr lang="zh-CN" altLang="en-US" sz="2400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zh-CN" altLang="en-US" sz="3600"/>
              <a:t>碳氮共渗</a:t>
            </a:r>
            <a:endParaRPr lang="zh-CN" altLang="en-US" sz="36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96" name="标题 2995"/>
          <p:cNvSpPr/>
          <p:nvPr>
            <p:ph type="title" idx="4294967295"/>
          </p:nvPr>
        </p:nvSpPr>
        <p:spPr/>
        <p:txBody>
          <a:bodyPr anchor="b"/>
          <a:p>
            <a:r>
              <a:rPr lang="zh-CN" altLang="en-US"/>
              <a:t>气体渗碳法</a:t>
            </a:r>
            <a:endParaRPr lang="zh-CN" altLang="en-US"/>
          </a:p>
        </p:txBody>
      </p:sp>
      <p:pic>
        <p:nvPicPr>
          <p:cNvPr id="2997" name="图片 29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5200" y="990600"/>
            <a:ext cx="3257550" cy="4506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98" name="矩形 2997"/>
          <p:cNvSpPr/>
          <p:nvPr/>
        </p:nvSpPr>
        <p:spPr>
          <a:xfrm>
            <a:off x="1600200" y="5638800"/>
            <a:ext cx="71628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b="0">
                <a:latin typeface="Times New Roman" panose="02020603050405020304" charset="0"/>
              </a:rPr>
              <a:t>1 </a:t>
            </a:r>
            <a:r>
              <a:rPr lang="zh-CN" altLang="en-US" b="0">
                <a:latin typeface="Times New Roman" panose="02020603050405020304" charset="0"/>
              </a:rPr>
              <a:t>风扇电动机   </a:t>
            </a:r>
            <a:r>
              <a:rPr lang="en-US" altLang="zh-CN" b="0">
                <a:latin typeface="Times New Roman" panose="02020603050405020304" charset="0"/>
              </a:rPr>
              <a:t>2 </a:t>
            </a:r>
            <a:r>
              <a:rPr lang="zh-CN" altLang="en-US" b="0">
                <a:latin typeface="Times New Roman" panose="02020603050405020304" charset="0"/>
              </a:rPr>
              <a:t>排出废气火焰  </a:t>
            </a:r>
            <a:r>
              <a:rPr lang="en-US" altLang="zh-CN" b="0">
                <a:latin typeface="Times New Roman" panose="02020603050405020304" charset="0"/>
              </a:rPr>
              <a:t>3 </a:t>
            </a:r>
            <a:r>
              <a:rPr lang="zh-CN" altLang="en-US" b="0">
                <a:latin typeface="Times New Roman" panose="02020603050405020304" charset="0"/>
              </a:rPr>
              <a:t>炉盖  </a:t>
            </a:r>
            <a:r>
              <a:rPr lang="en-US" altLang="zh-CN" b="0">
                <a:latin typeface="Times New Roman" panose="02020603050405020304" charset="0"/>
              </a:rPr>
              <a:t>4 </a:t>
            </a:r>
            <a:r>
              <a:rPr lang="zh-CN" altLang="en-US" b="0">
                <a:latin typeface="Times New Roman" panose="02020603050405020304" charset="0"/>
              </a:rPr>
              <a:t>砂封 </a:t>
            </a:r>
            <a:r>
              <a:rPr lang="en-US" altLang="zh-CN" b="0">
                <a:latin typeface="Times New Roman" panose="02020603050405020304" charset="0"/>
              </a:rPr>
              <a:t>5 </a:t>
            </a:r>
            <a:r>
              <a:rPr lang="zh-CN" altLang="en-US" b="0">
                <a:latin typeface="Times New Roman" panose="02020603050405020304" charset="0"/>
              </a:rPr>
              <a:t>电炉丝  </a:t>
            </a:r>
            <a:r>
              <a:rPr lang="en-US" altLang="zh-CN" b="0">
                <a:latin typeface="Times New Roman" panose="02020603050405020304" charset="0"/>
              </a:rPr>
              <a:t>6 </a:t>
            </a:r>
            <a:r>
              <a:rPr lang="zh-CN" altLang="en-US" b="0">
                <a:latin typeface="Times New Roman" panose="02020603050405020304" charset="0"/>
              </a:rPr>
              <a:t>耐热罐   </a:t>
            </a:r>
            <a:r>
              <a:rPr lang="en-US" altLang="zh-CN" b="0">
                <a:latin typeface="Times New Roman" panose="02020603050405020304" charset="0"/>
              </a:rPr>
              <a:t>7  </a:t>
            </a:r>
            <a:r>
              <a:rPr lang="zh-CN" altLang="en-US" b="0">
                <a:latin typeface="Times New Roman" panose="02020603050405020304" charset="0"/>
              </a:rPr>
              <a:t>工件</a:t>
            </a:r>
            <a:endParaRPr lang="zh-CN" altLang="en-US" b="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NET" val="4.0.30319.36460"/>
  <p:tag name="AS_OS" val="Microsoft Windows NT 6.1.7601 Service Pack 1"/>
  <p:tag name="AS_RELEASE_DATE" val="2016.09.30"/>
  <p:tag name="AS_TITLE" val="Aspose.Slides for .NET 2.0"/>
  <p:tag name="AS_VERSION" val="16.9.0.0"/>
</p:tagLst>
</file>

<file path=ppt/theme/theme1.xml><?xml version="1.0" encoding="utf-8"?>
<a:theme xmlns:a="http://schemas.openxmlformats.org/drawingml/2006/main" name=" overriden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0"/>
      </a:accent5>
      <a:accent6>
        <a:srgbClr val="E5B900"/>
      </a:accent6>
      <a:hlink>
        <a:srgbClr val="FF0000"/>
      </a:hlink>
      <a:folHlink>
        <a:srgbClr val="3333CC"/>
      </a:folHlink>
    </a:clrScheme>
    <a:fontScheme name="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969696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CDCDC"/>
        </a:accent4>
        <a:accent5>
          <a:srgbClr val="AAEFD0"/>
        </a:accent5>
        <a:accent6>
          <a:srgbClr val="2D2DB7"/>
        </a:accent6>
        <a:hlink>
          <a:srgbClr val="FF5050"/>
        </a:hlink>
        <a:folHlink>
          <a:srgbClr val="FFCF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0"/>
        </a:accent5>
        <a:accent6>
          <a:srgbClr val="E5B9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2F2F2"/>
        </a:accent5>
        <a:accent6>
          <a:srgbClr val="727272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CC"/>
        </a:lt1>
        <a:dk2>
          <a:srgbClr val="FFFFCC"/>
        </a:dk2>
        <a:lt2>
          <a:srgbClr val="000094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CDCDC"/>
        </a:accent4>
        <a:accent5>
          <a:srgbClr val="ADC8FF"/>
        </a:accent5>
        <a:accent6>
          <a:srgbClr val="8900E5"/>
        </a:accent6>
        <a:hlink>
          <a:srgbClr val="FF3399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CCA"/>
        </a:accent5>
        <a:accent6>
          <a:srgbClr val="4345A2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AAB82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5"/>
        </a:accent5>
        <a:accent6>
          <a:srgbClr val="ACACA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12365</Words>
  <Application>WPS 演示</Application>
  <PresentationFormat>Экран</PresentationFormat>
  <Paragraphs>1549</Paragraphs>
  <Slides>60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4" baseType="lpstr">
      <vt:lpstr>Arial</vt:lpstr>
      <vt:lpstr>宋体</vt:lpstr>
      <vt:lpstr>Wingdings</vt:lpstr>
      <vt:lpstr>Tahoma</vt:lpstr>
      <vt:lpstr>Times New Roman</vt:lpstr>
      <vt:lpstr>楷体_GB2312</vt:lpstr>
      <vt:lpstr>新宋体</vt:lpstr>
      <vt:lpstr>幼圆</vt:lpstr>
      <vt:lpstr>华文仿宋</vt:lpstr>
      <vt:lpstr>微软雅黑</vt:lpstr>
      <vt:lpstr>Arial Unicode MS</vt:lpstr>
      <vt:lpstr>Calibri</vt:lpstr>
      <vt:lpstr>仿宋</vt:lpstr>
      <vt:lpstr> overriden</vt:lpstr>
      <vt:lpstr>     常用材料与热处理知识</vt:lpstr>
      <vt:lpstr>第一节 金属的性能</vt:lpstr>
      <vt:lpstr>1  强度</vt:lpstr>
      <vt:lpstr>抗拉强度</vt:lpstr>
      <vt:lpstr>试样</vt:lpstr>
      <vt:lpstr>PowerPoint 演示文稿</vt:lpstr>
      <vt:lpstr>材料性能及基本特性——抗拉强度</vt:lpstr>
      <vt:lpstr>低碳钢的拉伸曲线</vt:lpstr>
      <vt:lpstr>低碳钢的拉伸曲线</vt:lpstr>
      <vt:lpstr>低碳钢的拉伸曲线</vt:lpstr>
      <vt:lpstr>2. 塑性</vt:lpstr>
      <vt:lpstr>塑性</vt:lpstr>
      <vt:lpstr>3. 硬度</vt:lpstr>
      <vt:lpstr>布氏硬度</vt:lpstr>
      <vt:lpstr>布氏硬度</vt:lpstr>
      <vt:lpstr>举例</vt:lpstr>
      <vt:lpstr>洛氏硬度</vt:lpstr>
      <vt:lpstr>洛氏硬度</vt:lpstr>
      <vt:lpstr>洛氏硬度</vt:lpstr>
      <vt:lpstr>维氏硬度</vt:lpstr>
      <vt:lpstr>维氏硬度</vt:lpstr>
      <vt:lpstr>4  冲击韧性</vt:lpstr>
      <vt:lpstr>材料性能及基本特性——冲击实验</vt:lpstr>
      <vt:lpstr>4  冲击韧性</vt:lpstr>
      <vt:lpstr>冲击韧度</vt:lpstr>
      <vt:lpstr>5 疲劳强度</vt:lpstr>
      <vt:lpstr>二、物理、化学性能</vt:lpstr>
      <vt:lpstr>三、工艺性能</vt:lpstr>
      <vt:lpstr>第二节  钢铁材料</vt:lpstr>
      <vt:lpstr>一、 碳素钢</vt:lpstr>
      <vt:lpstr>碳素钢分类</vt:lpstr>
      <vt:lpstr>普通碳素结构钢</vt:lpstr>
      <vt:lpstr>优质碳素结构钢</vt:lpstr>
      <vt:lpstr>碳素工具钢</vt:lpstr>
      <vt:lpstr>铸造碳钢</vt:lpstr>
      <vt:lpstr>合金钢</vt:lpstr>
      <vt:lpstr>合金钢</vt:lpstr>
      <vt:lpstr>合金结构钢的编号</vt:lpstr>
      <vt:lpstr>弹簧</vt:lpstr>
      <vt:lpstr>合金工具钢的编号</vt:lpstr>
      <vt:lpstr>特殊性能钢的编号</vt:lpstr>
      <vt:lpstr>三、铸铁</vt:lpstr>
      <vt:lpstr>灰铸铁</vt:lpstr>
      <vt:lpstr>灰铸铁</vt:lpstr>
      <vt:lpstr>可锻铸铁</vt:lpstr>
      <vt:lpstr>可锻铸铁</vt:lpstr>
      <vt:lpstr>球墨铸铁</vt:lpstr>
      <vt:lpstr>球墨铸铁</vt:lpstr>
      <vt:lpstr>第三节   钢铁材料的热处理</vt:lpstr>
      <vt:lpstr>一、热处理概述</vt:lpstr>
      <vt:lpstr>铁碳合金状态图</vt:lpstr>
      <vt:lpstr>一、普通热处理</vt:lpstr>
      <vt:lpstr>2、正火</vt:lpstr>
      <vt:lpstr>3、淬火</vt:lpstr>
      <vt:lpstr>4、回火</vt:lpstr>
      <vt:lpstr>三、表面热处理方法</vt:lpstr>
      <vt:lpstr>       表面淬火</vt:lpstr>
      <vt:lpstr>例如齿轮</vt:lpstr>
      <vt:lpstr>      化学表面热处理</vt:lpstr>
      <vt:lpstr>气体渗碳法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凌家小诗儿</cp:lastModifiedBy>
  <cp:revision>6</cp:revision>
  <cp:lastPrinted>2019-03-06T14:47:00Z</cp:lastPrinted>
  <dcterms:created xsi:type="dcterms:W3CDTF">2019-03-06T14:47:00Z</dcterms:created>
  <dcterms:modified xsi:type="dcterms:W3CDTF">2021-01-24T09:45:32Z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