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9" r:id="rId2"/>
    <p:sldId id="289" r:id="rId3"/>
    <p:sldId id="290" r:id="rId4"/>
    <p:sldId id="261" r:id="rId5"/>
    <p:sldId id="262" r:id="rId6"/>
    <p:sldId id="288" r:id="rId7"/>
    <p:sldId id="292" r:id="rId8"/>
    <p:sldId id="293" r:id="rId9"/>
    <p:sldId id="294" r:id="rId10"/>
    <p:sldId id="295" r:id="rId11"/>
    <p:sldId id="296" r:id="rId12"/>
    <p:sldId id="297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12" r:id="rId24"/>
    <p:sldId id="340" r:id="rId25"/>
    <p:sldId id="313" r:id="rId26"/>
    <p:sldId id="314" r:id="rId27"/>
    <p:sldId id="339" r:id="rId28"/>
    <p:sldId id="315" r:id="rId29"/>
    <p:sldId id="309" r:id="rId30"/>
    <p:sldId id="311" r:id="rId31"/>
    <p:sldId id="310" r:id="rId32"/>
    <p:sldId id="316" r:id="rId33"/>
    <p:sldId id="317" r:id="rId34"/>
    <p:sldId id="318" r:id="rId35"/>
    <p:sldId id="319" r:id="rId36"/>
    <p:sldId id="320" r:id="rId37"/>
    <p:sldId id="323" r:id="rId38"/>
    <p:sldId id="322" r:id="rId39"/>
    <p:sldId id="324" r:id="rId40"/>
    <p:sldId id="321" r:id="rId41"/>
    <p:sldId id="325" r:id="rId42"/>
    <p:sldId id="334" r:id="rId43"/>
    <p:sldId id="338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5" r:id="rId53"/>
    <p:sldId id="336" r:id="rId54"/>
    <p:sldId id="337" r:id="rId55"/>
    <p:sldId id="342" r:id="rId56"/>
    <p:sldId id="291" r:id="rId5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79CC93D-E52E-4D84-901B-11D7331DD495}">
          <p14:sldIdLst>
            <p14:sldId id="259"/>
          </p14:sldIdLst>
        </p14:section>
        <p14:section name="概述和目标" id="{ABA716BF-3A5C-4ADB-94C9-CFEF84EBA240}">
          <p14:sldIdLst>
            <p14:sldId id="289"/>
            <p14:sldId id="290"/>
            <p14:sldId id="261"/>
            <p14:sldId id="262"/>
            <p14:sldId id="288"/>
            <p14:sldId id="292"/>
            <p14:sldId id="293"/>
            <p14:sldId id="294"/>
          </p14:sldIdLst>
        </p14:section>
        <p14:section name="标题 1" id="{6D9936A3-3945-4757-BC8B-B5C252D8E036}">
          <p14:sldIdLst>
            <p14:sldId id="295"/>
            <p14:sldId id="296"/>
            <p14:sldId id="297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12"/>
            <p14:sldId id="340"/>
            <p14:sldId id="313"/>
            <p14:sldId id="314"/>
            <p14:sldId id="339"/>
            <p14:sldId id="315"/>
            <p14:sldId id="309"/>
            <p14:sldId id="311"/>
            <p14:sldId id="310"/>
            <p14:sldId id="316"/>
            <p14:sldId id="317"/>
            <p14:sldId id="318"/>
            <p14:sldId id="319"/>
            <p14:sldId id="320"/>
            <p14:sldId id="323"/>
            <p14:sldId id="322"/>
            <p14:sldId id="324"/>
            <p14:sldId id="321"/>
            <p14:sldId id="325"/>
            <p14:sldId id="334"/>
            <p14:sldId id="338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5"/>
            <p14:sldId id="336"/>
            <p14:sldId id="337"/>
            <p14:sldId id="342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83977" autoAdjust="0"/>
  </p:normalViewPr>
  <p:slideViewPr>
    <p:cSldViewPr>
      <p:cViewPr varScale="1">
        <p:scale>
          <a:sx n="97" d="100"/>
          <a:sy n="97" d="100"/>
        </p:scale>
        <p:origin x="24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1122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CN" sz="1200"/>
            </a:lvl1pPr>
          </a:lstStyle>
          <a:p>
            <a:endParaRPr lang="zh-C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CN" sz="1200"/>
            </a:lvl1pPr>
          </a:lstStyle>
          <a:p>
            <a:fld id="{D83FDC75-7F73-4A4A-A77C-09AADF00E0EA}" type="datetimeFigureOut">
              <a:rPr lang="en-US" altLang="zh-CN" smtClean="0"/>
              <a:pPr/>
              <a:t>11/15/2016</a:t>
            </a:fld>
            <a:endParaRPr lang="zh-C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CN" sz="1200"/>
            </a:lvl1pPr>
          </a:lstStyle>
          <a:p>
            <a:endParaRPr 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CN" sz="1200"/>
            </a:lvl1pPr>
          </a:lstStyle>
          <a:p>
            <a:fld id="{459226BF-1F13-42D3-80DC-373E7ADD1EBC}" type="slidenum">
              <a:rPr lang="zh-CN" smtClean="0"/>
              <a:pPr/>
              <a:t>‹#›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474315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CN" sz="1200"/>
            </a:lvl1pPr>
          </a:lstStyle>
          <a:p>
            <a:fld id="{48AEF76B-3757-4A0B-AF93-28494465C1DD}" type="datetimeFigureOut">
              <a:pPr/>
              <a:t>2016/11/15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CN" sz="1200"/>
            </a:lvl1pPr>
          </a:lstStyle>
          <a:p>
            <a:fld id="{75693FD4-8F83-4EF7-AC3F-0DC0388986B0}" type="slidenum"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80792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r>
              <a:rPr lang="zh-CN" dirty="0" smtClean="0"/>
              <a:t>在组设置中可使用此模板作为演示培训材料的起始文件。</a:t>
            </a:r>
          </a:p>
          <a:p>
            <a:endParaRPr lang="zh-CN" dirty="0" smtClean="0"/>
          </a:p>
          <a:p>
            <a:pPr lvl="0"/>
            <a:r>
              <a:rPr lang="zh-CN" sz="1200" b="1" dirty="0" smtClean="0"/>
              <a:t>节</a:t>
            </a:r>
            <a:endParaRPr lang="zh-CN" sz="1200" b="0" dirty="0" smtClean="0"/>
          </a:p>
          <a:p>
            <a:pPr lvl="0"/>
            <a:r>
              <a:rPr lang="zh-CN" sz="1200" b="0" dirty="0" smtClean="0"/>
              <a:t>右键单击幻灯片以添加节。</a:t>
            </a:r>
            <a:r>
              <a:rPr lang="zh-CN" sz="1200" b="0" baseline="0" dirty="0" smtClean="0"/>
              <a:t> 节可以帮助您组织幻灯片或促进多个作者之间的协作。</a:t>
            </a:r>
            <a:endParaRPr lang="zh-CN" sz="1200" b="0" dirty="0" smtClean="0"/>
          </a:p>
          <a:p>
            <a:pPr lvl="0"/>
            <a:endParaRPr lang="zh-CN" sz="1200" b="1" dirty="0" smtClean="0"/>
          </a:p>
          <a:p>
            <a:pPr lvl="0"/>
            <a:r>
              <a:rPr lang="zh-CN" sz="1200" b="1" dirty="0" smtClean="0"/>
              <a:t>备注</a:t>
            </a:r>
          </a:p>
          <a:p>
            <a:pPr lvl="0"/>
            <a:r>
              <a:rPr lang="zh-CN" sz="1200" dirty="0" smtClean="0"/>
              <a:t>使用“备注”节传递备注或为受众提供其他详细信息。</a:t>
            </a:r>
            <a:r>
              <a:rPr lang="zh-CN" sz="1200" baseline="0" dirty="0" smtClean="0"/>
              <a:t> 演示过程中，可在“演示文稿视图”中查看这些备注。 </a:t>
            </a:r>
          </a:p>
          <a:p>
            <a:pPr lvl="0">
              <a:buFontTx/>
              <a:buNone/>
            </a:pPr>
            <a:r>
              <a:rPr lang="zh-CN" sz="1200" dirty="0" smtClean="0"/>
              <a:t>请记住字体大小(对于可访问性、可见性、录像和联机生产都非常重要)</a:t>
            </a:r>
          </a:p>
          <a:p>
            <a:pPr lvl="0"/>
            <a:endParaRPr lang="zh-CN" sz="1200" dirty="0" smtClean="0"/>
          </a:p>
          <a:p>
            <a:pPr lvl="0">
              <a:buFontTx/>
              <a:buNone/>
            </a:pPr>
            <a:r>
              <a:rPr lang="zh-CN" sz="1200" b="1" dirty="0" smtClean="0"/>
              <a:t>协调的色彩 </a:t>
            </a:r>
          </a:p>
          <a:p>
            <a:pPr lvl="0">
              <a:buFontTx/>
              <a:buNone/>
            </a:pPr>
            <a:r>
              <a:rPr lang="zh-CN" sz="1200" dirty="0" smtClean="0"/>
              <a:t>特别注意图形、图表和文本框。</a:t>
            </a:r>
            <a:r>
              <a:rPr lang="zh-CN" sz="1200" baseline="0" dirty="0" smtClean="0"/>
              <a:t> </a:t>
            </a:r>
            <a:endParaRPr lang="zh-CN" sz="1200" dirty="0" smtClean="0"/>
          </a:p>
          <a:p>
            <a:pPr lvl="0"/>
            <a:r>
              <a:rPr lang="zh-CN" sz="1200" dirty="0" smtClean="0"/>
              <a:t>请考虑与会者将以黑白或 </a:t>
            </a:r>
            <a:r>
              <a:rPr lang="zh-CN" sz="1200" dirty="0" err="1" smtClean="0"/>
              <a:t>灰色调</a:t>
            </a:r>
            <a:r>
              <a:rPr lang="zh-CN" sz="1200" dirty="0" smtClean="0"/>
              <a:t>打印。请运行测试打印，以确保当以纯黑白和 </a:t>
            </a:r>
            <a:r>
              <a:rPr lang="zh-CN" sz="1200" dirty="0" err="1" smtClean="0"/>
              <a:t>灰色调</a:t>
            </a:r>
            <a:r>
              <a:rPr lang="zh-CN" sz="1200" dirty="0" smtClean="0"/>
              <a:t>打印时，您的颜色工作正常。</a:t>
            </a:r>
          </a:p>
          <a:p>
            <a:pPr lvl="0">
              <a:buFontTx/>
              <a:buNone/>
            </a:pPr>
            <a:endParaRPr lang="zh-CN" sz="1200" dirty="0" smtClean="0"/>
          </a:p>
          <a:p>
            <a:pPr lvl="0">
              <a:buFontTx/>
              <a:buNone/>
            </a:pPr>
            <a:r>
              <a:rPr lang="zh-CN" sz="1200" b="1" dirty="0" smtClean="0"/>
              <a:t>图形、表格和图表</a:t>
            </a:r>
          </a:p>
          <a:p>
            <a:pPr lvl="0"/>
            <a:r>
              <a:rPr lang="zh-CN" sz="1200" dirty="0" smtClean="0"/>
              <a:t>保持简单: 如果可能，请使用一致的、不分散的样式和颜色。</a:t>
            </a:r>
          </a:p>
          <a:p>
            <a:pPr lvl="0"/>
            <a:r>
              <a:rPr lang="zh-CN" sz="1200" dirty="0" smtClean="0"/>
              <a:t>标记所有图表和表格。</a:t>
            </a:r>
          </a:p>
          <a:p>
            <a:endParaRPr lang="zh-CN" dirty="0" smtClean="0"/>
          </a:p>
          <a:p>
            <a:endParaRPr lang="zh-CN" dirty="0" smtClean="0"/>
          </a:p>
          <a:p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zh-CN" smtClean="0"/>
              <a:pPr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1915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CN" dirty="0" smtClean="0"/>
              <a:t>提供演示文稿的简要概述。</a:t>
            </a:r>
            <a:r>
              <a:rPr lang="zh-CN" baseline="0" dirty="0" smtClean="0"/>
              <a:t> 介绍</a:t>
            </a:r>
            <a:r>
              <a:rPr lang="zh-CN" dirty="0" smtClean="0"/>
              <a:t>演示文稿的重点及其重要的原因。</a:t>
            </a:r>
          </a:p>
          <a:p>
            <a:pPr>
              <a:lnSpc>
                <a:spcPct val="80000"/>
              </a:lnSpc>
            </a:pPr>
            <a:r>
              <a:rPr lang="zh-CN" dirty="0" smtClean="0"/>
              <a:t>逐一介绍主要主题。</a:t>
            </a:r>
          </a:p>
          <a:p>
            <a:r>
              <a:rPr lang="zh-CN" dirty="0" smtClean="0"/>
              <a:t>为了使观众了解演示文稿，您可以在整个演示文稿过程中重复此概述幻灯片，突出显示下一个您将讨论的特定主题。</a:t>
            </a:r>
            <a:r>
              <a:rPr lang="zh-CN" baseline="0" dirty="0" smtClean="0"/>
              <a:t>   </a:t>
            </a:r>
            <a:r>
              <a:rPr lang="zh-CN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altLang="zh-CN" smtClean="0"/>
              <a:pPr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5549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zh-CN"/>
            </a:pPr>
            <a:r>
              <a:rPr lang="zh-CN" sz="1200" dirty="0" smtClean="0"/>
              <a:t>这是概述幻灯片的另一个选项。</a:t>
            </a:r>
            <a:r>
              <a:rPr lang="zh-CN" sz="1200" baseline="0" dirty="0" smtClean="0"/>
              <a:t>  </a:t>
            </a:r>
            <a:endParaRPr lang="zh-CN" sz="1200" dirty="0" smtClean="0"/>
          </a:p>
          <a:p>
            <a:pPr marL="228600" indent="-228600">
              <a:buFont typeface="+mj-lt"/>
              <a:buNone/>
            </a:pPr>
            <a:endParaRPr lang="zh-CN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  <p:extLst>
      <p:ext uri="{BB962C8B-B14F-4D97-AF65-F5344CB8AC3E}">
        <p14:creationId xmlns:p14="http://schemas.microsoft.com/office/powerpoint/2010/main" val="2132624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zh-CN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zh-CN"/>
              <a:t>单击此处编辑母版标题样式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zh-CN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zh-CN" altLang="en-US" smtClean="0"/>
              <a:t>单击此处编辑母版副标题样式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zh-CN" sz="2000" baseline="0"/>
            </a:lvl1pPr>
          </a:lstStyle>
          <a:p>
            <a:r>
              <a:rPr kumimoji="0" lang="zh-CN"/>
              <a:t>公司徽标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zh-CN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zh-CN"/>
              <a:t>单击此处编辑母版标题样式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zh-CN" sz="1800"/>
            </a:lvl1pPr>
          </a:lstStyle>
          <a:p>
            <a:r>
              <a:rPr kumimoji="0" lang="zh-CN"/>
              <a:t>公司徽标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zh-CN"/>
            </a:lvl1pPr>
          </a:lstStyle>
          <a:p>
            <a:r>
              <a:rPr kumimoji="0" lang="zh-CN"/>
              <a:t>单击此处可编辑母版标题样式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zh-CN" sz="3200">
                <a:latin typeface="+mn-lt"/>
              </a:defRPr>
            </a:lvl1pPr>
            <a:lvl2pPr eaLnBrk="1" latinLnBrk="0" hangingPunct="1">
              <a:defRPr kumimoji="0" lang="zh-CN" sz="2800">
                <a:latin typeface="+mn-lt"/>
              </a:defRPr>
            </a:lvl2pPr>
            <a:lvl3pPr eaLnBrk="1" latinLnBrk="0" hangingPunct="1">
              <a:defRPr kumimoji="0" lang="zh-CN" sz="2400">
                <a:latin typeface="+mn-lt"/>
              </a:defRPr>
            </a:lvl3pPr>
            <a:lvl4pPr eaLnBrk="1" latinLnBrk="0" hangingPunct="1">
              <a:defRPr kumimoji="0" lang="zh-CN" sz="2400">
                <a:latin typeface="+mn-lt"/>
              </a:defRPr>
            </a:lvl4pPr>
            <a:lvl5pPr eaLnBrk="1" latinLnBrk="0" hangingPunct="1">
              <a:defRPr kumimoji="0" lang="zh-CN" sz="2400">
                <a:latin typeface="+mn-lt"/>
              </a:defRPr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zh-CN" sz="2800"/>
            </a:lvl1pPr>
            <a:lvl2pPr eaLnBrk="1" latinLnBrk="0" hangingPunct="1">
              <a:defRPr kumimoji="0" lang="zh-CN" sz="2400"/>
            </a:lvl2pPr>
            <a:lvl3pPr eaLnBrk="1" latinLnBrk="0" hangingPunct="1">
              <a:defRPr kumimoji="0" lang="zh-CN" sz="2000"/>
            </a:lvl3pPr>
            <a:lvl4pPr eaLnBrk="1" latinLnBrk="0" hangingPunct="1">
              <a:defRPr kumimoji="0" lang="zh-CN" sz="1800"/>
            </a:lvl4pPr>
            <a:lvl5pPr eaLnBrk="1" latinLnBrk="0" hangingPunct="1">
              <a:defRPr kumimoji="0" lang="zh-CN" sz="1800"/>
            </a:lvl5pPr>
            <a:lvl6pPr eaLnBrk="1" latinLnBrk="0" hangingPunct="1">
              <a:defRPr kumimoji="0" lang="zh-CN" sz="1800"/>
            </a:lvl6pPr>
            <a:lvl7pPr eaLnBrk="1" latinLnBrk="0" hangingPunct="1">
              <a:defRPr kumimoji="0" lang="zh-CN" sz="1800"/>
            </a:lvl7pPr>
            <a:lvl8pPr eaLnBrk="1" latinLnBrk="0" hangingPunct="1">
              <a:defRPr kumimoji="0" lang="zh-CN" sz="1800"/>
            </a:lvl8pPr>
            <a:lvl9pPr eaLnBrk="1" latinLnBrk="0" hangingPunct="1">
              <a:defRPr kumimoji="0" lang="zh-CN"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zh-CN" sz="2800"/>
            </a:lvl1pPr>
            <a:lvl2pPr eaLnBrk="1" latinLnBrk="0" hangingPunct="1">
              <a:defRPr kumimoji="0" lang="zh-CN" sz="2400"/>
            </a:lvl2pPr>
            <a:lvl3pPr eaLnBrk="1" latinLnBrk="0" hangingPunct="1">
              <a:defRPr kumimoji="0" lang="zh-CN" sz="2000"/>
            </a:lvl3pPr>
            <a:lvl4pPr eaLnBrk="1" latinLnBrk="0" hangingPunct="1">
              <a:defRPr kumimoji="0" lang="zh-CN" sz="1800"/>
            </a:lvl4pPr>
            <a:lvl5pPr eaLnBrk="1" latinLnBrk="0" hangingPunct="1">
              <a:defRPr kumimoji="0" lang="zh-CN" sz="1800"/>
            </a:lvl5pPr>
            <a:lvl6pPr eaLnBrk="1" latinLnBrk="0" hangingPunct="1">
              <a:defRPr kumimoji="0" lang="zh-CN" sz="1800"/>
            </a:lvl6pPr>
            <a:lvl7pPr eaLnBrk="1" latinLnBrk="0" hangingPunct="1">
              <a:defRPr kumimoji="0" lang="zh-CN" sz="1800"/>
            </a:lvl7pPr>
            <a:lvl8pPr eaLnBrk="1" latinLnBrk="0" hangingPunct="1">
              <a:defRPr kumimoji="0" lang="zh-CN" sz="1800"/>
            </a:lvl8pPr>
            <a:lvl9pPr eaLnBrk="1" latinLnBrk="0" hangingPunct="1">
              <a:defRPr kumimoji="0" lang="zh-CN"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zh-CN"/>
            </a:lvl1pPr>
          </a:lstStyle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zh-CN" sz="2400" b="1"/>
            </a:lvl1pPr>
            <a:lvl2pPr marL="457200" indent="0" eaLnBrk="1" latinLnBrk="0" hangingPunct="1">
              <a:buNone/>
              <a:defRPr kumimoji="0" lang="zh-CN" sz="2000" b="1"/>
            </a:lvl2pPr>
            <a:lvl3pPr marL="914400" indent="0" eaLnBrk="1" latinLnBrk="0" hangingPunct="1">
              <a:buNone/>
              <a:defRPr kumimoji="0" lang="zh-CN" sz="1800" b="1"/>
            </a:lvl3pPr>
            <a:lvl4pPr marL="1371600" indent="0" eaLnBrk="1" latinLnBrk="0" hangingPunct="1">
              <a:buNone/>
              <a:defRPr kumimoji="0" lang="zh-CN" sz="1600" b="1"/>
            </a:lvl4pPr>
            <a:lvl5pPr marL="1828800" indent="0" eaLnBrk="1" latinLnBrk="0" hangingPunct="1">
              <a:buNone/>
              <a:defRPr kumimoji="0" lang="zh-CN" sz="1600" b="1"/>
            </a:lvl5pPr>
            <a:lvl6pPr marL="2286000" indent="0" eaLnBrk="1" latinLnBrk="0" hangingPunct="1">
              <a:buNone/>
              <a:defRPr kumimoji="0" lang="zh-CN" sz="1600" b="1"/>
            </a:lvl6pPr>
            <a:lvl7pPr marL="2743200" indent="0" eaLnBrk="1" latinLnBrk="0" hangingPunct="1">
              <a:buNone/>
              <a:defRPr kumimoji="0" lang="zh-CN" sz="1600" b="1"/>
            </a:lvl7pPr>
            <a:lvl8pPr marL="3200400" indent="0" eaLnBrk="1" latinLnBrk="0" hangingPunct="1">
              <a:buNone/>
              <a:defRPr kumimoji="0" lang="zh-CN" sz="1600" b="1"/>
            </a:lvl8pPr>
            <a:lvl9pPr marL="3657600" indent="0" eaLnBrk="1" latinLnBrk="0" hangingPunct="1">
              <a:buNone/>
              <a:defRPr kumimoji="0" lang="zh-CN" sz="1600" b="1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zh-CN" sz="2400"/>
            </a:lvl1pPr>
            <a:lvl2pPr eaLnBrk="1" latinLnBrk="0" hangingPunct="1">
              <a:defRPr kumimoji="0" lang="zh-CN" sz="2000"/>
            </a:lvl2pPr>
            <a:lvl3pPr eaLnBrk="1" latinLnBrk="0" hangingPunct="1">
              <a:defRPr kumimoji="0" lang="zh-CN" sz="1800"/>
            </a:lvl3pPr>
            <a:lvl4pPr eaLnBrk="1" latinLnBrk="0" hangingPunct="1">
              <a:defRPr kumimoji="0" lang="zh-CN" sz="1600"/>
            </a:lvl4pPr>
            <a:lvl5pPr eaLnBrk="1" latinLnBrk="0" hangingPunct="1">
              <a:defRPr kumimoji="0" lang="zh-CN" sz="1600"/>
            </a:lvl5pPr>
            <a:lvl6pPr eaLnBrk="1" latinLnBrk="0" hangingPunct="1">
              <a:defRPr kumimoji="0" lang="zh-CN" sz="1600"/>
            </a:lvl6pPr>
            <a:lvl7pPr eaLnBrk="1" latinLnBrk="0" hangingPunct="1">
              <a:defRPr kumimoji="0" lang="zh-CN" sz="1600"/>
            </a:lvl7pPr>
            <a:lvl8pPr eaLnBrk="1" latinLnBrk="0" hangingPunct="1">
              <a:defRPr kumimoji="0" lang="zh-CN" sz="1600"/>
            </a:lvl8pPr>
            <a:lvl9pPr eaLnBrk="1" latinLnBrk="0" hangingPunct="1">
              <a:defRPr kumimoji="0" lang="zh-CN"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zh-CN" sz="2400" b="1"/>
            </a:lvl1pPr>
            <a:lvl2pPr marL="457200" indent="0" eaLnBrk="1" latinLnBrk="0" hangingPunct="1">
              <a:buNone/>
              <a:defRPr kumimoji="0" lang="zh-CN" sz="2000" b="1"/>
            </a:lvl2pPr>
            <a:lvl3pPr marL="914400" indent="0" eaLnBrk="1" latinLnBrk="0" hangingPunct="1">
              <a:buNone/>
              <a:defRPr kumimoji="0" lang="zh-CN" sz="1800" b="1"/>
            </a:lvl3pPr>
            <a:lvl4pPr marL="1371600" indent="0" eaLnBrk="1" latinLnBrk="0" hangingPunct="1">
              <a:buNone/>
              <a:defRPr kumimoji="0" lang="zh-CN" sz="1600" b="1"/>
            </a:lvl4pPr>
            <a:lvl5pPr marL="1828800" indent="0" eaLnBrk="1" latinLnBrk="0" hangingPunct="1">
              <a:buNone/>
              <a:defRPr kumimoji="0" lang="zh-CN" sz="1600" b="1"/>
            </a:lvl5pPr>
            <a:lvl6pPr marL="2286000" indent="0" eaLnBrk="1" latinLnBrk="0" hangingPunct="1">
              <a:buNone/>
              <a:defRPr kumimoji="0" lang="zh-CN" sz="1600" b="1"/>
            </a:lvl6pPr>
            <a:lvl7pPr marL="2743200" indent="0" eaLnBrk="1" latinLnBrk="0" hangingPunct="1">
              <a:buNone/>
              <a:defRPr kumimoji="0" lang="zh-CN" sz="1600" b="1"/>
            </a:lvl7pPr>
            <a:lvl8pPr marL="3200400" indent="0" eaLnBrk="1" latinLnBrk="0" hangingPunct="1">
              <a:buNone/>
              <a:defRPr kumimoji="0" lang="zh-CN" sz="1600" b="1"/>
            </a:lvl8pPr>
            <a:lvl9pPr marL="3657600" indent="0" eaLnBrk="1" latinLnBrk="0" hangingPunct="1">
              <a:buNone/>
              <a:defRPr kumimoji="0" lang="zh-CN" sz="1600" b="1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zh-CN" sz="2400"/>
            </a:lvl1pPr>
            <a:lvl2pPr eaLnBrk="1" latinLnBrk="0" hangingPunct="1">
              <a:defRPr kumimoji="0" lang="zh-CN" sz="2000"/>
            </a:lvl2pPr>
            <a:lvl3pPr eaLnBrk="1" latinLnBrk="0" hangingPunct="1">
              <a:defRPr kumimoji="0" lang="zh-CN" sz="1800"/>
            </a:lvl3pPr>
            <a:lvl4pPr eaLnBrk="1" latinLnBrk="0" hangingPunct="1">
              <a:defRPr kumimoji="0" lang="zh-CN" sz="1600"/>
            </a:lvl4pPr>
            <a:lvl5pPr eaLnBrk="1" latinLnBrk="0" hangingPunct="1">
              <a:defRPr kumimoji="0" lang="zh-CN" sz="1600"/>
            </a:lvl5pPr>
            <a:lvl6pPr eaLnBrk="1" latinLnBrk="0" hangingPunct="1">
              <a:defRPr kumimoji="0" lang="zh-CN" sz="1600"/>
            </a:lvl6pPr>
            <a:lvl7pPr eaLnBrk="1" latinLnBrk="0" hangingPunct="1">
              <a:defRPr kumimoji="0" lang="zh-CN" sz="1600"/>
            </a:lvl7pPr>
            <a:lvl8pPr eaLnBrk="1" latinLnBrk="0" hangingPunct="1">
              <a:defRPr kumimoji="0" lang="zh-CN" sz="1600"/>
            </a:lvl8pPr>
            <a:lvl9pPr eaLnBrk="1" latinLnBrk="0" hangingPunct="1">
              <a:defRPr kumimoji="0" lang="zh-CN"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zh-CN" sz="2000" b="1"/>
            </a:lvl1pPr>
          </a:lstStyle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zh-CN" sz="3200"/>
            </a:lvl1pPr>
            <a:lvl2pPr eaLnBrk="1" latinLnBrk="0" hangingPunct="1">
              <a:defRPr kumimoji="0" lang="zh-CN" sz="2800"/>
            </a:lvl2pPr>
            <a:lvl3pPr eaLnBrk="1" latinLnBrk="0" hangingPunct="1">
              <a:defRPr kumimoji="0" lang="zh-CN" sz="2400"/>
            </a:lvl3pPr>
            <a:lvl4pPr eaLnBrk="1" latinLnBrk="0" hangingPunct="1">
              <a:defRPr kumimoji="0" lang="zh-CN" sz="2000"/>
            </a:lvl4pPr>
            <a:lvl5pPr eaLnBrk="1" latinLnBrk="0" hangingPunct="1">
              <a:defRPr kumimoji="0" lang="zh-CN" sz="2000"/>
            </a:lvl5pPr>
            <a:lvl6pPr eaLnBrk="1" latinLnBrk="0" hangingPunct="1">
              <a:defRPr kumimoji="0" lang="zh-CN" sz="2000"/>
            </a:lvl6pPr>
            <a:lvl7pPr eaLnBrk="1" latinLnBrk="0" hangingPunct="1">
              <a:defRPr kumimoji="0" lang="zh-CN" sz="2000"/>
            </a:lvl7pPr>
            <a:lvl8pPr eaLnBrk="1" latinLnBrk="0" hangingPunct="1">
              <a:defRPr kumimoji="0" lang="zh-CN" sz="2000"/>
            </a:lvl8pPr>
            <a:lvl9pPr eaLnBrk="1" latinLnBrk="0" hangingPunct="1">
              <a:defRPr kumimoji="0" lang="zh-CN"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zh-CN" sz="1400"/>
            </a:lvl1pPr>
            <a:lvl2pPr marL="457200" indent="0" eaLnBrk="1" latinLnBrk="0" hangingPunct="1">
              <a:buNone/>
              <a:defRPr kumimoji="0" lang="zh-CN" sz="1200"/>
            </a:lvl2pPr>
            <a:lvl3pPr marL="914400" indent="0" eaLnBrk="1" latinLnBrk="0" hangingPunct="1">
              <a:buNone/>
              <a:defRPr kumimoji="0" lang="zh-CN" sz="1000"/>
            </a:lvl3pPr>
            <a:lvl4pPr marL="1371600" indent="0" eaLnBrk="1" latinLnBrk="0" hangingPunct="1">
              <a:buNone/>
              <a:defRPr kumimoji="0" lang="zh-CN" sz="900"/>
            </a:lvl4pPr>
            <a:lvl5pPr marL="1828800" indent="0" eaLnBrk="1" latinLnBrk="0" hangingPunct="1">
              <a:buNone/>
              <a:defRPr kumimoji="0" lang="zh-CN" sz="900"/>
            </a:lvl5pPr>
            <a:lvl6pPr marL="2286000" indent="0" eaLnBrk="1" latinLnBrk="0" hangingPunct="1">
              <a:buNone/>
              <a:defRPr kumimoji="0" lang="zh-CN" sz="900"/>
            </a:lvl6pPr>
            <a:lvl7pPr marL="2743200" indent="0" eaLnBrk="1" latinLnBrk="0" hangingPunct="1">
              <a:buNone/>
              <a:defRPr kumimoji="0" lang="zh-CN" sz="900"/>
            </a:lvl7pPr>
            <a:lvl8pPr marL="3200400" indent="0" eaLnBrk="1" latinLnBrk="0" hangingPunct="1">
              <a:buNone/>
              <a:defRPr kumimoji="0" lang="zh-CN" sz="900"/>
            </a:lvl8pPr>
            <a:lvl9pPr marL="3657600" indent="0" eaLnBrk="1" latinLnBrk="0" hangingPunct="1">
              <a:buNone/>
              <a:defRPr kumimoji="0" lang="zh-CN"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zh-CN" sz="2000" b="1"/>
            </a:lvl1pPr>
          </a:lstStyle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zh-CN" sz="3200"/>
            </a:lvl1pPr>
            <a:lvl2pPr marL="457200" indent="0" eaLnBrk="1" latinLnBrk="0" hangingPunct="1">
              <a:buNone/>
              <a:defRPr kumimoji="0" lang="zh-CN" sz="2800"/>
            </a:lvl2pPr>
            <a:lvl3pPr marL="914400" indent="0" eaLnBrk="1" latinLnBrk="0" hangingPunct="1">
              <a:buNone/>
              <a:defRPr kumimoji="0" lang="zh-CN" sz="2400"/>
            </a:lvl3pPr>
            <a:lvl4pPr marL="1371600" indent="0" eaLnBrk="1" latinLnBrk="0" hangingPunct="1">
              <a:buNone/>
              <a:defRPr kumimoji="0" lang="zh-CN" sz="2000"/>
            </a:lvl4pPr>
            <a:lvl5pPr marL="1828800" indent="0" eaLnBrk="1" latinLnBrk="0" hangingPunct="1">
              <a:buNone/>
              <a:defRPr kumimoji="0" lang="zh-CN" sz="2000"/>
            </a:lvl5pPr>
            <a:lvl6pPr marL="2286000" indent="0" eaLnBrk="1" latinLnBrk="0" hangingPunct="1">
              <a:buNone/>
              <a:defRPr kumimoji="0" lang="zh-CN" sz="2000"/>
            </a:lvl6pPr>
            <a:lvl7pPr marL="2743200" indent="0" eaLnBrk="1" latinLnBrk="0" hangingPunct="1">
              <a:buNone/>
              <a:defRPr kumimoji="0" lang="zh-CN" sz="2000"/>
            </a:lvl7pPr>
            <a:lvl8pPr marL="3200400" indent="0" eaLnBrk="1" latinLnBrk="0" hangingPunct="1">
              <a:buNone/>
              <a:defRPr kumimoji="0" lang="zh-CN" sz="2000"/>
            </a:lvl8pPr>
            <a:lvl9pPr marL="3657600" indent="0" eaLnBrk="1" latinLnBrk="0" hangingPunct="1">
              <a:buNone/>
              <a:defRPr kumimoji="0" lang="zh-CN" sz="2000"/>
            </a:lvl9pPr>
          </a:lstStyle>
          <a:p>
            <a:pPr eaLnBrk="1" latinLnBrk="0" hangingPunct="1"/>
            <a:r>
              <a:rPr lang="zh-CN" altLang="en-US" smtClean="0"/>
              <a:t>单击图标添加图片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zh-CN" sz="1400"/>
            </a:lvl1pPr>
            <a:lvl2pPr marL="457200" indent="0" eaLnBrk="1" latinLnBrk="0" hangingPunct="1">
              <a:buNone/>
              <a:defRPr kumimoji="0" lang="zh-CN" sz="1200"/>
            </a:lvl2pPr>
            <a:lvl3pPr marL="914400" indent="0" eaLnBrk="1" latinLnBrk="0" hangingPunct="1">
              <a:buNone/>
              <a:defRPr kumimoji="0" lang="zh-CN" sz="1000"/>
            </a:lvl3pPr>
            <a:lvl4pPr marL="1371600" indent="0" eaLnBrk="1" latinLnBrk="0" hangingPunct="1">
              <a:buNone/>
              <a:defRPr kumimoji="0" lang="zh-CN" sz="900"/>
            </a:lvl4pPr>
            <a:lvl5pPr marL="1828800" indent="0" eaLnBrk="1" latinLnBrk="0" hangingPunct="1">
              <a:buNone/>
              <a:defRPr kumimoji="0" lang="zh-CN" sz="900"/>
            </a:lvl5pPr>
            <a:lvl6pPr marL="2286000" indent="0" eaLnBrk="1" latinLnBrk="0" hangingPunct="1">
              <a:buNone/>
              <a:defRPr kumimoji="0" lang="zh-CN" sz="900"/>
            </a:lvl6pPr>
            <a:lvl7pPr marL="2743200" indent="0" eaLnBrk="1" latinLnBrk="0" hangingPunct="1">
              <a:buNone/>
              <a:defRPr kumimoji="0" lang="zh-CN" sz="900"/>
            </a:lvl7pPr>
            <a:lvl8pPr marL="3200400" indent="0" eaLnBrk="1" latinLnBrk="0" hangingPunct="1">
              <a:buNone/>
              <a:defRPr kumimoji="0" lang="zh-CN" sz="900"/>
            </a:lvl8pPr>
            <a:lvl9pPr marL="3657600" indent="0" eaLnBrk="1" latinLnBrk="0" hangingPunct="1">
              <a:buNone/>
              <a:defRPr kumimoji="0" lang="zh-CN"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标题、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zh-CN" baseline="0"/>
            </a:lvl4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zh-CN" baseline="0"/>
            </a:lvl4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显示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zh-CN" altLang="en-US" smtClean="0"/>
              <a:t>单击此处编辑母版标题样式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2016/11/15</a:t>
            </a:fld>
            <a:endParaRPr kumimoji="0"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‹#›</a:t>
            </a:fld>
            <a:endParaRPr kumimoji="0" lang="zh-C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zh-CN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CN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zh-CN"/>
      </a:defPPr>
      <a:lvl1pPr marL="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slide" Target="slide30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" Target="slide5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907704" y="2286000"/>
            <a:ext cx="6863320" cy="1470025"/>
          </a:xfrm>
        </p:spPr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/>
              <a:t>建筑制图的标准和规范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chemeClr val="accent6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  <a:cs typeface="+mn-cs"/>
              </a:rPr>
              <a:t>制图标准的目的是</a:t>
            </a:r>
            <a:r>
              <a:rPr kumimoji="1" lang="zh-CN" altLang="en-US" sz="3600" b="1" dirty="0" smtClean="0">
                <a:solidFill>
                  <a:schemeClr val="accent6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  <a:cs typeface="+mn-cs"/>
              </a:rPr>
              <a:t>什么</a:t>
            </a:r>
            <a:r>
              <a:rPr kumimoji="1" lang="en-US" altLang="zh-CN" sz="3600" b="1" dirty="0" smtClean="0">
                <a:solidFill>
                  <a:schemeClr val="accent6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  <a:cs typeface="+mn-cs"/>
              </a:rPr>
              <a:t>?</a:t>
            </a:r>
            <a:r>
              <a:rPr kumimoji="1" lang="zh-CN" altLang="en-US" sz="2400" dirty="0">
                <a:latin typeface="华文行楷" pitchFamily="2" charset="-122"/>
                <a:ea typeface="华文行楷" pitchFamily="2" charset="-122"/>
                <a:cs typeface="+mn-cs"/>
              </a:rPr>
              <a:t/>
            </a:r>
            <a:br>
              <a:rPr kumimoji="1" lang="zh-CN" altLang="en-US" sz="2400" dirty="0">
                <a:latin typeface="华文行楷" pitchFamily="2" charset="-122"/>
                <a:ea typeface="华文行楷" pitchFamily="2" charset="-122"/>
                <a:cs typeface="+mn-cs"/>
              </a:rPr>
            </a:b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b="1" dirty="0"/>
              <a:t>为了统一房屋建筑制图规则，保证制图质量，提高制图效率，做到图面清晰、简明，符合设计、施工、存档的要求，适应工程建设的需要</a:t>
            </a:r>
            <a:r>
              <a:rPr lang="zh-CN" altLang="en-US" sz="2800" b="1" dirty="0" smtClean="0"/>
              <a:t>。</a:t>
            </a:r>
            <a:endParaRPr lang="en-US" altLang="zh-CN" sz="2800" b="1" dirty="0" smtClean="0"/>
          </a:p>
          <a:p>
            <a:endParaRPr lang="zh-CN" altLang="en-US" sz="2800" dirty="0"/>
          </a:p>
          <a:p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b="1" dirty="0">
                <a:latin typeface="+mn-ea"/>
              </a:rPr>
              <a:t>制图标准是房屋建筑制图的基本规定，适用于总图、建筑、结构、给水排水、暖通空调、电气等各专业制图。</a:t>
            </a:r>
            <a:endParaRPr lang="zh-CN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18048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宋体" pitchFamily="2" charset="-122"/>
              </a:rPr>
              <a:t>标准</a:t>
            </a: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宋体" pitchFamily="2" charset="-122"/>
              </a:rPr>
              <a:t>适用的制图方式有：</a:t>
            </a:r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altLang="zh-CN" b="1" dirty="0">
                <a:latin typeface="+mn-ea"/>
              </a:rPr>
              <a:t>1 </a:t>
            </a:r>
            <a:r>
              <a:rPr lang="zh-CN" altLang="en-US" b="1" dirty="0">
                <a:latin typeface="+mn-ea"/>
              </a:rPr>
              <a:t>计算机制图；</a:t>
            </a:r>
          </a:p>
          <a:p>
            <a:pPr>
              <a:buFontTx/>
              <a:buNone/>
            </a:pPr>
            <a:r>
              <a:rPr lang="en-US" altLang="zh-CN" b="1" dirty="0">
                <a:latin typeface="+mn-ea"/>
              </a:rPr>
              <a:t>2 </a:t>
            </a:r>
            <a:r>
              <a:rPr lang="zh-CN" altLang="en-US" b="1" dirty="0">
                <a:latin typeface="+mn-ea"/>
              </a:rPr>
              <a:t>手工</a:t>
            </a:r>
            <a:r>
              <a:rPr lang="zh-CN" altLang="en-US" b="1" dirty="0" smtClean="0">
                <a:latin typeface="+mn-ea"/>
              </a:rPr>
              <a:t>制图</a:t>
            </a:r>
            <a:r>
              <a:rPr lang="en-US" altLang="zh-CN" b="1" dirty="0" smtClean="0">
                <a:latin typeface="+mn-ea"/>
              </a:rPr>
              <a:t>.</a:t>
            </a:r>
          </a:p>
          <a:p>
            <a:pPr>
              <a:buNone/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适用的各专业的工程制图：</a:t>
            </a:r>
            <a:r>
              <a:rPr lang="zh-CN" altLang="en-US" sz="4800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 </a:t>
            </a:r>
          </a:p>
          <a:p>
            <a:pPr marL="0" indent="0">
              <a:buNone/>
            </a:pPr>
            <a:r>
              <a:rPr lang="en-US" altLang="zh-CN" b="1" dirty="0">
                <a:latin typeface="+mn-ea"/>
              </a:rPr>
              <a:t>1 </a:t>
            </a:r>
            <a:r>
              <a:rPr lang="zh-CN" altLang="en-US" b="1" dirty="0">
                <a:latin typeface="+mn-ea"/>
              </a:rPr>
              <a:t>新建、改建、扩建工程的各阶段设计图、竣工图；</a:t>
            </a:r>
          </a:p>
          <a:p>
            <a:pPr marL="0" indent="0">
              <a:buNone/>
            </a:pPr>
            <a:r>
              <a:rPr lang="en-US" altLang="zh-CN" b="1" dirty="0">
                <a:latin typeface="+mn-ea"/>
              </a:rPr>
              <a:t>2 </a:t>
            </a:r>
            <a:r>
              <a:rPr lang="zh-CN" altLang="en-US" b="1" dirty="0">
                <a:latin typeface="+mn-ea"/>
              </a:rPr>
              <a:t>原有建筑物、构筑物和总平面的实测图；</a:t>
            </a:r>
          </a:p>
          <a:p>
            <a:pPr marL="0" indent="0">
              <a:buNone/>
            </a:pPr>
            <a:r>
              <a:rPr lang="en-US" altLang="zh-CN" b="1" dirty="0">
                <a:latin typeface="+mn-ea"/>
              </a:rPr>
              <a:t>3 </a:t>
            </a:r>
            <a:r>
              <a:rPr lang="zh-CN" altLang="en-US" b="1" dirty="0">
                <a:latin typeface="+mn-ea"/>
              </a:rPr>
              <a:t>通用设计图、标准设计图。</a:t>
            </a:r>
          </a:p>
          <a:p>
            <a:pPr>
              <a:buFontTx/>
              <a:buNone/>
            </a:pPr>
            <a:r>
              <a:rPr lang="zh-CN" altLang="en-US" dirty="0" smtClean="0">
                <a:latin typeface="+mn-ea"/>
              </a:rPr>
              <a:t> </a:t>
            </a:r>
            <a:endParaRPr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75677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6600"/>
                </a:solidFill>
                <a:latin typeface="Times New Roman" pitchFamily="18" charset="0"/>
                <a:ea typeface="华文行楷" pitchFamily="2" charset="-122"/>
              </a:rPr>
              <a:t>主要内容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en-US" altLang="zh-CN" dirty="0"/>
          </a:p>
          <a:p>
            <a:pPr marL="514350" indent="-514350">
              <a:lnSpc>
                <a:spcPct val="90000"/>
              </a:lnSpc>
              <a:buAutoNum type="arabicPlain"/>
            </a:pPr>
            <a:r>
              <a:rPr lang="zh-CN" altLang="zh-CN" dirty="0" smtClean="0">
                <a:hlinkClick r:id="rId6" action="ppaction://hlinksldjump"/>
              </a:rPr>
              <a:t>制图</a:t>
            </a:r>
            <a:r>
              <a:rPr lang="zh-CN" altLang="zh-CN" dirty="0">
                <a:hlinkClick r:id="rId6" action="ppaction://hlinksldjump"/>
              </a:rPr>
              <a:t>的基本</a:t>
            </a:r>
            <a:r>
              <a:rPr lang="zh-CN" altLang="zh-CN" dirty="0" smtClean="0">
                <a:hlinkClick r:id="rId6" action="ppaction://hlinksldjump"/>
              </a:rPr>
              <a:t>规定</a:t>
            </a:r>
            <a:endParaRPr lang="en-US" altLang="zh-CN" dirty="0" smtClean="0"/>
          </a:p>
          <a:p>
            <a:pPr marL="514350" indent="-514350">
              <a:lnSpc>
                <a:spcPct val="90000"/>
              </a:lnSpc>
              <a:buFont typeface="Arial" pitchFamily="34" charset="0"/>
              <a:buAutoNum type="arabicPlain"/>
            </a:pPr>
            <a:r>
              <a:rPr lang="zh-CN" altLang="zh-CN" dirty="0" smtClean="0">
                <a:hlinkClick r:id="" action="ppaction://noaction"/>
              </a:rPr>
              <a:t>常用</a:t>
            </a:r>
            <a:r>
              <a:rPr lang="zh-CN" altLang="zh-CN" dirty="0">
                <a:hlinkClick r:id="" action="ppaction://noaction"/>
              </a:rPr>
              <a:t>符号和图例</a:t>
            </a:r>
            <a:endParaRPr lang="zh-CN" altLang="zh-CN" dirty="0"/>
          </a:p>
          <a:p>
            <a:pPr marL="514350" indent="-514350">
              <a:lnSpc>
                <a:spcPct val="90000"/>
              </a:lnSpc>
              <a:buAutoNum type="arabicPlain" startAt="3"/>
            </a:pPr>
            <a:r>
              <a:rPr lang="zh-CN" altLang="zh-CN" dirty="0" smtClean="0">
                <a:hlinkClick r:id="" action="ppaction://noaction"/>
              </a:rPr>
              <a:t>定位轴线</a:t>
            </a:r>
            <a:endParaRPr lang="en-US" altLang="zh-CN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dirty="0" smtClean="0"/>
              <a:t>4   </a:t>
            </a:r>
            <a:r>
              <a:rPr lang="zh-CN" altLang="zh-CN" dirty="0">
                <a:hlinkClick r:id="rId7" action="ppaction://hlinksldjump"/>
              </a:rPr>
              <a:t>尺寸标注</a:t>
            </a:r>
            <a:endParaRPr lang="zh-CN" altLang="zh-CN" dirty="0"/>
          </a:p>
          <a:p>
            <a:pPr marL="514350" indent="-514350">
              <a:lnSpc>
                <a:spcPct val="90000"/>
              </a:lnSpc>
              <a:buAutoNum type="arabicPlain" startAt="3"/>
            </a:pPr>
            <a:endParaRPr lang="zh-CN" altLang="zh-CN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6600"/>
                </a:solidFill>
                <a:latin typeface="Times New Roman" pitchFamily="18" charset="0"/>
                <a:ea typeface="华文行楷" pitchFamily="2" charset="-122"/>
              </a:rPr>
              <a:t>1.1  </a:t>
            </a:r>
            <a:r>
              <a:rPr lang="zh-CN" altLang="en-US" dirty="0">
                <a:solidFill>
                  <a:srgbClr val="FF6600"/>
                </a:solidFill>
                <a:latin typeface="Times New Roman" pitchFamily="18" charset="0"/>
                <a:ea typeface="华文行楷" pitchFamily="2" charset="-122"/>
              </a:rPr>
              <a:t>制图基本规定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1.1.1 </a:t>
            </a:r>
            <a:r>
              <a:rPr lang="zh-CN" altLang="zh-CN" dirty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图纸的</a:t>
            </a:r>
            <a:r>
              <a:rPr lang="zh-CN" altLang="zh-CN" dirty="0" smtClean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图幅</a:t>
            </a:r>
            <a:r>
              <a:rPr lang="zh-CN" altLang="en-US" dirty="0" smtClean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与尺寸</a:t>
            </a:r>
            <a:r>
              <a:rPr lang="zh-CN" altLang="zh-CN" dirty="0" smtClean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28800" y="17526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20884"/>
            <a:ext cx="4040188" cy="305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2555794"/>
            <a:ext cx="4041775" cy="31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2000" dirty="0">
                <a:latin typeface="+mn-ea"/>
                <a:ea typeface="+mn-ea"/>
                <a:cs typeface="Times New Roman" pitchFamily="18" charset="0"/>
              </a:rPr>
              <a:t>1</a:t>
            </a: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）在图纸上必须用粗实线画出图框，其格式分为留装订边和不留装订边两种；</a:t>
            </a:r>
            <a:r>
              <a:rPr lang="en-US" altLang="zh-CN" sz="2000" dirty="0">
                <a:latin typeface="+mn-ea"/>
                <a:ea typeface="+mn-ea"/>
                <a:cs typeface="Times New Roman" pitchFamily="18" charset="0"/>
              </a:rPr>
              <a:t/>
            </a:r>
            <a:br>
              <a:rPr lang="en-US" altLang="zh-CN" sz="2000" dirty="0">
                <a:latin typeface="+mn-ea"/>
                <a:ea typeface="+mn-ea"/>
                <a:cs typeface="Times New Roman" pitchFamily="18" charset="0"/>
              </a:rPr>
            </a:b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2000" dirty="0">
                <a:latin typeface="+mn-ea"/>
                <a:ea typeface="+mn-ea"/>
                <a:cs typeface="Times New Roman" pitchFamily="18" charset="0"/>
              </a:rPr>
              <a:t>2</a:t>
            </a: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）同一产品图样只能采用一种格式，装订时通常采用</a:t>
            </a:r>
            <a:r>
              <a:rPr lang="en-US" altLang="zh-CN" sz="2000" dirty="0">
                <a:latin typeface="+mn-ea"/>
                <a:ea typeface="+mn-ea"/>
                <a:cs typeface="Times New Roman" pitchFamily="18" charset="0"/>
              </a:rPr>
              <a:t>A3</a:t>
            </a: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横装或</a:t>
            </a:r>
            <a:r>
              <a:rPr lang="en-US" altLang="zh-CN" sz="2000" dirty="0">
                <a:latin typeface="+mn-ea"/>
                <a:ea typeface="+mn-ea"/>
                <a:cs typeface="Times New Roman" pitchFamily="18" charset="0"/>
              </a:rPr>
              <a:t>A4</a:t>
            </a:r>
            <a:r>
              <a:rPr lang="zh-CN" altLang="en-US" sz="2000" dirty="0">
                <a:latin typeface="+mn-ea"/>
                <a:ea typeface="+mn-ea"/>
                <a:cs typeface="Times New Roman" pitchFamily="18" charset="0"/>
              </a:rPr>
              <a:t>竖装。</a:t>
            </a:r>
            <a:r>
              <a:rPr lang="zh-CN" altLang="en-US" sz="11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zh-CN" altLang="en-US" sz="11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zh-CN" altLang="en-US" sz="1100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6912768" cy="54375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5341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FF9900"/>
                </a:solidFill>
                <a:latin typeface="宋体" pitchFamily="2" charset="-122"/>
              </a:rPr>
              <a:t>1.1.2</a:t>
            </a:r>
            <a:r>
              <a:rPr lang="zh-CN" altLang="en-US" b="1" dirty="0" smtClean="0">
                <a:solidFill>
                  <a:srgbClr val="FF9900"/>
                </a:solidFill>
                <a:latin typeface="宋体" pitchFamily="2" charset="-122"/>
              </a:rPr>
              <a:t>加长</a:t>
            </a:r>
            <a: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  <a:t>特殊图纸幅面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611560" y="1988840"/>
            <a:ext cx="7630616" cy="639762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图纸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的短边尺寸不应加长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A0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～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A3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幅面长边尺寸可加长 </a:t>
            </a:r>
          </a:p>
          <a:p>
            <a:endParaRPr lang="zh-CN" altLang="en-US" dirty="0"/>
          </a:p>
        </p:txBody>
      </p:sp>
      <p:pic>
        <p:nvPicPr>
          <p:cNvPr id="9" name="Picture 4" descr="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8498826" cy="447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5494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  <a:t>横式图纸</a:t>
            </a:r>
            <a:b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</a:br>
            <a:endParaRPr lang="zh-CN" altLang="en-US" dirty="0"/>
          </a:p>
        </p:txBody>
      </p:sp>
      <p:pic>
        <p:nvPicPr>
          <p:cNvPr id="10" name="Picture 7" descr="QQ截图201212071441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33865"/>
            <a:ext cx="7848872" cy="59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874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QQ截图201212071442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2229"/>
            <a:ext cx="7920880" cy="659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64435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  <a:t>立式图纸</a:t>
            </a:r>
            <a:b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</a:br>
            <a:endParaRPr lang="zh-CN" altLang="en-US" dirty="0"/>
          </a:p>
        </p:txBody>
      </p:sp>
      <p:pic>
        <p:nvPicPr>
          <p:cNvPr id="5" name="Picture 7" descr="QQ截图2012120714423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07" y="1027564"/>
            <a:ext cx="4197117" cy="57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QQ截图201212071442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23531"/>
            <a:ext cx="4248471" cy="583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3136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9900"/>
                </a:solidFill>
                <a:latin typeface="宋体" pitchFamily="2" charset="-122"/>
              </a:rPr>
              <a:t>标题栏        会签栏</a:t>
            </a:r>
            <a:endParaRPr lang="zh-CN" altLang="en-US" dirty="0"/>
          </a:p>
        </p:txBody>
      </p:sp>
      <p:pic>
        <p:nvPicPr>
          <p:cNvPr id="5" name="Picture 4" descr="}G]X]]$Y(80OTPODL$U9(4U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412776"/>
            <a:ext cx="1054722" cy="475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1t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04" y="1916832"/>
            <a:ext cx="5760640" cy="211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646040" y="4869160"/>
            <a:ext cx="5598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 smtClean="0">
                <a:latin typeface="+mn-ea"/>
              </a:rPr>
              <a:t>右</a:t>
            </a:r>
            <a:r>
              <a:rPr lang="zh-CN" altLang="en-US" dirty="0" smtClean="0">
                <a:latin typeface="+mn-ea"/>
              </a:rPr>
              <a:t>侧</a:t>
            </a:r>
            <a:r>
              <a:rPr lang="zh-CN" altLang="zh-CN" dirty="0" smtClean="0">
                <a:latin typeface="+mn-ea"/>
              </a:rPr>
              <a:t>的</a:t>
            </a:r>
            <a:r>
              <a:rPr lang="zh-CN" altLang="zh-CN" dirty="0">
                <a:latin typeface="+mn-ea"/>
              </a:rPr>
              <a:t>表格称为标题栏（简称图标），用以填写与建设工程相关的设计信息等，如图</a:t>
            </a:r>
            <a:r>
              <a:rPr lang="en-US" altLang="zh-CN" dirty="0">
                <a:latin typeface="+mn-ea"/>
              </a:rPr>
              <a:t>1-2</a:t>
            </a:r>
            <a:r>
              <a:rPr lang="zh-CN" altLang="zh-CN" dirty="0">
                <a:latin typeface="+mn-ea"/>
              </a:rPr>
              <a:t>。需要会签的图纸，在图框外的左上角有一会签栏，它是各专业负责人签字的</a:t>
            </a:r>
            <a:r>
              <a:rPr lang="zh-CN" altLang="zh-CN" dirty="0" smtClean="0">
                <a:latin typeface="+mn-ea"/>
              </a:rPr>
              <a:t>表格。 </a:t>
            </a:r>
            <a:endParaRPr lang="zh-CN" altLang="en-US" dirty="0">
              <a:latin typeface="+mn-ea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716016" y="4221088"/>
            <a:ext cx="11464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kumimoji="0" lang="zh-CN" sz="3200" b="1" kern="1200" baseline="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en-US" altLang="zh-CN" sz="1600" b="0" dirty="0" smtClean="0"/>
              <a:t>1-2</a:t>
            </a:r>
            <a:r>
              <a:rPr lang="zh-CN" altLang="en-US" sz="1600" b="0" dirty="0" smtClean="0"/>
              <a:t>会签栏</a:t>
            </a:r>
            <a:endParaRPr lang="zh-CN" altLang="en-US" sz="1600" b="0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168948" y="6260903"/>
            <a:ext cx="11464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kumimoji="0" lang="zh-CN" sz="3200" b="1" kern="1200" baseline="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kumimoji="0" lang="zh-CN" sz="3200" b="1" kern="1200">
                <a:solidFill>
                  <a:srgbClr val="000099"/>
                </a:solidFill>
                <a:latin typeface="隶书" pitchFamily="49" charset="-122"/>
                <a:ea typeface="隶书" pitchFamily="49" charset="-122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en-US" altLang="zh-CN" sz="1600" b="0" dirty="0" smtClean="0"/>
              <a:t>1-1</a:t>
            </a:r>
            <a:r>
              <a:rPr lang="zh-CN" altLang="en-US" sz="1600" b="0" dirty="0" smtClean="0"/>
              <a:t>标题栏</a:t>
            </a:r>
            <a:endParaRPr lang="zh-CN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662012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FF9900"/>
                </a:solidFill>
                <a:latin typeface="宋体" pitchFamily="2" charset="-122"/>
              </a:rPr>
              <a:t>1.1.3</a:t>
            </a:r>
            <a:r>
              <a:rPr lang="zh-CN" altLang="en-US" b="1" dirty="0" smtClean="0">
                <a:solidFill>
                  <a:srgbClr val="FF9900"/>
                </a:solidFill>
                <a:latin typeface="宋体" pitchFamily="2" charset="-122"/>
              </a:rPr>
              <a:t>图纸</a:t>
            </a:r>
            <a:r>
              <a:rPr lang="zh-CN" altLang="en-US" b="1" dirty="0">
                <a:solidFill>
                  <a:srgbClr val="FF9900"/>
                </a:solidFill>
                <a:latin typeface="宋体" pitchFamily="2" charset="-122"/>
              </a:rPr>
              <a:t>编排顺序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7990656" cy="4525963"/>
          </a:xfrm>
        </p:spPr>
        <p:txBody>
          <a:bodyPr/>
          <a:lstStyle/>
          <a:p>
            <a:r>
              <a:rPr lang="zh-CN" altLang="en-US" dirty="0"/>
              <a:t>工程图纸应按专业顺序编排。应为图纸目录、总图、建筑图、结构图、给水排水图、暖通空调图、电气图等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各</a:t>
            </a:r>
            <a:r>
              <a:rPr lang="zh-CN" altLang="en-US" dirty="0"/>
              <a:t>专业的图纸，应按图纸内容的主次关系、逻辑关系进行分类排序。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26828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图线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—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线型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宽度</a:t>
            </a:r>
            <a:r>
              <a:rPr lang="zh-CN" altLang="en-US" dirty="0">
                <a:solidFill>
                  <a:srgbClr val="00B0F0"/>
                </a:solidFill>
                <a:latin typeface="+mn-ea"/>
              </a:rPr>
              <a:t/>
            </a:r>
            <a:br>
              <a:rPr lang="zh-CN" altLang="en-US" dirty="0">
                <a:solidFill>
                  <a:srgbClr val="00B0F0"/>
                </a:solidFill>
                <a:latin typeface="+mn-ea"/>
              </a:rPr>
            </a:b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203848" y="4221088"/>
            <a:ext cx="3960440" cy="639762"/>
          </a:xfrm>
        </p:spPr>
        <p:txBody>
          <a:bodyPr>
            <a:noAutofit/>
          </a:bodyPr>
          <a:lstStyle/>
          <a:p>
            <a:pPr algn="ctr"/>
            <a:r>
              <a:rPr lang="zh-CN" altLang="en-US" dirty="0">
                <a:solidFill>
                  <a:srgbClr val="00B0F0"/>
                </a:solidFill>
                <a:latin typeface="+mn-ea"/>
              </a:rPr>
              <a:t>图框线、标题栏线的宽度</a:t>
            </a:r>
          </a:p>
          <a:p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3"/>
          </p:nvPr>
        </p:nvSpPr>
        <p:spPr>
          <a:xfrm>
            <a:off x="3347864" y="1052736"/>
            <a:ext cx="4041775" cy="639762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B0F0"/>
                </a:solidFill>
                <a:latin typeface="+mn-ea"/>
              </a:rPr>
              <a:t>       线宽</a:t>
            </a:r>
            <a:r>
              <a:rPr lang="zh-CN" altLang="en-US" dirty="0">
                <a:solidFill>
                  <a:srgbClr val="00B0F0"/>
                </a:solidFill>
                <a:latin typeface="+mn-ea"/>
              </a:rPr>
              <a:t>组</a:t>
            </a:r>
          </a:p>
          <a:p>
            <a:endParaRPr lang="zh-CN" altLang="en-US" dirty="0"/>
          </a:p>
        </p:txBody>
      </p:sp>
      <p:pic>
        <p:nvPicPr>
          <p:cNvPr id="10" name="Picture 4098" descr="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8136904" cy="210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102" descr="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29" y="4725144"/>
            <a:ext cx="8278688" cy="9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1777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图线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—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线型</a:t>
            </a:r>
            <a:endParaRPr lang="zh-CN" altLang="en-US" dirty="0"/>
          </a:p>
        </p:txBody>
      </p:sp>
      <p:pic>
        <p:nvPicPr>
          <p:cNvPr id="7" name="Picture 83" descr="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2775"/>
            <a:ext cx="8436616" cy="48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744717"/>
      </p:ext>
    </p:extLst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实线－粗实线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7558608" cy="3951288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）平、剖面图中被剖切的主要建筑构造轮廓线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）建筑立面图的外轮廓线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3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）平、立、剖面的剖切符号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89625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实线－中实线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7342584" cy="3951288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）平、剖面图中被剖切的次要建筑构造轮廓线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）建筑平、立、剖面图中建筑构配件的轮廓线</a:t>
            </a:r>
          </a:p>
          <a:p>
            <a:endParaRPr lang="en-US" altLang="zh-CN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8659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实线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－细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实线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8350696" cy="3951288"/>
          </a:xfrm>
        </p:spPr>
        <p:txBody>
          <a:bodyPr/>
          <a:lstStyle/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宋体" pitchFamily="2" charset="-122"/>
              </a:rPr>
              <a:t>细图形线、尺寸线、尺寸界线、图例线、索引符号</a:t>
            </a: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宋体" pitchFamily="2" charset="-122"/>
              </a:rPr>
              <a:t>、</a:t>
            </a:r>
            <a:endParaRPr lang="en-US" altLang="zh-CN" b="1" dirty="0" smtClean="0">
              <a:solidFill>
                <a:schemeClr val="accent6">
                  <a:lumMod val="75000"/>
                </a:schemeClr>
              </a:solidFill>
              <a:latin typeface="宋体" pitchFamily="2" charset="-122"/>
            </a:endParaRP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宋体" pitchFamily="2" charset="-122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宋体" pitchFamily="2" charset="-122"/>
              </a:rPr>
              <a:t>标高符号、引出线等</a:t>
            </a:r>
          </a:p>
          <a:p>
            <a:endParaRPr lang="en-US" altLang="zh-CN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77594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1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虚线</a:t>
            </a:r>
            <a:r>
              <a:rPr lang="zh-CN" altLang="en-US" dirty="0">
                <a:solidFill>
                  <a:schemeClr val="bg1"/>
                </a:solidFill>
                <a:ea typeface="黑体" pitchFamily="49" charset="-122"/>
              </a:rPr>
              <a:t/>
            </a:r>
            <a:br>
              <a:rPr lang="zh-CN" altLang="en-US" dirty="0">
                <a:solidFill>
                  <a:schemeClr val="bg1"/>
                </a:solidFill>
                <a:ea typeface="黑体" pitchFamily="49" charset="-122"/>
              </a:rPr>
            </a:b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）建筑构配件不可见的轮廓线</a:t>
            </a:r>
          </a:p>
          <a:p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2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）拟扩建的建筑物轮廓线</a:t>
            </a:r>
          </a:p>
          <a:p>
            <a:pPr marL="0" indent="0">
              <a:buNone/>
            </a:pP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3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）图例线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6393850"/>
      </p:ext>
    </p:extLst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268760"/>
            <a:ext cx="8077200" cy="4297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单点长划线</a:t>
            </a:r>
          </a:p>
          <a:p>
            <a:pPr marL="0" indent="0">
              <a:buNone/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    中心线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、对称线、定位</a:t>
            </a: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轴线</a:t>
            </a:r>
            <a:endParaRPr lang="en-US" altLang="zh-CN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en-US" altLang="zh-CN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双点长划线</a:t>
            </a:r>
          </a:p>
          <a:p>
            <a:pPr marL="0" indent="0">
              <a:buNone/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    假想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轮廓线，用地红</a:t>
            </a: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线</a:t>
            </a:r>
            <a:endParaRPr lang="en-US" altLang="zh-CN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折断线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     不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需画全的断开界线</a:t>
            </a:r>
          </a:p>
          <a:p>
            <a:pPr marL="0" indent="0">
              <a:buNone/>
            </a:pP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宋体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581654"/>
      </p:ext>
    </p:extLst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6046" y="116632"/>
            <a:ext cx="8077200" cy="1008112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字体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6613" y="1196752"/>
            <a:ext cx="8077200" cy="4297363"/>
          </a:xfrm>
        </p:spPr>
        <p:txBody>
          <a:bodyPr/>
          <a:lstStyle/>
          <a:p>
            <a:r>
              <a:rPr lang="zh-CN" altLang="en-US" b="1" dirty="0">
                <a:latin typeface="+mn-ea"/>
              </a:rPr>
              <a:t>字高</a:t>
            </a:r>
            <a:endParaRPr lang="zh-CN" altLang="en-US" dirty="0">
              <a:latin typeface="+mn-ea"/>
            </a:endParaRP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b="1" dirty="0">
                <a:latin typeface="+mn-ea"/>
              </a:rPr>
              <a:t>长仿宋字高宽关系</a:t>
            </a:r>
            <a:endParaRPr lang="zh-CN" altLang="en-US" dirty="0">
              <a:latin typeface="+mn-ea"/>
            </a:endParaRPr>
          </a:p>
          <a:p>
            <a:endParaRPr lang="zh-CN" altLang="en-US" dirty="0"/>
          </a:p>
        </p:txBody>
      </p:sp>
      <p:pic>
        <p:nvPicPr>
          <p:cNvPr id="4" name="Picture 1031" descr="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8136904" cy="134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33" descr="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4541"/>
            <a:ext cx="8136904" cy="122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2367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汉字</a:t>
            </a:r>
            <a:r>
              <a:rPr lang="zh-CN" altLang="en-US" dirty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  <a:t/>
            </a:r>
            <a:br>
              <a:rPr lang="zh-CN" altLang="en-US" dirty="0">
                <a:solidFill>
                  <a:srgbClr val="0066FF"/>
                </a:solidFill>
                <a:latin typeface="楷体_GB2312" pitchFamily="49" charset="-122"/>
                <a:ea typeface="楷体_GB2312" pitchFamily="49" charset="-122"/>
              </a:rPr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sz="2800" b="1" kern="0" dirty="0">
                <a:solidFill>
                  <a:schemeClr val="accent6">
                    <a:lumMod val="75000"/>
                  </a:schemeClr>
                </a:solidFill>
                <a:ea typeface="楷体_GB2312"/>
              </a:rPr>
              <a:t>图样上及说明的汉字，应采用长仿宋字。</a:t>
            </a:r>
          </a:p>
          <a:p>
            <a:pPr marL="457200" lvl="0" indent="-45720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sz="2800" b="1" kern="0" dirty="0">
                <a:solidFill>
                  <a:schemeClr val="accent6">
                    <a:lumMod val="75000"/>
                  </a:schemeClr>
                </a:solidFill>
                <a:ea typeface="楷体_GB2312"/>
              </a:rPr>
              <a:t>仿宋体字的书写要领是：横平竖直，起落分明，填满方格，结构均匀。</a:t>
            </a:r>
          </a:p>
          <a:p>
            <a:pPr marL="457200" lvl="0" indent="-45720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sz="2800" b="1" kern="0" dirty="0">
                <a:solidFill>
                  <a:schemeClr val="accent6">
                    <a:lumMod val="75000"/>
                  </a:schemeClr>
                </a:solidFill>
                <a:ea typeface="楷体_GB2312"/>
              </a:rPr>
              <a:t>字大小用字号表示，字号即为字的高度，各字号的高度和宽度的关系应符合规定。</a:t>
            </a:r>
          </a:p>
          <a:p>
            <a:endParaRPr lang="zh-CN" altLang="en-US" dirty="0"/>
          </a:p>
        </p:txBody>
      </p:sp>
      <p:pic>
        <p:nvPicPr>
          <p:cNvPr id="4" name="Picture 6" descr="1t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53136"/>
            <a:ext cx="7722611" cy="2029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66529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数字及字母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数字及字母在图样上的书写分直体和斜体两种。 </a:t>
            </a:r>
          </a:p>
          <a:p>
            <a:pPr>
              <a:lnSpc>
                <a:spcPct val="80000"/>
              </a:lnSpc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与中文字混合书写时应稍低于书写仿宋字体的高度</a:t>
            </a:r>
          </a:p>
          <a:p>
            <a:pPr>
              <a:lnSpc>
                <a:spcPct val="80000"/>
              </a:lnSpc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图样上数字应采用阿拉伯数字，其字高应不小于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2.5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㎜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汉字为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3.5mm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51150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符号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剖切</a:t>
            </a:r>
            <a:r>
              <a:rPr lang="zh-CN" altLang="en-US" dirty="0" smtClean="0"/>
              <a:t>符号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用</a:t>
            </a:r>
            <a:r>
              <a:rPr lang="zh-CN" altLang="en-US" dirty="0"/>
              <a:t>阿拉伯数字，</a:t>
            </a:r>
            <a:r>
              <a:rPr lang="zh-CN" altLang="en-US" dirty="0" smtClean="0"/>
              <a:t>罗马数字或</a:t>
            </a:r>
            <a:r>
              <a:rPr lang="zh-CN" altLang="en-US" dirty="0"/>
              <a:t>拉丁字母</a:t>
            </a:r>
            <a:r>
              <a:rPr lang="zh-CN" altLang="en-US" dirty="0" smtClean="0"/>
              <a:t>编号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Picture 6" descr="1-0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20351"/>
            <a:ext cx="4320480" cy="289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5595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-54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98047"/>
            <a:ext cx="8077200" cy="2895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912719"/>
      </p:ext>
    </p:extLst>
  </p:cSld>
  <p:clrMapOvr>
    <a:masterClrMapping/>
  </p:clrMapOvr>
  <p:transition spd="slow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索引符号        </a:t>
            </a:r>
            <a:r>
              <a:rPr lang="zh-CN" altLang="en-US" b="1" dirty="0">
                <a:solidFill>
                  <a:srgbClr val="FF9933"/>
                </a:solidFill>
                <a:ea typeface="黑体" panose="02010609060101010101" pitchFamily="49" charset="-122"/>
              </a:rPr>
              <a:t/>
            </a:r>
            <a:br>
              <a:rPr lang="zh-CN" altLang="en-US" b="1" dirty="0">
                <a:solidFill>
                  <a:srgbClr val="FF9933"/>
                </a:solidFill>
                <a:ea typeface="黑体" panose="02010609060101010101" pitchFamily="49" charset="-122"/>
              </a:rPr>
            </a:br>
            <a:endParaRPr lang="zh-CN" altLang="en-US" dirty="0"/>
          </a:p>
        </p:txBody>
      </p:sp>
      <p:pic>
        <p:nvPicPr>
          <p:cNvPr id="7" name="Picture 4" descr="6-0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2278288"/>
            <a:ext cx="787679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563888" y="351074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详图索引符号</a:t>
            </a:r>
          </a:p>
        </p:txBody>
      </p:sp>
      <p:pic>
        <p:nvPicPr>
          <p:cNvPr id="9" name="Picture 5" descr="6-0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933056"/>
            <a:ext cx="815391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563888" y="593984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局部剖面索引符号</a:t>
            </a:r>
          </a:p>
        </p:txBody>
      </p:sp>
      <p:sp>
        <p:nvSpPr>
          <p:cNvPr id="11" name="矩形 10"/>
          <p:cNvSpPr/>
          <p:nvPr/>
        </p:nvSpPr>
        <p:spPr>
          <a:xfrm>
            <a:off x="899591" y="944652"/>
            <a:ext cx="80650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rgbClr val="7030A0"/>
                </a:solidFill>
              </a:rPr>
              <a:t>对于图中需要另画详图表示的局部或构件 </a:t>
            </a:r>
            <a:r>
              <a:rPr lang="zh-CN" altLang="en-US" sz="2400" dirty="0" smtClean="0">
                <a:solidFill>
                  <a:srgbClr val="7030A0"/>
                </a:solidFill>
              </a:rPr>
              <a:t>，</a:t>
            </a:r>
            <a:r>
              <a:rPr lang="zh-CN" altLang="zh-CN" sz="2400" dirty="0" smtClean="0">
                <a:solidFill>
                  <a:srgbClr val="7030A0"/>
                </a:solidFill>
              </a:rPr>
              <a:t>索引</a:t>
            </a:r>
            <a:r>
              <a:rPr lang="zh-CN" altLang="zh-CN" sz="2400" dirty="0">
                <a:solidFill>
                  <a:srgbClr val="7030A0"/>
                </a:solidFill>
              </a:rPr>
              <a:t>符号是</a:t>
            </a:r>
            <a:r>
              <a:rPr lang="zh-CN" altLang="zh-CN" sz="2400" dirty="0" smtClean="0">
                <a:solidFill>
                  <a:srgbClr val="7030A0"/>
                </a:solidFill>
              </a:rPr>
              <a:t>由</a:t>
            </a:r>
            <a:endParaRPr lang="en-US" altLang="zh-CN" sz="2400" dirty="0" smtClean="0">
              <a:solidFill>
                <a:srgbClr val="7030A0"/>
              </a:solidFill>
            </a:endParaRPr>
          </a:p>
          <a:p>
            <a:r>
              <a:rPr lang="zh-CN" altLang="zh-CN" sz="2400" dirty="0" smtClean="0">
                <a:solidFill>
                  <a:srgbClr val="7030A0"/>
                </a:solidFill>
              </a:rPr>
              <a:t>直径</a:t>
            </a:r>
            <a:r>
              <a:rPr lang="zh-CN" altLang="zh-CN" sz="2400" dirty="0">
                <a:solidFill>
                  <a:srgbClr val="7030A0"/>
                </a:solidFill>
              </a:rPr>
              <a:t>为</a:t>
            </a:r>
            <a:r>
              <a:rPr lang="en-US" altLang="zh-CN" sz="2400" dirty="0">
                <a:solidFill>
                  <a:srgbClr val="7030A0"/>
                </a:solidFill>
              </a:rPr>
              <a:t>10mm</a:t>
            </a:r>
            <a:r>
              <a:rPr lang="zh-CN" altLang="zh-CN" sz="2400" dirty="0">
                <a:solidFill>
                  <a:srgbClr val="7030A0"/>
                </a:solidFill>
              </a:rPr>
              <a:t>的圆和水平直径组成，圆及水平直径均应以</a:t>
            </a:r>
            <a:r>
              <a:rPr lang="zh-CN" altLang="zh-CN" sz="2400" dirty="0" smtClean="0">
                <a:solidFill>
                  <a:srgbClr val="7030A0"/>
                </a:solidFill>
              </a:rPr>
              <a:t>细</a:t>
            </a:r>
            <a:endParaRPr lang="en-US" altLang="zh-CN" sz="2400" dirty="0" smtClean="0">
              <a:solidFill>
                <a:srgbClr val="7030A0"/>
              </a:solidFill>
            </a:endParaRPr>
          </a:p>
          <a:p>
            <a:r>
              <a:rPr lang="zh-CN" altLang="zh-CN" sz="2400" dirty="0" smtClean="0">
                <a:solidFill>
                  <a:srgbClr val="7030A0"/>
                </a:solidFill>
              </a:rPr>
              <a:t>实线</a:t>
            </a:r>
            <a:r>
              <a:rPr lang="zh-CN" altLang="zh-CN" sz="2400" dirty="0">
                <a:solidFill>
                  <a:srgbClr val="7030A0"/>
                </a:solidFill>
              </a:rPr>
              <a:t>绘制</a:t>
            </a:r>
            <a:r>
              <a:rPr lang="zh-CN" altLang="zh-CN" sz="2400" dirty="0"/>
              <a:t>。</a:t>
            </a:r>
            <a:endParaRPr lang="zh-CN" altLang="zh-CN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32412"/>
      </p:ext>
    </p:extLst>
  </p:cSld>
  <p:clrMapOvr>
    <a:masterClrMapping/>
  </p:clrMapOvr>
  <p:transition spd="slow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980728"/>
            <a:ext cx="8077200" cy="429736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引出线        </a:t>
            </a:r>
            <a:b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</a:br>
            <a:r>
              <a:rPr lang="zh-CN" altLang="zh-CN" dirty="0" smtClean="0"/>
              <a:t>引出</a:t>
            </a:r>
            <a:r>
              <a:rPr lang="zh-CN" altLang="zh-CN" dirty="0"/>
              <a:t>线应以细实线绘制，宜采用水平方向的直线、与水平方向成</a:t>
            </a:r>
            <a:r>
              <a:rPr lang="en-US" altLang="zh-CN" dirty="0"/>
              <a:t>30°</a:t>
            </a:r>
            <a:r>
              <a:rPr lang="zh-CN" altLang="zh-CN" dirty="0"/>
              <a:t>、</a:t>
            </a:r>
            <a:r>
              <a:rPr lang="en-US" altLang="zh-CN" dirty="0"/>
              <a:t>45°</a:t>
            </a:r>
            <a:r>
              <a:rPr lang="zh-CN" altLang="zh-CN" dirty="0"/>
              <a:t>、</a:t>
            </a:r>
            <a:r>
              <a:rPr lang="en-US" altLang="zh-CN" dirty="0"/>
              <a:t>60°</a:t>
            </a:r>
            <a:r>
              <a:rPr lang="zh-CN" altLang="zh-CN" dirty="0"/>
              <a:t>、</a:t>
            </a:r>
            <a:r>
              <a:rPr lang="en-US" altLang="zh-CN" dirty="0"/>
              <a:t>90°</a:t>
            </a:r>
            <a:r>
              <a:rPr lang="zh-CN" altLang="zh-CN" dirty="0"/>
              <a:t>的直线，或经上述角度再折为水平线。文字说明宜写在水平线的上方，也可注写在水平线的端</a:t>
            </a:r>
            <a:r>
              <a:rPr lang="zh-CN" altLang="zh-CN" dirty="0" smtClean="0"/>
              <a:t>部。</a:t>
            </a:r>
            <a:endParaRPr lang="zh-CN" altLang="zh-CN" dirty="0"/>
          </a:p>
        </p:txBody>
      </p:sp>
      <p:pic>
        <p:nvPicPr>
          <p:cNvPr id="5" name="Picture 4" descr="1t3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5104"/>
            <a:ext cx="6682028" cy="154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774426"/>
      </p:ext>
    </p:extLst>
  </p:cSld>
  <p:clrMapOvr>
    <a:masterClrMapping/>
  </p:clrMapOvr>
  <p:transition spd="slow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344214"/>
            <a:ext cx="8077200" cy="4297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CN" altLang="zh-CN" dirty="0"/>
              <a:t>同时引出几个相同部分的引出线，宜互相平行，也可画成集中于一点的放射线，如图</a:t>
            </a:r>
            <a:r>
              <a:rPr lang="en-US" altLang="zh-CN" dirty="0" smtClean="0"/>
              <a:t>1</a:t>
            </a:r>
            <a:r>
              <a:rPr lang="zh-CN" altLang="zh-CN" dirty="0" smtClean="0"/>
              <a:t>所</a:t>
            </a:r>
            <a:r>
              <a:rPr lang="zh-CN" altLang="zh-CN" dirty="0"/>
              <a:t>示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 algn="ctr">
              <a:buNone/>
            </a:pPr>
            <a:r>
              <a:rPr lang="en-US" altLang="zh-CN" dirty="0" smtClean="0"/>
              <a:t>   </a:t>
            </a:r>
            <a:r>
              <a:rPr lang="zh-CN" altLang="zh-CN" sz="1900" dirty="0" smtClean="0"/>
              <a:t>图</a:t>
            </a:r>
            <a:r>
              <a:rPr lang="en-US" altLang="zh-CN" sz="1900" dirty="0" smtClean="0"/>
              <a:t>1</a:t>
            </a:r>
          </a:p>
          <a:p>
            <a:pPr marL="0" indent="0">
              <a:buNone/>
            </a:pPr>
            <a:r>
              <a:rPr lang="zh-CN" altLang="zh-CN" dirty="0" smtClean="0"/>
              <a:t>多</a:t>
            </a:r>
            <a:r>
              <a:rPr lang="zh-CN" altLang="zh-CN" dirty="0"/>
              <a:t>层构造或多层管道共用引出线，应通过被引出的各层。 </a:t>
            </a:r>
          </a:p>
          <a:p>
            <a:endParaRPr lang="zh-CN" altLang="en-US" dirty="0"/>
          </a:p>
        </p:txBody>
      </p:sp>
      <p:pic>
        <p:nvPicPr>
          <p:cNvPr id="4" name="Picture 3" descr="1t3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661052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1t3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93096"/>
            <a:ext cx="552189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919561"/>
      </p:ext>
    </p:extLst>
  </p:cSld>
  <p:clrMapOvr>
    <a:masterClrMapping/>
  </p:clrMapOvr>
  <p:transition spd="slow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对称符号        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连接符号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指北针</a:t>
            </a:r>
          </a:p>
          <a:p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变更云线</a:t>
            </a:r>
          </a:p>
          <a:p>
            <a:endParaRPr lang="zh-CN" altLang="en-US" dirty="0"/>
          </a:p>
        </p:txBody>
      </p:sp>
      <p:pic>
        <p:nvPicPr>
          <p:cNvPr id="4" name="Picture 5" descr="nor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3688"/>
            <a:ext cx="6172200" cy="296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lum bright="-42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45094"/>
            <a:ext cx="35433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42284"/>
      </p:ext>
    </p:extLst>
  </p:cSld>
  <p:clrMapOvr>
    <a:masterClrMapping/>
  </p:clrMapOvr>
  <p:transition spd="slow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</a:rPr>
              <a:t>比例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整张图纸只用一种比例时，可注写在标题栏中比例一项中</a:t>
            </a:r>
          </a:p>
          <a:p>
            <a:pPr>
              <a:lnSpc>
                <a:spcPct val="80000"/>
              </a:lnSpc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如一张图纸中有几个图形并各自选用不同的比例时，可注写在图名的右侧，比例的字高，应比图名的字高小一号或两号，如</a:t>
            </a:r>
            <a:r>
              <a:rPr lang="zh-CN" altLang="zh-CN" dirty="0" smtClean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图所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  <a:latin typeface="楷体_GB2312" pitchFamily="49" charset="-122"/>
                <a:ea typeface="楷体_GB2312" pitchFamily="49" charset="-122"/>
              </a:rPr>
              <a:t>示。</a:t>
            </a:r>
          </a:p>
          <a:p>
            <a:endParaRPr lang="zh-CN" altLang="en-US" dirty="0"/>
          </a:p>
        </p:txBody>
      </p:sp>
      <p:pic>
        <p:nvPicPr>
          <p:cNvPr id="4" name="Picture 5" descr="1t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817451"/>
            <a:ext cx="53816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976254"/>
      </p:ext>
    </p:extLst>
  </p:cSld>
  <p:clrMapOvr>
    <a:masterClrMapping/>
  </p:clrMapOvr>
  <p:transition spd="slow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3180" y="54868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常用比例</a:t>
            </a:r>
            <a:r>
              <a:rPr lang="zh-CN" altLang="en-US" dirty="0">
                <a:solidFill>
                  <a:schemeClr val="bg1"/>
                </a:solidFill>
                <a:ea typeface="黑体" panose="02010609060101010101" pitchFamily="49" charset="-122"/>
              </a:rPr>
              <a:t/>
            </a:r>
            <a:br>
              <a:rPr lang="zh-CN" altLang="en-US" dirty="0">
                <a:solidFill>
                  <a:schemeClr val="bg1"/>
                </a:solidFill>
                <a:ea typeface="黑体" panose="02010609060101010101" pitchFamily="49" charset="-122"/>
              </a:rPr>
            </a:br>
            <a:endParaRPr lang="zh-CN" altLang="en-US" dirty="0"/>
          </a:p>
        </p:txBody>
      </p:sp>
      <p:sp>
        <p:nvSpPr>
          <p:cNvPr id="9" name="AutoShape 6" descr="mk:@MSITStore:E:\gz\2012建筑专业标准规范大全.chm::/08/jianzu/images/表2.2.1.jpg"/>
          <p:cNvSpPr>
            <a:spLocks noChangeAspect="1" noChangeArrowheads="1"/>
          </p:cNvSpPr>
          <p:nvPr/>
        </p:nvSpPr>
        <p:spPr bwMode="auto">
          <a:xfrm>
            <a:off x="0" y="0"/>
            <a:ext cx="523875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09" y="2491780"/>
            <a:ext cx="7825316" cy="297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71376"/>
      </p:ext>
    </p:extLst>
  </p:cSld>
  <p:clrMapOvr>
    <a:masterClrMapping/>
  </p:clrMapOvr>
  <p:transition spd="slow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88640"/>
            <a:ext cx="8077200" cy="4297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>
                <a:latin typeface="+mn-ea"/>
              </a:rPr>
              <a:t>     不同</a:t>
            </a:r>
            <a:r>
              <a:rPr lang="zh-CN" altLang="en-US" sz="2800" dirty="0">
                <a:latin typeface="+mn-ea"/>
              </a:rPr>
              <a:t>比例的平面图，剖面图，其抹灰层、楼地面，材料图例的省略画法，应符合下列规定： </a:t>
            </a:r>
            <a:br>
              <a:rPr lang="zh-CN" altLang="en-US" sz="2800" dirty="0">
                <a:latin typeface="+mn-ea"/>
              </a:rPr>
            </a:br>
            <a:r>
              <a:rPr lang="en-US" altLang="zh-CN" sz="2800" dirty="0" smtClean="0">
                <a:latin typeface="+mn-ea"/>
              </a:rPr>
              <a:t>1</a:t>
            </a:r>
            <a:r>
              <a:rPr lang="zh-CN" altLang="en-US" sz="2800" dirty="0" smtClean="0">
                <a:latin typeface="+mn-ea"/>
              </a:rPr>
              <a:t>、</a:t>
            </a:r>
            <a:r>
              <a:rPr lang="en-US" altLang="zh-CN" sz="2800" dirty="0" smtClean="0">
                <a:latin typeface="+mn-ea"/>
              </a:rPr>
              <a:t> </a:t>
            </a:r>
            <a:r>
              <a:rPr lang="zh-CN" altLang="en-US" sz="2800" dirty="0" smtClean="0">
                <a:latin typeface="+mn-ea"/>
              </a:rPr>
              <a:t>比例</a:t>
            </a:r>
            <a:r>
              <a:rPr lang="zh-CN" altLang="en-US" sz="2800" dirty="0">
                <a:latin typeface="+mn-ea"/>
              </a:rPr>
              <a:t>大于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50</a:t>
            </a:r>
            <a:r>
              <a:rPr lang="zh-CN" altLang="en-US" sz="2800" dirty="0">
                <a:latin typeface="+mn-ea"/>
              </a:rPr>
              <a:t>的平面、剖面图，应画出抹灰层、保温隔热层等与楼地面、屋面的面层线，并宜画出材料图例；</a:t>
            </a:r>
            <a:br>
              <a:rPr lang="zh-CN" altLang="en-US" sz="2800" dirty="0">
                <a:latin typeface="+mn-ea"/>
              </a:rPr>
            </a:br>
            <a:r>
              <a:rPr lang="en-US" altLang="zh-CN" sz="2800" dirty="0" smtClean="0">
                <a:latin typeface="+mn-ea"/>
              </a:rPr>
              <a:t>2</a:t>
            </a:r>
            <a:r>
              <a:rPr lang="zh-CN" altLang="en-US" sz="2800" dirty="0" smtClean="0">
                <a:latin typeface="+mn-ea"/>
              </a:rPr>
              <a:t>、</a:t>
            </a:r>
            <a:r>
              <a:rPr lang="en-US" altLang="zh-CN" sz="2800" dirty="0" smtClean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比例等于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50</a:t>
            </a:r>
            <a:r>
              <a:rPr lang="zh-CN" altLang="en-US" sz="2800" dirty="0">
                <a:latin typeface="+mn-ea"/>
              </a:rPr>
              <a:t>的平面图，剖面图，剖面图宜画出楼地面、屋面的面层线，宜绘出保温隔热层，抹灰层的面层线应根据需要确定；</a:t>
            </a:r>
            <a:br>
              <a:rPr lang="zh-CN" altLang="en-US" sz="2800" dirty="0">
                <a:latin typeface="+mn-ea"/>
              </a:rPr>
            </a:br>
            <a:r>
              <a:rPr lang="en-US" altLang="zh-CN" sz="2800" dirty="0" smtClean="0">
                <a:latin typeface="+mn-ea"/>
              </a:rPr>
              <a:t>3</a:t>
            </a:r>
            <a:r>
              <a:rPr lang="zh-CN" altLang="en-US" sz="2800" dirty="0" smtClean="0">
                <a:latin typeface="+mn-ea"/>
              </a:rPr>
              <a:t>、</a:t>
            </a:r>
            <a:r>
              <a:rPr lang="en-US" altLang="zh-CN" sz="2800" dirty="0" smtClean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比例小于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50</a:t>
            </a:r>
            <a:r>
              <a:rPr lang="zh-CN" altLang="en-US" sz="2800" dirty="0">
                <a:latin typeface="+mn-ea"/>
              </a:rPr>
              <a:t>的平面图，剖面图，可不画出抹灰层，但剖面图宜画出楼地面、屋面的面层线；</a:t>
            </a:r>
            <a:br>
              <a:rPr lang="zh-CN" altLang="en-US" sz="2800" dirty="0">
                <a:latin typeface="+mn-ea"/>
              </a:rPr>
            </a:br>
            <a:r>
              <a:rPr lang="en-US" altLang="zh-CN" sz="2800" dirty="0" smtClean="0">
                <a:latin typeface="+mn-ea"/>
              </a:rPr>
              <a:t>4</a:t>
            </a:r>
            <a:r>
              <a:rPr lang="zh-CN" altLang="en-US" sz="2800" dirty="0" smtClean="0">
                <a:latin typeface="+mn-ea"/>
              </a:rPr>
              <a:t>、</a:t>
            </a:r>
            <a:r>
              <a:rPr lang="en-US" altLang="zh-CN" sz="2800" dirty="0" smtClean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比例为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100</a:t>
            </a:r>
            <a:r>
              <a:rPr lang="zh-CN" altLang="en-US" sz="2800" dirty="0">
                <a:latin typeface="+mn-ea"/>
              </a:rPr>
              <a:t>～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200</a:t>
            </a:r>
            <a:r>
              <a:rPr lang="zh-CN" altLang="en-US" sz="2800" dirty="0">
                <a:latin typeface="+mn-ea"/>
              </a:rPr>
              <a:t>的平面图、剖面图，可画简化的材料图例，但剖面图宜画出楼地面、屋面的面层线；</a:t>
            </a:r>
            <a:br>
              <a:rPr lang="zh-CN" altLang="en-US" sz="2800" dirty="0">
                <a:latin typeface="+mn-ea"/>
              </a:rPr>
            </a:br>
            <a:r>
              <a:rPr lang="en-US" altLang="zh-CN" sz="2800" dirty="0" smtClean="0">
                <a:latin typeface="+mn-ea"/>
              </a:rPr>
              <a:t>5 </a:t>
            </a:r>
            <a:r>
              <a:rPr lang="zh-CN" altLang="en-US" sz="2800" dirty="0">
                <a:latin typeface="+mn-ea"/>
              </a:rPr>
              <a:t>比例小于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200</a:t>
            </a:r>
            <a:r>
              <a:rPr lang="zh-CN" altLang="en-US" sz="2800" dirty="0">
                <a:latin typeface="+mn-ea"/>
              </a:rPr>
              <a:t>的平面图、剖面图，可不画材料图例，剖面图的楼地面、屋面的面层线可不画出。</a:t>
            </a:r>
          </a:p>
        </p:txBody>
      </p:sp>
    </p:spTree>
    <p:extLst>
      <p:ext uri="{BB962C8B-B14F-4D97-AF65-F5344CB8AC3E}">
        <p14:creationId xmlns:p14="http://schemas.microsoft.com/office/powerpoint/2010/main" val="649584622"/>
      </p:ext>
    </p:extLst>
  </p:cSld>
  <p:clrMapOvr>
    <a:masterClrMapping/>
  </p:clrMapOvr>
  <p:transition spd="slow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图例</a:t>
            </a:r>
            <a:endParaRPr lang="zh-CN" altLang="en-US" dirty="0"/>
          </a:p>
        </p:txBody>
      </p:sp>
      <p:pic>
        <p:nvPicPr>
          <p:cNvPr id="44" name="内容占位符 4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495" y="1196752"/>
            <a:ext cx="664020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39322"/>
      </p:ext>
    </p:extLst>
  </p:cSld>
  <p:clrMapOvr>
    <a:masterClrMapping/>
  </p:clrMapOvr>
  <p:transition spd="slow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792" y="225359"/>
            <a:ext cx="4536504" cy="663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260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8" y="32506"/>
            <a:ext cx="4464496" cy="666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697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784" y="0"/>
            <a:ext cx="4608512" cy="683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64432"/>
      </p:ext>
    </p:extLst>
  </p:cSld>
  <p:clrMapOvr>
    <a:masterClrMapping/>
  </p:clrMapOvr>
  <p:transition spd="slow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5906"/>
            <a:ext cx="5169758" cy="685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41256"/>
      </p:ext>
    </p:extLst>
  </p:cSld>
  <p:clrMapOvr>
    <a:masterClrMapping/>
  </p:clrMapOvr>
  <p:transition spd="slow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192686"/>
              </p:ext>
            </p:extLst>
          </p:nvPr>
        </p:nvGraphicFramePr>
        <p:xfrm>
          <a:off x="2411760" y="0"/>
          <a:ext cx="4968552" cy="6867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Image" r:id="rId3" imgW="16800000" imgH="23216327" progId="Photoshop.Image.7">
                  <p:embed/>
                </p:oleObj>
              </mc:Choice>
              <mc:Fallback>
                <p:oleObj name="Image" r:id="rId3" imgW="16800000" imgH="23216327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0"/>
                        <a:ext cx="4968552" cy="6867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58347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0"/>
            <a:ext cx="4752528" cy="679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42223"/>
      </p:ext>
    </p:extLst>
  </p:cSld>
  <p:clrMapOvr>
    <a:masterClrMapping/>
  </p:clrMapOvr>
  <p:transition spd="slow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82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638786"/>
              </p:ext>
            </p:extLst>
          </p:nvPr>
        </p:nvGraphicFramePr>
        <p:xfrm>
          <a:off x="2555776" y="-5069"/>
          <a:ext cx="4968552" cy="6816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Image" r:id="rId3" imgW="16741224" imgH="22961633" progId="Photoshop.Image.7">
                  <p:embed/>
                </p:oleObj>
              </mc:Choice>
              <mc:Fallback>
                <p:oleObj name="Image" r:id="rId3" imgW="16741224" imgH="22961633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-5069"/>
                        <a:ext cx="4968552" cy="6816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612112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0"/>
            <a:ext cx="4896544" cy="68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903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0"/>
            <a:ext cx="4680520" cy="687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0574"/>
      </p:ext>
    </p:extLst>
  </p:cSld>
  <p:clrMapOvr>
    <a:masterClrMapping/>
  </p:clrMapOvr>
  <p:transition spd="slow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4" y="717549"/>
            <a:ext cx="7955048" cy="58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50407"/>
      </p:ext>
    </p:extLst>
  </p:cSld>
  <p:clrMapOvr>
    <a:masterClrMapping/>
  </p:clrMapOvr>
  <p:transition spd="slow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定位轴线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dirty="0" smtClean="0"/>
              <a:t> </a:t>
            </a:r>
            <a:r>
              <a:rPr lang="zh-CN" altLang="en-US" dirty="0" smtClean="0">
                <a:solidFill>
                  <a:srgbClr val="7030A0"/>
                </a:solidFill>
              </a:rPr>
              <a:t>   房屋</a:t>
            </a:r>
            <a:r>
              <a:rPr lang="zh-CN" altLang="en-US" dirty="0">
                <a:solidFill>
                  <a:srgbClr val="7030A0"/>
                </a:solidFill>
              </a:rPr>
              <a:t>的主要承重构件（墙、柱、梁等），均用</a:t>
            </a:r>
            <a:r>
              <a:rPr lang="zh-CN" altLang="en-US" dirty="0" smtClean="0">
                <a:solidFill>
                  <a:srgbClr val="7030A0"/>
                </a:solidFill>
              </a:rPr>
              <a:t>定位轴线</a:t>
            </a:r>
            <a:r>
              <a:rPr lang="zh-CN" altLang="en-US" dirty="0">
                <a:solidFill>
                  <a:srgbClr val="7030A0"/>
                </a:solidFill>
              </a:rPr>
              <a:t>确定基准位置。</a:t>
            </a:r>
          </a:p>
          <a:p>
            <a:pPr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7030A0"/>
                </a:solidFill>
              </a:rPr>
              <a:t>应用</a:t>
            </a:r>
            <a:r>
              <a:rPr lang="zh-CN" altLang="en-US" dirty="0">
                <a:solidFill>
                  <a:srgbClr val="7030A0"/>
                </a:solidFill>
              </a:rPr>
              <a:t>细</a:t>
            </a:r>
            <a:r>
              <a:rPr lang="zh-CN" altLang="en-US" dirty="0" smtClean="0">
                <a:solidFill>
                  <a:srgbClr val="7030A0"/>
                </a:solidFill>
              </a:rPr>
              <a:t>单</a:t>
            </a:r>
            <a:r>
              <a:rPr lang="zh-CN" altLang="en-US" dirty="0">
                <a:solidFill>
                  <a:srgbClr val="7030A0"/>
                </a:solidFill>
              </a:rPr>
              <a:t>点长画线绘制</a:t>
            </a:r>
          </a:p>
          <a:p>
            <a:pPr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 smtClean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平面图</a:t>
            </a: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定位轴线的编号，宜标注在下方与左方</a:t>
            </a:r>
          </a:p>
          <a:p>
            <a:pPr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横向编号应用阿拉伯数字，从左至右顺序编写，竖向编号应用大写拉丁字母，从下至上编写。编号应注写在轴线端部的圆内，圆应用细实线绘制，直径为</a:t>
            </a:r>
            <a:r>
              <a:rPr lang="en-US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8</a:t>
            </a: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dirty="0" smtClean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10mm</a:t>
            </a:r>
            <a:r>
              <a:rPr lang="zh-CN" altLang="zh-CN" dirty="0" smtClean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zh-CN" dirty="0">
              <a:solidFill>
                <a:srgbClr val="7030A0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buClr>
                <a:srgbClr val="A50021"/>
              </a:buClr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拉丁字母的</a:t>
            </a:r>
            <a:r>
              <a:rPr lang="en-US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I</a:t>
            </a: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O</a:t>
            </a: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Z</a:t>
            </a:r>
            <a:r>
              <a:rPr lang="zh-CN" altLang="zh-CN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不得用做轴线编号。  </a:t>
            </a:r>
          </a:p>
        </p:txBody>
      </p:sp>
    </p:spTree>
    <p:extLst>
      <p:ext uri="{BB962C8B-B14F-4D97-AF65-F5344CB8AC3E}">
        <p14:creationId xmlns:p14="http://schemas.microsoft.com/office/powerpoint/2010/main" val="1803233468"/>
      </p:ext>
    </p:extLst>
  </p:cSld>
  <p:clrMapOvr>
    <a:masterClrMapping/>
  </p:clrMapOvr>
  <p:transition spd="slow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定位轴线</a:t>
            </a:r>
          </a:p>
        </p:txBody>
      </p:sp>
      <p:pic>
        <p:nvPicPr>
          <p:cNvPr id="4" name="Picture 4" descr="6-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18" y="1412632"/>
            <a:ext cx="2974290" cy="237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6-0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941" y="3447107"/>
            <a:ext cx="5234059" cy="341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73821" y="4149080"/>
            <a:ext cx="16273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7030A0"/>
                </a:solidFill>
              </a:rPr>
              <a:t>定位</a:t>
            </a:r>
            <a:r>
              <a:rPr lang="zh-CN" altLang="en-US" dirty="0">
                <a:solidFill>
                  <a:srgbClr val="7030A0"/>
                </a:solidFill>
              </a:rPr>
              <a:t>轴线编号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78673" y="2733235"/>
            <a:ext cx="16273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7030A0"/>
                </a:solidFill>
              </a:rPr>
              <a:t>分区定位轴线</a:t>
            </a:r>
            <a:endParaRPr lang="zh-CN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70572"/>
      </p:ext>
    </p:extLst>
  </p:cSld>
  <p:clrMapOvr>
    <a:masterClrMapping/>
  </p:clrMapOvr>
  <p:transition spd="slow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6-0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07" y="16002"/>
            <a:ext cx="6912768" cy="327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6-0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07" y="4220725"/>
            <a:ext cx="5596449" cy="217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75856" y="3429000"/>
            <a:ext cx="22621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7030A0"/>
                </a:solidFill>
              </a:rPr>
              <a:t>特殊</a:t>
            </a:r>
            <a:r>
              <a:rPr lang="zh-CN" altLang="en-US" dirty="0">
                <a:solidFill>
                  <a:srgbClr val="7030A0"/>
                </a:solidFill>
              </a:rPr>
              <a:t>平面的轴线编号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6527" y="6477000"/>
            <a:ext cx="18004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7030A0"/>
                </a:solidFill>
              </a:rPr>
              <a:t>详图的轴线编号</a:t>
            </a:r>
            <a:endParaRPr lang="zh-CN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73276"/>
      </p:ext>
    </p:extLst>
  </p:cSld>
  <p:clrMapOvr>
    <a:masterClrMapping/>
  </p:clrMapOvr>
  <p:transition spd="slow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尺寸标注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25000"/>
              </a:spcBef>
            </a:pPr>
            <a:r>
              <a:rPr lang="en-US" altLang="zh-CN" dirty="0"/>
              <a:t>1)</a:t>
            </a:r>
            <a:r>
              <a:rPr lang="zh-CN" altLang="en-US" dirty="0"/>
              <a:t>尺寸的组成</a:t>
            </a:r>
          </a:p>
          <a:p>
            <a:pPr>
              <a:spcBef>
                <a:spcPct val="25000"/>
              </a:spcBef>
            </a:pPr>
            <a:endParaRPr lang="zh-CN" altLang="en-US" dirty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/>
              <a:t>图样上标注尺寸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 smtClean="0"/>
              <a:t>要</a:t>
            </a:r>
            <a:r>
              <a:rPr lang="zh-CN" altLang="en-US" dirty="0"/>
              <a:t>求是：正确、</a:t>
            </a:r>
            <a:r>
              <a:rPr lang="zh-CN" altLang="en-US" dirty="0" smtClean="0"/>
              <a:t>完</a:t>
            </a:r>
            <a:endParaRPr lang="en-US" altLang="zh-CN" dirty="0" smtClean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 smtClean="0"/>
              <a:t>整</a:t>
            </a:r>
            <a:r>
              <a:rPr lang="zh-CN" altLang="en-US" dirty="0"/>
              <a:t>、清晰。任何</a:t>
            </a:r>
            <a:r>
              <a:rPr lang="zh-CN" altLang="en-US" dirty="0" smtClean="0"/>
              <a:t>模</a:t>
            </a:r>
            <a:endParaRPr lang="en-US" altLang="zh-CN" dirty="0" smtClean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 smtClean="0"/>
              <a:t>糊</a:t>
            </a:r>
            <a:r>
              <a:rPr lang="zh-CN" altLang="en-US" dirty="0"/>
              <a:t>和错误尺寸，</a:t>
            </a:r>
            <a:r>
              <a:rPr lang="zh-CN" altLang="en-US" dirty="0" smtClean="0"/>
              <a:t>都</a:t>
            </a:r>
            <a:endParaRPr lang="en-US" altLang="zh-CN" dirty="0" smtClean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 smtClean="0"/>
              <a:t>会</a:t>
            </a:r>
            <a:r>
              <a:rPr lang="zh-CN" altLang="en-US" dirty="0"/>
              <a:t>给施工造成</a:t>
            </a:r>
            <a:r>
              <a:rPr lang="zh-CN" altLang="en-US" dirty="0" smtClean="0"/>
              <a:t>困难</a:t>
            </a:r>
            <a:endParaRPr lang="en-US" altLang="zh-CN" dirty="0" smtClean="0"/>
          </a:p>
          <a:p>
            <a:pPr marL="0" indent="0">
              <a:spcBef>
                <a:spcPct val="25000"/>
              </a:spcBef>
              <a:buNone/>
            </a:pPr>
            <a:r>
              <a:rPr lang="zh-CN" altLang="en-US" dirty="0" smtClean="0"/>
              <a:t>和</a:t>
            </a:r>
            <a:r>
              <a:rPr lang="zh-CN" altLang="en-US" dirty="0"/>
              <a:t>损失。</a:t>
            </a:r>
          </a:p>
          <a:p>
            <a:pPr>
              <a:spcBef>
                <a:spcPct val="25000"/>
              </a:spcBef>
            </a:pPr>
            <a:endParaRPr lang="zh-CN" altLang="en-US" dirty="0"/>
          </a:p>
          <a:p>
            <a:pPr>
              <a:spcBef>
                <a:spcPct val="25000"/>
              </a:spcBef>
            </a:pPr>
            <a:endParaRPr lang="zh-CN" altLang="en-US" dirty="0"/>
          </a:p>
          <a:p>
            <a:pPr>
              <a:spcBef>
                <a:spcPct val="25000"/>
              </a:spcBef>
            </a:pPr>
            <a:endParaRPr lang="zh-CN" altLang="en-US" dirty="0"/>
          </a:p>
          <a:p>
            <a:pPr>
              <a:spcBef>
                <a:spcPct val="25000"/>
              </a:spcBef>
            </a:pPr>
            <a:r>
              <a:rPr lang="en-US" altLang="zh-CN" dirty="0"/>
              <a:t>2)</a:t>
            </a:r>
            <a:r>
              <a:rPr lang="zh-CN" altLang="en-US" dirty="0"/>
              <a:t>尺寸数字</a:t>
            </a:r>
          </a:p>
          <a:p>
            <a:pPr>
              <a:spcBef>
                <a:spcPct val="25000"/>
              </a:spcBef>
            </a:pPr>
            <a:r>
              <a:rPr lang="en-US" altLang="zh-CN" dirty="0"/>
              <a:t>3)</a:t>
            </a:r>
            <a:r>
              <a:rPr lang="zh-CN" altLang="en-US" dirty="0"/>
              <a:t>尺寸的排列与布置</a:t>
            </a:r>
          </a:p>
          <a:p>
            <a:endParaRPr lang="zh-CN" altLang="en-US" dirty="0"/>
          </a:p>
        </p:txBody>
      </p:sp>
      <p:pic>
        <p:nvPicPr>
          <p:cNvPr id="4" name="Picture 4" descr="1-1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1700808"/>
            <a:ext cx="510695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291691"/>
      </p:ext>
    </p:extLst>
  </p:cSld>
  <p:clrMapOvr>
    <a:masterClrMapping/>
  </p:clrMapOvr>
  <p:transition spd="slow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-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6618312" cy="345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87824" y="3643714"/>
            <a:ext cx="22621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/>
              <a:t>尺寸</a:t>
            </a:r>
            <a:r>
              <a:rPr lang="zh-CN" altLang="en-US" dirty="0"/>
              <a:t>数字的注写方向</a:t>
            </a:r>
          </a:p>
        </p:txBody>
      </p:sp>
      <p:pic>
        <p:nvPicPr>
          <p:cNvPr id="6" name="Picture 6" descr="1-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57685"/>
            <a:ext cx="5903913" cy="129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987794" y="5731947"/>
            <a:ext cx="18004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/>
              <a:t>尺寸</a:t>
            </a:r>
            <a:r>
              <a:rPr lang="zh-CN" altLang="en-US" dirty="0"/>
              <a:t>的注写位置</a:t>
            </a:r>
          </a:p>
        </p:txBody>
      </p:sp>
    </p:spTree>
    <p:extLst>
      <p:ext uri="{BB962C8B-B14F-4D97-AF65-F5344CB8AC3E}">
        <p14:creationId xmlns:p14="http://schemas.microsoft.com/office/powerpoint/2010/main" val="3099307802"/>
      </p:ext>
    </p:extLst>
  </p:cSld>
  <p:clrMapOvr>
    <a:masterClrMapping/>
  </p:clrMapOvr>
  <p:transition spd="slow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25000"/>
              </a:spcBef>
            </a:pPr>
            <a:r>
              <a:rPr lang="zh-CN" altLang="en-US" sz="4000" dirty="0">
                <a:solidFill>
                  <a:schemeClr val="accent6">
                    <a:lumMod val="75000"/>
                  </a:schemeClr>
                </a:solidFill>
              </a:rPr>
              <a:t>半径、直径的标注</a:t>
            </a:r>
            <a:br>
              <a:rPr lang="zh-CN" altLang="en-US" sz="4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zh-CN" altLang="en-US" sz="4000" dirty="0" smtClean="0">
                <a:solidFill>
                  <a:schemeClr val="accent6">
                    <a:lumMod val="75000"/>
                  </a:schemeClr>
                </a:solidFill>
              </a:rPr>
              <a:t>角度</a:t>
            </a:r>
            <a:r>
              <a:rPr lang="zh-CN" altLang="en-US" sz="4000" dirty="0">
                <a:solidFill>
                  <a:schemeClr val="accent6">
                    <a:lumMod val="75000"/>
                  </a:schemeClr>
                </a:solidFill>
              </a:rPr>
              <a:t>、弧度、弦长的标注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95736" y="5229200"/>
            <a:ext cx="47529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dirty="0" smtClean="0"/>
              <a:t>半径</a:t>
            </a:r>
            <a:r>
              <a:rPr lang="zh-CN" altLang="en-US" dirty="0"/>
              <a:t>的标注</a:t>
            </a:r>
          </a:p>
          <a:p>
            <a:pPr algn="ctr"/>
            <a:r>
              <a:rPr lang="en-US" altLang="zh-CN" dirty="0"/>
              <a:t>(a)</a:t>
            </a:r>
            <a:r>
              <a:rPr lang="zh-CN" altLang="en-US" dirty="0"/>
              <a:t>半径标注方法</a:t>
            </a:r>
            <a:r>
              <a:rPr lang="en-US" altLang="zh-CN" dirty="0"/>
              <a:t>;(b)</a:t>
            </a:r>
            <a:r>
              <a:rPr lang="zh-CN" altLang="en-US" dirty="0"/>
              <a:t>小圆弧半径的标注方法</a:t>
            </a:r>
            <a:r>
              <a:rPr lang="en-US" altLang="zh-CN" dirty="0"/>
              <a:t>;</a:t>
            </a:r>
          </a:p>
          <a:p>
            <a:pPr algn="ctr"/>
            <a:r>
              <a:rPr lang="en-US" altLang="zh-CN" dirty="0"/>
              <a:t>(c)</a:t>
            </a:r>
            <a:r>
              <a:rPr lang="zh-CN" altLang="en-US" dirty="0"/>
              <a:t>大圆弧半径的标注方法</a:t>
            </a:r>
          </a:p>
        </p:txBody>
      </p:sp>
      <p:pic>
        <p:nvPicPr>
          <p:cNvPr id="7" name="Picture 4" descr="1-1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7560840" cy="39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856831"/>
      </p:ext>
    </p:extLst>
  </p:cSld>
  <p:clrMapOvr>
    <a:masterClrMapping/>
  </p:clrMapOvr>
  <p:transition spd="slow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-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2736304" cy="160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923928" y="763394"/>
            <a:ext cx="2089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/>
              <a:t>圆</a:t>
            </a:r>
            <a:r>
              <a:rPr lang="zh-CN" altLang="en-US" dirty="0"/>
              <a:t>直径的标注方法 </a:t>
            </a:r>
          </a:p>
        </p:txBody>
      </p:sp>
      <p:pic>
        <p:nvPicPr>
          <p:cNvPr id="6" name="Picture 9" descr="1-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276872"/>
            <a:ext cx="739455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915816" y="5469599"/>
            <a:ext cx="27238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/>
              <a:t>角度</a:t>
            </a:r>
            <a:r>
              <a:rPr lang="zh-CN" altLang="en-US" dirty="0"/>
              <a:t>、弧度、弦长的标注</a:t>
            </a:r>
          </a:p>
        </p:txBody>
      </p:sp>
    </p:spTree>
    <p:extLst>
      <p:ext uri="{BB962C8B-B14F-4D97-AF65-F5344CB8AC3E}">
        <p14:creationId xmlns:p14="http://schemas.microsoft.com/office/powerpoint/2010/main" val="348568405"/>
      </p:ext>
    </p:extLst>
  </p:cSld>
  <p:clrMapOvr>
    <a:masterClrMapping/>
  </p:clrMapOvr>
  <p:transition spd="slow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</a:rPr>
              <a:t>坡度的标注</a:t>
            </a:r>
          </a:p>
        </p:txBody>
      </p:sp>
      <p:pic>
        <p:nvPicPr>
          <p:cNvPr id="4" name="Picture 4" descr="1-2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47" y="2708920"/>
            <a:ext cx="850825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63888" y="2144977"/>
            <a:ext cx="1338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/>
              <a:t>坡度</a:t>
            </a:r>
            <a:r>
              <a:rPr lang="zh-CN" altLang="en-US" dirty="0"/>
              <a:t>的标注</a:t>
            </a:r>
          </a:p>
        </p:txBody>
      </p:sp>
    </p:spTree>
    <p:extLst>
      <p:ext uri="{BB962C8B-B14F-4D97-AF65-F5344CB8AC3E}">
        <p14:creationId xmlns:p14="http://schemas.microsoft.com/office/powerpoint/2010/main" val="538720999"/>
      </p:ext>
    </p:extLst>
  </p:cSld>
  <p:clrMapOvr>
    <a:masterClrMapping/>
  </p:clrMapOvr>
  <p:transition spd="slow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</a:rPr>
              <a:t>标高</a:t>
            </a:r>
          </a:p>
        </p:txBody>
      </p:sp>
      <p:pic>
        <p:nvPicPr>
          <p:cNvPr id="4" name="Picture 6" descr="1-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97152"/>
            <a:ext cx="747904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899592" y="1340768"/>
            <a:ext cx="7939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030A0"/>
                </a:solidFill>
                <a:latin typeface="+mn-ea"/>
              </a:rPr>
              <a:t>建筑图上的标高，多数是以建筑首层地面作为零点，这种标高，叫相对标高。高于建筑首层地面的高度均为正数，低于首层地面的高度均为负数，并在数字前面注写“</a:t>
            </a:r>
            <a:r>
              <a:rPr lang="en-US" altLang="zh-CN" sz="2400" dirty="0">
                <a:solidFill>
                  <a:srgbClr val="7030A0"/>
                </a:solidFill>
                <a:latin typeface="+mn-ea"/>
              </a:rPr>
              <a:t>-”</a:t>
            </a:r>
            <a:r>
              <a:rPr lang="zh-CN" altLang="en-US" sz="2400" dirty="0">
                <a:solidFill>
                  <a:srgbClr val="7030A0"/>
                </a:solidFill>
                <a:latin typeface="+mn-ea"/>
              </a:rPr>
              <a:t>，正数字前面不加“</a:t>
            </a:r>
            <a:r>
              <a:rPr lang="en-US" altLang="zh-CN" sz="2400" dirty="0">
                <a:solidFill>
                  <a:srgbClr val="7030A0"/>
                </a:solidFill>
                <a:latin typeface="+mn-ea"/>
              </a:rPr>
              <a:t>+”</a:t>
            </a:r>
            <a:r>
              <a:rPr lang="zh-CN" altLang="en-US" sz="2400" dirty="0">
                <a:solidFill>
                  <a:srgbClr val="7030A0"/>
                </a:solidFill>
                <a:latin typeface="+mn-ea"/>
              </a:rPr>
              <a:t>。</a:t>
            </a:r>
          </a:p>
          <a:p>
            <a:r>
              <a:rPr lang="zh-CN" altLang="en-US" sz="2400" dirty="0">
                <a:solidFill>
                  <a:srgbClr val="7030A0"/>
                </a:solidFill>
                <a:latin typeface="+mn-ea"/>
              </a:rPr>
              <a:t>相对标高又可分为建筑标高和结构标高，装饰完工后的表面高度，称为建筑标高；结构梁、板上下表面的高度，叫结构标高。装饰工程虽然都是表面工程，但是它也占据一定的厚度，分清装饰表面与结构表面位置，是非常必要的，以防把数据读错。</a:t>
            </a:r>
            <a:endParaRPr lang="zh-CN" altLang="en-US" sz="2400" dirty="0">
              <a:solidFill>
                <a:srgbClr val="7030A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5423505"/>
      </p:ext>
    </p:extLst>
  </p:cSld>
  <p:clrMapOvr>
    <a:masterClrMapping/>
  </p:clrMapOvr>
  <p:transition spd="slow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-2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181" y="1772816"/>
            <a:ext cx="5975350" cy="200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简化画法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5465" y="1172538"/>
            <a:ext cx="8077200" cy="4297363"/>
          </a:xfrm>
        </p:spPr>
        <p:txBody>
          <a:bodyPr/>
          <a:lstStyle/>
          <a:p>
            <a:r>
              <a:rPr lang="zh-CN" altLang="en-US" dirty="0"/>
              <a:t>对称图形的简化画法</a:t>
            </a:r>
          </a:p>
        </p:txBody>
      </p:sp>
      <p:pic>
        <p:nvPicPr>
          <p:cNvPr id="5" name="Picture 5" descr="1-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85" y="3776241"/>
            <a:ext cx="277495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108215" y="3923225"/>
            <a:ext cx="24929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对称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图形的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简化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画法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一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63105" y="5929005"/>
            <a:ext cx="24929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对称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图形的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简化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</a:rPr>
              <a:t>画法二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16265"/>
      </p:ext>
    </p:extLst>
  </p:cSld>
  <p:clrMapOvr>
    <a:masterClrMapping/>
  </p:clrMapOvr>
  <p:transition spd="slow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</a:rPr>
              <a:t>相同构造要素的简化画法</a:t>
            </a:r>
          </a:p>
        </p:txBody>
      </p:sp>
      <p:pic>
        <p:nvPicPr>
          <p:cNvPr id="4" name="Picture 4" descr="1-2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93" y="1556792"/>
            <a:ext cx="831461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070441"/>
      </p:ext>
    </p:extLst>
  </p:cSld>
  <p:clrMapOvr>
    <a:masterClrMapping/>
  </p:clrMapOvr>
  <p:transition spd="slow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000" dirty="0">
                <a:solidFill>
                  <a:schemeClr val="accent6">
                    <a:lumMod val="75000"/>
                  </a:schemeClr>
                </a:solidFill>
              </a:rPr>
              <a:t>较长构件的简化画法 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4" name="Picture 4" descr="1-2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88755"/>
            <a:ext cx="381066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350963" y="5013176"/>
            <a:ext cx="7488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/>
              <a:t>图</a:t>
            </a:r>
            <a:r>
              <a:rPr lang="en-US" altLang="zh-CN" dirty="0" smtClean="0"/>
              <a:t>1</a:t>
            </a:r>
            <a:r>
              <a:rPr lang="zh-CN" altLang="en-US" dirty="0" smtClean="0"/>
              <a:t>较</a:t>
            </a:r>
            <a:r>
              <a:rPr lang="zh-CN" altLang="en-US" dirty="0"/>
              <a:t>长构件的简化画法                                      </a:t>
            </a:r>
            <a:r>
              <a:rPr lang="zh-CN" altLang="en-US" dirty="0" smtClean="0"/>
              <a:t>图</a:t>
            </a:r>
            <a:r>
              <a:rPr lang="en-US" altLang="zh-CN" dirty="0" smtClean="0"/>
              <a:t>2  </a:t>
            </a:r>
            <a:r>
              <a:rPr lang="zh-CN" altLang="en-US" dirty="0"/>
              <a:t>连接符号 </a:t>
            </a:r>
          </a:p>
        </p:txBody>
      </p:sp>
      <p:pic>
        <p:nvPicPr>
          <p:cNvPr id="6" name="Picture 5" descr="1-2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95357"/>
            <a:ext cx="3390920" cy="171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4868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zh-CN" altLang="en-US" sz="4000" b="1" dirty="0">
                <a:solidFill>
                  <a:srgbClr val="FF9900"/>
                </a:solidFill>
              </a:rPr>
              <a:t>视图</a:t>
            </a:r>
            <a:br>
              <a:rPr lang="zh-CN" altLang="en-US" sz="4000" b="1" dirty="0">
                <a:solidFill>
                  <a:srgbClr val="FF9900"/>
                </a:solidFill>
              </a:rPr>
            </a:br>
            <a:r>
              <a:rPr lang="zh-CN" altLang="en-US" sz="4000" b="1" dirty="0">
                <a:solidFill>
                  <a:srgbClr val="FF9900"/>
                </a:solidFill>
              </a:rPr>
              <a:t>布置</a:t>
            </a:r>
          </a:p>
        </p:txBody>
      </p:sp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2" cstate="email">
            <a:lum bright="-78000" contrast="9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88"/>
            <a:ext cx="6948487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1004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谢谢！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60594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培训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1452</Words>
  <Application>Microsoft Office PowerPoint</Application>
  <PresentationFormat>全屏显示(4:3)</PresentationFormat>
  <Paragraphs>181</Paragraphs>
  <Slides>56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8" baseType="lpstr">
      <vt:lpstr>黑体</vt:lpstr>
      <vt:lpstr>华文行楷</vt:lpstr>
      <vt:lpstr>楷体_GB2312</vt:lpstr>
      <vt:lpstr>隶书</vt:lpstr>
      <vt:lpstr>宋体</vt:lpstr>
      <vt:lpstr>Arial</vt:lpstr>
      <vt:lpstr>Calibri</vt:lpstr>
      <vt:lpstr>Georgia</vt:lpstr>
      <vt:lpstr>Times New Roman</vt:lpstr>
      <vt:lpstr>Wingdings</vt:lpstr>
      <vt:lpstr>培训</vt:lpstr>
      <vt:lpstr>Image</vt:lpstr>
      <vt:lpstr> 建筑制图的标准和规范</vt:lpstr>
      <vt:lpstr>制图标准的目的是什么? </vt:lpstr>
      <vt:lpstr>标准适用的制图方式有： </vt:lpstr>
      <vt:lpstr>主要内容</vt:lpstr>
      <vt:lpstr>1.1  制图基本规定</vt:lpstr>
      <vt:lpstr>（1）在图纸上必须用粗实线画出图框，其格式分为留装订边和不留装订边两种； （2）同一产品图样只能采用一种格式，装订时通常采用A3横装或A4竖装。 </vt:lpstr>
      <vt:lpstr>1.1.2加长特殊图纸幅面</vt:lpstr>
      <vt:lpstr>横式图纸 </vt:lpstr>
      <vt:lpstr>PowerPoint 演示文稿</vt:lpstr>
      <vt:lpstr>立式图纸 </vt:lpstr>
      <vt:lpstr>标题栏        会签栏</vt:lpstr>
      <vt:lpstr>1.1.3图纸编排顺序</vt:lpstr>
      <vt:lpstr>图线—线型宽度 </vt:lpstr>
      <vt:lpstr>图线—线型</vt:lpstr>
      <vt:lpstr>实线－粗实线</vt:lpstr>
      <vt:lpstr>实线－中实线</vt:lpstr>
      <vt:lpstr>实线－细实线</vt:lpstr>
      <vt:lpstr>虚线 </vt:lpstr>
      <vt:lpstr>PowerPoint 演示文稿</vt:lpstr>
      <vt:lpstr>字体</vt:lpstr>
      <vt:lpstr>汉字 </vt:lpstr>
      <vt:lpstr>数字及字母</vt:lpstr>
      <vt:lpstr>符号</vt:lpstr>
      <vt:lpstr>PowerPoint 演示文稿</vt:lpstr>
      <vt:lpstr>索引符号         </vt:lpstr>
      <vt:lpstr>PowerPoint 演示文稿</vt:lpstr>
      <vt:lpstr>PowerPoint 演示文稿</vt:lpstr>
      <vt:lpstr>PowerPoint 演示文稿</vt:lpstr>
      <vt:lpstr>比例</vt:lpstr>
      <vt:lpstr>常用比例 </vt:lpstr>
      <vt:lpstr>PowerPoint 演示文稿</vt:lpstr>
      <vt:lpstr>图例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定位轴线</vt:lpstr>
      <vt:lpstr>定位轴线</vt:lpstr>
      <vt:lpstr>PowerPoint 演示文稿</vt:lpstr>
      <vt:lpstr>尺寸标注</vt:lpstr>
      <vt:lpstr>PowerPoint 演示文稿</vt:lpstr>
      <vt:lpstr>半径、直径的标注 角度、弧度、弦长的标注 </vt:lpstr>
      <vt:lpstr>PowerPoint 演示文稿</vt:lpstr>
      <vt:lpstr>坡度的标注</vt:lpstr>
      <vt:lpstr>标高</vt:lpstr>
      <vt:lpstr>简化画法</vt:lpstr>
      <vt:lpstr>相同构造要素的简化画法</vt:lpstr>
      <vt:lpstr>较长构件的简化画法  </vt:lpstr>
      <vt:lpstr>视图 布置</vt:lpstr>
      <vt:lpstr>谢谢！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2016-11-14T07:10:38Z</dcterms:created>
  <dcterms:modified xsi:type="dcterms:W3CDTF">2016-11-15T15:38:22Z</dcterms:modified>
</cp:coreProperties>
</file>