
<file path=[Content_Types].xml><?xml version="1.0" encoding="utf-8"?>
<Types xmlns="http://schemas.openxmlformats.org/package/2006/content-types">
  <Default Extension="jpeg" ContentType="image/jpeg"/>
  <Default Extension="png" ContentType="image/png"/>
  <Default Extension="wmf" ContentType="image/x-wmf"/>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ink/ink1.xml" ContentType="application/inkml+xml"/>
  <Override PartName="/ppt/ink/ink2.xml" ContentType="application/inkml+xml"/>
  <Override PartName="/ppt/ink/ink3.xml" ContentType="application/inkml+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handoutMasterIdLst>
    <p:handoutMasterId r:id="rId136"/>
  </p:handoutMasterIdLst>
  <p:sldIdLst>
    <p:sldId id="528" r:id="rId3"/>
    <p:sldId id="325" r:id="rId4"/>
    <p:sldId id="320" r:id="rId5"/>
    <p:sldId id="257" r:id="rId6"/>
    <p:sldId id="315" r:id="rId7"/>
    <p:sldId id="316" r:id="rId8"/>
    <p:sldId id="317" r:id="rId9"/>
    <p:sldId id="318" r:id="rId10"/>
    <p:sldId id="321" r:id="rId11"/>
    <p:sldId id="323" r:id="rId12"/>
    <p:sldId id="326" r:id="rId13"/>
    <p:sldId id="322" r:id="rId14"/>
    <p:sldId id="324" r:id="rId15"/>
    <p:sldId id="327" r:id="rId16"/>
    <p:sldId id="328" r:id="rId17"/>
    <p:sldId id="330" r:id="rId18"/>
    <p:sldId id="331" r:id="rId19"/>
    <p:sldId id="332" r:id="rId20"/>
    <p:sldId id="335" r:id="rId21"/>
    <p:sldId id="333" r:id="rId22"/>
    <p:sldId id="334" r:id="rId23"/>
    <p:sldId id="337" r:id="rId24"/>
    <p:sldId id="339" r:id="rId25"/>
    <p:sldId id="338" r:id="rId26"/>
    <p:sldId id="340" r:id="rId27"/>
    <p:sldId id="341" r:id="rId28"/>
    <p:sldId id="343" r:id="rId29"/>
    <p:sldId id="342" r:id="rId30"/>
    <p:sldId id="348" r:id="rId31"/>
    <p:sldId id="349" r:id="rId32"/>
    <p:sldId id="350" r:id="rId33"/>
    <p:sldId id="351" r:id="rId34"/>
    <p:sldId id="352" r:id="rId35"/>
    <p:sldId id="353" r:id="rId36"/>
    <p:sldId id="354" r:id="rId37"/>
    <p:sldId id="355" r:id="rId38"/>
    <p:sldId id="356" r:id="rId39"/>
    <p:sldId id="359" r:id="rId40"/>
    <p:sldId id="361" r:id="rId41"/>
    <p:sldId id="360" r:id="rId42"/>
    <p:sldId id="362" r:id="rId43"/>
    <p:sldId id="368" r:id="rId44"/>
    <p:sldId id="363" r:id="rId45"/>
    <p:sldId id="367" r:id="rId46"/>
    <p:sldId id="358" r:id="rId47"/>
    <p:sldId id="364" r:id="rId48"/>
    <p:sldId id="369" r:id="rId49"/>
    <p:sldId id="366" r:id="rId50"/>
    <p:sldId id="357" r:id="rId51"/>
    <p:sldId id="370" r:id="rId52"/>
    <p:sldId id="371" r:id="rId53"/>
    <p:sldId id="372" r:id="rId54"/>
    <p:sldId id="373" r:id="rId55"/>
    <p:sldId id="374" r:id="rId56"/>
    <p:sldId id="375" r:id="rId57"/>
    <p:sldId id="376" r:id="rId58"/>
    <p:sldId id="377" r:id="rId59"/>
    <p:sldId id="414" r:id="rId60"/>
    <p:sldId id="415" r:id="rId61"/>
    <p:sldId id="416" r:id="rId62"/>
    <p:sldId id="417" r:id="rId63"/>
    <p:sldId id="418" r:id="rId64"/>
    <p:sldId id="419" r:id="rId65"/>
    <p:sldId id="420" r:id="rId66"/>
    <p:sldId id="459" r:id="rId67"/>
    <p:sldId id="378" r:id="rId68"/>
    <p:sldId id="379" r:id="rId69"/>
    <p:sldId id="460" r:id="rId70"/>
    <p:sldId id="380" r:id="rId71"/>
    <p:sldId id="461" r:id="rId72"/>
    <p:sldId id="381" r:id="rId73"/>
    <p:sldId id="382" r:id="rId74"/>
    <p:sldId id="383" r:id="rId75"/>
    <p:sldId id="384" r:id="rId76"/>
    <p:sldId id="388" r:id="rId77"/>
    <p:sldId id="465" r:id="rId78"/>
    <p:sldId id="421" r:id="rId79"/>
    <p:sldId id="464" r:id="rId80"/>
    <p:sldId id="389" r:id="rId81"/>
    <p:sldId id="468" r:id="rId82"/>
    <p:sldId id="469" r:id="rId83"/>
    <p:sldId id="470" r:id="rId84"/>
    <p:sldId id="394" r:id="rId85"/>
    <p:sldId id="395" r:id="rId86"/>
    <p:sldId id="396" r:id="rId87"/>
    <p:sldId id="400" r:id="rId88"/>
    <p:sldId id="397" r:id="rId89"/>
    <p:sldId id="398" r:id="rId90"/>
    <p:sldId id="407" r:id="rId91"/>
    <p:sldId id="408" r:id="rId92"/>
    <p:sldId id="406" r:id="rId93"/>
    <p:sldId id="401" r:id="rId94"/>
    <p:sldId id="402" r:id="rId95"/>
    <p:sldId id="403" r:id="rId96"/>
    <p:sldId id="399" r:id="rId97"/>
    <p:sldId id="405" r:id="rId98"/>
    <p:sldId id="390" r:id="rId99"/>
    <p:sldId id="462" r:id="rId100"/>
    <p:sldId id="463" r:id="rId101"/>
    <p:sldId id="410" r:id="rId102"/>
    <p:sldId id="422" r:id="rId103"/>
    <p:sldId id="423" r:id="rId104"/>
    <p:sldId id="424" r:id="rId105"/>
    <p:sldId id="425" r:id="rId106"/>
    <p:sldId id="426" r:id="rId107"/>
    <p:sldId id="427" r:id="rId108"/>
    <p:sldId id="429" r:id="rId109"/>
    <p:sldId id="430" r:id="rId110"/>
    <p:sldId id="431" r:id="rId111"/>
    <p:sldId id="432" r:id="rId112"/>
    <p:sldId id="433" r:id="rId113"/>
    <p:sldId id="434" r:id="rId114"/>
    <p:sldId id="435" r:id="rId115"/>
    <p:sldId id="436" r:id="rId116"/>
    <p:sldId id="437" r:id="rId117"/>
    <p:sldId id="466" r:id="rId118"/>
    <p:sldId id="467" r:id="rId119"/>
    <p:sldId id="438" r:id="rId120"/>
    <p:sldId id="439" r:id="rId121"/>
    <p:sldId id="444" r:id="rId122"/>
    <p:sldId id="445" r:id="rId123"/>
    <p:sldId id="446" r:id="rId124"/>
    <p:sldId id="447" r:id="rId125"/>
    <p:sldId id="448" r:id="rId126"/>
    <p:sldId id="455" r:id="rId127"/>
    <p:sldId id="456" r:id="rId128"/>
    <p:sldId id="449" r:id="rId129"/>
    <p:sldId id="450" r:id="rId130"/>
    <p:sldId id="454" r:id="rId131"/>
    <p:sldId id="451" r:id="rId132"/>
    <p:sldId id="452" r:id="rId133"/>
    <p:sldId id="457" r:id="rId134"/>
    <p:sldId id="453" r:id="rId135"/>
  </p:sldIdLst>
  <p:sldSz cx="9144000" cy="6858000" type="screen4x3"/>
  <p:notesSz cx="6858000" cy="9144000"/>
  <p:defaultTex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33CC"/>
    <a:srgbClr val="FFFF66"/>
    <a:srgbClr val="FF0000"/>
    <a:srgbClr val="000000"/>
    <a:srgbClr val="FF9900"/>
    <a:srgbClr val="FF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inimized" horzBarState="maximized">
    <p:restoredLeft sz="34678" autoAdjust="0"/>
    <p:restoredTop sz="94660"/>
  </p:normalViewPr>
  <p:slideViewPr>
    <p:cSldViewPr>
      <p:cViewPr varScale="1">
        <p:scale>
          <a:sx n="72" d="100"/>
          <a:sy n="72" d="100"/>
        </p:scale>
        <p:origin x="-108" y="-11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13638"/>
    </p:cViewPr>
  </p:sorterViewPr>
  <p:gridSpacing cx="72008" cy="72008"/>
</p:viewPr>
</file>

<file path=ppt/_rels/presentation.xml.rels><?xml version="1.0" encoding="UTF-8" standalone="yes"?>
<Relationships xmlns="http://schemas.openxmlformats.org/package/2006/relationships"><Relationship Id="rId99" Type="http://schemas.openxmlformats.org/officeDocument/2006/relationships/slide" Target="slides/slide97.xml"/><Relationship Id="rId98" Type="http://schemas.openxmlformats.org/officeDocument/2006/relationships/slide" Target="slides/slide96.xml"/><Relationship Id="rId97" Type="http://schemas.openxmlformats.org/officeDocument/2006/relationships/slide" Target="slides/slide95.xml"/><Relationship Id="rId96" Type="http://schemas.openxmlformats.org/officeDocument/2006/relationships/slide" Target="slides/slide94.xml"/><Relationship Id="rId95" Type="http://schemas.openxmlformats.org/officeDocument/2006/relationships/slide" Target="slides/slide93.xml"/><Relationship Id="rId94" Type="http://schemas.openxmlformats.org/officeDocument/2006/relationships/slide" Target="slides/slide92.xml"/><Relationship Id="rId93" Type="http://schemas.openxmlformats.org/officeDocument/2006/relationships/slide" Target="slides/slide91.xml"/><Relationship Id="rId92" Type="http://schemas.openxmlformats.org/officeDocument/2006/relationships/slide" Target="slides/slide90.xml"/><Relationship Id="rId91" Type="http://schemas.openxmlformats.org/officeDocument/2006/relationships/slide" Target="slides/slide89.xml"/><Relationship Id="rId90" Type="http://schemas.openxmlformats.org/officeDocument/2006/relationships/slide" Target="slides/slide88.xml"/><Relationship Id="rId9" Type="http://schemas.openxmlformats.org/officeDocument/2006/relationships/slide" Target="slides/slide7.xml"/><Relationship Id="rId89" Type="http://schemas.openxmlformats.org/officeDocument/2006/relationships/slide" Target="slides/slide87.xml"/><Relationship Id="rId88" Type="http://schemas.openxmlformats.org/officeDocument/2006/relationships/slide" Target="slides/slide86.xml"/><Relationship Id="rId87" Type="http://schemas.openxmlformats.org/officeDocument/2006/relationships/slide" Target="slides/slide85.xml"/><Relationship Id="rId86" Type="http://schemas.openxmlformats.org/officeDocument/2006/relationships/slide" Target="slides/slide84.xml"/><Relationship Id="rId85" Type="http://schemas.openxmlformats.org/officeDocument/2006/relationships/slide" Target="slides/slide83.xml"/><Relationship Id="rId84" Type="http://schemas.openxmlformats.org/officeDocument/2006/relationships/slide" Target="slides/slide82.xml"/><Relationship Id="rId83" Type="http://schemas.openxmlformats.org/officeDocument/2006/relationships/slide" Target="slides/slide81.xml"/><Relationship Id="rId82" Type="http://schemas.openxmlformats.org/officeDocument/2006/relationships/slide" Target="slides/slide80.xml"/><Relationship Id="rId81" Type="http://schemas.openxmlformats.org/officeDocument/2006/relationships/slide" Target="slides/slide79.xml"/><Relationship Id="rId80" Type="http://schemas.openxmlformats.org/officeDocument/2006/relationships/slide" Target="slides/slide78.xml"/><Relationship Id="rId8" Type="http://schemas.openxmlformats.org/officeDocument/2006/relationships/slide" Target="slides/slide6.xml"/><Relationship Id="rId79" Type="http://schemas.openxmlformats.org/officeDocument/2006/relationships/slide" Target="slides/slide77.xml"/><Relationship Id="rId78" Type="http://schemas.openxmlformats.org/officeDocument/2006/relationships/slide" Target="slides/slide76.xml"/><Relationship Id="rId77" Type="http://schemas.openxmlformats.org/officeDocument/2006/relationships/slide" Target="slides/slide75.xml"/><Relationship Id="rId76" Type="http://schemas.openxmlformats.org/officeDocument/2006/relationships/slide" Target="slides/slide74.xml"/><Relationship Id="rId75" Type="http://schemas.openxmlformats.org/officeDocument/2006/relationships/slide" Target="slides/slide73.xml"/><Relationship Id="rId74" Type="http://schemas.openxmlformats.org/officeDocument/2006/relationships/slide" Target="slides/slide72.xml"/><Relationship Id="rId73" Type="http://schemas.openxmlformats.org/officeDocument/2006/relationships/slide" Target="slides/slide71.xml"/><Relationship Id="rId72" Type="http://schemas.openxmlformats.org/officeDocument/2006/relationships/slide" Target="slides/slide70.xml"/><Relationship Id="rId71" Type="http://schemas.openxmlformats.org/officeDocument/2006/relationships/slide" Target="slides/slide69.xml"/><Relationship Id="rId70" Type="http://schemas.openxmlformats.org/officeDocument/2006/relationships/slide" Target="slides/slide68.xml"/><Relationship Id="rId7" Type="http://schemas.openxmlformats.org/officeDocument/2006/relationships/slide" Target="slides/slide5.xml"/><Relationship Id="rId69" Type="http://schemas.openxmlformats.org/officeDocument/2006/relationships/slide" Target="slides/slide67.xml"/><Relationship Id="rId68" Type="http://schemas.openxmlformats.org/officeDocument/2006/relationships/slide" Target="slides/slide66.xml"/><Relationship Id="rId67" Type="http://schemas.openxmlformats.org/officeDocument/2006/relationships/slide" Target="slides/slide65.xml"/><Relationship Id="rId66" Type="http://schemas.openxmlformats.org/officeDocument/2006/relationships/slide" Target="slides/slide64.xml"/><Relationship Id="rId65" Type="http://schemas.openxmlformats.org/officeDocument/2006/relationships/slide" Target="slides/slide63.xml"/><Relationship Id="rId64" Type="http://schemas.openxmlformats.org/officeDocument/2006/relationships/slide" Target="slides/slide62.xml"/><Relationship Id="rId63" Type="http://schemas.openxmlformats.org/officeDocument/2006/relationships/slide" Target="slides/slide61.xml"/><Relationship Id="rId62" Type="http://schemas.openxmlformats.org/officeDocument/2006/relationships/slide" Target="slides/slide60.xml"/><Relationship Id="rId61" Type="http://schemas.openxmlformats.org/officeDocument/2006/relationships/slide" Target="slides/slide59.xml"/><Relationship Id="rId60" Type="http://schemas.openxmlformats.org/officeDocument/2006/relationships/slide" Target="slides/slide58.xml"/><Relationship Id="rId6" Type="http://schemas.openxmlformats.org/officeDocument/2006/relationships/slide" Target="slides/slide4.xml"/><Relationship Id="rId59" Type="http://schemas.openxmlformats.org/officeDocument/2006/relationships/slide" Target="slides/slide57.xml"/><Relationship Id="rId58" Type="http://schemas.openxmlformats.org/officeDocument/2006/relationships/slide" Target="slides/slide56.xml"/><Relationship Id="rId57" Type="http://schemas.openxmlformats.org/officeDocument/2006/relationships/slide" Target="slides/slide55.xml"/><Relationship Id="rId56" Type="http://schemas.openxmlformats.org/officeDocument/2006/relationships/slide" Target="slides/slide54.xml"/><Relationship Id="rId55" Type="http://schemas.openxmlformats.org/officeDocument/2006/relationships/slide" Target="slides/slide53.xml"/><Relationship Id="rId54" Type="http://schemas.openxmlformats.org/officeDocument/2006/relationships/slide" Target="slides/slide52.xml"/><Relationship Id="rId53" Type="http://schemas.openxmlformats.org/officeDocument/2006/relationships/slide" Target="slides/slide51.xml"/><Relationship Id="rId52" Type="http://schemas.openxmlformats.org/officeDocument/2006/relationships/slide" Target="slides/slide50.xml"/><Relationship Id="rId51" Type="http://schemas.openxmlformats.org/officeDocument/2006/relationships/slide" Target="slides/slide49.xml"/><Relationship Id="rId50" Type="http://schemas.openxmlformats.org/officeDocument/2006/relationships/slide" Target="slides/slide48.xml"/><Relationship Id="rId5" Type="http://schemas.openxmlformats.org/officeDocument/2006/relationships/slide" Target="slides/slide3.xml"/><Relationship Id="rId49" Type="http://schemas.openxmlformats.org/officeDocument/2006/relationships/slide" Target="slides/slide47.xml"/><Relationship Id="rId48" Type="http://schemas.openxmlformats.org/officeDocument/2006/relationships/slide" Target="slides/slide46.xml"/><Relationship Id="rId47" Type="http://schemas.openxmlformats.org/officeDocument/2006/relationships/slide" Target="slides/slide45.xml"/><Relationship Id="rId46" Type="http://schemas.openxmlformats.org/officeDocument/2006/relationships/slide" Target="slides/slide44.xml"/><Relationship Id="rId45" Type="http://schemas.openxmlformats.org/officeDocument/2006/relationships/slide" Target="slides/slide43.xml"/><Relationship Id="rId44" Type="http://schemas.openxmlformats.org/officeDocument/2006/relationships/slide" Target="slides/slide42.xml"/><Relationship Id="rId43" Type="http://schemas.openxmlformats.org/officeDocument/2006/relationships/slide" Target="slides/slide41.xml"/><Relationship Id="rId42" Type="http://schemas.openxmlformats.org/officeDocument/2006/relationships/slide" Target="slides/slide40.xml"/><Relationship Id="rId41" Type="http://schemas.openxmlformats.org/officeDocument/2006/relationships/slide" Target="slides/slide39.xml"/><Relationship Id="rId40" Type="http://schemas.openxmlformats.org/officeDocument/2006/relationships/slide" Target="slides/slide38.xml"/><Relationship Id="rId4" Type="http://schemas.openxmlformats.org/officeDocument/2006/relationships/slide" Target="slides/slide2.xml"/><Relationship Id="rId39" Type="http://schemas.openxmlformats.org/officeDocument/2006/relationships/slide" Target="slides/slide37.xml"/><Relationship Id="rId38" Type="http://schemas.openxmlformats.org/officeDocument/2006/relationships/slide" Target="slides/slide36.xml"/><Relationship Id="rId37" Type="http://schemas.openxmlformats.org/officeDocument/2006/relationships/slide" Target="slides/slide35.xml"/><Relationship Id="rId36" Type="http://schemas.openxmlformats.org/officeDocument/2006/relationships/slide" Target="slides/slide34.xml"/><Relationship Id="rId35" Type="http://schemas.openxmlformats.org/officeDocument/2006/relationships/slide" Target="slides/slide33.xml"/><Relationship Id="rId34" Type="http://schemas.openxmlformats.org/officeDocument/2006/relationships/slide" Target="slides/slide32.xml"/><Relationship Id="rId33" Type="http://schemas.openxmlformats.org/officeDocument/2006/relationships/slide" Target="slides/slide31.xml"/><Relationship Id="rId32" Type="http://schemas.openxmlformats.org/officeDocument/2006/relationships/slide" Target="slides/slide30.xml"/><Relationship Id="rId31" Type="http://schemas.openxmlformats.org/officeDocument/2006/relationships/slide" Target="slides/slide29.xml"/><Relationship Id="rId30" Type="http://schemas.openxmlformats.org/officeDocument/2006/relationships/slide" Target="slides/slide28.xml"/><Relationship Id="rId3" Type="http://schemas.openxmlformats.org/officeDocument/2006/relationships/slide" Target="slides/slide1.xml"/><Relationship Id="rId29" Type="http://schemas.openxmlformats.org/officeDocument/2006/relationships/slide" Target="slides/slide27.xml"/><Relationship Id="rId28" Type="http://schemas.openxmlformats.org/officeDocument/2006/relationships/slide" Target="slides/slide26.xml"/><Relationship Id="rId27" Type="http://schemas.openxmlformats.org/officeDocument/2006/relationships/slide" Target="slides/slide25.xml"/><Relationship Id="rId26" Type="http://schemas.openxmlformats.org/officeDocument/2006/relationships/slide" Target="slides/slide24.xml"/><Relationship Id="rId25" Type="http://schemas.openxmlformats.org/officeDocument/2006/relationships/slide" Target="slides/slide23.xml"/><Relationship Id="rId24" Type="http://schemas.openxmlformats.org/officeDocument/2006/relationships/slide" Target="slides/slide22.xml"/><Relationship Id="rId23" Type="http://schemas.openxmlformats.org/officeDocument/2006/relationships/slide" Target="slides/slide21.xml"/><Relationship Id="rId22" Type="http://schemas.openxmlformats.org/officeDocument/2006/relationships/slide" Target="slides/slide20.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9" Type="http://schemas.openxmlformats.org/officeDocument/2006/relationships/tableStyles" Target="tableStyles.xml"/><Relationship Id="rId138" Type="http://schemas.openxmlformats.org/officeDocument/2006/relationships/viewProps" Target="viewProps.xml"/><Relationship Id="rId137" Type="http://schemas.openxmlformats.org/officeDocument/2006/relationships/presProps" Target="presProps.xml"/><Relationship Id="rId136" Type="http://schemas.openxmlformats.org/officeDocument/2006/relationships/handoutMaster" Target="handoutMasters/handoutMaster1.xml"/><Relationship Id="rId135" Type="http://schemas.openxmlformats.org/officeDocument/2006/relationships/slide" Target="slides/slide133.xml"/><Relationship Id="rId134" Type="http://schemas.openxmlformats.org/officeDocument/2006/relationships/slide" Target="slides/slide132.xml"/><Relationship Id="rId133" Type="http://schemas.openxmlformats.org/officeDocument/2006/relationships/slide" Target="slides/slide131.xml"/><Relationship Id="rId132" Type="http://schemas.openxmlformats.org/officeDocument/2006/relationships/slide" Target="slides/slide130.xml"/><Relationship Id="rId131" Type="http://schemas.openxmlformats.org/officeDocument/2006/relationships/slide" Target="slides/slide129.xml"/><Relationship Id="rId130" Type="http://schemas.openxmlformats.org/officeDocument/2006/relationships/slide" Target="slides/slide128.xml"/><Relationship Id="rId13" Type="http://schemas.openxmlformats.org/officeDocument/2006/relationships/slide" Target="slides/slide11.xml"/><Relationship Id="rId129" Type="http://schemas.openxmlformats.org/officeDocument/2006/relationships/slide" Target="slides/slide127.xml"/><Relationship Id="rId128" Type="http://schemas.openxmlformats.org/officeDocument/2006/relationships/slide" Target="slides/slide126.xml"/><Relationship Id="rId127" Type="http://schemas.openxmlformats.org/officeDocument/2006/relationships/slide" Target="slides/slide125.xml"/><Relationship Id="rId126" Type="http://schemas.openxmlformats.org/officeDocument/2006/relationships/slide" Target="slides/slide124.xml"/><Relationship Id="rId125" Type="http://schemas.openxmlformats.org/officeDocument/2006/relationships/slide" Target="slides/slide123.xml"/><Relationship Id="rId124" Type="http://schemas.openxmlformats.org/officeDocument/2006/relationships/slide" Target="slides/slide122.xml"/><Relationship Id="rId123" Type="http://schemas.openxmlformats.org/officeDocument/2006/relationships/slide" Target="slides/slide121.xml"/><Relationship Id="rId122" Type="http://schemas.openxmlformats.org/officeDocument/2006/relationships/slide" Target="slides/slide120.xml"/><Relationship Id="rId121" Type="http://schemas.openxmlformats.org/officeDocument/2006/relationships/slide" Target="slides/slide119.xml"/><Relationship Id="rId120" Type="http://schemas.openxmlformats.org/officeDocument/2006/relationships/slide" Target="slides/slide118.xml"/><Relationship Id="rId12" Type="http://schemas.openxmlformats.org/officeDocument/2006/relationships/slide" Target="slides/slide10.xml"/><Relationship Id="rId119" Type="http://schemas.openxmlformats.org/officeDocument/2006/relationships/slide" Target="slides/slide117.xml"/><Relationship Id="rId118" Type="http://schemas.openxmlformats.org/officeDocument/2006/relationships/slide" Target="slides/slide116.xml"/><Relationship Id="rId117" Type="http://schemas.openxmlformats.org/officeDocument/2006/relationships/slide" Target="slides/slide115.xml"/><Relationship Id="rId116" Type="http://schemas.openxmlformats.org/officeDocument/2006/relationships/slide" Target="slides/slide114.xml"/><Relationship Id="rId115" Type="http://schemas.openxmlformats.org/officeDocument/2006/relationships/slide" Target="slides/slide113.xml"/><Relationship Id="rId114" Type="http://schemas.openxmlformats.org/officeDocument/2006/relationships/slide" Target="slides/slide112.xml"/><Relationship Id="rId113" Type="http://schemas.openxmlformats.org/officeDocument/2006/relationships/slide" Target="slides/slide111.xml"/><Relationship Id="rId112" Type="http://schemas.openxmlformats.org/officeDocument/2006/relationships/slide" Target="slides/slide110.xml"/><Relationship Id="rId111" Type="http://schemas.openxmlformats.org/officeDocument/2006/relationships/slide" Target="slides/slide109.xml"/><Relationship Id="rId110" Type="http://schemas.openxmlformats.org/officeDocument/2006/relationships/slide" Target="slides/slide108.xml"/><Relationship Id="rId11" Type="http://schemas.openxmlformats.org/officeDocument/2006/relationships/slide" Target="slides/slide9.xml"/><Relationship Id="rId109" Type="http://schemas.openxmlformats.org/officeDocument/2006/relationships/slide" Target="slides/slide107.xml"/><Relationship Id="rId108" Type="http://schemas.openxmlformats.org/officeDocument/2006/relationships/slide" Target="slides/slide106.xml"/><Relationship Id="rId107" Type="http://schemas.openxmlformats.org/officeDocument/2006/relationships/slide" Target="slides/slide105.xml"/><Relationship Id="rId106" Type="http://schemas.openxmlformats.org/officeDocument/2006/relationships/slide" Target="slides/slide104.xml"/><Relationship Id="rId105" Type="http://schemas.openxmlformats.org/officeDocument/2006/relationships/slide" Target="slides/slide103.xml"/><Relationship Id="rId104" Type="http://schemas.openxmlformats.org/officeDocument/2006/relationships/slide" Target="slides/slide102.xml"/><Relationship Id="rId103" Type="http://schemas.openxmlformats.org/officeDocument/2006/relationships/slide" Target="slides/slide101.xml"/><Relationship Id="rId102" Type="http://schemas.openxmlformats.org/officeDocument/2006/relationships/slide" Target="slides/slide100.xml"/><Relationship Id="rId101" Type="http://schemas.openxmlformats.org/officeDocument/2006/relationships/slide" Target="slides/slide99.xml"/><Relationship Id="rId100" Type="http://schemas.openxmlformats.org/officeDocument/2006/relationships/slide" Target="slides/slide98.xml"/><Relationship Id="rId10" Type="http://schemas.openxmlformats.org/officeDocument/2006/relationships/slide" Target="slides/slide8.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9858"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defRPr sz="1200"/>
            </a:lvl1pPr>
          </a:lstStyle>
          <a:p>
            <a:endParaRPr lang="en-US" altLang="zh-CN"/>
          </a:p>
        </p:txBody>
      </p:sp>
      <p:sp>
        <p:nvSpPr>
          <p:cNvPr id="249859" name="Rectangle 3"/>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lgn="r">
              <a:defRPr sz="1200"/>
            </a:lvl1pPr>
          </a:lstStyle>
          <a:p>
            <a:endParaRPr lang="en-US" altLang="zh-CN"/>
          </a:p>
        </p:txBody>
      </p:sp>
      <p:sp>
        <p:nvSpPr>
          <p:cNvPr id="249860" name="Rectangle 4"/>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lstStyle>
            <a:lvl1pPr>
              <a:defRPr sz="1200"/>
            </a:lvl1pPr>
          </a:lstStyle>
          <a:p>
            <a:endParaRPr lang="en-US" altLang="zh-CN"/>
          </a:p>
        </p:txBody>
      </p:sp>
      <p:sp>
        <p:nvSpPr>
          <p:cNvPr id="249861" name="Rectangle 5"/>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lstStyle>
            <a:lvl1pPr algn="r">
              <a:defRPr sz="1200"/>
            </a:lvl1pPr>
          </a:lstStyle>
          <a:p>
            <a:fld id="{CC3D5956-E80C-4214-887E-D9718AED963E}" type="slidenum">
              <a:rPr lang="en-US" altLang="zh-CN"/>
            </a:fld>
            <a:endParaRPr lang="en-US" altLang="zh-CN"/>
          </a:p>
        </p:txBody>
      </p:sp>
    </p:spTree>
  </p:cSld>
  <p:clrMap bg1="lt1" tx1="dk1" bg2="lt2" tx2="dk2" accent1="accent1" accent2="accent2" accent3="accent3" accent4="accent4" accent5="accent5" accent6="accent6" hlink="hlink" folHlink="folHlink"/>
</p:handoutMaster>
</file>

<file path=ppt/ink/ink1.xml><?xml version="1.0" encoding="utf-8"?>
<inkml:ink xmlns:inkml="http://www.w3.org/2003/InkML">
  <inkml:definitions>
    <inkml:context xml:id="ctx0">
      <inkml:inkSource xml:id="inkSrc0">
        <inkml:traceFormat>
          <inkml:channel name="X" type="integer" units="cm"/>
          <inkml:channel name="Y" type="integer" units="cm"/>
        </inkml:traceFormat>
        <inkml:channelProperties>
          <inkml:channelProperty channel="X" name="resolution" value="28.3464566929134" units="1/cm"/>
          <inkml:channelProperty channel="Y" name="resolution" value="28.3464566929134" units="1/cm"/>
        </inkml:channelProperties>
      </inkml:inkSource>
      <inkml:timestamp xml:id="ts0" timeString="2021-01-25T14:39:12"/>
    </inkml:context>
    <inkml:brush xml:id="br0">
      <inkml:brushProperty name="width" value="0.09701" units="cm"/>
      <inkml:brushProperty name="height" value="0.09701" units="cm"/>
      <inkml:brushProperty name="color" value="#ffffff"/>
      <inkml:brushProperty name="fitToCurve" value="1"/>
    </inkml:brush>
  </inkml:definitions>
  <inkml:trace contextRef="#ctx0" brushRef="#br0">0 0,'0'0,"25"0,-25 0,25 0,-1 0,1 0,25 0,-1 0,-24 0,25 0,-1 0,26 0,-50 0,-1 0,26 0,-25 0,0 0,24 0,1 0,-25 0,-1 0,1 0,50 0,-50 0,-1 0,1 0,25 0,-50 0,25 0,24 0,-24 0,0 0,24 0,-49 0,25 0,0 0,0 0,0 0,-1 0,1 0,0 0,0 0,0 0,24 0,-24 0,25 0,-26 0,26 0,-25 0,0 0,24 0,26 0,-26 0,-24 0,25 0,-1 0,1 0,0 0,-1 0,-24 0,25 0,-1 0,1 0,-1 0,-24 0,25 0,-1 0,1 0,-25 0,0 0,49 0,-49 0,24 0,-24 0,25 0,-25 0,-1 0,1 0,50 0,-26 0,1 0,0 0,-1 0,-24 0,49 0,-24 0,-25 0,49 0,-49 0,25 0,24 0,-49 0,24 0,1 0,0 0,24 0,-24 0,-1 0,-24 0,25 0,-1 0,1 0,-25 0,24 0,1 0,-25 0,0 0,-1 0,26 0,-25 0,0 0,24 0,1 0,-1 0,1 0,0 0,-1 0,26 0,-26 0,26 0,-26 0,1 0,-1 0,1 0,25 0,-1 0,0 0,-24 0,0 0,24 0,0 0,-24 0,24 0,1 0,-26 0,51 0,-26 0,0 0,1 0,-1 0,-24 0,0 0,-1 0,-24 0,25 0,-26 0,1 0,-25 0,25 0,-25 0,25 0,-25 0,25 0,-25 0,24 0,-24 0,0 0,25 0,-25 0</inkml:trace>
</inkml:ink>
</file>

<file path=ppt/ink/ink2.xml><?xml version="1.0" encoding="utf-8"?>
<inkml:ink xmlns:inkml="http://www.w3.org/2003/InkML">
  <inkml:definitions>
    <inkml:context xml:id="ctx0">
      <inkml:inkSource xml:id="inkSrc0">
        <inkml:traceFormat>
          <inkml:channel name="X" type="integer" units="cm"/>
          <inkml:channel name="Y" type="integer" units="cm"/>
        </inkml:traceFormat>
        <inkml:channelProperties>
          <inkml:channelProperty channel="X" name="resolution" value="28.3464566929134" units="1/cm"/>
          <inkml:channelProperty channel="Y" name="resolution" value="28.3464566929134" units="1/cm"/>
        </inkml:channelProperties>
      </inkml:inkSource>
      <inkml:timestamp xml:id="ts0" timeString="2021-01-25T14:39:12"/>
    </inkml:context>
    <inkml:brush xml:id="br0">
      <inkml:brushProperty name="width" value="0.09701" units="cm"/>
      <inkml:brushProperty name="height" value="0.09701" units="cm"/>
      <inkml:brushProperty name="color" value="#ffffff"/>
      <inkml:brushProperty name="fitToCurve" value="1"/>
    </inkml:brush>
  </inkml:definitions>
  <inkml:trace contextRef="#ctx0" brushRef="#br0">0 20,'0'0,"25"0,-25 0,25 0,0 0,24 0,-24 0,50 0,-26 0,26 0,-1 0,0 0,26 0,-26 25,0-25,1 0,24 0,-25 0,1 0,-1 0,1 0,-1 0,1 0,-1 0,0 0,1 0,-1 0,1 0,-1 0,0 0,1 0,-1 0,-24 0,24 0,1 0,-1 0,1 0,-1 0,0 0,1 0,-1 0,1 0,49 0,-50 0,25 0,0 0,1 25,24 0,0-25,0 0,-25 0,0 0,-24 0,24 0,50 25,-50-25,25 0,0 0,-25 0,25 0,-49 0,24 0,-25 0,1 0,-1 0,0 0,1 0,-1 0,1 0,-1 0,-24 0,24 0,1 0,-26 0,26 0,-51 0,26 0,24 0,-24 0,-25 0,0 0,-1 0,-24 0,25 0,0 0,-25 0,25 0,-25 0,25 0</inkml:trace>
</inkml:ink>
</file>

<file path=ppt/ink/ink3.xml><?xml version="1.0" encoding="utf-8"?>
<inkml:ink xmlns:inkml="http://www.w3.org/2003/InkML">
  <inkml:definitions>
    <inkml:context xml:id="ctx0">
      <inkml:inkSource xml:id="inkSrc0">
        <inkml:traceFormat>
          <inkml:channel name="X" type="integer" units="cm"/>
          <inkml:channel name="Y" type="integer" units="cm"/>
        </inkml:traceFormat>
        <inkml:channelProperties>
          <inkml:channelProperty channel="X" name="resolution" value="28.3464566929134" units="1/cm"/>
          <inkml:channelProperty channel="Y" name="resolution" value="28.3464566929134" units="1/cm"/>
        </inkml:channelProperties>
      </inkml:inkSource>
      <inkml:timestamp xml:id="ts0" timeString="2021-01-25T14:39:12"/>
    </inkml:context>
    <inkml:brush xml:id="br0">
      <inkml:brushProperty name="width" value="0.09701" units="cm"/>
      <inkml:brushProperty name="height" value="0.09701" units="cm"/>
      <inkml:brushProperty name="color" value="#ffffff"/>
      <inkml:brushProperty name="fitToCurve" value="1"/>
    </inkml:brush>
  </inkml:definitions>
  <inkml:trace contextRef="#ctx0" brushRef="#br0">0 0,'0'0,"25"0,-25 0,24 0,26 0,0 0,-1 0,26 0,24 0,-25 0,25 0,50 0,-50 24,75-24,-50 0,25 0,25 0,-26 0,26 0,0 0,-1 0,-24 0,25 0,24 0,-24 0,-50 0,49 0,1 0,-25 0,-25 0,-25 0,50 0,-25 0,25 0,-50 0,75 0,-75 0,25 0,25 0,-50 0,75 0,-75 0,25 0,25 0,-25 0,-25 0,50 0,-50 0,0 0,50 0,-75 0,26 0,-1 0,0 0,-24 0,49 0,-25 0,25 0,-50 0,25 0,25 0,-24 0,24 25,-25-25,25 0,-25 0,50 0,0 0,-25 0,0 0,25 0,-50 0,0 0,0 0,1 0,-26 0,0 0,1 0,-26 0,26 0,-50 0,24 0,-24 0,25 0,-1 0,-24 0,25 0,-26 0,26 0,-25 0,0 0,24 0,-24 0,0 0,0 0,24 0,-24 0,0 0,0 0,-25 0,25 0,-1 0,-24 0,25 0,-25 0,25 0,-25 0,25 0,-25 0,25 0,-1 0,-24 0,25 0,-25 0,0 0,25 0,-25 0,25 0,-25 0,25 0</inkml:trace>
</inkml:ink>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smtClean="0"/>
              <a:t>单击此处编辑母版副标题样式</a:t>
            </a:r>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endParaRPr lang="zh-CN" altLang="en-US" smtClean="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4648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endParaRPr lang="zh-CN" altLang="en-US" smtClean="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endParaRPr lang="zh-CN" altLang="en-US" smtClean="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7813"/>
            <a:ext cx="2057400" cy="5853112"/>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77813"/>
            <a:ext cx="6019800" cy="5853112"/>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bg1">
                <a:gamma/>
                <a:shade val="57647"/>
                <a:invGamma/>
              </a:schemeClr>
            </a:gs>
            <a:gs pos="100000">
              <a:schemeClr val="bg1"/>
            </a:gs>
          </a:gsLst>
          <a:lin ang="2700000" scaled="1"/>
        </a:gradFill>
        <a:effectLst/>
      </p:bgPr>
    </p:bg>
    <p:spTree>
      <p:nvGrpSpPr>
        <p:cNvPr id="1" name=""/>
        <p:cNvGrpSpPr/>
        <p:nvPr/>
      </p:nvGrpSpPr>
      <p:grpSpPr>
        <a:xfrm>
          <a:off x="0" y="0"/>
          <a:ext cx="0" cy="0"/>
          <a:chOff x="0" y="0"/>
          <a:chExt cx="0" cy="0"/>
        </a:xfrm>
      </p:grpSpPr>
      <p:grpSp>
        <p:nvGrpSpPr>
          <p:cNvPr id="26626" name="Group 2"/>
          <p:cNvGrpSpPr/>
          <p:nvPr/>
        </p:nvGrpSpPr>
        <p:grpSpPr bwMode="auto">
          <a:xfrm>
            <a:off x="0" y="0"/>
            <a:ext cx="9144000" cy="6856413"/>
            <a:chOff x="0" y="0"/>
            <a:chExt cx="5760" cy="4319"/>
          </a:xfrm>
        </p:grpSpPr>
        <p:sp>
          <p:nvSpPr>
            <p:cNvPr id="26627" name="Freeform 3"/>
            <p:cNvSpPr/>
            <p:nvPr/>
          </p:nvSpPr>
          <p:spPr bwMode="hidden">
            <a:xfrm>
              <a:off x="0" y="12"/>
              <a:ext cx="5758" cy="3273"/>
            </a:xfrm>
            <a:custGeom>
              <a:avLst/>
              <a:gdLst>
                <a:gd name="T0" fmla="*/ 3193 w 5740"/>
                <a:gd name="T1" fmla="*/ 1816 h 3273"/>
                <a:gd name="T2" fmla="*/ 0 w 5740"/>
                <a:gd name="T3" fmla="*/ 0 h 3273"/>
                <a:gd name="T4" fmla="*/ 0 w 5740"/>
                <a:gd name="T5" fmla="*/ 522 h 3273"/>
                <a:gd name="T6" fmla="*/ 3037 w 5740"/>
                <a:gd name="T7" fmla="*/ 1978 h 3273"/>
                <a:gd name="T8" fmla="*/ 5740 w 5740"/>
                <a:gd name="T9" fmla="*/ 3273 h 3273"/>
                <a:gd name="T10" fmla="*/ 5740 w 5740"/>
                <a:gd name="T11" fmla="*/ 3267 h 3273"/>
                <a:gd name="T12" fmla="*/ 3193 w 5740"/>
                <a:gd name="T13" fmla="*/ 1816 h 3273"/>
                <a:gd name="T14" fmla="*/ 3193 w 5740"/>
                <a:gd name="T15" fmla="*/ 1816 h 327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740" h="3273">
                  <a:moveTo>
                    <a:pt x="3193" y="1816"/>
                  </a:moveTo>
                  <a:lnTo>
                    <a:pt x="0" y="0"/>
                  </a:lnTo>
                  <a:lnTo>
                    <a:pt x="0" y="522"/>
                  </a:lnTo>
                  <a:lnTo>
                    <a:pt x="3037" y="1978"/>
                  </a:lnTo>
                  <a:lnTo>
                    <a:pt x="5740" y="3273"/>
                  </a:lnTo>
                  <a:lnTo>
                    <a:pt x="5740" y="3267"/>
                  </a:lnTo>
                  <a:lnTo>
                    <a:pt x="3193" y="1816"/>
                  </a:lnTo>
                  <a:lnTo>
                    <a:pt x="3193" y="1816"/>
                  </a:lnTo>
                  <a:close/>
                </a:path>
              </a:pathLst>
            </a:custGeom>
            <a:gradFill rotWithShape="0">
              <a:gsLst>
                <a:gs pos="0">
                  <a:schemeClr val="bg2">
                    <a:gamma/>
                    <a:shade val="63529"/>
                    <a:invGamma/>
                  </a:schemeClr>
                </a:gs>
                <a:gs pos="100000">
                  <a:schemeClr val="bg2"/>
                </a:gs>
              </a:gsLst>
              <a:lin ang="0" scaled="1"/>
            </a:gra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6628" name="Freeform 4"/>
            <p:cNvSpPr/>
            <p:nvPr/>
          </p:nvSpPr>
          <p:spPr bwMode="hidden">
            <a:xfrm>
              <a:off x="149" y="0"/>
              <a:ext cx="5609" cy="3243"/>
            </a:xfrm>
            <a:custGeom>
              <a:avLst/>
              <a:gdLst>
                <a:gd name="T0" fmla="*/ 3163 w 5591"/>
                <a:gd name="T1" fmla="*/ 1714 h 3243"/>
                <a:gd name="T2" fmla="*/ 431 w 5591"/>
                <a:gd name="T3" fmla="*/ 0 h 3243"/>
                <a:gd name="T4" fmla="*/ 0 w 5591"/>
                <a:gd name="T5" fmla="*/ 0 h 3243"/>
                <a:gd name="T6" fmla="*/ 3086 w 5591"/>
                <a:gd name="T7" fmla="*/ 1786 h 3243"/>
                <a:gd name="T8" fmla="*/ 5591 w 5591"/>
                <a:gd name="T9" fmla="*/ 3243 h 3243"/>
                <a:gd name="T10" fmla="*/ 5591 w 5591"/>
                <a:gd name="T11" fmla="*/ 3237 h 3243"/>
                <a:gd name="T12" fmla="*/ 3163 w 5591"/>
                <a:gd name="T13" fmla="*/ 1714 h 3243"/>
                <a:gd name="T14" fmla="*/ 3163 w 5591"/>
                <a:gd name="T15" fmla="*/ 1714 h 324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591" h="3243">
                  <a:moveTo>
                    <a:pt x="3163" y="1714"/>
                  </a:moveTo>
                  <a:lnTo>
                    <a:pt x="431" y="0"/>
                  </a:lnTo>
                  <a:lnTo>
                    <a:pt x="0" y="0"/>
                  </a:lnTo>
                  <a:lnTo>
                    <a:pt x="3086" y="1786"/>
                  </a:lnTo>
                  <a:lnTo>
                    <a:pt x="5591" y="3243"/>
                  </a:lnTo>
                  <a:lnTo>
                    <a:pt x="5591" y="3237"/>
                  </a:lnTo>
                  <a:lnTo>
                    <a:pt x="3163" y="1714"/>
                  </a:lnTo>
                  <a:lnTo>
                    <a:pt x="3163" y="1714"/>
                  </a:lnTo>
                  <a:close/>
                </a:path>
              </a:pathLst>
            </a:custGeom>
            <a:gradFill rotWithShape="0">
              <a:gsLst>
                <a:gs pos="0">
                  <a:schemeClr val="bg1">
                    <a:gamma/>
                    <a:shade val="60784"/>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6629" name="Freeform 5"/>
            <p:cNvSpPr/>
            <p:nvPr/>
          </p:nvSpPr>
          <p:spPr bwMode="hidden">
            <a:xfrm>
              <a:off x="0" y="3433"/>
              <a:ext cx="4038" cy="191"/>
            </a:xfrm>
            <a:custGeom>
              <a:avLst/>
              <a:gdLst>
                <a:gd name="T0" fmla="*/ 0 w 4042"/>
                <a:gd name="T1" fmla="*/ 156 h 192"/>
                <a:gd name="T2" fmla="*/ 4042 w 4042"/>
                <a:gd name="T3" fmla="*/ 192 h 192"/>
                <a:gd name="T4" fmla="*/ 4042 w 4042"/>
                <a:gd name="T5" fmla="*/ 144 h 192"/>
                <a:gd name="T6" fmla="*/ 0 w 4042"/>
                <a:gd name="T7" fmla="*/ 0 h 192"/>
                <a:gd name="T8" fmla="*/ 0 w 4042"/>
                <a:gd name="T9" fmla="*/ 156 h 192"/>
                <a:gd name="T10" fmla="*/ 0 w 4042"/>
                <a:gd name="T11" fmla="*/ 156 h 192"/>
              </a:gdLst>
              <a:ahLst/>
              <a:cxnLst>
                <a:cxn ang="0">
                  <a:pos x="T0" y="T1"/>
                </a:cxn>
                <a:cxn ang="0">
                  <a:pos x="T2" y="T3"/>
                </a:cxn>
                <a:cxn ang="0">
                  <a:pos x="T4" y="T5"/>
                </a:cxn>
                <a:cxn ang="0">
                  <a:pos x="T6" y="T7"/>
                </a:cxn>
                <a:cxn ang="0">
                  <a:pos x="T8" y="T9"/>
                </a:cxn>
                <a:cxn ang="0">
                  <a:pos x="T10" y="T11"/>
                </a:cxn>
              </a:cxnLst>
              <a:rect l="0" t="0" r="r" b="b"/>
              <a:pathLst>
                <a:path w="4042" h="192">
                  <a:moveTo>
                    <a:pt x="0" y="156"/>
                  </a:moveTo>
                  <a:lnTo>
                    <a:pt x="4042" y="192"/>
                  </a:lnTo>
                  <a:lnTo>
                    <a:pt x="4042" y="144"/>
                  </a:lnTo>
                  <a:lnTo>
                    <a:pt x="0" y="0"/>
                  </a:lnTo>
                  <a:lnTo>
                    <a:pt x="0" y="156"/>
                  </a:lnTo>
                  <a:lnTo>
                    <a:pt x="0" y="156"/>
                  </a:lnTo>
                  <a:close/>
                </a:path>
              </a:pathLst>
            </a:custGeom>
            <a:gradFill rotWithShape="0">
              <a:gsLst>
                <a:gs pos="0">
                  <a:schemeClr val="bg2">
                    <a:gamma/>
                    <a:shade val="75686"/>
                    <a:invGamma/>
                  </a:schemeClr>
                </a:gs>
                <a:gs pos="100000">
                  <a:schemeClr val="bg2"/>
                </a:gs>
              </a:gsLst>
              <a:lin ang="0" scaled="1"/>
            </a:gra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6630" name="Freeform 6"/>
            <p:cNvSpPr/>
            <p:nvPr/>
          </p:nvSpPr>
          <p:spPr bwMode="hidden">
            <a:xfrm>
              <a:off x="4038" y="3577"/>
              <a:ext cx="1720" cy="65"/>
            </a:xfrm>
            <a:custGeom>
              <a:avLst/>
              <a:gdLst>
                <a:gd name="T0" fmla="*/ 1722 w 1722"/>
                <a:gd name="T1" fmla="*/ 66 h 66"/>
                <a:gd name="T2" fmla="*/ 1722 w 1722"/>
                <a:gd name="T3" fmla="*/ 60 h 66"/>
                <a:gd name="T4" fmla="*/ 0 w 1722"/>
                <a:gd name="T5" fmla="*/ 0 h 66"/>
                <a:gd name="T6" fmla="*/ 0 w 1722"/>
                <a:gd name="T7" fmla="*/ 48 h 66"/>
                <a:gd name="T8" fmla="*/ 1722 w 1722"/>
                <a:gd name="T9" fmla="*/ 66 h 66"/>
                <a:gd name="T10" fmla="*/ 1722 w 1722"/>
                <a:gd name="T11" fmla="*/ 66 h 66"/>
              </a:gdLst>
              <a:ahLst/>
              <a:cxnLst>
                <a:cxn ang="0">
                  <a:pos x="T0" y="T1"/>
                </a:cxn>
                <a:cxn ang="0">
                  <a:pos x="T2" y="T3"/>
                </a:cxn>
                <a:cxn ang="0">
                  <a:pos x="T4" y="T5"/>
                </a:cxn>
                <a:cxn ang="0">
                  <a:pos x="T6" y="T7"/>
                </a:cxn>
                <a:cxn ang="0">
                  <a:pos x="T8" y="T9"/>
                </a:cxn>
                <a:cxn ang="0">
                  <a:pos x="T10" y="T11"/>
                </a:cxn>
              </a:cxnLst>
              <a:rect l="0" t="0" r="r" b="b"/>
              <a:pathLst>
                <a:path w="1722" h="66">
                  <a:moveTo>
                    <a:pt x="1722" y="66"/>
                  </a:moveTo>
                  <a:lnTo>
                    <a:pt x="1722" y="60"/>
                  </a:lnTo>
                  <a:lnTo>
                    <a:pt x="0" y="0"/>
                  </a:lnTo>
                  <a:lnTo>
                    <a:pt x="0" y="48"/>
                  </a:lnTo>
                  <a:lnTo>
                    <a:pt x="1722" y="66"/>
                  </a:lnTo>
                  <a:lnTo>
                    <a:pt x="1722" y="66"/>
                  </a:lnTo>
                  <a:close/>
                </a:path>
              </a:pathLst>
            </a:cu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6631" name="Freeform 7"/>
            <p:cNvSpPr/>
            <p:nvPr/>
          </p:nvSpPr>
          <p:spPr bwMode="hidden">
            <a:xfrm>
              <a:off x="0" y="3726"/>
              <a:ext cx="4784" cy="329"/>
            </a:xfrm>
            <a:custGeom>
              <a:avLst/>
              <a:gdLst>
                <a:gd name="T0" fmla="*/ 0 w 4789"/>
                <a:gd name="T1" fmla="*/ 329 h 329"/>
                <a:gd name="T2" fmla="*/ 4789 w 4789"/>
                <a:gd name="T3" fmla="*/ 77 h 329"/>
                <a:gd name="T4" fmla="*/ 4789 w 4789"/>
                <a:gd name="T5" fmla="*/ 0 h 329"/>
                <a:gd name="T6" fmla="*/ 0 w 4789"/>
                <a:gd name="T7" fmla="*/ 107 h 329"/>
                <a:gd name="T8" fmla="*/ 0 w 4789"/>
                <a:gd name="T9" fmla="*/ 329 h 329"/>
                <a:gd name="T10" fmla="*/ 0 w 4789"/>
                <a:gd name="T11" fmla="*/ 329 h 329"/>
              </a:gdLst>
              <a:ahLst/>
              <a:cxnLst>
                <a:cxn ang="0">
                  <a:pos x="T0" y="T1"/>
                </a:cxn>
                <a:cxn ang="0">
                  <a:pos x="T2" y="T3"/>
                </a:cxn>
                <a:cxn ang="0">
                  <a:pos x="T4" y="T5"/>
                </a:cxn>
                <a:cxn ang="0">
                  <a:pos x="T6" y="T7"/>
                </a:cxn>
                <a:cxn ang="0">
                  <a:pos x="T8" y="T9"/>
                </a:cxn>
                <a:cxn ang="0">
                  <a:pos x="T10" y="T11"/>
                </a:cxn>
              </a:cxnLst>
              <a:rect l="0" t="0" r="r" b="b"/>
              <a:pathLst>
                <a:path w="4789" h="329">
                  <a:moveTo>
                    <a:pt x="0" y="329"/>
                  </a:moveTo>
                  <a:lnTo>
                    <a:pt x="4789" y="77"/>
                  </a:lnTo>
                  <a:lnTo>
                    <a:pt x="4789" y="0"/>
                  </a:lnTo>
                  <a:lnTo>
                    <a:pt x="0" y="107"/>
                  </a:lnTo>
                  <a:lnTo>
                    <a:pt x="0" y="329"/>
                  </a:lnTo>
                  <a:lnTo>
                    <a:pt x="0" y="329"/>
                  </a:lnTo>
                  <a:close/>
                </a:path>
              </a:pathLst>
            </a:custGeom>
            <a:gradFill rotWithShape="0">
              <a:gsLst>
                <a:gs pos="0">
                  <a:schemeClr val="bg1">
                    <a:gamma/>
                    <a:shade val="81961"/>
                    <a:invGamma/>
                  </a:schemeClr>
                </a:gs>
                <a:gs pos="100000">
                  <a:schemeClr val="bg1"/>
                </a:gs>
              </a:gsLst>
              <a:lin ang="0" scaled="1"/>
            </a:gradFill>
            <a:ln>
              <a:noFill/>
            </a:ln>
            <a:effectLst/>
            <a:extLst>
              <a:ext uri="{91240B29-F687-4F45-9708-019B960494DF}">
                <a14:hiddenLine xmlns:a14="http://schemas.microsoft.com/office/drawing/2010/main" w="9525">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26632" name="Freeform 8"/>
            <p:cNvSpPr/>
            <p:nvPr/>
          </p:nvSpPr>
          <p:spPr bwMode="hidden">
            <a:xfrm>
              <a:off x="4784" y="3702"/>
              <a:ext cx="974" cy="101"/>
            </a:xfrm>
            <a:custGeom>
              <a:avLst/>
              <a:gdLst>
                <a:gd name="T0" fmla="*/ 975 w 975"/>
                <a:gd name="T1" fmla="*/ 48 h 101"/>
                <a:gd name="T2" fmla="*/ 975 w 975"/>
                <a:gd name="T3" fmla="*/ 0 h 101"/>
                <a:gd name="T4" fmla="*/ 0 w 975"/>
                <a:gd name="T5" fmla="*/ 24 h 101"/>
                <a:gd name="T6" fmla="*/ 0 w 975"/>
                <a:gd name="T7" fmla="*/ 101 h 101"/>
                <a:gd name="T8" fmla="*/ 975 w 975"/>
                <a:gd name="T9" fmla="*/ 48 h 101"/>
                <a:gd name="T10" fmla="*/ 975 w 975"/>
                <a:gd name="T11" fmla="*/ 48 h 101"/>
              </a:gdLst>
              <a:ahLst/>
              <a:cxnLst>
                <a:cxn ang="0">
                  <a:pos x="T0" y="T1"/>
                </a:cxn>
                <a:cxn ang="0">
                  <a:pos x="T2" y="T3"/>
                </a:cxn>
                <a:cxn ang="0">
                  <a:pos x="T4" y="T5"/>
                </a:cxn>
                <a:cxn ang="0">
                  <a:pos x="T6" y="T7"/>
                </a:cxn>
                <a:cxn ang="0">
                  <a:pos x="T8" y="T9"/>
                </a:cxn>
                <a:cxn ang="0">
                  <a:pos x="T10" y="T11"/>
                </a:cxn>
              </a:cxnLst>
              <a:rect l="0" t="0" r="r" b="b"/>
              <a:pathLst>
                <a:path w="975" h="101">
                  <a:moveTo>
                    <a:pt x="975" y="48"/>
                  </a:moveTo>
                  <a:lnTo>
                    <a:pt x="975" y="0"/>
                  </a:lnTo>
                  <a:lnTo>
                    <a:pt x="0" y="24"/>
                  </a:lnTo>
                  <a:lnTo>
                    <a:pt x="0" y="101"/>
                  </a:lnTo>
                  <a:lnTo>
                    <a:pt x="975" y="48"/>
                  </a:lnTo>
                  <a:lnTo>
                    <a:pt x="975" y="48"/>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6633" name="Freeform 9"/>
            <p:cNvSpPr/>
            <p:nvPr/>
          </p:nvSpPr>
          <p:spPr bwMode="hidden">
            <a:xfrm>
              <a:off x="3619" y="3815"/>
              <a:ext cx="2139" cy="198"/>
            </a:xfrm>
            <a:custGeom>
              <a:avLst/>
              <a:gdLst>
                <a:gd name="T0" fmla="*/ 2141 w 2141"/>
                <a:gd name="T1" fmla="*/ 0 h 198"/>
                <a:gd name="T2" fmla="*/ 0 w 2141"/>
                <a:gd name="T3" fmla="*/ 156 h 198"/>
                <a:gd name="T4" fmla="*/ 0 w 2141"/>
                <a:gd name="T5" fmla="*/ 198 h 198"/>
                <a:gd name="T6" fmla="*/ 2141 w 2141"/>
                <a:gd name="T7" fmla="*/ 0 h 198"/>
                <a:gd name="T8" fmla="*/ 2141 w 2141"/>
                <a:gd name="T9" fmla="*/ 0 h 198"/>
              </a:gdLst>
              <a:ahLst/>
              <a:cxnLst>
                <a:cxn ang="0">
                  <a:pos x="T0" y="T1"/>
                </a:cxn>
                <a:cxn ang="0">
                  <a:pos x="T2" y="T3"/>
                </a:cxn>
                <a:cxn ang="0">
                  <a:pos x="T4" y="T5"/>
                </a:cxn>
                <a:cxn ang="0">
                  <a:pos x="T6" y="T7"/>
                </a:cxn>
                <a:cxn ang="0">
                  <a:pos x="T8" y="T9"/>
                </a:cxn>
              </a:cxnLst>
              <a:rect l="0" t="0" r="r" b="b"/>
              <a:pathLst>
                <a:path w="2141" h="198">
                  <a:moveTo>
                    <a:pt x="2141" y="0"/>
                  </a:moveTo>
                  <a:lnTo>
                    <a:pt x="0" y="156"/>
                  </a:lnTo>
                  <a:lnTo>
                    <a:pt x="0" y="198"/>
                  </a:lnTo>
                  <a:lnTo>
                    <a:pt x="2141" y="0"/>
                  </a:lnTo>
                  <a:lnTo>
                    <a:pt x="2141" y="0"/>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6634" name="Freeform 10"/>
            <p:cNvSpPr/>
            <p:nvPr/>
          </p:nvSpPr>
          <p:spPr bwMode="hidden">
            <a:xfrm>
              <a:off x="0" y="3971"/>
              <a:ext cx="3619" cy="348"/>
            </a:xfrm>
            <a:custGeom>
              <a:avLst/>
              <a:gdLst>
                <a:gd name="T0" fmla="*/ 0 w 3623"/>
                <a:gd name="T1" fmla="*/ 348 h 348"/>
                <a:gd name="T2" fmla="*/ 311 w 3623"/>
                <a:gd name="T3" fmla="*/ 348 h 348"/>
                <a:gd name="T4" fmla="*/ 3623 w 3623"/>
                <a:gd name="T5" fmla="*/ 42 h 348"/>
                <a:gd name="T6" fmla="*/ 3623 w 3623"/>
                <a:gd name="T7" fmla="*/ 0 h 348"/>
                <a:gd name="T8" fmla="*/ 0 w 3623"/>
                <a:gd name="T9" fmla="*/ 264 h 348"/>
                <a:gd name="T10" fmla="*/ 0 w 3623"/>
                <a:gd name="T11" fmla="*/ 348 h 348"/>
                <a:gd name="T12" fmla="*/ 0 w 3623"/>
                <a:gd name="T13" fmla="*/ 348 h 348"/>
              </a:gdLst>
              <a:ahLst/>
              <a:cxnLst>
                <a:cxn ang="0">
                  <a:pos x="T0" y="T1"/>
                </a:cxn>
                <a:cxn ang="0">
                  <a:pos x="T2" y="T3"/>
                </a:cxn>
                <a:cxn ang="0">
                  <a:pos x="T4" y="T5"/>
                </a:cxn>
                <a:cxn ang="0">
                  <a:pos x="T6" y="T7"/>
                </a:cxn>
                <a:cxn ang="0">
                  <a:pos x="T8" y="T9"/>
                </a:cxn>
                <a:cxn ang="0">
                  <a:pos x="T10" y="T11"/>
                </a:cxn>
                <a:cxn ang="0">
                  <a:pos x="T12" y="T13"/>
                </a:cxn>
              </a:cxnLst>
              <a:rect l="0" t="0" r="r" b="b"/>
              <a:pathLst>
                <a:path w="3623" h="348">
                  <a:moveTo>
                    <a:pt x="0" y="348"/>
                  </a:moveTo>
                  <a:lnTo>
                    <a:pt x="311" y="348"/>
                  </a:lnTo>
                  <a:lnTo>
                    <a:pt x="3623" y="42"/>
                  </a:lnTo>
                  <a:lnTo>
                    <a:pt x="3623" y="0"/>
                  </a:lnTo>
                  <a:lnTo>
                    <a:pt x="0" y="264"/>
                  </a:lnTo>
                  <a:lnTo>
                    <a:pt x="0" y="348"/>
                  </a:lnTo>
                  <a:lnTo>
                    <a:pt x="0" y="348"/>
                  </a:lnTo>
                  <a:close/>
                </a:path>
              </a:pathLst>
            </a:custGeom>
            <a:gradFill rotWithShape="0">
              <a:gsLst>
                <a:gs pos="0">
                  <a:schemeClr val="bg1">
                    <a:gamma/>
                    <a:shade val="72549"/>
                    <a:invGamma/>
                  </a:schemeClr>
                </a:gs>
                <a:gs pos="100000">
                  <a:schemeClr val="bg1"/>
                </a:gs>
              </a:gsLst>
              <a:lin ang="0" scaled="1"/>
            </a:gra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6635" name="Freeform 11"/>
            <p:cNvSpPr/>
            <p:nvPr/>
          </p:nvSpPr>
          <p:spPr bwMode="hidden">
            <a:xfrm>
              <a:off x="2097" y="4043"/>
              <a:ext cx="2514" cy="276"/>
            </a:xfrm>
            <a:custGeom>
              <a:avLst/>
              <a:gdLst>
                <a:gd name="T0" fmla="*/ 2182 w 2517"/>
                <a:gd name="T1" fmla="*/ 276 h 276"/>
                <a:gd name="T2" fmla="*/ 2517 w 2517"/>
                <a:gd name="T3" fmla="*/ 204 h 276"/>
                <a:gd name="T4" fmla="*/ 2260 w 2517"/>
                <a:gd name="T5" fmla="*/ 0 h 276"/>
                <a:gd name="T6" fmla="*/ 0 w 2517"/>
                <a:gd name="T7" fmla="*/ 276 h 276"/>
                <a:gd name="T8" fmla="*/ 2182 w 2517"/>
                <a:gd name="T9" fmla="*/ 276 h 276"/>
                <a:gd name="T10" fmla="*/ 2182 w 2517"/>
                <a:gd name="T11" fmla="*/ 276 h 276"/>
              </a:gdLst>
              <a:ahLst/>
              <a:cxnLst>
                <a:cxn ang="0">
                  <a:pos x="T0" y="T1"/>
                </a:cxn>
                <a:cxn ang="0">
                  <a:pos x="T2" y="T3"/>
                </a:cxn>
                <a:cxn ang="0">
                  <a:pos x="T4" y="T5"/>
                </a:cxn>
                <a:cxn ang="0">
                  <a:pos x="T6" y="T7"/>
                </a:cxn>
                <a:cxn ang="0">
                  <a:pos x="T8" y="T9"/>
                </a:cxn>
                <a:cxn ang="0">
                  <a:pos x="T10" y="T11"/>
                </a:cxn>
              </a:cxnLst>
              <a:rect l="0" t="0" r="r" b="b"/>
              <a:pathLst>
                <a:path w="2517" h="276">
                  <a:moveTo>
                    <a:pt x="2182" y="276"/>
                  </a:moveTo>
                  <a:lnTo>
                    <a:pt x="2517" y="204"/>
                  </a:lnTo>
                  <a:lnTo>
                    <a:pt x="2260" y="0"/>
                  </a:lnTo>
                  <a:lnTo>
                    <a:pt x="0" y="276"/>
                  </a:lnTo>
                  <a:lnTo>
                    <a:pt x="2182" y="276"/>
                  </a:lnTo>
                  <a:lnTo>
                    <a:pt x="2182" y="276"/>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6636" name="Freeform 12"/>
            <p:cNvSpPr/>
            <p:nvPr/>
          </p:nvSpPr>
          <p:spPr bwMode="hidden">
            <a:xfrm>
              <a:off x="4354" y="3869"/>
              <a:ext cx="1404" cy="378"/>
            </a:xfrm>
            <a:custGeom>
              <a:avLst/>
              <a:gdLst>
                <a:gd name="T0" fmla="*/ 1405 w 1405"/>
                <a:gd name="T1" fmla="*/ 126 h 378"/>
                <a:gd name="T2" fmla="*/ 1405 w 1405"/>
                <a:gd name="T3" fmla="*/ 0 h 378"/>
                <a:gd name="T4" fmla="*/ 0 w 1405"/>
                <a:gd name="T5" fmla="*/ 174 h 378"/>
                <a:gd name="T6" fmla="*/ 257 w 1405"/>
                <a:gd name="T7" fmla="*/ 378 h 378"/>
                <a:gd name="T8" fmla="*/ 1405 w 1405"/>
                <a:gd name="T9" fmla="*/ 126 h 378"/>
                <a:gd name="T10" fmla="*/ 1405 w 1405"/>
                <a:gd name="T11" fmla="*/ 126 h 378"/>
              </a:gdLst>
              <a:ahLst/>
              <a:cxnLst>
                <a:cxn ang="0">
                  <a:pos x="T0" y="T1"/>
                </a:cxn>
                <a:cxn ang="0">
                  <a:pos x="T2" y="T3"/>
                </a:cxn>
                <a:cxn ang="0">
                  <a:pos x="T4" y="T5"/>
                </a:cxn>
                <a:cxn ang="0">
                  <a:pos x="T6" y="T7"/>
                </a:cxn>
                <a:cxn ang="0">
                  <a:pos x="T8" y="T9"/>
                </a:cxn>
                <a:cxn ang="0">
                  <a:pos x="T10" y="T11"/>
                </a:cxn>
              </a:cxnLst>
              <a:rect l="0" t="0" r="r" b="b"/>
              <a:pathLst>
                <a:path w="1405" h="378">
                  <a:moveTo>
                    <a:pt x="1405" y="126"/>
                  </a:moveTo>
                  <a:lnTo>
                    <a:pt x="1405" y="0"/>
                  </a:lnTo>
                  <a:lnTo>
                    <a:pt x="0" y="174"/>
                  </a:lnTo>
                  <a:lnTo>
                    <a:pt x="257" y="378"/>
                  </a:lnTo>
                  <a:lnTo>
                    <a:pt x="1405" y="126"/>
                  </a:lnTo>
                  <a:lnTo>
                    <a:pt x="1405" y="126"/>
                  </a:lnTo>
                  <a:close/>
                </a:path>
              </a:pathLst>
            </a:custGeom>
            <a:gradFill rotWithShape="0">
              <a:gsLst>
                <a:gs pos="0">
                  <a:schemeClr val="bg1"/>
                </a:gs>
                <a:gs pos="100000">
                  <a:schemeClr val="bg1">
                    <a:gamma/>
                    <a:tint val="96863"/>
                    <a:invGamma/>
                  </a:schemeClr>
                </a:gs>
              </a:gsLst>
              <a:lin ang="0" scaled="1"/>
            </a:gra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6637" name="Freeform 13"/>
            <p:cNvSpPr/>
            <p:nvPr/>
          </p:nvSpPr>
          <p:spPr bwMode="hidden">
            <a:xfrm>
              <a:off x="5030" y="3151"/>
              <a:ext cx="728" cy="240"/>
            </a:xfrm>
            <a:custGeom>
              <a:avLst/>
              <a:gdLst>
                <a:gd name="T0" fmla="*/ 729 w 729"/>
                <a:gd name="T1" fmla="*/ 240 h 240"/>
                <a:gd name="T2" fmla="*/ 0 w 729"/>
                <a:gd name="T3" fmla="*/ 0 h 240"/>
                <a:gd name="T4" fmla="*/ 0 w 729"/>
                <a:gd name="T5" fmla="*/ 6 h 240"/>
                <a:gd name="T6" fmla="*/ 729 w 729"/>
                <a:gd name="T7" fmla="*/ 240 h 240"/>
                <a:gd name="T8" fmla="*/ 729 w 729"/>
                <a:gd name="T9" fmla="*/ 240 h 240"/>
              </a:gdLst>
              <a:ahLst/>
              <a:cxnLst>
                <a:cxn ang="0">
                  <a:pos x="T0" y="T1"/>
                </a:cxn>
                <a:cxn ang="0">
                  <a:pos x="T2" y="T3"/>
                </a:cxn>
                <a:cxn ang="0">
                  <a:pos x="T4" y="T5"/>
                </a:cxn>
                <a:cxn ang="0">
                  <a:pos x="T6" y="T7"/>
                </a:cxn>
                <a:cxn ang="0">
                  <a:pos x="T8" y="T9"/>
                </a:cxn>
              </a:cxnLst>
              <a:rect l="0" t="0" r="r" b="b"/>
              <a:pathLst>
                <a:path w="729" h="240">
                  <a:moveTo>
                    <a:pt x="729" y="240"/>
                  </a:moveTo>
                  <a:lnTo>
                    <a:pt x="0" y="0"/>
                  </a:lnTo>
                  <a:lnTo>
                    <a:pt x="0" y="6"/>
                  </a:lnTo>
                  <a:lnTo>
                    <a:pt x="729" y="240"/>
                  </a:lnTo>
                  <a:lnTo>
                    <a:pt x="729" y="240"/>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6638" name="Freeform 14"/>
            <p:cNvSpPr/>
            <p:nvPr/>
          </p:nvSpPr>
          <p:spPr bwMode="hidden">
            <a:xfrm>
              <a:off x="0" y="1486"/>
              <a:ext cx="5030" cy="1671"/>
            </a:xfrm>
            <a:custGeom>
              <a:avLst/>
              <a:gdLst>
                <a:gd name="T0" fmla="*/ 0 w 5035"/>
                <a:gd name="T1" fmla="*/ 72 h 1672"/>
                <a:gd name="T2" fmla="*/ 5035 w 5035"/>
                <a:gd name="T3" fmla="*/ 1672 h 1672"/>
                <a:gd name="T4" fmla="*/ 5035 w 5035"/>
                <a:gd name="T5" fmla="*/ 1666 h 1672"/>
                <a:gd name="T6" fmla="*/ 0 w 5035"/>
                <a:gd name="T7" fmla="*/ 0 h 1672"/>
                <a:gd name="T8" fmla="*/ 0 w 5035"/>
                <a:gd name="T9" fmla="*/ 72 h 1672"/>
                <a:gd name="T10" fmla="*/ 0 w 5035"/>
                <a:gd name="T11" fmla="*/ 72 h 1672"/>
              </a:gdLst>
              <a:ahLst/>
              <a:cxnLst>
                <a:cxn ang="0">
                  <a:pos x="T0" y="T1"/>
                </a:cxn>
                <a:cxn ang="0">
                  <a:pos x="T2" y="T3"/>
                </a:cxn>
                <a:cxn ang="0">
                  <a:pos x="T4" y="T5"/>
                </a:cxn>
                <a:cxn ang="0">
                  <a:pos x="T6" y="T7"/>
                </a:cxn>
                <a:cxn ang="0">
                  <a:pos x="T8" y="T9"/>
                </a:cxn>
                <a:cxn ang="0">
                  <a:pos x="T10" y="T11"/>
                </a:cxn>
              </a:cxnLst>
              <a:rect l="0" t="0" r="r" b="b"/>
              <a:pathLst>
                <a:path w="5035" h="1672">
                  <a:moveTo>
                    <a:pt x="0" y="72"/>
                  </a:moveTo>
                  <a:lnTo>
                    <a:pt x="5035" y="1672"/>
                  </a:lnTo>
                  <a:lnTo>
                    <a:pt x="5035" y="1666"/>
                  </a:lnTo>
                  <a:lnTo>
                    <a:pt x="0" y="0"/>
                  </a:lnTo>
                  <a:lnTo>
                    <a:pt x="0" y="72"/>
                  </a:lnTo>
                  <a:lnTo>
                    <a:pt x="0" y="72"/>
                  </a:lnTo>
                  <a:close/>
                </a:path>
              </a:pathLst>
            </a:custGeom>
            <a:gradFill rotWithShape="0">
              <a:gsLst>
                <a:gs pos="0">
                  <a:schemeClr val="bg1">
                    <a:gamma/>
                    <a:shade val="54510"/>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6639" name="Freeform 15"/>
            <p:cNvSpPr/>
            <p:nvPr/>
          </p:nvSpPr>
          <p:spPr bwMode="hidden">
            <a:xfrm>
              <a:off x="5030" y="3049"/>
              <a:ext cx="728" cy="318"/>
            </a:xfrm>
            <a:custGeom>
              <a:avLst/>
              <a:gdLst>
                <a:gd name="T0" fmla="*/ 729 w 729"/>
                <a:gd name="T1" fmla="*/ 318 h 318"/>
                <a:gd name="T2" fmla="*/ 729 w 729"/>
                <a:gd name="T3" fmla="*/ 312 h 318"/>
                <a:gd name="T4" fmla="*/ 0 w 729"/>
                <a:gd name="T5" fmla="*/ 0 h 318"/>
                <a:gd name="T6" fmla="*/ 0 w 729"/>
                <a:gd name="T7" fmla="*/ 54 h 318"/>
                <a:gd name="T8" fmla="*/ 729 w 729"/>
                <a:gd name="T9" fmla="*/ 318 h 318"/>
                <a:gd name="T10" fmla="*/ 729 w 729"/>
                <a:gd name="T11" fmla="*/ 318 h 318"/>
              </a:gdLst>
              <a:ahLst/>
              <a:cxnLst>
                <a:cxn ang="0">
                  <a:pos x="T0" y="T1"/>
                </a:cxn>
                <a:cxn ang="0">
                  <a:pos x="T2" y="T3"/>
                </a:cxn>
                <a:cxn ang="0">
                  <a:pos x="T4" y="T5"/>
                </a:cxn>
                <a:cxn ang="0">
                  <a:pos x="T6" y="T7"/>
                </a:cxn>
                <a:cxn ang="0">
                  <a:pos x="T8" y="T9"/>
                </a:cxn>
                <a:cxn ang="0">
                  <a:pos x="T10" y="T11"/>
                </a:cxn>
              </a:cxnLst>
              <a:rect l="0" t="0" r="r" b="b"/>
              <a:pathLst>
                <a:path w="729" h="318">
                  <a:moveTo>
                    <a:pt x="729" y="318"/>
                  </a:moveTo>
                  <a:lnTo>
                    <a:pt x="729" y="312"/>
                  </a:lnTo>
                  <a:lnTo>
                    <a:pt x="0" y="0"/>
                  </a:lnTo>
                  <a:lnTo>
                    <a:pt x="0" y="54"/>
                  </a:lnTo>
                  <a:lnTo>
                    <a:pt x="729" y="318"/>
                  </a:lnTo>
                  <a:lnTo>
                    <a:pt x="729" y="318"/>
                  </a:lnTo>
                  <a:close/>
                </a:path>
              </a:pathLst>
            </a:cu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6640" name="Freeform 16"/>
            <p:cNvSpPr/>
            <p:nvPr/>
          </p:nvSpPr>
          <p:spPr bwMode="hidden">
            <a:xfrm>
              <a:off x="0" y="916"/>
              <a:ext cx="5030" cy="2187"/>
            </a:xfrm>
            <a:custGeom>
              <a:avLst/>
              <a:gdLst>
                <a:gd name="T0" fmla="*/ 0 w 5035"/>
                <a:gd name="T1" fmla="*/ 396 h 2188"/>
                <a:gd name="T2" fmla="*/ 5035 w 5035"/>
                <a:gd name="T3" fmla="*/ 2188 h 2188"/>
                <a:gd name="T4" fmla="*/ 5035 w 5035"/>
                <a:gd name="T5" fmla="*/ 2134 h 2188"/>
                <a:gd name="T6" fmla="*/ 0 w 5035"/>
                <a:gd name="T7" fmla="*/ 0 h 2188"/>
                <a:gd name="T8" fmla="*/ 0 w 5035"/>
                <a:gd name="T9" fmla="*/ 396 h 2188"/>
                <a:gd name="T10" fmla="*/ 0 w 5035"/>
                <a:gd name="T11" fmla="*/ 396 h 2188"/>
              </a:gdLst>
              <a:ahLst/>
              <a:cxnLst>
                <a:cxn ang="0">
                  <a:pos x="T0" y="T1"/>
                </a:cxn>
                <a:cxn ang="0">
                  <a:pos x="T2" y="T3"/>
                </a:cxn>
                <a:cxn ang="0">
                  <a:pos x="T4" y="T5"/>
                </a:cxn>
                <a:cxn ang="0">
                  <a:pos x="T6" y="T7"/>
                </a:cxn>
                <a:cxn ang="0">
                  <a:pos x="T8" y="T9"/>
                </a:cxn>
                <a:cxn ang="0">
                  <a:pos x="T10" y="T11"/>
                </a:cxn>
              </a:cxnLst>
              <a:rect l="0" t="0" r="r" b="b"/>
              <a:pathLst>
                <a:path w="5035" h="2188">
                  <a:moveTo>
                    <a:pt x="0" y="396"/>
                  </a:moveTo>
                  <a:lnTo>
                    <a:pt x="5035" y="2188"/>
                  </a:lnTo>
                  <a:lnTo>
                    <a:pt x="5035" y="2134"/>
                  </a:lnTo>
                  <a:lnTo>
                    <a:pt x="0" y="0"/>
                  </a:lnTo>
                  <a:lnTo>
                    <a:pt x="0" y="396"/>
                  </a:lnTo>
                  <a:lnTo>
                    <a:pt x="0" y="396"/>
                  </a:lnTo>
                  <a:close/>
                </a:path>
              </a:pathLst>
            </a:custGeom>
            <a:gradFill rotWithShape="0">
              <a:gsLst>
                <a:gs pos="0">
                  <a:schemeClr val="bg2">
                    <a:gamma/>
                    <a:shade val="66667"/>
                    <a:invGamma/>
                  </a:schemeClr>
                </a:gs>
                <a:gs pos="100000">
                  <a:schemeClr val="bg2"/>
                </a:gs>
              </a:gsLst>
              <a:lin ang="0" scaled="1"/>
            </a:gra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6641" name="Freeform 17"/>
            <p:cNvSpPr/>
            <p:nvPr/>
          </p:nvSpPr>
          <p:spPr bwMode="hidden">
            <a:xfrm>
              <a:off x="2294" y="0"/>
              <a:ext cx="3159" cy="2725"/>
            </a:xfrm>
            <a:custGeom>
              <a:avLst/>
              <a:gdLst>
                <a:gd name="T0" fmla="*/ 0 w 3163"/>
                <a:gd name="T1" fmla="*/ 0 h 2727"/>
                <a:gd name="T2" fmla="*/ 3145 w 3163"/>
                <a:gd name="T3" fmla="*/ 2727 h 2727"/>
                <a:gd name="T4" fmla="*/ 3163 w 3163"/>
                <a:gd name="T5" fmla="*/ 2704 h 2727"/>
                <a:gd name="T6" fmla="*/ 102 w 3163"/>
                <a:gd name="T7" fmla="*/ 0 h 2727"/>
                <a:gd name="T8" fmla="*/ 0 w 3163"/>
                <a:gd name="T9" fmla="*/ 0 h 2727"/>
                <a:gd name="T10" fmla="*/ 0 w 3163"/>
                <a:gd name="T11" fmla="*/ 0 h 2727"/>
              </a:gdLst>
              <a:ahLst/>
              <a:cxnLst>
                <a:cxn ang="0">
                  <a:pos x="T0" y="T1"/>
                </a:cxn>
                <a:cxn ang="0">
                  <a:pos x="T2" y="T3"/>
                </a:cxn>
                <a:cxn ang="0">
                  <a:pos x="T4" y="T5"/>
                </a:cxn>
                <a:cxn ang="0">
                  <a:pos x="T6" y="T7"/>
                </a:cxn>
                <a:cxn ang="0">
                  <a:pos x="T8" y="T9"/>
                </a:cxn>
                <a:cxn ang="0">
                  <a:pos x="T10" y="T11"/>
                </a:cxn>
              </a:cxnLst>
              <a:rect l="0" t="0" r="r" b="b"/>
              <a:pathLst>
                <a:path w="3163" h="2727">
                  <a:moveTo>
                    <a:pt x="0" y="0"/>
                  </a:moveTo>
                  <a:lnTo>
                    <a:pt x="3145" y="2727"/>
                  </a:lnTo>
                  <a:lnTo>
                    <a:pt x="3163" y="2704"/>
                  </a:lnTo>
                  <a:lnTo>
                    <a:pt x="102" y="0"/>
                  </a:lnTo>
                  <a:lnTo>
                    <a:pt x="0" y="0"/>
                  </a:lnTo>
                  <a:lnTo>
                    <a:pt x="0" y="0"/>
                  </a:lnTo>
                  <a:close/>
                </a:path>
              </a:pathLst>
            </a:custGeom>
            <a:gradFill rotWithShape="0">
              <a:gsLst>
                <a:gs pos="0">
                  <a:schemeClr val="bg1">
                    <a:gamma/>
                    <a:shade val="69804"/>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6642" name="Freeform 18"/>
            <p:cNvSpPr/>
            <p:nvPr/>
          </p:nvSpPr>
          <p:spPr bwMode="hidden">
            <a:xfrm>
              <a:off x="5435" y="2702"/>
              <a:ext cx="323" cy="299"/>
            </a:xfrm>
            <a:custGeom>
              <a:avLst/>
              <a:gdLst>
                <a:gd name="T0" fmla="*/ 323 w 323"/>
                <a:gd name="T1" fmla="*/ 299 h 299"/>
                <a:gd name="T2" fmla="*/ 323 w 323"/>
                <a:gd name="T3" fmla="*/ 263 h 299"/>
                <a:gd name="T4" fmla="*/ 18 w 323"/>
                <a:gd name="T5" fmla="*/ 0 h 299"/>
                <a:gd name="T6" fmla="*/ 0 w 323"/>
                <a:gd name="T7" fmla="*/ 23 h 299"/>
                <a:gd name="T8" fmla="*/ 323 w 323"/>
                <a:gd name="T9" fmla="*/ 299 h 299"/>
                <a:gd name="T10" fmla="*/ 323 w 323"/>
                <a:gd name="T11" fmla="*/ 299 h 299"/>
              </a:gdLst>
              <a:ahLst/>
              <a:cxnLst>
                <a:cxn ang="0">
                  <a:pos x="T0" y="T1"/>
                </a:cxn>
                <a:cxn ang="0">
                  <a:pos x="T2" y="T3"/>
                </a:cxn>
                <a:cxn ang="0">
                  <a:pos x="T4" y="T5"/>
                </a:cxn>
                <a:cxn ang="0">
                  <a:pos x="T6" y="T7"/>
                </a:cxn>
                <a:cxn ang="0">
                  <a:pos x="T8" y="T9"/>
                </a:cxn>
                <a:cxn ang="0">
                  <a:pos x="T10" y="T11"/>
                </a:cxn>
              </a:cxnLst>
              <a:rect l="0" t="0" r="r" b="b"/>
              <a:pathLst>
                <a:path w="323" h="299">
                  <a:moveTo>
                    <a:pt x="323" y="299"/>
                  </a:moveTo>
                  <a:lnTo>
                    <a:pt x="323" y="263"/>
                  </a:lnTo>
                  <a:lnTo>
                    <a:pt x="18" y="0"/>
                  </a:lnTo>
                  <a:lnTo>
                    <a:pt x="0" y="23"/>
                  </a:lnTo>
                  <a:lnTo>
                    <a:pt x="323" y="299"/>
                  </a:lnTo>
                  <a:lnTo>
                    <a:pt x="323" y="299"/>
                  </a:lnTo>
                  <a:close/>
                </a:path>
              </a:pathLst>
            </a:custGeom>
            <a:gradFill rotWithShape="0">
              <a:gsLst>
                <a:gs pos="0">
                  <a:schemeClr val="bg1"/>
                </a:gs>
                <a:gs pos="100000">
                  <a:schemeClr val="bg1">
                    <a:gamma/>
                    <a:tint val="94118"/>
                    <a:invGamma/>
                  </a:schemeClr>
                </a:gs>
              </a:gsLst>
              <a:lin ang="2700000" scaled="1"/>
            </a:gra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6643" name="Freeform 19"/>
            <p:cNvSpPr/>
            <p:nvPr/>
          </p:nvSpPr>
          <p:spPr bwMode="hidden">
            <a:xfrm>
              <a:off x="5477" y="2588"/>
              <a:ext cx="281" cy="335"/>
            </a:xfrm>
            <a:custGeom>
              <a:avLst/>
              <a:gdLst>
                <a:gd name="T0" fmla="*/ 281 w 281"/>
                <a:gd name="T1" fmla="*/ 335 h 335"/>
                <a:gd name="T2" fmla="*/ 281 w 281"/>
                <a:gd name="T3" fmla="*/ 173 h 335"/>
                <a:gd name="T4" fmla="*/ 96 w 281"/>
                <a:gd name="T5" fmla="*/ 0 h 335"/>
                <a:gd name="T6" fmla="*/ 0 w 281"/>
                <a:gd name="T7" fmla="*/ 90 h 335"/>
                <a:gd name="T8" fmla="*/ 281 w 281"/>
                <a:gd name="T9" fmla="*/ 335 h 335"/>
                <a:gd name="T10" fmla="*/ 281 w 281"/>
                <a:gd name="T11" fmla="*/ 335 h 335"/>
              </a:gdLst>
              <a:ahLst/>
              <a:cxnLst>
                <a:cxn ang="0">
                  <a:pos x="T0" y="T1"/>
                </a:cxn>
                <a:cxn ang="0">
                  <a:pos x="T2" y="T3"/>
                </a:cxn>
                <a:cxn ang="0">
                  <a:pos x="T4" y="T5"/>
                </a:cxn>
                <a:cxn ang="0">
                  <a:pos x="T6" y="T7"/>
                </a:cxn>
                <a:cxn ang="0">
                  <a:pos x="T8" y="T9"/>
                </a:cxn>
                <a:cxn ang="0">
                  <a:pos x="T10" y="T11"/>
                </a:cxn>
              </a:cxnLst>
              <a:rect l="0" t="0" r="r" b="b"/>
              <a:pathLst>
                <a:path w="281" h="335">
                  <a:moveTo>
                    <a:pt x="281" y="335"/>
                  </a:moveTo>
                  <a:lnTo>
                    <a:pt x="281" y="173"/>
                  </a:lnTo>
                  <a:lnTo>
                    <a:pt x="96" y="0"/>
                  </a:lnTo>
                  <a:lnTo>
                    <a:pt x="0" y="90"/>
                  </a:lnTo>
                  <a:lnTo>
                    <a:pt x="281" y="335"/>
                  </a:lnTo>
                  <a:lnTo>
                    <a:pt x="281" y="335"/>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6644" name="Freeform 20"/>
            <p:cNvSpPr/>
            <p:nvPr/>
          </p:nvSpPr>
          <p:spPr bwMode="hidden">
            <a:xfrm>
              <a:off x="2454" y="0"/>
              <a:ext cx="3119" cy="2678"/>
            </a:xfrm>
            <a:custGeom>
              <a:avLst/>
              <a:gdLst>
                <a:gd name="T0" fmla="*/ 0 w 3122"/>
                <a:gd name="T1" fmla="*/ 0 h 2680"/>
                <a:gd name="T2" fmla="*/ 3026 w 3122"/>
                <a:gd name="T3" fmla="*/ 2680 h 2680"/>
                <a:gd name="T4" fmla="*/ 3122 w 3122"/>
                <a:gd name="T5" fmla="*/ 2590 h 2680"/>
                <a:gd name="T6" fmla="*/ 383 w 3122"/>
                <a:gd name="T7" fmla="*/ 0 h 2680"/>
                <a:gd name="T8" fmla="*/ 0 w 3122"/>
                <a:gd name="T9" fmla="*/ 0 h 2680"/>
                <a:gd name="T10" fmla="*/ 0 w 3122"/>
                <a:gd name="T11" fmla="*/ 0 h 2680"/>
              </a:gdLst>
              <a:ahLst/>
              <a:cxnLst>
                <a:cxn ang="0">
                  <a:pos x="T0" y="T1"/>
                </a:cxn>
                <a:cxn ang="0">
                  <a:pos x="T2" y="T3"/>
                </a:cxn>
                <a:cxn ang="0">
                  <a:pos x="T4" y="T5"/>
                </a:cxn>
                <a:cxn ang="0">
                  <a:pos x="T6" y="T7"/>
                </a:cxn>
                <a:cxn ang="0">
                  <a:pos x="T8" y="T9"/>
                </a:cxn>
                <a:cxn ang="0">
                  <a:pos x="T10" y="T11"/>
                </a:cxn>
              </a:cxnLst>
              <a:rect l="0" t="0" r="r" b="b"/>
              <a:pathLst>
                <a:path w="3122" h="2680">
                  <a:moveTo>
                    <a:pt x="0" y="0"/>
                  </a:moveTo>
                  <a:lnTo>
                    <a:pt x="3026" y="2680"/>
                  </a:lnTo>
                  <a:lnTo>
                    <a:pt x="3122" y="2590"/>
                  </a:lnTo>
                  <a:lnTo>
                    <a:pt x="383" y="0"/>
                  </a:lnTo>
                  <a:lnTo>
                    <a:pt x="0" y="0"/>
                  </a:lnTo>
                  <a:lnTo>
                    <a:pt x="0" y="0"/>
                  </a:lnTo>
                  <a:close/>
                </a:path>
              </a:pathLst>
            </a:custGeom>
            <a:gradFill rotWithShape="0">
              <a:gsLst>
                <a:gs pos="0">
                  <a:schemeClr val="bg1">
                    <a:gamma/>
                    <a:shade val="46275"/>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6645" name="Freeform 21"/>
            <p:cNvSpPr/>
            <p:nvPr/>
          </p:nvSpPr>
          <p:spPr bwMode="hidden">
            <a:xfrm>
              <a:off x="5626" y="2534"/>
              <a:ext cx="132" cy="132"/>
            </a:xfrm>
            <a:custGeom>
              <a:avLst/>
              <a:gdLst>
                <a:gd name="T0" fmla="*/ 132 w 132"/>
                <a:gd name="T1" fmla="*/ 132 h 132"/>
                <a:gd name="T2" fmla="*/ 0 w 132"/>
                <a:gd name="T3" fmla="*/ 0 h 132"/>
                <a:gd name="T4" fmla="*/ 0 w 132"/>
                <a:gd name="T5" fmla="*/ 0 h 132"/>
                <a:gd name="T6" fmla="*/ 132 w 132"/>
                <a:gd name="T7" fmla="*/ 132 h 132"/>
                <a:gd name="T8" fmla="*/ 132 w 132"/>
                <a:gd name="T9" fmla="*/ 132 h 132"/>
              </a:gdLst>
              <a:ahLst/>
              <a:cxnLst>
                <a:cxn ang="0">
                  <a:pos x="T0" y="T1"/>
                </a:cxn>
                <a:cxn ang="0">
                  <a:pos x="T2" y="T3"/>
                </a:cxn>
                <a:cxn ang="0">
                  <a:pos x="T4" y="T5"/>
                </a:cxn>
                <a:cxn ang="0">
                  <a:pos x="T6" y="T7"/>
                </a:cxn>
                <a:cxn ang="0">
                  <a:pos x="T8" y="T9"/>
                </a:cxn>
              </a:cxnLst>
              <a:rect l="0" t="0" r="r" b="b"/>
              <a:pathLst>
                <a:path w="132" h="132">
                  <a:moveTo>
                    <a:pt x="132" y="132"/>
                  </a:moveTo>
                  <a:lnTo>
                    <a:pt x="0" y="0"/>
                  </a:lnTo>
                  <a:lnTo>
                    <a:pt x="0" y="0"/>
                  </a:lnTo>
                  <a:lnTo>
                    <a:pt x="132" y="132"/>
                  </a:lnTo>
                  <a:lnTo>
                    <a:pt x="132" y="132"/>
                  </a:lnTo>
                  <a:close/>
                </a:path>
              </a:pathLst>
            </a:custGeom>
            <a:solidFill>
              <a:srgbClr val="FF9999"/>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6646" name="Freeform 22"/>
            <p:cNvSpPr/>
            <p:nvPr/>
          </p:nvSpPr>
          <p:spPr bwMode="hidden">
            <a:xfrm>
              <a:off x="3112" y="0"/>
              <a:ext cx="2514" cy="2534"/>
            </a:xfrm>
            <a:custGeom>
              <a:avLst/>
              <a:gdLst>
                <a:gd name="T0" fmla="*/ 0 w 2517"/>
                <a:gd name="T1" fmla="*/ 0 h 2536"/>
                <a:gd name="T2" fmla="*/ 2517 w 2517"/>
                <a:gd name="T3" fmla="*/ 2536 h 2536"/>
                <a:gd name="T4" fmla="*/ 2517 w 2517"/>
                <a:gd name="T5" fmla="*/ 2536 h 2536"/>
                <a:gd name="T6" fmla="*/ 66 w 2517"/>
                <a:gd name="T7" fmla="*/ 0 h 2536"/>
                <a:gd name="T8" fmla="*/ 0 w 2517"/>
                <a:gd name="T9" fmla="*/ 0 h 2536"/>
                <a:gd name="T10" fmla="*/ 0 w 2517"/>
                <a:gd name="T11" fmla="*/ 0 h 2536"/>
              </a:gdLst>
              <a:ahLst/>
              <a:cxnLst>
                <a:cxn ang="0">
                  <a:pos x="T0" y="T1"/>
                </a:cxn>
                <a:cxn ang="0">
                  <a:pos x="T2" y="T3"/>
                </a:cxn>
                <a:cxn ang="0">
                  <a:pos x="T4" y="T5"/>
                </a:cxn>
                <a:cxn ang="0">
                  <a:pos x="T6" y="T7"/>
                </a:cxn>
                <a:cxn ang="0">
                  <a:pos x="T8" y="T9"/>
                </a:cxn>
                <a:cxn ang="0">
                  <a:pos x="T10" y="T11"/>
                </a:cxn>
              </a:cxnLst>
              <a:rect l="0" t="0" r="r" b="b"/>
              <a:pathLst>
                <a:path w="2517" h="2536">
                  <a:moveTo>
                    <a:pt x="0" y="0"/>
                  </a:moveTo>
                  <a:lnTo>
                    <a:pt x="2517" y="2536"/>
                  </a:lnTo>
                  <a:lnTo>
                    <a:pt x="2517" y="2536"/>
                  </a:lnTo>
                  <a:lnTo>
                    <a:pt x="66" y="0"/>
                  </a:lnTo>
                  <a:lnTo>
                    <a:pt x="0" y="0"/>
                  </a:lnTo>
                  <a:lnTo>
                    <a:pt x="0" y="0"/>
                  </a:lnTo>
                  <a:close/>
                </a:path>
              </a:pathLst>
            </a:custGeom>
            <a:gradFill rotWithShape="0">
              <a:gsLst>
                <a:gs pos="0">
                  <a:schemeClr val="bg1">
                    <a:gamma/>
                    <a:shade val="51373"/>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6647" name="Freeform 23"/>
            <p:cNvSpPr/>
            <p:nvPr/>
          </p:nvSpPr>
          <p:spPr bwMode="hidden">
            <a:xfrm>
              <a:off x="3488" y="0"/>
              <a:ext cx="2198" cy="2480"/>
            </a:xfrm>
            <a:custGeom>
              <a:avLst/>
              <a:gdLst>
                <a:gd name="T0" fmla="*/ 0 w 2200"/>
                <a:gd name="T1" fmla="*/ 0 h 2482"/>
                <a:gd name="T2" fmla="*/ 2188 w 2200"/>
                <a:gd name="T3" fmla="*/ 2482 h 2482"/>
                <a:gd name="T4" fmla="*/ 2200 w 2200"/>
                <a:gd name="T5" fmla="*/ 2476 h 2482"/>
                <a:gd name="T6" fmla="*/ 317 w 2200"/>
                <a:gd name="T7" fmla="*/ 0 h 2482"/>
                <a:gd name="T8" fmla="*/ 0 w 2200"/>
                <a:gd name="T9" fmla="*/ 0 h 2482"/>
                <a:gd name="T10" fmla="*/ 0 w 2200"/>
                <a:gd name="T11" fmla="*/ 0 h 2482"/>
              </a:gdLst>
              <a:ahLst/>
              <a:cxnLst>
                <a:cxn ang="0">
                  <a:pos x="T0" y="T1"/>
                </a:cxn>
                <a:cxn ang="0">
                  <a:pos x="T2" y="T3"/>
                </a:cxn>
                <a:cxn ang="0">
                  <a:pos x="T4" y="T5"/>
                </a:cxn>
                <a:cxn ang="0">
                  <a:pos x="T6" y="T7"/>
                </a:cxn>
                <a:cxn ang="0">
                  <a:pos x="T8" y="T9"/>
                </a:cxn>
                <a:cxn ang="0">
                  <a:pos x="T10" y="T11"/>
                </a:cxn>
              </a:cxnLst>
              <a:rect l="0" t="0" r="r" b="b"/>
              <a:pathLst>
                <a:path w="2200" h="2482">
                  <a:moveTo>
                    <a:pt x="0" y="0"/>
                  </a:moveTo>
                  <a:lnTo>
                    <a:pt x="2188" y="2482"/>
                  </a:lnTo>
                  <a:lnTo>
                    <a:pt x="2200" y="2476"/>
                  </a:lnTo>
                  <a:lnTo>
                    <a:pt x="317" y="0"/>
                  </a:lnTo>
                  <a:lnTo>
                    <a:pt x="0" y="0"/>
                  </a:lnTo>
                  <a:lnTo>
                    <a:pt x="0" y="0"/>
                  </a:lnTo>
                  <a:close/>
                </a:path>
              </a:pathLst>
            </a:custGeom>
            <a:gradFill rotWithShape="0">
              <a:gsLst>
                <a:gs pos="0">
                  <a:schemeClr val="bg2">
                    <a:gamma/>
                    <a:shade val="78824"/>
                    <a:invGamma/>
                  </a:schemeClr>
                </a:gs>
                <a:gs pos="100000">
                  <a:schemeClr val="bg2"/>
                </a:gs>
              </a:gsLst>
              <a:lin ang="5400000" scaled="1"/>
            </a:gradFill>
            <a:ln>
              <a:noFill/>
            </a:ln>
            <a:effectLst/>
            <a:extLst>
              <a:ext uri="{91240B29-F687-4F45-9708-019B960494DF}">
                <a14:hiddenLine xmlns:a14="http://schemas.microsoft.com/office/drawing/2010/main" w="9525">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26648" name="Freeform 24"/>
            <p:cNvSpPr/>
            <p:nvPr/>
          </p:nvSpPr>
          <p:spPr bwMode="hidden">
            <a:xfrm>
              <a:off x="5674" y="2474"/>
              <a:ext cx="84" cy="96"/>
            </a:xfrm>
            <a:custGeom>
              <a:avLst/>
              <a:gdLst>
                <a:gd name="T0" fmla="*/ 84 w 84"/>
                <a:gd name="T1" fmla="*/ 96 h 96"/>
                <a:gd name="T2" fmla="*/ 84 w 84"/>
                <a:gd name="T3" fmla="*/ 90 h 96"/>
                <a:gd name="T4" fmla="*/ 12 w 84"/>
                <a:gd name="T5" fmla="*/ 0 h 96"/>
                <a:gd name="T6" fmla="*/ 0 w 84"/>
                <a:gd name="T7" fmla="*/ 6 h 96"/>
                <a:gd name="T8" fmla="*/ 84 w 84"/>
                <a:gd name="T9" fmla="*/ 96 h 96"/>
                <a:gd name="T10" fmla="*/ 84 w 84"/>
                <a:gd name="T11" fmla="*/ 96 h 96"/>
              </a:gdLst>
              <a:ahLst/>
              <a:cxnLst>
                <a:cxn ang="0">
                  <a:pos x="T0" y="T1"/>
                </a:cxn>
                <a:cxn ang="0">
                  <a:pos x="T2" y="T3"/>
                </a:cxn>
                <a:cxn ang="0">
                  <a:pos x="T4" y="T5"/>
                </a:cxn>
                <a:cxn ang="0">
                  <a:pos x="T6" y="T7"/>
                </a:cxn>
                <a:cxn ang="0">
                  <a:pos x="T8" y="T9"/>
                </a:cxn>
                <a:cxn ang="0">
                  <a:pos x="T10" y="T11"/>
                </a:cxn>
              </a:cxnLst>
              <a:rect l="0" t="0" r="r" b="b"/>
              <a:pathLst>
                <a:path w="84" h="96">
                  <a:moveTo>
                    <a:pt x="84" y="96"/>
                  </a:moveTo>
                  <a:lnTo>
                    <a:pt x="84" y="90"/>
                  </a:lnTo>
                  <a:lnTo>
                    <a:pt x="12" y="0"/>
                  </a:lnTo>
                  <a:lnTo>
                    <a:pt x="0" y="6"/>
                  </a:lnTo>
                  <a:lnTo>
                    <a:pt x="84" y="96"/>
                  </a:lnTo>
                  <a:lnTo>
                    <a:pt x="84" y="96"/>
                  </a:lnTo>
                  <a:close/>
                </a:path>
              </a:pathLst>
            </a:custGeom>
            <a:gradFill rotWithShape="0">
              <a:gsLst>
                <a:gs pos="0">
                  <a:schemeClr val="bg1"/>
                </a:gs>
                <a:gs pos="100000">
                  <a:schemeClr val="bg1">
                    <a:gamma/>
                    <a:tint val="90980"/>
                    <a:invGamma/>
                  </a:schemeClr>
                </a:gs>
              </a:gsLst>
              <a:lin ang="2700000" scaled="1"/>
            </a:gra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6649" name="Freeform 25"/>
            <p:cNvSpPr/>
            <p:nvPr/>
          </p:nvSpPr>
          <p:spPr bwMode="hidden">
            <a:xfrm>
              <a:off x="5603" y="850"/>
              <a:ext cx="155" cy="516"/>
            </a:xfrm>
            <a:custGeom>
              <a:avLst/>
              <a:gdLst>
                <a:gd name="T0" fmla="*/ 155 w 155"/>
                <a:gd name="T1" fmla="*/ 516 h 516"/>
                <a:gd name="T2" fmla="*/ 155 w 155"/>
                <a:gd name="T3" fmla="*/ 204 h 516"/>
                <a:gd name="T4" fmla="*/ 77 w 155"/>
                <a:gd name="T5" fmla="*/ 0 h 516"/>
                <a:gd name="T6" fmla="*/ 0 w 155"/>
                <a:gd name="T7" fmla="*/ 192 h 516"/>
                <a:gd name="T8" fmla="*/ 155 w 155"/>
                <a:gd name="T9" fmla="*/ 516 h 516"/>
                <a:gd name="T10" fmla="*/ 155 w 155"/>
                <a:gd name="T11" fmla="*/ 516 h 516"/>
              </a:gdLst>
              <a:ahLst/>
              <a:cxnLst>
                <a:cxn ang="0">
                  <a:pos x="T0" y="T1"/>
                </a:cxn>
                <a:cxn ang="0">
                  <a:pos x="T2" y="T3"/>
                </a:cxn>
                <a:cxn ang="0">
                  <a:pos x="T4" y="T5"/>
                </a:cxn>
                <a:cxn ang="0">
                  <a:pos x="T6" y="T7"/>
                </a:cxn>
                <a:cxn ang="0">
                  <a:pos x="T8" y="T9"/>
                </a:cxn>
                <a:cxn ang="0">
                  <a:pos x="T10" y="T11"/>
                </a:cxn>
              </a:cxnLst>
              <a:rect l="0" t="0" r="r" b="b"/>
              <a:pathLst>
                <a:path w="155" h="516">
                  <a:moveTo>
                    <a:pt x="155" y="516"/>
                  </a:moveTo>
                  <a:lnTo>
                    <a:pt x="155" y="204"/>
                  </a:lnTo>
                  <a:lnTo>
                    <a:pt x="77" y="0"/>
                  </a:lnTo>
                  <a:lnTo>
                    <a:pt x="0" y="192"/>
                  </a:lnTo>
                  <a:lnTo>
                    <a:pt x="155" y="516"/>
                  </a:lnTo>
                  <a:lnTo>
                    <a:pt x="155" y="516"/>
                  </a:lnTo>
                  <a:close/>
                </a:path>
              </a:pathLst>
            </a:custGeom>
            <a:solidFill>
              <a:schemeClr val="bg2"/>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6650" name="Freeform 26"/>
            <p:cNvSpPr/>
            <p:nvPr/>
          </p:nvSpPr>
          <p:spPr bwMode="hidden">
            <a:xfrm>
              <a:off x="5107" y="0"/>
              <a:ext cx="573" cy="1042"/>
            </a:xfrm>
            <a:custGeom>
              <a:avLst/>
              <a:gdLst>
                <a:gd name="T0" fmla="*/ 0 w 574"/>
                <a:gd name="T1" fmla="*/ 0 h 1043"/>
                <a:gd name="T2" fmla="*/ 497 w 574"/>
                <a:gd name="T3" fmla="*/ 1043 h 1043"/>
                <a:gd name="T4" fmla="*/ 574 w 574"/>
                <a:gd name="T5" fmla="*/ 851 h 1043"/>
                <a:gd name="T6" fmla="*/ 251 w 574"/>
                <a:gd name="T7" fmla="*/ 0 h 1043"/>
                <a:gd name="T8" fmla="*/ 0 w 574"/>
                <a:gd name="T9" fmla="*/ 0 h 1043"/>
                <a:gd name="T10" fmla="*/ 0 w 574"/>
                <a:gd name="T11" fmla="*/ 0 h 1043"/>
              </a:gdLst>
              <a:ahLst/>
              <a:cxnLst>
                <a:cxn ang="0">
                  <a:pos x="T0" y="T1"/>
                </a:cxn>
                <a:cxn ang="0">
                  <a:pos x="T2" y="T3"/>
                </a:cxn>
                <a:cxn ang="0">
                  <a:pos x="T4" y="T5"/>
                </a:cxn>
                <a:cxn ang="0">
                  <a:pos x="T6" y="T7"/>
                </a:cxn>
                <a:cxn ang="0">
                  <a:pos x="T8" y="T9"/>
                </a:cxn>
                <a:cxn ang="0">
                  <a:pos x="T10" y="T11"/>
                </a:cxn>
              </a:cxnLst>
              <a:rect l="0" t="0" r="r" b="b"/>
              <a:pathLst>
                <a:path w="574" h="1043">
                  <a:moveTo>
                    <a:pt x="0" y="0"/>
                  </a:moveTo>
                  <a:lnTo>
                    <a:pt x="497" y="1043"/>
                  </a:lnTo>
                  <a:lnTo>
                    <a:pt x="574" y="851"/>
                  </a:lnTo>
                  <a:lnTo>
                    <a:pt x="251" y="0"/>
                  </a:lnTo>
                  <a:lnTo>
                    <a:pt x="0" y="0"/>
                  </a:lnTo>
                  <a:lnTo>
                    <a:pt x="0" y="0"/>
                  </a:lnTo>
                  <a:close/>
                </a:path>
              </a:pathLst>
            </a:custGeom>
            <a:gradFill rotWithShape="0">
              <a:gsLst>
                <a:gs pos="0">
                  <a:schemeClr val="bg2">
                    <a:gamma/>
                    <a:shade val="66667"/>
                    <a:invGamma/>
                  </a:schemeClr>
                </a:gs>
                <a:gs pos="100000">
                  <a:schemeClr val="bg2"/>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6651" name="Freeform 27"/>
            <p:cNvSpPr/>
            <p:nvPr/>
          </p:nvSpPr>
          <p:spPr bwMode="hidden">
            <a:xfrm>
              <a:off x="5411" y="0"/>
              <a:ext cx="341" cy="796"/>
            </a:xfrm>
            <a:custGeom>
              <a:avLst/>
              <a:gdLst>
                <a:gd name="T0" fmla="*/ 144 w 341"/>
                <a:gd name="T1" fmla="*/ 0 h 797"/>
                <a:gd name="T2" fmla="*/ 0 w 341"/>
                <a:gd name="T3" fmla="*/ 0 h 797"/>
                <a:gd name="T4" fmla="*/ 287 w 341"/>
                <a:gd name="T5" fmla="*/ 797 h 797"/>
                <a:gd name="T6" fmla="*/ 341 w 341"/>
                <a:gd name="T7" fmla="*/ 653 h 797"/>
                <a:gd name="T8" fmla="*/ 144 w 341"/>
                <a:gd name="T9" fmla="*/ 0 h 797"/>
                <a:gd name="T10" fmla="*/ 144 w 341"/>
                <a:gd name="T11" fmla="*/ 0 h 797"/>
              </a:gdLst>
              <a:ahLst/>
              <a:cxnLst>
                <a:cxn ang="0">
                  <a:pos x="T0" y="T1"/>
                </a:cxn>
                <a:cxn ang="0">
                  <a:pos x="T2" y="T3"/>
                </a:cxn>
                <a:cxn ang="0">
                  <a:pos x="T4" y="T5"/>
                </a:cxn>
                <a:cxn ang="0">
                  <a:pos x="T6" y="T7"/>
                </a:cxn>
                <a:cxn ang="0">
                  <a:pos x="T8" y="T9"/>
                </a:cxn>
                <a:cxn ang="0">
                  <a:pos x="T10" y="T11"/>
                </a:cxn>
              </a:cxnLst>
              <a:rect l="0" t="0" r="r" b="b"/>
              <a:pathLst>
                <a:path w="341" h="797">
                  <a:moveTo>
                    <a:pt x="144" y="0"/>
                  </a:moveTo>
                  <a:lnTo>
                    <a:pt x="0" y="0"/>
                  </a:lnTo>
                  <a:lnTo>
                    <a:pt x="287" y="797"/>
                  </a:lnTo>
                  <a:lnTo>
                    <a:pt x="341" y="653"/>
                  </a:lnTo>
                  <a:lnTo>
                    <a:pt x="144" y="0"/>
                  </a:lnTo>
                  <a:lnTo>
                    <a:pt x="144" y="0"/>
                  </a:lnTo>
                  <a:close/>
                </a:path>
              </a:pathLst>
            </a:custGeom>
            <a:gradFill rotWithShape="0">
              <a:gsLst>
                <a:gs pos="0">
                  <a:schemeClr val="bg2">
                    <a:gamma/>
                    <a:shade val="69804"/>
                    <a:invGamma/>
                  </a:schemeClr>
                </a:gs>
                <a:gs pos="100000">
                  <a:schemeClr val="bg2"/>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6652" name="Freeform 28"/>
            <p:cNvSpPr/>
            <p:nvPr/>
          </p:nvSpPr>
          <p:spPr bwMode="hidden">
            <a:xfrm>
              <a:off x="5698" y="653"/>
              <a:ext cx="60" cy="311"/>
            </a:xfrm>
            <a:custGeom>
              <a:avLst/>
              <a:gdLst>
                <a:gd name="T0" fmla="*/ 0 w 60"/>
                <a:gd name="T1" fmla="*/ 144 h 312"/>
                <a:gd name="T2" fmla="*/ 60 w 60"/>
                <a:gd name="T3" fmla="*/ 312 h 312"/>
                <a:gd name="T4" fmla="*/ 60 w 60"/>
                <a:gd name="T5" fmla="*/ 6 h 312"/>
                <a:gd name="T6" fmla="*/ 54 w 60"/>
                <a:gd name="T7" fmla="*/ 0 h 312"/>
                <a:gd name="T8" fmla="*/ 0 w 60"/>
                <a:gd name="T9" fmla="*/ 144 h 312"/>
                <a:gd name="T10" fmla="*/ 0 w 60"/>
                <a:gd name="T11" fmla="*/ 144 h 312"/>
              </a:gdLst>
              <a:ahLst/>
              <a:cxnLst>
                <a:cxn ang="0">
                  <a:pos x="T0" y="T1"/>
                </a:cxn>
                <a:cxn ang="0">
                  <a:pos x="T2" y="T3"/>
                </a:cxn>
                <a:cxn ang="0">
                  <a:pos x="T4" y="T5"/>
                </a:cxn>
                <a:cxn ang="0">
                  <a:pos x="T6" y="T7"/>
                </a:cxn>
                <a:cxn ang="0">
                  <a:pos x="T8" y="T9"/>
                </a:cxn>
                <a:cxn ang="0">
                  <a:pos x="T10" y="T11"/>
                </a:cxn>
              </a:cxnLst>
              <a:rect l="0" t="0" r="r" b="b"/>
              <a:pathLst>
                <a:path w="60" h="312">
                  <a:moveTo>
                    <a:pt x="0" y="144"/>
                  </a:moveTo>
                  <a:lnTo>
                    <a:pt x="60" y="312"/>
                  </a:lnTo>
                  <a:lnTo>
                    <a:pt x="60" y="6"/>
                  </a:lnTo>
                  <a:lnTo>
                    <a:pt x="54" y="0"/>
                  </a:lnTo>
                  <a:lnTo>
                    <a:pt x="0" y="144"/>
                  </a:lnTo>
                  <a:lnTo>
                    <a:pt x="0" y="144"/>
                  </a:lnTo>
                  <a:close/>
                </a:path>
              </a:pathLst>
            </a:custGeom>
            <a:solidFill>
              <a:schemeClr val="bg2"/>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6653" name="Freeform 29"/>
            <p:cNvSpPr/>
            <p:nvPr/>
          </p:nvSpPr>
          <p:spPr bwMode="hidden">
            <a:xfrm>
              <a:off x="2" y="1601"/>
              <a:ext cx="5752" cy="1864"/>
            </a:xfrm>
            <a:custGeom>
              <a:avLst/>
              <a:gdLst>
                <a:gd name="T0" fmla="*/ 0 w 5740"/>
                <a:gd name="T1" fmla="*/ 371 h 1864"/>
                <a:gd name="T2" fmla="*/ 5740 w 5740"/>
                <a:gd name="T3" fmla="*/ 1864 h 1864"/>
                <a:gd name="T4" fmla="*/ 5740 w 5740"/>
                <a:gd name="T5" fmla="*/ 1834 h 1864"/>
                <a:gd name="T6" fmla="*/ 0 w 5740"/>
                <a:gd name="T7" fmla="*/ 0 h 1864"/>
                <a:gd name="T8" fmla="*/ 0 w 5740"/>
                <a:gd name="T9" fmla="*/ 371 h 1864"/>
                <a:gd name="T10" fmla="*/ 0 w 5740"/>
                <a:gd name="T11" fmla="*/ 371 h 1864"/>
              </a:gdLst>
              <a:ahLst/>
              <a:cxnLst>
                <a:cxn ang="0">
                  <a:pos x="T0" y="T1"/>
                </a:cxn>
                <a:cxn ang="0">
                  <a:pos x="T2" y="T3"/>
                </a:cxn>
                <a:cxn ang="0">
                  <a:pos x="T4" y="T5"/>
                </a:cxn>
                <a:cxn ang="0">
                  <a:pos x="T6" y="T7"/>
                </a:cxn>
                <a:cxn ang="0">
                  <a:pos x="T8" y="T9"/>
                </a:cxn>
                <a:cxn ang="0">
                  <a:pos x="T10" y="T11"/>
                </a:cxn>
              </a:cxnLst>
              <a:rect l="0" t="0" r="r" b="b"/>
              <a:pathLst>
                <a:path w="5740" h="1864">
                  <a:moveTo>
                    <a:pt x="0" y="371"/>
                  </a:moveTo>
                  <a:lnTo>
                    <a:pt x="5740" y="1864"/>
                  </a:lnTo>
                  <a:lnTo>
                    <a:pt x="5740" y="1834"/>
                  </a:lnTo>
                  <a:lnTo>
                    <a:pt x="0" y="0"/>
                  </a:lnTo>
                  <a:lnTo>
                    <a:pt x="0" y="371"/>
                  </a:lnTo>
                  <a:lnTo>
                    <a:pt x="0" y="371"/>
                  </a:lnTo>
                  <a:close/>
                </a:path>
              </a:pathLst>
            </a:custGeom>
            <a:gradFill rotWithShape="0">
              <a:gsLst>
                <a:gs pos="0">
                  <a:schemeClr val="bg1">
                    <a:gamma/>
                    <a:shade val="63529"/>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6654" name="Freeform 30"/>
            <p:cNvSpPr/>
            <p:nvPr/>
          </p:nvSpPr>
          <p:spPr bwMode="hidden">
            <a:xfrm>
              <a:off x="5754" y="3483"/>
              <a:ext cx="6" cy="6"/>
            </a:xfrm>
            <a:custGeom>
              <a:avLst/>
              <a:gdLst>
                <a:gd name="T0" fmla="*/ 6 w 6"/>
                <a:gd name="T1" fmla="*/ 6 h 6"/>
                <a:gd name="T2" fmla="*/ 0 w 6"/>
                <a:gd name="T3" fmla="*/ 0 h 6"/>
                <a:gd name="T4" fmla="*/ 0 w 6"/>
                <a:gd name="T5" fmla="*/ 6 h 6"/>
                <a:gd name="T6" fmla="*/ 6 w 6"/>
                <a:gd name="T7" fmla="*/ 6 h 6"/>
                <a:gd name="T8" fmla="*/ 6 w 6"/>
                <a:gd name="T9" fmla="*/ 6 h 6"/>
              </a:gdLst>
              <a:ahLst/>
              <a:cxnLst>
                <a:cxn ang="0">
                  <a:pos x="T0" y="T1"/>
                </a:cxn>
                <a:cxn ang="0">
                  <a:pos x="T2" y="T3"/>
                </a:cxn>
                <a:cxn ang="0">
                  <a:pos x="T4" y="T5"/>
                </a:cxn>
                <a:cxn ang="0">
                  <a:pos x="T6" y="T7"/>
                </a:cxn>
                <a:cxn ang="0">
                  <a:pos x="T8" y="T9"/>
                </a:cxn>
              </a:cxnLst>
              <a:rect l="0" t="0" r="r" b="b"/>
              <a:pathLst>
                <a:path w="6" h="6">
                  <a:moveTo>
                    <a:pt x="6" y="6"/>
                  </a:moveTo>
                  <a:lnTo>
                    <a:pt x="0" y="0"/>
                  </a:lnTo>
                  <a:lnTo>
                    <a:pt x="0" y="6"/>
                  </a:lnTo>
                  <a:lnTo>
                    <a:pt x="6" y="6"/>
                  </a:lnTo>
                  <a:lnTo>
                    <a:pt x="6" y="6"/>
                  </a:lnTo>
                  <a:close/>
                </a:path>
              </a:pathLst>
            </a:custGeom>
            <a:solidFill>
              <a:srgbClr val="18FF0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6655" name="Freeform 31"/>
            <p:cNvSpPr/>
            <p:nvPr/>
          </p:nvSpPr>
          <p:spPr bwMode="hidden">
            <a:xfrm>
              <a:off x="2" y="2152"/>
              <a:ext cx="5752" cy="1337"/>
            </a:xfrm>
            <a:custGeom>
              <a:avLst/>
              <a:gdLst>
                <a:gd name="T0" fmla="*/ 0 w 5740"/>
                <a:gd name="T1" fmla="*/ 366 h 1337"/>
                <a:gd name="T2" fmla="*/ 5740 w 5740"/>
                <a:gd name="T3" fmla="*/ 1337 h 1337"/>
                <a:gd name="T4" fmla="*/ 5740 w 5740"/>
                <a:gd name="T5" fmla="*/ 1331 h 1337"/>
                <a:gd name="T6" fmla="*/ 0 w 5740"/>
                <a:gd name="T7" fmla="*/ 0 h 1337"/>
                <a:gd name="T8" fmla="*/ 0 w 5740"/>
                <a:gd name="T9" fmla="*/ 366 h 1337"/>
                <a:gd name="T10" fmla="*/ 0 w 5740"/>
                <a:gd name="T11" fmla="*/ 366 h 1337"/>
              </a:gdLst>
              <a:ahLst/>
              <a:cxnLst>
                <a:cxn ang="0">
                  <a:pos x="T0" y="T1"/>
                </a:cxn>
                <a:cxn ang="0">
                  <a:pos x="T2" y="T3"/>
                </a:cxn>
                <a:cxn ang="0">
                  <a:pos x="T4" y="T5"/>
                </a:cxn>
                <a:cxn ang="0">
                  <a:pos x="T6" y="T7"/>
                </a:cxn>
                <a:cxn ang="0">
                  <a:pos x="T8" y="T9"/>
                </a:cxn>
                <a:cxn ang="0">
                  <a:pos x="T10" y="T11"/>
                </a:cxn>
              </a:cxnLst>
              <a:rect l="0" t="0" r="r" b="b"/>
              <a:pathLst>
                <a:path w="5740" h="1337">
                  <a:moveTo>
                    <a:pt x="0" y="366"/>
                  </a:moveTo>
                  <a:lnTo>
                    <a:pt x="5740" y="1337"/>
                  </a:lnTo>
                  <a:lnTo>
                    <a:pt x="5740" y="1331"/>
                  </a:lnTo>
                  <a:lnTo>
                    <a:pt x="0" y="0"/>
                  </a:lnTo>
                  <a:lnTo>
                    <a:pt x="0" y="366"/>
                  </a:lnTo>
                  <a:lnTo>
                    <a:pt x="0" y="366"/>
                  </a:lnTo>
                  <a:close/>
                </a:path>
              </a:pathLst>
            </a:custGeom>
            <a:gradFill rotWithShape="0">
              <a:gsLst>
                <a:gs pos="0">
                  <a:schemeClr val="bg1">
                    <a:gamma/>
                    <a:shade val="60784"/>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6656" name="Freeform 32"/>
            <p:cNvSpPr/>
            <p:nvPr/>
          </p:nvSpPr>
          <p:spPr bwMode="hidden">
            <a:xfrm>
              <a:off x="2" y="3177"/>
              <a:ext cx="5752" cy="414"/>
            </a:xfrm>
            <a:custGeom>
              <a:avLst/>
              <a:gdLst>
                <a:gd name="T0" fmla="*/ 0 w 5740"/>
                <a:gd name="T1" fmla="*/ 48 h 414"/>
                <a:gd name="T2" fmla="*/ 5740 w 5740"/>
                <a:gd name="T3" fmla="*/ 414 h 414"/>
                <a:gd name="T4" fmla="*/ 5740 w 5740"/>
                <a:gd name="T5" fmla="*/ 402 h 414"/>
                <a:gd name="T6" fmla="*/ 0 w 5740"/>
                <a:gd name="T7" fmla="*/ 0 h 414"/>
                <a:gd name="T8" fmla="*/ 0 w 5740"/>
                <a:gd name="T9" fmla="*/ 48 h 414"/>
                <a:gd name="T10" fmla="*/ 0 w 5740"/>
                <a:gd name="T11" fmla="*/ 48 h 414"/>
              </a:gdLst>
              <a:ahLst/>
              <a:cxnLst>
                <a:cxn ang="0">
                  <a:pos x="T0" y="T1"/>
                </a:cxn>
                <a:cxn ang="0">
                  <a:pos x="T2" y="T3"/>
                </a:cxn>
                <a:cxn ang="0">
                  <a:pos x="T4" y="T5"/>
                </a:cxn>
                <a:cxn ang="0">
                  <a:pos x="T6" y="T7"/>
                </a:cxn>
                <a:cxn ang="0">
                  <a:pos x="T8" y="T9"/>
                </a:cxn>
                <a:cxn ang="0">
                  <a:pos x="T10" y="T11"/>
                </a:cxn>
              </a:cxnLst>
              <a:rect l="0" t="0" r="r" b="b"/>
              <a:pathLst>
                <a:path w="5740" h="414">
                  <a:moveTo>
                    <a:pt x="0" y="48"/>
                  </a:moveTo>
                  <a:lnTo>
                    <a:pt x="5740" y="414"/>
                  </a:lnTo>
                  <a:lnTo>
                    <a:pt x="5740" y="402"/>
                  </a:lnTo>
                  <a:lnTo>
                    <a:pt x="0" y="0"/>
                  </a:lnTo>
                  <a:lnTo>
                    <a:pt x="0" y="48"/>
                  </a:lnTo>
                  <a:lnTo>
                    <a:pt x="0" y="48"/>
                  </a:lnTo>
                  <a:close/>
                </a:path>
              </a:pathLst>
            </a:custGeom>
            <a:gradFill rotWithShape="0">
              <a:gsLst>
                <a:gs pos="0">
                  <a:schemeClr val="bg1">
                    <a:gamma/>
                    <a:shade val="84706"/>
                    <a:invGamma/>
                  </a:schemeClr>
                </a:gs>
                <a:gs pos="100000">
                  <a:schemeClr val="bg1"/>
                </a:gs>
              </a:gsLst>
              <a:lin ang="0" scaled="1"/>
            </a:gra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6657" name="Freeform 33"/>
            <p:cNvSpPr/>
            <p:nvPr/>
          </p:nvSpPr>
          <p:spPr bwMode="hidden">
            <a:xfrm>
              <a:off x="1297" y="0"/>
              <a:ext cx="4457" cy="3177"/>
            </a:xfrm>
            <a:custGeom>
              <a:avLst/>
              <a:gdLst>
                <a:gd name="T0" fmla="*/ 0 w 4448"/>
                <a:gd name="T1" fmla="*/ 0 h 3177"/>
                <a:gd name="T2" fmla="*/ 4448 w 4448"/>
                <a:gd name="T3" fmla="*/ 3177 h 3177"/>
                <a:gd name="T4" fmla="*/ 4448 w 4448"/>
                <a:gd name="T5" fmla="*/ 3153 h 3177"/>
                <a:gd name="T6" fmla="*/ 125 w 4448"/>
                <a:gd name="T7" fmla="*/ 0 h 3177"/>
                <a:gd name="T8" fmla="*/ 0 w 4448"/>
                <a:gd name="T9" fmla="*/ 0 h 3177"/>
                <a:gd name="T10" fmla="*/ 0 w 4448"/>
                <a:gd name="T11" fmla="*/ 0 h 3177"/>
              </a:gdLst>
              <a:ahLst/>
              <a:cxnLst>
                <a:cxn ang="0">
                  <a:pos x="T0" y="T1"/>
                </a:cxn>
                <a:cxn ang="0">
                  <a:pos x="T2" y="T3"/>
                </a:cxn>
                <a:cxn ang="0">
                  <a:pos x="T4" y="T5"/>
                </a:cxn>
                <a:cxn ang="0">
                  <a:pos x="T6" y="T7"/>
                </a:cxn>
                <a:cxn ang="0">
                  <a:pos x="T8" y="T9"/>
                </a:cxn>
                <a:cxn ang="0">
                  <a:pos x="T10" y="T11"/>
                </a:cxn>
              </a:cxnLst>
              <a:rect l="0" t="0" r="r" b="b"/>
              <a:pathLst>
                <a:path w="4448" h="3177">
                  <a:moveTo>
                    <a:pt x="0" y="0"/>
                  </a:moveTo>
                  <a:lnTo>
                    <a:pt x="4448" y="3177"/>
                  </a:lnTo>
                  <a:lnTo>
                    <a:pt x="4448" y="3153"/>
                  </a:lnTo>
                  <a:lnTo>
                    <a:pt x="125" y="0"/>
                  </a:lnTo>
                  <a:lnTo>
                    <a:pt x="0" y="0"/>
                  </a:lnTo>
                  <a:lnTo>
                    <a:pt x="0" y="0"/>
                  </a:lnTo>
                  <a:close/>
                </a:path>
              </a:pathLst>
            </a:custGeom>
            <a:gradFill rotWithShape="0">
              <a:gsLst>
                <a:gs pos="0">
                  <a:schemeClr val="bg1">
                    <a:gamma/>
                    <a:shade val="48627"/>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6658" name="Freeform 34"/>
            <p:cNvSpPr/>
            <p:nvPr/>
          </p:nvSpPr>
          <p:spPr bwMode="hidden">
            <a:xfrm>
              <a:off x="3321" y="0"/>
              <a:ext cx="2433" cy="2614"/>
            </a:xfrm>
            <a:custGeom>
              <a:avLst/>
              <a:gdLst>
                <a:gd name="T0" fmla="*/ 0 w 2428"/>
                <a:gd name="T1" fmla="*/ 0 h 2614"/>
                <a:gd name="T2" fmla="*/ 2428 w 2428"/>
                <a:gd name="T3" fmla="*/ 2614 h 2614"/>
                <a:gd name="T4" fmla="*/ 2428 w 2428"/>
                <a:gd name="T5" fmla="*/ 2608 h 2614"/>
                <a:gd name="T6" fmla="*/ 66 w 2428"/>
                <a:gd name="T7" fmla="*/ 0 h 2614"/>
                <a:gd name="T8" fmla="*/ 0 w 2428"/>
                <a:gd name="T9" fmla="*/ 0 h 2614"/>
                <a:gd name="T10" fmla="*/ 0 w 2428"/>
                <a:gd name="T11" fmla="*/ 0 h 2614"/>
              </a:gdLst>
              <a:ahLst/>
              <a:cxnLst>
                <a:cxn ang="0">
                  <a:pos x="T0" y="T1"/>
                </a:cxn>
                <a:cxn ang="0">
                  <a:pos x="T2" y="T3"/>
                </a:cxn>
                <a:cxn ang="0">
                  <a:pos x="T4" y="T5"/>
                </a:cxn>
                <a:cxn ang="0">
                  <a:pos x="T6" y="T7"/>
                </a:cxn>
                <a:cxn ang="0">
                  <a:pos x="T8" y="T9"/>
                </a:cxn>
                <a:cxn ang="0">
                  <a:pos x="T10" y="T11"/>
                </a:cxn>
              </a:cxnLst>
              <a:rect l="0" t="0" r="r" b="b"/>
              <a:pathLst>
                <a:path w="2428" h="2614">
                  <a:moveTo>
                    <a:pt x="0" y="0"/>
                  </a:moveTo>
                  <a:lnTo>
                    <a:pt x="2428" y="2614"/>
                  </a:lnTo>
                  <a:lnTo>
                    <a:pt x="2428" y="2608"/>
                  </a:lnTo>
                  <a:lnTo>
                    <a:pt x="66" y="0"/>
                  </a:lnTo>
                  <a:lnTo>
                    <a:pt x="0" y="0"/>
                  </a:lnTo>
                  <a:lnTo>
                    <a:pt x="0" y="0"/>
                  </a:lnTo>
                  <a:close/>
                </a:path>
              </a:pathLst>
            </a:custGeom>
            <a:gradFill rotWithShape="0">
              <a:gsLst>
                <a:gs pos="0">
                  <a:schemeClr val="bg1">
                    <a:gamma/>
                    <a:shade val="84706"/>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6659" name="Freeform 35"/>
            <p:cNvSpPr/>
            <p:nvPr/>
          </p:nvSpPr>
          <p:spPr bwMode="hidden">
            <a:xfrm>
              <a:off x="3950" y="0"/>
              <a:ext cx="1804" cy="2464"/>
            </a:xfrm>
            <a:custGeom>
              <a:avLst/>
              <a:gdLst>
                <a:gd name="T0" fmla="*/ 485 w 1800"/>
                <a:gd name="T1" fmla="*/ 0 h 2464"/>
                <a:gd name="T2" fmla="*/ 0 w 1800"/>
                <a:gd name="T3" fmla="*/ 0 h 2464"/>
                <a:gd name="T4" fmla="*/ 1800 w 1800"/>
                <a:gd name="T5" fmla="*/ 2464 h 2464"/>
                <a:gd name="T6" fmla="*/ 1800 w 1800"/>
                <a:gd name="T7" fmla="*/ 2248 h 2464"/>
                <a:gd name="T8" fmla="*/ 1794 w 1800"/>
                <a:gd name="T9" fmla="*/ 2248 h 2464"/>
                <a:gd name="T10" fmla="*/ 485 w 1800"/>
                <a:gd name="T11" fmla="*/ 0 h 2464"/>
                <a:gd name="T12" fmla="*/ 485 w 1800"/>
                <a:gd name="T13" fmla="*/ 0 h 2464"/>
              </a:gdLst>
              <a:ahLst/>
              <a:cxnLst>
                <a:cxn ang="0">
                  <a:pos x="T0" y="T1"/>
                </a:cxn>
                <a:cxn ang="0">
                  <a:pos x="T2" y="T3"/>
                </a:cxn>
                <a:cxn ang="0">
                  <a:pos x="T4" y="T5"/>
                </a:cxn>
                <a:cxn ang="0">
                  <a:pos x="T6" y="T7"/>
                </a:cxn>
                <a:cxn ang="0">
                  <a:pos x="T8" y="T9"/>
                </a:cxn>
                <a:cxn ang="0">
                  <a:pos x="T10" y="T11"/>
                </a:cxn>
                <a:cxn ang="0">
                  <a:pos x="T12" y="T13"/>
                </a:cxn>
              </a:cxnLst>
              <a:rect l="0" t="0" r="r" b="b"/>
              <a:pathLst>
                <a:path w="1800" h="2464">
                  <a:moveTo>
                    <a:pt x="485" y="0"/>
                  </a:moveTo>
                  <a:lnTo>
                    <a:pt x="0" y="0"/>
                  </a:lnTo>
                  <a:lnTo>
                    <a:pt x="1800" y="2464"/>
                  </a:lnTo>
                  <a:lnTo>
                    <a:pt x="1800" y="2248"/>
                  </a:lnTo>
                  <a:lnTo>
                    <a:pt x="1794" y="2248"/>
                  </a:lnTo>
                  <a:lnTo>
                    <a:pt x="485" y="0"/>
                  </a:lnTo>
                  <a:lnTo>
                    <a:pt x="485" y="0"/>
                  </a:lnTo>
                  <a:close/>
                </a:path>
              </a:pathLst>
            </a:custGeom>
            <a:gradFill rotWithShape="0">
              <a:gsLst>
                <a:gs pos="0">
                  <a:schemeClr val="bg2">
                    <a:gamma/>
                    <a:shade val="78824"/>
                    <a:invGamma/>
                  </a:schemeClr>
                </a:gs>
                <a:gs pos="100000">
                  <a:schemeClr val="bg2"/>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6660" name="Freeform 36"/>
            <p:cNvSpPr/>
            <p:nvPr/>
          </p:nvSpPr>
          <p:spPr bwMode="hidden">
            <a:xfrm>
              <a:off x="4519" y="0"/>
              <a:ext cx="1235" cy="2074"/>
            </a:xfrm>
            <a:custGeom>
              <a:avLst/>
              <a:gdLst>
                <a:gd name="T0" fmla="*/ 0 w 1232"/>
                <a:gd name="T1" fmla="*/ 0 h 2074"/>
                <a:gd name="T2" fmla="*/ 1232 w 1232"/>
                <a:gd name="T3" fmla="*/ 2074 h 2074"/>
                <a:gd name="T4" fmla="*/ 1232 w 1232"/>
                <a:gd name="T5" fmla="*/ 2038 h 2074"/>
                <a:gd name="T6" fmla="*/ 42 w 1232"/>
                <a:gd name="T7" fmla="*/ 0 h 2074"/>
                <a:gd name="T8" fmla="*/ 0 w 1232"/>
                <a:gd name="T9" fmla="*/ 0 h 2074"/>
                <a:gd name="T10" fmla="*/ 0 w 1232"/>
                <a:gd name="T11" fmla="*/ 0 h 2074"/>
              </a:gdLst>
              <a:ahLst/>
              <a:cxnLst>
                <a:cxn ang="0">
                  <a:pos x="T0" y="T1"/>
                </a:cxn>
                <a:cxn ang="0">
                  <a:pos x="T2" y="T3"/>
                </a:cxn>
                <a:cxn ang="0">
                  <a:pos x="T4" y="T5"/>
                </a:cxn>
                <a:cxn ang="0">
                  <a:pos x="T6" y="T7"/>
                </a:cxn>
                <a:cxn ang="0">
                  <a:pos x="T8" y="T9"/>
                </a:cxn>
                <a:cxn ang="0">
                  <a:pos x="T10" y="T11"/>
                </a:cxn>
              </a:cxnLst>
              <a:rect l="0" t="0" r="r" b="b"/>
              <a:pathLst>
                <a:path w="1232" h="2074">
                  <a:moveTo>
                    <a:pt x="0" y="0"/>
                  </a:moveTo>
                  <a:lnTo>
                    <a:pt x="1232" y="2074"/>
                  </a:lnTo>
                  <a:lnTo>
                    <a:pt x="1232" y="2038"/>
                  </a:lnTo>
                  <a:lnTo>
                    <a:pt x="42" y="0"/>
                  </a:lnTo>
                  <a:lnTo>
                    <a:pt x="0" y="0"/>
                  </a:lnTo>
                  <a:lnTo>
                    <a:pt x="0" y="0"/>
                  </a:lnTo>
                  <a:close/>
                </a:path>
              </a:pathLst>
            </a:custGeom>
            <a:gradFill rotWithShape="0">
              <a:gsLst>
                <a:gs pos="0">
                  <a:schemeClr val="bg1">
                    <a:gamma/>
                    <a:shade val="57647"/>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6661" name="Freeform 37"/>
            <p:cNvSpPr/>
            <p:nvPr/>
          </p:nvSpPr>
          <p:spPr bwMode="hidden">
            <a:xfrm>
              <a:off x="4694" y="0"/>
              <a:ext cx="1060" cy="1936"/>
            </a:xfrm>
            <a:custGeom>
              <a:avLst/>
              <a:gdLst>
                <a:gd name="T0" fmla="*/ 0 w 1058"/>
                <a:gd name="T1" fmla="*/ 0 h 1936"/>
                <a:gd name="T2" fmla="*/ 1058 w 1058"/>
                <a:gd name="T3" fmla="*/ 1936 h 1936"/>
                <a:gd name="T4" fmla="*/ 1058 w 1058"/>
                <a:gd name="T5" fmla="*/ 1930 h 1936"/>
                <a:gd name="T6" fmla="*/ 54 w 1058"/>
                <a:gd name="T7" fmla="*/ 0 h 1936"/>
                <a:gd name="T8" fmla="*/ 0 w 1058"/>
                <a:gd name="T9" fmla="*/ 0 h 1936"/>
                <a:gd name="T10" fmla="*/ 0 w 1058"/>
                <a:gd name="T11" fmla="*/ 0 h 1936"/>
              </a:gdLst>
              <a:ahLst/>
              <a:cxnLst>
                <a:cxn ang="0">
                  <a:pos x="T0" y="T1"/>
                </a:cxn>
                <a:cxn ang="0">
                  <a:pos x="T2" y="T3"/>
                </a:cxn>
                <a:cxn ang="0">
                  <a:pos x="T4" y="T5"/>
                </a:cxn>
                <a:cxn ang="0">
                  <a:pos x="T6" y="T7"/>
                </a:cxn>
                <a:cxn ang="0">
                  <a:pos x="T8" y="T9"/>
                </a:cxn>
                <a:cxn ang="0">
                  <a:pos x="T10" y="T11"/>
                </a:cxn>
              </a:cxnLst>
              <a:rect l="0" t="0" r="r" b="b"/>
              <a:pathLst>
                <a:path w="1058" h="1936">
                  <a:moveTo>
                    <a:pt x="0" y="0"/>
                  </a:moveTo>
                  <a:lnTo>
                    <a:pt x="1058" y="1936"/>
                  </a:lnTo>
                  <a:lnTo>
                    <a:pt x="1058" y="1930"/>
                  </a:lnTo>
                  <a:lnTo>
                    <a:pt x="54" y="0"/>
                  </a:lnTo>
                  <a:lnTo>
                    <a:pt x="0" y="0"/>
                  </a:lnTo>
                  <a:lnTo>
                    <a:pt x="0" y="0"/>
                  </a:lnTo>
                  <a:close/>
                </a:path>
              </a:pathLst>
            </a:custGeom>
            <a:gradFill rotWithShape="0">
              <a:gsLst>
                <a:gs pos="0">
                  <a:schemeClr val="bg1">
                    <a:gamma/>
                    <a:shade val="72549"/>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6662" name="Freeform 38"/>
            <p:cNvSpPr/>
            <p:nvPr/>
          </p:nvSpPr>
          <p:spPr bwMode="hidden">
            <a:xfrm>
              <a:off x="4981" y="0"/>
              <a:ext cx="773" cy="1487"/>
            </a:xfrm>
            <a:custGeom>
              <a:avLst/>
              <a:gdLst>
                <a:gd name="T0" fmla="*/ 771 w 771"/>
                <a:gd name="T1" fmla="*/ 1433 h 1487"/>
                <a:gd name="T2" fmla="*/ 42 w 771"/>
                <a:gd name="T3" fmla="*/ 0 h 1487"/>
                <a:gd name="T4" fmla="*/ 0 w 771"/>
                <a:gd name="T5" fmla="*/ 0 h 1487"/>
                <a:gd name="T6" fmla="*/ 771 w 771"/>
                <a:gd name="T7" fmla="*/ 1487 h 1487"/>
                <a:gd name="T8" fmla="*/ 771 w 771"/>
                <a:gd name="T9" fmla="*/ 1433 h 1487"/>
                <a:gd name="T10" fmla="*/ 771 w 771"/>
                <a:gd name="T11" fmla="*/ 1433 h 1487"/>
              </a:gdLst>
              <a:ahLst/>
              <a:cxnLst>
                <a:cxn ang="0">
                  <a:pos x="T0" y="T1"/>
                </a:cxn>
                <a:cxn ang="0">
                  <a:pos x="T2" y="T3"/>
                </a:cxn>
                <a:cxn ang="0">
                  <a:pos x="T4" y="T5"/>
                </a:cxn>
                <a:cxn ang="0">
                  <a:pos x="T6" y="T7"/>
                </a:cxn>
                <a:cxn ang="0">
                  <a:pos x="T8" y="T9"/>
                </a:cxn>
                <a:cxn ang="0">
                  <a:pos x="T10" y="T11"/>
                </a:cxn>
              </a:cxnLst>
              <a:rect l="0" t="0" r="r" b="b"/>
              <a:pathLst>
                <a:path w="771" h="1487">
                  <a:moveTo>
                    <a:pt x="771" y="1433"/>
                  </a:moveTo>
                  <a:lnTo>
                    <a:pt x="42" y="0"/>
                  </a:lnTo>
                  <a:lnTo>
                    <a:pt x="0" y="0"/>
                  </a:lnTo>
                  <a:lnTo>
                    <a:pt x="771" y="1487"/>
                  </a:lnTo>
                  <a:lnTo>
                    <a:pt x="771" y="1433"/>
                  </a:lnTo>
                  <a:lnTo>
                    <a:pt x="771" y="1433"/>
                  </a:lnTo>
                  <a:close/>
                </a:path>
              </a:pathLst>
            </a:custGeom>
            <a:gradFill rotWithShape="0">
              <a:gsLst>
                <a:gs pos="0">
                  <a:schemeClr val="bg1">
                    <a:gamma/>
                    <a:shade val="78824"/>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nvGrpSpPr>
            <p:cNvPr id="26663" name="Group 39"/>
            <p:cNvGrpSpPr/>
            <p:nvPr userDrawn="1"/>
          </p:nvGrpSpPr>
          <p:grpSpPr bwMode="auto">
            <a:xfrm>
              <a:off x="0" y="1632"/>
              <a:ext cx="5758" cy="1858"/>
              <a:chOff x="0" y="1632"/>
              <a:chExt cx="5758" cy="1858"/>
            </a:xfrm>
          </p:grpSpPr>
          <p:sp>
            <p:nvSpPr>
              <p:cNvPr id="26664" name="Freeform 40"/>
              <p:cNvSpPr/>
              <p:nvPr/>
            </p:nvSpPr>
            <p:spPr bwMode="hidden">
              <a:xfrm>
                <a:off x="0" y="1632"/>
                <a:ext cx="3670" cy="1313"/>
              </a:xfrm>
              <a:custGeom>
                <a:avLst/>
                <a:gdLst>
                  <a:gd name="T0" fmla="*/ 0 w 3659"/>
                  <a:gd name="T1" fmla="*/ 0 h 1313"/>
                  <a:gd name="T2" fmla="*/ 0 w 3659"/>
                  <a:gd name="T3" fmla="*/ 366 h 1313"/>
                  <a:gd name="T4" fmla="*/ 3635 w 3659"/>
                  <a:gd name="T5" fmla="*/ 1313 h 1313"/>
                  <a:gd name="T6" fmla="*/ 3647 w 3659"/>
                  <a:gd name="T7" fmla="*/ 1235 h 1313"/>
                  <a:gd name="T8" fmla="*/ 3659 w 3659"/>
                  <a:gd name="T9" fmla="*/ 1163 h 1313"/>
                  <a:gd name="T10" fmla="*/ 0 w 3659"/>
                  <a:gd name="T11" fmla="*/ 0 h 1313"/>
                  <a:gd name="T12" fmla="*/ 0 w 3659"/>
                  <a:gd name="T13" fmla="*/ 0 h 1313"/>
                </a:gdLst>
                <a:ahLst/>
                <a:cxnLst>
                  <a:cxn ang="0">
                    <a:pos x="T0" y="T1"/>
                  </a:cxn>
                  <a:cxn ang="0">
                    <a:pos x="T2" y="T3"/>
                  </a:cxn>
                  <a:cxn ang="0">
                    <a:pos x="T4" y="T5"/>
                  </a:cxn>
                  <a:cxn ang="0">
                    <a:pos x="T6" y="T7"/>
                  </a:cxn>
                  <a:cxn ang="0">
                    <a:pos x="T8" y="T9"/>
                  </a:cxn>
                  <a:cxn ang="0">
                    <a:pos x="T10" y="T11"/>
                  </a:cxn>
                  <a:cxn ang="0">
                    <a:pos x="T12" y="T13"/>
                  </a:cxn>
                </a:cxnLst>
                <a:rect l="0" t="0" r="r" b="b"/>
                <a:pathLst>
                  <a:path w="3659" h="1313">
                    <a:moveTo>
                      <a:pt x="0" y="0"/>
                    </a:moveTo>
                    <a:lnTo>
                      <a:pt x="0" y="366"/>
                    </a:lnTo>
                    <a:lnTo>
                      <a:pt x="3635" y="1313"/>
                    </a:lnTo>
                    <a:lnTo>
                      <a:pt x="3647" y="1235"/>
                    </a:lnTo>
                    <a:lnTo>
                      <a:pt x="3659" y="1163"/>
                    </a:lnTo>
                    <a:lnTo>
                      <a:pt x="0" y="0"/>
                    </a:lnTo>
                    <a:lnTo>
                      <a:pt x="0" y="0"/>
                    </a:lnTo>
                    <a:close/>
                  </a:path>
                </a:pathLst>
              </a:custGeom>
              <a:gradFill rotWithShape="0">
                <a:gsLst>
                  <a:gs pos="0">
                    <a:schemeClr val="bg1">
                      <a:gamma/>
                      <a:shade val="72549"/>
                      <a:invGamma/>
                    </a:schemeClr>
                  </a:gs>
                  <a:gs pos="100000">
                    <a:schemeClr val="bg1"/>
                  </a:gs>
                </a:gsLst>
                <a:lin ang="0" scaled="1"/>
              </a:gra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6665" name="Freeform 41"/>
              <p:cNvSpPr/>
              <p:nvPr/>
            </p:nvSpPr>
            <p:spPr bwMode="hidden">
              <a:xfrm>
                <a:off x="3646" y="2795"/>
                <a:ext cx="2112" cy="695"/>
              </a:xfrm>
              <a:custGeom>
                <a:avLst/>
                <a:gdLst>
                  <a:gd name="T0" fmla="*/ 2105 w 2105"/>
                  <a:gd name="T1" fmla="*/ 665 h 695"/>
                  <a:gd name="T2" fmla="*/ 24 w 2105"/>
                  <a:gd name="T3" fmla="*/ 0 h 695"/>
                  <a:gd name="T4" fmla="*/ 12 w 2105"/>
                  <a:gd name="T5" fmla="*/ 72 h 695"/>
                  <a:gd name="T6" fmla="*/ 0 w 2105"/>
                  <a:gd name="T7" fmla="*/ 150 h 695"/>
                  <a:gd name="T8" fmla="*/ 2105 w 2105"/>
                  <a:gd name="T9" fmla="*/ 695 h 695"/>
                  <a:gd name="T10" fmla="*/ 2105 w 2105"/>
                  <a:gd name="T11" fmla="*/ 665 h 695"/>
                  <a:gd name="T12" fmla="*/ 2105 w 2105"/>
                  <a:gd name="T13" fmla="*/ 665 h 695"/>
                </a:gdLst>
                <a:ahLst/>
                <a:cxnLst>
                  <a:cxn ang="0">
                    <a:pos x="T0" y="T1"/>
                  </a:cxn>
                  <a:cxn ang="0">
                    <a:pos x="T2" y="T3"/>
                  </a:cxn>
                  <a:cxn ang="0">
                    <a:pos x="T4" y="T5"/>
                  </a:cxn>
                  <a:cxn ang="0">
                    <a:pos x="T6" y="T7"/>
                  </a:cxn>
                  <a:cxn ang="0">
                    <a:pos x="T8" y="T9"/>
                  </a:cxn>
                  <a:cxn ang="0">
                    <a:pos x="T10" y="T11"/>
                  </a:cxn>
                  <a:cxn ang="0">
                    <a:pos x="T12" y="T13"/>
                  </a:cxn>
                </a:cxnLst>
                <a:rect l="0" t="0" r="r" b="b"/>
                <a:pathLst>
                  <a:path w="2105" h="695">
                    <a:moveTo>
                      <a:pt x="2105" y="665"/>
                    </a:moveTo>
                    <a:lnTo>
                      <a:pt x="24" y="0"/>
                    </a:lnTo>
                    <a:lnTo>
                      <a:pt x="12" y="72"/>
                    </a:lnTo>
                    <a:lnTo>
                      <a:pt x="0" y="150"/>
                    </a:lnTo>
                    <a:lnTo>
                      <a:pt x="2105" y="695"/>
                    </a:lnTo>
                    <a:lnTo>
                      <a:pt x="2105" y="665"/>
                    </a:lnTo>
                    <a:lnTo>
                      <a:pt x="2105" y="665"/>
                    </a:lnTo>
                    <a:close/>
                  </a:path>
                </a:pathLst>
              </a:custGeom>
              <a:gradFill rotWithShape="0">
                <a:gsLst>
                  <a:gs pos="0">
                    <a:schemeClr val="bg1"/>
                  </a:gs>
                  <a:gs pos="100000">
                    <a:schemeClr val="bg1">
                      <a:gamma/>
                      <a:tint val="90980"/>
                      <a:invGamma/>
                    </a:schemeClr>
                  </a:gs>
                </a:gsLst>
                <a:lin ang="0" scaled="1"/>
              </a:gra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grpSp>
      <p:sp>
        <p:nvSpPr>
          <p:cNvPr id="26666" name="Rectangle 42"/>
          <p:cNvSpPr>
            <a:spLocks noGrp="1" noChangeArrowheads="1"/>
          </p:cNvSpPr>
          <p:nvPr>
            <p:ph type="title"/>
          </p:nvPr>
        </p:nvSpPr>
        <p:spPr bwMode="auto">
          <a:xfrm>
            <a:off x="457200" y="277813"/>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lstStyle/>
          <a:p>
            <a:pPr lvl="0"/>
            <a:r>
              <a:rPr lang="zh-CN" altLang="en-US" smtClean="0"/>
              <a:t>单击此处编辑母版标题样式</a:t>
            </a:r>
            <a:endParaRPr lang="zh-CN" altLang="en-US" smtClean="0"/>
          </a:p>
        </p:txBody>
      </p:sp>
      <p:sp>
        <p:nvSpPr>
          <p:cNvPr id="26667" name="Rectangle 43"/>
          <p:cNvSpPr>
            <a:spLocks noGrp="1" noChangeArrowheads="1"/>
          </p:cNvSpPr>
          <p:nvPr>
            <p:ph type="body" idx="1"/>
          </p:nvPr>
        </p:nvSpPr>
        <p:spPr bwMode="auto">
          <a:xfrm>
            <a:off x="457200" y="1600200"/>
            <a:ext cx="82296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smtClean="0"/>
          </a:p>
        </p:txBody>
      </p:sp>
    </p:spTree>
  </p:cSld>
  <p:clrMap bg1="dk2" tx1="lt1" bg2="dk1"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fontAlgn="base">
        <a:spcBef>
          <a:spcPct val="0"/>
        </a:spcBef>
        <a:spcAft>
          <a:spcPct val="0"/>
        </a:spcAft>
        <a:defRPr sz="4800" b="1">
          <a:solidFill>
            <a:schemeClr val="tx2"/>
          </a:solidFill>
          <a:effectLst>
            <a:outerShdw blurRad="38100" dist="38100" dir="2700000" algn="tl">
              <a:srgbClr val="000000"/>
            </a:outerShdw>
          </a:effectLst>
          <a:latin typeface="+mj-lt"/>
          <a:ea typeface="+mj-ea"/>
          <a:cs typeface="+mj-cs"/>
        </a:defRPr>
      </a:lvl1pPr>
      <a:lvl2pPr algn="ctr" rtl="0" fontAlgn="base">
        <a:spcBef>
          <a:spcPct val="0"/>
        </a:spcBef>
        <a:spcAft>
          <a:spcPct val="0"/>
        </a:spcAft>
        <a:defRPr sz="4800" b="1">
          <a:solidFill>
            <a:schemeClr val="tx2"/>
          </a:solidFill>
          <a:effectLst>
            <a:outerShdw blurRad="38100" dist="38100" dir="2700000" algn="tl">
              <a:srgbClr val="000000"/>
            </a:outerShdw>
          </a:effectLst>
          <a:latin typeface="Arial" panose="020B0604020202020204" pitchFamily="34" charset="0"/>
          <a:ea typeface="黑体" panose="02010609060101010101" pitchFamily="49" charset="-122"/>
        </a:defRPr>
      </a:lvl2pPr>
      <a:lvl3pPr algn="ctr" rtl="0" fontAlgn="base">
        <a:spcBef>
          <a:spcPct val="0"/>
        </a:spcBef>
        <a:spcAft>
          <a:spcPct val="0"/>
        </a:spcAft>
        <a:defRPr sz="4800" b="1">
          <a:solidFill>
            <a:schemeClr val="tx2"/>
          </a:solidFill>
          <a:effectLst>
            <a:outerShdw blurRad="38100" dist="38100" dir="2700000" algn="tl">
              <a:srgbClr val="000000"/>
            </a:outerShdw>
          </a:effectLst>
          <a:latin typeface="Arial" panose="020B0604020202020204" pitchFamily="34" charset="0"/>
          <a:ea typeface="黑体" panose="02010609060101010101" pitchFamily="49" charset="-122"/>
        </a:defRPr>
      </a:lvl3pPr>
      <a:lvl4pPr algn="ctr" rtl="0" fontAlgn="base">
        <a:spcBef>
          <a:spcPct val="0"/>
        </a:spcBef>
        <a:spcAft>
          <a:spcPct val="0"/>
        </a:spcAft>
        <a:defRPr sz="4800" b="1">
          <a:solidFill>
            <a:schemeClr val="tx2"/>
          </a:solidFill>
          <a:effectLst>
            <a:outerShdw blurRad="38100" dist="38100" dir="2700000" algn="tl">
              <a:srgbClr val="000000"/>
            </a:outerShdw>
          </a:effectLst>
          <a:latin typeface="Arial" panose="020B0604020202020204" pitchFamily="34" charset="0"/>
          <a:ea typeface="黑体" panose="02010609060101010101" pitchFamily="49" charset="-122"/>
        </a:defRPr>
      </a:lvl4pPr>
      <a:lvl5pPr algn="ctr" rtl="0" fontAlgn="base">
        <a:spcBef>
          <a:spcPct val="0"/>
        </a:spcBef>
        <a:spcAft>
          <a:spcPct val="0"/>
        </a:spcAft>
        <a:defRPr sz="4800" b="1">
          <a:solidFill>
            <a:schemeClr val="tx2"/>
          </a:solidFill>
          <a:effectLst>
            <a:outerShdw blurRad="38100" dist="38100" dir="2700000" algn="tl">
              <a:srgbClr val="000000"/>
            </a:outerShdw>
          </a:effectLst>
          <a:latin typeface="Arial" panose="020B0604020202020204" pitchFamily="34" charset="0"/>
          <a:ea typeface="黑体" panose="02010609060101010101" pitchFamily="49" charset="-122"/>
        </a:defRPr>
      </a:lvl5pPr>
      <a:lvl6pPr marL="457200" algn="ctr" rtl="0" fontAlgn="base">
        <a:spcBef>
          <a:spcPct val="0"/>
        </a:spcBef>
        <a:spcAft>
          <a:spcPct val="0"/>
        </a:spcAft>
        <a:defRPr sz="4800" b="1">
          <a:solidFill>
            <a:schemeClr val="tx2"/>
          </a:solidFill>
          <a:effectLst>
            <a:outerShdw blurRad="38100" dist="38100" dir="2700000" algn="tl">
              <a:srgbClr val="000000"/>
            </a:outerShdw>
          </a:effectLst>
          <a:latin typeface="Arial" panose="020B0604020202020204" pitchFamily="34" charset="0"/>
          <a:ea typeface="黑体" panose="02010609060101010101" pitchFamily="49" charset="-122"/>
        </a:defRPr>
      </a:lvl6pPr>
      <a:lvl7pPr marL="914400" algn="ctr" rtl="0" fontAlgn="base">
        <a:spcBef>
          <a:spcPct val="0"/>
        </a:spcBef>
        <a:spcAft>
          <a:spcPct val="0"/>
        </a:spcAft>
        <a:defRPr sz="4800" b="1">
          <a:solidFill>
            <a:schemeClr val="tx2"/>
          </a:solidFill>
          <a:effectLst>
            <a:outerShdw blurRad="38100" dist="38100" dir="2700000" algn="tl">
              <a:srgbClr val="000000"/>
            </a:outerShdw>
          </a:effectLst>
          <a:latin typeface="Arial" panose="020B0604020202020204" pitchFamily="34" charset="0"/>
          <a:ea typeface="黑体" panose="02010609060101010101" pitchFamily="49" charset="-122"/>
        </a:defRPr>
      </a:lvl7pPr>
      <a:lvl8pPr marL="1371600" algn="ctr" rtl="0" fontAlgn="base">
        <a:spcBef>
          <a:spcPct val="0"/>
        </a:spcBef>
        <a:spcAft>
          <a:spcPct val="0"/>
        </a:spcAft>
        <a:defRPr sz="4800" b="1">
          <a:solidFill>
            <a:schemeClr val="tx2"/>
          </a:solidFill>
          <a:effectLst>
            <a:outerShdw blurRad="38100" dist="38100" dir="2700000" algn="tl">
              <a:srgbClr val="000000"/>
            </a:outerShdw>
          </a:effectLst>
          <a:latin typeface="Arial" panose="020B0604020202020204" pitchFamily="34" charset="0"/>
          <a:ea typeface="黑体" panose="02010609060101010101" pitchFamily="49" charset="-122"/>
        </a:defRPr>
      </a:lvl8pPr>
      <a:lvl9pPr marL="1828800" algn="ctr" rtl="0" fontAlgn="base">
        <a:spcBef>
          <a:spcPct val="0"/>
        </a:spcBef>
        <a:spcAft>
          <a:spcPct val="0"/>
        </a:spcAft>
        <a:defRPr sz="4800" b="1">
          <a:solidFill>
            <a:schemeClr val="tx2"/>
          </a:solidFill>
          <a:effectLst>
            <a:outerShdw blurRad="38100" dist="38100" dir="2700000" algn="tl">
              <a:srgbClr val="000000"/>
            </a:outerShdw>
          </a:effectLst>
          <a:latin typeface="Arial" panose="020B0604020202020204" pitchFamily="34" charset="0"/>
          <a:ea typeface="黑体" panose="02010609060101010101" pitchFamily="49" charset="-122"/>
        </a:defRPr>
      </a:lvl9pPr>
    </p:titleStyle>
    <p:bodyStyle>
      <a:lvl1pPr marL="342900" indent="-342900" algn="l" rtl="0" fontAlgn="base">
        <a:spcBef>
          <a:spcPct val="20000"/>
        </a:spcBef>
        <a:spcAft>
          <a:spcPct val="0"/>
        </a:spcAft>
        <a:buClr>
          <a:schemeClr val="hlink"/>
        </a:buClr>
        <a:buSzPct val="90000"/>
        <a:buFont typeface="Wingdings" panose="05000000000000000000" pitchFamily="2" charset="2"/>
        <a:defRPr sz="3200" b="1">
          <a:solidFill>
            <a:schemeClr val="tx1"/>
          </a:solidFill>
          <a:effectLst>
            <a:outerShdw blurRad="38100" dist="38100" dir="2700000" algn="tl">
              <a:srgbClr val="000000"/>
            </a:outerShdw>
          </a:effectLst>
          <a:latin typeface="+mn-lt"/>
          <a:ea typeface="+mn-ea"/>
          <a:cs typeface="+mn-cs"/>
        </a:defRPr>
      </a:lvl1pPr>
      <a:lvl2pPr marL="742950" indent="-285750" algn="l" rtl="0" fontAlgn="base">
        <a:spcBef>
          <a:spcPct val="20000"/>
        </a:spcBef>
        <a:spcAft>
          <a:spcPct val="0"/>
        </a:spcAft>
        <a:buChar char="–"/>
        <a:defRPr sz="3200" b="1">
          <a:solidFill>
            <a:schemeClr val="tx1"/>
          </a:solidFill>
          <a:effectLst>
            <a:outerShdw blurRad="38100" dist="38100" dir="2700000" algn="tl">
              <a:srgbClr val="000000"/>
            </a:outerShdw>
          </a:effectLst>
          <a:latin typeface="+mn-lt"/>
          <a:ea typeface="+mn-ea"/>
        </a:defRPr>
      </a:lvl2pPr>
      <a:lvl3pPr marL="1143000" indent="-228600" algn="l" rtl="0" fontAlgn="base">
        <a:spcBef>
          <a:spcPct val="20000"/>
        </a:spcBef>
        <a:spcAft>
          <a:spcPct val="0"/>
        </a:spcAft>
        <a:buClr>
          <a:schemeClr val="accent2"/>
        </a:buClr>
        <a:buSzPct val="90000"/>
        <a:buFont typeface="Wingdings" panose="05000000000000000000" pitchFamily="2" charset="2"/>
        <a:defRPr sz="3200" b="1">
          <a:solidFill>
            <a:schemeClr val="tx1"/>
          </a:solidFill>
          <a:effectLst>
            <a:outerShdw blurRad="38100" dist="38100" dir="2700000" algn="tl">
              <a:srgbClr val="000000"/>
            </a:outerShdw>
          </a:effectLst>
          <a:latin typeface="+mn-lt"/>
          <a:ea typeface="+mn-ea"/>
        </a:defRPr>
      </a:lvl3pPr>
      <a:lvl4pPr marL="1600200" indent="-228600" algn="l" rtl="0" fontAlgn="base">
        <a:spcBef>
          <a:spcPct val="20000"/>
        </a:spcBef>
        <a:spcAft>
          <a:spcPct val="0"/>
        </a:spcAft>
        <a:buChar char="–"/>
        <a:defRPr sz="3200" b="1">
          <a:solidFill>
            <a:schemeClr val="tx1"/>
          </a:solidFill>
          <a:effectLst>
            <a:outerShdw blurRad="38100" dist="38100" dir="2700000" algn="tl">
              <a:srgbClr val="000000"/>
            </a:outerShdw>
          </a:effectLst>
          <a:latin typeface="+mn-lt"/>
          <a:ea typeface="+mn-ea"/>
        </a:defRPr>
      </a:lvl4pPr>
      <a:lvl5pPr marL="2057400" indent="-228600" algn="l" rtl="0" fontAlgn="base">
        <a:spcBef>
          <a:spcPct val="20000"/>
        </a:spcBef>
        <a:spcAft>
          <a:spcPct val="0"/>
        </a:spcAft>
        <a:buClr>
          <a:schemeClr val="folHlink"/>
        </a:buClr>
        <a:buSzPct val="90000"/>
        <a:buFont typeface="Wingdings" panose="05000000000000000000" pitchFamily="2" charset="2"/>
        <a:defRPr sz="3200" b="1">
          <a:solidFill>
            <a:schemeClr val="tx1"/>
          </a:solidFill>
          <a:effectLst>
            <a:outerShdw blurRad="38100" dist="38100" dir="2700000" algn="tl">
              <a:srgbClr val="000000"/>
            </a:outerShdw>
          </a:effectLst>
          <a:latin typeface="+mn-lt"/>
          <a:ea typeface="+mn-ea"/>
        </a:defRPr>
      </a:lvl5pPr>
      <a:lvl6pPr marL="2514600" indent="-228600" algn="l" rtl="0" fontAlgn="base">
        <a:spcBef>
          <a:spcPct val="20000"/>
        </a:spcBef>
        <a:spcAft>
          <a:spcPct val="0"/>
        </a:spcAft>
        <a:buClr>
          <a:schemeClr val="folHlink"/>
        </a:buClr>
        <a:buSzPct val="90000"/>
        <a:buFont typeface="Wingdings" panose="05000000000000000000" pitchFamily="2" charset="2"/>
        <a:defRPr sz="3200" b="1">
          <a:solidFill>
            <a:schemeClr val="tx1"/>
          </a:solidFill>
          <a:effectLst>
            <a:outerShdw blurRad="38100" dist="38100" dir="2700000" algn="tl">
              <a:srgbClr val="000000"/>
            </a:outerShdw>
          </a:effectLst>
          <a:latin typeface="+mn-lt"/>
          <a:ea typeface="+mn-ea"/>
        </a:defRPr>
      </a:lvl6pPr>
      <a:lvl7pPr marL="2971800" indent="-228600" algn="l" rtl="0" fontAlgn="base">
        <a:spcBef>
          <a:spcPct val="20000"/>
        </a:spcBef>
        <a:spcAft>
          <a:spcPct val="0"/>
        </a:spcAft>
        <a:buClr>
          <a:schemeClr val="folHlink"/>
        </a:buClr>
        <a:buSzPct val="90000"/>
        <a:buFont typeface="Wingdings" panose="05000000000000000000" pitchFamily="2" charset="2"/>
        <a:defRPr sz="3200" b="1">
          <a:solidFill>
            <a:schemeClr val="tx1"/>
          </a:solidFill>
          <a:effectLst>
            <a:outerShdw blurRad="38100" dist="38100" dir="2700000" algn="tl">
              <a:srgbClr val="000000"/>
            </a:outerShdw>
          </a:effectLst>
          <a:latin typeface="+mn-lt"/>
          <a:ea typeface="+mn-ea"/>
        </a:defRPr>
      </a:lvl7pPr>
      <a:lvl8pPr marL="3429000" indent="-228600" algn="l" rtl="0" fontAlgn="base">
        <a:spcBef>
          <a:spcPct val="20000"/>
        </a:spcBef>
        <a:spcAft>
          <a:spcPct val="0"/>
        </a:spcAft>
        <a:buClr>
          <a:schemeClr val="folHlink"/>
        </a:buClr>
        <a:buSzPct val="90000"/>
        <a:buFont typeface="Wingdings" panose="05000000000000000000" pitchFamily="2" charset="2"/>
        <a:defRPr sz="3200" b="1">
          <a:solidFill>
            <a:schemeClr val="tx1"/>
          </a:solidFill>
          <a:effectLst>
            <a:outerShdw blurRad="38100" dist="38100" dir="2700000" algn="tl">
              <a:srgbClr val="000000"/>
            </a:outerShdw>
          </a:effectLst>
          <a:latin typeface="+mn-lt"/>
          <a:ea typeface="+mn-ea"/>
        </a:defRPr>
      </a:lvl8pPr>
      <a:lvl9pPr marL="3886200" indent="-228600" algn="l" rtl="0" fontAlgn="base">
        <a:spcBef>
          <a:spcPct val="20000"/>
        </a:spcBef>
        <a:spcAft>
          <a:spcPct val="0"/>
        </a:spcAft>
        <a:buClr>
          <a:schemeClr val="folHlink"/>
        </a:buClr>
        <a:buSzPct val="90000"/>
        <a:buFont typeface="Wingdings" panose="05000000000000000000" pitchFamily="2" charset="2"/>
        <a:defRPr sz="3200" b="1">
          <a:solidFill>
            <a:schemeClr val="tx1"/>
          </a:solidFill>
          <a:effectLst>
            <a:outerShdw blurRad="38100" dist="38100" dir="2700000" algn="tl">
              <a:srgbClr val="000000"/>
            </a:outerShdw>
          </a:effectLst>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png"/></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png"/></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png"/></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png"/></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png"/></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png"/></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png"/></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png"/></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png"/></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png"/></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png"/></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png"/></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png"/></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png"/></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png"/></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png"/></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png"/></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png"/></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png"/></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png"/></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png"/></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png"/></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png"/><Relationship Id="rId1" Type="http://schemas.openxmlformats.org/officeDocument/2006/relationships/image" Target="../media/image2.png"/></Relationships>
</file>

<file path=ppt/slides/_rels/slide2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png"/></Relationships>
</file>

<file path=ppt/slides/_rels/slide2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png"/></Relationships>
</file>

<file path=ppt/slides/_rels/slide2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png"/></Relationships>
</file>

<file path=ppt/slides/_rels/slide2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png"/></Relationships>
</file>

<file path=ppt/slides/_rels/slide2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png"/></Relationships>
</file>

<file path=ppt/slides/_rels/slide3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png"/></Relationships>
</file>

<file path=ppt/slides/_rels/slide3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png"/></Relationships>
</file>

<file path=ppt/slides/_rels/slide3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png"/></Relationships>
</file>

<file path=ppt/slides/_rels/slide3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png"/></Relationships>
</file>

<file path=ppt/slides/_rels/slide3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png"/></Relationships>
</file>

<file path=ppt/slides/_rels/slide3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png"/></Relationships>
</file>

<file path=ppt/slides/_rels/slide3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png"/></Relationships>
</file>

<file path=ppt/slides/_rels/slide3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png"/><Relationship Id="rId1" Type="http://schemas.openxmlformats.org/officeDocument/2006/relationships/image" Target="../media/image3.png"/></Relationships>
</file>

<file path=ppt/slides/_rels/slide3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png"/></Relationships>
</file>

<file path=ppt/slides/_rels/slide3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png"/></Relationships>
</file>

<file path=ppt/slides/_rels/slide4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png"/></Relationships>
</file>

<file path=ppt/slides/_rels/slide4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png"/></Relationships>
</file>

<file path=ppt/slides/_rels/slide4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1.png"/><Relationship Id="rId1" Type="http://schemas.openxmlformats.org/officeDocument/2006/relationships/image" Target="../media/image4.jpeg"/></Relationships>
</file>

<file path=ppt/slides/_rels/slide4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png"/></Relationships>
</file>

<file path=ppt/slides/_rels/slide44.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1.png"/><Relationship Id="rId1" Type="http://schemas.openxmlformats.org/officeDocument/2006/relationships/image" Target="../media/image5.jpeg"/></Relationships>
</file>

<file path=ppt/slides/_rels/slide4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png"/></Relationships>
</file>

<file path=ppt/slides/_rels/slide4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png"/></Relationships>
</file>

<file path=ppt/slides/_rels/slide4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png"/></Relationships>
</file>

<file path=ppt/slides/_rels/slide48.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1.png"/><Relationship Id="rId1" Type="http://schemas.openxmlformats.org/officeDocument/2006/relationships/image" Target="../media/image6.jpeg"/></Relationships>
</file>

<file path=ppt/slides/_rels/slide4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png"/><Relationship Id="rId1" Type="http://schemas.openxmlformats.org/officeDocument/2006/relationships/image" Target="../media/image3.png"/></Relationships>
</file>

<file path=ppt/slides/_rels/slide5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png"/></Relationships>
</file>

<file path=ppt/slides/_rels/slide5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png"/></Relationships>
</file>

<file path=ppt/slides/_rels/slide5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png"/></Relationships>
</file>

<file path=ppt/slides/_rels/slide5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png"/></Relationships>
</file>

<file path=ppt/slides/_rels/slide5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png"/></Relationships>
</file>

<file path=ppt/slides/_rels/slide5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png"/></Relationships>
</file>

<file path=ppt/slides/_rels/slide5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png"/></Relationships>
</file>

<file path=ppt/slides/_rels/slide5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png"/></Relationships>
</file>

<file path=ppt/slides/_rels/slide5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png"/></Relationships>
</file>

<file path=ppt/slides/_rels/slide5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png"/></Relationships>
</file>

<file path=ppt/slides/_rels/slide6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png"/></Relationships>
</file>

<file path=ppt/slides/_rels/slide6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png"/></Relationships>
</file>

<file path=ppt/slides/_rels/slide6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png"/></Relationships>
</file>

<file path=ppt/slides/_rels/slide63.xml.rels><?xml version="1.0" encoding="UTF-8" standalone="yes"?>
<Relationships xmlns="http://schemas.openxmlformats.org/package/2006/relationships"><Relationship Id="rId8" Type="http://schemas.openxmlformats.org/officeDocument/2006/relationships/slideLayout" Target="../slideLayouts/slideLayout2.xml"/><Relationship Id="rId7" Type="http://schemas.openxmlformats.org/officeDocument/2006/relationships/image" Target="../media/image1.png"/><Relationship Id="rId6" Type="http://schemas.openxmlformats.org/officeDocument/2006/relationships/image" Target="../media/image9.png"/><Relationship Id="rId5" Type="http://schemas.openxmlformats.org/officeDocument/2006/relationships/customXml" Target="../ink/ink3.xml"/><Relationship Id="rId4" Type="http://schemas.openxmlformats.org/officeDocument/2006/relationships/image" Target="../media/image8.png"/><Relationship Id="rId3" Type="http://schemas.openxmlformats.org/officeDocument/2006/relationships/customXml" Target="../ink/ink2.xml"/><Relationship Id="rId2" Type="http://schemas.openxmlformats.org/officeDocument/2006/relationships/image" Target="../media/image7.png"/><Relationship Id="rId1" Type="http://schemas.openxmlformats.org/officeDocument/2006/relationships/customXml" Target="../ink/ink1.xml"/></Relationships>
</file>

<file path=ppt/slides/_rels/slide6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png"/></Relationships>
</file>

<file path=ppt/slides/_rels/slide6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png"/></Relationships>
</file>

<file path=ppt/slides/_rels/slide6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png"/></Relationships>
</file>

<file path=ppt/slides/_rels/slide6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png"/></Relationships>
</file>

<file path=ppt/slides/_rels/slide6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png"/></Relationships>
</file>

<file path=ppt/slides/_rels/slide6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png"/></Relationships>
</file>

<file path=ppt/slides/_rels/slide7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png"/></Relationships>
</file>

<file path=ppt/slides/_rels/slide7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png"/></Relationships>
</file>

<file path=ppt/slides/_rels/slide7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png"/></Relationships>
</file>

<file path=ppt/slides/_rels/slide7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png"/></Relationships>
</file>

<file path=ppt/slides/_rels/slide7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png"/></Relationships>
</file>

<file path=ppt/slides/_rels/slide7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png"/></Relationships>
</file>

<file path=ppt/slides/_rels/slide7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png"/></Relationships>
</file>

<file path=ppt/slides/_rels/slide7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png"/></Relationships>
</file>

<file path=ppt/slides/_rels/slide78.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1.png"/><Relationship Id="rId1" Type="http://schemas.openxmlformats.org/officeDocument/2006/relationships/image" Target="../media/image10.jpeg"/></Relationships>
</file>

<file path=ppt/slides/_rels/slide7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png"/></Relationships>
</file>

<file path=ppt/slides/_rels/slide8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png"/></Relationships>
</file>

<file path=ppt/slides/_rels/slide8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png"/></Relationships>
</file>

<file path=ppt/slides/_rels/slide8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png"/></Relationships>
</file>

<file path=ppt/slides/_rels/slide8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png"/></Relationships>
</file>

<file path=ppt/slides/_rels/slide8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png"/></Relationships>
</file>

<file path=ppt/slides/_rels/slide8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png"/></Relationships>
</file>

<file path=ppt/slides/_rels/slide8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png"/></Relationships>
</file>

<file path=ppt/slides/_rels/slide8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png"/></Relationships>
</file>

<file path=ppt/slides/_rels/slide8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png"/></Relationships>
</file>

<file path=ppt/slides/_rels/slide8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png"/></Relationships>
</file>

<file path=ppt/slides/_rels/slide9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png"/></Relationships>
</file>

<file path=ppt/slides/_rels/slide9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png"/></Relationships>
</file>

<file path=ppt/slides/_rels/slide9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png"/></Relationships>
</file>

<file path=ppt/slides/_rels/slide9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png"/></Relationships>
</file>

<file path=ppt/slides/_rels/slide9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png"/></Relationships>
</file>

<file path=ppt/slides/_rels/slide9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png"/></Relationships>
</file>

<file path=ppt/slides/_rels/slide9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png"/></Relationships>
</file>

<file path=ppt/slides/_rels/slide9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png"/></Relationships>
</file>

<file path=ppt/slides/_rels/slide9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png"/></Relationships>
</file>

<file path=ppt/slides/_rels/slide9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png"/></Relationships>
</file>

<file path=ppt/slides/_rels/slide10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png"/></Relationships>
</file>

<file path=ppt/slides/_rels/slide10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png"/></Relationships>
</file>

<file path=ppt/slides/_rels/slide10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png"/><Relationship Id="rId1" Type="http://schemas.openxmlformats.org/officeDocument/2006/relationships/image" Target="../media/image2.png"/></Relationships>
</file>

<file path=ppt/slides/_rels/slide10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png"/><Relationship Id="rId1" Type="http://schemas.openxmlformats.org/officeDocument/2006/relationships/image" Target="../media/image2.png"/></Relationships>
</file>

<file path=ppt/slides/_rels/slide10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png"/></Relationships>
</file>

<file path=ppt/slides/_rels/slide10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png"/></Relationships>
</file>

<file path=ppt/slides/_rels/slide106.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png"/></Relationships>
</file>

<file path=ppt/slides/_rels/slide10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png"/><Relationship Id="rId1" Type="http://schemas.openxmlformats.org/officeDocument/2006/relationships/image" Target="../media/image2.png"/></Relationships>
</file>

<file path=ppt/slides/_rels/slide10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png"/><Relationship Id="rId1" Type="http://schemas.openxmlformats.org/officeDocument/2006/relationships/image" Target="../media/image2.png"/></Relationships>
</file>

<file path=ppt/slides/_rels/slide10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png"/><Relationship Id="rId1" Type="http://schemas.openxmlformats.org/officeDocument/2006/relationships/image" Target="../media/image2.png"/></Relationships>
</file>

<file path=ppt/slides/_rels/slide11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png"/></Relationships>
</file>

<file path=ppt/slides/_rels/slide11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png"/></Relationships>
</file>

<file path=ppt/slides/_rels/slide11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png"/></Relationships>
</file>

<file path=ppt/slides/_rels/slide11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png"/></Relationships>
</file>

<file path=ppt/slides/_rels/slide11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png"/></Relationships>
</file>

<file path=ppt/slides/_rels/slide11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png"/><Relationship Id="rId1" Type="http://schemas.openxmlformats.org/officeDocument/2006/relationships/image" Target="../media/image2.png"/></Relationships>
</file>

<file path=ppt/slides/_rels/slide116.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1.png"/><Relationship Id="rId1" Type="http://schemas.openxmlformats.org/officeDocument/2006/relationships/image" Target="../media/image11.jpeg"/></Relationships>
</file>

<file path=ppt/slides/_rels/slide117.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1.png"/><Relationship Id="rId1" Type="http://schemas.openxmlformats.org/officeDocument/2006/relationships/image" Target="../media/image12.jpeg"/></Relationships>
</file>

<file path=ppt/slides/_rels/slide11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png"/></Relationships>
</file>

<file path=ppt/slides/_rels/slide11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png"/></Relationships>
</file>

<file path=ppt/slides/_rels/slide12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png"/></Relationships>
</file>

<file path=ppt/slides/_rels/slide12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png"/></Relationships>
</file>

<file path=ppt/slides/_rels/slide12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png"/></Relationships>
</file>

<file path=ppt/slides/_rels/slide12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png"/></Relationships>
</file>

<file path=ppt/slides/_rels/slide12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png"/></Relationships>
</file>

<file path=ppt/slides/_rels/slide12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png"/></Relationships>
</file>

<file path=ppt/slides/_rels/slide12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png"/></Relationships>
</file>

<file path=ppt/slides/_rels/slide12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png"/></Relationships>
</file>

<file path=ppt/slides/_rels/slide12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png"/></Relationships>
</file>

<file path=ppt/slides/_rels/slide12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png"/></Relationships>
</file>

<file path=ppt/slides/_rels/slide13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png"/></Relationships>
</file>

<file path=ppt/slides/_rels/slide13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png"/><Relationship Id="rId1" Type="http://schemas.openxmlformats.org/officeDocument/2006/relationships/image" Target="../media/image2.png"/></Relationships>
</file>

<file path=ppt/slides/_rels/slide13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png"/></Relationships>
</file>

<file path=ppt/slides/_rels/slide133.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image" Target="../media/image1.png"/><Relationship Id="rId3" Type="http://schemas.openxmlformats.org/officeDocument/2006/relationships/image" Target="../media/image15.wmf"/><Relationship Id="rId2" Type="http://schemas.openxmlformats.org/officeDocument/2006/relationships/image" Target="../media/image14.wmf"/><Relationship Id="rId1" Type="http://schemas.openxmlformats.org/officeDocument/2006/relationships/image" Target="../media/image13.w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457200" y="278130"/>
            <a:ext cx="8229600" cy="2200910"/>
          </a:xfrm>
        </p:spPr>
        <p:txBody>
          <a:bodyPr/>
          <a:p>
            <a:br>
              <a:rPr lang="en-US" altLang="zh-CN" sz="8000"/>
            </a:br>
            <a:br>
              <a:rPr lang="en-US" altLang="zh-CN" sz="8000"/>
            </a:br>
            <a:br>
              <a:rPr lang="en-US" altLang="zh-CN" sz="8000"/>
            </a:br>
            <a:r>
              <a:rPr lang="zh-CN" altLang="en-US" sz="8000"/>
              <a:t>概述</a:t>
            </a:r>
            <a:endParaRPr lang="zh-CN" altLang="en-US" sz="8000"/>
          </a:p>
        </p:txBody>
      </p:sp>
      <p:pic>
        <p:nvPicPr>
          <p:cNvPr id="4" name="内容占位符 3" descr="图片1"/>
          <p:cNvPicPr>
            <a:picLocks noChangeAspect="1"/>
          </p:cNvPicPr>
          <p:nvPr>
            <p:ph idx="1"/>
          </p:nvPr>
        </p:nvPicPr>
        <p:blipFill>
          <a:blip r:embed="rId1"/>
          <a:stretch>
            <a:fillRect/>
          </a:stretch>
        </p:blipFill>
        <p:spPr>
          <a:xfrm>
            <a:off x="8124825" y="0"/>
            <a:ext cx="1019175" cy="1019175"/>
          </a:xfrm>
          <a:prstGeom prst="rect">
            <a:avLst/>
          </a:prstGeom>
        </p:spPr>
      </p:pic>
      <p:sp>
        <p:nvSpPr>
          <p:cNvPr id="5" name="矩形 4"/>
          <p:cNvSpPr/>
          <p:nvPr/>
        </p:nvSpPr>
        <p:spPr>
          <a:xfrm>
            <a:off x="4977765" y="4665345"/>
            <a:ext cx="3538220"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en-US"/>
              <a:t>主讲老师：</a:t>
            </a:r>
            <a:r>
              <a:rPr lang="zh-CN" altLang="en-US">
                <a:sym typeface="+mn-ea"/>
              </a:rPr>
              <a:t>程洪兰</a:t>
            </a:r>
            <a:endParaRPr lang="zh-CN" alt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2"/>
          <p:cNvSpPr>
            <a:spLocks noGrp="1" noChangeArrowheads="1"/>
          </p:cNvSpPr>
          <p:nvPr>
            <p:ph type="title"/>
          </p:nvPr>
        </p:nvSpPr>
        <p:spPr>
          <a:xfrm>
            <a:off x="457200" y="430213"/>
            <a:ext cx="8229600" cy="838200"/>
          </a:xfrm>
        </p:spPr>
        <p:txBody>
          <a:bodyPr/>
          <a:lstStyle/>
          <a:p>
            <a:r>
              <a:rPr lang="zh-CN" altLang="en-US"/>
              <a:t> </a:t>
            </a:r>
            <a:endParaRPr lang="zh-CN" altLang="en-US"/>
          </a:p>
        </p:txBody>
      </p:sp>
      <p:sp>
        <p:nvSpPr>
          <p:cNvPr id="99331" name="Rectangle 3"/>
          <p:cNvSpPr>
            <a:spLocks noGrp="1" noChangeArrowheads="1"/>
          </p:cNvSpPr>
          <p:nvPr>
            <p:ph type="body" idx="1"/>
          </p:nvPr>
        </p:nvSpPr>
        <p:spPr>
          <a:xfrm>
            <a:off x="381000" y="1828800"/>
            <a:ext cx="8001000" cy="4724400"/>
          </a:xfrm>
        </p:spPr>
        <p:txBody>
          <a:bodyPr/>
          <a:lstStyle/>
          <a:p>
            <a:pPr algn="just">
              <a:lnSpc>
                <a:spcPct val="120000"/>
              </a:lnSpc>
            </a:pPr>
            <a:r>
              <a:rPr lang="en-US" altLang="zh-CN"/>
              <a:t>           </a:t>
            </a:r>
            <a:r>
              <a:rPr lang="zh-CN" altLang="en-US"/>
              <a:t>随着工业交通的现代化，创伤对人类提出了巨大的挑战。在美国，创伤死亡是</a:t>
            </a:r>
            <a:r>
              <a:rPr lang="en-US" altLang="zh-CN"/>
              <a:t>44</a:t>
            </a:r>
            <a:r>
              <a:rPr lang="zh-CN" altLang="en-US"/>
              <a:t>岁以下首位死因。在我国城市，创伤是第五位死因，在农村则为第四位死因，可见创伤对人类的生存和健康已构成了巨大的威胁。因此，伤后尽快开始处理伤员对伤员的存活至关重要。</a:t>
            </a:r>
            <a:endParaRPr lang="zh-CN" altLang="en-US"/>
          </a:p>
        </p:txBody>
      </p:sp>
      <p:pic>
        <p:nvPicPr>
          <p:cNvPr id="4" name="内容占位符 3" descr="图片1"/>
          <p:cNvPicPr>
            <a:picLocks noChangeAspect="1"/>
          </p:cNvPicPr>
          <p:nvPr/>
        </p:nvPicPr>
        <p:blipFill>
          <a:blip r:embed="rId1"/>
          <a:stretch>
            <a:fillRect/>
          </a:stretch>
        </p:blipFill>
        <p:spPr>
          <a:xfrm>
            <a:off x="8124825" y="0"/>
            <a:ext cx="1019175" cy="1019175"/>
          </a:xfrm>
          <a:prstGeom prst="rect">
            <a:avLst/>
          </a:prstGeom>
          <a:noFill/>
          <a:ln>
            <a:noFill/>
          </a:ln>
          <a:effectLst/>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2"/>
          <p:cNvSpPr>
            <a:spLocks noGrp="1" noChangeArrowheads="1"/>
          </p:cNvSpPr>
          <p:nvPr>
            <p:ph type="title"/>
          </p:nvPr>
        </p:nvSpPr>
        <p:spPr>
          <a:xfrm>
            <a:off x="457200" y="430213"/>
            <a:ext cx="8229600" cy="838200"/>
          </a:xfrm>
        </p:spPr>
        <p:txBody>
          <a:bodyPr/>
          <a:lstStyle/>
          <a:p>
            <a:r>
              <a:rPr lang="zh-CN" altLang="en-US" sz="5400">
                <a:latin typeface="宋体" panose="02010600030101010101" pitchFamily="2" charset="-122"/>
              </a:rPr>
              <a:t>一、创伤的概念</a:t>
            </a:r>
            <a:r>
              <a:rPr lang="zh-CN" altLang="en-US"/>
              <a:t> </a:t>
            </a:r>
            <a:endParaRPr lang="zh-CN" altLang="en-US"/>
          </a:p>
        </p:txBody>
      </p:sp>
      <p:sp>
        <p:nvSpPr>
          <p:cNvPr id="94211" name="Rectangle 3"/>
          <p:cNvSpPr>
            <a:spLocks noGrp="1" noChangeArrowheads="1"/>
          </p:cNvSpPr>
          <p:nvPr>
            <p:ph type="body" idx="1"/>
          </p:nvPr>
        </p:nvSpPr>
        <p:spPr>
          <a:xfrm>
            <a:off x="228600" y="1828800"/>
            <a:ext cx="8382000" cy="4724400"/>
          </a:xfrm>
        </p:spPr>
        <p:txBody>
          <a:bodyPr/>
          <a:lstStyle/>
          <a:p>
            <a:pPr algn="just">
              <a:lnSpc>
                <a:spcPct val="120000"/>
              </a:lnSpc>
            </a:pPr>
            <a:r>
              <a:rPr lang="en-US" altLang="zh-CN" sz="2800"/>
              <a:t>            </a:t>
            </a:r>
            <a:r>
              <a:rPr lang="zh-CN" altLang="en-US">
                <a:solidFill>
                  <a:schemeClr val="tx2"/>
                </a:solidFill>
                <a:effectLst/>
              </a:rPr>
              <a:t>创伤</a:t>
            </a:r>
            <a:r>
              <a:rPr lang="en-US" altLang="zh-CN">
                <a:solidFill>
                  <a:schemeClr val="tx2"/>
                </a:solidFill>
                <a:effectLst/>
              </a:rPr>
              <a:t>(trauma)</a:t>
            </a:r>
            <a:r>
              <a:rPr lang="zh-CN" altLang="en-US">
                <a:solidFill>
                  <a:schemeClr val="tx2"/>
                </a:solidFill>
                <a:effectLst/>
              </a:rPr>
              <a:t>有广义和狭义之分，</a:t>
            </a:r>
            <a:r>
              <a:rPr lang="zh-CN" altLang="en-US">
                <a:solidFill>
                  <a:srgbClr val="FF9900"/>
                </a:solidFill>
                <a:effectLst/>
              </a:rPr>
              <a:t>广义</a:t>
            </a:r>
            <a:r>
              <a:rPr lang="zh-CN" altLang="en-US">
                <a:solidFill>
                  <a:srgbClr val="FFFF66"/>
                </a:solidFill>
                <a:effectLst/>
              </a:rPr>
              <a:t>是指机械、物理、化学或生物等因素造成的机体损伤。</a:t>
            </a:r>
            <a:endParaRPr lang="zh-CN" altLang="en-US">
              <a:solidFill>
                <a:srgbClr val="FFFF66"/>
              </a:solidFill>
              <a:effectLst/>
            </a:endParaRPr>
          </a:p>
          <a:p>
            <a:pPr algn="just">
              <a:lnSpc>
                <a:spcPct val="120000"/>
              </a:lnSpc>
            </a:pPr>
            <a:r>
              <a:rPr lang="zh-CN" altLang="en-US">
                <a:solidFill>
                  <a:srgbClr val="FF9900"/>
                </a:solidFill>
                <a:effectLst/>
              </a:rPr>
              <a:t>          </a:t>
            </a:r>
            <a:r>
              <a:rPr lang="zh-CN" altLang="en-US" u="sng">
                <a:effectLst/>
              </a:rPr>
              <a:t>狭义是指机械性致伤因素作用于机体造成的组织结构完整性破坏或功能障碍。</a:t>
            </a:r>
            <a:r>
              <a:rPr lang="zh-CN" altLang="en-US"/>
              <a:t>严重者涉及心、肺、脑、肝、肾等重要脏器而危及生命。本章主要介绍狭义的创伤。           </a:t>
            </a:r>
            <a:endParaRPr lang="zh-CN" altLang="en-US"/>
          </a:p>
        </p:txBody>
      </p:sp>
      <p:pic>
        <p:nvPicPr>
          <p:cNvPr id="4" name="内容占位符 3" descr="图片1"/>
          <p:cNvPicPr>
            <a:picLocks noChangeAspect="1"/>
          </p:cNvPicPr>
          <p:nvPr/>
        </p:nvPicPr>
        <p:blipFill>
          <a:blip r:embed="rId1"/>
          <a:stretch>
            <a:fillRect/>
          </a:stretch>
        </p:blipFill>
        <p:spPr>
          <a:xfrm>
            <a:off x="8124825" y="0"/>
            <a:ext cx="1019175" cy="1019175"/>
          </a:xfrm>
          <a:prstGeom prst="rect">
            <a:avLst/>
          </a:prstGeom>
          <a:noFill/>
          <a:ln>
            <a:noFill/>
          </a:ln>
          <a:effectLst/>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xfrm>
            <a:off x="381000" y="457200"/>
            <a:ext cx="8229600" cy="1143000"/>
          </a:xfrm>
        </p:spPr>
        <p:txBody>
          <a:bodyPr/>
          <a:lstStyle/>
          <a:p>
            <a:r>
              <a:rPr lang="zh-CN" altLang="en-US" sz="4400">
                <a:solidFill>
                  <a:srgbClr val="FF9900"/>
                </a:solidFill>
              </a:rPr>
              <a:t>二、创伤分类</a:t>
            </a:r>
            <a:endParaRPr lang="zh-CN" altLang="en-US" sz="4400">
              <a:solidFill>
                <a:srgbClr val="FF9900"/>
              </a:solidFill>
            </a:endParaRPr>
          </a:p>
        </p:txBody>
      </p:sp>
      <p:sp>
        <p:nvSpPr>
          <p:cNvPr id="28675" name="Rectangle 3"/>
          <p:cNvSpPr>
            <a:spLocks noGrp="1" noChangeArrowheads="1"/>
          </p:cNvSpPr>
          <p:nvPr>
            <p:ph type="body" idx="1"/>
          </p:nvPr>
        </p:nvSpPr>
        <p:spPr>
          <a:xfrm>
            <a:off x="609600" y="1852613"/>
            <a:ext cx="8231188" cy="4548187"/>
          </a:xfrm>
        </p:spPr>
        <p:txBody>
          <a:bodyPr/>
          <a:lstStyle/>
          <a:p>
            <a:r>
              <a:rPr lang="zh-CN" altLang="en-US"/>
              <a:t>（一）按致伤原因分类</a:t>
            </a:r>
            <a:endParaRPr lang="zh-CN" altLang="en-US"/>
          </a:p>
          <a:p>
            <a:r>
              <a:rPr lang="en-US" altLang="zh-CN"/>
              <a:t>1</a:t>
            </a:r>
            <a:r>
              <a:rPr lang="zh-CN" altLang="en-US"/>
              <a:t>．刺伤  因锐器所致的组织损伤。</a:t>
            </a:r>
            <a:endParaRPr lang="zh-CN" altLang="en-US"/>
          </a:p>
          <a:p>
            <a:pPr>
              <a:buClr>
                <a:srgbClr val="FF3300"/>
              </a:buClr>
              <a:buFont typeface="Wingdings" panose="05000000000000000000" pitchFamily="2" charset="2"/>
              <a:buChar char="l"/>
            </a:pPr>
            <a:r>
              <a:rPr lang="zh-CN" altLang="en-US"/>
              <a:t>刺伤的特点是伤口小而深，可刺到深部体腔，而只有很小的皮肤损伤。</a:t>
            </a:r>
            <a:endParaRPr lang="zh-CN" altLang="en-US"/>
          </a:p>
          <a:p>
            <a:pPr>
              <a:buClr>
                <a:srgbClr val="FF3300"/>
              </a:buClr>
              <a:buFont typeface="Wingdings" panose="05000000000000000000" pitchFamily="2" charset="2"/>
              <a:buChar char="l"/>
            </a:pPr>
            <a:r>
              <a:rPr lang="zh-CN" altLang="en-US"/>
              <a:t>刺伤内脏，可引起体腔内大量出血、穿孔；刺人心脏，可立即致死。</a:t>
            </a:r>
            <a:endParaRPr lang="zh-CN" altLang="en-US"/>
          </a:p>
          <a:p>
            <a:pPr>
              <a:buClr>
                <a:srgbClr val="FF3300"/>
              </a:buClr>
              <a:buFont typeface="Wingdings" panose="05000000000000000000" pitchFamily="2" charset="2"/>
              <a:buChar char="l"/>
            </a:pPr>
            <a:r>
              <a:rPr lang="zh-CN" altLang="en-US"/>
              <a:t>刺伤一般污染轻，如不伤及重要血管与内脏，治愈较快。</a:t>
            </a:r>
            <a:endParaRPr lang="zh-CN" altLang="en-US"/>
          </a:p>
        </p:txBody>
      </p:sp>
      <p:pic>
        <p:nvPicPr>
          <p:cNvPr id="4" name="内容占位符 3" descr="图片1"/>
          <p:cNvPicPr>
            <a:picLocks noChangeAspect="1"/>
          </p:cNvPicPr>
          <p:nvPr/>
        </p:nvPicPr>
        <p:blipFill>
          <a:blip r:embed="rId1"/>
          <a:stretch>
            <a:fillRect/>
          </a:stretch>
        </p:blipFill>
        <p:spPr>
          <a:xfrm>
            <a:off x="8124825" y="0"/>
            <a:ext cx="1019175" cy="1019175"/>
          </a:xfrm>
          <a:prstGeom prst="rect">
            <a:avLst/>
          </a:prstGeom>
          <a:noFill/>
          <a:ln>
            <a:noFill/>
          </a:ln>
          <a:effectLst/>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p:cNvSpPr>
            <a:spLocks noGrp="1" noChangeArrowheads="1"/>
          </p:cNvSpPr>
          <p:nvPr>
            <p:ph type="title"/>
          </p:nvPr>
        </p:nvSpPr>
        <p:spPr>
          <a:xfrm>
            <a:off x="381000" y="838200"/>
            <a:ext cx="8229600" cy="1143000"/>
          </a:xfrm>
        </p:spPr>
        <p:txBody>
          <a:bodyPr/>
          <a:lstStyle/>
          <a:p>
            <a:r>
              <a:rPr lang="zh-CN" altLang="en-US" sz="4400">
                <a:solidFill>
                  <a:srgbClr val="FF9900"/>
                </a:solidFill>
              </a:rPr>
              <a:t>第一节   创伤分类</a:t>
            </a:r>
            <a:endParaRPr lang="zh-CN" altLang="en-US" sz="4400">
              <a:solidFill>
                <a:srgbClr val="FF9900"/>
              </a:solidFill>
            </a:endParaRPr>
          </a:p>
        </p:txBody>
      </p:sp>
      <p:sp>
        <p:nvSpPr>
          <p:cNvPr id="89091" name="Rectangle 3"/>
          <p:cNvSpPr>
            <a:spLocks noGrp="1" noChangeArrowheads="1"/>
          </p:cNvSpPr>
          <p:nvPr>
            <p:ph type="body" idx="1"/>
          </p:nvPr>
        </p:nvSpPr>
        <p:spPr>
          <a:xfrm>
            <a:off x="304800" y="2514600"/>
            <a:ext cx="8231188" cy="3505200"/>
          </a:xfrm>
        </p:spPr>
        <p:txBody>
          <a:bodyPr/>
          <a:lstStyle/>
          <a:p>
            <a:pPr>
              <a:lnSpc>
                <a:spcPct val="130000"/>
              </a:lnSpc>
            </a:pPr>
            <a:r>
              <a:rPr lang="zh-CN" altLang="en-US" sz="3600"/>
              <a:t>（一）按致伤原因分类</a:t>
            </a:r>
            <a:endParaRPr lang="zh-CN" altLang="en-US" sz="3600"/>
          </a:p>
          <a:p>
            <a:pPr>
              <a:lnSpc>
                <a:spcPct val="130000"/>
              </a:lnSpc>
            </a:pPr>
            <a:r>
              <a:rPr lang="zh-CN" altLang="en-US" sz="3600">
                <a:solidFill>
                  <a:srgbClr val="FF3300"/>
                </a:solidFill>
                <a:latin typeface="黑体" panose="02010609060101010101" pitchFamily="49" charset="-122"/>
              </a:rPr>
              <a:t>  </a:t>
            </a:r>
            <a:r>
              <a:rPr lang="en-US" altLang="zh-CN" sz="3600">
                <a:solidFill>
                  <a:srgbClr val="FFFF66"/>
                </a:solidFill>
                <a:latin typeface="黑体" panose="02010609060101010101" pitchFamily="49" charset="-122"/>
              </a:rPr>
              <a:t>2</a:t>
            </a:r>
            <a:r>
              <a:rPr lang="zh-CN" altLang="en-US" sz="3600">
                <a:solidFill>
                  <a:srgbClr val="FFFF66"/>
                </a:solidFill>
                <a:latin typeface="黑体" panose="02010609060101010101" pitchFamily="49" charset="-122"/>
              </a:rPr>
              <a:t>．火器伤</a:t>
            </a:r>
            <a:r>
              <a:rPr lang="zh-CN" altLang="en-US" sz="3600"/>
              <a:t>   由枪、炮、火箭等用火药作动力的武器发射的投射物所致的损伤，包括弹丸伤和弹片伤。</a:t>
            </a:r>
            <a:endParaRPr lang="zh-CN" altLang="en-US" sz="3600"/>
          </a:p>
        </p:txBody>
      </p:sp>
      <p:pic>
        <p:nvPicPr>
          <p:cNvPr id="4" name="内容占位符 3" descr="图片1"/>
          <p:cNvPicPr>
            <a:picLocks noChangeAspect="1"/>
          </p:cNvPicPr>
          <p:nvPr/>
        </p:nvPicPr>
        <p:blipFill>
          <a:blip r:embed="rId1"/>
          <a:stretch>
            <a:fillRect/>
          </a:stretch>
        </p:blipFill>
        <p:spPr>
          <a:xfrm>
            <a:off x="8124825" y="0"/>
            <a:ext cx="1019175" cy="1019175"/>
          </a:xfrm>
          <a:prstGeom prst="rect">
            <a:avLst/>
          </a:prstGeom>
          <a:noFill/>
          <a:ln>
            <a:noFill/>
          </a:ln>
          <a:effectLst/>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ChangeArrowheads="1"/>
          </p:cNvSpPr>
          <p:nvPr>
            <p:ph type="title"/>
          </p:nvPr>
        </p:nvSpPr>
        <p:spPr>
          <a:xfrm>
            <a:off x="381000" y="838200"/>
            <a:ext cx="8229600" cy="1143000"/>
          </a:xfrm>
        </p:spPr>
        <p:txBody>
          <a:bodyPr/>
          <a:lstStyle/>
          <a:p>
            <a:r>
              <a:rPr lang="zh-CN" altLang="en-US" sz="4400">
                <a:solidFill>
                  <a:srgbClr val="FF9900"/>
                </a:solidFill>
              </a:rPr>
              <a:t>第一节   创伤分类</a:t>
            </a:r>
            <a:endParaRPr lang="zh-CN" altLang="en-US" sz="4400">
              <a:solidFill>
                <a:srgbClr val="FF9900"/>
              </a:solidFill>
            </a:endParaRPr>
          </a:p>
        </p:txBody>
      </p:sp>
      <p:sp>
        <p:nvSpPr>
          <p:cNvPr id="90115" name="Rectangle 3"/>
          <p:cNvSpPr>
            <a:spLocks noGrp="1" noChangeArrowheads="1"/>
          </p:cNvSpPr>
          <p:nvPr>
            <p:ph type="body" idx="1"/>
          </p:nvPr>
        </p:nvSpPr>
        <p:spPr>
          <a:xfrm>
            <a:off x="685800" y="2286000"/>
            <a:ext cx="8001000" cy="3962400"/>
          </a:xfrm>
        </p:spPr>
        <p:txBody>
          <a:bodyPr/>
          <a:lstStyle/>
          <a:p>
            <a:pPr>
              <a:lnSpc>
                <a:spcPct val="130000"/>
              </a:lnSpc>
            </a:pPr>
            <a:r>
              <a:rPr lang="zh-CN" altLang="en-US" sz="2800"/>
              <a:t>（一）按致伤原因分类</a:t>
            </a:r>
            <a:endParaRPr lang="zh-CN" altLang="en-US" sz="2800"/>
          </a:p>
          <a:p>
            <a:pPr>
              <a:lnSpc>
                <a:spcPct val="130000"/>
              </a:lnSpc>
            </a:pPr>
            <a:r>
              <a:rPr lang="zh-CN" altLang="en-US" sz="2400">
                <a:solidFill>
                  <a:srgbClr val="FF9900"/>
                </a:solidFill>
              </a:rPr>
              <a:t>    </a:t>
            </a:r>
            <a:r>
              <a:rPr lang="en-US" altLang="zh-CN" sz="2800">
                <a:solidFill>
                  <a:srgbClr val="FF9900"/>
                </a:solidFill>
              </a:rPr>
              <a:t>3</a:t>
            </a:r>
            <a:r>
              <a:rPr lang="zh-CN" altLang="en-US" sz="2800">
                <a:solidFill>
                  <a:srgbClr val="FF9900"/>
                </a:solidFill>
              </a:rPr>
              <a:t>．挤压伤</a:t>
            </a:r>
            <a:r>
              <a:rPr lang="zh-CN" altLang="en-US" sz="2800"/>
              <a:t>   人体肌肉丰富的肢体，受重物长时间挤压</a:t>
            </a:r>
            <a:r>
              <a:rPr lang="en-US" altLang="zh-CN" sz="2800"/>
              <a:t>(</a:t>
            </a:r>
            <a:r>
              <a:rPr lang="zh-CN" altLang="en-US" sz="2800"/>
              <a:t>一般</a:t>
            </a:r>
            <a:r>
              <a:rPr lang="en-US" altLang="zh-CN" sz="2800"/>
              <a:t>&gt;1</a:t>
            </a:r>
            <a:r>
              <a:rPr lang="zh-CN" altLang="en-US" sz="2800"/>
              <a:t>～</a:t>
            </a:r>
            <a:r>
              <a:rPr lang="en-US" altLang="zh-CN" sz="2800"/>
              <a:t>6</a:t>
            </a:r>
            <a:r>
              <a:rPr lang="zh-CN" altLang="en-US" sz="2800"/>
              <a:t>小时</a:t>
            </a:r>
            <a:r>
              <a:rPr lang="en-US" altLang="zh-CN" sz="2800"/>
              <a:t>)</a:t>
            </a:r>
            <a:r>
              <a:rPr lang="zh-CN" altLang="en-US" sz="2800"/>
              <a:t>造成一种以肌肉为主的软组织创伤。受挤压的肌肉因缺血坏死，有的因肌肉坏死逐渐由结缔组织代替而发生挛缩。</a:t>
            </a:r>
            <a:endParaRPr lang="zh-CN" altLang="en-US" sz="2800"/>
          </a:p>
        </p:txBody>
      </p:sp>
      <p:pic>
        <p:nvPicPr>
          <p:cNvPr id="4" name="内容占位符 3" descr="图片1"/>
          <p:cNvPicPr>
            <a:picLocks noChangeAspect="1"/>
          </p:cNvPicPr>
          <p:nvPr/>
        </p:nvPicPr>
        <p:blipFill>
          <a:blip r:embed="rId1"/>
          <a:stretch>
            <a:fillRect/>
          </a:stretch>
        </p:blipFill>
        <p:spPr>
          <a:xfrm>
            <a:off x="8124825" y="0"/>
            <a:ext cx="1019175" cy="1019175"/>
          </a:xfrm>
          <a:prstGeom prst="rect">
            <a:avLst/>
          </a:prstGeom>
          <a:noFill/>
          <a:ln>
            <a:noFill/>
          </a:ln>
          <a:effectLst/>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2"/>
          <p:cNvSpPr>
            <a:spLocks noGrp="1" noChangeArrowheads="1"/>
          </p:cNvSpPr>
          <p:nvPr>
            <p:ph type="title"/>
          </p:nvPr>
        </p:nvSpPr>
        <p:spPr>
          <a:xfrm>
            <a:off x="457200" y="533400"/>
            <a:ext cx="8229600" cy="1143000"/>
          </a:xfrm>
        </p:spPr>
        <p:txBody>
          <a:bodyPr/>
          <a:lstStyle/>
          <a:p>
            <a:r>
              <a:rPr lang="zh-CN" altLang="en-US" sz="4400">
                <a:solidFill>
                  <a:srgbClr val="FF9900"/>
                </a:solidFill>
              </a:rPr>
              <a:t>第一节   创伤分类</a:t>
            </a:r>
            <a:endParaRPr lang="zh-CN" altLang="en-US" sz="4400">
              <a:solidFill>
                <a:srgbClr val="FF9900"/>
              </a:solidFill>
            </a:endParaRPr>
          </a:p>
        </p:txBody>
      </p:sp>
      <p:sp>
        <p:nvSpPr>
          <p:cNvPr id="91139" name="Rectangle 3"/>
          <p:cNvSpPr>
            <a:spLocks noGrp="1" noChangeArrowheads="1"/>
          </p:cNvSpPr>
          <p:nvPr>
            <p:ph type="body" idx="1"/>
          </p:nvPr>
        </p:nvSpPr>
        <p:spPr>
          <a:xfrm>
            <a:off x="228600" y="1600200"/>
            <a:ext cx="8915400" cy="4953000"/>
          </a:xfrm>
        </p:spPr>
        <p:txBody>
          <a:bodyPr/>
          <a:lstStyle/>
          <a:p>
            <a:pPr>
              <a:lnSpc>
                <a:spcPct val="130000"/>
              </a:lnSpc>
            </a:pPr>
            <a:r>
              <a:rPr lang="zh-CN" altLang="en-US" sz="3600"/>
              <a:t>（一）按致伤原因分类</a:t>
            </a:r>
            <a:endParaRPr lang="zh-CN" altLang="en-US" sz="3600"/>
          </a:p>
          <a:p>
            <a:pPr>
              <a:lnSpc>
                <a:spcPct val="130000"/>
              </a:lnSpc>
            </a:pPr>
            <a:r>
              <a:rPr lang="zh-CN" altLang="en-US">
                <a:solidFill>
                  <a:srgbClr val="FF9900"/>
                </a:solidFill>
              </a:rPr>
              <a:t>    </a:t>
            </a:r>
            <a:r>
              <a:rPr lang="en-US" altLang="zh-CN">
                <a:solidFill>
                  <a:srgbClr val="FF9900"/>
                </a:solidFill>
              </a:rPr>
              <a:t>3</a:t>
            </a:r>
            <a:r>
              <a:rPr lang="zh-CN" altLang="en-US">
                <a:solidFill>
                  <a:srgbClr val="FF9900"/>
                </a:solidFill>
              </a:rPr>
              <a:t>．挤压伤</a:t>
            </a:r>
            <a:endParaRPr lang="zh-CN" altLang="en-US">
              <a:solidFill>
                <a:srgbClr val="FF9900"/>
              </a:solidFill>
            </a:endParaRPr>
          </a:p>
          <a:p>
            <a:pPr lvl="1">
              <a:lnSpc>
                <a:spcPct val="130000"/>
              </a:lnSpc>
              <a:buClr>
                <a:srgbClr val="FF0000"/>
              </a:buClr>
              <a:buFont typeface="Wingdings" panose="05000000000000000000" pitchFamily="2" charset="2"/>
              <a:buChar char="v"/>
            </a:pPr>
            <a:r>
              <a:rPr lang="zh-CN" altLang="en-US"/>
              <a:t>   在受到严重挤压的伤员中，除局部病变外，还可发生</a:t>
            </a:r>
            <a:r>
              <a:rPr lang="zh-CN" altLang="en-US">
                <a:solidFill>
                  <a:srgbClr val="FF9900"/>
                </a:solidFill>
              </a:rPr>
              <a:t>挤压综合征</a:t>
            </a:r>
            <a:r>
              <a:rPr lang="zh-CN" altLang="en-US"/>
              <a:t>，</a:t>
            </a:r>
            <a:r>
              <a:rPr lang="zh-CN" altLang="en-US" u="sng">
                <a:solidFill>
                  <a:srgbClr val="FFFF66"/>
                </a:solidFill>
                <a:effectLst/>
              </a:rPr>
              <a:t>即以肌红蛋白尿和高血钾为特征的急性肾功能衰竭及休克</a:t>
            </a:r>
            <a:r>
              <a:rPr lang="zh-CN" altLang="en-US">
                <a:solidFill>
                  <a:srgbClr val="FFFF66"/>
                </a:solidFill>
              </a:rPr>
              <a:t>。</a:t>
            </a:r>
            <a:r>
              <a:rPr lang="zh-CN" altLang="en-US"/>
              <a:t>挤压伤和挤压综合征是同一种伤因的严重度不同的表现。</a:t>
            </a:r>
            <a:endParaRPr lang="zh-CN" altLang="en-US" sz="3600"/>
          </a:p>
        </p:txBody>
      </p:sp>
      <p:pic>
        <p:nvPicPr>
          <p:cNvPr id="4" name="内容占位符 3" descr="图片1"/>
          <p:cNvPicPr>
            <a:picLocks noChangeAspect="1"/>
          </p:cNvPicPr>
          <p:nvPr/>
        </p:nvPicPr>
        <p:blipFill>
          <a:blip r:embed="rId1"/>
          <a:stretch>
            <a:fillRect/>
          </a:stretch>
        </p:blipFill>
        <p:spPr>
          <a:xfrm>
            <a:off x="8124825" y="0"/>
            <a:ext cx="1019175" cy="1019175"/>
          </a:xfrm>
          <a:prstGeom prst="rect">
            <a:avLst/>
          </a:prstGeom>
          <a:noFill/>
          <a:ln>
            <a:noFill/>
          </a:ln>
          <a:effectLst/>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2"/>
          <p:cNvSpPr>
            <a:spLocks noGrp="1" noChangeArrowheads="1"/>
          </p:cNvSpPr>
          <p:nvPr>
            <p:ph type="title"/>
          </p:nvPr>
        </p:nvSpPr>
        <p:spPr>
          <a:xfrm>
            <a:off x="381000" y="914400"/>
            <a:ext cx="8229600" cy="1143000"/>
          </a:xfrm>
        </p:spPr>
        <p:txBody>
          <a:bodyPr/>
          <a:lstStyle/>
          <a:p>
            <a:r>
              <a:rPr lang="zh-CN" altLang="en-US" sz="4400">
                <a:solidFill>
                  <a:srgbClr val="FF9900"/>
                </a:solidFill>
              </a:rPr>
              <a:t>第一节   创伤分类</a:t>
            </a:r>
            <a:endParaRPr lang="zh-CN" altLang="en-US" sz="4400">
              <a:solidFill>
                <a:srgbClr val="FF9900"/>
              </a:solidFill>
            </a:endParaRPr>
          </a:p>
        </p:txBody>
      </p:sp>
      <p:sp>
        <p:nvSpPr>
          <p:cNvPr id="92163" name="Rectangle 3"/>
          <p:cNvSpPr>
            <a:spLocks noGrp="1" noChangeArrowheads="1"/>
          </p:cNvSpPr>
          <p:nvPr>
            <p:ph type="body" idx="1"/>
          </p:nvPr>
        </p:nvSpPr>
        <p:spPr>
          <a:xfrm>
            <a:off x="685800" y="2286000"/>
            <a:ext cx="8001000" cy="3962400"/>
          </a:xfrm>
        </p:spPr>
        <p:txBody>
          <a:bodyPr/>
          <a:lstStyle/>
          <a:p>
            <a:pPr>
              <a:lnSpc>
                <a:spcPct val="130000"/>
              </a:lnSpc>
            </a:pPr>
            <a:r>
              <a:rPr lang="zh-CN" altLang="en-US" sz="3600"/>
              <a:t>（一）按致伤原因分类</a:t>
            </a:r>
            <a:endParaRPr lang="zh-CN" altLang="en-US" sz="3600"/>
          </a:p>
          <a:p>
            <a:pPr>
              <a:lnSpc>
                <a:spcPct val="130000"/>
              </a:lnSpc>
            </a:pPr>
            <a:r>
              <a:rPr lang="zh-CN" altLang="en-US">
                <a:solidFill>
                  <a:srgbClr val="FF9900"/>
                </a:solidFill>
              </a:rPr>
              <a:t>    </a:t>
            </a:r>
            <a:r>
              <a:rPr lang="en-US" altLang="zh-CN">
                <a:solidFill>
                  <a:srgbClr val="FF9900"/>
                </a:solidFill>
              </a:rPr>
              <a:t>4</a:t>
            </a:r>
            <a:r>
              <a:rPr lang="zh-CN" altLang="en-US">
                <a:solidFill>
                  <a:srgbClr val="FF9900"/>
                </a:solidFill>
              </a:rPr>
              <a:t>．玻璃碎片伤</a:t>
            </a:r>
            <a:r>
              <a:rPr lang="zh-CN" altLang="en-US">
                <a:solidFill>
                  <a:srgbClr val="FF0000"/>
                </a:solidFill>
              </a:rPr>
              <a:t>  </a:t>
            </a:r>
            <a:r>
              <a:rPr lang="en-US" altLang="zh-CN"/>
              <a:t>(glass fragment injury)  </a:t>
            </a:r>
            <a:r>
              <a:rPr lang="zh-CN" altLang="en-US"/>
              <a:t>简称“玻片伤”。因飞散的碎玻璃击中人体而造成的损伤。其伤情和发生率与玻璃片质量、撞击速度和撞击部位有关。</a:t>
            </a:r>
            <a:endParaRPr lang="zh-CN" altLang="en-US"/>
          </a:p>
        </p:txBody>
      </p:sp>
      <p:pic>
        <p:nvPicPr>
          <p:cNvPr id="4" name="内容占位符 3" descr="图片1"/>
          <p:cNvPicPr>
            <a:picLocks noChangeAspect="1"/>
          </p:cNvPicPr>
          <p:nvPr/>
        </p:nvPicPr>
        <p:blipFill>
          <a:blip r:embed="rId1"/>
          <a:stretch>
            <a:fillRect/>
          </a:stretch>
        </p:blipFill>
        <p:spPr>
          <a:xfrm>
            <a:off x="8124825" y="0"/>
            <a:ext cx="1019175" cy="1019175"/>
          </a:xfrm>
          <a:prstGeom prst="rect">
            <a:avLst/>
          </a:prstGeom>
          <a:noFill/>
          <a:ln>
            <a:noFill/>
          </a:ln>
          <a:effectLst/>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2"/>
          <p:cNvSpPr>
            <a:spLocks noGrp="1" noChangeArrowheads="1"/>
          </p:cNvSpPr>
          <p:nvPr>
            <p:ph type="title"/>
          </p:nvPr>
        </p:nvSpPr>
        <p:spPr>
          <a:xfrm>
            <a:off x="533400" y="381000"/>
            <a:ext cx="8229600" cy="1143000"/>
          </a:xfrm>
        </p:spPr>
        <p:txBody>
          <a:bodyPr/>
          <a:lstStyle/>
          <a:p>
            <a:r>
              <a:rPr lang="zh-CN" altLang="en-US" sz="4400">
                <a:solidFill>
                  <a:srgbClr val="FF9900"/>
                </a:solidFill>
              </a:rPr>
              <a:t>第一节   创伤分类</a:t>
            </a:r>
            <a:endParaRPr lang="zh-CN" altLang="en-US" sz="4400">
              <a:solidFill>
                <a:srgbClr val="FF9900"/>
              </a:solidFill>
            </a:endParaRPr>
          </a:p>
        </p:txBody>
      </p:sp>
      <p:sp>
        <p:nvSpPr>
          <p:cNvPr id="95235" name="Rectangle 3"/>
          <p:cNvSpPr>
            <a:spLocks noGrp="1" noChangeArrowheads="1"/>
          </p:cNvSpPr>
          <p:nvPr>
            <p:ph type="body" idx="1"/>
          </p:nvPr>
        </p:nvSpPr>
        <p:spPr>
          <a:xfrm>
            <a:off x="304800" y="1752600"/>
            <a:ext cx="8305800" cy="4876800"/>
          </a:xfrm>
        </p:spPr>
        <p:txBody>
          <a:bodyPr/>
          <a:lstStyle/>
          <a:p>
            <a:pPr>
              <a:lnSpc>
                <a:spcPct val="130000"/>
              </a:lnSpc>
            </a:pPr>
            <a:r>
              <a:rPr lang="zh-CN" altLang="en-US"/>
              <a:t>（一）按致伤原因分类</a:t>
            </a:r>
            <a:endParaRPr lang="zh-CN" altLang="en-US"/>
          </a:p>
          <a:p>
            <a:pPr>
              <a:lnSpc>
                <a:spcPct val="130000"/>
              </a:lnSpc>
            </a:pPr>
            <a:r>
              <a:rPr lang="zh-CN" altLang="en-US" sz="2800"/>
              <a:t>    </a:t>
            </a:r>
            <a:r>
              <a:rPr lang="en-US" altLang="zh-CN" sz="2800">
                <a:solidFill>
                  <a:srgbClr val="FF9900"/>
                </a:solidFill>
              </a:rPr>
              <a:t>5</a:t>
            </a:r>
            <a:r>
              <a:rPr lang="zh-CN" altLang="en-US" sz="2800">
                <a:solidFill>
                  <a:srgbClr val="FF9900"/>
                </a:solidFill>
              </a:rPr>
              <a:t>．钝挫伤 </a:t>
            </a:r>
            <a:r>
              <a:rPr lang="en-US" altLang="zh-CN" sz="2800">
                <a:solidFill>
                  <a:srgbClr val="FF9900"/>
                </a:solidFill>
              </a:rPr>
              <a:t>(contusion)</a:t>
            </a:r>
            <a:r>
              <a:rPr lang="en-US" altLang="zh-CN" sz="2800"/>
              <a:t>  </a:t>
            </a:r>
            <a:r>
              <a:rPr lang="zh-CN" altLang="en-US" sz="2800"/>
              <a:t>因钝性暴力作用而引起的软组织闭合性损伤。当钝器作用于体表的面积较大时，其力的强度不足以造成皮肤破裂，但却能造成其下的皮下组织、肌肉和小血管甚至内脏损伤，表现为受伤部位肿胀、疼痛和皮下瘀血，严重者可发生肌纤维撕裂和深部血肿。如致伤暴力螺旋方向，则引起捻挫伤，损伤程度将更重。</a:t>
            </a:r>
            <a:r>
              <a:rPr lang="zh-CN" altLang="en-US" sz="2800">
                <a:solidFill>
                  <a:srgbClr val="FF3300"/>
                </a:solidFill>
              </a:rPr>
              <a:t> </a:t>
            </a:r>
            <a:endParaRPr lang="zh-CN" altLang="en-US" sz="2800">
              <a:solidFill>
                <a:srgbClr val="FF3300"/>
              </a:solidFill>
            </a:endParaRPr>
          </a:p>
        </p:txBody>
      </p:sp>
      <p:pic>
        <p:nvPicPr>
          <p:cNvPr id="4" name="内容占位符 3" descr="图片1"/>
          <p:cNvPicPr>
            <a:picLocks noChangeAspect="1"/>
          </p:cNvPicPr>
          <p:nvPr/>
        </p:nvPicPr>
        <p:blipFill>
          <a:blip r:embed="rId1"/>
          <a:stretch>
            <a:fillRect/>
          </a:stretch>
        </p:blipFill>
        <p:spPr>
          <a:xfrm>
            <a:off x="8124825" y="0"/>
            <a:ext cx="1019175" cy="1019175"/>
          </a:xfrm>
          <a:prstGeom prst="rect">
            <a:avLst/>
          </a:prstGeom>
          <a:noFill/>
          <a:ln>
            <a:noFill/>
          </a:ln>
          <a:effectLst/>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2"/>
          <p:cNvSpPr>
            <a:spLocks noGrp="1" noChangeArrowheads="1"/>
          </p:cNvSpPr>
          <p:nvPr>
            <p:ph type="title"/>
          </p:nvPr>
        </p:nvSpPr>
        <p:spPr>
          <a:xfrm>
            <a:off x="457200" y="685800"/>
            <a:ext cx="8229600" cy="914400"/>
          </a:xfrm>
        </p:spPr>
        <p:txBody>
          <a:bodyPr/>
          <a:lstStyle/>
          <a:p>
            <a:r>
              <a:rPr lang="zh-CN" altLang="en-US" sz="4400">
                <a:solidFill>
                  <a:srgbClr val="FF9900"/>
                </a:solidFill>
              </a:rPr>
              <a:t>二、创伤分类</a:t>
            </a:r>
            <a:endParaRPr lang="zh-CN" altLang="en-US" sz="4400">
              <a:solidFill>
                <a:srgbClr val="FF9900"/>
              </a:solidFill>
            </a:endParaRPr>
          </a:p>
        </p:txBody>
      </p:sp>
      <p:sp>
        <p:nvSpPr>
          <p:cNvPr id="97283" name="Rectangle 3"/>
          <p:cNvSpPr>
            <a:spLocks noGrp="1" noChangeArrowheads="1"/>
          </p:cNvSpPr>
          <p:nvPr>
            <p:ph type="body" idx="1"/>
          </p:nvPr>
        </p:nvSpPr>
        <p:spPr>
          <a:xfrm>
            <a:off x="228600" y="1981200"/>
            <a:ext cx="8534400" cy="4191000"/>
          </a:xfrm>
        </p:spPr>
        <p:txBody>
          <a:bodyPr/>
          <a:lstStyle/>
          <a:p>
            <a:pPr>
              <a:lnSpc>
                <a:spcPct val="130000"/>
              </a:lnSpc>
            </a:pPr>
            <a:r>
              <a:rPr lang="en-US" altLang="zh-CN"/>
              <a:t>  </a:t>
            </a:r>
            <a:r>
              <a:rPr lang="zh-CN" altLang="en-US" sz="3600"/>
              <a:t>（二）按创伤有无伤口分类</a:t>
            </a:r>
            <a:endParaRPr lang="zh-CN" altLang="en-US" sz="3600"/>
          </a:p>
          <a:p>
            <a:pPr>
              <a:lnSpc>
                <a:spcPct val="130000"/>
              </a:lnSpc>
            </a:pPr>
            <a:r>
              <a:rPr lang="zh-CN" altLang="en-US" sz="3600">
                <a:solidFill>
                  <a:srgbClr val="FF9900"/>
                </a:solidFill>
              </a:rPr>
              <a:t>   </a:t>
            </a:r>
            <a:r>
              <a:rPr lang="en-US" altLang="zh-CN" sz="3600">
                <a:solidFill>
                  <a:srgbClr val="FF9900"/>
                </a:solidFill>
              </a:rPr>
              <a:t>1</a:t>
            </a:r>
            <a:r>
              <a:rPr lang="zh-CN" altLang="en-US" sz="3600">
                <a:solidFill>
                  <a:srgbClr val="FF9900"/>
                </a:solidFill>
              </a:rPr>
              <a:t>．闭合伤</a:t>
            </a:r>
            <a:r>
              <a:rPr lang="en-US" altLang="zh-CN" sz="3600">
                <a:solidFill>
                  <a:srgbClr val="FF9900"/>
                </a:solidFill>
              </a:rPr>
              <a:t>(closed injury)</a:t>
            </a:r>
            <a:r>
              <a:rPr lang="en-US" altLang="zh-CN" sz="3600"/>
              <a:t>    </a:t>
            </a:r>
            <a:r>
              <a:rPr lang="zh-CN" altLang="en-US" sz="3600" u="sng">
                <a:solidFill>
                  <a:srgbClr val="FFFF66"/>
                </a:solidFill>
              </a:rPr>
              <a:t>皮肤保持完整性，表面无伤口者。</a:t>
            </a:r>
            <a:endParaRPr lang="zh-CN" altLang="en-US" sz="3600" u="sng">
              <a:solidFill>
                <a:srgbClr val="FFFF66"/>
              </a:solidFill>
            </a:endParaRPr>
          </a:p>
          <a:p>
            <a:pPr>
              <a:lnSpc>
                <a:spcPct val="130000"/>
              </a:lnSpc>
            </a:pPr>
            <a:r>
              <a:rPr lang="zh-CN" altLang="en-US" sz="3600">
                <a:solidFill>
                  <a:srgbClr val="FF9900"/>
                </a:solidFill>
              </a:rPr>
              <a:t>        </a:t>
            </a:r>
            <a:r>
              <a:rPr lang="zh-CN" altLang="en-US" sz="2800">
                <a:solidFill>
                  <a:schemeClr val="tx2"/>
                </a:solidFill>
              </a:rPr>
              <a:t>如挫伤、挤压伤、扭伤、震荡伤、关节脱位和半脱位、闭合性骨折和闭合性内脏伤等。</a:t>
            </a:r>
            <a:endParaRPr lang="zh-CN" altLang="en-US" sz="2800">
              <a:solidFill>
                <a:schemeClr val="tx2"/>
              </a:solidFill>
            </a:endParaRPr>
          </a:p>
        </p:txBody>
      </p:sp>
      <p:pic>
        <p:nvPicPr>
          <p:cNvPr id="4" name="内容占位符 3" descr="图片1"/>
          <p:cNvPicPr>
            <a:picLocks noChangeAspect="1"/>
          </p:cNvPicPr>
          <p:nvPr/>
        </p:nvPicPr>
        <p:blipFill>
          <a:blip r:embed="rId1"/>
          <a:stretch>
            <a:fillRect/>
          </a:stretch>
        </p:blipFill>
        <p:spPr>
          <a:xfrm>
            <a:off x="8124825" y="0"/>
            <a:ext cx="1019175" cy="1019175"/>
          </a:xfrm>
          <a:prstGeom prst="rect">
            <a:avLst/>
          </a:prstGeom>
          <a:noFill/>
          <a:ln>
            <a:noFill/>
          </a:ln>
          <a:effectLst/>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2"/>
          <p:cNvSpPr>
            <a:spLocks noGrp="1" noChangeArrowheads="1"/>
          </p:cNvSpPr>
          <p:nvPr>
            <p:ph type="title"/>
          </p:nvPr>
        </p:nvSpPr>
        <p:spPr>
          <a:xfrm>
            <a:off x="533400" y="381000"/>
            <a:ext cx="8229600" cy="914400"/>
          </a:xfrm>
        </p:spPr>
        <p:txBody>
          <a:bodyPr/>
          <a:lstStyle/>
          <a:p>
            <a:r>
              <a:rPr lang="zh-CN" altLang="en-US" sz="4400">
                <a:solidFill>
                  <a:srgbClr val="FF9900"/>
                </a:solidFill>
              </a:rPr>
              <a:t>第一节   创伤分类</a:t>
            </a:r>
            <a:endParaRPr lang="zh-CN" altLang="en-US" sz="4400">
              <a:solidFill>
                <a:srgbClr val="FF9900"/>
              </a:solidFill>
            </a:endParaRPr>
          </a:p>
        </p:txBody>
      </p:sp>
      <p:sp>
        <p:nvSpPr>
          <p:cNvPr id="100355" name="Rectangle 3"/>
          <p:cNvSpPr>
            <a:spLocks noGrp="1" noChangeArrowheads="1"/>
          </p:cNvSpPr>
          <p:nvPr>
            <p:ph type="body" idx="1"/>
          </p:nvPr>
        </p:nvSpPr>
        <p:spPr>
          <a:xfrm>
            <a:off x="304800" y="1371600"/>
            <a:ext cx="8534400" cy="5257800"/>
          </a:xfrm>
        </p:spPr>
        <p:txBody>
          <a:bodyPr/>
          <a:lstStyle/>
          <a:p>
            <a:pPr>
              <a:lnSpc>
                <a:spcPct val="130000"/>
              </a:lnSpc>
            </a:pPr>
            <a:r>
              <a:rPr lang="en-US" altLang="zh-CN" sz="2400"/>
              <a:t>  </a:t>
            </a:r>
            <a:r>
              <a:rPr lang="zh-CN" altLang="en-US" sz="2800"/>
              <a:t>（二）按创伤有无伤口分类</a:t>
            </a:r>
            <a:endParaRPr lang="zh-CN" altLang="en-US" sz="2800"/>
          </a:p>
          <a:p>
            <a:pPr>
              <a:lnSpc>
                <a:spcPct val="130000"/>
              </a:lnSpc>
            </a:pPr>
            <a:r>
              <a:rPr lang="zh-CN" altLang="en-US" sz="2800">
                <a:solidFill>
                  <a:srgbClr val="FFFF66"/>
                </a:solidFill>
              </a:rPr>
              <a:t>   </a:t>
            </a:r>
            <a:r>
              <a:rPr lang="en-US" altLang="zh-CN" sz="2800">
                <a:solidFill>
                  <a:srgbClr val="FFFF66"/>
                </a:solidFill>
              </a:rPr>
              <a:t>1</a:t>
            </a:r>
            <a:r>
              <a:rPr lang="zh-CN" altLang="en-US" sz="2800">
                <a:solidFill>
                  <a:srgbClr val="FFFF66"/>
                </a:solidFill>
              </a:rPr>
              <a:t>．闭合伤</a:t>
            </a:r>
            <a:r>
              <a:rPr lang="en-US" altLang="zh-CN" sz="2800">
                <a:solidFill>
                  <a:srgbClr val="FFFF66"/>
                </a:solidFill>
              </a:rPr>
              <a:t>(closed injury)</a:t>
            </a:r>
            <a:r>
              <a:rPr lang="en-US" altLang="zh-CN" sz="2800"/>
              <a:t>   </a:t>
            </a:r>
            <a:endParaRPr lang="en-US" altLang="zh-CN" sz="2800"/>
          </a:p>
          <a:p>
            <a:pPr>
              <a:lnSpc>
                <a:spcPct val="130000"/>
              </a:lnSpc>
            </a:pPr>
            <a:r>
              <a:rPr lang="en-US" altLang="zh-CN" sz="2800"/>
              <a:t>          </a:t>
            </a:r>
            <a:r>
              <a:rPr lang="zh-CN" altLang="en-US" sz="2800"/>
              <a:t>伤情并不一定很轻，其难点在于确定有无体腔脏器损伤。如腹部闭合伤，可能引起腹内空腔或实质性脏器损伤。闭合性胸部伤，可引起胸腔内器官损伤，如肺破裂、血胸、气胸。闭合性颅脑伤，可发生脑挫裂伤、颅内血肿。</a:t>
            </a:r>
            <a:endParaRPr lang="zh-CN" altLang="en-US" sz="2800">
              <a:solidFill>
                <a:srgbClr val="FF3300"/>
              </a:solidFill>
            </a:endParaRPr>
          </a:p>
        </p:txBody>
      </p:sp>
      <p:pic>
        <p:nvPicPr>
          <p:cNvPr id="4" name="内容占位符 3" descr="图片1"/>
          <p:cNvPicPr>
            <a:picLocks noChangeAspect="1"/>
          </p:cNvPicPr>
          <p:nvPr/>
        </p:nvPicPr>
        <p:blipFill>
          <a:blip r:embed="rId1"/>
          <a:stretch>
            <a:fillRect/>
          </a:stretch>
        </p:blipFill>
        <p:spPr>
          <a:xfrm>
            <a:off x="8124825" y="0"/>
            <a:ext cx="1019175" cy="1019175"/>
          </a:xfrm>
          <a:prstGeom prst="rect">
            <a:avLst/>
          </a:prstGeom>
          <a:noFill/>
          <a:ln>
            <a:noFill/>
          </a:ln>
          <a:effectLst/>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2"/>
          <p:cNvSpPr>
            <a:spLocks noGrp="1" noChangeArrowheads="1"/>
          </p:cNvSpPr>
          <p:nvPr>
            <p:ph type="title"/>
          </p:nvPr>
        </p:nvSpPr>
        <p:spPr>
          <a:xfrm>
            <a:off x="381000" y="762000"/>
            <a:ext cx="8229600" cy="914400"/>
          </a:xfrm>
        </p:spPr>
        <p:txBody>
          <a:bodyPr/>
          <a:lstStyle/>
          <a:p>
            <a:r>
              <a:rPr lang="zh-CN" altLang="en-US" sz="4400">
                <a:solidFill>
                  <a:srgbClr val="FF9900"/>
                </a:solidFill>
              </a:rPr>
              <a:t>第一节   创伤分类</a:t>
            </a:r>
            <a:endParaRPr lang="zh-CN" altLang="en-US" sz="4400">
              <a:solidFill>
                <a:srgbClr val="FF9900"/>
              </a:solidFill>
            </a:endParaRPr>
          </a:p>
        </p:txBody>
      </p:sp>
      <p:sp>
        <p:nvSpPr>
          <p:cNvPr id="96259" name="Rectangle 3"/>
          <p:cNvSpPr>
            <a:spLocks noGrp="1" noChangeArrowheads="1"/>
          </p:cNvSpPr>
          <p:nvPr>
            <p:ph type="body" idx="1"/>
          </p:nvPr>
        </p:nvSpPr>
        <p:spPr>
          <a:xfrm>
            <a:off x="533400" y="2286000"/>
            <a:ext cx="7924800" cy="4038600"/>
          </a:xfrm>
        </p:spPr>
        <p:txBody>
          <a:bodyPr/>
          <a:lstStyle/>
          <a:p>
            <a:pPr algn="ctr">
              <a:lnSpc>
                <a:spcPct val="30000"/>
              </a:lnSpc>
              <a:spcBef>
                <a:spcPct val="50000"/>
              </a:spcBef>
              <a:buClrTx/>
              <a:buSzTx/>
              <a:buFontTx/>
              <a:buNone/>
            </a:pPr>
            <a:endParaRPr lang="en-US" altLang="zh-CN" sz="2000">
              <a:effectLst/>
              <a:ea typeface="隶书" pitchFamily="49" charset="-122"/>
            </a:endParaRPr>
          </a:p>
          <a:p>
            <a:pPr>
              <a:lnSpc>
                <a:spcPct val="30000"/>
              </a:lnSpc>
              <a:spcBef>
                <a:spcPct val="50000"/>
              </a:spcBef>
              <a:buClrTx/>
              <a:buSzTx/>
              <a:buFontTx/>
              <a:buNone/>
            </a:pPr>
            <a:r>
              <a:rPr lang="zh-CN" altLang="en-US">
                <a:effectLst/>
              </a:rPr>
              <a:t>（二）</a:t>
            </a:r>
            <a:r>
              <a:rPr lang="zh-CN" altLang="en-US"/>
              <a:t>按创伤有无伤口分类</a:t>
            </a:r>
            <a:endParaRPr lang="zh-CN" altLang="en-US"/>
          </a:p>
          <a:p>
            <a:pPr algn="ctr">
              <a:lnSpc>
                <a:spcPct val="30000"/>
              </a:lnSpc>
              <a:spcBef>
                <a:spcPct val="50000"/>
              </a:spcBef>
              <a:buClrTx/>
              <a:buSzTx/>
              <a:buFontTx/>
              <a:buNone/>
            </a:pPr>
            <a:endParaRPr lang="zh-CN" altLang="en-US" sz="2800"/>
          </a:p>
          <a:p>
            <a:pPr>
              <a:lnSpc>
                <a:spcPct val="130000"/>
              </a:lnSpc>
            </a:pPr>
            <a:r>
              <a:rPr lang="zh-CN" altLang="en-US" sz="2800"/>
              <a:t>   </a:t>
            </a:r>
            <a:r>
              <a:rPr lang="en-US" altLang="zh-CN" sz="2800"/>
              <a:t>2</a:t>
            </a:r>
            <a:r>
              <a:rPr lang="zh-CN" altLang="en-US" sz="2800"/>
              <a:t>．开放伤    </a:t>
            </a:r>
            <a:r>
              <a:rPr lang="zh-CN" altLang="en-US" sz="2800" u="sng">
                <a:solidFill>
                  <a:srgbClr val="FFFF66"/>
                </a:solidFill>
              </a:rPr>
              <a:t>有皮肤完整性遭到破坏，甚至可引起深部器官损伤者</a:t>
            </a:r>
            <a:r>
              <a:rPr lang="zh-CN" altLang="en-US" sz="2800"/>
              <a:t>，如擦伤、撕裂伤、切割伤、砍伤、刺伤、火器伤等。</a:t>
            </a:r>
            <a:r>
              <a:rPr lang="zh-CN" altLang="en-US"/>
              <a:t> </a:t>
            </a:r>
            <a:endParaRPr lang="zh-CN" altLang="en-US" sz="2800"/>
          </a:p>
          <a:p>
            <a:pPr>
              <a:lnSpc>
                <a:spcPct val="130000"/>
              </a:lnSpc>
            </a:pPr>
            <a:r>
              <a:rPr lang="zh-CN" altLang="en-US" sz="2800"/>
              <a:t>          开放伤有外出血，受伤时细菌侵人，感染机会增多。</a:t>
            </a:r>
            <a:endParaRPr lang="zh-CN" altLang="en-US" sz="2800"/>
          </a:p>
        </p:txBody>
      </p:sp>
      <p:sp>
        <p:nvSpPr>
          <p:cNvPr id="96260" name="Text Box 4"/>
          <p:cNvSpPr txBox="1">
            <a:spLocks noChangeArrowheads="1"/>
          </p:cNvSpPr>
          <p:nvPr/>
        </p:nvSpPr>
        <p:spPr bwMode="auto">
          <a:xfrm>
            <a:off x="609600" y="1905000"/>
            <a:ext cx="6858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endParaRPr lang="zh-CN" altLang="zh-CN"/>
          </a:p>
        </p:txBody>
      </p:sp>
      <p:pic>
        <p:nvPicPr>
          <p:cNvPr id="4" name="内容占位符 3" descr="图片1"/>
          <p:cNvPicPr>
            <a:picLocks noChangeAspect="1"/>
          </p:cNvPicPr>
          <p:nvPr/>
        </p:nvPicPr>
        <p:blipFill>
          <a:blip r:embed="rId1"/>
          <a:stretch>
            <a:fillRect/>
          </a:stretch>
        </p:blipFill>
        <p:spPr>
          <a:xfrm>
            <a:off x="8124825" y="0"/>
            <a:ext cx="1019175" cy="1019175"/>
          </a:xfrm>
          <a:prstGeom prst="rect">
            <a:avLst/>
          </a:prstGeom>
          <a:noFill/>
          <a:ln>
            <a:noFill/>
          </a:ln>
          <a:effectLst/>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2"/>
          <p:cNvSpPr>
            <a:spLocks noGrp="1" noChangeArrowheads="1"/>
          </p:cNvSpPr>
          <p:nvPr>
            <p:ph type="title"/>
          </p:nvPr>
        </p:nvSpPr>
        <p:spPr>
          <a:xfrm>
            <a:off x="381000" y="762000"/>
            <a:ext cx="8229600" cy="914400"/>
          </a:xfrm>
        </p:spPr>
        <p:txBody>
          <a:bodyPr/>
          <a:lstStyle/>
          <a:p>
            <a:r>
              <a:rPr lang="zh-CN" altLang="en-US" sz="4400">
                <a:solidFill>
                  <a:srgbClr val="FF9900"/>
                </a:solidFill>
              </a:rPr>
              <a:t>第一节   创伤分类</a:t>
            </a:r>
            <a:endParaRPr lang="zh-CN" altLang="en-US" sz="4400">
              <a:solidFill>
                <a:srgbClr val="FF9900"/>
              </a:solidFill>
            </a:endParaRPr>
          </a:p>
        </p:txBody>
      </p:sp>
      <p:sp>
        <p:nvSpPr>
          <p:cNvPr id="98307" name="Rectangle 3"/>
          <p:cNvSpPr>
            <a:spLocks noGrp="1" noChangeArrowheads="1"/>
          </p:cNvSpPr>
          <p:nvPr>
            <p:ph type="body" idx="1"/>
          </p:nvPr>
        </p:nvSpPr>
        <p:spPr>
          <a:xfrm>
            <a:off x="609600" y="2438400"/>
            <a:ext cx="7924800" cy="3886200"/>
          </a:xfrm>
        </p:spPr>
        <p:txBody>
          <a:bodyPr/>
          <a:lstStyle/>
          <a:p>
            <a:pPr algn="ctr">
              <a:lnSpc>
                <a:spcPct val="30000"/>
              </a:lnSpc>
              <a:spcBef>
                <a:spcPct val="50000"/>
              </a:spcBef>
              <a:buClrTx/>
              <a:buSzTx/>
              <a:buFontTx/>
              <a:buNone/>
            </a:pPr>
            <a:endParaRPr lang="en-US" altLang="zh-CN" sz="2000">
              <a:effectLst/>
              <a:ea typeface="隶书" pitchFamily="49" charset="-122"/>
            </a:endParaRPr>
          </a:p>
          <a:p>
            <a:pPr>
              <a:lnSpc>
                <a:spcPct val="30000"/>
              </a:lnSpc>
              <a:spcBef>
                <a:spcPct val="50000"/>
              </a:spcBef>
              <a:buClrTx/>
              <a:buSzTx/>
              <a:buFontTx/>
              <a:buNone/>
            </a:pPr>
            <a:r>
              <a:rPr lang="zh-CN" altLang="en-US">
                <a:effectLst/>
              </a:rPr>
              <a:t>（二）</a:t>
            </a:r>
            <a:r>
              <a:rPr lang="zh-CN" altLang="en-US"/>
              <a:t>按创伤有无伤口分类</a:t>
            </a:r>
            <a:endParaRPr lang="zh-CN" altLang="en-US" sz="2800"/>
          </a:p>
          <a:p>
            <a:pPr>
              <a:lnSpc>
                <a:spcPct val="130000"/>
              </a:lnSpc>
            </a:pPr>
            <a:r>
              <a:rPr lang="zh-CN" altLang="en-US" sz="2800"/>
              <a:t>   </a:t>
            </a:r>
            <a:r>
              <a:rPr lang="en-US" altLang="zh-CN"/>
              <a:t>2</a:t>
            </a:r>
            <a:r>
              <a:rPr lang="zh-CN" altLang="en-US"/>
              <a:t>．开放伤</a:t>
            </a:r>
            <a:r>
              <a:rPr lang="zh-CN" altLang="en-US">
                <a:solidFill>
                  <a:srgbClr val="FF0000"/>
                </a:solidFill>
              </a:rPr>
              <a:t>   </a:t>
            </a:r>
            <a:r>
              <a:rPr lang="zh-CN" altLang="en-US"/>
              <a:t>按有无穿透体腔分：</a:t>
            </a:r>
            <a:endParaRPr lang="zh-CN" altLang="en-US"/>
          </a:p>
          <a:p>
            <a:pPr>
              <a:lnSpc>
                <a:spcPct val="90000"/>
              </a:lnSpc>
              <a:buClr>
                <a:srgbClr val="FF0000"/>
              </a:buClr>
            </a:pPr>
            <a:r>
              <a:rPr lang="zh-CN" altLang="en-US"/>
              <a:t>    </a:t>
            </a:r>
            <a:r>
              <a:rPr lang="en-US" altLang="zh-CN">
                <a:solidFill>
                  <a:srgbClr val="FF9900"/>
                </a:solidFill>
              </a:rPr>
              <a:t>(1)</a:t>
            </a:r>
            <a:r>
              <a:rPr lang="zh-CN" altLang="en-US">
                <a:solidFill>
                  <a:srgbClr val="FF9900"/>
                </a:solidFill>
              </a:rPr>
              <a:t>非穿透伤 ：</a:t>
            </a:r>
            <a:r>
              <a:rPr lang="zh-CN" altLang="en-US"/>
              <a:t> </a:t>
            </a:r>
            <a:r>
              <a:rPr lang="zh-CN" altLang="en-US" u="sng"/>
              <a:t>投射物穿入体壁而未穿透体腔的损伤。</a:t>
            </a:r>
            <a:endParaRPr lang="zh-CN" altLang="en-US" u="sng"/>
          </a:p>
          <a:p>
            <a:pPr>
              <a:lnSpc>
                <a:spcPct val="90000"/>
              </a:lnSpc>
            </a:pPr>
            <a:r>
              <a:rPr lang="zh-CN" altLang="en-US">
                <a:latin typeface="黑体" panose="02010609060101010101" pitchFamily="49" charset="-122"/>
              </a:rPr>
              <a:t>  </a:t>
            </a:r>
            <a:r>
              <a:rPr lang="en-US" altLang="zh-CN">
                <a:solidFill>
                  <a:srgbClr val="FF9900"/>
                </a:solidFill>
                <a:latin typeface="黑体" panose="02010609060101010101" pitchFamily="49" charset="-122"/>
              </a:rPr>
              <a:t>(2)</a:t>
            </a:r>
            <a:r>
              <a:rPr lang="zh-CN" altLang="en-US">
                <a:solidFill>
                  <a:srgbClr val="FF9900"/>
                </a:solidFill>
                <a:latin typeface="黑体" panose="02010609060101010101" pitchFamily="49" charset="-122"/>
              </a:rPr>
              <a:t>穿透伤：</a:t>
            </a:r>
            <a:r>
              <a:rPr lang="zh-CN" altLang="en-US" u="sng">
                <a:latin typeface="黑体" panose="02010609060101010101" pitchFamily="49" charset="-122"/>
              </a:rPr>
              <a:t>投射物穿透体腔</a:t>
            </a:r>
            <a:r>
              <a:rPr lang="en-US" altLang="zh-CN" u="sng">
                <a:latin typeface="黑体" panose="02010609060101010101" pitchFamily="49" charset="-122"/>
              </a:rPr>
              <a:t>(</a:t>
            </a:r>
            <a:r>
              <a:rPr lang="zh-CN" altLang="en-US" u="sng">
                <a:latin typeface="黑体" panose="02010609060101010101" pitchFamily="49" charset="-122"/>
              </a:rPr>
              <a:t>颅腔、胸腔、腹腔、盆腔、脊髓腔、关节腔等</a:t>
            </a:r>
            <a:r>
              <a:rPr lang="en-US" altLang="zh-CN" u="sng">
                <a:latin typeface="黑体" panose="02010609060101010101" pitchFamily="49" charset="-122"/>
              </a:rPr>
              <a:t>)</a:t>
            </a:r>
            <a:r>
              <a:rPr lang="zh-CN" altLang="en-US" u="sng">
                <a:latin typeface="黑体" panose="02010609060101010101" pitchFamily="49" charset="-122"/>
              </a:rPr>
              <a:t>而造成的脏器和组织损伤。</a:t>
            </a:r>
            <a:r>
              <a:rPr lang="zh-CN" altLang="en-US">
                <a:latin typeface="黑体" panose="02010609060101010101" pitchFamily="49" charset="-122"/>
              </a:rPr>
              <a:t>多为重伤。</a:t>
            </a:r>
            <a:r>
              <a:rPr lang="zh-CN" altLang="en-US" sz="2800"/>
              <a:t>          </a:t>
            </a:r>
            <a:endParaRPr lang="zh-CN" altLang="en-US" sz="2800"/>
          </a:p>
        </p:txBody>
      </p:sp>
      <p:sp>
        <p:nvSpPr>
          <p:cNvPr id="98308" name="Text Box 4"/>
          <p:cNvSpPr txBox="1">
            <a:spLocks noChangeArrowheads="1"/>
          </p:cNvSpPr>
          <p:nvPr/>
        </p:nvSpPr>
        <p:spPr bwMode="auto">
          <a:xfrm>
            <a:off x="609600" y="1905000"/>
            <a:ext cx="6858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endParaRPr lang="zh-CN" altLang="zh-CN"/>
          </a:p>
        </p:txBody>
      </p:sp>
      <p:pic>
        <p:nvPicPr>
          <p:cNvPr id="4" name="内容占位符 3" descr="图片1"/>
          <p:cNvPicPr>
            <a:picLocks noChangeAspect="1"/>
          </p:cNvPicPr>
          <p:nvPr/>
        </p:nvPicPr>
        <p:blipFill>
          <a:blip r:embed="rId1"/>
          <a:stretch>
            <a:fillRect/>
          </a:stretch>
        </p:blipFill>
        <p:spPr>
          <a:xfrm>
            <a:off x="8124825" y="0"/>
            <a:ext cx="1019175" cy="1019175"/>
          </a:xfrm>
          <a:prstGeom prst="rect">
            <a:avLst/>
          </a:prstGeom>
          <a:noFill/>
          <a:ln>
            <a:noFill/>
          </a:ln>
          <a:effectLst/>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2"/>
          <p:cNvSpPr>
            <a:spLocks noGrp="1" noChangeArrowheads="1"/>
          </p:cNvSpPr>
          <p:nvPr>
            <p:ph type="title"/>
          </p:nvPr>
        </p:nvSpPr>
        <p:spPr>
          <a:xfrm>
            <a:off x="381000" y="762000"/>
            <a:ext cx="8229600" cy="914400"/>
          </a:xfrm>
        </p:spPr>
        <p:txBody>
          <a:bodyPr/>
          <a:lstStyle/>
          <a:p>
            <a:r>
              <a:rPr lang="zh-CN" altLang="en-US" sz="4400">
                <a:solidFill>
                  <a:srgbClr val="FF9900"/>
                </a:solidFill>
              </a:rPr>
              <a:t>二、创伤分类</a:t>
            </a:r>
            <a:endParaRPr lang="zh-CN" altLang="en-US" sz="4400">
              <a:solidFill>
                <a:srgbClr val="FF9900"/>
              </a:solidFill>
            </a:endParaRPr>
          </a:p>
        </p:txBody>
      </p:sp>
      <p:sp>
        <p:nvSpPr>
          <p:cNvPr id="101379" name="Rectangle 3"/>
          <p:cNvSpPr>
            <a:spLocks noGrp="1" noChangeArrowheads="1"/>
          </p:cNvSpPr>
          <p:nvPr>
            <p:ph type="body" idx="1"/>
          </p:nvPr>
        </p:nvSpPr>
        <p:spPr>
          <a:xfrm>
            <a:off x="609600" y="1828800"/>
            <a:ext cx="7924800" cy="4648200"/>
          </a:xfrm>
        </p:spPr>
        <p:txBody>
          <a:bodyPr/>
          <a:lstStyle/>
          <a:p>
            <a:pPr algn="ctr">
              <a:lnSpc>
                <a:spcPct val="30000"/>
              </a:lnSpc>
              <a:spcBef>
                <a:spcPct val="50000"/>
              </a:spcBef>
              <a:buClrTx/>
              <a:buSzTx/>
              <a:buFontTx/>
              <a:buNone/>
            </a:pPr>
            <a:endParaRPr lang="en-US" altLang="zh-CN" sz="2000">
              <a:effectLst/>
              <a:ea typeface="隶书" pitchFamily="49" charset="-122"/>
            </a:endParaRPr>
          </a:p>
          <a:p>
            <a:pPr>
              <a:lnSpc>
                <a:spcPct val="150000"/>
              </a:lnSpc>
            </a:pPr>
            <a:r>
              <a:rPr lang="zh-CN" altLang="en-US"/>
              <a:t>（</a:t>
            </a:r>
            <a:r>
              <a:rPr lang="zh-CN" altLang="en-US" sz="3600"/>
              <a:t>三）按受伤部位分类</a:t>
            </a:r>
            <a:endParaRPr lang="zh-CN" altLang="en-US" sz="3600"/>
          </a:p>
          <a:p>
            <a:pPr>
              <a:lnSpc>
                <a:spcPct val="150000"/>
              </a:lnSpc>
            </a:pPr>
            <a:r>
              <a:rPr lang="zh-CN" altLang="en-US" sz="3600"/>
              <a:t>          根据损伤的解剖部位可分为头部伤、颌面部伤、颈部伤、胸部伤、骨盆部</a:t>
            </a:r>
            <a:r>
              <a:rPr lang="en-US" altLang="zh-CN" sz="3600"/>
              <a:t>(</a:t>
            </a:r>
            <a:r>
              <a:rPr lang="zh-CN" altLang="en-US" sz="3600"/>
              <a:t>或泌尿生殖系</a:t>
            </a:r>
            <a:r>
              <a:rPr lang="en-US" altLang="zh-CN" sz="3600"/>
              <a:t>)</a:t>
            </a:r>
            <a:r>
              <a:rPr lang="zh-CN" altLang="en-US" sz="3600"/>
              <a:t>伤、上肢伤和下肢伤。</a:t>
            </a:r>
            <a:endParaRPr lang="zh-CN" altLang="en-US"/>
          </a:p>
        </p:txBody>
      </p:sp>
      <p:sp>
        <p:nvSpPr>
          <p:cNvPr id="101380" name="Text Box 4"/>
          <p:cNvSpPr txBox="1">
            <a:spLocks noChangeArrowheads="1"/>
          </p:cNvSpPr>
          <p:nvPr/>
        </p:nvSpPr>
        <p:spPr bwMode="auto">
          <a:xfrm>
            <a:off x="609600" y="1905000"/>
            <a:ext cx="6858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endParaRPr lang="zh-CN" altLang="zh-CN"/>
          </a:p>
        </p:txBody>
      </p:sp>
      <p:pic>
        <p:nvPicPr>
          <p:cNvPr id="4" name="内容占位符 3" descr="图片1"/>
          <p:cNvPicPr>
            <a:picLocks noChangeAspect="1"/>
          </p:cNvPicPr>
          <p:nvPr/>
        </p:nvPicPr>
        <p:blipFill>
          <a:blip r:embed="rId1"/>
          <a:stretch>
            <a:fillRect/>
          </a:stretch>
        </p:blipFill>
        <p:spPr>
          <a:xfrm>
            <a:off x="8124825" y="0"/>
            <a:ext cx="1019175" cy="1019175"/>
          </a:xfrm>
          <a:prstGeom prst="rect">
            <a:avLst/>
          </a:prstGeom>
          <a:noFill/>
          <a:ln>
            <a:noFill/>
          </a:ln>
          <a:effectLst/>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2"/>
          <p:cNvSpPr>
            <a:spLocks noGrp="1" noChangeArrowheads="1"/>
          </p:cNvSpPr>
          <p:nvPr>
            <p:ph type="title"/>
          </p:nvPr>
        </p:nvSpPr>
        <p:spPr>
          <a:xfrm>
            <a:off x="381000" y="762000"/>
            <a:ext cx="8229600" cy="914400"/>
          </a:xfrm>
        </p:spPr>
        <p:txBody>
          <a:bodyPr/>
          <a:lstStyle/>
          <a:p>
            <a:r>
              <a:rPr lang="zh-CN" altLang="en-US" sz="4400">
                <a:solidFill>
                  <a:srgbClr val="FF9900"/>
                </a:solidFill>
              </a:rPr>
              <a:t>二、创伤分类</a:t>
            </a:r>
            <a:endParaRPr lang="zh-CN" altLang="en-US" sz="4400">
              <a:solidFill>
                <a:srgbClr val="FF9900"/>
              </a:solidFill>
            </a:endParaRPr>
          </a:p>
        </p:txBody>
      </p:sp>
      <p:sp>
        <p:nvSpPr>
          <p:cNvPr id="102403" name="Rectangle 3"/>
          <p:cNvSpPr>
            <a:spLocks noGrp="1" noChangeArrowheads="1"/>
          </p:cNvSpPr>
          <p:nvPr>
            <p:ph type="body" idx="1"/>
          </p:nvPr>
        </p:nvSpPr>
        <p:spPr>
          <a:xfrm>
            <a:off x="304800" y="1752600"/>
            <a:ext cx="8229600" cy="4724400"/>
          </a:xfrm>
        </p:spPr>
        <p:txBody>
          <a:bodyPr/>
          <a:lstStyle/>
          <a:p>
            <a:pPr algn="ctr">
              <a:lnSpc>
                <a:spcPct val="30000"/>
              </a:lnSpc>
              <a:spcBef>
                <a:spcPct val="50000"/>
              </a:spcBef>
              <a:buClrTx/>
              <a:buSzTx/>
              <a:buFontTx/>
              <a:buNone/>
            </a:pPr>
            <a:endParaRPr lang="en-US" altLang="zh-CN" sz="1800">
              <a:effectLst/>
              <a:ea typeface="隶书" pitchFamily="49" charset="-122"/>
            </a:endParaRPr>
          </a:p>
          <a:p>
            <a:pPr>
              <a:lnSpc>
                <a:spcPct val="150000"/>
              </a:lnSpc>
            </a:pPr>
            <a:r>
              <a:rPr lang="zh-CN" altLang="en-US" sz="2800"/>
              <a:t>（四）按伤情轻重和需要紧急救治先后分类</a:t>
            </a:r>
            <a:endParaRPr lang="zh-CN" altLang="en-US" sz="2800"/>
          </a:p>
          <a:p>
            <a:r>
              <a:rPr lang="zh-CN" altLang="en-US" sz="2800" u="sng"/>
              <a:t>    </a:t>
            </a:r>
            <a:r>
              <a:rPr lang="en-US" altLang="zh-CN" sz="2800" u="sng"/>
              <a:t>1</a:t>
            </a:r>
            <a:r>
              <a:rPr lang="zh-CN" altLang="en-US" sz="2800" u="sng"/>
              <a:t>． 轻伤</a:t>
            </a:r>
            <a:r>
              <a:rPr lang="zh-CN" altLang="en-US" sz="2800"/>
              <a:t>   主要是局部软组织伤，暂时失去作业能力，无生命危险，或只需小手术者。一般为轻微的撕裂伤和扭伤。</a:t>
            </a:r>
            <a:endParaRPr lang="zh-CN" altLang="en-US" sz="2800"/>
          </a:p>
          <a:p>
            <a:r>
              <a:rPr lang="zh-CN" altLang="en-US" sz="2800"/>
              <a:t>    </a:t>
            </a:r>
            <a:r>
              <a:rPr lang="en-US" altLang="zh-CN" sz="2800" u="sng"/>
              <a:t>2</a:t>
            </a:r>
            <a:r>
              <a:rPr lang="zh-CN" altLang="en-US" sz="2800" u="sng"/>
              <a:t>．中等伤</a:t>
            </a:r>
            <a:r>
              <a:rPr lang="zh-CN" altLang="en-US" sz="2800"/>
              <a:t>  主要是广泛软组织伤、四肢长骨骨折及一般的腹腔脏器伤等，但一般无生命危险。</a:t>
            </a:r>
            <a:endParaRPr lang="zh-CN" altLang="en-US" sz="2800"/>
          </a:p>
          <a:p>
            <a:r>
              <a:rPr lang="zh-CN" altLang="en-US" sz="2800"/>
              <a:t>   </a:t>
            </a:r>
            <a:r>
              <a:rPr lang="en-US" altLang="zh-CN" sz="2800" u="sng"/>
              <a:t>3</a:t>
            </a:r>
            <a:r>
              <a:rPr lang="zh-CN" altLang="en-US" sz="2800" u="sng"/>
              <a:t>．重伤</a:t>
            </a:r>
            <a:r>
              <a:rPr lang="zh-CN" altLang="en-US" sz="2800"/>
              <a:t>   指危及生命或治愈后有严重残疾者，如严重休克，内脏伤而有生命危险者。    </a:t>
            </a:r>
            <a:endParaRPr lang="zh-CN" altLang="en-US" sz="2800"/>
          </a:p>
        </p:txBody>
      </p:sp>
      <p:sp>
        <p:nvSpPr>
          <p:cNvPr id="102404" name="Text Box 4"/>
          <p:cNvSpPr txBox="1">
            <a:spLocks noChangeArrowheads="1"/>
          </p:cNvSpPr>
          <p:nvPr/>
        </p:nvSpPr>
        <p:spPr bwMode="auto">
          <a:xfrm>
            <a:off x="609600" y="1905000"/>
            <a:ext cx="6858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endParaRPr lang="zh-CN" altLang="zh-CN"/>
          </a:p>
        </p:txBody>
      </p:sp>
      <p:pic>
        <p:nvPicPr>
          <p:cNvPr id="4" name="内容占位符 3" descr="图片1"/>
          <p:cNvPicPr>
            <a:picLocks noChangeAspect="1"/>
          </p:cNvPicPr>
          <p:nvPr/>
        </p:nvPicPr>
        <p:blipFill>
          <a:blip r:embed="rId1"/>
          <a:stretch>
            <a:fillRect/>
          </a:stretch>
        </p:blipFill>
        <p:spPr>
          <a:xfrm>
            <a:off x="8124825" y="0"/>
            <a:ext cx="1019175" cy="1019175"/>
          </a:xfrm>
          <a:prstGeom prst="rect">
            <a:avLst/>
          </a:prstGeom>
          <a:noFill/>
          <a:ln>
            <a:noFill/>
          </a:ln>
          <a:effectLst/>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2"/>
          <p:cNvSpPr>
            <a:spLocks noGrp="1" noChangeArrowheads="1"/>
          </p:cNvSpPr>
          <p:nvPr>
            <p:ph type="title"/>
          </p:nvPr>
        </p:nvSpPr>
        <p:spPr>
          <a:xfrm>
            <a:off x="533400" y="685800"/>
            <a:ext cx="8229600" cy="838200"/>
          </a:xfrm>
        </p:spPr>
        <p:txBody>
          <a:bodyPr/>
          <a:lstStyle/>
          <a:p>
            <a:r>
              <a:rPr lang="zh-CN" altLang="en-US" sz="4400"/>
              <a:t>三、易混淆的概念</a:t>
            </a:r>
            <a:endParaRPr lang="zh-CN" altLang="en-US" sz="4400"/>
          </a:p>
        </p:txBody>
      </p:sp>
      <p:sp>
        <p:nvSpPr>
          <p:cNvPr id="104451" name="Rectangle 3"/>
          <p:cNvSpPr>
            <a:spLocks noGrp="1" noChangeArrowheads="1"/>
          </p:cNvSpPr>
          <p:nvPr>
            <p:ph type="body" idx="1"/>
          </p:nvPr>
        </p:nvSpPr>
        <p:spPr>
          <a:xfrm>
            <a:off x="533400" y="1981200"/>
            <a:ext cx="8229600" cy="4648200"/>
          </a:xfrm>
        </p:spPr>
        <p:txBody>
          <a:bodyPr/>
          <a:lstStyle/>
          <a:p>
            <a:pPr algn="just">
              <a:buClr>
                <a:schemeClr val="folHlink"/>
              </a:buClr>
            </a:pPr>
            <a:r>
              <a:rPr lang="en-US" altLang="zh-CN"/>
              <a:t>  1. </a:t>
            </a:r>
            <a:r>
              <a:rPr lang="zh-CN" altLang="en-US" sz="3600">
                <a:latin typeface="黑体" panose="02010609060101010101" pitchFamily="49" charset="-122"/>
              </a:rPr>
              <a:t>多发伤</a:t>
            </a:r>
            <a:r>
              <a:rPr lang="zh-CN" altLang="en-US" sz="3600">
                <a:solidFill>
                  <a:srgbClr val="FF0000"/>
                </a:solidFill>
                <a:latin typeface="黑体" panose="02010609060101010101" pitchFamily="49" charset="-122"/>
              </a:rPr>
              <a:t>：</a:t>
            </a:r>
            <a:r>
              <a:rPr lang="zh-CN" altLang="en-US" sz="3600" u="sng">
                <a:solidFill>
                  <a:srgbClr val="FFFF66"/>
                </a:solidFill>
                <a:latin typeface="黑体" panose="02010609060101010101" pitchFamily="49" charset="-122"/>
              </a:rPr>
              <a:t>指同一致伤因子引起的两处或两处以上的解剖部位或脏器的创伤，且至少有一处损伤是危及生命的。</a:t>
            </a:r>
            <a:endParaRPr lang="zh-CN" altLang="en-US" sz="3600" u="sng">
              <a:solidFill>
                <a:srgbClr val="FFFF66"/>
              </a:solidFill>
              <a:latin typeface="黑体" panose="02010609060101010101" pitchFamily="49" charset="-122"/>
            </a:endParaRPr>
          </a:p>
          <a:p>
            <a:pPr algn="just">
              <a:buClr>
                <a:schemeClr val="folHlink"/>
              </a:buClr>
            </a:pPr>
            <a:r>
              <a:rPr lang="zh-CN" altLang="en-US" sz="3600">
                <a:latin typeface="黑体" panose="02010609060101010101" pitchFamily="49" charset="-122"/>
              </a:rPr>
              <a:t>     常伴有大出血、休克和严重的生理功能紊乱，从而危及生命。诊断时必须作全面检查，以免漏诊。治疗上，首先是保全生命，其次是保全肢体。</a:t>
            </a:r>
            <a:r>
              <a:rPr lang="zh-CN" altLang="en-US" sz="3600"/>
              <a:t> </a:t>
            </a:r>
            <a:endParaRPr lang="zh-CN" altLang="en-US" sz="3600"/>
          </a:p>
        </p:txBody>
      </p:sp>
      <p:pic>
        <p:nvPicPr>
          <p:cNvPr id="4" name="内容占位符 3" descr="图片1"/>
          <p:cNvPicPr>
            <a:picLocks noChangeAspect="1"/>
          </p:cNvPicPr>
          <p:nvPr/>
        </p:nvPicPr>
        <p:blipFill>
          <a:blip r:embed="rId1"/>
          <a:stretch>
            <a:fillRect/>
          </a:stretch>
        </p:blipFill>
        <p:spPr>
          <a:xfrm>
            <a:off x="8124825" y="0"/>
            <a:ext cx="1019175" cy="1019175"/>
          </a:xfrm>
          <a:prstGeom prst="rect">
            <a:avLst/>
          </a:prstGeom>
          <a:noFill/>
          <a:ln>
            <a:noFill/>
          </a:ln>
          <a:effectLst/>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2"/>
          <p:cNvSpPr>
            <a:spLocks noGrp="1" noChangeArrowheads="1"/>
          </p:cNvSpPr>
          <p:nvPr>
            <p:ph type="title"/>
          </p:nvPr>
        </p:nvSpPr>
        <p:spPr>
          <a:xfrm>
            <a:off x="533400" y="838200"/>
            <a:ext cx="8229600" cy="838200"/>
          </a:xfrm>
        </p:spPr>
        <p:txBody>
          <a:bodyPr/>
          <a:lstStyle/>
          <a:p>
            <a:r>
              <a:rPr lang="zh-CN" altLang="en-US" sz="4400"/>
              <a:t>三、易混淆的概念</a:t>
            </a:r>
            <a:endParaRPr lang="zh-CN" altLang="en-US" sz="4400"/>
          </a:p>
        </p:txBody>
      </p:sp>
      <p:sp>
        <p:nvSpPr>
          <p:cNvPr id="105475" name="Rectangle 3"/>
          <p:cNvSpPr>
            <a:spLocks noGrp="1" noChangeArrowheads="1"/>
          </p:cNvSpPr>
          <p:nvPr>
            <p:ph type="body" idx="1"/>
          </p:nvPr>
        </p:nvSpPr>
        <p:spPr>
          <a:xfrm>
            <a:off x="457200" y="1905000"/>
            <a:ext cx="8229600" cy="4648200"/>
          </a:xfrm>
        </p:spPr>
        <p:txBody>
          <a:bodyPr/>
          <a:lstStyle/>
          <a:p>
            <a:pPr algn="just">
              <a:buClr>
                <a:schemeClr val="folHlink"/>
              </a:buClr>
            </a:pPr>
            <a:endParaRPr lang="en-US" altLang="zh-CN" sz="2800"/>
          </a:p>
          <a:p>
            <a:pPr algn="just">
              <a:buClr>
                <a:schemeClr val="folHlink"/>
              </a:buClr>
            </a:pPr>
            <a:r>
              <a:rPr lang="en-US" altLang="zh-CN" sz="2800">
                <a:solidFill>
                  <a:schemeClr val="folHlink"/>
                </a:solidFill>
              </a:rPr>
              <a:t>    2. </a:t>
            </a:r>
            <a:r>
              <a:rPr lang="zh-CN" altLang="en-US"/>
              <a:t>多处伤：</a:t>
            </a:r>
            <a:r>
              <a:rPr lang="zh-CN" altLang="en-US" u="sng">
                <a:solidFill>
                  <a:srgbClr val="FFFF66"/>
                </a:solidFill>
              </a:rPr>
              <a:t>指同一解剖部位或脏器有两处以上的损伤。</a:t>
            </a:r>
            <a:r>
              <a:rPr lang="zh-CN" altLang="en-US"/>
              <a:t>如一个肢体有两处以上的骨折，一个脏器有两处以上的裂伤。包括腹部肝脾损伤、小肠多处穿孔、上肢多处弹片伤、体表多处裂伤等。</a:t>
            </a:r>
            <a:endParaRPr lang="zh-CN" altLang="en-US"/>
          </a:p>
          <a:p>
            <a:pPr algn="just">
              <a:buClr>
                <a:schemeClr val="folHlink"/>
              </a:buClr>
            </a:pPr>
            <a:r>
              <a:rPr lang="zh-CN" altLang="en-US"/>
              <a:t>          战伤统计时，常将多发伤与多处伤合称为多处伤。此时主要指某伤员同时有两处以上部位受伤。</a:t>
            </a:r>
            <a:endParaRPr lang="zh-CN" altLang="en-US"/>
          </a:p>
        </p:txBody>
      </p:sp>
      <p:pic>
        <p:nvPicPr>
          <p:cNvPr id="4" name="内容占位符 3" descr="图片1"/>
          <p:cNvPicPr>
            <a:picLocks noChangeAspect="1"/>
          </p:cNvPicPr>
          <p:nvPr/>
        </p:nvPicPr>
        <p:blipFill>
          <a:blip r:embed="rId1"/>
          <a:stretch>
            <a:fillRect/>
          </a:stretch>
        </p:blipFill>
        <p:spPr>
          <a:xfrm>
            <a:off x="8124825" y="0"/>
            <a:ext cx="1019175" cy="1019175"/>
          </a:xfrm>
          <a:prstGeom prst="rect">
            <a:avLst/>
          </a:prstGeom>
          <a:noFill/>
          <a:ln>
            <a:noFill/>
          </a:ln>
          <a:effectLst/>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2"/>
          <p:cNvSpPr>
            <a:spLocks noGrp="1" noChangeArrowheads="1"/>
          </p:cNvSpPr>
          <p:nvPr>
            <p:ph type="title"/>
          </p:nvPr>
        </p:nvSpPr>
        <p:spPr>
          <a:xfrm>
            <a:off x="533400" y="838200"/>
            <a:ext cx="8229600" cy="838200"/>
          </a:xfrm>
        </p:spPr>
        <p:txBody>
          <a:bodyPr/>
          <a:lstStyle/>
          <a:p>
            <a:r>
              <a:rPr lang="zh-CN" altLang="en-US" sz="4400"/>
              <a:t>三、易混淆的概念</a:t>
            </a:r>
            <a:endParaRPr lang="zh-CN" altLang="en-US" sz="4400"/>
          </a:p>
        </p:txBody>
      </p:sp>
      <p:sp>
        <p:nvSpPr>
          <p:cNvPr id="107523" name="Rectangle 3"/>
          <p:cNvSpPr>
            <a:spLocks noGrp="1" noChangeArrowheads="1"/>
          </p:cNvSpPr>
          <p:nvPr>
            <p:ph type="body" idx="1"/>
          </p:nvPr>
        </p:nvSpPr>
        <p:spPr>
          <a:xfrm>
            <a:off x="457200" y="2209800"/>
            <a:ext cx="8229600" cy="4648200"/>
          </a:xfrm>
        </p:spPr>
        <p:txBody>
          <a:bodyPr/>
          <a:lstStyle/>
          <a:p>
            <a:pPr>
              <a:lnSpc>
                <a:spcPct val="120000"/>
              </a:lnSpc>
            </a:pPr>
            <a:r>
              <a:rPr lang="en-US" altLang="zh-CN"/>
              <a:t>   3</a:t>
            </a:r>
            <a:r>
              <a:rPr lang="zh-CN" altLang="en-US"/>
              <a:t>．多系统伤：  多个重要生命系统</a:t>
            </a:r>
            <a:r>
              <a:rPr lang="en-US" altLang="zh-CN"/>
              <a:t>(</a:t>
            </a:r>
            <a:r>
              <a:rPr lang="zh-CN" altLang="en-US"/>
              <a:t>如神经、呼吸、循环、消化、泌尿、内分泌等系统</a:t>
            </a:r>
            <a:r>
              <a:rPr lang="en-US" altLang="zh-CN"/>
              <a:t>)</a:t>
            </a:r>
            <a:r>
              <a:rPr lang="zh-CN" altLang="en-US"/>
              <a:t>同时发生损伤。</a:t>
            </a:r>
            <a:endParaRPr lang="zh-CN" altLang="en-US"/>
          </a:p>
          <a:p>
            <a:pPr>
              <a:lnSpc>
                <a:spcPct val="120000"/>
              </a:lnSpc>
            </a:pPr>
            <a:r>
              <a:rPr lang="zh-CN" altLang="en-US"/>
              <a:t>          严重创伤，特别是多发伤，常表现为多系统伤，如严重肺损伤合并大血管伤，创伤分类统计时，一般不作为专门的分类词应用。</a:t>
            </a:r>
            <a:endParaRPr lang="zh-CN" altLang="en-US"/>
          </a:p>
        </p:txBody>
      </p:sp>
      <p:pic>
        <p:nvPicPr>
          <p:cNvPr id="4" name="内容占位符 3" descr="图片1"/>
          <p:cNvPicPr>
            <a:picLocks noChangeAspect="1"/>
          </p:cNvPicPr>
          <p:nvPr/>
        </p:nvPicPr>
        <p:blipFill>
          <a:blip r:embed="rId1"/>
          <a:stretch>
            <a:fillRect/>
          </a:stretch>
        </p:blipFill>
        <p:spPr>
          <a:xfrm>
            <a:off x="8124825" y="0"/>
            <a:ext cx="1019175" cy="1019175"/>
          </a:xfrm>
          <a:prstGeom prst="rect">
            <a:avLst/>
          </a:prstGeom>
          <a:noFill/>
          <a:ln>
            <a:noFill/>
          </a:ln>
          <a:effectLst/>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2"/>
          <p:cNvSpPr>
            <a:spLocks noGrp="1" noChangeArrowheads="1"/>
          </p:cNvSpPr>
          <p:nvPr>
            <p:ph type="title"/>
          </p:nvPr>
        </p:nvSpPr>
        <p:spPr>
          <a:xfrm>
            <a:off x="533400" y="838200"/>
            <a:ext cx="8229600" cy="838200"/>
          </a:xfrm>
        </p:spPr>
        <p:txBody>
          <a:bodyPr/>
          <a:lstStyle/>
          <a:p>
            <a:r>
              <a:rPr lang="zh-CN" altLang="en-US" sz="4400"/>
              <a:t>三、易混淆的概念</a:t>
            </a:r>
            <a:endParaRPr lang="zh-CN" altLang="en-US" sz="4400"/>
          </a:p>
        </p:txBody>
      </p:sp>
      <p:sp>
        <p:nvSpPr>
          <p:cNvPr id="110595" name="Rectangle 3"/>
          <p:cNvSpPr>
            <a:spLocks noGrp="1" noChangeArrowheads="1"/>
          </p:cNvSpPr>
          <p:nvPr>
            <p:ph type="body" idx="1"/>
          </p:nvPr>
        </p:nvSpPr>
        <p:spPr>
          <a:xfrm>
            <a:off x="457200" y="2209800"/>
            <a:ext cx="8229600" cy="4648200"/>
          </a:xfrm>
        </p:spPr>
        <p:txBody>
          <a:bodyPr/>
          <a:lstStyle/>
          <a:p>
            <a:pPr>
              <a:lnSpc>
                <a:spcPct val="120000"/>
              </a:lnSpc>
            </a:pPr>
            <a:r>
              <a:rPr lang="en-US" altLang="zh-CN"/>
              <a:t>  4</a:t>
            </a:r>
            <a:r>
              <a:rPr lang="zh-CN" altLang="en-US" sz="2800"/>
              <a:t>．联合伤：</a:t>
            </a:r>
            <a:r>
              <a:rPr lang="zh-CN" altLang="en-US" sz="2800">
                <a:solidFill>
                  <a:srgbClr val="FFFF66"/>
                </a:solidFill>
              </a:rPr>
              <a:t>指同一致伤因素所引起的两个相邻部位的连续性损伤。</a:t>
            </a:r>
            <a:r>
              <a:rPr lang="zh-CN" altLang="en-US" sz="2800"/>
              <a:t>常见的有胸腹联合伤、眶颅联合伤等</a:t>
            </a:r>
            <a:r>
              <a:rPr lang="zh-CN" altLang="en-US"/>
              <a:t>。</a:t>
            </a:r>
            <a:endParaRPr lang="zh-CN" altLang="en-US" sz="2800">
              <a:solidFill>
                <a:srgbClr val="FFFF66"/>
              </a:solidFill>
            </a:endParaRPr>
          </a:p>
          <a:p>
            <a:pPr>
              <a:lnSpc>
                <a:spcPct val="120000"/>
              </a:lnSpc>
            </a:pPr>
            <a:r>
              <a:rPr lang="zh-CN" altLang="en-US" sz="2800"/>
              <a:t>          联合伤从狭义上讲是指</a:t>
            </a:r>
            <a:r>
              <a:rPr lang="zh-CN" altLang="en-US" sz="2800" i="1" u="sng">
                <a:solidFill>
                  <a:srgbClr val="FFFF66"/>
                </a:solidFill>
              </a:rPr>
              <a:t>胸腹联合伤</a:t>
            </a:r>
            <a:r>
              <a:rPr lang="zh-CN" altLang="en-US" sz="2800" i="1"/>
              <a:t>，</a:t>
            </a:r>
            <a:r>
              <a:rPr lang="zh-CN" altLang="en-US" sz="2800"/>
              <a:t>因为胸腹两个解剖位置仅以膈肌相隔，有时腹部伤是否累及胸部或胸部伤是否累及腹部在诊断上很困难，因此，往往把此两处伤称为联合伤。</a:t>
            </a:r>
            <a:endParaRPr lang="zh-CN" altLang="en-US" sz="2800"/>
          </a:p>
          <a:p>
            <a:pPr>
              <a:lnSpc>
                <a:spcPct val="120000"/>
              </a:lnSpc>
            </a:pPr>
            <a:r>
              <a:rPr lang="zh-CN" altLang="en-US" sz="2800"/>
              <a:t>          从广义上讲联合伤亦称</a:t>
            </a:r>
            <a:r>
              <a:rPr lang="zh-CN" altLang="en-US" sz="2800" i="1" u="sng">
                <a:solidFill>
                  <a:srgbClr val="FFFF66"/>
                </a:solidFill>
              </a:rPr>
              <a:t>多发伤</a:t>
            </a:r>
            <a:r>
              <a:rPr lang="zh-CN" altLang="en-US" sz="2800"/>
              <a:t>。</a:t>
            </a:r>
            <a:endParaRPr lang="zh-CN" altLang="en-US" sz="2800"/>
          </a:p>
        </p:txBody>
      </p:sp>
      <p:pic>
        <p:nvPicPr>
          <p:cNvPr id="4" name="内容占位符 3" descr="图片1"/>
          <p:cNvPicPr>
            <a:picLocks noChangeAspect="1"/>
          </p:cNvPicPr>
          <p:nvPr/>
        </p:nvPicPr>
        <p:blipFill>
          <a:blip r:embed="rId1"/>
          <a:stretch>
            <a:fillRect/>
          </a:stretch>
        </p:blipFill>
        <p:spPr>
          <a:xfrm>
            <a:off x="8124825" y="0"/>
            <a:ext cx="1019175" cy="1019175"/>
          </a:xfrm>
          <a:prstGeom prst="rect">
            <a:avLst/>
          </a:prstGeom>
          <a:noFill/>
          <a:ln>
            <a:noFill/>
          </a:ln>
          <a:effectLst/>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2"/>
          <p:cNvSpPr>
            <a:spLocks noGrp="1" noChangeArrowheads="1"/>
          </p:cNvSpPr>
          <p:nvPr>
            <p:ph type="title"/>
          </p:nvPr>
        </p:nvSpPr>
        <p:spPr>
          <a:xfrm>
            <a:off x="533400" y="838200"/>
            <a:ext cx="8229600" cy="838200"/>
          </a:xfrm>
        </p:spPr>
        <p:txBody>
          <a:bodyPr/>
          <a:lstStyle/>
          <a:p>
            <a:r>
              <a:rPr lang="zh-CN" altLang="en-US" sz="4400"/>
              <a:t>三、易混淆的概念</a:t>
            </a:r>
            <a:endParaRPr lang="zh-CN" altLang="en-US" sz="4400"/>
          </a:p>
        </p:txBody>
      </p:sp>
      <p:sp>
        <p:nvSpPr>
          <p:cNvPr id="108547" name="Rectangle 3"/>
          <p:cNvSpPr>
            <a:spLocks noGrp="1" noChangeArrowheads="1"/>
          </p:cNvSpPr>
          <p:nvPr>
            <p:ph type="body" idx="1"/>
          </p:nvPr>
        </p:nvSpPr>
        <p:spPr>
          <a:xfrm>
            <a:off x="457200" y="2209800"/>
            <a:ext cx="8229600" cy="4648200"/>
          </a:xfrm>
        </p:spPr>
        <p:txBody>
          <a:bodyPr/>
          <a:lstStyle/>
          <a:p>
            <a:pPr>
              <a:lnSpc>
                <a:spcPct val="120000"/>
              </a:lnSpc>
            </a:pPr>
            <a:r>
              <a:rPr lang="en-US" altLang="zh-CN" sz="3600"/>
              <a:t>   </a:t>
            </a:r>
            <a:r>
              <a:rPr lang="en-US" altLang="zh-CN" sz="3600" i="1"/>
              <a:t>5</a:t>
            </a:r>
            <a:r>
              <a:rPr lang="zh-CN" altLang="en-US" sz="3600" i="1"/>
              <a:t>．合并伤</a:t>
            </a:r>
            <a:r>
              <a:rPr lang="zh-CN" altLang="en-US" sz="3600">
                <a:solidFill>
                  <a:srgbClr val="FF0000"/>
                </a:solidFill>
              </a:rPr>
              <a:t>：</a:t>
            </a:r>
            <a:r>
              <a:rPr lang="zh-CN" altLang="en-US" sz="3600"/>
              <a:t>  </a:t>
            </a:r>
            <a:r>
              <a:rPr lang="zh-CN" altLang="en-US" sz="3600">
                <a:solidFill>
                  <a:srgbClr val="FFFF66"/>
                </a:solidFill>
              </a:rPr>
              <a:t>两处以上损伤时，除主要较重的损伤外的其他部位较轻的损伤。</a:t>
            </a:r>
            <a:r>
              <a:rPr lang="zh-CN" altLang="en-US" sz="3600"/>
              <a:t>如严重颅脑伤合并肋骨骨折，肋骨骨折为合并伤；肝破裂合并脾脏被膜下血肿，脾脏被膜下血肿为合并伤等。通常不作为分类词应用。</a:t>
            </a:r>
            <a:endParaRPr lang="zh-CN" altLang="en-US" sz="3600"/>
          </a:p>
        </p:txBody>
      </p:sp>
      <p:pic>
        <p:nvPicPr>
          <p:cNvPr id="4" name="内容占位符 3" descr="图片1"/>
          <p:cNvPicPr>
            <a:picLocks noChangeAspect="1"/>
          </p:cNvPicPr>
          <p:nvPr/>
        </p:nvPicPr>
        <p:blipFill>
          <a:blip r:embed="rId1"/>
          <a:stretch>
            <a:fillRect/>
          </a:stretch>
        </p:blipFill>
        <p:spPr>
          <a:xfrm>
            <a:off x="8124825" y="0"/>
            <a:ext cx="1019175" cy="1019175"/>
          </a:xfrm>
          <a:prstGeom prst="rect">
            <a:avLst/>
          </a:prstGeom>
          <a:noFill/>
          <a:ln>
            <a:noFill/>
          </a:ln>
          <a:effectLst/>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2"/>
          <p:cNvSpPr>
            <a:spLocks noGrp="1" noChangeArrowheads="1"/>
          </p:cNvSpPr>
          <p:nvPr>
            <p:ph type="title"/>
          </p:nvPr>
        </p:nvSpPr>
        <p:spPr>
          <a:xfrm>
            <a:off x="533400" y="1143000"/>
            <a:ext cx="8229600" cy="838200"/>
          </a:xfrm>
        </p:spPr>
        <p:txBody>
          <a:bodyPr/>
          <a:lstStyle/>
          <a:p>
            <a:r>
              <a:rPr lang="zh-CN" altLang="en-US" sz="4400"/>
              <a:t>三、易混淆的概念</a:t>
            </a:r>
            <a:endParaRPr lang="zh-CN" altLang="en-US" sz="4400"/>
          </a:p>
        </p:txBody>
      </p:sp>
      <p:sp>
        <p:nvSpPr>
          <p:cNvPr id="109571" name="Rectangle 3"/>
          <p:cNvSpPr>
            <a:spLocks noGrp="1" noChangeArrowheads="1"/>
          </p:cNvSpPr>
          <p:nvPr>
            <p:ph type="body" idx="1"/>
          </p:nvPr>
        </p:nvSpPr>
        <p:spPr>
          <a:xfrm>
            <a:off x="685800" y="2743200"/>
            <a:ext cx="8077200" cy="3276600"/>
          </a:xfrm>
        </p:spPr>
        <p:txBody>
          <a:bodyPr/>
          <a:lstStyle/>
          <a:p>
            <a:pPr>
              <a:lnSpc>
                <a:spcPct val="140000"/>
              </a:lnSpc>
            </a:pPr>
            <a:r>
              <a:rPr lang="en-US" altLang="zh-CN" sz="2800" i="1"/>
              <a:t>   6</a:t>
            </a:r>
            <a:r>
              <a:rPr lang="zh-CN" altLang="en-US" sz="2800" i="1"/>
              <a:t>．复合伤</a:t>
            </a:r>
            <a:r>
              <a:rPr lang="zh-CN" altLang="en-US" sz="2800"/>
              <a:t> </a:t>
            </a:r>
            <a:r>
              <a:rPr lang="en-US" altLang="zh-CN" sz="2800"/>
              <a:t>(combined injuries)</a:t>
            </a:r>
            <a:r>
              <a:rPr lang="zh-CN" altLang="en-US" sz="2800"/>
              <a:t>：  </a:t>
            </a:r>
            <a:r>
              <a:rPr lang="zh-CN" altLang="en-US" sz="2800" u="sng">
                <a:solidFill>
                  <a:srgbClr val="FFFF66"/>
                </a:solidFill>
              </a:rPr>
              <a:t>两种以上致伤因素同时或相继作用于人体所造成的损伤。</a:t>
            </a:r>
            <a:r>
              <a:rPr lang="zh-CN" altLang="en-US" sz="2800"/>
              <a:t>如原子弹爆炸产生物理、化学、高温、放射等因子所引起的创伤是一个典型的复合伤。</a:t>
            </a:r>
            <a:endParaRPr lang="zh-CN" altLang="en-US" sz="2800"/>
          </a:p>
        </p:txBody>
      </p:sp>
      <p:pic>
        <p:nvPicPr>
          <p:cNvPr id="4" name="内容占位符 3" descr="图片1"/>
          <p:cNvPicPr>
            <a:picLocks noChangeAspect="1"/>
          </p:cNvPicPr>
          <p:nvPr/>
        </p:nvPicPr>
        <p:blipFill>
          <a:blip r:embed="rId1"/>
          <a:stretch>
            <a:fillRect/>
          </a:stretch>
        </p:blipFill>
        <p:spPr>
          <a:xfrm>
            <a:off x="8124825" y="0"/>
            <a:ext cx="1019175" cy="1019175"/>
          </a:xfrm>
          <a:prstGeom prst="rect">
            <a:avLst/>
          </a:prstGeom>
          <a:noFill/>
          <a:ln>
            <a:noFill/>
          </a:ln>
          <a:effectLst/>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2"/>
          <p:cNvSpPr>
            <a:spLocks noGrp="1" noChangeArrowheads="1"/>
          </p:cNvSpPr>
          <p:nvPr>
            <p:ph type="title"/>
          </p:nvPr>
        </p:nvSpPr>
        <p:spPr>
          <a:xfrm>
            <a:off x="304800" y="685800"/>
            <a:ext cx="8229600" cy="1143000"/>
          </a:xfrm>
        </p:spPr>
        <p:txBody>
          <a:bodyPr/>
          <a:lstStyle/>
          <a:p>
            <a:r>
              <a:rPr lang="zh-CN" altLang="en-US"/>
              <a:t>四、病理生理</a:t>
            </a:r>
            <a:endParaRPr lang="zh-CN" altLang="en-US"/>
          </a:p>
        </p:txBody>
      </p:sp>
      <p:sp>
        <p:nvSpPr>
          <p:cNvPr id="112643" name="Rectangle 3"/>
          <p:cNvSpPr>
            <a:spLocks noGrp="1" noChangeArrowheads="1"/>
          </p:cNvSpPr>
          <p:nvPr>
            <p:ph type="body" idx="1"/>
          </p:nvPr>
        </p:nvSpPr>
        <p:spPr>
          <a:xfrm>
            <a:off x="533400" y="2286000"/>
            <a:ext cx="8153400" cy="3844925"/>
          </a:xfrm>
        </p:spPr>
        <p:txBody>
          <a:bodyPr/>
          <a:lstStyle/>
          <a:p>
            <a:pPr>
              <a:lnSpc>
                <a:spcPct val="140000"/>
              </a:lnSpc>
            </a:pPr>
            <a:r>
              <a:rPr lang="en-US" altLang="zh-CN"/>
              <a:t>   </a:t>
            </a:r>
            <a:r>
              <a:rPr lang="en-US" altLang="zh-CN" i="1"/>
              <a:t>1</a:t>
            </a:r>
            <a:r>
              <a:rPr lang="zh-CN" altLang="en-US" i="1"/>
              <a:t>．致伤因素与临床特征</a:t>
            </a:r>
            <a:r>
              <a:rPr lang="zh-CN" altLang="en-US"/>
              <a:t>    多发伤因创伤部位多，伤情严重，组织破坏广泛，生理扰乱大。尤其钝性伤往往比贯穿伤的伤情更严重而复杂。不同的致伤因素将引起不同的病理特征。</a:t>
            </a:r>
            <a:endParaRPr lang="zh-CN" altLang="en-US"/>
          </a:p>
        </p:txBody>
      </p:sp>
      <p:pic>
        <p:nvPicPr>
          <p:cNvPr id="4" name="内容占位符 3" descr="图片1"/>
          <p:cNvPicPr>
            <a:picLocks noChangeAspect="1"/>
          </p:cNvPicPr>
          <p:nvPr/>
        </p:nvPicPr>
        <p:blipFill>
          <a:blip r:embed="rId1"/>
          <a:stretch>
            <a:fillRect/>
          </a:stretch>
        </p:blipFill>
        <p:spPr>
          <a:xfrm>
            <a:off x="8124825" y="0"/>
            <a:ext cx="1019175" cy="1019175"/>
          </a:xfrm>
          <a:prstGeom prst="rect">
            <a:avLst/>
          </a:prstGeom>
          <a:noFill/>
          <a:ln>
            <a:noFill/>
          </a:ln>
          <a:effectLst/>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2"/>
          <p:cNvSpPr>
            <a:spLocks noGrp="1" noChangeArrowheads="1"/>
          </p:cNvSpPr>
          <p:nvPr>
            <p:ph type="title"/>
          </p:nvPr>
        </p:nvSpPr>
        <p:spPr>
          <a:xfrm>
            <a:off x="304800" y="685800"/>
            <a:ext cx="8229600" cy="1143000"/>
          </a:xfrm>
        </p:spPr>
        <p:txBody>
          <a:bodyPr/>
          <a:lstStyle/>
          <a:p>
            <a:r>
              <a:rPr lang="zh-CN" altLang="en-US"/>
              <a:t>四、病理生理</a:t>
            </a:r>
            <a:endParaRPr lang="zh-CN" altLang="en-US"/>
          </a:p>
        </p:txBody>
      </p:sp>
      <p:sp>
        <p:nvSpPr>
          <p:cNvPr id="114691" name="Rectangle 3"/>
          <p:cNvSpPr>
            <a:spLocks noGrp="1" noChangeArrowheads="1"/>
          </p:cNvSpPr>
          <p:nvPr>
            <p:ph type="body" idx="1"/>
          </p:nvPr>
        </p:nvSpPr>
        <p:spPr>
          <a:xfrm>
            <a:off x="533400" y="2286000"/>
            <a:ext cx="8153400" cy="3844925"/>
          </a:xfrm>
        </p:spPr>
        <p:txBody>
          <a:bodyPr/>
          <a:lstStyle/>
          <a:p>
            <a:pPr>
              <a:lnSpc>
                <a:spcPct val="140000"/>
              </a:lnSpc>
            </a:pPr>
            <a:r>
              <a:rPr lang="en-US" altLang="zh-CN"/>
              <a:t>   </a:t>
            </a:r>
            <a:r>
              <a:rPr lang="en-US" altLang="zh-CN" i="1"/>
              <a:t>1</a:t>
            </a:r>
            <a:r>
              <a:rPr lang="zh-CN" altLang="en-US" i="1"/>
              <a:t>．致伤因素与临床特征</a:t>
            </a:r>
            <a:r>
              <a:rPr lang="zh-CN" altLang="en-US"/>
              <a:t>    多发伤因创伤部位多，伤情严重，组织破坏广泛，生理扰乱大。尤其钝性伤往往比贯穿伤的伤情更严重而复杂。不同的致伤因素将引起不同的病理特征。</a:t>
            </a:r>
            <a:endParaRPr lang="zh-CN" altLang="en-US"/>
          </a:p>
        </p:txBody>
      </p:sp>
      <p:pic>
        <p:nvPicPr>
          <p:cNvPr id="4" name="内容占位符 3" descr="图片1"/>
          <p:cNvPicPr>
            <a:picLocks noChangeAspect="1"/>
          </p:cNvPicPr>
          <p:nvPr/>
        </p:nvPicPr>
        <p:blipFill>
          <a:blip r:embed="rId1"/>
          <a:stretch>
            <a:fillRect/>
          </a:stretch>
        </p:blipFill>
        <p:spPr>
          <a:xfrm>
            <a:off x="8124825" y="0"/>
            <a:ext cx="1019175" cy="1019175"/>
          </a:xfrm>
          <a:prstGeom prst="rect">
            <a:avLst/>
          </a:prstGeom>
          <a:noFill/>
          <a:ln>
            <a:noFill/>
          </a:ln>
          <a:effectLst/>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2"/>
          <p:cNvSpPr>
            <a:spLocks noGrp="1" noChangeArrowheads="1"/>
          </p:cNvSpPr>
          <p:nvPr>
            <p:ph type="title"/>
          </p:nvPr>
        </p:nvSpPr>
        <p:spPr/>
        <p:txBody>
          <a:bodyPr/>
          <a:lstStyle/>
          <a:p>
            <a:r>
              <a:rPr lang="zh-CN" altLang="en-US"/>
              <a:t>四、病理生理</a:t>
            </a:r>
            <a:endParaRPr lang="zh-CN" altLang="en-US"/>
          </a:p>
        </p:txBody>
      </p:sp>
      <p:sp>
        <p:nvSpPr>
          <p:cNvPr id="113667" name="Rectangle 3"/>
          <p:cNvSpPr>
            <a:spLocks noGrp="1" noChangeArrowheads="1"/>
          </p:cNvSpPr>
          <p:nvPr>
            <p:ph type="body" idx="1"/>
          </p:nvPr>
        </p:nvSpPr>
        <p:spPr/>
        <p:txBody>
          <a:bodyPr/>
          <a:lstStyle/>
          <a:p>
            <a:pPr>
              <a:lnSpc>
                <a:spcPct val="90000"/>
              </a:lnSpc>
            </a:pPr>
            <a:r>
              <a:rPr lang="en-US" altLang="zh-CN" sz="2800"/>
              <a:t> </a:t>
            </a:r>
            <a:r>
              <a:rPr lang="en-US" altLang="zh-CN" sz="2800" i="1"/>
              <a:t>1</a:t>
            </a:r>
            <a:r>
              <a:rPr lang="zh-CN" altLang="en-US" sz="2800" i="1"/>
              <a:t>．致伤因素与临床特征</a:t>
            </a:r>
            <a:r>
              <a:rPr lang="zh-CN" altLang="en-US" sz="2800"/>
              <a:t>    </a:t>
            </a:r>
            <a:endParaRPr lang="zh-CN" altLang="en-US" sz="2800"/>
          </a:p>
          <a:p>
            <a:pPr>
              <a:lnSpc>
                <a:spcPct val="120000"/>
              </a:lnSpc>
              <a:buFont typeface="Wingdings" panose="05000000000000000000" pitchFamily="2" charset="2"/>
              <a:buBlip>
                <a:blip r:embed="rId1"/>
              </a:buBlip>
            </a:pPr>
            <a:r>
              <a:rPr lang="zh-CN" altLang="en-US" sz="2800"/>
              <a:t>较局限的冲击：常致腹内空腔脏器伤，如小肠撞击在脊柱前所致的穿孔、断裂、肠系膜血管破裂等。</a:t>
            </a:r>
            <a:endParaRPr lang="zh-CN" altLang="en-US" sz="2800"/>
          </a:p>
          <a:p>
            <a:pPr>
              <a:lnSpc>
                <a:spcPct val="120000"/>
              </a:lnSpc>
              <a:buFont typeface="Wingdings" panose="05000000000000000000" pitchFamily="2" charset="2"/>
              <a:buBlip>
                <a:blip r:embed="rId1"/>
              </a:buBlip>
            </a:pPr>
            <a:r>
              <a:rPr lang="zh-CN" altLang="en-US" sz="2800"/>
              <a:t>但有时致伤暴力作用的部位与方式不易判断，亦有在很轻微的创伤情况下，如平地跌倒、从自行车跌下等，当时未发现严重创伤，但随后却出现严重情况，如肝脾延迟性破裂，胸腔、颅内延迟性出血等。</a:t>
            </a:r>
            <a:endParaRPr lang="zh-CN" altLang="en-US" sz="2800"/>
          </a:p>
        </p:txBody>
      </p:sp>
      <p:pic>
        <p:nvPicPr>
          <p:cNvPr id="4" name="内容占位符 3" descr="图片1"/>
          <p:cNvPicPr>
            <a:picLocks noChangeAspect="1"/>
          </p:cNvPicPr>
          <p:nvPr/>
        </p:nvPicPr>
        <p:blipFill>
          <a:blip r:embed="rId2"/>
          <a:stretch>
            <a:fillRect/>
          </a:stretch>
        </p:blipFill>
        <p:spPr>
          <a:xfrm>
            <a:off x="8124825" y="0"/>
            <a:ext cx="1019175" cy="1019175"/>
          </a:xfrm>
          <a:prstGeom prst="rect">
            <a:avLst/>
          </a:prstGeom>
          <a:noFill/>
          <a:ln>
            <a:noFill/>
          </a:ln>
          <a:effectLst/>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2"/>
          <p:cNvSpPr>
            <a:spLocks noGrp="1" noChangeArrowheads="1"/>
          </p:cNvSpPr>
          <p:nvPr>
            <p:ph type="title"/>
          </p:nvPr>
        </p:nvSpPr>
        <p:spPr/>
        <p:txBody>
          <a:bodyPr/>
          <a:lstStyle/>
          <a:p>
            <a:r>
              <a:rPr lang="zh-CN" altLang="en-US"/>
              <a:t>四、病理生理</a:t>
            </a:r>
            <a:endParaRPr lang="zh-CN" altLang="en-US"/>
          </a:p>
        </p:txBody>
      </p:sp>
      <p:sp>
        <p:nvSpPr>
          <p:cNvPr id="115715" name="Rectangle 3"/>
          <p:cNvSpPr>
            <a:spLocks noGrp="1" noChangeArrowheads="1"/>
          </p:cNvSpPr>
          <p:nvPr>
            <p:ph type="body" idx="1"/>
          </p:nvPr>
        </p:nvSpPr>
        <p:spPr/>
        <p:txBody>
          <a:bodyPr/>
          <a:lstStyle/>
          <a:p>
            <a:r>
              <a:rPr lang="en-US" altLang="zh-CN"/>
              <a:t>    </a:t>
            </a:r>
            <a:r>
              <a:rPr lang="en-US" altLang="zh-CN" i="1"/>
              <a:t>2</a:t>
            </a:r>
            <a:r>
              <a:rPr lang="zh-CN" altLang="en-US" i="1"/>
              <a:t>．机体应激反应剧烈</a:t>
            </a:r>
            <a:r>
              <a:rPr lang="zh-CN" altLang="en-US">
                <a:solidFill>
                  <a:srgbClr val="FF0000"/>
                </a:solidFill>
              </a:rPr>
              <a:t>    </a:t>
            </a:r>
            <a:r>
              <a:rPr lang="zh-CN" altLang="en-US"/>
              <a:t>由于多发伤失血，导致低血容量性休克，颈动脉窦及主动脉壁压力感受器兴奋，通过中枢兴奋交感一肾上腺髓质系统，释放去甲肾上腺素和肾上腺素，使心跳加快加强，提高心排出量。外周小血管收缩，内脏、皮肤及四肢血流量减少，血管内外的体液转移来调节心血管的功能和补偿血容量的变化，以保证心脑能得到较好的血液灌注。</a:t>
            </a:r>
            <a:endParaRPr lang="zh-CN" altLang="en-US"/>
          </a:p>
        </p:txBody>
      </p:sp>
      <p:pic>
        <p:nvPicPr>
          <p:cNvPr id="4" name="内容占位符 3" descr="图片1"/>
          <p:cNvPicPr>
            <a:picLocks noChangeAspect="1"/>
          </p:cNvPicPr>
          <p:nvPr/>
        </p:nvPicPr>
        <p:blipFill>
          <a:blip r:embed="rId1"/>
          <a:stretch>
            <a:fillRect/>
          </a:stretch>
        </p:blipFill>
        <p:spPr>
          <a:xfrm>
            <a:off x="8124825" y="0"/>
            <a:ext cx="1019175" cy="1019175"/>
          </a:xfrm>
          <a:prstGeom prst="rect">
            <a:avLst/>
          </a:prstGeom>
          <a:noFill/>
          <a:ln>
            <a:noFill/>
          </a:ln>
          <a:effectLst/>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2"/>
          <p:cNvSpPr>
            <a:spLocks noGrp="1" noChangeArrowheads="1"/>
          </p:cNvSpPr>
          <p:nvPr>
            <p:ph type="title"/>
          </p:nvPr>
        </p:nvSpPr>
        <p:spPr/>
        <p:txBody>
          <a:bodyPr/>
          <a:lstStyle/>
          <a:p>
            <a:r>
              <a:rPr lang="zh-CN" altLang="en-US"/>
              <a:t>四、病理生理</a:t>
            </a:r>
            <a:endParaRPr lang="zh-CN" altLang="en-US"/>
          </a:p>
        </p:txBody>
      </p:sp>
      <p:sp>
        <p:nvSpPr>
          <p:cNvPr id="116739" name="Rectangle 3"/>
          <p:cNvSpPr>
            <a:spLocks noGrp="1" noChangeArrowheads="1"/>
          </p:cNvSpPr>
          <p:nvPr>
            <p:ph type="body" idx="1"/>
          </p:nvPr>
        </p:nvSpPr>
        <p:spPr/>
        <p:txBody>
          <a:bodyPr/>
          <a:lstStyle/>
          <a:p>
            <a:pPr>
              <a:lnSpc>
                <a:spcPct val="130000"/>
              </a:lnSpc>
            </a:pPr>
            <a:r>
              <a:rPr lang="en-US" altLang="zh-CN"/>
              <a:t>    </a:t>
            </a:r>
            <a:r>
              <a:rPr lang="en-US" altLang="zh-CN" i="1">
                <a:latin typeface="黑体" panose="02010609060101010101" pitchFamily="49" charset="-122"/>
              </a:rPr>
              <a:t>2</a:t>
            </a:r>
            <a:r>
              <a:rPr lang="zh-CN" altLang="en-US" i="1">
                <a:latin typeface="黑体" panose="02010609060101010101" pitchFamily="49" charset="-122"/>
              </a:rPr>
              <a:t>．机体应激反应剧烈</a:t>
            </a:r>
            <a:r>
              <a:rPr lang="zh-CN" altLang="en-US">
                <a:solidFill>
                  <a:srgbClr val="FF0000"/>
                </a:solidFill>
              </a:rPr>
              <a:t>   </a:t>
            </a:r>
            <a:r>
              <a:rPr lang="zh-CN" altLang="en-US"/>
              <a:t>低血容量又使肾血流量减少，激活肾素一血管紧张素一醛固酮系统，促进肾小管对钠的重吸收和增加排钾，从而促进水份的重吸收；另外，下丘脑一垂体系统分泌大量的抗利尿激素，促进远端肾小管对水的重吸收，与醛固酮协同作用维持血容量。</a:t>
            </a:r>
            <a:endParaRPr lang="zh-CN" altLang="en-US"/>
          </a:p>
        </p:txBody>
      </p:sp>
      <p:pic>
        <p:nvPicPr>
          <p:cNvPr id="4" name="内容占位符 3" descr="图片1"/>
          <p:cNvPicPr>
            <a:picLocks noChangeAspect="1"/>
          </p:cNvPicPr>
          <p:nvPr/>
        </p:nvPicPr>
        <p:blipFill>
          <a:blip r:embed="rId1"/>
          <a:stretch>
            <a:fillRect/>
          </a:stretch>
        </p:blipFill>
        <p:spPr>
          <a:xfrm>
            <a:off x="8124825" y="0"/>
            <a:ext cx="1019175" cy="1019175"/>
          </a:xfrm>
          <a:prstGeom prst="rect">
            <a:avLst/>
          </a:prstGeom>
          <a:noFill/>
          <a:ln>
            <a:noFill/>
          </a:ln>
          <a:effectLst/>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2"/>
          <p:cNvSpPr>
            <a:spLocks noGrp="1" noChangeArrowheads="1"/>
          </p:cNvSpPr>
          <p:nvPr>
            <p:ph type="title"/>
          </p:nvPr>
        </p:nvSpPr>
        <p:spPr/>
        <p:txBody>
          <a:bodyPr/>
          <a:lstStyle/>
          <a:p>
            <a:r>
              <a:rPr lang="zh-CN" altLang="en-US"/>
              <a:t>四、病理生理</a:t>
            </a:r>
            <a:endParaRPr lang="zh-CN" altLang="en-US"/>
          </a:p>
        </p:txBody>
      </p:sp>
      <p:sp>
        <p:nvSpPr>
          <p:cNvPr id="118787" name="Rectangle 3"/>
          <p:cNvSpPr>
            <a:spLocks noGrp="1" noChangeArrowheads="1"/>
          </p:cNvSpPr>
          <p:nvPr>
            <p:ph type="body" idx="1"/>
          </p:nvPr>
        </p:nvSpPr>
        <p:spPr>
          <a:xfrm>
            <a:off x="457200" y="1600200"/>
            <a:ext cx="8077200" cy="4530725"/>
          </a:xfrm>
        </p:spPr>
        <p:txBody>
          <a:bodyPr/>
          <a:lstStyle/>
          <a:p>
            <a:pPr>
              <a:lnSpc>
                <a:spcPct val="130000"/>
              </a:lnSpc>
            </a:pPr>
            <a:r>
              <a:rPr lang="en-US" altLang="zh-CN" sz="2800"/>
              <a:t>    </a:t>
            </a:r>
            <a:r>
              <a:rPr lang="en-US" altLang="zh-CN" sz="2800" i="1">
                <a:latin typeface="黑体" panose="02010609060101010101" pitchFamily="49" charset="-122"/>
              </a:rPr>
              <a:t>2</a:t>
            </a:r>
            <a:r>
              <a:rPr lang="zh-CN" altLang="en-US" sz="2800" i="1">
                <a:latin typeface="黑体" panose="02010609060101010101" pitchFamily="49" charset="-122"/>
              </a:rPr>
              <a:t>．机体应激反应剧烈</a:t>
            </a:r>
            <a:endParaRPr lang="zh-CN" altLang="en-US" sz="2800" i="1">
              <a:latin typeface="黑体" panose="02010609060101010101" pitchFamily="49" charset="-122"/>
            </a:endParaRPr>
          </a:p>
          <a:p>
            <a:pPr>
              <a:lnSpc>
                <a:spcPct val="130000"/>
              </a:lnSpc>
            </a:pPr>
            <a:r>
              <a:rPr lang="zh-CN" altLang="en-US" sz="2800"/>
              <a:t>          这些应激反应在短时间内对机体有利，但如失血量大，持续时间长，失血得不到及时纠正，上述保护性措施减弱和血管收缩延长，组织在低灌注状态下所形成的毒性物质，如缓激肽、</a:t>
            </a:r>
            <a:r>
              <a:rPr lang="en-US" altLang="zh-CN" sz="2800"/>
              <a:t>5-</a:t>
            </a:r>
            <a:r>
              <a:rPr lang="zh-CN" altLang="en-US" sz="2800"/>
              <a:t>羟色氨、血栓素、前列腺素等，使毛细血管通透性增加，导致循环体液进一步丢失。</a:t>
            </a:r>
            <a:endParaRPr lang="zh-CN" altLang="en-US" sz="2800"/>
          </a:p>
        </p:txBody>
      </p:sp>
      <p:pic>
        <p:nvPicPr>
          <p:cNvPr id="4" name="内容占位符 3" descr="图片1"/>
          <p:cNvPicPr>
            <a:picLocks noChangeAspect="1"/>
          </p:cNvPicPr>
          <p:nvPr/>
        </p:nvPicPr>
        <p:blipFill>
          <a:blip r:embed="rId1"/>
          <a:stretch>
            <a:fillRect/>
          </a:stretch>
        </p:blipFill>
        <p:spPr>
          <a:xfrm>
            <a:off x="8124825" y="0"/>
            <a:ext cx="1019175" cy="1019175"/>
          </a:xfrm>
          <a:prstGeom prst="rect">
            <a:avLst/>
          </a:prstGeom>
          <a:noFill/>
          <a:ln>
            <a:noFill/>
          </a:ln>
          <a:effectLst/>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2"/>
          <p:cNvSpPr>
            <a:spLocks noGrp="1" noChangeArrowheads="1"/>
          </p:cNvSpPr>
          <p:nvPr>
            <p:ph type="title"/>
          </p:nvPr>
        </p:nvSpPr>
        <p:spPr>
          <a:xfrm>
            <a:off x="304800" y="609600"/>
            <a:ext cx="8229600" cy="1143000"/>
          </a:xfrm>
        </p:spPr>
        <p:txBody>
          <a:bodyPr/>
          <a:lstStyle/>
          <a:p>
            <a:r>
              <a:rPr lang="zh-CN" altLang="en-US"/>
              <a:t>四、病理生理</a:t>
            </a:r>
            <a:endParaRPr lang="zh-CN" altLang="en-US"/>
          </a:p>
        </p:txBody>
      </p:sp>
      <p:sp>
        <p:nvSpPr>
          <p:cNvPr id="117763" name="Rectangle 3"/>
          <p:cNvSpPr>
            <a:spLocks noGrp="1" noChangeArrowheads="1"/>
          </p:cNvSpPr>
          <p:nvPr>
            <p:ph type="body" idx="1"/>
          </p:nvPr>
        </p:nvSpPr>
        <p:spPr>
          <a:xfrm>
            <a:off x="457200" y="2209800"/>
            <a:ext cx="8229600" cy="3921125"/>
          </a:xfrm>
        </p:spPr>
        <p:txBody>
          <a:bodyPr/>
          <a:lstStyle/>
          <a:p>
            <a:pPr>
              <a:lnSpc>
                <a:spcPct val="130000"/>
              </a:lnSpc>
            </a:pPr>
            <a:r>
              <a:rPr lang="en-US" altLang="zh-CN"/>
              <a:t>    </a:t>
            </a:r>
            <a:r>
              <a:rPr lang="en-US" altLang="zh-CN" i="1">
                <a:latin typeface="黑体" panose="02010609060101010101" pitchFamily="49" charset="-122"/>
              </a:rPr>
              <a:t>2</a:t>
            </a:r>
            <a:r>
              <a:rPr lang="zh-CN" altLang="en-US" i="1">
                <a:latin typeface="黑体" panose="02010609060101010101" pitchFamily="49" charset="-122"/>
              </a:rPr>
              <a:t>．机体应激反应剧烈</a:t>
            </a:r>
            <a:endParaRPr lang="zh-CN" altLang="en-US" i="1">
              <a:latin typeface="黑体" panose="02010609060101010101" pitchFamily="49" charset="-122"/>
            </a:endParaRPr>
          </a:p>
          <a:p>
            <a:pPr>
              <a:lnSpc>
                <a:spcPct val="120000"/>
              </a:lnSpc>
            </a:pPr>
            <a:r>
              <a:rPr lang="zh-CN" altLang="en-US"/>
              <a:t>          由于缺氧，</a:t>
            </a:r>
            <a:r>
              <a:rPr lang="en-US" altLang="zh-CN"/>
              <a:t>ATP</a:t>
            </a:r>
            <a:r>
              <a:rPr lang="zh-CN" altLang="en-US"/>
              <a:t>减少， 钠泵衰竭，又使细胞内液增加，因此造成严重血容量丢失，外周循环灌注低下，使血流动力学受损。</a:t>
            </a:r>
            <a:endParaRPr lang="zh-CN" altLang="en-US"/>
          </a:p>
        </p:txBody>
      </p:sp>
      <p:pic>
        <p:nvPicPr>
          <p:cNvPr id="4" name="内容占位符 3" descr="图片1"/>
          <p:cNvPicPr>
            <a:picLocks noChangeAspect="1"/>
          </p:cNvPicPr>
          <p:nvPr/>
        </p:nvPicPr>
        <p:blipFill>
          <a:blip r:embed="rId1"/>
          <a:stretch>
            <a:fillRect/>
          </a:stretch>
        </p:blipFill>
        <p:spPr>
          <a:xfrm>
            <a:off x="8124825" y="0"/>
            <a:ext cx="1019175" cy="1019175"/>
          </a:xfrm>
          <a:prstGeom prst="rect">
            <a:avLst/>
          </a:prstGeom>
          <a:noFill/>
          <a:ln>
            <a:noFill/>
          </a:ln>
          <a:effectLst/>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2"/>
          <p:cNvSpPr>
            <a:spLocks noGrp="1" noChangeArrowheads="1"/>
          </p:cNvSpPr>
          <p:nvPr>
            <p:ph type="title"/>
          </p:nvPr>
        </p:nvSpPr>
        <p:spPr>
          <a:xfrm>
            <a:off x="304800" y="609600"/>
            <a:ext cx="8229600" cy="1143000"/>
          </a:xfrm>
        </p:spPr>
        <p:txBody>
          <a:bodyPr/>
          <a:lstStyle/>
          <a:p>
            <a:r>
              <a:rPr lang="zh-CN" altLang="en-US"/>
              <a:t>四、病理生理</a:t>
            </a:r>
            <a:endParaRPr lang="zh-CN" altLang="en-US"/>
          </a:p>
        </p:txBody>
      </p:sp>
      <p:sp>
        <p:nvSpPr>
          <p:cNvPr id="124931" name="Rectangle 3"/>
          <p:cNvSpPr>
            <a:spLocks noGrp="1" noChangeArrowheads="1"/>
          </p:cNvSpPr>
          <p:nvPr>
            <p:ph type="body" idx="1"/>
          </p:nvPr>
        </p:nvSpPr>
        <p:spPr>
          <a:xfrm>
            <a:off x="457200" y="2209800"/>
            <a:ext cx="8229600" cy="3921125"/>
          </a:xfrm>
        </p:spPr>
        <p:txBody>
          <a:bodyPr/>
          <a:lstStyle/>
          <a:p>
            <a:pPr>
              <a:lnSpc>
                <a:spcPct val="140000"/>
              </a:lnSpc>
            </a:pPr>
            <a:r>
              <a:rPr lang="en-US" altLang="zh-CN" sz="2800"/>
              <a:t>    </a:t>
            </a:r>
            <a:r>
              <a:rPr lang="en-US" altLang="zh-CN" sz="2800" i="1">
                <a:latin typeface="黑体" panose="02010609060101010101" pitchFamily="49" charset="-122"/>
              </a:rPr>
              <a:t>3</a:t>
            </a:r>
            <a:r>
              <a:rPr lang="zh-CN" altLang="en-US" sz="2800" i="1">
                <a:latin typeface="黑体" panose="02010609060101010101" pitchFamily="49" charset="-122"/>
              </a:rPr>
              <a:t>．</a:t>
            </a:r>
            <a:r>
              <a:rPr lang="zh-CN" altLang="en-US" sz="2800" i="1"/>
              <a:t>免疫功能抑制，易继发感染</a:t>
            </a:r>
            <a:r>
              <a:rPr lang="zh-CN" altLang="en-US" sz="2800"/>
              <a:t>    机体遭受严重创伤后，破坏的组织激活血管活性介质及活性裂解产物，导致异常炎性反应，抑制免疫功能，尤其是细胞免疫功能。主要表现在创伤早期外周血中出现大量幼稚型单核细胞，巨噬细胞趋化性、吞噬功能、杀菌活性能力明显下降。 </a:t>
            </a:r>
            <a:endParaRPr lang="zh-CN" altLang="en-US" sz="2800"/>
          </a:p>
        </p:txBody>
      </p:sp>
      <p:pic>
        <p:nvPicPr>
          <p:cNvPr id="4" name="内容占位符 3" descr="图片1"/>
          <p:cNvPicPr>
            <a:picLocks noChangeAspect="1"/>
          </p:cNvPicPr>
          <p:nvPr/>
        </p:nvPicPr>
        <p:blipFill>
          <a:blip r:embed="rId1"/>
          <a:stretch>
            <a:fillRect/>
          </a:stretch>
        </p:blipFill>
        <p:spPr>
          <a:xfrm>
            <a:off x="8124825" y="0"/>
            <a:ext cx="1019175" cy="1019175"/>
          </a:xfrm>
          <a:prstGeom prst="rect">
            <a:avLst/>
          </a:prstGeom>
          <a:noFill/>
          <a:ln>
            <a:noFill/>
          </a:ln>
          <a:effectLst/>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2"/>
          <p:cNvSpPr>
            <a:spLocks noGrp="1" noChangeArrowheads="1"/>
          </p:cNvSpPr>
          <p:nvPr>
            <p:ph type="title"/>
          </p:nvPr>
        </p:nvSpPr>
        <p:spPr>
          <a:xfrm>
            <a:off x="304800" y="609600"/>
            <a:ext cx="8229600" cy="1143000"/>
          </a:xfrm>
        </p:spPr>
        <p:txBody>
          <a:bodyPr/>
          <a:lstStyle/>
          <a:p>
            <a:r>
              <a:rPr lang="zh-CN" altLang="en-US"/>
              <a:t>四、病理生理</a:t>
            </a:r>
            <a:endParaRPr lang="zh-CN" altLang="en-US"/>
          </a:p>
        </p:txBody>
      </p:sp>
      <p:sp>
        <p:nvSpPr>
          <p:cNvPr id="125955" name="Rectangle 3"/>
          <p:cNvSpPr>
            <a:spLocks noGrp="1" noChangeArrowheads="1"/>
          </p:cNvSpPr>
          <p:nvPr>
            <p:ph type="body" idx="1"/>
          </p:nvPr>
        </p:nvSpPr>
        <p:spPr>
          <a:xfrm>
            <a:off x="457200" y="2209800"/>
            <a:ext cx="8229600" cy="3921125"/>
          </a:xfrm>
        </p:spPr>
        <p:txBody>
          <a:bodyPr/>
          <a:lstStyle/>
          <a:p>
            <a:pPr>
              <a:lnSpc>
                <a:spcPct val="130000"/>
              </a:lnSpc>
            </a:pPr>
            <a:r>
              <a:rPr lang="en-US" altLang="zh-CN" sz="2800"/>
              <a:t>    </a:t>
            </a:r>
            <a:r>
              <a:rPr lang="en-US" altLang="zh-CN" sz="2800" i="1">
                <a:latin typeface="黑体" panose="02010609060101010101" pitchFamily="49" charset="-122"/>
              </a:rPr>
              <a:t>3</a:t>
            </a:r>
            <a:r>
              <a:rPr lang="zh-CN" altLang="en-US" sz="2800" i="1">
                <a:latin typeface="黑体" panose="02010609060101010101" pitchFamily="49" charset="-122"/>
              </a:rPr>
              <a:t>．</a:t>
            </a:r>
            <a:r>
              <a:rPr lang="zh-CN" altLang="en-US" sz="2800" i="1"/>
              <a:t>免疫功能抑制，易继发感染</a:t>
            </a:r>
            <a:r>
              <a:rPr lang="zh-CN" altLang="en-US" sz="2800"/>
              <a:t>   </a:t>
            </a:r>
            <a:endParaRPr lang="zh-CN" altLang="en-US" sz="2800"/>
          </a:p>
          <a:p>
            <a:pPr>
              <a:lnSpc>
                <a:spcPct val="120000"/>
              </a:lnSpc>
            </a:pPr>
            <a:r>
              <a:rPr lang="zh-CN" altLang="en-US" sz="2800"/>
              <a:t>          </a:t>
            </a:r>
            <a:r>
              <a:rPr lang="zh-CN" altLang="en-US" sz="2400"/>
              <a:t>近年研究证明，创伤早期继发感染来源于肠腔。正常肠道内寄生着厌氧菌及革兰阴性菌和革兰阳性菌构成肠道微生物，由于严重创伤后出血性休克引起肠粘膜缺血水肿，局部坏死，肠道机械屏障遭到破坏，肠道内细菌穿过肠粘膜上皮细胞或间隙进入固有层，侵入淋巴、血流并扩散至全身，这个过程叫</a:t>
            </a:r>
            <a:r>
              <a:rPr lang="zh-CN" altLang="en-US" sz="2800">
                <a:ea typeface="隶书" pitchFamily="49" charset="-122"/>
              </a:rPr>
              <a:t>“细菌移位”</a:t>
            </a:r>
            <a:r>
              <a:rPr lang="zh-CN" altLang="en-US" sz="2400"/>
              <a:t>。肠源性感染多为两种以上的细菌混合感染。</a:t>
            </a:r>
            <a:endParaRPr lang="zh-CN" altLang="en-US" sz="2400"/>
          </a:p>
        </p:txBody>
      </p:sp>
      <p:pic>
        <p:nvPicPr>
          <p:cNvPr id="4" name="内容占位符 3" descr="图片1"/>
          <p:cNvPicPr>
            <a:picLocks noChangeAspect="1"/>
          </p:cNvPicPr>
          <p:nvPr/>
        </p:nvPicPr>
        <p:blipFill>
          <a:blip r:embed="rId1"/>
          <a:stretch>
            <a:fillRect/>
          </a:stretch>
        </p:blipFill>
        <p:spPr>
          <a:xfrm>
            <a:off x="8124825" y="0"/>
            <a:ext cx="1019175" cy="1019175"/>
          </a:xfrm>
          <a:prstGeom prst="rect">
            <a:avLst/>
          </a:prstGeom>
          <a:noFill/>
          <a:ln>
            <a:noFill/>
          </a:ln>
          <a:effectLst/>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2"/>
          <p:cNvSpPr>
            <a:spLocks noGrp="1" noChangeArrowheads="1"/>
          </p:cNvSpPr>
          <p:nvPr>
            <p:ph type="title"/>
          </p:nvPr>
        </p:nvSpPr>
        <p:spPr>
          <a:xfrm>
            <a:off x="304800" y="609600"/>
            <a:ext cx="8229600" cy="1143000"/>
          </a:xfrm>
        </p:spPr>
        <p:txBody>
          <a:bodyPr/>
          <a:lstStyle/>
          <a:p>
            <a:r>
              <a:rPr lang="zh-CN" altLang="en-US"/>
              <a:t>四、病理生理</a:t>
            </a:r>
            <a:endParaRPr lang="zh-CN" altLang="en-US"/>
          </a:p>
        </p:txBody>
      </p:sp>
      <p:sp>
        <p:nvSpPr>
          <p:cNvPr id="126979" name="Rectangle 3"/>
          <p:cNvSpPr>
            <a:spLocks noGrp="1" noChangeArrowheads="1"/>
          </p:cNvSpPr>
          <p:nvPr>
            <p:ph type="body" idx="1"/>
          </p:nvPr>
        </p:nvSpPr>
        <p:spPr>
          <a:xfrm>
            <a:off x="457200" y="2209800"/>
            <a:ext cx="8077200" cy="3921125"/>
          </a:xfrm>
        </p:spPr>
        <p:txBody>
          <a:bodyPr/>
          <a:lstStyle/>
          <a:p>
            <a:pPr>
              <a:lnSpc>
                <a:spcPct val="130000"/>
              </a:lnSpc>
            </a:pPr>
            <a:r>
              <a:rPr lang="en-US" altLang="zh-CN" sz="2800">
                <a:solidFill>
                  <a:srgbClr val="FF0000"/>
                </a:solidFill>
              </a:rPr>
              <a:t>   </a:t>
            </a:r>
            <a:r>
              <a:rPr lang="en-US" altLang="zh-CN" i="1"/>
              <a:t>4</a:t>
            </a:r>
            <a:r>
              <a:rPr lang="zh-CN" altLang="en-US" i="1"/>
              <a:t>．高代谢状态</a:t>
            </a:r>
            <a:r>
              <a:rPr lang="zh-CN" altLang="en-US"/>
              <a:t>    创伤后高代谢是机体在遭受烧伤、创伤、大手术和大出血等情况下发生的一种应激性反应。多发伤后代谢的改变主要是由于失血性休克及创伤应激反应引起的。常在伤后第三天出现高代谢反应，可持续</a:t>
            </a:r>
            <a:r>
              <a:rPr lang="en-US" altLang="zh-CN"/>
              <a:t>14</a:t>
            </a:r>
            <a:r>
              <a:rPr lang="zh-CN" altLang="en-US"/>
              <a:t>～</a:t>
            </a:r>
            <a:r>
              <a:rPr lang="en-US" altLang="zh-CN"/>
              <a:t>21</a:t>
            </a:r>
            <a:r>
              <a:rPr lang="zh-CN" altLang="en-US"/>
              <a:t>天。</a:t>
            </a:r>
            <a:endParaRPr lang="zh-CN" altLang="en-US"/>
          </a:p>
        </p:txBody>
      </p:sp>
      <p:pic>
        <p:nvPicPr>
          <p:cNvPr id="4" name="内容占位符 3" descr="图片1"/>
          <p:cNvPicPr>
            <a:picLocks noChangeAspect="1"/>
          </p:cNvPicPr>
          <p:nvPr/>
        </p:nvPicPr>
        <p:blipFill>
          <a:blip r:embed="rId1"/>
          <a:stretch>
            <a:fillRect/>
          </a:stretch>
        </p:blipFill>
        <p:spPr>
          <a:xfrm>
            <a:off x="8124825" y="0"/>
            <a:ext cx="1019175" cy="1019175"/>
          </a:xfrm>
          <a:prstGeom prst="rect">
            <a:avLst/>
          </a:prstGeom>
          <a:noFill/>
          <a:ln>
            <a:noFill/>
          </a:ln>
          <a:effectLst/>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2"/>
          <p:cNvSpPr>
            <a:spLocks noGrp="1" noChangeArrowheads="1"/>
          </p:cNvSpPr>
          <p:nvPr>
            <p:ph type="title"/>
          </p:nvPr>
        </p:nvSpPr>
        <p:spPr>
          <a:xfrm>
            <a:off x="304800" y="609600"/>
            <a:ext cx="8229600" cy="1143000"/>
          </a:xfrm>
        </p:spPr>
        <p:txBody>
          <a:bodyPr/>
          <a:lstStyle/>
          <a:p>
            <a:r>
              <a:rPr lang="zh-CN" altLang="en-US"/>
              <a:t>四、病理生理</a:t>
            </a:r>
            <a:endParaRPr lang="zh-CN" altLang="en-US"/>
          </a:p>
        </p:txBody>
      </p:sp>
      <p:sp>
        <p:nvSpPr>
          <p:cNvPr id="128003" name="Rectangle 3"/>
          <p:cNvSpPr>
            <a:spLocks noGrp="1" noChangeArrowheads="1"/>
          </p:cNvSpPr>
          <p:nvPr>
            <p:ph type="body" idx="1"/>
          </p:nvPr>
        </p:nvSpPr>
        <p:spPr>
          <a:xfrm>
            <a:off x="457200" y="1905000"/>
            <a:ext cx="8077200" cy="4648200"/>
          </a:xfrm>
        </p:spPr>
        <p:txBody>
          <a:bodyPr/>
          <a:lstStyle/>
          <a:p>
            <a:pPr>
              <a:lnSpc>
                <a:spcPct val="150000"/>
              </a:lnSpc>
            </a:pPr>
            <a:r>
              <a:rPr lang="en-US" altLang="zh-CN" sz="2800">
                <a:solidFill>
                  <a:srgbClr val="FF0000"/>
                </a:solidFill>
              </a:rPr>
              <a:t>   </a:t>
            </a:r>
            <a:r>
              <a:rPr lang="en-US" altLang="zh-CN" sz="2800" i="1"/>
              <a:t>4</a:t>
            </a:r>
            <a:r>
              <a:rPr lang="zh-CN" altLang="en-US" sz="2800" i="1"/>
              <a:t>．高代谢状态</a:t>
            </a:r>
            <a:endParaRPr lang="zh-CN" altLang="en-US" sz="2800" i="1"/>
          </a:p>
          <a:p>
            <a:pPr>
              <a:lnSpc>
                <a:spcPct val="110000"/>
              </a:lnSpc>
            </a:pPr>
            <a:r>
              <a:rPr lang="zh-CN" altLang="en-US" sz="2800"/>
              <a:t>          高代谢反应包括心血管和代谢的变化，一般表现为心率加快，心输出量增加，外周循环阻力下降，血中白细胞增加，静息能耗增加，氧耗量增加，糖类、脂类和氨基酸的利用增加；糖代谢紊乱，糖原分解、脂肪动员，血糖升高；肌肉蛋白严重分解，尿氮丢失，血尿素氮升高，负氮平衡显著。因此，高代谢状态若不控制，将发展成为多器官功能衰渴。</a:t>
            </a:r>
            <a:endParaRPr lang="zh-CN" altLang="en-US" sz="2800"/>
          </a:p>
        </p:txBody>
      </p:sp>
      <p:pic>
        <p:nvPicPr>
          <p:cNvPr id="4" name="内容占位符 3" descr="图片1"/>
          <p:cNvPicPr>
            <a:picLocks noChangeAspect="1"/>
          </p:cNvPicPr>
          <p:nvPr/>
        </p:nvPicPr>
        <p:blipFill>
          <a:blip r:embed="rId1"/>
          <a:stretch>
            <a:fillRect/>
          </a:stretch>
        </p:blipFill>
        <p:spPr>
          <a:xfrm>
            <a:off x="8124825" y="0"/>
            <a:ext cx="1019175" cy="1019175"/>
          </a:xfrm>
          <a:prstGeom prst="rect">
            <a:avLst/>
          </a:prstGeom>
          <a:noFill/>
          <a:ln>
            <a:noFill/>
          </a:ln>
          <a:effectLst/>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2"/>
          <p:cNvSpPr>
            <a:spLocks noGrp="1" noChangeArrowheads="1"/>
          </p:cNvSpPr>
          <p:nvPr>
            <p:ph type="title"/>
          </p:nvPr>
        </p:nvSpPr>
        <p:spPr>
          <a:xfrm>
            <a:off x="304800" y="609600"/>
            <a:ext cx="8229600" cy="1143000"/>
          </a:xfrm>
        </p:spPr>
        <p:txBody>
          <a:bodyPr/>
          <a:lstStyle/>
          <a:p>
            <a:r>
              <a:rPr lang="zh-CN" altLang="en-US"/>
              <a:t>四、病理生理</a:t>
            </a:r>
            <a:endParaRPr lang="zh-CN" altLang="en-US"/>
          </a:p>
        </p:txBody>
      </p:sp>
      <p:sp>
        <p:nvSpPr>
          <p:cNvPr id="129027" name="Rectangle 3"/>
          <p:cNvSpPr>
            <a:spLocks noGrp="1" noChangeArrowheads="1"/>
          </p:cNvSpPr>
          <p:nvPr>
            <p:ph type="body" idx="1"/>
          </p:nvPr>
        </p:nvSpPr>
        <p:spPr>
          <a:xfrm>
            <a:off x="457200" y="1905000"/>
            <a:ext cx="8077200" cy="4648200"/>
          </a:xfrm>
        </p:spPr>
        <p:txBody>
          <a:bodyPr/>
          <a:lstStyle/>
          <a:p>
            <a:pPr>
              <a:lnSpc>
                <a:spcPct val="150000"/>
              </a:lnSpc>
            </a:pPr>
            <a:r>
              <a:rPr lang="en-US" altLang="zh-CN" sz="2800"/>
              <a:t>    </a:t>
            </a:r>
            <a:r>
              <a:rPr lang="en-US" altLang="zh-CN"/>
              <a:t>5</a:t>
            </a:r>
            <a:r>
              <a:rPr lang="zh-CN" altLang="en-US"/>
              <a:t>．易发生多器官功能衰竭</a:t>
            </a:r>
            <a:r>
              <a:rPr lang="zh-CN" altLang="en-US">
                <a:solidFill>
                  <a:srgbClr val="FF0000"/>
                </a:solidFill>
              </a:rPr>
              <a:t>    </a:t>
            </a:r>
            <a:r>
              <a:rPr lang="zh-CN" altLang="en-US"/>
              <a:t>多发伤病人在休克基础上合并感染易发生多器官功能衰竭。</a:t>
            </a:r>
            <a:r>
              <a:rPr lang="zh-CN" altLang="en-US" u="sng">
                <a:solidFill>
                  <a:srgbClr val="FFFF66"/>
                </a:solidFill>
              </a:rPr>
              <a:t>多器官功能衰竭是指伤前器官功能良好的健康人群受到严重创伤后，在治疗过程中序贯发生的两个或两个以上的器官功能衰竭。</a:t>
            </a:r>
            <a:r>
              <a:rPr lang="zh-CN" altLang="en-US" sz="2800"/>
              <a:t>           </a:t>
            </a:r>
            <a:endParaRPr lang="zh-CN" altLang="en-US" sz="2800"/>
          </a:p>
        </p:txBody>
      </p:sp>
      <p:pic>
        <p:nvPicPr>
          <p:cNvPr id="4" name="内容占位符 3" descr="图片1"/>
          <p:cNvPicPr>
            <a:picLocks noChangeAspect="1"/>
          </p:cNvPicPr>
          <p:nvPr/>
        </p:nvPicPr>
        <p:blipFill>
          <a:blip r:embed="rId1"/>
          <a:stretch>
            <a:fillRect/>
          </a:stretch>
        </p:blipFill>
        <p:spPr>
          <a:xfrm>
            <a:off x="8124825" y="0"/>
            <a:ext cx="1019175" cy="1019175"/>
          </a:xfrm>
          <a:prstGeom prst="rect">
            <a:avLst/>
          </a:prstGeom>
          <a:noFill/>
          <a:ln>
            <a:noFill/>
          </a:ln>
          <a:effectLst/>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2"/>
          <p:cNvSpPr>
            <a:spLocks noGrp="1" noChangeArrowheads="1"/>
          </p:cNvSpPr>
          <p:nvPr>
            <p:ph type="title"/>
          </p:nvPr>
        </p:nvSpPr>
        <p:spPr>
          <a:xfrm>
            <a:off x="304800" y="609600"/>
            <a:ext cx="8229600" cy="1143000"/>
          </a:xfrm>
        </p:spPr>
        <p:txBody>
          <a:bodyPr/>
          <a:lstStyle/>
          <a:p>
            <a:r>
              <a:rPr lang="zh-CN" altLang="en-US"/>
              <a:t>四、病理生理</a:t>
            </a:r>
            <a:endParaRPr lang="zh-CN" altLang="en-US"/>
          </a:p>
        </p:txBody>
      </p:sp>
      <p:sp>
        <p:nvSpPr>
          <p:cNvPr id="130051" name="Rectangle 3"/>
          <p:cNvSpPr>
            <a:spLocks noGrp="1" noChangeArrowheads="1"/>
          </p:cNvSpPr>
          <p:nvPr>
            <p:ph type="body" idx="1"/>
          </p:nvPr>
        </p:nvSpPr>
        <p:spPr>
          <a:xfrm>
            <a:off x="533400" y="2209800"/>
            <a:ext cx="8001000" cy="4343400"/>
          </a:xfrm>
        </p:spPr>
        <p:txBody>
          <a:bodyPr/>
          <a:lstStyle/>
          <a:p>
            <a:pPr>
              <a:lnSpc>
                <a:spcPct val="150000"/>
              </a:lnSpc>
            </a:pPr>
            <a:r>
              <a:rPr lang="en-US" altLang="zh-CN" sz="2800">
                <a:solidFill>
                  <a:srgbClr val="FF0000"/>
                </a:solidFill>
              </a:rPr>
              <a:t> </a:t>
            </a:r>
            <a:r>
              <a:rPr lang="en-US" altLang="zh-CN" sz="2800" i="1"/>
              <a:t>5</a:t>
            </a:r>
            <a:r>
              <a:rPr lang="zh-CN" altLang="en-US" sz="2800" i="1"/>
              <a:t>．易发生多器官功能衰竭</a:t>
            </a:r>
            <a:endParaRPr lang="zh-CN" altLang="en-US" sz="2800" i="1"/>
          </a:p>
          <a:p>
            <a:pPr>
              <a:lnSpc>
                <a:spcPct val="160000"/>
              </a:lnSpc>
            </a:pPr>
            <a:r>
              <a:rPr lang="zh-CN" altLang="en-US" sz="2800"/>
              <a:t>           氧自由基在多器官功能衰竭发生发展中占有重要地位。氧自由基是一类化学性质十分活跃、具有强烈毒性的氧代谢中间产物，一旦生成，便即刻与周围组织细胞发生反应，并具有连锁性而使损伤反应不断扩大。          </a:t>
            </a:r>
            <a:endParaRPr lang="zh-CN" altLang="en-US" sz="2800"/>
          </a:p>
        </p:txBody>
      </p:sp>
      <p:pic>
        <p:nvPicPr>
          <p:cNvPr id="4" name="内容占位符 3" descr="图片1"/>
          <p:cNvPicPr>
            <a:picLocks noChangeAspect="1"/>
          </p:cNvPicPr>
          <p:nvPr/>
        </p:nvPicPr>
        <p:blipFill>
          <a:blip r:embed="rId1"/>
          <a:stretch>
            <a:fillRect/>
          </a:stretch>
        </p:blipFill>
        <p:spPr>
          <a:xfrm>
            <a:off x="8124825" y="0"/>
            <a:ext cx="1019175" cy="1019175"/>
          </a:xfrm>
          <a:prstGeom prst="rect">
            <a:avLst/>
          </a:prstGeom>
          <a:noFill/>
          <a:ln>
            <a:noFill/>
          </a:ln>
          <a:effectLst/>
        </p:spPr>
      </p:pic>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2"/>
          <p:cNvSpPr>
            <a:spLocks noGrp="1" noChangeArrowheads="1"/>
          </p:cNvSpPr>
          <p:nvPr>
            <p:ph type="title"/>
          </p:nvPr>
        </p:nvSpPr>
        <p:spPr>
          <a:xfrm>
            <a:off x="304800" y="609600"/>
            <a:ext cx="8229600" cy="1143000"/>
          </a:xfrm>
        </p:spPr>
        <p:txBody>
          <a:bodyPr/>
          <a:lstStyle/>
          <a:p>
            <a:r>
              <a:rPr lang="zh-CN" altLang="en-US"/>
              <a:t>四、病理生理</a:t>
            </a:r>
            <a:endParaRPr lang="zh-CN" altLang="en-US"/>
          </a:p>
        </p:txBody>
      </p:sp>
      <p:sp>
        <p:nvSpPr>
          <p:cNvPr id="131075" name="Rectangle 3"/>
          <p:cNvSpPr>
            <a:spLocks noGrp="1" noChangeArrowheads="1"/>
          </p:cNvSpPr>
          <p:nvPr>
            <p:ph type="body" idx="1"/>
          </p:nvPr>
        </p:nvSpPr>
        <p:spPr>
          <a:xfrm>
            <a:off x="457200" y="1905000"/>
            <a:ext cx="8077200" cy="4648200"/>
          </a:xfrm>
        </p:spPr>
        <p:txBody>
          <a:bodyPr/>
          <a:lstStyle/>
          <a:p>
            <a:pPr>
              <a:lnSpc>
                <a:spcPct val="150000"/>
              </a:lnSpc>
            </a:pPr>
            <a:r>
              <a:rPr lang="en-US" altLang="zh-CN">
                <a:solidFill>
                  <a:srgbClr val="FF0000"/>
                </a:solidFill>
              </a:rPr>
              <a:t> </a:t>
            </a:r>
            <a:r>
              <a:rPr lang="en-US" altLang="zh-CN" i="1"/>
              <a:t>5</a:t>
            </a:r>
            <a:r>
              <a:rPr lang="zh-CN" altLang="en-US" i="1"/>
              <a:t>．易发生多器官功能衰竭</a:t>
            </a:r>
            <a:endParaRPr lang="zh-CN" altLang="en-US" i="1"/>
          </a:p>
          <a:p>
            <a:pPr>
              <a:lnSpc>
                <a:spcPct val="120000"/>
              </a:lnSpc>
            </a:pPr>
            <a:r>
              <a:rPr lang="zh-CN" altLang="en-US"/>
              <a:t>          缺血后再灌注产生大量氧自由基，且由于内源性自由基清除能力下降，大量自由基在组织内蓄积，并对组织细胞的生物膜及膜蛋白、核酸等物质进行攻击，启动一系列自由基的连锁反应，使细胞的结构和功能造成损伤，加重缺血组织的损伤。          </a:t>
            </a:r>
            <a:endParaRPr lang="zh-CN" altLang="en-US"/>
          </a:p>
        </p:txBody>
      </p:sp>
      <p:pic>
        <p:nvPicPr>
          <p:cNvPr id="4" name="内容占位符 3" descr="图片1"/>
          <p:cNvPicPr>
            <a:picLocks noChangeAspect="1"/>
          </p:cNvPicPr>
          <p:nvPr/>
        </p:nvPicPr>
        <p:blipFill>
          <a:blip r:embed="rId1"/>
          <a:stretch>
            <a:fillRect/>
          </a:stretch>
        </p:blipFill>
        <p:spPr>
          <a:xfrm>
            <a:off x="8124825" y="0"/>
            <a:ext cx="1019175" cy="1019175"/>
          </a:xfrm>
          <a:prstGeom prst="rect">
            <a:avLst/>
          </a:prstGeom>
          <a:noFill/>
          <a:ln>
            <a:noFill/>
          </a:ln>
          <a:effectLst/>
        </p:spPr>
      </p:pic>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2"/>
          <p:cNvSpPr>
            <a:spLocks noGrp="1" noChangeArrowheads="1"/>
          </p:cNvSpPr>
          <p:nvPr>
            <p:ph type="title"/>
          </p:nvPr>
        </p:nvSpPr>
        <p:spPr>
          <a:xfrm>
            <a:off x="304800" y="609600"/>
            <a:ext cx="8229600" cy="1143000"/>
          </a:xfrm>
        </p:spPr>
        <p:txBody>
          <a:bodyPr/>
          <a:lstStyle/>
          <a:p>
            <a:r>
              <a:rPr lang="zh-CN" altLang="en-US"/>
              <a:t>四、病理生理</a:t>
            </a:r>
            <a:endParaRPr lang="zh-CN" altLang="en-US"/>
          </a:p>
        </p:txBody>
      </p:sp>
      <p:sp>
        <p:nvSpPr>
          <p:cNvPr id="132099" name="Rectangle 3"/>
          <p:cNvSpPr>
            <a:spLocks noGrp="1" noChangeArrowheads="1"/>
          </p:cNvSpPr>
          <p:nvPr>
            <p:ph type="body" idx="1"/>
          </p:nvPr>
        </p:nvSpPr>
        <p:spPr>
          <a:xfrm>
            <a:off x="457200" y="1905000"/>
            <a:ext cx="8077200" cy="4648200"/>
          </a:xfrm>
        </p:spPr>
        <p:txBody>
          <a:bodyPr/>
          <a:lstStyle/>
          <a:p>
            <a:pPr>
              <a:lnSpc>
                <a:spcPct val="150000"/>
              </a:lnSpc>
            </a:pPr>
            <a:r>
              <a:rPr lang="en-US" altLang="zh-CN">
                <a:solidFill>
                  <a:srgbClr val="FF0000"/>
                </a:solidFill>
              </a:rPr>
              <a:t> </a:t>
            </a:r>
            <a:r>
              <a:rPr lang="en-US" altLang="zh-CN" i="1"/>
              <a:t>5</a:t>
            </a:r>
            <a:r>
              <a:rPr lang="zh-CN" altLang="en-US" i="1"/>
              <a:t>．易发生多器官功能衰竭</a:t>
            </a:r>
            <a:endParaRPr lang="zh-CN" altLang="en-US" i="1"/>
          </a:p>
          <a:p>
            <a:pPr>
              <a:lnSpc>
                <a:spcPct val="105000"/>
              </a:lnSpc>
            </a:pPr>
            <a:r>
              <a:rPr lang="zh-CN" altLang="en-US"/>
              <a:t>           胃肠粘膜损伤使肠道内细菌能通过肠粘膜屏障而侵入血流造成内源性感染。在休克基础上并发感染加速多器官功能衰竭的进程。因此，有人称胃肠道是多器官功能衰竭的“始动部位”。</a:t>
            </a:r>
            <a:endParaRPr lang="zh-CN" altLang="en-US"/>
          </a:p>
          <a:p>
            <a:pPr>
              <a:lnSpc>
                <a:spcPct val="105000"/>
              </a:lnSpc>
            </a:pPr>
            <a:r>
              <a:rPr lang="zh-CN" altLang="en-US"/>
              <a:t>           另外，高代谢状态和异常的免疫反应均促进多器官功能衰竭的发生发展。          </a:t>
            </a:r>
            <a:endParaRPr lang="zh-CN" altLang="en-US"/>
          </a:p>
        </p:txBody>
      </p:sp>
      <p:pic>
        <p:nvPicPr>
          <p:cNvPr id="4" name="内容占位符 3" descr="图片1"/>
          <p:cNvPicPr>
            <a:picLocks noChangeAspect="1"/>
          </p:cNvPicPr>
          <p:nvPr/>
        </p:nvPicPr>
        <p:blipFill>
          <a:blip r:embed="rId1"/>
          <a:stretch>
            <a:fillRect/>
          </a:stretch>
        </p:blipFill>
        <p:spPr>
          <a:xfrm>
            <a:off x="8124825" y="0"/>
            <a:ext cx="1019175" cy="1019175"/>
          </a:xfrm>
          <a:prstGeom prst="rect">
            <a:avLst/>
          </a:prstGeom>
          <a:noFill/>
          <a:ln>
            <a:noFill/>
          </a:ln>
          <a:effectLst/>
        </p:spPr>
      </p:pic>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2"/>
          <p:cNvSpPr>
            <a:spLocks noGrp="1" noChangeArrowheads="1"/>
          </p:cNvSpPr>
          <p:nvPr>
            <p:ph type="title"/>
          </p:nvPr>
        </p:nvSpPr>
        <p:spPr>
          <a:xfrm>
            <a:off x="304800" y="609600"/>
            <a:ext cx="8229600" cy="1143000"/>
          </a:xfrm>
        </p:spPr>
        <p:txBody>
          <a:bodyPr/>
          <a:lstStyle/>
          <a:p>
            <a:r>
              <a:rPr lang="zh-CN" altLang="en-US"/>
              <a:t>五、临床特点</a:t>
            </a:r>
            <a:endParaRPr lang="zh-CN" altLang="en-US"/>
          </a:p>
        </p:txBody>
      </p:sp>
      <p:sp>
        <p:nvSpPr>
          <p:cNvPr id="133123" name="Rectangle 3"/>
          <p:cNvSpPr>
            <a:spLocks noGrp="1" noChangeArrowheads="1"/>
          </p:cNvSpPr>
          <p:nvPr>
            <p:ph type="body" idx="1"/>
          </p:nvPr>
        </p:nvSpPr>
        <p:spPr>
          <a:xfrm>
            <a:off x="179388" y="1905000"/>
            <a:ext cx="8713787" cy="4648200"/>
          </a:xfrm>
        </p:spPr>
        <p:txBody>
          <a:bodyPr/>
          <a:lstStyle/>
          <a:p>
            <a:pPr>
              <a:lnSpc>
                <a:spcPct val="190000"/>
              </a:lnSpc>
            </a:pPr>
            <a:r>
              <a:rPr lang="en-US" altLang="zh-CN" sz="2800"/>
              <a:t>   1</a:t>
            </a:r>
            <a:r>
              <a:rPr lang="zh-CN" altLang="en-US" sz="2800"/>
              <a:t>．各部位的创伤具有不同表现和危险性      </a:t>
            </a:r>
            <a:endParaRPr lang="zh-CN" altLang="en-US" sz="2800"/>
          </a:p>
          <a:p>
            <a:pPr lvl="1">
              <a:lnSpc>
                <a:spcPct val="190000"/>
              </a:lnSpc>
              <a:buFontTx/>
              <a:buBlip>
                <a:blip r:embed="rId1"/>
              </a:buBlip>
            </a:pPr>
            <a:r>
              <a:rPr lang="zh-CN" altLang="en-US" sz="2800"/>
              <a:t> 头部创伤主要是神志变化，严重者出现昏迷；</a:t>
            </a:r>
            <a:endParaRPr lang="zh-CN" altLang="en-US" sz="2800"/>
          </a:p>
          <a:p>
            <a:pPr lvl="1">
              <a:lnSpc>
                <a:spcPct val="190000"/>
              </a:lnSpc>
              <a:buFontTx/>
              <a:buBlip>
                <a:blip r:embed="rId1"/>
              </a:buBlip>
            </a:pPr>
            <a:r>
              <a:rPr lang="zh-CN" altLang="en-US" sz="2800"/>
              <a:t> 面、颈部创伤则应注意气道阻塞而导致窒息；</a:t>
            </a:r>
            <a:endParaRPr lang="zh-CN" altLang="en-US" sz="2800"/>
          </a:p>
          <a:p>
            <a:pPr lvl="1">
              <a:lnSpc>
                <a:spcPct val="190000"/>
              </a:lnSpc>
              <a:buFontTx/>
              <a:buBlip>
                <a:blip r:embed="rId1"/>
              </a:buBlip>
            </a:pPr>
            <a:r>
              <a:rPr lang="zh-CN" altLang="en-US" sz="2800"/>
              <a:t> 胸部创伤</a:t>
            </a:r>
            <a:r>
              <a:rPr lang="en-US" altLang="zh-CN" sz="2800"/>
              <a:t>85</a:t>
            </a:r>
            <a:r>
              <a:rPr lang="zh-CN" altLang="en-US" sz="2800"/>
              <a:t>％以上是</a:t>
            </a:r>
            <a:r>
              <a:rPr lang="zh-CN" altLang="en-US" sz="2800">
                <a:solidFill>
                  <a:srgbClr val="FFFF66"/>
                </a:solidFill>
              </a:rPr>
              <a:t>肋骨骨折</a:t>
            </a:r>
            <a:r>
              <a:rPr lang="zh-CN" altLang="en-US" sz="2800"/>
              <a:t>引起的</a:t>
            </a:r>
            <a:r>
              <a:rPr lang="zh-CN" altLang="en-US" sz="2800">
                <a:solidFill>
                  <a:srgbClr val="FFFF66"/>
                </a:solidFill>
              </a:rPr>
              <a:t>血气胸</a:t>
            </a:r>
            <a:r>
              <a:rPr lang="zh-CN" altLang="en-US" sz="2800"/>
              <a:t>和肺挫伤。          </a:t>
            </a:r>
            <a:endParaRPr lang="zh-CN" altLang="en-US" sz="2800"/>
          </a:p>
        </p:txBody>
      </p:sp>
      <p:pic>
        <p:nvPicPr>
          <p:cNvPr id="4" name="内容占位符 3" descr="图片1"/>
          <p:cNvPicPr>
            <a:picLocks noChangeAspect="1"/>
          </p:cNvPicPr>
          <p:nvPr/>
        </p:nvPicPr>
        <p:blipFill>
          <a:blip r:embed="rId2"/>
          <a:stretch>
            <a:fillRect/>
          </a:stretch>
        </p:blipFill>
        <p:spPr>
          <a:xfrm>
            <a:off x="8124825" y="0"/>
            <a:ext cx="1019175" cy="1019175"/>
          </a:xfrm>
          <a:prstGeom prst="rect">
            <a:avLst/>
          </a:prstGeom>
          <a:noFill/>
          <a:ln>
            <a:noFill/>
          </a:ln>
          <a:effectLst/>
        </p:spPr>
      </p:pic>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2"/>
          <p:cNvSpPr>
            <a:spLocks noGrp="1" noChangeArrowheads="1"/>
          </p:cNvSpPr>
          <p:nvPr>
            <p:ph type="title"/>
          </p:nvPr>
        </p:nvSpPr>
        <p:spPr>
          <a:xfrm>
            <a:off x="304800" y="609600"/>
            <a:ext cx="8229600" cy="1143000"/>
          </a:xfrm>
        </p:spPr>
        <p:txBody>
          <a:bodyPr/>
          <a:lstStyle/>
          <a:p>
            <a:r>
              <a:rPr lang="zh-CN" altLang="en-US"/>
              <a:t>五、临床特点</a:t>
            </a:r>
            <a:endParaRPr lang="zh-CN" altLang="en-US"/>
          </a:p>
        </p:txBody>
      </p:sp>
      <p:sp>
        <p:nvSpPr>
          <p:cNvPr id="136195" name="Rectangle 3"/>
          <p:cNvSpPr>
            <a:spLocks noGrp="1" noChangeArrowheads="1"/>
          </p:cNvSpPr>
          <p:nvPr>
            <p:ph type="body" idx="1"/>
          </p:nvPr>
        </p:nvSpPr>
        <p:spPr>
          <a:xfrm>
            <a:off x="457200" y="1905000"/>
            <a:ext cx="8077200" cy="4648200"/>
          </a:xfrm>
        </p:spPr>
        <p:txBody>
          <a:bodyPr/>
          <a:lstStyle/>
          <a:p>
            <a:pPr>
              <a:lnSpc>
                <a:spcPct val="190000"/>
              </a:lnSpc>
            </a:pPr>
            <a:r>
              <a:rPr lang="en-US" altLang="zh-CN" sz="2800"/>
              <a:t>   </a:t>
            </a:r>
            <a:r>
              <a:rPr lang="en-US" altLang="zh-CN"/>
              <a:t>1</a:t>
            </a:r>
            <a:r>
              <a:rPr lang="zh-CN" altLang="en-US"/>
              <a:t>．各部位的创伤具有不同表现和危险性</a:t>
            </a:r>
            <a:endParaRPr lang="zh-CN" altLang="en-US"/>
          </a:p>
          <a:p>
            <a:pPr>
              <a:lnSpc>
                <a:spcPct val="110000"/>
              </a:lnSpc>
            </a:pPr>
            <a:r>
              <a:rPr lang="zh-CN" altLang="en-US" sz="3600"/>
              <a:t>        </a:t>
            </a:r>
            <a:r>
              <a:rPr lang="zh-CN" altLang="en-US" sz="2800"/>
              <a:t>肋骨骨折多发生在第</a:t>
            </a:r>
            <a:r>
              <a:rPr lang="en-US" altLang="zh-CN" sz="2800"/>
              <a:t>4</a:t>
            </a:r>
            <a:r>
              <a:rPr lang="zh-CN" altLang="en-US" sz="2800"/>
              <a:t>～</a:t>
            </a:r>
            <a:r>
              <a:rPr lang="en-US" altLang="zh-CN" sz="2800"/>
              <a:t>7</a:t>
            </a:r>
            <a:r>
              <a:rPr lang="zh-CN" altLang="en-US" sz="2800"/>
              <a:t>肋。仅有</a:t>
            </a:r>
            <a:r>
              <a:rPr lang="en-US" altLang="zh-CN" sz="2800"/>
              <a:t>1</a:t>
            </a:r>
            <a:r>
              <a:rPr lang="zh-CN" altLang="en-US" sz="2800"/>
              <a:t>根肋骨骨折称为</a:t>
            </a:r>
            <a:r>
              <a:rPr lang="zh-CN" altLang="en-US" sz="2800">
                <a:solidFill>
                  <a:srgbClr val="FFFF66"/>
                </a:solidFill>
              </a:rPr>
              <a:t>单根肋骨骨折</a:t>
            </a:r>
            <a:r>
              <a:rPr lang="zh-CN" altLang="en-US" sz="2800"/>
              <a:t>。有</a:t>
            </a:r>
            <a:r>
              <a:rPr lang="en-US" altLang="zh-CN" sz="2800"/>
              <a:t>2</a:t>
            </a:r>
            <a:r>
              <a:rPr lang="zh-CN" altLang="en-US" sz="2800"/>
              <a:t>根或</a:t>
            </a:r>
            <a:r>
              <a:rPr lang="en-US" altLang="zh-CN" sz="2800"/>
              <a:t>2</a:t>
            </a:r>
            <a:r>
              <a:rPr lang="zh-CN" altLang="en-US" sz="2800"/>
              <a:t>根以上肋骨骨折称为</a:t>
            </a:r>
            <a:r>
              <a:rPr lang="zh-CN" altLang="en-US" sz="2800">
                <a:solidFill>
                  <a:srgbClr val="FFFF66"/>
                </a:solidFill>
              </a:rPr>
              <a:t>多发性肋骨骨折</a:t>
            </a:r>
            <a:r>
              <a:rPr lang="zh-CN" altLang="en-US" sz="2800"/>
              <a:t>。肋骨骨折可以同时发生在双侧胸部。</a:t>
            </a:r>
            <a:r>
              <a:rPr lang="zh-CN" altLang="en-US" sz="2800">
                <a:solidFill>
                  <a:srgbClr val="FF9900"/>
                </a:solidFill>
              </a:rPr>
              <a:t>每肋仅一处折断者称为单处骨折</a:t>
            </a:r>
            <a:r>
              <a:rPr lang="zh-CN" altLang="en-US" sz="2800"/>
              <a:t>，有两处以上折断者称为</a:t>
            </a:r>
            <a:r>
              <a:rPr lang="zh-CN" altLang="en-US" sz="2800">
                <a:solidFill>
                  <a:srgbClr val="FFFF66"/>
                </a:solidFill>
              </a:rPr>
              <a:t>双处或多处骨折</a:t>
            </a:r>
            <a:r>
              <a:rPr lang="zh-CN" altLang="en-US" sz="2800"/>
              <a:t>。只有肋骨骨折而不伴有血气胸和胸内脏器和结构损伤者称为</a:t>
            </a:r>
            <a:r>
              <a:rPr lang="zh-CN" altLang="en-US" sz="2800">
                <a:solidFill>
                  <a:srgbClr val="FFFF66"/>
                </a:solidFill>
              </a:rPr>
              <a:t>单纯性肋骨骨折。</a:t>
            </a:r>
            <a:r>
              <a:rPr lang="zh-CN" altLang="en-US">
                <a:solidFill>
                  <a:srgbClr val="FFFF66"/>
                </a:solidFill>
              </a:rPr>
              <a:t>    </a:t>
            </a:r>
            <a:r>
              <a:rPr lang="zh-CN" altLang="en-US" sz="2800">
                <a:solidFill>
                  <a:srgbClr val="FFFF66"/>
                </a:solidFill>
              </a:rPr>
              <a:t>      </a:t>
            </a:r>
            <a:endParaRPr lang="zh-CN" altLang="en-US" sz="2800">
              <a:solidFill>
                <a:srgbClr val="FFFF66"/>
              </a:solidFill>
            </a:endParaRPr>
          </a:p>
        </p:txBody>
      </p:sp>
      <p:pic>
        <p:nvPicPr>
          <p:cNvPr id="4" name="内容占位符 3" descr="图片1"/>
          <p:cNvPicPr>
            <a:picLocks noChangeAspect="1"/>
          </p:cNvPicPr>
          <p:nvPr/>
        </p:nvPicPr>
        <p:blipFill>
          <a:blip r:embed="rId1"/>
          <a:stretch>
            <a:fillRect/>
          </a:stretch>
        </p:blipFill>
        <p:spPr>
          <a:xfrm>
            <a:off x="8124825" y="0"/>
            <a:ext cx="1019175" cy="1019175"/>
          </a:xfrm>
          <a:prstGeom prst="rect">
            <a:avLst/>
          </a:prstGeom>
          <a:noFill/>
          <a:ln>
            <a:noFill/>
          </a:ln>
          <a:effectLst/>
        </p:spPr>
      </p:pic>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2"/>
          <p:cNvSpPr>
            <a:spLocks noGrp="1" noChangeArrowheads="1"/>
          </p:cNvSpPr>
          <p:nvPr>
            <p:ph type="title"/>
          </p:nvPr>
        </p:nvSpPr>
        <p:spPr>
          <a:xfrm>
            <a:off x="304800" y="609600"/>
            <a:ext cx="8229600" cy="1143000"/>
          </a:xfrm>
        </p:spPr>
        <p:txBody>
          <a:bodyPr/>
          <a:lstStyle/>
          <a:p>
            <a:r>
              <a:rPr lang="zh-CN" altLang="en-US"/>
              <a:t>五、临床特点</a:t>
            </a:r>
            <a:endParaRPr lang="zh-CN" altLang="en-US"/>
          </a:p>
        </p:txBody>
      </p:sp>
      <p:sp>
        <p:nvSpPr>
          <p:cNvPr id="138243" name="Rectangle 3"/>
          <p:cNvSpPr>
            <a:spLocks noGrp="1" noChangeArrowheads="1"/>
          </p:cNvSpPr>
          <p:nvPr>
            <p:ph type="body" idx="1"/>
          </p:nvPr>
        </p:nvSpPr>
        <p:spPr>
          <a:xfrm>
            <a:off x="457200" y="1905000"/>
            <a:ext cx="8077200" cy="4648200"/>
          </a:xfrm>
        </p:spPr>
        <p:txBody>
          <a:bodyPr/>
          <a:lstStyle/>
          <a:p>
            <a:pPr>
              <a:lnSpc>
                <a:spcPct val="190000"/>
              </a:lnSpc>
            </a:pPr>
            <a:r>
              <a:rPr lang="en-US" altLang="zh-CN" sz="2400"/>
              <a:t>   </a:t>
            </a:r>
            <a:r>
              <a:rPr lang="en-US" altLang="zh-CN" sz="2800" i="1"/>
              <a:t>1</a:t>
            </a:r>
            <a:r>
              <a:rPr lang="zh-CN" altLang="en-US" sz="2800" i="1"/>
              <a:t>．各部位的创伤具有不同表现和危险性</a:t>
            </a:r>
            <a:endParaRPr lang="zh-CN" altLang="en-US" sz="2800" i="1"/>
          </a:p>
          <a:p>
            <a:pPr>
              <a:lnSpc>
                <a:spcPct val="190000"/>
              </a:lnSpc>
            </a:pPr>
            <a:r>
              <a:rPr lang="zh-CN" altLang="en-US" sz="2800"/>
              <a:t>          直接暴力撞击所引起的肋骨骨折，断端向内移位，易刺破肋间血管、胸膜和肺，产生血胸和血气胸。</a:t>
            </a:r>
            <a:endParaRPr lang="zh-CN" altLang="en-US" sz="2400"/>
          </a:p>
          <a:p>
            <a:pPr>
              <a:lnSpc>
                <a:spcPct val="190000"/>
              </a:lnSpc>
            </a:pPr>
            <a:r>
              <a:rPr lang="zh-CN" altLang="en-US" sz="2400"/>
              <a:t>      </a:t>
            </a:r>
            <a:endParaRPr lang="zh-CN" altLang="en-US" sz="2400"/>
          </a:p>
        </p:txBody>
      </p:sp>
      <p:pic>
        <p:nvPicPr>
          <p:cNvPr id="4" name="内容占位符 3" descr="图片1"/>
          <p:cNvPicPr>
            <a:picLocks noChangeAspect="1"/>
          </p:cNvPicPr>
          <p:nvPr/>
        </p:nvPicPr>
        <p:blipFill>
          <a:blip r:embed="rId1"/>
          <a:stretch>
            <a:fillRect/>
          </a:stretch>
        </p:blipFill>
        <p:spPr>
          <a:xfrm>
            <a:off x="8124825" y="0"/>
            <a:ext cx="1019175" cy="1019175"/>
          </a:xfrm>
          <a:prstGeom prst="rect">
            <a:avLst/>
          </a:prstGeom>
          <a:noFill/>
          <a:ln>
            <a:noFill/>
          </a:ln>
          <a:effectLst/>
        </p:spPr>
      </p:pic>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2"/>
          <p:cNvSpPr>
            <a:spLocks noGrp="1" noChangeArrowheads="1"/>
          </p:cNvSpPr>
          <p:nvPr>
            <p:ph type="title"/>
          </p:nvPr>
        </p:nvSpPr>
        <p:spPr>
          <a:xfrm>
            <a:off x="304800" y="609600"/>
            <a:ext cx="8229600" cy="1143000"/>
          </a:xfrm>
        </p:spPr>
        <p:txBody>
          <a:bodyPr/>
          <a:lstStyle/>
          <a:p>
            <a:r>
              <a:rPr lang="zh-CN" altLang="en-US"/>
              <a:t>五、临床特点</a:t>
            </a:r>
            <a:endParaRPr lang="zh-CN" altLang="en-US"/>
          </a:p>
        </p:txBody>
      </p:sp>
      <p:sp>
        <p:nvSpPr>
          <p:cNvPr id="137219" name="Rectangle 3"/>
          <p:cNvSpPr>
            <a:spLocks noGrp="1" noChangeArrowheads="1"/>
          </p:cNvSpPr>
          <p:nvPr>
            <p:ph type="body" idx="1"/>
          </p:nvPr>
        </p:nvSpPr>
        <p:spPr>
          <a:xfrm>
            <a:off x="457200" y="1905000"/>
            <a:ext cx="8077200" cy="4648200"/>
          </a:xfrm>
        </p:spPr>
        <p:txBody>
          <a:bodyPr/>
          <a:lstStyle/>
          <a:p>
            <a:pPr>
              <a:lnSpc>
                <a:spcPct val="150000"/>
              </a:lnSpc>
            </a:pPr>
            <a:r>
              <a:rPr lang="en-US" altLang="zh-CN" sz="2800"/>
              <a:t>   </a:t>
            </a:r>
            <a:r>
              <a:rPr lang="en-US" altLang="zh-CN" sz="2800" i="1"/>
              <a:t>1</a:t>
            </a:r>
            <a:r>
              <a:rPr lang="zh-CN" altLang="en-US" sz="2800" i="1"/>
              <a:t>．各部位的创伤具有不同表现和危险性</a:t>
            </a:r>
            <a:endParaRPr lang="zh-CN" altLang="en-US" sz="2800" i="1"/>
          </a:p>
          <a:p>
            <a:pPr>
              <a:lnSpc>
                <a:spcPct val="150000"/>
              </a:lnSpc>
            </a:pPr>
            <a:r>
              <a:rPr lang="zh-CN" altLang="en-US" sz="2800"/>
              <a:t>           严重的胸部创伤可导致多根多处肋骨骨折，因肋骨前后端均失去骨性连接，受累胸壁不稳定造成胸壁软化，称为</a:t>
            </a:r>
            <a:r>
              <a:rPr lang="zh-CN" altLang="en-US">
                <a:ea typeface="华文新魏" pitchFamily="2" charset="-122"/>
              </a:rPr>
              <a:t>连枷胸</a:t>
            </a:r>
            <a:r>
              <a:rPr lang="zh-CN" altLang="en-US" sz="2800"/>
              <a:t>。连枷胸时胸痛和胸廓稳定性破坏严重，浮动胸壁下方的肺实质遭受挫伤，引起动静脉分流和低氧血症，是引起呼吸功能障碍的重要原因。 </a:t>
            </a:r>
            <a:endParaRPr lang="zh-CN" altLang="en-US" sz="2800"/>
          </a:p>
        </p:txBody>
      </p:sp>
      <p:pic>
        <p:nvPicPr>
          <p:cNvPr id="4" name="内容占位符 3" descr="图片1"/>
          <p:cNvPicPr>
            <a:picLocks noChangeAspect="1"/>
          </p:cNvPicPr>
          <p:nvPr/>
        </p:nvPicPr>
        <p:blipFill>
          <a:blip r:embed="rId1"/>
          <a:stretch>
            <a:fillRect/>
          </a:stretch>
        </p:blipFill>
        <p:spPr>
          <a:xfrm>
            <a:off x="8124825" y="0"/>
            <a:ext cx="1019175" cy="1019175"/>
          </a:xfrm>
          <a:prstGeom prst="rect">
            <a:avLst/>
          </a:prstGeom>
          <a:noFill/>
          <a:ln>
            <a:noFill/>
          </a:ln>
          <a:effectLst/>
        </p:spPr>
      </p:pic>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2"/>
          <p:cNvSpPr>
            <a:spLocks noGrp="1" noChangeArrowheads="1"/>
          </p:cNvSpPr>
          <p:nvPr>
            <p:ph type="title"/>
          </p:nvPr>
        </p:nvSpPr>
        <p:spPr>
          <a:xfrm>
            <a:off x="304800" y="609600"/>
            <a:ext cx="8229600" cy="1143000"/>
          </a:xfrm>
        </p:spPr>
        <p:txBody>
          <a:bodyPr/>
          <a:lstStyle/>
          <a:p>
            <a:r>
              <a:rPr lang="zh-CN" altLang="en-US"/>
              <a:t>五、临床特点</a:t>
            </a:r>
            <a:endParaRPr lang="zh-CN" altLang="en-US"/>
          </a:p>
        </p:txBody>
      </p:sp>
      <p:sp>
        <p:nvSpPr>
          <p:cNvPr id="139267" name="Rectangle 3"/>
          <p:cNvSpPr>
            <a:spLocks noGrp="1" noChangeArrowheads="1"/>
          </p:cNvSpPr>
          <p:nvPr>
            <p:ph type="body" idx="1"/>
          </p:nvPr>
        </p:nvSpPr>
        <p:spPr>
          <a:xfrm>
            <a:off x="457200" y="1905000"/>
            <a:ext cx="8077200" cy="4648200"/>
          </a:xfrm>
        </p:spPr>
        <p:txBody>
          <a:bodyPr/>
          <a:lstStyle/>
          <a:p>
            <a:pPr>
              <a:lnSpc>
                <a:spcPct val="190000"/>
              </a:lnSpc>
            </a:pPr>
            <a:r>
              <a:rPr lang="en-US" altLang="zh-CN" sz="2800"/>
              <a:t>   1</a:t>
            </a:r>
            <a:r>
              <a:rPr lang="zh-CN" altLang="en-US" sz="2800"/>
              <a:t>．各部位的创伤具有不同表现和危险性</a:t>
            </a:r>
            <a:endParaRPr lang="zh-CN" altLang="en-US" sz="2800"/>
          </a:p>
          <a:p>
            <a:pPr>
              <a:lnSpc>
                <a:spcPct val="170000"/>
              </a:lnSpc>
            </a:pPr>
            <a:r>
              <a:rPr lang="zh-CN" altLang="en-US" sz="2800"/>
              <a:t>           自由浮动的胸壁部分随自主呼吸发生反向运动。当吸气时胸腔内负压加大，软化部份胸壁向内凹陷；呼气时胸腔内压力增高，损伤的胸壁浮动凸出，这与其他胸壁的运动方向相反，称为</a:t>
            </a:r>
            <a:r>
              <a:rPr lang="zh-CN" altLang="en-US">
                <a:ea typeface="隶书" pitchFamily="49" charset="-122"/>
              </a:rPr>
              <a:t>“反常呼吸运动”</a:t>
            </a:r>
            <a:r>
              <a:rPr lang="zh-CN" altLang="en-US" sz="2800">
                <a:solidFill>
                  <a:srgbClr val="FF0000"/>
                </a:solidFill>
              </a:rPr>
              <a:t> </a:t>
            </a:r>
            <a:endParaRPr lang="zh-CN" altLang="en-US" sz="2800">
              <a:solidFill>
                <a:srgbClr val="FF0000"/>
              </a:solidFill>
            </a:endParaRPr>
          </a:p>
        </p:txBody>
      </p:sp>
      <p:pic>
        <p:nvPicPr>
          <p:cNvPr id="4" name="内容占位符 3" descr="图片1"/>
          <p:cNvPicPr>
            <a:picLocks noChangeAspect="1"/>
          </p:cNvPicPr>
          <p:nvPr/>
        </p:nvPicPr>
        <p:blipFill>
          <a:blip r:embed="rId1"/>
          <a:stretch>
            <a:fillRect/>
          </a:stretch>
        </p:blipFill>
        <p:spPr>
          <a:xfrm>
            <a:off x="8124825" y="0"/>
            <a:ext cx="1019175" cy="1019175"/>
          </a:xfrm>
          <a:prstGeom prst="rect">
            <a:avLst/>
          </a:prstGeom>
          <a:noFill/>
          <a:ln>
            <a:noFill/>
          </a:ln>
          <a:effectLst/>
        </p:spPr>
      </p:pic>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5410" name="Picture 1026" descr="图8-9"/>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0" y="533400"/>
            <a:ext cx="9144000" cy="5715000"/>
          </a:xfrm>
          <a:prstGeom prst="rect">
            <a:avLst/>
          </a:prstGeom>
          <a:noFill/>
          <a:extLst>
            <a:ext uri="{909E8E84-426E-40DD-AFC4-6F175D3DCCD1}">
              <a14:hiddenFill xmlns:a14="http://schemas.microsoft.com/office/drawing/2010/main">
                <a:solidFill>
                  <a:srgbClr val="FFFFFF"/>
                </a:solidFill>
              </a14:hiddenFill>
            </a:ext>
          </a:extLst>
        </p:spPr>
      </p:pic>
      <p:pic>
        <p:nvPicPr>
          <p:cNvPr id="4" name="内容占位符 3" descr="图片1"/>
          <p:cNvPicPr>
            <a:picLocks noChangeAspect="1"/>
          </p:cNvPicPr>
          <p:nvPr/>
        </p:nvPicPr>
        <p:blipFill>
          <a:blip r:embed="rId2"/>
          <a:stretch>
            <a:fillRect/>
          </a:stretch>
        </p:blipFill>
        <p:spPr>
          <a:xfrm>
            <a:off x="8124825" y="0"/>
            <a:ext cx="1019175" cy="1019175"/>
          </a:xfrm>
          <a:prstGeom prst="rect">
            <a:avLst/>
          </a:prstGeom>
          <a:noFill/>
          <a:ln>
            <a:noFill/>
          </a:ln>
          <a:effectLst/>
        </p:spPr>
      </p:pic>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2"/>
          <p:cNvSpPr>
            <a:spLocks noGrp="1" noChangeArrowheads="1"/>
          </p:cNvSpPr>
          <p:nvPr>
            <p:ph type="title"/>
          </p:nvPr>
        </p:nvSpPr>
        <p:spPr>
          <a:xfrm>
            <a:off x="304800" y="609600"/>
            <a:ext cx="8229600" cy="1143000"/>
          </a:xfrm>
        </p:spPr>
        <p:txBody>
          <a:bodyPr/>
          <a:lstStyle/>
          <a:p>
            <a:r>
              <a:rPr lang="zh-CN" altLang="en-US"/>
              <a:t>五、临床特点</a:t>
            </a:r>
            <a:endParaRPr lang="zh-CN" altLang="en-US"/>
          </a:p>
        </p:txBody>
      </p:sp>
      <p:sp>
        <p:nvSpPr>
          <p:cNvPr id="140291" name="Rectangle 3"/>
          <p:cNvSpPr>
            <a:spLocks noGrp="1" noChangeArrowheads="1"/>
          </p:cNvSpPr>
          <p:nvPr>
            <p:ph type="body" idx="1"/>
          </p:nvPr>
        </p:nvSpPr>
        <p:spPr>
          <a:xfrm>
            <a:off x="457200" y="1905000"/>
            <a:ext cx="8077200" cy="4648200"/>
          </a:xfrm>
        </p:spPr>
        <p:txBody>
          <a:bodyPr/>
          <a:lstStyle/>
          <a:p>
            <a:pPr>
              <a:lnSpc>
                <a:spcPct val="190000"/>
              </a:lnSpc>
            </a:pPr>
            <a:r>
              <a:rPr lang="en-US" altLang="zh-CN"/>
              <a:t>   </a:t>
            </a:r>
            <a:r>
              <a:rPr lang="en-US" altLang="zh-CN" i="1"/>
              <a:t>1</a:t>
            </a:r>
            <a:r>
              <a:rPr lang="zh-CN" altLang="en-US" i="1"/>
              <a:t>．各部位的创伤具有不同表现和危险性</a:t>
            </a:r>
            <a:endParaRPr lang="zh-CN" altLang="en-US" i="1"/>
          </a:p>
          <a:p>
            <a:pPr>
              <a:lnSpc>
                <a:spcPct val="170000"/>
              </a:lnSpc>
            </a:pPr>
            <a:r>
              <a:rPr lang="zh-CN" altLang="en-US" sz="3600"/>
              <a:t>         </a:t>
            </a:r>
            <a:r>
              <a:rPr lang="zh-CN" altLang="en-US"/>
              <a:t>“反常呼吸运动”使呼吸运动严重紊乱，导致通气不足和</a:t>
            </a:r>
            <a:r>
              <a:rPr lang="en-US" altLang="zh-CN"/>
              <a:t>CO</a:t>
            </a:r>
            <a:r>
              <a:rPr lang="en-US" altLang="zh-CN" baseline="-25000"/>
              <a:t>2</a:t>
            </a:r>
            <a:r>
              <a:rPr lang="zh-CN" altLang="en-US"/>
              <a:t>潴留；还可引起“纵隔摆动”，造成循环功能紊乱，是导致和加重休克的重要因素之一。</a:t>
            </a:r>
            <a:endParaRPr lang="zh-CN" altLang="en-US"/>
          </a:p>
        </p:txBody>
      </p:sp>
      <p:pic>
        <p:nvPicPr>
          <p:cNvPr id="4" name="内容占位符 3" descr="图片1"/>
          <p:cNvPicPr>
            <a:picLocks noChangeAspect="1"/>
          </p:cNvPicPr>
          <p:nvPr/>
        </p:nvPicPr>
        <p:blipFill>
          <a:blip r:embed="rId1"/>
          <a:stretch>
            <a:fillRect/>
          </a:stretch>
        </p:blipFill>
        <p:spPr>
          <a:xfrm>
            <a:off x="8124825" y="0"/>
            <a:ext cx="1019175" cy="1019175"/>
          </a:xfrm>
          <a:prstGeom prst="rect">
            <a:avLst/>
          </a:prstGeom>
          <a:noFill/>
          <a:ln>
            <a:noFill/>
          </a:ln>
          <a:effectLst/>
        </p:spPr>
      </p:pic>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4386" name="Picture 1026" descr="图8-10"/>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228600" y="838200"/>
            <a:ext cx="8534400" cy="5486400"/>
          </a:xfrm>
          <a:prstGeom prst="rect">
            <a:avLst/>
          </a:prstGeom>
          <a:noFill/>
          <a:extLst>
            <a:ext uri="{909E8E84-426E-40DD-AFC4-6F175D3DCCD1}">
              <a14:hiddenFill xmlns:a14="http://schemas.microsoft.com/office/drawing/2010/main">
                <a:solidFill>
                  <a:srgbClr val="FFFFFF"/>
                </a:solidFill>
              </a14:hiddenFill>
            </a:ext>
          </a:extLst>
        </p:spPr>
      </p:pic>
      <p:pic>
        <p:nvPicPr>
          <p:cNvPr id="4" name="内容占位符 3" descr="图片1"/>
          <p:cNvPicPr>
            <a:picLocks noChangeAspect="1"/>
          </p:cNvPicPr>
          <p:nvPr/>
        </p:nvPicPr>
        <p:blipFill>
          <a:blip r:embed="rId2"/>
          <a:stretch>
            <a:fillRect/>
          </a:stretch>
        </p:blipFill>
        <p:spPr>
          <a:xfrm>
            <a:off x="8124825" y="0"/>
            <a:ext cx="1019175" cy="1019175"/>
          </a:xfrm>
          <a:prstGeom prst="rect">
            <a:avLst/>
          </a:prstGeom>
          <a:noFill/>
          <a:ln>
            <a:noFill/>
          </a:ln>
          <a:effectLst/>
        </p:spPr>
      </p:pic>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2"/>
          <p:cNvSpPr>
            <a:spLocks noGrp="1" noChangeArrowheads="1"/>
          </p:cNvSpPr>
          <p:nvPr>
            <p:ph type="title"/>
          </p:nvPr>
        </p:nvSpPr>
        <p:spPr>
          <a:xfrm>
            <a:off x="304800" y="609600"/>
            <a:ext cx="8229600" cy="1143000"/>
          </a:xfrm>
        </p:spPr>
        <p:txBody>
          <a:bodyPr/>
          <a:lstStyle/>
          <a:p>
            <a:r>
              <a:rPr lang="zh-CN" altLang="en-US"/>
              <a:t>五、临床特点</a:t>
            </a:r>
            <a:endParaRPr lang="zh-CN" altLang="en-US"/>
          </a:p>
        </p:txBody>
      </p:sp>
      <p:sp>
        <p:nvSpPr>
          <p:cNvPr id="135171" name="Rectangle 3"/>
          <p:cNvSpPr>
            <a:spLocks noGrp="1" noChangeArrowheads="1"/>
          </p:cNvSpPr>
          <p:nvPr>
            <p:ph type="body" idx="1"/>
          </p:nvPr>
        </p:nvSpPr>
        <p:spPr>
          <a:xfrm>
            <a:off x="0" y="2209800"/>
            <a:ext cx="8610600" cy="4343400"/>
          </a:xfrm>
        </p:spPr>
        <p:txBody>
          <a:bodyPr/>
          <a:lstStyle/>
          <a:p>
            <a:pPr>
              <a:lnSpc>
                <a:spcPct val="150000"/>
              </a:lnSpc>
            </a:pPr>
            <a:r>
              <a:rPr lang="en-US" altLang="zh-CN" sz="2800"/>
              <a:t>       1</a:t>
            </a:r>
            <a:r>
              <a:rPr lang="zh-CN" altLang="en-US" sz="2800"/>
              <a:t>．各部位的创伤具有不同表现和危险性</a:t>
            </a:r>
            <a:endParaRPr lang="zh-CN" altLang="en-US" sz="2800"/>
          </a:p>
          <a:p>
            <a:pPr lvl="2">
              <a:lnSpc>
                <a:spcPct val="150000"/>
              </a:lnSpc>
              <a:buClr>
                <a:srgbClr val="FF0000"/>
              </a:buClr>
              <a:buFont typeface="Wingdings" panose="05000000000000000000" pitchFamily="2" charset="2"/>
              <a:buChar char="v"/>
            </a:pPr>
            <a:r>
              <a:rPr lang="zh-CN" altLang="en-US" sz="2800"/>
              <a:t>  胸膜腔内积气称为</a:t>
            </a:r>
            <a:r>
              <a:rPr lang="zh-CN" altLang="en-US" sz="2800">
                <a:solidFill>
                  <a:srgbClr val="FFFF66"/>
                </a:solidFill>
              </a:rPr>
              <a:t>气胸</a:t>
            </a:r>
            <a:r>
              <a:rPr lang="en-US" altLang="zh-CN" sz="2400"/>
              <a:t>(pneumothorax)</a:t>
            </a:r>
            <a:r>
              <a:rPr lang="zh-CN" altLang="en-US" sz="2800"/>
              <a:t>。</a:t>
            </a:r>
            <a:endParaRPr lang="zh-CN" altLang="en-US" sz="2800"/>
          </a:p>
          <a:p>
            <a:pPr lvl="2">
              <a:lnSpc>
                <a:spcPct val="150000"/>
              </a:lnSpc>
              <a:buClr>
                <a:srgbClr val="FF0000"/>
              </a:buClr>
              <a:buFont typeface="Wingdings" panose="05000000000000000000" pitchFamily="2" charset="2"/>
              <a:buChar char="v"/>
            </a:pPr>
            <a:r>
              <a:rPr lang="zh-CN" altLang="en-US" sz="2800"/>
              <a:t>  气胸可以分为</a:t>
            </a:r>
            <a:r>
              <a:rPr lang="zh-CN" altLang="en-US" u="sng">
                <a:ea typeface="隶书" pitchFamily="49" charset="-122"/>
              </a:rPr>
              <a:t>闭和性气胸、开放性气胸和张力性气胸</a:t>
            </a:r>
            <a:r>
              <a:rPr lang="zh-CN" altLang="en-US" sz="2800"/>
              <a:t>三类。</a:t>
            </a:r>
            <a:endParaRPr lang="zh-CN" altLang="en-US" sz="2800"/>
          </a:p>
          <a:p>
            <a:pPr lvl="2">
              <a:lnSpc>
                <a:spcPct val="150000"/>
              </a:lnSpc>
              <a:buClr>
                <a:srgbClr val="FF0000"/>
              </a:buClr>
              <a:buFont typeface="Wingdings" panose="05000000000000000000" pitchFamily="2" charset="2"/>
              <a:buChar char="v"/>
            </a:pPr>
            <a:r>
              <a:rPr lang="zh-CN" altLang="en-US" sz="2800"/>
              <a:t> 胸膜腔积血称为血胸</a:t>
            </a:r>
            <a:r>
              <a:rPr lang="zh-CN" altLang="en-US" sz="2400"/>
              <a:t>（</a:t>
            </a:r>
            <a:r>
              <a:rPr lang="en-US" altLang="zh-CN" sz="2400"/>
              <a:t>hemothorax)</a:t>
            </a:r>
            <a:r>
              <a:rPr lang="zh-CN" altLang="en-US" sz="2400"/>
              <a:t>，</a:t>
            </a:r>
            <a:r>
              <a:rPr lang="zh-CN" altLang="en-US" sz="2800"/>
              <a:t>可与气胸同时存在。</a:t>
            </a:r>
            <a:endParaRPr lang="zh-CN" altLang="en-US" sz="2800"/>
          </a:p>
        </p:txBody>
      </p:sp>
      <p:pic>
        <p:nvPicPr>
          <p:cNvPr id="4" name="内容占位符 3" descr="图片1"/>
          <p:cNvPicPr>
            <a:picLocks noChangeAspect="1"/>
          </p:cNvPicPr>
          <p:nvPr/>
        </p:nvPicPr>
        <p:blipFill>
          <a:blip r:embed="rId1"/>
          <a:stretch>
            <a:fillRect/>
          </a:stretch>
        </p:blipFill>
        <p:spPr>
          <a:xfrm>
            <a:off x="8124825" y="0"/>
            <a:ext cx="1019175" cy="1019175"/>
          </a:xfrm>
          <a:prstGeom prst="rect">
            <a:avLst/>
          </a:prstGeom>
          <a:noFill/>
          <a:ln>
            <a:noFill/>
          </a:ln>
          <a:effectLst/>
        </p:spPr>
      </p:pic>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2"/>
          <p:cNvSpPr>
            <a:spLocks noGrp="1" noChangeArrowheads="1"/>
          </p:cNvSpPr>
          <p:nvPr>
            <p:ph type="title"/>
          </p:nvPr>
        </p:nvSpPr>
        <p:spPr>
          <a:xfrm>
            <a:off x="304800" y="609600"/>
            <a:ext cx="8229600" cy="1143000"/>
          </a:xfrm>
        </p:spPr>
        <p:txBody>
          <a:bodyPr/>
          <a:lstStyle/>
          <a:p>
            <a:r>
              <a:rPr lang="zh-CN" altLang="en-US"/>
              <a:t>五、临床特点</a:t>
            </a:r>
            <a:endParaRPr lang="zh-CN" altLang="en-US"/>
          </a:p>
        </p:txBody>
      </p:sp>
      <p:sp>
        <p:nvSpPr>
          <p:cNvPr id="141315" name="Rectangle 3"/>
          <p:cNvSpPr>
            <a:spLocks noGrp="1" noChangeArrowheads="1"/>
          </p:cNvSpPr>
          <p:nvPr>
            <p:ph type="body" idx="1"/>
          </p:nvPr>
        </p:nvSpPr>
        <p:spPr>
          <a:xfrm>
            <a:off x="457200" y="1905000"/>
            <a:ext cx="8077200" cy="4648200"/>
          </a:xfrm>
        </p:spPr>
        <p:txBody>
          <a:bodyPr/>
          <a:lstStyle/>
          <a:p>
            <a:pPr>
              <a:lnSpc>
                <a:spcPct val="190000"/>
              </a:lnSpc>
            </a:pPr>
            <a:r>
              <a:rPr lang="en-US" altLang="zh-CN" sz="2800"/>
              <a:t>   1</a:t>
            </a:r>
            <a:r>
              <a:rPr lang="zh-CN" altLang="en-US" sz="2800"/>
              <a:t>．各部位的创伤具有不同表现和危险性</a:t>
            </a:r>
            <a:endParaRPr lang="zh-CN" altLang="en-US" sz="2800"/>
          </a:p>
          <a:p>
            <a:pPr>
              <a:lnSpc>
                <a:spcPct val="190000"/>
              </a:lnSpc>
            </a:pPr>
            <a:r>
              <a:rPr lang="zh-CN" altLang="en-US" sz="2800"/>
              <a:t>          开放性气胸时，外界空气经胸壁伤口或软组织缺损处，随呼吸自由进出胸膜腔。伤侧胸壁可见伴有气体进出胸腔发出吸</a:t>
            </a:r>
            <a:r>
              <a:rPr lang="zh-CN" altLang="en-US" sz="2800">
                <a:latin typeface="宋体" panose="02010600030101010101" pitchFamily="2" charset="-122"/>
              </a:rPr>
              <a:t>吮</a:t>
            </a:r>
            <a:r>
              <a:rPr lang="zh-CN" altLang="en-US" sz="2800"/>
              <a:t>样声音的伤口，称为</a:t>
            </a:r>
            <a:r>
              <a:rPr lang="zh-CN" altLang="en-US" sz="2800">
                <a:solidFill>
                  <a:srgbClr val="FFFF66"/>
                </a:solidFill>
              </a:rPr>
              <a:t>胸部吸</a:t>
            </a:r>
            <a:r>
              <a:rPr lang="zh-CN" altLang="en-US" sz="2800">
                <a:solidFill>
                  <a:srgbClr val="FFFF66"/>
                </a:solidFill>
                <a:latin typeface="宋体" panose="02010600030101010101" pitchFamily="2" charset="-122"/>
              </a:rPr>
              <a:t>吮</a:t>
            </a:r>
            <a:r>
              <a:rPr lang="zh-CN" altLang="en-US" sz="2800">
                <a:solidFill>
                  <a:srgbClr val="FFFF66"/>
                </a:solidFill>
              </a:rPr>
              <a:t>伤口</a:t>
            </a:r>
            <a:r>
              <a:rPr lang="zh-CN" altLang="en-US" sz="2800"/>
              <a:t>。可伴纵隔摆动。 </a:t>
            </a:r>
            <a:endParaRPr lang="zh-CN" altLang="en-US" sz="2800"/>
          </a:p>
        </p:txBody>
      </p:sp>
      <p:pic>
        <p:nvPicPr>
          <p:cNvPr id="4" name="内容占位符 3" descr="图片1"/>
          <p:cNvPicPr>
            <a:picLocks noChangeAspect="1"/>
          </p:cNvPicPr>
          <p:nvPr/>
        </p:nvPicPr>
        <p:blipFill>
          <a:blip r:embed="rId1"/>
          <a:stretch>
            <a:fillRect/>
          </a:stretch>
        </p:blipFill>
        <p:spPr>
          <a:xfrm>
            <a:off x="8124825" y="0"/>
            <a:ext cx="1019175" cy="1019175"/>
          </a:xfrm>
          <a:prstGeom prst="rect">
            <a:avLst/>
          </a:prstGeom>
          <a:noFill/>
          <a:ln>
            <a:noFill/>
          </a:ln>
          <a:effectLst/>
        </p:spPr>
      </p:pic>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2"/>
          <p:cNvSpPr>
            <a:spLocks noGrp="1" noChangeArrowheads="1"/>
          </p:cNvSpPr>
          <p:nvPr>
            <p:ph type="title"/>
          </p:nvPr>
        </p:nvSpPr>
        <p:spPr>
          <a:xfrm>
            <a:off x="304800" y="609600"/>
            <a:ext cx="8229600" cy="1143000"/>
          </a:xfrm>
        </p:spPr>
        <p:txBody>
          <a:bodyPr/>
          <a:lstStyle/>
          <a:p>
            <a:r>
              <a:rPr lang="zh-CN" altLang="en-US"/>
              <a:t>五、临床特点</a:t>
            </a:r>
            <a:endParaRPr lang="zh-CN" altLang="en-US"/>
          </a:p>
        </p:txBody>
      </p:sp>
      <p:sp>
        <p:nvSpPr>
          <p:cNvPr id="146435" name="Rectangle 3"/>
          <p:cNvSpPr>
            <a:spLocks noGrp="1" noChangeArrowheads="1"/>
          </p:cNvSpPr>
          <p:nvPr>
            <p:ph type="body" idx="1"/>
          </p:nvPr>
        </p:nvSpPr>
        <p:spPr>
          <a:xfrm>
            <a:off x="228600" y="1905000"/>
            <a:ext cx="8664575" cy="4648200"/>
          </a:xfrm>
        </p:spPr>
        <p:txBody>
          <a:bodyPr/>
          <a:lstStyle/>
          <a:p>
            <a:pPr>
              <a:lnSpc>
                <a:spcPct val="190000"/>
              </a:lnSpc>
            </a:pPr>
            <a:r>
              <a:rPr lang="en-US" altLang="zh-CN" sz="2800">
                <a:latin typeface="黑体" panose="02010609060101010101" pitchFamily="49" charset="-122"/>
              </a:rPr>
              <a:t>   </a:t>
            </a:r>
            <a:r>
              <a:rPr lang="en-US" altLang="zh-CN" sz="2800" u="sng">
                <a:solidFill>
                  <a:srgbClr val="FFFF66"/>
                </a:solidFill>
                <a:latin typeface="黑体" panose="02010609060101010101" pitchFamily="49" charset="-122"/>
              </a:rPr>
              <a:t>1</a:t>
            </a:r>
            <a:r>
              <a:rPr lang="zh-CN" altLang="en-US" sz="2800" u="sng">
                <a:solidFill>
                  <a:srgbClr val="FFFF66"/>
                </a:solidFill>
                <a:latin typeface="黑体" panose="02010609060101010101" pitchFamily="49" charset="-122"/>
              </a:rPr>
              <a:t>．各部位的创伤具有不同表现和危险性</a:t>
            </a:r>
            <a:endParaRPr lang="zh-CN" altLang="en-US" sz="2800" u="sng">
              <a:solidFill>
                <a:srgbClr val="FFFF66"/>
              </a:solidFill>
              <a:latin typeface="黑体" panose="02010609060101010101" pitchFamily="49" charset="-122"/>
            </a:endParaRPr>
          </a:p>
          <a:p>
            <a:pPr>
              <a:lnSpc>
                <a:spcPct val="190000"/>
              </a:lnSpc>
            </a:pPr>
            <a:r>
              <a:rPr lang="zh-CN" altLang="en-US" sz="2800"/>
              <a:t>           </a:t>
            </a:r>
            <a:r>
              <a:rPr lang="zh-CN" altLang="en-US" sz="2800">
                <a:solidFill>
                  <a:srgbClr val="FFFF66"/>
                </a:solidFill>
              </a:rPr>
              <a:t>张力性气胸</a:t>
            </a:r>
            <a:r>
              <a:rPr lang="zh-CN" altLang="en-US" sz="2800"/>
              <a:t>为气管、支气管或肺损伤处形成活瓣，气体随每次吸气进入胸膜腔并积累增多，导致胸膜腔压力高于大气压，又称为</a:t>
            </a:r>
            <a:r>
              <a:rPr lang="zh-CN" altLang="en-US" sz="2800">
                <a:solidFill>
                  <a:srgbClr val="FFFF66"/>
                </a:solidFill>
              </a:rPr>
              <a:t>高压性气胸</a:t>
            </a:r>
            <a:r>
              <a:rPr lang="zh-CN" altLang="en-US" sz="2800"/>
              <a:t>。</a:t>
            </a:r>
            <a:endParaRPr lang="zh-CN" altLang="en-US" sz="2800"/>
          </a:p>
          <a:p>
            <a:pPr>
              <a:lnSpc>
                <a:spcPct val="190000"/>
              </a:lnSpc>
            </a:pPr>
            <a:r>
              <a:rPr lang="zh-CN" altLang="en-US" sz="2800"/>
              <a:t>           张力性气胸是可迅速致死的危急重症。</a:t>
            </a:r>
            <a:endParaRPr lang="zh-CN" altLang="en-US" sz="2800"/>
          </a:p>
        </p:txBody>
      </p:sp>
      <p:pic>
        <p:nvPicPr>
          <p:cNvPr id="4" name="内容占位符 3" descr="图片1"/>
          <p:cNvPicPr>
            <a:picLocks noChangeAspect="1"/>
          </p:cNvPicPr>
          <p:nvPr/>
        </p:nvPicPr>
        <p:blipFill>
          <a:blip r:embed="rId1"/>
          <a:stretch>
            <a:fillRect/>
          </a:stretch>
        </p:blipFill>
        <p:spPr>
          <a:xfrm>
            <a:off x="8124825" y="0"/>
            <a:ext cx="1019175" cy="1019175"/>
          </a:xfrm>
          <a:prstGeom prst="rect">
            <a:avLst/>
          </a:prstGeom>
          <a:noFill/>
          <a:ln>
            <a:noFill/>
          </a:ln>
          <a:effectLst/>
        </p:spPr>
      </p:pic>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62" name="Picture 2" descr="图8-11"/>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381000" y="0"/>
            <a:ext cx="8382000" cy="7391400"/>
          </a:xfrm>
          <a:prstGeom prst="rect">
            <a:avLst/>
          </a:prstGeom>
          <a:noFill/>
          <a:extLst>
            <a:ext uri="{909E8E84-426E-40DD-AFC4-6F175D3DCCD1}">
              <a14:hiddenFill xmlns:a14="http://schemas.microsoft.com/office/drawing/2010/main">
                <a:solidFill>
                  <a:srgbClr val="FFFFFF"/>
                </a:solidFill>
              </a14:hiddenFill>
            </a:ext>
          </a:extLst>
        </p:spPr>
      </p:pic>
      <p:pic>
        <p:nvPicPr>
          <p:cNvPr id="4" name="内容占位符 3" descr="图片1"/>
          <p:cNvPicPr>
            <a:picLocks noChangeAspect="1"/>
          </p:cNvPicPr>
          <p:nvPr/>
        </p:nvPicPr>
        <p:blipFill>
          <a:blip r:embed="rId2"/>
          <a:stretch>
            <a:fillRect/>
          </a:stretch>
        </p:blipFill>
        <p:spPr>
          <a:xfrm>
            <a:off x="8124825" y="0"/>
            <a:ext cx="1019175" cy="1019175"/>
          </a:xfrm>
          <a:prstGeom prst="rect">
            <a:avLst/>
          </a:prstGeom>
          <a:noFill/>
          <a:ln>
            <a:noFill/>
          </a:ln>
          <a:effectLst/>
        </p:spPr>
      </p:pic>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2"/>
          <p:cNvSpPr>
            <a:spLocks noGrp="1" noChangeArrowheads="1"/>
          </p:cNvSpPr>
          <p:nvPr>
            <p:ph type="title"/>
          </p:nvPr>
        </p:nvSpPr>
        <p:spPr>
          <a:xfrm>
            <a:off x="304800" y="609600"/>
            <a:ext cx="8229600" cy="1143000"/>
          </a:xfrm>
        </p:spPr>
        <p:txBody>
          <a:bodyPr/>
          <a:lstStyle/>
          <a:p>
            <a:r>
              <a:rPr lang="zh-CN" altLang="en-US"/>
              <a:t>五、临床特点</a:t>
            </a:r>
            <a:endParaRPr lang="zh-CN" altLang="en-US"/>
          </a:p>
        </p:txBody>
      </p:sp>
      <p:sp>
        <p:nvSpPr>
          <p:cNvPr id="134147" name="Rectangle 3"/>
          <p:cNvSpPr>
            <a:spLocks noGrp="1" noChangeArrowheads="1"/>
          </p:cNvSpPr>
          <p:nvPr>
            <p:ph type="body" idx="1"/>
          </p:nvPr>
        </p:nvSpPr>
        <p:spPr>
          <a:xfrm>
            <a:off x="457200" y="1905000"/>
            <a:ext cx="8077200" cy="4648200"/>
          </a:xfrm>
        </p:spPr>
        <p:txBody>
          <a:bodyPr/>
          <a:lstStyle/>
          <a:p>
            <a:pPr>
              <a:lnSpc>
                <a:spcPct val="200000"/>
              </a:lnSpc>
            </a:pPr>
            <a:r>
              <a:rPr lang="en-US" altLang="zh-CN" sz="2800"/>
              <a:t>   1</a:t>
            </a:r>
            <a:r>
              <a:rPr lang="zh-CN" altLang="en-US" sz="2800"/>
              <a:t>．各部位的创伤具有不同表现和危险性      </a:t>
            </a:r>
            <a:endParaRPr lang="zh-CN" altLang="en-US" sz="2800"/>
          </a:p>
          <a:p>
            <a:pPr lvl="1">
              <a:lnSpc>
                <a:spcPct val="200000"/>
              </a:lnSpc>
              <a:buFontTx/>
              <a:buBlip>
                <a:blip r:embed="rId1"/>
              </a:buBlip>
            </a:pPr>
            <a:r>
              <a:rPr lang="zh-CN" altLang="en-US" sz="2800"/>
              <a:t> 腹部创伤常见实质性脏器破裂引起出血和休克，以及空腔脏器穿破引起腹膜炎；</a:t>
            </a:r>
            <a:endParaRPr lang="zh-CN" altLang="en-US" sz="2800"/>
          </a:p>
          <a:p>
            <a:pPr lvl="1">
              <a:lnSpc>
                <a:spcPct val="200000"/>
              </a:lnSpc>
              <a:buFontTx/>
              <a:buBlip>
                <a:blip r:embed="rId1"/>
              </a:buBlip>
            </a:pPr>
            <a:r>
              <a:rPr lang="zh-CN" altLang="en-US" sz="2800"/>
              <a:t> 四肢创伤出现骨折征，长骨骨折和骨盆骨折可引起严重失血性休克。</a:t>
            </a:r>
            <a:endParaRPr lang="zh-CN" altLang="en-US" sz="2800"/>
          </a:p>
        </p:txBody>
      </p:sp>
      <p:pic>
        <p:nvPicPr>
          <p:cNvPr id="4" name="内容占位符 3" descr="图片1"/>
          <p:cNvPicPr>
            <a:picLocks noChangeAspect="1"/>
          </p:cNvPicPr>
          <p:nvPr/>
        </p:nvPicPr>
        <p:blipFill>
          <a:blip r:embed="rId2"/>
          <a:stretch>
            <a:fillRect/>
          </a:stretch>
        </p:blipFill>
        <p:spPr>
          <a:xfrm>
            <a:off x="8124825" y="0"/>
            <a:ext cx="1019175" cy="1019175"/>
          </a:xfrm>
          <a:prstGeom prst="rect">
            <a:avLst/>
          </a:prstGeom>
          <a:noFill/>
          <a:ln>
            <a:noFill/>
          </a:ln>
          <a:effectLst/>
        </p:spPr>
      </p:pic>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2"/>
          <p:cNvSpPr>
            <a:spLocks noGrp="1" noChangeArrowheads="1"/>
          </p:cNvSpPr>
          <p:nvPr>
            <p:ph type="title"/>
          </p:nvPr>
        </p:nvSpPr>
        <p:spPr>
          <a:xfrm>
            <a:off x="304800" y="609600"/>
            <a:ext cx="8229600" cy="1143000"/>
          </a:xfrm>
        </p:spPr>
        <p:txBody>
          <a:bodyPr/>
          <a:lstStyle/>
          <a:p>
            <a:r>
              <a:rPr lang="zh-CN" altLang="en-US"/>
              <a:t>五、临床特点</a:t>
            </a:r>
            <a:endParaRPr lang="zh-CN" altLang="en-US"/>
          </a:p>
        </p:txBody>
      </p:sp>
      <p:sp>
        <p:nvSpPr>
          <p:cNvPr id="147459" name="Rectangle 3"/>
          <p:cNvSpPr>
            <a:spLocks noGrp="1" noChangeArrowheads="1"/>
          </p:cNvSpPr>
          <p:nvPr>
            <p:ph type="body" idx="1"/>
          </p:nvPr>
        </p:nvSpPr>
        <p:spPr>
          <a:xfrm>
            <a:off x="381000" y="2514600"/>
            <a:ext cx="8077200" cy="3886200"/>
          </a:xfrm>
        </p:spPr>
        <p:txBody>
          <a:bodyPr/>
          <a:lstStyle/>
          <a:p>
            <a:pPr>
              <a:lnSpc>
                <a:spcPct val="160000"/>
              </a:lnSpc>
            </a:pPr>
            <a:r>
              <a:rPr lang="en-US" altLang="zh-CN" sz="3600">
                <a:solidFill>
                  <a:srgbClr val="FF0000"/>
                </a:solidFill>
              </a:rPr>
              <a:t>   </a:t>
            </a:r>
            <a:r>
              <a:rPr lang="en-US" altLang="zh-CN" sz="3600"/>
              <a:t>2</a:t>
            </a:r>
            <a:r>
              <a:rPr lang="zh-CN" altLang="en-US" sz="3600"/>
              <a:t>．休克发生率高    由于多发伤损伤范围广，失血量大，创伤的应激反应剧烈，易发生低血容量性休克，有时可与心源性休克同时存在。</a:t>
            </a:r>
            <a:endParaRPr lang="zh-CN" altLang="en-US" sz="3600"/>
          </a:p>
        </p:txBody>
      </p:sp>
      <p:pic>
        <p:nvPicPr>
          <p:cNvPr id="4" name="内容占位符 3" descr="图片1"/>
          <p:cNvPicPr>
            <a:picLocks noChangeAspect="1"/>
          </p:cNvPicPr>
          <p:nvPr/>
        </p:nvPicPr>
        <p:blipFill>
          <a:blip r:embed="rId1"/>
          <a:stretch>
            <a:fillRect/>
          </a:stretch>
        </p:blipFill>
        <p:spPr>
          <a:xfrm>
            <a:off x="8124825" y="0"/>
            <a:ext cx="1019175" cy="1019175"/>
          </a:xfrm>
          <a:prstGeom prst="rect">
            <a:avLst/>
          </a:prstGeom>
          <a:noFill/>
          <a:ln>
            <a:noFill/>
          </a:ln>
          <a:effectLst/>
        </p:spPr>
      </p:pic>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2"/>
          <p:cNvSpPr>
            <a:spLocks noGrp="1" noChangeArrowheads="1"/>
          </p:cNvSpPr>
          <p:nvPr>
            <p:ph type="title"/>
          </p:nvPr>
        </p:nvSpPr>
        <p:spPr>
          <a:xfrm>
            <a:off x="304800" y="609600"/>
            <a:ext cx="8229600" cy="1143000"/>
          </a:xfrm>
        </p:spPr>
        <p:txBody>
          <a:bodyPr/>
          <a:lstStyle/>
          <a:p>
            <a:r>
              <a:rPr lang="zh-CN" altLang="en-US"/>
              <a:t>五、临床特点</a:t>
            </a:r>
            <a:endParaRPr lang="zh-CN" altLang="en-US"/>
          </a:p>
        </p:txBody>
      </p:sp>
      <p:sp>
        <p:nvSpPr>
          <p:cNvPr id="148483" name="Rectangle 3"/>
          <p:cNvSpPr>
            <a:spLocks noGrp="1" noChangeArrowheads="1"/>
          </p:cNvSpPr>
          <p:nvPr>
            <p:ph type="body" idx="1"/>
          </p:nvPr>
        </p:nvSpPr>
        <p:spPr>
          <a:xfrm>
            <a:off x="381000" y="2514600"/>
            <a:ext cx="8153400" cy="4343400"/>
          </a:xfrm>
        </p:spPr>
        <p:txBody>
          <a:bodyPr/>
          <a:lstStyle/>
          <a:p>
            <a:pPr>
              <a:lnSpc>
                <a:spcPct val="160000"/>
              </a:lnSpc>
            </a:pPr>
            <a:r>
              <a:rPr lang="en-US" altLang="zh-CN" sz="2800"/>
              <a:t>   3</a:t>
            </a:r>
            <a:r>
              <a:rPr lang="zh-CN" altLang="en-US" sz="2800"/>
              <a:t>．感染发生率高   创伤后机体免疫功能受到抑制，伤口污染严重，肠道细菌移位，以及侵入性导管的使用，感染发生率高。据统计，创伤感染所致的死亡占全部死亡的</a:t>
            </a:r>
            <a:r>
              <a:rPr lang="en-US" altLang="zh-CN" sz="2800"/>
              <a:t>78</a:t>
            </a:r>
            <a:r>
              <a:rPr lang="zh-CN" altLang="en-US" sz="2800"/>
              <a:t>％。多发伤感染多为混合感染，菌群包括革兰阳性菌、革兰阴性菌及厌氧菌。</a:t>
            </a:r>
            <a:endParaRPr lang="zh-CN" altLang="en-US" sz="2800"/>
          </a:p>
        </p:txBody>
      </p:sp>
      <p:pic>
        <p:nvPicPr>
          <p:cNvPr id="4" name="内容占位符 3" descr="图片1"/>
          <p:cNvPicPr>
            <a:picLocks noChangeAspect="1"/>
          </p:cNvPicPr>
          <p:nvPr/>
        </p:nvPicPr>
        <p:blipFill>
          <a:blip r:embed="rId1"/>
          <a:stretch>
            <a:fillRect/>
          </a:stretch>
        </p:blipFill>
        <p:spPr>
          <a:xfrm>
            <a:off x="8124825" y="0"/>
            <a:ext cx="1019175" cy="1019175"/>
          </a:xfrm>
          <a:prstGeom prst="rect">
            <a:avLst/>
          </a:prstGeom>
          <a:noFill/>
          <a:ln>
            <a:noFill/>
          </a:ln>
          <a:effectLst/>
        </p:spPr>
      </p:pic>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2"/>
          <p:cNvSpPr>
            <a:spLocks noGrp="1" noChangeArrowheads="1"/>
          </p:cNvSpPr>
          <p:nvPr>
            <p:ph type="title"/>
          </p:nvPr>
        </p:nvSpPr>
        <p:spPr>
          <a:xfrm>
            <a:off x="304800" y="609600"/>
            <a:ext cx="8229600" cy="1143000"/>
          </a:xfrm>
        </p:spPr>
        <p:txBody>
          <a:bodyPr/>
          <a:lstStyle/>
          <a:p>
            <a:r>
              <a:rPr lang="zh-CN" altLang="en-US"/>
              <a:t>五、临床特点</a:t>
            </a:r>
            <a:endParaRPr lang="zh-CN" altLang="en-US"/>
          </a:p>
        </p:txBody>
      </p:sp>
      <p:sp>
        <p:nvSpPr>
          <p:cNvPr id="149507" name="Rectangle 3"/>
          <p:cNvSpPr>
            <a:spLocks noGrp="1" noChangeArrowheads="1"/>
          </p:cNvSpPr>
          <p:nvPr>
            <p:ph type="body" idx="1"/>
          </p:nvPr>
        </p:nvSpPr>
        <p:spPr>
          <a:xfrm>
            <a:off x="457200" y="2514600"/>
            <a:ext cx="8153400" cy="3733800"/>
          </a:xfrm>
        </p:spPr>
        <p:txBody>
          <a:bodyPr/>
          <a:lstStyle/>
          <a:p>
            <a:pPr>
              <a:lnSpc>
                <a:spcPct val="160000"/>
              </a:lnSpc>
            </a:pPr>
            <a:r>
              <a:rPr lang="en-US" altLang="zh-CN">
                <a:solidFill>
                  <a:srgbClr val="FF0000"/>
                </a:solidFill>
              </a:rPr>
              <a:t>   </a:t>
            </a:r>
            <a:r>
              <a:rPr lang="en-US" altLang="zh-CN"/>
              <a:t>4</a:t>
            </a:r>
            <a:r>
              <a:rPr lang="zh-CN" altLang="en-US"/>
              <a:t>．严重低氧血症    多发伤早期低氧血症发生率高，可高达</a:t>
            </a:r>
            <a:r>
              <a:rPr lang="en-US" altLang="zh-CN"/>
              <a:t>90</a:t>
            </a:r>
            <a:r>
              <a:rPr lang="zh-CN" altLang="en-US"/>
              <a:t>％，尤其是颅脑伤、胸部伤伴有休克或昏迷者，</a:t>
            </a:r>
            <a:r>
              <a:rPr lang="en-US" altLang="zh-CN"/>
              <a:t>PaO</a:t>
            </a:r>
            <a:r>
              <a:rPr lang="en-US" altLang="zh-CN" baseline="-25000"/>
              <a:t>2</a:t>
            </a:r>
            <a:r>
              <a:rPr lang="zh-CN" altLang="en-US"/>
              <a:t>可降至</a:t>
            </a:r>
            <a:r>
              <a:rPr lang="en-US" altLang="zh-CN"/>
              <a:t>30</a:t>
            </a:r>
            <a:r>
              <a:rPr lang="zh-CN" altLang="en-US"/>
              <a:t>～</a:t>
            </a:r>
            <a:r>
              <a:rPr lang="en-US" altLang="zh-CN"/>
              <a:t>40mmHg</a:t>
            </a:r>
            <a:r>
              <a:rPr lang="zh-CN" altLang="en-US"/>
              <a:t>。</a:t>
            </a:r>
            <a:endParaRPr lang="zh-CN" altLang="en-US"/>
          </a:p>
        </p:txBody>
      </p:sp>
      <p:pic>
        <p:nvPicPr>
          <p:cNvPr id="4" name="内容占位符 3" descr="图片1"/>
          <p:cNvPicPr>
            <a:picLocks noChangeAspect="1"/>
          </p:cNvPicPr>
          <p:nvPr/>
        </p:nvPicPr>
        <p:blipFill>
          <a:blip r:embed="rId1"/>
          <a:stretch>
            <a:fillRect/>
          </a:stretch>
        </p:blipFill>
        <p:spPr>
          <a:xfrm>
            <a:off x="8124825" y="0"/>
            <a:ext cx="1019175" cy="1019175"/>
          </a:xfrm>
          <a:prstGeom prst="rect">
            <a:avLst/>
          </a:prstGeom>
          <a:noFill/>
          <a:ln>
            <a:noFill/>
          </a:ln>
          <a:effectLst/>
        </p:spPr>
      </p:pic>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2"/>
          <p:cNvSpPr>
            <a:spLocks noGrp="1" noChangeArrowheads="1"/>
          </p:cNvSpPr>
          <p:nvPr>
            <p:ph type="title"/>
          </p:nvPr>
        </p:nvSpPr>
        <p:spPr>
          <a:xfrm>
            <a:off x="304800" y="609600"/>
            <a:ext cx="8229600" cy="1143000"/>
          </a:xfrm>
        </p:spPr>
        <p:txBody>
          <a:bodyPr/>
          <a:lstStyle/>
          <a:p>
            <a:r>
              <a:rPr lang="zh-CN" altLang="en-US"/>
              <a:t>五、临床特点</a:t>
            </a:r>
            <a:endParaRPr lang="zh-CN" altLang="en-US"/>
          </a:p>
        </p:txBody>
      </p:sp>
      <p:sp>
        <p:nvSpPr>
          <p:cNvPr id="150531" name="Rectangle 3"/>
          <p:cNvSpPr>
            <a:spLocks noGrp="1" noChangeArrowheads="1"/>
          </p:cNvSpPr>
          <p:nvPr>
            <p:ph type="body" idx="1"/>
          </p:nvPr>
        </p:nvSpPr>
        <p:spPr>
          <a:xfrm>
            <a:off x="457200" y="2057400"/>
            <a:ext cx="8153400" cy="4419600"/>
          </a:xfrm>
        </p:spPr>
        <p:txBody>
          <a:bodyPr/>
          <a:lstStyle/>
          <a:p>
            <a:pPr>
              <a:lnSpc>
                <a:spcPct val="140000"/>
              </a:lnSpc>
            </a:pPr>
            <a:r>
              <a:rPr lang="en-US" altLang="zh-CN" sz="2800"/>
              <a:t>   5</a:t>
            </a:r>
            <a:r>
              <a:rPr lang="zh-CN" altLang="en-US" sz="2800"/>
              <a:t>．易发生多器官功能衰竭，死亡率高   多器官功能衰竭一般从一个脏器功能衰竭开始后累及其它脏器。器官衰竭发生的顺序依次是肺、肝、胃粘膜与肾。衰竭的脏器数目越多，死亡率越高。据统计，一个脏器衰竭死亡率为</a:t>
            </a:r>
            <a:r>
              <a:rPr lang="en-US" altLang="zh-CN" sz="2800"/>
              <a:t>25</a:t>
            </a:r>
            <a:r>
              <a:rPr lang="zh-CN" altLang="en-US" sz="2800"/>
              <a:t>％，两个脏器衰竭死亡率为</a:t>
            </a:r>
            <a:r>
              <a:rPr lang="en-US" altLang="zh-CN" sz="2800"/>
              <a:t>50</a:t>
            </a:r>
            <a:r>
              <a:rPr lang="zh-CN" altLang="en-US" sz="2800"/>
              <a:t>％，三个脏器衰竭死亡率为</a:t>
            </a:r>
            <a:r>
              <a:rPr lang="en-US" altLang="zh-CN" sz="2800"/>
              <a:t>75</a:t>
            </a:r>
            <a:r>
              <a:rPr lang="zh-CN" altLang="en-US" sz="2800"/>
              <a:t>％，四个以上脏器衰竭无一生存。</a:t>
            </a:r>
            <a:endParaRPr lang="zh-CN" altLang="en-US" sz="2800"/>
          </a:p>
        </p:txBody>
      </p:sp>
      <p:pic>
        <p:nvPicPr>
          <p:cNvPr id="4" name="内容占位符 3" descr="图片1"/>
          <p:cNvPicPr>
            <a:picLocks noChangeAspect="1"/>
          </p:cNvPicPr>
          <p:nvPr/>
        </p:nvPicPr>
        <p:blipFill>
          <a:blip r:embed="rId1"/>
          <a:stretch>
            <a:fillRect/>
          </a:stretch>
        </p:blipFill>
        <p:spPr>
          <a:xfrm>
            <a:off x="8124825" y="0"/>
            <a:ext cx="1019175" cy="1019175"/>
          </a:xfrm>
          <a:prstGeom prst="rect">
            <a:avLst/>
          </a:prstGeom>
          <a:noFill/>
          <a:ln>
            <a:noFill/>
          </a:ln>
          <a:effectLst/>
        </p:spPr>
      </p:pic>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2"/>
          <p:cNvSpPr>
            <a:spLocks noGrp="1" noChangeArrowheads="1"/>
          </p:cNvSpPr>
          <p:nvPr>
            <p:ph type="title"/>
          </p:nvPr>
        </p:nvSpPr>
        <p:spPr>
          <a:xfrm>
            <a:off x="304800" y="762000"/>
            <a:ext cx="8229600" cy="1143000"/>
          </a:xfrm>
        </p:spPr>
        <p:txBody>
          <a:bodyPr/>
          <a:lstStyle/>
          <a:p>
            <a:r>
              <a:rPr lang="zh-CN" altLang="en-US"/>
              <a:t>五、临床特点</a:t>
            </a:r>
            <a:endParaRPr lang="zh-CN" altLang="en-US"/>
          </a:p>
        </p:txBody>
      </p:sp>
      <p:sp>
        <p:nvSpPr>
          <p:cNvPr id="151555" name="Rectangle 3"/>
          <p:cNvSpPr>
            <a:spLocks noGrp="1" noChangeArrowheads="1"/>
          </p:cNvSpPr>
          <p:nvPr>
            <p:ph type="body" idx="1"/>
          </p:nvPr>
        </p:nvSpPr>
        <p:spPr>
          <a:xfrm>
            <a:off x="457200" y="2438400"/>
            <a:ext cx="8153400" cy="4419600"/>
          </a:xfrm>
        </p:spPr>
        <p:txBody>
          <a:bodyPr/>
          <a:lstStyle/>
          <a:p>
            <a:pPr>
              <a:lnSpc>
                <a:spcPct val="140000"/>
              </a:lnSpc>
            </a:pPr>
            <a:r>
              <a:rPr lang="en-US" altLang="zh-CN"/>
              <a:t>   6</a:t>
            </a:r>
            <a:r>
              <a:rPr lang="zh-CN" altLang="en-US"/>
              <a:t>．容易漏诊    多发损伤两个部位以上，开放伤与闭合伤，明显外伤与闭合外伤并存，在同一部位又可发生多脏器伤，加之外伤史不明，时间紧迫，临床医师的经验受限等，容易发生漏诊。</a:t>
            </a:r>
            <a:endParaRPr lang="zh-CN" altLang="en-US"/>
          </a:p>
          <a:p>
            <a:pPr>
              <a:lnSpc>
                <a:spcPct val="120000"/>
              </a:lnSpc>
            </a:pPr>
            <a:endParaRPr lang="en-US" altLang="zh-CN"/>
          </a:p>
        </p:txBody>
      </p:sp>
      <p:pic>
        <p:nvPicPr>
          <p:cNvPr id="4" name="内容占位符 3" descr="图片1"/>
          <p:cNvPicPr>
            <a:picLocks noChangeAspect="1"/>
          </p:cNvPicPr>
          <p:nvPr/>
        </p:nvPicPr>
        <p:blipFill>
          <a:blip r:embed="rId1"/>
          <a:stretch>
            <a:fillRect/>
          </a:stretch>
        </p:blipFill>
        <p:spPr>
          <a:xfrm>
            <a:off x="8124825" y="0"/>
            <a:ext cx="1019175" cy="1019175"/>
          </a:xfrm>
          <a:prstGeom prst="rect">
            <a:avLst/>
          </a:prstGeom>
          <a:noFill/>
          <a:ln>
            <a:noFill/>
          </a:ln>
          <a:effectLst/>
        </p:spPr>
      </p:pic>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2"/>
          <p:cNvSpPr>
            <a:spLocks noGrp="1" noChangeArrowheads="1"/>
          </p:cNvSpPr>
          <p:nvPr>
            <p:ph type="title"/>
          </p:nvPr>
        </p:nvSpPr>
        <p:spPr>
          <a:xfrm>
            <a:off x="304800" y="762000"/>
            <a:ext cx="8229600" cy="1143000"/>
          </a:xfrm>
        </p:spPr>
        <p:txBody>
          <a:bodyPr/>
          <a:lstStyle/>
          <a:p>
            <a:r>
              <a:rPr lang="zh-CN" altLang="en-US"/>
              <a:t>五、临床特点</a:t>
            </a:r>
            <a:endParaRPr lang="zh-CN" altLang="en-US"/>
          </a:p>
        </p:txBody>
      </p:sp>
      <p:sp>
        <p:nvSpPr>
          <p:cNvPr id="152579" name="Rectangle 3"/>
          <p:cNvSpPr>
            <a:spLocks noGrp="1" noChangeArrowheads="1"/>
          </p:cNvSpPr>
          <p:nvPr>
            <p:ph type="body" idx="1"/>
          </p:nvPr>
        </p:nvSpPr>
        <p:spPr>
          <a:xfrm>
            <a:off x="0" y="2133600"/>
            <a:ext cx="8610600" cy="4724400"/>
          </a:xfrm>
        </p:spPr>
        <p:txBody>
          <a:bodyPr/>
          <a:lstStyle/>
          <a:p>
            <a:pPr>
              <a:lnSpc>
                <a:spcPct val="140000"/>
              </a:lnSpc>
            </a:pPr>
            <a:r>
              <a:rPr lang="en-US" altLang="zh-CN" sz="2800"/>
              <a:t>     </a:t>
            </a:r>
            <a:r>
              <a:rPr lang="en-US" altLang="zh-CN"/>
              <a:t>6</a:t>
            </a:r>
            <a:r>
              <a:rPr lang="zh-CN" altLang="en-US"/>
              <a:t>．容易漏诊</a:t>
            </a:r>
            <a:r>
              <a:rPr lang="zh-CN" altLang="en-US">
                <a:solidFill>
                  <a:srgbClr val="FF0000"/>
                </a:solidFill>
              </a:rPr>
              <a:t>     </a:t>
            </a:r>
            <a:r>
              <a:rPr lang="zh-CN" altLang="en-US"/>
              <a:t>主要原因：</a:t>
            </a:r>
            <a:endParaRPr lang="zh-CN" altLang="en-US"/>
          </a:p>
          <a:p>
            <a:pPr lvl="1">
              <a:lnSpc>
                <a:spcPct val="120000"/>
              </a:lnSpc>
              <a:buClr>
                <a:srgbClr val="FF0000"/>
              </a:buClr>
              <a:buFont typeface="Wingdings" panose="05000000000000000000" pitchFamily="2" charset="2"/>
              <a:buChar char="Ø"/>
            </a:pPr>
            <a:r>
              <a:rPr lang="zh-CN" altLang="en-US" sz="2800"/>
              <a:t>  </a:t>
            </a:r>
            <a:r>
              <a:rPr lang="zh-CN" altLang="en-US"/>
              <a:t>未能按多发伤抢救常规进行；</a:t>
            </a:r>
            <a:endParaRPr lang="zh-CN" altLang="en-US"/>
          </a:p>
          <a:p>
            <a:pPr lvl="1">
              <a:lnSpc>
                <a:spcPct val="120000"/>
              </a:lnSpc>
              <a:buClr>
                <a:srgbClr val="FF0000"/>
              </a:buClr>
              <a:buFont typeface="Wingdings" panose="05000000000000000000" pitchFamily="2" charset="2"/>
              <a:buChar char="Ø"/>
            </a:pPr>
            <a:r>
              <a:rPr lang="zh-CN" altLang="en-US"/>
              <a:t>  被一些表面创伤或易于察觉的伤情左右，而忽视了隐蔽和深在的甚至更严 重的创伤；</a:t>
            </a:r>
            <a:endParaRPr lang="zh-CN" altLang="en-US"/>
          </a:p>
          <a:p>
            <a:pPr lvl="1">
              <a:lnSpc>
                <a:spcPct val="120000"/>
              </a:lnSpc>
              <a:buClr>
                <a:srgbClr val="FF0000"/>
              </a:buClr>
              <a:buFont typeface="Wingdings" panose="05000000000000000000" pitchFamily="2" charset="2"/>
              <a:buChar char="Ø"/>
            </a:pPr>
            <a:r>
              <a:rPr lang="zh-CN" altLang="en-US"/>
              <a:t>  某些症状和体征早期表现不明显而未被引起重视。</a:t>
            </a:r>
            <a:endParaRPr lang="zh-CN" altLang="en-US"/>
          </a:p>
        </p:txBody>
      </p:sp>
      <p:pic>
        <p:nvPicPr>
          <p:cNvPr id="4" name="内容占位符 3" descr="图片1"/>
          <p:cNvPicPr>
            <a:picLocks noChangeAspect="1"/>
          </p:cNvPicPr>
          <p:nvPr/>
        </p:nvPicPr>
        <p:blipFill>
          <a:blip r:embed="rId1"/>
          <a:stretch>
            <a:fillRect/>
          </a:stretch>
        </p:blipFill>
        <p:spPr>
          <a:xfrm>
            <a:off x="8124825" y="0"/>
            <a:ext cx="1019175" cy="1019175"/>
          </a:xfrm>
          <a:prstGeom prst="rect">
            <a:avLst/>
          </a:prstGeom>
          <a:noFill/>
          <a:ln>
            <a:noFill/>
          </a:ln>
          <a:effectLst/>
        </p:spPr>
      </p:pic>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2"/>
          <p:cNvSpPr>
            <a:spLocks noGrp="1" noChangeArrowheads="1"/>
          </p:cNvSpPr>
          <p:nvPr>
            <p:ph type="title"/>
          </p:nvPr>
        </p:nvSpPr>
        <p:spPr>
          <a:xfrm>
            <a:off x="304800" y="762000"/>
            <a:ext cx="8229600" cy="1143000"/>
          </a:xfrm>
        </p:spPr>
        <p:txBody>
          <a:bodyPr/>
          <a:lstStyle/>
          <a:p>
            <a:r>
              <a:rPr lang="zh-CN" altLang="en-US"/>
              <a:t>六、临床诊断</a:t>
            </a:r>
            <a:endParaRPr lang="zh-CN" altLang="en-US"/>
          </a:p>
        </p:txBody>
      </p:sp>
      <p:sp>
        <p:nvSpPr>
          <p:cNvPr id="154627" name="Rectangle 3"/>
          <p:cNvSpPr>
            <a:spLocks noGrp="1" noChangeArrowheads="1"/>
          </p:cNvSpPr>
          <p:nvPr>
            <p:ph type="body" idx="1"/>
          </p:nvPr>
        </p:nvSpPr>
        <p:spPr>
          <a:xfrm>
            <a:off x="304800" y="2362200"/>
            <a:ext cx="8305800" cy="4191000"/>
          </a:xfrm>
        </p:spPr>
        <p:txBody>
          <a:bodyPr/>
          <a:lstStyle/>
          <a:p>
            <a:pPr>
              <a:lnSpc>
                <a:spcPct val="130000"/>
              </a:lnSpc>
            </a:pPr>
            <a:r>
              <a:rPr lang="en-US" altLang="zh-CN"/>
              <a:t>             </a:t>
            </a:r>
            <a:r>
              <a:rPr lang="zh-CN" altLang="en-US" sz="3600"/>
              <a:t>多发伤是可以发生在机体任何部位的一种严重创伤。对多发伤的诊断必须简捷，即不能耽误必要的抢救，又必须全面，不遗漏任何隐蔽的致命伤。</a:t>
            </a:r>
            <a:endParaRPr lang="zh-CN" altLang="en-US" sz="3600"/>
          </a:p>
        </p:txBody>
      </p:sp>
      <p:pic>
        <p:nvPicPr>
          <p:cNvPr id="4" name="内容占位符 3" descr="图片1"/>
          <p:cNvPicPr>
            <a:picLocks noChangeAspect="1"/>
          </p:cNvPicPr>
          <p:nvPr/>
        </p:nvPicPr>
        <p:blipFill>
          <a:blip r:embed="rId1"/>
          <a:stretch>
            <a:fillRect/>
          </a:stretch>
        </p:blipFill>
        <p:spPr>
          <a:xfrm>
            <a:off x="8124825" y="0"/>
            <a:ext cx="1019175" cy="1019175"/>
          </a:xfrm>
          <a:prstGeom prst="rect">
            <a:avLst/>
          </a:prstGeom>
          <a:noFill/>
          <a:ln>
            <a:noFill/>
          </a:ln>
          <a:effectLst/>
        </p:spPr>
      </p:pic>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2"/>
          <p:cNvSpPr>
            <a:spLocks noGrp="1" noChangeArrowheads="1"/>
          </p:cNvSpPr>
          <p:nvPr>
            <p:ph type="title"/>
          </p:nvPr>
        </p:nvSpPr>
        <p:spPr>
          <a:xfrm>
            <a:off x="304800" y="533400"/>
            <a:ext cx="8229600" cy="1143000"/>
          </a:xfrm>
        </p:spPr>
        <p:txBody>
          <a:bodyPr/>
          <a:lstStyle/>
          <a:p>
            <a:r>
              <a:rPr lang="zh-CN" altLang="en-US"/>
              <a:t>六、临床诊断</a:t>
            </a:r>
            <a:endParaRPr lang="zh-CN" altLang="en-US"/>
          </a:p>
        </p:txBody>
      </p:sp>
      <p:sp>
        <p:nvSpPr>
          <p:cNvPr id="155651" name="Rectangle 3"/>
          <p:cNvSpPr>
            <a:spLocks noGrp="1" noChangeArrowheads="1"/>
          </p:cNvSpPr>
          <p:nvPr>
            <p:ph type="body" idx="1"/>
          </p:nvPr>
        </p:nvSpPr>
        <p:spPr>
          <a:xfrm>
            <a:off x="381000" y="1981200"/>
            <a:ext cx="8305800" cy="4191000"/>
          </a:xfrm>
        </p:spPr>
        <p:txBody>
          <a:bodyPr/>
          <a:lstStyle/>
          <a:p>
            <a:pPr>
              <a:lnSpc>
                <a:spcPct val="160000"/>
              </a:lnSpc>
            </a:pPr>
            <a:r>
              <a:rPr lang="en-US" altLang="zh-CN" sz="2800"/>
              <a:t>    1</a:t>
            </a:r>
            <a:r>
              <a:rPr lang="zh-CN" altLang="en-US" sz="2800"/>
              <a:t>．迅速判断伤员有无威胁生命的征象</a:t>
            </a:r>
            <a:r>
              <a:rPr lang="en-US" altLang="zh-CN" sz="2800"/>
              <a:t>---</a:t>
            </a:r>
            <a:r>
              <a:rPr lang="zh-CN" altLang="en-US" sz="2800"/>
              <a:t>初步评估   在抢救现场或伤员刚送到急诊室时，应首先对伤员进行快速全面的粗略检查，注意病人的神志、面色、呼吸、血压、脉搏、及出血情况，排除病人有无呼吸道梗阻、休克、大出血等致命征象。心搏呼吸骤停者，应立即进行心肺复苏。</a:t>
            </a:r>
            <a:r>
              <a:rPr lang="zh-CN" altLang="en-US" sz="3600"/>
              <a:t> </a:t>
            </a:r>
            <a:endParaRPr lang="zh-CN" altLang="en-US" sz="3600"/>
          </a:p>
        </p:txBody>
      </p:sp>
      <p:pic>
        <p:nvPicPr>
          <p:cNvPr id="4" name="内容占位符 3" descr="图片1"/>
          <p:cNvPicPr>
            <a:picLocks noChangeAspect="1"/>
          </p:cNvPicPr>
          <p:nvPr/>
        </p:nvPicPr>
        <p:blipFill>
          <a:blip r:embed="rId1"/>
          <a:stretch>
            <a:fillRect/>
          </a:stretch>
        </p:blipFill>
        <p:spPr>
          <a:xfrm>
            <a:off x="8124825" y="0"/>
            <a:ext cx="1019175" cy="1019175"/>
          </a:xfrm>
          <a:prstGeom prst="rect">
            <a:avLst/>
          </a:prstGeom>
          <a:noFill/>
          <a:ln>
            <a:noFill/>
          </a:ln>
          <a:effectLst/>
        </p:spPr>
      </p:pic>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2"/>
          <p:cNvSpPr>
            <a:spLocks noGrp="1" noChangeArrowheads="1"/>
          </p:cNvSpPr>
          <p:nvPr>
            <p:ph type="title"/>
          </p:nvPr>
        </p:nvSpPr>
        <p:spPr>
          <a:xfrm>
            <a:off x="381000" y="609600"/>
            <a:ext cx="8229600" cy="1143000"/>
          </a:xfrm>
        </p:spPr>
        <p:txBody>
          <a:bodyPr/>
          <a:lstStyle/>
          <a:p>
            <a:r>
              <a:rPr lang="zh-CN" altLang="en-US" sz="4400"/>
              <a:t>六、临床诊断</a:t>
            </a:r>
            <a:endParaRPr lang="zh-CN" altLang="en-US" sz="4400"/>
          </a:p>
        </p:txBody>
      </p:sp>
      <p:sp>
        <p:nvSpPr>
          <p:cNvPr id="193539" name="Rectangle 3"/>
          <p:cNvSpPr>
            <a:spLocks noGrp="1" noChangeArrowheads="1"/>
          </p:cNvSpPr>
          <p:nvPr>
            <p:ph type="body" idx="1"/>
          </p:nvPr>
        </p:nvSpPr>
        <p:spPr>
          <a:xfrm>
            <a:off x="533400" y="1981200"/>
            <a:ext cx="7772400" cy="4419600"/>
          </a:xfrm>
        </p:spPr>
        <p:txBody>
          <a:bodyPr/>
          <a:lstStyle/>
          <a:p>
            <a:r>
              <a:rPr lang="en-US" altLang="zh-CN">
                <a:latin typeface="宋体" panose="02010600030101010101" pitchFamily="2" charset="-122"/>
              </a:rPr>
              <a:t>    </a:t>
            </a:r>
            <a:r>
              <a:rPr lang="zh-CN" altLang="en-US">
                <a:latin typeface="宋体" panose="02010600030101010101" pitchFamily="2" charset="-122"/>
              </a:rPr>
              <a:t>首先确定气道是否通畅，如不通畅，先试图用手法解除阻塞。</a:t>
            </a:r>
            <a:r>
              <a:rPr lang="zh-CN" altLang="en-US"/>
              <a:t> </a:t>
            </a:r>
            <a:endParaRPr lang="zh-CN" altLang="en-US"/>
          </a:p>
          <a:p>
            <a:r>
              <a:rPr lang="zh-CN" altLang="en-US">
                <a:latin typeface="宋体" panose="02010600030101010101" pitchFamily="2" charset="-122"/>
              </a:rPr>
              <a:t>    </a:t>
            </a:r>
            <a:r>
              <a:rPr lang="zh-CN" altLang="en-US">
                <a:solidFill>
                  <a:srgbClr val="FFFF66"/>
                </a:solidFill>
                <a:latin typeface="宋体" panose="02010600030101010101" pitchFamily="2" charset="-122"/>
              </a:rPr>
              <a:t>气道阻塞的常见原因是</a:t>
            </a:r>
            <a:r>
              <a:rPr lang="zh-CN" altLang="en-US">
                <a:solidFill>
                  <a:schemeClr val="folHlink"/>
                </a:solidFill>
                <a:latin typeface="宋体" panose="02010600030101010101" pitchFamily="2" charset="-122"/>
              </a:rPr>
              <a:t>：</a:t>
            </a:r>
            <a:r>
              <a:rPr lang="zh-CN" altLang="en-US">
                <a:latin typeface="宋体" panose="02010600030101010101" pitchFamily="2" charset="-122"/>
                <a:ea typeface="Arial Unicode MS" pitchFamily="34" charset="-122"/>
                <a:cs typeface="Arial Unicode MS" pitchFamily="34" charset="-122"/>
              </a:rPr>
              <a:t>①</a:t>
            </a:r>
            <a:r>
              <a:rPr lang="zh-CN" altLang="en-US">
                <a:latin typeface="宋体" panose="02010600030101010101" pitchFamily="2" charset="-122"/>
              </a:rPr>
              <a:t>舌后坠；</a:t>
            </a:r>
            <a:r>
              <a:rPr lang="zh-CN" altLang="en-US">
                <a:latin typeface="宋体" panose="02010600030101010101" pitchFamily="2" charset="-122"/>
                <a:ea typeface="Arial Unicode MS" pitchFamily="34" charset="-122"/>
                <a:cs typeface="Arial Unicode MS" pitchFamily="34" charset="-122"/>
              </a:rPr>
              <a:t>②</a:t>
            </a:r>
            <a:r>
              <a:rPr lang="zh-CN" altLang="en-US">
                <a:latin typeface="宋体" panose="02010600030101010101" pitchFamily="2" charset="-122"/>
              </a:rPr>
              <a:t>脱落牙齿或异物；</a:t>
            </a:r>
            <a:r>
              <a:rPr lang="zh-CN" altLang="en-US">
                <a:latin typeface="宋体" panose="02010600030101010101" pitchFamily="2" charset="-122"/>
                <a:ea typeface="Arial Unicode MS" pitchFamily="34" charset="-122"/>
                <a:cs typeface="Arial Unicode MS" pitchFamily="34" charset="-122"/>
              </a:rPr>
              <a:t>③</a:t>
            </a:r>
            <a:r>
              <a:rPr lang="zh-CN" altLang="en-US">
                <a:latin typeface="宋体" panose="02010600030101010101" pitchFamily="2" charset="-122"/>
              </a:rPr>
              <a:t>面部或口腔出血；</a:t>
            </a:r>
            <a:r>
              <a:rPr lang="zh-CN" altLang="en-US">
                <a:latin typeface="宋体" panose="02010600030101010101" pitchFamily="2" charset="-122"/>
                <a:ea typeface="Arial Unicode MS" pitchFamily="34" charset="-122"/>
                <a:cs typeface="Arial Unicode MS" pitchFamily="34" charset="-122"/>
              </a:rPr>
              <a:t>④</a:t>
            </a:r>
            <a:r>
              <a:rPr lang="zh-CN" altLang="en-US">
                <a:latin typeface="宋体" panose="02010600030101010101" pitchFamily="2" charset="-122"/>
              </a:rPr>
              <a:t>呕吐物；</a:t>
            </a:r>
            <a:r>
              <a:rPr lang="zh-CN" altLang="en-US">
                <a:latin typeface="宋体" panose="02010600030101010101" pitchFamily="2" charset="-122"/>
                <a:ea typeface="Arial Unicode MS" pitchFamily="34" charset="-122"/>
                <a:cs typeface="Arial Unicode MS" pitchFamily="34" charset="-122"/>
              </a:rPr>
              <a:t>⑤</a:t>
            </a:r>
            <a:r>
              <a:rPr lang="zh-CN" altLang="en-US">
                <a:latin typeface="宋体" panose="02010600030101010101" pitchFamily="2" charset="-122"/>
              </a:rPr>
              <a:t>颌骨骨折。</a:t>
            </a:r>
            <a:r>
              <a:rPr lang="zh-CN" altLang="en-US"/>
              <a:t> </a:t>
            </a:r>
            <a:endParaRPr lang="zh-CN" altLang="en-US"/>
          </a:p>
          <a:p>
            <a:r>
              <a:rPr lang="zh-CN" altLang="en-US">
                <a:latin typeface="宋体" panose="02010600030101010101" pitchFamily="2" charset="-122"/>
              </a:rPr>
              <a:t>    要特别注意，开放气道时，伤员有无颈椎损伤的可能性，避免过度伸屈颈部以免造成或加重脊髓损伤。</a:t>
            </a:r>
            <a:r>
              <a:rPr lang="zh-CN" altLang="en-US"/>
              <a:t> </a:t>
            </a:r>
            <a:endParaRPr lang="zh-CN" altLang="en-US"/>
          </a:p>
        </p:txBody>
      </p:sp>
      <p:pic>
        <p:nvPicPr>
          <p:cNvPr id="4" name="内容占位符 3" descr="图片1"/>
          <p:cNvPicPr>
            <a:picLocks noChangeAspect="1"/>
          </p:cNvPicPr>
          <p:nvPr/>
        </p:nvPicPr>
        <p:blipFill>
          <a:blip r:embed="rId1"/>
          <a:stretch>
            <a:fillRect/>
          </a:stretch>
        </p:blipFill>
        <p:spPr>
          <a:xfrm>
            <a:off x="8124825" y="0"/>
            <a:ext cx="1019175" cy="1019175"/>
          </a:xfrm>
          <a:prstGeom prst="rect">
            <a:avLst/>
          </a:prstGeom>
          <a:noFill/>
          <a:ln>
            <a:noFill/>
          </a:ln>
          <a:effectLst/>
        </p:spPr>
      </p:pic>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2"/>
          <p:cNvSpPr>
            <a:spLocks noGrp="1" noChangeArrowheads="1"/>
          </p:cNvSpPr>
          <p:nvPr>
            <p:ph type="title"/>
          </p:nvPr>
        </p:nvSpPr>
        <p:spPr/>
        <p:txBody>
          <a:bodyPr/>
          <a:lstStyle/>
          <a:p>
            <a:r>
              <a:rPr lang="zh-CN" altLang="en-US" sz="4400"/>
              <a:t>六、临床诊断</a:t>
            </a:r>
            <a:endParaRPr lang="zh-CN" altLang="en-US" sz="4400"/>
          </a:p>
        </p:txBody>
      </p:sp>
      <p:sp>
        <p:nvSpPr>
          <p:cNvPr id="194563" name="Rectangle 3"/>
          <p:cNvSpPr>
            <a:spLocks noGrp="1" noChangeArrowheads="1"/>
          </p:cNvSpPr>
          <p:nvPr>
            <p:ph type="body" idx="1"/>
          </p:nvPr>
        </p:nvSpPr>
        <p:spPr>
          <a:xfrm>
            <a:off x="228600" y="1447800"/>
            <a:ext cx="8229600" cy="5105400"/>
          </a:xfrm>
        </p:spPr>
        <p:txBody>
          <a:bodyPr/>
          <a:lstStyle/>
          <a:p>
            <a:pPr algn="just">
              <a:lnSpc>
                <a:spcPct val="90000"/>
              </a:lnSpc>
            </a:pPr>
            <a:r>
              <a:rPr lang="en-US" altLang="zh-CN" sz="2800"/>
              <a:t>           </a:t>
            </a:r>
            <a:r>
              <a:rPr lang="zh-CN" altLang="en-US"/>
              <a:t>特别注意三种</a:t>
            </a:r>
            <a:r>
              <a:rPr lang="zh-CN" altLang="en-US" u="sng">
                <a:ea typeface="隶书" pitchFamily="49" charset="-122"/>
              </a:rPr>
              <a:t>异常呼吸</a:t>
            </a:r>
            <a:r>
              <a:rPr lang="zh-CN" altLang="en-US"/>
              <a:t>情况的存在，即</a:t>
            </a:r>
            <a:r>
              <a:rPr lang="zh-CN" altLang="en-US">
                <a:solidFill>
                  <a:srgbClr val="FFFF66"/>
                </a:solidFill>
              </a:rPr>
              <a:t>张力性气胸、开放性气胸</a:t>
            </a:r>
            <a:r>
              <a:rPr lang="zh-CN" altLang="en-US">
                <a:solidFill>
                  <a:schemeClr val="tx2"/>
                </a:solidFill>
              </a:rPr>
              <a:t>及有</a:t>
            </a:r>
            <a:r>
              <a:rPr lang="zh-CN" altLang="en-US">
                <a:solidFill>
                  <a:srgbClr val="FFFF66"/>
                </a:solidFill>
              </a:rPr>
              <a:t>肺挫伤的连枷胸</a:t>
            </a:r>
            <a:r>
              <a:rPr lang="zh-CN" altLang="en-US"/>
              <a:t>。回答下列问题：</a:t>
            </a:r>
            <a:endParaRPr lang="zh-CN" altLang="en-US"/>
          </a:p>
          <a:p>
            <a:pPr lvl="2" algn="just">
              <a:lnSpc>
                <a:spcPct val="90000"/>
              </a:lnSpc>
              <a:buClr>
                <a:srgbClr val="FF0000"/>
              </a:buClr>
              <a:buFont typeface="Wingdings" panose="05000000000000000000" pitchFamily="2" charset="2"/>
              <a:buChar char="ü"/>
            </a:pPr>
            <a:r>
              <a:rPr lang="zh-CN" altLang="en-US"/>
              <a:t>伤员有无呼吸停止及气道阻塞的可能？</a:t>
            </a:r>
            <a:endParaRPr lang="zh-CN" altLang="en-US"/>
          </a:p>
          <a:p>
            <a:pPr lvl="2" algn="just">
              <a:lnSpc>
                <a:spcPct val="90000"/>
              </a:lnSpc>
              <a:buClr>
                <a:srgbClr val="FF0000"/>
              </a:buClr>
              <a:buFont typeface="Wingdings" panose="05000000000000000000" pitchFamily="2" charset="2"/>
              <a:buChar char="ü"/>
            </a:pPr>
            <a:r>
              <a:rPr lang="zh-CN" altLang="en-US"/>
              <a:t>有无呼吸困难？程度如何？</a:t>
            </a:r>
            <a:endParaRPr lang="zh-CN" altLang="en-US"/>
          </a:p>
          <a:p>
            <a:pPr lvl="2" algn="just">
              <a:lnSpc>
                <a:spcPct val="90000"/>
              </a:lnSpc>
              <a:buClr>
                <a:srgbClr val="FF0000"/>
              </a:buClr>
              <a:buFont typeface="Wingdings" panose="05000000000000000000" pitchFamily="2" charset="2"/>
              <a:buChar char="ü"/>
            </a:pPr>
            <a:r>
              <a:rPr lang="zh-CN" altLang="en-US"/>
              <a:t>是否清醒？有无误吸的可能？</a:t>
            </a:r>
            <a:endParaRPr lang="zh-CN" altLang="en-US"/>
          </a:p>
          <a:p>
            <a:pPr lvl="2" algn="just">
              <a:lnSpc>
                <a:spcPct val="90000"/>
              </a:lnSpc>
              <a:buClr>
                <a:srgbClr val="FF0000"/>
              </a:buClr>
              <a:buFont typeface="Wingdings" panose="05000000000000000000" pitchFamily="2" charset="2"/>
              <a:buChar char="ü"/>
            </a:pPr>
            <a:r>
              <a:rPr lang="zh-CN" altLang="en-US"/>
              <a:t>两侧胸壁对称否？有无胸壁活动受限和反常 呼吸？</a:t>
            </a:r>
            <a:endParaRPr lang="zh-CN" altLang="en-US"/>
          </a:p>
          <a:p>
            <a:pPr lvl="2">
              <a:lnSpc>
                <a:spcPct val="90000"/>
              </a:lnSpc>
              <a:buClr>
                <a:srgbClr val="FF0000"/>
              </a:buClr>
              <a:buFont typeface="Wingdings" panose="05000000000000000000" pitchFamily="2" charset="2"/>
              <a:buChar char="ü"/>
            </a:pPr>
            <a:r>
              <a:rPr lang="zh-CN" altLang="en-US">
                <a:latin typeface="宋体" panose="02010600030101010101" pitchFamily="2" charset="-122"/>
              </a:rPr>
              <a:t>胸部有无伤口、擦伤、瘀斑及范围，有无吸吮性伤口？</a:t>
            </a:r>
            <a:r>
              <a:rPr lang="zh-CN" altLang="en-US" sz="2800"/>
              <a:t> </a:t>
            </a:r>
            <a:endParaRPr lang="zh-CN" altLang="en-US" sz="2800"/>
          </a:p>
        </p:txBody>
      </p:sp>
      <p:pic>
        <p:nvPicPr>
          <p:cNvPr id="4" name="内容占位符 3" descr="图片1"/>
          <p:cNvPicPr>
            <a:picLocks noChangeAspect="1"/>
          </p:cNvPicPr>
          <p:nvPr/>
        </p:nvPicPr>
        <p:blipFill>
          <a:blip r:embed="rId1"/>
          <a:stretch>
            <a:fillRect/>
          </a:stretch>
        </p:blipFill>
        <p:spPr>
          <a:xfrm>
            <a:off x="8124825" y="0"/>
            <a:ext cx="1019175" cy="1019175"/>
          </a:xfrm>
          <a:prstGeom prst="rect">
            <a:avLst/>
          </a:prstGeom>
          <a:noFill/>
          <a:ln>
            <a:noFill/>
          </a:ln>
          <a:effectLst/>
        </p:spPr>
      </p:pic>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2"/>
          <p:cNvSpPr>
            <a:spLocks noGrp="1" noChangeArrowheads="1"/>
          </p:cNvSpPr>
          <p:nvPr>
            <p:ph type="title"/>
          </p:nvPr>
        </p:nvSpPr>
        <p:spPr>
          <a:xfrm>
            <a:off x="609600" y="762000"/>
            <a:ext cx="8077200" cy="1066800"/>
          </a:xfrm>
        </p:spPr>
        <p:txBody>
          <a:bodyPr/>
          <a:lstStyle/>
          <a:p>
            <a:r>
              <a:rPr lang="zh-CN" altLang="en-US" sz="4400"/>
              <a:t>六、临床诊断</a:t>
            </a:r>
            <a:endParaRPr lang="zh-CN" altLang="en-US" sz="4400"/>
          </a:p>
        </p:txBody>
      </p:sp>
      <p:sp>
        <p:nvSpPr>
          <p:cNvPr id="195587" name="Rectangle 3"/>
          <p:cNvSpPr>
            <a:spLocks noGrp="1" noChangeArrowheads="1"/>
          </p:cNvSpPr>
          <p:nvPr>
            <p:ph type="body" idx="1"/>
          </p:nvPr>
        </p:nvSpPr>
        <p:spPr>
          <a:xfrm>
            <a:off x="304800" y="2362200"/>
            <a:ext cx="8153400" cy="3505200"/>
          </a:xfrm>
        </p:spPr>
        <p:txBody>
          <a:bodyPr/>
          <a:lstStyle/>
          <a:p>
            <a:pPr>
              <a:lnSpc>
                <a:spcPct val="160000"/>
              </a:lnSpc>
            </a:pPr>
            <a:r>
              <a:rPr lang="en-US" altLang="zh-CN" sz="2800">
                <a:latin typeface="宋体" panose="02010600030101010101" pitchFamily="2" charset="-122"/>
              </a:rPr>
              <a:t>       </a:t>
            </a:r>
            <a:r>
              <a:rPr lang="zh-CN" altLang="en-US">
                <a:latin typeface="宋体" panose="02010600030101010101" pitchFamily="2" charset="-122"/>
              </a:rPr>
              <a:t>应对心排出量作出估计，有时时间不允许测量血压，要注意依据脉搏、肤色、毛细血管再充盈试验来估计血压和组织灌注情况。</a:t>
            </a:r>
            <a:r>
              <a:rPr lang="zh-CN" altLang="en-US" sz="2800"/>
              <a:t> </a:t>
            </a:r>
            <a:endParaRPr lang="zh-CN" altLang="en-US" sz="2800"/>
          </a:p>
          <a:p>
            <a:pPr>
              <a:lnSpc>
                <a:spcPct val="90000"/>
              </a:lnSpc>
            </a:pPr>
            <a:r>
              <a:rPr lang="zh-CN" altLang="en-US" sz="2800"/>
              <a:t>            </a:t>
            </a:r>
            <a:endParaRPr lang="zh-CN" altLang="en-US" sz="2800"/>
          </a:p>
        </p:txBody>
      </p:sp>
      <p:pic>
        <p:nvPicPr>
          <p:cNvPr id="4" name="内容占位符 3" descr="图片1"/>
          <p:cNvPicPr>
            <a:picLocks noChangeAspect="1"/>
          </p:cNvPicPr>
          <p:nvPr/>
        </p:nvPicPr>
        <p:blipFill>
          <a:blip r:embed="rId1"/>
          <a:stretch>
            <a:fillRect/>
          </a:stretch>
        </p:blipFill>
        <p:spPr>
          <a:xfrm>
            <a:off x="8124825" y="0"/>
            <a:ext cx="1019175" cy="1019175"/>
          </a:xfrm>
          <a:prstGeom prst="rect">
            <a:avLst/>
          </a:prstGeom>
          <a:noFill/>
          <a:ln>
            <a:noFill/>
          </a:ln>
          <a:effectLst/>
        </p:spPr>
      </p:pic>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Rectangle 2"/>
          <p:cNvSpPr>
            <a:spLocks noGrp="1" noChangeArrowheads="1"/>
          </p:cNvSpPr>
          <p:nvPr>
            <p:ph type="title"/>
          </p:nvPr>
        </p:nvSpPr>
        <p:spPr>
          <a:xfrm>
            <a:off x="381000" y="762000"/>
            <a:ext cx="8229600" cy="1143000"/>
          </a:xfrm>
        </p:spPr>
        <p:txBody>
          <a:bodyPr/>
          <a:lstStyle/>
          <a:p>
            <a:r>
              <a:rPr lang="zh-CN" altLang="en-US" sz="4400"/>
              <a:t>六、临床诊断</a:t>
            </a:r>
            <a:endParaRPr lang="zh-CN" altLang="en-US" sz="4400"/>
          </a:p>
        </p:txBody>
      </p:sp>
      <p:sp>
        <p:nvSpPr>
          <p:cNvPr id="196611" name="Rectangle 3"/>
          <p:cNvSpPr>
            <a:spLocks noGrp="1" noChangeArrowheads="1"/>
          </p:cNvSpPr>
          <p:nvPr>
            <p:ph type="body" idx="1"/>
          </p:nvPr>
        </p:nvSpPr>
        <p:spPr>
          <a:xfrm>
            <a:off x="304800" y="2362200"/>
            <a:ext cx="8077200" cy="3733800"/>
          </a:xfrm>
        </p:spPr>
        <p:txBody>
          <a:bodyPr/>
          <a:lstStyle/>
          <a:p>
            <a:pPr algn="just">
              <a:lnSpc>
                <a:spcPct val="130000"/>
              </a:lnSpc>
            </a:pPr>
            <a:r>
              <a:rPr lang="en-US" altLang="zh-CN" sz="2400">
                <a:latin typeface="宋体" panose="02010600030101010101" pitchFamily="2" charset="-122"/>
              </a:rPr>
              <a:t>        </a:t>
            </a:r>
            <a:r>
              <a:rPr lang="zh-CN" altLang="en-US" sz="3600">
                <a:latin typeface="宋体" panose="02010600030101010101" pitchFamily="2" charset="-122"/>
              </a:rPr>
              <a:t>评估脉搏强弱、部位、频率。脉搏比血压更敏感，如脉率每分钟大于</a:t>
            </a:r>
            <a:r>
              <a:rPr lang="en-US" altLang="zh-CN" sz="3600">
                <a:latin typeface="宋体" panose="02010600030101010101" pitchFamily="2" charset="-122"/>
              </a:rPr>
              <a:t>120</a:t>
            </a:r>
            <a:r>
              <a:rPr lang="zh-CN" altLang="en-US" sz="3600">
                <a:latin typeface="宋体" panose="02010600030101010101" pitchFamily="2" charset="-122"/>
              </a:rPr>
              <a:t>次，应考虑有血容量不足，但要除外情绪、疼痛、环境的影响。</a:t>
            </a:r>
            <a:endParaRPr lang="zh-CN" altLang="en-US" sz="3600"/>
          </a:p>
          <a:p>
            <a:pPr algn="just"/>
            <a:r>
              <a:rPr lang="zh-CN" altLang="en-US">
                <a:latin typeface="宋体" panose="02010600030101010101" pitchFamily="2" charset="-122"/>
              </a:rPr>
              <a:t> </a:t>
            </a:r>
            <a:endParaRPr lang="zh-CN" altLang="en-US"/>
          </a:p>
        </p:txBody>
      </p:sp>
      <p:pic>
        <p:nvPicPr>
          <p:cNvPr id="4" name="内容占位符 3" descr="图片1"/>
          <p:cNvPicPr>
            <a:picLocks noChangeAspect="1"/>
          </p:cNvPicPr>
          <p:nvPr/>
        </p:nvPicPr>
        <p:blipFill>
          <a:blip r:embed="rId1"/>
          <a:stretch>
            <a:fillRect/>
          </a:stretch>
        </p:blipFill>
        <p:spPr>
          <a:xfrm>
            <a:off x="8124825" y="0"/>
            <a:ext cx="1019175" cy="1019175"/>
          </a:xfrm>
          <a:prstGeom prst="rect">
            <a:avLst/>
          </a:prstGeom>
          <a:noFill/>
          <a:ln>
            <a:noFill/>
          </a:ln>
          <a:effectLst/>
        </p:spPr>
      </p:pic>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Rectangle 2"/>
          <p:cNvSpPr>
            <a:spLocks noGrp="1" noChangeArrowheads="1"/>
          </p:cNvSpPr>
          <p:nvPr>
            <p:ph type="title"/>
          </p:nvPr>
        </p:nvSpPr>
        <p:spPr>
          <a:xfrm>
            <a:off x="381000" y="762000"/>
            <a:ext cx="8229600" cy="1143000"/>
          </a:xfrm>
        </p:spPr>
        <p:txBody>
          <a:bodyPr/>
          <a:lstStyle/>
          <a:p>
            <a:r>
              <a:rPr lang="zh-CN" altLang="en-US" sz="4400"/>
              <a:t>六、临床诊断</a:t>
            </a:r>
            <a:endParaRPr lang="zh-CN" altLang="en-US" sz="4400"/>
          </a:p>
        </p:txBody>
      </p:sp>
      <p:sp>
        <p:nvSpPr>
          <p:cNvPr id="197635" name="Rectangle 3"/>
          <p:cNvSpPr>
            <a:spLocks noGrp="1" noChangeArrowheads="1"/>
          </p:cNvSpPr>
          <p:nvPr>
            <p:ph type="body" idx="1"/>
          </p:nvPr>
        </p:nvSpPr>
        <p:spPr>
          <a:xfrm>
            <a:off x="179388" y="1844675"/>
            <a:ext cx="8077200" cy="4495800"/>
          </a:xfrm>
        </p:spPr>
        <p:txBody>
          <a:bodyPr/>
          <a:lstStyle/>
          <a:p>
            <a:r>
              <a:rPr lang="zh-CN" altLang="en-US">
                <a:latin typeface="宋体" panose="02010600030101010101" pitchFamily="2" charset="-122"/>
              </a:rPr>
              <a:t>脉搏部位与血压的相关性：</a:t>
            </a:r>
            <a:endParaRPr lang="zh-CN" altLang="en-US">
              <a:latin typeface="宋体" panose="02010600030101010101" pitchFamily="2" charset="-122"/>
            </a:endParaRPr>
          </a:p>
          <a:p>
            <a:endParaRPr lang="zh-CN" altLang="en-US">
              <a:solidFill>
                <a:schemeClr val="hlink"/>
              </a:solidFill>
            </a:endParaRPr>
          </a:p>
          <a:p>
            <a:pPr algn="just"/>
            <a:r>
              <a:rPr lang="zh-CN" altLang="en-US"/>
              <a:t>        脉搏部位          估计最低血压</a:t>
            </a:r>
            <a:endParaRPr lang="zh-CN" altLang="en-US"/>
          </a:p>
          <a:p>
            <a:pPr algn="just"/>
            <a:r>
              <a:rPr lang="zh-CN" altLang="en-US"/>
              <a:t>        </a:t>
            </a:r>
            <a:r>
              <a:rPr lang="zh-CN" altLang="en-US">
                <a:solidFill>
                  <a:schemeClr val="hlink"/>
                </a:solidFill>
              </a:rPr>
              <a:t> </a:t>
            </a:r>
            <a:r>
              <a:rPr lang="zh-CN" altLang="en-US">
                <a:solidFill>
                  <a:srgbClr val="FFFF66"/>
                </a:solidFill>
              </a:rPr>
              <a:t>颈部                   </a:t>
            </a:r>
            <a:r>
              <a:rPr lang="en-US" altLang="zh-CN">
                <a:solidFill>
                  <a:srgbClr val="FFFF66"/>
                </a:solidFill>
              </a:rPr>
              <a:t>60mmHg</a:t>
            </a:r>
            <a:endParaRPr lang="en-US" altLang="zh-CN">
              <a:solidFill>
                <a:srgbClr val="FFFF66"/>
              </a:solidFill>
            </a:endParaRPr>
          </a:p>
          <a:p>
            <a:pPr algn="just"/>
            <a:r>
              <a:rPr lang="en-US" altLang="zh-CN">
                <a:solidFill>
                  <a:srgbClr val="FFFF66"/>
                </a:solidFill>
              </a:rPr>
              <a:t>         </a:t>
            </a:r>
            <a:r>
              <a:rPr lang="zh-CN" altLang="en-US">
                <a:solidFill>
                  <a:srgbClr val="FFFF66"/>
                </a:solidFill>
              </a:rPr>
              <a:t>股部                   </a:t>
            </a:r>
            <a:r>
              <a:rPr lang="en-US" altLang="zh-CN">
                <a:solidFill>
                  <a:srgbClr val="FFFF66"/>
                </a:solidFill>
              </a:rPr>
              <a:t>70 mmHg</a:t>
            </a:r>
            <a:endParaRPr lang="en-US" altLang="zh-CN">
              <a:solidFill>
                <a:srgbClr val="FFFF66"/>
              </a:solidFill>
            </a:endParaRPr>
          </a:p>
          <a:p>
            <a:pPr algn="just"/>
            <a:r>
              <a:rPr lang="en-US" altLang="zh-CN">
                <a:solidFill>
                  <a:srgbClr val="FFFF66"/>
                </a:solidFill>
              </a:rPr>
              <a:t>         </a:t>
            </a:r>
            <a:r>
              <a:rPr lang="zh-CN" altLang="en-US">
                <a:solidFill>
                  <a:srgbClr val="FFFF66"/>
                </a:solidFill>
              </a:rPr>
              <a:t>挠部                   </a:t>
            </a:r>
            <a:r>
              <a:rPr lang="en-US" altLang="zh-CN">
                <a:solidFill>
                  <a:srgbClr val="FFFF66"/>
                </a:solidFill>
              </a:rPr>
              <a:t>80 mmHg</a:t>
            </a:r>
            <a:endParaRPr lang="en-US" altLang="zh-CN">
              <a:solidFill>
                <a:srgbClr val="FFFF66"/>
              </a:solidFill>
            </a:endParaRPr>
          </a:p>
        </p:txBody>
      </p:sp>
      <p:pic>
        <p:nvPicPr>
          <p:cNvPr id="4" name="内容占位符 3" descr="图片1"/>
          <p:cNvPicPr>
            <a:picLocks noChangeAspect="1"/>
          </p:cNvPicPr>
          <p:nvPr/>
        </p:nvPicPr>
        <p:blipFill>
          <a:blip r:embed="rId1"/>
          <a:stretch>
            <a:fillRect/>
          </a:stretch>
        </p:blipFill>
        <p:spPr>
          <a:xfrm>
            <a:off x="8124825" y="0"/>
            <a:ext cx="1019175" cy="1019175"/>
          </a:xfrm>
          <a:prstGeom prst="rect">
            <a:avLst/>
          </a:prstGeom>
          <a:noFill/>
          <a:ln>
            <a:noFill/>
          </a:ln>
          <a:effectLst/>
        </p:spPr>
      </p:pic>
      <p:pic>
        <p:nvPicPr>
          <p:cNvPr id="2" name="内容占位符 3" descr="图片1"/>
          <p:cNvPicPr>
            <a:picLocks noChangeAspect="1"/>
          </p:cNvPicPr>
          <p:nvPr/>
        </p:nvPicPr>
        <p:blipFill>
          <a:blip r:embed="rId1"/>
          <a:stretch>
            <a:fillRect/>
          </a:stretch>
        </p:blipFill>
        <p:spPr>
          <a:xfrm>
            <a:off x="8251825" y="127000"/>
            <a:ext cx="1019175" cy="1019175"/>
          </a:xfrm>
          <a:prstGeom prst="rect">
            <a:avLst/>
          </a:prstGeom>
          <a:noFill/>
          <a:ln>
            <a:noFill/>
          </a:ln>
          <a:effectLst/>
        </p:spPr>
      </p:pic>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Rectangle 2"/>
          <p:cNvSpPr>
            <a:spLocks noGrp="1" noChangeArrowheads="1"/>
          </p:cNvSpPr>
          <p:nvPr>
            <p:ph type="title"/>
          </p:nvPr>
        </p:nvSpPr>
        <p:spPr>
          <a:xfrm>
            <a:off x="457200" y="838200"/>
            <a:ext cx="8229600" cy="1143000"/>
          </a:xfrm>
        </p:spPr>
        <p:txBody>
          <a:bodyPr/>
          <a:lstStyle/>
          <a:p>
            <a:r>
              <a:rPr lang="zh-CN" altLang="en-US" sz="4400"/>
              <a:t>六、临床诊断</a:t>
            </a:r>
            <a:endParaRPr lang="zh-CN" altLang="en-US" sz="4400"/>
          </a:p>
        </p:txBody>
      </p:sp>
      <p:sp>
        <p:nvSpPr>
          <p:cNvPr id="198659" name="Rectangle 3"/>
          <p:cNvSpPr>
            <a:spLocks noGrp="1" noChangeArrowheads="1"/>
          </p:cNvSpPr>
          <p:nvPr>
            <p:ph type="body" idx="1"/>
          </p:nvPr>
        </p:nvSpPr>
        <p:spPr>
          <a:xfrm>
            <a:off x="457200" y="2438400"/>
            <a:ext cx="8001000" cy="3048000"/>
          </a:xfrm>
        </p:spPr>
        <p:txBody>
          <a:bodyPr/>
          <a:lstStyle/>
          <a:p>
            <a:pPr algn="just">
              <a:lnSpc>
                <a:spcPct val="120000"/>
              </a:lnSpc>
            </a:pPr>
            <a:r>
              <a:rPr lang="en-US" altLang="zh-CN">
                <a:latin typeface="宋体" panose="02010600030101010101" pitchFamily="2" charset="-122"/>
              </a:rPr>
              <a:t>      </a:t>
            </a:r>
            <a:r>
              <a:rPr lang="zh-CN" altLang="en-US">
                <a:latin typeface="宋体" panose="02010600030101010101" pitchFamily="2" charset="-122"/>
              </a:rPr>
              <a:t>评估意识状态。</a:t>
            </a:r>
            <a:r>
              <a:rPr lang="zh-CN" altLang="en-US"/>
              <a:t>人体对休克的代偿首先是保证心脑灌注。因此，直到血压降至</a:t>
            </a:r>
            <a:r>
              <a:rPr lang="en-US" altLang="zh-CN"/>
              <a:t>30</a:t>
            </a:r>
            <a:r>
              <a:rPr lang="zh-CN" altLang="en-US"/>
              <a:t>～</a:t>
            </a:r>
            <a:r>
              <a:rPr lang="en-US" altLang="zh-CN"/>
              <a:t>50 mmHg</a:t>
            </a:r>
            <a:r>
              <a:rPr lang="zh-CN" altLang="en-US"/>
              <a:t>时，才出现脑灌注不足。如伤员烦躁不安，或躁动不合作，这是血容量不足的早期表现。</a:t>
            </a:r>
            <a:endParaRPr lang="zh-CN" altLang="en-US"/>
          </a:p>
        </p:txBody>
      </p:sp>
      <mc:AlternateContent xmlns:mc="http://schemas.openxmlformats.org/markup-compatibility/2006" xmlns:p14="http://schemas.microsoft.com/office/powerpoint/2010/main">
        <mc:Choice Requires="p14">
          <p:contentPart r:id="rId1" p14:bwMode="auto">
            <p14:nvContentPartPr>
              <p14:cNvPr id="198661" name="Ink 5"/>
              <p14:cNvContentPartPr/>
              <p14:nvPr/>
            </p14:nvContentPartPr>
            <p14:xfrm>
              <a:off x="1465263" y="4830763"/>
              <a:ext cx="2320925" cy="1587"/>
            </p14:xfrm>
          </p:contentPart>
        </mc:Choice>
        <mc:Fallback xmlns="">
          <p:pic>
            <p:nvPicPr>
              <p:cNvPr id="198661" name="Ink 5"/>
            </p:nvPicPr>
            <p:blipFill>
              <a:blip r:embed="rId2"/>
            </p:blipFill>
            <p:spPr>
              <a:xfrm>
                <a:off x="1465263" y="4830763"/>
                <a:ext cx="2320925" cy="1587"/>
              </a:xfrm>
              <a:prstGeom prst="rect"/>
            </p:spPr>
          </p:pic>
        </mc:Fallback>
      </mc:AlternateContent>
      <mc:AlternateContent xmlns:mc="http://schemas.openxmlformats.org/markup-compatibility/2006" xmlns:p14="http://schemas.microsoft.com/office/powerpoint/2010/main">
        <mc:Choice Requires="p14">
          <p:contentPart r:id="rId3" p14:bwMode="auto">
            <p14:nvContentPartPr>
              <p14:cNvPr id="198662" name="Ink 6"/>
              <p14:cNvContentPartPr/>
              <p14:nvPr/>
            </p14:nvContentPartPr>
            <p14:xfrm>
              <a:off x="4330700" y="4830763"/>
              <a:ext cx="2224088" cy="36512"/>
            </p14:xfrm>
          </p:contentPart>
        </mc:Choice>
        <mc:Fallback xmlns="">
          <p:pic>
            <p:nvPicPr>
              <p:cNvPr id="198662" name="Ink 6"/>
            </p:nvPicPr>
            <p:blipFill>
              <a:blip r:embed="rId4"/>
            </p:blipFill>
            <p:spPr>
              <a:xfrm>
                <a:off x="4330700" y="4830763"/>
                <a:ext cx="2224088" cy="36512"/>
              </a:xfrm>
              <a:prstGeom prst="rect"/>
            </p:spPr>
          </p:pic>
        </mc:Fallback>
      </mc:AlternateContent>
      <mc:AlternateContent xmlns:mc="http://schemas.openxmlformats.org/markup-compatibility/2006" xmlns:p14="http://schemas.microsoft.com/office/powerpoint/2010/main">
        <mc:Choice Requires="p14">
          <p:contentPart r:id="rId5" p14:bwMode="auto">
            <p14:nvContentPartPr>
              <p14:cNvPr id="198663" name="Ink 7"/>
              <p14:cNvContentPartPr/>
              <p14:nvPr/>
            </p14:nvContentPartPr>
            <p14:xfrm>
              <a:off x="973138" y="5456238"/>
              <a:ext cx="3617912" cy="17462"/>
            </p14:xfrm>
          </p:contentPart>
        </mc:Choice>
        <mc:Fallback xmlns="">
          <p:pic>
            <p:nvPicPr>
              <p:cNvPr id="198663" name="Ink 7"/>
            </p:nvPicPr>
            <p:blipFill>
              <a:blip r:embed="rId6"/>
            </p:blipFill>
            <p:spPr>
              <a:xfrm>
                <a:off x="973138" y="5456238"/>
                <a:ext cx="3617912" cy="17462"/>
              </a:xfrm>
              <a:prstGeom prst="rect"/>
            </p:spPr>
          </p:pic>
        </mc:Fallback>
      </mc:AlternateContent>
      <p:pic>
        <p:nvPicPr>
          <p:cNvPr id="4" name="内容占位符 3" descr="图片1"/>
          <p:cNvPicPr>
            <a:picLocks noChangeAspect="1"/>
          </p:cNvPicPr>
          <p:nvPr/>
        </p:nvPicPr>
        <p:blipFill>
          <a:blip r:embed="rId7"/>
          <a:stretch>
            <a:fillRect/>
          </a:stretch>
        </p:blipFill>
        <p:spPr>
          <a:xfrm>
            <a:off x="8124825" y="0"/>
            <a:ext cx="1019175" cy="1019175"/>
          </a:xfrm>
          <a:prstGeom prst="rect">
            <a:avLst/>
          </a:prstGeom>
          <a:noFill/>
          <a:ln>
            <a:noFill/>
          </a:ln>
          <a:effectLst/>
        </p:spPr>
      </p:pic>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533400" y="533400"/>
            <a:ext cx="8229600" cy="1143000"/>
          </a:xfrm>
        </p:spPr>
        <p:txBody>
          <a:bodyPr/>
          <a:lstStyle/>
          <a:p>
            <a:r>
              <a:rPr lang="zh-CN" altLang="en-US" sz="4400"/>
              <a:t>六、临床诊断</a:t>
            </a:r>
            <a:endParaRPr lang="zh-CN" altLang="en-US" sz="4400"/>
          </a:p>
        </p:txBody>
      </p:sp>
      <p:sp>
        <p:nvSpPr>
          <p:cNvPr id="199683" name="Rectangle 3"/>
          <p:cNvSpPr>
            <a:spLocks noGrp="1" noChangeArrowheads="1"/>
          </p:cNvSpPr>
          <p:nvPr>
            <p:ph type="body" idx="1"/>
          </p:nvPr>
        </p:nvSpPr>
        <p:spPr>
          <a:xfrm>
            <a:off x="457200" y="2057400"/>
            <a:ext cx="8077200" cy="4495800"/>
          </a:xfrm>
        </p:spPr>
        <p:txBody>
          <a:bodyPr/>
          <a:lstStyle/>
          <a:p>
            <a:pPr algn="just"/>
            <a:r>
              <a:rPr lang="en-US" altLang="zh-CN" sz="2400"/>
              <a:t>             </a:t>
            </a:r>
            <a:r>
              <a:rPr lang="zh-CN" altLang="en-US" sz="2800"/>
              <a:t>迅速评估伤员的意识水平、瞳孔大小及反应。</a:t>
            </a:r>
            <a:r>
              <a:rPr lang="zh-CN" altLang="en-US" sz="2800">
                <a:latin typeface="宋体" panose="02010600030101010101" pitchFamily="2" charset="-122"/>
              </a:rPr>
              <a:t>一种简单的方法称</a:t>
            </a:r>
            <a:r>
              <a:rPr lang="en-US" altLang="zh-CN" sz="2800" u="sng"/>
              <a:t>AVPU</a:t>
            </a:r>
            <a:r>
              <a:rPr lang="zh-CN" altLang="en-US" sz="2800" u="sng">
                <a:latin typeface="宋体" panose="02010600030101010101" pitchFamily="2" charset="-122"/>
              </a:rPr>
              <a:t>法</a:t>
            </a:r>
            <a:r>
              <a:rPr lang="zh-CN" altLang="en-US" sz="2800">
                <a:latin typeface="宋体" panose="02010600030101010101" pitchFamily="2" charset="-122"/>
              </a:rPr>
              <a:t>，即先迅速回答以下四个问题：</a:t>
            </a:r>
            <a:endParaRPr lang="zh-CN" altLang="en-US" sz="2800">
              <a:latin typeface="宋体" panose="02010600030101010101" pitchFamily="2" charset="-122"/>
            </a:endParaRPr>
          </a:p>
          <a:p>
            <a:pPr algn="just"/>
            <a:r>
              <a:rPr lang="zh-CN" altLang="en-US" sz="2800">
                <a:solidFill>
                  <a:schemeClr val="folHlink"/>
                </a:solidFill>
                <a:latin typeface="宋体" panose="02010600030101010101" pitchFamily="2" charset="-122"/>
              </a:rPr>
              <a:t>  </a:t>
            </a:r>
            <a:r>
              <a:rPr lang="en-US" altLang="zh-CN" sz="2800">
                <a:solidFill>
                  <a:srgbClr val="FFFF66"/>
                </a:solidFill>
                <a:latin typeface="宋体" panose="02010600030101010101" pitchFamily="2" charset="-122"/>
              </a:rPr>
              <a:t>1. A</a:t>
            </a:r>
            <a:r>
              <a:rPr lang="zh-CN" altLang="en-US" sz="2800">
                <a:solidFill>
                  <a:srgbClr val="FFFF66"/>
                </a:solidFill>
              </a:rPr>
              <a:t>（</a:t>
            </a:r>
            <a:r>
              <a:rPr lang="en-US" altLang="zh-CN" sz="2800">
                <a:solidFill>
                  <a:srgbClr val="FFFF66"/>
                </a:solidFill>
                <a:latin typeface="宋体" panose="02010600030101010101" pitchFamily="2" charset="-122"/>
              </a:rPr>
              <a:t>Alert</a:t>
            </a:r>
            <a:r>
              <a:rPr lang="zh-CN" altLang="en-US" sz="2800">
                <a:solidFill>
                  <a:srgbClr val="FFFF66"/>
                </a:solidFill>
              </a:rPr>
              <a:t>）：伤员是否完全清醒？</a:t>
            </a:r>
            <a:endParaRPr lang="zh-CN" altLang="en-US" sz="2800">
              <a:solidFill>
                <a:srgbClr val="FFFF66"/>
              </a:solidFill>
              <a:latin typeface="宋体" panose="02010600030101010101" pitchFamily="2" charset="-122"/>
            </a:endParaRPr>
          </a:p>
          <a:p>
            <a:pPr algn="just"/>
            <a:r>
              <a:rPr lang="zh-CN" altLang="en-US" sz="2800">
                <a:solidFill>
                  <a:srgbClr val="FFFF66"/>
                </a:solidFill>
                <a:latin typeface="宋体" panose="02010600030101010101" pitchFamily="2" charset="-122"/>
              </a:rPr>
              <a:t>  </a:t>
            </a:r>
            <a:r>
              <a:rPr lang="en-US" altLang="zh-CN" sz="2800">
                <a:solidFill>
                  <a:srgbClr val="FFFF66"/>
                </a:solidFill>
                <a:latin typeface="宋体" panose="02010600030101010101" pitchFamily="2" charset="-122"/>
              </a:rPr>
              <a:t>2. V</a:t>
            </a:r>
            <a:r>
              <a:rPr lang="zh-CN" altLang="en-US" sz="2800">
                <a:solidFill>
                  <a:srgbClr val="FFFF66"/>
                </a:solidFill>
              </a:rPr>
              <a:t>（</a:t>
            </a:r>
            <a:r>
              <a:rPr lang="en-US" altLang="zh-CN" sz="2800">
                <a:solidFill>
                  <a:srgbClr val="FFFF66"/>
                </a:solidFill>
                <a:latin typeface="宋体" panose="02010600030101010101" pitchFamily="2" charset="-122"/>
              </a:rPr>
              <a:t>Vocal</a:t>
            </a:r>
            <a:r>
              <a:rPr lang="zh-CN" altLang="en-US" sz="2800">
                <a:solidFill>
                  <a:srgbClr val="FFFF66"/>
                </a:solidFill>
              </a:rPr>
              <a:t>）：伤员对语言是否有反应？</a:t>
            </a:r>
            <a:endParaRPr lang="zh-CN" altLang="en-US" sz="2800">
              <a:solidFill>
                <a:srgbClr val="FFFF66"/>
              </a:solidFill>
              <a:latin typeface="宋体" panose="02010600030101010101" pitchFamily="2" charset="-122"/>
            </a:endParaRPr>
          </a:p>
          <a:p>
            <a:pPr algn="just"/>
            <a:r>
              <a:rPr lang="zh-CN" altLang="en-US" sz="2800">
                <a:solidFill>
                  <a:srgbClr val="FFFF66"/>
                </a:solidFill>
                <a:latin typeface="宋体" panose="02010600030101010101" pitchFamily="2" charset="-122"/>
              </a:rPr>
              <a:t>  </a:t>
            </a:r>
            <a:r>
              <a:rPr lang="en-US" altLang="zh-CN" sz="2800">
                <a:solidFill>
                  <a:srgbClr val="FFFF66"/>
                </a:solidFill>
                <a:latin typeface="宋体" panose="02010600030101010101" pitchFamily="2" charset="-122"/>
              </a:rPr>
              <a:t>3.</a:t>
            </a:r>
            <a:r>
              <a:rPr lang="en-US" altLang="zh-CN" sz="2800">
                <a:solidFill>
                  <a:srgbClr val="FFFF66"/>
                </a:solidFill>
                <a:cs typeface="Times New Roman" panose="02020603050405020304" pitchFamily="18" charset="0"/>
              </a:rPr>
              <a:t>  </a:t>
            </a:r>
            <a:r>
              <a:rPr lang="en-US" altLang="zh-CN" sz="2800">
                <a:solidFill>
                  <a:srgbClr val="FFFF66"/>
                </a:solidFill>
                <a:latin typeface="宋体" panose="02010600030101010101" pitchFamily="2" charset="-122"/>
              </a:rPr>
              <a:t>P</a:t>
            </a:r>
            <a:r>
              <a:rPr lang="zh-CN" altLang="en-US" sz="2800">
                <a:solidFill>
                  <a:srgbClr val="FFFF66"/>
                </a:solidFill>
              </a:rPr>
              <a:t>（</a:t>
            </a:r>
            <a:r>
              <a:rPr lang="en-US" altLang="zh-CN" sz="2800">
                <a:solidFill>
                  <a:srgbClr val="FFFF66"/>
                </a:solidFill>
                <a:latin typeface="宋体" panose="02010600030101010101" pitchFamily="2" charset="-122"/>
              </a:rPr>
              <a:t>Pain</a:t>
            </a:r>
            <a:r>
              <a:rPr lang="zh-CN" altLang="en-US" sz="2800">
                <a:solidFill>
                  <a:srgbClr val="FFFF66"/>
                </a:solidFill>
              </a:rPr>
              <a:t>）：伤员对疼痛刺激有无反应？</a:t>
            </a:r>
            <a:endParaRPr lang="zh-CN" altLang="en-US" sz="2800">
              <a:solidFill>
                <a:srgbClr val="FFFF66"/>
              </a:solidFill>
              <a:latin typeface="宋体" panose="02010600030101010101" pitchFamily="2" charset="-122"/>
            </a:endParaRPr>
          </a:p>
          <a:p>
            <a:pPr algn="just"/>
            <a:r>
              <a:rPr lang="zh-CN" altLang="en-US" sz="2800">
                <a:solidFill>
                  <a:srgbClr val="FFFF66"/>
                </a:solidFill>
                <a:latin typeface="宋体" panose="02010600030101010101" pitchFamily="2" charset="-122"/>
              </a:rPr>
              <a:t>  </a:t>
            </a:r>
            <a:r>
              <a:rPr lang="en-US" altLang="zh-CN" sz="2800">
                <a:solidFill>
                  <a:srgbClr val="FFFF66"/>
                </a:solidFill>
                <a:latin typeface="宋体" panose="02010600030101010101" pitchFamily="2" charset="-122"/>
              </a:rPr>
              <a:t>4. U</a:t>
            </a:r>
            <a:r>
              <a:rPr lang="zh-CN" altLang="en-US" sz="2800">
                <a:solidFill>
                  <a:srgbClr val="FFFF66"/>
                </a:solidFill>
                <a:latin typeface="宋体" panose="02010600030101010101" pitchFamily="2" charset="-122"/>
              </a:rPr>
              <a:t>（</a:t>
            </a:r>
            <a:r>
              <a:rPr lang="en-US" altLang="zh-CN" sz="2800">
                <a:solidFill>
                  <a:srgbClr val="FFFF66"/>
                </a:solidFill>
                <a:latin typeface="宋体" panose="02010600030101010101" pitchFamily="2" charset="-122"/>
              </a:rPr>
              <a:t>Unresponsive</a:t>
            </a:r>
            <a:r>
              <a:rPr lang="zh-CN" altLang="en-US" sz="2800">
                <a:solidFill>
                  <a:srgbClr val="FFFF66"/>
                </a:solidFill>
                <a:latin typeface="宋体" panose="02010600030101010101" pitchFamily="2" charset="-122"/>
              </a:rPr>
              <a:t>）：伤员是否对任何刺激都无反应？</a:t>
            </a:r>
            <a:endParaRPr lang="zh-CN" altLang="en-US" sz="2800">
              <a:solidFill>
                <a:srgbClr val="FFFF66"/>
              </a:solidFill>
              <a:latin typeface="宋体" panose="02010600030101010101" pitchFamily="2" charset="-122"/>
            </a:endParaRPr>
          </a:p>
          <a:p>
            <a:pPr algn="just"/>
            <a:r>
              <a:rPr lang="zh-CN" altLang="en-US" sz="2800">
                <a:latin typeface="宋体" panose="02010600030101010101" pitchFamily="2" charset="-122"/>
              </a:rPr>
              <a:t>      </a:t>
            </a:r>
            <a:endParaRPr lang="zh-CN" altLang="en-US" sz="2800">
              <a:latin typeface="宋体" panose="02010600030101010101" pitchFamily="2" charset="-122"/>
            </a:endParaRPr>
          </a:p>
        </p:txBody>
      </p:sp>
      <p:pic>
        <p:nvPicPr>
          <p:cNvPr id="4" name="内容占位符 3" descr="图片1"/>
          <p:cNvPicPr>
            <a:picLocks noChangeAspect="1"/>
          </p:cNvPicPr>
          <p:nvPr/>
        </p:nvPicPr>
        <p:blipFill>
          <a:blip r:embed="rId1"/>
          <a:stretch>
            <a:fillRect/>
          </a:stretch>
        </p:blipFill>
        <p:spPr>
          <a:xfrm>
            <a:off x="8124825" y="0"/>
            <a:ext cx="1019175" cy="1019175"/>
          </a:xfrm>
          <a:prstGeom prst="rect">
            <a:avLst/>
          </a:prstGeom>
          <a:noFill/>
          <a:ln>
            <a:noFill/>
          </a:ln>
          <a:effectLst/>
        </p:spPr>
      </p:pic>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Rectangle 2"/>
          <p:cNvSpPr>
            <a:spLocks noGrp="1" noChangeArrowheads="1"/>
          </p:cNvSpPr>
          <p:nvPr>
            <p:ph type="title"/>
          </p:nvPr>
        </p:nvSpPr>
        <p:spPr>
          <a:xfrm>
            <a:off x="533400" y="533400"/>
            <a:ext cx="8229600" cy="1143000"/>
          </a:xfrm>
        </p:spPr>
        <p:txBody>
          <a:bodyPr/>
          <a:lstStyle/>
          <a:p>
            <a:r>
              <a:rPr lang="zh-CN" altLang="en-US" sz="4400">
                <a:solidFill>
                  <a:schemeClr val="tx1"/>
                </a:solidFill>
              </a:rPr>
              <a:t>六、临床诊断</a:t>
            </a:r>
            <a:endParaRPr lang="zh-CN" altLang="en-US" sz="4400">
              <a:solidFill>
                <a:schemeClr val="tx1"/>
              </a:solidFill>
            </a:endParaRPr>
          </a:p>
        </p:txBody>
      </p:sp>
      <p:sp>
        <p:nvSpPr>
          <p:cNvPr id="242691" name="Rectangle 3"/>
          <p:cNvSpPr>
            <a:spLocks noGrp="1" noChangeArrowheads="1"/>
          </p:cNvSpPr>
          <p:nvPr>
            <p:ph type="body" idx="1"/>
          </p:nvPr>
        </p:nvSpPr>
        <p:spPr>
          <a:xfrm>
            <a:off x="457200" y="2057400"/>
            <a:ext cx="8305800" cy="4495800"/>
          </a:xfrm>
        </p:spPr>
        <p:txBody>
          <a:bodyPr/>
          <a:lstStyle/>
          <a:p>
            <a:pPr algn="just">
              <a:buClr>
                <a:srgbClr val="FF0000"/>
              </a:buClr>
              <a:buSzTx/>
              <a:buFont typeface="Wingdings" panose="05000000000000000000" pitchFamily="2" charset="2"/>
              <a:buChar char="Ø"/>
            </a:pPr>
            <a:r>
              <a:rPr lang="en-US" altLang="zh-CN"/>
              <a:t> </a:t>
            </a:r>
            <a:r>
              <a:rPr lang="zh-CN" altLang="en-US"/>
              <a:t>评估伤者双侧瞳孔的大小、是否等大及对光的反应。</a:t>
            </a:r>
            <a:r>
              <a:rPr lang="zh-CN" altLang="en-US" i="1">
                <a:solidFill>
                  <a:srgbClr val="FFFF66"/>
                </a:solidFill>
              </a:rPr>
              <a:t>瞳孔的变化是判断损伤后颅内压增高和脑疝形成的简单、迅速而可靠的指标之一。</a:t>
            </a:r>
            <a:r>
              <a:rPr lang="zh-CN" altLang="en-US" sz="2800" i="1">
                <a:solidFill>
                  <a:srgbClr val="FFFF66"/>
                </a:solidFill>
              </a:rPr>
              <a:t> </a:t>
            </a:r>
            <a:endParaRPr lang="zh-CN" altLang="en-US" sz="2800" i="1">
              <a:solidFill>
                <a:srgbClr val="FFFF66"/>
              </a:solidFill>
            </a:endParaRPr>
          </a:p>
          <a:p>
            <a:pPr algn="just">
              <a:buClr>
                <a:srgbClr val="FF0000"/>
              </a:buClr>
              <a:buSzTx/>
              <a:buFont typeface="Wingdings" panose="05000000000000000000" pitchFamily="2" charset="2"/>
              <a:buChar char="Ø"/>
            </a:pPr>
            <a:r>
              <a:rPr lang="zh-CN" altLang="en-US" u="sng">
                <a:latin typeface="宋体" panose="02010600030101010101" pitchFamily="2" charset="-122"/>
              </a:rPr>
              <a:t> </a:t>
            </a:r>
            <a:r>
              <a:rPr lang="zh-CN" altLang="en-US" i="1" u="sng">
                <a:solidFill>
                  <a:srgbClr val="FFFF66"/>
                </a:solidFill>
                <a:latin typeface="宋体" panose="02010600030101010101" pitchFamily="2" charset="-122"/>
              </a:rPr>
              <a:t>意识障碍的程度代表脑损伤的严重程度。</a:t>
            </a:r>
            <a:endParaRPr lang="zh-CN" altLang="en-US" i="1" u="sng">
              <a:solidFill>
                <a:srgbClr val="FFFF66"/>
              </a:solidFill>
              <a:latin typeface="宋体" panose="02010600030101010101" pitchFamily="2" charset="-122"/>
            </a:endParaRPr>
          </a:p>
          <a:p>
            <a:pPr algn="just">
              <a:buClr>
                <a:srgbClr val="FF0000"/>
              </a:buClr>
              <a:buSzTx/>
            </a:pPr>
            <a:r>
              <a:rPr lang="zh-CN" altLang="en-US">
                <a:latin typeface="宋体" panose="02010600030101010101" pitchFamily="2" charset="-122"/>
              </a:rPr>
              <a:t>  如果伤者的清醒程度较低，瞳孔大小不一、对光反应迟钝，提示伤者出现脑部伤患，如脑出血或脑水肿。</a:t>
            </a:r>
            <a:r>
              <a:rPr lang="zh-CN" altLang="en-US"/>
              <a:t>           </a:t>
            </a:r>
            <a:endParaRPr lang="zh-CN" altLang="en-US"/>
          </a:p>
        </p:txBody>
      </p:sp>
      <p:pic>
        <p:nvPicPr>
          <p:cNvPr id="4" name="内容占位符 3" descr="图片1"/>
          <p:cNvPicPr>
            <a:picLocks noChangeAspect="1"/>
          </p:cNvPicPr>
          <p:nvPr/>
        </p:nvPicPr>
        <p:blipFill>
          <a:blip r:embed="rId1"/>
          <a:stretch>
            <a:fillRect/>
          </a:stretch>
        </p:blipFill>
        <p:spPr>
          <a:xfrm>
            <a:off x="8124825" y="0"/>
            <a:ext cx="1019175" cy="1019175"/>
          </a:xfrm>
          <a:prstGeom prst="rect">
            <a:avLst/>
          </a:prstGeom>
          <a:noFill/>
          <a:ln>
            <a:noFill/>
          </a:ln>
          <a:effectLst/>
        </p:spPr>
      </p:pic>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2"/>
          <p:cNvSpPr>
            <a:spLocks noGrp="1" noChangeArrowheads="1"/>
          </p:cNvSpPr>
          <p:nvPr>
            <p:ph type="title"/>
          </p:nvPr>
        </p:nvSpPr>
        <p:spPr>
          <a:xfrm>
            <a:off x="304800" y="762000"/>
            <a:ext cx="8229600" cy="1143000"/>
          </a:xfrm>
        </p:spPr>
        <p:txBody>
          <a:bodyPr/>
          <a:lstStyle/>
          <a:p>
            <a:r>
              <a:rPr lang="zh-CN" altLang="en-US"/>
              <a:t>六、临床诊断</a:t>
            </a:r>
            <a:endParaRPr lang="zh-CN" altLang="en-US"/>
          </a:p>
        </p:txBody>
      </p:sp>
      <p:sp>
        <p:nvSpPr>
          <p:cNvPr id="156675" name="Rectangle 3"/>
          <p:cNvSpPr>
            <a:spLocks noGrp="1" noChangeArrowheads="1"/>
          </p:cNvSpPr>
          <p:nvPr>
            <p:ph type="body" idx="1"/>
          </p:nvPr>
        </p:nvSpPr>
        <p:spPr>
          <a:xfrm>
            <a:off x="323850" y="1989138"/>
            <a:ext cx="8305800" cy="4191000"/>
          </a:xfrm>
        </p:spPr>
        <p:txBody>
          <a:bodyPr/>
          <a:lstStyle/>
          <a:p>
            <a:pPr>
              <a:lnSpc>
                <a:spcPct val="160000"/>
              </a:lnSpc>
            </a:pPr>
            <a:r>
              <a:rPr lang="en-US" altLang="zh-CN"/>
              <a:t>    2</a:t>
            </a:r>
            <a:r>
              <a:rPr lang="zh-CN" altLang="en-US"/>
              <a:t>．进一步检查   在伤员的致命征象，如窒息、休克及大出血等得到初步控制后，需要进行进一步检查，包括病史采集、体格检查、实验室检查及特殊检查，以获得尽可能准确的诊断，进行有效的治疗。</a:t>
            </a:r>
            <a:endParaRPr lang="zh-CN" altLang="en-US" sz="4000"/>
          </a:p>
        </p:txBody>
      </p:sp>
      <p:pic>
        <p:nvPicPr>
          <p:cNvPr id="4" name="内容占位符 3" descr="图片1"/>
          <p:cNvPicPr>
            <a:picLocks noChangeAspect="1"/>
          </p:cNvPicPr>
          <p:nvPr/>
        </p:nvPicPr>
        <p:blipFill>
          <a:blip r:embed="rId1"/>
          <a:stretch>
            <a:fillRect/>
          </a:stretch>
        </p:blipFill>
        <p:spPr>
          <a:xfrm>
            <a:off x="8124825" y="0"/>
            <a:ext cx="1019175" cy="1019175"/>
          </a:xfrm>
          <a:prstGeom prst="rect">
            <a:avLst/>
          </a:prstGeom>
          <a:noFill/>
          <a:ln>
            <a:noFill/>
          </a:ln>
          <a:effectLst/>
        </p:spPr>
      </p:pic>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2"/>
          <p:cNvSpPr>
            <a:spLocks noGrp="1" noChangeArrowheads="1"/>
          </p:cNvSpPr>
          <p:nvPr>
            <p:ph type="title"/>
          </p:nvPr>
        </p:nvSpPr>
        <p:spPr>
          <a:xfrm>
            <a:off x="304800" y="762000"/>
            <a:ext cx="8229600" cy="1143000"/>
          </a:xfrm>
        </p:spPr>
        <p:txBody>
          <a:bodyPr/>
          <a:lstStyle/>
          <a:p>
            <a:r>
              <a:rPr lang="zh-CN" altLang="en-US"/>
              <a:t>六、临床诊断</a:t>
            </a:r>
            <a:endParaRPr lang="zh-CN" altLang="en-US"/>
          </a:p>
        </p:txBody>
      </p:sp>
      <p:sp>
        <p:nvSpPr>
          <p:cNvPr id="157699" name="Rectangle 3"/>
          <p:cNvSpPr>
            <a:spLocks noGrp="1" noChangeArrowheads="1"/>
          </p:cNvSpPr>
          <p:nvPr>
            <p:ph type="body" idx="1"/>
          </p:nvPr>
        </p:nvSpPr>
        <p:spPr>
          <a:xfrm>
            <a:off x="323850" y="1989138"/>
            <a:ext cx="8305800" cy="4191000"/>
          </a:xfrm>
        </p:spPr>
        <p:txBody>
          <a:bodyPr/>
          <a:lstStyle/>
          <a:p>
            <a:pPr>
              <a:lnSpc>
                <a:spcPct val="170000"/>
              </a:lnSpc>
            </a:pPr>
            <a:r>
              <a:rPr lang="en-US" altLang="zh-CN" sz="2800"/>
              <a:t>   (1)</a:t>
            </a:r>
            <a:r>
              <a:rPr lang="zh-CN" altLang="en-US" sz="2800"/>
              <a:t>病史采集：可询问病人、护送人员或事故目击者，必须问清受伤时间、受伤方式、撞击部位、落地位置、处理经过、上止血带时间、有否昏迷史等。不要遗漏有意义的细节。一份详细的病史可帮助医师作出准确的判断。</a:t>
            </a:r>
            <a:endParaRPr lang="zh-CN" altLang="en-US" sz="2800"/>
          </a:p>
        </p:txBody>
      </p:sp>
      <p:pic>
        <p:nvPicPr>
          <p:cNvPr id="4" name="内容占位符 3" descr="图片1"/>
          <p:cNvPicPr>
            <a:picLocks noChangeAspect="1"/>
          </p:cNvPicPr>
          <p:nvPr/>
        </p:nvPicPr>
        <p:blipFill>
          <a:blip r:embed="rId1"/>
          <a:stretch>
            <a:fillRect/>
          </a:stretch>
        </p:blipFill>
        <p:spPr>
          <a:xfrm>
            <a:off x="8124825" y="0"/>
            <a:ext cx="1019175" cy="1019175"/>
          </a:xfrm>
          <a:prstGeom prst="rect">
            <a:avLst/>
          </a:prstGeom>
          <a:noFill/>
          <a:ln>
            <a:noFill/>
          </a:ln>
          <a:effectLst/>
        </p:spPr>
      </p:pic>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Rectangle 2"/>
          <p:cNvSpPr>
            <a:spLocks noGrp="1" noChangeArrowheads="1"/>
          </p:cNvSpPr>
          <p:nvPr>
            <p:ph type="title"/>
          </p:nvPr>
        </p:nvSpPr>
        <p:spPr/>
        <p:txBody>
          <a:bodyPr/>
          <a:lstStyle/>
          <a:p>
            <a:r>
              <a:rPr lang="zh-CN" altLang="en-US">
                <a:solidFill>
                  <a:schemeClr val="tx1"/>
                </a:solidFill>
              </a:rPr>
              <a:t>病 史 采 集</a:t>
            </a:r>
            <a:endParaRPr lang="zh-CN" altLang="en-US">
              <a:solidFill>
                <a:schemeClr val="tx1"/>
              </a:solidFill>
            </a:endParaRPr>
          </a:p>
        </p:txBody>
      </p:sp>
      <p:sp>
        <p:nvSpPr>
          <p:cNvPr id="243715" name="Rectangle 3"/>
          <p:cNvSpPr>
            <a:spLocks noGrp="1" noChangeArrowheads="1"/>
          </p:cNvSpPr>
          <p:nvPr>
            <p:ph type="body" idx="1"/>
          </p:nvPr>
        </p:nvSpPr>
        <p:spPr/>
        <p:txBody>
          <a:bodyPr/>
          <a:lstStyle/>
          <a:p>
            <a:pPr>
              <a:lnSpc>
                <a:spcPct val="90000"/>
              </a:lnSpc>
            </a:pPr>
            <a:r>
              <a:rPr lang="zh-CN" altLang="en-US" sz="2800"/>
              <a:t>可先采集一些简单的但却非常有用的病史，如</a:t>
            </a:r>
            <a:r>
              <a:rPr lang="en-US" altLang="zh-CN" sz="2800"/>
              <a:t>AMPLE</a:t>
            </a:r>
            <a:r>
              <a:rPr lang="zh-CN" altLang="en-US" sz="2800"/>
              <a:t>病史：</a:t>
            </a:r>
            <a:endParaRPr lang="zh-CN" altLang="en-US" sz="2800"/>
          </a:p>
          <a:p>
            <a:pPr>
              <a:lnSpc>
                <a:spcPct val="90000"/>
              </a:lnSpc>
            </a:pPr>
            <a:r>
              <a:rPr lang="en-US" altLang="zh-CN" sz="2800"/>
              <a:t>A</a:t>
            </a:r>
            <a:r>
              <a:rPr lang="zh-CN" altLang="en-US" sz="2800"/>
              <a:t>：</a:t>
            </a:r>
            <a:r>
              <a:rPr lang="en-US" altLang="zh-CN" sz="2800"/>
              <a:t>= allergies </a:t>
            </a:r>
            <a:r>
              <a:rPr lang="zh-CN" altLang="en-US" sz="2800"/>
              <a:t>（过敏反应）</a:t>
            </a:r>
            <a:endParaRPr lang="zh-CN" altLang="en-US" sz="2800"/>
          </a:p>
          <a:p>
            <a:pPr>
              <a:lnSpc>
                <a:spcPct val="90000"/>
              </a:lnSpc>
            </a:pPr>
            <a:r>
              <a:rPr lang="en-US" altLang="zh-CN" sz="2800"/>
              <a:t>M:  = medications currently used </a:t>
            </a:r>
            <a:endParaRPr lang="en-US" altLang="zh-CN" sz="2800"/>
          </a:p>
          <a:p>
            <a:pPr>
              <a:lnSpc>
                <a:spcPct val="90000"/>
              </a:lnSpc>
            </a:pPr>
            <a:r>
              <a:rPr lang="en-US" altLang="zh-CN" sz="2800"/>
              <a:t>        </a:t>
            </a:r>
            <a:r>
              <a:rPr lang="zh-CN" altLang="en-US" sz="2800"/>
              <a:t>（现时所服药物）</a:t>
            </a:r>
            <a:endParaRPr lang="zh-CN" altLang="en-US" sz="2800"/>
          </a:p>
          <a:p>
            <a:pPr>
              <a:lnSpc>
                <a:spcPct val="90000"/>
              </a:lnSpc>
            </a:pPr>
            <a:r>
              <a:rPr lang="en-US" altLang="zh-CN" sz="2800"/>
              <a:t>P:  = past illness/pregnancy</a:t>
            </a:r>
            <a:r>
              <a:rPr lang="zh-CN" altLang="en-US" sz="2800"/>
              <a:t>（既往史</a:t>
            </a:r>
            <a:r>
              <a:rPr lang="en-US" altLang="zh-CN" sz="2800"/>
              <a:t>/</a:t>
            </a:r>
            <a:r>
              <a:rPr lang="zh-CN" altLang="en-US" sz="2800"/>
              <a:t>怀孕）</a:t>
            </a:r>
            <a:endParaRPr lang="zh-CN" altLang="en-US" sz="2800"/>
          </a:p>
          <a:p>
            <a:pPr>
              <a:lnSpc>
                <a:spcPct val="90000"/>
              </a:lnSpc>
            </a:pPr>
            <a:r>
              <a:rPr lang="en-US" altLang="zh-CN" sz="2800"/>
              <a:t>L:  = last  meal </a:t>
            </a:r>
            <a:r>
              <a:rPr lang="zh-CN" altLang="en-US" sz="2800"/>
              <a:t>（最后进食时间）</a:t>
            </a:r>
            <a:endParaRPr lang="zh-CN" altLang="en-US" sz="2800"/>
          </a:p>
          <a:p>
            <a:pPr>
              <a:lnSpc>
                <a:spcPct val="90000"/>
              </a:lnSpc>
            </a:pPr>
            <a:r>
              <a:rPr lang="en-US" altLang="zh-CN" sz="2800"/>
              <a:t>E:  = events/ environment related to the </a:t>
            </a:r>
            <a:endParaRPr lang="en-US" altLang="zh-CN" sz="2800"/>
          </a:p>
          <a:p>
            <a:pPr>
              <a:lnSpc>
                <a:spcPct val="90000"/>
              </a:lnSpc>
            </a:pPr>
            <a:r>
              <a:rPr lang="en-US" altLang="zh-CN" sz="2800"/>
              <a:t>         injury </a:t>
            </a:r>
            <a:r>
              <a:rPr lang="zh-CN" altLang="en-US" sz="2800"/>
              <a:t>（与受伤有关的事故或环境）</a:t>
            </a:r>
            <a:endParaRPr lang="zh-CN" altLang="en-US" sz="2800"/>
          </a:p>
        </p:txBody>
      </p:sp>
      <p:pic>
        <p:nvPicPr>
          <p:cNvPr id="4" name="内容占位符 3" descr="图片1"/>
          <p:cNvPicPr>
            <a:picLocks noChangeAspect="1"/>
          </p:cNvPicPr>
          <p:nvPr/>
        </p:nvPicPr>
        <p:blipFill>
          <a:blip r:embed="rId1"/>
          <a:stretch>
            <a:fillRect/>
          </a:stretch>
        </p:blipFill>
        <p:spPr>
          <a:xfrm>
            <a:off x="8124825" y="0"/>
            <a:ext cx="1019175" cy="1019175"/>
          </a:xfrm>
          <a:prstGeom prst="rect">
            <a:avLst/>
          </a:prstGeom>
          <a:noFill/>
          <a:ln>
            <a:noFill/>
          </a:ln>
          <a:effectLst/>
        </p:spPr>
      </p:pic>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2"/>
          <p:cNvSpPr>
            <a:spLocks noGrp="1" noChangeArrowheads="1"/>
          </p:cNvSpPr>
          <p:nvPr>
            <p:ph type="title"/>
          </p:nvPr>
        </p:nvSpPr>
        <p:spPr>
          <a:xfrm>
            <a:off x="304800" y="762000"/>
            <a:ext cx="8229600" cy="1143000"/>
          </a:xfrm>
        </p:spPr>
        <p:txBody>
          <a:bodyPr/>
          <a:lstStyle/>
          <a:p>
            <a:r>
              <a:rPr lang="zh-CN" altLang="en-US"/>
              <a:t>六、临床诊断</a:t>
            </a:r>
            <a:endParaRPr lang="zh-CN" altLang="en-US"/>
          </a:p>
        </p:txBody>
      </p:sp>
      <p:sp>
        <p:nvSpPr>
          <p:cNvPr id="158723" name="Rectangle 3"/>
          <p:cNvSpPr>
            <a:spLocks noGrp="1" noChangeArrowheads="1"/>
          </p:cNvSpPr>
          <p:nvPr>
            <p:ph type="body" idx="1"/>
          </p:nvPr>
        </p:nvSpPr>
        <p:spPr>
          <a:xfrm>
            <a:off x="1331913" y="1916113"/>
            <a:ext cx="7543800" cy="4191000"/>
          </a:xfrm>
        </p:spPr>
        <p:txBody>
          <a:bodyPr/>
          <a:lstStyle/>
          <a:p>
            <a:pPr>
              <a:lnSpc>
                <a:spcPct val="160000"/>
              </a:lnSpc>
            </a:pPr>
            <a:r>
              <a:rPr lang="en-US" altLang="zh-CN" sz="2800"/>
              <a:t> </a:t>
            </a:r>
            <a:r>
              <a:rPr lang="en-US" altLang="zh-CN" sz="2800">
                <a:solidFill>
                  <a:srgbClr val="FFFF66"/>
                </a:solidFill>
              </a:rPr>
              <a:t>(2)</a:t>
            </a:r>
            <a:r>
              <a:rPr lang="zh-CN" altLang="en-US" sz="2800">
                <a:solidFill>
                  <a:srgbClr val="FFFF66"/>
                </a:solidFill>
              </a:rPr>
              <a:t>体格检查： “</a:t>
            </a:r>
            <a:r>
              <a:rPr lang="en-US" altLang="zh-CN" sz="2800">
                <a:solidFill>
                  <a:srgbClr val="FFFF66"/>
                </a:solidFill>
              </a:rPr>
              <a:t>CRASHPLAN”</a:t>
            </a:r>
            <a:endParaRPr lang="en-US" altLang="zh-CN" sz="2800">
              <a:solidFill>
                <a:srgbClr val="FFFF66"/>
              </a:solidFill>
            </a:endParaRPr>
          </a:p>
          <a:p>
            <a:pPr>
              <a:lnSpc>
                <a:spcPct val="120000"/>
              </a:lnSpc>
            </a:pPr>
            <a:r>
              <a:rPr lang="en-US" altLang="zh-CN" sz="2800"/>
              <a:t>C=Cardiac(</a:t>
            </a:r>
            <a:r>
              <a:rPr lang="zh-CN" altLang="en-US" sz="2800"/>
              <a:t>心脏</a:t>
            </a:r>
            <a:r>
              <a:rPr lang="en-US" altLang="zh-CN" sz="2800"/>
              <a:t>)</a:t>
            </a:r>
            <a:r>
              <a:rPr lang="zh-CN" altLang="en-US" sz="2800"/>
              <a:t>，</a:t>
            </a:r>
            <a:r>
              <a:rPr lang="en-US" altLang="zh-CN" sz="2800"/>
              <a:t>R=Respiratory(</a:t>
            </a:r>
            <a:r>
              <a:rPr lang="zh-CN" altLang="en-US" sz="2800"/>
              <a:t>呼吸</a:t>
            </a:r>
            <a:r>
              <a:rPr lang="en-US" altLang="zh-CN" sz="2800"/>
              <a:t>)</a:t>
            </a:r>
            <a:r>
              <a:rPr lang="zh-CN" altLang="en-US" sz="2800"/>
              <a:t>，</a:t>
            </a:r>
            <a:endParaRPr lang="zh-CN" altLang="en-US" sz="2800"/>
          </a:p>
          <a:p>
            <a:pPr>
              <a:lnSpc>
                <a:spcPct val="120000"/>
              </a:lnSpc>
            </a:pPr>
            <a:r>
              <a:rPr lang="en-US" altLang="zh-CN" sz="2800"/>
              <a:t>A=Abdomen(</a:t>
            </a:r>
            <a:r>
              <a:rPr lang="zh-CN" altLang="en-US" sz="2800"/>
              <a:t>腹部</a:t>
            </a:r>
            <a:r>
              <a:rPr lang="en-US" altLang="zh-CN" sz="2800"/>
              <a:t>)</a:t>
            </a:r>
            <a:r>
              <a:rPr lang="zh-CN" altLang="en-US" sz="2800"/>
              <a:t>，</a:t>
            </a:r>
            <a:r>
              <a:rPr lang="en-US" altLang="zh-CN" sz="2800"/>
              <a:t>S=Spine(</a:t>
            </a:r>
            <a:r>
              <a:rPr lang="zh-CN" altLang="en-US" sz="2800"/>
              <a:t>脊柱</a:t>
            </a:r>
            <a:r>
              <a:rPr lang="en-US" altLang="zh-CN" sz="2800"/>
              <a:t>)</a:t>
            </a:r>
            <a:r>
              <a:rPr lang="zh-CN" altLang="en-US" sz="2800"/>
              <a:t>，</a:t>
            </a:r>
            <a:endParaRPr lang="zh-CN" altLang="en-US" sz="2800"/>
          </a:p>
          <a:p>
            <a:pPr>
              <a:lnSpc>
                <a:spcPct val="120000"/>
              </a:lnSpc>
            </a:pPr>
            <a:r>
              <a:rPr lang="en-US" altLang="zh-CN" sz="2800"/>
              <a:t>H=Head(</a:t>
            </a:r>
            <a:r>
              <a:rPr lang="zh-CN" altLang="en-US" sz="2800"/>
              <a:t>头部</a:t>
            </a:r>
            <a:r>
              <a:rPr lang="en-US" altLang="zh-CN" sz="2800"/>
              <a:t>)</a:t>
            </a:r>
            <a:r>
              <a:rPr lang="zh-CN" altLang="en-US" sz="2800"/>
              <a:t>，</a:t>
            </a:r>
            <a:r>
              <a:rPr lang="en-US" altLang="zh-CN" sz="2800"/>
              <a:t>P=Pelvis(</a:t>
            </a:r>
            <a:r>
              <a:rPr lang="zh-CN" altLang="en-US" sz="2800"/>
              <a:t>骨盆</a:t>
            </a:r>
            <a:r>
              <a:rPr lang="en-US" altLang="zh-CN" sz="2800"/>
              <a:t>)</a:t>
            </a:r>
            <a:r>
              <a:rPr lang="zh-CN" altLang="en-US" sz="2800"/>
              <a:t>，</a:t>
            </a:r>
            <a:endParaRPr lang="zh-CN" altLang="en-US" sz="2800"/>
          </a:p>
          <a:p>
            <a:pPr>
              <a:lnSpc>
                <a:spcPct val="120000"/>
              </a:lnSpc>
            </a:pPr>
            <a:r>
              <a:rPr lang="en-US" altLang="zh-CN" sz="2800"/>
              <a:t>L=Limb(</a:t>
            </a:r>
            <a:r>
              <a:rPr lang="zh-CN" altLang="en-US" sz="2800"/>
              <a:t>四肢</a:t>
            </a:r>
            <a:r>
              <a:rPr lang="en-US" altLang="zh-CN" sz="2800"/>
              <a:t>)</a:t>
            </a:r>
            <a:r>
              <a:rPr lang="zh-CN" altLang="en-US" sz="2800"/>
              <a:t>，</a:t>
            </a:r>
            <a:r>
              <a:rPr lang="en-US" altLang="zh-CN" sz="2800"/>
              <a:t>A=Arteries(</a:t>
            </a:r>
            <a:r>
              <a:rPr lang="zh-CN" altLang="en-US" sz="2800"/>
              <a:t>动脉</a:t>
            </a:r>
            <a:r>
              <a:rPr lang="en-US" altLang="zh-CN" sz="2800"/>
              <a:t>)</a:t>
            </a:r>
            <a:r>
              <a:rPr lang="zh-CN" altLang="en-US" sz="2800"/>
              <a:t>，</a:t>
            </a:r>
            <a:endParaRPr lang="zh-CN" altLang="en-US" sz="2800"/>
          </a:p>
          <a:p>
            <a:pPr>
              <a:lnSpc>
                <a:spcPct val="120000"/>
              </a:lnSpc>
            </a:pPr>
            <a:r>
              <a:rPr lang="en-US" altLang="zh-CN" sz="2800"/>
              <a:t>N=Nerves(</a:t>
            </a:r>
            <a:r>
              <a:rPr lang="zh-CN" altLang="en-US" sz="2800"/>
              <a:t>神经</a:t>
            </a:r>
            <a:r>
              <a:rPr lang="en-US" altLang="zh-CN" sz="2800"/>
              <a:t>)</a:t>
            </a:r>
            <a:r>
              <a:rPr lang="zh-CN" altLang="en-US" sz="2800"/>
              <a:t>。</a:t>
            </a:r>
            <a:endParaRPr lang="zh-CN" altLang="en-US" sz="2800"/>
          </a:p>
        </p:txBody>
      </p:sp>
      <p:pic>
        <p:nvPicPr>
          <p:cNvPr id="4" name="内容占位符 3" descr="图片1"/>
          <p:cNvPicPr>
            <a:picLocks noChangeAspect="1"/>
          </p:cNvPicPr>
          <p:nvPr/>
        </p:nvPicPr>
        <p:blipFill>
          <a:blip r:embed="rId1"/>
          <a:stretch>
            <a:fillRect/>
          </a:stretch>
        </p:blipFill>
        <p:spPr>
          <a:xfrm>
            <a:off x="8124825" y="0"/>
            <a:ext cx="1019175" cy="1019175"/>
          </a:xfrm>
          <a:prstGeom prst="rect">
            <a:avLst/>
          </a:prstGeom>
          <a:noFill/>
          <a:ln>
            <a:noFill/>
          </a:ln>
          <a:effectLst/>
        </p:spPr>
      </p:pic>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Rectangle 2"/>
          <p:cNvSpPr>
            <a:spLocks noGrp="1" noChangeArrowheads="1"/>
          </p:cNvSpPr>
          <p:nvPr>
            <p:ph type="title"/>
          </p:nvPr>
        </p:nvSpPr>
        <p:spPr>
          <a:xfrm>
            <a:off x="533400" y="762000"/>
            <a:ext cx="8229600" cy="1143000"/>
          </a:xfrm>
        </p:spPr>
        <p:txBody>
          <a:bodyPr/>
          <a:lstStyle/>
          <a:p>
            <a:r>
              <a:rPr lang="zh-CN" altLang="en-US">
                <a:solidFill>
                  <a:srgbClr val="FFFF66"/>
                </a:solidFill>
              </a:rPr>
              <a:t>体  格  检  查</a:t>
            </a:r>
            <a:endParaRPr lang="zh-CN" altLang="en-US">
              <a:solidFill>
                <a:srgbClr val="FFFF66"/>
              </a:solidFill>
            </a:endParaRPr>
          </a:p>
        </p:txBody>
      </p:sp>
      <p:sp>
        <p:nvSpPr>
          <p:cNvPr id="244739" name="Rectangle 3"/>
          <p:cNvSpPr>
            <a:spLocks noGrp="1" noChangeArrowheads="1"/>
          </p:cNvSpPr>
          <p:nvPr>
            <p:ph type="body" idx="1"/>
          </p:nvPr>
        </p:nvSpPr>
        <p:spPr>
          <a:xfrm>
            <a:off x="457200" y="2133600"/>
            <a:ext cx="8229600" cy="4149725"/>
          </a:xfrm>
        </p:spPr>
        <p:txBody>
          <a:bodyPr/>
          <a:lstStyle/>
          <a:p>
            <a:pPr>
              <a:lnSpc>
                <a:spcPct val="140000"/>
              </a:lnSpc>
            </a:pPr>
            <a:r>
              <a:rPr lang="en-US" altLang="zh-CN"/>
              <a:t>          </a:t>
            </a:r>
            <a:r>
              <a:rPr lang="zh-CN" altLang="en-US"/>
              <a:t>许多调查显示，体格检查容易忽略检查伤者的背部。伤者背部如果存在一个被忽略了的出血伤口，会导致致命性的后果。所以在检查完伤者身体各部位后，</a:t>
            </a:r>
            <a:r>
              <a:rPr lang="zh-CN" altLang="en-US">
                <a:solidFill>
                  <a:srgbClr val="FFFF66"/>
                </a:solidFill>
              </a:rPr>
              <a:t>应在妥善固定颈部的基础上，为伤者进行翻身及检查背部。</a:t>
            </a:r>
            <a:endParaRPr lang="zh-CN" altLang="en-US">
              <a:solidFill>
                <a:srgbClr val="FFFF66"/>
              </a:solidFill>
            </a:endParaRPr>
          </a:p>
        </p:txBody>
      </p:sp>
      <p:pic>
        <p:nvPicPr>
          <p:cNvPr id="4" name="内容占位符 3" descr="图片1"/>
          <p:cNvPicPr>
            <a:picLocks noChangeAspect="1"/>
          </p:cNvPicPr>
          <p:nvPr/>
        </p:nvPicPr>
        <p:blipFill>
          <a:blip r:embed="rId1"/>
          <a:stretch>
            <a:fillRect/>
          </a:stretch>
        </p:blipFill>
        <p:spPr>
          <a:xfrm>
            <a:off x="8124825" y="0"/>
            <a:ext cx="1019175" cy="1019175"/>
          </a:xfrm>
          <a:prstGeom prst="rect">
            <a:avLst/>
          </a:prstGeom>
          <a:noFill/>
          <a:ln>
            <a:noFill/>
          </a:ln>
          <a:effectLst/>
        </p:spPr>
      </p:pic>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2"/>
          <p:cNvSpPr>
            <a:spLocks noGrp="1" noChangeArrowheads="1"/>
          </p:cNvSpPr>
          <p:nvPr>
            <p:ph type="title"/>
          </p:nvPr>
        </p:nvSpPr>
        <p:spPr>
          <a:xfrm>
            <a:off x="304800" y="762000"/>
            <a:ext cx="8229600" cy="1143000"/>
          </a:xfrm>
        </p:spPr>
        <p:txBody>
          <a:bodyPr/>
          <a:lstStyle/>
          <a:p>
            <a:r>
              <a:rPr lang="zh-CN" altLang="en-US"/>
              <a:t>六、临床诊断</a:t>
            </a:r>
            <a:endParaRPr lang="zh-CN" altLang="en-US"/>
          </a:p>
        </p:txBody>
      </p:sp>
      <p:sp>
        <p:nvSpPr>
          <p:cNvPr id="159747" name="Rectangle 3"/>
          <p:cNvSpPr>
            <a:spLocks noGrp="1" noChangeArrowheads="1"/>
          </p:cNvSpPr>
          <p:nvPr>
            <p:ph type="body" idx="1"/>
          </p:nvPr>
        </p:nvSpPr>
        <p:spPr>
          <a:xfrm>
            <a:off x="323850" y="1989138"/>
            <a:ext cx="8305800" cy="4191000"/>
          </a:xfrm>
        </p:spPr>
        <p:txBody>
          <a:bodyPr/>
          <a:lstStyle/>
          <a:p>
            <a:pPr>
              <a:lnSpc>
                <a:spcPct val="160000"/>
              </a:lnSpc>
            </a:pPr>
            <a:r>
              <a:rPr lang="en-US" altLang="zh-CN" sz="2800"/>
              <a:t> (3)</a:t>
            </a:r>
            <a:r>
              <a:rPr lang="zh-CN" altLang="en-US" sz="2800"/>
              <a:t>实验室检查：多发伤伤员一送到急诊室，必须立即查血型和交叉配血，作动脉血气分析，测定血红蛋白含量、红细胞压积、血白细胞计数，还需测定肝功能、血电解质、血糖、血尿素氮、血肌酐及尿常规等。血常规可反复多次测定，以评估出血情况。</a:t>
            </a:r>
            <a:endParaRPr lang="zh-CN" altLang="en-US" sz="2800"/>
          </a:p>
        </p:txBody>
      </p:sp>
      <p:pic>
        <p:nvPicPr>
          <p:cNvPr id="4" name="内容占位符 3" descr="图片1"/>
          <p:cNvPicPr>
            <a:picLocks noChangeAspect="1"/>
          </p:cNvPicPr>
          <p:nvPr/>
        </p:nvPicPr>
        <p:blipFill>
          <a:blip r:embed="rId1"/>
          <a:stretch>
            <a:fillRect/>
          </a:stretch>
        </p:blipFill>
        <p:spPr>
          <a:xfrm>
            <a:off x="8124825" y="0"/>
            <a:ext cx="1019175" cy="1019175"/>
          </a:xfrm>
          <a:prstGeom prst="rect">
            <a:avLst/>
          </a:prstGeom>
          <a:noFill/>
          <a:ln>
            <a:noFill/>
          </a:ln>
          <a:effectLst/>
        </p:spPr>
      </p:pic>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2"/>
          <p:cNvSpPr>
            <a:spLocks noGrp="1" noChangeArrowheads="1"/>
          </p:cNvSpPr>
          <p:nvPr>
            <p:ph type="title"/>
          </p:nvPr>
        </p:nvSpPr>
        <p:spPr>
          <a:xfrm>
            <a:off x="304800" y="762000"/>
            <a:ext cx="8229600" cy="1143000"/>
          </a:xfrm>
        </p:spPr>
        <p:txBody>
          <a:bodyPr/>
          <a:lstStyle/>
          <a:p>
            <a:r>
              <a:rPr lang="zh-CN" altLang="en-US"/>
              <a:t>六、临床诊断</a:t>
            </a:r>
            <a:endParaRPr lang="zh-CN" altLang="en-US"/>
          </a:p>
        </p:txBody>
      </p:sp>
      <p:sp>
        <p:nvSpPr>
          <p:cNvPr id="160771" name="Rectangle 3"/>
          <p:cNvSpPr>
            <a:spLocks noGrp="1" noChangeArrowheads="1"/>
          </p:cNvSpPr>
          <p:nvPr>
            <p:ph type="body" idx="1"/>
          </p:nvPr>
        </p:nvSpPr>
        <p:spPr>
          <a:xfrm>
            <a:off x="250825" y="1916113"/>
            <a:ext cx="8534400" cy="4191000"/>
          </a:xfrm>
        </p:spPr>
        <p:txBody>
          <a:bodyPr/>
          <a:lstStyle/>
          <a:p>
            <a:pPr>
              <a:lnSpc>
                <a:spcPct val="160000"/>
              </a:lnSpc>
            </a:pPr>
            <a:r>
              <a:rPr lang="en-US" altLang="zh-CN" sz="2800"/>
              <a:t>    (4)</a:t>
            </a:r>
            <a:r>
              <a:rPr lang="zh-CN" altLang="en-US" sz="2800"/>
              <a:t>特殊检查：如伤员全身情况允许，可以搬动，则进行</a:t>
            </a:r>
            <a:r>
              <a:rPr lang="en-US" altLang="zh-CN" sz="2800"/>
              <a:t>X</a:t>
            </a:r>
            <a:r>
              <a:rPr lang="zh-CN" altLang="en-US" sz="2800"/>
              <a:t>线检查、超声检查、腹腔镜、</a:t>
            </a:r>
            <a:r>
              <a:rPr lang="en-US" altLang="zh-CN" sz="2800"/>
              <a:t>CT</a:t>
            </a:r>
            <a:r>
              <a:rPr lang="zh-CN" altLang="en-US" sz="2800"/>
              <a:t>检查及核磁共振检查。如血压不稳定或呼吸不规则，则不允许搬动，有条件可进行床旁摄片、床旁</a:t>
            </a:r>
            <a:r>
              <a:rPr lang="en-US" altLang="zh-CN" sz="2800"/>
              <a:t>B</a:t>
            </a:r>
            <a:r>
              <a:rPr lang="zh-CN" altLang="en-US" sz="2800"/>
              <a:t>超检查。另外，胸腔穿刺、腹腔穿刺方法简单，可反复多次进行。</a:t>
            </a:r>
            <a:endParaRPr lang="zh-CN" altLang="en-US" sz="2800"/>
          </a:p>
        </p:txBody>
      </p:sp>
      <p:pic>
        <p:nvPicPr>
          <p:cNvPr id="4" name="内容占位符 3" descr="图片1"/>
          <p:cNvPicPr>
            <a:picLocks noChangeAspect="1"/>
          </p:cNvPicPr>
          <p:nvPr/>
        </p:nvPicPr>
        <p:blipFill>
          <a:blip r:embed="rId1"/>
          <a:stretch>
            <a:fillRect/>
          </a:stretch>
        </p:blipFill>
        <p:spPr>
          <a:xfrm>
            <a:off x="8124825" y="0"/>
            <a:ext cx="1019175" cy="1019175"/>
          </a:xfrm>
          <a:prstGeom prst="rect">
            <a:avLst/>
          </a:prstGeom>
          <a:noFill/>
          <a:ln>
            <a:noFill/>
          </a:ln>
          <a:effectLst/>
        </p:spPr>
      </p:pic>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2"/>
          <p:cNvSpPr>
            <a:spLocks noGrp="1" noChangeArrowheads="1"/>
          </p:cNvSpPr>
          <p:nvPr>
            <p:ph type="title"/>
          </p:nvPr>
        </p:nvSpPr>
        <p:spPr>
          <a:xfrm>
            <a:off x="381000" y="457200"/>
            <a:ext cx="8229600" cy="1143000"/>
          </a:xfrm>
        </p:spPr>
        <p:txBody>
          <a:bodyPr/>
          <a:lstStyle/>
          <a:p>
            <a:r>
              <a:rPr lang="zh-CN" altLang="en-US"/>
              <a:t>六、临床诊断</a:t>
            </a:r>
            <a:endParaRPr lang="zh-CN" altLang="en-US"/>
          </a:p>
        </p:txBody>
      </p:sp>
      <p:sp>
        <p:nvSpPr>
          <p:cNvPr id="161795" name="Rectangle 3"/>
          <p:cNvSpPr>
            <a:spLocks noGrp="1" noChangeArrowheads="1"/>
          </p:cNvSpPr>
          <p:nvPr>
            <p:ph type="body" idx="1"/>
          </p:nvPr>
        </p:nvSpPr>
        <p:spPr>
          <a:xfrm>
            <a:off x="381000" y="1828800"/>
            <a:ext cx="8305800" cy="5029200"/>
          </a:xfrm>
        </p:spPr>
        <p:txBody>
          <a:bodyPr/>
          <a:lstStyle/>
          <a:p>
            <a:pPr>
              <a:lnSpc>
                <a:spcPct val="160000"/>
              </a:lnSpc>
            </a:pPr>
            <a:r>
              <a:rPr lang="en-US" altLang="zh-CN" sz="2800"/>
              <a:t>    3</a:t>
            </a:r>
            <a:r>
              <a:rPr lang="zh-CN" altLang="en-US" sz="2800"/>
              <a:t>．多发伤的再估计   多发伤是一种变化多端的动态损伤。某些隐蔽的深部损伤初期未能表现出来，导致发生继发性损伤及并发症。因此，初期全身检查得出的结论是不全面的，必须进行动态观察。再估计的重点有：腹膜后脏器损伤，如十二指肠破裂、胰腺损伤，隐性大出血，继发颅内、胸内、腹内出血等。</a:t>
            </a:r>
            <a:endParaRPr lang="zh-CN" altLang="en-US" sz="2800"/>
          </a:p>
        </p:txBody>
      </p:sp>
      <p:pic>
        <p:nvPicPr>
          <p:cNvPr id="4" name="内容占位符 3" descr="图片1"/>
          <p:cNvPicPr>
            <a:picLocks noChangeAspect="1"/>
          </p:cNvPicPr>
          <p:nvPr/>
        </p:nvPicPr>
        <p:blipFill>
          <a:blip r:embed="rId1"/>
          <a:stretch>
            <a:fillRect/>
          </a:stretch>
        </p:blipFill>
        <p:spPr>
          <a:xfrm>
            <a:off x="8124825" y="0"/>
            <a:ext cx="1019175" cy="1019175"/>
          </a:xfrm>
          <a:prstGeom prst="rect">
            <a:avLst/>
          </a:prstGeom>
          <a:noFill/>
          <a:ln>
            <a:noFill/>
          </a:ln>
          <a:effectLst/>
        </p:spPr>
      </p:pic>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2"/>
          <p:cNvSpPr>
            <a:spLocks noGrp="1" noChangeArrowheads="1"/>
          </p:cNvSpPr>
          <p:nvPr>
            <p:ph type="title"/>
          </p:nvPr>
        </p:nvSpPr>
        <p:spPr>
          <a:xfrm>
            <a:off x="457200" y="304800"/>
            <a:ext cx="8229600" cy="1143000"/>
          </a:xfrm>
        </p:spPr>
        <p:txBody>
          <a:bodyPr/>
          <a:lstStyle/>
          <a:p>
            <a:r>
              <a:rPr lang="zh-CN" altLang="en-US"/>
              <a:t>六、临床诊断</a:t>
            </a:r>
            <a:endParaRPr lang="zh-CN" altLang="en-US"/>
          </a:p>
        </p:txBody>
      </p:sp>
      <p:sp>
        <p:nvSpPr>
          <p:cNvPr id="162819" name="Rectangle 3"/>
          <p:cNvSpPr>
            <a:spLocks noGrp="1" noChangeArrowheads="1"/>
          </p:cNvSpPr>
          <p:nvPr>
            <p:ph type="body" idx="1"/>
          </p:nvPr>
        </p:nvSpPr>
        <p:spPr>
          <a:xfrm>
            <a:off x="381000" y="1905000"/>
            <a:ext cx="8305800" cy="4191000"/>
          </a:xfrm>
        </p:spPr>
        <p:txBody>
          <a:bodyPr/>
          <a:lstStyle/>
          <a:p>
            <a:pPr>
              <a:lnSpc>
                <a:spcPct val="160000"/>
              </a:lnSpc>
            </a:pPr>
            <a:r>
              <a:rPr lang="en-US" altLang="zh-CN" sz="2800"/>
              <a:t> 4</a:t>
            </a:r>
            <a:r>
              <a:rPr lang="zh-CN" altLang="en-US" sz="2800"/>
              <a:t>．多发伤伤情严重度评估   评价一个病人，特别是多发伤病人的伤情严重程度，是判断其预后和制定抢救方案极为重要的一个依据，目前比较常用的多发伤伤情严重度的评分方法是创伤严重度记分法</a:t>
            </a:r>
            <a:r>
              <a:rPr lang="en-US" altLang="zh-CN" sz="2800"/>
              <a:t>(injury severity score</a:t>
            </a:r>
            <a:r>
              <a:rPr lang="zh-CN" altLang="en-US" sz="2800"/>
              <a:t>，</a:t>
            </a:r>
            <a:r>
              <a:rPr lang="en-US" altLang="zh-CN" sz="2800"/>
              <a:t>ISS)</a:t>
            </a:r>
            <a:r>
              <a:rPr lang="zh-CN" altLang="en-US" sz="2800"/>
              <a:t>。</a:t>
            </a:r>
            <a:endParaRPr lang="zh-CN" altLang="en-US" sz="2800"/>
          </a:p>
        </p:txBody>
      </p:sp>
      <p:pic>
        <p:nvPicPr>
          <p:cNvPr id="4" name="内容占位符 3" descr="图片1"/>
          <p:cNvPicPr>
            <a:picLocks noChangeAspect="1"/>
          </p:cNvPicPr>
          <p:nvPr/>
        </p:nvPicPr>
        <p:blipFill>
          <a:blip r:embed="rId1"/>
          <a:stretch>
            <a:fillRect/>
          </a:stretch>
        </p:blipFill>
        <p:spPr>
          <a:xfrm>
            <a:off x="8124825" y="0"/>
            <a:ext cx="1019175" cy="1019175"/>
          </a:xfrm>
          <a:prstGeom prst="rect">
            <a:avLst/>
          </a:prstGeom>
          <a:noFill/>
          <a:ln>
            <a:noFill/>
          </a:ln>
          <a:effectLst/>
        </p:spPr>
      </p:pic>
    </p:spTree>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2"/>
          <p:cNvSpPr>
            <a:spLocks noGrp="1" noChangeArrowheads="1"/>
          </p:cNvSpPr>
          <p:nvPr>
            <p:ph type="title"/>
          </p:nvPr>
        </p:nvSpPr>
        <p:spPr>
          <a:xfrm>
            <a:off x="457200" y="609600"/>
            <a:ext cx="8229600" cy="1143000"/>
          </a:xfrm>
        </p:spPr>
        <p:txBody>
          <a:bodyPr/>
          <a:lstStyle/>
          <a:p>
            <a:r>
              <a:rPr lang="zh-CN" altLang="en-US"/>
              <a:t>六、临床诊断</a:t>
            </a:r>
            <a:endParaRPr lang="zh-CN" altLang="en-US"/>
          </a:p>
        </p:txBody>
      </p:sp>
      <p:sp>
        <p:nvSpPr>
          <p:cNvPr id="166915" name="Rectangle 3"/>
          <p:cNvSpPr>
            <a:spLocks noGrp="1" noChangeArrowheads="1"/>
          </p:cNvSpPr>
          <p:nvPr>
            <p:ph type="body" idx="1"/>
          </p:nvPr>
        </p:nvSpPr>
        <p:spPr>
          <a:xfrm>
            <a:off x="381000" y="2057400"/>
            <a:ext cx="8382000" cy="4191000"/>
          </a:xfrm>
        </p:spPr>
        <p:txBody>
          <a:bodyPr/>
          <a:lstStyle/>
          <a:p>
            <a:pPr>
              <a:lnSpc>
                <a:spcPct val="160000"/>
              </a:lnSpc>
            </a:pPr>
            <a:r>
              <a:rPr lang="en-US" altLang="zh-CN"/>
              <a:t>    4</a:t>
            </a:r>
            <a:r>
              <a:rPr lang="zh-CN" altLang="en-US"/>
              <a:t>．多发伤伤情严重度评估  </a:t>
            </a:r>
            <a:endParaRPr lang="zh-CN" altLang="en-US"/>
          </a:p>
          <a:p>
            <a:pPr>
              <a:lnSpc>
                <a:spcPct val="160000"/>
              </a:lnSpc>
            </a:pPr>
            <a:r>
              <a:rPr lang="zh-CN" altLang="en-US">
                <a:solidFill>
                  <a:srgbClr val="FFFF66"/>
                </a:solidFill>
              </a:rPr>
              <a:t>           创伤严重度记分法（</a:t>
            </a:r>
            <a:r>
              <a:rPr lang="en-US" altLang="zh-CN"/>
              <a:t>ISS</a:t>
            </a:r>
            <a:r>
              <a:rPr lang="zh-CN" altLang="en-US"/>
              <a:t>）是在</a:t>
            </a:r>
            <a:r>
              <a:rPr lang="zh-CN" altLang="en-US">
                <a:solidFill>
                  <a:srgbClr val="FFFF66"/>
                </a:solidFill>
              </a:rPr>
              <a:t>简明创伤分度 </a:t>
            </a:r>
            <a:r>
              <a:rPr lang="en-US" altLang="zh-CN"/>
              <a:t>(abbreviated injury score</a:t>
            </a:r>
            <a:r>
              <a:rPr lang="zh-CN" altLang="en-US"/>
              <a:t>，</a:t>
            </a:r>
            <a:r>
              <a:rPr lang="en-US" altLang="zh-CN"/>
              <a:t>AIS)</a:t>
            </a:r>
            <a:r>
              <a:rPr lang="zh-CN" altLang="en-US"/>
              <a:t>的基础上，从解剖学观点评估创伤的部位、范围、类型及严重程度。 </a:t>
            </a:r>
            <a:endParaRPr lang="zh-CN" altLang="en-US"/>
          </a:p>
        </p:txBody>
      </p:sp>
      <p:pic>
        <p:nvPicPr>
          <p:cNvPr id="4" name="内容占位符 3" descr="图片1"/>
          <p:cNvPicPr>
            <a:picLocks noChangeAspect="1"/>
          </p:cNvPicPr>
          <p:nvPr/>
        </p:nvPicPr>
        <p:blipFill>
          <a:blip r:embed="rId1"/>
          <a:stretch>
            <a:fillRect/>
          </a:stretch>
        </p:blipFill>
        <p:spPr>
          <a:xfrm>
            <a:off x="8124825" y="0"/>
            <a:ext cx="1019175" cy="1019175"/>
          </a:xfrm>
          <a:prstGeom prst="rect">
            <a:avLst/>
          </a:prstGeom>
          <a:noFill/>
          <a:ln>
            <a:noFill/>
          </a:ln>
          <a:effectLst/>
        </p:spPr>
      </p:pic>
    </p:spTree>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4" name="Rectangle 2"/>
          <p:cNvSpPr>
            <a:spLocks noGrp="1" noChangeArrowheads="1"/>
          </p:cNvSpPr>
          <p:nvPr>
            <p:ph type="title"/>
          </p:nvPr>
        </p:nvSpPr>
        <p:spPr>
          <a:xfrm>
            <a:off x="457200" y="609600"/>
            <a:ext cx="8229600" cy="1143000"/>
          </a:xfrm>
        </p:spPr>
        <p:txBody>
          <a:bodyPr/>
          <a:lstStyle/>
          <a:p>
            <a:r>
              <a:rPr lang="zh-CN" altLang="en-US"/>
              <a:t>六、临床诊断</a:t>
            </a:r>
            <a:endParaRPr lang="zh-CN" altLang="en-US"/>
          </a:p>
        </p:txBody>
      </p:sp>
      <p:sp>
        <p:nvSpPr>
          <p:cNvPr id="248835" name="Rectangle 3"/>
          <p:cNvSpPr>
            <a:spLocks noGrp="1" noChangeArrowheads="1"/>
          </p:cNvSpPr>
          <p:nvPr>
            <p:ph type="body" idx="1"/>
          </p:nvPr>
        </p:nvSpPr>
        <p:spPr>
          <a:xfrm>
            <a:off x="827088" y="1773238"/>
            <a:ext cx="7924800" cy="4191000"/>
          </a:xfrm>
        </p:spPr>
        <p:txBody>
          <a:bodyPr/>
          <a:lstStyle/>
          <a:p>
            <a:pPr>
              <a:lnSpc>
                <a:spcPct val="160000"/>
              </a:lnSpc>
            </a:pPr>
            <a:r>
              <a:rPr lang="en-US" altLang="zh-CN" sz="2800"/>
              <a:t>    </a:t>
            </a:r>
            <a:r>
              <a:rPr lang="en-US" altLang="zh-CN" sz="2800">
                <a:solidFill>
                  <a:srgbClr val="FFFF66"/>
                </a:solidFill>
              </a:rPr>
              <a:t>4</a:t>
            </a:r>
            <a:r>
              <a:rPr lang="zh-CN" altLang="en-US" sz="2800">
                <a:solidFill>
                  <a:srgbClr val="FFFF66"/>
                </a:solidFill>
              </a:rPr>
              <a:t>．多发伤伤情严重度评估</a:t>
            </a:r>
            <a:r>
              <a:rPr lang="zh-CN" altLang="en-US" sz="2800"/>
              <a:t>  </a:t>
            </a:r>
            <a:endParaRPr lang="zh-CN" altLang="en-US" sz="2800"/>
          </a:p>
          <a:p>
            <a:pPr algn="ctr">
              <a:lnSpc>
                <a:spcPct val="160000"/>
              </a:lnSpc>
            </a:pPr>
            <a:r>
              <a:rPr lang="en-US" altLang="zh-CN" sz="2800"/>
              <a:t>AIS</a:t>
            </a:r>
            <a:r>
              <a:rPr lang="zh-CN" altLang="en-US" sz="2800"/>
              <a:t>将每一部位的伤情根据严重程度分为六级：</a:t>
            </a:r>
            <a:endParaRPr lang="zh-CN" altLang="en-US" sz="2800"/>
          </a:p>
          <a:p>
            <a:pPr>
              <a:lnSpc>
                <a:spcPct val="130000"/>
              </a:lnSpc>
            </a:pPr>
            <a:r>
              <a:rPr lang="zh-CN" altLang="en-US" sz="2800"/>
              <a:t>                   轻度创伤         中度创伤</a:t>
            </a:r>
            <a:endParaRPr lang="zh-CN" altLang="en-US" sz="2800"/>
          </a:p>
          <a:p>
            <a:pPr>
              <a:lnSpc>
                <a:spcPct val="130000"/>
              </a:lnSpc>
            </a:pPr>
            <a:r>
              <a:rPr lang="zh-CN" altLang="en-US" sz="2800"/>
              <a:t>                   重度创伤         严重创伤</a:t>
            </a:r>
            <a:endParaRPr lang="zh-CN" altLang="en-US" sz="2800"/>
          </a:p>
          <a:p>
            <a:pPr>
              <a:lnSpc>
                <a:spcPct val="130000"/>
              </a:lnSpc>
            </a:pPr>
            <a:r>
              <a:rPr lang="zh-CN" altLang="en-US" sz="2800"/>
              <a:t>                   危重创伤         极重创伤 </a:t>
            </a:r>
            <a:endParaRPr lang="zh-CN" altLang="en-US" sz="2800"/>
          </a:p>
          <a:p>
            <a:pPr>
              <a:lnSpc>
                <a:spcPct val="130000"/>
              </a:lnSpc>
            </a:pPr>
            <a:r>
              <a:rPr lang="zh-CN" altLang="en-US" sz="2800"/>
              <a:t>                 （无法挽回生命的创伤）</a:t>
            </a:r>
            <a:endParaRPr lang="zh-CN" altLang="en-US" sz="2800"/>
          </a:p>
        </p:txBody>
      </p:sp>
      <p:pic>
        <p:nvPicPr>
          <p:cNvPr id="4" name="内容占位符 3" descr="图片1"/>
          <p:cNvPicPr>
            <a:picLocks noChangeAspect="1"/>
          </p:cNvPicPr>
          <p:nvPr/>
        </p:nvPicPr>
        <p:blipFill>
          <a:blip r:embed="rId1"/>
          <a:stretch>
            <a:fillRect/>
          </a:stretch>
        </p:blipFill>
        <p:spPr>
          <a:xfrm>
            <a:off x="8124825" y="0"/>
            <a:ext cx="1019175" cy="1019175"/>
          </a:xfrm>
          <a:prstGeom prst="rect">
            <a:avLst/>
          </a:prstGeom>
          <a:noFill/>
          <a:ln>
            <a:noFill/>
          </a:ln>
          <a:effectLst/>
        </p:spPr>
      </p:pic>
    </p:spTree>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2"/>
          <p:cNvSpPr>
            <a:spLocks noGrp="1" noChangeArrowheads="1"/>
          </p:cNvSpPr>
          <p:nvPr>
            <p:ph type="title"/>
          </p:nvPr>
        </p:nvSpPr>
        <p:spPr>
          <a:xfrm>
            <a:off x="457200" y="838200"/>
            <a:ext cx="8229600" cy="1143000"/>
          </a:xfrm>
        </p:spPr>
        <p:txBody>
          <a:bodyPr/>
          <a:lstStyle/>
          <a:p>
            <a:r>
              <a:rPr lang="zh-CN" altLang="en-US" sz="4400">
                <a:solidFill>
                  <a:srgbClr val="FFFF66"/>
                </a:solidFill>
                <a:latin typeface="宋体" panose="02010600030101010101" pitchFamily="2" charset="-122"/>
              </a:rPr>
              <a:t>评估时的注意点</a:t>
            </a:r>
            <a:r>
              <a:rPr lang="zh-CN" altLang="en-US"/>
              <a:t> </a:t>
            </a:r>
            <a:endParaRPr lang="zh-CN" altLang="en-US"/>
          </a:p>
        </p:txBody>
      </p:sp>
      <p:sp>
        <p:nvSpPr>
          <p:cNvPr id="200707" name="Rectangle 3"/>
          <p:cNvSpPr>
            <a:spLocks noGrp="1" noChangeArrowheads="1"/>
          </p:cNvSpPr>
          <p:nvPr>
            <p:ph type="body" idx="1"/>
          </p:nvPr>
        </p:nvSpPr>
        <p:spPr>
          <a:xfrm>
            <a:off x="457200" y="2286000"/>
            <a:ext cx="8229600" cy="3844925"/>
          </a:xfrm>
        </p:spPr>
        <p:txBody>
          <a:bodyPr/>
          <a:lstStyle/>
          <a:p>
            <a:pPr algn="just">
              <a:lnSpc>
                <a:spcPct val="160000"/>
              </a:lnSpc>
              <a:buClr>
                <a:srgbClr val="FF0000"/>
              </a:buClr>
              <a:buFont typeface="Wingdings" panose="05000000000000000000" pitchFamily="2" charset="2"/>
              <a:buChar char="q"/>
            </a:pPr>
            <a:r>
              <a:rPr lang="en-US" altLang="zh-CN"/>
              <a:t> </a:t>
            </a:r>
            <a:r>
              <a:rPr lang="zh-CN" altLang="en-US"/>
              <a:t>不易注意到的伤势往往比容易注意到的伤势更加严重或危及生命。</a:t>
            </a:r>
            <a:endParaRPr lang="zh-CN" altLang="en-US"/>
          </a:p>
          <a:p>
            <a:pPr algn="just">
              <a:lnSpc>
                <a:spcPct val="160000"/>
              </a:lnSpc>
              <a:buClr>
                <a:srgbClr val="FF0000"/>
              </a:buClr>
              <a:buFont typeface="Wingdings" panose="05000000000000000000" pitchFamily="2" charset="2"/>
              <a:buChar char="q"/>
            </a:pPr>
            <a:r>
              <a:rPr lang="zh-CN" altLang="en-US"/>
              <a:t> 不要把注意力仅放在明显的伤势上，如下肢骨折。</a:t>
            </a:r>
            <a:endParaRPr lang="zh-CN" altLang="en-US"/>
          </a:p>
        </p:txBody>
      </p:sp>
      <p:pic>
        <p:nvPicPr>
          <p:cNvPr id="4" name="内容占位符 3" descr="图片1"/>
          <p:cNvPicPr>
            <a:picLocks noChangeAspect="1"/>
          </p:cNvPicPr>
          <p:nvPr/>
        </p:nvPicPr>
        <p:blipFill>
          <a:blip r:embed="rId1"/>
          <a:stretch>
            <a:fillRect/>
          </a:stretch>
        </p:blipFill>
        <p:spPr>
          <a:xfrm>
            <a:off x="8124825" y="0"/>
            <a:ext cx="1019175" cy="1019175"/>
          </a:xfrm>
          <a:prstGeom prst="rect">
            <a:avLst/>
          </a:prstGeom>
          <a:noFill/>
          <a:ln>
            <a:noFill/>
          </a:ln>
          <a:effectLst/>
        </p:spPr>
      </p:pic>
    </p:spTree>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7812" name="Picture 4" descr="200407"/>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extLst>
            <a:ext uri="{909E8E84-426E-40DD-AFC4-6F175D3DCCD1}">
              <a14:hiddenFill xmlns:a14="http://schemas.microsoft.com/office/drawing/2010/main">
                <a:solidFill>
                  <a:srgbClr val="FFFFFF"/>
                </a:solidFill>
              </a14:hiddenFill>
            </a:ext>
          </a:extLst>
        </p:spPr>
      </p:pic>
      <p:pic>
        <p:nvPicPr>
          <p:cNvPr id="4" name="内容占位符 3" descr="图片1"/>
          <p:cNvPicPr>
            <a:picLocks noChangeAspect="1"/>
          </p:cNvPicPr>
          <p:nvPr/>
        </p:nvPicPr>
        <p:blipFill>
          <a:blip r:embed="rId2"/>
          <a:stretch>
            <a:fillRect/>
          </a:stretch>
        </p:blipFill>
        <p:spPr>
          <a:xfrm>
            <a:off x="8124825" y="0"/>
            <a:ext cx="1019175" cy="1019175"/>
          </a:xfrm>
          <a:prstGeom prst="rect">
            <a:avLst/>
          </a:prstGeom>
          <a:noFill/>
          <a:ln>
            <a:noFill/>
          </a:ln>
          <a:effectLst/>
        </p:spPr>
      </p:pic>
    </p:spTree>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2"/>
          <p:cNvSpPr>
            <a:spLocks noGrp="1" noChangeArrowheads="1"/>
          </p:cNvSpPr>
          <p:nvPr>
            <p:ph type="title"/>
          </p:nvPr>
        </p:nvSpPr>
        <p:spPr>
          <a:xfrm>
            <a:off x="468313" y="1052513"/>
            <a:ext cx="8229600" cy="1143000"/>
          </a:xfrm>
        </p:spPr>
        <p:txBody>
          <a:bodyPr/>
          <a:lstStyle/>
          <a:p>
            <a:r>
              <a:rPr lang="zh-CN" altLang="en-US"/>
              <a:t>七、治疗原则</a:t>
            </a:r>
            <a:endParaRPr lang="zh-CN" altLang="en-US"/>
          </a:p>
        </p:txBody>
      </p:sp>
      <p:sp>
        <p:nvSpPr>
          <p:cNvPr id="167939" name="Rectangle 3"/>
          <p:cNvSpPr>
            <a:spLocks noGrp="1" noChangeArrowheads="1"/>
          </p:cNvSpPr>
          <p:nvPr>
            <p:ph type="body" idx="1"/>
          </p:nvPr>
        </p:nvSpPr>
        <p:spPr>
          <a:xfrm>
            <a:off x="1981200" y="2895600"/>
            <a:ext cx="6019800" cy="2874963"/>
          </a:xfrm>
        </p:spPr>
        <p:txBody>
          <a:bodyPr/>
          <a:lstStyle/>
          <a:p>
            <a:r>
              <a:rPr lang="en-US" altLang="zh-CN"/>
              <a:t>		</a:t>
            </a:r>
            <a:r>
              <a:rPr lang="zh-CN" altLang="en-US"/>
              <a:t>多发伤的处理包括：</a:t>
            </a:r>
            <a:endParaRPr lang="zh-CN" altLang="en-US"/>
          </a:p>
          <a:p>
            <a:pPr>
              <a:lnSpc>
                <a:spcPct val="120000"/>
              </a:lnSpc>
            </a:pPr>
            <a:r>
              <a:rPr lang="zh-CN" altLang="en-US"/>
              <a:t>               现场急救、</a:t>
            </a:r>
            <a:endParaRPr lang="zh-CN" altLang="en-US"/>
          </a:p>
          <a:p>
            <a:pPr>
              <a:lnSpc>
                <a:spcPct val="120000"/>
              </a:lnSpc>
            </a:pPr>
            <a:r>
              <a:rPr lang="zh-CN" altLang="en-US"/>
              <a:t>               生命支持与</a:t>
            </a:r>
            <a:endParaRPr lang="zh-CN" altLang="en-US"/>
          </a:p>
          <a:p>
            <a:pPr>
              <a:lnSpc>
                <a:spcPct val="120000"/>
              </a:lnSpc>
            </a:pPr>
            <a:r>
              <a:rPr lang="zh-CN" altLang="en-US"/>
              <a:t>               进一步处理。</a:t>
            </a:r>
            <a:endParaRPr lang="zh-CN" altLang="en-US"/>
          </a:p>
        </p:txBody>
      </p:sp>
      <p:pic>
        <p:nvPicPr>
          <p:cNvPr id="4" name="内容占位符 3" descr="图片1"/>
          <p:cNvPicPr>
            <a:picLocks noChangeAspect="1"/>
          </p:cNvPicPr>
          <p:nvPr/>
        </p:nvPicPr>
        <p:blipFill>
          <a:blip r:embed="rId1"/>
          <a:stretch>
            <a:fillRect/>
          </a:stretch>
        </p:blipFill>
        <p:spPr>
          <a:xfrm>
            <a:off x="8124825" y="0"/>
            <a:ext cx="1019175" cy="1019175"/>
          </a:xfrm>
          <a:prstGeom prst="rect">
            <a:avLst/>
          </a:prstGeom>
          <a:noFill/>
          <a:ln>
            <a:noFill/>
          </a:ln>
          <a:effectLst/>
        </p:spPr>
      </p:pic>
    </p:spTree>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8" name="Rectangle 2"/>
          <p:cNvSpPr>
            <a:spLocks noGrp="1" noChangeArrowheads="1"/>
          </p:cNvSpPr>
          <p:nvPr>
            <p:ph type="title"/>
          </p:nvPr>
        </p:nvSpPr>
        <p:spPr>
          <a:xfrm>
            <a:off x="395288" y="404813"/>
            <a:ext cx="8229600" cy="1143000"/>
          </a:xfrm>
        </p:spPr>
        <p:txBody>
          <a:bodyPr/>
          <a:lstStyle/>
          <a:p>
            <a:r>
              <a:rPr lang="zh-CN" altLang="en-US" sz="4400">
                <a:solidFill>
                  <a:srgbClr val="FFFF66"/>
                </a:solidFill>
                <a:latin typeface="黑体" panose="02010609060101010101" pitchFamily="49" charset="-122"/>
              </a:rPr>
              <a:t>急诊室抢救创伤患者的主要原则</a:t>
            </a:r>
            <a:endParaRPr lang="zh-CN" altLang="en-US" sz="4400">
              <a:solidFill>
                <a:srgbClr val="FFFF66"/>
              </a:solidFill>
              <a:latin typeface="黑体" panose="02010609060101010101" pitchFamily="49" charset="-122"/>
            </a:endParaRPr>
          </a:p>
        </p:txBody>
      </p:sp>
      <p:sp>
        <p:nvSpPr>
          <p:cNvPr id="254979" name="Rectangle 3"/>
          <p:cNvSpPr>
            <a:spLocks noGrp="1" noChangeArrowheads="1"/>
          </p:cNvSpPr>
          <p:nvPr>
            <p:ph type="body" idx="1"/>
          </p:nvPr>
        </p:nvSpPr>
        <p:spPr>
          <a:xfrm>
            <a:off x="684213" y="1773238"/>
            <a:ext cx="7848600" cy="4319587"/>
          </a:xfrm>
        </p:spPr>
        <p:txBody>
          <a:bodyPr/>
          <a:lstStyle/>
          <a:p>
            <a:pPr algn="just">
              <a:lnSpc>
                <a:spcPct val="120000"/>
              </a:lnSpc>
            </a:pPr>
            <a:r>
              <a:rPr lang="en-US" altLang="zh-CN" sz="2800"/>
              <a:t>1.</a:t>
            </a:r>
            <a:r>
              <a:rPr lang="zh-CN" altLang="en-US" sz="2800"/>
              <a:t>把握呼吸、血压、心率、意识和瞳孔的变化，生命体征有重要改变时须优先、及时处理，如心肺复苏、抗休克及外出血的紧急止血等。</a:t>
            </a:r>
            <a:endParaRPr lang="zh-CN" altLang="en-US" sz="2800"/>
          </a:p>
          <a:p>
            <a:pPr algn="just">
              <a:lnSpc>
                <a:spcPct val="120000"/>
              </a:lnSpc>
            </a:pPr>
            <a:r>
              <a:rPr lang="en-US" altLang="zh-CN" sz="2800"/>
              <a:t>2.</a:t>
            </a:r>
            <a:r>
              <a:rPr lang="zh-CN" altLang="en-US" sz="2800"/>
              <a:t>迅速评估伤情，重点询问受伤史，分析受伤情况。</a:t>
            </a:r>
            <a:endParaRPr lang="zh-CN" altLang="en-US" sz="2800"/>
          </a:p>
          <a:p>
            <a:pPr algn="just">
              <a:lnSpc>
                <a:spcPct val="120000"/>
              </a:lnSpc>
            </a:pPr>
            <a:r>
              <a:rPr lang="en-US" altLang="zh-CN" sz="2800"/>
              <a:t>3. </a:t>
            </a:r>
            <a:r>
              <a:rPr lang="zh-CN" altLang="en-US" sz="2800"/>
              <a:t>实施各种诊断性穿刺或必要的辅助检查。</a:t>
            </a:r>
            <a:endParaRPr lang="zh-CN" altLang="en-US" sz="2800"/>
          </a:p>
          <a:p>
            <a:pPr algn="just">
              <a:lnSpc>
                <a:spcPct val="120000"/>
              </a:lnSpc>
            </a:pPr>
            <a:r>
              <a:rPr lang="en-US" altLang="zh-CN" sz="2800"/>
              <a:t>4. </a:t>
            </a:r>
            <a:r>
              <a:rPr lang="zh-CN" altLang="en-US" sz="2800"/>
              <a:t>准备施行决定性治疗，如各种手术等。</a:t>
            </a:r>
            <a:endParaRPr lang="zh-CN" altLang="en-US" sz="2800"/>
          </a:p>
        </p:txBody>
      </p:sp>
      <p:pic>
        <p:nvPicPr>
          <p:cNvPr id="4" name="内容占位符 3" descr="图片1"/>
          <p:cNvPicPr>
            <a:picLocks noChangeAspect="1"/>
          </p:cNvPicPr>
          <p:nvPr/>
        </p:nvPicPr>
        <p:blipFill>
          <a:blip r:embed="rId1"/>
          <a:stretch>
            <a:fillRect/>
          </a:stretch>
        </p:blipFill>
        <p:spPr>
          <a:xfrm>
            <a:off x="8124825" y="0"/>
            <a:ext cx="1019175" cy="1019175"/>
          </a:xfrm>
          <a:prstGeom prst="rect">
            <a:avLst/>
          </a:prstGeom>
          <a:noFill/>
          <a:ln>
            <a:noFill/>
          </a:ln>
          <a:effectLst/>
        </p:spPr>
      </p:pic>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2" name="Rectangle 2"/>
          <p:cNvSpPr>
            <a:spLocks noGrp="1" noChangeArrowheads="1"/>
          </p:cNvSpPr>
          <p:nvPr>
            <p:ph type="title"/>
          </p:nvPr>
        </p:nvSpPr>
        <p:spPr/>
        <p:txBody>
          <a:bodyPr/>
          <a:lstStyle/>
          <a:p>
            <a:r>
              <a:rPr lang="zh-CN" altLang="en-US"/>
              <a:t>急诊室主要抢救内容及方法</a:t>
            </a:r>
            <a:endParaRPr lang="zh-CN" altLang="en-US"/>
          </a:p>
        </p:txBody>
      </p:sp>
      <p:sp>
        <p:nvSpPr>
          <p:cNvPr id="256003" name="Rectangle 3"/>
          <p:cNvSpPr>
            <a:spLocks noGrp="1" noChangeArrowheads="1"/>
          </p:cNvSpPr>
          <p:nvPr>
            <p:ph type="body" idx="1"/>
          </p:nvPr>
        </p:nvSpPr>
        <p:spPr/>
        <p:txBody>
          <a:bodyPr/>
          <a:lstStyle/>
          <a:p>
            <a:pPr>
              <a:lnSpc>
                <a:spcPct val="120000"/>
              </a:lnSpc>
            </a:pPr>
            <a:r>
              <a:rPr lang="en-US" altLang="zh-CN"/>
              <a:t>          </a:t>
            </a:r>
            <a:r>
              <a:rPr lang="zh-CN" altLang="en-US" sz="3600">
                <a:solidFill>
                  <a:srgbClr val="FFFF66"/>
                </a:solidFill>
                <a:latin typeface="隶书" pitchFamily="49" charset="-122"/>
                <a:ea typeface="隶书" pitchFamily="49" charset="-122"/>
              </a:rPr>
              <a:t>一般可按照</a:t>
            </a:r>
            <a:r>
              <a:rPr lang="en-US" altLang="zh-CN" sz="3600">
                <a:solidFill>
                  <a:srgbClr val="FFFF66"/>
                </a:solidFill>
                <a:latin typeface="隶书" pitchFamily="49" charset="-122"/>
                <a:ea typeface="隶书" pitchFamily="49" charset="-122"/>
              </a:rPr>
              <a:t>VPIC</a:t>
            </a:r>
            <a:r>
              <a:rPr lang="zh-CN" altLang="en-US" sz="3600">
                <a:solidFill>
                  <a:srgbClr val="FFFF66"/>
                </a:solidFill>
                <a:latin typeface="隶书" pitchFamily="49" charset="-122"/>
                <a:ea typeface="隶书" pitchFamily="49" charset="-122"/>
              </a:rPr>
              <a:t>程序进行。</a:t>
            </a:r>
            <a:endParaRPr lang="zh-CN" altLang="en-US" sz="3600">
              <a:solidFill>
                <a:srgbClr val="FFFF66"/>
              </a:solidFill>
              <a:latin typeface="隶书" pitchFamily="49" charset="-122"/>
              <a:ea typeface="隶书" pitchFamily="49" charset="-122"/>
            </a:endParaRPr>
          </a:p>
          <a:p>
            <a:pPr>
              <a:lnSpc>
                <a:spcPct val="120000"/>
              </a:lnSpc>
            </a:pPr>
            <a:r>
              <a:rPr lang="en-US" altLang="zh-CN"/>
              <a:t>Ventilation: </a:t>
            </a:r>
            <a:r>
              <a:rPr lang="zh-CN" altLang="en-US"/>
              <a:t>维持气体交换</a:t>
            </a:r>
            <a:endParaRPr lang="zh-CN" altLang="en-US"/>
          </a:p>
          <a:p>
            <a:pPr lvl="1">
              <a:lnSpc>
                <a:spcPct val="120000"/>
              </a:lnSpc>
              <a:buClr>
                <a:srgbClr val="FF3300"/>
              </a:buClr>
              <a:buFont typeface="Wingdings" panose="05000000000000000000" pitchFamily="2" charset="2"/>
              <a:buChar char="p"/>
            </a:pPr>
            <a:r>
              <a:rPr lang="zh-CN" altLang="en-US"/>
              <a:t> 保持呼吸道通畅：</a:t>
            </a:r>
            <a:r>
              <a:rPr lang="zh-CN" altLang="en-US" sz="2800"/>
              <a:t>及时清除呼吸道堵塞物。</a:t>
            </a:r>
            <a:endParaRPr lang="zh-CN" altLang="en-US" sz="2800"/>
          </a:p>
          <a:p>
            <a:pPr lvl="1">
              <a:lnSpc>
                <a:spcPct val="120000"/>
              </a:lnSpc>
              <a:buClr>
                <a:srgbClr val="FF3300"/>
              </a:buClr>
              <a:buFont typeface="Wingdings" panose="05000000000000000000" pitchFamily="2" charset="2"/>
              <a:buChar char="p"/>
            </a:pPr>
            <a:r>
              <a:rPr lang="zh-CN" altLang="en-US" sz="2800"/>
              <a:t> 维持胸腔生理功能：开放性气胸，张力性气胸及连枷胸等</a:t>
            </a:r>
            <a:endParaRPr lang="zh-CN" altLang="en-US" sz="2800"/>
          </a:p>
          <a:p>
            <a:pPr lvl="1">
              <a:lnSpc>
                <a:spcPct val="120000"/>
              </a:lnSpc>
              <a:buClr>
                <a:srgbClr val="FF3300"/>
              </a:buClr>
              <a:buFont typeface="Wingdings" panose="05000000000000000000" pitchFamily="2" charset="2"/>
              <a:buChar char="p"/>
            </a:pPr>
            <a:r>
              <a:rPr lang="zh-CN" altLang="en-US" sz="2800"/>
              <a:t> 呼吸机控制呼吸：保障有效气体交换，改善呼吸功能</a:t>
            </a:r>
            <a:endParaRPr lang="zh-CN" altLang="en-US" sz="2800"/>
          </a:p>
        </p:txBody>
      </p:sp>
      <p:pic>
        <p:nvPicPr>
          <p:cNvPr id="4" name="内容占位符 3" descr="图片1"/>
          <p:cNvPicPr>
            <a:picLocks noChangeAspect="1"/>
          </p:cNvPicPr>
          <p:nvPr/>
        </p:nvPicPr>
        <p:blipFill>
          <a:blip r:embed="rId1"/>
          <a:stretch>
            <a:fillRect/>
          </a:stretch>
        </p:blipFill>
        <p:spPr>
          <a:xfrm>
            <a:off x="8124825" y="0"/>
            <a:ext cx="1019175" cy="1019175"/>
          </a:xfrm>
          <a:prstGeom prst="rect">
            <a:avLst/>
          </a:prstGeom>
          <a:noFill/>
          <a:ln>
            <a:noFill/>
          </a:ln>
          <a:effectLst/>
        </p:spPr>
      </p:pic>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6" name="Rectangle 2"/>
          <p:cNvSpPr>
            <a:spLocks noGrp="1" noChangeArrowheads="1"/>
          </p:cNvSpPr>
          <p:nvPr>
            <p:ph type="title"/>
          </p:nvPr>
        </p:nvSpPr>
        <p:spPr/>
        <p:txBody>
          <a:bodyPr/>
          <a:lstStyle/>
          <a:p>
            <a:r>
              <a:rPr lang="zh-CN" altLang="en-US"/>
              <a:t>急诊室主要抢救内容及方法</a:t>
            </a:r>
            <a:endParaRPr lang="zh-CN" altLang="en-US"/>
          </a:p>
        </p:txBody>
      </p:sp>
      <p:sp>
        <p:nvSpPr>
          <p:cNvPr id="257027" name="Rectangle 3"/>
          <p:cNvSpPr>
            <a:spLocks noGrp="1" noChangeArrowheads="1"/>
          </p:cNvSpPr>
          <p:nvPr>
            <p:ph type="body" idx="1"/>
          </p:nvPr>
        </p:nvSpPr>
        <p:spPr>
          <a:xfrm>
            <a:off x="971550" y="1600200"/>
            <a:ext cx="7715250" cy="4530725"/>
          </a:xfrm>
        </p:spPr>
        <p:txBody>
          <a:bodyPr/>
          <a:lstStyle/>
          <a:p>
            <a:pPr>
              <a:lnSpc>
                <a:spcPct val="120000"/>
              </a:lnSpc>
            </a:pPr>
            <a:r>
              <a:rPr lang="en-US" altLang="zh-CN" sz="2800"/>
              <a:t>          </a:t>
            </a:r>
            <a:r>
              <a:rPr lang="zh-CN" altLang="en-US">
                <a:solidFill>
                  <a:srgbClr val="FFFF66"/>
                </a:solidFill>
                <a:latin typeface="隶书" pitchFamily="49" charset="-122"/>
                <a:ea typeface="隶书" pitchFamily="49" charset="-122"/>
              </a:rPr>
              <a:t>一般可按照</a:t>
            </a:r>
            <a:r>
              <a:rPr lang="en-US" altLang="zh-CN">
                <a:solidFill>
                  <a:srgbClr val="FFFF66"/>
                </a:solidFill>
                <a:latin typeface="隶书" pitchFamily="49" charset="-122"/>
                <a:ea typeface="隶书" pitchFamily="49" charset="-122"/>
              </a:rPr>
              <a:t>VPIC</a:t>
            </a:r>
            <a:r>
              <a:rPr lang="zh-CN" altLang="en-US">
                <a:solidFill>
                  <a:srgbClr val="FFFF66"/>
                </a:solidFill>
                <a:latin typeface="隶书" pitchFamily="49" charset="-122"/>
                <a:ea typeface="隶书" pitchFamily="49" charset="-122"/>
              </a:rPr>
              <a:t>程序进行。</a:t>
            </a:r>
            <a:endParaRPr lang="zh-CN" altLang="en-US">
              <a:solidFill>
                <a:srgbClr val="FFFF66"/>
              </a:solidFill>
              <a:latin typeface="隶书" pitchFamily="49" charset="-122"/>
              <a:ea typeface="隶书" pitchFamily="49" charset="-122"/>
            </a:endParaRPr>
          </a:p>
          <a:p>
            <a:pPr>
              <a:lnSpc>
                <a:spcPct val="120000"/>
              </a:lnSpc>
            </a:pPr>
            <a:r>
              <a:rPr lang="en-US" altLang="zh-CN" sz="2800">
                <a:solidFill>
                  <a:srgbClr val="FFFF66"/>
                </a:solidFill>
              </a:rPr>
              <a:t>Pulsation</a:t>
            </a:r>
            <a:r>
              <a:rPr lang="zh-CN" altLang="en-US" sz="2800"/>
              <a:t>（搏动）</a:t>
            </a:r>
            <a:r>
              <a:rPr lang="en-US" altLang="zh-CN" sz="2800"/>
              <a:t>: </a:t>
            </a:r>
            <a:r>
              <a:rPr lang="zh-CN" altLang="en-US" sz="2800"/>
              <a:t>支持心泵</a:t>
            </a:r>
            <a:endParaRPr lang="zh-CN" altLang="en-US" sz="2800"/>
          </a:p>
          <a:p>
            <a:pPr>
              <a:lnSpc>
                <a:spcPct val="120000"/>
              </a:lnSpc>
            </a:pPr>
            <a:r>
              <a:rPr lang="zh-CN" altLang="en-US" sz="2800"/>
              <a:t>            如心电血压监测，心肺复苏等。</a:t>
            </a:r>
            <a:endParaRPr lang="zh-CN" altLang="en-US" sz="2800"/>
          </a:p>
          <a:p>
            <a:pPr>
              <a:lnSpc>
                <a:spcPct val="120000"/>
              </a:lnSpc>
            </a:pPr>
            <a:r>
              <a:rPr lang="en-US" altLang="zh-CN" sz="2800">
                <a:solidFill>
                  <a:srgbClr val="FFFF66"/>
                </a:solidFill>
              </a:rPr>
              <a:t>Infusion </a:t>
            </a:r>
            <a:r>
              <a:rPr lang="zh-CN" altLang="en-US" sz="2800">
                <a:solidFill>
                  <a:srgbClr val="FFFF66"/>
                </a:solidFill>
              </a:rPr>
              <a:t>（</a:t>
            </a:r>
            <a:r>
              <a:rPr lang="zh-CN" altLang="en-US" sz="2800"/>
              <a:t>灌注）：输血、输液改善循环</a:t>
            </a:r>
            <a:endParaRPr lang="zh-CN" altLang="en-US" sz="2800"/>
          </a:p>
          <a:p>
            <a:pPr>
              <a:lnSpc>
                <a:spcPct val="120000"/>
              </a:lnSpc>
            </a:pPr>
            <a:r>
              <a:rPr lang="en-US" altLang="zh-CN" sz="2800">
                <a:solidFill>
                  <a:srgbClr val="FFFF66"/>
                </a:solidFill>
              </a:rPr>
              <a:t>Control bleeding</a:t>
            </a:r>
            <a:r>
              <a:rPr lang="en-US" altLang="zh-CN" sz="2800"/>
              <a:t> </a:t>
            </a:r>
            <a:r>
              <a:rPr lang="zh-CN" altLang="en-US" sz="2800"/>
              <a:t>（止血）：</a:t>
            </a:r>
            <a:endParaRPr lang="zh-CN" altLang="en-US" sz="2800"/>
          </a:p>
          <a:p>
            <a:pPr>
              <a:lnSpc>
                <a:spcPct val="120000"/>
              </a:lnSpc>
            </a:pPr>
            <a:r>
              <a:rPr lang="zh-CN" altLang="en-US" sz="2800"/>
              <a:t>           包括外出血、大量渗血以及胸、腹腔内大出血的止血等。</a:t>
            </a:r>
            <a:endParaRPr lang="zh-CN" altLang="en-US" sz="2400"/>
          </a:p>
        </p:txBody>
      </p:sp>
      <p:pic>
        <p:nvPicPr>
          <p:cNvPr id="4" name="内容占位符 3" descr="图片1"/>
          <p:cNvPicPr>
            <a:picLocks noChangeAspect="1"/>
          </p:cNvPicPr>
          <p:nvPr/>
        </p:nvPicPr>
        <p:blipFill>
          <a:blip r:embed="rId1"/>
          <a:stretch>
            <a:fillRect/>
          </a:stretch>
        </p:blipFill>
        <p:spPr>
          <a:xfrm>
            <a:off x="8124825" y="0"/>
            <a:ext cx="1019175" cy="1019175"/>
          </a:xfrm>
          <a:prstGeom prst="rect">
            <a:avLst/>
          </a:prstGeom>
          <a:noFill/>
          <a:ln>
            <a:noFill/>
          </a:ln>
          <a:effectLst/>
        </p:spPr>
      </p:pic>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2"/>
          <p:cNvSpPr>
            <a:spLocks noGrp="1" noChangeArrowheads="1"/>
          </p:cNvSpPr>
          <p:nvPr>
            <p:ph type="title"/>
          </p:nvPr>
        </p:nvSpPr>
        <p:spPr>
          <a:xfrm>
            <a:off x="468313" y="476250"/>
            <a:ext cx="8229600" cy="1143000"/>
          </a:xfrm>
        </p:spPr>
        <p:txBody>
          <a:bodyPr/>
          <a:lstStyle/>
          <a:p>
            <a:r>
              <a:rPr lang="zh-CN" altLang="en-US">
                <a:solidFill>
                  <a:srgbClr val="FFFF66"/>
                </a:solidFill>
              </a:rPr>
              <a:t>七、急 救 处 理</a:t>
            </a:r>
            <a:endParaRPr lang="zh-CN" altLang="en-US">
              <a:solidFill>
                <a:srgbClr val="FFFF66"/>
              </a:solidFill>
            </a:endParaRPr>
          </a:p>
        </p:txBody>
      </p:sp>
      <p:sp>
        <p:nvSpPr>
          <p:cNvPr id="173059" name="Rectangle 3"/>
          <p:cNvSpPr>
            <a:spLocks noGrp="1" noChangeArrowheads="1"/>
          </p:cNvSpPr>
          <p:nvPr>
            <p:ph type="body" idx="1"/>
          </p:nvPr>
        </p:nvSpPr>
        <p:spPr>
          <a:xfrm>
            <a:off x="900113" y="1989138"/>
            <a:ext cx="7620000" cy="3505200"/>
          </a:xfrm>
        </p:spPr>
        <p:txBody>
          <a:bodyPr/>
          <a:lstStyle/>
          <a:p>
            <a:pPr>
              <a:lnSpc>
                <a:spcPct val="150000"/>
              </a:lnSpc>
            </a:pPr>
            <a:r>
              <a:rPr lang="en-US" altLang="zh-CN" sz="2800"/>
              <a:t>	</a:t>
            </a:r>
            <a:r>
              <a:rPr lang="en-US" altLang="zh-CN" sz="2800">
                <a:solidFill>
                  <a:srgbClr val="FFFF66"/>
                </a:solidFill>
              </a:rPr>
              <a:t>1</a:t>
            </a:r>
            <a:r>
              <a:rPr lang="zh-CN" altLang="en-US" sz="2800">
                <a:solidFill>
                  <a:srgbClr val="FFFF66"/>
                </a:solidFill>
              </a:rPr>
              <a:t>．现场急救</a:t>
            </a:r>
            <a:r>
              <a:rPr lang="zh-CN" altLang="en-US" sz="2800"/>
              <a:t>    现场急救人员必须迅速到达现场，除去正在威胁病人生命安全的因素。现场急救的关键是气道开放、心肺脑复苏、包扎止血、抗休克、骨折固定及安全地运送，使病人能活着到医院。               </a:t>
            </a:r>
            <a:endParaRPr lang="zh-CN" altLang="en-US" sz="2800"/>
          </a:p>
        </p:txBody>
      </p:sp>
      <p:pic>
        <p:nvPicPr>
          <p:cNvPr id="4" name="内容占位符 3" descr="图片1"/>
          <p:cNvPicPr>
            <a:picLocks noChangeAspect="1"/>
          </p:cNvPicPr>
          <p:nvPr/>
        </p:nvPicPr>
        <p:blipFill>
          <a:blip r:embed="rId1"/>
          <a:stretch>
            <a:fillRect/>
          </a:stretch>
        </p:blipFill>
        <p:spPr>
          <a:xfrm>
            <a:off x="8124825" y="0"/>
            <a:ext cx="1019175" cy="1019175"/>
          </a:xfrm>
          <a:prstGeom prst="rect">
            <a:avLst/>
          </a:prstGeom>
          <a:noFill/>
          <a:ln>
            <a:noFill/>
          </a:ln>
          <a:effectLst/>
        </p:spPr>
      </p:pic>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2"/>
          <p:cNvSpPr>
            <a:spLocks noGrp="1" noChangeArrowheads="1"/>
          </p:cNvSpPr>
          <p:nvPr>
            <p:ph type="title"/>
          </p:nvPr>
        </p:nvSpPr>
        <p:spPr>
          <a:xfrm>
            <a:off x="533400" y="609600"/>
            <a:ext cx="8229600" cy="1143000"/>
          </a:xfrm>
        </p:spPr>
        <p:txBody>
          <a:bodyPr/>
          <a:lstStyle/>
          <a:p>
            <a:r>
              <a:rPr lang="zh-CN" altLang="en-US">
                <a:solidFill>
                  <a:srgbClr val="FF9900"/>
                </a:solidFill>
              </a:rPr>
              <a:t>七、急 救 处 理</a:t>
            </a:r>
            <a:endParaRPr lang="zh-CN" altLang="en-US">
              <a:solidFill>
                <a:srgbClr val="FF9900"/>
              </a:solidFill>
            </a:endParaRPr>
          </a:p>
        </p:txBody>
      </p:sp>
      <p:sp>
        <p:nvSpPr>
          <p:cNvPr id="174083" name="Rectangle 3"/>
          <p:cNvSpPr>
            <a:spLocks noGrp="1" noChangeArrowheads="1"/>
          </p:cNvSpPr>
          <p:nvPr>
            <p:ph type="body" idx="1"/>
          </p:nvPr>
        </p:nvSpPr>
        <p:spPr>
          <a:xfrm>
            <a:off x="838200" y="2133600"/>
            <a:ext cx="7772400" cy="3962400"/>
          </a:xfrm>
        </p:spPr>
        <p:txBody>
          <a:bodyPr/>
          <a:lstStyle/>
          <a:p>
            <a:r>
              <a:rPr lang="en-US" altLang="zh-CN"/>
              <a:t>	 </a:t>
            </a:r>
            <a:r>
              <a:rPr lang="en-US" altLang="zh-CN">
                <a:solidFill>
                  <a:srgbClr val="FFFF66"/>
                </a:solidFill>
              </a:rPr>
              <a:t>2</a:t>
            </a:r>
            <a:r>
              <a:rPr lang="zh-CN" altLang="en-US">
                <a:solidFill>
                  <a:srgbClr val="FFFF66"/>
                </a:solidFill>
              </a:rPr>
              <a:t>．高级生命支持    </a:t>
            </a:r>
            <a:endParaRPr lang="zh-CN" altLang="en-US">
              <a:solidFill>
                <a:srgbClr val="FFFF66"/>
              </a:solidFill>
            </a:endParaRPr>
          </a:p>
          <a:p>
            <a:pPr>
              <a:lnSpc>
                <a:spcPct val="110000"/>
              </a:lnSpc>
            </a:pPr>
            <a:r>
              <a:rPr lang="zh-CN" altLang="en-US">
                <a:solidFill>
                  <a:srgbClr val="FFFF66"/>
                </a:solidFill>
              </a:rPr>
              <a:t>   </a:t>
            </a:r>
            <a:r>
              <a:rPr lang="en-US" altLang="zh-CN">
                <a:solidFill>
                  <a:srgbClr val="FFFF66"/>
                </a:solidFill>
              </a:rPr>
              <a:t>(1)</a:t>
            </a:r>
            <a:r>
              <a:rPr lang="zh-CN" altLang="en-US">
                <a:solidFill>
                  <a:srgbClr val="FFFF66"/>
                </a:solidFill>
              </a:rPr>
              <a:t>呼吸道管理：</a:t>
            </a:r>
            <a:r>
              <a:rPr lang="zh-CN" altLang="en-US"/>
              <a:t>在急诊室，建立人工气道最可靠的方法是</a:t>
            </a:r>
            <a:r>
              <a:rPr lang="zh-CN" altLang="en-US">
                <a:solidFill>
                  <a:srgbClr val="FFFF66"/>
                </a:solidFill>
              </a:rPr>
              <a:t>气管插管</a:t>
            </a:r>
            <a:r>
              <a:rPr lang="zh-CN" altLang="en-US"/>
              <a:t>，它能完全控制气道、防止误吸、保证供氧及便于给药。疑有颈椎骨折病人，不能颈部过仰，紧急情况下可行</a:t>
            </a:r>
            <a:r>
              <a:rPr lang="zh-CN" altLang="en-US">
                <a:solidFill>
                  <a:srgbClr val="FFFF66"/>
                </a:solidFill>
              </a:rPr>
              <a:t>环甲膜穿刺术</a:t>
            </a:r>
            <a:r>
              <a:rPr lang="zh-CN" altLang="en-US"/>
              <a:t>，然后行</a:t>
            </a:r>
            <a:r>
              <a:rPr lang="zh-CN" altLang="en-US">
                <a:solidFill>
                  <a:srgbClr val="FFFF66"/>
                </a:solidFill>
              </a:rPr>
              <a:t>气管切开术</a:t>
            </a:r>
            <a:r>
              <a:rPr lang="zh-CN" altLang="en-US"/>
              <a:t>。               </a:t>
            </a:r>
            <a:endParaRPr lang="zh-CN" altLang="en-US"/>
          </a:p>
        </p:txBody>
      </p:sp>
      <p:pic>
        <p:nvPicPr>
          <p:cNvPr id="4" name="内容占位符 3" descr="图片1"/>
          <p:cNvPicPr>
            <a:picLocks noChangeAspect="1"/>
          </p:cNvPicPr>
          <p:nvPr/>
        </p:nvPicPr>
        <p:blipFill>
          <a:blip r:embed="rId1"/>
          <a:stretch>
            <a:fillRect/>
          </a:stretch>
        </p:blipFill>
        <p:spPr>
          <a:xfrm>
            <a:off x="8124825" y="0"/>
            <a:ext cx="1019175" cy="1019175"/>
          </a:xfrm>
          <a:prstGeom prst="rect">
            <a:avLst/>
          </a:prstGeom>
          <a:noFill/>
          <a:ln>
            <a:noFill/>
          </a:ln>
          <a:effectLst/>
        </p:spPr>
      </p:pic>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2"/>
          <p:cNvSpPr>
            <a:spLocks noGrp="1" noChangeArrowheads="1"/>
          </p:cNvSpPr>
          <p:nvPr>
            <p:ph type="title"/>
          </p:nvPr>
        </p:nvSpPr>
        <p:spPr>
          <a:xfrm>
            <a:off x="468313" y="1052513"/>
            <a:ext cx="8229600" cy="1143000"/>
          </a:xfrm>
        </p:spPr>
        <p:txBody>
          <a:bodyPr/>
          <a:lstStyle/>
          <a:p>
            <a:r>
              <a:rPr lang="zh-CN" altLang="en-US">
                <a:solidFill>
                  <a:srgbClr val="FFFF66"/>
                </a:solidFill>
              </a:rPr>
              <a:t>七、急 救 处 理</a:t>
            </a:r>
            <a:endParaRPr lang="zh-CN" altLang="en-US">
              <a:solidFill>
                <a:srgbClr val="FFFF66"/>
              </a:solidFill>
            </a:endParaRPr>
          </a:p>
        </p:txBody>
      </p:sp>
      <p:sp>
        <p:nvSpPr>
          <p:cNvPr id="175107" name="Rectangle 3"/>
          <p:cNvSpPr>
            <a:spLocks noGrp="1" noChangeArrowheads="1"/>
          </p:cNvSpPr>
          <p:nvPr>
            <p:ph type="body" idx="1"/>
          </p:nvPr>
        </p:nvSpPr>
        <p:spPr>
          <a:xfrm>
            <a:off x="457200" y="2590800"/>
            <a:ext cx="8229600" cy="3886200"/>
          </a:xfrm>
        </p:spPr>
        <p:txBody>
          <a:bodyPr/>
          <a:lstStyle/>
          <a:p>
            <a:pPr>
              <a:lnSpc>
                <a:spcPct val="140000"/>
              </a:lnSpc>
            </a:pPr>
            <a:r>
              <a:rPr lang="en-US" altLang="zh-CN"/>
              <a:t>	 </a:t>
            </a:r>
            <a:r>
              <a:rPr lang="en-US" altLang="zh-CN">
                <a:solidFill>
                  <a:srgbClr val="FFFF66"/>
                </a:solidFill>
              </a:rPr>
              <a:t>(2)</a:t>
            </a:r>
            <a:r>
              <a:rPr lang="zh-CN" altLang="en-US">
                <a:solidFill>
                  <a:srgbClr val="FFFF66"/>
                </a:solidFill>
              </a:rPr>
              <a:t>心肺脑复苏：</a:t>
            </a:r>
            <a:r>
              <a:rPr lang="zh-CN" altLang="en-US"/>
              <a:t>对于多发伤病人如伴有胸骨骨折、多发肋骨骨折、血气胸、心脏压塞、心肌破裂，可开胸行胸内心脏按压。</a:t>
            </a:r>
            <a:endParaRPr lang="zh-CN" altLang="en-US"/>
          </a:p>
          <a:p>
            <a:pPr>
              <a:lnSpc>
                <a:spcPct val="140000"/>
              </a:lnSpc>
            </a:pPr>
            <a:r>
              <a:rPr lang="zh-CN" altLang="en-US"/>
              <a:t>   </a:t>
            </a:r>
            <a:endParaRPr lang="zh-CN" altLang="en-US"/>
          </a:p>
        </p:txBody>
      </p:sp>
      <p:pic>
        <p:nvPicPr>
          <p:cNvPr id="4" name="内容占位符 3" descr="图片1"/>
          <p:cNvPicPr>
            <a:picLocks noChangeAspect="1"/>
          </p:cNvPicPr>
          <p:nvPr/>
        </p:nvPicPr>
        <p:blipFill>
          <a:blip r:embed="rId1"/>
          <a:stretch>
            <a:fillRect/>
          </a:stretch>
        </p:blipFill>
        <p:spPr>
          <a:xfrm>
            <a:off x="8124825" y="0"/>
            <a:ext cx="1019175" cy="1019175"/>
          </a:xfrm>
          <a:prstGeom prst="rect">
            <a:avLst/>
          </a:prstGeom>
          <a:noFill/>
          <a:ln>
            <a:noFill/>
          </a:ln>
          <a:effectLst/>
        </p:spPr>
      </p:pic>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2"/>
          <p:cNvSpPr>
            <a:spLocks noGrp="1" noChangeArrowheads="1"/>
          </p:cNvSpPr>
          <p:nvPr>
            <p:ph type="title"/>
          </p:nvPr>
        </p:nvSpPr>
        <p:spPr>
          <a:xfrm>
            <a:off x="468313" y="1052513"/>
            <a:ext cx="8229600" cy="1143000"/>
          </a:xfrm>
        </p:spPr>
        <p:txBody>
          <a:bodyPr/>
          <a:lstStyle/>
          <a:p>
            <a:r>
              <a:rPr lang="zh-CN" altLang="en-US">
                <a:solidFill>
                  <a:srgbClr val="FFFF66"/>
                </a:solidFill>
              </a:rPr>
              <a:t>七、急 救 处 理</a:t>
            </a:r>
            <a:endParaRPr lang="zh-CN" altLang="en-US">
              <a:solidFill>
                <a:srgbClr val="FFFF66"/>
              </a:solidFill>
            </a:endParaRPr>
          </a:p>
        </p:txBody>
      </p:sp>
      <p:sp>
        <p:nvSpPr>
          <p:cNvPr id="179203" name="Rectangle 3"/>
          <p:cNvSpPr>
            <a:spLocks noGrp="1" noChangeArrowheads="1"/>
          </p:cNvSpPr>
          <p:nvPr>
            <p:ph type="body" idx="1"/>
          </p:nvPr>
        </p:nvSpPr>
        <p:spPr>
          <a:xfrm>
            <a:off x="457200" y="2590800"/>
            <a:ext cx="8229600" cy="3886200"/>
          </a:xfrm>
        </p:spPr>
        <p:txBody>
          <a:bodyPr/>
          <a:lstStyle/>
          <a:p>
            <a:pPr>
              <a:lnSpc>
                <a:spcPct val="140000"/>
              </a:lnSpc>
            </a:pPr>
            <a:r>
              <a:rPr lang="en-US" altLang="zh-CN"/>
              <a:t>	 </a:t>
            </a:r>
            <a:r>
              <a:rPr lang="en-US" altLang="zh-CN">
                <a:solidFill>
                  <a:srgbClr val="FFFF66"/>
                </a:solidFill>
              </a:rPr>
              <a:t>(3)</a:t>
            </a:r>
            <a:r>
              <a:rPr lang="zh-CN" altLang="en-US">
                <a:solidFill>
                  <a:srgbClr val="FFFF66"/>
                </a:solidFill>
              </a:rPr>
              <a:t>抗休克治疗：</a:t>
            </a:r>
            <a:r>
              <a:rPr lang="zh-CN" altLang="en-US"/>
              <a:t>多发伤病人到急诊室时大多伴有低血容量性休克。应根据血压、脉搏、皮温、面色判断休克程度，控制外出血，迅速建立两条以上静脉通路，进行输液治疗。</a:t>
            </a:r>
            <a:endParaRPr lang="zh-CN" altLang="en-US"/>
          </a:p>
        </p:txBody>
      </p:sp>
      <p:pic>
        <p:nvPicPr>
          <p:cNvPr id="4" name="内容占位符 3" descr="图片1"/>
          <p:cNvPicPr>
            <a:picLocks noChangeAspect="1"/>
          </p:cNvPicPr>
          <p:nvPr/>
        </p:nvPicPr>
        <p:blipFill>
          <a:blip r:embed="rId1"/>
          <a:stretch>
            <a:fillRect/>
          </a:stretch>
        </p:blipFill>
        <p:spPr>
          <a:xfrm>
            <a:off x="8124825" y="0"/>
            <a:ext cx="1019175" cy="1019175"/>
          </a:xfrm>
          <a:prstGeom prst="rect">
            <a:avLst/>
          </a:prstGeom>
          <a:noFill/>
          <a:ln>
            <a:noFill/>
          </a:ln>
          <a:effectLst/>
        </p:spPr>
      </p:pic>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2"/>
          <p:cNvSpPr>
            <a:spLocks noGrp="1" noChangeArrowheads="1"/>
          </p:cNvSpPr>
          <p:nvPr>
            <p:ph type="title"/>
          </p:nvPr>
        </p:nvSpPr>
        <p:spPr>
          <a:xfrm>
            <a:off x="457200" y="685800"/>
            <a:ext cx="8229600" cy="1143000"/>
          </a:xfrm>
        </p:spPr>
        <p:txBody>
          <a:bodyPr/>
          <a:lstStyle/>
          <a:p>
            <a:r>
              <a:rPr lang="zh-CN" altLang="en-US">
                <a:solidFill>
                  <a:srgbClr val="FFFF66"/>
                </a:solidFill>
              </a:rPr>
              <a:t>七、急 救 处 理</a:t>
            </a:r>
            <a:endParaRPr lang="zh-CN" altLang="en-US">
              <a:solidFill>
                <a:srgbClr val="FFFF66"/>
              </a:solidFill>
            </a:endParaRPr>
          </a:p>
        </p:txBody>
      </p:sp>
      <p:sp>
        <p:nvSpPr>
          <p:cNvPr id="176131" name="Rectangle 3"/>
          <p:cNvSpPr>
            <a:spLocks noGrp="1" noChangeArrowheads="1"/>
          </p:cNvSpPr>
          <p:nvPr>
            <p:ph type="body" idx="1"/>
          </p:nvPr>
        </p:nvSpPr>
        <p:spPr>
          <a:xfrm>
            <a:off x="914400" y="2209800"/>
            <a:ext cx="7543800" cy="4191000"/>
          </a:xfrm>
        </p:spPr>
        <p:txBody>
          <a:bodyPr/>
          <a:lstStyle/>
          <a:p>
            <a:r>
              <a:rPr lang="en-US" altLang="zh-CN"/>
              <a:t>	 </a:t>
            </a:r>
            <a:r>
              <a:rPr lang="en-US" altLang="zh-CN">
                <a:solidFill>
                  <a:srgbClr val="FFFF66"/>
                </a:solidFill>
              </a:rPr>
              <a:t>3</a:t>
            </a:r>
            <a:r>
              <a:rPr lang="zh-CN" altLang="en-US">
                <a:solidFill>
                  <a:srgbClr val="FFFF66"/>
                </a:solidFill>
              </a:rPr>
              <a:t>．进一步处理</a:t>
            </a:r>
            <a:r>
              <a:rPr lang="zh-CN" altLang="en-US"/>
              <a:t>   当伤员的生命体征稳定或基本稳定后，应进一步处理各系统脏器的损伤。</a:t>
            </a:r>
            <a:endParaRPr lang="zh-CN" altLang="en-US"/>
          </a:p>
          <a:p>
            <a:r>
              <a:rPr lang="zh-CN" altLang="en-US"/>
              <a:t>		</a:t>
            </a:r>
            <a:r>
              <a:rPr lang="en-US" altLang="zh-CN">
                <a:solidFill>
                  <a:srgbClr val="FF9900"/>
                </a:solidFill>
              </a:rPr>
              <a:t>(1)</a:t>
            </a:r>
            <a:r>
              <a:rPr lang="zh-CN" altLang="en-US">
                <a:solidFill>
                  <a:srgbClr val="FF9900"/>
                </a:solidFill>
              </a:rPr>
              <a:t>颅脑损伤的处理</a:t>
            </a:r>
            <a:r>
              <a:rPr lang="zh-CN" altLang="en-US"/>
              <a:t>：有颅脑损伤者，应注意防治脑水肿，可用</a:t>
            </a:r>
            <a:r>
              <a:rPr lang="en-US" altLang="zh-CN"/>
              <a:t>20</a:t>
            </a:r>
            <a:r>
              <a:rPr lang="zh-CN" altLang="en-US"/>
              <a:t>％甘露醇与呋噻咪交替使用，也可用胶体液如白蛋白、血浆提高胶体渗透压。如明确有颅内血肿，应尽早开颅减压，清除血肿。 </a:t>
            </a:r>
            <a:endParaRPr lang="zh-CN" altLang="en-US"/>
          </a:p>
        </p:txBody>
      </p:sp>
      <p:pic>
        <p:nvPicPr>
          <p:cNvPr id="4" name="内容占位符 3" descr="图片1"/>
          <p:cNvPicPr>
            <a:picLocks noChangeAspect="1"/>
          </p:cNvPicPr>
          <p:nvPr/>
        </p:nvPicPr>
        <p:blipFill>
          <a:blip r:embed="rId1"/>
          <a:stretch>
            <a:fillRect/>
          </a:stretch>
        </p:blipFill>
        <p:spPr>
          <a:xfrm>
            <a:off x="8124825" y="0"/>
            <a:ext cx="1019175" cy="1019175"/>
          </a:xfrm>
          <a:prstGeom prst="rect">
            <a:avLst/>
          </a:prstGeom>
          <a:noFill/>
          <a:ln>
            <a:noFill/>
          </a:ln>
          <a:effectLst/>
        </p:spPr>
      </p:pic>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2"/>
          <p:cNvSpPr>
            <a:spLocks noGrp="1" noChangeArrowheads="1"/>
          </p:cNvSpPr>
          <p:nvPr>
            <p:ph type="title"/>
          </p:nvPr>
        </p:nvSpPr>
        <p:spPr>
          <a:xfrm>
            <a:off x="539750" y="620713"/>
            <a:ext cx="8229600" cy="1143000"/>
          </a:xfrm>
        </p:spPr>
        <p:txBody>
          <a:bodyPr/>
          <a:lstStyle/>
          <a:p>
            <a:r>
              <a:rPr lang="zh-CN" altLang="en-US">
                <a:solidFill>
                  <a:srgbClr val="FFFF66"/>
                </a:solidFill>
              </a:rPr>
              <a:t>七、急 救 处 理</a:t>
            </a:r>
            <a:endParaRPr lang="zh-CN" altLang="en-US">
              <a:solidFill>
                <a:srgbClr val="FFFF66"/>
              </a:solidFill>
            </a:endParaRPr>
          </a:p>
        </p:txBody>
      </p:sp>
      <p:sp>
        <p:nvSpPr>
          <p:cNvPr id="177155" name="Rectangle 3"/>
          <p:cNvSpPr>
            <a:spLocks noGrp="1" noChangeArrowheads="1"/>
          </p:cNvSpPr>
          <p:nvPr>
            <p:ph type="body" idx="1"/>
          </p:nvPr>
        </p:nvSpPr>
        <p:spPr>
          <a:xfrm>
            <a:off x="684213" y="2060575"/>
            <a:ext cx="8001000" cy="4038600"/>
          </a:xfrm>
        </p:spPr>
        <p:txBody>
          <a:bodyPr/>
          <a:lstStyle/>
          <a:p>
            <a:pPr>
              <a:lnSpc>
                <a:spcPct val="120000"/>
              </a:lnSpc>
            </a:pPr>
            <a:r>
              <a:rPr lang="en-US" altLang="zh-CN" sz="2800"/>
              <a:t>   </a:t>
            </a:r>
            <a:r>
              <a:rPr lang="en-US" altLang="zh-CN" sz="2800">
                <a:solidFill>
                  <a:srgbClr val="FFFF66"/>
                </a:solidFill>
              </a:rPr>
              <a:t>(2)</a:t>
            </a:r>
            <a:r>
              <a:rPr lang="zh-CN" altLang="en-US" sz="2800">
                <a:solidFill>
                  <a:srgbClr val="FFFF66"/>
                </a:solidFill>
              </a:rPr>
              <a:t>胸部损伤的处理：</a:t>
            </a:r>
            <a:r>
              <a:rPr lang="zh-CN" altLang="en-US" sz="2800"/>
              <a:t>少量闭合性气胸可自行吸收，不需特别处理，但应注意观察其发展变化。中、大量气胸可先行胸腔穿刺抽气，效果不佳者应及时行胸腔闭式引流。中等量以上的气胸也可直接放置胸腔闭式引流。单纯性气胸，可于锁骨中线第</a:t>
            </a:r>
            <a:r>
              <a:rPr lang="en-US" altLang="zh-CN" sz="2800"/>
              <a:t>2</a:t>
            </a:r>
            <a:r>
              <a:rPr lang="zh-CN" altLang="en-US" sz="2800"/>
              <a:t>肋间置管；若合并血气胸，最好在腋中线第</a:t>
            </a:r>
            <a:r>
              <a:rPr lang="en-US" altLang="zh-CN" sz="2800"/>
              <a:t>4</a:t>
            </a:r>
            <a:r>
              <a:rPr lang="zh-CN" altLang="en-US" sz="2800"/>
              <a:t>或第</a:t>
            </a:r>
            <a:r>
              <a:rPr lang="en-US" altLang="zh-CN" sz="2800"/>
              <a:t>5</a:t>
            </a:r>
            <a:r>
              <a:rPr lang="zh-CN" altLang="en-US" sz="2800"/>
              <a:t>肋间隙置管。</a:t>
            </a:r>
            <a:r>
              <a:rPr lang="zh-CN" altLang="en-US"/>
              <a:t> </a:t>
            </a:r>
            <a:endParaRPr lang="zh-CN" altLang="en-US"/>
          </a:p>
        </p:txBody>
      </p:sp>
      <p:pic>
        <p:nvPicPr>
          <p:cNvPr id="4" name="内容占位符 3" descr="图片1"/>
          <p:cNvPicPr>
            <a:picLocks noChangeAspect="1"/>
          </p:cNvPicPr>
          <p:nvPr/>
        </p:nvPicPr>
        <p:blipFill>
          <a:blip r:embed="rId1"/>
          <a:stretch>
            <a:fillRect/>
          </a:stretch>
        </p:blipFill>
        <p:spPr>
          <a:xfrm>
            <a:off x="8124825" y="0"/>
            <a:ext cx="1019175" cy="1019175"/>
          </a:xfrm>
          <a:prstGeom prst="rect">
            <a:avLst/>
          </a:prstGeom>
          <a:noFill/>
          <a:ln>
            <a:noFill/>
          </a:ln>
          <a:effectLst/>
        </p:spPr>
      </p:pic>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2"/>
          <p:cNvSpPr>
            <a:spLocks noGrp="1" noChangeArrowheads="1"/>
          </p:cNvSpPr>
          <p:nvPr>
            <p:ph type="title"/>
          </p:nvPr>
        </p:nvSpPr>
        <p:spPr>
          <a:xfrm>
            <a:off x="533400" y="914400"/>
            <a:ext cx="8229600" cy="1143000"/>
          </a:xfrm>
        </p:spPr>
        <p:txBody>
          <a:bodyPr/>
          <a:lstStyle/>
          <a:p>
            <a:r>
              <a:rPr lang="zh-CN" altLang="en-US">
                <a:solidFill>
                  <a:srgbClr val="FFFF66"/>
                </a:solidFill>
              </a:rPr>
              <a:t>七、急 救 处 理</a:t>
            </a:r>
            <a:endParaRPr lang="zh-CN" altLang="en-US">
              <a:solidFill>
                <a:srgbClr val="FFFF66"/>
              </a:solidFill>
            </a:endParaRPr>
          </a:p>
        </p:txBody>
      </p:sp>
      <p:sp>
        <p:nvSpPr>
          <p:cNvPr id="186371" name="Rectangle 3"/>
          <p:cNvSpPr>
            <a:spLocks noGrp="1" noChangeArrowheads="1"/>
          </p:cNvSpPr>
          <p:nvPr>
            <p:ph type="body" idx="1"/>
          </p:nvPr>
        </p:nvSpPr>
        <p:spPr>
          <a:xfrm>
            <a:off x="685800" y="2514600"/>
            <a:ext cx="8001000" cy="4038600"/>
          </a:xfrm>
        </p:spPr>
        <p:txBody>
          <a:bodyPr/>
          <a:lstStyle/>
          <a:p>
            <a:pPr>
              <a:lnSpc>
                <a:spcPct val="170000"/>
              </a:lnSpc>
            </a:pPr>
            <a:r>
              <a:rPr lang="en-US" altLang="zh-CN"/>
              <a:t>   </a:t>
            </a:r>
            <a:r>
              <a:rPr lang="en-US" altLang="zh-CN" sz="2800">
                <a:solidFill>
                  <a:srgbClr val="FFFF66"/>
                </a:solidFill>
              </a:rPr>
              <a:t>(2)</a:t>
            </a:r>
            <a:r>
              <a:rPr lang="zh-CN" altLang="en-US" sz="2800">
                <a:solidFill>
                  <a:srgbClr val="FFFF66"/>
                </a:solidFill>
              </a:rPr>
              <a:t>胸部损伤的处理：</a:t>
            </a:r>
            <a:r>
              <a:rPr lang="zh-CN" altLang="en-US" sz="2800"/>
              <a:t>张力性气胸紧急处理是迅速行胸腔排气减压。可用大号针头在锁骨中线外方第</a:t>
            </a:r>
            <a:r>
              <a:rPr lang="en-US" altLang="zh-CN" sz="2800"/>
              <a:t>2</a:t>
            </a:r>
            <a:r>
              <a:rPr lang="zh-CN" altLang="en-US" sz="2800"/>
              <a:t>或第</a:t>
            </a:r>
            <a:r>
              <a:rPr lang="en-US" altLang="zh-CN" sz="2800"/>
              <a:t>3</a:t>
            </a:r>
            <a:r>
              <a:rPr lang="zh-CN" altLang="en-US" sz="2800"/>
              <a:t>肋间刺人胸膜腔，立刻见高压气体向外冲出。</a:t>
            </a:r>
            <a:endParaRPr lang="zh-CN" altLang="en-US" sz="2800"/>
          </a:p>
        </p:txBody>
      </p:sp>
      <p:pic>
        <p:nvPicPr>
          <p:cNvPr id="4" name="内容占位符 3" descr="图片1"/>
          <p:cNvPicPr>
            <a:picLocks noChangeAspect="1"/>
          </p:cNvPicPr>
          <p:nvPr/>
        </p:nvPicPr>
        <p:blipFill>
          <a:blip r:embed="rId1"/>
          <a:stretch>
            <a:fillRect/>
          </a:stretch>
        </p:blipFill>
        <p:spPr>
          <a:xfrm>
            <a:off x="8124825" y="0"/>
            <a:ext cx="1019175" cy="1019175"/>
          </a:xfrm>
          <a:prstGeom prst="rect">
            <a:avLst/>
          </a:prstGeom>
          <a:noFill/>
          <a:ln>
            <a:noFill/>
          </a:ln>
          <a:effectLst/>
        </p:spPr>
      </p:pic>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2"/>
          <p:cNvSpPr>
            <a:spLocks noGrp="1" noChangeArrowheads="1"/>
          </p:cNvSpPr>
          <p:nvPr>
            <p:ph type="title"/>
          </p:nvPr>
        </p:nvSpPr>
        <p:spPr>
          <a:xfrm>
            <a:off x="533400" y="914400"/>
            <a:ext cx="8229600" cy="1143000"/>
          </a:xfrm>
        </p:spPr>
        <p:txBody>
          <a:bodyPr/>
          <a:lstStyle/>
          <a:p>
            <a:r>
              <a:rPr lang="zh-CN" altLang="en-US">
                <a:solidFill>
                  <a:srgbClr val="FFFF66"/>
                </a:solidFill>
              </a:rPr>
              <a:t>七、急 救 处 理</a:t>
            </a:r>
            <a:endParaRPr lang="zh-CN" altLang="en-US">
              <a:solidFill>
                <a:srgbClr val="FFFF66"/>
              </a:solidFill>
            </a:endParaRPr>
          </a:p>
        </p:txBody>
      </p:sp>
      <p:sp>
        <p:nvSpPr>
          <p:cNvPr id="187395" name="Rectangle 3"/>
          <p:cNvSpPr>
            <a:spLocks noGrp="1" noChangeArrowheads="1"/>
          </p:cNvSpPr>
          <p:nvPr>
            <p:ph type="body" idx="1"/>
          </p:nvPr>
        </p:nvSpPr>
        <p:spPr>
          <a:xfrm>
            <a:off x="304800" y="2438400"/>
            <a:ext cx="8382000" cy="4038600"/>
          </a:xfrm>
        </p:spPr>
        <p:txBody>
          <a:bodyPr/>
          <a:lstStyle/>
          <a:p>
            <a:pPr>
              <a:lnSpc>
                <a:spcPct val="130000"/>
              </a:lnSpc>
            </a:pPr>
            <a:r>
              <a:rPr lang="en-US" altLang="zh-CN"/>
              <a:t>   </a:t>
            </a:r>
            <a:r>
              <a:rPr lang="en-US" altLang="zh-CN">
                <a:solidFill>
                  <a:srgbClr val="FFFF66"/>
                </a:solidFill>
              </a:rPr>
              <a:t>(2)</a:t>
            </a:r>
            <a:r>
              <a:rPr lang="zh-CN" altLang="en-US">
                <a:solidFill>
                  <a:srgbClr val="FFFF66"/>
                </a:solidFill>
              </a:rPr>
              <a:t>胸部损伤的处理：</a:t>
            </a:r>
            <a:r>
              <a:rPr lang="zh-CN" altLang="en-US"/>
              <a:t> 开放性气胸病人急救措施为尽快封闭胸壁创口，变开放性气胸为闭合性气胸，然后按闭合性气胸原则进行治疗。封闭伤口可用多层清洁布块或厚纱布垫，在病人深呼气末敷盖创口并包扎固定。</a:t>
            </a:r>
            <a:r>
              <a:rPr lang="zh-CN" altLang="en-US" sz="3600"/>
              <a:t> </a:t>
            </a:r>
            <a:endParaRPr lang="zh-CN" altLang="en-US" sz="3600"/>
          </a:p>
        </p:txBody>
      </p:sp>
      <p:pic>
        <p:nvPicPr>
          <p:cNvPr id="4" name="内容占位符 3" descr="图片1"/>
          <p:cNvPicPr>
            <a:picLocks noChangeAspect="1"/>
          </p:cNvPicPr>
          <p:nvPr/>
        </p:nvPicPr>
        <p:blipFill>
          <a:blip r:embed="rId1"/>
          <a:stretch>
            <a:fillRect/>
          </a:stretch>
        </p:blipFill>
        <p:spPr>
          <a:xfrm>
            <a:off x="8124825" y="0"/>
            <a:ext cx="1019175" cy="1019175"/>
          </a:xfrm>
          <a:prstGeom prst="rect">
            <a:avLst/>
          </a:prstGeom>
          <a:noFill/>
          <a:ln>
            <a:noFill/>
          </a:ln>
          <a:effectLst/>
        </p:spPr>
      </p:pic>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2"/>
          <p:cNvSpPr>
            <a:spLocks noGrp="1" noChangeArrowheads="1"/>
          </p:cNvSpPr>
          <p:nvPr>
            <p:ph type="title"/>
          </p:nvPr>
        </p:nvSpPr>
        <p:spPr>
          <a:xfrm>
            <a:off x="533400" y="914400"/>
            <a:ext cx="8229600" cy="1143000"/>
          </a:xfrm>
        </p:spPr>
        <p:txBody>
          <a:bodyPr/>
          <a:lstStyle/>
          <a:p>
            <a:r>
              <a:rPr lang="zh-CN" altLang="en-US">
                <a:solidFill>
                  <a:srgbClr val="FFFF66"/>
                </a:solidFill>
              </a:rPr>
              <a:t>七、急 救 处 理</a:t>
            </a:r>
            <a:endParaRPr lang="zh-CN" altLang="en-US">
              <a:solidFill>
                <a:srgbClr val="FFFF66"/>
              </a:solidFill>
            </a:endParaRPr>
          </a:p>
        </p:txBody>
      </p:sp>
      <p:sp>
        <p:nvSpPr>
          <p:cNvPr id="185347" name="Rectangle 3"/>
          <p:cNvSpPr>
            <a:spLocks noGrp="1" noChangeArrowheads="1"/>
          </p:cNvSpPr>
          <p:nvPr>
            <p:ph type="body" idx="1"/>
          </p:nvPr>
        </p:nvSpPr>
        <p:spPr>
          <a:xfrm>
            <a:off x="685800" y="2514600"/>
            <a:ext cx="8001000" cy="4038600"/>
          </a:xfrm>
        </p:spPr>
        <p:txBody>
          <a:bodyPr/>
          <a:lstStyle/>
          <a:p>
            <a:pPr>
              <a:lnSpc>
                <a:spcPct val="120000"/>
              </a:lnSpc>
            </a:pPr>
            <a:r>
              <a:rPr lang="en-US" altLang="zh-CN" sz="2800"/>
              <a:t>   </a:t>
            </a:r>
            <a:r>
              <a:rPr lang="en-US" altLang="zh-CN">
                <a:solidFill>
                  <a:srgbClr val="FFFF66"/>
                </a:solidFill>
              </a:rPr>
              <a:t>(2)</a:t>
            </a:r>
            <a:r>
              <a:rPr lang="zh-CN" altLang="en-US">
                <a:solidFill>
                  <a:srgbClr val="FFFF66"/>
                </a:solidFill>
              </a:rPr>
              <a:t>胸部损伤的处理：</a:t>
            </a:r>
            <a:r>
              <a:rPr lang="zh-CN" altLang="en-US">
                <a:solidFill>
                  <a:srgbClr val="FF0000"/>
                </a:solidFill>
              </a:rPr>
              <a:t> </a:t>
            </a:r>
            <a:r>
              <a:rPr lang="zh-CN" altLang="en-US"/>
              <a:t>有血气胸者，行胸腔闭式引流，当置管后一次引出</a:t>
            </a:r>
            <a:r>
              <a:rPr lang="en-US" altLang="zh-CN"/>
              <a:t>1000</a:t>
            </a:r>
            <a:r>
              <a:rPr lang="zh-CN" altLang="en-US"/>
              <a:t>～</a:t>
            </a:r>
            <a:r>
              <a:rPr lang="en-US" altLang="zh-CN"/>
              <a:t>1500ml</a:t>
            </a:r>
            <a:r>
              <a:rPr lang="zh-CN" altLang="en-US"/>
              <a:t>以上血量或引流</a:t>
            </a:r>
            <a:r>
              <a:rPr lang="en-US" altLang="zh-CN"/>
              <a:t>3h</a:t>
            </a:r>
            <a:r>
              <a:rPr lang="zh-CN" altLang="en-US"/>
              <a:t>内，引流速度仍在</a:t>
            </a:r>
            <a:r>
              <a:rPr lang="en-US" altLang="zh-CN"/>
              <a:t>200ml/h</a:t>
            </a:r>
            <a:r>
              <a:rPr lang="zh-CN" altLang="en-US"/>
              <a:t>以上者，应准备行开胸探查术。心脏损伤者，应及时手术修补。</a:t>
            </a:r>
            <a:r>
              <a:rPr lang="zh-CN" altLang="en-US" sz="2800"/>
              <a:t>               </a:t>
            </a:r>
            <a:endParaRPr lang="zh-CN" altLang="en-US" sz="2800"/>
          </a:p>
        </p:txBody>
      </p:sp>
      <p:pic>
        <p:nvPicPr>
          <p:cNvPr id="4" name="内容占位符 3" descr="图片1"/>
          <p:cNvPicPr>
            <a:picLocks noChangeAspect="1"/>
          </p:cNvPicPr>
          <p:nvPr/>
        </p:nvPicPr>
        <p:blipFill>
          <a:blip r:embed="rId1"/>
          <a:stretch>
            <a:fillRect/>
          </a:stretch>
        </p:blipFill>
        <p:spPr>
          <a:xfrm>
            <a:off x="8124825" y="0"/>
            <a:ext cx="1019175" cy="1019175"/>
          </a:xfrm>
          <a:prstGeom prst="rect">
            <a:avLst/>
          </a:prstGeom>
          <a:noFill/>
          <a:ln>
            <a:noFill/>
          </a:ln>
          <a:effectLst/>
        </p:spPr>
      </p:pic>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2"/>
          <p:cNvSpPr>
            <a:spLocks noGrp="1" noChangeArrowheads="1"/>
          </p:cNvSpPr>
          <p:nvPr>
            <p:ph type="title"/>
          </p:nvPr>
        </p:nvSpPr>
        <p:spPr>
          <a:xfrm>
            <a:off x="533400" y="685800"/>
            <a:ext cx="8229600" cy="1143000"/>
          </a:xfrm>
        </p:spPr>
        <p:txBody>
          <a:bodyPr/>
          <a:lstStyle/>
          <a:p>
            <a:r>
              <a:rPr lang="zh-CN" altLang="en-US">
                <a:solidFill>
                  <a:srgbClr val="FFFF66"/>
                </a:solidFill>
              </a:rPr>
              <a:t>七、急 救 处 理</a:t>
            </a:r>
            <a:endParaRPr lang="zh-CN" altLang="en-US">
              <a:solidFill>
                <a:srgbClr val="FFFF66"/>
              </a:solidFill>
            </a:endParaRPr>
          </a:p>
        </p:txBody>
      </p:sp>
      <p:sp>
        <p:nvSpPr>
          <p:cNvPr id="180227" name="Rectangle 3"/>
          <p:cNvSpPr>
            <a:spLocks noGrp="1" noChangeArrowheads="1"/>
          </p:cNvSpPr>
          <p:nvPr>
            <p:ph type="body" idx="1"/>
          </p:nvPr>
        </p:nvSpPr>
        <p:spPr>
          <a:xfrm>
            <a:off x="685800" y="2133600"/>
            <a:ext cx="8001000" cy="4038600"/>
          </a:xfrm>
        </p:spPr>
        <p:txBody>
          <a:bodyPr/>
          <a:lstStyle/>
          <a:p>
            <a:pPr>
              <a:lnSpc>
                <a:spcPct val="160000"/>
              </a:lnSpc>
            </a:pPr>
            <a:r>
              <a:rPr lang="en-US" altLang="zh-CN" sz="2800">
                <a:solidFill>
                  <a:srgbClr val="FF0000"/>
                </a:solidFill>
              </a:rPr>
              <a:t>	</a:t>
            </a:r>
            <a:r>
              <a:rPr lang="en-US" altLang="zh-CN">
                <a:solidFill>
                  <a:srgbClr val="FFFF66"/>
                </a:solidFill>
              </a:rPr>
              <a:t>(3)</a:t>
            </a:r>
            <a:r>
              <a:rPr lang="zh-CN" altLang="en-US">
                <a:solidFill>
                  <a:srgbClr val="FFFF66"/>
                </a:solidFill>
              </a:rPr>
              <a:t>腹部损伤的处理：</a:t>
            </a:r>
            <a:r>
              <a:rPr lang="zh-CN" altLang="en-US"/>
              <a:t>多发伤伴有腹部伤，应密切注意腹部体征，如情况可疑，在</a:t>
            </a:r>
            <a:r>
              <a:rPr lang="en-US" altLang="zh-CN"/>
              <a:t>B</a:t>
            </a:r>
            <a:r>
              <a:rPr lang="zh-CN" altLang="en-US"/>
              <a:t>超或腹穿得以证实后，应及时行开腹探查术，切不可为等待诊断明确而贻误手术时机。</a:t>
            </a:r>
            <a:r>
              <a:rPr lang="zh-CN" altLang="en-US" sz="2800"/>
              <a:t>              </a:t>
            </a:r>
            <a:endParaRPr lang="zh-CN" altLang="en-US" sz="2800"/>
          </a:p>
        </p:txBody>
      </p:sp>
      <p:pic>
        <p:nvPicPr>
          <p:cNvPr id="4" name="内容占位符 3" descr="图片1"/>
          <p:cNvPicPr>
            <a:picLocks noChangeAspect="1"/>
          </p:cNvPicPr>
          <p:nvPr/>
        </p:nvPicPr>
        <p:blipFill>
          <a:blip r:embed="rId1"/>
          <a:stretch>
            <a:fillRect/>
          </a:stretch>
        </p:blipFill>
        <p:spPr>
          <a:xfrm>
            <a:off x="8124825" y="0"/>
            <a:ext cx="1019175" cy="1019175"/>
          </a:xfrm>
          <a:prstGeom prst="rect">
            <a:avLst/>
          </a:prstGeom>
          <a:noFill/>
          <a:ln>
            <a:noFill/>
          </a:ln>
          <a:effectLst/>
        </p:spPr>
      </p:pic>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2"/>
          <p:cNvSpPr>
            <a:spLocks noGrp="1" noChangeArrowheads="1"/>
          </p:cNvSpPr>
          <p:nvPr>
            <p:ph type="title"/>
          </p:nvPr>
        </p:nvSpPr>
        <p:spPr>
          <a:xfrm>
            <a:off x="533400" y="685800"/>
            <a:ext cx="8229600" cy="1143000"/>
          </a:xfrm>
        </p:spPr>
        <p:txBody>
          <a:bodyPr/>
          <a:lstStyle/>
          <a:p>
            <a:r>
              <a:rPr lang="zh-CN" altLang="en-US">
                <a:solidFill>
                  <a:srgbClr val="FFFF66"/>
                </a:solidFill>
              </a:rPr>
              <a:t>七、急 救 处 理</a:t>
            </a:r>
            <a:endParaRPr lang="zh-CN" altLang="en-US">
              <a:solidFill>
                <a:srgbClr val="FFFF66"/>
              </a:solidFill>
            </a:endParaRPr>
          </a:p>
        </p:txBody>
      </p:sp>
      <p:sp>
        <p:nvSpPr>
          <p:cNvPr id="181251" name="Rectangle 3"/>
          <p:cNvSpPr>
            <a:spLocks noGrp="1" noChangeArrowheads="1"/>
          </p:cNvSpPr>
          <p:nvPr>
            <p:ph type="body" idx="1"/>
          </p:nvPr>
        </p:nvSpPr>
        <p:spPr>
          <a:xfrm>
            <a:off x="685800" y="2133600"/>
            <a:ext cx="8001000" cy="4038600"/>
          </a:xfrm>
        </p:spPr>
        <p:txBody>
          <a:bodyPr/>
          <a:lstStyle/>
          <a:p>
            <a:pPr>
              <a:lnSpc>
                <a:spcPct val="130000"/>
              </a:lnSpc>
            </a:pPr>
            <a:r>
              <a:rPr lang="en-US" altLang="zh-CN">
                <a:solidFill>
                  <a:srgbClr val="FFFF66"/>
                </a:solidFill>
              </a:rPr>
              <a:t>   (4)</a:t>
            </a:r>
            <a:r>
              <a:rPr lang="zh-CN" altLang="en-US">
                <a:solidFill>
                  <a:srgbClr val="FFFF66"/>
                </a:solidFill>
              </a:rPr>
              <a:t>四肢骨盆、脊柱损伤的处理：</a:t>
            </a:r>
            <a:r>
              <a:rPr lang="zh-CN" altLang="en-US"/>
              <a:t>多发伤的伤员</a:t>
            </a:r>
            <a:r>
              <a:rPr lang="en-US" altLang="zh-CN"/>
              <a:t>90</a:t>
            </a:r>
            <a:r>
              <a:rPr lang="zh-CN" altLang="en-US"/>
              <a:t>％以上合并骨折。四肢开放性骨折在全身情况稳定下应尽早行清创或一期内固定术。对于闭合性骨折可采用骨牵引、小夹板、石膏固定等方法，待病人情况稳定后再作进一步处理。               </a:t>
            </a:r>
            <a:endParaRPr lang="zh-CN" altLang="en-US"/>
          </a:p>
        </p:txBody>
      </p:sp>
      <p:pic>
        <p:nvPicPr>
          <p:cNvPr id="4" name="内容占位符 3" descr="图片1"/>
          <p:cNvPicPr>
            <a:picLocks noChangeAspect="1"/>
          </p:cNvPicPr>
          <p:nvPr/>
        </p:nvPicPr>
        <p:blipFill>
          <a:blip r:embed="rId1"/>
          <a:stretch>
            <a:fillRect/>
          </a:stretch>
        </p:blipFill>
        <p:spPr>
          <a:xfrm>
            <a:off x="8124825" y="0"/>
            <a:ext cx="1019175" cy="1019175"/>
          </a:xfrm>
          <a:prstGeom prst="rect">
            <a:avLst/>
          </a:prstGeom>
          <a:noFill/>
          <a:ln>
            <a:noFill/>
          </a:ln>
          <a:effectLst/>
        </p:spPr>
      </p:pic>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2"/>
          <p:cNvSpPr>
            <a:spLocks noGrp="1" noChangeArrowheads="1"/>
          </p:cNvSpPr>
          <p:nvPr>
            <p:ph type="title"/>
          </p:nvPr>
        </p:nvSpPr>
        <p:spPr>
          <a:xfrm>
            <a:off x="533400" y="685800"/>
            <a:ext cx="8229600" cy="1143000"/>
          </a:xfrm>
        </p:spPr>
        <p:txBody>
          <a:bodyPr/>
          <a:lstStyle/>
          <a:p>
            <a:r>
              <a:rPr lang="zh-CN" altLang="en-US">
                <a:solidFill>
                  <a:srgbClr val="FFFF66"/>
                </a:solidFill>
              </a:rPr>
              <a:t>七、急 救 处 理</a:t>
            </a:r>
            <a:endParaRPr lang="zh-CN" altLang="en-US">
              <a:solidFill>
                <a:srgbClr val="FFFF66"/>
              </a:solidFill>
            </a:endParaRPr>
          </a:p>
        </p:txBody>
      </p:sp>
      <p:sp>
        <p:nvSpPr>
          <p:cNvPr id="182275" name="Rectangle 3"/>
          <p:cNvSpPr>
            <a:spLocks noGrp="1" noChangeArrowheads="1"/>
          </p:cNvSpPr>
          <p:nvPr>
            <p:ph type="body" idx="1"/>
          </p:nvPr>
        </p:nvSpPr>
        <p:spPr>
          <a:xfrm>
            <a:off x="468313" y="1773238"/>
            <a:ext cx="8207375" cy="4392612"/>
          </a:xfrm>
        </p:spPr>
        <p:txBody>
          <a:bodyPr/>
          <a:lstStyle/>
          <a:p>
            <a:pPr eaLnBrk="0" hangingPunct="0">
              <a:lnSpc>
                <a:spcPct val="160000"/>
              </a:lnSpc>
              <a:spcBef>
                <a:spcPct val="0"/>
              </a:spcBef>
              <a:buClrTx/>
              <a:buSzTx/>
              <a:buFontTx/>
              <a:buNone/>
            </a:pPr>
            <a:r>
              <a:rPr lang="en-US" altLang="zh-CN" sz="2800">
                <a:solidFill>
                  <a:srgbClr val="FFFF66"/>
                </a:solidFill>
              </a:rPr>
              <a:t>   4</a:t>
            </a:r>
            <a:r>
              <a:rPr lang="zh-CN" altLang="en-US" sz="2800">
                <a:solidFill>
                  <a:srgbClr val="FFFF66"/>
                </a:solidFill>
              </a:rPr>
              <a:t>．多发伤的手术处理顺序及一期手术治疗</a:t>
            </a:r>
            <a:r>
              <a:rPr lang="zh-CN" altLang="en-US" sz="2800"/>
              <a:t>  多发伤病人一般具有两个以上需要手术的部位，顺序选择合理与否是抢救成功的关键。应成立一个创伤抢救小组，由高年资急诊科医师或外科医师组织协调脑外科、心胸外科、普外科、骨科等专科医师，根据对病人生命威胁程度决定手术顺序。</a:t>
            </a:r>
            <a:endParaRPr lang="zh-CN" altLang="en-US" sz="2800"/>
          </a:p>
        </p:txBody>
      </p:sp>
      <p:pic>
        <p:nvPicPr>
          <p:cNvPr id="4" name="内容占位符 3" descr="图片1"/>
          <p:cNvPicPr>
            <a:picLocks noChangeAspect="1"/>
          </p:cNvPicPr>
          <p:nvPr/>
        </p:nvPicPr>
        <p:blipFill>
          <a:blip r:embed="rId1"/>
          <a:stretch>
            <a:fillRect/>
          </a:stretch>
        </p:blipFill>
        <p:spPr>
          <a:xfrm>
            <a:off x="8124825" y="0"/>
            <a:ext cx="1019175" cy="1019175"/>
          </a:xfrm>
          <a:prstGeom prst="rect">
            <a:avLst/>
          </a:prstGeom>
          <a:noFill/>
          <a:ln>
            <a:noFill/>
          </a:ln>
          <a:effectLst/>
        </p:spPr>
      </p:pic>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2"/>
          <p:cNvSpPr>
            <a:spLocks noGrp="1" noChangeArrowheads="1"/>
          </p:cNvSpPr>
          <p:nvPr>
            <p:ph type="title"/>
          </p:nvPr>
        </p:nvSpPr>
        <p:spPr>
          <a:xfrm>
            <a:off x="457200" y="685800"/>
            <a:ext cx="8229600" cy="1143000"/>
          </a:xfrm>
        </p:spPr>
        <p:txBody>
          <a:bodyPr/>
          <a:lstStyle/>
          <a:p>
            <a:r>
              <a:rPr lang="zh-CN" altLang="en-US">
                <a:solidFill>
                  <a:srgbClr val="FFFF66"/>
                </a:solidFill>
              </a:rPr>
              <a:t>七、急 救 处 理</a:t>
            </a:r>
            <a:endParaRPr lang="zh-CN" altLang="en-US">
              <a:solidFill>
                <a:srgbClr val="FFFF66"/>
              </a:solidFill>
            </a:endParaRPr>
          </a:p>
        </p:txBody>
      </p:sp>
      <p:sp>
        <p:nvSpPr>
          <p:cNvPr id="178179" name="Rectangle 3"/>
          <p:cNvSpPr>
            <a:spLocks noGrp="1" noChangeArrowheads="1"/>
          </p:cNvSpPr>
          <p:nvPr>
            <p:ph type="body" idx="1"/>
          </p:nvPr>
        </p:nvSpPr>
        <p:spPr>
          <a:xfrm>
            <a:off x="685800" y="2286000"/>
            <a:ext cx="7696200" cy="3962400"/>
          </a:xfrm>
        </p:spPr>
        <p:txBody>
          <a:bodyPr/>
          <a:lstStyle/>
          <a:p>
            <a:pPr>
              <a:lnSpc>
                <a:spcPct val="110000"/>
              </a:lnSpc>
            </a:pPr>
            <a:r>
              <a:rPr lang="en-US" altLang="zh-CN" sz="2800"/>
              <a:t>	</a:t>
            </a:r>
            <a:r>
              <a:rPr lang="en-US" altLang="zh-CN" sz="2800">
                <a:solidFill>
                  <a:srgbClr val="FFFF66"/>
                </a:solidFill>
              </a:rPr>
              <a:t>5</a:t>
            </a:r>
            <a:r>
              <a:rPr lang="zh-CN" altLang="en-US" sz="2800">
                <a:solidFill>
                  <a:srgbClr val="FFFF66"/>
                </a:solidFill>
              </a:rPr>
              <a:t>．营养支持</a:t>
            </a:r>
            <a:r>
              <a:rPr lang="zh-CN" altLang="en-US" sz="2800"/>
              <a:t>    创伤后机体处于高代谢状态，能量消耗增加，大量蛋白质分解，负氮平衡，如不能及时纠正，病人易发生感染和多器官功能衰竭。因此，创伤后的营养支持是一个非常重要的问题。一般来讲，消化道功能正常者，以口服为主；昏迷病人或不能进食的病人，可用鼻饲；不能从消化道进食者，可采用短期全胃肠外营养。</a:t>
            </a:r>
            <a:r>
              <a:rPr lang="zh-CN" altLang="en-US" sz="2400"/>
              <a:t>               </a:t>
            </a:r>
            <a:endParaRPr lang="zh-CN" altLang="en-US" sz="2400"/>
          </a:p>
        </p:txBody>
      </p:sp>
      <p:pic>
        <p:nvPicPr>
          <p:cNvPr id="4" name="内容占位符 3" descr="图片1"/>
          <p:cNvPicPr>
            <a:picLocks noChangeAspect="1"/>
          </p:cNvPicPr>
          <p:nvPr/>
        </p:nvPicPr>
        <p:blipFill>
          <a:blip r:embed="rId1"/>
          <a:stretch>
            <a:fillRect/>
          </a:stretch>
        </p:blipFill>
        <p:spPr>
          <a:xfrm>
            <a:off x="8124825" y="0"/>
            <a:ext cx="1019175" cy="1019175"/>
          </a:xfrm>
          <a:prstGeom prst="rect">
            <a:avLst/>
          </a:prstGeom>
          <a:noFill/>
          <a:ln>
            <a:noFill/>
          </a:ln>
          <a:effectLst/>
        </p:spPr>
      </p:pic>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2"/>
          <p:cNvSpPr>
            <a:spLocks noGrp="1" noChangeArrowheads="1"/>
          </p:cNvSpPr>
          <p:nvPr>
            <p:ph type="title"/>
          </p:nvPr>
        </p:nvSpPr>
        <p:spPr>
          <a:xfrm>
            <a:off x="457200" y="685800"/>
            <a:ext cx="8229600" cy="1143000"/>
          </a:xfrm>
        </p:spPr>
        <p:txBody>
          <a:bodyPr/>
          <a:lstStyle/>
          <a:p>
            <a:r>
              <a:rPr lang="zh-CN" altLang="en-US">
                <a:solidFill>
                  <a:srgbClr val="FFFF66"/>
                </a:solidFill>
              </a:rPr>
              <a:t>七、急 救 处 理</a:t>
            </a:r>
            <a:endParaRPr lang="zh-CN" altLang="en-US">
              <a:solidFill>
                <a:srgbClr val="FFFF66"/>
              </a:solidFill>
            </a:endParaRPr>
          </a:p>
        </p:txBody>
      </p:sp>
      <p:sp>
        <p:nvSpPr>
          <p:cNvPr id="184323" name="Rectangle 3"/>
          <p:cNvSpPr>
            <a:spLocks noGrp="1" noChangeArrowheads="1"/>
          </p:cNvSpPr>
          <p:nvPr>
            <p:ph type="body" idx="1"/>
          </p:nvPr>
        </p:nvSpPr>
        <p:spPr>
          <a:xfrm>
            <a:off x="685800" y="2286000"/>
            <a:ext cx="7696200" cy="3962400"/>
          </a:xfrm>
        </p:spPr>
        <p:txBody>
          <a:bodyPr/>
          <a:lstStyle/>
          <a:p>
            <a:pPr eaLnBrk="0" hangingPunct="0">
              <a:lnSpc>
                <a:spcPct val="160000"/>
              </a:lnSpc>
              <a:spcBef>
                <a:spcPct val="0"/>
              </a:spcBef>
              <a:buClrTx/>
              <a:buSzTx/>
              <a:buFontTx/>
              <a:buNone/>
            </a:pPr>
            <a:r>
              <a:rPr lang="en-US" altLang="zh-CN">
                <a:solidFill>
                  <a:srgbClr val="FFFF66"/>
                </a:solidFill>
              </a:rPr>
              <a:t>    6</a:t>
            </a:r>
            <a:r>
              <a:rPr lang="zh-CN" altLang="en-US">
                <a:solidFill>
                  <a:srgbClr val="FFFF66"/>
                </a:solidFill>
              </a:rPr>
              <a:t>．防止感染</a:t>
            </a:r>
            <a:r>
              <a:rPr lang="zh-CN" altLang="en-US"/>
              <a:t>    </a:t>
            </a:r>
            <a:r>
              <a:rPr lang="zh-CN" altLang="en-US" sz="2800"/>
              <a:t>严重创伤使各种防御功能下降，创口污染严重，易发生感染。因此，早期局部创口处理要彻底，选用适当的抗生素，以预防感染发生。</a:t>
            </a:r>
            <a:r>
              <a:rPr lang="zh-CN" altLang="en-US"/>
              <a:t> </a:t>
            </a:r>
            <a:endParaRPr lang="zh-CN" altLang="en-US"/>
          </a:p>
        </p:txBody>
      </p:sp>
      <p:pic>
        <p:nvPicPr>
          <p:cNvPr id="4" name="内容占位符 3" descr="图片1"/>
          <p:cNvPicPr>
            <a:picLocks noChangeAspect="1"/>
          </p:cNvPicPr>
          <p:nvPr/>
        </p:nvPicPr>
        <p:blipFill>
          <a:blip r:embed="rId1"/>
          <a:stretch>
            <a:fillRect/>
          </a:stretch>
        </p:blipFill>
        <p:spPr>
          <a:xfrm>
            <a:off x="8124825" y="0"/>
            <a:ext cx="1019175" cy="1019175"/>
          </a:xfrm>
          <a:prstGeom prst="rect">
            <a:avLst/>
          </a:prstGeom>
          <a:noFill/>
          <a:ln>
            <a:noFill/>
          </a:ln>
          <a:effectLst/>
        </p:spPr>
      </p:pic>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2"/>
          <p:cNvSpPr>
            <a:spLocks noGrp="1" noChangeArrowheads="1"/>
          </p:cNvSpPr>
          <p:nvPr>
            <p:ph type="title"/>
          </p:nvPr>
        </p:nvSpPr>
        <p:spPr>
          <a:xfrm>
            <a:off x="533400" y="609600"/>
            <a:ext cx="8229600" cy="1143000"/>
          </a:xfrm>
        </p:spPr>
        <p:txBody>
          <a:bodyPr/>
          <a:lstStyle/>
          <a:p>
            <a:r>
              <a:rPr lang="zh-CN" altLang="en-US">
                <a:solidFill>
                  <a:srgbClr val="FFFF66"/>
                </a:solidFill>
              </a:rPr>
              <a:t>七、急 救 处 理</a:t>
            </a:r>
            <a:endParaRPr lang="zh-CN" altLang="en-US">
              <a:solidFill>
                <a:srgbClr val="FFFF66"/>
              </a:solidFill>
            </a:endParaRPr>
          </a:p>
        </p:txBody>
      </p:sp>
      <p:sp>
        <p:nvSpPr>
          <p:cNvPr id="168963" name="Rectangle 3"/>
          <p:cNvSpPr>
            <a:spLocks noGrp="1" noChangeArrowheads="1"/>
          </p:cNvSpPr>
          <p:nvPr>
            <p:ph type="body" idx="1"/>
          </p:nvPr>
        </p:nvSpPr>
        <p:spPr>
          <a:xfrm>
            <a:off x="1981200" y="2895600"/>
            <a:ext cx="6019800" cy="2874963"/>
          </a:xfrm>
        </p:spPr>
        <p:txBody>
          <a:bodyPr/>
          <a:lstStyle/>
          <a:p>
            <a:r>
              <a:rPr lang="en-US" altLang="zh-CN"/>
              <a:t>		</a:t>
            </a:r>
            <a:endParaRPr lang="en-US" altLang="zh-CN"/>
          </a:p>
        </p:txBody>
      </p:sp>
      <p:sp>
        <p:nvSpPr>
          <p:cNvPr id="168964" name="Rectangle 4"/>
          <p:cNvSpPr>
            <a:spLocks noChangeArrowheads="1"/>
          </p:cNvSpPr>
          <p:nvPr/>
        </p:nvSpPr>
        <p:spPr bwMode="auto">
          <a:xfrm>
            <a:off x="381000" y="2057400"/>
            <a:ext cx="8240713" cy="4086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lnSpc>
                <a:spcPct val="150000"/>
              </a:lnSpc>
              <a:spcBef>
                <a:spcPct val="20000"/>
              </a:spcBef>
              <a:buClr>
                <a:schemeClr val="hlink"/>
              </a:buClr>
              <a:buSzPct val="90000"/>
              <a:buFont typeface="Wingdings" panose="05000000000000000000" pitchFamily="2" charset="2"/>
              <a:buNone/>
            </a:pPr>
            <a:r>
              <a:rPr lang="en-US" altLang="zh-CN" sz="3200" b="1">
                <a:solidFill>
                  <a:srgbClr val="FFFF66"/>
                </a:solidFill>
                <a:effectLst>
                  <a:outerShdw blurRad="38100" dist="38100" dir="2700000" algn="tl">
                    <a:srgbClr val="000000"/>
                  </a:outerShdw>
                </a:effectLst>
                <a:ea typeface="黑体" panose="02010609060101010101" pitchFamily="49" charset="-122"/>
              </a:rPr>
              <a:t>   </a:t>
            </a:r>
            <a:r>
              <a:rPr lang="en-US" altLang="zh-CN" sz="2800" b="1">
                <a:solidFill>
                  <a:srgbClr val="FFFF66"/>
                </a:solidFill>
                <a:effectLst>
                  <a:outerShdw blurRad="38100" dist="38100" dir="2700000" algn="tl">
                    <a:srgbClr val="000000"/>
                  </a:outerShdw>
                </a:effectLst>
                <a:ea typeface="黑体" panose="02010609060101010101" pitchFamily="49" charset="-122"/>
              </a:rPr>
              <a:t>7</a:t>
            </a:r>
            <a:r>
              <a:rPr lang="zh-CN" altLang="en-US" sz="2800" b="1">
                <a:solidFill>
                  <a:srgbClr val="FFFF66"/>
                </a:solidFill>
                <a:effectLst>
                  <a:outerShdw blurRad="38100" dist="38100" dir="2700000" algn="tl">
                    <a:srgbClr val="000000"/>
                  </a:outerShdw>
                </a:effectLst>
                <a:ea typeface="黑体" panose="02010609060101010101" pitchFamily="49" charset="-122"/>
              </a:rPr>
              <a:t>．并发症的治疗</a:t>
            </a:r>
            <a:r>
              <a:rPr lang="zh-CN" altLang="en-US" sz="2800" b="1">
                <a:effectLst>
                  <a:outerShdw blurRad="38100" dist="38100" dir="2700000" algn="tl">
                    <a:srgbClr val="000000"/>
                  </a:outerShdw>
                </a:effectLst>
                <a:ea typeface="黑体" panose="02010609060101010101" pitchFamily="49" charset="-122"/>
              </a:rPr>
              <a:t>   多发伤病人由于休克和感染易发生多器官功能衰竭。多器官功能衰竭一旦发生，死亡率极高，关键在于预防。早期进行抗休克及防止感染可预防多器官功能衰竭的发生，发生后应积极支持已衰竭的脏器，阻断炎症介质，尽量减少衰竭脏器的数目。</a:t>
            </a:r>
            <a:endParaRPr lang="zh-CN" altLang="en-US" sz="2800" b="1">
              <a:effectLst>
                <a:outerShdw blurRad="38100" dist="38100" dir="2700000" algn="tl">
                  <a:srgbClr val="000000"/>
                </a:outerShdw>
              </a:effectLst>
              <a:ea typeface="黑体" panose="02010609060101010101" pitchFamily="49" charset="-122"/>
            </a:endParaRPr>
          </a:p>
        </p:txBody>
      </p:sp>
      <p:pic>
        <p:nvPicPr>
          <p:cNvPr id="4" name="内容占位符 3" descr="图片1"/>
          <p:cNvPicPr>
            <a:picLocks noChangeAspect="1"/>
          </p:cNvPicPr>
          <p:nvPr/>
        </p:nvPicPr>
        <p:blipFill>
          <a:blip r:embed="rId1"/>
          <a:stretch>
            <a:fillRect/>
          </a:stretch>
        </p:blipFill>
        <p:spPr>
          <a:xfrm>
            <a:off x="8124825" y="0"/>
            <a:ext cx="1019175" cy="1019175"/>
          </a:xfrm>
          <a:prstGeom prst="rect">
            <a:avLst/>
          </a:prstGeom>
          <a:noFill/>
          <a:ln>
            <a:noFill/>
          </a:ln>
          <a:effectLst/>
        </p:spPr>
      </p:pic>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Rectangle 1026"/>
          <p:cNvSpPr>
            <a:spLocks noGrp="1" noChangeArrowheads="1"/>
          </p:cNvSpPr>
          <p:nvPr>
            <p:ph type="title"/>
          </p:nvPr>
        </p:nvSpPr>
        <p:spPr/>
        <p:txBody>
          <a:bodyPr/>
          <a:lstStyle/>
          <a:p>
            <a:r>
              <a:rPr lang="zh-CN" altLang="en-US">
                <a:solidFill>
                  <a:srgbClr val="FFFF66"/>
                </a:solidFill>
              </a:rPr>
              <a:t>八、急救护理</a:t>
            </a:r>
            <a:endParaRPr lang="zh-CN" altLang="en-US">
              <a:solidFill>
                <a:srgbClr val="FFFF66"/>
              </a:solidFill>
            </a:endParaRPr>
          </a:p>
        </p:txBody>
      </p:sp>
      <p:sp>
        <p:nvSpPr>
          <p:cNvPr id="245763" name="Rectangle 1027"/>
          <p:cNvSpPr>
            <a:spLocks noGrp="1" noChangeArrowheads="1"/>
          </p:cNvSpPr>
          <p:nvPr>
            <p:ph type="body" idx="1"/>
          </p:nvPr>
        </p:nvSpPr>
        <p:spPr>
          <a:xfrm>
            <a:off x="1295400" y="1600200"/>
            <a:ext cx="7391400" cy="4530725"/>
          </a:xfrm>
        </p:spPr>
        <p:txBody>
          <a:bodyPr/>
          <a:lstStyle/>
          <a:p>
            <a:pPr algn="ctr"/>
            <a:r>
              <a:rPr lang="zh-CN" altLang="en-US">
                <a:solidFill>
                  <a:srgbClr val="FFFF66"/>
                </a:solidFill>
              </a:rPr>
              <a:t>高级创伤护理的</a:t>
            </a:r>
            <a:r>
              <a:rPr lang="en-US" altLang="zh-CN">
                <a:solidFill>
                  <a:srgbClr val="FFFF66"/>
                </a:solidFill>
              </a:rPr>
              <a:t>10</a:t>
            </a:r>
            <a:r>
              <a:rPr lang="zh-CN" altLang="en-US">
                <a:solidFill>
                  <a:srgbClr val="FFFF66"/>
                </a:solidFill>
              </a:rPr>
              <a:t>个重点</a:t>
            </a:r>
            <a:endParaRPr lang="zh-CN" altLang="en-US">
              <a:solidFill>
                <a:srgbClr val="FFFF66"/>
              </a:solidFill>
            </a:endParaRPr>
          </a:p>
          <a:p>
            <a:pPr>
              <a:lnSpc>
                <a:spcPct val="110000"/>
              </a:lnSpc>
            </a:pPr>
            <a:r>
              <a:rPr lang="en-US" altLang="zh-CN" sz="2800"/>
              <a:t>A</a:t>
            </a:r>
            <a:r>
              <a:rPr lang="zh-CN" altLang="en-US" sz="2800"/>
              <a:t>：</a:t>
            </a:r>
            <a:r>
              <a:rPr lang="en-US" altLang="zh-CN" sz="2800"/>
              <a:t>Airway control with cervical spine immobilization ( </a:t>
            </a:r>
            <a:r>
              <a:rPr lang="zh-CN" altLang="en-US" sz="2800"/>
              <a:t>气道处理并颈椎制动）</a:t>
            </a:r>
            <a:endParaRPr lang="zh-CN" altLang="en-US" sz="2800"/>
          </a:p>
          <a:p>
            <a:pPr>
              <a:lnSpc>
                <a:spcPct val="110000"/>
              </a:lnSpc>
            </a:pPr>
            <a:r>
              <a:rPr lang="en-US" altLang="zh-CN" sz="2800"/>
              <a:t>B: Breathing control </a:t>
            </a:r>
            <a:r>
              <a:rPr lang="zh-CN" altLang="en-US" sz="2800"/>
              <a:t>（呼吸处理）</a:t>
            </a:r>
            <a:endParaRPr lang="zh-CN" altLang="en-US" sz="2800"/>
          </a:p>
          <a:p>
            <a:pPr>
              <a:lnSpc>
                <a:spcPct val="110000"/>
              </a:lnSpc>
            </a:pPr>
            <a:r>
              <a:rPr lang="en-US" altLang="zh-CN" sz="2800"/>
              <a:t>C: Circulation with hemorrhage control  </a:t>
            </a:r>
            <a:endParaRPr lang="en-US" altLang="zh-CN" sz="2800"/>
          </a:p>
          <a:p>
            <a:pPr>
              <a:lnSpc>
                <a:spcPct val="110000"/>
              </a:lnSpc>
            </a:pPr>
            <a:r>
              <a:rPr lang="en-US" altLang="zh-CN" sz="2800"/>
              <a:t>     </a:t>
            </a:r>
            <a:r>
              <a:rPr lang="zh-CN" altLang="en-US" sz="2800"/>
              <a:t>（循环处理并控制出血）</a:t>
            </a:r>
            <a:endParaRPr lang="zh-CN" altLang="en-US" sz="2800"/>
          </a:p>
          <a:p>
            <a:pPr>
              <a:lnSpc>
                <a:spcPct val="110000"/>
              </a:lnSpc>
            </a:pPr>
            <a:r>
              <a:rPr lang="en-US" altLang="zh-CN" sz="2800"/>
              <a:t>D: Disability  </a:t>
            </a:r>
            <a:r>
              <a:rPr lang="zh-CN" altLang="en-US" sz="2800"/>
              <a:t>（评估神经功能）</a:t>
            </a:r>
            <a:endParaRPr lang="zh-CN" altLang="en-US" sz="2800"/>
          </a:p>
          <a:p>
            <a:pPr>
              <a:lnSpc>
                <a:spcPct val="110000"/>
              </a:lnSpc>
            </a:pPr>
            <a:r>
              <a:rPr lang="en-US" altLang="zh-CN" sz="2800"/>
              <a:t>E: Exposure </a:t>
            </a:r>
            <a:r>
              <a:rPr lang="zh-CN" altLang="en-US" sz="2800"/>
              <a:t>（暴露伤者以进行彻底检查） </a:t>
            </a:r>
            <a:endParaRPr lang="zh-CN" altLang="en-US" sz="2800"/>
          </a:p>
        </p:txBody>
      </p:sp>
      <p:pic>
        <p:nvPicPr>
          <p:cNvPr id="4" name="内容占位符 3" descr="图片1"/>
          <p:cNvPicPr>
            <a:picLocks noChangeAspect="1"/>
          </p:cNvPicPr>
          <p:nvPr/>
        </p:nvPicPr>
        <p:blipFill>
          <a:blip r:embed="rId1"/>
          <a:stretch>
            <a:fillRect/>
          </a:stretch>
        </p:blipFill>
        <p:spPr>
          <a:xfrm>
            <a:off x="8124825" y="0"/>
            <a:ext cx="1019175" cy="1019175"/>
          </a:xfrm>
          <a:prstGeom prst="rect">
            <a:avLst/>
          </a:prstGeom>
          <a:noFill/>
          <a:ln>
            <a:noFill/>
          </a:ln>
          <a:effectLst/>
        </p:spPr>
      </p:pic>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6" name="Rectangle 2"/>
          <p:cNvSpPr>
            <a:spLocks noGrp="1" noChangeArrowheads="1"/>
          </p:cNvSpPr>
          <p:nvPr>
            <p:ph type="title"/>
          </p:nvPr>
        </p:nvSpPr>
        <p:spPr/>
        <p:txBody>
          <a:bodyPr/>
          <a:lstStyle/>
          <a:p>
            <a:r>
              <a:rPr lang="zh-CN" altLang="en-US">
                <a:solidFill>
                  <a:srgbClr val="FFFF66"/>
                </a:solidFill>
              </a:rPr>
              <a:t>八、急救护理</a:t>
            </a:r>
            <a:endParaRPr lang="zh-CN" altLang="en-US">
              <a:solidFill>
                <a:srgbClr val="FFFF66"/>
              </a:solidFill>
            </a:endParaRPr>
          </a:p>
        </p:txBody>
      </p:sp>
      <p:sp>
        <p:nvSpPr>
          <p:cNvPr id="246787" name="Rectangle 3"/>
          <p:cNvSpPr>
            <a:spLocks noGrp="1" noChangeArrowheads="1"/>
          </p:cNvSpPr>
          <p:nvPr>
            <p:ph type="body" idx="1"/>
          </p:nvPr>
        </p:nvSpPr>
        <p:spPr>
          <a:xfrm>
            <a:off x="1447800" y="1600200"/>
            <a:ext cx="7086600" cy="4876800"/>
          </a:xfrm>
        </p:spPr>
        <p:txBody>
          <a:bodyPr/>
          <a:lstStyle/>
          <a:p>
            <a:r>
              <a:rPr lang="en-US" altLang="zh-CN" sz="2800">
                <a:solidFill>
                  <a:srgbClr val="FF33CC"/>
                </a:solidFill>
              </a:rPr>
              <a:t>           </a:t>
            </a:r>
            <a:r>
              <a:rPr lang="zh-CN" altLang="en-US" sz="2800">
                <a:solidFill>
                  <a:srgbClr val="FFFF66"/>
                </a:solidFill>
              </a:rPr>
              <a:t>高级创伤护理的</a:t>
            </a:r>
            <a:r>
              <a:rPr lang="en-US" altLang="zh-CN" sz="2800">
                <a:solidFill>
                  <a:srgbClr val="FFFF66"/>
                </a:solidFill>
              </a:rPr>
              <a:t>10</a:t>
            </a:r>
            <a:r>
              <a:rPr lang="zh-CN" altLang="en-US" sz="2800">
                <a:solidFill>
                  <a:srgbClr val="FFFF66"/>
                </a:solidFill>
              </a:rPr>
              <a:t>个重点</a:t>
            </a:r>
            <a:endParaRPr lang="zh-CN" altLang="en-US" sz="2800">
              <a:solidFill>
                <a:srgbClr val="FFFF66"/>
              </a:solidFill>
            </a:endParaRPr>
          </a:p>
          <a:p>
            <a:pPr>
              <a:lnSpc>
                <a:spcPct val="130000"/>
              </a:lnSpc>
            </a:pPr>
            <a:r>
              <a:rPr lang="en-US" altLang="zh-CN" sz="2800"/>
              <a:t>F: Fahrenheit </a:t>
            </a:r>
            <a:endParaRPr lang="en-US" altLang="zh-CN" sz="2800"/>
          </a:p>
          <a:p>
            <a:pPr>
              <a:lnSpc>
                <a:spcPct val="130000"/>
              </a:lnSpc>
            </a:pPr>
            <a:r>
              <a:rPr lang="en-US" altLang="zh-CN" sz="2800"/>
              <a:t>  </a:t>
            </a:r>
            <a:r>
              <a:rPr lang="zh-CN" altLang="en-US" sz="2800"/>
              <a:t>（华氏温度</a:t>
            </a:r>
            <a:r>
              <a:rPr lang="en-US" altLang="zh-CN" sz="2800"/>
              <a:t>-</a:t>
            </a:r>
            <a:r>
              <a:rPr lang="zh-CN" altLang="en-US" sz="2800"/>
              <a:t>在暴露伤者时注意保温）</a:t>
            </a:r>
            <a:endParaRPr lang="zh-CN" altLang="en-US" sz="2800"/>
          </a:p>
          <a:p>
            <a:pPr>
              <a:lnSpc>
                <a:spcPct val="130000"/>
              </a:lnSpc>
            </a:pPr>
            <a:r>
              <a:rPr lang="en-US" altLang="zh-CN" sz="2800"/>
              <a:t>G: Get a history  </a:t>
            </a:r>
            <a:r>
              <a:rPr lang="zh-CN" altLang="en-US" sz="2800"/>
              <a:t>（采集病史）</a:t>
            </a:r>
            <a:endParaRPr lang="zh-CN" altLang="en-US" sz="2800"/>
          </a:p>
          <a:p>
            <a:pPr>
              <a:lnSpc>
                <a:spcPct val="130000"/>
              </a:lnSpc>
            </a:pPr>
            <a:r>
              <a:rPr lang="en-US" altLang="zh-CN" sz="2800"/>
              <a:t>H: Head-to-Toe </a:t>
            </a:r>
            <a:r>
              <a:rPr lang="zh-CN" altLang="en-US" sz="2800"/>
              <a:t>（从头到脚的全身检查）</a:t>
            </a:r>
            <a:endParaRPr lang="zh-CN" altLang="en-US" sz="2800"/>
          </a:p>
          <a:p>
            <a:pPr>
              <a:lnSpc>
                <a:spcPct val="130000"/>
              </a:lnSpc>
            </a:pPr>
            <a:r>
              <a:rPr lang="en-US" altLang="zh-CN" sz="2800"/>
              <a:t>I: Inspect back </a:t>
            </a:r>
            <a:r>
              <a:rPr lang="zh-CN" altLang="en-US" sz="2800"/>
              <a:t>（检查背部）</a:t>
            </a:r>
            <a:endParaRPr lang="zh-CN" altLang="en-US" sz="2800"/>
          </a:p>
          <a:p>
            <a:pPr>
              <a:lnSpc>
                <a:spcPct val="130000"/>
              </a:lnSpc>
            </a:pPr>
            <a:r>
              <a:rPr lang="en-US" altLang="zh-CN" sz="2800"/>
              <a:t>J: Jot down a note </a:t>
            </a:r>
            <a:r>
              <a:rPr lang="zh-CN" altLang="en-US" sz="2800"/>
              <a:t>（记录）</a:t>
            </a:r>
            <a:endParaRPr lang="zh-CN" altLang="en-US" sz="2800"/>
          </a:p>
        </p:txBody>
      </p:sp>
      <p:pic>
        <p:nvPicPr>
          <p:cNvPr id="4" name="内容占位符 3" descr="图片1"/>
          <p:cNvPicPr>
            <a:picLocks noChangeAspect="1"/>
          </p:cNvPicPr>
          <p:nvPr/>
        </p:nvPicPr>
        <p:blipFill>
          <a:blip r:embed="rId1"/>
          <a:stretch>
            <a:fillRect/>
          </a:stretch>
        </p:blipFill>
        <p:spPr>
          <a:xfrm>
            <a:off x="8124825" y="0"/>
            <a:ext cx="1019175" cy="1019175"/>
          </a:xfrm>
          <a:prstGeom prst="rect">
            <a:avLst/>
          </a:prstGeom>
          <a:noFill/>
          <a:ln>
            <a:noFill/>
          </a:ln>
          <a:effectLst/>
        </p:spPr>
      </p:pic>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2"/>
          <p:cNvSpPr>
            <a:spLocks noGrp="1" noChangeArrowheads="1"/>
          </p:cNvSpPr>
          <p:nvPr>
            <p:ph type="title"/>
          </p:nvPr>
        </p:nvSpPr>
        <p:spPr>
          <a:xfrm>
            <a:off x="533400" y="609600"/>
            <a:ext cx="8229600" cy="1143000"/>
          </a:xfrm>
        </p:spPr>
        <p:txBody>
          <a:bodyPr/>
          <a:lstStyle/>
          <a:p>
            <a:r>
              <a:rPr lang="zh-CN" altLang="en-US">
                <a:solidFill>
                  <a:srgbClr val="FFFF66"/>
                </a:solidFill>
              </a:rPr>
              <a:t>八、急救护理</a:t>
            </a:r>
            <a:endParaRPr lang="zh-CN" altLang="en-US" sz="4400">
              <a:solidFill>
                <a:srgbClr val="FFFF66"/>
              </a:solidFill>
            </a:endParaRPr>
          </a:p>
        </p:txBody>
      </p:sp>
      <p:sp>
        <p:nvSpPr>
          <p:cNvPr id="189445" name="Rectangle 5"/>
          <p:cNvSpPr>
            <a:spLocks noGrp="1" noChangeArrowheads="1"/>
          </p:cNvSpPr>
          <p:nvPr>
            <p:ph type="body" idx="1"/>
          </p:nvPr>
        </p:nvSpPr>
        <p:spPr>
          <a:xfrm>
            <a:off x="1295400" y="2209800"/>
            <a:ext cx="7848600" cy="4648200"/>
          </a:xfrm>
        </p:spPr>
        <p:txBody>
          <a:bodyPr/>
          <a:lstStyle/>
          <a:p>
            <a:pPr marL="609600" indent="-609600" algn="just">
              <a:lnSpc>
                <a:spcPct val="90000"/>
              </a:lnSpc>
            </a:pPr>
            <a:r>
              <a:rPr lang="en-US" altLang="zh-CN"/>
              <a:t>1  </a:t>
            </a:r>
            <a:r>
              <a:rPr lang="zh-CN" altLang="en-US"/>
              <a:t>保持呼吸道通畅及充分供氧</a:t>
            </a:r>
            <a:endParaRPr lang="zh-CN" altLang="en-US"/>
          </a:p>
          <a:p>
            <a:pPr marL="609600" indent="-609600">
              <a:lnSpc>
                <a:spcPct val="90000"/>
              </a:lnSpc>
            </a:pPr>
            <a:r>
              <a:rPr lang="en-US" altLang="zh-CN"/>
              <a:t>2  </a:t>
            </a:r>
            <a:r>
              <a:rPr lang="zh-CN" altLang="en-US">
                <a:latin typeface="宋体" panose="02010600030101010101" pitchFamily="2" charset="-122"/>
              </a:rPr>
              <a:t>迅速止血</a:t>
            </a:r>
            <a:r>
              <a:rPr lang="zh-CN" altLang="en-US"/>
              <a:t> </a:t>
            </a:r>
            <a:endParaRPr lang="zh-CN" altLang="en-US"/>
          </a:p>
          <a:p>
            <a:pPr marL="609600" indent="-609600">
              <a:lnSpc>
                <a:spcPct val="90000"/>
              </a:lnSpc>
            </a:pPr>
            <a:r>
              <a:rPr lang="en-US" altLang="zh-CN">
                <a:latin typeface="宋体" panose="02010600030101010101" pitchFamily="2" charset="-122"/>
              </a:rPr>
              <a:t>3 </a:t>
            </a:r>
            <a:r>
              <a:rPr lang="zh-CN" altLang="en-US">
                <a:latin typeface="宋体" panose="02010600030101010101" pitchFamily="2" charset="-122"/>
              </a:rPr>
              <a:t>输液、输血扩充血容量及细胞外液</a:t>
            </a:r>
            <a:r>
              <a:rPr lang="zh-CN" altLang="en-US"/>
              <a:t> </a:t>
            </a:r>
            <a:endParaRPr lang="zh-CN" altLang="en-US"/>
          </a:p>
          <a:p>
            <a:pPr marL="609600" indent="-609600">
              <a:lnSpc>
                <a:spcPct val="90000"/>
              </a:lnSpc>
            </a:pPr>
            <a:r>
              <a:rPr lang="en-US" altLang="zh-CN"/>
              <a:t>4  </a:t>
            </a:r>
            <a:r>
              <a:rPr lang="zh-CN" altLang="en-US">
                <a:latin typeface="宋体" panose="02010600030101010101" pitchFamily="2" charset="-122"/>
              </a:rPr>
              <a:t>配血</a:t>
            </a:r>
            <a:r>
              <a:rPr lang="zh-CN" altLang="en-US"/>
              <a:t> </a:t>
            </a:r>
            <a:endParaRPr lang="zh-CN" altLang="en-US"/>
          </a:p>
          <a:p>
            <a:pPr marL="609600" indent="-609600">
              <a:lnSpc>
                <a:spcPct val="90000"/>
              </a:lnSpc>
            </a:pPr>
            <a:r>
              <a:rPr lang="en-US" altLang="zh-CN"/>
              <a:t>5  </a:t>
            </a:r>
            <a:r>
              <a:rPr lang="zh-CN" altLang="en-US">
                <a:latin typeface="宋体" panose="02010600030101010101" pitchFamily="2" charset="-122"/>
              </a:rPr>
              <a:t>尿管、胃管与胸腔引流管的留置</a:t>
            </a:r>
            <a:r>
              <a:rPr lang="zh-CN" altLang="en-US"/>
              <a:t> </a:t>
            </a:r>
            <a:endParaRPr lang="zh-CN" altLang="en-US"/>
          </a:p>
          <a:p>
            <a:pPr marL="609600" indent="-609600">
              <a:lnSpc>
                <a:spcPct val="90000"/>
              </a:lnSpc>
            </a:pPr>
            <a:r>
              <a:rPr lang="en-US" altLang="zh-CN"/>
              <a:t>6  </a:t>
            </a:r>
            <a:r>
              <a:rPr lang="zh-CN" altLang="en-US">
                <a:latin typeface="宋体" panose="02010600030101010101" pitchFamily="2" charset="-122"/>
              </a:rPr>
              <a:t>术前准备</a:t>
            </a:r>
            <a:r>
              <a:rPr lang="zh-CN" altLang="en-US"/>
              <a:t> </a:t>
            </a:r>
            <a:endParaRPr lang="zh-CN" altLang="en-US"/>
          </a:p>
          <a:p>
            <a:pPr marL="609600" indent="-609600">
              <a:lnSpc>
                <a:spcPct val="90000"/>
              </a:lnSpc>
            </a:pPr>
            <a:r>
              <a:rPr lang="en-US" altLang="zh-CN"/>
              <a:t>7  </a:t>
            </a:r>
            <a:r>
              <a:rPr lang="zh-CN" altLang="en-US">
                <a:latin typeface="宋体" panose="02010600030101010101" pitchFamily="2" charset="-122"/>
              </a:rPr>
              <a:t>重要脏器的功能监测</a:t>
            </a:r>
            <a:r>
              <a:rPr lang="zh-CN" altLang="en-US"/>
              <a:t> </a:t>
            </a:r>
            <a:endParaRPr lang="zh-CN" altLang="en-US"/>
          </a:p>
          <a:p>
            <a:pPr marL="609600" indent="-609600">
              <a:lnSpc>
                <a:spcPct val="90000"/>
              </a:lnSpc>
            </a:pPr>
            <a:r>
              <a:rPr lang="en-US" altLang="zh-CN"/>
              <a:t>8  </a:t>
            </a:r>
            <a:r>
              <a:rPr lang="zh-CN" altLang="en-US">
                <a:latin typeface="宋体" panose="02010600030101010101" pitchFamily="2" charset="-122"/>
              </a:rPr>
              <a:t>心理护理</a:t>
            </a:r>
            <a:r>
              <a:rPr lang="zh-CN" altLang="en-US"/>
              <a:t> </a:t>
            </a:r>
            <a:endParaRPr lang="zh-CN" altLang="en-US"/>
          </a:p>
        </p:txBody>
      </p:sp>
      <p:pic>
        <p:nvPicPr>
          <p:cNvPr id="4" name="内容占位符 3" descr="图片1"/>
          <p:cNvPicPr>
            <a:picLocks noChangeAspect="1"/>
          </p:cNvPicPr>
          <p:nvPr/>
        </p:nvPicPr>
        <p:blipFill>
          <a:blip r:embed="rId1"/>
          <a:stretch>
            <a:fillRect/>
          </a:stretch>
        </p:blipFill>
        <p:spPr>
          <a:xfrm>
            <a:off x="8124825" y="0"/>
            <a:ext cx="1019175" cy="1019175"/>
          </a:xfrm>
          <a:prstGeom prst="rect">
            <a:avLst/>
          </a:prstGeom>
          <a:noFill/>
          <a:ln>
            <a:noFill/>
          </a:ln>
          <a:effectLst/>
        </p:spPr>
      </p:pic>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Rectangle 2"/>
          <p:cNvSpPr>
            <a:spLocks noGrp="1" noChangeArrowheads="1"/>
          </p:cNvSpPr>
          <p:nvPr>
            <p:ph type="title"/>
          </p:nvPr>
        </p:nvSpPr>
        <p:spPr/>
        <p:txBody>
          <a:bodyPr/>
          <a:lstStyle/>
          <a:p>
            <a:r>
              <a:rPr lang="en-US" altLang="zh-CN" sz="4400">
                <a:solidFill>
                  <a:srgbClr val="FFFF66"/>
                </a:solidFill>
              </a:rPr>
              <a:t> 1. </a:t>
            </a:r>
            <a:r>
              <a:rPr lang="zh-CN" altLang="en-US" sz="4400">
                <a:solidFill>
                  <a:srgbClr val="FFFF66"/>
                </a:solidFill>
              </a:rPr>
              <a:t>保持呼吸道通畅及充分供氧</a:t>
            </a:r>
            <a:endParaRPr lang="zh-CN" altLang="en-US" sz="4400">
              <a:solidFill>
                <a:srgbClr val="FFFF66"/>
              </a:solidFill>
            </a:endParaRPr>
          </a:p>
        </p:txBody>
      </p:sp>
      <p:sp>
        <p:nvSpPr>
          <p:cNvPr id="204803" name="Rectangle 3"/>
          <p:cNvSpPr>
            <a:spLocks noGrp="1" noChangeArrowheads="1"/>
          </p:cNvSpPr>
          <p:nvPr>
            <p:ph type="body" idx="1"/>
          </p:nvPr>
        </p:nvSpPr>
        <p:spPr>
          <a:xfrm>
            <a:off x="381000" y="1981200"/>
            <a:ext cx="8229600" cy="4530725"/>
          </a:xfrm>
        </p:spPr>
        <p:txBody>
          <a:bodyPr/>
          <a:lstStyle/>
          <a:p>
            <a:pPr algn="just">
              <a:lnSpc>
                <a:spcPct val="90000"/>
              </a:lnSpc>
            </a:pPr>
            <a:r>
              <a:rPr lang="en-US" altLang="zh-CN"/>
              <a:t>           </a:t>
            </a:r>
            <a:r>
              <a:rPr lang="zh-CN" altLang="en-US"/>
              <a:t>在开放气道的基础之上，保证伤员有充足的氧气吸入，以改善气体交换，必要时上呼吸机辅助通气。</a:t>
            </a:r>
            <a:endParaRPr lang="zh-CN" altLang="en-US"/>
          </a:p>
          <a:p>
            <a:pPr algn="just">
              <a:lnSpc>
                <a:spcPct val="90000"/>
              </a:lnSpc>
            </a:pPr>
            <a:r>
              <a:rPr lang="zh-CN" altLang="en-US"/>
              <a:t>           吸除口腔异物。如病人呼吸频率大于每分钟</a:t>
            </a:r>
            <a:r>
              <a:rPr lang="en-US" altLang="zh-CN"/>
              <a:t>30</a:t>
            </a:r>
            <a:r>
              <a:rPr lang="zh-CN" altLang="en-US"/>
              <a:t>次，或有呼吸困难，应尽快行气管内插管的准备。</a:t>
            </a:r>
            <a:endParaRPr lang="zh-CN" altLang="en-US"/>
          </a:p>
          <a:p>
            <a:pPr algn="just">
              <a:lnSpc>
                <a:spcPct val="90000"/>
              </a:lnSpc>
            </a:pPr>
            <a:r>
              <a:rPr lang="zh-CN" altLang="en-US"/>
              <a:t>           如气管插管后呼吸困难仍不缓解，则可能有严重气胸、血胸、或血气胸，应做好胸腔穿刺的准备与配合。</a:t>
            </a:r>
            <a:endParaRPr lang="zh-CN" altLang="en-US"/>
          </a:p>
        </p:txBody>
      </p:sp>
      <p:pic>
        <p:nvPicPr>
          <p:cNvPr id="4" name="内容占位符 3" descr="图片1"/>
          <p:cNvPicPr>
            <a:picLocks noChangeAspect="1"/>
          </p:cNvPicPr>
          <p:nvPr/>
        </p:nvPicPr>
        <p:blipFill>
          <a:blip r:embed="rId1"/>
          <a:stretch>
            <a:fillRect/>
          </a:stretch>
        </p:blipFill>
        <p:spPr>
          <a:xfrm>
            <a:off x="8124825" y="0"/>
            <a:ext cx="1019175" cy="1019175"/>
          </a:xfrm>
          <a:prstGeom prst="rect">
            <a:avLst/>
          </a:prstGeom>
          <a:noFill/>
          <a:ln>
            <a:noFill/>
          </a:ln>
          <a:effectLst/>
        </p:spPr>
      </p:pic>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Rectangle 2"/>
          <p:cNvSpPr>
            <a:spLocks noGrp="1" noChangeArrowheads="1"/>
          </p:cNvSpPr>
          <p:nvPr>
            <p:ph type="title"/>
          </p:nvPr>
        </p:nvSpPr>
        <p:spPr>
          <a:xfrm>
            <a:off x="381000" y="762000"/>
            <a:ext cx="8229600" cy="1143000"/>
          </a:xfrm>
        </p:spPr>
        <p:txBody>
          <a:bodyPr/>
          <a:lstStyle/>
          <a:p>
            <a:r>
              <a:rPr lang="en-US" altLang="zh-CN" sz="4400">
                <a:solidFill>
                  <a:srgbClr val="FFFF66"/>
                </a:solidFill>
              </a:rPr>
              <a:t>2.  </a:t>
            </a:r>
            <a:r>
              <a:rPr lang="zh-CN" altLang="en-US" sz="4400">
                <a:solidFill>
                  <a:srgbClr val="FFFF66"/>
                </a:solidFill>
                <a:latin typeface="宋体" panose="02010600030101010101" pitchFamily="2" charset="-122"/>
              </a:rPr>
              <a:t>迅 速 止 血</a:t>
            </a:r>
            <a:endParaRPr lang="zh-CN" altLang="en-US" sz="4400">
              <a:solidFill>
                <a:srgbClr val="FFFF66"/>
              </a:solidFill>
              <a:latin typeface="宋体" panose="02010600030101010101" pitchFamily="2" charset="-122"/>
            </a:endParaRPr>
          </a:p>
        </p:txBody>
      </p:sp>
      <p:sp>
        <p:nvSpPr>
          <p:cNvPr id="205827" name="Rectangle 3"/>
          <p:cNvSpPr>
            <a:spLocks noGrp="1" noChangeArrowheads="1"/>
          </p:cNvSpPr>
          <p:nvPr>
            <p:ph type="body" idx="1"/>
          </p:nvPr>
        </p:nvSpPr>
        <p:spPr>
          <a:xfrm>
            <a:off x="304800" y="2133600"/>
            <a:ext cx="8458200" cy="4343400"/>
          </a:xfrm>
        </p:spPr>
        <p:txBody>
          <a:bodyPr/>
          <a:lstStyle/>
          <a:p>
            <a:pPr>
              <a:lnSpc>
                <a:spcPct val="150000"/>
              </a:lnSpc>
              <a:buFont typeface="Wingdings" panose="05000000000000000000" pitchFamily="2" charset="2"/>
              <a:buBlip>
                <a:blip r:embed="rId1"/>
              </a:buBlip>
            </a:pPr>
            <a:r>
              <a:rPr lang="zh-CN" altLang="en-US">
                <a:solidFill>
                  <a:schemeClr val="tx2"/>
                </a:solidFill>
                <a:latin typeface="宋体" panose="02010600030101010101" pitchFamily="2" charset="-122"/>
              </a:rPr>
              <a:t>开放性出血伤口：</a:t>
            </a:r>
            <a:r>
              <a:rPr lang="zh-CN" altLang="en-US">
                <a:latin typeface="宋体" panose="02010600030101010101" pitchFamily="2" charset="-122"/>
              </a:rPr>
              <a:t>无菌敷料敷盖，加压包扎，压迫止血，变开放伤口为闭合伤口。</a:t>
            </a:r>
            <a:r>
              <a:rPr lang="zh-CN" altLang="en-US"/>
              <a:t> </a:t>
            </a:r>
            <a:endParaRPr lang="zh-CN" altLang="en-US"/>
          </a:p>
          <a:p>
            <a:pPr>
              <a:lnSpc>
                <a:spcPct val="150000"/>
              </a:lnSpc>
              <a:buFont typeface="Wingdings" panose="05000000000000000000" pitchFamily="2" charset="2"/>
              <a:buBlip>
                <a:blip r:embed="rId1"/>
              </a:buBlip>
            </a:pPr>
            <a:r>
              <a:rPr lang="zh-CN" altLang="en-US">
                <a:latin typeface="宋体" panose="02010600030101010101" pitchFamily="2" charset="-122"/>
              </a:rPr>
              <a:t>骨盆骨折出血、软组织广泛出血，可使用抗休克方案，压迫止血，固定骨折，提高血压</a:t>
            </a:r>
            <a:r>
              <a:rPr lang="zh-CN" altLang="en-US"/>
              <a:t> ，</a:t>
            </a:r>
            <a:r>
              <a:rPr lang="zh-CN" altLang="en-US">
                <a:latin typeface="宋体" panose="02010600030101010101" pitchFamily="2" charset="-122"/>
              </a:rPr>
              <a:t>提高全身血液供应</a:t>
            </a:r>
            <a:r>
              <a:rPr lang="zh-CN" altLang="en-US"/>
              <a:t> 。</a:t>
            </a:r>
            <a:endParaRPr lang="zh-CN" altLang="en-US"/>
          </a:p>
        </p:txBody>
      </p:sp>
      <p:pic>
        <p:nvPicPr>
          <p:cNvPr id="4" name="内容占位符 3" descr="图片1"/>
          <p:cNvPicPr>
            <a:picLocks noChangeAspect="1"/>
          </p:cNvPicPr>
          <p:nvPr/>
        </p:nvPicPr>
        <p:blipFill>
          <a:blip r:embed="rId2"/>
          <a:stretch>
            <a:fillRect/>
          </a:stretch>
        </p:blipFill>
        <p:spPr>
          <a:xfrm>
            <a:off x="8124825" y="0"/>
            <a:ext cx="1019175" cy="1019175"/>
          </a:xfrm>
          <a:prstGeom prst="rect">
            <a:avLst/>
          </a:prstGeom>
          <a:noFill/>
          <a:ln>
            <a:noFill/>
          </a:ln>
          <a:effectLst/>
        </p:spPr>
      </p:pic>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Rectangle 2"/>
          <p:cNvSpPr>
            <a:spLocks noGrp="1" noChangeArrowheads="1"/>
          </p:cNvSpPr>
          <p:nvPr>
            <p:ph type="title"/>
          </p:nvPr>
        </p:nvSpPr>
        <p:spPr/>
        <p:txBody>
          <a:bodyPr/>
          <a:lstStyle/>
          <a:p>
            <a:r>
              <a:rPr lang="en-US" altLang="zh-CN" sz="4400">
                <a:solidFill>
                  <a:srgbClr val="FFFF66"/>
                </a:solidFill>
              </a:rPr>
              <a:t>2.  </a:t>
            </a:r>
            <a:r>
              <a:rPr lang="zh-CN" altLang="en-US" sz="4400">
                <a:solidFill>
                  <a:srgbClr val="FFFF66"/>
                </a:solidFill>
                <a:latin typeface="宋体" panose="02010600030101010101" pitchFamily="2" charset="-122"/>
              </a:rPr>
              <a:t>迅 速 止 血</a:t>
            </a:r>
            <a:endParaRPr lang="zh-CN" altLang="en-US" sz="4400">
              <a:solidFill>
                <a:srgbClr val="FFFF66"/>
              </a:solidFill>
              <a:latin typeface="宋体" panose="02010600030101010101" pitchFamily="2" charset="-122"/>
            </a:endParaRPr>
          </a:p>
        </p:txBody>
      </p:sp>
      <p:sp>
        <p:nvSpPr>
          <p:cNvPr id="206851" name="Rectangle 3"/>
          <p:cNvSpPr>
            <a:spLocks noGrp="1" noChangeArrowheads="1"/>
          </p:cNvSpPr>
          <p:nvPr>
            <p:ph type="body" idx="1"/>
          </p:nvPr>
        </p:nvSpPr>
        <p:spPr>
          <a:xfrm>
            <a:off x="304800" y="1752600"/>
            <a:ext cx="8458200" cy="4343400"/>
          </a:xfrm>
        </p:spPr>
        <p:txBody>
          <a:bodyPr/>
          <a:lstStyle/>
          <a:p>
            <a:pPr>
              <a:lnSpc>
                <a:spcPct val="160000"/>
              </a:lnSpc>
              <a:buFont typeface="Wingdings" panose="05000000000000000000" pitchFamily="2" charset="2"/>
              <a:buBlip>
                <a:blip r:embed="rId1"/>
              </a:buBlip>
            </a:pPr>
            <a:r>
              <a:rPr lang="en-US" altLang="zh-CN">
                <a:latin typeface="宋体" panose="02010600030101010101" pitchFamily="2" charset="-122"/>
              </a:rPr>
              <a:t> </a:t>
            </a:r>
            <a:r>
              <a:rPr lang="zh-CN" altLang="en-US">
                <a:latin typeface="宋体" panose="02010600030101010101" pitchFamily="2" charset="-122"/>
              </a:rPr>
              <a:t>抬高伤肢，增加回心血量。</a:t>
            </a:r>
            <a:r>
              <a:rPr lang="zh-CN" altLang="en-US"/>
              <a:t> </a:t>
            </a:r>
            <a:endParaRPr lang="zh-CN" altLang="en-US"/>
          </a:p>
          <a:p>
            <a:pPr>
              <a:lnSpc>
                <a:spcPct val="160000"/>
              </a:lnSpc>
              <a:buFont typeface="Wingdings" panose="05000000000000000000" pitchFamily="2" charset="2"/>
              <a:buBlip>
                <a:blip r:embed="rId1"/>
              </a:buBlip>
            </a:pPr>
            <a:r>
              <a:rPr lang="zh-CN" altLang="en-US">
                <a:latin typeface="宋体" panose="02010600030101010101" pitchFamily="2" charset="-122"/>
              </a:rPr>
              <a:t> 体内脏器大出血，在抗休克的同时，做好术前准备。</a:t>
            </a:r>
            <a:r>
              <a:rPr lang="zh-CN" altLang="en-US"/>
              <a:t> </a:t>
            </a:r>
            <a:endParaRPr lang="zh-CN" altLang="en-US"/>
          </a:p>
          <a:p>
            <a:pPr>
              <a:lnSpc>
                <a:spcPct val="160000"/>
              </a:lnSpc>
              <a:buFont typeface="Wingdings" panose="05000000000000000000" pitchFamily="2" charset="2"/>
              <a:buBlip>
                <a:blip r:embed="rId1"/>
              </a:buBlip>
            </a:pPr>
            <a:r>
              <a:rPr lang="zh-CN" altLang="en-US">
                <a:latin typeface="宋体" panose="02010600030101010101" pitchFamily="2" charset="-122"/>
              </a:rPr>
              <a:t> 备好各种夹板，固定骨折，控制休克，防止继发性损伤，如血管损伤。</a:t>
            </a:r>
            <a:r>
              <a:rPr lang="zh-CN" altLang="en-US"/>
              <a:t> </a:t>
            </a:r>
            <a:endParaRPr lang="zh-CN" altLang="en-US"/>
          </a:p>
        </p:txBody>
      </p:sp>
      <p:pic>
        <p:nvPicPr>
          <p:cNvPr id="4" name="内容占位符 3" descr="图片1"/>
          <p:cNvPicPr>
            <a:picLocks noChangeAspect="1"/>
          </p:cNvPicPr>
          <p:nvPr/>
        </p:nvPicPr>
        <p:blipFill>
          <a:blip r:embed="rId2"/>
          <a:stretch>
            <a:fillRect/>
          </a:stretch>
        </p:blipFill>
        <p:spPr>
          <a:xfrm>
            <a:off x="8124825" y="0"/>
            <a:ext cx="1019175" cy="1019175"/>
          </a:xfrm>
          <a:prstGeom prst="rect">
            <a:avLst/>
          </a:prstGeom>
          <a:noFill/>
          <a:ln>
            <a:noFill/>
          </a:ln>
          <a:effectLst/>
        </p:spPr>
      </p:pic>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Rectangle 2"/>
          <p:cNvSpPr>
            <a:spLocks noGrp="1" noChangeArrowheads="1"/>
          </p:cNvSpPr>
          <p:nvPr>
            <p:ph type="title"/>
          </p:nvPr>
        </p:nvSpPr>
        <p:spPr>
          <a:xfrm>
            <a:off x="457200" y="609600"/>
            <a:ext cx="8229600" cy="1143000"/>
          </a:xfrm>
        </p:spPr>
        <p:txBody>
          <a:bodyPr/>
          <a:lstStyle/>
          <a:p>
            <a:r>
              <a:rPr lang="en-US" altLang="zh-CN" sz="3600">
                <a:solidFill>
                  <a:srgbClr val="FFFF66"/>
                </a:solidFill>
              </a:rPr>
              <a:t>3. </a:t>
            </a:r>
            <a:r>
              <a:rPr lang="zh-CN" altLang="en-US" sz="3600">
                <a:solidFill>
                  <a:srgbClr val="FFFF66"/>
                </a:solidFill>
                <a:latin typeface="宋体" panose="02010600030101010101" pitchFamily="2" charset="-122"/>
              </a:rPr>
              <a:t>输液、输血扩充血容量及细胞外液</a:t>
            </a:r>
            <a:endParaRPr lang="zh-CN" altLang="en-US" sz="3600">
              <a:solidFill>
                <a:srgbClr val="FFFF66"/>
              </a:solidFill>
              <a:latin typeface="宋体" panose="02010600030101010101" pitchFamily="2" charset="-122"/>
            </a:endParaRPr>
          </a:p>
        </p:txBody>
      </p:sp>
      <p:sp>
        <p:nvSpPr>
          <p:cNvPr id="207875" name="Rectangle 3"/>
          <p:cNvSpPr>
            <a:spLocks noGrp="1" noChangeArrowheads="1"/>
          </p:cNvSpPr>
          <p:nvPr>
            <p:ph type="body" idx="1"/>
          </p:nvPr>
        </p:nvSpPr>
        <p:spPr>
          <a:xfrm>
            <a:off x="381000" y="2362200"/>
            <a:ext cx="8077200" cy="3733800"/>
          </a:xfrm>
        </p:spPr>
        <p:txBody>
          <a:bodyPr/>
          <a:lstStyle/>
          <a:p>
            <a:pPr>
              <a:lnSpc>
                <a:spcPct val="180000"/>
              </a:lnSpc>
            </a:pPr>
            <a:r>
              <a:rPr lang="en-US" altLang="zh-CN"/>
              <a:t>  </a:t>
            </a:r>
            <a:r>
              <a:rPr lang="zh-CN" altLang="en-US">
                <a:solidFill>
                  <a:srgbClr val="FFFF66"/>
                </a:solidFill>
              </a:rPr>
              <a:t>（</a:t>
            </a:r>
            <a:r>
              <a:rPr lang="en-US" altLang="zh-CN">
                <a:solidFill>
                  <a:srgbClr val="FFFF66"/>
                </a:solidFill>
              </a:rPr>
              <a:t>1 </a:t>
            </a:r>
            <a:r>
              <a:rPr lang="zh-CN" altLang="en-US">
                <a:solidFill>
                  <a:srgbClr val="FFFF66"/>
                </a:solidFill>
              </a:rPr>
              <a:t>）</a:t>
            </a:r>
            <a:r>
              <a:rPr lang="zh-CN" altLang="en-US">
                <a:solidFill>
                  <a:srgbClr val="FFFF66"/>
                </a:solidFill>
                <a:latin typeface="宋体" panose="02010600030101010101" pitchFamily="2" charset="-122"/>
              </a:rPr>
              <a:t>迅速建立有效的静脉通道</a:t>
            </a:r>
            <a:r>
              <a:rPr lang="zh-CN" altLang="en-US">
                <a:latin typeface="宋体" panose="02010600030101010101" pitchFamily="2" charset="-122"/>
              </a:rPr>
              <a:t>：迅速建立</a:t>
            </a:r>
            <a:r>
              <a:rPr lang="en-US" altLang="zh-CN"/>
              <a:t>2</a:t>
            </a:r>
            <a:r>
              <a:rPr lang="zh-CN" altLang="en-US">
                <a:latin typeface="宋体" panose="02010600030101010101" pitchFamily="2" charset="-122"/>
              </a:rPr>
              <a:t>～</a:t>
            </a:r>
            <a:r>
              <a:rPr lang="en-US" altLang="zh-CN"/>
              <a:t>3</a:t>
            </a:r>
            <a:r>
              <a:rPr lang="zh-CN" altLang="en-US">
                <a:latin typeface="宋体" panose="02010600030101010101" pitchFamily="2" charset="-122"/>
              </a:rPr>
              <a:t>条静脉通道，以防伤员休克失代偿后血压下降，静脉萎缩，而导致穿刺困难。</a:t>
            </a:r>
            <a:r>
              <a:rPr lang="zh-CN" altLang="en-US"/>
              <a:t> </a:t>
            </a:r>
            <a:r>
              <a:rPr lang="zh-CN" altLang="en-US">
                <a:latin typeface="宋体" panose="02010600030101010101" pitchFamily="2" charset="-122"/>
              </a:rPr>
              <a:t>    </a:t>
            </a:r>
            <a:endParaRPr lang="zh-CN" altLang="en-US"/>
          </a:p>
        </p:txBody>
      </p:sp>
      <p:pic>
        <p:nvPicPr>
          <p:cNvPr id="4" name="内容占位符 3" descr="图片1"/>
          <p:cNvPicPr>
            <a:picLocks noChangeAspect="1"/>
          </p:cNvPicPr>
          <p:nvPr/>
        </p:nvPicPr>
        <p:blipFill>
          <a:blip r:embed="rId1"/>
          <a:stretch>
            <a:fillRect/>
          </a:stretch>
        </p:blipFill>
        <p:spPr>
          <a:xfrm>
            <a:off x="8124825" y="0"/>
            <a:ext cx="1019175" cy="1019175"/>
          </a:xfrm>
          <a:prstGeom prst="rect">
            <a:avLst/>
          </a:prstGeom>
          <a:noFill/>
          <a:ln>
            <a:noFill/>
          </a:ln>
          <a:effectLst/>
        </p:spPr>
      </p:pic>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Rectangle 2"/>
          <p:cNvSpPr>
            <a:spLocks noGrp="1" noChangeArrowheads="1"/>
          </p:cNvSpPr>
          <p:nvPr>
            <p:ph type="title"/>
          </p:nvPr>
        </p:nvSpPr>
        <p:spPr>
          <a:xfrm>
            <a:off x="533400" y="762000"/>
            <a:ext cx="8229600" cy="1143000"/>
          </a:xfrm>
        </p:spPr>
        <p:txBody>
          <a:bodyPr/>
          <a:lstStyle/>
          <a:p>
            <a:r>
              <a:rPr lang="en-US" altLang="zh-CN" sz="3600">
                <a:solidFill>
                  <a:srgbClr val="FFFF66"/>
                </a:solidFill>
              </a:rPr>
              <a:t>3  </a:t>
            </a:r>
            <a:r>
              <a:rPr lang="zh-CN" altLang="en-US" sz="3600">
                <a:solidFill>
                  <a:srgbClr val="FFFF66"/>
                </a:solidFill>
                <a:latin typeface="宋体" panose="02010600030101010101" pitchFamily="2" charset="-122"/>
              </a:rPr>
              <a:t>输液、输血扩充血容量及细胞外液</a:t>
            </a:r>
            <a:endParaRPr lang="zh-CN" altLang="en-US" sz="3600">
              <a:solidFill>
                <a:srgbClr val="FFFF66"/>
              </a:solidFill>
              <a:latin typeface="宋体" panose="02010600030101010101" pitchFamily="2" charset="-122"/>
            </a:endParaRPr>
          </a:p>
        </p:txBody>
      </p:sp>
      <p:sp>
        <p:nvSpPr>
          <p:cNvPr id="208899" name="Rectangle 3"/>
          <p:cNvSpPr>
            <a:spLocks noGrp="1" noChangeArrowheads="1"/>
          </p:cNvSpPr>
          <p:nvPr>
            <p:ph type="body" idx="1"/>
          </p:nvPr>
        </p:nvSpPr>
        <p:spPr>
          <a:xfrm>
            <a:off x="381000" y="2057400"/>
            <a:ext cx="8077200" cy="4419600"/>
          </a:xfrm>
        </p:spPr>
        <p:txBody>
          <a:bodyPr/>
          <a:lstStyle/>
          <a:p>
            <a:pPr>
              <a:lnSpc>
                <a:spcPct val="140000"/>
              </a:lnSpc>
            </a:pPr>
            <a:r>
              <a:rPr lang="en-US" altLang="zh-CN"/>
              <a:t>  </a:t>
            </a:r>
            <a:r>
              <a:rPr lang="zh-CN" altLang="en-US">
                <a:solidFill>
                  <a:srgbClr val="FFFF66"/>
                </a:solidFill>
              </a:rPr>
              <a:t>（</a:t>
            </a:r>
            <a:r>
              <a:rPr lang="en-US" altLang="zh-CN">
                <a:solidFill>
                  <a:srgbClr val="FFFF66"/>
                </a:solidFill>
              </a:rPr>
              <a:t>1 </a:t>
            </a:r>
            <a:r>
              <a:rPr lang="zh-CN" altLang="en-US">
                <a:solidFill>
                  <a:srgbClr val="FFFF66"/>
                </a:solidFill>
              </a:rPr>
              <a:t>）</a:t>
            </a:r>
            <a:r>
              <a:rPr lang="zh-CN" altLang="en-US">
                <a:solidFill>
                  <a:srgbClr val="FFFF66"/>
                </a:solidFill>
                <a:latin typeface="宋体" panose="02010600030101010101" pitchFamily="2" charset="-122"/>
              </a:rPr>
              <a:t>迅速建立有效的静脉通道：</a:t>
            </a:r>
            <a:r>
              <a:rPr lang="zh-CN" altLang="en-US">
                <a:solidFill>
                  <a:schemeClr val="tx2"/>
                </a:solidFill>
                <a:latin typeface="宋体" panose="02010600030101010101" pitchFamily="2" charset="-122"/>
              </a:rPr>
              <a:t>静脉通道应选择</a:t>
            </a:r>
            <a:r>
              <a:rPr lang="zh-CN" altLang="en-US">
                <a:solidFill>
                  <a:srgbClr val="FFFF66"/>
                </a:solidFill>
                <a:latin typeface="宋体" panose="02010600030101010101" pitchFamily="2" charset="-122"/>
              </a:rPr>
              <a:t>上肢静脉</a:t>
            </a:r>
            <a:r>
              <a:rPr lang="zh-CN" altLang="en-US">
                <a:solidFill>
                  <a:schemeClr val="tx2"/>
                </a:solidFill>
                <a:latin typeface="宋体" panose="02010600030101010101" pitchFamily="2" charset="-122"/>
              </a:rPr>
              <a:t>、颈外静脉、锁骨下静脉等较大的静脉，以利于提高静脉输液速度。疑有骨盆骨折、腹部内脏出血损伤时</a:t>
            </a:r>
            <a:r>
              <a:rPr lang="zh-CN" altLang="en-US" u="sng">
                <a:solidFill>
                  <a:schemeClr val="tx2"/>
                </a:solidFill>
                <a:latin typeface="宋体" panose="02010600030101010101" pitchFamily="2" charset="-122"/>
              </a:rPr>
              <a:t>不能从下肢静脉输液；不能在受伤肢体的远端输液。</a:t>
            </a:r>
            <a:r>
              <a:rPr lang="zh-CN" altLang="en-US">
                <a:solidFill>
                  <a:srgbClr val="FFFF66"/>
                </a:solidFill>
              </a:rPr>
              <a:t> </a:t>
            </a:r>
            <a:endParaRPr lang="zh-CN" altLang="en-US">
              <a:solidFill>
                <a:srgbClr val="FFFF66"/>
              </a:solidFill>
            </a:endParaRPr>
          </a:p>
        </p:txBody>
      </p:sp>
      <p:pic>
        <p:nvPicPr>
          <p:cNvPr id="4" name="内容占位符 3" descr="图片1"/>
          <p:cNvPicPr>
            <a:picLocks noChangeAspect="1"/>
          </p:cNvPicPr>
          <p:nvPr/>
        </p:nvPicPr>
        <p:blipFill>
          <a:blip r:embed="rId1"/>
          <a:stretch>
            <a:fillRect/>
          </a:stretch>
        </p:blipFill>
        <p:spPr>
          <a:xfrm>
            <a:off x="8124825" y="0"/>
            <a:ext cx="1019175" cy="1019175"/>
          </a:xfrm>
          <a:prstGeom prst="rect">
            <a:avLst/>
          </a:prstGeom>
          <a:noFill/>
          <a:ln>
            <a:noFill/>
          </a:ln>
          <a:effectLst/>
        </p:spPr>
      </p:pic>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Rectangle 2"/>
          <p:cNvSpPr>
            <a:spLocks noChangeArrowheads="1"/>
          </p:cNvSpPr>
          <p:nvPr/>
        </p:nvSpPr>
        <p:spPr bwMode="auto">
          <a:xfrm>
            <a:off x="685800" y="838200"/>
            <a:ext cx="8077200" cy="5257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lnSpc>
                <a:spcPct val="110000"/>
              </a:lnSpc>
              <a:spcBef>
                <a:spcPct val="20000"/>
              </a:spcBef>
              <a:buClr>
                <a:schemeClr val="hlink"/>
              </a:buClr>
              <a:buSzPct val="90000"/>
              <a:buFont typeface="Wingdings" panose="05000000000000000000" pitchFamily="2" charset="2"/>
              <a:buNone/>
            </a:pPr>
            <a:r>
              <a:rPr lang="en-US" altLang="zh-CN" sz="2800" b="1">
                <a:effectLst>
                  <a:outerShdw blurRad="38100" dist="38100" dir="2700000" algn="tl">
                    <a:srgbClr val="000000"/>
                  </a:outerShdw>
                </a:effectLst>
                <a:latin typeface="宋体" panose="02010600030101010101" pitchFamily="2" charset="-122"/>
                <a:ea typeface="黑体" panose="02010609060101010101" pitchFamily="49" charset="-122"/>
              </a:rPr>
              <a:t>      </a:t>
            </a:r>
            <a:r>
              <a:rPr lang="zh-CN" altLang="en-US" sz="2800" b="1">
                <a:effectLst>
                  <a:outerShdw blurRad="38100" dist="38100" dir="2700000" algn="tl">
                    <a:srgbClr val="000000"/>
                  </a:outerShdw>
                </a:effectLst>
                <a:latin typeface="宋体" panose="02010600030101010101" pitchFamily="2" charset="-122"/>
                <a:ea typeface="黑体" panose="02010609060101010101" pitchFamily="49" charset="-122"/>
              </a:rPr>
              <a:t>目前临床上多采用</a:t>
            </a:r>
            <a:r>
              <a:rPr lang="en-US" altLang="zh-CN" sz="2800" b="1">
                <a:effectLst>
                  <a:outerShdw blurRad="38100" dist="38100" dir="2700000" algn="tl">
                    <a:srgbClr val="000000"/>
                  </a:outerShdw>
                </a:effectLst>
                <a:ea typeface="黑体" panose="02010609060101010101" pitchFamily="49" charset="-122"/>
              </a:rPr>
              <a:t>16</a:t>
            </a:r>
            <a:r>
              <a:rPr lang="zh-CN" altLang="en-US" sz="2800" b="1">
                <a:effectLst>
                  <a:outerShdw blurRad="38100" dist="38100" dir="2700000" algn="tl">
                    <a:srgbClr val="000000"/>
                  </a:outerShdw>
                </a:effectLst>
                <a:latin typeface="宋体" panose="02010600030101010101" pitchFamily="2" charset="-122"/>
                <a:ea typeface="黑体" panose="02010609060101010101" pitchFamily="49" charset="-122"/>
              </a:rPr>
              <a:t>～</a:t>
            </a:r>
            <a:r>
              <a:rPr lang="en-US" altLang="zh-CN" sz="2800" b="1">
                <a:effectLst>
                  <a:outerShdw blurRad="38100" dist="38100" dir="2700000" algn="tl">
                    <a:srgbClr val="000000"/>
                  </a:outerShdw>
                </a:effectLst>
                <a:ea typeface="黑体" panose="02010609060101010101" pitchFamily="49" charset="-122"/>
              </a:rPr>
              <a:t>18</a:t>
            </a:r>
            <a:r>
              <a:rPr lang="zh-CN" altLang="en-US" sz="2800" b="1">
                <a:effectLst>
                  <a:outerShdw blurRad="38100" dist="38100" dir="2700000" algn="tl">
                    <a:srgbClr val="000000"/>
                  </a:outerShdw>
                </a:effectLst>
                <a:latin typeface="宋体" panose="02010600030101010101" pitchFamily="2" charset="-122"/>
                <a:ea typeface="黑体" panose="02010609060101010101" pitchFamily="49" charset="-122"/>
              </a:rPr>
              <a:t>号静脉套管针进行静脉穿刺，此法操作简单，穿刺速度快，容易固定，管径粗，能迅速达到补充血容量的目的。</a:t>
            </a:r>
            <a:endParaRPr lang="zh-CN" altLang="en-US" sz="2800" b="1">
              <a:effectLst>
                <a:outerShdw blurRad="38100" dist="38100" dir="2700000" algn="tl">
                  <a:srgbClr val="000000"/>
                </a:outerShdw>
              </a:effectLst>
              <a:latin typeface="宋体" panose="02010600030101010101" pitchFamily="2" charset="-122"/>
              <a:ea typeface="黑体" panose="02010609060101010101" pitchFamily="49" charset="-122"/>
            </a:endParaRPr>
          </a:p>
          <a:p>
            <a:pPr marL="342900" indent="-342900">
              <a:lnSpc>
                <a:spcPct val="110000"/>
              </a:lnSpc>
              <a:spcBef>
                <a:spcPct val="20000"/>
              </a:spcBef>
              <a:buClr>
                <a:schemeClr val="hlink"/>
              </a:buClr>
              <a:buSzPct val="90000"/>
              <a:buFont typeface="Wingdings" panose="05000000000000000000" pitchFamily="2" charset="2"/>
              <a:buNone/>
            </a:pPr>
            <a:r>
              <a:rPr lang="zh-CN" altLang="en-US" sz="2800" b="1">
                <a:effectLst>
                  <a:outerShdw blurRad="38100" dist="38100" dir="2700000" algn="tl">
                    <a:srgbClr val="000000"/>
                  </a:outerShdw>
                </a:effectLst>
                <a:latin typeface="宋体" panose="02010600030101010101" pitchFamily="2" charset="-122"/>
                <a:ea typeface="黑体" panose="02010609060101010101" pitchFamily="49" charset="-122"/>
              </a:rPr>
              <a:t>      </a:t>
            </a:r>
            <a:r>
              <a:rPr lang="en-US" altLang="zh-CN" sz="2800" b="1">
                <a:effectLst>
                  <a:outerShdw blurRad="38100" dist="38100" dir="2700000" algn="tl">
                    <a:srgbClr val="000000"/>
                  </a:outerShdw>
                </a:effectLst>
                <a:latin typeface="宋体" panose="02010600030101010101" pitchFamily="2" charset="-122"/>
                <a:ea typeface="黑体" panose="02010609060101010101" pitchFamily="49" charset="-122"/>
              </a:rPr>
              <a:t>Lucas</a:t>
            </a:r>
            <a:r>
              <a:rPr lang="zh-CN" altLang="en-US" sz="2800" b="1">
                <a:effectLst>
                  <a:outerShdw blurRad="38100" dist="38100" dir="2700000" algn="tl">
                    <a:srgbClr val="000000"/>
                  </a:outerShdw>
                </a:effectLst>
                <a:latin typeface="宋体" panose="02010600030101010101" pitchFamily="2" charset="-122"/>
                <a:ea typeface="黑体" panose="02010609060101010101" pitchFamily="49" charset="-122"/>
              </a:rPr>
              <a:t>主张对严重创伤休克的伤员，在来诊的第一个</a:t>
            </a:r>
            <a:r>
              <a:rPr lang="en-US" altLang="zh-CN" sz="2800" b="1">
                <a:effectLst>
                  <a:outerShdw blurRad="38100" dist="38100" dir="2700000" algn="tl">
                    <a:srgbClr val="000000"/>
                  </a:outerShdw>
                </a:effectLst>
                <a:latin typeface="宋体" panose="02010600030101010101" pitchFamily="2" charset="-122"/>
                <a:ea typeface="黑体" panose="02010609060101010101" pitchFamily="49" charset="-122"/>
              </a:rPr>
              <a:t>15</a:t>
            </a:r>
            <a:r>
              <a:rPr lang="zh-CN" altLang="en-US" sz="2800" b="1">
                <a:effectLst>
                  <a:outerShdw blurRad="38100" dist="38100" dir="2700000" algn="tl">
                    <a:srgbClr val="000000"/>
                  </a:outerShdw>
                </a:effectLst>
                <a:latin typeface="宋体" panose="02010600030101010101" pitchFamily="2" charset="-122"/>
                <a:ea typeface="黑体" panose="02010609060101010101" pitchFamily="49" charset="-122"/>
              </a:rPr>
              <a:t>～</a:t>
            </a:r>
            <a:r>
              <a:rPr lang="en-US" altLang="zh-CN" sz="2800" b="1">
                <a:effectLst>
                  <a:outerShdw blurRad="38100" dist="38100" dir="2700000" algn="tl">
                    <a:srgbClr val="000000"/>
                  </a:outerShdw>
                </a:effectLst>
                <a:latin typeface="宋体" panose="02010600030101010101" pitchFamily="2" charset="-122"/>
                <a:ea typeface="黑体" panose="02010609060101010101" pitchFamily="49" charset="-122"/>
              </a:rPr>
              <a:t>30min</a:t>
            </a:r>
            <a:r>
              <a:rPr lang="zh-CN" altLang="en-US" sz="2800" b="1">
                <a:effectLst>
                  <a:outerShdw blurRad="38100" dist="38100" dir="2700000" algn="tl">
                    <a:srgbClr val="000000"/>
                  </a:outerShdw>
                </a:effectLst>
                <a:latin typeface="宋体" panose="02010600030101010101" pitchFamily="2" charset="-122"/>
                <a:ea typeface="黑体" panose="02010609060101010101" pitchFamily="49" charset="-122"/>
              </a:rPr>
              <a:t>内输入平衡液</a:t>
            </a:r>
            <a:r>
              <a:rPr lang="en-US" altLang="zh-CN" sz="2800" b="1">
                <a:effectLst>
                  <a:outerShdw blurRad="38100" dist="38100" dir="2700000" algn="tl">
                    <a:srgbClr val="000000"/>
                  </a:outerShdw>
                </a:effectLst>
                <a:latin typeface="宋体" panose="02010600030101010101" pitchFamily="2" charset="-122"/>
                <a:ea typeface="黑体" panose="02010609060101010101" pitchFamily="49" charset="-122"/>
              </a:rPr>
              <a:t>2000ml</a:t>
            </a:r>
            <a:r>
              <a:rPr lang="zh-CN" altLang="en-US" sz="2800" b="1">
                <a:effectLst>
                  <a:outerShdw blurRad="38100" dist="38100" dir="2700000" algn="tl">
                    <a:srgbClr val="000000"/>
                  </a:outerShdw>
                </a:effectLst>
                <a:latin typeface="宋体" panose="02010600030101010101" pitchFamily="2" charset="-122"/>
                <a:ea typeface="黑体" panose="02010609060101010101" pitchFamily="49" charset="-122"/>
              </a:rPr>
              <a:t>，保证重要器官重新得到充足的血液灌注。但对合并颅脑或胸部损伤者、老年患者、儿童伤员抢救时要适当控制输液速度，一旦休克得到纠正，要严格控制输液量，以防循环负担过重造成脑水肿及心肺功能衰竭等。 </a:t>
            </a:r>
            <a:endParaRPr lang="zh-CN" altLang="en-US" sz="2800" b="1">
              <a:effectLst>
                <a:outerShdw blurRad="38100" dist="38100" dir="2700000" algn="tl">
                  <a:srgbClr val="000000"/>
                </a:outerShdw>
              </a:effectLst>
              <a:latin typeface="宋体" panose="02010600030101010101" pitchFamily="2" charset="-122"/>
              <a:ea typeface="黑体" panose="02010609060101010101" pitchFamily="49" charset="-122"/>
            </a:endParaRPr>
          </a:p>
        </p:txBody>
      </p:sp>
      <p:pic>
        <p:nvPicPr>
          <p:cNvPr id="4" name="内容占位符 3" descr="图片1"/>
          <p:cNvPicPr>
            <a:picLocks noChangeAspect="1"/>
          </p:cNvPicPr>
          <p:nvPr/>
        </p:nvPicPr>
        <p:blipFill>
          <a:blip r:embed="rId1"/>
          <a:stretch>
            <a:fillRect/>
          </a:stretch>
        </p:blipFill>
        <p:spPr>
          <a:xfrm>
            <a:off x="8124825" y="0"/>
            <a:ext cx="1019175" cy="1019175"/>
          </a:xfrm>
          <a:prstGeom prst="rect">
            <a:avLst/>
          </a:prstGeom>
          <a:noFill/>
          <a:ln>
            <a:noFill/>
          </a:ln>
          <a:effectLst/>
        </p:spPr>
      </p:pic>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Rectangle 2"/>
          <p:cNvSpPr>
            <a:spLocks noGrp="1" noChangeArrowheads="1"/>
          </p:cNvSpPr>
          <p:nvPr>
            <p:ph type="title"/>
          </p:nvPr>
        </p:nvSpPr>
        <p:spPr/>
        <p:txBody>
          <a:bodyPr/>
          <a:lstStyle/>
          <a:p>
            <a:r>
              <a:rPr lang="en-US" altLang="zh-CN" sz="3600">
                <a:solidFill>
                  <a:srgbClr val="FFFF66"/>
                </a:solidFill>
              </a:rPr>
              <a:t>3  </a:t>
            </a:r>
            <a:r>
              <a:rPr lang="zh-CN" altLang="en-US" sz="3600">
                <a:solidFill>
                  <a:srgbClr val="FFFF66"/>
                </a:solidFill>
                <a:latin typeface="宋体" panose="02010600030101010101" pitchFamily="2" charset="-122"/>
              </a:rPr>
              <a:t>输液、输血扩充血容量及细胞外液</a:t>
            </a:r>
            <a:endParaRPr lang="zh-CN" altLang="en-US" sz="3600">
              <a:solidFill>
                <a:srgbClr val="FFFF66"/>
              </a:solidFill>
              <a:latin typeface="宋体" panose="02010600030101010101" pitchFamily="2" charset="-122"/>
            </a:endParaRPr>
          </a:p>
        </p:txBody>
      </p:sp>
      <p:sp>
        <p:nvSpPr>
          <p:cNvPr id="211971" name="Rectangle 3"/>
          <p:cNvSpPr>
            <a:spLocks noGrp="1" noChangeArrowheads="1"/>
          </p:cNvSpPr>
          <p:nvPr>
            <p:ph type="body" idx="1"/>
          </p:nvPr>
        </p:nvSpPr>
        <p:spPr>
          <a:xfrm>
            <a:off x="228600" y="1600200"/>
            <a:ext cx="8458200" cy="4419600"/>
          </a:xfrm>
        </p:spPr>
        <p:txBody>
          <a:bodyPr/>
          <a:lstStyle/>
          <a:p>
            <a:pPr>
              <a:lnSpc>
                <a:spcPct val="170000"/>
              </a:lnSpc>
            </a:pPr>
            <a:r>
              <a:rPr lang="en-US" altLang="zh-CN">
                <a:latin typeface="宋体" panose="02010600030101010101" pitchFamily="2" charset="-122"/>
              </a:rPr>
              <a:t> </a:t>
            </a:r>
            <a:r>
              <a:rPr lang="zh-CN" altLang="en-US" sz="2800"/>
              <a:t>（</a:t>
            </a:r>
            <a:r>
              <a:rPr lang="en-US" altLang="zh-CN" sz="2800"/>
              <a:t>2</a:t>
            </a:r>
            <a:r>
              <a:rPr lang="zh-CN" altLang="en-US" sz="2800"/>
              <a:t>）</a:t>
            </a:r>
            <a:r>
              <a:rPr lang="zh-CN" altLang="en-US" sz="2800">
                <a:latin typeface="宋体" panose="02010600030101010101" pitchFamily="2" charset="-122"/>
              </a:rPr>
              <a:t>选择液体：晶体液和胶体液兼补为宜。</a:t>
            </a:r>
            <a:endParaRPr lang="zh-CN" altLang="en-US" sz="2800">
              <a:latin typeface="宋体" panose="02010600030101010101" pitchFamily="2" charset="-122"/>
            </a:endParaRPr>
          </a:p>
          <a:p>
            <a:pPr lvl="1">
              <a:lnSpc>
                <a:spcPct val="170000"/>
              </a:lnSpc>
              <a:buFont typeface="Wingdings" panose="05000000000000000000" pitchFamily="2" charset="2"/>
              <a:buBlip>
                <a:blip r:embed="rId1"/>
              </a:buBlip>
            </a:pPr>
            <a:r>
              <a:rPr lang="zh-CN" altLang="en-US" sz="2800">
                <a:solidFill>
                  <a:schemeClr val="folHlink"/>
                </a:solidFill>
                <a:latin typeface="宋体" panose="02010600030101010101" pitchFamily="2" charset="-122"/>
              </a:rPr>
              <a:t> </a:t>
            </a:r>
            <a:r>
              <a:rPr lang="zh-CN" altLang="en-US" sz="2800">
                <a:solidFill>
                  <a:srgbClr val="FFFF66"/>
                </a:solidFill>
                <a:latin typeface="宋体" panose="02010600030101010101" pitchFamily="2" charset="-122"/>
              </a:rPr>
              <a:t>晶体液：</a:t>
            </a:r>
            <a:r>
              <a:rPr lang="zh-CN" altLang="en-US" sz="2800">
                <a:latin typeface="宋体" panose="02010600030101010101" pitchFamily="2" charset="-122"/>
              </a:rPr>
              <a:t>葡萄糖、生理盐水、平衡盐液、高渗氯化钠</a:t>
            </a:r>
            <a:r>
              <a:rPr lang="zh-CN" altLang="en-US" sz="2800"/>
              <a:t> </a:t>
            </a:r>
            <a:endParaRPr lang="zh-CN" altLang="en-US" sz="2800"/>
          </a:p>
          <a:p>
            <a:pPr lvl="1" algn="just">
              <a:lnSpc>
                <a:spcPct val="170000"/>
              </a:lnSpc>
              <a:buFont typeface="Wingdings" panose="05000000000000000000" pitchFamily="2" charset="2"/>
              <a:buBlip>
                <a:blip r:embed="rId1"/>
              </a:buBlip>
            </a:pPr>
            <a:r>
              <a:rPr lang="zh-CN" altLang="en-US" sz="2800">
                <a:solidFill>
                  <a:schemeClr val="folHlink"/>
                </a:solidFill>
                <a:latin typeface="宋体" panose="02010600030101010101" pitchFamily="2" charset="-122"/>
              </a:rPr>
              <a:t> </a:t>
            </a:r>
            <a:r>
              <a:rPr lang="zh-CN" altLang="en-US" sz="2800">
                <a:solidFill>
                  <a:srgbClr val="FFFF66"/>
                </a:solidFill>
                <a:latin typeface="宋体" panose="02010600030101010101" pitchFamily="2" charset="-122"/>
              </a:rPr>
              <a:t>胶体溶液：</a:t>
            </a:r>
            <a:r>
              <a:rPr lang="zh-CN" altLang="en-US" sz="2800">
                <a:latin typeface="宋体" panose="02010600030101010101" pitchFamily="2" charset="-122"/>
              </a:rPr>
              <a:t>可分两大组：第一组为全血、血浆、血浆蛋白液；第二组是化学合成的胶体液。</a:t>
            </a:r>
            <a:endParaRPr lang="zh-CN" altLang="en-US" sz="2800"/>
          </a:p>
        </p:txBody>
      </p:sp>
      <p:pic>
        <p:nvPicPr>
          <p:cNvPr id="4" name="内容占位符 3" descr="图片1"/>
          <p:cNvPicPr>
            <a:picLocks noChangeAspect="1"/>
          </p:cNvPicPr>
          <p:nvPr/>
        </p:nvPicPr>
        <p:blipFill>
          <a:blip r:embed="rId2"/>
          <a:stretch>
            <a:fillRect/>
          </a:stretch>
        </p:blipFill>
        <p:spPr>
          <a:xfrm>
            <a:off x="8124825" y="0"/>
            <a:ext cx="1019175" cy="1019175"/>
          </a:xfrm>
          <a:prstGeom prst="rect">
            <a:avLst/>
          </a:prstGeom>
          <a:noFill/>
          <a:ln>
            <a:noFill/>
          </a:ln>
          <a:effectLst/>
        </p:spPr>
      </p:pic>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Rectangle 2"/>
          <p:cNvSpPr>
            <a:spLocks noGrp="1" noChangeArrowheads="1"/>
          </p:cNvSpPr>
          <p:nvPr>
            <p:ph type="title"/>
          </p:nvPr>
        </p:nvSpPr>
        <p:spPr>
          <a:xfrm>
            <a:off x="457200" y="533400"/>
            <a:ext cx="8229600" cy="1143000"/>
          </a:xfrm>
        </p:spPr>
        <p:txBody>
          <a:bodyPr/>
          <a:lstStyle/>
          <a:p>
            <a:r>
              <a:rPr lang="en-US" altLang="zh-CN" sz="3600">
                <a:solidFill>
                  <a:srgbClr val="FFFF66"/>
                </a:solidFill>
              </a:rPr>
              <a:t>3  </a:t>
            </a:r>
            <a:r>
              <a:rPr lang="zh-CN" altLang="en-US" sz="3600">
                <a:solidFill>
                  <a:srgbClr val="FFFF66"/>
                </a:solidFill>
                <a:latin typeface="宋体" panose="02010600030101010101" pitchFamily="2" charset="-122"/>
              </a:rPr>
              <a:t>输液、输血扩充血容量及细胞外液</a:t>
            </a:r>
            <a:endParaRPr lang="zh-CN" altLang="en-US" sz="3600">
              <a:solidFill>
                <a:srgbClr val="FFFF66"/>
              </a:solidFill>
              <a:latin typeface="宋体" panose="02010600030101010101" pitchFamily="2" charset="-122"/>
            </a:endParaRPr>
          </a:p>
        </p:txBody>
      </p:sp>
      <p:sp>
        <p:nvSpPr>
          <p:cNvPr id="212995" name="Rectangle 3"/>
          <p:cNvSpPr>
            <a:spLocks noGrp="1" noChangeArrowheads="1"/>
          </p:cNvSpPr>
          <p:nvPr>
            <p:ph type="body" idx="1"/>
          </p:nvPr>
        </p:nvSpPr>
        <p:spPr>
          <a:xfrm>
            <a:off x="609600" y="2133600"/>
            <a:ext cx="7772400" cy="3810000"/>
          </a:xfrm>
        </p:spPr>
        <p:txBody>
          <a:bodyPr/>
          <a:lstStyle/>
          <a:p>
            <a:pPr>
              <a:lnSpc>
                <a:spcPct val="140000"/>
              </a:lnSpc>
              <a:buFont typeface="Wingdings" panose="05000000000000000000" pitchFamily="2" charset="2"/>
              <a:buBlip>
                <a:blip r:embed="rId1"/>
              </a:buBlip>
            </a:pPr>
            <a:r>
              <a:rPr lang="zh-CN" altLang="en-US">
                <a:solidFill>
                  <a:srgbClr val="FFFF66"/>
                </a:solidFill>
                <a:latin typeface="宋体" panose="02010600030101010101" pitchFamily="2" charset="-122"/>
              </a:rPr>
              <a:t>平衡盐液</a:t>
            </a:r>
            <a:r>
              <a:rPr lang="zh-CN" altLang="en-US">
                <a:latin typeface="宋体" panose="02010600030101010101" pitchFamily="2" charset="-122"/>
              </a:rPr>
              <a:t>又称乳酸林格液。因其电解质浓度、酸碱渗透压及缓冲碱均与细胞外液相近，故又称平衡盐液，是目前国内外广泛采用治疗创伤性休克的一种有效的电解质溶液。</a:t>
            </a:r>
            <a:endParaRPr lang="zh-CN" altLang="en-US">
              <a:latin typeface="宋体" panose="02010600030101010101" pitchFamily="2" charset="-122"/>
            </a:endParaRPr>
          </a:p>
        </p:txBody>
      </p:sp>
      <p:pic>
        <p:nvPicPr>
          <p:cNvPr id="4" name="内容占位符 3" descr="图片1"/>
          <p:cNvPicPr>
            <a:picLocks noChangeAspect="1"/>
          </p:cNvPicPr>
          <p:nvPr/>
        </p:nvPicPr>
        <p:blipFill>
          <a:blip r:embed="rId2"/>
          <a:stretch>
            <a:fillRect/>
          </a:stretch>
        </p:blipFill>
        <p:spPr>
          <a:xfrm>
            <a:off x="8124825" y="0"/>
            <a:ext cx="1019175" cy="1019175"/>
          </a:xfrm>
          <a:prstGeom prst="rect">
            <a:avLst/>
          </a:prstGeom>
          <a:noFill/>
          <a:ln>
            <a:noFill/>
          </a:ln>
          <a:effectLst/>
        </p:spPr>
      </p:pic>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Rectangle 2"/>
          <p:cNvSpPr>
            <a:spLocks noGrp="1" noChangeArrowheads="1"/>
          </p:cNvSpPr>
          <p:nvPr>
            <p:ph type="title"/>
          </p:nvPr>
        </p:nvSpPr>
        <p:spPr>
          <a:xfrm>
            <a:off x="457200" y="838200"/>
            <a:ext cx="8229600" cy="1143000"/>
          </a:xfrm>
        </p:spPr>
        <p:txBody>
          <a:bodyPr/>
          <a:lstStyle/>
          <a:p>
            <a:r>
              <a:rPr lang="en-US" altLang="zh-CN" sz="3600">
                <a:solidFill>
                  <a:srgbClr val="FFFF66"/>
                </a:solidFill>
              </a:rPr>
              <a:t>3  </a:t>
            </a:r>
            <a:r>
              <a:rPr lang="zh-CN" altLang="en-US" sz="3600">
                <a:solidFill>
                  <a:srgbClr val="FFFF66"/>
                </a:solidFill>
                <a:latin typeface="宋体" panose="02010600030101010101" pitchFamily="2" charset="-122"/>
              </a:rPr>
              <a:t>输液、输血扩充血容量及细胞外液</a:t>
            </a:r>
            <a:endParaRPr lang="zh-CN" altLang="en-US" sz="3600">
              <a:solidFill>
                <a:srgbClr val="FFFF66"/>
              </a:solidFill>
              <a:latin typeface="宋体" panose="02010600030101010101" pitchFamily="2" charset="-122"/>
            </a:endParaRPr>
          </a:p>
        </p:txBody>
      </p:sp>
      <p:sp>
        <p:nvSpPr>
          <p:cNvPr id="214019" name="Rectangle 3"/>
          <p:cNvSpPr>
            <a:spLocks noGrp="1" noChangeArrowheads="1"/>
          </p:cNvSpPr>
          <p:nvPr>
            <p:ph type="body" idx="1"/>
          </p:nvPr>
        </p:nvSpPr>
        <p:spPr>
          <a:xfrm>
            <a:off x="468313" y="2060575"/>
            <a:ext cx="8351837" cy="4038600"/>
          </a:xfrm>
        </p:spPr>
        <p:txBody>
          <a:bodyPr/>
          <a:lstStyle/>
          <a:p>
            <a:pPr>
              <a:lnSpc>
                <a:spcPct val="130000"/>
              </a:lnSpc>
              <a:buFont typeface="Wingdings" panose="05000000000000000000" pitchFamily="2" charset="2"/>
              <a:buBlip>
                <a:blip r:embed="rId1"/>
              </a:buBlip>
            </a:pPr>
            <a:r>
              <a:rPr lang="zh-CN" altLang="en-US">
                <a:latin typeface="宋体" panose="02010600030101010101" pitchFamily="2" charset="-122"/>
              </a:rPr>
              <a:t>平衡盐液主要作用是扩张细胞外液，对维持有效循环、降低血液粘滞度、增加血流流速、改善微循环、预防和纠正酸中毒以及预防不可逆性休克等，都具有主要作用。其成分有</a:t>
            </a:r>
            <a:r>
              <a:rPr lang="en-US" altLang="zh-CN"/>
              <a:t>1000ml</a:t>
            </a:r>
            <a:r>
              <a:rPr lang="zh-CN" altLang="en-US">
                <a:latin typeface="宋体" panose="02010600030101010101" pitchFamily="2" charset="-122"/>
              </a:rPr>
              <a:t>液体中含氯化钠</a:t>
            </a:r>
            <a:r>
              <a:rPr lang="en-US" altLang="zh-CN"/>
              <a:t>6g</a:t>
            </a:r>
            <a:r>
              <a:rPr lang="zh-CN" altLang="en-US">
                <a:latin typeface="宋体" panose="02010600030101010101" pitchFamily="2" charset="-122"/>
              </a:rPr>
              <a:t>、</a:t>
            </a:r>
            <a:r>
              <a:rPr lang="en-US" altLang="zh-CN"/>
              <a:t>KCl 0.3g</a:t>
            </a:r>
            <a:r>
              <a:rPr lang="zh-CN" altLang="en-US">
                <a:latin typeface="宋体" panose="02010600030101010101" pitchFamily="2" charset="-122"/>
              </a:rPr>
              <a:t>、</a:t>
            </a:r>
            <a:r>
              <a:rPr lang="en-US" altLang="zh-CN"/>
              <a:t>CaCl </a:t>
            </a:r>
            <a:r>
              <a:rPr lang="en-US" altLang="zh-CN" baseline="-25000"/>
              <a:t>2</a:t>
            </a:r>
            <a:r>
              <a:rPr lang="en-US" altLang="zh-CN"/>
              <a:t>0.2g</a:t>
            </a:r>
            <a:r>
              <a:rPr lang="zh-CN" altLang="en-US">
                <a:latin typeface="宋体" panose="02010600030101010101" pitchFamily="2" charset="-122"/>
              </a:rPr>
              <a:t>、乳酸钠</a:t>
            </a:r>
            <a:r>
              <a:rPr lang="en-US" altLang="zh-CN"/>
              <a:t>3.1g</a:t>
            </a:r>
            <a:r>
              <a:rPr lang="zh-CN" altLang="en-US">
                <a:latin typeface="宋体" panose="02010600030101010101" pitchFamily="2" charset="-122"/>
              </a:rPr>
              <a:t>。</a:t>
            </a:r>
            <a:endParaRPr lang="zh-CN" altLang="en-US"/>
          </a:p>
        </p:txBody>
      </p:sp>
      <p:pic>
        <p:nvPicPr>
          <p:cNvPr id="4" name="内容占位符 3" descr="图片1"/>
          <p:cNvPicPr>
            <a:picLocks noChangeAspect="1"/>
          </p:cNvPicPr>
          <p:nvPr/>
        </p:nvPicPr>
        <p:blipFill>
          <a:blip r:embed="rId2"/>
          <a:stretch>
            <a:fillRect/>
          </a:stretch>
        </p:blipFill>
        <p:spPr>
          <a:xfrm>
            <a:off x="8124825" y="0"/>
            <a:ext cx="1019175" cy="1019175"/>
          </a:xfrm>
          <a:prstGeom prst="rect">
            <a:avLst/>
          </a:prstGeom>
          <a:noFill/>
          <a:ln>
            <a:noFill/>
          </a:ln>
          <a:effectLst/>
        </p:spPr>
      </p:pic>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Rectangle 2"/>
          <p:cNvSpPr>
            <a:spLocks noGrp="1" noChangeArrowheads="1"/>
          </p:cNvSpPr>
          <p:nvPr>
            <p:ph type="title"/>
          </p:nvPr>
        </p:nvSpPr>
        <p:spPr>
          <a:xfrm>
            <a:off x="457200" y="533400"/>
            <a:ext cx="8229600" cy="1143000"/>
          </a:xfrm>
        </p:spPr>
        <p:txBody>
          <a:bodyPr/>
          <a:lstStyle/>
          <a:p>
            <a:r>
              <a:rPr lang="zh-CN" altLang="en-US" sz="4000">
                <a:latin typeface="宋体" panose="02010600030101010101" pitchFamily="2" charset="-122"/>
              </a:rPr>
              <a:t>生理盐水</a:t>
            </a:r>
            <a:r>
              <a:rPr lang="zh-CN" altLang="en-US"/>
              <a:t> </a:t>
            </a:r>
            <a:endParaRPr lang="zh-CN" altLang="en-US"/>
          </a:p>
        </p:txBody>
      </p:sp>
      <p:sp>
        <p:nvSpPr>
          <p:cNvPr id="215043" name="Rectangle 3"/>
          <p:cNvSpPr>
            <a:spLocks noGrp="1" noChangeArrowheads="1"/>
          </p:cNvSpPr>
          <p:nvPr>
            <p:ph type="body" idx="1"/>
          </p:nvPr>
        </p:nvSpPr>
        <p:spPr>
          <a:xfrm>
            <a:off x="0" y="2327275"/>
            <a:ext cx="8763000" cy="4530725"/>
          </a:xfrm>
        </p:spPr>
        <p:txBody>
          <a:bodyPr/>
          <a:lstStyle/>
          <a:p>
            <a:r>
              <a:rPr lang="en-US" altLang="zh-CN" sz="2800">
                <a:latin typeface="宋体" panose="02010600030101010101" pitchFamily="2" charset="-122"/>
              </a:rPr>
              <a:t>       </a:t>
            </a:r>
            <a:r>
              <a:rPr lang="zh-CN" altLang="en-US">
                <a:latin typeface="宋体" panose="02010600030101010101" pitchFamily="2" charset="-122"/>
              </a:rPr>
              <a:t>所谓</a:t>
            </a:r>
            <a:r>
              <a:rPr lang="zh-CN" altLang="en-US">
                <a:latin typeface="Arial" panose="020B0604020202020204"/>
              </a:rPr>
              <a:t>“</a:t>
            </a:r>
            <a:r>
              <a:rPr lang="zh-CN" altLang="en-US">
                <a:latin typeface="宋体" panose="02010600030101010101" pitchFamily="2" charset="-122"/>
              </a:rPr>
              <a:t>生理盐水</a:t>
            </a:r>
            <a:r>
              <a:rPr lang="zh-CN" altLang="en-US">
                <a:latin typeface="Arial" panose="020B0604020202020204"/>
              </a:rPr>
              <a:t>”</a:t>
            </a:r>
            <a:r>
              <a:rPr lang="zh-CN" altLang="en-US">
                <a:latin typeface="宋体" panose="02010600030101010101" pitchFamily="2" charset="-122"/>
              </a:rPr>
              <a:t>并不</a:t>
            </a:r>
            <a:r>
              <a:rPr lang="zh-CN" altLang="en-US">
                <a:latin typeface="Arial" panose="020B0604020202020204"/>
              </a:rPr>
              <a:t>“</a:t>
            </a:r>
            <a:r>
              <a:rPr lang="zh-CN" altLang="en-US">
                <a:latin typeface="宋体" panose="02010600030101010101" pitchFamily="2" charset="-122"/>
              </a:rPr>
              <a:t>生理</a:t>
            </a:r>
            <a:r>
              <a:rPr lang="zh-CN" altLang="en-US">
                <a:latin typeface="Arial" panose="020B0604020202020204"/>
              </a:rPr>
              <a:t>”</a:t>
            </a:r>
            <a:r>
              <a:rPr lang="zh-CN" altLang="en-US">
                <a:latin typeface="宋体" panose="02010600030101010101" pitchFamily="2" charset="-122"/>
              </a:rPr>
              <a:t>。</a:t>
            </a:r>
            <a:r>
              <a:rPr lang="en-US" altLang="zh-CN">
                <a:latin typeface="宋体" panose="02010600030101010101" pitchFamily="2" charset="-122"/>
              </a:rPr>
              <a:t>0.9</a:t>
            </a:r>
            <a:r>
              <a:rPr lang="zh-CN" altLang="en-US">
                <a:latin typeface="宋体" panose="02010600030101010101" pitchFamily="2" charset="-122"/>
              </a:rPr>
              <a:t>％</a:t>
            </a:r>
            <a:r>
              <a:rPr lang="en-US" altLang="zh-CN">
                <a:latin typeface="宋体" panose="02010600030101010101" pitchFamily="2" charset="-122"/>
              </a:rPr>
              <a:t>NaCl</a:t>
            </a:r>
            <a:r>
              <a:rPr lang="zh-CN" altLang="en-US">
                <a:latin typeface="宋体" panose="02010600030101010101" pitchFamily="2" charset="-122"/>
              </a:rPr>
              <a:t>溶液中所含的钠比正常的细胞间液高</a:t>
            </a:r>
            <a:r>
              <a:rPr lang="en-US" altLang="zh-CN">
                <a:latin typeface="宋体" panose="02010600030101010101" pitchFamily="2" charset="-122"/>
              </a:rPr>
              <a:t>10mmol/L</a:t>
            </a:r>
            <a:r>
              <a:rPr lang="zh-CN" altLang="en-US">
                <a:latin typeface="宋体" panose="02010600030101010101" pitchFamily="2" charset="-122"/>
              </a:rPr>
              <a:t>。而所含的</a:t>
            </a:r>
            <a:r>
              <a:rPr lang="en-US" altLang="zh-CN">
                <a:latin typeface="宋体" panose="02010600030101010101" pitchFamily="2" charset="-122"/>
              </a:rPr>
              <a:t>Cl</a:t>
            </a:r>
            <a:r>
              <a:rPr lang="zh-CN" altLang="en-US">
                <a:latin typeface="宋体" panose="02010600030101010101" pitchFamily="2" charset="-122"/>
              </a:rPr>
              <a:t>则要高</a:t>
            </a:r>
            <a:r>
              <a:rPr lang="en-US" altLang="zh-CN">
                <a:latin typeface="宋体" panose="02010600030101010101" pitchFamily="2" charset="-122"/>
              </a:rPr>
              <a:t>40 mmol/L</a:t>
            </a:r>
            <a:r>
              <a:rPr lang="zh-CN" altLang="en-US">
                <a:latin typeface="宋体" panose="02010600030101010101" pitchFamily="2" charset="-122"/>
              </a:rPr>
              <a:t>。</a:t>
            </a:r>
            <a:endParaRPr lang="zh-CN" altLang="en-US">
              <a:latin typeface="宋体" panose="02010600030101010101" pitchFamily="2" charset="-122"/>
            </a:endParaRPr>
          </a:p>
          <a:p>
            <a:r>
              <a:rPr lang="zh-CN" altLang="en-US">
                <a:latin typeface="宋体" panose="02010600030101010101" pitchFamily="2" charset="-122"/>
              </a:rPr>
              <a:t>      若肾功能正常，此多余的</a:t>
            </a:r>
            <a:r>
              <a:rPr lang="en-US" altLang="zh-CN">
                <a:latin typeface="宋体" panose="02010600030101010101" pitchFamily="2" charset="-122"/>
              </a:rPr>
              <a:t>Na</a:t>
            </a:r>
            <a:r>
              <a:rPr lang="en-US" altLang="zh-CN" baseline="30000">
                <a:latin typeface="宋体" panose="02010600030101010101" pitchFamily="2" charset="-122"/>
              </a:rPr>
              <a:t>+</a:t>
            </a:r>
            <a:r>
              <a:rPr lang="zh-CN" altLang="en-US">
                <a:latin typeface="宋体" panose="02010600030101010101" pitchFamily="2" charset="-122"/>
              </a:rPr>
              <a:t>、</a:t>
            </a:r>
            <a:r>
              <a:rPr lang="en-US" altLang="zh-CN">
                <a:latin typeface="宋体" panose="02010600030101010101" pitchFamily="2" charset="-122"/>
              </a:rPr>
              <a:t>Cl</a:t>
            </a:r>
            <a:r>
              <a:rPr lang="en-US" altLang="zh-CN" baseline="30000">
                <a:latin typeface="宋体" panose="02010600030101010101" pitchFamily="2" charset="-122"/>
              </a:rPr>
              <a:t>-</a:t>
            </a:r>
            <a:r>
              <a:rPr lang="zh-CN" altLang="en-US">
                <a:latin typeface="宋体" panose="02010600030101010101" pitchFamily="2" charset="-122"/>
              </a:rPr>
              <a:t>可以经肾脏排泄加以调节，若肾功能发生障碍，则将导致高氯血症。同时</a:t>
            </a:r>
            <a:r>
              <a:rPr lang="en-US" altLang="zh-CN">
                <a:latin typeface="宋体" panose="02010600030101010101" pitchFamily="2" charset="-122"/>
              </a:rPr>
              <a:t>0.9</a:t>
            </a:r>
            <a:r>
              <a:rPr lang="zh-CN" altLang="en-US">
                <a:latin typeface="宋体" panose="02010600030101010101" pitchFamily="2" charset="-122"/>
              </a:rPr>
              <a:t>％</a:t>
            </a:r>
            <a:r>
              <a:rPr lang="en-US" altLang="zh-CN">
                <a:latin typeface="宋体" panose="02010600030101010101" pitchFamily="2" charset="-122"/>
              </a:rPr>
              <a:t>NaCl</a:t>
            </a:r>
            <a:r>
              <a:rPr lang="zh-CN" altLang="en-US">
                <a:latin typeface="宋体" panose="02010600030101010101" pitchFamily="2" charset="-122"/>
              </a:rPr>
              <a:t>溶液是酸性</a:t>
            </a:r>
            <a:r>
              <a:rPr lang="en-US" altLang="zh-CN">
                <a:latin typeface="宋体" panose="02010600030101010101" pitchFamily="2" charset="-122"/>
              </a:rPr>
              <a:t>pH5.0</a:t>
            </a:r>
            <a:r>
              <a:rPr lang="zh-CN" altLang="en-US">
                <a:latin typeface="宋体" panose="02010600030101010101" pitchFamily="2" charset="-122"/>
              </a:rPr>
              <a:t>。当大量输入时，则将加重酸中毒。</a:t>
            </a:r>
            <a:endParaRPr lang="zh-CN" altLang="en-US"/>
          </a:p>
        </p:txBody>
      </p:sp>
      <p:pic>
        <p:nvPicPr>
          <p:cNvPr id="4" name="内容占位符 3" descr="图片1"/>
          <p:cNvPicPr>
            <a:picLocks noChangeAspect="1"/>
          </p:cNvPicPr>
          <p:nvPr/>
        </p:nvPicPr>
        <p:blipFill>
          <a:blip r:embed="rId1"/>
          <a:stretch>
            <a:fillRect/>
          </a:stretch>
        </p:blipFill>
        <p:spPr>
          <a:xfrm>
            <a:off x="8124825" y="0"/>
            <a:ext cx="1019175" cy="1019175"/>
          </a:xfrm>
          <a:prstGeom prst="rect">
            <a:avLst/>
          </a:prstGeom>
          <a:noFill/>
          <a:ln>
            <a:noFill/>
          </a:ln>
          <a:effectLst/>
        </p:spPr>
      </p:pic>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Rectangle 2"/>
          <p:cNvSpPr>
            <a:spLocks noGrp="1" noChangeArrowheads="1"/>
          </p:cNvSpPr>
          <p:nvPr>
            <p:ph type="title"/>
          </p:nvPr>
        </p:nvSpPr>
        <p:spPr/>
        <p:txBody>
          <a:bodyPr/>
          <a:lstStyle/>
          <a:p>
            <a:r>
              <a:rPr lang="zh-CN" altLang="en-US" sz="4000">
                <a:solidFill>
                  <a:srgbClr val="FFFF66"/>
                </a:solidFill>
                <a:latin typeface="宋体" panose="02010600030101010101" pitchFamily="2" charset="-122"/>
              </a:rPr>
              <a:t>葡萄糖溶液：不能作为扩溶剂</a:t>
            </a:r>
            <a:r>
              <a:rPr lang="zh-CN" altLang="en-US"/>
              <a:t> </a:t>
            </a:r>
            <a:endParaRPr lang="zh-CN" altLang="en-US"/>
          </a:p>
        </p:txBody>
      </p:sp>
      <p:sp>
        <p:nvSpPr>
          <p:cNvPr id="216067" name="Rectangle 3"/>
          <p:cNvSpPr>
            <a:spLocks noGrp="1" noChangeArrowheads="1"/>
          </p:cNvSpPr>
          <p:nvPr>
            <p:ph type="body" idx="1"/>
          </p:nvPr>
        </p:nvSpPr>
        <p:spPr>
          <a:xfrm>
            <a:off x="457200" y="1981200"/>
            <a:ext cx="8001000" cy="4114800"/>
          </a:xfrm>
        </p:spPr>
        <p:txBody>
          <a:bodyPr/>
          <a:lstStyle/>
          <a:p>
            <a:pPr>
              <a:lnSpc>
                <a:spcPct val="90000"/>
              </a:lnSpc>
              <a:buClr>
                <a:srgbClr val="FF0000"/>
              </a:buClr>
              <a:buFont typeface="Wingdings" panose="05000000000000000000" pitchFamily="2" charset="2"/>
              <a:buChar char="q"/>
            </a:pPr>
            <a:r>
              <a:rPr lang="en-US" altLang="zh-CN" sz="2800">
                <a:latin typeface="宋体" panose="02010600030101010101" pitchFamily="2" charset="-122"/>
              </a:rPr>
              <a:t>  </a:t>
            </a:r>
            <a:r>
              <a:rPr lang="zh-CN" altLang="en-US" sz="2800">
                <a:latin typeface="宋体" panose="02010600030101010101" pitchFamily="2" charset="-122"/>
              </a:rPr>
              <a:t>葡萄糖分子可以进入细胞内，随之输入的水分仅</a:t>
            </a:r>
            <a:r>
              <a:rPr lang="en-US" altLang="zh-CN" sz="2800">
                <a:latin typeface="宋体" panose="02010600030101010101" pitchFamily="2" charset="-122"/>
              </a:rPr>
              <a:t>1</a:t>
            </a:r>
            <a:r>
              <a:rPr lang="zh-CN" altLang="en-US" sz="2800">
                <a:latin typeface="宋体" panose="02010600030101010101" pitchFamily="2" charset="-122"/>
              </a:rPr>
              <a:t>／</a:t>
            </a:r>
            <a:r>
              <a:rPr lang="en-US" altLang="zh-CN" sz="2800">
                <a:latin typeface="宋体" panose="02010600030101010101" pitchFamily="2" charset="-122"/>
              </a:rPr>
              <a:t>12</a:t>
            </a:r>
            <a:r>
              <a:rPr lang="zh-CN" altLang="en-US" sz="2800">
                <a:latin typeface="宋体" panose="02010600030101010101" pitchFamily="2" charset="-122"/>
              </a:rPr>
              <a:t>留在血浆中，其它大部分进入细胞内，至于它维持渗透压的作用亦随其氧化而消失。因此，大量输入葡萄糖液可致细胞水肿、脑和肺水肿等水中毒并发症。</a:t>
            </a:r>
            <a:r>
              <a:rPr lang="zh-CN" altLang="en-US" sz="2800"/>
              <a:t> </a:t>
            </a:r>
            <a:endParaRPr lang="zh-CN" altLang="en-US" sz="2800"/>
          </a:p>
          <a:p>
            <a:pPr>
              <a:lnSpc>
                <a:spcPct val="90000"/>
              </a:lnSpc>
              <a:buClr>
                <a:srgbClr val="FF0000"/>
              </a:buClr>
              <a:buFont typeface="Wingdings" panose="05000000000000000000" pitchFamily="2" charset="2"/>
              <a:buChar char="q"/>
            </a:pPr>
            <a:r>
              <a:rPr lang="zh-CN" altLang="en-US" sz="2800">
                <a:latin typeface="宋体" panose="02010600030101010101" pitchFamily="2" charset="-122"/>
              </a:rPr>
              <a:t>  创伤伤员胰岛素分泌减少，因而不能充分有效地利用输入的葡萄糖，易于促成高血糖症。</a:t>
            </a:r>
            <a:r>
              <a:rPr lang="zh-CN" altLang="en-US" sz="2800"/>
              <a:t> </a:t>
            </a:r>
            <a:endParaRPr lang="zh-CN" altLang="en-US" sz="2800"/>
          </a:p>
          <a:p>
            <a:pPr>
              <a:lnSpc>
                <a:spcPct val="90000"/>
              </a:lnSpc>
              <a:buClr>
                <a:srgbClr val="FF0000"/>
              </a:buClr>
              <a:buFont typeface="Wingdings" panose="05000000000000000000" pitchFamily="2" charset="2"/>
              <a:buChar char="q"/>
            </a:pPr>
            <a:r>
              <a:rPr lang="zh-CN" altLang="en-US" sz="2800">
                <a:latin typeface="宋体" panose="02010600030101010101" pitchFamily="2" charset="-122"/>
              </a:rPr>
              <a:t>  若肾功能正常，葡萄糖所致的大量利尿亦带来钠钾的丧失，产生低钾低钠血症，对休克治疗不利。</a:t>
            </a:r>
            <a:r>
              <a:rPr lang="zh-CN" altLang="en-US" sz="2800"/>
              <a:t> </a:t>
            </a:r>
            <a:endParaRPr lang="zh-CN" altLang="en-US" sz="2800"/>
          </a:p>
        </p:txBody>
      </p:sp>
      <p:pic>
        <p:nvPicPr>
          <p:cNvPr id="4" name="内容占位符 3" descr="图片1"/>
          <p:cNvPicPr>
            <a:picLocks noChangeAspect="1"/>
          </p:cNvPicPr>
          <p:nvPr/>
        </p:nvPicPr>
        <p:blipFill>
          <a:blip r:embed="rId1"/>
          <a:stretch>
            <a:fillRect/>
          </a:stretch>
        </p:blipFill>
        <p:spPr>
          <a:xfrm>
            <a:off x="8124825" y="0"/>
            <a:ext cx="1019175" cy="1019175"/>
          </a:xfrm>
          <a:prstGeom prst="rect">
            <a:avLst/>
          </a:prstGeom>
          <a:noFill/>
          <a:ln>
            <a:noFill/>
          </a:ln>
          <a:effectLst/>
        </p:spPr>
      </p:pic>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Rectangle 2"/>
          <p:cNvSpPr>
            <a:spLocks noGrp="1" noChangeArrowheads="1"/>
          </p:cNvSpPr>
          <p:nvPr>
            <p:ph type="title"/>
          </p:nvPr>
        </p:nvSpPr>
        <p:spPr/>
        <p:txBody>
          <a:bodyPr/>
          <a:lstStyle/>
          <a:p>
            <a:r>
              <a:rPr lang="en-US" altLang="zh-CN" sz="4000">
                <a:solidFill>
                  <a:srgbClr val="FF0000"/>
                </a:solidFill>
                <a:latin typeface="宋体" panose="02010600030101010101" pitchFamily="2" charset="-122"/>
              </a:rPr>
              <a:t>  </a:t>
            </a:r>
            <a:r>
              <a:rPr lang="zh-CN" altLang="en-US" sz="4000">
                <a:solidFill>
                  <a:srgbClr val="FFFF66"/>
                </a:solidFill>
                <a:latin typeface="宋体" panose="02010600030101010101" pitchFamily="2" charset="-122"/>
              </a:rPr>
              <a:t>高渗氯化钠溶液（</a:t>
            </a:r>
            <a:r>
              <a:rPr lang="en-US" altLang="zh-CN" sz="4000">
                <a:solidFill>
                  <a:srgbClr val="FFFF66"/>
                </a:solidFill>
                <a:latin typeface="宋体" panose="02010600030101010101" pitchFamily="2" charset="-122"/>
              </a:rPr>
              <a:t>7.5</a:t>
            </a:r>
            <a:r>
              <a:rPr lang="zh-CN" altLang="en-US" sz="4000">
                <a:solidFill>
                  <a:srgbClr val="FFFF66"/>
                </a:solidFill>
                <a:latin typeface="宋体" panose="02010600030101010101" pitchFamily="2" charset="-122"/>
              </a:rPr>
              <a:t>％</a:t>
            </a:r>
            <a:r>
              <a:rPr lang="en-US" altLang="zh-CN" sz="4000">
                <a:solidFill>
                  <a:srgbClr val="FFFF66"/>
                </a:solidFill>
                <a:latin typeface="宋体" panose="02010600030101010101" pitchFamily="2" charset="-122"/>
              </a:rPr>
              <a:t>NaCl</a:t>
            </a:r>
            <a:r>
              <a:rPr lang="zh-CN" altLang="en-US" sz="4000">
                <a:solidFill>
                  <a:srgbClr val="FFFF66"/>
                </a:solidFill>
                <a:latin typeface="宋体" panose="02010600030101010101" pitchFamily="2" charset="-122"/>
              </a:rPr>
              <a:t>）</a:t>
            </a:r>
            <a:r>
              <a:rPr lang="zh-CN" altLang="en-US"/>
              <a:t> </a:t>
            </a:r>
            <a:endParaRPr lang="zh-CN" altLang="en-US"/>
          </a:p>
        </p:txBody>
      </p:sp>
      <p:sp>
        <p:nvSpPr>
          <p:cNvPr id="217091" name="Rectangle 3"/>
          <p:cNvSpPr>
            <a:spLocks noGrp="1" noChangeArrowheads="1"/>
          </p:cNvSpPr>
          <p:nvPr>
            <p:ph type="body" idx="1"/>
          </p:nvPr>
        </p:nvSpPr>
        <p:spPr/>
        <p:txBody>
          <a:bodyPr/>
          <a:lstStyle/>
          <a:p>
            <a:pPr algn="just">
              <a:lnSpc>
                <a:spcPct val="90000"/>
              </a:lnSpc>
            </a:pPr>
            <a:r>
              <a:rPr lang="en-US" altLang="zh-CN" sz="2800">
                <a:latin typeface="宋体" panose="02010600030101010101" pitchFamily="2" charset="-122"/>
              </a:rPr>
              <a:t>      </a:t>
            </a:r>
            <a:r>
              <a:rPr lang="zh-CN" altLang="en-US" sz="2800">
                <a:latin typeface="宋体" panose="02010600030101010101" pitchFamily="2" charset="-122"/>
              </a:rPr>
              <a:t>对休克时间较长，对输液、升压药、激素治疗均无反应，可选用</a:t>
            </a:r>
            <a:r>
              <a:rPr lang="en-US" altLang="zh-CN" sz="2800">
                <a:latin typeface="宋体" panose="02010600030101010101" pitchFamily="2" charset="-122"/>
              </a:rPr>
              <a:t>7.5</a:t>
            </a:r>
            <a:r>
              <a:rPr lang="zh-CN" altLang="en-US" sz="2800">
                <a:latin typeface="宋体" panose="02010600030101010101" pitchFamily="2" charset="-122"/>
              </a:rPr>
              <a:t>％</a:t>
            </a:r>
            <a:r>
              <a:rPr lang="en-US" altLang="zh-CN" sz="2800">
                <a:latin typeface="宋体" panose="02010600030101010101" pitchFamily="2" charset="-122"/>
              </a:rPr>
              <a:t>NaCl</a:t>
            </a:r>
            <a:r>
              <a:rPr lang="zh-CN" altLang="en-US" sz="2800">
                <a:latin typeface="宋体" panose="02010600030101010101" pitchFamily="2" charset="-122"/>
              </a:rPr>
              <a:t>少量应用，</a:t>
            </a:r>
            <a:r>
              <a:rPr lang="en-US" altLang="zh-CN" sz="2800">
                <a:latin typeface="宋体" panose="02010600030101010101" pitchFamily="2" charset="-122"/>
              </a:rPr>
              <a:t>4</a:t>
            </a:r>
            <a:r>
              <a:rPr lang="zh-CN" altLang="en-US" sz="2800">
                <a:latin typeface="宋体" panose="02010600030101010101" pitchFamily="2" charset="-122"/>
              </a:rPr>
              <a:t>小时内注入总量不超过</a:t>
            </a:r>
            <a:r>
              <a:rPr lang="en-US" altLang="zh-CN" sz="2800">
                <a:latin typeface="宋体" panose="02010600030101010101" pitchFamily="2" charset="-122"/>
              </a:rPr>
              <a:t>400</a:t>
            </a:r>
            <a:r>
              <a:rPr lang="zh-CN" altLang="en-US" sz="2800">
                <a:latin typeface="宋体" panose="02010600030101010101" pitchFamily="2" charset="-122"/>
              </a:rPr>
              <a:t>毫升。</a:t>
            </a:r>
            <a:endParaRPr lang="zh-CN" altLang="en-US" sz="2800"/>
          </a:p>
          <a:p>
            <a:pPr algn="just">
              <a:lnSpc>
                <a:spcPct val="90000"/>
              </a:lnSpc>
            </a:pPr>
            <a:r>
              <a:rPr lang="zh-CN" altLang="en-US" sz="2800">
                <a:latin typeface="宋体" panose="02010600030101010101" pitchFamily="2" charset="-122"/>
              </a:rPr>
              <a:t>      </a:t>
            </a:r>
            <a:r>
              <a:rPr lang="zh-CN" altLang="en-US" sz="2800">
                <a:solidFill>
                  <a:srgbClr val="FFFF66"/>
                </a:solidFill>
                <a:latin typeface="宋体" panose="02010600030101010101" pitchFamily="2" charset="-122"/>
              </a:rPr>
              <a:t>作用机理是</a:t>
            </a:r>
            <a:r>
              <a:rPr lang="zh-CN" altLang="en-US" sz="2800">
                <a:latin typeface="宋体" panose="02010600030101010101" pitchFamily="2" charset="-122"/>
              </a:rPr>
              <a:t>：静脉注入高渗盐水后，使液体渗透压升高，从而能把组织间隙及肿胀细胞内的部分水分吸出，扩大了血容量，回心血量增加，周围血管阻力下降，微循环改善，提高了脏器血液灌注，增进心脏的效能。同时亦增加了碱储备，纠正酸中毒。</a:t>
            </a:r>
            <a:endParaRPr lang="zh-CN" altLang="en-US" sz="2800"/>
          </a:p>
          <a:p>
            <a:pPr>
              <a:lnSpc>
                <a:spcPct val="90000"/>
              </a:lnSpc>
            </a:pPr>
            <a:r>
              <a:rPr lang="zh-CN" altLang="en-US" sz="2800">
                <a:solidFill>
                  <a:srgbClr val="FFFF66"/>
                </a:solidFill>
                <a:latin typeface="宋体" panose="02010600030101010101" pitchFamily="2" charset="-122"/>
              </a:rPr>
              <a:t>    危险性：</a:t>
            </a:r>
            <a:r>
              <a:rPr lang="zh-CN" altLang="en-US" sz="2800">
                <a:latin typeface="宋体" panose="02010600030101010101" pitchFamily="2" charset="-122"/>
              </a:rPr>
              <a:t>血钠、血氯化物和细胞外液渗透压均会提高，从而引起神经症状。</a:t>
            </a:r>
            <a:r>
              <a:rPr lang="zh-CN" altLang="en-US" sz="2800"/>
              <a:t> </a:t>
            </a:r>
            <a:endParaRPr lang="zh-CN" altLang="en-US" sz="2800"/>
          </a:p>
        </p:txBody>
      </p:sp>
      <p:pic>
        <p:nvPicPr>
          <p:cNvPr id="4" name="内容占位符 3" descr="图片1"/>
          <p:cNvPicPr>
            <a:picLocks noChangeAspect="1"/>
          </p:cNvPicPr>
          <p:nvPr/>
        </p:nvPicPr>
        <p:blipFill>
          <a:blip r:embed="rId1"/>
          <a:stretch>
            <a:fillRect/>
          </a:stretch>
        </p:blipFill>
        <p:spPr>
          <a:xfrm>
            <a:off x="8124825" y="0"/>
            <a:ext cx="1019175" cy="1019175"/>
          </a:xfrm>
          <a:prstGeom prst="rect">
            <a:avLst/>
          </a:prstGeom>
          <a:noFill/>
          <a:ln>
            <a:noFill/>
          </a:ln>
          <a:effectLst/>
        </p:spPr>
      </p:pic>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Rectangle 2"/>
          <p:cNvSpPr>
            <a:spLocks noGrp="1" noChangeArrowheads="1"/>
          </p:cNvSpPr>
          <p:nvPr>
            <p:ph type="title"/>
          </p:nvPr>
        </p:nvSpPr>
        <p:spPr>
          <a:xfrm>
            <a:off x="457200" y="533400"/>
            <a:ext cx="8229600" cy="1143000"/>
          </a:xfrm>
        </p:spPr>
        <p:txBody>
          <a:bodyPr/>
          <a:lstStyle/>
          <a:p>
            <a:r>
              <a:rPr lang="zh-CN" altLang="en-US" sz="4000">
                <a:latin typeface="宋体" panose="02010600030101010101" pitchFamily="2" charset="-122"/>
              </a:rPr>
              <a:t>全  血</a:t>
            </a:r>
            <a:r>
              <a:rPr lang="zh-CN" altLang="en-US"/>
              <a:t> </a:t>
            </a:r>
            <a:endParaRPr lang="zh-CN" altLang="en-US"/>
          </a:p>
        </p:txBody>
      </p:sp>
      <p:sp>
        <p:nvSpPr>
          <p:cNvPr id="218115" name="Rectangle 3"/>
          <p:cNvSpPr>
            <a:spLocks noGrp="1" noChangeArrowheads="1"/>
          </p:cNvSpPr>
          <p:nvPr>
            <p:ph type="body" idx="1"/>
          </p:nvPr>
        </p:nvSpPr>
        <p:spPr>
          <a:xfrm>
            <a:off x="457200" y="1981200"/>
            <a:ext cx="8001000" cy="4114800"/>
          </a:xfrm>
        </p:spPr>
        <p:txBody>
          <a:bodyPr/>
          <a:lstStyle/>
          <a:p>
            <a:r>
              <a:rPr lang="en-US" altLang="zh-CN">
                <a:latin typeface="宋体" panose="02010600030101010101" pitchFamily="2" charset="-122"/>
              </a:rPr>
              <a:t>      </a:t>
            </a:r>
            <a:r>
              <a:rPr lang="zh-CN" altLang="en-US">
                <a:latin typeface="宋体" panose="02010600030101010101" pitchFamily="2" charset="-122"/>
              </a:rPr>
              <a:t>最好的胶体液，可以提供红细胞、白细胞、白蛋白及其它的血浆蛋白等，但血液交叉配血需时间长，</a:t>
            </a:r>
            <a:r>
              <a:rPr lang="en-US" altLang="zh-CN">
                <a:latin typeface="宋体" panose="02010600030101010101" pitchFamily="2" charset="-122"/>
              </a:rPr>
              <a:t>40</a:t>
            </a:r>
            <a:r>
              <a:rPr lang="zh-CN" altLang="en-US">
                <a:latin typeface="宋体" panose="02010600030101010101" pitchFamily="2" charset="-122"/>
              </a:rPr>
              <a:t>～</a:t>
            </a:r>
            <a:r>
              <a:rPr lang="en-US" altLang="zh-CN">
                <a:latin typeface="宋体" panose="02010600030101010101" pitchFamily="2" charset="-122"/>
              </a:rPr>
              <a:t>60</a:t>
            </a:r>
            <a:r>
              <a:rPr lang="zh-CN" altLang="en-US">
                <a:latin typeface="宋体" panose="02010600030101010101" pitchFamily="2" charset="-122"/>
              </a:rPr>
              <a:t>分钟，可输新鲜血；如为</a:t>
            </a:r>
            <a:r>
              <a:rPr lang="en-US" altLang="zh-CN">
                <a:latin typeface="宋体" panose="02010600030101010101" pitchFamily="2" charset="-122"/>
              </a:rPr>
              <a:t>2</a:t>
            </a:r>
            <a:r>
              <a:rPr lang="zh-CN" altLang="en-US">
                <a:latin typeface="宋体" panose="02010600030101010101" pitchFamily="2" charset="-122"/>
              </a:rPr>
              <a:t>周以上，会有</a:t>
            </a:r>
            <a:r>
              <a:rPr lang="en-US" altLang="zh-CN">
                <a:latin typeface="宋体" panose="02010600030101010101" pitchFamily="2" charset="-122"/>
              </a:rPr>
              <a:t>RBC</a:t>
            </a:r>
            <a:r>
              <a:rPr lang="zh-CN" altLang="en-US">
                <a:latin typeface="宋体" panose="02010600030101010101" pitchFamily="2" charset="-122"/>
              </a:rPr>
              <a:t>破坏，血液</a:t>
            </a:r>
            <a:r>
              <a:rPr lang="en-US" altLang="zh-CN">
                <a:latin typeface="宋体" panose="02010600030101010101" pitchFamily="2" charset="-122"/>
              </a:rPr>
              <a:t>pH</a:t>
            </a:r>
            <a:r>
              <a:rPr lang="zh-CN" altLang="en-US">
                <a:latin typeface="宋体" panose="02010600030101010101" pitchFamily="2" charset="-122"/>
              </a:rPr>
              <a:t>下降，血清钾升高，血小板下降，组织获氧下降。</a:t>
            </a:r>
            <a:endParaRPr lang="zh-CN" altLang="en-US">
              <a:latin typeface="宋体" panose="02010600030101010101" pitchFamily="2" charset="-122"/>
            </a:endParaRPr>
          </a:p>
          <a:p>
            <a:r>
              <a:rPr lang="zh-CN" altLang="en-US">
                <a:latin typeface="宋体" panose="02010600030101010101" pitchFamily="2" charset="-122"/>
              </a:rPr>
              <a:t>     大量快速输血时，可致消化性凝血病；低钙血症；低温；酸血症及高血钾。</a:t>
            </a:r>
            <a:r>
              <a:rPr lang="zh-CN" altLang="en-US"/>
              <a:t> </a:t>
            </a:r>
            <a:endParaRPr lang="zh-CN" altLang="en-US"/>
          </a:p>
        </p:txBody>
      </p:sp>
      <p:pic>
        <p:nvPicPr>
          <p:cNvPr id="4" name="内容占位符 3" descr="图片1"/>
          <p:cNvPicPr>
            <a:picLocks noChangeAspect="1"/>
          </p:cNvPicPr>
          <p:nvPr/>
        </p:nvPicPr>
        <p:blipFill>
          <a:blip r:embed="rId1"/>
          <a:stretch>
            <a:fillRect/>
          </a:stretch>
        </p:blipFill>
        <p:spPr>
          <a:xfrm>
            <a:off x="8124825" y="0"/>
            <a:ext cx="1019175" cy="1019175"/>
          </a:xfrm>
          <a:prstGeom prst="rect">
            <a:avLst/>
          </a:prstGeom>
          <a:noFill/>
          <a:ln>
            <a:noFill/>
          </a:ln>
          <a:effectLst/>
        </p:spPr>
      </p:pic>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Rectangle 2"/>
          <p:cNvSpPr>
            <a:spLocks noGrp="1" noChangeArrowheads="1"/>
          </p:cNvSpPr>
          <p:nvPr>
            <p:ph type="body" idx="1"/>
          </p:nvPr>
        </p:nvSpPr>
        <p:spPr>
          <a:xfrm>
            <a:off x="685800" y="1219200"/>
            <a:ext cx="8134350" cy="4876800"/>
          </a:xfrm>
        </p:spPr>
        <p:txBody>
          <a:bodyPr/>
          <a:lstStyle/>
          <a:p>
            <a:r>
              <a:rPr lang="zh-CN" altLang="en-US" sz="4000">
                <a:solidFill>
                  <a:srgbClr val="FFFF66"/>
                </a:solidFill>
                <a:latin typeface="宋体" panose="02010600030101010101" pitchFamily="2" charset="-122"/>
              </a:rPr>
              <a:t>血浆、人体蛋白</a:t>
            </a:r>
            <a:endParaRPr lang="zh-CN" altLang="en-US" sz="4000">
              <a:solidFill>
                <a:srgbClr val="FFFF66"/>
              </a:solidFill>
              <a:latin typeface="宋体" panose="02010600030101010101" pitchFamily="2" charset="-122"/>
            </a:endParaRPr>
          </a:p>
          <a:p>
            <a:r>
              <a:rPr lang="zh-CN" altLang="en-US">
                <a:latin typeface="宋体" panose="02010600030101010101" pitchFamily="2" charset="-122"/>
              </a:rPr>
              <a:t>  扩充血容量，较长时间地保留在血管内。</a:t>
            </a:r>
            <a:endParaRPr lang="zh-CN" altLang="en-US">
              <a:latin typeface="宋体" panose="02010600030101010101" pitchFamily="2" charset="-122"/>
            </a:endParaRPr>
          </a:p>
          <a:p>
            <a:endParaRPr lang="zh-CN" altLang="en-US" sz="4000">
              <a:latin typeface="宋体" panose="02010600030101010101" pitchFamily="2" charset="-122"/>
            </a:endParaRPr>
          </a:p>
          <a:p>
            <a:r>
              <a:rPr lang="zh-CN" altLang="en-US" sz="4000">
                <a:solidFill>
                  <a:srgbClr val="FFFF66"/>
                </a:solidFill>
                <a:latin typeface="宋体" panose="02010600030101010101" pitchFamily="2" charset="-122"/>
              </a:rPr>
              <a:t>右旋糖酐</a:t>
            </a:r>
            <a:r>
              <a:rPr lang="zh-CN" altLang="en-US" sz="4000">
                <a:solidFill>
                  <a:srgbClr val="FFFF66"/>
                </a:solidFill>
              </a:rPr>
              <a:t> </a:t>
            </a:r>
            <a:endParaRPr lang="zh-CN" altLang="en-US" sz="4000">
              <a:solidFill>
                <a:srgbClr val="FFFF66"/>
              </a:solidFill>
            </a:endParaRPr>
          </a:p>
          <a:p>
            <a:r>
              <a:rPr lang="zh-CN" altLang="en-US">
                <a:latin typeface="宋体" panose="02010600030101010101" pitchFamily="2" charset="-122"/>
              </a:rPr>
              <a:t>      较长时间地维持胶体渗透压但影响凝血功能，应限量，少于</a:t>
            </a:r>
            <a:r>
              <a:rPr lang="en-US" altLang="zh-CN"/>
              <a:t>1500</a:t>
            </a:r>
            <a:r>
              <a:rPr lang="zh-CN" altLang="en-US">
                <a:latin typeface="宋体" panose="02010600030101010101" pitchFamily="2" charset="-122"/>
              </a:rPr>
              <a:t>毫升／</a:t>
            </a:r>
            <a:r>
              <a:rPr lang="en-US" altLang="zh-CN"/>
              <a:t>2</a:t>
            </a:r>
            <a:r>
              <a:rPr lang="zh-CN" altLang="en-US">
                <a:latin typeface="宋体" panose="02010600030101010101" pitchFamily="2" charset="-122"/>
              </a:rPr>
              <a:t>小时。</a:t>
            </a:r>
            <a:endParaRPr lang="zh-CN" altLang="en-US">
              <a:latin typeface="宋体" panose="02010600030101010101" pitchFamily="2" charset="-122"/>
            </a:endParaRPr>
          </a:p>
        </p:txBody>
      </p:sp>
      <p:pic>
        <p:nvPicPr>
          <p:cNvPr id="4" name="内容占位符 3" descr="图片1"/>
          <p:cNvPicPr>
            <a:picLocks noChangeAspect="1"/>
          </p:cNvPicPr>
          <p:nvPr/>
        </p:nvPicPr>
        <p:blipFill>
          <a:blip r:embed="rId1"/>
          <a:stretch>
            <a:fillRect/>
          </a:stretch>
        </p:blipFill>
        <p:spPr>
          <a:xfrm>
            <a:off x="8124825" y="0"/>
            <a:ext cx="1019175" cy="1019175"/>
          </a:xfrm>
          <a:prstGeom prst="rect">
            <a:avLst/>
          </a:prstGeom>
          <a:noFill/>
          <a:ln>
            <a:noFill/>
          </a:ln>
          <a:effectLst/>
        </p:spPr>
      </p:pic>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Rectangle 2"/>
          <p:cNvSpPr>
            <a:spLocks noGrp="1" noChangeArrowheads="1"/>
          </p:cNvSpPr>
          <p:nvPr>
            <p:ph type="title"/>
          </p:nvPr>
        </p:nvSpPr>
        <p:spPr>
          <a:xfrm>
            <a:off x="457200" y="762000"/>
            <a:ext cx="8229600" cy="1143000"/>
          </a:xfrm>
        </p:spPr>
        <p:txBody>
          <a:bodyPr/>
          <a:lstStyle/>
          <a:p>
            <a:r>
              <a:rPr lang="zh-CN" altLang="en-US" sz="4400">
                <a:latin typeface="宋体" panose="02010600030101010101" pitchFamily="2" charset="-122"/>
              </a:rPr>
              <a:t>输液输血的晶、胶体比例</a:t>
            </a:r>
            <a:r>
              <a:rPr lang="zh-CN" altLang="en-US"/>
              <a:t> </a:t>
            </a:r>
            <a:endParaRPr lang="zh-CN" altLang="en-US"/>
          </a:p>
        </p:txBody>
      </p:sp>
      <p:sp>
        <p:nvSpPr>
          <p:cNvPr id="220163" name="Rectangle 3"/>
          <p:cNvSpPr>
            <a:spLocks noGrp="1" noChangeArrowheads="1"/>
          </p:cNvSpPr>
          <p:nvPr>
            <p:ph type="body" idx="1"/>
          </p:nvPr>
        </p:nvSpPr>
        <p:spPr>
          <a:xfrm>
            <a:off x="609600" y="2327275"/>
            <a:ext cx="8229600" cy="3463925"/>
          </a:xfrm>
        </p:spPr>
        <p:txBody>
          <a:bodyPr/>
          <a:lstStyle/>
          <a:p>
            <a:pPr>
              <a:lnSpc>
                <a:spcPct val="120000"/>
              </a:lnSpc>
              <a:buFont typeface="Wingdings" panose="05000000000000000000" pitchFamily="2" charset="2"/>
              <a:buBlip>
                <a:blip r:embed="rId1"/>
              </a:buBlip>
            </a:pPr>
            <a:r>
              <a:rPr lang="zh-CN" altLang="en-US">
                <a:latin typeface="宋体" panose="02010600030101010101" pitchFamily="2" charset="-122"/>
              </a:rPr>
              <a:t>抗休克首先要迅速扩容，故一般均先用晶体复苏。</a:t>
            </a:r>
            <a:endParaRPr lang="zh-CN" altLang="en-US">
              <a:latin typeface="宋体" panose="02010600030101010101" pitchFamily="2" charset="-122"/>
            </a:endParaRPr>
          </a:p>
          <a:p>
            <a:pPr>
              <a:lnSpc>
                <a:spcPct val="120000"/>
              </a:lnSpc>
              <a:buClr>
                <a:schemeClr val="tx2"/>
              </a:buClr>
              <a:buFont typeface="Wingdings" panose="05000000000000000000" pitchFamily="2" charset="2"/>
              <a:buBlip>
                <a:blip r:embed="rId1"/>
              </a:buBlip>
            </a:pPr>
            <a:r>
              <a:rPr lang="zh-CN" altLang="en-US">
                <a:latin typeface="宋体" panose="02010600030101010101" pitchFamily="2" charset="-122"/>
              </a:rPr>
              <a:t>血源困难时，晶胶比例可以为</a:t>
            </a:r>
            <a:r>
              <a:rPr lang="en-US" altLang="zh-CN"/>
              <a:t>4</a:t>
            </a:r>
            <a:r>
              <a:rPr lang="zh-CN" altLang="en-US">
                <a:latin typeface="宋体" panose="02010600030101010101" pitchFamily="2" charset="-122"/>
              </a:rPr>
              <a:t>：</a:t>
            </a:r>
            <a:r>
              <a:rPr lang="en-US" altLang="zh-CN"/>
              <a:t>1</a:t>
            </a:r>
            <a:r>
              <a:rPr lang="zh-CN" altLang="en-US">
                <a:latin typeface="宋体" panose="02010600030101010101" pitchFamily="2" charset="-122"/>
              </a:rPr>
              <a:t>。</a:t>
            </a:r>
            <a:endParaRPr lang="zh-CN" altLang="en-US">
              <a:latin typeface="宋体" panose="02010600030101010101" pitchFamily="2" charset="-122"/>
            </a:endParaRPr>
          </a:p>
          <a:p>
            <a:pPr>
              <a:lnSpc>
                <a:spcPct val="120000"/>
              </a:lnSpc>
              <a:buClr>
                <a:schemeClr val="tx2"/>
              </a:buClr>
              <a:buFont typeface="Wingdings" panose="05000000000000000000" pitchFamily="2" charset="2"/>
              <a:buBlip>
                <a:blip r:embed="rId1"/>
              </a:buBlip>
            </a:pPr>
            <a:r>
              <a:rPr lang="zh-CN" altLang="en-US">
                <a:latin typeface="宋体" panose="02010600030101010101" pitchFamily="2" charset="-122"/>
              </a:rPr>
              <a:t>有条件，晶胶比例为</a:t>
            </a:r>
            <a:r>
              <a:rPr lang="en-US" altLang="zh-CN"/>
              <a:t>2</a:t>
            </a:r>
            <a:r>
              <a:rPr lang="zh-CN" altLang="en-US">
                <a:latin typeface="宋体" panose="02010600030101010101" pitchFamily="2" charset="-122"/>
              </a:rPr>
              <a:t>：</a:t>
            </a:r>
            <a:r>
              <a:rPr lang="en-US" altLang="zh-CN"/>
              <a:t>1</a:t>
            </a:r>
            <a:r>
              <a:rPr lang="zh-CN" altLang="en-US">
                <a:latin typeface="宋体" panose="02010600030101010101" pitchFamily="2" charset="-122"/>
              </a:rPr>
              <a:t>。</a:t>
            </a:r>
            <a:endParaRPr lang="zh-CN" altLang="en-US">
              <a:latin typeface="宋体" panose="02010600030101010101" pitchFamily="2" charset="-122"/>
            </a:endParaRPr>
          </a:p>
          <a:p>
            <a:pPr>
              <a:lnSpc>
                <a:spcPct val="120000"/>
              </a:lnSpc>
              <a:buClr>
                <a:schemeClr val="tx2"/>
              </a:buClr>
              <a:buFont typeface="Wingdings" panose="05000000000000000000" pitchFamily="2" charset="2"/>
              <a:buBlip>
                <a:blip r:embed="rId1"/>
              </a:buBlip>
            </a:pPr>
            <a:r>
              <a:rPr lang="zh-CN" altLang="en-US">
                <a:latin typeface="宋体" panose="02010600030101010101" pitchFamily="2" charset="-122"/>
              </a:rPr>
              <a:t>严重大失血</a:t>
            </a:r>
            <a:r>
              <a:rPr lang="en-US" altLang="zh-CN"/>
              <a:t>1</a:t>
            </a:r>
            <a:r>
              <a:rPr lang="zh-CN" altLang="en-US">
                <a:latin typeface="宋体" panose="02010600030101010101" pitchFamily="2" charset="-122"/>
              </a:rPr>
              <a:t>：</a:t>
            </a:r>
            <a:r>
              <a:rPr lang="en-US" altLang="zh-CN"/>
              <a:t>1</a:t>
            </a:r>
            <a:r>
              <a:rPr lang="zh-CN" altLang="en-US">
                <a:latin typeface="宋体" panose="02010600030101010101" pitchFamily="2" charset="-122"/>
              </a:rPr>
              <a:t>。</a:t>
            </a:r>
            <a:r>
              <a:rPr lang="zh-CN" altLang="en-US"/>
              <a:t> </a:t>
            </a:r>
            <a:endParaRPr lang="zh-CN" altLang="en-US"/>
          </a:p>
        </p:txBody>
      </p:sp>
      <p:pic>
        <p:nvPicPr>
          <p:cNvPr id="4" name="内容占位符 3" descr="图片1"/>
          <p:cNvPicPr>
            <a:picLocks noChangeAspect="1"/>
          </p:cNvPicPr>
          <p:nvPr/>
        </p:nvPicPr>
        <p:blipFill>
          <a:blip r:embed="rId2"/>
          <a:stretch>
            <a:fillRect/>
          </a:stretch>
        </p:blipFill>
        <p:spPr>
          <a:xfrm>
            <a:off x="8124825" y="0"/>
            <a:ext cx="1019175" cy="1019175"/>
          </a:xfrm>
          <a:prstGeom prst="rect">
            <a:avLst/>
          </a:prstGeom>
          <a:noFill/>
          <a:ln>
            <a:noFill/>
          </a:ln>
          <a:effectLst/>
        </p:spPr>
      </p:pic>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2930" name="Picture 2" descr="F:\董耀东做\董耀东做\CPR新进展及用药2006.1\64.JPG"/>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1524000" y="-381000"/>
            <a:ext cx="12192000" cy="7620000"/>
          </a:xfrm>
          <a:prstGeom prst="rect">
            <a:avLst/>
          </a:prstGeom>
          <a:noFill/>
          <a:extLst>
            <a:ext uri="{909E8E84-426E-40DD-AFC4-6F175D3DCCD1}">
              <a14:hiddenFill xmlns:a14="http://schemas.microsoft.com/office/drawing/2010/main">
                <a:solidFill>
                  <a:srgbClr val="FFFFFF"/>
                </a:solidFill>
              </a14:hiddenFill>
            </a:ext>
          </a:extLst>
        </p:spPr>
      </p:pic>
      <p:pic>
        <p:nvPicPr>
          <p:cNvPr id="4" name="内容占位符 3" descr="图片1"/>
          <p:cNvPicPr>
            <a:picLocks noChangeAspect="1"/>
          </p:cNvPicPr>
          <p:nvPr/>
        </p:nvPicPr>
        <p:blipFill>
          <a:blip r:embed="rId2"/>
          <a:stretch>
            <a:fillRect/>
          </a:stretch>
        </p:blipFill>
        <p:spPr>
          <a:xfrm>
            <a:off x="8632825" y="-381000"/>
            <a:ext cx="1019175" cy="1019175"/>
          </a:xfrm>
          <a:prstGeom prst="rect">
            <a:avLst/>
          </a:prstGeom>
          <a:noFill/>
          <a:ln>
            <a:noFill/>
          </a:ln>
          <a:effectLst/>
        </p:spPr>
      </p:pic>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3954" name="Picture 2" descr="F:\董耀东做\董耀东做\CPR新进展及用药2006.1\65.JPG"/>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1524000" y="-381000"/>
            <a:ext cx="12192000" cy="7620000"/>
          </a:xfrm>
          <a:prstGeom prst="rect">
            <a:avLst/>
          </a:prstGeom>
          <a:noFill/>
          <a:extLst>
            <a:ext uri="{909E8E84-426E-40DD-AFC4-6F175D3DCCD1}">
              <a14:hiddenFill xmlns:a14="http://schemas.microsoft.com/office/drawing/2010/main">
                <a:solidFill>
                  <a:srgbClr val="FFFFFF"/>
                </a:solidFill>
              </a14:hiddenFill>
            </a:ext>
          </a:extLst>
        </p:spPr>
      </p:pic>
      <p:pic>
        <p:nvPicPr>
          <p:cNvPr id="4" name="内容占位符 3" descr="图片1"/>
          <p:cNvPicPr>
            <a:picLocks noChangeAspect="1"/>
          </p:cNvPicPr>
          <p:nvPr/>
        </p:nvPicPr>
        <p:blipFill>
          <a:blip r:embed="rId2"/>
          <a:stretch>
            <a:fillRect/>
          </a:stretch>
        </p:blipFill>
        <p:spPr>
          <a:xfrm>
            <a:off x="8647430" y="-267970"/>
            <a:ext cx="1019175" cy="1019175"/>
          </a:xfrm>
          <a:prstGeom prst="rect">
            <a:avLst/>
          </a:prstGeom>
          <a:noFill/>
          <a:ln>
            <a:noFill/>
          </a:ln>
          <a:effectLst/>
        </p:spPr>
      </p:pic>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Rectangle 2"/>
          <p:cNvSpPr>
            <a:spLocks noGrp="1" noChangeArrowheads="1"/>
          </p:cNvSpPr>
          <p:nvPr>
            <p:ph type="title"/>
          </p:nvPr>
        </p:nvSpPr>
        <p:spPr>
          <a:xfrm>
            <a:off x="533400" y="609600"/>
            <a:ext cx="8229600" cy="1143000"/>
          </a:xfrm>
        </p:spPr>
        <p:txBody>
          <a:bodyPr/>
          <a:lstStyle/>
          <a:p>
            <a:r>
              <a:rPr lang="zh-CN" altLang="en-US" b="0">
                <a:latin typeface="Times New Roman" panose="02020603050405020304" pitchFamily="18" charset="0"/>
              </a:rPr>
              <a:t>创伤早期液体复苏利弊</a:t>
            </a:r>
            <a:endParaRPr lang="zh-CN" altLang="en-US"/>
          </a:p>
        </p:txBody>
      </p:sp>
      <p:sp>
        <p:nvSpPr>
          <p:cNvPr id="221187" name="Rectangle 3"/>
          <p:cNvSpPr>
            <a:spLocks noGrp="1" noChangeArrowheads="1"/>
          </p:cNvSpPr>
          <p:nvPr>
            <p:ph type="body" idx="1"/>
          </p:nvPr>
        </p:nvSpPr>
        <p:spPr>
          <a:xfrm>
            <a:off x="381000" y="1981200"/>
            <a:ext cx="8229600" cy="4530725"/>
          </a:xfrm>
        </p:spPr>
        <p:txBody>
          <a:bodyPr/>
          <a:lstStyle/>
          <a:p>
            <a:pPr algn="just"/>
            <a:r>
              <a:rPr lang="en-US" altLang="zh-CN" sz="2800"/>
              <a:t>           WHO</a:t>
            </a:r>
            <a:r>
              <a:rPr lang="zh-CN" altLang="en-US" sz="2800"/>
              <a:t>资助</a:t>
            </a:r>
            <a:r>
              <a:rPr lang="en-US" altLang="zh-CN" sz="2800"/>
              <a:t>Cochrane</a:t>
            </a:r>
            <a:r>
              <a:rPr lang="zh-CN" altLang="en-US" sz="2800"/>
              <a:t>创伤调查组系统回顾几个重要的复苏治疗对策的有效性，并提供其可靠的客观依据。</a:t>
            </a:r>
            <a:endParaRPr lang="zh-CN" altLang="en-US" sz="2800"/>
          </a:p>
          <a:p>
            <a:pPr algn="just"/>
            <a:r>
              <a:rPr lang="zh-CN" altLang="en-US" sz="2800"/>
              <a:t>   </a:t>
            </a:r>
            <a:r>
              <a:rPr lang="en-US" altLang="zh-CN" sz="2800"/>
              <a:t>1</a:t>
            </a:r>
            <a:r>
              <a:rPr lang="zh-CN" altLang="en-US" sz="2800"/>
              <a:t>、 原著观点：曾经将</a:t>
            </a:r>
            <a:r>
              <a:rPr lang="en-US" altLang="zh-CN" sz="2800"/>
              <a:t>MAST</a:t>
            </a:r>
            <a:r>
              <a:rPr lang="zh-CN" altLang="en-US" sz="2800"/>
              <a:t>、早期补液和胶体液复苏作为提升血压、维持组织灌注、预防休克及其并发症发生的经典，事实上原认为能改善创伤病人存活的对策并非怡然。大量研究所见对等渗晶体液纠正低血压提出质疑，认为在未控制出血的情况下，提升血压可加重出血或增加死亡率。 </a:t>
            </a:r>
            <a:endParaRPr lang="zh-CN" altLang="en-US" sz="2800"/>
          </a:p>
        </p:txBody>
      </p:sp>
      <p:pic>
        <p:nvPicPr>
          <p:cNvPr id="4" name="内容占位符 3" descr="图片1"/>
          <p:cNvPicPr>
            <a:picLocks noChangeAspect="1"/>
          </p:cNvPicPr>
          <p:nvPr/>
        </p:nvPicPr>
        <p:blipFill>
          <a:blip r:embed="rId1"/>
          <a:stretch>
            <a:fillRect/>
          </a:stretch>
        </p:blipFill>
        <p:spPr>
          <a:xfrm>
            <a:off x="8124825" y="0"/>
            <a:ext cx="1019175" cy="1019175"/>
          </a:xfrm>
          <a:prstGeom prst="rect">
            <a:avLst/>
          </a:prstGeom>
          <a:noFill/>
          <a:ln>
            <a:noFill/>
          </a:ln>
          <a:effectLst/>
        </p:spPr>
      </p:pic>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Rectangle 2"/>
          <p:cNvSpPr>
            <a:spLocks noGrp="1" noChangeArrowheads="1"/>
          </p:cNvSpPr>
          <p:nvPr>
            <p:ph type="title"/>
          </p:nvPr>
        </p:nvSpPr>
        <p:spPr>
          <a:xfrm>
            <a:off x="457200" y="609600"/>
            <a:ext cx="8229600" cy="1143000"/>
          </a:xfrm>
        </p:spPr>
        <p:txBody>
          <a:bodyPr/>
          <a:lstStyle/>
          <a:p>
            <a:r>
              <a:rPr lang="zh-CN" altLang="en-US">
                <a:solidFill>
                  <a:srgbClr val="FFFF66"/>
                </a:solidFill>
              </a:rPr>
              <a:t>液体复苏加重出血的机制</a:t>
            </a:r>
            <a:endParaRPr lang="zh-CN" altLang="en-US">
              <a:solidFill>
                <a:srgbClr val="FFFF66"/>
              </a:solidFill>
            </a:endParaRPr>
          </a:p>
        </p:txBody>
      </p:sp>
      <p:sp>
        <p:nvSpPr>
          <p:cNvPr id="222211" name="Rectangle 3"/>
          <p:cNvSpPr>
            <a:spLocks noGrp="1" noChangeArrowheads="1"/>
          </p:cNvSpPr>
          <p:nvPr>
            <p:ph type="body" idx="1"/>
          </p:nvPr>
        </p:nvSpPr>
        <p:spPr>
          <a:xfrm>
            <a:off x="533400" y="2057400"/>
            <a:ext cx="8229600" cy="4530725"/>
          </a:xfrm>
        </p:spPr>
        <p:txBody>
          <a:bodyPr/>
          <a:lstStyle/>
          <a:p>
            <a:pPr>
              <a:lnSpc>
                <a:spcPct val="120000"/>
              </a:lnSpc>
            </a:pPr>
            <a:r>
              <a:rPr lang="zh-CN" altLang="en-US"/>
              <a:t>（</a:t>
            </a:r>
            <a:r>
              <a:rPr lang="en-US" altLang="zh-CN"/>
              <a:t>1</a:t>
            </a:r>
            <a:r>
              <a:rPr lang="zh-CN" altLang="en-US"/>
              <a:t>）大量补液可因凝血因子的稀释使出血加重，已有研究证实，用等渗晶体液复苏凝血酶原和部分凝血激酶时间明显延长；</a:t>
            </a:r>
            <a:endParaRPr lang="zh-CN" altLang="en-US"/>
          </a:p>
          <a:p>
            <a:pPr>
              <a:lnSpc>
                <a:spcPct val="120000"/>
              </a:lnSpc>
            </a:pPr>
            <a:r>
              <a:rPr lang="zh-CN" altLang="en-US"/>
              <a:t>（</a:t>
            </a:r>
            <a:r>
              <a:rPr lang="en-US" altLang="zh-CN"/>
              <a:t>2</a:t>
            </a:r>
            <a:r>
              <a:rPr lang="zh-CN" altLang="en-US"/>
              <a:t>）输用白蛋白可延长凝血酶原时间和降低纤维蛋白原活性也有类肝素样活性；</a:t>
            </a:r>
            <a:endParaRPr lang="zh-CN" altLang="en-US"/>
          </a:p>
          <a:p>
            <a:pPr>
              <a:lnSpc>
                <a:spcPct val="120000"/>
              </a:lnSpc>
            </a:pPr>
            <a:r>
              <a:rPr lang="zh-CN" altLang="en-US"/>
              <a:t>（</a:t>
            </a:r>
            <a:r>
              <a:rPr lang="en-US" altLang="zh-CN"/>
              <a:t>3</a:t>
            </a:r>
            <a:r>
              <a:rPr lang="zh-CN" altLang="en-US"/>
              <a:t>）最终，晶体液复苏使得脉压增加，也可机械破坏已形成的血凝块。 </a:t>
            </a:r>
            <a:endParaRPr lang="zh-CN" altLang="en-US"/>
          </a:p>
        </p:txBody>
      </p:sp>
      <p:pic>
        <p:nvPicPr>
          <p:cNvPr id="4" name="内容占位符 3" descr="图片1"/>
          <p:cNvPicPr>
            <a:picLocks noChangeAspect="1"/>
          </p:cNvPicPr>
          <p:nvPr/>
        </p:nvPicPr>
        <p:blipFill>
          <a:blip r:embed="rId1"/>
          <a:stretch>
            <a:fillRect/>
          </a:stretch>
        </p:blipFill>
        <p:spPr>
          <a:xfrm>
            <a:off x="8124825" y="0"/>
            <a:ext cx="1019175" cy="1019175"/>
          </a:xfrm>
          <a:prstGeom prst="rect">
            <a:avLst/>
          </a:prstGeom>
          <a:noFill/>
          <a:ln>
            <a:noFill/>
          </a:ln>
          <a:effectLst/>
        </p:spPr>
      </p:pic>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Rectangle 2"/>
          <p:cNvSpPr>
            <a:spLocks noGrp="1" noChangeArrowheads="1"/>
          </p:cNvSpPr>
          <p:nvPr>
            <p:ph type="title"/>
          </p:nvPr>
        </p:nvSpPr>
        <p:spPr>
          <a:xfrm>
            <a:off x="381000" y="990600"/>
            <a:ext cx="8229600" cy="1143000"/>
          </a:xfrm>
        </p:spPr>
        <p:txBody>
          <a:bodyPr/>
          <a:lstStyle/>
          <a:p>
            <a:r>
              <a:rPr lang="en-US" altLang="zh-CN" sz="4000">
                <a:solidFill>
                  <a:srgbClr val="FFFF66"/>
                </a:solidFill>
              </a:rPr>
              <a:t>4.  </a:t>
            </a:r>
            <a:r>
              <a:rPr lang="zh-CN" altLang="en-US" sz="4000">
                <a:solidFill>
                  <a:srgbClr val="FFFF66"/>
                </a:solidFill>
                <a:latin typeface="宋体" panose="02010600030101010101" pitchFamily="2" charset="-122"/>
              </a:rPr>
              <a:t>配 血</a:t>
            </a:r>
            <a:endParaRPr lang="zh-CN" altLang="en-US" sz="4000">
              <a:solidFill>
                <a:srgbClr val="FFFF66"/>
              </a:solidFill>
              <a:latin typeface="宋体" panose="02010600030101010101" pitchFamily="2" charset="-122"/>
            </a:endParaRPr>
          </a:p>
        </p:txBody>
      </p:sp>
      <p:sp>
        <p:nvSpPr>
          <p:cNvPr id="227331" name="Rectangle 3"/>
          <p:cNvSpPr>
            <a:spLocks noGrp="1" noChangeArrowheads="1"/>
          </p:cNvSpPr>
          <p:nvPr>
            <p:ph type="body" idx="1"/>
          </p:nvPr>
        </p:nvSpPr>
        <p:spPr>
          <a:xfrm>
            <a:off x="609600" y="2514600"/>
            <a:ext cx="7848600" cy="3581400"/>
          </a:xfrm>
        </p:spPr>
        <p:txBody>
          <a:bodyPr/>
          <a:lstStyle/>
          <a:p>
            <a:pPr>
              <a:lnSpc>
                <a:spcPct val="150000"/>
              </a:lnSpc>
            </a:pPr>
            <a:r>
              <a:rPr lang="en-US" altLang="zh-CN" sz="3600">
                <a:latin typeface="宋体" panose="02010600030101010101" pitchFamily="2" charset="-122"/>
              </a:rPr>
              <a:t>     </a:t>
            </a:r>
            <a:r>
              <a:rPr lang="zh-CN" altLang="en-US">
                <a:latin typeface="宋体" panose="02010600030101010101" pitchFamily="2" charset="-122"/>
              </a:rPr>
              <a:t>护士在静脉穿刺成功后，应立即常规采集血液标本，以便及时做交叉配血及生化、肾功能、红血球压积等化验检查。</a:t>
            </a:r>
            <a:r>
              <a:rPr lang="zh-CN" altLang="en-US"/>
              <a:t> </a:t>
            </a:r>
            <a:endParaRPr lang="zh-CN" altLang="en-US"/>
          </a:p>
        </p:txBody>
      </p:sp>
      <p:pic>
        <p:nvPicPr>
          <p:cNvPr id="4" name="内容占位符 3" descr="图片1"/>
          <p:cNvPicPr>
            <a:picLocks noChangeAspect="1"/>
          </p:cNvPicPr>
          <p:nvPr/>
        </p:nvPicPr>
        <p:blipFill>
          <a:blip r:embed="rId1"/>
          <a:stretch>
            <a:fillRect/>
          </a:stretch>
        </p:blipFill>
        <p:spPr>
          <a:xfrm>
            <a:off x="8124825" y="0"/>
            <a:ext cx="1019175" cy="1019175"/>
          </a:xfrm>
          <a:prstGeom prst="rect">
            <a:avLst/>
          </a:prstGeom>
          <a:noFill/>
          <a:ln>
            <a:noFill/>
          </a:ln>
          <a:effectLst/>
        </p:spPr>
      </p:pic>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Rectangle 2"/>
          <p:cNvSpPr>
            <a:spLocks noGrp="1" noChangeArrowheads="1"/>
          </p:cNvSpPr>
          <p:nvPr>
            <p:ph type="title"/>
          </p:nvPr>
        </p:nvSpPr>
        <p:spPr/>
        <p:txBody>
          <a:bodyPr/>
          <a:lstStyle/>
          <a:p>
            <a:r>
              <a:rPr lang="en-US" altLang="zh-CN" sz="4000">
                <a:solidFill>
                  <a:srgbClr val="FFFF66"/>
                </a:solidFill>
              </a:rPr>
              <a:t>5  </a:t>
            </a:r>
            <a:r>
              <a:rPr lang="zh-CN" altLang="en-US" sz="4000">
                <a:solidFill>
                  <a:srgbClr val="FFFF66"/>
                </a:solidFill>
                <a:latin typeface="宋体" panose="02010600030101010101" pitchFamily="2" charset="-122"/>
              </a:rPr>
              <a:t>尿管、胃管与胸腔引流管的留置</a:t>
            </a:r>
            <a:r>
              <a:rPr lang="zh-CN" altLang="en-US"/>
              <a:t> </a:t>
            </a:r>
            <a:endParaRPr lang="zh-CN" altLang="en-US"/>
          </a:p>
        </p:txBody>
      </p:sp>
      <p:sp>
        <p:nvSpPr>
          <p:cNvPr id="228355" name="Rectangle 3"/>
          <p:cNvSpPr>
            <a:spLocks noGrp="1" noChangeArrowheads="1"/>
          </p:cNvSpPr>
          <p:nvPr>
            <p:ph type="body" idx="1"/>
          </p:nvPr>
        </p:nvSpPr>
        <p:spPr>
          <a:xfrm>
            <a:off x="381000" y="1676400"/>
            <a:ext cx="8077200" cy="4419600"/>
          </a:xfrm>
        </p:spPr>
        <p:txBody>
          <a:bodyPr/>
          <a:lstStyle/>
          <a:p>
            <a:pPr>
              <a:lnSpc>
                <a:spcPct val="130000"/>
              </a:lnSpc>
            </a:pPr>
            <a:r>
              <a:rPr lang="en-US" altLang="zh-CN" sz="2800">
                <a:latin typeface="宋体" panose="02010600030101010101" pitchFamily="2" charset="-122"/>
              </a:rPr>
              <a:t>      </a:t>
            </a:r>
            <a:r>
              <a:rPr lang="zh-CN" altLang="en-US" sz="2800">
                <a:latin typeface="宋体" panose="02010600030101010101" pitchFamily="2" charset="-122"/>
              </a:rPr>
              <a:t>抢救中一般均需留置尿管，观察尿液颜色、性质和量，目的是了解有效循环血量情况及有无泌尿系统损伤和损伤程度。疑有空腔脏器损伤需留置胃管做胃肠减压，并观察胃液颜色、性质和量。对合并气胸伤员，应及时协助医生行胸腔闭式引流术，减轻胸腔压力，改善肺气体交换功能，并严密观察引流液颜色及量。置管后要妥善固定，确保通畅。</a:t>
            </a:r>
            <a:r>
              <a:rPr lang="zh-CN" altLang="en-US" sz="2800"/>
              <a:t> </a:t>
            </a:r>
            <a:endParaRPr lang="zh-CN" altLang="en-US" sz="2800"/>
          </a:p>
        </p:txBody>
      </p:sp>
      <p:pic>
        <p:nvPicPr>
          <p:cNvPr id="4" name="内容占位符 3" descr="图片1"/>
          <p:cNvPicPr>
            <a:picLocks noChangeAspect="1"/>
          </p:cNvPicPr>
          <p:nvPr/>
        </p:nvPicPr>
        <p:blipFill>
          <a:blip r:embed="rId1"/>
          <a:stretch>
            <a:fillRect/>
          </a:stretch>
        </p:blipFill>
        <p:spPr>
          <a:xfrm>
            <a:off x="8124825" y="0"/>
            <a:ext cx="1019175" cy="1019175"/>
          </a:xfrm>
          <a:prstGeom prst="rect">
            <a:avLst/>
          </a:prstGeom>
          <a:noFill/>
          <a:ln>
            <a:noFill/>
          </a:ln>
          <a:effectLst/>
        </p:spPr>
      </p:pic>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Rectangle 2"/>
          <p:cNvSpPr>
            <a:spLocks noGrp="1" noChangeArrowheads="1"/>
          </p:cNvSpPr>
          <p:nvPr>
            <p:ph type="title"/>
          </p:nvPr>
        </p:nvSpPr>
        <p:spPr>
          <a:xfrm>
            <a:off x="381000" y="609600"/>
            <a:ext cx="8229600" cy="1143000"/>
          </a:xfrm>
        </p:spPr>
        <p:txBody>
          <a:bodyPr/>
          <a:lstStyle/>
          <a:p>
            <a:r>
              <a:rPr lang="en-US" altLang="zh-CN" sz="4400">
                <a:solidFill>
                  <a:srgbClr val="FFFF66"/>
                </a:solidFill>
              </a:rPr>
              <a:t>6. </a:t>
            </a:r>
            <a:r>
              <a:rPr lang="zh-CN" altLang="en-US" sz="4400">
                <a:solidFill>
                  <a:srgbClr val="FFFF66"/>
                </a:solidFill>
                <a:latin typeface="宋体" panose="02010600030101010101" pitchFamily="2" charset="-122"/>
              </a:rPr>
              <a:t>术 前 准 备</a:t>
            </a:r>
            <a:r>
              <a:rPr lang="zh-CN" altLang="en-US"/>
              <a:t> </a:t>
            </a:r>
            <a:endParaRPr lang="zh-CN" altLang="en-US"/>
          </a:p>
        </p:txBody>
      </p:sp>
      <p:sp>
        <p:nvSpPr>
          <p:cNvPr id="229379" name="Rectangle 3"/>
          <p:cNvSpPr>
            <a:spLocks noGrp="1" noChangeArrowheads="1"/>
          </p:cNvSpPr>
          <p:nvPr>
            <p:ph type="body" idx="1"/>
          </p:nvPr>
        </p:nvSpPr>
        <p:spPr>
          <a:xfrm>
            <a:off x="533400" y="2133600"/>
            <a:ext cx="8001000" cy="4114800"/>
          </a:xfrm>
        </p:spPr>
        <p:txBody>
          <a:bodyPr/>
          <a:lstStyle/>
          <a:p>
            <a:pPr>
              <a:lnSpc>
                <a:spcPct val="150000"/>
              </a:lnSpc>
            </a:pPr>
            <a:r>
              <a:rPr lang="en-US" altLang="zh-CN">
                <a:latin typeface="宋体" panose="02010600030101010101" pitchFamily="2" charset="-122"/>
              </a:rPr>
              <a:t>      </a:t>
            </a:r>
            <a:r>
              <a:rPr lang="zh-CN" altLang="en-US">
                <a:latin typeface="宋体" panose="02010600030101010101" pitchFamily="2" charset="-122"/>
              </a:rPr>
              <a:t>在创伤急救中，一个关键的抢救阶段，是在伤后</a:t>
            </a:r>
            <a:r>
              <a:rPr lang="en-US" altLang="zh-CN"/>
              <a:t>1</a:t>
            </a:r>
            <a:r>
              <a:rPr lang="zh-CN" altLang="en-US">
                <a:latin typeface="宋体" panose="02010600030101010101" pitchFamily="2" charset="-122"/>
              </a:rPr>
              <a:t>小时内对伤员实施手术。因此，在抢救中应同时进行术前准备如皮试、备血、备皮等，以赢得时间，减少并发症及后遗症的发生。</a:t>
            </a:r>
            <a:r>
              <a:rPr lang="zh-CN" altLang="en-US"/>
              <a:t> </a:t>
            </a:r>
            <a:endParaRPr lang="zh-CN" altLang="en-US"/>
          </a:p>
        </p:txBody>
      </p:sp>
      <p:pic>
        <p:nvPicPr>
          <p:cNvPr id="4" name="内容占位符 3" descr="图片1"/>
          <p:cNvPicPr>
            <a:picLocks noChangeAspect="1"/>
          </p:cNvPicPr>
          <p:nvPr/>
        </p:nvPicPr>
        <p:blipFill>
          <a:blip r:embed="rId1"/>
          <a:stretch>
            <a:fillRect/>
          </a:stretch>
        </p:blipFill>
        <p:spPr>
          <a:xfrm>
            <a:off x="8124825" y="0"/>
            <a:ext cx="1019175" cy="1019175"/>
          </a:xfrm>
          <a:prstGeom prst="rect">
            <a:avLst/>
          </a:prstGeom>
          <a:noFill/>
          <a:ln>
            <a:noFill/>
          </a:ln>
          <a:effectLst/>
        </p:spPr>
      </p:pic>
    </p:spTree>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Rectangle 2"/>
          <p:cNvSpPr>
            <a:spLocks noGrp="1" noChangeArrowheads="1"/>
          </p:cNvSpPr>
          <p:nvPr>
            <p:ph type="title"/>
          </p:nvPr>
        </p:nvSpPr>
        <p:spPr>
          <a:xfrm>
            <a:off x="457200" y="609600"/>
            <a:ext cx="8229600" cy="1143000"/>
          </a:xfrm>
        </p:spPr>
        <p:txBody>
          <a:bodyPr/>
          <a:lstStyle/>
          <a:p>
            <a:r>
              <a:rPr lang="en-US" altLang="zh-CN" sz="4400">
                <a:solidFill>
                  <a:srgbClr val="FFFF66"/>
                </a:solidFill>
              </a:rPr>
              <a:t>7. </a:t>
            </a:r>
            <a:r>
              <a:rPr lang="zh-CN" altLang="en-US">
                <a:solidFill>
                  <a:srgbClr val="FFFF66"/>
                </a:solidFill>
                <a:latin typeface="宋体" panose="02010600030101010101" pitchFamily="2" charset="-122"/>
              </a:rPr>
              <a:t>重要脏器的功能监测</a:t>
            </a:r>
            <a:r>
              <a:rPr lang="zh-CN" altLang="en-US"/>
              <a:t> </a:t>
            </a:r>
            <a:endParaRPr lang="zh-CN" altLang="en-US"/>
          </a:p>
        </p:txBody>
      </p:sp>
      <p:sp>
        <p:nvSpPr>
          <p:cNvPr id="230403" name="Rectangle 3"/>
          <p:cNvSpPr>
            <a:spLocks noGrp="1" noChangeArrowheads="1"/>
          </p:cNvSpPr>
          <p:nvPr>
            <p:ph type="body" idx="1"/>
          </p:nvPr>
        </p:nvSpPr>
        <p:spPr>
          <a:xfrm>
            <a:off x="457200" y="1981200"/>
            <a:ext cx="8001000" cy="4114800"/>
          </a:xfrm>
        </p:spPr>
        <p:txBody>
          <a:bodyPr/>
          <a:lstStyle/>
          <a:p>
            <a:pPr>
              <a:lnSpc>
                <a:spcPct val="160000"/>
              </a:lnSpc>
            </a:pPr>
            <a:r>
              <a:rPr lang="zh-CN" altLang="en-US">
                <a:solidFill>
                  <a:srgbClr val="FFFF66"/>
                </a:solidFill>
              </a:rPr>
              <a:t>（</a:t>
            </a:r>
            <a:r>
              <a:rPr lang="en-US" altLang="zh-CN">
                <a:solidFill>
                  <a:srgbClr val="FFFF66"/>
                </a:solidFill>
              </a:rPr>
              <a:t>1</a:t>
            </a:r>
            <a:r>
              <a:rPr lang="zh-CN" altLang="en-US">
                <a:solidFill>
                  <a:srgbClr val="FFFF66"/>
                </a:solidFill>
              </a:rPr>
              <a:t>） </a:t>
            </a:r>
            <a:r>
              <a:rPr lang="zh-CN" altLang="en-US">
                <a:solidFill>
                  <a:srgbClr val="FFFF66"/>
                </a:solidFill>
                <a:latin typeface="宋体" panose="02010600030101010101" pitchFamily="2" charset="-122"/>
              </a:rPr>
              <a:t>循环系统的监测</a:t>
            </a:r>
            <a:r>
              <a:rPr lang="zh-CN" altLang="en-US">
                <a:solidFill>
                  <a:srgbClr val="FFFF66"/>
                </a:solidFill>
              </a:rPr>
              <a:t> ：</a:t>
            </a:r>
            <a:r>
              <a:rPr lang="zh-CN" altLang="en-US">
                <a:latin typeface="宋体" panose="02010600030101010101" pitchFamily="2" charset="-122"/>
              </a:rPr>
              <a:t>传统的循环动力学监测指标，如观察意识、皮肤、触摸周围的动脉搏动，测量血压及中心静脉压等，是估价心功能及循环动态的主要方法，亦可通过</a:t>
            </a:r>
            <a:r>
              <a:rPr lang="en-US" altLang="zh-CN"/>
              <a:t>Swan-Ganz</a:t>
            </a:r>
            <a:r>
              <a:rPr lang="zh-CN" altLang="en-US">
                <a:latin typeface="宋体" panose="02010600030101010101" pitchFamily="2" charset="-122"/>
              </a:rPr>
              <a:t>漂浮导管进行监测。</a:t>
            </a:r>
            <a:r>
              <a:rPr lang="zh-CN" altLang="en-US"/>
              <a:t> </a:t>
            </a:r>
            <a:endParaRPr lang="zh-CN" altLang="en-US"/>
          </a:p>
        </p:txBody>
      </p:sp>
      <p:pic>
        <p:nvPicPr>
          <p:cNvPr id="4" name="内容占位符 3" descr="图片1"/>
          <p:cNvPicPr>
            <a:picLocks noChangeAspect="1"/>
          </p:cNvPicPr>
          <p:nvPr/>
        </p:nvPicPr>
        <p:blipFill>
          <a:blip r:embed="rId1"/>
          <a:stretch>
            <a:fillRect/>
          </a:stretch>
        </p:blipFill>
        <p:spPr>
          <a:xfrm>
            <a:off x="8124825" y="0"/>
            <a:ext cx="1019175" cy="1019175"/>
          </a:xfrm>
          <a:prstGeom prst="rect">
            <a:avLst/>
          </a:prstGeom>
          <a:noFill/>
          <a:ln>
            <a:noFill/>
          </a:ln>
          <a:effectLst/>
        </p:spPr>
      </p:pic>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Rectangle 2"/>
          <p:cNvSpPr>
            <a:spLocks noGrp="1" noChangeArrowheads="1"/>
          </p:cNvSpPr>
          <p:nvPr>
            <p:ph type="title"/>
          </p:nvPr>
        </p:nvSpPr>
        <p:spPr>
          <a:xfrm>
            <a:off x="381000" y="609600"/>
            <a:ext cx="8229600" cy="1143000"/>
          </a:xfrm>
        </p:spPr>
        <p:txBody>
          <a:bodyPr/>
          <a:lstStyle/>
          <a:p>
            <a:r>
              <a:rPr lang="en-US" altLang="zh-CN">
                <a:solidFill>
                  <a:srgbClr val="FFFF66"/>
                </a:solidFill>
                <a:latin typeface="宋体" panose="02010600030101010101" pitchFamily="2" charset="-122"/>
              </a:rPr>
              <a:t>7. </a:t>
            </a:r>
            <a:r>
              <a:rPr lang="zh-CN" altLang="en-US">
                <a:solidFill>
                  <a:srgbClr val="FFFF66"/>
                </a:solidFill>
                <a:latin typeface="宋体" panose="02010600030101010101" pitchFamily="2" charset="-122"/>
              </a:rPr>
              <a:t>重要脏器的功能监测</a:t>
            </a:r>
            <a:endParaRPr lang="zh-CN" altLang="en-US">
              <a:solidFill>
                <a:srgbClr val="FFFF66"/>
              </a:solidFill>
              <a:latin typeface="宋体" panose="02010600030101010101" pitchFamily="2" charset="-122"/>
            </a:endParaRPr>
          </a:p>
        </p:txBody>
      </p:sp>
      <p:sp>
        <p:nvSpPr>
          <p:cNvPr id="231427" name="Rectangle 3"/>
          <p:cNvSpPr>
            <a:spLocks noGrp="1" noChangeArrowheads="1"/>
          </p:cNvSpPr>
          <p:nvPr>
            <p:ph type="body" idx="1"/>
          </p:nvPr>
        </p:nvSpPr>
        <p:spPr>
          <a:xfrm>
            <a:off x="381000" y="2362200"/>
            <a:ext cx="8001000" cy="3352800"/>
          </a:xfrm>
        </p:spPr>
        <p:txBody>
          <a:bodyPr/>
          <a:lstStyle/>
          <a:p>
            <a:pPr>
              <a:lnSpc>
                <a:spcPct val="180000"/>
              </a:lnSpc>
            </a:pPr>
            <a:r>
              <a:rPr lang="en-US" altLang="zh-CN">
                <a:latin typeface="宋体" panose="02010600030101010101" pitchFamily="2" charset="-122"/>
              </a:rPr>
              <a:t>  </a:t>
            </a:r>
            <a:r>
              <a:rPr lang="en-US" altLang="zh-CN">
                <a:solidFill>
                  <a:srgbClr val="FFFF66"/>
                </a:solidFill>
              </a:rPr>
              <a:t>(2)</a:t>
            </a:r>
            <a:r>
              <a:rPr lang="zh-CN" altLang="en-US">
                <a:solidFill>
                  <a:srgbClr val="FFFF66"/>
                </a:solidFill>
                <a:latin typeface="宋体" panose="02010600030101010101" pitchFamily="2" charset="-122"/>
              </a:rPr>
              <a:t>呼吸系统的监测</a:t>
            </a:r>
            <a:r>
              <a:rPr lang="en-US" altLang="zh-CN">
                <a:solidFill>
                  <a:srgbClr val="FFFF66"/>
                </a:solidFill>
                <a:latin typeface="宋体" panose="02010600030101010101" pitchFamily="2" charset="-122"/>
              </a:rPr>
              <a:t>:</a:t>
            </a:r>
            <a:r>
              <a:rPr lang="en-US" altLang="zh-CN">
                <a:latin typeface="宋体" panose="02010600030101010101" pitchFamily="2" charset="-122"/>
              </a:rPr>
              <a:t> </a:t>
            </a:r>
            <a:r>
              <a:rPr lang="zh-CN" altLang="en-US">
                <a:latin typeface="宋体" panose="02010600030101010101" pitchFamily="2" charset="-122"/>
              </a:rPr>
              <a:t>包括观察呼吸的频率、节律、幅度、口唇、末梢有无紫绀，连续监测血氧饱和度，定时做动脉血气分析。</a:t>
            </a:r>
            <a:endParaRPr lang="zh-CN" altLang="en-US">
              <a:latin typeface="宋体" panose="02010600030101010101" pitchFamily="2" charset="-122"/>
            </a:endParaRPr>
          </a:p>
          <a:p>
            <a:r>
              <a:rPr lang="zh-CN" altLang="en-US">
                <a:latin typeface="宋体" panose="02010600030101010101" pitchFamily="2" charset="-122"/>
              </a:rPr>
              <a:t>      </a:t>
            </a:r>
            <a:endParaRPr lang="zh-CN" altLang="en-US">
              <a:solidFill>
                <a:schemeClr val="folHlink"/>
              </a:solidFill>
            </a:endParaRPr>
          </a:p>
        </p:txBody>
      </p:sp>
      <p:pic>
        <p:nvPicPr>
          <p:cNvPr id="4" name="内容占位符 3" descr="图片1"/>
          <p:cNvPicPr>
            <a:picLocks noChangeAspect="1"/>
          </p:cNvPicPr>
          <p:nvPr/>
        </p:nvPicPr>
        <p:blipFill>
          <a:blip r:embed="rId1"/>
          <a:stretch>
            <a:fillRect/>
          </a:stretch>
        </p:blipFill>
        <p:spPr>
          <a:xfrm>
            <a:off x="8124825" y="0"/>
            <a:ext cx="1019175" cy="1019175"/>
          </a:xfrm>
          <a:prstGeom prst="rect">
            <a:avLst/>
          </a:prstGeom>
          <a:noFill/>
          <a:ln>
            <a:noFill/>
          </a:ln>
          <a:effectLst/>
        </p:spPr>
      </p:pic>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2"/>
          <p:cNvSpPr>
            <a:spLocks noGrp="1" noChangeArrowheads="1"/>
          </p:cNvSpPr>
          <p:nvPr>
            <p:ph type="title"/>
          </p:nvPr>
        </p:nvSpPr>
        <p:spPr>
          <a:xfrm>
            <a:off x="457200" y="685800"/>
            <a:ext cx="8229600" cy="1143000"/>
          </a:xfrm>
        </p:spPr>
        <p:txBody>
          <a:bodyPr/>
          <a:lstStyle/>
          <a:p>
            <a:r>
              <a:rPr lang="en-US" altLang="zh-CN">
                <a:solidFill>
                  <a:srgbClr val="FFFF66"/>
                </a:solidFill>
                <a:latin typeface="宋体" panose="02010600030101010101" pitchFamily="2" charset="-122"/>
              </a:rPr>
              <a:t>7. </a:t>
            </a:r>
            <a:r>
              <a:rPr lang="zh-CN" altLang="en-US">
                <a:solidFill>
                  <a:srgbClr val="FFFF66"/>
                </a:solidFill>
                <a:latin typeface="宋体" panose="02010600030101010101" pitchFamily="2" charset="-122"/>
              </a:rPr>
              <a:t>重要脏器的功能监测</a:t>
            </a:r>
            <a:endParaRPr lang="zh-CN" altLang="en-US">
              <a:solidFill>
                <a:srgbClr val="FFFF66"/>
              </a:solidFill>
              <a:latin typeface="宋体" panose="02010600030101010101" pitchFamily="2" charset="-122"/>
            </a:endParaRPr>
          </a:p>
        </p:txBody>
      </p:sp>
      <p:sp>
        <p:nvSpPr>
          <p:cNvPr id="238595" name="Rectangle 3"/>
          <p:cNvSpPr>
            <a:spLocks noGrp="1" noChangeArrowheads="1"/>
          </p:cNvSpPr>
          <p:nvPr>
            <p:ph type="body" idx="1"/>
          </p:nvPr>
        </p:nvSpPr>
        <p:spPr>
          <a:xfrm>
            <a:off x="457200" y="2590800"/>
            <a:ext cx="8001000" cy="3276600"/>
          </a:xfrm>
        </p:spPr>
        <p:txBody>
          <a:bodyPr/>
          <a:lstStyle/>
          <a:p>
            <a:pPr>
              <a:lnSpc>
                <a:spcPct val="140000"/>
              </a:lnSpc>
            </a:pPr>
            <a:r>
              <a:rPr lang="en-US" altLang="zh-CN" sz="2800">
                <a:latin typeface="宋体" panose="02010600030101010101" pitchFamily="2" charset="-122"/>
              </a:rPr>
              <a:t>  </a:t>
            </a:r>
            <a:r>
              <a:rPr lang="en-US" altLang="zh-CN" sz="3600">
                <a:solidFill>
                  <a:srgbClr val="FFFF66"/>
                </a:solidFill>
              </a:rPr>
              <a:t>(2)</a:t>
            </a:r>
            <a:r>
              <a:rPr lang="zh-CN" altLang="en-US" sz="3600">
                <a:solidFill>
                  <a:srgbClr val="FFFF66"/>
                </a:solidFill>
                <a:latin typeface="宋体" panose="02010600030101010101" pitchFamily="2" charset="-122"/>
              </a:rPr>
              <a:t>呼吸系统的监测</a:t>
            </a:r>
            <a:r>
              <a:rPr lang="en-US" altLang="zh-CN" sz="3600">
                <a:solidFill>
                  <a:srgbClr val="FFFF66"/>
                </a:solidFill>
                <a:latin typeface="宋体" panose="02010600030101010101" pitchFamily="2" charset="-122"/>
              </a:rPr>
              <a:t>: </a:t>
            </a:r>
            <a:r>
              <a:rPr lang="zh-CN" altLang="en-US" sz="3600">
                <a:latin typeface="宋体" panose="02010600030101010101" pitchFamily="2" charset="-122"/>
              </a:rPr>
              <a:t>休克纠正，循环稳定，即使增加给氧浓度，呼吸困难仍持续加重，应怀疑并发急性呼吸窘迫综合征（</a:t>
            </a:r>
            <a:r>
              <a:rPr lang="en-US" altLang="zh-CN" sz="3600"/>
              <a:t>ARDS</a:t>
            </a:r>
            <a:r>
              <a:rPr lang="zh-CN" altLang="en-US" sz="3600">
                <a:latin typeface="宋体" panose="02010600030101010101" pitchFamily="2" charset="-122"/>
              </a:rPr>
              <a:t>）。</a:t>
            </a:r>
            <a:r>
              <a:rPr lang="zh-CN" altLang="en-US" sz="2800">
                <a:latin typeface="宋体" panose="02010600030101010101" pitchFamily="2" charset="-122"/>
              </a:rPr>
              <a:t>      </a:t>
            </a:r>
            <a:endParaRPr lang="zh-CN" altLang="en-US" sz="2800">
              <a:solidFill>
                <a:schemeClr val="folHlink"/>
              </a:solidFill>
            </a:endParaRPr>
          </a:p>
        </p:txBody>
      </p:sp>
      <p:pic>
        <p:nvPicPr>
          <p:cNvPr id="4" name="内容占位符 3" descr="图片1"/>
          <p:cNvPicPr>
            <a:picLocks noChangeAspect="1"/>
          </p:cNvPicPr>
          <p:nvPr/>
        </p:nvPicPr>
        <p:blipFill>
          <a:blip r:embed="rId1"/>
          <a:stretch>
            <a:fillRect/>
          </a:stretch>
        </p:blipFill>
        <p:spPr>
          <a:xfrm>
            <a:off x="8124825" y="0"/>
            <a:ext cx="1019175" cy="1019175"/>
          </a:xfrm>
          <a:prstGeom prst="rect">
            <a:avLst/>
          </a:prstGeom>
          <a:noFill/>
          <a:ln>
            <a:noFill/>
          </a:ln>
          <a:effectLst/>
        </p:spPr>
      </p:pic>
    </p:spTree>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Rectangle 2"/>
          <p:cNvSpPr>
            <a:spLocks noGrp="1" noChangeArrowheads="1"/>
          </p:cNvSpPr>
          <p:nvPr>
            <p:ph type="title"/>
          </p:nvPr>
        </p:nvSpPr>
        <p:spPr>
          <a:xfrm>
            <a:off x="457200" y="685800"/>
            <a:ext cx="8229600" cy="1143000"/>
          </a:xfrm>
        </p:spPr>
        <p:txBody>
          <a:bodyPr/>
          <a:lstStyle/>
          <a:p>
            <a:r>
              <a:rPr lang="en-US" altLang="zh-CN">
                <a:solidFill>
                  <a:srgbClr val="FFFF66"/>
                </a:solidFill>
                <a:latin typeface="宋体" panose="02010600030101010101" pitchFamily="2" charset="-122"/>
              </a:rPr>
              <a:t>7. </a:t>
            </a:r>
            <a:r>
              <a:rPr lang="zh-CN" altLang="en-US">
                <a:solidFill>
                  <a:srgbClr val="FFFF66"/>
                </a:solidFill>
                <a:latin typeface="宋体" panose="02010600030101010101" pitchFamily="2" charset="-122"/>
              </a:rPr>
              <a:t>重要脏器的功能监测</a:t>
            </a:r>
            <a:endParaRPr lang="zh-CN" altLang="en-US">
              <a:solidFill>
                <a:srgbClr val="FFFF66"/>
              </a:solidFill>
              <a:latin typeface="宋体" panose="02010600030101010101" pitchFamily="2" charset="-122"/>
            </a:endParaRPr>
          </a:p>
        </p:txBody>
      </p:sp>
      <p:sp>
        <p:nvSpPr>
          <p:cNvPr id="239619" name="Rectangle 3"/>
          <p:cNvSpPr>
            <a:spLocks noGrp="1" noChangeArrowheads="1"/>
          </p:cNvSpPr>
          <p:nvPr>
            <p:ph type="body" idx="1"/>
          </p:nvPr>
        </p:nvSpPr>
        <p:spPr>
          <a:xfrm>
            <a:off x="304800" y="2362200"/>
            <a:ext cx="8001000" cy="3962400"/>
          </a:xfrm>
        </p:spPr>
        <p:txBody>
          <a:bodyPr/>
          <a:lstStyle/>
          <a:p>
            <a:pPr>
              <a:lnSpc>
                <a:spcPct val="120000"/>
              </a:lnSpc>
            </a:pPr>
            <a:r>
              <a:rPr lang="en-US" altLang="zh-CN">
                <a:latin typeface="宋体" panose="02010600030101010101" pitchFamily="2" charset="-122"/>
              </a:rPr>
              <a:t>  </a:t>
            </a:r>
            <a:r>
              <a:rPr lang="en-US" altLang="zh-CN">
                <a:solidFill>
                  <a:srgbClr val="FFFF66"/>
                </a:solidFill>
              </a:rPr>
              <a:t>(2)</a:t>
            </a:r>
            <a:r>
              <a:rPr lang="zh-CN" altLang="en-US">
                <a:solidFill>
                  <a:srgbClr val="FFFF66"/>
                </a:solidFill>
                <a:latin typeface="宋体" panose="02010600030101010101" pitchFamily="2" charset="-122"/>
              </a:rPr>
              <a:t>呼吸系统的监测</a:t>
            </a:r>
            <a:r>
              <a:rPr lang="en-US" altLang="zh-CN">
                <a:solidFill>
                  <a:srgbClr val="FFFF66"/>
                </a:solidFill>
                <a:latin typeface="宋体" panose="02010600030101010101" pitchFamily="2" charset="-122"/>
              </a:rPr>
              <a:t>:</a:t>
            </a:r>
            <a:r>
              <a:rPr lang="en-US" altLang="zh-CN">
                <a:latin typeface="宋体" panose="02010600030101010101" pitchFamily="2" charset="-122"/>
              </a:rPr>
              <a:t> </a:t>
            </a:r>
            <a:r>
              <a:rPr lang="zh-CN" altLang="en-US">
                <a:solidFill>
                  <a:schemeClr val="tx2"/>
                </a:solidFill>
                <a:latin typeface="宋体" panose="02010600030101010101" pitchFamily="2" charset="-122"/>
              </a:rPr>
              <a:t>骨盆或长骨骨折后</a:t>
            </a:r>
            <a:r>
              <a:rPr lang="en-US" altLang="zh-CN">
                <a:solidFill>
                  <a:schemeClr val="tx2"/>
                </a:solidFill>
              </a:rPr>
              <a:t>24</a:t>
            </a:r>
            <a:r>
              <a:rPr lang="zh-CN" altLang="en-US">
                <a:solidFill>
                  <a:schemeClr val="tx2"/>
                </a:solidFill>
                <a:latin typeface="宋体" panose="02010600030101010101" pitchFamily="2" charset="-122"/>
              </a:rPr>
              <a:t>～</a:t>
            </a:r>
            <a:r>
              <a:rPr lang="en-US" altLang="zh-CN">
                <a:solidFill>
                  <a:schemeClr val="tx2"/>
                </a:solidFill>
              </a:rPr>
              <a:t>48h</a:t>
            </a:r>
            <a:r>
              <a:rPr lang="zh-CN" altLang="en-US">
                <a:solidFill>
                  <a:schemeClr val="tx2"/>
                </a:solidFill>
                <a:latin typeface="宋体" panose="02010600030101010101" pitchFamily="2" charset="-122"/>
              </a:rPr>
              <a:t>，伤员出现呼吸困难、紫绀，伴有氧分压下降和二氧化碳分压升高、意识模糊、嗜睡、发热、脉快，则为骨折后威胁伤员生命最严重的并发症</a:t>
            </a:r>
            <a:r>
              <a:rPr lang="en-US" altLang="zh-CN">
                <a:solidFill>
                  <a:schemeClr val="tx2"/>
                </a:solidFill>
                <a:latin typeface="Arial" panose="020B0604020202020204"/>
              </a:rPr>
              <a:t>—</a:t>
            </a:r>
            <a:r>
              <a:rPr lang="zh-CN" altLang="en-US">
                <a:solidFill>
                  <a:schemeClr val="tx2"/>
                </a:solidFill>
                <a:latin typeface="宋体" panose="02010600030101010101" pitchFamily="2" charset="-122"/>
              </a:rPr>
              <a:t>脂肪栓塞综合征（</a:t>
            </a:r>
            <a:r>
              <a:rPr lang="en-US" altLang="zh-CN">
                <a:solidFill>
                  <a:schemeClr val="tx2"/>
                </a:solidFill>
              </a:rPr>
              <a:t>FES</a:t>
            </a:r>
            <a:r>
              <a:rPr lang="zh-CN" altLang="en-US">
                <a:solidFill>
                  <a:schemeClr val="tx2"/>
                </a:solidFill>
                <a:latin typeface="宋体" panose="02010600030101010101" pitchFamily="2" charset="-122"/>
              </a:rPr>
              <a:t>）。</a:t>
            </a:r>
            <a:r>
              <a:rPr lang="zh-CN" altLang="en-US">
                <a:solidFill>
                  <a:schemeClr val="tx2"/>
                </a:solidFill>
              </a:rPr>
              <a:t> </a:t>
            </a:r>
            <a:endParaRPr lang="zh-CN" altLang="en-US">
              <a:solidFill>
                <a:schemeClr val="tx2"/>
              </a:solidFill>
            </a:endParaRPr>
          </a:p>
        </p:txBody>
      </p:sp>
      <p:pic>
        <p:nvPicPr>
          <p:cNvPr id="4" name="内容占位符 3" descr="图片1"/>
          <p:cNvPicPr>
            <a:picLocks noChangeAspect="1"/>
          </p:cNvPicPr>
          <p:nvPr/>
        </p:nvPicPr>
        <p:blipFill>
          <a:blip r:embed="rId1"/>
          <a:stretch>
            <a:fillRect/>
          </a:stretch>
        </p:blipFill>
        <p:spPr>
          <a:xfrm>
            <a:off x="8124825" y="0"/>
            <a:ext cx="1019175" cy="1019175"/>
          </a:xfrm>
          <a:prstGeom prst="rect">
            <a:avLst/>
          </a:prstGeom>
          <a:noFill/>
          <a:ln>
            <a:noFill/>
          </a:ln>
          <a:effectLst/>
        </p:spPr>
      </p:pic>
    </p:spTree>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Rectangle 2"/>
          <p:cNvSpPr>
            <a:spLocks noGrp="1" noChangeArrowheads="1"/>
          </p:cNvSpPr>
          <p:nvPr>
            <p:ph type="title"/>
          </p:nvPr>
        </p:nvSpPr>
        <p:spPr>
          <a:xfrm>
            <a:off x="457200" y="762000"/>
            <a:ext cx="8229600" cy="1143000"/>
          </a:xfrm>
        </p:spPr>
        <p:txBody>
          <a:bodyPr/>
          <a:lstStyle/>
          <a:p>
            <a:r>
              <a:rPr lang="en-US" altLang="zh-CN" sz="4400">
                <a:solidFill>
                  <a:srgbClr val="FFFF66"/>
                </a:solidFill>
              </a:rPr>
              <a:t>7. </a:t>
            </a:r>
            <a:r>
              <a:rPr lang="zh-CN" altLang="en-US">
                <a:solidFill>
                  <a:srgbClr val="FFFF66"/>
                </a:solidFill>
                <a:latin typeface="宋体" panose="02010600030101010101" pitchFamily="2" charset="-122"/>
              </a:rPr>
              <a:t>重要脏器的功能监测</a:t>
            </a:r>
            <a:endParaRPr lang="zh-CN" altLang="en-US">
              <a:solidFill>
                <a:srgbClr val="FFFF66"/>
              </a:solidFill>
              <a:latin typeface="宋体" panose="02010600030101010101" pitchFamily="2" charset="-122"/>
            </a:endParaRPr>
          </a:p>
        </p:txBody>
      </p:sp>
      <p:sp>
        <p:nvSpPr>
          <p:cNvPr id="232451" name="Rectangle 3"/>
          <p:cNvSpPr>
            <a:spLocks noGrp="1" noChangeArrowheads="1"/>
          </p:cNvSpPr>
          <p:nvPr>
            <p:ph type="body" idx="1"/>
          </p:nvPr>
        </p:nvSpPr>
        <p:spPr>
          <a:xfrm>
            <a:off x="533400" y="2286000"/>
            <a:ext cx="7924800" cy="3581400"/>
          </a:xfrm>
        </p:spPr>
        <p:txBody>
          <a:bodyPr/>
          <a:lstStyle/>
          <a:p>
            <a:pPr>
              <a:lnSpc>
                <a:spcPct val="140000"/>
              </a:lnSpc>
            </a:pPr>
            <a:r>
              <a:rPr lang="en-US" altLang="zh-CN">
                <a:latin typeface="宋体" panose="02010600030101010101" pitchFamily="2" charset="-122"/>
              </a:rPr>
              <a:t> </a:t>
            </a:r>
            <a:r>
              <a:rPr lang="en-US" altLang="zh-CN">
                <a:solidFill>
                  <a:srgbClr val="FFFF66"/>
                </a:solidFill>
              </a:rPr>
              <a:t>(3)</a:t>
            </a:r>
            <a:r>
              <a:rPr lang="zh-CN" altLang="en-US">
                <a:solidFill>
                  <a:srgbClr val="FFFF66"/>
                </a:solidFill>
                <a:latin typeface="宋体" panose="02010600030101010101" pitchFamily="2" charset="-122"/>
              </a:rPr>
              <a:t>神经系统的监测</a:t>
            </a:r>
            <a:r>
              <a:rPr lang="en-US" altLang="zh-CN">
                <a:solidFill>
                  <a:srgbClr val="FFFF66"/>
                </a:solidFill>
                <a:latin typeface="宋体" panose="02010600030101010101" pitchFamily="2" charset="-122"/>
              </a:rPr>
              <a:t>:</a:t>
            </a:r>
            <a:r>
              <a:rPr lang="en-US" altLang="zh-CN">
                <a:solidFill>
                  <a:srgbClr val="FF0000"/>
                </a:solidFill>
                <a:latin typeface="宋体" panose="02010600030101010101" pitchFamily="2" charset="-122"/>
              </a:rPr>
              <a:t> </a:t>
            </a:r>
            <a:r>
              <a:rPr lang="zh-CN" altLang="en-US">
                <a:latin typeface="宋体" panose="02010600030101010101" pitchFamily="2" charset="-122"/>
              </a:rPr>
              <a:t>合并颅脑损伤时，伤员意识由安静转入躁动，或由躁动转入沉睡，结合瞳孔变化，多考虑有继发颅内血肿、脑疝的可能。有条件者，可连续动态监测颅内压（</a:t>
            </a:r>
            <a:r>
              <a:rPr lang="en-US" altLang="zh-CN"/>
              <a:t>ICP</a:t>
            </a:r>
            <a:r>
              <a:rPr lang="zh-CN" altLang="en-US">
                <a:latin typeface="宋体" panose="02010600030101010101" pitchFamily="2" charset="-122"/>
              </a:rPr>
              <a:t>）变化。</a:t>
            </a:r>
            <a:endParaRPr lang="zh-CN" altLang="en-US"/>
          </a:p>
        </p:txBody>
      </p:sp>
      <p:pic>
        <p:nvPicPr>
          <p:cNvPr id="4" name="内容占位符 3" descr="图片1"/>
          <p:cNvPicPr>
            <a:picLocks noChangeAspect="1"/>
          </p:cNvPicPr>
          <p:nvPr/>
        </p:nvPicPr>
        <p:blipFill>
          <a:blip r:embed="rId1"/>
          <a:stretch>
            <a:fillRect/>
          </a:stretch>
        </p:blipFill>
        <p:spPr>
          <a:xfrm>
            <a:off x="8124825" y="0"/>
            <a:ext cx="1019175" cy="1019175"/>
          </a:xfrm>
          <a:prstGeom prst="rect">
            <a:avLst/>
          </a:prstGeom>
          <a:noFill/>
          <a:ln>
            <a:noFill/>
          </a:ln>
          <a:effectLst/>
        </p:spPr>
      </p:pic>
    </p:spTree>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Rectangle 2"/>
          <p:cNvSpPr>
            <a:spLocks noGrp="1" noChangeArrowheads="1"/>
          </p:cNvSpPr>
          <p:nvPr>
            <p:ph type="title"/>
          </p:nvPr>
        </p:nvSpPr>
        <p:spPr>
          <a:xfrm>
            <a:off x="381000" y="685800"/>
            <a:ext cx="8229600" cy="914400"/>
          </a:xfrm>
        </p:spPr>
        <p:txBody>
          <a:bodyPr/>
          <a:lstStyle/>
          <a:p>
            <a:r>
              <a:rPr lang="en-US" altLang="zh-CN" sz="4400">
                <a:solidFill>
                  <a:srgbClr val="FFFF66"/>
                </a:solidFill>
              </a:rPr>
              <a:t>7. </a:t>
            </a:r>
            <a:r>
              <a:rPr lang="zh-CN" altLang="en-US">
                <a:solidFill>
                  <a:srgbClr val="FFFF66"/>
                </a:solidFill>
                <a:latin typeface="宋体" panose="02010600030101010101" pitchFamily="2" charset="-122"/>
              </a:rPr>
              <a:t>重要脏器的功能监测</a:t>
            </a:r>
            <a:endParaRPr lang="zh-CN" altLang="en-US">
              <a:solidFill>
                <a:srgbClr val="FFFF66"/>
              </a:solidFill>
              <a:latin typeface="宋体" panose="02010600030101010101" pitchFamily="2" charset="-122"/>
            </a:endParaRPr>
          </a:p>
        </p:txBody>
      </p:sp>
      <p:sp>
        <p:nvSpPr>
          <p:cNvPr id="233475" name="Rectangle 3"/>
          <p:cNvSpPr>
            <a:spLocks noGrp="1" noChangeArrowheads="1"/>
          </p:cNvSpPr>
          <p:nvPr>
            <p:ph type="body" idx="1"/>
          </p:nvPr>
        </p:nvSpPr>
        <p:spPr>
          <a:xfrm>
            <a:off x="609600" y="1981200"/>
            <a:ext cx="7848600" cy="4114800"/>
          </a:xfrm>
        </p:spPr>
        <p:txBody>
          <a:bodyPr/>
          <a:lstStyle/>
          <a:p>
            <a:pPr>
              <a:lnSpc>
                <a:spcPct val="150000"/>
              </a:lnSpc>
            </a:pPr>
            <a:r>
              <a:rPr lang="en-US" altLang="zh-CN" sz="2800">
                <a:latin typeface="宋体" panose="02010600030101010101" pitchFamily="2" charset="-122"/>
              </a:rPr>
              <a:t>  </a:t>
            </a:r>
            <a:r>
              <a:rPr lang="en-US" altLang="zh-CN" sz="2800">
                <a:solidFill>
                  <a:srgbClr val="FFFF66"/>
                </a:solidFill>
              </a:rPr>
              <a:t>(4)</a:t>
            </a:r>
            <a:r>
              <a:rPr lang="zh-CN" altLang="en-US" sz="2800">
                <a:solidFill>
                  <a:srgbClr val="FFFF66"/>
                </a:solidFill>
                <a:latin typeface="宋体" panose="02010600030101010101" pitchFamily="2" charset="-122"/>
              </a:rPr>
              <a:t>肾功能监测</a:t>
            </a:r>
            <a:r>
              <a:rPr lang="en-US" altLang="zh-CN" sz="2800">
                <a:solidFill>
                  <a:srgbClr val="FFFF66"/>
                </a:solidFill>
                <a:latin typeface="宋体" panose="02010600030101010101" pitchFamily="2" charset="-122"/>
              </a:rPr>
              <a:t>: </a:t>
            </a:r>
            <a:r>
              <a:rPr lang="zh-CN" altLang="en-US" sz="2800">
                <a:latin typeface="宋体" panose="02010600030101010101" pitchFamily="2" charset="-122"/>
              </a:rPr>
              <a:t>创伤后急性肾功能衰竭是继发于休克之后发生的肾缺血、肾血管坏死的临床综合征。可通过严密观察尿量及检测尿比重来监测。</a:t>
            </a:r>
            <a:r>
              <a:rPr lang="en-US" altLang="zh-CN" sz="2800"/>
              <a:t>24h</a:t>
            </a:r>
            <a:r>
              <a:rPr lang="zh-CN" altLang="en-US" sz="2800">
                <a:latin typeface="宋体" panose="02010600030101010101" pitchFamily="2" charset="-122"/>
              </a:rPr>
              <a:t>尿量少于</a:t>
            </a:r>
            <a:r>
              <a:rPr lang="en-US" altLang="zh-CN" sz="2800"/>
              <a:t>400ml</a:t>
            </a:r>
            <a:r>
              <a:rPr lang="zh-CN" altLang="en-US" sz="2800">
                <a:latin typeface="宋体" panose="02010600030101010101" pitchFamily="2" charset="-122"/>
              </a:rPr>
              <a:t>或每小时尿量少于</a:t>
            </a:r>
            <a:r>
              <a:rPr lang="en-US" altLang="zh-CN" sz="2800"/>
              <a:t>17ml</a:t>
            </a:r>
            <a:r>
              <a:rPr lang="zh-CN" altLang="en-US" sz="2800">
                <a:latin typeface="宋体" panose="02010600030101010101" pitchFamily="2" charset="-122"/>
              </a:rPr>
              <a:t>，尿比重低且固定在</a:t>
            </a:r>
            <a:r>
              <a:rPr lang="en-US" altLang="zh-CN" sz="2800"/>
              <a:t>1.010</a:t>
            </a:r>
            <a:r>
              <a:rPr lang="zh-CN" altLang="en-US" sz="2800">
                <a:latin typeface="宋体" panose="02010600030101010101" pitchFamily="2" charset="-122"/>
              </a:rPr>
              <a:t>～</a:t>
            </a:r>
            <a:r>
              <a:rPr lang="en-US" altLang="zh-CN" sz="2800"/>
              <a:t>1.020</a:t>
            </a:r>
            <a:r>
              <a:rPr lang="zh-CN" altLang="en-US" sz="2800">
                <a:latin typeface="宋体" panose="02010600030101010101" pitchFamily="2" charset="-122"/>
              </a:rPr>
              <a:t>，经过补液试验，则可进一步证实。</a:t>
            </a:r>
            <a:endParaRPr lang="zh-CN" altLang="en-US" sz="2800">
              <a:latin typeface="宋体" panose="02010600030101010101" pitchFamily="2" charset="-122"/>
            </a:endParaRPr>
          </a:p>
          <a:p>
            <a:pPr>
              <a:lnSpc>
                <a:spcPct val="90000"/>
              </a:lnSpc>
            </a:pPr>
            <a:r>
              <a:rPr lang="zh-CN" altLang="en-US" sz="2800">
                <a:latin typeface="宋体" panose="02010600030101010101" pitchFamily="2" charset="-122"/>
              </a:rPr>
              <a:t>    </a:t>
            </a:r>
            <a:endParaRPr lang="zh-CN" altLang="en-US" sz="2800"/>
          </a:p>
        </p:txBody>
      </p:sp>
      <p:pic>
        <p:nvPicPr>
          <p:cNvPr id="4" name="内容占位符 3" descr="图片1"/>
          <p:cNvPicPr>
            <a:picLocks noChangeAspect="1"/>
          </p:cNvPicPr>
          <p:nvPr/>
        </p:nvPicPr>
        <p:blipFill>
          <a:blip r:embed="rId1"/>
          <a:stretch>
            <a:fillRect/>
          </a:stretch>
        </p:blipFill>
        <p:spPr>
          <a:xfrm>
            <a:off x="8124825" y="0"/>
            <a:ext cx="1019175" cy="1019175"/>
          </a:xfrm>
          <a:prstGeom prst="rect">
            <a:avLst/>
          </a:prstGeom>
          <a:noFill/>
          <a:ln>
            <a:noFill/>
          </a:ln>
          <a:effectLst/>
        </p:spPr>
      </p:pic>
    </p:spTree>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Rectangle 2"/>
          <p:cNvSpPr>
            <a:spLocks noGrp="1" noChangeArrowheads="1"/>
          </p:cNvSpPr>
          <p:nvPr>
            <p:ph type="title"/>
          </p:nvPr>
        </p:nvSpPr>
        <p:spPr>
          <a:xfrm>
            <a:off x="457200" y="609600"/>
            <a:ext cx="8229600" cy="914400"/>
          </a:xfrm>
        </p:spPr>
        <p:txBody>
          <a:bodyPr/>
          <a:lstStyle/>
          <a:p>
            <a:r>
              <a:rPr lang="en-US" altLang="zh-CN" sz="4400">
                <a:solidFill>
                  <a:srgbClr val="FFFF66"/>
                </a:solidFill>
              </a:rPr>
              <a:t>7. </a:t>
            </a:r>
            <a:r>
              <a:rPr lang="zh-CN" altLang="en-US">
                <a:solidFill>
                  <a:srgbClr val="FFFF66"/>
                </a:solidFill>
                <a:latin typeface="宋体" panose="02010600030101010101" pitchFamily="2" charset="-122"/>
              </a:rPr>
              <a:t>重要脏器的功能监测</a:t>
            </a:r>
            <a:endParaRPr lang="zh-CN" altLang="en-US">
              <a:solidFill>
                <a:srgbClr val="FFFF66"/>
              </a:solidFill>
              <a:latin typeface="宋体" panose="02010600030101010101" pitchFamily="2" charset="-122"/>
            </a:endParaRPr>
          </a:p>
        </p:txBody>
      </p:sp>
      <p:sp>
        <p:nvSpPr>
          <p:cNvPr id="237571" name="Rectangle 3"/>
          <p:cNvSpPr>
            <a:spLocks noGrp="1" noChangeArrowheads="1"/>
          </p:cNvSpPr>
          <p:nvPr>
            <p:ph type="body" idx="1"/>
          </p:nvPr>
        </p:nvSpPr>
        <p:spPr>
          <a:xfrm>
            <a:off x="685800" y="2209800"/>
            <a:ext cx="7696200" cy="4267200"/>
          </a:xfrm>
        </p:spPr>
        <p:txBody>
          <a:bodyPr/>
          <a:lstStyle/>
          <a:p>
            <a:r>
              <a:rPr lang="en-US" altLang="zh-CN">
                <a:latin typeface="宋体" panose="02010600030101010101" pitchFamily="2" charset="-122"/>
              </a:rPr>
              <a:t> </a:t>
            </a:r>
            <a:r>
              <a:rPr lang="en-US" altLang="zh-CN">
                <a:solidFill>
                  <a:srgbClr val="FFFF66"/>
                </a:solidFill>
              </a:rPr>
              <a:t>(4)</a:t>
            </a:r>
            <a:r>
              <a:rPr lang="zh-CN" altLang="en-US">
                <a:solidFill>
                  <a:srgbClr val="FFFF66"/>
                </a:solidFill>
                <a:latin typeface="宋体" panose="02010600030101010101" pitchFamily="2" charset="-122"/>
              </a:rPr>
              <a:t>肾功能监测</a:t>
            </a:r>
            <a:r>
              <a:rPr lang="en-US" altLang="zh-CN">
                <a:solidFill>
                  <a:srgbClr val="FFFF66"/>
                </a:solidFill>
                <a:latin typeface="宋体" panose="02010600030101010101" pitchFamily="2" charset="-122"/>
              </a:rPr>
              <a:t>: </a:t>
            </a:r>
            <a:r>
              <a:rPr lang="zh-CN" altLang="en-US">
                <a:latin typeface="宋体" panose="02010600030101010101" pitchFamily="2" charset="-122"/>
              </a:rPr>
              <a:t>具体方法是由静脉输入</a:t>
            </a:r>
            <a:r>
              <a:rPr lang="en-US" altLang="zh-CN"/>
              <a:t>5</a:t>
            </a:r>
            <a:r>
              <a:rPr lang="en-US" altLang="zh-CN">
                <a:latin typeface="宋体" panose="02010600030101010101" pitchFamily="2" charset="-122"/>
              </a:rPr>
              <a:t>%</a:t>
            </a:r>
            <a:r>
              <a:rPr lang="zh-CN" altLang="en-US">
                <a:latin typeface="宋体" panose="02010600030101010101" pitchFamily="2" charset="-122"/>
              </a:rPr>
              <a:t>葡萄糖或</a:t>
            </a:r>
            <a:r>
              <a:rPr lang="en-US" altLang="zh-CN"/>
              <a:t>5</a:t>
            </a:r>
            <a:r>
              <a:rPr lang="en-US" altLang="zh-CN">
                <a:latin typeface="宋体" panose="02010600030101010101" pitchFamily="2" charset="-122"/>
              </a:rPr>
              <a:t>%</a:t>
            </a:r>
            <a:r>
              <a:rPr lang="zh-CN" altLang="en-US">
                <a:latin typeface="宋体" panose="02010600030101010101" pitchFamily="2" charset="-122"/>
              </a:rPr>
              <a:t>右旋糖酐溶液</a:t>
            </a:r>
            <a:r>
              <a:rPr lang="en-US" altLang="zh-CN"/>
              <a:t>500ml</a:t>
            </a:r>
            <a:r>
              <a:rPr lang="zh-CN" altLang="en-US">
                <a:latin typeface="宋体" panose="02010600030101010101" pitchFamily="2" charset="-122"/>
              </a:rPr>
              <a:t>，然后测量每小时尿量。尿量增加，比重降低，则提示肾功能尚无器质性病变，反之尿量不增，尿比重仍在</a:t>
            </a:r>
            <a:r>
              <a:rPr lang="en-US" altLang="zh-CN"/>
              <a:t>1.010</a:t>
            </a:r>
            <a:r>
              <a:rPr lang="zh-CN" altLang="en-US">
                <a:latin typeface="宋体" panose="02010600030101010101" pitchFamily="2" charset="-122"/>
              </a:rPr>
              <a:t>，再加上其它实验室诊断（高钾、高鎂、低钠、低钙、高磷酸症），则提示肾功能。</a:t>
            </a:r>
            <a:r>
              <a:rPr lang="zh-CN" altLang="en-US"/>
              <a:t> </a:t>
            </a:r>
            <a:endParaRPr lang="zh-CN" altLang="en-US"/>
          </a:p>
        </p:txBody>
      </p:sp>
      <p:pic>
        <p:nvPicPr>
          <p:cNvPr id="4" name="内容占位符 3" descr="图片1"/>
          <p:cNvPicPr>
            <a:picLocks noChangeAspect="1"/>
          </p:cNvPicPr>
          <p:nvPr/>
        </p:nvPicPr>
        <p:blipFill>
          <a:blip r:embed="rId1"/>
          <a:stretch>
            <a:fillRect/>
          </a:stretch>
        </p:blipFill>
        <p:spPr>
          <a:xfrm>
            <a:off x="8124825" y="0"/>
            <a:ext cx="1019175" cy="1019175"/>
          </a:xfrm>
          <a:prstGeom prst="rect">
            <a:avLst/>
          </a:prstGeom>
          <a:noFill/>
          <a:ln>
            <a:noFill/>
          </a:ln>
          <a:effectLst/>
        </p:spPr>
      </p:pic>
    </p:spTree>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Rectangle 2"/>
          <p:cNvSpPr>
            <a:spLocks noGrp="1" noChangeArrowheads="1"/>
          </p:cNvSpPr>
          <p:nvPr>
            <p:ph type="title"/>
          </p:nvPr>
        </p:nvSpPr>
        <p:spPr>
          <a:xfrm>
            <a:off x="381000" y="533400"/>
            <a:ext cx="8229600" cy="1143000"/>
          </a:xfrm>
        </p:spPr>
        <p:txBody>
          <a:bodyPr/>
          <a:lstStyle/>
          <a:p>
            <a:r>
              <a:rPr lang="en-US" altLang="zh-CN" sz="4000">
                <a:solidFill>
                  <a:srgbClr val="FFFF66"/>
                </a:solidFill>
              </a:rPr>
              <a:t>8. </a:t>
            </a:r>
            <a:r>
              <a:rPr lang="zh-CN" altLang="en-US" sz="4000">
                <a:solidFill>
                  <a:srgbClr val="FFFF66"/>
                </a:solidFill>
                <a:latin typeface="宋体" panose="02010600030101010101" pitchFamily="2" charset="-122"/>
              </a:rPr>
              <a:t>心 理 护 理</a:t>
            </a:r>
            <a:r>
              <a:rPr lang="zh-CN" altLang="en-US"/>
              <a:t> </a:t>
            </a:r>
            <a:endParaRPr lang="zh-CN" altLang="en-US"/>
          </a:p>
        </p:txBody>
      </p:sp>
      <p:sp>
        <p:nvSpPr>
          <p:cNvPr id="234499" name="Rectangle 3"/>
          <p:cNvSpPr>
            <a:spLocks noGrp="1" noChangeArrowheads="1"/>
          </p:cNvSpPr>
          <p:nvPr>
            <p:ph type="body" idx="1"/>
          </p:nvPr>
        </p:nvSpPr>
        <p:spPr>
          <a:xfrm>
            <a:off x="381000" y="2057400"/>
            <a:ext cx="7772400" cy="4495800"/>
          </a:xfrm>
        </p:spPr>
        <p:txBody>
          <a:bodyPr/>
          <a:lstStyle/>
          <a:p>
            <a:r>
              <a:rPr lang="en-US" altLang="zh-CN">
                <a:latin typeface="宋体" panose="02010600030101010101" pitchFamily="2" charset="-122"/>
              </a:rPr>
              <a:t>      </a:t>
            </a:r>
            <a:r>
              <a:rPr lang="zh-CN" altLang="en-US">
                <a:latin typeface="宋体" panose="02010600030101010101" pitchFamily="2" charset="-122"/>
              </a:rPr>
              <a:t>在抢救中几乎所有伤员均有不同程度的恐惧心理，迫切要求得到最佳治疗和护理。造成多发伤事件对伤员是一负性刺激，外伤、出血、疼痛、呼吸困难等症状以及各种监护和抢救仪器的使用都会导致伤员恐惧和焦虑不安。因此，对意识清醒的伤员，心理护理应贯穿在整个急救护理中。</a:t>
            </a:r>
            <a:endParaRPr lang="zh-CN" altLang="en-US"/>
          </a:p>
        </p:txBody>
      </p:sp>
      <p:pic>
        <p:nvPicPr>
          <p:cNvPr id="4" name="内容占位符 3" descr="图片1"/>
          <p:cNvPicPr>
            <a:picLocks noChangeAspect="1"/>
          </p:cNvPicPr>
          <p:nvPr/>
        </p:nvPicPr>
        <p:blipFill>
          <a:blip r:embed="rId1"/>
          <a:stretch>
            <a:fillRect/>
          </a:stretch>
        </p:blipFill>
        <p:spPr>
          <a:xfrm>
            <a:off x="8124825" y="0"/>
            <a:ext cx="1019175" cy="1019175"/>
          </a:xfrm>
          <a:prstGeom prst="rect">
            <a:avLst/>
          </a:prstGeom>
          <a:noFill/>
          <a:ln>
            <a:noFill/>
          </a:ln>
          <a:effectLst/>
        </p:spPr>
      </p:pic>
    </p:spTree>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Rectangle 2"/>
          <p:cNvSpPr>
            <a:spLocks noGrp="1" noChangeArrowheads="1"/>
          </p:cNvSpPr>
          <p:nvPr>
            <p:ph type="title"/>
          </p:nvPr>
        </p:nvSpPr>
        <p:spPr>
          <a:xfrm>
            <a:off x="1143000" y="838200"/>
            <a:ext cx="6096000" cy="990600"/>
          </a:xfrm>
        </p:spPr>
        <p:txBody>
          <a:bodyPr/>
          <a:lstStyle/>
          <a:p>
            <a:r>
              <a:rPr lang="en-US" altLang="zh-CN" sz="4000">
                <a:solidFill>
                  <a:srgbClr val="FFFF66"/>
                </a:solidFill>
              </a:rPr>
              <a:t>8  </a:t>
            </a:r>
            <a:r>
              <a:rPr lang="zh-CN" altLang="en-US" sz="4000">
                <a:solidFill>
                  <a:srgbClr val="FFFF66"/>
                </a:solidFill>
                <a:latin typeface="宋体" panose="02010600030101010101" pitchFamily="2" charset="-122"/>
              </a:rPr>
              <a:t>心理护理</a:t>
            </a:r>
            <a:endParaRPr lang="zh-CN" altLang="en-US" sz="4000">
              <a:solidFill>
                <a:srgbClr val="FFFF66"/>
              </a:solidFill>
              <a:latin typeface="宋体" panose="02010600030101010101" pitchFamily="2" charset="-122"/>
            </a:endParaRPr>
          </a:p>
        </p:txBody>
      </p:sp>
      <p:sp>
        <p:nvSpPr>
          <p:cNvPr id="235523" name="Rectangle 3"/>
          <p:cNvSpPr>
            <a:spLocks noGrp="1" noChangeArrowheads="1"/>
          </p:cNvSpPr>
          <p:nvPr>
            <p:ph type="body" idx="1"/>
          </p:nvPr>
        </p:nvSpPr>
        <p:spPr>
          <a:xfrm>
            <a:off x="457200" y="2209800"/>
            <a:ext cx="8001000" cy="3581400"/>
          </a:xfrm>
        </p:spPr>
        <p:txBody>
          <a:bodyPr/>
          <a:lstStyle/>
          <a:p>
            <a:pPr>
              <a:lnSpc>
                <a:spcPct val="160000"/>
              </a:lnSpc>
              <a:buClr>
                <a:schemeClr val="tx1"/>
              </a:buClr>
              <a:buFont typeface="Wingdings" panose="05000000000000000000" pitchFamily="2" charset="2"/>
              <a:buBlip>
                <a:blip r:embed="rId1"/>
              </a:buBlip>
            </a:pPr>
            <a:r>
              <a:rPr lang="zh-CN" altLang="en-US">
                <a:latin typeface="宋体" panose="02010600030101010101" pitchFamily="2" charset="-122"/>
              </a:rPr>
              <a:t>主动关心，同情伤员，紧急处理做到稳、准、轻、快，沉着冷静，让伤员有安全感。</a:t>
            </a:r>
            <a:endParaRPr lang="zh-CN" altLang="en-US">
              <a:latin typeface="宋体" panose="02010600030101010101" pitchFamily="2" charset="-122"/>
            </a:endParaRPr>
          </a:p>
          <a:p>
            <a:pPr>
              <a:lnSpc>
                <a:spcPct val="160000"/>
              </a:lnSpc>
              <a:buClr>
                <a:schemeClr val="tx1"/>
              </a:buClr>
              <a:buFont typeface="Wingdings" panose="05000000000000000000" pitchFamily="2" charset="2"/>
              <a:buBlip>
                <a:blip r:embed="rId1"/>
              </a:buBlip>
            </a:pPr>
            <a:r>
              <a:rPr lang="zh-CN" altLang="en-US">
                <a:latin typeface="宋体" panose="02010600030101010101" pitchFamily="2" charset="-122"/>
              </a:rPr>
              <a:t>树立时间就是生命的观念，尽快采取相应的急救措施。</a:t>
            </a:r>
            <a:endParaRPr lang="zh-CN" altLang="en-US">
              <a:latin typeface="宋体" panose="02010600030101010101" pitchFamily="2" charset="-122"/>
            </a:endParaRPr>
          </a:p>
        </p:txBody>
      </p:sp>
      <p:pic>
        <p:nvPicPr>
          <p:cNvPr id="4" name="内容占位符 3" descr="图片1"/>
          <p:cNvPicPr>
            <a:picLocks noChangeAspect="1"/>
          </p:cNvPicPr>
          <p:nvPr/>
        </p:nvPicPr>
        <p:blipFill>
          <a:blip r:embed="rId2"/>
          <a:stretch>
            <a:fillRect/>
          </a:stretch>
        </p:blipFill>
        <p:spPr>
          <a:xfrm>
            <a:off x="8124825" y="0"/>
            <a:ext cx="1019175" cy="1019175"/>
          </a:xfrm>
          <a:prstGeom prst="rect">
            <a:avLst/>
          </a:prstGeom>
          <a:noFill/>
          <a:ln>
            <a:noFill/>
          </a:ln>
          <a:effectLst/>
        </p:spPr>
      </p:pic>
    </p:spTree>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Rectangle 2"/>
          <p:cNvSpPr>
            <a:spLocks noGrp="1" noChangeArrowheads="1"/>
          </p:cNvSpPr>
          <p:nvPr>
            <p:ph type="title"/>
          </p:nvPr>
        </p:nvSpPr>
        <p:spPr>
          <a:xfrm>
            <a:off x="0" y="990600"/>
            <a:ext cx="8229600" cy="990600"/>
          </a:xfrm>
        </p:spPr>
        <p:txBody>
          <a:bodyPr/>
          <a:lstStyle/>
          <a:p>
            <a:r>
              <a:rPr lang="en-US" altLang="zh-CN" sz="4000">
                <a:solidFill>
                  <a:srgbClr val="FFFF66"/>
                </a:solidFill>
              </a:rPr>
              <a:t>8  </a:t>
            </a:r>
            <a:r>
              <a:rPr lang="zh-CN" altLang="en-US" sz="4000">
                <a:solidFill>
                  <a:srgbClr val="FFFF66"/>
                </a:solidFill>
                <a:latin typeface="宋体" panose="02010600030101010101" pitchFamily="2" charset="-122"/>
              </a:rPr>
              <a:t>心理护理</a:t>
            </a:r>
            <a:endParaRPr lang="zh-CN" altLang="en-US" sz="4000">
              <a:solidFill>
                <a:srgbClr val="FFFF66"/>
              </a:solidFill>
              <a:latin typeface="宋体" panose="02010600030101010101" pitchFamily="2" charset="-122"/>
            </a:endParaRPr>
          </a:p>
        </p:txBody>
      </p:sp>
      <p:sp>
        <p:nvSpPr>
          <p:cNvPr id="240643" name="Rectangle 3"/>
          <p:cNvSpPr>
            <a:spLocks noGrp="1" noChangeArrowheads="1"/>
          </p:cNvSpPr>
          <p:nvPr>
            <p:ph type="body" idx="1"/>
          </p:nvPr>
        </p:nvSpPr>
        <p:spPr>
          <a:xfrm>
            <a:off x="533400" y="1828800"/>
            <a:ext cx="8001000" cy="3962400"/>
          </a:xfrm>
        </p:spPr>
        <p:txBody>
          <a:bodyPr/>
          <a:lstStyle/>
          <a:p>
            <a:pPr>
              <a:buClr>
                <a:schemeClr val="tx1"/>
              </a:buClr>
            </a:pPr>
            <a:endParaRPr lang="en-US" altLang="zh-CN">
              <a:latin typeface="宋体" panose="02010600030101010101" pitchFamily="2" charset="-122"/>
            </a:endParaRPr>
          </a:p>
          <a:p>
            <a:pPr>
              <a:lnSpc>
                <a:spcPct val="150000"/>
              </a:lnSpc>
              <a:buClr>
                <a:schemeClr val="tx1"/>
              </a:buClr>
              <a:buFont typeface="Wingdings" panose="05000000000000000000" pitchFamily="2" charset="2"/>
              <a:buChar char="ü"/>
            </a:pPr>
            <a:r>
              <a:rPr lang="zh-CN" altLang="en-US">
                <a:latin typeface="宋体" panose="02010600030101010101" pitchFamily="2" charset="-122"/>
              </a:rPr>
              <a:t>做好说服开导工作，解除其恐惧的心理。</a:t>
            </a:r>
            <a:endParaRPr lang="zh-CN" altLang="en-US">
              <a:latin typeface="宋体" panose="02010600030101010101" pitchFamily="2" charset="-122"/>
            </a:endParaRPr>
          </a:p>
          <a:p>
            <a:pPr>
              <a:lnSpc>
                <a:spcPct val="150000"/>
              </a:lnSpc>
              <a:buFont typeface="Wingdings" panose="05000000000000000000" pitchFamily="2" charset="2"/>
              <a:buChar char="l"/>
            </a:pPr>
            <a:r>
              <a:rPr lang="zh-CN" altLang="en-US">
                <a:latin typeface="宋体" panose="02010600030101010101" pitchFamily="2" charset="-122"/>
              </a:rPr>
              <a:t>护士对伤员的焦躁行为应善于忍耐和克制，不计较伤员的过激言行，使伤员能配合各项急救治疗措施，早日康复。</a:t>
            </a:r>
            <a:endParaRPr lang="zh-CN" altLang="en-US">
              <a:latin typeface="宋体" panose="02010600030101010101" pitchFamily="2" charset="-122"/>
            </a:endParaRPr>
          </a:p>
        </p:txBody>
      </p:sp>
      <p:pic>
        <p:nvPicPr>
          <p:cNvPr id="4" name="内容占位符 3" descr="图片1"/>
          <p:cNvPicPr>
            <a:picLocks noChangeAspect="1"/>
          </p:cNvPicPr>
          <p:nvPr/>
        </p:nvPicPr>
        <p:blipFill>
          <a:blip r:embed="rId1"/>
          <a:stretch>
            <a:fillRect/>
          </a:stretch>
        </p:blipFill>
        <p:spPr>
          <a:xfrm>
            <a:off x="8124825" y="0"/>
            <a:ext cx="1019175" cy="1019175"/>
          </a:xfrm>
          <a:prstGeom prst="rect">
            <a:avLst/>
          </a:prstGeom>
          <a:noFill/>
          <a:ln>
            <a:noFill/>
          </a:ln>
          <a:effectLst/>
        </p:spPr>
      </p:pic>
    </p:spTree>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6546" name="Picture 2" descr="PE01027_"/>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5257800" y="381000"/>
            <a:ext cx="2297113" cy="3657600"/>
          </a:xfrm>
          <a:prstGeom prst="rect">
            <a:avLst/>
          </a:prstGeom>
          <a:noFill/>
          <a:extLst>
            <a:ext uri="{909E8E84-426E-40DD-AFC4-6F175D3DCCD1}">
              <a14:hiddenFill xmlns:a14="http://schemas.microsoft.com/office/drawing/2010/main">
                <a:solidFill>
                  <a:srgbClr val="FFFFFF"/>
                </a:solidFill>
              </a14:hiddenFill>
            </a:ext>
          </a:extLst>
        </p:spPr>
      </p:pic>
      <p:pic>
        <p:nvPicPr>
          <p:cNvPr id="236547" name="Picture 3" descr="AN02097_"/>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200" y="3810000"/>
            <a:ext cx="2667000" cy="1989138"/>
          </a:xfrm>
          <a:prstGeom prst="rect">
            <a:avLst/>
          </a:prstGeom>
          <a:noFill/>
          <a:extLst>
            <a:ext uri="{909E8E84-426E-40DD-AFC4-6F175D3DCCD1}">
              <a14:hiddenFill xmlns:a14="http://schemas.microsoft.com/office/drawing/2010/main">
                <a:solidFill>
                  <a:srgbClr val="FFFFFF"/>
                </a:solidFill>
              </a14:hiddenFill>
            </a:ext>
          </a:extLst>
        </p:spPr>
      </p:pic>
      <p:pic>
        <p:nvPicPr>
          <p:cNvPr id="236548" name="Picture 4" descr="NA00864_"/>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38600" y="4267200"/>
            <a:ext cx="2209800" cy="1263650"/>
          </a:xfrm>
          <a:prstGeom prst="rect">
            <a:avLst/>
          </a:prstGeom>
          <a:noFill/>
          <a:extLst>
            <a:ext uri="{909E8E84-426E-40DD-AFC4-6F175D3DCCD1}">
              <a14:hiddenFill xmlns:a14="http://schemas.microsoft.com/office/drawing/2010/main">
                <a:solidFill>
                  <a:srgbClr val="FFFFFF"/>
                </a:solidFill>
              </a14:hiddenFill>
            </a:ext>
          </a:extLst>
        </p:spPr>
      </p:pic>
      <p:sp>
        <p:nvSpPr>
          <p:cNvPr id="236549" name="WordArt 5"/>
          <p:cNvSpPr>
            <a:spLocks noChangeArrowheads="1" noChangeShapeType="1" noTextEdit="1"/>
          </p:cNvSpPr>
          <p:nvPr/>
        </p:nvSpPr>
        <p:spPr bwMode="auto">
          <a:xfrm>
            <a:off x="990600" y="914400"/>
            <a:ext cx="3352800" cy="1828800"/>
          </a:xfrm>
          <a:prstGeom prst="rect">
            <a:avLst/>
          </a:prstGeom>
          <a:extLst>
            <a:ext uri="{AF507438-7753-43E0-B8FC-AC1667EBCBE1}">
              <a14:hiddenEffects xmlns:a14="http://schemas.microsoft.com/office/drawing/2010/main">
                <a:effectLst/>
              </a14:hiddenEffects>
            </a:ext>
          </a:extLst>
        </p:spPr>
        <p:txBody>
          <a:bodyPr wrap="none" fromWordArt="1">
            <a:prstTxWarp prst="textCascadeUp">
              <a:avLst>
                <a:gd name="adj" fmla="val 44444"/>
              </a:avLst>
            </a:prstTxWarp>
            <a:scene3d>
              <a:camera prst="legacyPerspectiveFront">
                <a:rot lat="20519999" lon="1080000" rev="0"/>
              </a:camera>
              <a:lightRig rig="legacyHarsh2" dir="b"/>
            </a:scene3d>
            <a:sp3d extrusionH="430200" prstMaterial="legacyMatte">
              <a:extrusionClr>
                <a:srgbClr val="FF6600"/>
              </a:extrusionClr>
            </a:sp3d>
          </a:bodyPr>
          <a:lstStyle/>
          <a:p>
            <a:pPr algn="ctr"/>
            <a:r>
              <a:rPr lang="zh-CN" altLang="en-US" sz="3600" kern="10">
                <a:ln w="9525">
                  <a:round/>
                </a:ln>
                <a:gradFill rotWithShape="0">
                  <a:gsLst>
                    <a:gs pos="0">
                      <a:srgbClr val="FFE701"/>
                    </a:gs>
                    <a:gs pos="100000">
                      <a:srgbClr val="FE3E02"/>
                    </a:gs>
                  </a:gsLst>
                  <a:lin ang="5400000" scaled="1"/>
                </a:gradFill>
                <a:latin typeface="宋体" panose="02010600030101010101" pitchFamily="2" charset="-122"/>
                <a:ea typeface="宋体" panose="02010600030101010101" pitchFamily="2" charset="-122"/>
              </a:rPr>
              <a:t>谢谢！</a:t>
            </a:r>
            <a:endParaRPr lang="zh-CN" altLang="en-US" sz="3600" kern="10">
              <a:ln w="9525">
                <a:round/>
              </a:ln>
              <a:gradFill rotWithShape="0">
                <a:gsLst>
                  <a:gs pos="0">
                    <a:srgbClr val="FFE701"/>
                  </a:gs>
                  <a:gs pos="100000">
                    <a:srgbClr val="FE3E02"/>
                  </a:gs>
                </a:gsLst>
                <a:lin ang="5400000" scaled="1"/>
              </a:gradFill>
              <a:latin typeface="宋体" panose="02010600030101010101" pitchFamily="2" charset="-122"/>
              <a:ea typeface="宋体" panose="02010600030101010101" pitchFamily="2" charset="-122"/>
            </a:endParaRPr>
          </a:p>
        </p:txBody>
      </p:sp>
      <p:pic>
        <p:nvPicPr>
          <p:cNvPr id="4" name="内容占位符 3" descr="图片1"/>
          <p:cNvPicPr>
            <a:picLocks noChangeAspect="1"/>
          </p:cNvPicPr>
          <p:nvPr/>
        </p:nvPicPr>
        <p:blipFill>
          <a:blip r:embed="rId4"/>
          <a:stretch>
            <a:fillRect/>
          </a:stretch>
        </p:blipFill>
        <p:spPr>
          <a:xfrm>
            <a:off x="8124825" y="0"/>
            <a:ext cx="1019175" cy="1019175"/>
          </a:xfrm>
          <a:prstGeom prst="rect">
            <a:avLst/>
          </a:prstGeom>
          <a:noFill/>
          <a:ln>
            <a:noFill/>
          </a:ln>
          <a:effectLst/>
        </p:spPr>
      </p:pic>
    </p:spTree>
  </p:cSld>
  <p:clrMapOvr>
    <a:masterClrMapping/>
  </p:clrMapOvr>
</p:sld>
</file>

<file path=ppt/theme/theme1.xml><?xml version="1.0" encoding="utf-8"?>
<a:theme xmlns:a="http://schemas.openxmlformats.org/drawingml/2006/main" name="Beam">
  <a:themeElements>
    <a:clrScheme name="Beam 2">
      <a:dk1>
        <a:srgbClr val="000080"/>
      </a:dk1>
      <a:lt1>
        <a:srgbClr val="FFFFFF"/>
      </a:lt1>
      <a:dk2>
        <a:srgbClr val="000099"/>
      </a:dk2>
      <a:lt2>
        <a:srgbClr val="FFFFFF"/>
      </a:lt2>
      <a:accent1>
        <a:srgbClr val="3366FF"/>
      </a:accent1>
      <a:accent2>
        <a:srgbClr val="7B46D0"/>
      </a:accent2>
      <a:accent3>
        <a:srgbClr val="AAAACA"/>
      </a:accent3>
      <a:accent4>
        <a:srgbClr val="DADADA"/>
      </a:accent4>
      <a:accent5>
        <a:srgbClr val="ADB8FF"/>
      </a:accent5>
      <a:accent6>
        <a:srgbClr val="6F3FBC"/>
      </a:accent6>
      <a:hlink>
        <a:srgbClr val="86D1EC"/>
      </a:hlink>
      <a:folHlink>
        <a:srgbClr val="45C984"/>
      </a:folHlink>
    </a:clrScheme>
    <a:fontScheme name="Beam">
      <a:majorFont>
        <a:latin typeface="Arial"/>
        <a:ea typeface="黑体"/>
        <a:cs typeface=""/>
      </a:majorFont>
      <a:minorFont>
        <a:latin typeface="Arial"/>
        <a:ea typeface="黑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raClrSchemeLst>
    <a:extraClrScheme>
      <a:clrScheme name="Beam 1">
        <a:dk1>
          <a:srgbClr val="1A006C"/>
        </a:dk1>
        <a:lt1>
          <a:srgbClr val="FFFFFF"/>
        </a:lt1>
        <a:dk2>
          <a:srgbClr val="000066"/>
        </a:dk2>
        <a:lt2>
          <a:srgbClr val="CCCCFF"/>
        </a:lt2>
        <a:accent1>
          <a:srgbClr val="0099CC"/>
        </a:accent1>
        <a:accent2>
          <a:srgbClr val="6600CC"/>
        </a:accent2>
        <a:accent3>
          <a:srgbClr val="AAAAB8"/>
        </a:accent3>
        <a:accent4>
          <a:srgbClr val="DADADA"/>
        </a:accent4>
        <a:accent5>
          <a:srgbClr val="AACAE2"/>
        </a:accent5>
        <a:accent6>
          <a:srgbClr val="5C00B9"/>
        </a:accent6>
        <a:hlink>
          <a:srgbClr val="9999FF"/>
        </a:hlink>
        <a:folHlink>
          <a:srgbClr val="33CCCC"/>
        </a:folHlink>
      </a:clrScheme>
      <a:clrMap bg1="dk2" tx1="lt1" bg2="dk1" tx2="lt2" accent1="accent1" accent2="accent2" accent3="accent3" accent4="accent4" accent5="accent5" accent6="accent6" hlink="hlink" folHlink="folHlink"/>
    </a:extraClrScheme>
    <a:extraClrScheme>
      <a:clrScheme name="Beam 2">
        <a:dk1>
          <a:srgbClr val="000080"/>
        </a:dk1>
        <a:lt1>
          <a:srgbClr val="FFFFFF"/>
        </a:lt1>
        <a:dk2>
          <a:srgbClr val="000099"/>
        </a:dk2>
        <a:lt2>
          <a:srgbClr val="FFFFFF"/>
        </a:lt2>
        <a:accent1>
          <a:srgbClr val="3366FF"/>
        </a:accent1>
        <a:accent2>
          <a:srgbClr val="7B46D0"/>
        </a:accent2>
        <a:accent3>
          <a:srgbClr val="AAAACA"/>
        </a:accent3>
        <a:accent4>
          <a:srgbClr val="DADADA"/>
        </a:accent4>
        <a:accent5>
          <a:srgbClr val="ADB8FF"/>
        </a:accent5>
        <a:accent6>
          <a:srgbClr val="6F3FBC"/>
        </a:accent6>
        <a:hlink>
          <a:srgbClr val="86D1EC"/>
        </a:hlink>
        <a:folHlink>
          <a:srgbClr val="45C984"/>
        </a:folHlink>
      </a:clrScheme>
      <a:clrMap bg1="dk2" tx1="lt1" bg2="dk1" tx2="lt2" accent1="accent1" accent2="accent2" accent3="accent3" accent4="accent4" accent5="accent5" accent6="accent6" hlink="hlink" folHlink="folHlink"/>
    </a:extraClrScheme>
    <a:extraClrScheme>
      <a:clrScheme name="Beam 3">
        <a:dk1>
          <a:srgbClr val="3F4873"/>
        </a:dk1>
        <a:lt1>
          <a:srgbClr val="FFFFFF"/>
        </a:lt1>
        <a:dk2>
          <a:srgbClr val="4F598D"/>
        </a:dk2>
        <a:lt2>
          <a:srgbClr val="CCECFF"/>
        </a:lt2>
        <a:accent1>
          <a:srgbClr val="0099CC"/>
        </a:accent1>
        <a:accent2>
          <a:srgbClr val="4C8470"/>
        </a:accent2>
        <a:accent3>
          <a:srgbClr val="B2B5C5"/>
        </a:accent3>
        <a:accent4>
          <a:srgbClr val="DADADA"/>
        </a:accent4>
        <a:accent5>
          <a:srgbClr val="AACAE2"/>
        </a:accent5>
        <a:accent6>
          <a:srgbClr val="447765"/>
        </a:accent6>
        <a:hlink>
          <a:srgbClr val="99CC00"/>
        </a:hlink>
        <a:folHlink>
          <a:srgbClr val="96A4C8"/>
        </a:folHlink>
      </a:clrScheme>
      <a:clrMap bg1="dk2" tx1="lt1" bg2="dk1" tx2="lt2" accent1="accent1" accent2="accent2" accent3="accent3" accent4="accent4" accent5="accent5" accent6="accent6" hlink="hlink" folHlink="folHlink"/>
    </a:extraClrScheme>
    <a:extraClrScheme>
      <a:clrScheme name="Beam 4">
        <a:dk1>
          <a:srgbClr val="006E6B"/>
        </a:dk1>
        <a:lt1>
          <a:srgbClr val="FFFFFF"/>
        </a:lt1>
        <a:dk2>
          <a:srgbClr val="008080"/>
        </a:dk2>
        <a:lt2>
          <a:srgbClr val="E2EFCD"/>
        </a:lt2>
        <a:accent1>
          <a:srgbClr val="33CCCC"/>
        </a:accent1>
        <a:accent2>
          <a:srgbClr val="6352B8"/>
        </a:accent2>
        <a:accent3>
          <a:srgbClr val="AAC0C0"/>
        </a:accent3>
        <a:accent4>
          <a:srgbClr val="DADADA"/>
        </a:accent4>
        <a:accent5>
          <a:srgbClr val="ADE2E2"/>
        </a:accent5>
        <a:accent6>
          <a:srgbClr val="5949A6"/>
        </a:accent6>
        <a:hlink>
          <a:srgbClr val="CCFFFF"/>
        </a:hlink>
        <a:folHlink>
          <a:srgbClr val="99CCFF"/>
        </a:folHlink>
      </a:clrScheme>
      <a:clrMap bg1="dk2" tx1="lt1" bg2="dk1" tx2="lt2" accent1="accent1" accent2="accent2" accent3="accent3" accent4="accent4" accent5="accent5" accent6="accent6" hlink="hlink" folHlink="folHlink"/>
    </a:extraClrScheme>
    <a:extraClrScheme>
      <a:clrScheme name="Beam 5">
        <a:dk1>
          <a:srgbClr val="48562C"/>
        </a:dk1>
        <a:lt1>
          <a:srgbClr val="FFFFFF"/>
        </a:lt1>
        <a:dk2>
          <a:srgbClr val="546434"/>
        </a:dk2>
        <a:lt2>
          <a:srgbClr val="FFFFCC"/>
        </a:lt2>
        <a:accent1>
          <a:srgbClr val="7B8A6E"/>
        </a:accent1>
        <a:accent2>
          <a:srgbClr val="527C3A"/>
        </a:accent2>
        <a:accent3>
          <a:srgbClr val="B3B8AE"/>
        </a:accent3>
        <a:accent4>
          <a:srgbClr val="DADADA"/>
        </a:accent4>
        <a:accent5>
          <a:srgbClr val="BFC4BA"/>
        </a:accent5>
        <a:accent6>
          <a:srgbClr val="497034"/>
        </a:accent6>
        <a:hlink>
          <a:srgbClr val="55B55E"/>
        </a:hlink>
        <a:folHlink>
          <a:srgbClr val="85B3B1"/>
        </a:folHlink>
      </a:clrScheme>
      <a:clrMap bg1="dk2" tx1="lt1" bg2="dk1" tx2="lt2" accent1="accent1" accent2="accent2" accent3="accent3" accent4="accent4" accent5="accent5" accent6="accent6" hlink="hlink" folHlink="folHlink"/>
    </a:extraClrScheme>
    <a:extraClrScheme>
      <a:clrScheme name="Beam 6">
        <a:dk1>
          <a:srgbClr val="96B29E"/>
        </a:dk1>
        <a:lt1>
          <a:srgbClr val="FFFFFF"/>
        </a:lt1>
        <a:dk2>
          <a:srgbClr val="A5BDAC"/>
        </a:dk2>
        <a:lt2>
          <a:srgbClr val="FFFFCC"/>
        </a:lt2>
        <a:accent1>
          <a:srgbClr val="4E8880"/>
        </a:accent1>
        <a:accent2>
          <a:srgbClr val="2F71B9"/>
        </a:accent2>
        <a:accent3>
          <a:srgbClr val="CFDBD2"/>
        </a:accent3>
        <a:accent4>
          <a:srgbClr val="DADADA"/>
        </a:accent4>
        <a:accent5>
          <a:srgbClr val="B2C3C0"/>
        </a:accent5>
        <a:accent6>
          <a:srgbClr val="2A66A7"/>
        </a:accent6>
        <a:hlink>
          <a:srgbClr val="9DC0E7"/>
        </a:hlink>
        <a:folHlink>
          <a:srgbClr val="54CA89"/>
        </a:folHlink>
      </a:clrScheme>
      <a:clrMap bg1="dk2" tx1="lt1" bg2="dk1" tx2="lt2" accent1="accent1" accent2="accent2" accent3="accent3" accent4="accent4" accent5="accent5" accent6="accent6" hlink="hlink" folHlink="folHlink"/>
    </a:extraClrScheme>
    <a:extraClrScheme>
      <a:clrScheme name="Beam 7">
        <a:dk1>
          <a:srgbClr val="D49C00"/>
        </a:dk1>
        <a:lt1>
          <a:srgbClr val="FFFFFF"/>
        </a:lt1>
        <a:dk2>
          <a:srgbClr val="CC9900"/>
        </a:dk2>
        <a:lt2>
          <a:srgbClr val="CEBD40"/>
        </a:lt2>
        <a:accent1>
          <a:srgbClr val="CC6600"/>
        </a:accent1>
        <a:accent2>
          <a:srgbClr val="808000"/>
        </a:accent2>
        <a:accent3>
          <a:srgbClr val="E2CAAA"/>
        </a:accent3>
        <a:accent4>
          <a:srgbClr val="DADADA"/>
        </a:accent4>
        <a:accent5>
          <a:srgbClr val="E2B8AA"/>
        </a:accent5>
        <a:accent6>
          <a:srgbClr val="737300"/>
        </a:accent6>
        <a:hlink>
          <a:srgbClr val="FF9900"/>
        </a:hlink>
        <a:folHlink>
          <a:srgbClr val="FFFF99"/>
        </a:folHlink>
      </a:clrScheme>
      <a:clrMap bg1="dk2" tx1="lt1" bg2="dk1" tx2="lt2" accent1="accent1" accent2="accent2" accent3="accent3" accent4="accent4" accent5="accent5" accent6="accent6" hlink="hlink" folHlink="folHlink"/>
    </a:extraClrScheme>
    <a:extraClrScheme>
      <a:clrScheme name="Beam 8">
        <a:dk1>
          <a:srgbClr val="881700"/>
        </a:dk1>
        <a:lt1>
          <a:srgbClr val="FAF9E6"/>
        </a:lt1>
        <a:dk2>
          <a:srgbClr val="990000"/>
        </a:dk2>
        <a:lt2>
          <a:srgbClr val="EADC78"/>
        </a:lt2>
        <a:accent1>
          <a:srgbClr val="FF6600"/>
        </a:accent1>
        <a:accent2>
          <a:srgbClr val="B86D52"/>
        </a:accent2>
        <a:accent3>
          <a:srgbClr val="CAAAAA"/>
        </a:accent3>
        <a:accent4>
          <a:srgbClr val="D6D5C4"/>
        </a:accent4>
        <a:accent5>
          <a:srgbClr val="FFB8AA"/>
        </a:accent5>
        <a:accent6>
          <a:srgbClr val="A66249"/>
        </a:accent6>
        <a:hlink>
          <a:srgbClr val="D78D15"/>
        </a:hlink>
        <a:folHlink>
          <a:srgbClr val="C6B37E"/>
        </a:folHlink>
      </a:clrScheme>
      <a:clrMap bg1="dk2" tx1="lt1" bg2="dk1" tx2="lt2" accent1="accent1" accent2="accent2" accent3="accent3" accent4="accent4" accent5="accent5" accent6="accent6" hlink="hlink" folHlink="folHlink"/>
    </a:extraClrScheme>
    <a:extraClrScheme>
      <a:clrScheme name="Beam 9">
        <a:dk1>
          <a:srgbClr val="000000"/>
        </a:dk1>
        <a:lt1>
          <a:srgbClr val="FFFFFF"/>
        </a:lt1>
        <a:dk2>
          <a:srgbClr val="000000"/>
        </a:dk2>
        <a:lt2>
          <a:srgbClr val="DDDDDD"/>
        </a:lt2>
        <a:accent1>
          <a:srgbClr val="E6F5F6"/>
        </a:accent1>
        <a:accent2>
          <a:srgbClr val="A5E1A8"/>
        </a:accent2>
        <a:accent3>
          <a:srgbClr val="FFFFFF"/>
        </a:accent3>
        <a:accent4>
          <a:srgbClr val="000000"/>
        </a:accent4>
        <a:accent5>
          <a:srgbClr val="F0F9FA"/>
        </a:accent5>
        <a:accent6>
          <a:srgbClr val="95CC98"/>
        </a:accent6>
        <a:hlink>
          <a:srgbClr val="5B00B6"/>
        </a:hlink>
        <a:folHlink>
          <a:srgbClr val="34988E"/>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Beam</Template>
  <TotalTime>0</TotalTime>
  <Words>15809</Words>
  <Application>WPS 演示</Application>
  <PresentationFormat>全屏显示(4:3)</PresentationFormat>
  <Paragraphs>670</Paragraphs>
  <Slides>133</Slides>
  <Notes>0</Notes>
  <HiddenSlides>0</HiddenSlides>
  <MMClips>0</MMClips>
  <ScaleCrop>false</ScaleCrop>
  <HeadingPairs>
    <vt:vector size="6" baseType="variant">
      <vt:variant>
        <vt:lpstr>已用的字体</vt:lpstr>
      </vt:variant>
      <vt:variant>
        <vt:i4>12</vt:i4>
      </vt:variant>
      <vt:variant>
        <vt:lpstr>主题</vt:lpstr>
      </vt:variant>
      <vt:variant>
        <vt:i4>1</vt:i4>
      </vt:variant>
      <vt:variant>
        <vt:lpstr>幻灯片标题</vt:lpstr>
      </vt:variant>
      <vt:variant>
        <vt:i4>133</vt:i4>
      </vt:variant>
    </vt:vector>
  </HeadingPairs>
  <TitlesOfParts>
    <vt:vector size="146" baseType="lpstr">
      <vt:lpstr>Arial</vt:lpstr>
      <vt:lpstr>宋体</vt:lpstr>
      <vt:lpstr>Wingdings</vt:lpstr>
      <vt:lpstr>黑体</vt:lpstr>
      <vt:lpstr>微软雅黑</vt:lpstr>
      <vt:lpstr>Arial Unicode MS</vt:lpstr>
      <vt:lpstr>Calibri</vt:lpstr>
      <vt:lpstr>隶书</vt:lpstr>
      <vt:lpstr>华文新魏</vt:lpstr>
      <vt:lpstr>Arial Unicode MS</vt:lpstr>
      <vt:lpstr>Times New Roman</vt:lpstr>
      <vt:lpstr>Arial</vt:lpstr>
      <vt:lpstr>Beam</vt:lpstr>
      <vt:lpstr>PowerPoint 演示文稿</vt:lpstr>
      <vt:lpstr>概   述 </vt:lpstr>
      <vt:lpstr>一、创伤的概念 </vt:lpstr>
      <vt:lpstr>二、创伤分类</vt:lpstr>
      <vt:lpstr>第一节   创伤分类</vt:lpstr>
      <vt:lpstr>第一节   创伤分类</vt:lpstr>
      <vt:lpstr>第一节   创伤分类</vt:lpstr>
      <vt:lpstr>第一节   创伤分类</vt:lpstr>
      <vt:lpstr>第一节   创伤分类</vt:lpstr>
      <vt:lpstr>二、创伤分类</vt:lpstr>
      <vt:lpstr>第一节   创伤分类</vt:lpstr>
      <vt:lpstr>第一节   创伤分类</vt:lpstr>
      <vt:lpstr>第一节   创伤分类</vt:lpstr>
      <vt:lpstr>二、创伤分类</vt:lpstr>
      <vt:lpstr>二、创伤分类</vt:lpstr>
      <vt:lpstr>三、易混淆的概念</vt:lpstr>
      <vt:lpstr>三、易混淆的概念</vt:lpstr>
      <vt:lpstr>三、易混淆的概念</vt:lpstr>
      <vt:lpstr>三、易混淆的概念</vt:lpstr>
      <vt:lpstr>三、易混淆的概念</vt:lpstr>
      <vt:lpstr>三、易混淆的概念</vt:lpstr>
      <vt:lpstr>四、病理生理</vt:lpstr>
      <vt:lpstr>四、病理生理</vt:lpstr>
      <vt:lpstr>四、病理生理</vt:lpstr>
      <vt:lpstr>四、病理生理</vt:lpstr>
      <vt:lpstr>四、病理生理</vt:lpstr>
      <vt:lpstr>四、病理生理</vt:lpstr>
      <vt:lpstr>四、病理生理</vt:lpstr>
      <vt:lpstr>四、病理生理</vt:lpstr>
      <vt:lpstr>四、病理生理</vt:lpstr>
      <vt:lpstr>四、病理生理</vt:lpstr>
      <vt:lpstr>四、病理生理</vt:lpstr>
      <vt:lpstr>四、病理生理</vt:lpstr>
      <vt:lpstr>四、病理生理</vt:lpstr>
      <vt:lpstr>四、病理生理</vt:lpstr>
      <vt:lpstr>四、病理生理</vt:lpstr>
      <vt:lpstr>五、临床特点</vt:lpstr>
      <vt:lpstr>五、临床特点</vt:lpstr>
      <vt:lpstr>五、临床特点</vt:lpstr>
      <vt:lpstr>五、临床特点</vt:lpstr>
      <vt:lpstr>五、临床特点</vt:lpstr>
      <vt:lpstr>PowerPoint 演示文稿</vt:lpstr>
      <vt:lpstr>五、临床特点</vt:lpstr>
      <vt:lpstr>PowerPoint 演示文稿</vt:lpstr>
      <vt:lpstr>五、临床特点</vt:lpstr>
      <vt:lpstr>五、临床特点</vt:lpstr>
      <vt:lpstr>五、临床特点</vt:lpstr>
      <vt:lpstr>PowerPoint 演示文稿</vt:lpstr>
      <vt:lpstr>五、临床特点</vt:lpstr>
      <vt:lpstr>五、临床特点</vt:lpstr>
      <vt:lpstr>五、临床特点</vt:lpstr>
      <vt:lpstr>五、临床特点</vt:lpstr>
      <vt:lpstr>五、临床特点</vt:lpstr>
      <vt:lpstr>五、临床特点</vt:lpstr>
      <vt:lpstr>五、临床特点</vt:lpstr>
      <vt:lpstr>六、临床诊断</vt:lpstr>
      <vt:lpstr>六、临床诊断</vt:lpstr>
      <vt:lpstr>六、临床诊断</vt:lpstr>
      <vt:lpstr>六、临床诊断</vt:lpstr>
      <vt:lpstr>六、临床诊断</vt:lpstr>
      <vt:lpstr>六、临床诊断</vt:lpstr>
      <vt:lpstr>六、临床诊断</vt:lpstr>
      <vt:lpstr>六、临床诊断</vt:lpstr>
      <vt:lpstr>六、临床诊断</vt:lpstr>
      <vt:lpstr>六、临床诊断</vt:lpstr>
      <vt:lpstr>六、临床诊断</vt:lpstr>
      <vt:lpstr>六、临床诊断</vt:lpstr>
      <vt:lpstr>病 史 采 集</vt:lpstr>
      <vt:lpstr>六、临床诊断</vt:lpstr>
      <vt:lpstr>体  格  检  查</vt:lpstr>
      <vt:lpstr>六、临床诊断</vt:lpstr>
      <vt:lpstr>六、临床诊断</vt:lpstr>
      <vt:lpstr>六、临床诊断</vt:lpstr>
      <vt:lpstr>六、临床诊断</vt:lpstr>
      <vt:lpstr>六、临床诊断</vt:lpstr>
      <vt:lpstr>六、临床诊断</vt:lpstr>
      <vt:lpstr>评估时的注意点 </vt:lpstr>
      <vt:lpstr>PowerPoint 演示文稿</vt:lpstr>
      <vt:lpstr>七、治疗原则</vt:lpstr>
      <vt:lpstr>急诊室抢救创伤患者的主要原则</vt:lpstr>
      <vt:lpstr>急诊室主要抢救内容及方法</vt:lpstr>
      <vt:lpstr>急诊室主要抢救内容及方法</vt:lpstr>
      <vt:lpstr>七、急 救 处 理</vt:lpstr>
      <vt:lpstr>七、急 救 处 理</vt:lpstr>
      <vt:lpstr>七、急 救 处 理</vt:lpstr>
      <vt:lpstr>七、急 救 处 理</vt:lpstr>
      <vt:lpstr>七、急 救 处 理</vt:lpstr>
      <vt:lpstr>七、急 救 处 理</vt:lpstr>
      <vt:lpstr>七、急 救 处 理</vt:lpstr>
      <vt:lpstr>七、急 救 处 理</vt:lpstr>
      <vt:lpstr>七、急 救 处 理</vt:lpstr>
      <vt:lpstr>七、急 救 处 理</vt:lpstr>
      <vt:lpstr>七、急 救 处 理</vt:lpstr>
      <vt:lpstr>七、急 救 处 理</vt:lpstr>
      <vt:lpstr>七、急 救 处 理</vt:lpstr>
      <vt:lpstr>七、急 救 处 理</vt:lpstr>
      <vt:lpstr>七、急 救 处 理</vt:lpstr>
      <vt:lpstr>八、急救护理</vt:lpstr>
      <vt:lpstr>八、急救护理</vt:lpstr>
      <vt:lpstr>八、急救护理</vt:lpstr>
      <vt:lpstr> 1. 保持呼吸道通畅及充分供氧</vt:lpstr>
      <vt:lpstr>2.  迅 速 止 血</vt:lpstr>
      <vt:lpstr>2.  迅 速 止 血</vt:lpstr>
      <vt:lpstr>3. 输液、输血扩充血容量及细胞外液</vt:lpstr>
      <vt:lpstr>3  输液、输血扩充血容量及细胞外液</vt:lpstr>
      <vt:lpstr>PowerPoint 演示文稿</vt:lpstr>
      <vt:lpstr>3  输液、输血扩充血容量及细胞外液</vt:lpstr>
      <vt:lpstr>3  输液、输血扩充血容量及细胞外液</vt:lpstr>
      <vt:lpstr>3  输液、输血扩充血容量及细胞外液</vt:lpstr>
      <vt:lpstr>生理盐水 </vt:lpstr>
      <vt:lpstr>葡萄糖溶液：不能作为扩溶剂 </vt:lpstr>
      <vt:lpstr>  高渗氯化钠溶液（7.5％NaCl） </vt:lpstr>
      <vt:lpstr>全  血 </vt:lpstr>
      <vt:lpstr>PowerPoint 演示文稿</vt:lpstr>
      <vt:lpstr>输液输血的晶、胶体比例 </vt:lpstr>
      <vt:lpstr>PowerPoint 演示文稿</vt:lpstr>
      <vt:lpstr>PowerPoint 演示文稿</vt:lpstr>
      <vt:lpstr>创伤早期液体复苏利弊</vt:lpstr>
      <vt:lpstr>液体复苏加重出血的机制</vt:lpstr>
      <vt:lpstr>4.  配 血</vt:lpstr>
      <vt:lpstr>5  尿管、胃管与胸腔引流管的留置 </vt:lpstr>
      <vt:lpstr>6. 术 前 准 备 </vt:lpstr>
      <vt:lpstr>7. 重要脏器的功能监测 </vt:lpstr>
      <vt:lpstr>7. 重要脏器的功能监测</vt:lpstr>
      <vt:lpstr>7. 重要脏器的功能监测</vt:lpstr>
      <vt:lpstr>7. 重要脏器的功能监测</vt:lpstr>
      <vt:lpstr>7. 重要脏器的功能监测</vt:lpstr>
      <vt:lpstr>7. 重要脏器的功能监测</vt:lpstr>
      <vt:lpstr>7. 重要脏器的功能监测</vt:lpstr>
      <vt:lpstr>8. 心 理 护 理 </vt:lpstr>
      <vt:lpstr>8  心理护理</vt:lpstr>
      <vt:lpstr>8  心理护理</vt:lpstr>
      <vt:lpstr>PowerPoint 演示文稿</vt:lpstr>
    </vt:vector>
  </TitlesOfParts>
  <Company>st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第八章  创  伤</dc:title>
  <dc:creator>st</dc:creator>
  <cp:lastModifiedBy>不说</cp:lastModifiedBy>
  <cp:revision>93</cp:revision>
  <dcterms:created xsi:type="dcterms:W3CDTF">2005-01-10T02:31:00Z</dcterms:created>
  <dcterms:modified xsi:type="dcterms:W3CDTF">2021-01-25T06:44:22Z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2052-11.1.0.10314</vt:lpwstr>
  </property>
</Properties>
</file>