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18600" cy="6845300"/>
  <p:notesSz cx="9118600" cy="68453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0"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3895" y="2122043"/>
            <a:ext cx="7750810" cy="143751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67790" y="3833368"/>
            <a:ext cx="6383019" cy="17113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400">
                <a:solidFill>
                  <a:srgbClr val="CC3300"/>
                </a:solidFill>
                <a:latin typeface="宋体"/>
                <a:cs typeface="宋体"/>
              </a:defRPr>
            </a:lvl1pPr>
          </a:lstStyle>
          <a:p>
            <a:pPr marL="12700">
              <a:lnSpc>
                <a:spcPct val="100000"/>
              </a:lnSpc>
            </a:pPr>
            <a:r>
              <a:rPr spc="-15" dirty="0"/>
              <a:t>西南交通大学环境学院</a:t>
            </a:r>
          </a:p>
        </p:txBody>
      </p:sp>
      <p:sp>
        <p:nvSpPr>
          <p:cNvPr id="5" name="Holder 5"/>
          <p:cNvSpPr>
            <a:spLocks noGrp="1"/>
          </p:cNvSpPr>
          <p:nvPr>
            <p:ph type="dt" sz="half" idx="6"/>
          </p:nvPr>
        </p:nvSpPr>
        <p:spPr/>
        <p:txBody>
          <a:bodyPr lIns="0" tIns="0" rIns="0" bIns="0"/>
          <a:lstStyle>
            <a:lvl1pPr>
              <a:defRPr sz="1400">
                <a:solidFill>
                  <a:srgbClr val="CC3300"/>
                </a:solidFill>
                <a:latin typeface="Arial"/>
                <a:cs typeface="Arial"/>
              </a:defRPr>
            </a:lvl1pPr>
          </a:lstStyle>
          <a:p>
            <a:pPr marL="12700">
              <a:lnSpc>
                <a:spcPct val="100000"/>
              </a:lnSpc>
            </a:pPr>
            <a:r>
              <a:rPr spc="-15" dirty="0"/>
              <a:t>2009-10-21</a:t>
            </a:r>
          </a:p>
        </p:txBody>
      </p:sp>
      <p:sp>
        <p:nvSpPr>
          <p:cNvPr id="6" name="Holder 6"/>
          <p:cNvSpPr>
            <a:spLocks noGrp="1"/>
          </p:cNvSpPr>
          <p:nvPr>
            <p:ph type="sldNum" sz="quarter" idx="7"/>
          </p:nvPr>
        </p:nvSpPr>
        <p:spPr/>
        <p:txBody>
          <a:bodyPr lIns="0" tIns="0" rIns="0" bIns="0"/>
          <a:lstStyle>
            <a:lvl1pPr>
              <a:defRPr/>
            </a:lvl1pPr>
          </a:lstStyle>
          <a:p>
            <a:pPr marL="123189">
              <a:lnSpc>
                <a:spcPct val="100000"/>
              </a:lnSpc>
            </a:pPr>
            <a:fld id="{81D60167-4931-47E6-BA6A-407CBD079E47}" type="slidenum">
              <a:rPr sz="1400" spc="-10" dirty="0">
                <a:solidFill>
                  <a:srgbClr val="CC3300"/>
                </a:solidFill>
                <a:latin typeface="Arial"/>
                <a:cs typeface="Arial"/>
              </a:rPr>
              <a:t>‹#›</a:t>
            </a:fld>
            <a:endParaRPr sz="1400" dirty="0">
              <a:latin typeface="Arial"/>
              <a:cs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a:solidFill>
                  <a:srgbClr val="FF00FF"/>
                </a:solidFill>
                <a:latin typeface="微软雅黑"/>
                <a:cs typeface="微软雅黑"/>
              </a:defRPr>
            </a:lvl1pPr>
          </a:lstStyle>
          <a:p>
            <a:endParaRPr/>
          </a:p>
        </p:txBody>
      </p:sp>
      <p:sp>
        <p:nvSpPr>
          <p:cNvPr id="3" name="Holder 3"/>
          <p:cNvSpPr>
            <a:spLocks noGrp="1"/>
          </p:cNvSpPr>
          <p:nvPr>
            <p:ph type="body" idx="1"/>
          </p:nvPr>
        </p:nvSpPr>
        <p:spPr/>
        <p:txBody>
          <a:bodyPr lIns="0" tIns="0" rIns="0" bIns="0"/>
          <a:lstStyle>
            <a:lvl1pPr>
              <a:defRPr sz="3200">
                <a:latin typeface="微软雅黑"/>
                <a:cs typeface="微软雅黑"/>
              </a:defRPr>
            </a:lvl1pPr>
          </a:lstStyle>
          <a:p>
            <a:endParaRPr/>
          </a:p>
        </p:txBody>
      </p:sp>
      <p:sp>
        <p:nvSpPr>
          <p:cNvPr id="4" name="Holder 4"/>
          <p:cNvSpPr>
            <a:spLocks noGrp="1"/>
          </p:cNvSpPr>
          <p:nvPr>
            <p:ph type="ftr" sz="quarter" idx="5"/>
          </p:nvPr>
        </p:nvSpPr>
        <p:spPr/>
        <p:txBody>
          <a:bodyPr lIns="0" tIns="0" rIns="0" bIns="0"/>
          <a:lstStyle>
            <a:lvl1pPr>
              <a:defRPr sz="1400">
                <a:solidFill>
                  <a:srgbClr val="CC3300"/>
                </a:solidFill>
                <a:latin typeface="宋体"/>
                <a:cs typeface="宋体"/>
              </a:defRPr>
            </a:lvl1pPr>
          </a:lstStyle>
          <a:p>
            <a:pPr marL="12700">
              <a:lnSpc>
                <a:spcPct val="100000"/>
              </a:lnSpc>
            </a:pPr>
            <a:r>
              <a:rPr spc="-15" dirty="0"/>
              <a:t>西南交通大学环境学院</a:t>
            </a:r>
          </a:p>
        </p:txBody>
      </p:sp>
      <p:sp>
        <p:nvSpPr>
          <p:cNvPr id="5" name="Holder 5"/>
          <p:cNvSpPr>
            <a:spLocks noGrp="1"/>
          </p:cNvSpPr>
          <p:nvPr>
            <p:ph type="dt" sz="half" idx="6"/>
          </p:nvPr>
        </p:nvSpPr>
        <p:spPr/>
        <p:txBody>
          <a:bodyPr lIns="0" tIns="0" rIns="0" bIns="0"/>
          <a:lstStyle>
            <a:lvl1pPr>
              <a:defRPr sz="1400">
                <a:solidFill>
                  <a:srgbClr val="CC3300"/>
                </a:solidFill>
                <a:latin typeface="Arial"/>
                <a:cs typeface="Arial"/>
              </a:defRPr>
            </a:lvl1pPr>
          </a:lstStyle>
          <a:p>
            <a:pPr marL="12700">
              <a:lnSpc>
                <a:spcPct val="100000"/>
              </a:lnSpc>
            </a:pPr>
            <a:r>
              <a:rPr spc="-15" dirty="0"/>
              <a:t>2009-10-21</a:t>
            </a:r>
          </a:p>
        </p:txBody>
      </p:sp>
      <p:sp>
        <p:nvSpPr>
          <p:cNvPr id="6" name="Holder 6"/>
          <p:cNvSpPr>
            <a:spLocks noGrp="1"/>
          </p:cNvSpPr>
          <p:nvPr>
            <p:ph type="sldNum" sz="quarter" idx="7"/>
          </p:nvPr>
        </p:nvSpPr>
        <p:spPr/>
        <p:txBody>
          <a:bodyPr lIns="0" tIns="0" rIns="0" bIns="0"/>
          <a:lstStyle>
            <a:lvl1pPr>
              <a:defRPr/>
            </a:lvl1pPr>
          </a:lstStyle>
          <a:p>
            <a:pPr marL="123189">
              <a:lnSpc>
                <a:spcPct val="100000"/>
              </a:lnSpc>
            </a:pPr>
            <a:fld id="{81D60167-4931-47E6-BA6A-407CBD079E47}" type="slidenum">
              <a:rPr sz="1400" spc="-10" dirty="0">
                <a:solidFill>
                  <a:srgbClr val="CC3300"/>
                </a:solidFill>
                <a:latin typeface="Arial"/>
                <a:cs typeface="Arial"/>
              </a:rPr>
              <a:t>‹#›</a:t>
            </a:fld>
            <a:endParaRPr sz="1400" dirty="0">
              <a:latin typeface="Arial"/>
              <a:cs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a:solidFill>
                  <a:srgbClr val="FF00FF"/>
                </a:solidFill>
                <a:latin typeface="微软雅黑"/>
                <a:cs typeface="微软雅黑"/>
              </a:defRPr>
            </a:lvl1pPr>
          </a:lstStyle>
          <a:p>
            <a:endParaRPr/>
          </a:p>
        </p:txBody>
      </p:sp>
      <p:sp>
        <p:nvSpPr>
          <p:cNvPr id="3" name="Holder 3"/>
          <p:cNvSpPr>
            <a:spLocks noGrp="1"/>
          </p:cNvSpPr>
          <p:nvPr>
            <p:ph sz="half" idx="2"/>
          </p:nvPr>
        </p:nvSpPr>
        <p:spPr>
          <a:xfrm>
            <a:off x="455930" y="1574419"/>
            <a:ext cx="3966591" cy="451789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696078" y="1574419"/>
            <a:ext cx="3966591" cy="45178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400">
                <a:solidFill>
                  <a:srgbClr val="CC3300"/>
                </a:solidFill>
                <a:latin typeface="宋体"/>
                <a:cs typeface="宋体"/>
              </a:defRPr>
            </a:lvl1pPr>
          </a:lstStyle>
          <a:p>
            <a:pPr marL="12700">
              <a:lnSpc>
                <a:spcPct val="100000"/>
              </a:lnSpc>
            </a:pPr>
            <a:r>
              <a:rPr spc="-15" dirty="0"/>
              <a:t>西南交通大学环境学院</a:t>
            </a:r>
          </a:p>
        </p:txBody>
      </p:sp>
      <p:sp>
        <p:nvSpPr>
          <p:cNvPr id="6" name="Holder 6"/>
          <p:cNvSpPr>
            <a:spLocks noGrp="1"/>
          </p:cNvSpPr>
          <p:nvPr>
            <p:ph type="dt" sz="half" idx="6"/>
          </p:nvPr>
        </p:nvSpPr>
        <p:spPr/>
        <p:txBody>
          <a:bodyPr lIns="0" tIns="0" rIns="0" bIns="0"/>
          <a:lstStyle>
            <a:lvl1pPr>
              <a:defRPr sz="1400">
                <a:solidFill>
                  <a:srgbClr val="CC3300"/>
                </a:solidFill>
                <a:latin typeface="Arial"/>
                <a:cs typeface="Arial"/>
              </a:defRPr>
            </a:lvl1pPr>
          </a:lstStyle>
          <a:p>
            <a:pPr marL="12700">
              <a:lnSpc>
                <a:spcPct val="100000"/>
              </a:lnSpc>
            </a:pPr>
            <a:r>
              <a:rPr spc="-15" dirty="0"/>
              <a:t>2009-10-21</a:t>
            </a:r>
          </a:p>
        </p:txBody>
      </p:sp>
      <p:sp>
        <p:nvSpPr>
          <p:cNvPr id="7" name="Holder 7"/>
          <p:cNvSpPr>
            <a:spLocks noGrp="1"/>
          </p:cNvSpPr>
          <p:nvPr>
            <p:ph type="sldNum" sz="quarter" idx="7"/>
          </p:nvPr>
        </p:nvSpPr>
        <p:spPr/>
        <p:txBody>
          <a:bodyPr lIns="0" tIns="0" rIns="0" bIns="0"/>
          <a:lstStyle>
            <a:lvl1pPr>
              <a:defRPr/>
            </a:lvl1pPr>
          </a:lstStyle>
          <a:p>
            <a:pPr marL="123189">
              <a:lnSpc>
                <a:spcPct val="100000"/>
              </a:lnSpc>
            </a:pPr>
            <a:fld id="{81D60167-4931-47E6-BA6A-407CBD079E47}" type="slidenum">
              <a:rPr sz="1400" spc="-10" dirty="0">
                <a:solidFill>
                  <a:srgbClr val="CC3300"/>
                </a:solidFill>
                <a:latin typeface="Arial"/>
                <a:cs typeface="Arial"/>
              </a:rPr>
              <a:t>‹#›</a:t>
            </a:fld>
            <a:endParaRPr sz="1400" dirty="0">
              <a:latin typeface="Arial"/>
              <a:cs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a:solidFill>
                  <a:srgbClr val="FF00FF"/>
                </a:solidFill>
                <a:latin typeface="微软雅黑"/>
                <a:cs typeface="微软雅黑"/>
              </a:defRPr>
            </a:lvl1pPr>
          </a:lstStyle>
          <a:p>
            <a:endParaRPr/>
          </a:p>
        </p:txBody>
      </p:sp>
      <p:sp>
        <p:nvSpPr>
          <p:cNvPr id="3" name="Holder 3"/>
          <p:cNvSpPr>
            <a:spLocks noGrp="1"/>
          </p:cNvSpPr>
          <p:nvPr>
            <p:ph type="ftr" sz="quarter" idx="5"/>
          </p:nvPr>
        </p:nvSpPr>
        <p:spPr/>
        <p:txBody>
          <a:bodyPr lIns="0" tIns="0" rIns="0" bIns="0"/>
          <a:lstStyle>
            <a:lvl1pPr>
              <a:defRPr sz="1400">
                <a:solidFill>
                  <a:srgbClr val="CC3300"/>
                </a:solidFill>
                <a:latin typeface="宋体"/>
                <a:cs typeface="宋体"/>
              </a:defRPr>
            </a:lvl1pPr>
          </a:lstStyle>
          <a:p>
            <a:pPr marL="12700">
              <a:lnSpc>
                <a:spcPct val="100000"/>
              </a:lnSpc>
            </a:pPr>
            <a:r>
              <a:rPr spc="-15" dirty="0"/>
              <a:t>西南交通大学环境学院</a:t>
            </a:r>
          </a:p>
        </p:txBody>
      </p:sp>
      <p:sp>
        <p:nvSpPr>
          <p:cNvPr id="4" name="Holder 4"/>
          <p:cNvSpPr>
            <a:spLocks noGrp="1"/>
          </p:cNvSpPr>
          <p:nvPr>
            <p:ph type="dt" sz="half" idx="6"/>
          </p:nvPr>
        </p:nvSpPr>
        <p:spPr/>
        <p:txBody>
          <a:bodyPr lIns="0" tIns="0" rIns="0" bIns="0"/>
          <a:lstStyle>
            <a:lvl1pPr>
              <a:defRPr sz="1400">
                <a:solidFill>
                  <a:srgbClr val="CC3300"/>
                </a:solidFill>
                <a:latin typeface="Arial"/>
                <a:cs typeface="Arial"/>
              </a:defRPr>
            </a:lvl1pPr>
          </a:lstStyle>
          <a:p>
            <a:pPr marL="12700">
              <a:lnSpc>
                <a:spcPct val="100000"/>
              </a:lnSpc>
            </a:pPr>
            <a:r>
              <a:rPr spc="-15" dirty="0"/>
              <a:t>2009-10-21</a:t>
            </a:r>
          </a:p>
        </p:txBody>
      </p:sp>
      <p:sp>
        <p:nvSpPr>
          <p:cNvPr id="5" name="Holder 5"/>
          <p:cNvSpPr>
            <a:spLocks noGrp="1"/>
          </p:cNvSpPr>
          <p:nvPr>
            <p:ph type="sldNum" sz="quarter" idx="7"/>
          </p:nvPr>
        </p:nvSpPr>
        <p:spPr/>
        <p:txBody>
          <a:bodyPr lIns="0" tIns="0" rIns="0" bIns="0"/>
          <a:lstStyle>
            <a:lvl1pPr>
              <a:defRPr/>
            </a:lvl1pPr>
          </a:lstStyle>
          <a:p>
            <a:pPr marL="123189">
              <a:lnSpc>
                <a:spcPct val="100000"/>
              </a:lnSpc>
            </a:pPr>
            <a:fld id="{81D60167-4931-47E6-BA6A-407CBD079E47}" type="slidenum">
              <a:rPr sz="1400" spc="-10" dirty="0">
                <a:solidFill>
                  <a:srgbClr val="CC3300"/>
                </a:solidFill>
                <a:latin typeface="Arial"/>
                <a:cs typeface="Arial"/>
              </a:rPr>
              <a:t>‹#›</a:t>
            </a:fld>
            <a:endParaRPr sz="1400" dirty="0">
              <a:latin typeface="Arial"/>
              <a:cs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400">
                <a:solidFill>
                  <a:srgbClr val="CC3300"/>
                </a:solidFill>
                <a:latin typeface="宋体"/>
                <a:cs typeface="宋体"/>
              </a:defRPr>
            </a:lvl1pPr>
          </a:lstStyle>
          <a:p>
            <a:pPr marL="12700">
              <a:lnSpc>
                <a:spcPct val="100000"/>
              </a:lnSpc>
            </a:pPr>
            <a:r>
              <a:rPr spc="-15" dirty="0"/>
              <a:t>西南交通大学环境学院</a:t>
            </a:r>
          </a:p>
        </p:txBody>
      </p:sp>
      <p:sp>
        <p:nvSpPr>
          <p:cNvPr id="3" name="Holder 3"/>
          <p:cNvSpPr>
            <a:spLocks noGrp="1"/>
          </p:cNvSpPr>
          <p:nvPr>
            <p:ph type="dt" sz="half" idx="6"/>
          </p:nvPr>
        </p:nvSpPr>
        <p:spPr/>
        <p:txBody>
          <a:bodyPr lIns="0" tIns="0" rIns="0" bIns="0"/>
          <a:lstStyle>
            <a:lvl1pPr>
              <a:defRPr sz="1400">
                <a:solidFill>
                  <a:srgbClr val="CC3300"/>
                </a:solidFill>
                <a:latin typeface="Arial"/>
                <a:cs typeface="Arial"/>
              </a:defRPr>
            </a:lvl1pPr>
          </a:lstStyle>
          <a:p>
            <a:pPr marL="12700">
              <a:lnSpc>
                <a:spcPct val="100000"/>
              </a:lnSpc>
            </a:pPr>
            <a:r>
              <a:rPr spc="-15" dirty="0"/>
              <a:t>2009-10-21</a:t>
            </a:r>
          </a:p>
        </p:txBody>
      </p:sp>
      <p:sp>
        <p:nvSpPr>
          <p:cNvPr id="4" name="Holder 4"/>
          <p:cNvSpPr>
            <a:spLocks noGrp="1"/>
          </p:cNvSpPr>
          <p:nvPr>
            <p:ph type="sldNum" sz="quarter" idx="7"/>
          </p:nvPr>
        </p:nvSpPr>
        <p:spPr/>
        <p:txBody>
          <a:bodyPr lIns="0" tIns="0" rIns="0" bIns="0"/>
          <a:lstStyle>
            <a:lvl1pPr>
              <a:defRPr/>
            </a:lvl1pPr>
          </a:lstStyle>
          <a:p>
            <a:pPr marL="123189">
              <a:lnSpc>
                <a:spcPct val="100000"/>
              </a:lnSpc>
            </a:pPr>
            <a:fld id="{81D60167-4931-47E6-BA6A-407CBD079E47}" type="slidenum">
              <a:rPr sz="1400" spc="-10" dirty="0">
                <a:solidFill>
                  <a:srgbClr val="CC3300"/>
                </a:solidFill>
                <a:latin typeface="Arial"/>
                <a:cs typeface="Arial"/>
              </a:rPr>
              <a:t>‹#›</a:t>
            </a:fld>
            <a:endParaRPr sz="1400" dirty="0">
              <a:latin typeface="Arial"/>
              <a:cs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18600" cy="6845300"/>
          </a:xfrm>
          <a:prstGeom prst="rect">
            <a:avLst/>
          </a:prstGeom>
          <a:blipFill>
            <a:blip r:embed="rId7" cstate="print"/>
            <a:stretch>
              <a:fillRect/>
            </a:stretch>
          </a:blipFill>
        </p:spPr>
        <p:txBody>
          <a:bodyPr wrap="square" lIns="0" tIns="0" rIns="0" bIns="0" rtlCol="0">
            <a:spAutoFit/>
          </a:bodyPr>
          <a:lstStyle/>
          <a:p>
            <a:endParaRPr dirty="0"/>
          </a:p>
        </p:txBody>
      </p:sp>
      <p:sp>
        <p:nvSpPr>
          <p:cNvPr id="2" name="Holder 2"/>
          <p:cNvSpPr>
            <a:spLocks noGrp="1"/>
          </p:cNvSpPr>
          <p:nvPr>
            <p:ph type="title"/>
          </p:nvPr>
        </p:nvSpPr>
        <p:spPr>
          <a:xfrm>
            <a:off x="295535" y="477591"/>
            <a:ext cx="8527529" cy="2444374"/>
          </a:xfrm>
          <a:prstGeom prst="rect">
            <a:avLst/>
          </a:prstGeom>
        </p:spPr>
        <p:txBody>
          <a:bodyPr wrap="square" lIns="0" tIns="0" rIns="0" bIns="0">
            <a:spAutoFit/>
          </a:bodyPr>
          <a:lstStyle>
            <a:lvl1pPr>
              <a:defRPr sz="2800">
                <a:solidFill>
                  <a:srgbClr val="FF00FF"/>
                </a:solidFill>
                <a:latin typeface="微软雅黑"/>
                <a:cs typeface="微软雅黑"/>
              </a:defRPr>
            </a:lvl1pPr>
          </a:lstStyle>
          <a:p>
            <a:endParaRPr/>
          </a:p>
        </p:txBody>
      </p:sp>
      <p:sp>
        <p:nvSpPr>
          <p:cNvPr id="3" name="Holder 3"/>
          <p:cNvSpPr>
            <a:spLocks noGrp="1"/>
          </p:cNvSpPr>
          <p:nvPr>
            <p:ph type="body" idx="1"/>
          </p:nvPr>
        </p:nvSpPr>
        <p:spPr>
          <a:xfrm>
            <a:off x="398138" y="1499615"/>
            <a:ext cx="8322323" cy="3875546"/>
          </a:xfrm>
          <a:prstGeom prst="rect">
            <a:avLst/>
          </a:prstGeom>
        </p:spPr>
        <p:txBody>
          <a:bodyPr wrap="square" lIns="0" tIns="0" rIns="0" bIns="0">
            <a:spAutoFit/>
          </a:bodyPr>
          <a:lstStyle>
            <a:lvl1pPr>
              <a:defRPr sz="3200">
                <a:latin typeface="微软雅黑"/>
                <a:cs typeface="微软雅黑"/>
              </a:defRPr>
            </a:lvl1pPr>
          </a:lstStyle>
          <a:p>
            <a:endParaRPr/>
          </a:p>
        </p:txBody>
      </p:sp>
      <p:sp>
        <p:nvSpPr>
          <p:cNvPr id="4" name="Holder 4"/>
          <p:cNvSpPr>
            <a:spLocks noGrp="1"/>
          </p:cNvSpPr>
          <p:nvPr>
            <p:ph type="ftr" sz="quarter" idx="5"/>
          </p:nvPr>
        </p:nvSpPr>
        <p:spPr>
          <a:xfrm>
            <a:off x="3658259" y="6288770"/>
            <a:ext cx="1802457" cy="215467"/>
          </a:xfrm>
          <a:prstGeom prst="rect">
            <a:avLst/>
          </a:prstGeom>
        </p:spPr>
        <p:txBody>
          <a:bodyPr wrap="square" lIns="0" tIns="0" rIns="0" bIns="0">
            <a:spAutoFit/>
          </a:bodyPr>
          <a:lstStyle>
            <a:lvl1pPr>
              <a:defRPr sz="1400">
                <a:solidFill>
                  <a:srgbClr val="CC3300"/>
                </a:solidFill>
                <a:latin typeface="宋体"/>
                <a:cs typeface="宋体"/>
              </a:defRPr>
            </a:lvl1pPr>
          </a:lstStyle>
          <a:p>
            <a:pPr marL="12700">
              <a:lnSpc>
                <a:spcPct val="100000"/>
              </a:lnSpc>
            </a:pPr>
            <a:r>
              <a:rPr spc="-15" dirty="0"/>
              <a:t>西南交通大学环境学院</a:t>
            </a:r>
          </a:p>
        </p:txBody>
      </p:sp>
      <p:sp>
        <p:nvSpPr>
          <p:cNvPr id="5" name="Holder 5"/>
          <p:cNvSpPr>
            <a:spLocks noGrp="1"/>
          </p:cNvSpPr>
          <p:nvPr>
            <p:ph type="dt" sz="half" idx="6"/>
          </p:nvPr>
        </p:nvSpPr>
        <p:spPr>
          <a:xfrm>
            <a:off x="368687" y="6278117"/>
            <a:ext cx="929641" cy="224177"/>
          </a:xfrm>
          <a:prstGeom prst="rect">
            <a:avLst/>
          </a:prstGeom>
        </p:spPr>
        <p:txBody>
          <a:bodyPr wrap="square" lIns="0" tIns="0" rIns="0" bIns="0">
            <a:spAutoFit/>
          </a:bodyPr>
          <a:lstStyle>
            <a:lvl1pPr>
              <a:defRPr sz="1400">
                <a:solidFill>
                  <a:srgbClr val="CC3300"/>
                </a:solidFill>
                <a:latin typeface="Arial"/>
                <a:cs typeface="Arial"/>
              </a:defRPr>
            </a:lvl1pPr>
          </a:lstStyle>
          <a:p>
            <a:pPr marL="12700">
              <a:lnSpc>
                <a:spcPct val="100000"/>
              </a:lnSpc>
            </a:pPr>
            <a:r>
              <a:rPr spc="-15" dirty="0"/>
              <a:t>2009-10-21</a:t>
            </a:r>
          </a:p>
        </p:txBody>
      </p:sp>
      <p:sp>
        <p:nvSpPr>
          <p:cNvPr id="6" name="Holder 6"/>
          <p:cNvSpPr>
            <a:spLocks noGrp="1"/>
          </p:cNvSpPr>
          <p:nvPr>
            <p:ph type="sldNum" sz="quarter" idx="7"/>
          </p:nvPr>
        </p:nvSpPr>
        <p:spPr>
          <a:xfrm>
            <a:off x="8515468" y="6278117"/>
            <a:ext cx="247343" cy="224177"/>
          </a:xfrm>
          <a:prstGeom prst="rect">
            <a:avLst/>
          </a:prstGeom>
        </p:spPr>
        <p:txBody>
          <a:bodyPr wrap="square" lIns="0" tIns="0" rIns="0" bIns="0">
            <a:spAutoFit/>
          </a:bodyPr>
          <a:lstStyle>
            <a:lvl1pPr>
              <a:defRPr/>
            </a:lvl1pPr>
          </a:lstStyle>
          <a:p>
            <a:pPr marL="123189">
              <a:lnSpc>
                <a:spcPct val="100000"/>
              </a:lnSpc>
            </a:pPr>
            <a:fld id="{81D60167-4931-47E6-BA6A-407CBD079E47}" type="slidenum">
              <a:rPr sz="1400" spc="-10" dirty="0">
                <a:solidFill>
                  <a:srgbClr val="CC3300"/>
                </a:solidFill>
                <a:latin typeface="Arial"/>
                <a:cs typeface="Arial"/>
              </a:rPr>
              <a:t>‹#›</a:t>
            </a:fld>
            <a:endParaRPr sz="1400" dirty="0">
              <a:latin typeface="Arial"/>
              <a:cs typeface="Aria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40300" y="3727450"/>
            <a:ext cx="3505201" cy="861774"/>
          </a:xfrm>
        </p:spPr>
        <p:txBody>
          <a:bodyPr/>
          <a:lstStyle/>
          <a:p>
            <a:r>
              <a:rPr lang="zh-CN" altLang="en-US" dirty="0" smtClean="0">
                <a:solidFill>
                  <a:schemeClr val="tx1"/>
                </a:solidFill>
              </a:rPr>
              <a:t>组员：徐琦     林潇</a:t>
            </a:r>
            <a:r>
              <a:rPr lang="en-US" altLang="zh-CN" dirty="0" smtClean="0">
                <a:solidFill>
                  <a:schemeClr val="tx1"/>
                </a:solidFill>
              </a:rPr>
              <a:t/>
            </a:r>
            <a:br>
              <a:rPr lang="en-US" altLang="zh-CN" dirty="0" smtClean="0">
                <a:solidFill>
                  <a:schemeClr val="tx1"/>
                </a:solidFill>
              </a:rPr>
            </a:br>
            <a:r>
              <a:rPr lang="en-US" altLang="zh-CN" dirty="0">
                <a:solidFill>
                  <a:schemeClr val="tx1"/>
                </a:solidFill>
              </a:rPr>
              <a:t> </a:t>
            </a:r>
            <a:r>
              <a:rPr lang="en-US" altLang="zh-CN" dirty="0" smtClean="0">
                <a:solidFill>
                  <a:schemeClr val="tx1"/>
                </a:solidFill>
              </a:rPr>
              <a:t>          </a:t>
            </a:r>
            <a:r>
              <a:rPr lang="zh-CN" altLang="en-US" dirty="0" smtClean="0">
                <a:solidFill>
                  <a:schemeClr val="tx1"/>
                </a:solidFill>
              </a:rPr>
              <a:t>陈超</a:t>
            </a:r>
            <a:r>
              <a:rPr lang="en-US" altLang="zh-CN" dirty="0" smtClean="0">
                <a:solidFill>
                  <a:schemeClr val="tx1"/>
                </a:solidFill>
              </a:rPr>
              <a:t>     </a:t>
            </a:r>
            <a:r>
              <a:rPr lang="zh-CN" altLang="en-US" dirty="0" smtClean="0">
                <a:solidFill>
                  <a:schemeClr val="tx1"/>
                </a:solidFill>
              </a:rPr>
              <a:t>张文强</a:t>
            </a:r>
            <a:endParaRPr lang="zh-CN" altLang="en-US" dirty="0">
              <a:solidFill>
                <a:schemeClr val="tx1"/>
              </a:solidFill>
            </a:endParaRPr>
          </a:p>
        </p:txBody>
      </p:sp>
      <p:sp>
        <p:nvSpPr>
          <p:cNvPr id="3" name="文本占位符 2"/>
          <p:cNvSpPr>
            <a:spLocks noGrp="1"/>
          </p:cNvSpPr>
          <p:nvPr>
            <p:ph type="body" idx="1"/>
          </p:nvPr>
        </p:nvSpPr>
        <p:spPr>
          <a:xfrm>
            <a:off x="1968500" y="1593850"/>
            <a:ext cx="7848600" cy="703835"/>
          </a:xfrm>
        </p:spPr>
        <p:txBody>
          <a:bodyPr/>
          <a:lstStyle/>
          <a:p>
            <a:r>
              <a:rPr lang="zh-CN" altLang="en-US" sz="4800" b="1" dirty="0" smtClean="0"/>
              <a:t>环境监测数据处理</a:t>
            </a:r>
            <a:endParaRPr lang="zh-CN" altLang="en-US" sz="4800" b="1" dirty="0"/>
          </a:p>
        </p:txBody>
      </p:sp>
    </p:spTree>
    <p:extLst>
      <p:ext uri="{BB962C8B-B14F-4D97-AF65-F5344CB8AC3E}">
        <p14:creationId xmlns:p14="http://schemas.microsoft.com/office/powerpoint/2010/main" val="4171842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258300" cy="6845300"/>
          </a:xfrm>
          <a:prstGeom prst="rect">
            <a:avLst/>
          </a:prstGeom>
          <a:blipFill>
            <a:blip r:embed="rId2" cstate="print"/>
            <a:stretch>
              <a:fillRect/>
            </a:stretch>
          </a:blipFill>
        </p:spPr>
        <p:txBody>
          <a:bodyPr wrap="square" lIns="0" tIns="0" rIns="0" bIns="0" rtlCol="0">
            <a:spAutoFit/>
          </a:bodyPr>
          <a:lstStyle/>
          <a:p>
            <a:endParaRPr dirty="0"/>
          </a:p>
        </p:txBody>
      </p:sp>
      <p:sp>
        <p:nvSpPr>
          <p:cNvPr id="3" name="object 3"/>
          <p:cNvSpPr txBox="1"/>
          <p:nvPr/>
        </p:nvSpPr>
        <p:spPr>
          <a:xfrm>
            <a:off x="736734" y="913891"/>
            <a:ext cx="7340600" cy="538609"/>
          </a:xfrm>
          <a:prstGeom prst="rect">
            <a:avLst/>
          </a:prstGeom>
        </p:spPr>
        <p:txBody>
          <a:bodyPr vert="horz" wrap="square" lIns="0" tIns="0" rIns="0" bIns="0" rtlCol="0">
            <a:spAutoFit/>
          </a:bodyPr>
          <a:lstStyle/>
          <a:p>
            <a:pPr marL="12700">
              <a:lnSpc>
                <a:spcPts val="4205"/>
              </a:lnSpc>
              <a:tabLst>
                <a:tab pos="1383665" algn="l"/>
              </a:tabLst>
            </a:pPr>
            <a:r>
              <a:rPr lang="en-US" sz="3600" spc="-125" dirty="0" smtClean="0">
                <a:solidFill>
                  <a:srgbClr val="007C7A"/>
                </a:solidFill>
                <a:latin typeface="微软雅黑"/>
                <a:cs typeface="微软雅黑"/>
              </a:rPr>
              <a:t>     </a:t>
            </a:r>
            <a:r>
              <a:rPr sz="3600" spc="-125" dirty="0" smtClean="0">
                <a:solidFill>
                  <a:srgbClr val="007C7A"/>
                </a:solidFill>
                <a:latin typeface="宋体" panose="02010600030101010101" pitchFamily="2" charset="-122"/>
                <a:ea typeface="宋体" panose="02010600030101010101" pitchFamily="2" charset="-122"/>
                <a:cs typeface="微软雅黑"/>
              </a:rPr>
              <a:t>环境监测数据处理和质量控制</a:t>
            </a:r>
            <a:endParaRPr sz="3600" dirty="0">
              <a:latin typeface="宋体" panose="02010600030101010101" pitchFamily="2" charset="-122"/>
              <a:ea typeface="宋体" panose="02010600030101010101" pitchFamily="2" charset="-122"/>
              <a:cs typeface="微软雅黑"/>
            </a:endParaRPr>
          </a:p>
        </p:txBody>
      </p:sp>
      <p:sp>
        <p:nvSpPr>
          <p:cNvPr id="4" name="object 4"/>
          <p:cNvSpPr txBox="1">
            <a:spLocks noGrp="1"/>
          </p:cNvSpPr>
          <p:nvPr>
            <p:ph type="body" idx="1"/>
          </p:nvPr>
        </p:nvSpPr>
        <p:spPr>
          <a:xfrm>
            <a:off x="398138" y="913891"/>
            <a:ext cx="8322323" cy="5627438"/>
          </a:xfrm>
          <a:prstGeom prst="rect">
            <a:avLst/>
          </a:prstGeom>
        </p:spPr>
        <p:txBody>
          <a:bodyPr vert="horz" wrap="square" lIns="0" tIns="696214" rIns="0" bIns="0" rtlCol="0">
            <a:spAutoFit/>
          </a:bodyPr>
          <a:lstStyle/>
          <a:p>
            <a:pPr marL="290830" marR="6350" indent="0"/>
            <a:r>
              <a:rPr spc="-35" dirty="0">
                <a:latin typeface="宋体" panose="02010600030101010101" pitchFamily="2" charset="-122"/>
                <a:ea typeface="宋体" panose="02010600030101010101" pitchFamily="2" charset="-122"/>
              </a:rPr>
              <a:t>监测中所得到的许多物理、化学和生物学数据,是 描述和评价环境质量的基本依据。由于监测系统 的条件限制以及操作人员的技术水平,测试值与真 值之间常存在差异;环境污染的流动性、变异性以 及与时空因素关系,使某一区域的环境质量由许多 因素综合所决定:描述某一河流的环境质量,必须 对整条河流按规定布点.以一定频率测定,根据大 量数据综合才能表述它的环境质量,所有这一切均 需通过统计处理。</a:t>
            </a:r>
          </a:p>
        </p:txBody>
      </p:sp>
    </p:spTree>
  </p:cSld>
  <p:clrMapOvr>
    <a:masterClrMapping/>
  </p:clrMapOvr>
  <p:transition>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49300" y="1172975"/>
            <a:ext cx="2540387" cy="525785"/>
          </a:xfrm>
          <a:prstGeom prst="rect">
            <a:avLst/>
          </a:prstGeom>
        </p:spPr>
        <p:txBody>
          <a:bodyPr vert="horz" wrap="square" lIns="0" tIns="0" rIns="0" bIns="0" rtlCol="0">
            <a:spAutoFit/>
          </a:bodyPr>
          <a:lstStyle/>
          <a:p>
            <a:pPr marL="12700">
              <a:lnSpc>
                <a:spcPts val="4105"/>
              </a:lnSpc>
              <a:tabLst>
                <a:tab pos="926465" algn="l"/>
              </a:tabLst>
            </a:pPr>
            <a:r>
              <a:rPr sz="4400" spc="100" dirty="0" smtClean="0">
                <a:solidFill>
                  <a:srgbClr val="007C7A"/>
                </a:solidFill>
                <a:latin typeface="宋体" panose="02010600030101010101" pitchFamily="2" charset="-122"/>
                <a:ea typeface="宋体" panose="02010600030101010101" pitchFamily="2" charset="-122"/>
                <a:cs typeface="微软雅黑"/>
              </a:rPr>
              <a:t>分析误差</a:t>
            </a:r>
            <a:endParaRPr sz="4400" dirty="0">
              <a:latin typeface="宋体" panose="02010600030101010101" pitchFamily="2" charset="-122"/>
              <a:ea typeface="宋体" panose="02010600030101010101" pitchFamily="2" charset="-122"/>
              <a:cs typeface="微软雅黑"/>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3189">
              <a:lnSpc>
                <a:spcPct val="100000"/>
              </a:lnSpc>
            </a:pPr>
            <a:fld id="{81D60167-4931-47E6-BA6A-407CBD079E47}" type="slidenum">
              <a:rPr sz="1400" spc="-10" dirty="0">
                <a:solidFill>
                  <a:srgbClr val="CC3300"/>
                </a:solidFill>
                <a:latin typeface="Arial"/>
                <a:cs typeface="Arial"/>
              </a:rPr>
              <a:t>3</a:t>
            </a:fld>
            <a:endParaRPr sz="1400" dirty="0">
              <a:latin typeface="Arial"/>
              <a:cs typeface="Arial"/>
            </a:endParaRPr>
          </a:p>
        </p:txBody>
      </p:sp>
      <p:sp>
        <p:nvSpPr>
          <p:cNvPr id="3" name="object 3"/>
          <p:cNvSpPr txBox="1">
            <a:spLocks noGrp="1"/>
          </p:cNvSpPr>
          <p:nvPr>
            <p:ph type="body" idx="1"/>
          </p:nvPr>
        </p:nvSpPr>
        <p:spPr>
          <a:xfrm>
            <a:off x="432574" y="2279650"/>
            <a:ext cx="8322323" cy="3016210"/>
          </a:xfrm>
          <a:prstGeom prst="rect">
            <a:avLst/>
          </a:prstGeom>
        </p:spPr>
        <p:txBody>
          <a:bodyPr vert="horz" wrap="square" lIns="0" tIns="0" rIns="0" bIns="0" rtlCol="0">
            <a:spAutoFit/>
          </a:bodyPr>
          <a:lstStyle/>
          <a:p>
            <a:pPr marL="325755" marR="6350" indent="672465" algn="just">
              <a:lnSpc>
                <a:spcPct val="100000"/>
              </a:lnSpc>
            </a:pPr>
            <a:r>
              <a:rPr sz="2800" spc="-35" dirty="0">
                <a:latin typeface="宋体" panose="02010600030101010101" pitchFamily="2" charset="-122"/>
                <a:ea typeface="宋体" panose="02010600030101010101" pitchFamily="2" charset="-122"/>
              </a:rPr>
              <a:t>环境检测分析的任务是为了准确地测定各 </a:t>
            </a:r>
            <a:r>
              <a:rPr sz="2800" spc="-35" dirty="0" smtClean="0">
                <a:latin typeface="宋体" panose="02010600030101010101" pitchFamily="2" charset="-122"/>
                <a:ea typeface="宋体" panose="02010600030101010101" pitchFamily="2" charset="-122"/>
              </a:rPr>
              <a:t>种环境中的化学成分或污染物质的含量</a:t>
            </a:r>
            <a:r>
              <a:rPr lang="zh-CN" altLang="en-US" sz="2800" spc="-35" dirty="0" smtClean="0">
                <a:latin typeface="宋体" panose="02010600030101010101" pitchFamily="2" charset="-122"/>
                <a:ea typeface="宋体" panose="02010600030101010101" pitchFamily="2" charset="-122"/>
              </a:rPr>
              <a:t>，</a:t>
            </a:r>
            <a:r>
              <a:rPr sz="2800" spc="-35" dirty="0" smtClean="0">
                <a:latin typeface="宋体" panose="02010600030101010101" pitchFamily="2" charset="-122"/>
                <a:ea typeface="宋体" panose="02010600030101010101" pitchFamily="2" charset="-122"/>
              </a:rPr>
              <a:t>因此对分析结果的准确度有一定的要求</a:t>
            </a:r>
            <a:r>
              <a:rPr sz="2800" spc="-35" dirty="0">
                <a:latin typeface="宋体" panose="02010600030101010101" pitchFamily="2" charset="-122"/>
                <a:ea typeface="宋体" panose="02010600030101010101" pitchFamily="2" charset="-122"/>
              </a:rPr>
              <a:t>。</a:t>
            </a:r>
            <a:r>
              <a:rPr sz="2800" spc="-35" dirty="0" smtClean="0">
                <a:latin typeface="宋体" panose="02010600030101010101" pitchFamily="2" charset="-122"/>
                <a:ea typeface="宋体" panose="02010600030101010101" pitchFamily="2" charset="-122"/>
              </a:rPr>
              <a:t>但是</a:t>
            </a:r>
            <a:r>
              <a:rPr sz="2800" spc="-35" dirty="0">
                <a:latin typeface="宋体" panose="02010600030101010101" pitchFamily="2" charset="-122"/>
                <a:ea typeface="宋体" panose="02010600030101010101" pitchFamily="2" charset="-122"/>
              </a:rPr>
              <a:t>，由于受到分析方法、测量仪器、</a:t>
            </a:r>
            <a:r>
              <a:rPr sz="2800" spc="-35" dirty="0" smtClean="0">
                <a:latin typeface="宋体" panose="02010600030101010101" pitchFamily="2" charset="-122"/>
                <a:ea typeface="宋体" panose="02010600030101010101" pitchFamily="2" charset="-122"/>
              </a:rPr>
              <a:t>试剂药品</a:t>
            </a:r>
            <a:r>
              <a:rPr sz="2800" spc="-35" dirty="0">
                <a:latin typeface="宋体" panose="02010600030101010101" pitchFamily="2" charset="-122"/>
                <a:ea typeface="宋体" panose="02010600030101010101" pitchFamily="2" charset="-122"/>
              </a:rPr>
              <a:t>、环境因素以及分析人员主观条件等方面 的限制，使得测定结果与真实值不一致。</a:t>
            </a:r>
            <a:r>
              <a:rPr sz="2800" spc="-35" dirty="0" smtClean="0">
                <a:latin typeface="宋体" panose="02010600030101010101" pitchFamily="2" charset="-122"/>
                <a:ea typeface="宋体" panose="02010600030101010101" pitchFamily="2" charset="-122"/>
              </a:rPr>
              <a:t>因此</a:t>
            </a:r>
            <a:r>
              <a:rPr sz="2800" spc="-35" dirty="0">
                <a:latin typeface="宋体" panose="02010600030101010101" pitchFamily="2" charset="-122"/>
                <a:ea typeface="宋体" panose="02010600030101010101" pitchFamily="2" charset="-122"/>
              </a:rPr>
              <a:t>，在分析测定的全过程中，</a:t>
            </a:r>
            <a:r>
              <a:rPr sz="2800" spc="-35" dirty="0" smtClean="0">
                <a:latin typeface="宋体" panose="02010600030101010101" pitchFamily="2" charset="-122"/>
                <a:ea typeface="宋体" panose="02010600030101010101" pitchFamily="2" charset="-122"/>
              </a:rPr>
              <a:t>必然存在分析误差</a:t>
            </a:r>
            <a:r>
              <a:rPr sz="2800" spc="-35" dirty="0">
                <a:latin typeface="宋体" panose="02010600030101010101" pitchFamily="2" charset="-122"/>
                <a:ea typeface="宋体" panose="02010600030101010101" pitchFamily="2" charset="-122"/>
              </a:rPr>
              <a:t>。</a:t>
            </a:r>
          </a:p>
        </p:txBody>
      </p:sp>
    </p:spTree>
  </p:cSld>
  <p:clrMapOvr>
    <a:masterClrMapping/>
  </p:clrMapOvr>
  <p:transition>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1118615"/>
            <a:ext cx="8086090" cy="2846933"/>
          </a:xfrm>
          <a:prstGeom prst="rect">
            <a:avLst/>
          </a:prstGeom>
        </p:spPr>
        <p:txBody>
          <a:bodyPr vert="horz" wrap="square" lIns="0" tIns="0" rIns="0" bIns="0" rtlCol="0">
            <a:spAutoFit/>
          </a:bodyPr>
          <a:lstStyle/>
          <a:p>
            <a:pPr marL="12700">
              <a:lnSpc>
                <a:spcPct val="100000"/>
              </a:lnSpc>
              <a:tabLst>
                <a:tab pos="1574165" algn="l"/>
              </a:tabLst>
            </a:pPr>
            <a:r>
              <a:rPr sz="4400" spc="-35" dirty="0" smtClean="0">
                <a:solidFill>
                  <a:srgbClr val="CC3300"/>
                </a:solidFill>
                <a:latin typeface="宋体" panose="02010600030101010101" pitchFamily="2" charset="-122"/>
                <a:ea typeface="宋体" panose="02010600030101010101" pitchFamily="2" charset="-122"/>
                <a:cs typeface="微软雅黑"/>
              </a:rPr>
              <a:t>误差来源</a:t>
            </a:r>
            <a:endParaRPr sz="4400" dirty="0">
              <a:latin typeface="宋体" panose="02010600030101010101" pitchFamily="2" charset="-122"/>
              <a:ea typeface="宋体" panose="02010600030101010101" pitchFamily="2" charset="-122"/>
              <a:cs typeface="微软雅黑"/>
            </a:endParaRPr>
          </a:p>
          <a:p>
            <a:pPr>
              <a:lnSpc>
                <a:spcPts val="1000"/>
              </a:lnSpc>
            </a:pPr>
            <a:endParaRPr sz="1000" dirty="0"/>
          </a:p>
          <a:p>
            <a:pPr>
              <a:lnSpc>
                <a:spcPts val="1000"/>
              </a:lnSpc>
            </a:pPr>
            <a:endParaRPr sz="1000" dirty="0"/>
          </a:p>
          <a:p>
            <a:pPr>
              <a:lnSpc>
                <a:spcPts val="1000"/>
              </a:lnSpc>
            </a:pPr>
            <a:endParaRPr sz="1000" dirty="0"/>
          </a:p>
          <a:p>
            <a:pPr>
              <a:lnSpc>
                <a:spcPts val="1000"/>
              </a:lnSpc>
            </a:pPr>
            <a:endParaRPr sz="1000" dirty="0"/>
          </a:p>
          <a:p>
            <a:pPr>
              <a:lnSpc>
                <a:spcPts val="1300"/>
              </a:lnSpc>
              <a:spcBef>
                <a:spcPts val="58"/>
              </a:spcBef>
            </a:pPr>
            <a:endParaRPr sz="1300" dirty="0"/>
          </a:p>
          <a:p>
            <a:pPr marL="355600" marR="6350" indent="-342900" algn="just">
              <a:lnSpc>
                <a:spcPct val="100000"/>
              </a:lnSpc>
            </a:pPr>
            <a:r>
              <a:rPr sz="2400" spc="1290" dirty="0" smtClean="0">
                <a:solidFill>
                  <a:srgbClr val="CC3300"/>
                </a:solidFill>
                <a:latin typeface="Arial"/>
                <a:cs typeface="Arial"/>
              </a:rPr>
              <a:t>•</a:t>
            </a:r>
            <a:r>
              <a:rPr sz="3200" spc="25" dirty="0" smtClean="0">
                <a:latin typeface="宋体" panose="02010600030101010101" pitchFamily="2" charset="-122"/>
                <a:ea typeface="宋体" panose="02010600030101010101" pitchFamily="2" charset="-122"/>
                <a:cs typeface="微软雅黑"/>
              </a:rPr>
              <a:t>误差是分析结果</a:t>
            </a:r>
            <a:r>
              <a:rPr sz="3200" spc="25" dirty="0">
                <a:latin typeface="宋体" panose="02010600030101010101" pitchFamily="2" charset="-122"/>
                <a:ea typeface="宋体" panose="02010600030101010101" pitchFamily="2" charset="-122"/>
                <a:cs typeface="微软雅黑"/>
              </a:rPr>
              <a:t>(测定值)与真实值之间的差</a:t>
            </a:r>
            <a:r>
              <a:rPr sz="3200" spc="5" dirty="0">
                <a:latin typeface="宋体" panose="02010600030101010101" pitchFamily="2" charset="-122"/>
                <a:ea typeface="宋体" panose="02010600030101010101" pitchFamily="2" charset="-122"/>
                <a:cs typeface="微软雅黑"/>
              </a:rPr>
              <a:t> </a:t>
            </a:r>
            <a:r>
              <a:rPr sz="3200" spc="-35" dirty="0">
                <a:latin typeface="宋体" panose="02010600030101010101" pitchFamily="2" charset="-122"/>
                <a:ea typeface="宋体" panose="02010600030101010101" pitchFamily="2" charset="-122"/>
                <a:cs typeface="微软雅黑"/>
              </a:rPr>
              <a:t>值。根据误差的性质和来源，可将误差分为</a:t>
            </a:r>
            <a:r>
              <a:rPr sz="3200" spc="-10" dirty="0">
                <a:latin typeface="宋体" panose="02010600030101010101" pitchFamily="2" charset="-122"/>
                <a:ea typeface="宋体" panose="02010600030101010101" pitchFamily="2" charset="-122"/>
                <a:cs typeface="微软雅黑"/>
              </a:rPr>
              <a:t> </a:t>
            </a:r>
            <a:r>
              <a:rPr sz="3200" u="heavy" spc="-35" dirty="0">
                <a:solidFill>
                  <a:srgbClr val="007C7A"/>
                </a:solidFill>
                <a:latin typeface="宋体" panose="02010600030101010101" pitchFamily="2" charset="-122"/>
                <a:ea typeface="宋体" panose="02010600030101010101" pitchFamily="2" charset="-122"/>
                <a:cs typeface="微软雅黑"/>
              </a:rPr>
              <a:t>系统误差</a:t>
            </a:r>
            <a:r>
              <a:rPr sz="3200" spc="-35" dirty="0">
                <a:latin typeface="宋体" panose="02010600030101010101" pitchFamily="2" charset="-122"/>
                <a:ea typeface="宋体" panose="02010600030101010101" pitchFamily="2" charset="-122"/>
                <a:cs typeface="微软雅黑"/>
              </a:rPr>
              <a:t>和</a:t>
            </a:r>
            <a:r>
              <a:rPr sz="3200" u="heavy" spc="-35" dirty="0">
                <a:solidFill>
                  <a:srgbClr val="007C7A"/>
                </a:solidFill>
                <a:latin typeface="宋体" panose="02010600030101010101" pitchFamily="2" charset="-122"/>
                <a:ea typeface="宋体" panose="02010600030101010101" pitchFamily="2" charset="-122"/>
                <a:cs typeface="微软雅黑"/>
              </a:rPr>
              <a:t>偶然误差</a:t>
            </a:r>
            <a:r>
              <a:rPr sz="3200" spc="-35" dirty="0">
                <a:latin typeface="宋体" panose="02010600030101010101" pitchFamily="2" charset="-122"/>
                <a:ea typeface="宋体" panose="02010600030101010101" pitchFamily="2" charset="-122"/>
                <a:cs typeface="微软雅黑"/>
              </a:rPr>
              <a:t>。</a:t>
            </a:r>
            <a:endParaRPr sz="3200" dirty="0">
              <a:latin typeface="宋体" panose="02010600030101010101" pitchFamily="2" charset="-122"/>
              <a:ea typeface="宋体" panose="02010600030101010101" pitchFamily="2" charset="-122"/>
              <a:cs typeface="微软雅黑"/>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endParaRPr spc="-15"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3189">
              <a:lnSpc>
                <a:spcPct val="100000"/>
              </a:lnSpc>
            </a:pPr>
            <a:fld id="{81D60167-4931-47E6-BA6A-407CBD079E47}" type="slidenum">
              <a:rPr sz="1400" spc="-10" dirty="0">
                <a:solidFill>
                  <a:srgbClr val="CC3300"/>
                </a:solidFill>
                <a:latin typeface="Arial"/>
                <a:cs typeface="Arial"/>
              </a:rPr>
              <a:t>4</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813815"/>
            <a:ext cx="8085455" cy="3954929"/>
          </a:xfrm>
          <a:prstGeom prst="rect">
            <a:avLst/>
          </a:prstGeom>
        </p:spPr>
        <p:txBody>
          <a:bodyPr vert="horz" wrap="square" lIns="0" tIns="0" rIns="0" bIns="0" rtlCol="0">
            <a:spAutoFit/>
          </a:bodyPr>
          <a:lstStyle/>
          <a:p>
            <a:pPr marL="12700">
              <a:lnSpc>
                <a:spcPct val="100000"/>
              </a:lnSpc>
              <a:tabLst>
                <a:tab pos="1637664" algn="l"/>
              </a:tabLst>
            </a:pPr>
            <a:r>
              <a:rPr lang="en-US" sz="3200" spc="195" dirty="0">
                <a:solidFill>
                  <a:srgbClr val="CC00CC"/>
                </a:solidFill>
                <a:latin typeface="微软雅黑"/>
                <a:cs typeface="微软雅黑"/>
              </a:rPr>
              <a:t> </a:t>
            </a:r>
            <a:r>
              <a:rPr sz="4400" spc="-35" dirty="0" smtClean="0">
                <a:solidFill>
                  <a:srgbClr val="CC00CC"/>
                </a:solidFill>
                <a:latin typeface="宋体" panose="02010600030101010101" pitchFamily="2" charset="-122"/>
                <a:ea typeface="宋体" panose="02010600030101010101" pitchFamily="2" charset="-122"/>
                <a:cs typeface="微软雅黑"/>
              </a:rPr>
              <a:t>系统误差</a:t>
            </a:r>
            <a:endParaRPr sz="4400" dirty="0">
              <a:latin typeface="宋体" panose="02010600030101010101" pitchFamily="2" charset="-122"/>
              <a:ea typeface="宋体" panose="02010600030101010101" pitchFamily="2" charset="-122"/>
              <a:cs typeface="微软雅黑"/>
            </a:endParaRPr>
          </a:p>
          <a:p>
            <a:pPr>
              <a:lnSpc>
                <a:spcPts val="750"/>
              </a:lnSpc>
              <a:spcBef>
                <a:spcPts val="12"/>
              </a:spcBef>
            </a:pPr>
            <a:endParaRPr sz="750" dirty="0"/>
          </a:p>
          <a:p>
            <a:pPr marL="355600" marR="6350" indent="-342900" algn="just">
              <a:lnSpc>
                <a:spcPct val="100000"/>
              </a:lnSpc>
            </a:pPr>
            <a:r>
              <a:rPr sz="2400" spc="1290" dirty="0">
                <a:solidFill>
                  <a:srgbClr val="CC3300"/>
                </a:solidFill>
                <a:latin typeface="+mn-ea"/>
                <a:cs typeface="Arial"/>
              </a:rPr>
              <a:t>•</a:t>
            </a:r>
            <a:r>
              <a:rPr sz="2400" spc="-110" dirty="0">
                <a:solidFill>
                  <a:srgbClr val="CC3300"/>
                </a:solidFill>
                <a:latin typeface="+mn-ea"/>
                <a:cs typeface="Arial"/>
              </a:rPr>
              <a:t> </a:t>
            </a:r>
            <a:r>
              <a:rPr sz="2800" spc="-35" dirty="0" smtClean="0">
                <a:latin typeface="宋体" panose="02010600030101010101" pitchFamily="2" charset="-122"/>
                <a:ea typeface="宋体" panose="02010600030101010101" pitchFamily="2" charset="-122"/>
                <a:cs typeface="微软雅黑"/>
              </a:rPr>
              <a:t>是由分析过程中某些经常发生的确定因素造成的</a:t>
            </a:r>
            <a:r>
              <a:rPr sz="2800" spc="-35" dirty="0">
                <a:latin typeface="宋体" panose="02010600030101010101" pitchFamily="2" charset="-122"/>
                <a:ea typeface="宋体" panose="02010600030101010101" pitchFamily="2" charset="-122"/>
                <a:cs typeface="微软雅黑"/>
              </a:rPr>
              <a:t>。</a:t>
            </a:r>
            <a:r>
              <a:rPr sz="2800" spc="-35" dirty="0" smtClean="0">
                <a:latin typeface="宋体" panose="02010600030101010101" pitchFamily="2" charset="-122"/>
                <a:ea typeface="宋体" panose="02010600030101010101" pitchFamily="2" charset="-122"/>
                <a:cs typeface="微软雅黑"/>
              </a:rPr>
              <a:t>在相同条件下重复测定时系统误差会重复出现，而且具有一定的方向性</a:t>
            </a:r>
            <a:r>
              <a:rPr sz="2800" spc="-35" dirty="0">
                <a:latin typeface="宋体" panose="02010600030101010101" pitchFamily="2" charset="-122"/>
                <a:ea typeface="宋体" panose="02010600030101010101" pitchFamily="2" charset="-122"/>
                <a:cs typeface="微软雅黑"/>
              </a:rPr>
              <a:t>，</a:t>
            </a:r>
            <a:r>
              <a:rPr sz="2800" spc="-35" dirty="0" smtClean="0">
                <a:latin typeface="宋体" panose="02010600030101010101" pitchFamily="2" charset="-122"/>
                <a:ea typeface="宋体" panose="02010600030101010101" pitchFamily="2" charset="-122"/>
                <a:cs typeface="微软雅黑"/>
              </a:rPr>
              <a:t>即测定值比真实值总是偏高或偏低</a:t>
            </a:r>
            <a:r>
              <a:rPr sz="2800" spc="-35" dirty="0">
                <a:latin typeface="宋体" panose="02010600030101010101" pitchFamily="2" charset="-122"/>
                <a:ea typeface="宋体" panose="02010600030101010101" pitchFamily="2" charset="-122"/>
                <a:cs typeface="微软雅黑"/>
              </a:rPr>
              <a:t>。因此，</a:t>
            </a:r>
            <a:r>
              <a:rPr sz="2800" spc="-35" dirty="0" smtClean="0">
                <a:latin typeface="宋体" panose="02010600030101010101" pitchFamily="2" charset="-122"/>
                <a:ea typeface="宋体" panose="02010600030101010101" pitchFamily="2" charset="-122"/>
                <a:cs typeface="微软雅黑"/>
              </a:rPr>
              <a:t>系统误差易于发现</a:t>
            </a:r>
            <a:r>
              <a:rPr sz="2800" spc="-35" dirty="0">
                <a:latin typeface="宋体" panose="02010600030101010101" pitchFamily="2" charset="-122"/>
                <a:ea typeface="宋体" panose="02010600030101010101" pitchFamily="2" charset="-122"/>
                <a:cs typeface="微软雅黑"/>
              </a:rPr>
              <a:t>，其大小可以估计，</a:t>
            </a:r>
            <a:r>
              <a:rPr sz="2800" spc="-35" dirty="0" smtClean="0">
                <a:latin typeface="宋体" panose="02010600030101010101" pitchFamily="2" charset="-122"/>
                <a:ea typeface="宋体" panose="02010600030101010101" pitchFamily="2" charset="-122"/>
                <a:cs typeface="微软雅黑"/>
              </a:rPr>
              <a:t>可以加以校正</a:t>
            </a:r>
            <a:r>
              <a:rPr sz="2800" spc="-35" dirty="0">
                <a:latin typeface="宋体" panose="02010600030101010101" pitchFamily="2" charset="-122"/>
                <a:ea typeface="宋体" panose="02010600030101010101" pitchFamily="2" charset="-122"/>
                <a:cs typeface="微软雅黑"/>
              </a:rPr>
              <a:t>。系统误差又称为可测误差。</a:t>
            </a:r>
          </a:p>
          <a:p>
            <a:pPr>
              <a:lnSpc>
                <a:spcPts val="750"/>
              </a:lnSpc>
              <a:spcBef>
                <a:spcPts val="2"/>
              </a:spcBef>
            </a:pPr>
            <a:endParaRPr sz="2800" spc="-35" dirty="0">
              <a:latin typeface="宋体" panose="02010600030101010101" pitchFamily="2" charset="-122"/>
              <a:ea typeface="宋体" panose="02010600030101010101" pitchFamily="2" charset="-122"/>
              <a:cs typeface="微软雅黑"/>
            </a:endParaRPr>
          </a:p>
          <a:p>
            <a:pPr marL="12700">
              <a:lnSpc>
                <a:spcPts val="3754"/>
              </a:lnSpc>
            </a:pPr>
            <a:r>
              <a:rPr sz="2800" spc="-35" dirty="0">
                <a:latin typeface="宋体" panose="02010600030101010101" pitchFamily="2" charset="-122"/>
                <a:ea typeface="宋体" panose="02010600030101010101" pitchFamily="2" charset="-122"/>
                <a:cs typeface="微软雅黑"/>
              </a:rPr>
              <a:t>• 产生系统误差的主要原因如下。</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3189">
              <a:lnSpc>
                <a:spcPct val="100000"/>
              </a:lnSpc>
            </a:pPr>
            <a:fld id="{81D60167-4931-47E6-BA6A-407CBD079E47}" type="slidenum">
              <a:rPr sz="1400" spc="-10" dirty="0">
                <a:solidFill>
                  <a:srgbClr val="CC3300"/>
                </a:solidFill>
                <a:latin typeface="Arial"/>
                <a:cs typeface="Arial"/>
              </a:rPr>
              <a:t>5</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672591"/>
            <a:ext cx="8722995" cy="5322570"/>
          </a:xfrm>
          <a:prstGeom prst="rect">
            <a:avLst/>
          </a:prstGeom>
        </p:spPr>
        <p:txBody>
          <a:bodyPr vert="horz" wrap="square" lIns="0" tIns="0" rIns="0" bIns="0" rtlCol="0">
            <a:spAutoFit/>
          </a:bodyPr>
          <a:lstStyle/>
          <a:p>
            <a:pPr marL="355600" marR="539750" indent="-342900" algn="just">
              <a:lnSpc>
                <a:spcPts val="3020"/>
              </a:lnSpc>
            </a:pPr>
            <a:r>
              <a:rPr sz="2800" spc="-35" dirty="0">
                <a:latin typeface="宋体" panose="02010600030101010101" pitchFamily="2" charset="-122"/>
                <a:ea typeface="宋体" panose="02010600030101010101" pitchFamily="2" charset="-122"/>
                <a:cs typeface="微软雅黑"/>
              </a:rPr>
              <a:t>• 1.方法误差是由于分析方法不够完善而造成的。如 分析操作步骤繁琐、化学反应进行不完全、干扰物 质影响、指示剂指示滴定中点与理论等当点不重合 等。</a:t>
            </a:r>
          </a:p>
          <a:p>
            <a:pPr>
              <a:lnSpc>
                <a:spcPts val="650"/>
              </a:lnSpc>
              <a:spcBef>
                <a:spcPts val="33"/>
              </a:spcBef>
            </a:pPr>
            <a:endParaRPr sz="2800" spc="-35" dirty="0">
              <a:latin typeface="宋体" panose="02010600030101010101" pitchFamily="2" charset="-122"/>
              <a:ea typeface="宋体" panose="02010600030101010101" pitchFamily="2" charset="-122"/>
              <a:cs typeface="微软雅黑"/>
            </a:endParaRPr>
          </a:p>
          <a:p>
            <a:pPr marL="355600" marR="362585" indent="-342900">
              <a:lnSpc>
                <a:spcPts val="3020"/>
              </a:lnSpc>
              <a:tabLst>
                <a:tab pos="887730" algn="l"/>
              </a:tabLst>
            </a:pPr>
            <a:r>
              <a:rPr sz="2800" spc="-35" dirty="0">
                <a:latin typeface="宋体" panose="02010600030101010101" pitchFamily="2" charset="-122"/>
                <a:ea typeface="宋体" panose="02010600030101010101" pitchFamily="2" charset="-122"/>
                <a:cs typeface="微软雅黑"/>
              </a:rPr>
              <a:t>• 2.	仪器误差是由于仪器本身的缺陷或未经校准引起 的。如天平未调节零点、砝码未校准、量器的刻度 不够准确等。</a:t>
            </a:r>
          </a:p>
          <a:p>
            <a:pPr>
              <a:lnSpc>
                <a:spcPts val="650"/>
              </a:lnSpc>
              <a:spcBef>
                <a:spcPts val="33"/>
              </a:spcBef>
            </a:pPr>
            <a:endParaRPr sz="2800" spc="-35" dirty="0">
              <a:latin typeface="宋体" panose="02010600030101010101" pitchFamily="2" charset="-122"/>
              <a:ea typeface="宋体" panose="02010600030101010101" pitchFamily="2" charset="-122"/>
              <a:cs typeface="微软雅黑"/>
            </a:endParaRPr>
          </a:p>
          <a:p>
            <a:pPr marL="355600" marR="361315" indent="-342900">
              <a:lnSpc>
                <a:spcPts val="3020"/>
              </a:lnSpc>
              <a:tabLst>
                <a:tab pos="888365" algn="l"/>
              </a:tabLst>
            </a:pPr>
            <a:r>
              <a:rPr sz="2800" spc="-35" dirty="0">
                <a:latin typeface="宋体" panose="02010600030101010101" pitchFamily="2" charset="-122"/>
                <a:ea typeface="宋体" panose="02010600030101010101" pitchFamily="2" charset="-122"/>
                <a:cs typeface="微软雅黑"/>
              </a:rPr>
              <a:t>• 3.	试剂误差是由试剂(包括所用纯水)中含有杂质而 引起。</a:t>
            </a:r>
          </a:p>
          <a:p>
            <a:pPr>
              <a:lnSpc>
                <a:spcPts val="650"/>
              </a:lnSpc>
              <a:spcBef>
                <a:spcPts val="32"/>
              </a:spcBef>
            </a:pPr>
            <a:endParaRPr sz="2800" spc="-35" dirty="0">
              <a:latin typeface="宋体" panose="02010600030101010101" pitchFamily="2" charset="-122"/>
              <a:ea typeface="宋体" panose="02010600030101010101" pitchFamily="2" charset="-122"/>
              <a:cs typeface="微软雅黑"/>
            </a:endParaRPr>
          </a:p>
          <a:p>
            <a:pPr marL="355600" marR="6350" indent="-342900">
              <a:lnSpc>
                <a:spcPts val="3020"/>
              </a:lnSpc>
              <a:tabLst>
                <a:tab pos="888365" algn="l"/>
              </a:tabLst>
            </a:pPr>
            <a:r>
              <a:rPr sz="2800" spc="-35" dirty="0">
                <a:latin typeface="宋体" panose="02010600030101010101" pitchFamily="2" charset="-122"/>
                <a:ea typeface="宋体" panose="02010600030101010101" pitchFamily="2" charset="-122"/>
                <a:cs typeface="微软雅黑"/>
              </a:rPr>
              <a:t>• 4.	恒定的个人误差是由于分析人员感觉器官的差异、 反应的敏捷程度和个人固有的习惯造成的。</a:t>
            </a:r>
          </a:p>
          <a:p>
            <a:pPr>
              <a:lnSpc>
                <a:spcPts val="650"/>
              </a:lnSpc>
              <a:spcBef>
                <a:spcPts val="18"/>
              </a:spcBef>
            </a:pPr>
            <a:endParaRPr sz="2800" spc="-35" dirty="0">
              <a:latin typeface="宋体" panose="02010600030101010101" pitchFamily="2" charset="-122"/>
              <a:ea typeface="宋体" panose="02010600030101010101" pitchFamily="2" charset="-122"/>
              <a:cs typeface="微软雅黑"/>
            </a:endParaRPr>
          </a:p>
          <a:p>
            <a:pPr marL="355600" marR="362585" indent="-342900">
              <a:lnSpc>
                <a:spcPts val="3030"/>
              </a:lnSpc>
              <a:tabLst>
                <a:tab pos="887730" algn="l"/>
              </a:tabLst>
            </a:pPr>
            <a:r>
              <a:rPr sz="2800" spc="-35" dirty="0">
                <a:latin typeface="宋体" panose="02010600030101010101" pitchFamily="2" charset="-122"/>
                <a:ea typeface="宋体" panose="02010600030101010101" pitchFamily="2" charset="-122"/>
                <a:cs typeface="微软雅黑"/>
              </a:rPr>
              <a:t>• 5.	恒定的环境误差是由于测定时环境条件的显著变 化引起的，如不同季节室温的改变等。</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3189">
              <a:lnSpc>
                <a:spcPct val="100000"/>
              </a:lnSpc>
            </a:pPr>
            <a:fld id="{81D60167-4931-47E6-BA6A-407CBD079E47}" type="slidenum">
              <a:rPr sz="1400" spc="-10" dirty="0">
                <a:solidFill>
                  <a:srgbClr val="CC3300"/>
                </a:solidFill>
                <a:latin typeface="Arial"/>
                <a:cs typeface="Arial"/>
              </a:rPr>
              <a:t>6</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1279306"/>
            <a:ext cx="8491220" cy="1266885"/>
          </a:xfrm>
          <a:prstGeom prst="rect">
            <a:avLst/>
          </a:prstGeom>
        </p:spPr>
        <p:txBody>
          <a:bodyPr vert="horz" wrap="square" lIns="0" tIns="0" rIns="0" bIns="0" rtlCol="0">
            <a:spAutoFit/>
          </a:bodyPr>
          <a:lstStyle/>
          <a:p>
            <a:pPr marL="355600" marR="6350" indent="-342900">
              <a:lnSpc>
                <a:spcPct val="98300"/>
              </a:lnSpc>
            </a:pPr>
            <a:r>
              <a:rPr sz="2400" spc="1290" dirty="0">
                <a:solidFill>
                  <a:srgbClr val="CC3300"/>
                </a:solidFill>
                <a:latin typeface="Arial"/>
                <a:cs typeface="Arial"/>
              </a:rPr>
              <a:t>•</a:t>
            </a:r>
            <a:r>
              <a:rPr sz="2400" spc="-110" dirty="0">
                <a:solidFill>
                  <a:srgbClr val="CC3300"/>
                </a:solidFill>
                <a:latin typeface="Arial"/>
                <a:cs typeface="Arial"/>
              </a:rPr>
              <a:t> </a:t>
            </a:r>
            <a:r>
              <a:rPr sz="2800" spc="-35" dirty="0">
                <a:latin typeface="宋体" panose="02010600030101010101" pitchFamily="2" charset="-122"/>
                <a:ea typeface="宋体" panose="02010600030101010101" pitchFamily="2" charset="-122"/>
                <a:cs typeface="微软雅黑"/>
              </a:rPr>
              <a:t>系统误差可以通过采取不同的方法，如校准 仪器，进行空白试验、对照试验、回收试验、 制定标准规程等而得到适当的校正，使系统 误差减小或消除。</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3189">
              <a:lnSpc>
                <a:spcPct val="100000"/>
              </a:lnSpc>
            </a:pPr>
            <a:fld id="{81D60167-4931-47E6-BA6A-407CBD079E47}" type="slidenum">
              <a:rPr sz="1400" spc="-10" dirty="0">
                <a:solidFill>
                  <a:srgbClr val="CC3300"/>
                </a:solidFill>
                <a:latin typeface="Arial"/>
                <a:cs typeface="Arial"/>
              </a:rPr>
              <a:t>7</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813815"/>
            <a:ext cx="8491220" cy="3488134"/>
          </a:xfrm>
          <a:prstGeom prst="rect">
            <a:avLst/>
          </a:prstGeom>
        </p:spPr>
        <p:txBody>
          <a:bodyPr vert="horz" wrap="square" lIns="0" tIns="0" rIns="0" bIns="0" rtlCol="0">
            <a:spAutoFit/>
          </a:bodyPr>
          <a:lstStyle/>
          <a:p>
            <a:pPr marL="12700">
              <a:lnSpc>
                <a:spcPct val="100000"/>
              </a:lnSpc>
            </a:pPr>
            <a:r>
              <a:rPr sz="4400" spc="120" dirty="0" smtClean="0">
                <a:solidFill>
                  <a:srgbClr val="CC00CC"/>
                </a:solidFill>
                <a:latin typeface="宋体" panose="02010600030101010101" pitchFamily="2" charset="-122"/>
                <a:ea typeface="宋体" panose="02010600030101010101" pitchFamily="2" charset="-122"/>
                <a:cs typeface="微软雅黑"/>
              </a:rPr>
              <a:t>偶然误差</a:t>
            </a:r>
            <a:endParaRPr sz="4400" dirty="0">
              <a:latin typeface="宋体" panose="02010600030101010101" pitchFamily="2" charset="-122"/>
              <a:ea typeface="宋体" panose="02010600030101010101" pitchFamily="2" charset="-122"/>
              <a:cs typeface="微软雅黑"/>
            </a:endParaRPr>
          </a:p>
          <a:p>
            <a:pPr>
              <a:lnSpc>
                <a:spcPts val="750"/>
              </a:lnSpc>
              <a:spcBef>
                <a:spcPts val="15"/>
              </a:spcBef>
            </a:pPr>
            <a:endParaRPr sz="750" dirty="0"/>
          </a:p>
          <a:p>
            <a:pPr marL="355600" marR="6350" indent="-342900">
              <a:lnSpc>
                <a:spcPct val="99900"/>
              </a:lnSpc>
            </a:pPr>
            <a:r>
              <a:rPr sz="2800" spc="-35" dirty="0">
                <a:latin typeface="宋体" panose="02010600030101010101" pitchFamily="2" charset="-122"/>
                <a:ea typeface="宋体" panose="02010600030101010101" pitchFamily="2" charset="-122"/>
                <a:cs typeface="微软雅黑"/>
              </a:rPr>
              <a:t>• </a:t>
            </a:r>
            <a:r>
              <a:rPr sz="2800" spc="-35" dirty="0" smtClean="0">
                <a:latin typeface="宋体" panose="02010600030101010101" pitchFamily="2" charset="-122"/>
                <a:ea typeface="宋体" panose="02010600030101010101" pitchFamily="2" charset="-122"/>
                <a:cs typeface="微软雅黑"/>
              </a:rPr>
              <a:t>偶然误差是由分析过程中一些偶然的因素造成的</a:t>
            </a:r>
            <a:r>
              <a:rPr sz="2800" spc="-35" dirty="0">
                <a:latin typeface="宋体" panose="02010600030101010101" pitchFamily="2" charset="-122"/>
                <a:ea typeface="宋体" panose="02010600030101010101" pitchFamily="2" charset="-122"/>
                <a:cs typeface="微软雅黑"/>
              </a:rPr>
              <a:t>。这些偶然的因素如测定时温度的变化</a:t>
            </a:r>
            <a:r>
              <a:rPr sz="2800" spc="-35" dirty="0" smtClean="0">
                <a:latin typeface="宋体" panose="02010600030101010101" pitchFamily="2" charset="-122"/>
                <a:ea typeface="宋体" panose="02010600030101010101" pitchFamily="2" charset="-122"/>
                <a:cs typeface="微软雅黑"/>
              </a:rPr>
              <a:t>、电压的波动</a:t>
            </a:r>
            <a:r>
              <a:rPr sz="2800" spc="-35" dirty="0">
                <a:latin typeface="宋体" panose="02010600030101010101" pitchFamily="2" charset="-122"/>
                <a:ea typeface="宋体" panose="02010600030101010101" pitchFamily="2" charset="-122"/>
                <a:cs typeface="微软雅黑"/>
              </a:rPr>
              <a:t>、仪器的噪声、分析人员的判断 能力等，它们所引起的误差有时大、有时小、 有时正、有时负，没有什么规律性，难以发 现和控制。因此，</a:t>
            </a:r>
            <a:r>
              <a:rPr sz="2800" spc="-35" dirty="0">
                <a:latin typeface="+mn-ea"/>
                <a:cs typeface="微软雅黑"/>
              </a:rPr>
              <a:t>偶然误差</a:t>
            </a:r>
            <a:r>
              <a:rPr sz="3200" spc="-35" dirty="0">
                <a:latin typeface="宋体" panose="02010600030101010101" pitchFamily="2" charset="-122"/>
                <a:ea typeface="宋体" panose="02010600030101010101" pitchFamily="2" charset="-122"/>
                <a:cs typeface="微软雅黑"/>
              </a:rPr>
              <a:t>又</a:t>
            </a:r>
            <a:r>
              <a:rPr sz="2800" spc="-35" dirty="0">
                <a:latin typeface="宋体" panose="02010600030101010101" pitchFamily="2" charset="-122"/>
                <a:ea typeface="宋体" panose="02010600030101010101" pitchFamily="2" charset="-122"/>
                <a:cs typeface="微软雅黑"/>
              </a:rPr>
              <a:t>称</a:t>
            </a:r>
            <a:r>
              <a:rPr sz="3200" u="heavy" spc="-35" dirty="0">
                <a:solidFill>
                  <a:srgbClr val="007C7A"/>
                </a:solidFill>
                <a:latin typeface="+mn-ea"/>
                <a:cs typeface="微软雅黑"/>
              </a:rPr>
              <a:t>随机误差或</a:t>
            </a:r>
            <a:r>
              <a:rPr sz="3200" spc="-10" dirty="0">
                <a:solidFill>
                  <a:srgbClr val="007C7A"/>
                </a:solidFill>
                <a:latin typeface="+mn-ea"/>
                <a:cs typeface="微软雅黑"/>
              </a:rPr>
              <a:t> </a:t>
            </a:r>
            <a:r>
              <a:rPr sz="3200" u="heavy" spc="-35" dirty="0">
                <a:solidFill>
                  <a:srgbClr val="007C7A"/>
                </a:solidFill>
                <a:latin typeface="+mn-ea"/>
                <a:cs typeface="微软雅黑"/>
              </a:rPr>
              <a:t>不可测误差</a:t>
            </a:r>
            <a:r>
              <a:rPr sz="3200" spc="-35" dirty="0">
                <a:latin typeface="宋体" panose="02010600030101010101" pitchFamily="2" charset="-122"/>
                <a:ea typeface="宋体" panose="02010600030101010101" pitchFamily="2" charset="-122"/>
                <a:cs typeface="微软雅黑"/>
              </a:rPr>
              <a:t>。</a:t>
            </a:r>
            <a:endParaRPr sz="3200" dirty="0">
              <a:latin typeface="宋体" panose="02010600030101010101" pitchFamily="2" charset="-122"/>
              <a:ea typeface="宋体" panose="02010600030101010101" pitchFamily="2" charset="-122"/>
              <a:cs typeface="微软雅黑"/>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3189">
              <a:lnSpc>
                <a:spcPct val="100000"/>
              </a:lnSpc>
            </a:pPr>
            <a:fld id="{81D60167-4931-47E6-BA6A-407CBD079E47}" type="slidenum">
              <a:rPr sz="1400" spc="-10" dirty="0">
                <a:solidFill>
                  <a:srgbClr val="CC3300"/>
                </a:solidFill>
                <a:latin typeface="Arial"/>
                <a:cs typeface="Arial"/>
              </a:rPr>
              <a:t>8</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890503"/>
            <a:ext cx="8085455" cy="4285789"/>
          </a:xfrm>
          <a:prstGeom prst="rect">
            <a:avLst/>
          </a:prstGeom>
        </p:spPr>
        <p:txBody>
          <a:bodyPr vert="horz" wrap="square" lIns="0" tIns="0" rIns="0" bIns="0" rtlCol="0">
            <a:spAutoFit/>
          </a:bodyPr>
          <a:lstStyle/>
          <a:p>
            <a:pPr marL="355600" marR="6350" indent="-342900" algn="just">
              <a:lnSpc>
                <a:spcPct val="99900"/>
              </a:lnSpc>
            </a:pPr>
            <a:r>
              <a:rPr sz="2400" spc="1290" dirty="0">
                <a:solidFill>
                  <a:srgbClr val="CC3300"/>
                </a:solidFill>
                <a:latin typeface="Arial"/>
                <a:cs typeface="Arial"/>
              </a:rPr>
              <a:t>•</a:t>
            </a:r>
            <a:r>
              <a:rPr sz="2400" spc="-110" dirty="0">
                <a:solidFill>
                  <a:srgbClr val="CC3300"/>
                </a:solidFill>
                <a:latin typeface="Arial"/>
                <a:cs typeface="Arial"/>
              </a:rPr>
              <a:t> </a:t>
            </a:r>
            <a:r>
              <a:rPr sz="2800" spc="-35" dirty="0">
                <a:latin typeface="宋体" panose="02010600030101010101" pitchFamily="2" charset="-122"/>
                <a:ea typeface="宋体" panose="02010600030101010101" pitchFamily="2" charset="-122"/>
                <a:cs typeface="微软雅黑"/>
              </a:rPr>
              <a:t>偶然误差虽难以确定，但如果消除了系统误 差之后，在相同条件下测定多次，发现偶然 误差的统计规律性，</a:t>
            </a:r>
            <a:r>
              <a:rPr sz="2800" spc="-35" dirty="0" smtClean="0">
                <a:latin typeface="宋体" panose="02010600030101010101" pitchFamily="2" charset="-122"/>
                <a:ea typeface="宋体" panose="02010600030101010101" pitchFamily="2" charset="-122"/>
                <a:cs typeface="微软雅黑"/>
              </a:rPr>
              <a:t>其分布服从</a:t>
            </a:r>
            <a:r>
              <a:rPr sz="2800" u="heavy" spc="-35" dirty="0" smtClean="0">
                <a:solidFill>
                  <a:srgbClr val="007C7A"/>
                </a:solidFill>
                <a:latin typeface="宋体" panose="02010600030101010101" pitchFamily="2" charset="-122"/>
                <a:ea typeface="宋体" panose="02010600030101010101" pitchFamily="2" charset="-122"/>
                <a:cs typeface="微软雅黑"/>
              </a:rPr>
              <a:t>高斯正态分布</a:t>
            </a:r>
            <a:r>
              <a:rPr sz="2800" spc="-35" dirty="0">
                <a:latin typeface="宋体" panose="02010600030101010101" pitchFamily="2" charset="-122"/>
                <a:ea typeface="宋体" panose="02010600030101010101" pitchFamily="2" charset="-122"/>
                <a:cs typeface="微软雅黑"/>
              </a:rPr>
              <a:t>，它具有以下特点：</a:t>
            </a:r>
          </a:p>
          <a:p>
            <a:pPr>
              <a:lnSpc>
                <a:spcPts val="750"/>
              </a:lnSpc>
              <a:spcBef>
                <a:spcPts val="5"/>
              </a:spcBef>
            </a:pPr>
            <a:endParaRPr sz="2800" spc="-35" dirty="0">
              <a:latin typeface="宋体" panose="02010600030101010101" pitchFamily="2" charset="-122"/>
              <a:ea typeface="宋体" panose="02010600030101010101" pitchFamily="2" charset="-122"/>
              <a:cs typeface="微软雅黑"/>
            </a:endParaRPr>
          </a:p>
          <a:p>
            <a:pPr marL="355600" marR="412115" indent="-342900">
              <a:lnSpc>
                <a:spcPct val="100000"/>
              </a:lnSpc>
            </a:pPr>
            <a:r>
              <a:rPr sz="2800" spc="-35" dirty="0">
                <a:latin typeface="宋体" panose="02010600030101010101" pitchFamily="2" charset="-122"/>
                <a:ea typeface="宋体" panose="02010600030101010101" pitchFamily="2" charset="-122"/>
                <a:cs typeface="微软雅黑"/>
              </a:rPr>
              <a:t>• 1.单峰性，即绝对值小的误差出现的机会 多，绝对值大的误差出现的机会少。</a:t>
            </a:r>
          </a:p>
          <a:p>
            <a:pPr>
              <a:lnSpc>
                <a:spcPts val="850"/>
              </a:lnSpc>
              <a:spcBef>
                <a:spcPts val="47"/>
              </a:spcBef>
            </a:pPr>
            <a:endParaRPr sz="2800" spc="-35" dirty="0">
              <a:latin typeface="宋体" panose="02010600030101010101" pitchFamily="2" charset="-122"/>
              <a:ea typeface="宋体" panose="02010600030101010101" pitchFamily="2" charset="-122"/>
              <a:cs typeface="微软雅黑"/>
            </a:endParaRPr>
          </a:p>
          <a:p>
            <a:pPr marL="355600" marR="6350" indent="-342900" algn="just">
              <a:lnSpc>
                <a:spcPts val="3829"/>
              </a:lnSpc>
            </a:pPr>
            <a:r>
              <a:rPr sz="2800" spc="-35" dirty="0">
                <a:latin typeface="宋体" panose="02010600030101010101" pitchFamily="2" charset="-122"/>
                <a:ea typeface="宋体" panose="02010600030101010101" pitchFamily="2" charset="-122"/>
                <a:cs typeface="微软雅黑"/>
              </a:rPr>
              <a:t>• 2.对称性，即大小相等的正负误差出现的机 会相等。</a:t>
            </a:r>
          </a:p>
          <a:p>
            <a:pPr>
              <a:lnSpc>
                <a:spcPts val="600"/>
              </a:lnSpc>
              <a:spcBef>
                <a:spcPts val="35"/>
              </a:spcBef>
            </a:pPr>
            <a:endParaRPr sz="2800" spc="-35" dirty="0">
              <a:latin typeface="宋体" panose="02010600030101010101" pitchFamily="2" charset="-122"/>
              <a:ea typeface="宋体" panose="02010600030101010101" pitchFamily="2" charset="-122"/>
              <a:cs typeface="微软雅黑"/>
            </a:endParaRPr>
          </a:p>
          <a:p>
            <a:pPr marL="355600" marR="6350" indent="-342900" algn="just">
              <a:lnSpc>
                <a:spcPct val="100000"/>
              </a:lnSpc>
            </a:pPr>
            <a:r>
              <a:rPr sz="2800" spc="-35" dirty="0">
                <a:latin typeface="宋体" panose="02010600030101010101" pitchFamily="2" charset="-122"/>
                <a:ea typeface="宋体" panose="02010600030101010101" pitchFamily="2" charset="-122"/>
                <a:cs typeface="微软雅黑"/>
              </a:rPr>
              <a:t>• 3.抵偿性，即偶然误差的算术平均值趋近于 零。</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3189">
              <a:lnSpc>
                <a:spcPct val="100000"/>
              </a:lnSpc>
            </a:pPr>
            <a:fld id="{81D60167-4931-47E6-BA6A-407CBD079E47}" type="slidenum">
              <a:rPr sz="1400" spc="-10" dirty="0">
                <a:solidFill>
                  <a:srgbClr val="CC3300"/>
                </a:solidFill>
                <a:latin typeface="Arial"/>
                <a:cs typeface="Arial"/>
              </a:rPr>
              <a:t>9</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8626529" y="6278117"/>
            <a:ext cx="124460" cy="224790"/>
          </a:xfrm>
          <a:prstGeom prst="rect">
            <a:avLst/>
          </a:prstGeom>
        </p:spPr>
        <p:txBody>
          <a:bodyPr vert="horz" wrap="square" lIns="0" tIns="0" rIns="0" bIns="0" rtlCol="0">
            <a:spAutoFit/>
          </a:bodyPr>
          <a:lstStyle/>
          <a:p>
            <a:pPr marL="12700">
              <a:lnSpc>
                <a:spcPct val="100000"/>
              </a:lnSpc>
            </a:pPr>
            <a:r>
              <a:rPr sz="1400" spc="-10" dirty="0">
                <a:solidFill>
                  <a:srgbClr val="CC3300"/>
                </a:solidFill>
                <a:latin typeface="Arial"/>
                <a:cs typeface="Arial"/>
              </a:rPr>
              <a:t>9</a:t>
            </a:r>
            <a:endParaRPr sz="1400" dirty="0">
              <a:latin typeface="Arial"/>
              <a:cs typeface="Arial"/>
            </a:endParaRPr>
          </a:p>
        </p:txBody>
      </p:sp>
      <p:sp>
        <p:nvSpPr>
          <p:cNvPr id="7" name="object 7"/>
          <p:cNvSpPr txBox="1"/>
          <p:nvPr/>
        </p:nvSpPr>
        <p:spPr>
          <a:xfrm>
            <a:off x="371735" y="1117274"/>
            <a:ext cx="8254794" cy="5273238"/>
          </a:xfrm>
          <a:prstGeom prst="rect">
            <a:avLst/>
          </a:prstGeom>
        </p:spPr>
        <p:txBody>
          <a:bodyPr vert="horz" wrap="square" lIns="0" tIns="0" rIns="0" bIns="0" rtlCol="0">
            <a:spAutoFit/>
          </a:bodyPr>
          <a:lstStyle/>
          <a:p>
            <a:pPr marL="355600" marR="6350" indent="-342900" algn="just">
              <a:lnSpc>
                <a:spcPct val="99900"/>
              </a:lnSpc>
            </a:pPr>
            <a:r>
              <a:rPr sz="2800" spc="-35" dirty="0" smtClean="0">
                <a:latin typeface="宋体" panose="02010600030101010101" pitchFamily="2" charset="-122"/>
                <a:ea typeface="宋体" panose="02010600030101010101" pitchFamily="2" charset="-122"/>
                <a:cs typeface="微软雅黑"/>
              </a:rPr>
              <a:t>•</a:t>
            </a:r>
            <a:r>
              <a:rPr lang="en-US" sz="2800" spc="-35" dirty="0">
                <a:latin typeface="宋体" panose="02010600030101010101" pitchFamily="2" charset="-122"/>
                <a:ea typeface="宋体" panose="02010600030101010101" pitchFamily="2" charset="-122"/>
                <a:cs typeface="微软雅黑"/>
              </a:rPr>
              <a:t> </a:t>
            </a:r>
            <a:r>
              <a:rPr sz="2800" spc="-35" dirty="0" smtClean="0">
                <a:latin typeface="宋体" panose="02010600030101010101" pitchFamily="2" charset="-122"/>
                <a:ea typeface="宋体" panose="02010600030101010101" pitchFamily="2" charset="-122"/>
                <a:cs typeface="微软雅黑"/>
              </a:rPr>
              <a:t>当测定次数无限多时</a:t>
            </a:r>
            <a:r>
              <a:rPr sz="2800" spc="-35" dirty="0">
                <a:latin typeface="宋体" panose="02010600030101010101" pitchFamily="2" charset="-122"/>
                <a:ea typeface="宋体" panose="02010600030101010101" pitchFamily="2" charset="-122"/>
                <a:cs typeface="微软雅黑"/>
              </a:rPr>
              <a:t>，偶然误差可以消除</a:t>
            </a:r>
            <a:r>
              <a:rPr sz="2800" spc="-35" dirty="0" smtClean="0">
                <a:latin typeface="宋体" panose="02010600030101010101" pitchFamily="2" charset="-122"/>
                <a:ea typeface="宋体" panose="02010600030101010101" pitchFamily="2" charset="-122"/>
                <a:cs typeface="微软雅黑"/>
              </a:rPr>
              <a:t>。但是</a:t>
            </a:r>
            <a:r>
              <a:rPr sz="2800" spc="-35" dirty="0">
                <a:latin typeface="宋体" panose="02010600030101010101" pitchFamily="2" charset="-122"/>
                <a:ea typeface="宋体" panose="02010600030101010101" pitchFamily="2" charset="-122"/>
                <a:cs typeface="微软雅黑"/>
              </a:rPr>
              <a:t>，在实际的环境监测分析中，</a:t>
            </a:r>
            <a:r>
              <a:rPr sz="2800" spc="-35" dirty="0" smtClean="0">
                <a:latin typeface="宋体" panose="02010600030101010101" pitchFamily="2" charset="-122"/>
                <a:ea typeface="宋体" panose="02010600030101010101" pitchFamily="2" charset="-122"/>
                <a:cs typeface="微软雅黑"/>
              </a:rPr>
              <a:t>测定次数总是有限的</a:t>
            </a:r>
            <a:r>
              <a:rPr sz="2800" spc="-35" dirty="0">
                <a:latin typeface="宋体" panose="02010600030101010101" pitchFamily="2" charset="-122"/>
                <a:ea typeface="宋体" panose="02010600030101010101" pitchFamily="2" charset="-122"/>
                <a:cs typeface="微软雅黑"/>
              </a:rPr>
              <a:t>，从而使偶然误差不可避免。</a:t>
            </a:r>
            <a:r>
              <a:rPr sz="2800" spc="-35" dirty="0" smtClean="0">
                <a:latin typeface="宋体" panose="02010600030101010101" pitchFamily="2" charset="-122"/>
                <a:ea typeface="宋体" panose="02010600030101010101" pitchFamily="2" charset="-122"/>
                <a:cs typeface="微软雅黑"/>
              </a:rPr>
              <a:t>要想减小偶然误差</a:t>
            </a:r>
            <a:r>
              <a:rPr sz="2800" spc="-35" dirty="0">
                <a:latin typeface="宋体" panose="02010600030101010101" pitchFamily="2" charset="-122"/>
                <a:ea typeface="宋体" panose="02010600030101010101" pitchFamily="2" charset="-122"/>
                <a:cs typeface="微软雅黑"/>
              </a:rPr>
              <a:t>，需要适当增加测定次数。</a:t>
            </a:r>
          </a:p>
          <a:p>
            <a:pPr marL="358140" marR="6350">
              <a:lnSpc>
                <a:spcPct val="100000"/>
              </a:lnSpc>
            </a:pPr>
            <a:r>
              <a:rPr sz="2800" spc="-35" dirty="0" smtClean="0">
                <a:latin typeface="宋体" panose="02010600030101010101" pitchFamily="2" charset="-122"/>
                <a:ea typeface="宋体" panose="02010600030101010101" pitchFamily="2" charset="-122"/>
                <a:cs typeface="微软雅黑"/>
              </a:rPr>
              <a:t>另外</a:t>
            </a:r>
            <a:r>
              <a:rPr sz="2800" spc="-35" dirty="0">
                <a:latin typeface="宋体" panose="02010600030101010101" pitchFamily="2" charset="-122"/>
                <a:ea typeface="宋体" panose="02010600030101010101" pitchFamily="2" charset="-122"/>
                <a:cs typeface="微软雅黑"/>
              </a:rPr>
              <a:t>，</a:t>
            </a:r>
            <a:r>
              <a:rPr sz="2800" spc="-35" dirty="0" smtClean="0">
                <a:latin typeface="宋体" panose="02010600030101010101" pitchFamily="2" charset="-122"/>
                <a:ea typeface="宋体" panose="02010600030101010101" pitchFamily="2" charset="-122"/>
                <a:cs typeface="微软雅黑"/>
              </a:rPr>
              <a:t>有时由于分析人员的粗心大意或不按操作规定试验而引起明显错误</a:t>
            </a:r>
            <a:r>
              <a:rPr sz="2800" spc="-35" dirty="0">
                <a:latin typeface="宋体" panose="02010600030101010101" pitchFamily="2" charset="-122"/>
                <a:ea typeface="宋体" panose="02010600030101010101" pitchFamily="2" charset="-122"/>
                <a:cs typeface="微软雅黑"/>
              </a:rPr>
              <a:t>，</a:t>
            </a:r>
            <a:r>
              <a:rPr sz="2800" spc="-35" dirty="0" smtClean="0">
                <a:latin typeface="宋体" panose="02010600030101010101" pitchFamily="2" charset="-122"/>
                <a:ea typeface="宋体" panose="02010600030101010101" pitchFamily="2" charset="-122"/>
                <a:cs typeface="微软雅黑"/>
              </a:rPr>
              <a:t>例如所用器皿不干净，</a:t>
            </a:r>
            <a:r>
              <a:rPr sz="2800" spc="-35" dirty="0">
                <a:latin typeface="宋体" panose="02010600030101010101" pitchFamily="2" charset="-122"/>
                <a:ea typeface="宋体" panose="02010600030101010101" pitchFamily="2" charset="-122"/>
                <a:cs typeface="微软雅黑"/>
              </a:rPr>
              <a:t>错用药品，读数错误，</a:t>
            </a:r>
            <a:r>
              <a:rPr sz="2800" spc="-35" dirty="0" smtClean="0">
                <a:latin typeface="宋体" panose="02010600030101010101" pitchFamily="2" charset="-122"/>
                <a:ea typeface="宋体" panose="02010600030101010101" pitchFamily="2" charset="-122"/>
                <a:cs typeface="微软雅黑"/>
              </a:rPr>
              <a:t>记录错误及计算错误等</a:t>
            </a:r>
            <a:r>
              <a:rPr sz="2800" spc="-35" dirty="0">
                <a:latin typeface="宋体" panose="02010600030101010101" pitchFamily="2" charset="-122"/>
                <a:ea typeface="宋体" panose="02010600030101010101" pitchFamily="2" charset="-122"/>
                <a:cs typeface="微软雅黑"/>
              </a:rPr>
              <a:t>，这些都是不应有的过失，</a:t>
            </a:r>
            <a:r>
              <a:rPr sz="2800" spc="-35" dirty="0" smtClean="0">
                <a:latin typeface="宋体" panose="02010600030101010101" pitchFamily="2" charset="-122"/>
                <a:ea typeface="宋体" panose="02010600030101010101" pitchFamily="2" charset="-122"/>
                <a:cs typeface="微软雅黑"/>
              </a:rPr>
              <a:t>所以也称这种过失引起的误差为过失误差</a:t>
            </a:r>
            <a:r>
              <a:rPr sz="2800" spc="-35" dirty="0">
                <a:latin typeface="宋体" panose="02010600030101010101" pitchFamily="2" charset="-122"/>
                <a:ea typeface="宋体" panose="02010600030101010101" pitchFamily="2" charset="-122"/>
                <a:cs typeface="微软雅黑"/>
              </a:rPr>
              <a:t>。</a:t>
            </a:r>
            <a:r>
              <a:rPr sz="2800" b="1" spc="-35" dirty="0">
                <a:latin typeface="宋体" panose="02010600030101010101" pitchFamily="2" charset="-122"/>
                <a:ea typeface="宋体" panose="02010600030101010101" pitchFamily="2" charset="-122"/>
                <a:cs typeface="微软雅黑"/>
              </a:rPr>
              <a:t>过</a:t>
            </a:r>
            <a:r>
              <a:rPr lang="zh-CN" altLang="en-US" sz="2800" b="1" spc="-35" dirty="0">
                <a:latin typeface="宋体" panose="02010600030101010101" pitchFamily="2" charset="-122"/>
                <a:ea typeface="宋体" panose="02010600030101010101" pitchFamily="2" charset="-122"/>
                <a:cs typeface="微软雅黑"/>
              </a:rPr>
              <a:t>失误差</a:t>
            </a:r>
            <a:r>
              <a:rPr lang="zh-CN" altLang="en-US" sz="2800" spc="-35" dirty="0">
                <a:latin typeface="宋体" panose="02010600030101010101" pitchFamily="2" charset="-122"/>
                <a:ea typeface="宋体" panose="02010600030101010101" pitchFamily="2" charset="-122"/>
                <a:cs typeface="微软雅黑"/>
              </a:rPr>
              <a:t>严格说来不属于一般误差的范围，</a:t>
            </a:r>
            <a:r>
              <a:rPr lang="zh-CN" altLang="en-US" sz="2800" spc="-35" dirty="0" smtClean="0">
                <a:latin typeface="宋体" panose="02010600030101010101" pitchFamily="2" charset="-122"/>
                <a:ea typeface="宋体" panose="02010600030101010101" pitchFamily="2" charset="-122"/>
                <a:cs typeface="微软雅黑"/>
              </a:rPr>
              <a:t>一经</a:t>
            </a:r>
            <a:r>
              <a:rPr lang="zh-CN" altLang="en-US" sz="2800" spc="-35" dirty="0">
                <a:latin typeface="宋体" panose="02010600030101010101" pitchFamily="2" charset="-122"/>
                <a:ea typeface="宋体" panose="02010600030101010101" pitchFamily="2" charset="-122"/>
                <a:cs typeface="微软雅黑"/>
              </a:rPr>
              <a:t>发现，就应将这些测定结果剔除，并</a:t>
            </a:r>
            <a:r>
              <a:rPr lang="zh-CN" altLang="en-US" sz="2800" spc="-35" dirty="0" smtClean="0">
                <a:latin typeface="宋体" panose="02010600030101010101" pitchFamily="2" charset="-122"/>
                <a:ea typeface="宋体" panose="02010600030101010101" pitchFamily="2" charset="-122"/>
                <a:cs typeface="微软雅黑"/>
              </a:rPr>
              <a:t>查明原因</a:t>
            </a:r>
            <a:r>
              <a:rPr lang="zh-CN" altLang="en-US" sz="2800" spc="-35" dirty="0">
                <a:latin typeface="宋体" panose="02010600030101010101" pitchFamily="2" charset="-122"/>
                <a:ea typeface="宋体" panose="02010600030101010101" pitchFamily="2" charset="-122"/>
                <a:cs typeface="微软雅黑"/>
              </a:rPr>
              <a:t>，及时改正。</a:t>
            </a:r>
          </a:p>
          <a:p>
            <a:pPr marL="355600" marR="6350" indent="-342900" algn="just">
              <a:lnSpc>
                <a:spcPct val="100000"/>
              </a:lnSpc>
            </a:pPr>
            <a:endParaRPr sz="2800" spc="-35" dirty="0">
              <a:latin typeface="宋体" panose="02010600030101010101" pitchFamily="2" charset="-122"/>
              <a:ea typeface="宋体" panose="02010600030101010101" pitchFamily="2" charset="-122"/>
              <a:cs typeface="微软雅黑"/>
            </a:endParaRPr>
          </a:p>
        </p:txBody>
      </p:sp>
    </p:spTree>
  </p:cSld>
  <p:clrMapOvr>
    <a:masterClrMapping/>
  </p:clrMapOvr>
  <p:transition>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312039" y="2198623"/>
            <a:ext cx="4572" cy="583692"/>
          </a:xfrm>
          <a:custGeom>
            <a:avLst/>
            <a:gdLst/>
            <a:ahLst/>
            <a:cxnLst/>
            <a:rect l="l" t="t" r="r" b="b"/>
            <a:pathLst>
              <a:path w="4572" h="583692">
                <a:moveTo>
                  <a:pt x="0" y="0"/>
                </a:moveTo>
                <a:lnTo>
                  <a:pt x="0" y="583692"/>
                </a:lnTo>
                <a:lnTo>
                  <a:pt x="4572" y="583692"/>
                </a:lnTo>
                <a:lnTo>
                  <a:pt x="4572" y="0"/>
                </a:lnTo>
                <a:lnTo>
                  <a:pt x="0" y="0"/>
                </a:lnTo>
                <a:close/>
              </a:path>
            </a:pathLst>
          </a:custGeom>
          <a:solidFill>
            <a:srgbClr val="FFFF00"/>
          </a:solidFill>
        </p:spPr>
        <p:txBody>
          <a:bodyPr wrap="square" lIns="0" tIns="0" rIns="0" bIns="0" rtlCol="0">
            <a:spAutoFit/>
          </a:bodyPr>
          <a:lstStyle/>
          <a:p>
            <a:endParaRPr dirty="0"/>
          </a:p>
        </p:txBody>
      </p:sp>
      <p:sp>
        <p:nvSpPr>
          <p:cNvPr id="3" name="object 3"/>
          <p:cNvSpPr/>
          <p:nvPr/>
        </p:nvSpPr>
        <p:spPr>
          <a:xfrm>
            <a:off x="1506867" y="2198623"/>
            <a:ext cx="4572" cy="583692"/>
          </a:xfrm>
          <a:custGeom>
            <a:avLst/>
            <a:gdLst/>
            <a:ahLst/>
            <a:cxnLst/>
            <a:rect l="l" t="t" r="r" b="b"/>
            <a:pathLst>
              <a:path w="4572" h="583692">
                <a:moveTo>
                  <a:pt x="0" y="0"/>
                </a:moveTo>
                <a:lnTo>
                  <a:pt x="0" y="583692"/>
                </a:lnTo>
                <a:lnTo>
                  <a:pt x="4572" y="583692"/>
                </a:lnTo>
                <a:lnTo>
                  <a:pt x="4572" y="0"/>
                </a:lnTo>
                <a:lnTo>
                  <a:pt x="0" y="0"/>
                </a:lnTo>
                <a:close/>
              </a:path>
            </a:pathLst>
          </a:custGeom>
          <a:solidFill>
            <a:srgbClr val="FFFF00"/>
          </a:solidFill>
        </p:spPr>
        <p:txBody>
          <a:bodyPr wrap="square" lIns="0" tIns="0" rIns="0" bIns="0" rtlCol="0">
            <a:spAutoFit/>
          </a:bodyPr>
          <a:lstStyle/>
          <a:p>
            <a:endParaRPr dirty="0"/>
          </a:p>
        </p:txBody>
      </p:sp>
      <p:sp>
        <p:nvSpPr>
          <p:cNvPr id="4" name="object 4"/>
          <p:cNvSpPr/>
          <p:nvPr/>
        </p:nvSpPr>
        <p:spPr>
          <a:xfrm>
            <a:off x="1816100" y="2487493"/>
            <a:ext cx="4800600" cy="574548"/>
          </a:xfrm>
          <a:custGeom>
            <a:avLst/>
            <a:gdLst/>
            <a:ahLst/>
            <a:cxnLst/>
            <a:rect l="l" t="t" r="r" b="b"/>
            <a:pathLst>
              <a:path w="4800600" h="574548">
                <a:moveTo>
                  <a:pt x="0" y="0"/>
                </a:moveTo>
                <a:lnTo>
                  <a:pt x="0" y="574548"/>
                </a:lnTo>
                <a:lnTo>
                  <a:pt x="4800600" y="574548"/>
                </a:lnTo>
                <a:lnTo>
                  <a:pt x="4800600" y="0"/>
                </a:lnTo>
                <a:lnTo>
                  <a:pt x="0" y="0"/>
                </a:lnTo>
                <a:close/>
              </a:path>
            </a:pathLst>
          </a:custGeom>
          <a:solidFill>
            <a:srgbClr val="FFFF00"/>
          </a:solidFill>
        </p:spPr>
        <p:txBody>
          <a:bodyPr wrap="square" lIns="0" tIns="0" rIns="0" bIns="0" rtlCol="0">
            <a:spAutoFit/>
          </a:bodyPr>
          <a:lstStyle/>
          <a:p>
            <a:endParaRPr dirty="0"/>
          </a:p>
        </p:txBody>
      </p:sp>
      <p:sp>
        <p:nvSpPr>
          <p:cNvPr id="5" name="object 5"/>
          <p:cNvSpPr txBox="1"/>
          <p:nvPr/>
        </p:nvSpPr>
        <p:spPr>
          <a:xfrm>
            <a:off x="673100" y="499235"/>
            <a:ext cx="8085455" cy="3606115"/>
          </a:xfrm>
          <a:prstGeom prst="rect">
            <a:avLst/>
          </a:prstGeom>
        </p:spPr>
        <p:txBody>
          <a:bodyPr vert="horz" wrap="square" lIns="0" tIns="0" rIns="0" bIns="0" rtlCol="0">
            <a:spAutoFit/>
          </a:bodyPr>
          <a:lstStyle/>
          <a:p>
            <a:pPr marL="12700">
              <a:lnSpc>
                <a:spcPct val="100000"/>
              </a:lnSpc>
            </a:pPr>
            <a:r>
              <a:rPr sz="4400" spc="45" dirty="0" smtClean="0">
                <a:solidFill>
                  <a:srgbClr val="CC3300"/>
                </a:solidFill>
                <a:latin typeface="宋体" panose="02010600030101010101" pitchFamily="2" charset="-122"/>
                <a:ea typeface="宋体" panose="02010600030101010101" pitchFamily="2" charset="-122"/>
                <a:cs typeface="微软雅黑"/>
              </a:rPr>
              <a:t>误差的表示方法</a:t>
            </a:r>
            <a:endParaRPr sz="4400" dirty="0">
              <a:latin typeface="宋体" panose="02010600030101010101" pitchFamily="2" charset="-122"/>
              <a:ea typeface="宋体" panose="02010600030101010101" pitchFamily="2" charset="-122"/>
              <a:cs typeface="微软雅黑"/>
            </a:endParaRPr>
          </a:p>
          <a:p>
            <a:pPr>
              <a:lnSpc>
                <a:spcPts val="750"/>
              </a:lnSpc>
              <a:spcBef>
                <a:spcPts val="11"/>
              </a:spcBef>
            </a:pPr>
            <a:endParaRPr sz="750" dirty="0"/>
          </a:p>
          <a:p>
            <a:pPr marL="12700">
              <a:lnSpc>
                <a:spcPct val="100000"/>
              </a:lnSpc>
            </a:pPr>
            <a:r>
              <a:rPr sz="4000" spc="70" dirty="0" smtClean="0">
                <a:solidFill>
                  <a:srgbClr val="CC00CC"/>
                </a:solidFill>
                <a:latin typeface="宋体" panose="02010600030101010101" pitchFamily="2" charset="-122"/>
                <a:ea typeface="宋体" panose="02010600030101010101" pitchFamily="2" charset="-122"/>
                <a:cs typeface="微软雅黑"/>
              </a:rPr>
              <a:t>绝对误差和相对误差</a:t>
            </a:r>
            <a:endParaRPr sz="4000" dirty="0">
              <a:latin typeface="宋体" panose="02010600030101010101" pitchFamily="2" charset="-122"/>
              <a:ea typeface="宋体" panose="02010600030101010101" pitchFamily="2" charset="-122"/>
              <a:cs typeface="微软雅黑"/>
            </a:endParaRPr>
          </a:p>
          <a:p>
            <a:pPr>
              <a:lnSpc>
                <a:spcPts val="750"/>
              </a:lnSpc>
              <a:spcBef>
                <a:spcPts val="6"/>
              </a:spcBef>
            </a:pPr>
            <a:endParaRPr sz="750" dirty="0"/>
          </a:p>
          <a:p>
            <a:pPr marL="12700">
              <a:lnSpc>
                <a:spcPct val="100000"/>
              </a:lnSpc>
              <a:tabLst>
                <a:tab pos="964565" algn="l"/>
              </a:tabLst>
            </a:pPr>
            <a:r>
              <a:rPr sz="2400" spc="1290" dirty="0">
                <a:solidFill>
                  <a:srgbClr val="CC3300"/>
                </a:solidFill>
                <a:latin typeface="Arial"/>
                <a:cs typeface="Arial"/>
              </a:rPr>
              <a:t>•</a:t>
            </a:r>
            <a:r>
              <a:rPr sz="2400" spc="-110" dirty="0">
                <a:solidFill>
                  <a:srgbClr val="CC3300"/>
                </a:solidFill>
                <a:latin typeface="Arial"/>
                <a:cs typeface="Arial"/>
              </a:rPr>
              <a:t> </a:t>
            </a:r>
            <a:r>
              <a:rPr sz="2800" spc="-35" dirty="0">
                <a:latin typeface="宋体" panose="02010600030101010101" pitchFamily="2" charset="-122"/>
                <a:ea typeface="宋体" panose="02010600030101010101" pitchFamily="2" charset="-122"/>
                <a:cs typeface="微软雅黑"/>
              </a:rPr>
              <a:t>1</a:t>
            </a:r>
            <a:r>
              <a:rPr sz="2800" spc="-35" dirty="0" smtClean="0">
                <a:latin typeface="宋体" panose="02010600030101010101" pitchFamily="2" charset="-122"/>
                <a:ea typeface="宋体" panose="02010600030101010101" pitchFamily="2" charset="-122"/>
                <a:cs typeface="微软雅黑"/>
              </a:rPr>
              <a:t>.绝对误差指测定值与真值之差</a:t>
            </a:r>
            <a:r>
              <a:rPr sz="2800" spc="-35" dirty="0">
                <a:latin typeface="宋体" panose="02010600030101010101" pitchFamily="2" charset="-122"/>
                <a:ea typeface="宋体" panose="02010600030101010101" pitchFamily="2" charset="-122"/>
                <a:cs typeface="微软雅黑"/>
              </a:rPr>
              <a:t>，即</a:t>
            </a:r>
          </a:p>
          <a:p>
            <a:pPr marR="1002665" algn="ctr">
              <a:lnSpc>
                <a:spcPct val="100000"/>
              </a:lnSpc>
              <a:spcBef>
                <a:spcPts val="295"/>
              </a:spcBef>
            </a:pPr>
            <a:r>
              <a:rPr sz="3400" spc="-70" dirty="0">
                <a:latin typeface="宋体"/>
                <a:cs typeface="宋体"/>
              </a:rPr>
              <a:t>绝对误差＝测定值－真值</a:t>
            </a:r>
            <a:endParaRPr sz="3400" dirty="0">
              <a:latin typeface="宋体"/>
              <a:cs typeface="宋体"/>
            </a:endParaRPr>
          </a:p>
          <a:p>
            <a:pPr>
              <a:lnSpc>
                <a:spcPts val="1100"/>
              </a:lnSpc>
              <a:spcBef>
                <a:spcPts val="22"/>
              </a:spcBef>
            </a:pPr>
            <a:endParaRPr sz="1100" dirty="0"/>
          </a:p>
          <a:p>
            <a:pPr marL="355600" marR="6350" indent="-342900">
              <a:lnSpc>
                <a:spcPts val="3829"/>
              </a:lnSpc>
            </a:pPr>
            <a:r>
              <a:rPr sz="2400" spc="1290" dirty="0">
                <a:solidFill>
                  <a:srgbClr val="CC3300"/>
                </a:solidFill>
                <a:latin typeface="Arial"/>
                <a:cs typeface="Arial"/>
              </a:rPr>
              <a:t>•</a:t>
            </a:r>
            <a:r>
              <a:rPr sz="2400" spc="-110" dirty="0">
                <a:solidFill>
                  <a:srgbClr val="CC3300"/>
                </a:solidFill>
                <a:latin typeface="Arial"/>
                <a:cs typeface="Arial"/>
              </a:rPr>
              <a:t> </a:t>
            </a:r>
            <a:r>
              <a:rPr sz="2800" spc="-35" dirty="0">
                <a:latin typeface="宋体" panose="02010600030101010101" pitchFamily="2" charset="-122"/>
                <a:ea typeface="宋体" panose="02010600030101010101" pitchFamily="2" charset="-122"/>
                <a:cs typeface="微软雅黑"/>
              </a:rPr>
              <a:t>2.相对误差是指绝对误差与真值之比，常用 </a:t>
            </a:r>
            <a:r>
              <a:rPr sz="2800" spc="-35" dirty="0">
                <a:latin typeface="宋体" panose="02010600030101010101" pitchFamily="2" charset="-122"/>
                <a:ea typeface="宋体" panose="02010600030101010101" pitchFamily="2" charset="-122"/>
                <a:cs typeface="微软雅黑"/>
              </a:rPr>
              <a:t>百分数表示，</a:t>
            </a:r>
            <a:r>
              <a:rPr sz="2800" spc="-35" dirty="0" smtClean="0">
                <a:latin typeface="宋体" panose="02010600030101010101" pitchFamily="2" charset="-122"/>
                <a:ea typeface="宋体" panose="02010600030101010101" pitchFamily="2" charset="-122"/>
                <a:cs typeface="微软雅黑"/>
              </a:rPr>
              <a:t>即</a:t>
            </a:r>
            <a:endParaRPr lang="en-US" sz="2800" spc="-35" dirty="0" smtClean="0">
              <a:latin typeface="宋体" panose="02010600030101010101" pitchFamily="2" charset="-122"/>
              <a:ea typeface="宋体" panose="02010600030101010101" pitchFamily="2" charset="-122"/>
              <a:cs typeface="微软雅黑"/>
            </a:endParaRPr>
          </a:p>
        </p:txBody>
      </p:sp>
      <p:sp>
        <p:nvSpPr>
          <p:cNvPr id="6" name="object 6"/>
          <p:cNvSpPr txBox="1"/>
          <p:nvPr/>
        </p:nvSpPr>
        <p:spPr>
          <a:xfrm>
            <a:off x="371735" y="5085588"/>
            <a:ext cx="8085455" cy="861774"/>
          </a:xfrm>
          <a:prstGeom prst="rect">
            <a:avLst/>
          </a:prstGeom>
        </p:spPr>
        <p:txBody>
          <a:bodyPr vert="horz" wrap="square" lIns="0" tIns="0" rIns="0" bIns="0" rtlCol="0">
            <a:spAutoFit/>
          </a:bodyPr>
          <a:lstStyle/>
          <a:p>
            <a:pPr marL="355600" marR="6350" indent="-342900">
              <a:lnSpc>
                <a:spcPct val="100000"/>
              </a:lnSpc>
            </a:pPr>
            <a:r>
              <a:rPr sz="2400" spc="1290" dirty="0">
                <a:solidFill>
                  <a:srgbClr val="CC3300"/>
                </a:solidFill>
                <a:latin typeface="Arial"/>
                <a:cs typeface="Arial"/>
              </a:rPr>
              <a:t>•</a:t>
            </a:r>
            <a:r>
              <a:rPr sz="2400" spc="-110" dirty="0">
                <a:solidFill>
                  <a:srgbClr val="CC3300"/>
                </a:solidFill>
                <a:latin typeface="Arial"/>
                <a:cs typeface="Arial"/>
              </a:rPr>
              <a:t> </a:t>
            </a:r>
            <a:r>
              <a:rPr sz="2800" spc="-35" dirty="0">
                <a:latin typeface="宋体" panose="02010600030101010101" pitchFamily="2" charset="-122"/>
                <a:ea typeface="宋体" panose="02010600030101010101" pitchFamily="2" charset="-122"/>
                <a:cs typeface="微软雅黑"/>
              </a:rPr>
              <a:t>绝对误差和相对误差均能反映测定结果的准 确程度，误差越小越准确。</a:t>
            </a:r>
          </a:p>
        </p:txBody>
      </p:sp>
      <p:sp>
        <p:nvSpPr>
          <p:cNvPr id="8" name="object 8"/>
          <p:cNvSpPr/>
          <p:nvPr/>
        </p:nvSpPr>
        <p:spPr>
          <a:xfrm>
            <a:off x="6769239" y="3875023"/>
            <a:ext cx="4572" cy="1056894"/>
          </a:xfrm>
          <a:custGeom>
            <a:avLst/>
            <a:gdLst/>
            <a:ahLst/>
            <a:cxnLst/>
            <a:rect l="l" t="t" r="r" b="b"/>
            <a:pathLst>
              <a:path w="4572" h="1056894">
                <a:moveTo>
                  <a:pt x="0" y="0"/>
                </a:moveTo>
                <a:lnTo>
                  <a:pt x="0" y="1056894"/>
                </a:lnTo>
                <a:lnTo>
                  <a:pt x="4572" y="1056894"/>
                </a:lnTo>
                <a:lnTo>
                  <a:pt x="4572" y="0"/>
                </a:lnTo>
                <a:lnTo>
                  <a:pt x="0" y="0"/>
                </a:lnTo>
                <a:close/>
              </a:path>
            </a:pathLst>
          </a:custGeom>
          <a:solidFill>
            <a:srgbClr val="FFFF00"/>
          </a:solidFill>
        </p:spPr>
        <p:txBody>
          <a:bodyPr wrap="square" lIns="0" tIns="0" rIns="0" bIns="0" rtlCol="0">
            <a:spAutoFit/>
          </a:bodyPr>
          <a:lstStyle/>
          <a:p>
            <a:endParaRPr dirty="0"/>
          </a:p>
        </p:txBody>
      </p:sp>
      <p:sp>
        <p:nvSpPr>
          <p:cNvPr id="9" name="object 9"/>
          <p:cNvSpPr/>
          <p:nvPr/>
        </p:nvSpPr>
        <p:spPr>
          <a:xfrm>
            <a:off x="2116467" y="3875023"/>
            <a:ext cx="4572" cy="1056894"/>
          </a:xfrm>
          <a:custGeom>
            <a:avLst/>
            <a:gdLst/>
            <a:ahLst/>
            <a:cxnLst/>
            <a:rect l="l" t="t" r="r" b="b"/>
            <a:pathLst>
              <a:path w="4572" h="1056894">
                <a:moveTo>
                  <a:pt x="0" y="0"/>
                </a:moveTo>
                <a:lnTo>
                  <a:pt x="0" y="1056894"/>
                </a:lnTo>
                <a:lnTo>
                  <a:pt x="4572" y="1056894"/>
                </a:lnTo>
                <a:lnTo>
                  <a:pt x="4572" y="0"/>
                </a:lnTo>
                <a:lnTo>
                  <a:pt x="0" y="0"/>
                </a:lnTo>
                <a:close/>
              </a:path>
            </a:pathLst>
          </a:custGeom>
          <a:solidFill>
            <a:srgbClr val="FFFF00"/>
          </a:solidFill>
        </p:spPr>
        <p:txBody>
          <a:bodyPr wrap="square" lIns="0" tIns="0" rIns="0" bIns="0" rtlCol="0">
            <a:spAutoFit/>
          </a:bodyPr>
          <a:lstStyle/>
          <a:p>
            <a:endParaRPr dirty="0"/>
          </a:p>
        </p:txBody>
      </p:sp>
      <p:sp>
        <p:nvSpPr>
          <p:cNvPr id="10" name="object 10"/>
          <p:cNvSpPr/>
          <p:nvPr/>
        </p:nvSpPr>
        <p:spPr>
          <a:xfrm>
            <a:off x="2188869" y="3941076"/>
            <a:ext cx="4648199" cy="1047750"/>
          </a:xfrm>
          <a:custGeom>
            <a:avLst/>
            <a:gdLst/>
            <a:ahLst/>
            <a:cxnLst/>
            <a:rect l="l" t="t" r="r" b="b"/>
            <a:pathLst>
              <a:path w="4648200" h="1047750">
                <a:moveTo>
                  <a:pt x="0" y="0"/>
                </a:moveTo>
                <a:lnTo>
                  <a:pt x="0" y="1047750"/>
                </a:lnTo>
                <a:lnTo>
                  <a:pt x="4648199" y="1047750"/>
                </a:lnTo>
                <a:lnTo>
                  <a:pt x="4648199" y="0"/>
                </a:lnTo>
                <a:lnTo>
                  <a:pt x="0" y="0"/>
                </a:lnTo>
                <a:close/>
              </a:path>
            </a:pathLst>
          </a:custGeom>
          <a:solidFill>
            <a:srgbClr val="FFFF00"/>
          </a:solidFill>
        </p:spPr>
        <p:txBody>
          <a:bodyPr wrap="square" lIns="0" tIns="0" rIns="0" bIns="0" rtlCol="0">
            <a:spAutoFit/>
          </a:bodyPr>
          <a:lstStyle/>
          <a:p>
            <a:endParaRPr dirty="0"/>
          </a:p>
        </p:txBody>
      </p:sp>
      <p:sp>
        <p:nvSpPr>
          <p:cNvPr id="11" name="object 11"/>
          <p:cNvSpPr/>
          <p:nvPr/>
        </p:nvSpPr>
        <p:spPr>
          <a:xfrm>
            <a:off x="4067949" y="4419091"/>
            <a:ext cx="1525524" cy="0"/>
          </a:xfrm>
          <a:custGeom>
            <a:avLst/>
            <a:gdLst/>
            <a:ahLst/>
            <a:cxnLst/>
            <a:rect l="l" t="t" r="r" b="b"/>
            <a:pathLst>
              <a:path w="1525524">
                <a:moveTo>
                  <a:pt x="0" y="0"/>
                </a:moveTo>
                <a:lnTo>
                  <a:pt x="1525524" y="0"/>
                </a:lnTo>
              </a:path>
            </a:pathLst>
          </a:custGeom>
          <a:ln w="18719">
            <a:solidFill>
              <a:srgbClr val="000000"/>
            </a:solidFill>
          </a:ln>
        </p:spPr>
        <p:txBody>
          <a:bodyPr wrap="square" lIns="0" tIns="0" rIns="0" bIns="0" rtlCol="0">
            <a:spAutoFit/>
          </a:bodyPr>
          <a:lstStyle/>
          <a:p>
            <a:endParaRPr dirty="0"/>
          </a:p>
        </p:txBody>
      </p:sp>
      <p:sp>
        <p:nvSpPr>
          <p:cNvPr id="12" name="object 12"/>
          <p:cNvSpPr txBox="1"/>
          <p:nvPr/>
        </p:nvSpPr>
        <p:spPr>
          <a:xfrm>
            <a:off x="5634107" y="4133342"/>
            <a:ext cx="1143000" cy="468630"/>
          </a:xfrm>
          <a:prstGeom prst="rect">
            <a:avLst/>
          </a:prstGeom>
        </p:spPr>
        <p:txBody>
          <a:bodyPr vert="horz" wrap="square" lIns="0" tIns="0" rIns="0" bIns="0" rtlCol="0">
            <a:spAutoFit/>
          </a:bodyPr>
          <a:lstStyle/>
          <a:p>
            <a:pPr marL="12700">
              <a:lnSpc>
                <a:spcPct val="100000"/>
              </a:lnSpc>
            </a:pPr>
            <a:r>
              <a:rPr sz="3000" spc="-60" dirty="0">
                <a:latin typeface="Arial"/>
                <a:cs typeface="Arial"/>
              </a:rPr>
              <a:t>×</a:t>
            </a:r>
            <a:r>
              <a:rPr sz="3000" spc="-15" dirty="0">
                <a:latin typeface="Times New Roman"/>
                <a:cs typeface="Times New Roman"/>
              </a:rPr>
              <a:t>10</a:t>
            </a:r>
            <a:r>
              <a:rPr sz="3000" spc="-385" dirty="0">
                <a:latin typeface="Times New Roman"/>
                <a:cs typeface="Times New Roman"/>
              </a:rPr>
              <a:t>0</a:t>
            </a:r>
            <a:r>
              <a:rPr sz="3000" dirty="0">
                <a:latin typeface="宋体"/>
                <a:cs typeface="宋体"/>
              </a:rPr>
              <a:t>％</a:t>
            </a:r>
          </a:p>
        </p:txBody>
      </p:sp>
      <p:sp>
        <p:nvSpPr>
          <p:cNvPr id="13" name="object 13"/>
          <p:cNvSpPr txBox="1"/>
          <p:nvPr/>
        </p:nvSpPr>
        <p:spPr>
          <a:xfrm>
            <a:off x="4067435" y="3893311"/>
            <a:ext cx="1533525" cy="447675"/>
          </a:xfrm>
          <a:prstGeom prst="rect">
            <a:avLst/>
          </a:prstGeom>
        </p:spPr>
        <p:txBody>
          <a:bodyPr vert="horz" wrap="square" lIns="0" tIns="0" rIns="0" bIns="0" rtlCol="0">
            <a:spAutoFit/>
          </a:bodyPr>
          <a:lstStyle/>
          <a:p>
            <a:pPr marL="12700">
              <a:lnSpc>
                <a:spcPts val="3520"/>
              </a:lnSpc>
            </a:pPr>
            <a:r>
              <a:rPr sz="3000" spc="-35" dirty="0">
                <a:latin typeface="宋体"/>
                <a:cs typeface="宋体"/>
              </a:rPr>
              <a:t>绝对误差</a:t>
            </a:r>
            <a:endParaRPr sz="3000" dirty="0">
              <a:latin typeface="宋体"/>
              <a:cs typeface="宋体"/>
            </a:endParaRPr>
          </a:p>
        </p:txBody>
      </p:sp>
      <p:sp>
        <p:nvSpPr>
          <p:cNvPr id="14" name="object 14"/>
          <p:cNvSpPr txBox="1"/>
          <p:nvPr/>
        </p:nvSpPr>
        <p:spPr>
          <a:xfrm>
            <a:off x="2153291" y="4133342"/>
            <a:ext cx="1910714" cy="447675"/>
          </a:xfrm>
          <a:prstGeom prst="rect">
            <a:avLst/>
          </a:prstGeom>
        </p:spPr>
        <p:txBody>
          <a:bodyPr vert="horz" wrap="square" lIns="0" tIns="0" rIns="0" bIns="0" rtlCol="0">
            <a:spAutoFit/>
          </a:bodyPr>
          <a:lstStyle/>
          <a:p>
            <a:pPr marL="12700">
              <a:lnSpc>
                <a:spcPts val="3520"/>
              </a:lnSpc>
            </a:pPr>
            <a:r>
              <a:rPr sz="3000" spc="-35" dirty="0">
                <a:latin typeface="宋体"/>
                <a:cs typeface="宋体"/>
              </a:rPr>
              <a:t>相对误差＝</a:t>
            </a:r>
            <a:endParaRPr sz="3000" dirty="0">
              <a:latin typeface="宋体"/>
              <a:cs typeface="宋体"/>
            </a:endParaRPr>
          </a:p>
        </p:txBody>
      </p:sp>
      <p:sp>
        <p:nvSpPr>
          <p:cNvPr id="15" name="object 15"/>
          <p:cNvSpPr txBox="1"/>
          <p:nvPr/>
        </p:nvSpPr>
        <p:spPr>
          <a:xfrm>
            <a:off x="4441577" y="4431283"/>
            <a:ext cx="778510" cy="447675"/>
          </a:xfrm>
          <a:prstGeom prst="rect">
            <a:avLst/>
          </a:prstGeom>
        </p:spPr>
        <p:txBody>
          <a:bodyPr vert="horz" wrap="square" lIns="0" tIns="0" rIns="0" bIns="0" rtlCol="0">
            <a:spAutoFit/>
          </a:bodyPr>
          <a:lstStyle/>
          <a:p>
            <a:pPr marL="12700">
              <a:lnSpc>
                <a:spcPts val="3520"/>
              </a:lnSpc>
            </a:pPr>
            <a:r>
              <a:rPr sz="3000" spc="-40" dirty="0">
                <a:latin typeface="宋体"/>
                <a:cs typeface="宋体"/>
              </a:rPr>
              <a:t>真值</a:t>
            </a:r>
            <a:endParaRPr sz="3000" dirty="0">
              <a:latin typeface="宋体"/>
              <a:cs typeface="宋体"/>
            </a:endParaRPr>
          </a:p>
        </p:txBody>
      </p:sp>
      <p:sp>
        <p:nvSpPr>
          <p:cNvPr id="16" name="object 16"/>
          <p:cNvSpPr/>
          <p:nvPr/>
        </p:nvSpPr>
        <p:spPr>
          <a:xfrm>
            <a:off x="2116467" y="3875023"/>
            <a:ext cx="4657344" cy="1056894"/>
          </a:xfrm>
          <a:custGeom>
            <a:avLst/>
            <a:gdLst/>
            <a:ahLst/>
            <a:cxnLst/>
            <a:rect l="l" t="t" r="r" b="b"/>
            <a:pathLst>
              <a:path w="4657344" h="1056894">
                <a:moveTo>
                  <a:pt x="0" y="1056894"/>
                </a:moveTo>
                <a:lnTo>
                  <a:pt x="0" y="0"/>
                </a:lnTo>
                <a:lnTo>
                  <a:pt x="4657344" y="0"/>
                </a:lnTo>
                <a:lnTo>
                  <a:pt x="4657344" y="1056893"/>
                </a:lnTo>
                <a:lnTo>
                  <a:pt x="0" y="1056894"/>
                </a:lnTo>
                <a:close/>
              </a:path>
            </a:pathLst>
          </a:custGeom>
          <a:ln w="9524">
            <a:solidFill>
              <a:srgbClr val="FFFF00"/>
            </a:solidFill>
          </a:ln>
        </p:spPr>
        <p:txBody>
          <a:bodyPr wrap="square" lIns="0" tIns="0" rIns="0" bIns="0" rtlCol="0">
            <a:spAutoFit/>
          </a:bodyPr>
          <a:lstStyle/>
          <a:p>
            <a:endParaRPr dirty="0"/>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11</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95535" y="477591"/>
            <a:ext cx="8527529" cy="813996"/>
          </a:xfrm>
          <a:prstGeom prst="rect">
            <a:avLst/>
          </a:prstGeom>
        </p:spPr>
        <p:txBody>
          <a:bodyPr vert="horz" wrap="square" lIns="0" tIns="336224" rIns="0" bIns="0" rtlCol="0">
            <a:spAutoFit/>
          </a:bodyPr>
          <a:lstStyle/>
          <a:p>
            <a:pPr marL="85725">
              <a:lnSpc>
                <a:spcPts val="3650"/>
              </a:lnSpc>
            </a:pPr>
            <a:r>
              <a:rPr sz="4400" spc="70" dirty="0" smtClean="0">
                <a:solidFill>
                  <a:srgbClr val="CC00CC"/>
                </a:solidFill>
                <a:latin typeface="宋体" panose="02010600030101010101" pitchFamily="2" charset="-122"/>
                <a:ea typeface="宋体" panose="02010600030101010101" pitchFamily="2" charset="-122"/>
              </a:rPr>
              <a:t>绝对偏差和相对偏差</a:t>
            </a:r>
            <a:endParaRPr sz="4400" dirty="0">
              <a:latin typeface="宋体" panose="02010600030101010101" pitchFamily="2" charset="-122"/>
              <a:ea typeface="宋体" panose="02010600030101010101" pitchFamily="2" charset="-122"/>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12</a:t>
            </a:fld>
            <a:endParaRPr sz="1400" dirty="0">
              <a:latin typeface="Arial"/>
              <a:cs typeface="Arial"/>
            </a:endParaRPr>
          </a:p>
        </p:txBody>
      </p:sp>
      <p:sp>
        <p:nvSpPr>
          <p:cNvPr id="5" name="object 5"/>
          <p:cNvSpPr txBox="1"/>
          <p:nvPr/>
        </p:nvSpPr>
        <p:spPr>
          <a:xfrm>
            <a:off x="520700" y="1531083"/>
            <a:ext cx="8288655" cy="974626"/>
          </a:xfrm>
          <a:prstGeom prst="rect">
            <a:avLst/>
          </a:prstGeom>
        </p:spPr>
        <p:txBody>
          <a:bodyPr vert="horz" wrap="square" lIns="0" tIns="0" rIns="0" bIns="0" rtlCol="0">
            <a:spAutoFit/>
          </a:bodyPr>
          <a:lstStyle/>
          <a:p>
            <a:pPr marL="355600" marR="6350" indent="-342900">
              <a:lnSpc>
                <a:spcPts val="3829"/>
              </a:lnSpc>
            </a:pPr>
            <a:r>
              <a:rPr lang="en-US" altLang="zh-CN" sz="2800" spc="-35" dirty="0" smtClean="0">
                <a:latin typeface="宋体" panose="02010600030101010101" pitchFamily="2" charset="-122"/>
                <a:ea typeface="宋体" panose="02010600030101010101" pitchFamily="2" charset="-122"/>
                <a:cs typeface="微软雅黑"/>
              </a:rPr>
              <a:t>• 1.</a:t>
            </a:r>
            <a:r>
              <a:rPr lang="zh-CN" altLang="en-US" sz="2800" spc="-35" dirty="0" smtClean="0">
                <a:latin typeface="宋体" panose="02010600030101010101" pitchFamily="2" charset="-122"/>
                <a:ea typeface="宋体" panose="02010600030101010101" pitchFamily="2" charset="-122"/>
                <a:cs typeface="微软雅黑"/>
              </a:rPr>
              <a:t>绝对偏差是指某一测定值（</a:t>
            </a:r>
            <a:r>
              <a:rPr lang="en-US" altLang="zh-CN" sz="2800" spc="-35" dirty="0" smtClean="0">
                <a:latin typeface="宋体" panose="02010600030101010101" pitchFamily="2" charset="-122"/>
                <a:ea typeface="宋体" panose="02010600030101010101" pitchFamily="2" charset="-122"/>
                <a:cs typeface="微软雅黑"/>
              </a:rPr>
              <a:t>x</a:t>
            </a:r>
            <a:r>
              <a:rPr lang="en-US" altLang="zh-CN" spc="-35" dirty="0" smtClean="0">
                <a:latin typeface="宋体" panose="02010600030101010101" pitchFamily="2" charset="-122"/>
                <a:ea typeface="宋体" panose="02010600030101010101" pitchFamily="2" charset="-122"/>
                <a:cs typeface="微软雅黑"/>
              </a:rPr>
              <a:t>i</a:t>
            </a:r>
            <a:r>
              <a:rPr lang="zh-CN" altLang="en-US" sz="2800" spc="-35" dirty="0" smtClean="0">
                <a:latin typeface="宋体" panose="02010600030101010101" pitchFamily="2" charset="-122"/>
                <a:ea typeface="宋体" panose="02010600030101010101" pitchFamily="2" charset="-122"/>
                <a:cs typeface="微软雅黑"/>
              </a:rPr>
              <a:t>）与</a:t>
            </a:r>
            <a:r>
              <a:rPr lang="zh-CN" altLang="en-US" sz="2800" spc="-35" dirty="0">
                <a:latin typeface="宋体" panose="02010600030101010101" pitchFamily="2" charset="-122"/>
                <a:ea typeface="宋体" panose="02010600030101010101" pitchFamily="2" charset="-122"/>
                <a:cs typeface="微软雅黑"/>
              </a:rPr>
              <a:t>多次测量</a:t>
            </a:r>
          </a:p>
          <a:p>
            <a:pPr marL="355600" marR="6350" indent="-342900">
              <a:lnSpc>
                <a:spcPts val="3829"/>
              </a:lnSpc>
            </a:pPr>
            <a:r>
              <a:rPr lang="zh-CN" altLang="en-US" sz="2800" spc="-35" dirty="0">
                <a:latin typeface="宋体" panose="02010600030101010101" pitchFamily="2" charset="-122"/>
                <a:ea typeface="宋体" panose="02010600030101010101" pitchFamily="2" charset="-122"/>
                <a:cs typeface="微软雅黑"/>
              </a:rPr>
              <a:t>的平均值之</a:t>
            </a:r>
            <a:r>
              <a:rPr lang="zh-CN" altLang="en-US" sz="2800" spc="-35" dirty="0" smtClean="0">
                <a:latin typeface="宋体" panose="02010600030101010101" pitchFamily="2" charset="-122"/>
                <a:ea typeface="宋体" panose="02010600030101010101" pitchFamily="2" charset="-122"/>
                <a:cs typeface="微软雅黑"/>
              </a:rPr>
              <a:t>差（</a:t>
            </a:r>
            <a:r>
              <a:rPr lang="en-US" altLang="zh-CN" sz="2800" spc="-35" dirty="0" smtClean="0">
                <a:latin typeface="宋体" panose="02010600030101010101" pitchFamily="2" charset="-122"/>
                <a:ea typeface="宋体" panose="02010600030101010101" pitchFamily="2" charset="-122"/>
                <a:cs typeface="微软雅黑"/>
              </a:rPr>
              <a:t>x</a:t>
            </a:r>
            <a:r>
              <a:rPr lang="zh-CN" altLang="en-US" sz="2800" spc="-35" dirty="0" smtClean="0">
                <a:latin typeface="宋体" panose="02010600030101010101" pitchFamily="2" charset="-122"/>
                <a:ea typeface="宋体" panose="02010600030101010101" pitchFamily="2" charset="-122"/>
                <a:cs typeface="微软雅黑"/>
              </a:rPr>
              <a:t>），</a:t>
            </a:r>
            <a:r>
              <a:rPr lang="zh-CN" altLang="en-US" sz="2800" spc="-35" dirty="0">
                <a:latin typeface="宋体" panose="02010600030101010101" pitchFamily="2" charset="-122"/>
                <a:ea typeface="宋体" panose="02010600030101010101" pitchFamily="2" charset="-122"/>
                <a:cs typeface="微软雅黑"/>
              </a:rPr>
              <a:t>即</a:t>
            </a:r>
            <a:endParaRPr sz="2800" spc="-35" dirty="0">
              <a:latin typeface="宋体" panose="02010600030101010101" pitchFamily="2" charset="-122"/>
              <a:ea typeface="宋体" panose="02010600030101010101" pitchFamily="2" charset="-122"/>
              <a:cs typeface="微软雅黑"/>
            </a:endParaRPr>
          </a:p>
        </p:txBody>
      </p:sp>
      <p:sp>
        <p:nvSpPr>
          <p:cNvPr id="6" name="object 6"/>
          <p:cNvSpPr txBox="1"/>
          <p:nvPr/>
        </p:nvSpPr>
        <p:spPr>
          <a:xfrm>
            <a:off x="368687" y="2505709"/>
            <a:ext cx="8288655" cy="1544012"/>
          </a:xfrm>
          <a:prstGeom prst="rect">
            <a:avLst/>
          </a:prstGeom>
        </p:spPr>
        <p:txBody>
          <a:bodyPr vert="horz" wrap="square" lIns="0" tIns="0" rIns="0" bIns="0" rtlCol="0">
            <a:spAutoFit/>
          </a:bodyPr>
          <a:lstStyle/>
          <a:p>
            <a:pPr marL="2022475">
              <a:lnSpc>
                <a:spcPct val="100000"/>
              </a:lnSpc>
            </a:pPr>
            <a:r>
              <a:rPr sz="2700" spc="20" dirty="0">
                <a:latin typeface="宋体"/>
                <a:cs typeface="宋体"/>
              </a:rPr>
              <a:t>绝对偏差＝测定</a:t>
            </a:r>
            <a:r>
              <a:rPr sz="2700" dirty="0">
                <a:latin typeface="宋体"/>
                <a:cs typeface="宋体"/>
              </a:rPr>
              <a:t>值</a:t>
            </a:r>
            <a:r>
              <a:rPr sz="2700" spc="-905" dirty="0">
                <a:latin typeface="宋体"/>
                <a:cs typeface="宋体"/>
              </a:rPr>
              <a:t> </a:t>
            </a:r>
            <a:r>
              <a:rPr sz="2700" spc="-95" dirty="0">
                <a:latin typeface="Arial"/>
                <a:cs typeface="Arial"/>
              </a:rPr>
              <a:t>−</a:t>
            </a:r>
            <a:r>
              <a:rPr sz="2700" spc="-365" dirty="0">
                <a:latin typeface="Arial"/>
                <a:cs typeface="Arial"/>
              </a:rPr>
              <a:t> </a:t>
            </a:r>
            <a:r>
              <a:rPr sz="2700" spc="20" dirty="0">
                <a:latin typeface="宋体"/>
                <a:cs typeface="宋体"/>
              </a:rPr>
              <a:t>平均值</a:t>
            </a:r>
            <a:endParaRPr sz="2700" dirty="0">
              <a:latin typeface="宋体"/>
              <a:cs typeface="宋体"/>
            </a:endParaRPr>
          </a:p>
          <a:p>
            <a:pPr>
              <a:lnSpc>
                <a:spcPts val="1200"/>
              </a:lnSpc>
              <a:spcBef>
                <a:spcPts val="14"/>
              </a:spcBef>
            </a:pPr>
            <a:endParaRPr sz="1200" dirty="0"/>
          </a:p>
          <a:p>
            <a:pPr marL="355600" marR="6350" indent="-342900">
              <a:lnSpc>
                <a:spcPts val="3829"/>
              </a:lnSpc>
              <a:tabLst>
                <a:tab pos="964565" algn="l"/>
              </a:tabLst>
            </a:pPr>
            <a:r>
              <a:rPr sz="2400" spc="1290" dirty="0">
                <a:solidFill>
                  <a:srgbClr val="CC3300"/>
                </a:solidFill>
                <a:latin typeface="Arial"/>
                <a:cs typeface="Arial"/>
              </a:rPr>
              <a:t>•</a:t>
            </a:r>
            <a:r>
              <a:rPr sz="2400" spc="-110" dirty="0">
                <a:solidFill>
                  <a:srgbClr val="CC3300"/>
                </a:solidFill>
                <a:latin typeface="Arial"/>
                <a:cs typeface="Arial"/>
              </a:rPr>
              <a:t> </a:t>
            </a:r>
            <a:r>
              <a:rPr sz="2800" spc="-35" dirty="0">
                <a:latin typeface="宋体" panose="02010600030101010101" pitchFamily="2" charset="-122"/>
                <a:ea typeface="宋体" panose="02010600030101010101" pitchFamily="2" charset="-122"/>
                <a:cs typeface="微软雅黑"/>
              </a:rPr>
              <a:t>2.	相对偏差是指绝对偏差与平均值之比，常 用百分数表示，即</a:t>
            </a:r>
          </a:p>
        </p:txBody>
      </p:sp>
      <p:sp>
        <p:nvSpPr>
          <p:cNvPr id="7" name="object 7"/>
          <p:cNvSpPr/>
          <p:nvPr/>
        </p:nvSpPr>
        <p:spPr>
          <a:xfrm>
            <a:off x="3856875" y="4636261"/>
            <a:ext cx="1300734" cy="0"/>
          </a:xfrm>
          <a:custGeom>
            <a:avLst/>
            <a:gdLst/>
            <a:ahLst/>
            <a:cxnLst/>
            <a:rect l="l" t="t" r="r" b="b"/>
            <a:pathLst>
              <a:path w="1300734">
                <a:moveTo>
                  <a:pt x="0" y="0"/>
                </a:moveTo>
                <a:lnTo>
                  <a:pt x="1300734" y="0"/>
                </a:lnTo>
              </a:path>
            </a:pathLst>
          </a:custGeom>
          <a:ln w="15836">
            <a:solidFill>
              <a:srgbClr val="000000"/>
            </a:solidFill>
          </a:ln>
        </p:spPr>
        <p:txBody>
          <a:bodyPr wrap="square" lIns="0" tIns="0" rIns="0" bIns="0" rtlCol="0">
            <a:spAutoFit/>
          </a:bodyPr>
          <a:lstStyle/>
          <a:p>
            <a:endParaRPr dirty="0"/>
          </a:p>
        </p:txBody>
      </p:sp>
      <p:sp>
        <p:nvSpPr>
          <p:cNvPr id="8" name="object 8"/>
          <p:cNvSpPr txBox="1"/>
          <p:nvPr/>
        </p:nvSpPr>
        <p:spPr>
          <a:xfrm>
            <a:off x="5189691" y="4398771"/>
            <a:ext cx="972185" cy="393065"/>
          </a:xfrm>
          <a:prstGeom prst="rect">
            <a:avLst/>
          </a:prstGeom>
        </p:spPr>
        <p:txBody>
          <a:bodyPr vert="horz" wrap="square" lIns="0" tIns="0" rIns="0" bIns="0" rtlCol="0">
            <a:spAutoFit/>
          </a:bodyPr>
          <a:lstStyle/>
          <a:p>
            <a:pPr marL="12700">
              <a:lnSpc>
                <a:spcPct val="100000"/>
              </a:lnSpc>
            </a:pPr>
            <a:r>
              <a:rPr sz="2500" spc="-5" dirty="0">
                <a:latin typeface="Arial"/>
                <a:cs typeface="Arial"/>
              </a:rPr>
              <a:t>×</a:t>
            </a:r>
            <a:r>
              <a:rPr sz="2500" spc="5" dirty="0">
                <a:latin typeface="Times New Roman"/>
                <a:cs typeface="Times New Roman"/>
              </a:rPr>
              <a:t>10</a:t>
            </a:r>
            <a:r>
              <a:rPr sz="2500" spc="-310" dirty="0">
                <a:latin typeface="Times New Roman"/>
                <a:cs typeface="Times New Roman"/>
              </a:rPr>
              <a:t>0</a:t>
            </a:r>
            <a:r>
              <a:rPr sz="2500" dirty="0">
                <a:latin typeface="宋体"/>
                <a:cs typeface="宋体"/>
              </a:rPr>
              <a:t>％</a:t>
            </a:r>
          </a:p>
        </p:txBody>
      </p:sp>
      <p:sp>
        <p:nvSpPr>
          <p:cNvPr id="9" name="object 9"/>
          <p:cNvSpPr txBox="1"/>
          <p:nvPr/>
        </p:nvSpPr>
        <p:spPr>
          <a:xfrm>
            <a:off x="3854768" y="4197671"/>
            <a:ext cx="1309370" cy="375285"/>
          </a:xfrm>
          <a:prstGeom prst="rect">
            <a:avLst/>
          </a:prstGeom>
        </p:spPr>
        <p:txBody>
          <a:bodyPr vert="horz" wrap="square" lIns="0" tIns="0" rIns="0" bIns="0" rtlCol="0">
            <a:spAutoFit/>
          </a:bodyPr>
          <a:lstStyle/>
          <a:p>
            <a:pPr marL="12700">
              <a:lnSpc>
                <a:spcPts val="2955"/>
              </a:lnSpc>
            </a:pPr>
            <a:r>
              <a:rPr sz="2500" spc="10" dirty="0">
                <a:latin typeface="宋体"/>
                <a:cs typeface="宋体"/>
              </a:rPr>
              <a:t>绝对偏差</a:t>
            </a:r>
            <a:endParaRPr sz="2500" dirty="0">
              <a:latin typeface="宋体"/>
              <a:cs typeface="宋体"/>
            </a:endParaRPr>
          </a:p>
        </p:txBody>
      </p:sp>
      <p:sp>
        <p:nvSpPr>
          <p:cNvPr id="10" name="object 10"/>
          <p:cNvSpPr txBox="1"/>
          <p:nvPr/>
        </p:nvSpPr>
        <p:spPr>
          <a:xfrm>
            <a:off x="2223302" y="4398771"/>
            <a:ext cx="1631950" cy="375285"/>
          </a:xfrm>
          <a:prstGeom prst="rect">
            <a:avLst/>
          </a:prstGeom>
        </p:spPr>
        <p:txBody>
          <a:bodyPr vert="horz" wrap="square" lIns="0" tIns="0" rIns="0" bIns="0" rtlCol="0">
            <a:spAutoFit/>
          </a:bodyPr>
          <a:lstStyle/>
          <a:p>
            <a:pPr marL="12700">
              <a:lnSpc>
                <a:spcPts val="2955"/>
              </a:lnSpc>
            </a:pPr>
            <a:r>
              <a:rPr sz="2500" spc="15" dirty="0">
                <a:latin typeface="宋体"/>
                <a:cs typeface="宋体"/>
              </a:rPr>
              <a:t>相对偏差＝</a:t>
            </a:r>
            <a:endParaRPr sz="2500" dirty="0">
              <a:latin typeface="宋体"/>
              <a:cs typeface="宋体"/>
            </a:endParaRPr>
          </a:p>
        </p:txBody>
      </p:sp>
      <p:sp>
        <p:nvSpPr>
          <p:cNvPr id="11" name="object 11"/>
          <p:cNvSpPr txBox="1"/>
          <p:nvPr/>
        </p:nvSpPr>
        <p:spPr>
          <a:xfrm>
            <a:off x="4012456" y="4648072"/>
            <a:ext cx="989330" cy="375285"/>
          </a:xfrm>
          <a:prstGeom prst="rect">
            <a:avLst/>
          </a:prstGeom>
        </p:spPr>
        <p:txBody>
          <a:bodyPr vert="horz" wrap="square" lIns="0" tIns="0" rIns="0" bIns="0" rtlCol="0">
            <a:spAutoFit/>
          </a:bodyPr>
          <a:lstStyle/>
          <a:p>
            <a:pPr marL="12700">
              <a:lnSpc>
                <a:spcPts val="2955"/>
              </a:lnSpc>
            </a:pPr>
            <a:r>
              <a:rPr sz="2500" spc="15" dirty="0">
                <a:latin typeface="宋体"/>
                <a:cs typeface="宋体"/>
              </a:rPr>
              <a:t>平均值</a:t>
            </a:r>
            <a:endParaRPr sz="2500" dirty="0">
              <a:latin typeface="宋体"/>
              <a:cs typeface="宋体"/>
            </a:endParaRPr>
          </a:p>
        </p:txBody>
      </p:sp>
      <p:sp>
        <p:nvSpPr>
          <p:cNvPr id="16" name="object 9"/>
          <p:cNvSpPr/>
          <p:nvPr/>
        </p:nvSpPr>
        <p:spPr>
          <a:xfrm flipV="1">
            <a:off x="3022263" y="2018396"/>
            <a:ext cx="209594" cy="45719"/>
          </a:xfrm>
          <a:custGeom>
            <a:avLst/>
            <a:gdLst/>
            <a:ahLst/>
            <a:cxnLst/>
            <a:rect l="l" t="t" r="r" b="b"/>
            <a:pathLst>
              <a:path w="224784">
                <a:moveTo>
                  <a:pt x="0" y="0"/>
                </a:moveTo>
                <a:lnTo>
                  <a:pt x="224784" y="0"/>
                </a:lnTo>
              </a:path>
            </a:pathLst>
          </a:custGeom>
          <a:ln w="24712">
            <a:solidFill>
              <a:srgbClr val="000000"/>
            </a:solidFill>
          </a:ln>
        </p:spPr>
        <p:txBody>
          <a:bodyPr wrap="square" lIns="0" tIns="0" rIns="0" bIns="0" rtlCol="0">
            <a:spAutoFit/>
          </a:bodyPr>
          <a:lstStyle/>
          <a:p>
            <a:endParaRPr dirty="0"/>
          </a:p>
        </p:txBody>
      </p:sp>
    </p:spTree>
  </p:cSld>
  <p:clrMapOvr>
    <a:overrideClrMapping bg1="lt1" tx1="dk1" bg2="lt2" tx2="dk2" accent1="accent1" accent2="accent2" accent3="accent3" accent4="accent4" accent5="accent5" accent6="accent6" hlink="hlink" folHlink="folHlink"/>
  </p:clrMapOvr>
  <p:transition>
    <p:blinds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9639" y="2050795"/>
            <a:ext cx="3810000" cy="512825"/>
          </a:xfrm>
          <a:custGeom>
            <a:avLst/>
            <a:gdLst/>
            <a:ahLst/>
            <a:cxnLst/>
            <a:rect l="l" t="t" r="r" b="b"/>
            <a:pathLst>
              <a:path w="3810000" h="512825">
                <a:moveTo>
                  <a:pt x="0" y="0"/>
                </a:moveTo>
                <a:lnTo>
                  <a:pt x="0" y="512825"/>
                </a:lnTo>
                <a:lnTo>
                  <a:pt x="3810000" y="512825"/>
                </a:lnTo>
                <a:lnTo>
                  <a:pt x="3810000" y="0"/>
                </a:lnTo>
                <a:lnTo>
                  <a:pt x="0" y="0"/>
                </a:lnTo>
                <a:close/>
              </a:path>
            </a:pathLst>
          </a:custGeom>
          <a:solidFill>
            <a:srgbClr val="00FFFF"/>
          </a:solidFill>
        </p:spPr>
        <p:txBody>
          <a:bodyPr wrap="square" lIns="0" tIns="0" rIns="0" bIns="0" rtlCol="0">
            <a:spAutoFit/>
          </a:bodyPr>
          <a:lstStyle/>
          <a:p>
            <a:endParaRPr dirty="0"/>
          </a:p>
        </p:txBody>
      </p:sp>
      <p:sp>
        <p:nvSpPr>
          <p:cNvPr id="3" name="object 3"/>
          <p:cNvSpPr txBox="1"/>
          <p:nvPr/>
        </p:nvSpPr>
        <p:spPr>
          <a:xfrm>
            <a:off x="368687" y="966215"/>
            <a:ext cx="8086090" cy="1551305"/>
          </a:xfrm>
          <a:prstGeom prst="rect">
            <a:avLst/>
          </a:prstGeom>
        </p:spPr>
        <p:txBody>
          <a:bodyPr vert="horz" wrap="square" lIns="0" tIns="0" rIns="0" bIns="0" rtlCol="0">
            <a:spAutoFit/>
          </a:bodyPr>
          <a:lstStyle/>
          <a:p>
            <a:pPr marL="355600" marR="6350" indent="-342900">
              <a:lnSpc>
                <a:spcPct val="100000"/>
              </a:lnSpc>
              <a:tabLst>
                <a:tab pos="1980564" algn="l"/>
              </a:tabLst>
            </a:pPr>
            <a:r>
              <a:rPr sz="2400" spc="1290" dirty="0">
                <a:solidFill>
                  <a:srgbClr val="CC3300"/>
                </a:solidFill>
                <a:latin typeface="宋体" panose="02010600030101010101" pitchFamily="2" charset="-122"/>
                <a:ea typeface="宋体" panose="02010600030101010101" pitchFamily="2" charset="-122"/>
                <a:cs typeface="Arial"/>
              </a:rPr>
              <a:t>•</a:t>
            </a:r>
            <a:r>
              <a:rPr sz="2400" spc="-110" dirty="0">
                <a:solidFill>
                  <a:srgbClr val="CC3300"/>
                </a:solidFill>
                <a:latin typeface="宋体" panose="02010600030101010101" pitchFamily="2" charset="-122"/>
                <a:ea typeface="宋体" panose="02010600030101010101" pitchFamily="2" charset="-122"/>
                <a:cs typeface="Arial"/>
              </a:rPr>
              <a:t> </a:t>
            </a:r>
            <a:r>
              <a:rPr sz="3200" spc="135" dirty="0">
                <a:latin typeface="宋体" panose="02010600030101010101" pitchFamily="2" charset="-122"/>
                <a:ea typeface="宋体" panose="02010600030101010101" pitchFamily="2" charset="-122"/>
                <a:cs typeface="微软雅黑"/>
              </a:rPr>
              <a:t>3.</a:t>
            </a:r>
            <a:r>
              <a:rPr sz="3200" spc="135" dirty="0" smtClean="0">
                <a:latin typeface="宋体" panose="02010600030101010101" pitchFamily="2" charset="-122"/>
                <a:ea typeface="宋体" panose="02010600030101010101" pitchFamily="2" charset="-122"/>
                <a:cs typeface="微软雅黑"/>
              </a:rPr>
              <a:t>极差</a:t>
            </a:r>
            <a:r>
              <a:rPr lang="en-US" sz="3200" dirty="0">
                <a:latin typeface="宋体" panose="02010600030101010101" pitchFamily="2" charset="-122"/>
                <a:ea typeface="宋体" panose="02010600030101010101" pitchFamily="2" charset="-122"/>
                <a:cs typeface="微软雅黑"/>
              </a:rPr>
              <a:t> </a:t>
            </a:r>
            <a:r>
              <a:rPr lang="en-US" sz="3200" dirty="0" smtClean="0">
                <a:latin typeface="宋体" panose="02010600030101010101" pitchFamily="2" charset="-122"/>
                <a:ea typeface="宋体" panose="02010600030101010101" pitchFamily="2" charset="-122"/>
                <a:cs typeface="微软雅黑"/>
              </a:rPr>
              <a:t> </a:t>
            </a:r>
            <a:r>
              <a:rPr sz="3200" spc="-35" dirty="0" smtClean="0">
                <a:latin typeface="宋体" panose="02010600030101010101" pitchFamily="2" charset="-122"/>
                <a:ea typeface="宋体" panose="02010600030101010101" pitchFamily="2" charset="-122"/>
                <a:cs typeface="微软雅黑"/>
              </a:rPr>
              <a:t>极差是指对同一样品测定值中最大值与最小值之差</a:t>
            </a:r>
            <a:r>
              <a:rPr sz="3200" spc="-35" dirty="0">
                <a:latin typeface="宋体" panose="02010600030101010101" pitchFamily="2" charset="-122"/>
                <a:ea typeface="宋体" panose="02010600030101010101" pitchFamily="2" charset="-122"/>
                <a:cs typeface="微软雅黑"/>
              </a:rPr>
              <a:t>，</a:t>
            </a:r>
            <a:r>
              <a:rPr sz="3200" spc="-35" dirty="0" smtClean="0">
                <a:latin typeface="宋体" panose="02010600030101010101" pitchFamily="2" charset="-122"/>
                <a:ea typeface="宋体" panose="02010600030101010101" pitchFamily="2" charset="-122"/>
                <a:cs typeface="微软雅黑"/>
              </a:rPr>
              <a:t>表示误差的范围</a:t>
            </a:r>
            <a:r>
              <a:rPr sz="3200" spc="-35" dirty="0">
                <a:latin typeface="宋体" panose="02010600030101010101" pitchFamily="2" charset="-122"/>
                <a:ea typeface="宋体" panose="02010600030101010101" pitchFamily="2" charset="-122"/>
                <a:cs typeface="微软雅黑"/>
              </a:rPr>
              <a:t>，即</a:t>
            </a:r>
            <a:endParaRPr sz="3200" dirty="0">
              <a:latin typeface="宋体" panose="02010600030101010101" pitchFamily="2" charset="-122"/>
              <a:ea typeface="宋体" panose="02010600030101010101" pitchFamily="2" charset="-122"/>
              <a:cs typeface="微软雅黑"/>
            </a:endParaRPr>
          </a:p>
          <a:p>
            <a:pPr>
              <a:lnSpc>
                <a:spcPts val="850"/>
              </a:lnSpc>
              <a:spcBef>
                <a:spcPts val="39"/>
              </a:spcBef>
            </a:pPr>
            <a:endParaRPr sz="850" dirty="0"/>
          </a:p>
          <a:p>
            <a:pPr marL="2020570">
              <a:lnSpc>
                <a:spcPct val="100000"/>
              </a:lnSpc>
            </a:pPr>
            <a:r>
              <a:rPr sz="3000" spc="-55" dirty="0">
                <a:latin typeface="宋体"/>
                <a:cs typeface="宋体"/>
              </a:rPr>
              <a:t>极差＝最大</a:t>
            </a:r>
            <a:r>
              <a:rPr sz="3000" dirty="0">
                <a:latin typeface="宋体"/>
                <a:cs typeface="宋体"/>
              </a:rPr>
              <a:t>值</a:t>
            </a:r>
            <a:r>
              <a:rPr sz="3000" spc="-1095" dirty="0">
                <a:latin typeface="宋体"/>
                <a:cs typeface="宋体"/>
              </a:rPr>
              <a:t> </a:t>
            </a:r>
            <a:r>
              <a:rPr sz="3000" spc="-110" dirty="0">
                <a:latin typeface="Arial"/>
                <a:cs typeface="Arial"/>
              </a:rPr>
              <a:t>−</a:t>
            </a:r>
            <a:r>
              <a:rPr sz="3000" spc="-445" dirty="0">
                <a:latin typeface="Arial"/>
                <a:cs typeface="Arial"/>
              </a:rPr>
              <a:t> </a:t>
            </a:r>
            <a:r>
              <a:rPr sz="3000" spc="-55" dirty="0">
                <a:latin typeface="宋体"/>
                <a:cs typeface="宋体"/>
              </a:rPr>
              <a:t>最小值</a:t>
            </a:r>
            <a:endParaRPr sz="3000" dirty="0">
              <a:latin typeface="宋体"/>
              <a:cs typeface="宋体"/>
            </a:endParaRPr>
          </a:p>
        </p:txBody>
      </p:sp>
      <p:sp>
        <p:nvSpPr>
          <p:cNvPr id="4" name="object 4"/>
          <p:cNvSpPr txBox="1"/>
          <p:nvPr/>
        </p:nvSpPr>
        <p:spPr>
          <a:xfrm>
            <a:off x="368687" y="2622041"/>
            <a:ext cx="8000613" cy="984885"/>
          </a:xfrm>
          <a:prstGeom prst="rect">
            <a:avLst/>
          </a:prstGeom>
        </p:spPr>
        <p:txBody>
          <a:bodyPr vert="horz" wrap="square" lIns="0" tIns="0" rIns="0" bIns="0" rtlCol="0">
            <a:spAutoFit/>
          </a:bodyPr>
          <a:lstStyle/>
          <a:p>
            <a:pPr marL="355600" marR="6350" indent="-342900">
              <a:tabLst>
                <a:tab pos="964565" algn="l"/>
              </a:tabLst>
            </a:pPr>
            <a:r>
              <a:rPr sz="2400" spc="1290" dirty="0">
                <a:solidFill>
                  <a:srgbClr val="CC3300"/>
                </a:solidFill>
                <a:latin typeface="Arial"/>
                <a:cs typeface="Arial"/>
              </a:rPr>
              <a:t>•</a:t>
            </a:r>
            <a:r>
              <a:rPr sz="2400" spc="-110" dirty="0">
                <a:solidFill>
                  <a:srgbClr val="CC3300"/>
                </a:solidFill>
                <a:latin typeface="Arial"/>
                <a:cs typeface="Arial"/>
              </a:rPr>
              <a:t> </a:t>
            </a:r>
            <a:r>
              <a:rPr sz="3200" spc="-35" dirty="0">
                <a:latin typeface="宋体" panose="02010600030101010101" pitchFamily="2" charset="-122"/>
                <a:ea typeface="宋体" panose="02010600030101010101" pitchFamily="2" charset="-122"/>
                <a:cs typeface="微软雅黑"/>
              </a:rPr>
              <a:t>4.	</a:t>
            </a:r>
            <a:r>
              <a:rPr sz="3200" spc="-35" dirty="0">
                <a:latin typeface="宋体" panose="02010600030101010101" pitchFamily="2" charset="-122"/>
                <a:ea typeface="宋体" panose="02010600030101010101" pitchFamily="2" charset="-122"/>
                <a:cs typeface="微软雅黑"/>
              </a:rPr>
              <a:t>标准偏差和相对标准偏差</a:t>
            </a:r>
            <a:r>
              <a:rPr lang="zh-CN" altLang="en-US" sz="3200" spc="-35" dirty="0">
                <a:latin typeface="宋体" panose="02010600030101010101" pitchFamily="2" charset="-122"/>
                <a:ea typeface="宋体" panose="02010600030101010101" pitchFamily="2" charset="-122"/>
                <a:cs typeface="微软雅黑"/>
              </a:rPr>
              <a:t>标准偏差又称</a:t>
            </a:r>
          </a:p>
          <a:p>
            <a:pPr marL="355600" marR="6350" indent="-342900">
              <a:lnSpc>
                <a:spcPct val="100000"/>
              </a:lnSpc>
              <a:tabLst>
                <a:tab pos="964565" algn="l"/>
              </a:tabLst>
            </a:pPr>
            <a:r>
              <a:rPr sz="3200" spc="-35" dirty="0">
                <a:latin typeface="宋体" panose="02010600030101010101" pitchFamily="2" charset="-122"/>
                <a:ea typeface="宋体" panose="02010600030101010101" pitchFamily="2" charset="-122"/>
                <a:cs typeface="微软雅黑"/>
              </a:rPr>
              <a:t> 为均方根偏差，表达式如下</a:t>
            </a:r>
          </a:p>
        </p:txBody>
      </p:sp>
      <p:sp>
        <p:nvSpPr>
          <p:cNvPr id="6" name="object 6"/>
          <p:cNvSpPr/>
          <p:nvPr/>
        </p:nvSpPr>
        <p:spPr>
          <a:xfrm>
            <a:off x="6235839" y="4027423"/>
            <a:ext cx="4572" cy="1591818"/>
          </a:xfrm>
          <a:custGeom>
            <a:avLst/>
            <a:gdLst/>
            <a:ahLst/>
            <a:cxnLst/>
            <a:rect l="l" t="t" r="r" b="b"/>
            <a:pathLst>
              <a:path w="4572" h="1591818">
                <a:moveTo>
                  <a:pt x="0" y="0"/>
                </a:moveTo>
                <a:lnTo>
                  <a:pt x="0" y="1591818"/>
                </a:lnTo>
                <a:lnTo>
                  <a:pt x="4572" y="1591818"/>
                </a:lnTo>
                <a:lnTo>
                  <a:pt x="4572" y="0"/>
                </a:lnTo>
                <a:lnTo>
                  <a:pt x="0" y="0"/>
                </a:lnTo>
                <a:close/>
              </a:path>
            </a:pathLst>
          </a:custGeom>
          <a:solidFill>
            <a:srgbClr val="00FFFF"/>
          </a:solidFill>
        </p:spPr>
        <p:txBody>
          <a:bodyPr wrap="square" lIns="0" tIns="0" rIns="0" bIns="0" rtlCol="0">
            <a:spAutoFit/>
          </a:bodyPr>
          <a:lstStyle/>
          <a:p>
            <a:endParaRPr dirty="0"/>
          </a:p>
        </p:txBody>
      </p:sp>
      <p:sp>
        <p:nvSpPr>
          <p:cNvPr id="7" name="object 7"/>
          <p:cNvSpPr/>
          <p:nvPr/>
        </p:nvSpPr>
        <p:spPr>
          <a:xfrm>
            <a:off x="2726067" y="4027423"/>
            <a:ext cx="4572" cy="1591818"/>
          </a:xfrm>
          <a:custGeom>
            <a:avLst/>
            <a:gdLst/>
            <a:ahLst/>
            <a:cxnLst/>
            <a:rect l="l" t="t" r="r" b="b"/>
            <a:pathLst>
              <a:path w="4572" h="1591818">
                <a:moveTo>
                  <a:pt x="0" y="0"/>
                </a:moveTo>
                <a:lnTo>
                  <a:pt x="0" y="1591818"/>
                </a:lnTo>
                <a:lnTo>
                  <a:pt x="4572" y="1591818"/>
                </a:lnTo>
                <a:lnTo>
                  <a:pt x="4572" y="0"/>
                </a:lnTo>
                <a:lnTo>
                  <a:pt x="0" y="0"/>
                </a:lnTo>
                <a:close/>
              </a:path>
            </a:pathLst>
          </a:custGeom>
          <a:solidFill>
            <a:srgbClr val="00FFFF"/>
          </a:solidFill>
        </p:spPr>
        <p:txBody>
          <a:bodyPr wrap="square" lIns="0" tIns="0" rIns="0" bIns="0" rtlCol="0">
            <a:spAutoFit/>
          </a:bodyPr>
          <a:lstStyle/>
          <a:p>
            <a:endParaRPr dirty="0"/>
          </a:p>
        </p:txBody>
      </p:sp>
      <p:sp>
        <p:nvSpPr>
          <p:cNvPr id="8" name="object 8"/>
          <p:cNvSpPr/>
          <p:nvPr/>
        </p:nvSpPr>
        <p:spPr>
          <a:xfrm>
            <a:off x="2829228" y="4031995"/>
            <a:ext cx="3505199" cy="1582674"/>
          </a:xfrm>
          <a:custGeom>
            <a:avLst/>
            <a:gdLst/>
            <a:ahLst/>
            <a:cxnLst/>
            <a:rect l="l" t="t" r="r" b="b"/>
            <a:pathLst>
              <a:path w="3505199" h="1582674">
                <a:moveTo>
                  <a:pt x="0" y="0"/>
                </a:moveTo>
                <a:lnTo>
                  <a:pt x="0" y="1582674"/>
                </a:lnTo>
                <a:lnTo>
                  <a:pt x="3505199" y="1582674"/>
                </a:lnTo>
                <a:lnTo>
                  <a:pt x="3505199" y="0"/>
                </a:lnTo>
                <a:lnTo>
                  <a:pt x="0" y="0"/>
                </a:lnTo>
                <a:close/>
              </a:path>
            </a:pathLst>
          </a:custGeom>
          <a:solidFill>
            <a:srgbClr val="00FFFF"/>
          </a:solidFill>
        </p:spPr>
        <p:txBody>
          <a:bodyPr wrap="square" lIns="0" tIns="0" rIns="0" bIns="0" rtlCol="0">
            <a:spAutoFit/>
          </a:bodyPr>
          <a:lstStyle/>
          <a:p>
            <a:endParaRPr dirty="0"/>
          </a:p>
        </p:txBody>
      </p:sp>
      <p:sp>
        <p:nvSpPr>
          <p:cNvPr id="9" name="object 9"/>
          <p:cNvSpPr/>
          <p:nvPr/>
        </p:nvSpPr>
        <p:spPr>
          <a:xfrm>
            <a:off x="5466189" y="4236223"/>
            <a:ext cx="224784" cy="0"/>
          </a:xfrm>
          <a:custGeom>
            <a:avLst/>
            <a:gdLst/>
            <a:ahLst/>
            <a:cxnLst/>
            <a:rect l="l" t="t" r="r" b="b"/>
            <a:pathLst>
              <a:path w="224784">
                <a:moveTo>
                  <a:pt x="0" y="0"/>
                </a:moveTo>
                <a:lnTo>
                  <a:pt x="224784" y="0"/>
                </a:lnTo>
              </a:path>
            </a:pathLst>
          </a:custGeom>
          <a:ln w="24712">
            <a:solidFill>
              <a:srgbClr val="000000"/>
            </a:solidFill>
          </a:ln>
        </p:spPr>
        <p:txBody>
          <a:bodyPr wrap="square" lIns="0" tIns="0" rIns="0" bIns="0" rtlCol="0">
            <a:spAutoFit/>
          </a:bodyPr>
          <a:lstStyle/>
          <a:p>
            <a:endParaRPr dirty="0"/>
          </a:p>
        </p:txBody>
      </p:sp>
      <p:sp>
        <p:nvSpPr>
          <p:cNvPr id="10" name="object 10"/>
          <p:cNvSpPr/>
          <p:nvPr/>
        </p:nvSpPr>
        <p:spPr>
          <a:xfrm>
            <a:off x="3859897" y="4948696"/>
            <a:ext cx="2249414" cy="0"/>
          </a:xfrm>
          <a:custGeom>
            <a:avLst/>
            <a:gdLst/>
            <a:ahLst/>
            <a:cxnLst/>
            <a:rect l="l" t="t" r="r" b="b"/>
            <a:pathLst>
              <a:path w="2249414">
                <a:moveTo>
                  <a:pt x="0" y="0"/>
                </a:moveTo>
                <a:lnTo>
                  <a:pt x="2249414" y="0"/>
                </a:lnTo>
              </a:path>
            </a:pathLst>
          </a:custGeom>
          <a:ln w="24712">
            <a:solidFill>
              <a:srgbClr val="000000"/>
            </a:solidFill>
          </a:ln>
        </p:spPr>
        <p:txBody>
          <a:bodyPr wrap="square" lIns="0" tIns="0" rIns="0" bIns="0" rtlCol="0">
            <a:spAutoFit/>
          </a:bodyPr>
          <a:lstStyle/>
          <a:p>
            <a:endParaRPr dirty="0"/>
          </a:p>
        </p:txBody>
      </p:sp>
      <p:sp>
        <p:nvSpPr>
          <p:cNvPr id="11" name="object 11"/>
          <p:cNvSpPr/>
          <p:nvPr/>
        </p:nvSpPr>
        <p:spPr>
          <a:xfrm>
            <a:off x="3530739" y="4984496"/>
            <a:ext cx="48005" cy="70865"/>
          </a:xfrm>
          <a:custGeom>
            <a:avLst/>
            <a:gdLst/>
            <a:ahLst/>
            <a:cxnLst/>
            <a:rect l="l" t="t" r="r" b="b"/>
            <a:pathLst>
              <a:path w="48005" h="70865">
                <a:moveTo>
                  <a:pt x="0" y="70865"/>
                </a:moveTo>
                <a:lnTo>
                  <a:pt x="48005" y="0"/>
                </a:lnTo>
              </a:path>
            </a:pathLst>
          </a:custGeom>
          <a:ln w="3175">
            <a:solidFill>
              <a:srgbClr val="000000"/>
            </a:solidFill>
          </a:ln>
        </p:spPr>
        <p:txBody>
          <a:bodyPr wrap="square" lIns="0" tIns="0" rIns="0" bIns="0" rtlCol="0">
            <a:spAutoFit/>
          </a:bodyPr>
          <a:lstStyle/>
          <a:p>
            <a:endParaRPr dirty="0"/>
          </a:p>
        </p:txBody>
      </p:sp>
      <p:sp>
        <p:nvSpPr>
          <p:cNvPr id="12" name="object 12"/>
          <p:cNvSpPr/>
          <p:nvPr/>
        </p:nvSpPr>
        <p:spPr>
          <a:xfrm>
            <a:off x="3578745" y="4984496"/>
            <a:ext cx="119634" cy="525779"/>
          </a:xfrm>
          <a:custGeom>
            <a:avLst/>
            <a:gdLst/>
            <a:ahLst/>
            <a:cxnLst/>
            <a:rect l="l" t="t" r="r" b="b"/>
            <a:pathLst>
              <a:path w="119634" h="525779">
                <a:moveTo>
                  <a:pt x="0" y="0"/>
                </a:moveTo>
                <a:lnTo>
                  <a:pt x="119634" y="525779"/>
                </a:lnTo>
              </a:path>
            </a:pathLst>
          </a:custGeom>
          <a:ln w="3175">
            <a:solidFill>
              <a:srgbClr val="000000"/>
            </a:solidFill>
          </a:ln>
        </p:spPr>
        <p:txBody>
          <a:bodyPr wrap="square" lIns="0" tIns="0" rIns="0" bIns="0" rtlCol="0">
            <a:spAutoFit/>
          </a:bodyPr>
          <a:lstStyle/>
          <a:p>
            <a:endParaRPr dirty="0"/>
          </a:p>
        </p:txBody>
      </p:sp>
      <p:sp>
        <p:nvSpPr>
          <p:cNvPr id="13" name="object 13"/>
          <p:cNvSpPr/>
          <p:nvPr/>
        </p:nvSpPr>
        <p:spPr>
          <a:xfrm>
            <a:off x="3698379" y="4127246"/>
            <a:ext cx="132587" cy="1383029"/>
          </a:xfrm>
          <a:custGeom>
            <a:avLst/>
            <a:gdLst/>
            <a:ahLst/>
            <a:cxnLst/>
            <a:rect l="l" t="t" r="r" b="b"/>
            <a:pathLst>
              <a:path w="132587" h="1383029">
                <a:moveTo>
                  <a:pt x="0" y="1383029"/>
                </a:moveTo>
                <a:lnTo>
                  <a:pt x="132587" y="0"/>
                </a:lnTo>
              </a:path>
            </a:pathLst>
          </a:custGeom>
          <a:ln w="3175">
            <a:solidFill>
              <a:srgbClr val="000000"/>
            </a:solidFill>
          </a:ln>
        </p:spPr>
        <p:txBody>
          <a:bodyPr wrap="square" lIns="0" tIns="0" rIns="0" bIns="0" rtlCol="0">
            <a:spAutoFit/>
          </a:bodyPr>
          <a:lstStyle/>
          <a:p>
            <a:endParaRPr dirty="0"/>
          </a:p>
        </p:txBody>
      </p:sp>
      <p:sp>
        <p:nvSpPr>
          <p:cNvPr id="14" name="object 14"/>
          <p:cNvSpPr/>
          <p:nvPr/>
        </p:nvSpPr>
        <p:spPr>
          <a:xfrm>
            <a:off x="3830967" y="4127246"/>
            <a:ext cx="2317229" cy="0"/>
          </a:xfrm>
          <a:custGeom>
            <a:avLst/>
            <a:gdLst/>
            <a:ahLst/>
            <a:cxnLst/>
            <a:rect l="l" t="t" r="r" b="b"/>
            <a:pathLst>
              <a:path w="2317229">
                <a:moveTo>
                  <a:pt x="0" y="0"/>
                </a:moveTo>
                <a:lnTo>
                  <a:pt x="2317229" y="0"/>
                </a:lnTo>
              </a:path>
            </a:pathLst>
          </a:custGeom>
          <a:ln w="3175">
            <a:solidFill>
              <a:srgbClr val="000000"/>
            </a:solidFill>
          </a:ln>
        </p:spPr>
        <p:txBody>
          <a:bodyPr wrap="square" lIns="0" tIns="0" rIns="0" bIns="0" rtlCol="0">
            <a:spAutoFit/>
          </a:bodyPr>
          <a:lstStyle/>
          <a:p>
            <a:endParaRPr dirty="0"/>
          </a:p>
        </p:txBody>
      </p:sp>
      <p:sp>
        <p:nvSpPr>
          <p:cNvPr id="15" name="object 15"/>
          <p:cNvSpPr/>
          <p:nvPr/>
        </p:nvSpPr>
        <p:spPr>
          <a:xfrm>
            <a:off x="3524643" y="4125721"/>
            <a:ext cx="2623553" cy="1395222"/>
          </a:xfrm>
          <a:custGeom>
            <a:avLst/>
            <a:gdLst/>
            <a:ahLst/>
            <a:cxnLst/>
            <a:rect l="l" t="t" r="r" b="b"/>
            <a:pathLst>
              <a:path w="2623553" h="1395222">
                <a:moveTo>
                  <a:pt x="2623553" y="25146"/>
                </a:moveTo>
                <a:lnTo>
                  <a:pt x="2623553" y="0"/>
                </a:lnTo>
                <a:lnTo>
                  <a:pt x="296417" y="0"/>
                </a:lnTo>
                <a:lnTo>
                  <a:pt x="173736" y="1274826"/>
                </a:lnTo>
                <a:lnTo>
                  <a:pt x="67817" y="838200"/>
                </a:lnTo>
                <a:lnTo>
                  <a:pt x="0" y="935736"/>
                </a:lnTo>
                <a:lnTo>
                  <a:pt x="12953" y="944880"/>
                </a:lnTo>
                <a:lnTo>
                  <a:pt x="39624" y="900684"/>
                </a:lnTo>
                <a:lnTo>
                  <a:pt x="162305" y="1395222"/>
                </a:lnTo>
                <a:lnTo>
                  <a:pt x="186689" y="1395222"/>
                </a:lnTo>
                <a:lnTo>
                  <a:pt x="318515" y="25146"/>
                </a:lnTo>
                <a:lnTo>
                  <a:pt x="2623553" y="25146"/>
                </a:lnTo>
                <a:close/>
              </a:path>
            </a:pathLst>
          </a:custGeom>
          <a:solidFill>
            <a:srgbClr val="000000"/>
          </a:solidFill>
        </p:spPr>
        <p:txBody>
          <a:bodyPr wrap="square" lIns="0" tIns="0" rIns="0" bIns="0" rtlCol="0">
            <a:spAutoFit/>
          </a:bodyPr>
          <a:lstStyle/>
          <a:p>
            <a:endParaRPr dirty="0"/>
          </a:p>
        </p:txBody>
      </p:sp>
      <p:sp>
        <p:nvSpPr>
          <p:cNvPr id="16" name="object 16"/>
          <p:cNvSpPr txBox="1"/>
          <p:nvPr/>
        </p:nvSpPr>
        <p:spPr>
          <a:xfrm>
            <a:off x="3859897" y="3912004"/>
            <a:ext cx="2179320" cy="1010919"/>
          </a:xfrm>
          <a:prstGeom prst="rect">
            <a:avLst/>
          </a:prstGeom>
        </p:spPr>
        <p:txBody>
          <a:bodyPr vert="horz" wrap="square" lIns="0" tIns="0" rIns="0" bIns="0" rtlCol="0">
            <a:spAutoFit/>
          </a:bodyPr>
          <a:lstStyle/>
          <a:p>
            <a:pPr marL="12700">
              <a:lnSpc>
                <a:spcPct val="100000"/>
              </a:lnSpc>
              <a:tabLst>
                <a:tab pos="1228090" algn="l"/>
              </a:tabLst>
            </a:pPr>
            <a:r>
              <a:rPr sz="8850" spc="562" baseline="-8474" dirty="0">
                <a:latin typeface="Arial"/>
                <a:cs typeface="Arial"/>
              </a:rPr>
              <a:t>∑</a:t>
            </a:r>
            <a:r>
              <a:rPr sz="3900" spc="270" dirty="0">
                <a:latin typeface="Times New Roman"/>
                <a:cs typeface="Times New Roman"/>
              </a:rPr>
              <a:t>(</a:t>
            </a:r>
            <a:r>
              <a:rPr sz="3900" i="1" dirty="0">
                <a:latin typeface="Times New Roman"/>
                <a:cs typeface="Times New Roman"/>
              </a:rPr>
              <a:t>x	</a:t>
            </a:r>
            <a:r>
              <a:rPr sz="3900" spc="-140" dirty="0">
                <a:latin typeface="Arial"/>
                <a:cs typeface="Arial"/>
              </a:rPr>
              <a:t>−</a:t>
            </a:r>
            <a:r>
              <a:rPr sz="3900" spc="-250" dirty="0">
                <a:latin typeface="Arial"/>
                <a:cs typeface="Arial"/>
              </a:rPr>
              <a:t> </a:t>
            </a:r>
            <a:r>
              <a:rPr sz="3900" i="1" spc="75" dirty="0">
                <a:latin typeface="Times New Roman"/>
                <a:cs typeface="Times New Roman"/>
              </a:rPr>
              <a:t>x</a:t>
            </a:r>
            <a:r>
              <a:rPr sz="3900" spc="120" dirty="0">
                <a:latin typeface="Times New Roman"/>
                <a:cs typeface="Times New Roman"/>
              </a:rPr>
              <a:t>)</a:t>
            </a:r>
            <a:r>
              <a:rPr sz="3375" spc="15" baseline="43209" dirty="0">
                <a:latin typeface="Times New Roman"/>
                <a:cs typeface="Times New Roman"/>
              </a:rPr>
              <a:t>2</a:t>
            </a:r>
            <a:endParaRPr sz="3375" baseline="43209" dirty="0">
              <a:latin typeface="Times New Roman"/>
              <a:cs typeface="Times New Roman"/>
            </a:endParaRPr>
          </a:p>
        </p:txBody>
      </p:sp>
      <p:sp>
        <p:nvSpPr>
          <p:cNvPr id="17" name="object 17"/>
          <p:cNvSpPr txBox="1"/>
          <p:nvPr/>
        </p:nvSpPr>
        <p:spPr>
          <a:xfrm>
            <a:off x="4557894" y="4968414"/>
            <a:ext cx="909955" cy="605790"/>
          </a:xfrm>
          <a:prstGeom prst="rect">
            <a:avLst/>
          </a:prstGeom>
        </p:spPr>
        <p:txBody>
          <a:bodyPr vert="horz" wrap="square" lIns="0" tIns="0" rIns="0" bIns="0" rtlCol="0">
            <a:spAutoFit/>
          </a:bodyPr>
          <a:lstStyle/>
          <a:p>
            <a:pPr marL="12700">
              <a:lnSpc>
                <a:spcPct val="100000"/>
              </a:lnSpc>
            </a:pPr>
            <a:r>
              <a:rPr sz="3900" i="1" dirty="0">
                <a:latin typeface="Times New Roman"/>
                <a:cs typeface="Times New Roman"/>
              </a:rPr>
              <a:t>n</a:t>
            </a:r>
            <a:r>
              <a:rPr sz="3900" i="1" spc="-330" dirty="0">
                <a:latin typeface="Times New Roman"/>
                <a:cs typeface="Times New Roman"/>
              </a:rPr>
              <a:t> </a:t>
            </a:r>
            <a:r>
              <a:rPr sz="3900" spc="75" dirty="0">
                <a:latin typeface="Arial"/>
                <a:cs typeface="Arial"/>
              </a:rPr>
              <a:t>−</a:t>
            </a:r>
            <a:r>
              <a:rPr sz="3900" dirty="0">
                <a:latin typeface="Times New Roman"/>
                <a:cs typeface="Times New Roman"/>
              </a:rPr>
              <a:t>1</a:t>
            </a:r>
          </a:p>
        </p:txBody>
      </p:sp>
      <p:sp>
        <p:nvSpPr>
          <p:cNvPr id="18" name="object 18"/>
          <p:cNvSpPr txBox="1"/>
          <p:nvPr/>
        </p:nvSpPr>
        <p:spPr>
          <a:xfrm>
            <a:off x="4869059" y="4544059"/>
            <a:ext cx="106045" cy="354965"/>
          </a:xfrm>
          <a:prstGeom prst="rect">
            <a:avLst/>
          </a:prstGeom>
        </p:spPr>
        <p:txBody>
          <a:bodyPr vert="horz" wrap="square" lIns="0" tIns="0" rIns="0" bIns="0" rtlCol="0">
            <a:spAutoFit/>
          </a:bodyPr>
          <a:lstStyle/>
          <a:p>
            <a:pPr marL="12700">
              <a:lnSpc>
                <a:spcPct val="100000"/>
              </a:lnSpc>
            </a:pPr>
            <a:r>
              <a:rPr sz="2250" i="1" spc="5" dirty="0">
                <a:latin typeface="Times New Roman"/>
                <a:cs typeface="Times New Roman"/>
              </a:rPr>
              <a:t>i</a:t>
            </a:r>
            <a:endParaRPr sz="2250" dirty="0">
              <a:latin typeface="Times New Roman"/>
              <a:cs typeface="Times New Roman"/>
            </a:endParaRPr>
          </a:p>
        </p:txBody>
      </p:sp>
      <p:sp>
        <p:nvSpPr>
          <p:cNvPr id="19" name="object 19"/>
          <p:cNvSpPr txBox="1"/>
          <p:nvPr/>
        </p:nvSpPr>
        <p:spPr>
          <a:xfrm>
            <a:off x="2800126" y="4577577"/>
            <a:ext cx="616585" cy="605790"/>
          </a:xfrm>
          <a:prstGeom prst="rect">
            <a:avLst/>
          </a:prstGeom>
        </p:spPr>
        <p:txBody>
          <a:bodyPr vert="horz" wrap="square" lIns="0" tIns="0" rIns="0" bIns="0" rtlCol="0">
            <a:spAutoFit/>
          </a:bodyPr>
          <a:lstStyle/>
          <a:p>
            <a:pPr marL="12700">
              <a:lnSpc>
                <a:spcPct val="100000"/>
              </a:lnSpc>
            </a:pPr>
            <a:r>
              <a:rPr sz="3900" i="1" dirty="0">
                <a:latin typeface="Times New Roman"/>
                <a:cs typeface="Times New Roman"/>
              </a:rPr>
              <a:t>s</a:t>
            </a:r>
            <a:r>
              <a:rPr sz="3900" i="1" spc="-15" dirty="0">
                <a:latin typeface="Times New Roman"/>
                <a:cs typeface="Times New Roman"/>
              </a:rPr>
              <a:t> </a:t>
            </a:r>
            <a:r>
              <a:rPr sz="3900" spc="-140" dirty="0">
                <a:latin typeface="Arial"/>
                <a:cs typeface="Arial"/>
              </a:rPr>
              <a:t>=</a:t>
            </a:r>
            <a:endParaRPr sz="3900" dirty="0">
              <a:latin typeface="Arial"/>
              <a:cs typeface="Arial"/>
            </a:endParaRPr>
          </a:p>
        </p:txBody>
      </p:sp>
      <p:sp>
        <p:nvSpPr>
          <p:cNvPr id="20" name="object 20"/>
          <p:cNvSpPr/>
          <p:nvPr/>
        </p:nvSpPr>
        <p:spPr>
          <a:xfrm>
            <a:off x="2820083" y="4027423"/>
            <a:ext cx="3514344" cy="1591818"/>
          </a:xfrm>
          <a:custGeom>
            <a:avLst/>
            <a:gdLst/>
            <a:ahLst/>
            <a:cxnLst/>
            <a:rect l="l" t="t" r="r" b="b"/>
            <a:pathLst>
              <a:path w="3514344" h="1591818">
                <a:moveTo>
                  <a:pt x="0" y="1591818"/>
                </a:moveTo>
                <a:lnTo>
                  <a:pt x="0" y="0"/>
                </a:lnTo>
                <a:lnTo>
                  <a:pt x="3514344" y="0"/>
                </a:lnTo>
                <a:lnTo>
                  <a:pt x="3514344" y="1591817"/>
                </a:lnTo>
                <a:lnTo>
                  <a:pt x="0" y="1591818"/>
                </a:lnTo>
                <a:close/>
              </a:path>
            </a:pathLst>
          </a:custGeom>
          <a:ln w="9525">
            <a:solidFill>
              <a:srgbClr val="00FFFF"/>
            </a:solidFill>
          </a:ln>
        </p:spPr>
        <p:txBody>
          <a:bodyPr wrap="square" lIns="0" tIns="0" rIns="0" bIns="0" rtlCol="0">
            <a:spAutoFit/>
          </a:bodyPr>
          <a:lstStyle/>
          <a:p>
            <a:endParaRPr dirty="0"/>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13</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79224" rIns="0" bIns="0" rtlCol="0">
            <a:spAutoFit/>
          </a:bodyPr>
          <a:lstStyle/>
          <a:p>
            <a:pPr marL="428625" marR="6350" indent="-342900">
              <a:lnSpc>
                <a:spcPct val="100000"/>
              </a:lnSpc>
            </a:pPr>
            <a:r>
              <a:rPr kern="1200" spc="-35" dirty="0">
                <a:solidFill>
                  <a:schemeClr val="tx1"/>
                </a:solidFill>
                <a:latin typeface="宋体" panose="02010600030101010101" pitchFamily="2" charset="-122"/>
                <a:ea typeface="宋体" panose="02010600030101010101" pitchFamily="2" charset="-122"/>
              </a:rPr>
              <a:t>• 相对标准偏差也叫变异系数(CV)，即标准偏 差在平均值中所占的百分数。</a:t>
            </a:r>
          </a:p>
        </p:txBody>
      </p:sp>
      <p:sp>
        <p:nvSpPr>
          <p:cNvPr id="3" name="object 3"/>
          <p:cNvSpPr/>
          <p:nvPr/>
        </p:nvSpPr>
        <p:spPr>
          <a:xfrm>
            <a:off x="4052709" y="3860546"/>
            <a:ext cx="226313" cy="0"/>
          </a:xfrm>
          <a:custGeom>
            <a:avLst/>
            <a:gdLst/>
            <a:ahLst/>
            <a:cxnLst/>
            <a:rect l="l" t="t" r="r" b="b"/>
            <a:pathLst>
              <a:path w="226313">
                <a:moveTo>
                  <a:pt x="0" y="0"/>
                </a:moveTo>
                <a:lnTo>
                  <a:pt x="226313" y="0"/>
                </a:lnTo>
              </a:path>
            </a:pathLst>
          </a:custGeom>
          <a:ln w="24714">
            <a:solidFill>
              <a:srgbClr val="000000"/>
            </a:solidFill>
          </a:ln>
        </p:spPr>
        <p:txBody>
          <a:bodyPr wrap="square" lIns="0" tIns="0" rIns="0" bIns="0" rtlCol="0">
            <a:spAutoFit/>
          </a:bodyPr>
          <a:lstStyle/>
          <a:p>
            <a:endParaRPr dirty="0"/>
          </a:p>
        </p:txBody>
      </p:sp>
      <p:sp>
        <p:nvSpPr>
          <p:cNvPr id="4" name="object 4"/>
          <p:cNvSpPr/>
          <p:nvPr/>
        </p:nvSpPr>
        <p:spPr>
          <a:xfrm>
            <a:off x="4013847" y="3785870"/>
            <a:ext cx="304038" cy="0"/>
          </a:xfrm>
          <a:custGeom>
            <a:avLst/>
            <a:gdLst/>
            <a:ahLst/>
            <a:cxnLst/>
            <a:rect l="l" t="t" r="r" b="b"/>
            <a:pathLst>
              <a:path w="304038">
                <a:moveTo>
                  <a:pt x="0" y="0"/>
                </a:moveTo>
                <a:lnTo>
                  <a:pt x="304038" y="0"/>
                </a:lnTo>
              </a:path>
            </a:pathLst>
          </a:custGeom>
          <a:ln w="24714">
            <a:solidFill>
              <a:srgbClr val="000000"/>
            </a:solidFill>
          </a:ln>
        </p:spPr>
        <p:txBody>
          <a:bodyPr wrap="square" lIns="0" tIns="0" rIns="0" bIns="0" rtlCol="0">
            <a:spAutoFit/>
          </a:bodyPr>
          <a:lstStyle/>
          <a:p>
            <a:endParaRPr dirty="0"/>
          </a:p>
        </p:txBody>
      </p:sp>
      <p:sp>
        <p:nvSpPr>
          <p:cNvPr id="5" name="object 5"/>
          <p:cNvSpPr txBox="1"/>
          <p:nvPr/>
        </p:nvSpPr>
        <p:spPr>
          <a:xfrm>
            <a:off x="2777282" y="3409188"/>
            <a:ext cx="3075940" cy="600075"/>
          </a:xfrm>
          <a:prstGeom prst="rect">
            <a:avLst/>
          </a:prstGeom>
        </p:spPr>
        <p:txBody>
          <a:bodyPr vert="horz" wrap="square" lIns="0" tIns="0" rIns="0" bIns="0" rtlCol="0">
            <a:spAutoFit/>
          </a:bodyPr>
          <a:lstStyle/>
          <a:p>
            <a:pPr marL="12700">
              <a:lnSpc>
                <a:spcPts val="4720"/>
              </a:lnSpc>
            </a:pPr>
            <a:r>
              <a:rPr sz="3950" i="1" spc="-25" dirty="0">
                <a:latin typeface="Times New Roman"/>
                <a:cs typeface="Times New Roman"/>
              </a:rPr>
              <a:t>CV</a:t>
            </a:r>
            <a:r>
              <a:rPr sz="3950" i="1" spc="465" dirty="0">
                <a:latin typeface="Times New Roman"/>
                <a:cs typeface="Times New Roman"/>
              </a:rPr>
              <a:t> </a:t>
            </a:r>
            <a:r>
              <a:rPr sz="3950" spc="-165" dirty="0">
                <a:latin typeface="Arial"/>
                <a:cs typeface="Arial"/>
              </a:rPr>
              <a:t>=</a:t>
            </a:r>
            <a:r>
              <a:rPr sz="3950" spc="330" dirty="0">
                <a:latin typeface="Arial"/>
                <a:cs typeface="Arial"/>
              </a:rPr>
              <a:t> </a:t>
            </a:r>
            <a:r>
              <a:rPr sz="5925" i="1" spc="-30" baseline="35161" dirty="0">
                <a:latin typeface="Times New Roman"/>
                <a:cs typeface="Times New Roman"/>
              </a:rPr>
              <a:t>s</a:t>
            </a:r>
            <a:r>
              <a:rPr sz="5925" i="1" spc="-75" baseline="35161" dirty="0">
                <a:latin typeface="Times New Roman"/>
                <a:cs typeface="Times New Roman"/>
              </a:rPr>
              <a:t> </a:t>
            </a:r>
            <a:r>
              <a:rPr sz="3950" spc="-55" dirty="0">
                <a:latin typeface="Arial"/>
                <a:cs typeface="Arial"/>
              </a:rPr>
              <a:t>×</a:t>
            </a:r>
            <a:r>
              <a:rPr sz="3950" spc="-35" dirty="0">
                <a:latin typeface="Times New Roman"/>
                <a:cs typeface="Times New Roman"/>
              </a:rPr>
              <a:t>100%</a:t>
            </a:r>
            <a:endParaRPr sz="3950" dirty="0">
              <a:latin typeface="Times New Roman"/>
              <a:cs typeface="Times New Roman"/>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14</a:t>
            </a:fld>
            <a:endParaRPr sz="1400" dirty="0">
              <a:latin typeface="Arial"/>
              <a:cs typeface="Arial"/>
            </a:endParaRPr>
          </a:p>
        </p:txBody>
      </p:sp>
      <p:sp>
        <p:nvSpPr>
          <p:cNvPr id="6" name="object 6"/>
          <p:cNvSpPr txBox="1"/>
          <p:nvPr/>
        </p:nvSpPr>
        <p:spPr>
          <a:xfrm>
            <a:off x="4055858" y="3824687"/>
            <a:ext cx="248285" cy="612775"/>
          </a:xfrm>
          <a:prstGeom prst="rect">
            <a:avLst/>
          </a:prstGeom>
        </p:spPr>
        <p:txBody>
          <a:bodyPr vert="horz" wrap="square" lIns="0" tIns="0" rIns="0" bIns="0" rtlCol="0">
            <a:spAutoFit/>
          </a:bodyPr>
          <a:lstStyle/>
          <a:p>
            <a:pPr marL="12700">
              <a:lnSpc>
                <a:spcPct val="100000"/>
              </a:lnSpc>
            </a:pPr>
            <a:r>
              <a:rPr sz="3950" i="1" spc="-20" dirty="0">
                <a:latin typeface="Times New Roman"/>
                <a:cs typeface="Times New Roman"/>
              </a:rPr>
              <a:t>x</a:t>
            </a:r>
            <a:endParaRPr sz="3950" dirty="0">
              <a:latin typeface="Times New Roman"/>
              <a:cs typeface="Times New Roman"/>
            </a:endParaRPr>
          </a:p>
        </p:txBody>
      </p:sp>
    </p:spTree>
  </p:cSld>
  <p:clrMapOvr>
    <a:masterClrMapping/>
  </p:clrMapOvr>
  <p:transition>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5535" y="477591"/>
            <a:ext cx="8527529" cy="966346"/>
          </a:xfrm>
          <a:prstGeom prst="rect">
            <a:avLst/>
          </a:prstGeom>
        </p:spPr>
        <p:txBody>
          <a:bodyPr vert="horz" wrap="square" lIns="0" tIns="436300" rIns="0" bIns="0" rtlCol="0">
            <a:spAutoFit/>
          </a:bodyPr>
          <a:lstStyle/>
          <a:p>
            <a:pPr marL="85725">
              <a:lnSpc>
                <a:spcPts val="4105"/>
              </a:lnSpc>
            </a:pPr>
            <a:r>
              <a:rPr sz="3600" dirty="0" smtClean="0">
                <a:solidFill>
                  <a:srgbClr val="007C7A"/>
                </a:solidFill>
                <a:latin typeface="宋体" panose="02010600030101010101" pitchFamily="2" charset="-122"/>
                <a:ea typeface="宋体" panose="02010600030101010101" pitchFamily="2" charset="-122"/>
              </a:rPr>
              <a:t>准确度</a:t>
            </a:r>
            <a:r>
              <a:rPr sz="3600" dirty="0">
                <a:solidFill>
                  <a:srgbClr val="007C7A"/>
                </a:solidFill>
                <a:latin typeface="宋体" panose="02010600030101010101" pitchFamily="2" charset="-122"/>
                <a:ea typeface="宋体" panose="02010600030101010101" pitchFamily="2" charset="-122"/>
              </a:rPr>
              <a:t>、精密度和灵敏度</a:t>
            </a:r>
            <a:endParaRPr sz="3600" dirty="0">
              <a:latin typeface="宋体" panose="02010600030101010101" pitchFamily="2" charset="-122"/>
              <a:ea typeface="宋体" panose="02010600030101010101" pitchFamily="2" charset="-122"/>
            </a:endParaRPr>
          </a:p>
        </p:txBody>
      </p:sp>
      <p:sp>
        <p:nvSpPr>
          <p:cNvPr id="5" name="object 5"/>
          <p:cNvSpPr txBox="1"/>
          <p:nvPr/>
        </p:nvSpPr>
        <p:spPr>
          <a:xfrm>
            <a:off x="358113" y="1974850"/>
            <a:ext cx="8086090" cy="3118803"/>
          </a:xfrm>
          <a:prstGeom prst="rect">
            <a:avLst/>
          </a:prstGeom>
        </p:spPr>
        <p:txBody>
          <a:bodyPr vert="horz" wrap="square" lIns="0" tIns="0" rIns="0" bIns="0" rtlCol="0">
            <a:spAutoFit/>
          </a:bodyPr>
          <a:lstStyle/>
          <a:p>
            <a:pPr marL="12700">
              <a:lnSpc>
                <a:spcPct val="100000"/>
              </a:lnSpc>
              <a:tabLst>
                <a:tab pos="1434465" algn="l"/>
              </a:tabLst>
            </a:pPr>
            <a:r>
              <a:rPr sz="2800" spc="-35" dirty="0">
                <a:latin typeface="宋体" panose="02010600030101010101" pitchFamily="2" charset="-122"/>
                <a:ea typeface="宋体" panose="02010600030101010101" pitchFamily="2" charset="-122"/>
                <a:cs typeface="微软雅黑"/>
              </a:rPr>
              <a:t>准确度</a:t>
            </a:r>
            <a:endParaRPr sz="2800" spc="-35" dirty="0">
              <a:latin typeface="宋体" panose="02010600030101010101" pitchFamily="2" charset="-122"/>
              <a:ea typeface="宋体" panose="02010600030101010101" pitchFamily="2" charset="-122"/>
              <a:cs typeface="微软雅黑"/>
            </a:endParaRPr>
          </a:p>
          <a:p>
            <a:pPr>
              <a:lnSpc>
                <a:spcPts val="750"/>
              </a:lnSpc>
              <a:spcBef>
                <a:spcPts val="15"/>
              </a:spcBef>
            </a:pPr>
            <a:endParaRPr sz="2800" spc="-35" dirty="0">
              <a:latin typeface="宋体" panose="02010600030101010101" pitchFamily="2" charset="-122"/>
              <a:ea typeface="宋体" panose="02010600030101010101" pitchFamily="2" charset="-122"/>
              <a:cs typeface="微软雅黑"/>
            </a:endParaRPr>
          </a:p>
          <a:p>
            <a:pPr marL="355600" marR="6350" indent="-342900" algn="just">
              <a:lnSpc>
                <a:spcPct val="99900"/>
              </a:lnSpc>
            </a:pPr>
            <a:r>
              <a:rPr sz="2800" spc="-35" dirty="0">
                <a:latin typeface="宋体" panose="02010600030101010101" pitchFamily="2" charset="-122"/>
                <a:ea typeface="宋体" panose="02010600030101010101" pitchFamily="2" charset="-122"/>
                <a:cs typeface="微软雅黑"/>
              </a:rPr>
              <a:t>• 准确度是用一个特定的分析程序所获得的分 析结果(单次测定值或重复测定值的均值)与 假定的或公认的真值之间符合程度的度量。 它是反映分析方法或测量系统存在的系统误 差和偶然误差的综合指标，并决定其分析结 果的可靠性。准确度用绝对误差和瓣对误差 表示。</a:t>
            </a: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15</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49439" y="3422396"/>
            <a:ext cx="7315200" cy="1157478"/>
          </a:xfrm>
          <a:custGeom>
            <a:avLst/>
            <a:gdLst/>
            <a:ahLst/>
            <a:cxnLst/>
            <a:rect l="l" t="t" r="r" b="b"/>
            <a:pathLst>
              <a:path w="7315200" h="1157478">
                <a:moveTo>
                  <a:pt x="0" y="0"/>
                </a:moveTo>
                <a:lnTo>
                  <a:pt x="0" y="1157478"/>
                </a:lnTo>
                <a:lnTo>
                  <a:pt x="7315200" y="1157477"/>
                </a:lnTo>
                <a:lnTo>
                  <a:pt x="7315200" y="0"/>
                </a:lnTo>
                <a:lnTo>
                  <a:pt x="0" y="0"/>
                </a:lnTo>
                <a:close/>
              </a:path>
            </a:pathLst>
          </a:custGeom>
          <a:solidFill>
            <a:srgbClr val="00FF00"/>
          </a:solidFill>
        </p:spPr>
        <p:txBody>
          <a:bodyPr wrap="square" lIns="0" tIns="0" rIns="0" bIns="0" rtlCol="0">
            <a:spAutoFit/>
          </a:bodyPr>
          <a:lstStyle/>
          <a:p>
            <a:endParaRPr dirty="0"/>
          </a:p>
        </p:txBody>
      </p:sp>
      <p:sp>
        <p:nvSpPr>
          <p:cNvPr id="4" name="object 4"/>
          <p:cNvSpPr txBox="1"/>
          <p:nvPr/>
        </p:nvSpPr>
        <p:spPr>
          <a:xfrm>
            <a:off x="252551" y="984250"/>
            <a:ext cx="8308975" cy="4703211"/>
          </a:xfrm>
          <a:prstGeom prst="rect">
            <a:avLst/>
          </a:prstGeom>
        </p:spPr>
        <p:txBody>
          <a:bodyPr vert="horz" wrap="square" lIns="0" tIns="0" rIns="0" bIns="0" rtlCol="0">
            <a:spAutoFit/>
          </a:bodyPr>
          <a:lstStyle/>
          <a:p>
            <a:pPr marL="355600" marR="6350" indent="0">
              <a:lnSpc>
                <a:spcPct val="101699"/>
              </a:lnSpc>
            </a:pPr>
            <a:r>
              <a:rPr lang="zh-CN" altLang="en-US" sz="2800" spc="-5" dirty="0" smtClean="0">
                <a:latin typeface="宋体" panose="02010600030101010101" pitchFamily="2" charset="-122"/>
                <a:ea typeface="宋体" panose="02010600030101010101" pitchFamily="2" charset="-122"/>
                <a:cs typeface="微软雅黑"/>
              </a:rPr>
              <a:t>评价准确度的方法有两种：第一种是用某一方法分</a:t>
            </a:r>
            <a:endParaRPr lang="en-US" sz="2800" spc="-5" dirty="0" smtClean="0">
              <a:latin typeface="宋体" panose="02010600030101010101" pitchFamily="2" charset="-122"/>
              <a:ea typeface="宋体" panose="02010600030101010101" pitchFamily="2" charset="-122"/>
              <a:cs typeface="微软雅黑"/>
            </a:endParaRPr>
          </a:p>
          <a:p>
            <a:pPr marL="355600" marR="6350" indent="0">
              <a:lnSpc>
                <a:spcPct val="101699"/>
              </a:lnSpc>
            </a:pPr>
            <a:r>
              <a:rPr sz="2800" spc="-5" dirty="0" smtClean="0">
                <a:latin typeface="宋体" panose="02010600030101010101" pitchFamily="2" charset="-122"/>
                <a:ea typeface="宋体" panose="02010600030101010101" pitchFamily="2" charset="-122"/>
                <a:cs typeface="微软雅黑"/>
              </a:rPr>
              <a:t>析标准物质</a:t>
            </a:r>
            <a:r>
              <a:rPr sz="2800" spc="-5" dirty="0">
                <a:latin typeface="宋体" panose="02010600030101010101" pitchFamily="2" charset="-122"/>
                <a:ea typeface="宋体" panose="02010600030101010101" pitchFamily="2" charset="-122"/>
                <a:cs typeface="微软雅黑"/>
              </a:rPr>
              <a:t>，由其结果确定准确度；第二种</a:t>
            </a:r>
            <a:r>
              <a:rPr sz="2800" spc="-15" dirty="0">
                <a:latin typeface="宋体" panose="02010600030101010101" pitchFamily="2" charset="-122"/>
                <a:ea typeface="宋体" panose="02010600030101010101" pitchFamily="2" charset="-122"/>
                <a:cs typeface="微软雅黑"/>
              </a:rPr>
              <a:t>是</a:t>
            </a:r>
            <a:r>
              <a:rPr sz="2800" dirty="0">
                <a:latin typeface="宋体" panose="02010600030101010101" pitchFamily="2" charset="-122"/>
                <a:ea typeface="宋体" panose="02010600030101010101" pitchFamily="2" charset="-122"/>
                <a:cs typeface="Arial"/>
              </a:rPr>
              <a:t>“</a:t>
            </a:r>
            <a:r>
              <a:rPr sz="2800" dirty="0" smtClean="0">
                <a:latin typeface="宋体" panose="02010600030101010101" pitchFamily="2" charset="-122"/>
                <a:ea typeface="宋体" panose="02010600030101010101" pitchFamily="2" charset="-122"/>
                <a:cs typeface="微软雅黑"/>
              </a:rPr>
              <a:t>加标</a:t>
            </a:r>
            <a:r>
              <a:rPr sz="2800" spc="-5" dirty="0" smtClean="0">
                <a:latin typeface="宋体" panose="02010600030101010101" pitchFamily="2" charset="-122"/>
                <a:ea typeface="宋体" panose="02010600030101010101" pitchFamily="2" charset="-122"/>
                <a:cs typeface="微软雅黑"/>
              </a:rPr>
              <a:t>回收</a:t>
            </a:r>
            <a:r>
              <a:rPr sz="2800" dirty="0" smtClean="0">
                <a:latin typeface="宋体" panose="02010600030101010101" pitchFamily="2" charset="-122"/>
                <a:ea typeface="宋体" panose="02010600030101010101" pitchFamily="2" charset="-122"/>
                <a:cs typeface="微软雅黑"/>
              </a:rPr>
              <a:t>法</a:t>
            </a:r>
            <a:r>
              <a:rPr sz="2800" dirty="0">
                <a:latin typeface="宋体" panose="02010600030101010101" pitchFamily="2" charset="-122"/>
                <a:ea typeface="宋体" panose="02010600030101010101" pitchFamily="2" charset="-122"/>
                <a:cs typeface="Arial"/>
              </a:rPr>
              <a:t>”</a:t>
            </a:r>
            <a:r>
              <a:rPr sz="2800" spc="-5" dirty="0">
                <a:latin typeface="宋体" panose="02010600030101010101" pitchFamily="2" charset="-122"/>
                <a:ea typeface="宋体" panose="02010600030101010101" pitchFamily="2" charset="-122"/>
                <a:cs typeface="微软雅黑"/>
              </a:rPr>
              <a:t>，即在样品中加入标准物质，</a:t>
            </a:r>
            <a:r>
              <a:rPr sz="2800" spc="-5" dirty="0" smtClean="0">
                <a:latin typeface="宋体" panose="02010600030101010101" pitchFamily="2" charset="-122"/>
                <a:ea typeface="宋体" panose="02010600030101010101" pitchFamily="2" charset="-122"/>
                <a:cs typeface="微软雅黑"/>
              </a:rPr>
              <a:t>测定其回收率</a:t>
            </a:r>
            <a:r>
              <a:rPr sz="2800" spc="-5" dirty="0">
                <a:latin typeface="宋体" panose="02010600030101010101" pitchFamily="2" charset="-122"/>
                <a:ea typeface="宋体" panose="02010600030101010101" pitchFamily="2" charset="-122"/>
                <a:cs typeface="微软雅黑"/>
              </a:rPr>
              <a:t>，以确定准确度，</a:t>
            </a:r>
            <a:r>
              <a:rPr sz="2800" spc="-5" dirty="0" smtClean="0">
                <a:latin typeface="宋体" panose="02010600030101010101" pitchFamily="2" charset="-122"/>
                <a:ea typeface="宋体" panose="02010600030101010101" pitchFamily="2" charset="-122"/>
                <a:cs typeface="微软雅黑"/>
              </a:rPr>
              <a:t>多移回收试验还可发现方法的系统误差</a:t>
            </a:r>
            <a:r>
              <a:rPr sz="2800" spc="-5" dirty="0">
                <a:latin typeface="宋体" panose="02010600030101010101" pitchFamily="2" charset="-122"/>
                <a:ea typeface="宋体" panose="02010600030101010101" pitchFamily="2" charset="-122"/>
                <a:cs typeface="微软雅黑"/>
              </a:rPr>
              <a:t>，其计算式如下</a:t>
            </a:r>
            <a:endParaRPr sz="2800" dirty="0">
              <a:latin typeface="宋体" panose="02010600030101010101" pitchFamily="2" charset="-122"/>
              <a:ea typeface="宋体" panose="02010600030101010101" pitchFamily="2" charset="-122"/>
              <a:cs typeface="微软雅黑"/>
            </a:endParaRPr>
          </a:p>
          <a:p>
            <a:pPr>
              <a:lnSpc>
                <a:spcPts val="1000"/>
              </a:lnSpc>
            </a:pPr>
            <a:endParaRPr sz="1000" dirty="0"/>
          </a:p>
          <a:p>
            <a:pPr>
              <a:lnSpc>
                <a:spcPts val="1000"/>
              </a:lnSpc>
              <a:spcBef>
                <a:spcPts val="76"/>
              </a:spcBef>
            </a:pPr>
            <a:endParaRPr sz="1000" dirty="0"/>
          </a:p>
          <a:p>
            <a:pPr marL="553720">
              <a:lnSpc>
                <a:spcPct val="100000"/>
              </a:lnSpc>
            </a:pPr>
            <a:r>
              <a:rPr sz="4950" spc="30" baseline="-35353" dirty="0">
                <a:latin typeface="宋体"/>
                <a:cs typeface="宋体"/>
              </a:rPr>
              <a:t>回收率</a:t>
            </a:r>
            <a:r>
              <a:rPr sz="4950" baseline="-35353" dirty="0">
                <a:latin typeface="宋体"/>
                <a:cs typeface="宋体"/>
              </a:rPr>
              <a:t>＝</a:t>
            </a:r>
            <a:r>
              <a:rPr sz="4950" spc="-2047" baseline="-35353" dirty="0">
                <a:latin typeface="宋体"/>
                <a:cs typeface="宋体"/>
              </a:rPr>
              <a:t> </a:t>
            </a:r>
            <a:r>
              <a:rPr sz="3300" u="heavy" spc="25" dirty="0">
                <a:latin typeface="宋体"/>
                <a:cs typeface="宋体"/>
              </a:rPr>
              <a:t>加标试样测定值</a:t>
            </a:r>
            <a:r>
              <a:rPr sz="3300" u="heavy" spc="-1140" dirty="0">
                <a:latin typeface="宋体"/>
                <a:cs typeface="宋体"/>
              </a:rPr>
              <a:t> </a:t>
            </a:r>
            <a:r>
              <a:rPr sz="3300" u="heavy" spc="-120" dirty="0">
                <a:latin typeface="Arial"/>
                <a:cs typeface="Arial"/>
              </a:rPr>
              <a:t>−</a:t>
            </a:r>
            <a:r>
              <a:rPr sz="3300" u="heavy" spc="-1385" dirty="0">
                <a:latin typeface="Arial"/>
                <a:cs typeface="Arial"/>
              </a:rPr>
              <a:t> </a:t>
            </a:r>
            <a:r>
              <a:rPr sz="3300" u="heavy" spc="20" dirty="0">
                <a:latin typeface="宋体"/>
                <a:cs typeface="宋体"/>
              </a:rPr>
              <a:t>试</a:t>
            </a:r>
            <a:r>
              <a:rPr sz="3300" u="heavy" spc="25" dirty="0">
                <a:latin typeface="宋体"/>
                <a:cs typeface="宋体"/>
              </a:rPr>
              <a:t>样测定值</a:t>
            </a:r>
            <a:endParaRPr sz="3300" dirty="0">
              <a:latin typeface="宋体"/>
              <a:cs typeface="宋体"/>
            </a:endParaRPr>
          </a:p>
          <a:p>
            <a:pPr>
              <a:lnSpc>
                <a:spcPts val="700"/>
              </a:lnSpc>
              <a:spcBef>
                <a:spcPts val="12"/>
              </a:spcBef>
            </a:pPr>
            <a:endParaRPr sz="700" dirty="0"/>
          </a:p>
          <a:p>
            <a:pPr marL="4370705">
              <a:lnSpc>
                <a:spcPct val="100000"/>
              </a:lnSpc>
            </a:pPr>
            <a:r>
              <a:rPr sz="3300" spc="20" dirty="0">
                <a:latin typeface="宋体"/>
                <a:cs typeface="宋体"/>
              </a:rPr>
              <a:t>加标值</a:t>
            </a:r>
            <a:endParaRPr sz="3300" dirty="0">
              <a:latin typeface="宋体"/>
              <a:cs typeface="宋体"/>
            </a:endParaRPr>
          </a:p>
          <a:p>
            <a:pPr>
              <a:lnSpc>
                <a:spcPts val="1000"/>
              </a:lnSpc>
            </a:pPr>
            <a:endParaRPr sz="1000" dirty="0"/>
          </a:p>
          <a:p>
            <a:pPr>
              <a:lnSpc>
                <a:spcPts val="1000"/>
              </a:lnSpc>
              <a:spcBef>
                <a:spcPts val="72"/>
              </a:spcBef>
            </a:pPr>
            <a:endParaRPr sz="1000" dirty="0"/>
          </a:p>
          <a:p>
            <a:pPr marL="355600" marR="125095" indent="-342900">
              <a:lnSpc>
                <a:spcPct val="100200"/>
              </a:lnSpc>
            </a:pPr>
            <a:r>
              <a:rPr sz="2100" spc="1130" dirty="0">
                <a:solidFill>
                  <a:srgbClr val="CC3300"/>
                </a:solidFill>
                <a:latin typeface="Arial"/>
                <a:cs typeface="Arial"/>
              </a:rPr>
              <a:t>•</a:t>
            </a:r>
            <a:r>
              <a:rPr sz="2100" spc="245" dirty="0">
                <a:solidFill>
                  <a:srgbClr val="CC3300"/>
                </a:solidFill>
                <a:latin typeface="Arial"/>
                <a:cs typeface="Arial"/>
              </a:rPr>
              <a:t> </a:t>
            </a:r>
            <a:r>
              <a:rPr sz="2800" spc="-5" dirty="0">
                <a:latin typeface="宋体" panose="02010600030101010101" pitchFamily="2" charset="-122"/>
                <a:ea typeface="宋体" panose="02010600030101010101" pitchFamily="2" charset="-122"/>
                <a:cs typeface="微软雅黑"/>
              </a:rPr>
              <a:t>通常加入的标准物质的量应与待测物质的浓度水平 接近为宜。</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16</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5535" y="477591"/>
            <a:ext cx="8527529" cy="785270"/>
          </a:xfrm>
          <a:prstGeom prst="rect">
            <a:avLst/>
          </a:prstGeom>
        </p:spPr>
        <p:txBody>
          <a:bodyPr vert="horz" wrap="square" lIns="0" tIns="295076" rIns="0" bIns="0" rtlCol="0">
            <a:spAutoFit/>
          </a:bodyPr>
          <a:lstStyle/>
          <a:p>
            <a:pPr marL="241300">
              <a:lnSpc>
                <a:spcPts val="3754"/>
              </a:lnSpc>
            </a:pPr>
            <a:r>
              <a:rPr sz="4400" spc="80" dirty="0" smtClean="0">
                <a:solidFill>
                  <a:srgbClr val="CC3300"/>
                </a:solidFill>
                <a:latin typeface="宋体" panose="02010600030101010101" pitchFamily="2" charset="-122"/>
                <a:ea typeface="宋体" panose="02010600030101010101" pitchFamily="2" charset="-122"/>
              </a:rPr>
              <a:t>精密度</a:t>
            </a:r>
            <a:endParaRPr sz="4400" dirty="0">
              <a:latin typeface="宋体" panose="02010600030101010101" pitchFamily="2" charset="-122"/>
              <a:ea typeface="宋体" panose="02010600030101010101" pitchFamily="2" charset="-122"/>
              <a:cs typeface="Arial"/>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17</a:t>
            </a:fld>
            <a:endParaRPr sz="1400" dirty="0">
              <a:latin typeface="Arial"/>
              <a:cs typeface="Arial"/>
            </a:endParaRPr>
          </a:p>
        </p:txBody>
      </p:sp>
      <p:sp>
        <p:nvSpPr>
          <p:cNvPr id="3" name="object 3"/>
          <p:cNvSpPr txBox="1"/>
          <p:nvPr/>
        </p:nvSpPr>
        <p:spPr>
          <a:xfrm>
            <a:off x="524135" y="1877313"/>
            <a:ext cx="8545195" cy="3661515"/>
          </a:xfrm>
          <a:prstGeom prst="rect">
            <a:avLst/>
          </a:prstGeom>
        </p:spPr>
        <p:txBody>
          <a:bodyPr vert="horz" wrap="square" lIns="0" tIns="0" rIns="0" bIns="0" rtlCol="0">
            <a:spAutoFit/>
          </a:bodyPr>
          <a:lstStyle/>
          <a:p>
            <a:pPr marL="355600" marR="6350" indent="-342900">
              <a:lnSpc>
                <a:spcPct val="9000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精密度是指用一特定的分析程序在受控条件下重复 分析均一样品所得测定值的一致程度，它反映分析 方法或测量系统所存在的偶然误差的大小。它的大 小通常可用极差、标准偏差或相对标准偏差来表示。</a:t>
            </a:r>
            <a:endParaRPr sz="2800" dirty="0">
              <a:latin typeface="宋体" panose="02010600030101010101" pitchFamily="2" charset="-122"/>
              <a:ea typeface="宋体" panose="02010600030101010101" pitchFamily="2" charset="-122"/>
              <a:cs typeface="微软雅黑"/>
            </a:endParaRPr>
          </a:p>
          <a:p>
            <a:pPr marL="12700">
              <a:lnSpc>
                <a:spcPct val="100000"/>
              </a:lnSpc>
              <a:spcBef>
                <a:spcPts val="335"/>
              </a:spcBef>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在讨论精密度时，常用如下一些术语。</a:t>
            </a:r>
            <a:endParaRPr sz="2800" dirty="0">
              <a:latin typeface="宋体" panose="02010600030101010101" pitchFamily="2" charset="-122"/>
              <a:ea typeface="宋体" panose="02010600030101010101" pitchFamily="2" charset="-122"/>
              <a:cs typeface="微软雅黑"/>
            </a:endParaRPr>
          </a:p>
          <a:p>
            <a:pPr>
              <a:lnSpc>
                <a:spcPts val="650"/>
              </a:lnSpc>
              <a:spcBef>
                <a:spcPts val="28"/>
              </a:spcBef>
            </a:pPr>
            <a:endParaRPr sz="650" dirty="0">
              <a:latin typeface="宋体" panose="02010600030101010101" pitchFamily="2" charset="-122"/>
              <a:ea typeface="宋体" panose="02010600030101010101" pitchFamily="2" charset="-122"/>
            </a:endParaRPr>
          </a:p>
          <a:p>
            <a:pPr marL="354965" marR="361950" indent="-342900" algn="just">
              <a:lnSpc>
                <a:spcPct val="90000"/>
              </a:lnSpc>
              <a:tabLst>
                <a:tab pos="2132965" algn="l"/>
              </a:tabLst>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u="heavy" spc="70" dirty="0">
                <a:solidFill>
                  <a:srgbClr val="FF0000"/>
                </a:solidFill>
                <a:latin typeface="宋体" panose="02010600030101010101" pitchFamily="2" charset="-122"/>
                <a:ea typeface="宋体" panose="02010600030101010101" pitchFamily="2" charset="-122"/>
                <a:cs typeface="微软雅黑"/>
              </a:rPr>
              <a:t>1.平行</a:t>
            </a:r>
            <a:r>
              <a:rPr sz="2800" u="heavy" spc="110" dirty="0">
                <a:solidFill>
                  <a:srgbClr val="FF0000"/>
                </a:solidFill>
                <a:latin typeface="宋体" panose="02010600030101010101" pitchFamily="2" charset="-122"/>
                <a:ea typeface="宋体" panose="02010600030101010101" pitchFamily="2" charset="-122"/>
                <a:cs typeface="微软雅黑"/>
              </a:rPr>
              <a:t>性</a:t>
            </a:r>
            <a:r>
              <a:rPr sz="2800" dirty="0">
                <a:solidFill>
                  <a:srgbClr val="FF0000"/>
                </a:solidFill>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指在同一实验室中，当分析人员、分析 设备和分析时间都相同时，用同一分析方法对同一 样品进行双份或多份平行样测定结果之间的符合程 </a:t>
            </a:r>
            <a:r>
              <a:rPr sz="2800" dirty="0">
                <a:latin typeface="宋体" panose="02010600030101010101" pitchFamily="2" charset="-122"/>
                <a:ea typeface="宋体" panose="02010600030101010101" pitchFamily="2" charset="-122"/>
                <a:cs typeface="微软雅黑"/>
              </a:rPr>
              <a:t>度。</a:t>
            </a:r>
          </a:p>
        </p:txBody>
      </p:sp>
    </p:spTree>
  </p:cSld>
  <p:clrMapOvr>
    <a:masterClrMapping/>
  </p:clrMapOvr>
  <p:transition>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5535" y="1205991"/>
            <a:ext cx="8366759" cy="3998595"/>
          </a:xfrm>
          <a:prstGeom prst="rect">
            <a:avLst/>
          </a:prstGeom>
        </p:spPr>
        <p:txBody>
          <a:bodyPr vert="horz" wrap="square" lIns="0" tIns="0" rIns="0" bIns="0" rtlCol="0">
            <a:spAutoFit/>
          </a:bodyPr>
          <a:lstStyle/>
          <a:p>
            <a:pPr marL="354965" marR="6350" indent="-342900">
              <a:lnSpc>
                <a:spcPts val="3020"/>
              </a:lnSpc>
              <a:tabLst>
                <a:tab pos="2310765" algn="l"/>
              </a:tabLst>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u="heavy" spc="235" dirty="0">
                <a:solidFill>
                  <a:srgbClr val="FF0000"/>
                </a:solidFill>
                <a:latin typeface="宋体" panose="02010600030101010101" pitchFamily="2" charset="-122"/>
                <a:ea typeface="宋体" panose="02010600030101010101" pitchFamily="2" charset="-122"/>
                <a:cs typeface="微软雅黑"/>
              </a:rPr>
              <a:t>2.</a:t>
            </a:r>
            <a:r>
              <a:rPr sz="2800" u="heavy" spc="-280" dirty="0">
                <a:solidFill>
                  <a:srgbClr val="FF0000"/>
                </a:solidFill>
                <a:latin typeface="宋体" panose="02010600030101010101" pitchFamily="2" charset="-122"/>
                <a:ea typeface="宋体" panose="02010600030101010101" pitchFamily="2" charset="-122"/>
                <a:cs typeface="微软雅黑"/>
              </a:rPr>
              <a:t> </a:t>
            </a:r>
            <a:r>
              <a:rPr sz="2800" u="heavy" spc="-5" dirty="0">
                <a:solidFill>
                  <a:srgbClr val="FF0000"/>
                </a:solidFill>
                <a:latin typeface="宋体" panose="02010600030101010101" pitchFamily="2" charset="-122"/>
                <a:ea typeface="宋体" panose="02010600030101010101" pitchFamily="2" charset="-122"/>
                <a:cs typeface="微软雅黑"/>
              </a:rPr>
              <a:t>重复</a:t>
            </a:r>
            <a:r>
              <a:rPr sz="2800" u="heavy" dirty="0">
                <a:solidFill>
                  <a:srgbClr val="FF0000"/>
                </a:solidFill>
                <a:latin typeface="宋体" panose="02010600030101010101" pitchFamily="2" charset="-122"/>
                <a:ea typeface="宋体" panose="02010600030101010101" pitchFamily="2" charset="-122"/>
                <a:cs typeface="微软雅黑"/>
              </a:rPr>
              <a:t>性</a:t>
            </a:r>
            <a:r>
              <a:rPr sz="2800" dirty="0">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指在同一实验室内，当分析人员、分析 设备和分析时间三个因素中至少确一项不相同时， 用同一分析方法对同一样品进行的两次或两次以上 独立测定，其结果之间剖符合程度。</a:t>
            </a:r>
            <a:endParaRPr sz="2800" dirty="0">
              <a:latin typeface="宋体" panose="02010600030101010101" pitchFamily="2" charset="-122"/>
              <a:ea typeface="宋体" panose="02010600030101010101" pitchFamily="2" charset="-122"/>
              <a:cs typeface="微软雅黑"/>
            </a:endParaRPr>
          </a:p>
          <a:p>
            <a:pPr>
              <a:lnSpc>
                <a:spcPts val="650"/>
              </a:lnSpc>
              <a:spcBef>
                <a:spcPts val="33"/>
              </a:spcBef>
            </a:pPr>
            <a:endParaRPr sz="650" dirty="0">
              <a:latin typeface="宋体" panose="02010600030101010101" pitchFamily="2" charset="-122"/>
              <a:ea typeface="宋体" panose="02010600030101010101" pitchFamily="2" charset="-122"/>
            </a:endParaRPr>
          </a:p>
          <a:p>
            <a:pPr marL="354965" marR="6350" indent="-342900">
              <a:lnSpc>
                <a:spcPts val="3020"/>
              </a:lnSpc>
              <a:tabLst>
                <a:tab pos="2310765" algn="l"/>
              </a:tabLst>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u="heavy" spc="235" dirty="0">
                <a:solidFill>
                  <a:srgbClr val="FF0000"/>
                </a:solidFill>
                <a:latin typeface="宋体" panose="02010600030101010101" pitchFamily="2" charset="-122"/>
                <a:ea typeface="宋体" panose="02010600030101010101" pitchFamily="2" charset="-122"/>
                <a:cs typeface="微软雅黑"/>
              </a:rPr>
              <a:t>3.</a:t>
            </a:r>
            <a:r>
              <a:rPr sz="2800" u="heavy" spc="-280" dirty="0">
                <a:solidFill>
                  <a:srgbClr val="FF0000"/>
                </a:solidFill>
                <a:latin typeface="宋体" panose="02010600030101010101" pitchFamily="2" charset="-122"/>
                <a:ea typeface="宋体" panose="02010600030101010101" pitchFamily="2" charset="-122"/>
                <a:cs typeface="微软雅黑"/>
              </a:rPr>
              <a:t> </a:t>
            </a:r>
            <a:r>
              <a:rPr sz="2800" u="heavy" spc="-5" dirty="0">
                <a:solidFill>
                  <a:srgbClr val="FF0000"/>
                </a:solidFill>
                <a:latin typeface="宋体" panose="02010600030101010101" pitchFamily="2" charset="-122"/>
                <a:ea typeface="宋体" panose="02010600030101010101" pitchFamily="2" charset="-122"/>
                <a:cs typeface="微软雅黑"/>
              </a:rPr>
              <a:t>再现</a:t>
            </a:r>
            <a:r>
              <a:rPr sz="2800" u="heavy" dirty="0">
                <a:solidFill>
                  <a:srgbClr val="FF0000"/>
                </a:solidFill>
                <a:latin typeface="宋体" panose="02010600030101010101" pitchFamily="2" charset="-122"/>
                <a:ea typeface="宋体" panose="02010600030101010101" pitchFamily="2" charset="-122"/>
                <a:cs typeface="微软雅黑"/>
              </a:rPr>
              <a:t>性</a:t>
            </a:r>
            <a:r>
              <a:rPr sz="2800" dirty="0">
                <a:solidFill>
                  <a:srgbClr val="FF0000"/>
                </a:solidFill>
                <a:latin typeface="宋体" panose="02010600030101010101" pitchFamily="2" charset="-122"/>
                <a:ea typeface="宋体" panose="02010600030101010101" pitchFamily="2" charset="-122"/>
                <a:cs typeface="微软雅黑"/>
              </a:rPr>
              <a:t>	</a:t>
            </a:r>
            <a:r>
              <a:rPr sz="2800" spc="20" dirty="0">
                <a:solidFill>
                  <a:srgbClr val="007C7A"/>
                </a:solidFill>
                <a:latin typeface="宋体" panose="02010600030101010101" pitchFamily="2" charset="-122"/>
                <a:ea typeface="宋体" panose="02010600030101010101" pitchFamily="2" charset="-122"/>
                <a:cs typeface="微软雅黑"/>
              </a:rPr>
              <a:t>指在不同实验室(分析人员、分析设备</a:t>
            </a:r>
            <a:r>
              <a:rPr sz="2800" dirty="0">
                <a:solidFill>
                  <a:srgbClr val="007C7A"/>
                </a:solidFill>
                <a:latin typeface="宋体" panose="02010600030101010101" pitchFamily="2" charset="-122"/>
                <a:ea typeface="宋体" panose="02010600030101010101" pitchFamily="2" charset="-122"/>
                <a:cs typeface="微软雅黑"/>
              </a:rPr>
              <a:t> </a:t>
            </a:r>
            <a:r>
              <a:rPr sz="2800" spc="-5" dirty="0">
                <a:solidFill>
                  <a:srgbClr val="007C7A"/>
                </a:solidFill>
                <a:latin typeface="宋体" panose="02010600030101010101" pitchFamily="2" charset="-122"/>
                <a:ea typeface="宋体" panose="02010600030101010101" pitchFamily="2" charset="-122"/>
                <a:cs typeface="微软雅黑"/>
              </a:rPr>
              <a:t>甚至分析时间都不相同)，用同一匀析方法对同一样 品进行多次测定，其结果之间的符合程度。</a:t>
            </a:r>
            <a:endParaRPr sz="2800" dirty="0">
              <a:latin typeface="宋体" panose="02010600030101010101" pitchFamily="2" charset="-122"/>
              <a:ea typeface="宋体" panose="02010600030101010101" pitchFamily="2" charset="-122"/>
              <a:cs typeface="微软雅黑"/>
            </a:endParaRPr>
          </a:p>
          <a:p>
            <a:pPr>
              <a:lnSpc>
                <a:spcPts val="650"/>
              </a:lnSpc>
              <a:spcBef>
                <a:spcPts val="33"/>
              </a:spcBef>
            </a:pPr>
            <a:endParaRPr sz="650" dirty="0">
              <a:latin typeface="宋体" panose="02010600030101010101" pitchFamily="2" charset="-122"/>
              <a:ea typeface="宋体" panose="02010600030101010101" pitchFamily="2" charset="-122"/>
            </a:endParaRPr>
          </a:p>
          <a:p>
            <a:pPr marL="355600" marR="183515" indent="-342900" algn="just">
              <a:lnSpc>
                <a:spcPts val="302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通常室内精密度是指平行性和重复性的总和，而室 </a:t>
            </a:r>
            <a:r>
              <a:rPr sz="2800" spc="20" dirty="0">
                <a:latin typeface="宋体" panose="02010600030101010101" pitchFamily="2" charset="-122"/>
                <a:ea typeface="宋体" panose="02010600030101010101" pitchFamily="2" charset="-122"/>
                <a:cs typeface="微软雅黑"/>
              </a:rPr>
              <a:t>间精密度(即再现性)，通常用分析标准溶液的方法</a:t>
            </a:r>
            <a:r>
              <a:rPr sz="2800" dirty="0">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来确定。</a:t>
            </a:r>
            <a:endParaRPr sz="2800" dirty="0">
              <a:latin typeface="宋体" panose="02010600030101010101" pitchFamily="2" charset="-122"/>
              <a:ea typeface="宋体" panose="02010600030101010101" pitchFamily="2" charset="-122"/>
              <a:cs typeface="微软雅黑"/>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18</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5535" y="477591"/>
            <a:ext cx="8527529" cy="487313"/>
          </a:xfrm>
          <a:prstGeom prst="rect">
            <a:avLst/>
          </a:prstGeom>
        </p:spPr>
        <p:txBody>
          <a:bodyPr vert="horz" wrap="square" lIns="0" tIns="0" rIns="0" bIns="0" rtlCol="0">
            <a:spAutoFit/>
          </a:bodyPr>
          <a:lstStyle/>
          <a:p>
            <a:pPr marL="12700">
              <a:lnSpc>
                <a:spcPts val="3750"/>
              </a:lnSpc>
            </a:pPr>
            <a:r>
              <a:rPr sz="3200" spc="80" dirty="0" smtClean="0">
                <a:solidFill>
                  <a:srgbClr val="CC3300"/>
                </a:solidFill>
                <a:latin typeface="宋体" panose="02010600030101010101" pitchFamily="2" charset="-122"/>
                <a:ea typeface="宋体" panose="02010600030101010101" pitchFamily="2" charset="-122"/>
              </a:rPr>
              <a:t>灵敏度</a:t>
            </a:r>
            <a:endParaRPr sz="3200" dirty="0">
              <a:latin typeface="宋体" panose="02010600030101010101" pitchFamily="2" charset="-122"/>
              <a:ea typeface="宋体" panose="02010600030101010101" pitchFamily="2" charset="-122"/>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19</a:t>
            </a:fld>
            <a:endParaRPr sz="1400" dirty="0">
              <a:latin typeface="Arial"/>
              <a:cs typeface="Arial"/>
            </a:endParaRPr>
          </a:p>
        </p:txBody>
      </p:sp>
      <p:sp>
        <p:nvSpPr>
          <p:cNvPr id="3" name="object 3"/>
          <p:cNvSpPr txBox="1"/>
          <p:nvPr/>
        </p:nvSpPr>
        <p:spPr>
          <a:xfrm>
            <a:off x="295535" y="1572513"/>
            <a:ext cx="8366759" cy="4447884"/>
          </a:xfrm>
          <a:prstGeom prst="rect">
            <a:avLst/>
          </a:prstGeom>
        </p:spPr>
        <p:txBody>
          <a:bodyPr vert="horz" wrap="square" lIns="0" tIns="0" rIns="0" bIns="0" rtlCol="0">
            <a:spAutoFit/>
          </a:bodyPr>
          <a:lstStyle/>
          <a:p>
            <a:pPr marL="355600" marR="183515" indent="-342900">
              <a:lnSpc>
                <a:spcPct val="90000"/>
              </a:lnSpc>
            </a:pPr>
            <a:r>
              <a:rPr sz="2100" spc="1130" dirty="0">
                <a:solidFill>
                  <a:srgbClr val="CC3300"/>
                </a:solidFill>
                <a:latin typeface="Arial"/>
                <a:cs typeface="Arial"/>
              </a:rPr>
              <a:t>•</a:t>
            </a:r>
            <a:r>
              <a:rPr sz="2100" spc="245" dirty="0">
                <a:solidFill>
                  <a:srgbClr val="CC3300"/>
                </a:solidFill>
                <a:latin typeface="Arial"/>
                <a:cs typeface="Arial"/>
              </a:rPr>
              <a:t> </a:t>
            </a:r>
            <a:r>
              <a:rPr sz="2800" spc="-5" dirty="0">
                <a:latin typeface="宋体" panose="02010600030101010101" pitchFamily="2" charset="-122"/>
                <a:ea typeface="宋体" panose="02010600030101010101" pitchFamily="2" charset="-122"/>
                <a:cs typeface="微软雅黑"/>
              </a:rPr>
              <a:t>灵敏度是指一个分析方法或分析仪器在被测物质改 变单位质量或单位浓度时所引起的响应量变化的程 度。它反映了该方法或仪器的分辨能力。灵敏度可 因实验条件的改变而变化，但在一定的实验条件 下，灵敏度具有相对稳定性。</a:t>
            </a:r>
            <a:endParaRPr sz="2800" dirty="0">
              <a:latin typeface="宋体" panose="02010600030101010101" pitchFamily="2" charset="-122"/>
              <a:ea typeface="宋体" panose="02010600030101010101" pitchFamily="2" charset="-122"/>
              <a:cs typeface="微软雅黑"/>
            </a:endParaRPr>
          </a:p>
          <a:p>
            <a:pPr>
              <a:lnSpc>
                <a:spcPts val="800"/>
              </a:lnSpc>
              <a:spcBef>
                <a:spcPts val="48"/>
              </a:spcBef>
            </a:pPr>
            <a:endParaRPr sz="800" dirty="0">
              <a:latin typeface="宋体" panose="02010600030101010101" pitchFamily="2" charset="-122"/>
              <a:ea typeface="宋体" panose="02010600030101010101" pitchFamily="2" charset="-122"/>
            </a:endParaRPr>
          </a:p>
          <a:p>
            <a:pPr marL="355600" marR="183515" indent="-342900">
              <a:lnSpc>
                <a:spcPts val="287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在实际工作中，可用校准曲线的斜率来度量灵敏度 的高低。</a:t>
            </a:r>
            <a:endParaRPr sz="2800" dirty="0">
              <a:latin typeface="宋体" panose="02010600030101010101" pitchFamily="2" charset="-122"/>
              <a:ea typeface="宋体" panose="02010600030101010101" pitchFamily="2" charset="-122"/>
              <a:cs typeface="微软雅黑"/>
            </a:endParaRPr>
          </a:p>
          <a:p>
            <a:pPr>
              <a:lnSpc>
                <a:spcPts val="600"/>
              </a:lnSpc>
              <a:spcBef>
                <a:spcPts val="6"/>
              </a:spcBef>
            </a:pPr>
            <a:endParaRPr sz="600" dirty="0">
              <a:latin typeface="宋体" panose="02010600030101010101" pitchFamily="2" charset="-122"/>
              <a:ea typeface="宋体" panose="02010600030101010101" pitchFamily="2" charset="-122"/>
            </a:endParaRPr>
          </a:p>
          <a:p>
            <a:pPr marL="355600" marR="6350" indent="-342900">
              <a:lnSpc>
                <a:spcPct val="9150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校准曲线包括通常所谓</a:t>
            </a:r>
            <a:r>
              <a:rPr sz="2800" dirty="0">
                <a:latin typeface="宋体" panose="02010600030101010101" pitchFamily="2" charset="-122"/>
                <a:ea typeface="宋体" panose="02010600030101010101" pitchFamily="2" charset="-122"/>
                <a:cs typeface="微软雅黑"/>
              </a:rPr>
              <a:t>的</a:t>
            </a:r>
            <a:r>
              <a:rPr sz="2800" dirty="0">
                <a:latin typeface="宋体" panose="02010600030101010101" pitchFamily="2" charset="-122"/>
                <a:ea typeface="宋体" panose="02010600030101010101" pitchFamily="2" charset="-122"/>
                <a:cs typeface="Arial"/>
              </a:rPr>
              <a:t>“</a:t>
            </a:r>
            <a:r>
              <a:rPr sz="2800" spc="-5" dirty="0">
                <a:latin typeface="宋体" panose="02010600030101010101" pitchFamily="2" charset="-122"/>
                <a:ea typeface="宋体" panose="02010600030101010101" pitchFamily="2" charset="-122"/>
                <a:cs typeface="微软雅黑"/>
              </a:rPr>
              <a:t>工作曲</a:t>
            </a:r>
            <a:r>
              <a:rPr sz="2800" spc="-10" dirty="0">
                <a:latin typeface="宋体" panose="02010600030101010101" pitchFamily="2" charset="-122"/>
                <a:ea typeface="宋体" panose="02010600030101010101" pitchFamily="2" charset="-122"/>
                <a:cs typeface="微软雅黑"/>
              </a:rPr>
              <a:t>线</a:t>
            </a:r>
            <a:r>
              <a:rPr sz="2800" dirty="0">
                <a:latin typeface="宋体" panose="02010600030101010101" pitchFamily="2" charset="-122"/>
                <a:ea typeface="宋体" panose="02010600030101010101" pitchFamily="2" charset="-122"/>
                <a:cs typeface="Arial"/>
              </a:rPr>
              <a:t>”</a:t>
            </a:r>
            <a:r>
              <a:rPr sz="2800" dirty="0">
                <a:latin typeface="宋体" panose="02010600030101010101" pitchFamily="2" charset="-122"/>
                <a:ea typeface="宋体" panose="02010600030101010101" pitchFamily="2" charset="-122"/>
                <a:cs typeface="微软雅黑"/>
              </a:rPr>
              <a:t>和</a:t>
            </a:r>
            <a:r>
              <a:rPr sz="2800" dirty="0">
                <a:latin typeface="宋体" panose="02010600030101010101" pitchFamily="2" charset="-122"/>
                <a:ea typeface="宋体" panose="02010600030101010101" pitchFamily="2" charset="-122"/>
                <a:cs typeface="Arial"/>
              </a:rPr>
              <a:t>“</a:t>
            </a:r>
            <a:r>
              <a:rPr sz="2800" spc="-5" dirty="0">
                <a:latin typeface="宋体" panose="02010600030101010101" pitchFamily="2" charset="-122"/>
                <a:ea typeface="宋体" panose="02010600030101010101" pitchFamily="2" charset="-122"/>
                <a:cs typeface="微软雅黑"/>
              </a:rPr>
              <a:t>标准曲</a:t>
            </a:r>
            <a:r>
              <a:rPr sz="2800" spc="-10" dirty="0">
                <a:latin typeface="宋体" panose="02010600030101010101" pitchFamily="2" charset="-122"/>
                <a:ea typeface="宋体" panose="02010600030101010101" pitchFamily="2" charset="-122"/>
                <a:cs typeface="微软雅黑"/>
              </a:rPr>
              <a:t>线</a:t>
            </a:r>
            <a:r>
              <a:rPr sz="2800" dirty="0" smtClean="0">
                <a:latin typeface="宋体" panose="02010600030101010101" pitchFamily="2" charset="-122"/>
                <a:ea typeface="宋体" panose="02010600030101010101" pitchFamily="2" charset="-122"/>
                <a:cs typeface="Arial"/>
              </a:rPr>
              <a:t>”</a:t>
            </a:r>
            <a:r>
              <a:rPr sz="2800" dirty="0" smtClean="0">
                <a:latin typeface="宋体" panose="02010600030101010101" pitchFamily="2" charset="-122"/>
                <a:ea typeface="宋体" panose="02010600030101010101" pitchFamily="2" charset="-122"/>
                <a:cs typeface="微软雅黑"/>
              </a:rPr>
              <a:t>，</a:t>
            </a:r>
            <a:r>
              <a:rPr sz="2800" spc="-35" dirty="0" smtClean="0">
                <a:latin typeface="宋体" panose="02010600030101010101" pitchFamily="2" charset="-122"/>
                <a:ea typeface="宋体" panose="02010600030101010101" pitchFamily="2" charset="-122"/>
                <a:cs typeface="微软雅黑"/>
              </a:rPr>
              <a:t>如图</a:t>
            </a:r>
            <a:r>
              <a:rPr sz="2800" spc="-35" dirty="0">
                <a:latin typeface="宋体" panose="02010600030101010101" pitchFamily="2" charset="-122"/>
                <a:ea typeface="宋体" panose="02010600030101010101" pitchFamily="2" charset="-122"/>
                <a:cs typeface="微软雅黑"/>
              </a:rPr>
              <a:t>4-2所示。它的直线部分代表了被测物质的质量</a:t>
            </a:r>
            <a:r>
              <a:rPr sz="2800" spc="-15" dirty="0">
                <a:latin typeface="宋体" panose="02010600030101010101" pitchFamily="2" charset="-122"/>
                <a:ea typeface="宋体" panose="02010600030101010101" pitchFamily="2" charset="-122"/>
                <a:cs typeface="微软雅黑"/>
              </a:rPr>
              <a:t> </a:t>
            </a:r>
            <a:r>
              <a:rPr sz="2800" spc="20" dirty="0">
                <a:latin typeface="宋体" panose="02010600030101010101" pitchFamily="2" charset="-122"/>
                <a:ea typeface="宋体" panose="02010600030101010101" pitchFamily="2" charset="-122"/>
                <a:cs typeface="微软雅黑"/>
              </a:rPr>
              <a:t>或浓度与分析方法或仪器的响应量(或其他指示量)</a:t>
            </a:r>
            <a:r>
              <a:rPr sz="2800" dirty="0">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之间的定量关系。其数学表达式为</a:t>
            </a:r>
            <a:endParaRPr sz="2800" dirty="0">
              <a:latin typeface="宋体" panose="02010600030101010101" pitchFamily="2" charset="-122"/>
              <a:ea typeface="宋体" panose="02010600030101010101" pitchFamily="2" charset="-122"/>
              <a:cs typeface="微软雅黑"/>
            </a:endParaRPr>
          </a:p>
        </p:txBody>
      </p:sp>
    </p:spTree>
  </p:cSld>
  <p:clrMapOvr>
    <a:masterClrMapping/>
  </p:clrMapOvr>
  <p:transition>
    <p:blinds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87787" rIns="0" bIns="0" rtlCol="0">
            <a:spAutoFit/>
          </a:bodyPr>
          <a:lstStyle/>
          <a:p>
            <a:pPr marL="2814955">
              <a:lnSpc>
                <a:spcPct val="100000"/>
              </a:lnSpc>
            </a:pPr>
            <a:r>
              <a:rPr sz="4000" spc="-30" dirty="0">
                <a:latin typeface="Times New Roman"/>
                <a:cs typeface="Times New Roman"/>
              </a:rPr>
              <a:t>A</a:t>
            </a:r>
            <a:r>
              <a:rPr sz="4000" spc="-70" dirty="0">
                <a:latin typeface="Times New Roman"/>
                <a:cs typeface="Times New Roman"/>
              </a:rPr>
              <a:t> </a:t>
            </a:r>
            <a:r>
              <a:rPr sz="4000" spc="-165" dirty="0">
                <a:latin typeface="Arial"/>
                <a:cs typeface="Arial"/>
              </a:rPr>
              <a:t>=</a:t>
            </a:r>
            <a:r>
              <a:rPr sz="4000" spc="-225" dirty="0">
                <a:latin typeface="Arial"/>
                <a:cs typeface="Arial"/>
              </a:rPr>
              <a:t> </a:t>
            </a:r>
            <a:r>
              <a:rPr sz="4000" i="1" spc="-70" dirty="0">
                <a:latin typeface="Times New Roman"/>
                <a:cs typeface="Times New Roman"/>
              </a:rPr>
              <a:t>k</a:t>
            </a:r>
            <a:r>
              <a:rPr sz="4000" i="1" spc="-20" dirty="0">
                <a:latin typeface="Times New Roman"/>
                <a:cs typeface="Times New Roman"/>
              </a:rPr>
              <a:t>c</a:t>
            </a:r>
            <a:r>
              <a:rPr sz="4000" i="1" spc="-315" dirty="0">
                <a:latin typeface="Times New Roman"/>
                <a:cs typeface="Times New Roman"/>
              </a:rPr>
              <a:t> </a:t>
            </a:r>
            <a:r>
              <a:rPr sz="4000" spc="-165" dirty="0">
                <a:latin typeface="Arial"/>
                <a:cs typeface="Arial"/>
              </a:rPr>
              <a:t>+</a:t>
            </a:r>
            <a:r>
              <a:rPr sz="4000" spc="-409" dirty="0">
                <a:latin typeface="Arial"/>
                <a:cs typeface="Arial"/>
              </a:rPr>
              <a:t> </a:t>
            </a:r>
            <a:r>
              <a:rPr sz="4000" i="1" spc="-20" dirty="0">
                <a:latin typeface="Times New Roman"/>
                <a:cs typeface="Times New Roman"/>
              </a:rPr>
              <a:t>a</a:t>
            </a:r>
            <a:endParaRPr sz="4000" dirty="0">
              <a:latin typeface="Times New Roman"/>
              <a:cs typeface="Times New Roman"/>
            </a:endParaRPr>
          </a:p>
        </p:txBody>
      </p:sp>
      <p:sp>
        <p:nvSpPr>
          <p:cNvPr id="3" name="object 3"/>
          <p:cNvSpPr/>
          <p:nvPr/>
        </p:nvSpPr>
        <p:spPr>
          <a:xfrm>
            <a:off x="1968633" y="2279395"/>
            <a:ext cx="5029199" cy="3257549"/>
          </a:xfrm>
          <a:prstGeom prst="rect">
            <a:avLst/>
          </a:prstGeom>
          <a:blipFill>
            <a:blip r:embed="rId2" cstate="print"/>
            <a:stretch>
              <a:fillRect/>
            </a:stretch>
          </a:blipFill>
        </p:spPr>
        <p:txBody>
          <a:bodyPr wrap="square" lIns="0" tIns="0" rIns="0" bIns="0" rtlCol="0">
            <a:spAutoFit/>
          </a:bodyPr>
          <a:lstStyle/>
          <a:p>
            <a:endParaRPr dirty="0"/>
          </a:p>
        </p:txBody>
      </p:sp>
      <p:sp>
        <p:nvSpPr>
          <p:cNvPr id="4" name="object 4"/>
          <p:cNvSpPr/>
          <p:nvPr/>
        </p:nvSpPr>
        <p:spPr>
          <a:xfrm>
            <a:off x="3072015" y="5551423"/>
            <a:ext cx="3178302" cy="385572"/>
          </a:xfrm>
          <a:custGeom>
            <a:avLst/>
            <a:gdLst/>
            <a:ahLst/>
            <a:cxnLst/>
            <a:rect l="l" t="t" r="r" b="b"/>
            <a:pathLst>
              <a:path w="3178302" h="385572">
                <a:moveTo>
                  <a:pt x="0" y="0"/>
                </a:moveTo>
                <a:lnTo>
                  <a:pt x="0" y="385572"/>
                </a:lnTo>
                <a:lnTo>
                  <a:pt x="3178302" y="385572"/>
                </a:lnTo>
                <a:lnTo>
                  <a:pt x="3178302" y="0"/>
                </a:lnTo>
                <a:lnTo>
                  <a:pt x="0" y="0"/>
                </a:lnTo>
                <a:close/>
              </a:path>
            </a:pathLst>
          </a:custGeom>
          <a:solidFill>
            <a:srgbClr val="FFFFFF"/>
          </a:solidFill>
        </p:spPr>
        <p:txBody>
          <a:bodyPr wrap="square" lIns="0" tIns="0" rIns="0" bIns="0" rtlCol="0">
            <a:spAutoFit/>
          </a:bodyPr>
          <a:lstStyle/>
          <a:p>
            <a:endParaRPr dirty="0"/>
          </a:p>
        </p:txBody>
      </p:sp>
      <p:sp>
        <p:nvSpPr>
          <p:cNvPr id="5" name="object 5"/>
          <p:cNvSpPr txBox="1"/>
          <p:nvPr/>
        </p:nvSpPr>
        <p:spPr>
          <a:xfrm>
            <a:off x="3492125" y="5562344"/>
            <a:ext cx="2336165" cy="418465"/>
          </a:xfrm>
          <a:prstGeom prst="rect">
            <a:avLst/>
          </a:prstGeom>
        </p:spPr>
        <p:txBody>
          <a:bodyPr vert="horz" wrap="square" lIns="0" tIns="0" rIns="0" bIns="0" rtlCol="0">
            <a:spAutoFit/>
          </a:bodyPr>
          <a:lstStyle/>
          <a:p>
            <a:pPr marL="12700">
              <a:lnSpc>
                <a:spcPts val="3295"/>
              </a:lnSpc>
            </a:pPr>
            <a:r>
              <a:rPr sz="2800" spc="-5" dirty="0">
                <a:latin typeface="宋体"/>
                <a:cs typeface="宋体"/>
              </a:rPr>
              <a:t>图4-2校正曲线</a:t>
            </a:r>
            <a:endParaRPr sz="2800" dirty="0">
              <a:latin typeface="宋体"/>
              <a:cs typeface="宋体"/>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20</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966215"/>
            <a:ext cx="8087359" cy="4534575"/>
          </a:xfrm>
          <a:prstGeom prst="rect">
            <a:avLst/>
          </a:prstGeom>
        </p:spPr>
        <p:txBody>
          <a:bodyPr vert="horz" wrap="square" lIns="0" tIns="0" rIns="0" bIns="0" rtlCol="0">
            <a:spAutoFit/>
          </a:bodyPr>
          <a:lstStyle/>
          <a:p>
            <a:pPr marL="12700">
              <a:lnSpc>
                <a:spcPct val="100000"/>
              </a:lnSpc>
            </a:pPr>
            <a:r>
              <a:rPr sz="3200" spc="80" dirty="0" smtClean="0">
                <a:solidFill>
                  <a:srgbClr val="CC3300"/>
                </a:solidFill>
                <a:latin typeface="宋体" panose="02010600030101010101" pitchFamily="2" charset="-122"/>
                <a:ea typeface="宋体" panose="02010600030101010101" pitchFamily="2" charset="-122"/>
                <a:cs typeface="微软雅黑"/>
              </a:rPr>
              <a:t>检出限</a:t>
            </a:r>
            <a:endParaRPr sz="3200" dirty="0">
              <a:latin typeface="宋体" panose="02010600030101010101" pitchFamily="2" charset="-122"/>
              <a:ea typeface="宋体" panose="02010600030101010101" pitchFamily="2" charset="-122"/>
              <a:cs typeface="微软雅黑"/>
            </a:endParaRPr>
          </a:p>
          <a:p>
            <a:pPr>
              <a:lnSpc>
                <a:spcPts val="750"/>
              </a:lnSpc>
              <a:spcBef>
                <a:spcPts val="15"/>
              </a:spcBef>
            </a:pPr>
            <a:endParaRPr sz="750" dirty="0">
              <a:latin typeface="宋体" panose="02010600030101010101" pitchFamily="2" charset="-122"/>
              <a:ea typeface="宋体" panose="02010600030101010101" pitchFamily="2" charset="-122"/>
            </a:endParaRPr>
          </a:p>
          <a:p>
            <a:pPr marL="355600" marR="6350" indent="-342900" algn="just">
              <a:lnSpc>
                <a:spcPct val="99900"/>
              </a:lnSpc>
            </a:pPr>
            <a:r>
              <a:rPr sz="2400" spc="1290" dirty="0">
                <a:solidFill>
                  <a:srgbClr val="CC3300"/>
                </a:solidFill>
                <a:latin typeface="宋体" panose="02010600030101010101" pitchFamily="2" charset="-122"/>
                <a:ea typeface="宋体" panose="02010600030101010101" pitchFamily="2" charset="-122"/>
                <a:cs typeface="Arial"/>
              </a:rPr>
              <a:t>•</a:t>
            </a:r>
            <a:r>
              <a:rPr sz="2400" spc="-110" dirty="0">
                <a:solidFill>
                  <a:srgbClr val="CC3300"/>
                </a:solidFill>
                <a:latin typeface="宋体" panose="02010600030101010101" pitchFamily="2" charset="-122"/>
                <a:ea typeface="宋体" panose="02010600030101010101" pitchFamily="2" charset="-122"/>
                <a:cs typeface="Arial"/>
              </a:rPr>
              <a:t> </a:t>
            </a:r>
            <a:r>
              <a:rPr sz="3200" spc="-35" dirty="0" smtClean="0">
                <a:latin typeface="宋体" panose="02010600030101010101" pitchFamily="2" charset="-122"/>
                <a:ea typeface="宋体" panose="02010600030101010101" pitchFamily="2" charset="-122"/>
                <a:cs typeface="微软雅黑"/>
              </a:rPr>
              <a:t>检出限是指一个分析方法对被测物质在给定的可靠度内能够被检出的最小质量或最低浓度</a:t>
            </a:r>
            <a:r>
              <a:rPr sz="3200" spc="-35" dirty="0">
                <a:latin typeface="宋体" panose="02010600030101010101" pitchFamily="2" charset="-122"/>
                <a:ea typeface="宋体" panose="02010600030101010101" pitchFamily="2" charset="-122"/>
                <a:cs typeface="微软雅黑"/>
              </a:rPr>
              <a:t>。检出限通常是相对于空白测定而言。</a:t>
            </a:r>
            <a:r>
              <a:rPr sz="3200" spc="-35" dirty="0" smtClean="0">
                <a:latin typeface="宋体" panose="02010600030101010101" pitchFamily="2" charset="-122"/>
                <a:ea typeface="宋体" panose="02010600030101010101" pitchFamily="2" charset="-122"/>
                <a:cs typeface="微软雅黑"/>
              </a:rPr>
              <a:t>在环境监测中</a:t>
            </a:r>
            <a:r>
              <a:rPr sz="3200" spc="-35" dirty="0">
                <a:latin typeface="宋体" panose="02010600030101010101" pitchFamily="2" charset="-122"/>
                <a:ea typeface="宋体" panose="02010600030101010101" pitchFamily="2" charset="-122"/>
                <a:cs typeface="微软雅黑"/>
              </a:rPr>
              <a:t>，</a:t>
            </a:r>
            <a:r>
              <a:rPr sz="3200" spc="-35" dirty="0" smtClean="0">
                <a:latin typeface="宋体" panose="02010600030101010101" pitchFamily="2" charset="-122"/>
                <a:ea typeface="宋体" panose="02010600030101010101" pitchFamily="2" charset="-122"/>
                <a:cs typeface="微软雅黑"/>
              </a:rPr>
              <a:t>检出限常用最小检出量的绝对</a:t>
            </a:r>
            <a:r>
              <a:rPr sz="3200" spc="25" dirty="0" smtClean="0">
                <a:latin typeface="宋体" panose="02010600030101010101" pitchFamily="2" charset="-122"/>
                <a:ea typeface="宋体" panose="02010600030101010101" pitchFamily="2" charset="-122"/>
                <a:cs typeface="微软雅黑"/>
              </a:rPr>
              <a:t>量来表示</a:t>
            </a:r>
            <a:r>
              <a:rPr sz="3200" spc="25" dirty="0">
                <a:latin typeface="宋体" panose="02010600030101010101" pitchFamily="2" charset="-122"/>
                <a:ea typeface="宋体" panose="02010600030101010101" pitchFamily="2" charset="-122"/>
                <a:cs typeface="微软雅黑"/>
              </a:rPr>
              <a:t>，如</a:t>
            </a:r>
            <a:r>
              <a:rPr sz="3200" spc="25" dirty="0" smtClean="0">
                <a:latin typeface="宋体" panose="02010600030101010101" pitchFamily="2" charset="-122"/>
                <a:ea typeface="宋体" panose="02010600030101010101" pitchFamily="2" charset="-122"/>
                <a:cs typeface="微软雅黑"/>
              </a:rPr>
              <a:t>0.1μg；也常用最低检出浓度</a:t>
            </a:r>
            <a:r>
              <a:rPr sz="3200" spc="-85" dirty="0" smtClean="0">
                <a:latin typeface="宋体" panose="02010600030101010101" pitchFamily="2" charset="-122"/>
                <a:ea typeface="宋体" panose="02010600030101010101" pitchFamily="2" charset="-122"/>
                <a:cs typeface="微软雅黑"/>
              </a:rPr>
              <a:t>来表示</a:t>
            </a:r>
            <a:r>
              <a:rPr sz="3200" spc="-85" dirty="0">
                <a:latin typeface="宋体" panose="02010600030101010101" pitchFamily="2" charset="-122"/>
                <a:ea typeface="宋体" panose="02010600030101010101" pitchFamily="2" charset="-122"/>
                <a:cs typeface="微软雅黑"/>
              </a:rPr>
              <a:t>，如0.01mg/</a:t>
            </a:r>
            <a:r>
              <a:rPr sz="3200" spc="-85" dirty="0">
                <a:latin typeface="宋体" panose="02010600030101010101" pitchFamily="2" charset="-122"/>
                <a:ea typeface="宋体" panose="02010600030101010101" pitchFamily="2" charset="-122"/>
                <a:cs typeface="微软雅黑"/>
              </a:rPr>
              <a:t>L等。要注意，</a:t>
            </a:r>
            <a:r>
              <a:rPr sz="3200" spc="-85" dirty="0" smtClean="0">
                <a:latin typeface="宋体" panose="02010600030101010101" pitchFamily="2" charset="-122"/>
                <a:ea typeface="宋体" panose="02010600030101010101" pitchFamily="2" charset="-122"/>
                <a:cs typeface="微软雅黑"/>
              </a:rPr>
              <a:t>如果实验</a:t>
            </a:r>
            <a:r>
              <a:rPr sz="3200" spc="25" dirty="0" smtClean="0">
                <a:latin typeface="宋体" panose="02010600030101010101" pitchFamily="2" charset="-122"/>
                <a:ea typeface="宋体" panose="02010600030101010101" pitchFamily="2" charset="-122"/>
                <a:cs typeface="微软雅黑"/>
              </a:rPr>
              <a:t>操作条件改变</a:t>
            </a:r>
            <a:r>
              <a:rPr sz="3200" spc="25" dirty="0">
                <a:latin typeface="宋体" panose="02010600030101010101" pitchFamily="2" charset="-122"/>
                <a:ea typeface="宋体" panose="02010600030101010101" pitchFamily="2" charset="-122"/>
                <a:cs typeface="微软雅黑"/>
              </a:rPr>
              <a:t>(如取样体积改变)，</a:t>
            </a:r>
            <a:r>
              <a:rPr sz="3200" spc="25" dirty="0" smtClean="0">
                <a:latin typeface="宋体" panose="02010600030101010101" pitchFamily="2" charset="-122"/>
                <a:ea typeface="宋体" panose="02010600030101010101" pitchFamily="2" charset="-122"/>
                <a:cs typeface="微软雅黑"/>
              </a:rPr>
              <a:t>则最低检</a:t>
            </a:r>
            <a:r>
              <a:rPr sz="3200" spc="-35" dirty="0" smtClean="0">
                <a:latin typeface="宋体" panose="02010600030101010101" pitchFamily="2" charset="-122"/>
                <a:ea typeface="宋体" panose="02010600030101010101" pitchFamily="2" charset="-122"/>
                <a:cs typeface="微软雅黑"/>
              </a:rPr>
              <a:t>出浓度也会产生变化</a:t>
            </a:r>
            <a:r>
              <a:rPr sz="3200" spc="-35" dirty="0">
                <a:latin typeface="宋体" panose="02010600030101010101" pitchFamily="2" charset="-122"/>
                <a:ea typeface="宋体" panose="02010600030101010101" pitchFamily="2" charset="-122"/>
                <a:cs typeface="微软雅黑"/>
              </a:rPr>
              <a:t>。</a:t>
            </a:r>
            <a:endParaRPr sz="3200" dirty="0">
              <a:latin typeface="宋体" panose="02010600030101010101" pitchFamily="2" charset="-122"/>
              <a:ea typeface="宋体" panose="02010600030101010101" pitchFamily="2" charset="-122"/>
              <a:cs typeface="微软雅黑"/>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21</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5535" y="477591"/>
            <a:ext cx="8527529" cy="850929"/>
          </a:xfrm>
          <a:prstGeom prst="rect">
            <a:avLst/>
          </a:prstGeom>
        </p:spPr>
        <p:txBody>
          <a:bodyPr vert="horz" wrap="square" lIns="0" tIns="322000" rIns="0" bIns="0" rtlCol="0">
            <a:spAutoFit/>
          </a:bodyPr>
          <a:lstStyle/>
          <a:p>
            <a:pPr marL="85725">
              <a:lnSpc>
                <a:spcPts val="4105"/>
              </a:lnSpc>
            </a:pPr>
            <a:r>
              <a:rPr sz="3600" spc="30" dirty="0" smtClean="0">
                <a:solidFill>
                  <a:srgbClr val="007C7A"/>
                </a:solidFill>
                <a:latin typeface="宋体" panose="02010600030101010101" pitchFamily="2" charset="-122"/>
                <a:ea typeface="宋体" panose="02010600030101010101" pitchFamily="2" charset="-122"/>
              </a:rPr>
              <a:t>监测数据的处理</a:t>
            </a:r>
            <a:endParaRPr sz="3600" dirty="0">
              <a:latin typeface="宋体" panose="02010600030101010101" pitchFamily="2" charset="-122"/>
              <a:ea typeface="宋体" panose="02010600030101010101" pitchFamily="2" charset="-122"/>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22</a:t>
            </a:fld>
            <a:endParaRPr sz="1400" dirty="0">
              <a:latin typeface="Arial"/>
              <a:cs typeface="Arial"/>
            </a:endParaRPr>
          </a:p>
        </p:txBody>
      </p:sp>
      <p:sp>
        <p:nvSpPr>
          <p:cNvPr id="3" name="object 3"/>
          <p:cNvSpPr txBox="1"/>
          <p:nvPr/>
        </p:nvSpPr>
        <p:spPr>
          <a:xfrm>
            <a:off x="371735" y="1687067"/>
            <a:ext cx="8545195" cy="4526880"/>
          </a:xfrm>
          <a:prstGeom prst="rect">
            <a:avLst/>
          </a:prstGeom>
        </p:spPr>
        <p:txBody>
          <a:bodyPr vert="horz" wrap="square" lIns="0" tIns="0" rIns="0" bIns="0" rtlCol="0">
            <a:spAutoFit/>
          </a:bodyPr>
          <a:lstStyle/>
          <a:p>
            <a:pPr marL="12700">
              <a:lnSpc>
                <a:spcPct val="100000"/>
              </a:lnSpc>
              <a:tabLst>
                <a:tab pos="1231265" algn="l"/>
              </a:tabLst>
            </a:pPr>
            <a:r>
              <a:rPr sz="3200" spc="-35" dirty="0" smtClean="0">
                <a:latin typeface="宋体" panose="02010600030101010101" pitchFamily="2" charset="-122"/>
                <a:ea typeface="宋体" panose="02010600030101010101" pitchFamily="2" charset="-122"/>
                <a:cs typeface="微软雅黑"/>
              </a:rPr>
              <a:t>有效数字及其运算规则</a:t>
            </a:r>
            <a:endParaRPr sz="3200" dirty="0">
              <a:latin typeface="宋体" panose="02010600030101010101" pitchFamily="2" charset="-122"/>
              <a:ea typeface="宋体" panose="02010600030101010101" pitchFamily="2" charset="-122"/>
              <a:cs typeface="微软雅黑"/>
            </a:endParaRPr>
          </a:p>
          <a:p>
            <a:pPr marL="12700">
              <a:lnSpc>
                <a:spcPct val="100000"/>
              </a:lnSpc>
              <a:spcBef>
                <a:spcPts val="310"/>
              </a:spcBef>
            </a:pPr>
            <a:r>
              <a:rPr sz="2800" spc="100" dirty="0" smtClean="0">
                <a:latin typeface="宋体" panose="02010600030101010101" pitchFamily="2" charset="-122"/>
                <a:ea typeface="宋体" panose="02010600030101010101" pitchFamily="2" charset="-122"/>
                <a:cs typeface="微软雅黑"/>
              </a:rPr>
              <a:t>有效数字</a:t>
            </a:r>
            <a:endParaRPr sz="2800" dirty="0">
              <a:latin typeface="宋体" panose="02010600030101010101" pitchFamily="2" charset="-122"/>
              <a:ea typeface="宋体" panose="02010600030101010101" pitchFamily="2" charset="-122"/>
              <a:cs typeface="微软雅黑"/>
            </a:endParaRPr>
          </a:p>
          <a:p>
            <a:pPr>
              <a:lnSpc>
                <a:spcPts val="700"/>
              </a:lnSpc>
              <a:spcBef>
                <a:spcPts val="25"/>
              </a:spcBef>
            </a:pPr>
            <a:endParaRPr sz="700" dirty="0">
              <a:latin typeface="宋体" panose="02010600030101010101" pitchFamily="2" charset="-122"/>
              <a:ea typeface="宋体" panose="02010600030101010101" pitchFamily="2" charset="-122"/>
            </a:endParaRPr>
          </a:p>
          <a:p>
            <a:pPr marL="355600" marR="6350" indent="-342900">
              <a:lnSpc>
                <a:spcPts val="302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有效数字是指数据中所有的准确数字和数据的最后 一位可疑数字，它们都是直接从实验中测量得到的。 例如用滴定管进行滴定操作，滴定管的最小刻度是 </a:t>
            </a:r>
            <a:r>
              <a:rPr sz="2800" spc="-60" dirty="0">
                <a:latin typeface="宋体" panose="02010600030101010101" pitchFamily="2" charset="-122"/>
                <a:ea typeface="宋体" panose="02010600030101010101" pitchFamily="2" charset="-122"/>
                <a:cs typeface="微软雅黑"/>
              </a:rPr>
              <a:t>0.1mL，如果滴定分析中用去标准溶液的体积为</a:t>
            </a:r>
            <a:endParaRPr sz="2800" dirty="0">
              <a:latin typeface="宋体" panose="02010600030101010101" pitchFamily="2" charset="-122"/>
              <a:ea typeface="宋体" panose="02010600030101010101" pitchFamily="2" charset="-122"/>
              <a:cs typeface="微软雅黑"/>
            </a:endParaRPr>
          </a:p>
          <a:p>
            <a:pPr marL="355600">
              <a:lnSpc>
                <a:spcPts val="2980"/>
              </a:lnSpc>
            </a:pPr>
            <a:r>
              <a:rPr sz="2800" spc="-75" dirty="0">
                <a:latin typeface="宋体" panose="02010600030101010101" pitchFamily="2" charset="-122"/>
                <a:ea typeface="宋体" panose="02010600030101010101" pitchFamily="2" charset="-122"/>
                <a:cs typeface="微软雅黑"/>
              </a:rPr>
              <a:t>15.35mL，前三为15.3是从滴定管的刻度上直接读出</a:t>
            </a:r>
            <a:endParaRPr sz="2800" dirty="0">
              <a:latin typeface="宋体" panose="02010600030101010101" pitchFamily="2" charset="-122"/>
              <a:ea typeface="宋体" panose="02010600030101010101" pitchFamily="2" charset="-122"/>
              <a:cs typeface="微软雅黑"/>
            </a:endParaRPr>
          </a:p>
          <a:p>
            <a:pPr marL="355600" marR="184150">
              <a:lnSpc>
                <a:spcPts val="3020"/>
              </a:lnSpc>
              <a:spcBef>
                <a:spcPts val="50"/>
              </a:spcBef>
            </a:pPr>
            <a:r>
              <a:rPr sz="2800" spc="-30" dirty="0">
                <a:latin typeface="宋体" panose="02010600030101010101" pitchFamily="2" charset="-122"/>
                <a:ea typeface="宋体" panose="02010600030101010101" pitchFamily="2" charset="-122"/>
                <a:cs typeface="微软雅黑"/>
              </a:rPr>
              <a:t>来的，而第四位5是在15.3和15.4刻度中间用眼睛估</a:t>
            </a:r>
            <a:r>
              <a:rPr sz="2800" spc="-15" dirty="0">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计出来的。显然，前三位是准确数字，第四位不太 准确，叫做可疑数字，但这四位都是有效数字，有 效数字的位数是四位。</a:t>
            </a:r>
            <a:endParaRPr sz="2800" dirty="0">
              <a:latin typeface="宋体" panose="02010600030101010101" pitchFamily="2" charset="-122"/>
              <a:ea typeface="宋体" panose="02010600030101010101" pitchFamily="2" charset="-122"/>
              <a:cs typeface="微软雅黑"/>
            </a:endParaRPr>
          </a:p>
        </p:txBody>
      </p:sp>
    </p:spTree>
  </p:cSld>
  <p:clrMapOvr>
    <a:masterClrMapping/>
  </p:clrMapOvr>
  <p:transition>
    <p:blinds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980947"/>
            <a:ext cx="8085455" cy="5039841"/>
          </a:xfrm>
          <a:prstGeom prst="rect">
            <a:avLst/>
          </a:prstGeom>
        </p:spPr>
        <p:txBody>
          <a:bodyPr vert="horz" wrap="square" lIns="0" tIns="0" rIns="0" bIns="0" rtlCol="0">
            <a:spAutoFit/>
          </a:bodyPr>
          <a:lstStyle/>
          <a:p>
            <a:pPr marL="355600" marR="6350" indent="-342900">
              <a:lnSpc>
                <a:spcPts val="3450"/>
              </a:lnSpc>
            </a:pPr>
            <a:r>
              <a:rPr sz="2400" spc="1290" dirty="0">
                <a:solidFill>
                  <a:srgbClr val="CC3300"/>
                </a:solidFill>
                <a:latin typeface="Arial"/>
                <a:cs typeface="Arial"/>
              </a:rPr>
              <a:t>•</a:t>
            </a:r>
            <a:r>
              <a:rPr sz="2400" spc="-110" dirty="0">
                <a:solidFill>
                  <a:srgbClr val="CC3300"/>
                </a:solidFill>
                <a:latin typeface="Arial"/>
                <a:cs typeface="Arial"/>
              </a:rPr>
              <a:t> </a:t>
            </a:r>
            <a:r>
              <a:rPr sz="3200" spc="-35" dirty="0">
                <a:latin typeface="宋体" panose="02010600030101010101" pitchFamily="2" charset="-122"/>
                <a:ea typeface="宋体" panose="02010600030101010101" pitchFamily="2" charset="-122"/>
                <a:cs typeface="微软雅黑"/>
              </a:rPr>
              <a:t>有效数字与通常数学上一般数字的概念是不 同的。一般数字仅反映数值的大小，而有效 数字既反映测量数值的大小，还反映对一个 测量数值的准确程度。例如，用分析天平称</a:t>
            </a:r>
            <a:r>
              <a:rPr sz="3200" spc="-10" dirty="0">
                <a:latin typeface="宋体" panose="02010600030101010101" pitchFamily="2" charset="-122"/>
                <a:ea typeface="宋体" panose="02010600030101010101" pitchFamily="2" charset="-122"/>
                <a:cs typeface="微软雅黑"/>
              </a:rPr>
              <a:t> </a:t>
            </a:r>
            <a:r>
              <a:rPr sz="3200" spc="-55" dirty="0">
                <a:latin typeface="宋体" panose="02010600030101010101" pitchFamily="2" charset="-122"/>
                <a:ea typeface="宋体" panose="02010600030101010101" pitchFamily="2" charset="-122"/>
                <a:cs typeface="微软雅黑"/>
              </a:rPr>
              <a:t>得某试样的质量为0.4980g，是四位有效数</a:t>
            </a:r>
            <a:r>
              <a:rPr sz="3200" spc="-20" dirty="0">
                <a:latin typeface="宋体" panose="02010600030101010101" pitchFamily="2" charset="-122"/>
                <a:ea typeface="宋体" panose="02010600030101010101" pitchFamily="2" charset="-122"/>
                <a:cs typeface="微软雅黑"/>
              </a:rPr>
              <a:t> </a:t>
            </a:r>
            <a:r>
              <a:rPr sz="3200" spc="-35" dirty="0">
                <a:latin typeface="宋体" panose="02010600030101010101" pitchFamily="2" charset="-122"/>
                <a:ea typeface="宋体" panose="02010600030101010101" pitchFamily="2" charset="-122"/>
                <a:cs typeface="微软雅黑"/>
              </a:rPr>
              <a:t>字，它不仅说明了试样的质量，也表明了最</a:t>
            </a:r>
            <a:r>
              <a:rPr sz="3200" spc="-30" dirty="0">
                <a:latin typeface="宋体" panose="02010600030101010101" pitchFamily="2" charset="-122"/>
                <a:ea typeface="宋体" panose="02010600030101010101" pitchFamily="2" charset="-122"/>
                <a:cs typeface="微软雅黑"/>
              </a:rPr>
              <a:t> 后一位0是可疑的，有±0.0001g的误差。</a:t>
            </a:r>
            <a:endParaRPr sz="3200" dirty="0">
              <a:latin typeface="宋体" panose="02010600030101010101" pitchFamily="2" charset="-122"/>
              <a:ea typeface="宋体" panose="02010600030101010101" pitchFamily="2" charset="-122"/>
              <a:cs typeface="微软雅黑"/>
            </a:endParaRPr>
          </a:p>
          <a:p>
            <a:pPr>
              <a:lnSpc>
                <a:spcPts val="750"/>
              </a:lnSpc>
              <a:spcBef>
                <a:spcPts val="14"/>
              </a:spcBef>
            </a:pPr>
            <a:endParaRPr sz="750" dirty="0">
              <a:latin typeface="宋体" panose="02010600030101010101" pitchFamily="2" charset="-122"/>
              <a:ea typeface="宋体" panose="02010600030101010101" pitchFamily="2" charset="-122"/>
            </a:endParaRPr>
          </a:p>
          <a:p>
            <a:pPr marL="355600" marR="6350" indent="-342900" algn="just">
              <a:lnSpc>
                <a:spcPts val="3450"/>
              </a:lnSpc>
            </a:pPr>
            <a:r>
              <a:rPr sz="2400" spc="1290" dirty="0">
                <a:solidFill>
                  <a:srgbClr val="CC3300"/>
                </a:solidFill>
                <a:latin typeface="宋体" panose="02010600030101010101" pitchFamily="2" charset="-122"/>
                <a:ea typeface="宋体" panose="02010600030101010101" pitchFamily="2" charset="-122"/>
                <a:cs typeface="Arial"/>
              </a:rPr>
              <a:t>•</a:t>
            </a:r>
            <a:r>
              <a:rPr sz="2400" spc="-110" dirty="0">
                <a:solidFill>
                  <a:srgbClr val="CC3300"/>
                </a:solidFill>
                <a:latin typeface="宋体" panose="02010600030101010101" pitchFamily="2" charset="-122"/>
                <a:ea typeface="宋体" panose="02010600030101010101" pitchFamily="2" charset="-122"/>
                <a:cs typeface="Arial"/>
              </a:rPr>
              <a:t> </a:t>
            </a:r>
            <a:r>
              <a:rPr sz="3200" spc="-35" dirty="0">
                <a:latin typeface="宋体" panose="02010600030101010101" pitchFamily="2" charset="-122"/>
                <a:ea typeface="宋体" panose="02010600030101010101" pitchFamily="2" charset="-122"/>
                <a:cs typeface="微软雅黑"/>
              </a:rPr>
              <a:t>有效数字的位数说明了仪器的种类和精密程 度。例如，用克做单位，分析天平可以准确 到小数点后第四位数字，而用台秤只能准确 到小数点后第二位数字。</a:t>
            </a:r>
            <a:endParaRPr sz="3200" dirty="0">
              <a:latin typeface="宋体" panose="02010600030101010101" pitchFamily="2" charset="-122"/>
              <a:ea typeface="宋体" panose="02010600030101010101" pitchFamily="2" charset="-122"/>
              <a:cs typeface="微软雅黑"/>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23</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1525" y="679450"/>
            <a:ext cx="8527529" cy="1147257"/>
          </a:xfrm>
          <a:prstGeom prst="rect">
            <a:avLst/>
          </a:prstGeom>
        </p:spPr>
        <p:txBody>
          <a:bodyPr vert="horz" wrap="square" lIns="0" tIns="240050" rIns="0" bIns="0" rtlCol="0">
            <a:spAutoFit/>
          </a:bodyPr>
          <a:lstStyle/>
          <a:p>
            <a:pPr marL="1419860" marR="6350" indent="-1096645">
              <a:lnSpc>
                <a:spcPct val="104800"/>
              </a:lnSpc>
            </a:pPr>
            <a:r>
              <a:rPr spc="-5" dirty="0">
                <a:solidFill>
                  <a:schemeClr val="tx1"/>
                </a:solidFill>
                <a:latin typeface="宋体" panose="02010600030101010101" pitchFamily="2" charset="-122"/>
                <a:ea typeface="宋体" panose="02010600030101010101" pitchFamily="2" charset="-122"/>
              </a:rPr>
              <a:t>对于数</a:t>
            </a:r>
            <a:r>
              <a:rPr spc="-10" dirty="0">
                <a:solidFill>
                  <a:schemeClr val="tx1"/>
                </a:solidFill>
                <a:latin typeface="宋体" panose="02010600030101010101" pitchFamily="2" charset="-122"/>
                <a:ea typeface="宋体" panose="02010600030101010101" pitchFamily="2" charset="-122"/>
              </a:rPr>
              <a:t>字</a:t>
            </a:r>
            <a:r>
              <a:rPr dirty="0" smtClean="0">
                <a:solidFill>
                  <a:schemeClr val="tx1"/>
                </a:solidFill>
                <a:latin typeface="宋体" panose="02010600030101010101" pitchFamily="2" charset="-122"/>
                <a:ea typeface="宋体" panose="02010600030101010101" pitchFamily="2" charset="-122"/>
                <a:cs typeface="Arial"/>
              </a:rPr>
              <a:t>“</a:t>
            </a:r>
            <a:r>
              <a:rPr lang="en-US" dirty="0" smtClean="0">
                <a:solidFill>
                  <a:schemeClr val="tx1"/>
                </a:solidFill>
                <a:latin typeface="宋体" panose="02010600030101010101" pitchFamily="2" charset="-122"/>
                <a:ea typeface="宋体" panose="02010600030101010101" pitchFamily="2" charset="-122"/>
                <a:cs typeface="Arial"/>
              </a:rPr>
              <a:t>0</a:t>
            </a:r>
            <a:r>
              <a:rPr lang="zh-CN" altLang="en-US" dirty="0" smtClean="0">
                <a:solidFill>
                  <a:schemeClr val="tx1"/>
                </a:solidFill>
                <a:latin typeface="宋体" panose="02010600030101010101" pitchFamily="2" charset="-122"/>
                <a:ea typeface="宋体" panose="02010600030101010101" pitchFamily="2" charset="-122"/>
                <a:cs typeface="Arial"/>
              </a:rPr>
              <a:t>”，</a:t>
            </a:r>
            <a:r>
              <a:rPr spc="-5" dirty="0" smtClean="0">
                <a:solidFill>
                  <a:schemeClr val="tx1"/>
                </a:solidFill>
                <a:latin typeface="宋体" panose="02010600030101010101" pitchFamily="2" charset="-122"/>
                <a:ea typeface="宋体" panose="02010600030101010101" pitchFamily="2" charset="-122"/>
              </a:rPr>
              <a:t>可以是有效数字</a:t>
            </a:r>
            <a:r>
              <a:rPr spc="-5" dirty="0">
                <a:solidFill>
                  <a:schemeClr val="tx1"/>
                </a:solidFill>
                <a:latin typeface="宋体" panose="02010600030101010101" pitchFamily="2" charset="-122"/>
                <a:ea typeface="宋体" panose="02010600030101010101" pitchFamily="2" charset="-122"/>
              </a:rPr>
              <a:t>，</a:t>
            </a:r>
            <a:r>
              <a:rPr spc="-5" dirty="0" smtClean="0">
                <a:solidFill>
                  <a:schemeClr val="tx1"/>
                </a:solidFill>
                <a:latin typeface="宋体" panose="02010600030101010101" pitchFamily="2" charset="-122"/>
                <a:ea typeface="宋体" panose="02010600030101010101" pitchFamily="2" charset="-122"/>
              </a:rPr>
              <a:t>也可以不是有效数字</a:t>
            </a:r>
            <a:r>
              <a:rPr spc="-5" dirty="0">
                <a:solidFill>
                  <a:schemeClr val="tx1"/>
                </a:solidFill>
                <a:latin typeface="宋体" panose="02010600030101010101" pitchFamily="2" charset="-122"/>
                <a:ea typeface="宋体" panose="02010600030101010101" pitchFamily="2" charset="-122"/>
              </a:rPr>
              <a:t>，要由它在数字中的位置来确定</a:t>
            </a:r>
            <a:r>
              <a:rPr spc="-5" dirty="0">
                <a:solidFill>
                  <a:schemeClr val="tx1"/>
                </a:solidFill>
                <a:latin typeface="宋体" panose="02010600030101010101" pitchFamily="2" charset="-122"/>
                <a:ea typeface="宋体" panose="02010600030101010101" pitchFamily="2" charset="-122"/>
              </a:rPr>
              <a:t>。</a:t>
            </a: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24</a:t>
            </a:fld>
            <a:endParaRPr sz="1400" dirty="0">
              <a:latin typeface="Arial"/>
              <a:cs typeface="Arial"/>
            </a:endParaRPr>
          </a:p>
        </p:txBody>
      </p:sp>
      <p:sp>
        <p:nvSpPr>
          <p:cNvPr id="3" name="object 3"/>
          <p:cNvSpPr txBox="1"/>
          <p:nvPr/>
        </p:nvSpPr>
        <p:spPr>
          <a:xfrm>
            <a:off x="368687" y="1991359"/>
            <a:ext cx="8087359" cy="925830"/>
          </a:xfrm>
          <a:prstGeom prst="rect">
            <a:avLst/>
          </a:prstGeom>
        </p:spPr>
        <p:txBody>
          <a:bodyPr vert="horz" wrap="square" lIns="0" tIns="0" rIns="0" bIns="0" rtlCol="0">
            <a:spAutoFit/>
          </a:bodyPr>
          <a:lstStyle/>
          <a:p>
            <a:pPr marL="354965" marR="6350" indent="-342900">
              <a:lnSpc>
                <a:spcPts val="3660"/>
              </a:lnSpc>
            </a:pPr>
            <a:r>
              <a:rPr sz="2400" spc="1290" dirty="0">
                <a:solidFill>
                  <a:srgbClr val="CC3300"/>
                </a:solidFill>
                <a:latin typeface="Arial"/>
                <a:cs typeface="Arial"/>
              </a:rPr>
              <a:t>•</a:t>
            </a:r>
            <a:r>
              <a:rPr sz="2400" spc="-110" dirty="0">
                <a:solidFill>
                  <a:srgbClr val="CC3300"/>
                </a:solidFill>
                <a:latin typeface="Arial"/>
                <a:cs typeface="Arial"/>
              </a:rPr>
              <a:t> </a:t>
            </a:r>
            <a:r>
              <a:rPr sz="3200" spc="-35" dirty="0">
                <a:latin typeface="宋体"/>
                <a:cs typeface="宋体"/>
              </a:rPr>
              <a:t>例如：</a:t>
            </a:r>
            <a:r>
              <a:rPr sz="3200" u="heavy" spc="-20" dirty="0">
                <a:solidFill>
                  <a:srgbClr val="FF0000"/>
                </a:solidFill>
                <a:latin typeface="宋体"/>
                <a:cs typeface="宋体"/>
              </a:rPr>
              <a:t>0.0525</a:t>
            </a:r>
            <a:r>
              <a:rPr sz="3200" spc="-5" dirty="0">
                <a:solidFill>
                  <a:srgbClr val="FF0000"/>
                </a:solidFill>
                <a:latin typeface="宋体"/>
                <a:cs typeface="宋体"/>
              </a:rPr>
              <a:t> </a:t>
            </a:r>
            <a:r>
              <a:rPr sz="3200" spc="-35" dirty="0">
                <a:latin typeface="宋体"/>
                <a:cs typeface="宋体"/>
              </a:rPr>
              <a:t>三位有效数字(第一个非零数</a:t>
            </a:r>
            <a:r>
              <a:rPr sz="3200" spc="-30" dirty="0">
                <a:latin typeface="宋体"/>
                <a:cs typeface="宋体"/>
              </a:rPr>
              <a:t> 字前的</a:t>
            </a:r>
            <a:r>
              <a:rPr sz="3200" spc="-20" dirty="0">
                <a:latin typeface="Arial"/>
                <a:cs typeface="Arial"/>
              </a:rPr>
              <a:t>“</a:t>
            </a:r>
            <a:r>
              <a:rPr sz="3200" spc="-20" dirty="0">
                <a:latin typeface="宋体"/>
                <a:cs typeface="宋体"/>
              </a:rPr>
              <a:t>0</a:t>
            </a:r>
            <a:r>
              <a:rPr sz="3200" spc="-20" dirty="0">
                <a:latin typeface="Arial"/>
                <a:cs typeface="Arial"/>
              </a:rPr>
              <a:t>”</a:t>
            </a:r>
            <a:r>
              <a:rPr sz="3200" spc="-30" dirty="0">
                <a:latin typeface="宋体"/>
                <a:cs typeface="宋体"/>
              </a:rPr>
              <a:t>不是有效数字)；</a:t>
            </a:r>
            <a:endParaRPr sz="3200" dirty="0">
              <a:latin typeface="宋体"/>
              <a:cs typeface="宋体"/>
            </a:endParaRPr>
          </a:p>
        </p:txBody>
      </p:sp>
      <p:sp>
        <p:nvSpPr>
          <p:cNvPr id="4" name="object 4"/>
          <p:cNvSpPr txBox="1"/>
          <p:nvPr/>
        </p:nvSpPr>
        <p:spPr>
          <a:xfrm>
            <a:off x="368687" y="3129788"/>
            <a:ext cx="297180" cy="375920"/>
          </a:xfrm>
          <a:prstGeom prst="rect">
            <a:avLst/>
          </a:prstGeom>
        </p:spPr>
        <p:txBody>
          <a:bodyPr vert="horz" wrap="square" lIns="0" tIns="0" rIns="0" bIns="0" rtlCol="0">
            <a:spAutoFit/>
          </a:bodyPr>
          <a:lstStyle/>
          <a:p>
            <a:pPr marL="12700">
              <a:lnSpc>
                <a:spcPct val="100000"/>
              </a:lnSpc>
            </a:pPr>
            <a:r>
              <a:rPr sz="2400" spc="1290" dirty="0">
                <a:solidFill>
                  <a:srgbClr val="CC3300"/>
                </a:solidFill>
                <a:latin typeface="Arial"/>
                <a:cs typeface="Arial"/>
              </a:rPr>
              <a:t>•</a:t>
            </a:r>
            <a:endParaRPr sz="2400" dirty="0">
              <a:latin typeface="Arial"/>
              <a:cs typeface="Arial"/>
            </a:endParaRPr>
          </a:p>
        </p:txBody>
      </p:sp>
      <p:sp>
        <p:nvSpPr>
          <p:cNvPr id="5" name="object 5"/>
          <p:cNvSpPr txBox="1"/>
          <p:nvPr/>
        </p:nvSpPr>
        <p:spPr>
          <a:xfrm>
            <a:off x="711461" y="3062732"/>
            <a:ext cx="7947659" cy="1997710"/>
          </a:xfrm>
          <a:prstGeom prst="rect">
            <a:avLst/>
          </a:prstGeom>
        </p:spPr>
        <p:txBody>
          <a:bodyPr vert="horz" wrap="square" lIns="0" tIns="0" rIns="0" bIns="0" rtlCol="0">
            <a:spAutoFit/>
          </a:bodyPr>
          <a:lstStyle/>
          <a:p>
            <a:pPr marL="12700" marR="208915" indent="1219200">
              <a:lnSpc>
                <a:spcPts val="3660"/>
              </a:lnSpc>
            </a:pPr>
            <a:r>
              <a:rPr sz="3200" u="heavy" spc="-20" dirty="0">
                <a:solidFill>
                  <a:srgbClr val="FF0000"/>
                </a:solidFill>
                <a:latin typeface="宋体"/>
                <a:cs typeface="宋体"/>
              </a:rPr>
              <a:t>0.5025</a:t>
            </a:r>
            <a:r>
              <a:rPr sz="3200" spc="-5" dirty="0">
                <a:solidFill>
                  <a:srgbClr val="FF0000"/>
                </a:solidFill>
                <a:latin typeface="宋体"/>
                <a:cs typeface="宋体"/>
              </a:rPr>
              <a:t> </a:t>
            </a:r>
            <a:r>
              <a:rPr sz="3200" spc="-35" dirty="0">
                <a:latin typeface="宋体"/>
                <a:cs typeface="宋体"/>
              </a:rPr>
              <a:t>四位有效数字(非零数字中间</a:t>
            </a:r>
            <a:r>
              <a:rPr sz="3200" spc="-25" dirty="0">
                <a:latin typeface="宋体"/>
                <a:cs typeface="宋体"/>
              </a:rPr>
              <a:t> 的</a:t>
            </a:r>
            <a:r>
              <a:rPr sz="3200" spc="-20" dirty="0">
                <a:latin typeface="Arial"/>
                <a:cs typeface="Arial"/>
              </a:rPr>
              <a:t>“</a:t>
            </a:r>
            <a:r>
              <a:rPr sz="3200" spc="-20" dirty="0">
                <a:latin typeface="宋体"/>
                <a:cs typeface="宋体"/>
              </a:rPr>
              <a:t>0</a:t>
            </a:r>
            <a:r>
              <a:rPr sz="3200" spc="-20" dirty="0">
                <a:latin typeface="Arial"/>
                <a:cs typeface="Arial"/>
              </a:rPr>
              <a:t>”</a:t>
            </a:r>
            <a:r>
              <a:rPr sz="3200" spc="-30" dirty="0">
                <a:latin typeface="宋体"/>
                <a:cs typeface="宋体"/>
              </a:rPr>
              <a:t>是有效数字)；</a:t>
            </a:r>
            <a:endParaRPr sz="3200" dirty="0">
              <a:latin typeface="宋体"/>
              <a:cs typeface="宋体"/>
            </a:endParaRPr>
          </a:p>
          <a:p>
            <a:pPr>
              <a:lnSpc>
                <a:spcPts val="850"/>
              </a:lnSpc>
              <a:spcBef>
                <a:spcPts val="4"/>
              </a:spcBef>
            </a:pPr>
            <a:endParaRPr sz="850" dirty="0"/>
          </a:p>
          <a:p>
            <a:pPr marL="1231900">
              <a:lnSpc>
                <a:spcPct val="100000"/>
              </a:lnSpc>
              <a:tabLst>
                <a:tab pos="2856865" algn="l"/>
              </a:tabLst>
            </a:pPr>
            <a:r>
              <a:rPr sz="3200" u="heavy" spc="-20" dirty="0">
                <a:solidFill>
                  <a:srgbClr val="FF0000"/>
                </a:solidFill>
                <a:latin typeface="宋体"/>
                <a:cs typeface="宋体"/>
              </a:rPr>
              <a:t>5.0250</a:t>
            </a:r>
            <a:r>
              <a:rPr sz="3200" spc="-20" dirty="0">
                <a:solidFill>
                  <a:srgbClr val="FF0000"/>
                </a:solidFill>
                <a:latin typeface="宋体"/>
                <a:cs typeface="宋体"/>
              </a:rPr>
              <a:t>	</a:t>
            </a:r>
            <a:r>
              <a:rPr sz="3200" spc="-35" dirty="0">
                <a:latin typeface="宋体"/>
                <a:cs typeface="宋体"/>
              </a:rPr>
              <a:t>五位有效数字(非零数字后的</a:t>
            </a:r>
            <a:endParaRPr sz="3200" dirty="0">
              <a:latin typeface="宋体"/>
              <a:cs typeface="宋体"/>
            </a:endParaRPr>
          </a:p>
          <a:p>
            <a:pPr marL="12700">
              <a:lnSpc>
                <a:spcPts val="3650"/>
              </a:lnSpc>
            </a:pPr>
            <a:r>
              <a:rPr sz="3200" spc="-20" dirty="0">
                <a:latin typeface="Arial"/>
                <a:cs typeface="Arial"/>
              </a:rPr>
              <a:t>“</a:t>
            </a:r>
            <a:r>
              <a:rPr sz="3200" spc="-20" dirty="0">
                <a:latin typeface="宋体"/>
                <a:cs typeface="宋体"/>
              </a:rPr>
              <a:t>0</a:t>
            </a:r>
            <a:r>
              <a:rPr sz="3200" spc="-20" dirty="0">
                <a:latin typeface="Arial"/>
                <a:cs typeface="Arial"/>
              </a:rPr>
              <a:t>”</a:t>
            </a:r>
            <a:r>
              <a:rPr sz="3200" spc="-30" dirty="0">
                <a:latin typeface="宋体"/>
                <a:cs typeface="宋体"/>
              </a:rPr>
              <a:t>是有效数字)。</a:t>
            </a:r>
            <a:endParaRPr sz="3200" dirty="0">
              <a:latin typeface="宋体"/>
              <a:cs typeface="宋体"/>
            </a:endParaRPr>
          </a:p>
        </p:txBody>
      </p:sp>
      <p:sp>
        <p:nvSpPr>
          <p:cNvPr id="6" name="object 6"/>
          <p:cNvSpPr txBox="1"/>
          <p:nvPr/>
        </p:nvSpPr>
        <p:spPr>
          <a:xfrm>
            <a:off x="368687" y="4201921"/>
            <a:ext cx="297180" cy="375920"/>
          </a:xfrm>
          <a:prstGeom prst="rect">
            <a:avLst/>
          </a:prstGeom>
        </p:spPr>
        <p:txBody>
          <a:bodyPr vert="horz" wrap="square" lIns="0" tIns="0" rIns="0" bIns="0" rtlCol="0">
            <a:spAutoFit/>
          </a:bodyPr>
          <a:lstStyle/>
          <a:p>
            <a:pPr marL="12700">
              <a:lnSpc>
                <a:spcPct val="100000"/>
              </a:lnSpc>
            </a:pPr>
            <a:r>
              <a:rPr sz="2400" spc="1290" dirty="0">
                <a:solidFill>
                  <a:srgbClr val="CC3300"/>
                </a:solidFill>
                <a:latin typeface="Arial"/>
                <a:cs typeface="Arial"/>
              </a:rPr>
              <a:t>•</a:t>
            </a:r>
            <a:endParaRPr sz="2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623823"/>
            <a:ext cx="8368665" cy="5774914"/>
          </a:xfrm>
          <a:prstGeom prst="rect">
            <a:avLst/>
          </a:prstGeom>
        </p:spPr>
        <p:txBody>
          <a:bodyPr vert="horz" wrap="square" lIns="0" tIns="0" rIns="0" bIns="0" rtlCol="0">
            <a:spAutoFit/>
          </a:bodyPr>
          <a:lstStyle/>
          <a:p>
            <a:pPr marL="12700">
              <a:lnSpc>
                <a:spcPct val="100000"/>
              </a:lnSpc>
            </a:pPr>
            <a:r>
              <a:rPr sz="3600" spc="75" dirty="0" smtClean="0">
                <a:latin typeface="宋体" panose="02010600030101010101" pitchFamily="2" charset="-122"/>
                <a:ea typeface="宋体" panose="02010600030101010101" pitchFamily="2" charset="-122"/>
                <a:cs typeface="微软雅黑"/>
              </a:rPr>
              <a:t>数字的修约规则</a:t>
            </a:r>
            <a:endParaRPr sz="3600" dirty="0">
              <a:latin typeface="宋体" panose="02010600030101010101" pitchFamily="2" charset="-122"/>
              <a:ea typeface="宋体" panose="02010600030101010101" pitchFamily="2" charset="-122"/>
              <a:cs typeface="微软雅黑"/>
            </a:endParaRPr>
          </a:p>
          <a:p>
            <a:pPr>
              <a:lnSpc>
                <a:spcPts val="650"/>
              </a:lnSpc>
              <a:spcBef>
                <a:spcPts val="21"/>
              </a:spcBef>
            </a:pPr>
            <a:endParaRPr sz="650" dirty="0">
              <a:latin typeface="宋体" panose="02010600030101010101" pitchFamily="2" charset="-122"/>
              <a:ea typeface="宋体" panose="02010600030101010101" pitchFamily="2" charset="-122"/>
            </a:endParaRPr>
          </a:p>
          <a:p>
            <a:pPr marL="355600" marR="184785" indent="-342900">
              <a:lnSpc>
                <a:spcPct val="9000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在处理数据时，涉及到各测量值的有效数字位数可 能不同，因此，应按照下面所述的计算规则，确定 各测量值的有效数字位数。各测量值的有效数字位 数确定之后，就要将它后面多余的数字舍弃。舍弃 多余数字的过程称为</a:t>
            </a:r>
            <a:r>
              <a:rPr sz="2800" dirty="0">
                <a:latin typeface="宋体" panose="02010600030101010101" pitchFamily="2" charset="-122"/>
                <a:ea typeface="宋体" panose="02010600030101010101" pitchFamily="2" charset="-122"/>
                <a:cs typeface="Arial"/>
              </a:rPr>
              <a:t>“</a:t>
            </a:r>
            <a:r>
              <a:rPr sz="2800" spc="-5" dirty="0">
                <a:latin typeface="宋体" panose="02010600030101010101" pitchFamily="2" charset="-122"/>
                <a:ea typeface="宋体" panose="02010600030101010101" pitchFamily="2" charset="-122"/>
                <a:cs typeface="微软雅黑"/>
              </a:rPr>
              <a:t>数字修</a:t>
            </a:r>
            <a:r>
              <a:rPr sz="2800" spc="-10" dirty="0">
                <a:latin typeface="宋体" panose="02010600030101010101" pitchFamily="2" charset="-122"/>
                <a:ea typeface="宋体" panose="02010600030101010101" pitchFamily="2" charset="-122"/>
                <a:cs typeface="微软雅黑"/>
              </a:rPr>
              <a:t>约</a:t>
            </a:r>
            <a:r>
              <a:rPr sz="2800" dirty="0">
                <a:latin typeface="宋体" panose="02010600030101010101" pitchFamily="2" charset="-122"/>
                <a:ea typeface="宋体" panose="02010600030101010101" pitchFamily="2" charset="-122"/>
                <a:cs typeface="Arial"/>
              </a:rPr>
              <a:t>”</a:t>
            </a:r>
            <a:r>
              <a:rPr sz="2800" spc="-5" dirty="0">
                <a:latin typeface="宋体" panose="02010600030101010101" pitchFamily="2" charset="-122"/>
                <a:ea typeface="宋体" panose="02010600030101010101" pitchFamily="2" charset="-122"/>
                <a:cs typeface="微软雅黑"/>
              </a:rPr>
              <a:t>过程，它所遵循的 规则称</a:t>
            </a:r>
            <a:r>
              <a:rPr sz="2800" spc="-10" dirty="0">
                <a:latin typeface="宋体" panose="02010600030101010101" pitchFamily="2" charset="-122"/>
                <a:ea typeface="宋体" panose="02010600030101010101" pitchFamily="2" charset="-122"/>
                <a:cs typeface="微软雅黑"/>
              </a:rPr>
              <a:t>为</a:t>
            </a:r>
            <a:r>
              <a:rPr sz="2800" dirty="0">
                <a:latin typeface="宋体" panose="02010600030101010101" pitchFamily="2" charset="-122"/>
                <a:ea typeface="宋体" panose="02010600030101010101" pitchFamily="2" charset="-122"/>
                <a:cs typeface="Arial"/>
              </a:rPr>
              <a:t>“</a:t>
            </a:r>
            <a:r>
              <a:rPr sz="2800" spc="-5" dirty="0">
                <a:latin typeface="宋体" panose="02010600030101010101" pitchFamily="2" charset="-122"/>
                <a:ea typeface="宋体" panose="02010600030101010101" pitchFamily="2" charset="-122"/>
                <a:cs typeface="微软雅黑"/>
              </a:rPr>
              <a:t>数字修约规则</a:t>
            </a:r>
            <a:r>
              <a:rPr sz="2800" spc="5" dirty="0">
                <a:latin typeface="宋体" panose="02010600030101010101" pitchFamily="2" charset="-122"/>
                <a:ea typeface="宋体" panose="02010600030101010101" pitchFamily="2" charset="-122"/>
                <a:cs typeface="Arial"/>
              </a:rPr>
              <a:t>”</a:t>
            </a:r>
            <a:r>
              <a:rPr sz="2800" spc="-5" dirty="0">
                <a:latin typeface="宋体" panose="02010600030101010101" pitchFamily="2" charset="-122"/>
                <a:ea typeface="宋体" panose="02010600030101010101" pitchFamily="2" charset="-122"/>
                <a:cs typeface="微软雅黑"/>
              </a:rPr>
              <a:t>，现在通行的数字修约规 则如下。</a:t>
            </a:r>
            <a:endParaRPr sz="2800" dirty="0">
              <a:latin typeface="宋体" panose="02010600030101010101" pitchFamily="2" charset="-122"/>
              <a:ea typeface="宋体" panose="02010600030101010101" pitchFamily="2" charset="-122"/>
              <a:cs typeface="微软雅黑"/>
            </a:endParaRPr>
          </a:p>
          <a:p>
            <a:pPr>
              <a:lnSpc>
                <a:spcPts val="650"/>
              </a:lnSpc>
              <a:spcBef>
                <a:spcPts val="29"/>
              </a:spcBef>
            </a:pPr>
            <a:endParaRPr sz="650" dirty="0">
              <a:latin typeface="宋体" panose="02010600030101010101" pitchFamily="2" charset="-122"/>
              <a:ea typeface="宋体" panose="02010600030101010101" pitchFamily="2" charset="-122"/>
            </a:endParaRPr>
          </a:p>
          <a:p>
            <a:pPr marL="355600" marR="6350" indent="-342900">
              <a:lnSpc>
                <a:spcPct val="9000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35" dirty="0">
                <a:latin typeface="宋体" panose="02010600030101010101" pitchFamily="2" charset="-122"/>
                <a:ea typeface="宋体" panose="02010600030101010101" pitchFamily="2" charset="-122"/>
                <a:cs typeface="微软雅黑"/>
              </a:rPr>
              <a:t>当测量值中被修约的那个数字等于或小于4时，该数</a:t>
            </a:r>
            <a:r>
              <a:rPr sz="2800" spc="-15" dirty="0">
                <a:latin typeface="宋体" panose="02010600030101010101" pitchFamily="2" charset="-122"/>
                <a:ea typeface="宋体" panose="02010600030101010101" pitchFamily="2" charset="-122"/>
                <a:cs typeface="微软雅黑"/>
              </a:rPr>
              <a:t> </a:t>
            </a:r>
            <a:r>
              <a:rPr sz="2800" spc="-60" dirty="0">
                <a:latin typeface="宋体" panose="02010600030101010101" pitchFamily="2" charset="-122"/>
                <a:ea typeface="宋体" panose="02010600030101010101" pitchFamily="2" charset="-122"/>
                <a:cs typeface="微软雅黑"/>
              </a:rPr>
              <a:t>字舍去；等于或大于6时，进位；等于5而且5的右面</a:t>
            </a:r>
            <a:r>
              <a:rPr sz="2800" spc="-25" dirty="0">
                <a:latin typeface="宋体" panose="02010600030101010101" pitchFamily="2" charset="-122"/>
                <a:ea typeface="宋体" panose="02010600030101010101" pitchFamily="2" charset="-122"/>
                <a:cs typeface="微软雅黑"/>
              </a:rPr>
              <a:t> </a:t>
            </a:r>
            <a:r>
              <a:rPr sz="2800" spc="-35" dirty="0">
                <a:latin typeface="宋体" panose="02010600030101010101" pitchFamily="2" charset="-122"/>
                <a:ea typeface="宋体" panose="02010600030101010101" pitchFamily="2" charset="-122"/>
                <a:cs typeface="微软雅黑"/>
              </a:rPr>
              <a:t>数字不全为零时，进位；等于5时而且5的右面数字</a:t>
            </a:r>
            <a:r>
              <a:rPr sz="2800" spc="-15" dirty="0">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全为零时，如进位后测量值末位数是偶数则进位， 如舍去后末位数是偶数则舍去。例如，将下列测量 值修约为三位有效数字时，结果如下</a:t>
            </a:r>
            <a:endParaRPr sz="2800" dirty="0">
              <a:latin typeface="宋体" panose="02010600030101010101" pitchFamily="2" charset="-122"/>
              <a:ea typeface="宋体" panose="02010600030101010101" pitchFamily="2" charset="-122"/>
              <a:cs typeface="微软雅黑"/>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25</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915415"/>
            <a:ext cx="297180" cy="1543685"/>
          </a:xfrm>
          <a:prstGeom prst="rect">
            <a:avLst/>
          </a:prstGeom>
        </p:spPr>
        <p:txBody>
          <a:bodyPr vert="horz" wrap="square" lIns="0" tIns="0" rIns="0" bIns="0" rtlCol="0">
            <a:spAutoFit/>
          </a:bodyPr>
          <a:lstStyle/>
          <a:p>
            <a:pPr marL="12700">
              <a:lnSpc>
                <a:spcPct val="100000"/>
              </a:lnSpc>
            </a:pPr>
            <a:r>
              <a:rPr sz="2400" spc="1290" dirty="0">
                <a:solidFill>
                  <a:srgbClr val="CC3300"/>
                </a:solidFill>
                <a:latin typeface="Arial"/>
                <a:cs typeface="Arial"/>
              </a:rPr>
              <a:t>•</a:t>
            </a:r>
            <a:endParaRPr sz="2400" dirty="0">
              <a:latin typeface="Arial"/>
              <a:cs typeface="Arial"/>
            </a:endParaRPr>
          </a:p>
          <a:p>
            <a:pPr>
              <a:lnSpc>
                <a:spcPts val="700"/>
              </a:lnSpc>
              <a:spcBef>
                <a:spcPts val="22"/>
              </a:spcBef>
            </a:pPr>
            <a:endParaRPr sz="700" dirty="0"/>
          </a:p>
          <a:p>
            <a:pPr>
              <a:lnSpc>
                <a:spcPts val="1000"/>
              </a:lnSpc>
            </a:pPr>
            <a:endParaRPr sz="1000" dirty="0"/>
          </a:p>
          <a:p>
            <a:pPr marL="12700">
              <a:lnSpc>
                <a:spcPct val="100000"/>
              </a:lnSpc>
            </a:pPr>
            <a:r>
              <a:rPr sz="2400" spc="1290" dirty="0">
                <a:solidFill>
                  <a:srgbClr val="CC3300"/>
                </a:solidFill>
                <a:latin typeface="Arial"/>
                <a:cs typeface="Arial"/>
              </a:rPr>
              <a:t>•</a:t>
            </a:r>
            <a:endParaRPr sz="2400" dirty="0">
              <a:latin typeface="Arial"/>
              <a:cs typeface="Arial"/>
            </a:endParaRPr>
          </a:p>
          <a:p>
            <a:pPr>
              <a:lnSpc>
                <a:spcPts val="700"/>
              </a:lnSpc>
              <a:spcBef>
                <a:spcPts val="15"/>
              </a:spcBef>
            </a:pPr>
            <a:endParaRPr sz="700" dirty="0"/>
          </a:p>
          <a:p>
            <a:pPr>
              <a:lnSpc>
                <a:spcPts val="1000"/>
              </a:lnSpc>
            </a:pPr>
            <a:endParaRPr sz="1000" dirty="0"/>
          </a:p>
          <a:p>
            <a:pPr marL="12700">
              <a:lnSpc>
                <a:spcPct val="100000"/>
              </a:lnSpc>
            </a:pPr>
            <a:r>
              <a:rPr sz="2400" spc="1290" dirty="0">
                <a:solidFill>
                  <a:srgbClr val="CC3300"/>
                </a:solidFill>
                <a:latin typeface="Arial"/>
                <a:cs typeface="Arial"/>
              </a:rPr>
              <a:t>•</a:t>
            </a:r>
            <a:endParaRPr sz="2400" dirty="0">
              <a:latin typeface="Arial"/>
              <a:cs typeface="Arial"/>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26</a:t>
            </a:fld>
            <a:endParaRPr sz="1400" dirty="0">
              <a:latin typeface="Arial"/>
              <a:cs typeface="Arial"/>
            </a:endParaRPr>
          </a:p>
        </p:txBody>
      </p:sp>
      <p:sp>
        <p:nvSpPr>
          <p:cNvPr id="3" name="object 3"/>
          <p:cNvSpPr txBox="1"/>
          <p:nvPr/>
        </p:nvSpPr>
        <p:spPr>
          <a:xfrm>
            <a:off x="1554311" y="813815"/>
            <a:ext cx="2463800" cy="1048385"/>
          </a:xfrm>
          <a:prstGeom prst="rect">
            <a:avLst/>
          </a:prstGeom>
        </p:spPr>
        <p:txBody>
          <a:bodyPr vert="horz" wrap="square" lIns="0" tIns="0" rIns="0" bIns="0" rtlCol="0">
            <a:spAutoFit/>
          </a:bodyPr>
          <a:lstStyle/>
          <a:p>
            <a:pPr marL="12700">
              <a:lnSpc>
                <a:spcPct val="100000"/>
              </a:lnSpc>
            </a:pPr>
            <a:r>
              <a:rPr sz="3200" spc="-55" dirty="0">
                <a:solidFill>
                  <a:srgbClr val="CC00CC"/>
                </a:solidFill>
                <a:latin typeface="微软雅黑"/>
                <a:cs typeface="微软雅黑"/>
              </a:rPr>
              <a:t>4.0433→4.04</a:t>
            </a:r>
            <a:endParaRPr sz="3200" dirty="0">
              <a:latin typeface="微软雅黑"/>
              <a:cs typeface="微软雅黑"/>
            </a:endParaRPr>
          </a:p>
          <a:p>
            <a:pPr>
              <a:lnSpc>
                <a:spcPts val="750"/>
              </a:lnSpc>
              <a:spcBef>
                <a:spcPts val="12"/>
              </a:spcBef>
            </a:pPr>
            <a:endParaRPr sz="750" dirty="0"/>
          </a:p>
          <a:p>
            <a:pPr marL="12700">
              <a:lnSpc>
                <a:spcPts val="3650"/>
              </a:lnSpc>
            </a:pPr>
            <a:r>
              <a:rPr sz="3200" spc="-55" dirty="0">
                <a:solidFill>
                  <a:srgbClr val="CC00CC"/>
                </a:solidFill>
                <a:latin typeface="微软雅黑"/>
                <a:cs typeface="微软雅黑"/>
              </a:rPr>
              <a:t>4.0463→4.05</a:t>
            </a:r>
            <a:endParaRPr sz="3200" dirty="0">
              <a:latin typeface="微软雅黑"/>
              <a:cs typeface="微软雅黑"/>
            </a:endParaRPr>
          </a:p>
        </p:txBody>
      </p:sp>
      <p:sp>
        <p:nvSpPr>
          <p:cNvPr id="4" name="object 4"/>
          <p:cNvSpPr txBox="1"/>
          <p:nvPr/>
        </p:nvSpPr>
        <p:spPr>
          <a:xfrm>
            <a:off x="4775637" y="813815"/>
            <a:ext cx="2463800" cy="1644650"/>
          </a:xfrm>
          <a:prstGeom prst="rect">
            <a:avLst/>
          </a:prstGeom>
        </p:spPr>
        <p:txBody>
          <a:bodyPr vert="horz" wrap="square" lIns="0" tIns="0" rIns="0" bIns="0" rtlCol="0">
            <a:spAutoFit/>
          </a:bodyPr>
          <a:lstStyle/>
          <a:p>
            <a:pPr marL="12700">
              <a:lnSpc>
                <a:spcPct val="100000"/>
              </a:lnSpc>
            </a:pPr>
            <a:r>
              <a:rPr sz="3200" spc="-55" dirty="0">
                <a:solidFill>
                  <a:srgbClr val="CC00CC"/>
                </a:solidFill>
                <a:latin typeface="微软雅黑"/>
                <a:cs typeface="微软雅黑"/>
              </a:rPr>
              <a:t>4.0353→4.04</a:t>
            </a:r>
            <a:endParaRPr sz="3200" dirty="0">
              <a:latin typeface="微软雅黑"/>
              <a:cs typeface="微软雅黑"/>
            </a:endParaRPr>
          </a:p>
          <a:p>
            <a:pPr>
              <a:lnSpc>
                <a:spcPts val="750"/>
              </a:lnSpc>
              <a:spcBef>
                <a:spcPts val="12"/>
              </a:spcBef>
            </a:pPr>
            <a:endParaRPr sz="750" dirty="0"/>
          </a:p>
          <a:p>
            <a:pPr marL="12700">
              <a:lnSpc>
                <a:spcPct val="100000"/>
              </a:lnSpc>
            </a:pPr>
            <a:r>
              <a:rPr sz="3200" spc="-55" dirty="0">
                <a:solidFill>
                  <a:srgbClr val="CC00CC"/>
                </a:solidFill>
                <a:latin typeface="微软雅黑"/>
                <a:cs typeface="微软雅黑"/>
              </a:rPr>
              <a:t>4.0350→4.04</a:t>
            </a:r>
            <a:endParaRPr sz="3200" dirty="0">
              <a:latin typeface="微软雅黑"/>
              <a:cs typeface="微软雅黑"/>
            </a:endParaRPr>
          </a:p>
          <a:p>
            <a:pPr>
              <a:lnSpc>
                <a:spcPts val="750"/>
              </a:lnSpc>
              <a:spcBef>
                <a:spcPts val="5"/>
              </a:spcBef>
            </a:pPr>
            <a:endParaRPr sz="750" dirty="0"/>
          </a:p>
          <a:p>
            <a:pPr marL="12700">
              <a:lnSpc>
                <a:spcPts val="3750"/>
              </a:lnSpc>
            </a:pPr>
            <a:r>
              <a:rPr sz="3200" spc="-55" dirty="0">
                <a:solidFill>
                  <a:srgbClr val="CC00CC"/>
                </a:solidFill>
                <a:latin typeface="微软雅黑"/>
                <a:cs typeface="微软雅黑"/>
              </a:rPr>
              <a:t>4.0650→4.06</a:t>
            </a:r>
            <a:endParaRPr sz="3200" dirty="0">
              <a:latin typeface="微软雅黑"/>
              <a:cs typeface="微软雅黑"/>
            </a:endParaRPr>
          </a:p>
        </p:txBody>
      </p:sp>
      <p:sp>
        <p:nvSpPr>
          <p:cNvPr id="5" name="object 5"/>
          <p:cNvSpPr txBox="1"/>
          <p:nvPr/>
        </p:nvSpPr>
        <p:spPr>
          <a:xfrm>
            <a:off x="368687" y="1981961"/>
            <a:ext cx="8085455" cy="3010535"/>
          </a:xfrm>
          <a:prstGeom prst="rect">
            <a:avLst/>
          </a:prstGeom>
        </p:spPr>
        <p:txBody>
          <a:bodyPr vert="horz" wrap="square" lIns="0" tIns="0" rIns="0" bIns="0" rtlCol="0">
            <a:spAutoFit/>
          </a:bodyPr>
          <a:lstStyle/>
          <a:p>
            <a:pPr marL="1168400">
              <a:lnSpc>
                <a:spcPct val="100000"/>
              </a:lnSpc>
            </a:pPr>
            <a:r>
              <a:rPr sz="3200" spc="-55" dirty="0">
                <a:solidFill>
                  <a:srgbClr val="CC00CC"/>
                </a:solidFill>
                <a:latin typeface="微软雅黑"/>
                <a:cs typeface="微软雅黑"/>
              </a:rPr>
              <a:t>4.0483→4.05</a:t>
            </a:r>
            <a:endParaRPr sz="3200" dirty="0">
              <a:latin typeface="微软雅黑"/>
              <a:cs typeface="微软雅黑"/>
            </a:endParaRPr>
          </a:p>
          <a:p>
            <a:pPr>
              <a:lnSpc>
                <a:spcPts val="750"/>
              </a:lnSpc>
              <a:spcBef>
                <a:spcPts val="15"/>
              </a:spcBef>
            </a:pPr>
            <a:endParaRPr sz="750" dirty="0"/>
          </a:p>
          <a:p>
            <a:pPr marL="355600" marR="6350" indent="-342900">
              <a:lnSpc>
                <a:spcPct val="99900"/>
              </a:lnSpc>
            </a:pPr>
            <a:r>
              <a:rPr sz="2400" spc="1290" dirty="0">
                <a:solidFill>
                  <a:srgbClr val="CC3300"/>
                </a:solidFill>
                <a:latin typeface="Arial"/>
                <a:cs typeface="Arial"/>
              </a:rPr>
              <a:t>•</a:t>
            </a:r>
            <a:r>
              <a:rPr sz="2400" spc="-110" dirty="0">
                <a:solidFill>
                  <a:srgbClr val="CC3300"/>
                </a:solidFill>
                <a:latin typeface="Arial"/>
                <a:cs typeface="Arial"/>
              </a:rPr>
              <a:t> </a:t>
            </a:r>
            <a:r>
              <a:rPr sz="3200" spc="-35" dirty="0">
                <a:latin typeface="宋体" panose="02010600030101010101" pitchFamily="2" charset="-122"/>
                <a:ea typeface="宋体" panose="02010600030101010101" pitchFamily="2" charset="-122"/>
                <a:cs typeface="微软雅黑"/>
              </a:rPr>
              <a:t>数字修约时，只允许对原测量值一次修约到 所需的位数，不能分次修约，例如，将</a:t>
            </a:r>
            <a:r>
              <a:rPr sz="3200" spc="-10" dirty="0">
                <a:latin typeface="宋体" panose="02010600030101010101" pitchFamily="2" charset="-122"/>
                <a:ea typeface="宋体" panose="02010600030101010101" pitchFamily="2" charset="-122"/>
                <a:cs typeface="微软雅黑"/>
              </a:rPr>
              <a:t> </a:t>
            </a:r>
            <a:r>
              <a:rPr sz="3200" spc="-55" dirty="0">
                <a:latin typeface="宋体" panose="02010600030101010101" pitchFamily="2" charset="-122"/>
                <a:ea typeface="宋体" panose="02010600030101010101" pitchFamily="2" charset="-122"/>
                <a:cs typeface="微软雅黑"/>
              </a:rPr>
              <a:t>15.4546修约到为四位有效数字时，应该为</a:t>
            </a:r>
            <a:endParaRPr sz="3200" dirty="0">
              <a:latin typeface="宋体" panose="02010600030101010101" pitchFamily="2" charset="-122"/>
              <a:ea typeface="宋体" panose="02010600030101010101" pitchFamily="2" charset="-122"/>
              <a:cs typeface="微软雅黑"/>
            </a:endParaRPr>
          </a:p>
          <a:p>
            <a:pPr marL="355600">
              <a:lnSpc>
                <a:spcPct val="100000"/>
              </a:lnSpc>
            </a:pPr>
            <a:r>
              <a:rPr sz="3200" spc="-50" dirty="0">
                <a:latin typeface="宋体" panose="02010600030101010101" pitchFamily="2" charset="-122"/>
                <a:ea typeface="宋体" panose="02010600030101010101" pitchFamily="2" charset="-122"/>
                <a:cs typeface="微软雅黑"/>
              </a:rPr>
              <a:t>15.45，不可以先修约为15.455，再修约为</a:t>
            </a:r>
            <a:endParaRPr sz="3200" dirty="0">
              <a:latin typeface="宋体" panose="02010600030101010101" pitchFamily="2" charset="-122"/>
              <a:ea typeface="宋体" panose="02010600030101010101" pitchFamily="2" charset="-122"/>
              <a:cs typeface="微软雅黑"/>
            </a:endParaRPr>
          </a:p>
          <a:p>
            <a:pPr marL="355600">
              <a:lnSpc>
                <a:spcPts val="3745"/>
              </a:lnSpc>
            </a:pPr>
            <a:r>
              <a:rPr sz="3200" spc="-60" dirty="0">
                <a:latin typeface="宋体" panose="02010600030101010101" pitchFamily="2" charset="-122"/>
                <a:ea typeface="宋体" panose="02010600030101010101" pitchFamily="2" charset="-122"/>
                <a:cs typeface="微软雅黑"/>
              </a:rPr>
              <a:t>15.46。</a:t>
            </a:r>
            <a:endParaRPr sz="3200" dirty="0">
              <a:latin typeface="宋体" panose="02010600030101010101" pitchFamily="2" charset="-122"/>
              <a:ea typeface="宋体" panose="02010600030101010101" pitchFamily="2" charset="-122"/>
              <a:cs typeface="微软雅黑"/>
            </a:endParaRPr>
          </a:p>
        </p:txBody>
      </p:sp>
    </p:spTree>
  </p:cSld>
  <p:clrMapOvr>
    <a:masterClrMapping/>
  </p:clrMapOvr>
  <p:transition>
    <p:blinds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7935" y="547623"/>
            <a:ext cx="8545195" cy="2459648"/>
          </a:xfrm>
          <a:prstGeom prst="rect">
            <a:avLst/>
          </a:prstGeom>
        </p:spPr>
        <p:txBody>
          <a:bodyPr vert="horz" wrap="square" lIns="0" tIns="0" rIns="0" bIns="0" rtlCol="0">
            <a:spAutoFit/>
          </a:bodyPr>
          <a:lstStyle/>
          <a:p>
            <a:pPr marL="12700">
              <a:lnSpc>
                <a:spcPct val="100000"/>
              </a:lnSpc>
            </a:pPr>
            <a:r>
              <a:rPr sz="2800" spc="114" dirty="0" smtClean="0">
                <a:solidFill>
                  <a:srgbClr val="FF00FF"/>
                </a:solidFill>
                <a:latin typeface="宋体" panose="02010600030101010101" pitchFamily="2" charset="-122"/>
                <a:ea typeface="宋体" panose="02010600030101010101" pitchFamily="2" charset="-122"/>
                <a:cs typeface="微软雅黑"/>
              </a:rPr>
              <a:t>运算规则</a:t>
            </a:r>
            <a:endParaRPr sz="2800" dirty="0">
              <a:latin typeface="宋体" panose="02010600030101010101" pitchFamily="2" charset="-122"/>
              <a:ea typeface="宋体" panose="02010600030101010101" pitchFamily="2" charset="-122"/>
              <a:cs typeface="微软雅黑"/>
            </a:endParaRPr>
          </a:p>
          <a:p>
            <a:pPr>
              <a:lnSpc>
                <a:spcPts val="650"/>
              </a:lnSpc>
              <a:spcBef>
                <a:spcPts val="21"/>
              </a:spcBef>
            </a:pPr>
            <a:endParaRPr sz="650" dirty="0">
              <a:latin typeface="宋体" panose="02010600030101010101" pitchFamily="2" charset="-122"/>
              <a:ea typeface="宋体" panose="02010600030101010101" pitchFamily="2" charset="-122"/>
            </a:endParaRPr>
          </a:p>
          <a:p>
            <a:pPr marL="354965" marR="6350" indent="-342900">
              <a:lnSpc>
                <a:spcPct val="90000"/>
              </a:lnSpc>
              <a:tabLst>
                <a:tab pos="1776730" algn="l"/>
              </a:tabLst>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效数字的运算结果所保留的位数应遵守下列规则</a:t>
            </a:r>
            <a:r>
              <a:rPr sz="2800" spc="-10" dirty="0">
                <a:latin typeface="宋体" panose="02010600030101010101" pitchFamily="2" charset="-122"/>
                <a:ea typeface="宋体" panose="02010600030101010101" pitchFamily="2" charset="-122"/>
                <a:cs typeface="微软雅黑"/>
              </a:rPr>
              <a:t>。</a:t>
            </a:r>
            <a:r>
              <a:rPr sz="2800" u="heavy" spc="240" dirty="0">
                <a:solidFill>
                  <a:srgbClr val="007C7A"/>
                </a:solidFill>
                <a:latin typeface="宋体" panose="02010600030101010101" pitchFamily="2" charset="-122"/>
                <a:ea typeface="宋体" panose="02010600030101010101" pitchFamily="2" charset="-122"/>
                <a:cs typeface="微软雅黑"/>
              </a:rPr>
              <a:t>1</a:t>
            </a:r>
            <a:r>
              <a:rPr sz="2800" u="heavy" spc="240" dirty="0" smtClean="0">
                <a:solidFill>
                  <a:srgbClr val="007C7A"/>
                </a:solidFill>
                <a:latin typeface="宋体" panose="02010600030101010101" pitchFamily="2" charset="-122"/>
                <a:ea typeface="宋体" panose="02010600030101010101" pitchFamily="2" charset="-122"/>
                <a:cs typeface="微软雅黑"/>
              </a:rPr>
              <a:t>.</a:t>
            </a:r>
            <a:r>
              <a:rPr sz="2800" u="heavy" spc="-5" dirty="0" smtClean="0">
                <a:solidFill>
                  <a:srgbClr val="007C7A"/>
                </a:solidFill>
                <a:latin typeface="宋体" panose="02010600030101010101" pitchFamily="2" charset="-122"/>
                <a:ea typeface="宋体" panose="02010600030101010101" pitchFamily="2" charset="-122"/>
                <a:cs typeface="微软雅黑"/>
              </a:rPr>
              <a:t>加减</a:t>
            </a:r>
            <a:r>
              <a:rPr sz="2800" u="heavy" dirty="0" smtClean="0">
                <a:solidFill>
                  <a:srgbClr val="007C7A"/>
                </a:solidFill>
                <a:latin typeface="宋体" panose="02010600030101010101" pitchFamily="2" charset="-122"/>
                <a:ea typeface="宋体" panose="02010600030101010101" pitchFamily="2" charset="-122"/>
                <a:cs typeface="微软雅黑"/>
              </a:rPr>
              <a:t>法</a:t>
            </a:r>
            <a:r>
              <a:rPr sz="2800" spc="-5" dirty="0" smtClean="0">
                <a:latin typeface="宋体" panose="02010600030101010101" pitchFamily="2" charset="-122"/>
                <a:ea typeface="宋体" panose="02010600030101010101" pitchFamily="2" charset="-122"/>
                <a:cs typeface="微软雅黑"/>
              </a:rPr>
              <a:t>几个数据相加减后的结果</a:t>
            </a:r>
            <a:r>
              <a:rPr sz="2800" spc="-5" dirty="0">
                <a:latin typeface="宋体" panose="02010600030101010101" pitchFamily="2" charset="-122"/>
                <a:ea typeface="宋体" panose="02010600030101010101" pitchFamily="2" charset="-122"/>
                <a:cs typeface="微软雅黑"/>
              </a:rPr>
              <a:t>，其小数点后的 位数应与各数据中小数点后位数最少的相同。在运 </a:t>
            </a:r>
            <a:r>
              <a:rPr sz="2800" spc="-5" dirty="0">
                <a:latin typeface="宋体" panose="02010600030101010101" pitchFamily="2" charset="-122"/>
                <a:ea typeface="宋体" panose="02010600030101010101" pitchFamily="2" charset="-122"/>
                <a:cs typeface="微软雅黑"/>
              </a:rPr>
              <a:t>算时，</a:t>
            </a:r>
            <a:r>
              <a:rPr sz="2800" spc="-5" dirty="0" smtClean="0">
                <a:latin typeface="宋体" panose="02010600030101010101" pitchFamily="2" charset="-122"/>
                <a:ea typeface="宋体" panose="02010600030101010101" pitchFamily="2" charset="-122"/>
                <a:cs typeface="微软雅黑"/>
              </a:rPr>
              <a:t>各数据可先比小数点后位数最少的多留一位小数，进行加减，然后按上述规则修约</a:t>
            </a:r>
            <a:r>
              <a:rPr sz="2800" spc="-5" dirty="0" smtClean="0">
                <a:latin typeface="宋体" panose="02010600030101010101" pitchFamily="2" charset="-122"/>
                <a:ea typeface="宋体" panose="02010600030101010101" pitchFamily="2" charset="-122"/>
                <a:cs typeface="微软雅黑"/>
              </a:rPr>
              <a:t>。</a:t>
            </a:r>
            <a:endParaRPr sz="2800" dirty="0">
              <a:latin typeface="宋体" panose="02010600030101010101" pitchFamily="2" charset="-122"/>
              <a:ea typeface="宋体" panose="02010600030101010101" pitchFamily="2" charset="-122"/>
              <a:cs typeface="微软雅黑"/>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27</a:t>
            </a:fld>
            <a:endParaRPr sz="1400" dirty="0">
              <a:latin typeface="Arial"/>
              <a:cs typeface="Arial"/>
            </a:endParaRPr>
          </a:p>
        </p:txBody>
      </p:sp>
      <p:sp>
        <p:nvSpPr>
          <p:cNvPr id="3" name="object 3"/>
          <p:cNvSpPr txBox="1"/>
          <p:nvPr/>
        </p:nvSpPr>
        <p:spPr>
          <a:xfrm>
            <a:off x="767703" y="3011807"/>
            <a:ext cx="8366759" cy="1154162"/>
          </a:xfrm>
          <a:prstGeom prst="rect">
            <a:avLst/>
          </a:prstGeom>
        </p:spPr>
        <p:txBody>
          <a:bodyPr vert="horz" wrap="square" lIns="0" tIns="0" rIns="0" bIns="0" rtlCol="0">
            <a:spAutoFit/>
          </a:bodyPr>
          <a:lstStyle/>
          <a:p>
            <a:pPr marL="355600" marR="6350" indent="-342900" algn="just">
              <a:lnSpc>
                <a:spcPts val="302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0" dirty="0">
                <a:latin typeface="宋体" panose="02010600030101010101" pitchFamily="2" charset="-122"/>
                <a:ea typeface="宋体" panose="02010600030101010101" pitchFamily="2" charset="-122"/>
                <a:cs typeface="微软雅黑"/>
              </a:rPr>
              <a:t>如0.0121，1.5078和30.64三个数据相加，各数据中</a:t>
            </a:r>
            <a:r>
              <a:rPr sz="2800" spc="-25" dirty="0">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小数点后位数最少的为30.64(两位)则先将0.0121修 </a:t>
            </a:r>
            <a:r>
              <a:rPr sz="2800" spc="-50" dirty="0">
                <a:latin typeface="宋体" panose="02010600030101010101" pitchFamily="2" charset="-122"/>
                <a:ea typeface="宋体" panose="02010600030101010101" pitchFamily="2" charset="-122"/>
                <a:cs typeface="微软雅黑"/>
              </a:rPr>
              <a:t>约为0.012，将1.5078修约为1.508，然后相加，即</a:t>
            </a:r>
            <a:endParaRPr sz="2800" dirty="0">
              <a:latin typeface="宋体" panose="02010600030101010101" pitchFamily="2" charset="-122"/>
              <a:ea typeface="宋体" panose="02010600030101010101" pitchFamily="2" charset="-122"/>
              <a:cs typeface="微软雅黑"/>
            </a:endParaRPr>
          </a:p>
        </p:txBody>
      </p:sp>
      <p:sp>
        <p:nvSpPr>
          <p:cNvPr id="4" name="object 4"/>
          <p:cNvSpPr txBox="1"/>
          <p:nvPr/>
        </p:nvSpPr>
        <p:spPr>
          <a:xfrm>
            <a:off x="447935" y="4351273"/>
            <a:ext cx="263525" cy="330200"/>
          </a:xfrm>
          <a:prstGeom prst="rect">
            <a:avLst/>
          </a:prstGeom>
        </p:spPr>
        <p:txBody>
          <a:bodyPr vert="horz" wrap="square" lIns="0" tIns="0" rIns="0" bIns="0" rtlCol="0">
            <a:spAutoFit/>
          </a:bodyPr>
          <a:lstStyle/>
          <a:p>
            <a:pPr marL="12700">
              <a:lnSpc>
                <a:spcPct val="100000"/>
              </a:lnSpc>
            </a:pPr>
            <a:r>
              <a:rPr sz="2100" spc="1130" dirty="0">
                <a:solidFill>
                  <a:srgbClr val="CC3300"/>
                </a:solidFill>
                <a:latin typeface="Arial"/>
                <a:cs typeface="Arial"/>
              </a:rPr>
              <a:t>•</a:t>
            </a:r>
            <a:endParaRPr sz="2100" dirty="0">
              <a:latin typeface="Arial"/>
              <a:cs typeface="Arial"/>
            </a:endParaRPr>
          </a:p>
        </p:txBody>
      </p:sp>
      <p:sp>
        <p:nvSpPr>
          <p:cNvPr id="5" name="object 5"/>
          <p:cNvSpPr txBox="1"/>
          <p:nvPr/>
        </p:nvSpPr>
        <p:spPr>
          <a:xfrm>
            <a:off x="1501781" y="4262373"/>
            <a:ext cx="4290695" cy="423193"/>
          </a:xfrm>
          <a:prstGeom prst="rect">
            <a:avLst/>
          </a:prstGeom>
        </p:spPr>
        <p:txBody>
          <a:bodyPr vert="horz" wrap="square" lIns="0" tIns="0" rIns="0" bIns="0" rtlCol="0">
            <a:spAutoFit/>
          </a:bodyPr>
          <a:lstStyle/>
          <a:p>
            <a:pPr marL="12700">
              <a:lnSpc>
                <a:spcPts val="3295"/>
              </a:lnSpc>
            </a:pPr>
            <a:r>
              <a:rPr sz="2800" spc="-145" dirty="0">
                <a:latin typeface="宋体" panose="02010600030101010101" pitchFamily="2" charset="-122"/>
                <a:ea typeface="宋体" panose="02010600030101010101" pitchFamily="2" charset="-122"/>
                <a:cs typeface="微软雅黑"/>
              </a:rPr>
              <a:t>0.012+1.508+30.64=32.160</a:t>
            </a:r>
            <a:endParaRPr sz="2800" dirty="0">
              <a:latin typeface="宋体" panose="02010600030101010101" pitchFamily="2" charset="-122"/>
              <a:ea typeface="宋体" panose="02010600030101010101" pitchFamily="2" charset="-122"/>
              <a:cs typeface="微软雅黑"/>
            </a:endParaRPr>
          </a:p>
        </p:txBody>
      </p:sp>
      <p:sp>
        <p:nvSpPr>
          <p:cNvPr id="6" name="object 6"/>
          <p:cNvSpPr txBox="1"/>
          <p:nvPr/>
        </p:nvSpPr>
        <p:spPr>
          <a:xfrm>
            <a:off x="447935" y="4731766"/>
            <a:ext cx="6944995" cy="419100"/>
          </a:xfrm>
          <a:prstGeom prst="rect">
            <a:avLst/>
          </a:prstGeom>
        </p:spPr>
        <p:txBody>
          <a:bodyPr vert="horz" wrap="square" lIns="0" tIns="0" rIns="0" bIns="0" rtlCol="0">
            <a:spAutoFit/>
          </a:bodyPr>
          <a:lstStyle/>
          <a:p>
            <a:pPr marL="12700">
              <a:lnSpc>
                <a:spcPts val="3300"/>
              </a:lnSpc>
            </a:pPr>
            <a:r>
              <a:rPr sz="2100" spc="1130" dirty="0">
                <a:solidFill>
                  <a:srgbClr val="CC3300"/>
                </a:solidFill>
                <a:latin typeface="Arial"/>
                <a:cs typeface="Arial"/>
              </a:rPr>
              <a:t>•</a:t>
            </a:r>
            <a:r>
              <a:rPr sz="2100" spc="245" dirty="0">
                <a:solidFill>
                  <a:srgbClr val="CC3300"/>
                </a:solidFill>
                <a:latin typeface="Arial"/>
                <a:cs typeface="Arial"/>
              </a:rPr>
              <a:t> </a:t>
            </a:r>
            <a:r>
              <a:rPr sz="2800" spc="-30" dirty="0">
                <a:latin typeface="宋体" panose="02010600030101010101" pitchFamily="2" charset="-122"/>
                <a:ea typeface="宋体" panose="02010600030101010101" pitchFamily="2" charset="-122"/>
                <a:cs typeface="微软雅黑"/>
              </a:rPr>
              <a:t>最后按小数点后保留两位修约，得32.16。</a:t>
            </a:r>
            <a:endParaRPr sz="2800" dirty="0">
              <a:latin typeface="宋体" panose="02010600030101010101" pitchFamily="2" charset="-122"/>
              <a:ea typeface="宋体" panose="02010600030101010101" pitchFamily="2" charset="-122"/>
              <a:cs typeface="微软雅黑"/>
            </a:endParaRPr>
          </a:p>
        </p:txBody>
      </p:sp>
    </p:spTree>
  </p:cSld>
  <p:clrMapOvr>
    <a:masterClrMapping/>
  </p:clrMapOvr>
  <p:transition>
    <p:blinds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659973"/>
            <a:ext cx="8380730" cy="5271187"/>
          </a:xfrm>
          <a:prstGeom prst="rect">
            <a:avLst/>
          </a:prstGeom>
        </p:spPr>
        <p:txBody>
          <a:bodyPr vert="horz" wrap="square" lIns="0" tIns="0" rIns="0" bIns="0" rtlCol="0">
            <a:spAutoFit/>
          </a:bodyPr>
          <a:lstStyle/>
          <a:p>
            <a:pPr marL="355600" marR="6350" indent="-343535">
              <a:lnSpc>
                <a:spcPct val="100099"/>
              </a:lnSpc>
              <a:tabLst>
                <a:tab pos="1967864" algn="l"/>
              </a:tabLst>
            </a:pPr>
            <a:r>
              <a:rPr sz="2800" u="heavy" spc="235" dirty="0">
                <a:solidFill>
                  <a:srgbClr val="007C7A"/>
                </a:solidFill>
                <a:latin typeface="宋体" panose="02010600030101010101" pitchFamily="2" charset="-122"/>
                <a:ea typeface="宋体" panose="02010600030101010101" pitchFamily="2" charset="-122"/>
                <a:cs typeface="微软雅黑"/>
              </a:rPr>
              <a:t>2.</a:t>
            </a:r>
            <a:r>
              <a:rPr sz="2800" u="heavy" spc="-280" dirty="0">
                <a:solidFill>
                  <a:srgbClr val="007C7A"/>
                </a:solidFill>
                <a:latin typeface="宋体" panose="02010600030101010101" pitchFamily="2" charset="-122"/>
                <a:ea typeface="宋体" panose="02010600030101010101" pitchFamily="2" charset="-122"/>
                <a:cs typeface="微软雅黑"/>
              </a:rPr>
              <a:t> </a:t>
            </a:r>
            <a:r>
              <a:rPr sz="2800" u="heavy" spc="-5" dirty="0">
                <a:solidFill>
                  <a:srgbClr val="007C7A"/>
                </a:solidFill>
                <a:latin typeface="宋体" panose="02010600030101010101" pitchFamily="2" charset="-122"/>
                <a:ea typeface="宋体" panose="02010600030101010101" pitchFamily="2" charset="-122"/>
                <a:cs typeface="微软雅黑"/>
              </a:rPr>
              <a:t>乘除</a:t>
            </a:r>
            <a:r>
              <a:rPr sz="2800" u="heavy" dirty="0">
                <a:solidFill>
                  <a:srgbClr val="007C7A"/>
                </a:solidFill>
                <a:latin typeface="宋体" panose="02010600030101010101" pitchFamily="2" charset="-122"/>
                <a:ea typeface="宋体" panose="02010600030101010101" pitchFamily="2" charset="-122"/>
                <a:cs typeface="微软雅黑"/>
              </a:rPr>
              <a:t>法</a:t>
            </a:r>
            <a:r>
              <a:rPr sz="2800" dirty="0">
                <a:solidFill>
                  <a:srgbClr val="007C7A"/>
                </a:solidFill>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几个数据相乘除后的结果，其有效数字的 位数应与各数据中有效数字位数最少的相同，在运 算时先多保留一位，最后修约。</a:t>
            </a:r>
            <a:endParaRPr sz="2800" dirty="0">
              <a:latin typeface="宋体" panose="02010600030101010101" pitchFamily="2" charset="-122"/>
              <a:ea typeface="宋体" panose="02010600030101010101" pitchFamily="2" charset="-122"/>
              <a:cs typeface="微软雅黑"/>
            </a:endParaRPr>
          </a:p>
          <a:p>
            <a:pPr marL="723265" marR="540385" indent="-711200">
              <a:lnSpc>
                <a:spcPct val="120200"/>
              </a:lnSpc>
            </a:pPr>
            <a:r>
              <a:rPr sz="2800" spc="-90" dirty="0">
                <a:latin typeface="宋体" panose="02010600030101010101" pitchFamily="2" charset="-122"/>
                <a:ea typeface="宋体" panose="02010600030101010101" pitchFamily="2" charset="-122"/>
                <a:cs typeface="微软雅黑"/>
              </a:rPr>
              <a:t>例如O.0121，3.42361，50.3426三个数据相乘，即</a:t>
            </a:r>
            <a:r>
              <a:rPr sz="2800" spc="-40" dirty="0">
                <a:latin typeface="宋体" panose="02010600030101010101" pitchFamily="2" charset="-122"/>
                <a:ea typeface="宋体" panose="02010600030101010101" pitchFamily="2" charset="-122"/>
                <a:cs typeface="微软雅黑"/>
              </a:rPr>
              <a:t> 0.0121×3.42361×50.3426</a:t>
            </a:r>
            <a:endParaRPr sz="2800" dirty="0">
              <a:latin typeface="宋体" panose="02010600030101010101" pitchFamily="2" charset="-122"/>
              <a:ea typeface="宋体" panose="02010600030101010101" pitchFamily="2" charset="-122"/>
              <a:cs typeface="微软雅黑"/>
            </a:endParaRPr>
          </a:p>
          <a:p>
            <a:pPr>
              <a:lnSpc>
                <a:spcPts val="650"/>
              </a:lnSpc>
              <a:spcBef>
                <a:spcPts val="22"/>
              </a:spcBef>
            </a:pPr>
            <a:endParaRPr sz="650" dirty="0">
              <a:latin typeface="宋体" panose="02010600030101010101" pitchFamily="2" charset="-122"/>
              <a:ea typeface="宋体" panose="02010600030101010101" pitchFamily="2" charset="-122"/>
            </a:endParaRPr>
          </a:p>
          <a:p>
            <a:pPr marL="723265">
              <a:lnSpc>
                <a:spcPct val="100000"/>
              </a:lnSpc>
              <a:tabLst>
                <a:tab pos="2499995" algn="l"/>
              </a:tabLst>
            </a:pPr>
            <a:r>
              <a:rPr sz="2800" spc="-140" dirty="0">
                <a:latin typeface="宋体" panose="02010600030101010101" pitchFamily="2" charset="-122"/>
                <a:ea typeface="宋体" panose="02010600030101010101" pitchFamily="2" charset="-122"/>
                <a:cs typeface="微软雅黑"/>
              </a:rPr>
              <a:t>=O.0121</a:t>
            </a:r>
            <a:r>
              <a:rPr sz="2800" spc="-170" dirty="0">
                <a:latin typeface="宋体" panose="02010600030101010101" pitchFamily="2" charset="-122"/>
                <a:ea typeface="宋体" panose="02010600030101010101" pitchFamily="2" charset="-122"/>
                <a:cs typeface="微软雅黑"/>
              </a:rPr>
              <a:t>×</a:t>
            </a:r>
            <a:r>
              <a:rPr sz="2800" dirty="0">
                <a:latin typeface="宋体" panose="02010600030101010101" pitchFamily="2" charset="-122"/>
                <a:ea typeface="宋体" panose="02010600030101010101" pitchFamily="2" charset="-122"/>
                <a:cs typeface="微软雅黑"/>
              </a:rPr>
              <a:t>	</a:t>
            </a:r>
            <a:r>
              <a:rPr sz="2800" spc="10" dirty="0">
                <a:latin typeface="宋体" panose="02010600030101010101" pitchFamily="2" charset="-122"/>
                <a:ea typeface="宋体" panose="02010600030101010101" pitchFamily="2" charset="-122"/>
                <a:cs typeface="微软雅黑"/>
              </a:rPr>
              <a:t>3.424×50.34</a:t>
            </a:r>
            <a:endParaRPr sz="2800" dirty="0">
              <a:latin typeface="宋体" panose="02010600030101010101" pitchFamily="2" charset="-122"/>
              <a:ea typeface="宋体" panose="02010600030101010101" pitchFamily="2" charset="-122"/>
              <a:cs typeface="微软雅黑"/>
            </a:endParaRPr>
          </a:p>
          <a:p>
            <a:pPr>
              <a:lnSpc>
                <a:spcPts val="650"/>
              </a:lnSpc>
              <a:spcBef>
                <a:spcPts val="27"/>
              </a:spcBef>
            </a:pPr>
            <a:endParaRPr sz="650" dirty="0">
              <a:latin typeface="宋体" panose="02010600030101010101" pitchFamily="2" charset="-122"/>
              <a:ea typeface="宋体" panose="02010600030101010101" pitchFamily="2" charset="-122"/>
            </a:endParaRPr>
          </a:p>
          <a:p>
            <a:pPr marL="723265">
              <a:lnSpc>
                <a:spcPct val="100000"/>
              </a:lnSpc>
            </a:pPr>
            <a:r>
              <a:rPr sz="2800" spc="-215" dirty="0">
                <a:latin typeface="宋体" panose="02010600030101010101" pitchFamily="2" charset="-122"/>
                <a:ea typeface="宋体" panose="02010600030101010101" pitchFamily="2" charset="-122"/>
                <a:cs typeface="微软雅黑"/>
              </a:rPr>
              <a:t>=2.085606336</a:t>
            </a:r>
            <a:endParaRPr sz="2800" dirty="0">
              <a:latin typeface="宋体" panose="02010600030101010101" pitchFamily="2" charset="-122"/>
              <a:ea typeface="宋体" panose="02010600030101010101" pitchFamily="2" charset="-122"/>
              <a:cs typeface="微软雅黑"/>
            </a:endParaRPr>
          </a:p>
          <a:p>
            <a:pPr>
              <a:lnSpc>
                <a:spcPts val="650"/>
              </a:lnSpc>
              <a:spcBef>
                <a:spcPts val="27"/>
              </a:spcBef>
            </a:pPr>
            <a:endParaRPr sz="650" dirty="0">
              <a:latin typeface="宋体" panose="02010600030101010101" pitchFamily="2" charset="-122"/>
              <a:ea typeface="宋体" panose="02010600030101010101" pitchFamily="2" charset="-122"/>
            </a:endParaRPr>
          </a:p>
          <a:p>
            <a:pPr marL="723265">
              <a:lnSpc>
                <a:spcPct val="100000"/>
              </a:lnSpc>
            </a:pPr>
            <a:r>
              <a:rPr sz="2800" spc="-145" dirty="0">
                <a:latin typeface="宋体" panose="02010600030101010101" pitchFamily="2" charset="-122"/>
                <a:ea typeface="宋体" panose="02010600030101010101" pitchFamily="2" charset="-122"/>
                <a:cs typeface="微软雅黑"/>
              </a:rPr>
              <a:t>=2.09</a:t>
            </a:r>
            <a:endParaRPr sz="2800" dirty="0">
              <a:latin typeface="宋体" panose="02010600030101010101" pitchFamily="2" charset="-122"/>
              <a:ea typeface="宋体" panose="02010600030101010101" pitchFamily="2" charset="-122"/>
              <a:cs typeface="微软雅黑"/>
            </a:endParaRPr>
          </a:p>
          <a:p>
            <a:pPr>
              <a:lnSpc>
                <a:spcPts val="650"/>
              </a:lnSpc>
              <a:spcBef>
                <a:spcPts val="24"/>
              </a:spcBef>
            </a:pPr>
            <a:endParaRPr sz="650" dirty="0">
              <a:latin typeface="宋体" panose="02010600030101010101" pitchFamily="2" charset="-122"/>
              <a:ea typeface="宋体" panose="02010600030101010101" pitchFamily="2" charset="-122"/>
            </a:endParaRPr>
          </a:p>
          <a:p>
            <a:pPr marL="355600" marR="553720" indent="-342900">
              <a:lnSpc>
                <a:spcPct val="100099"/>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35" dirty="0">
                <a:latin typeface="宋体" panose="02010600030101010101" pitchFamily="2" charset="-122"/>
                <a:ea typeface="宋体" panose="02010600030101010101" pitchFamily="2" charset="-122"/>
                <a:cs typeface="微软雅黑"/>
              </a:rPr>
              <a:t>当数据的第一位有效数字是8或9时，在乘除运算</a:t>
            </a:r>
            <a:r>
              <a:rPr sz="2800" spc="-15" dirty="0">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中，该数据的有效数字的位数可多算一位。如 </a:t>
            </a:r>
            <a:r>
              <a:rPr sz="2800" spc="-30" dirty="0">
                <a:latin typeface="宋体" panose="02010600030101010101" pitchFamily="2" charset="-122"/>
                <a:ea typeface="宋体" panose="02010600030101010101" pitchFamily="2" charset="-122"/>
                <a:cs typeface="微软雅黑"/>
              </a:rPr>
              <a:t>9.645，应看作五位有效数字。</a:t>
            </a:r>
            <a:endParaRPr sz="2800" dirty="0">
              <a:latin typeface="宋体" panose="02010600030101010101" pitchFamily="2" charset="-122"/>
              <a:ea typeface="宋体" panose="02010600030101010101" pitchFamily="2" charset="-122"/>
              <a:cs typeface="微软雅黑"/>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28</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5535" y="520191"/>
            <a:ext cx="8367395" cy="5706745"/>
          </a:xfrm>
          <a:prstGeom prst="rect">
            <a:avLst/>
          </a:prstGeom>
        </p:spPr>
        <p:txBody>
          <a:bodyPr vert="horz" wrap="square" lIns="0" tIns="0" rIns="0" bIns="0" rtlCol="0">
            <a:spAutoFit/>
          </a:bodyPr>
          <a:lstStyle/>
          <a:p>
            <a:pPr marL="355600" marR="172085" indent="-342900">
              <a:lnSpc>
                <a:spcPts val="3020"/>
              </a:lnSpc>
              <a:tabLst>
                <a:tab pos="2501265" algn="l"/>
              </a:tabLst>
            </a:pPr>
            <a:r>
              <a:rPr sz="2800" u="heavy" spc="60" dirty="0">
                <a:solidFill>
                  <a:srgbClr val="007C7A"/>
                </a:solidFill>
                <a:latin typeface="宋体" panose="02010600030101010101" pitchFamily="2" charset="-122"/>
                <a:ea typeface="宋体" panose="02010600030101010101" pitchFamily="2" charset="-122"/>
                <a:cs typeface="微软雅黑"/>
              </a:rPr>
              <a:t>3.乘方和开</a:t>
            </a:r>
            <a:r>
              <a:rPr sz="2800" u="heavy" spc="80" dirty="0">
                <a:solidFill>
                  <a:srgbClr val="007C7A"/>
                </a:solidFill>
                <a:latin typeface="宋体" panose="02010600030101010101" pitchFamily="2" charset="-122"/>
                <a:ea typeface="宋体" panose="02010600030101010101" pitchFamily="2" charset="-122"/>
                <a:cs typeface="微软雅黑"/>
              </a:rPr>
              <a:t>方</a:t>
            </a:r>
            <a:r>
              <a:rPr sz="2800" dirty="0">
                <a:solidFill>
                  <a:srgbClr val="007C7A"/>
                </a:solidFill>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一个数据乘方和开方的结果，其有效 数字的位数与原数据的有效数字位数相同。如： </a:t>
            </a:r>
            <a:r>
              <a:rPr sz="2800" spc="-5" dirty="0" smtClean="0">
                <a:latin typeface="宋体" panose="02010600030101010101" pitchFamily="2" charset="-122"/>
                <a:ea typeface="宋体" panose="02010600030101010101" pitchFamily="2" charset="-122"/>
                <a:cs typeface="微软雅黑"/>
              </a:rPr>
              <a:t>6.83</a:t>
            </a:r>
            <a:r>
              <a:rPr sz="3200" spc="-254" baseline="23391" dirty="0" smtClean="0">
                <a:latin typeface="宋体" panose="02010600030101010101" pitchFamily="2" charset="-122"/>
                <a:ea typeface="宋体" panose="02010600030101010101" pitchFamily="2" charset="-122"/>
                <a:cs typeface="微软雅黑"/>
              </a:rPr>
              <a:t>2</a:t>
            </a:r>
            <a:r>
              <a:rPr lang="en-US" sz="3200" spc="-254" baseline="23391" dirty="0" smtClean="0">
                <a:latin typeface="宋体" panose="02010600030101010101" pitchFamily="2" charset="-122"/>
                <a:ea typeface="宋体" panose="02010600030101010101" pitchFamily="2" charset="-122"/>
                <a:cs typeface="微软雅黑"/>
              </a:rPr>
              <a:t> </a:t>
            </a:r>
            <a:r>
              <a:rPr sz="2800" spc="-100" dirty="0" smtClean="0">
                <a:latin typeface="宋体" panose="02010600030101010101" pitchFamily="2" charset="-122"/>
                <a:ea typeface="宋体" panose="02010600030101010101" pitchFamily="2" charset="-122"/>
                <a:cs typeface="微软雅黑"/>
              </a:rPr>
              <a:t>=</a:t>
            </a:r>
            <a:r>
              <a:rPr sz="2800" spc="-100" dirty="0">
                <a:latin typeface="宋体" panose="02010600030101010101" pitchFamily="2" charset="-122"/>
                <a:ea typeface="宋体" panose="02010600030101010101" pitchFamily="2" charset="-122"/>
                <a:cs typeface="微软雅黑"/>
              </a:rPr>
              <a:t>46.6489，修约为46.6。</a:t>
            </a:r>
            <a:endParaRPr sz="2800" dirty="0">
              <a:latin typeface="宋体" panose="02010600030101010101" pitchFamily="2" charset="-122"/>
              <a:ea typeface="宋体" panose="02010600030101010101" pitchFamily="2" charset="-122"/>
              <a:cs typeface="微软雅黑"/>
            </a:endParaRPr>
          </a:p>
          <a:p>
            <a:pPr>
              <a:lnSpc>
                <a:spcPts val="650"/>
              </a:lnSpc>
              <a:spcBef>
                <a:spcPts val="31"/>
              </a:spcBef>
            </a:pPr>
            <a:endParaRPr sz="650" dirty="0">
              <a:latin typeface="宋体" panose="02010600030101010101" pitchFamily="2" charset="-122"/>
              <a:ea typeface="宋体" panose="02010600030101010101" pitchFamily="2" charset="-122"/>
            </a:endParaRPr>
          </a:p>
          <a:p>
            <a:pPr marL="355600" marR="349885" indent="-343535">
              <a:lnSpc>
                <a:spcPts val="3020"/>
              </a:lnSpc>
              <a:tabLst>
                <a:tab pos="1612265" algn="l"/>
              </a:tabLst>
            </a:pPr>
            <a:r>
              <a:rPr sz="2800" u="heavy" spc="235" dirty="0">
                <a:solidFill>
                  <a:srgbClr val="007C7A"/>
                </a:solidFill>
                <a:latin typeface="宋体" panose="02010600030101010101" pitchFamily="2" charset="-122"/>
                <a:ea typeface="宋体" panose="02010600030101010101" pitchFamily="2" charset="-122"/>
                <a:cs typeface="微软雅黑"/>
              </a:rPr>
              <a:t>4.</a:t>
            </a:r>
            <a:r>
              <a:rPr sz="2800" u="heavy" spc="-280" dirty="0">
                <a:solidFill>
                  <a:srgbClr val="007C7A"/>
                </a:solidFill>
                <a:latin typeface="宋体" panose="02010600030101010101" pitchFamily="2" charset="-122"/>
                <a:ea typeface="宋体" panose="02010600030101010101" pitchFamily="2" charset="-122"/>
                <a:cs typeface="微软雅黑"/>
              </a:rPr>
              <a:t> </a:t>
            </a:r>
            <a:r>
              <a:rPr sz="2800" u="heavy" spc="-5" dirty="0">
                <a:solidFill>
                  <a:srgbClr val="007C7A"/>
                </a:solidFill>
                <a:latin typeface="宋体" panose="02010600030101010101" pitchFamily="2" charset="-122"/>
                <a:ea typeface="宋体" panose="02010600030101010101" pitchFamily="2" charset="-122"/>
                <a:cs typeface="微软雅黑"/>
              </a:rPr>
              <a:t>对</a:t>
            </a:r>
            <a:r>
              <a:rPr sz="2800" u="heavy" dirty="0">
                <a:solidFill>
                  <a:srgbClr val="007C7A"/>
                </a:solidFill>
                <a:latin typeface="宋体" panose="02010600030101010101" pitchFamily="2" charset="-122"/>
                <a:ea typeface="宋体" panose="02010600030101010101" pitchFamily="2" charset="-122"/>
                <a:cs typeface="微软雅黑"/>
              </a:rPr>
              <a:t>数</a:t>
            </a:r>
            <a:r>
              <a:rPr sz="2800" dirty="0">
                <a:solidFill>
                  <a:srgbClr val="007C7A"/>
                </a:solidFill>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在对数运算中，所得结果的小数点后位数 </a:t>
            </a:r>
            <a:r>
              <a:rPr sz="2800" spc="20" dirty="0">
                <a:latin typeface="宋体" panose="02010600030101010101" pitchFamily="2" charset="-122"/>
                <a:ea typeface="宋体" panose="02010600030101010101" pitchFamily="2" charset="-122"/>
                <a:cs typeface="微软雅黑"/>
              </a:rPr>
              <a:t>(不包括首数)应与真数的有效数字位数相同。</a:t>
            </a:r>
            <a:endParaRPr sz="2800" dirty="0">
              <a:latin typeface="宋体" panose="02010600030101010101" pitchFamily="2" charset="-122"/>
              <a:ea typeface="宋体" panose="02010600030101010101" pitchFamily="2" charset="-122"/>
              <a:cs typeface="微软雅黑"/>
            </a:endParaRPr>
          </a:p>
          <a:p>
            <a:pPr>
              <a:lnSpc>
                <a:spcPts val="600"/>
              </a:lnSpc>
              <a:spcBef>
                <a:spcPts val="28"/>
              </a:spcBef>
            </a:pPr>
            <a:endParaRPr sz="600" dirty="0">
              <a:latin typeface="宋体" panose="02010600030101010101" pitchFamily="2" charset="-122"/>
              <a:ea typeface="宋体" panose="02010600030101010101" pitchFamily="2" charset="-122"/>
            </a:endParaRPr>
          </a:p>
          <a:p>
            <a:pPr marL="355600" marR="6350" indent="-342900">
              <a:lnSpc>
                <a:spcPct val="90000"/>
              </a:lnSpc>
              <a:tabLst>
                <a:tab pos="3020695" algn="l"/>
                <a:tab pos="3376295" algn="l"/>
                <a:tab pos="3731260" algn="l"/>
              </a:tabLst>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45" dirty="0">
                <a:latin typeface="宋体" panose="02010600030101010101" pitchFamily="2" charset="-122"/>
                <a:ea typeface="宋体" panose="02010600030101010101" pitchFamily="2" charset="-122"/>
                <a:cs typeface="微软雅黑"/>
              </a:rPr>
              <a:t>常数(如π、e等)和系数、倍数等非测量值，可认为</a:t>
            </a:r>
            <a:r>
              <a:rPr sz="2800" spc="10" dirty="0">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其有效数字位数是无限的。在运算中可根据需要取 </a:t>
            </a:r>
            <a:r>
              <a:rPr sz="2800" spc="-35" dirty="0">
                <a:latin typeface="宋体" panose="02010600030101010101" pitchFamily="2" charset="-122"/>
                <a:ea typeface="宋体" panose="02010600030101010101" pitchFamily="2" charset="-122"/>
                <a:cs typeface="微软雅黑"/>
              </a:rPr>
              <a:t>任意位数都可以，不影响运算结果。如：某质量的</a:t>
            </a:r>
            <a:r>
              <a:rPr sz="2800" spc="-35" dirty="0" smtClean="0">
                <a:latin typeface="宋体" panose="02010600030101010101" pitchFamily="2" charset="-122"/>
                <a:ea typeface="宋体" panose="02010600030101010101" pitchFamily="2" charset="-122"/>
                <a:cs typeface="微软雅黑"/>
              </a:rPr>
              <a:t>2</a:t>
            </a:r>
            <a:r>
              <a:rPr sz="2800" spc="25" dirty="0" smtClean="0">
                <a:latin typeface="宋体" panose="02010600030101010101" pitchFamily="2" charset="-122"/>
                <a:ea typeface="宋体" panose="02010600030101010101" pitchFamily="2" charset="-122"/>
                <a:cs typeface="微软雅黑"/>
              </a:rPr>
              <a:t>倍</a:t>
            </a:r>
            <a:r>
              <a:rPr sz="2800" spc="25" dirty="0">
                <a:latin typeface="宋体" panose="02010600030101010101" pitchFamily="2" charset="-122"/>
                <a:ea typeface="宋体" panose="02010600030101010101" pitchFamily="2" charset="-122"/>
                <a:cs typeface="微软雅黑"/>
              </a:rPr>
              <a:t>，O.124(g</a:t>
            </a:r>
            <a:r>
              <a:rPr sz="2800" spc="25" dirty="0" smtClean="0">
                <a:latin typeface="宋体" panose="02010600030101010101" pitchFamily="2" charset="-122"/>
                <a:ea typeface="宋体" panose="02010600030101010101" pitchFamily="2" charset="-122"/>
                <a:cs typeface="微软雅黑"/>
              </a:rPr>
              <a:t>)</a:t>
            </a:r>
            <a:r>
              <a:rPr sz="2800" spc="40" dirty="0" smtClean="0">
                <a:latin typeface="宋体" panose="02010600030101010101" pitchFamily="2" charset="-122"/>
                <a:ea typeface="宋体" panose="02010600030101010101" pitchFamily="2" charset="-122"/>
                <a:cs typeface="微软雅黑"/>
              </a:rPr>
              <a:t>×</a:t>
            </a:r>
            <a:r>
              <a:rPr sz="2800" spc="-250" dirty="0" smtClean="0">
                <a:latin typeface="宋体" panose="02010600030101010101" pitchFamily="2" charset="-122"/>
                <a:ea typeface="宋体" panose="02010600030101010101" pitchFamily="2" charset="-122"/>
                <a:cs typeface="微软雅黑"/>
              </a:rPr>
              <a:t>2</a:t>
            </a:r>
            <a:r>
              <a:rPr lang="en-US" sz="2800" spc="-250" dirty="0" smtClean="0">
                <a:latin typeface="宋体" panose="02010600030101010101" pitchFamily="2" charset="-122"/>
                <a:ea typeface="宋体" panose="02010600030101010101" pitchFamily="2" charset="-122"/>
                <a:cs typeface="微软雅黑"/>
              </a:rPr>
              <a:t> </a:t>
            </a:r>
            <a:r>
              <a:rPr sz="2800" spc="-690" dirty="0" smtClean="0">
                <a:latin typeface="宋体" panose="02010600030101010101" pitchFamily="2" charset="-122"/>
                <a:ea typeface="宋体" panose="02010600030101010101" pitchFamily="2" charset="-122"/>
                <a:cs typeface="微软雅黑"/>
              </a:rPr>
              <a:t>=</a:t>
            </a:r>
            <a:r>
              <a:rPr lang="en-US" sz="2800" spc="-690" dirty="0" smtClean="0">
                <a:latin typeface="宋体" panose="02010600030101010101" pitchFamily="2" charset="-122"/>
                <a:ea typeface="宋体" panose="02010600030101010101" pitchFamily="2" charset="-122"/>
                <a:cs typeface="微软雅黑"/>
              </a:rPr>
              <a:t> </a:t>
            </a:r>
            <a:r>
              <a:rPr sz="2800" spc="-5" dirty="0" smtClean="0">
                <a:latin typeface="宋体" panose="02010600030101010101" pitchFamily="2" charset="-122"/>
                <a:ea typeface="宋体" panose="02010600030101010101" pitchFamily="2" charset="-122"/>
                <a:cs typeface="微软雅黑"/>
              </a:rPr>
              <a:t>0.248(g</a:t>
            </a:r>
            <a:r>
              <a:rPr sz="2800" spc="-5" dirty="0">
                <a:latin typeface="宋体" panose="02010600030101010101" pitchFamily="2" charset="-122"/>
                <a:ea typeface="宋体" panose="02010600030101010101" pitchFamily="2" charset="-122"/>
                <a:cs typeface="微软雅黑"/>
              </a:rPr>
              <a:t>)，</a:t>
            </a:r>
            <a:r>
              <a:rPr sz="2800" spc="-5" dirty="0" smtClean="0">
                <a:latin typeface="宋体" panose="02010600030101010101" pitchFamily="2" charset="-122"/>
                <a:ea typeface="宋体" panose="02010600030101010101" pitchFamily="2" charset="-122"/>
                <a:cs typeface="微软雅黑"/>
              </a:rPr>
              <a:t>结果取三位有效数</a:t>
            </a:r>
            <a:r>
              <a:rPr sz="2800" dirty="0" smtClean="0">
                <a:latin typeface="宋体" panose="02010600030101010101" pitchFamily="2" charset="-122"/>
                <a:ea typeface="宋体" panose="02010600030101010101" pitchFamily="2" charset="-122"/>
                <a:cs typeface="微软雅黑"/>
              </a:rPr>
              <a:t>字</a:t>
            </a:r>
            <a:r>
              <a:rPr sz="2800" dirty="0">
                <a:latin typeface="宋体" panose="02010600030101010101" pitchFamily="2" charset="-122"/>
                <a:ea typeface="宋体" panose="02010600030101010101" pitchFamily="2" charset="-122"/>
                <a:cs typeface="微软雅黑"/>
              </a:rPr>
              <a:t>。</a:t>
            </a:r>
          </a:p>
          <a:p>
            <a:pPr>
              <a:lnSpc>
                <a:spcPts val="700"/>
              </a:lnSpc>
              <a:spcBef>
                <a:spcPts val="28"/>
              </a:spcBef>
            </a:pPr>
            <a:endParaRPr sz="700" dirty="0">
              <a:latin typeface="宋体" panose="02010600030101010101" pitchFamily="2" charset="-122"/>
              <a:ea typeface="宋体" panose="02010600030101010101" pitchFamily="2" charset="-122"/>
            </a:endParaRPr>
          </a:p>
          <a:p>
            <a:pPr marL="355600" marR="183515" indent="-342900">
              <a:lnSpc>
                <a:spcPts val="302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求四个或四个以上测量数据的平均值时，其结果的 有效数字的位数增加一位。</a:t>
            </a:r>
            <a:endParaRPr sz="2800" dirty="0">
              <a:latin typeface="宋体" panose="02010600030101010101" pitchFamily="2" charset="-122"/>
              <a:ea typeface="宋体" panose="02010600030101010101" pitchFamily="2" charset="-122"/>
              <a:cs typeface="微软雅黑"/>
            </a:endParaRPr>
          </a:p>
          <a:p>
            <a:pPr>
              <a:lnSpc>
                <a:spcPts val="650"/>
              </a:lnSpc>
              <a:spcBef>
                <a:spcPts val="32"/>
              </a:spcBef>
            </a:pPr>
            <a:endParaRPr sz="650" dirty="0">
              <a:latin typeface="宋体" panose="02010600030101010101" pitchFamily="2" charset="-122"/>
              <a:ea typeface="宋体" panose="02010600030101010101" pitchFamily="2" charset="-122"/>
            </a:endParaRPr>
          </a:p>
          <a:p>
            <a:pPr marL="355600" marR="183515" indent="-342900">
              <a:lnSpc>
                <a:spcPts val="302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5" dirty="0">
                <a:latin typeface="宋体" panose="02010600030101010101" pitchFamily="2" charset="-122"/>
                <a:ea typeface="宋体" panose="02010600030101010101" pitchFamily="2" charset="-122"/>
                <a:cs typeface="微软雅黑"/>
              </a:rPr>
              <a:t>误差和偏差的有效数字最多只取两位，但运算过程 </a:t>
            </a:r>
            <a:r>
              <a:rPr sz="2800" spc="-5" dirty="0" smtClean="0">
                <a:latin typeface="宋体" panose="02010600030101010101" pitchFamily="2" charset="-122"/>
                <a:ea typeface="宋体" panose="02010600030101010101" pitchFamily="2" charset="-122"/>
                <a:cs typeface="微软雅黑"/>
              </a:rPr>
              <a:t>先不修约</a:t>
            </a:r>
            <a:r>
              <a:rPr sz="2800" spc="-5" dirty="0">
                <a:latin typeface="宋体" panose="02010600030101010101" pitchFamily="2" charset="-122"/>
                <a:ea typeface="宋体" panose="02010600030101010101" pitchFamily="2" charset="-122"/>
                <a:cs typeface="微软雅黑"/>
              </a:rPr>
              <a:t>，最后修约到要求的位数。</a:t>
            </a:r>
            <a:endParaRPr sz="2800" dirty="0">
              <a:latin typeface="宋体" panose="02010600030101010101" pitchFamily="2" charset="-122"/>
              <a:ea typeface="宋体" panose="02010600030101010101" pitchFamily="2" charset="-122"/>
              <a:cs typeface="微软雅黑"/>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29</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687" y="1118615"/>
            <a:ext cx="8355330" cy="4534575"/>
          </a:xfrm>
          <a:prstGeom prst="rect">
            <a:avLst/>
          </a:prstGeom>
        </p:spPr>
        <p:txBody>
          <a:bodyPr vert="horz" wrap="square" lIns="0" tIns="0" rIns="0" bIns="0" rtlCol="0">
            <a:spAutoFit/>
          </a:bodyPr>
          <a:lstStyle/>
          <a:p>
            <a:pPr marL="12700">
              <a:lnSpc>
                <a:spcPct val="100000"/>
              </a:lnSpc>
            </a:pPr>
            <a:r>
              <a:rPr sz="3200" spc="50" dirty="0" smtClean="0">
                <a:solidFill>
                  <a:srgbClr val="CC3300"/>
                </a:solidFill>
                <a:latin typeface="宋体" panose="02010600030101010101" pitchFamily="2" charset="-122"/>
                <a:ea typeface="宋体" panose="02010600030101010101" pitchFamily="2" charset="-122"/>
                <a:cs typeface="微软雅黑"/>
              </a:rPr>
              <a:t>可疑数据的取舍</a:t>
            </a:r>
            <a:endParaRPr sz="3200" dirty="0">
              <a:latin typeface="宋体" panose="02010600030101010101" pitchFamily="2" charset="-122"/>
              <a:ea typeface="宋体" panose="02010600030101010101" pitchFamily="2" charset="-122"/>
              <a:cs typeface="微软雅黑"/>
            </a:endParaRPr>
          </a:p>
          <a:p>
            <a:pPr>
              <a:lnSpc>
                <a:spcPts val="750"/>
              </a:lnSpc>
              <a:spcBef>
                <a:spcPts val="15"/>
              </a:spcBef>
            </a:pPr>
            <a:endParaRPr sz="750" dirty="0">
              <a:latin typeface="宋体" panose="02010600030101010101" pitchFamily="2" charset="-122"/>
              <a:ea typeface="宋体" panose="02010600030101010101" pitchFamily="2" charset="-122"/>
            </a:endParaRPr>
          </a:p>
          <a:p>
            <a:pPr marL="355600" marR="6350" indent="-342900">
              <a:lnSpc>
                <a:spcPct val="99900"/>
              </a:lnSpc>
            </a:pPr>
            <a:r>
              <a:rPr sz="2400" spc="1290" dirty="0">
                <a:solidFill>
                  <a:srgbClr val="CC3300"/>
                </a:solidFill>
                <a:latin typeface="宋体" panose="02010600030101010101" pitchFamily="2" charset="-122"/>
                <a:ea typeface="宋体" panose="02010600030101010101" pitchFamily="2" charset="-122"/>
                <a:cs typeface="Arial"/>
              </a:rPr>
              <a:t>•</a:t>
            </a:r>
            <a:r>
              <a:rPr sz="2400" spc="-110" dirty="0">
                <a:solidFill>
                  <a:srgbClr val="CC3300"/>
                </a:solidFill>
                <a:latin typeface="宋体" panose="02010600030101010101" pitchFamily="2" charset="-122"/>
                <a:ea typeface="宋体" panose="02010600030101010101" pitchFamily="2" charset="-122"/>
                <a:cs typeface="Arial"/>
              </a:rPr>
              <a:t> </a:t>
            </a:r>
            <a:r>
              <a:rPr sz="3200" spc="-35" dirty="0">
                <a:latin typeface="宋体" panose="02010600030101010101" pitchFamily="2" charset="-122"/>
                <a:ea typeface="宋体" panose="02010600030101010101" pitchFamily="2" charset="-122"/>
                <a:cs typeface="微软雅黑"/>
              </a:rPr>
              <a:t>在一组平行试验所得的结果数据中，常常会 有个别数据和其他数据相差很大。有的数据 明显影响实验结果可信度，影响全组数据平 均值的准确性，当测定次数不太多时，影响 尤为显著。这种数据叫作</a:t>
            </a:r>
            <a:r>
              <a:rPr sz="3200" spc="-20" dirty="0">
                <a:latin typeface="宋体" panose="02010600030101010101" pitchFamily="2" charset="-122"/>
                <a:ea typeface="宋体" panose="02010600030101010101" pitchFamily="2" charset="-122"/>
                <a:cs typeface="Arial"/>
              </a:rPr>
              <a:t>“</a:t>
            </a:r>
            <a:r>
              <a:rPr sz="3200" spc="-35" dirty="0">
                <a:latin typeface="宋体" panose="02010600030101010101" pitchFamily="2" charset="-122"/>
                <a:ea typeface="宋体" panose="02010600030101010101" pitchFamily="2" charset="-122"/>
                <a:cs typeface="微软雅黑"/>
              </a:rPr>
              <a:t>离群数据</a:t>
            </a:r>
            <a:r>
              <a:rPr sz="3200" spc="-20" dirty="0">
                <a:latin typeface="宋体" panose="02010600030101010101" pitchFamily="2" charset="-122"/>
                <a:ea typeface="宋体" panose="02010600030101010101" pitchFamily="2" charset="-122"/>
                <a:cs typeface="Arial"/>
              </a:rPr>
              <a:t>”</a:t>
            </a:r>
            <a:r>
              <a:rPr sz="3200" spc="-35" dirty="0">
                <a:latin typeface="宋体" panose="02010600030101010101" pitchFamily="2" charset="-122"/>
                <a:ea typeface="宋体" panose="02010600030101010101" pitchFamily="2" charset="-122"/>
                <a:cs typeface="微软雅黑"/>
              </a:rPr>
              <a:t>。如果明 确知道是因为实验条件发生明显变化或实验 过程中的过失误差而造成的，则应该果断剔</a:t>
            </a:r>
            <a:r>
              <a:rPr sz="3200" spc="-25" dirty="0">
                <a:latin typeface="宋体" panose="02010600030101010101" pitchFamily="2" charset="-122"/>
                <a:ea typeface="宋体" panose="02010600030101010101" pitchFamily="2" charset="-122"/>
                <a:cs typeface="微软雅黑"/>
              </a:rPr>
              <a:t> 除。</a:t>
            </a:r>
            <a:endParaRPr sz="3200" dirty="0">
              <a:latin typeface="宋体" panose="02010600030101010101" pitchFamily="2" charset="-122"/>
              <a:ea typeface="宋体" panose="02010600030101010101" pitchFamily="2" charset="-122"/>
              <a:cs typeface="微软雅黑"/>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30</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5535" y="1057147"/>
            <a:ext cx="8085455" cy="3857466"/>
          </a:xfrm>
          <a:prstGeom prst="rect">
            <a:avLst/>
          </a:prstGeom>
        </p:spPr>
        <p:txBody>
          <a:bodyPr vert="horz" wrap="square" lIns="0" tIns="0" rIns="0" bIns="0" rtlCol="0">
            <a:spAutoFit/>
          </a:bodyPr>
          <a:lstStyle/>
          <a:p>
            <a:pPr marL="355600" marR="6350" indent="-342900" algn="just">
              <a:lnSpc>
                <a:spcPts val="3450"/>
              </a:lnSpc>
            </a:pPr>
            <a:r>
              <a:rPr sz="2400" spc="1290" dirty="0">
                <a:solidFill>
                  <a:srgbClr val="CC3300"/>
                </a:solidFill>
                <a:latin typeface="Arial"/>
                <a:cs typeface="Arial"/>
              </a:rPr>
              <a:t>•</a:t>
            </a:r>
            <a:r>
              <a:rPr sz="2400" spc="-110" dirty="0">
                <a:solidFill>
                  <a:srgbClr val="CC3300"/>
                </a:solidFill>
                <a:latin typeface="Arial"/>
                <a:cs typeface="Arial"/>
              </a:rPr>
              <a:t> </a:t>
            </a:r>
            <a:r>
              <a:rPr sz="3200" spc="-35" dirty="0">
                <a:latin typeface="宋体" panose="02010600030101010101" pitchFamily="2" charset="-122"/>
                <a:ea typeface="宋体" panose="02010600030101010101" pitchFamily="2" charset="-122"/>
                <a:cs typeface="微软雅黑"/>
              </a:rPr>
              <a:t>可是，在多数情况下，很难判断哪些数据是 离散数据，因为正常的数据也有一定的离散 性。绝不能任意地剔除一些误差较大但并非 离群的数据。在环境监测分析中，常用下列 方法来对可疑数据进行取舍。</a:t>
            </a:r>
            <a:endParaRPr sz="3200" dirty="0">
              <a:latin typeface="宋体" panose="02010600030101010101" pitchFamily="2" charset="-122"/>
              <a:ea typeface="宋体" panose="02010600030101010101" pitchFamily="2" charset="-122"/>
              <a:cs typeface="微软雅黑"/>
            </a:endParaRPr>
          </a:p>
          <a:p>
            <a:pPr marL="355600" indent="-342900">
              <a:lnSpc>
                <a:spcPct val="100000"/>
              </a:lnSpc>
              <a:spcBef>
                <a:spcPts val="325"/>
              </a:spcBef>
              <a:buClr>
                <a:srgbClr val="CC3300"/>
              </a:buClr>
              <a:buSzPct val="75000"/>
              <a:buFont typeface="Arial"/>
              <a:buChar char="•"/>
              <a:tabLst>
                <a:tab pos="355600" algn="l"/>
              </a:tabLst>
            </a:pPr>
            <a:r>
              <a:rPr sz="3200" u="heavy" spc="-110" dirty="0">
                <a:solidFill>
                  <a:srgbClr val="007C7A"/>
                </a:solidFill>
                <a:latin typeface="宋体" panose="02010600030101010101" pitchFamily="2" charset="-122"/>
                <a:ea typeface="宋体" panose="02010600030101010101" pitchFamily="2" charset="-122"/>
                <a:cs typeface="微软雅黑"/>
              </a:rPr>
              <a:t>1.Grubbs检验法</a:t>
            </a:r>
            <a:endParaRPr sz="3200" dirty="0">
              <a:latin typeface="宋体" panose="02010600030101010101" pitchFamily="2" charset="-122"/>
              <a:ea typeface="宋体" panose="02010600030101010101" pitchFamily="2" charset="-122"/>
              <a:cs typeface="微软雅黑"/>
            </a:endParaRPr>
          </a:p>
          <a:p>
            <a:pPr marL="355600" indent="-342900">
              <a:lnSpc>
                <a:spcPct val="100000"/>
              </a:lnSpc>
              <a:spcBef>
                <a:spcPts val="370"/>
              </a:spcBef>
              <a:buClr>
                <a:srgbClr val="CC3300"/>
              </a:buClr>
              <a:buSzPct val="75000"/>
              <a:buFont typeface="Arial"/>
              <a:buChar char="•"/>
              <a:tabLst>
                <a:tab pos="355600" algn="l"/>
              </a:tabLst>
            </a:pPr>
            <a:r>
              <a:rPr sz="3200" u="heavy" spc="-45" dirty="0">
                <a:solidFill>
                  <a:srgbClr val="007C7A"/>
                </a:solidFill>
                <a:latin typeface="宋体" panose="02010600030101010101" pitchFamily="2" charset="-122"/>
                <a:ea typeface="宋体" panose="02010600030101010101" pitchFamily="2" charset="-122"/>
                <a:cs typeface="微软雅黑"/>
              </a:rPr>
              <a:t>2.Dixon检验法</a:t>
            </a:r>
            <a:endParaRPr sz="3200" dirty="0">
              <a:latin typeface="宋体" panose="02010600030101010101" pitchFamily="2" charset="-122"/>
              <a:ea typeface="宋体" panose="02010600030101010101" pitchFamily="2" charset="-122"/>
              <a:cs typeface="微软雅黑"/>
            </a:endParaRPr>
          </a:p>
          <a:p>
            <a:pPr marL="12700">
              <a:lnSpc>
                <a:spcPts val="3754"/>
              </a:lnSpc>
              <a:spcBef>
                <a:spcPts val="370"/>
              </a:spcBef>
            </a:pPr>
            <a:r>
              <a:rPr sz="2400" spc="1290" dirty="0">
                <a:solidFill>
                  <a:srgbClr val="CC3300"/>
                </a:solidFill>
                <a:latin typeface="宋体" panose="02010600030101010101" pitchFamily="2" charset="-122"/>
                <a:ea typeface="宋体" panose="02010600030101010101" pitchFamily="2" charset="-122"/>
                <a:cs typeface="Arial"/>
              </a:rPr>
              <a:t>•</a:t>
            </a:r>
            <a:r>
              <a:rPr sz="2400" spc="-110" dirty="0">
                <a:solidFill>
                  <a:srgbClr val="CC3300"/>
                </a:solidFill>
                <a:latin typeface="宋体" panose="02010600030101010101" pitchFamily="2" charset="-122"/>
                <a:ea typeface="宋体" panose="02010600030101010101" pitchFamily="2" charset="-122"/>
                <a:cs typeface="Arial"/>
              </a:rPr>
              <a:t> </a:t>
            </a:r>
            <a:r>
              <a:rPr sz="3200" u="heavy" spc="50" dirty="0">
                <a:solidFill>
                  <a:srgbClr val="007C7A"/>
                </a:solidFill>
                <a:latin typeface="宋体" panose="02010600030101010101" pitchFamily="2" charset="-122"/>
                <a:ea typeface="宋体" panose="02010600030101010101" pitchFamily="2" charset="-122"/>
                <a:cs typeface="微软雅黑"/>
              </a:rPr>
              <a:t>3.标准偏差法</a:t>
            </a:r>
            <a:endParaRPr sz="3200" dirty="0">
              <a:latin typeface="宋体" panose="02010600030101010101" pitchFamily="2" charset="-122"/>
              <a:ea typeface="宋体" panose="02010600030101010101" pitchFamily="2" charset="-122"/>
              <a:cs typeface="微软雅黑"/>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31</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9335" y="598170"/>
            <a:ext cx="7977505" cy="483870"/>
          </a:xfrm>
          <a:prstGeom prst="rect">
            <a:avLst/>
          </a:prstGeom>
        </p:spPr>
        <p:txBody>
          <a:bodyPr vert="horz" wrap="square" lIns="0" tIns="0" rIns="0" bIns="0" rtlCol="0">
            <a:spAutoFit/>
          </a:bodyPr>
          <a:lstStyle/>
          <a:p>
            <a:pPr marL="12700">
              <a:lnSpc>
                <a:spcPts val="3804"/>
              </a:lnSpc>
            </a:pPr>
            <a:r>
              <a:rPr sz="3200" spc="35" dirty="0" smtClean="0">
                <a:solidFill>
                  <a:srgbClr val="CC3300"/>
                </a:solidFill>
                <a:latin typeface="宋体" panose="02010600030101010101" pitchFamily="2" charset="-122"/>
                <a:ea typeface="宋体" panose="02010600030101010101" pitchFamily="2" charset="-122"/>
                <a:cs typeface="微软雅黑"/>
              </a:rPr>
              <a:t>分析结果的统计学表示法</a:t>
            </a:r>
            <a:r>
              <a:rPr sz="3200" b="1" spc="-35" dirty="0">
                <a:solidFill>
                  <a:srgbClr val="CC3300"/>
                </a:solidFill>
                <a:latin typeface="宋体" panose="02010600030101010101" pitchFamily="2" charset="-122"/>
                <a:ea typeface="宋体" panose="02010600030101010101" pitchFamily="2" charset="-122"/>
                <a:cs typeface="Arial"/>
              </a:rPr>
              <a:t>——</a:t>
            </a:r>
            <a:r>
              <a:rPr sz="3200" spc="-25" dirty="0">
                <a:solidFill>
                  <a:srgbClr val="CC3300"/>
                </a:solidFill>
                <a:latin typeface="宋体" panose="02010600030101010101" pitchFamily="2" charset="-122"/>
                <a:ea typeface="宋体" panose="02010600030101010101" pitchFamily="2" charset="-122"/>
                <a:cs typeface="微软雅黑"/>
              </a:rPr>
              <a:t>置信区间</a:t>
            </a:r>
            <a:endParaRPr sz="3200" dirty="0">
              <a:latin typeface="宋体" panose="02010600030101010101" pitchFamily="2" charset="-122"/>
              <a:ea typeface="宋体" panose="02010600030101010101" pitchFamily="2" charset="-122"/>
              <a:cs typeface="微软雅黑"/>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32</a:t>
            </a:fld>
            <a:endParaRPr sz="1400" dirty="0">
              <a:latin typeface="Arial"/>
              <a:cs typeface="Arial"/>
            </a:endParaRPr>
          </a:p>
        </p:txBody>
      </p:sp>
      <p:sp>
        <p:nvSpPr>
          <p:cNvPr id="3" name="object 3"/>
          <p:cNvSpPr txBox="1"/>
          <p:nvPr/>
        </p:nvSpPr>
        <p:spPr>
          <a:xfrm>
            <a:off x="219335" y="1196085"/>
            <a:ext cx="8545195" cy="4320670"/>
          </a:xfrm>
          <a:prstGeom prst="rect">
            <a:avLst/>
          </a:prstGeom>
        </p:spPr>
        <p:txBody>
          <a:bodyPr vert="horz" wrap="square" lIns="0" tIns="0" rIns="0" bIns="0" rtlCol="0">
            <a:spAutoFit/>
          </a:bodyPr>
          <a:lstStyle/>
          <a:p>
            <a:pPr marL="355600" marR="6350" indent="-342900">
              <a:lnSpc>
                <a:spcPts val="3020"/>
              </a:lnSpc>
            </a:pPr>
            <a:r>
              <a:rPr sz="2100" spc="1130" dirty="0">
                <a:solidFill>
                  <a:srgbClr val="CC3300"/>
                </a:solidFill>
                <a:latin typeface="宋体" panose="02010600030101010101" pitchFamily="2" charset="-122"/>
                <a:ea typeface="宋体" panose="02010600030101010101" pitchFamily="2" charset="-122"/>
                <a:cs typeface="Arial"/>
              </a:rPr>
              <a:t>•</a:t>
            </a:r>
            <a:r>
              <a:rPr sz="2100" spc="245" dirty="0">
                <a:solidFill>
                  <a:srgbClr val="CC3300"/>
                </a:solidFill>
                <a:latin typeface="宋体" panose="02010600030101010101" pitchFamily="2" charset="-122"/>
                <a:ea typeface="宋体" panose="02010600030101010101" pitchFamily="2" charset="-122"/>
                <a:cs typeface="Arial"/>
              </a:rPr>
              <a:t> </a:t>
            </a:r>
            <a:r>
              <a:rPr sz="2800" spc="-35" dirty="0">
                <a:latin typeface="宋体" panose="02010600030101010101" pitchFamily="2" charset="-122"/>
                <a:ea typeface="宋体" panose="02010600030101010101" pitchFamily="2" charset="-122"/>
                <a:cs typeface="微软雅黑"/>
              </a:rPr>
              <a:t>由于分析误差的正态分布规律性，当测定次数n越多</a:t>
            </a:r>
            <a:r>
              <a:rPr sz="2800" spc="-15" dirty="0">
                <a:latin typeface="宋体" panose="02010600030101010101" pitchFamily="2" charset="-122"/>
                <a:ea typeface="宋体" panose="02010600030101010101" pitchFamily="2" charset="-122"/>
                <a:cs typeface="微软雅黑"/>
              </a:rPr>
              <a:t> </a:t>
            </a:r>
            <a:r>
              <a:rPr sz="2800" spc="-5" dirty="0">
                <a:latin typeface="宋体" panose="02010600030101010101" pitchFamily="2" charset="-122"/>
                <a:ea typeface="宋体" panose="02010600030101010101" pitchFamily="2" charset="-122"/>
                <a:cs typeface="微软雅黑"/>
              </a:rPr>
              <a:t>时，各次测定结果的算术平均值量就越接近于真值。</a:t>
            </a:r>
            <a:endParaRPr sz="2800" dirty="0">
              <a:latin typeface="宋体" panose="02010600030101010101" pitchFamily="2" charset="-122"/>
              <a:ea typeface="宋体" panose="02010600030101010101" pitchFamily="2" charset="-122"/>
              <a:cs typeface="微软雅黑"/>
            </a:endParaRPr>
          </a:p>
          <a:p>
            <a:pPr>
              <a:lnSpc>
                <a:spcPts val="600"/>
              </a:lnSpc>
              <a:spcBef>
                <a:spcPts val="34"/>
              </a:spcBef>
            </a:pPr>
            <a:endParaRPr sz="600" dirty="0">
              <a:latin typeface="宋体" panose="02010600030101010101" pitchFamily="2" charset="-122"/>
              <a:ea typeface="宋体" panose="02010600030101010101" pitchFamily="2" charset="-122"/>
            </a:endParaRPr>
          </a:p>
          <a:p>
            <a:pPr marL="355600" marR="361315" indent="-342900" algn="just">
              <a:lnSpc>
                <a:spcPct val="90000"/>
              </a:lnSpc>
            </a:pPr>
            <a:r>
              <a:rPr sz="2100" spc="1130" dirty="0" smtClean="0">
                <a:solidFill>
                  <a:srgbClr val="CC3300"/>
                </a:solidFill>
                <a:latin typeface="宋体" panose="02010600030101010101" pitchFamily="2" charset="-122"/>
                <a:ea typeface="宋体" panose="02010600030101010101" pitchFamily="2" charset="-122"/>
                <a:cs typeface="Arial"/>
              </a:rPr>
              <a:t>•</a:t>
            </a:r>
            <a:r>
              <a:rPr sz="2800" spc="-5" dirty="0" smtClean="0">
                <a:latin typeface="宋体" panose="02010600030101010101" pitchFamily="2" charset="-122"/>
                <a:ea typeface="宋体" panose="02010600030101010101" pitchFamily="2" charset="-122"/>
                <a:cs typeface="微软雅黑"/>
              </a:rPr>
              <a:t>但在实际工作中</a:t>
            </a:r>
            <a:r>
              <a:rPr sz="2800" spc="-5" dirty="0">
                <a:latin typeface="宋体" panose="02010600030101010101" pitchFamily="2" charset="-122"/>
                <a:ea typeface="宋体" panose="02010600030101010101" pitchFamily="2" charset="-122"/>
                <a:cs typeface="微软雅黑"/>
              </a:rPr>
              <a:t>，测定次数总是有限的，这样所得</a:t>
            </a:r>
            <a:r>
              <a:rPr sz="2800" spc="-5" dirty="0">
                <a:latin typeface="宋体" panose="02010600030101010101" pitchFamily="2" charset="-122"/>
                <a:ea typeface="宋体" panose="02010600030101010101" pitchFamily="2" charset="-122"/>
                <a:cs typeface="微软雅黑"/>
              </a:rPr>
              <a:t> 的平均值作为分析结果是否可靠，或者说，当测定 次数有限时，平均值作为真值的可靠度怎样？对于 要求准确度较高的分析工作，提出分析报告时，不 仅要给出分析结果的平均值，还要同时指出真值所 </a:t>
            </a:r>
            <a:r>
              <a:rPr sz="2800" spc="20" dirty="0">
                <a:latin typeface="宋体" panose="02010600030101010101" pitchFamily="2" charset="-122"/>
                <a:ea typeface="宋体" panose="02010600030101010101" pitchFamily="2" charset="-122"/>
                <a:cs typeface="微软雅黑"/>
              </a:rPr>
              <a:t>在的范围(称为置信区间)</a:t>
            </a:r>
            <a:r>
              <a:rPr sz="2800" spc="20" dirty="0" smtClean="0">
                <a:latin typeface="宋体" panose="02010600030101010101" pitchFamily="2" charset="-122"/>
                <a:ea typeface="宋体" panose="02010600030101010101" pitchFamily="2" charset="-122"/>
                <a:cs typeface="微软雅黑"/>
              </a:rPr>
              <a:t>以及真值落在此范围内的几率</a:t>
            </a:r>
            <a:r>
              <a:rPr sz="2800" spc="20" dirty="0">
                <a:latin typeface="宋体" panose="02010600030101010101" pitchFamily="2" charset="-122"/>
                <a:ea typeface="宋体" panose="02010600030101010101" pitchFamily="2" charset="-122"/>
                <a:cs typeface="微软雅黑"/>
              </a:rPr>
              <a:t>(称为</a:t>
            </a:r>
            <a:r>
              <a:rPr sz="2800" b="1" spc="20" dirty="0">
                <a:latin typeface="宋体" panose="02010600030101010101" pitchFamily="2" charset="-122"/>
                <a:ea typeface="宋体" panose="02010600030101010101" pitchFamily="2" charset="-122"/>
                <a:cs typeface="微软雅黑"/>
              </a:rPr>
              <a:t>置信概率</a:t>
            </a:r>
            <a:r>
              <a:rPr sz="2800" spc="20" dirty="0">
                <a:latin typeface="宋体" panose="02010600030101010101" pitchFamily="2" charset="-122"/>
                <a:ea typeface="宋体" panose="02010600030101010101" pitchFamily="2" charset="-122"/>
                <a:cs typeface="微软雅黑"/>
              </a:rPr>
              <a:t>)，用以说明分析结果的可靠程</a:t>
            </a:r>
            <a:endParaRPr sz="2800" dirty="0">
              <a:latin typeface="宋体" panose="02010600030101010101" pitchFamily="2" charset="-122"/>
              <a:ea typeface="宋体" panose="02010600030101010101" pitchFamily="2" charset="-122"/>
              <a:cs typeface="微软雅黑"/>
            </a:endParaRPr>
          </a:p>
          <a:p>
            <a:pPr marL="355600">
              <a:lnSpc>
                <a:spcPts val="2855"/>
              </a:lnSpc>
            </a:pPr>
            <a:r>
              <a:rPr sz="2800" dirty="0">
                <a:latin typeface="宋体" panose="02010600030101010101" pitchFamily="2" charset="-122"/>
                <a:ea typeface="宋体" panose="02010600030101010101" pitchFamily="2" charset="-122"/>
                <a:cs typeface="微软雅黑"/>
              </a:rPr>
              <a:t>度。</a:t>
            </a:r>
          </a:p>
        </p:txBody>
      </p:sp>
    </p:spTree>
  </p:cSld>
  <p:clrMapOvr>
    <a:masterClrMapping/>
  </p:clrMapOvr>
  <p:transition>
    <p:blinds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5535" y="477591"/>
            <a:ext cx="8527529" cy="2511585"/>
          </a:xfrm>
          <a:prstGeom prst="rect">
            <a:avLst/>
          </a:prstGeom>
        </p:spPr>
        <p:txBody>
          <a:bodyPr vert="horz" wrap="square" lIns="0" tIns="0" rIns="0" bIns="0" rtlCol="0">
            <a:spAutoFit/>
          </a:bodyPr>
          <a:lstStyle/>
          <a:p>
            <a:pPr marL="355600" marR="6350" indent="-342900">
              <a:lnSpc>
                <a:spcPct val="101600"/>
              </a:lnSpc>
            </a:pPr>
            <a:r>
              <a:rPr sz="2400" spc="1290" dirty="0">
                <a:solidFill>
                  <a:schemeClr val="tx1"/>
                </a:solidFill>
                <a:latin typeface="宋体" panose="02010600030101010101" pitchFamily="2" charset="-122"/>
                <a:ea typeface="宋体" panose="02010600030101010101" pitchFamily="2" charset="-122"/>
                <a:cs typeface="Arial"/>
              </a:rPr>
              <a:t>•</a:t>
            </a:r>
            <a:r>
              <a:rPr sz="2400" spc="-110" dirty="0">
                <a:solidFill>
                  <a:schemeClr val="tx1"/>
                </a:solidFill>
                <a:latin typeface="宋体" panose="02010600030101010101" pitchFamily="2" charset="-122"/>
                <a:ea typeface="宋体" panose="02010600030101010101" pitchFamily="2" charset="-122"/>
                <a:cs typeface="Arial"/>
              </a:rPr>
              <a:t> </a:t>
            </a:r>
            <a:r>
              <a:rPr sz="3200" spc="-35" dirty="0">
                <a:solidFill>
                  <a:schemeClr val="tx1"/>
                </a:solidFill>
                <a:latin typeface="宋体" panose="02010600030101010101" pitchFamily="2" charset="-122"/>
                <a:ea typeface="宋体" panose="02010600030101010101" pitchFamily="2" charset="-122"/>
              </a:rPr>
              <a:t>一个分析结果的</a:t>
            </a:r>
            <a:r>
              <a:rPr sz="3200" spc="-20" dirty="0">
                <a:solidFill>
                  <a:schemeClr val="tx1"/>
                </a:solidFill>
                <a:latin typeface="宋体" panose="02010600030101010101" pitchFamily="2" charset="-122"/>
                <a:ea typeface="宋体" panose="02010600030101010101" pitchFamily="2" charset="-122"/>
                <a:cs typeface="Arial"/>
              </a:rPr>
              <a:t>“</a:t>
            </a:r>
            <a:r>
              <a:rPr sz="3200" spc="-35" dirty="0">
                <a:solidFill>
                  <a:schemeClr val="tx1"/>
                </a:solidFill>
                <a:latin typeface="宋体" panose="02010600030101010101" pitchFamily="2" charset="-122"/>
                <a:ea typeface="宋体" panose="02010600030101010101" pitchFamily="2" charset="-122"/>
              </a:rPr>
              <a:t>置信区间</a:t>
            </a:r>
            <a:r>
              <a:rPr sz="3200" spc="-20" dirty="0">
                <a:solidFill>
                  <a:schemeClr val="tx1"/>
                </a:solidFill>
                <a:latin typeface="宋体" panose="02010600030101010101" pitchFamily="2" charset="-122"/>
                <a:ea typeface="宋体" panose="02010600030101010101" pitchFamily="2" charset="-122"/>
                <a:cs typeface="Arial"/>
              </a:rPr>
              <a:t>”</a:t>
            </a:r>
            <a:r>
              <a:rPr sz="3200" spc="-35" dirty="0">
                <a:solidFill>
                  <a:schemeClr val="tx1"/>
                </a:solidFill>
                <a:latin typeface="宋体" panose="02010600030101010101" pitchFamily="2" charset="-122"/>
                <a:ea typeface="宋体" panose="02010600030101010101" pitchFamily="2" charset="-122"/>
              </a:rPr>
              <a:t>是指在一定的置信</a:t>
            </a:r>
            <a:r>
              <a:rPr sz="3200" spc="-10" dirty="0">
                <a:solidFill>
                  <a:schemeClr val="tx1"/>
                </a:solidFill>
                <a:latin typeface="宋体" panose="02010600030101010101" pitchFamily="2" charset="-122"/>
                <a:ea typeface="宋体" panose="02010600030101010101" pitchFamily="2" charset="-122"/>
              </a:rPr>
              <a:t> </a:t>
            </a:r>
            <a:r>
              <a:rPr sz="3200" spc="25" dirty="0">
                <a:solidFill>
                  <a:schemeClr val="tx1"/>
                </a:solidFill>
                <a:latin typeface="宋体" panose="02010600030101010101" pitchFamily="2" charset="-122"/>
                <a:ea typeface="宋体" panose="02010600030101010101" pitchFamily="2" charset="-122"/>
              </a:rPr>
              <a:t>概率(置信度)条件下，误差不会超出平均值</a:t>
            </a:r>
            <a:r>
              <a:rPr sz="3200" spc="5" dirty="0">
                <a:solidFill>
                  <a:schemeClr val="tx1"/>
                </a:solidFill>
                <a:latin typeface="宋体" panose="02010600030101010101" pitchFamily="2" charset="-122"/>
                <a:ea typeface="宋体" panose="02010600030101010101" pitchFamily="2" charset="-122"/>
              </a:rPr>
              <a:t> </a:t>
            </a:r>
            <a:r>
              <a:rPr sz="3200" spc="-35" dirty="0">
                <a:solidFill>
                  <a:schemeClr val="tx1"/>
                </a:solidFill>
                <a:latin typeface="宋体" panose="02010600030101010101" pitchFamily="2" charset="-122"/>
                <a:ea typeface="宋体" panose="02010600030101010101" pitchFamily="2" charset="-122"/>
              </a:rPr>
              <a:t>两旁的数值范围。在此范围内，对平均值的 </a:t>
            </a:r>
            <a:r>
              <a:rPr sz="3200" spc="-35" dirty="0">
                <a:solidFill>
                  <a:schemeClr val="tx1"/>
                </a:solidFill>
                <a:latin typeface="宋体" panose="02010600030101010101" pitchFamily="2" charset="-122"/>
                <a:ea typeface="宋体" panose="02010600030101010101" pitchFamily="2" charset="-122"/>
              </a:rPr>
              <a:t>正确性有一定程度的置信。</a:t>
            </a:r>
            <a:r>
              <a:rPr sz="3200" spc="-35" dirty="0" smtClean="0">
                <a:solidFill>
                  <a:schemeClr val="tx1"/>
                </a:solidFill>
                <a:latin typeface="宋体" panose="02010600030101010101" pitchFamily="2" charset="-122"/>
                <a:ea typeface="宋体" panose="02010600030101010101" pitchFamily="2" charset="-122"/>
              </a:rPr>
              <a:t>可用下式来表示置信间的大小</a:t>
            </a:r>
            <a:endParaRPr sz="3200" dirty="0">
              <a:solidFill>
                <a:schemeClr val="tx1"/>
              </a:solidFill>
              <a:latin typeface="宋体" panose="02010600030101010101" pitchFamily="2" charset="-122"/>
              <a:ea typeface="宋体" panose="02010600030101010101" pitchFamily="2" charset="-122"/>
            </a:endParaRPr>
          </a:p>
        </p:txBody>
      </p:sp>
      <p:sp>
        <p:nvSpPr>
          <p:cNvPr id="3" name="object 3"/>
          <p:cNvSpPr/>
          <p:nvPr/>
        </p:nvSpPr>
        <p:spPr>
          <a:xfrm>
            <a:off x="3180219" y="3689858"/>
            <a:ext cx="185927" cy="0"/>
          </a:xfrm>
          <a:custGeom>
            <a:avLst/>
            <a:gdLst/>
            <a:ahLst/>
            <a:cxnLst/>
            <a:rect l="l" t="t" r="r" b="b"/>
            <a:pathLst>
              <a:path w="185927">
                <a:moveTo>
                  <a:pt x="0" y="0"/>
                </a:moveTo>
                <a:lnTo>
                  <a:pt x="185927" y="0"/>
                </a:lnTo>
              </a:path>
            </a:pathLst>
          </a:custGeom>
          <a:ln w="20218">
            <a:solidFill>
              <a:srgbClr val="000000"/>
            </a:solidFill>
          </a:ln>
        </p:spPr>
        <p:txBody>
          <a:bodyPr wrap="square" lIns="0" tIns="0" rIns="0" bIns="0" rtlCol="0">
            <a:spAutoFit/>
          </a:bodyPr>
          <a:lstStyle/>
          <a:p>
            <a:endParaRPr dirty="0"/>
          </a:p>
        </p:txBody>
      </p:sp>
      <p:sp>
        <p:nvSpPr>
          <p:cNvPr id="4" name="object 4"/>
          <p:cNvSpPr/>
          <p:nvPr/>
        </p:nvSpPr>
        <p:spPr>
          <a:xfrm>
            <a:off x="4416945" y="3689858"/>
            <a:ext cx="185927" cy="0"/>
          </a:xfrm>
          <a:custGeom>
            <a:avLst/>
            <a:gdLst/>
            <a:ahLst/>
            <a:cxnLst/>
            <a:rect l="l" t="t" r="r" b="b"/>
            <a:pathLst>
              <a:path w="185927">
                <a:moveTo>
                  <a:pt x="0" y="0"/>
                </a:moveTo>
                <a:lnTo>
                  <a:pt x="185927" y="0"/>
                </a:lnTo>
              </a:path>
            </a:pathLst>
          </a:custGeom>
          <a:ln w="20218">
            <a:solidFill>
              <a:srgbClr val="000000"/>
            </a:solidFill>
          </a:ln>
        </p:spPr>
        <p:txBody>
          <a:bodyPr wrap="square" lIns="0" tIns="0" rIns="0" bIns="0" rtlCol="0">
            <a:spAutoFit/>
          </a:bodyPr>
          <a:lstStyle/>
          <a:p>
            <a:endParaRPr dirty="0"/>
          </a:p>
        </p:txBody>
      </p:sp>
      <p:sp>
        <p:nvSpPr>
          <p:cNvPr id="5" name="object 5"/>
          <p:cNvSpPr/>
          <p:nvPr/>
        </p:nvSpPr>
        <p:spPr>
          <a:xfrm>
            <a:off x="5028831" y="4296409"/>
            <a:ext cx="41910" cy="23622"/>
          </a:xfrm>
          <a:custGeom>
            <a:avLst/>
            <a:gdLst/>
            <a:ahLst/>
            <a:cxnLst/>
            <a:rect l="l" t="t" r="r" b="b"/>
            <a:pathLst>
              <a:path w="41910" h="23622">
                <a:moveTo>
                  <a:pt x="0" y="23622"/>
                </a:moveTo>
                <a:lnTo>
                  <a:pt x="41910" y="0"/>
                </a:lnTo>
              </a:path>
            </a:pathLst>
          </a:custGeom>
          <a:ln w="3175">
            <a:solidFill>
              <a:srgbClr val="000000"/>
            </a:solidFill>
          </a:ln>
        </p:spPr>
        <p:txBody>
          <a:bodyPr wrap="square" lIns="0" tIns="0" rIns="0" bIns="0" rtlCol="0">
            <a:spAutoFit/>
          </a:bodyPr>
          <a:lstStyle/>
          <a:p>
            <a:endParaRPr dirty="0"/>
          </a:p>
        </p:txBody>
      </p:sp>
      <p:sp>
        <p:nvSpPr>
          <p:cNvPr id="6" name="object 6"/>
          <p:cNvSpPr/>
          <p:nvPr/>
        </p:nvSpPr>
        <p:spPr>
          <a:xfrm>
            <a:off x="5070741" y="4296409"/>
            <a:ext cx="99060" cy="162305"/>
          </a:xfrm>
          <a:custGeom>
            <a:avLst/>
            <a:gdLst/>
            <a:ahLst/>
            <a:cxnLst/>
            <a:rect l="l" t="t" r="r" b="b"/>
            <a:pathLst>
              <a:path w="99060" h="162305">
                <a:moveTo>
                  <a:pt x="0" y="0"/>
                </a:moveTo>
                <a:lnTo>
                  <a:pt x="99060" y="162305"/>
                </a:lnTo>
              </a:path>
            </a:pathLst>
          </a:custGeom>
          <a:ln w="3175">
            <a:solidFill>
              <a:srgbClr val="000000"/>
            </a:solidFill>
          </a:ln>
        </p:spPr>
        <p:txBody>
          <a:bodyPr wrap="square" lIns="0" tIns="0" rIns="0" bIns="0" rtlCol="0">
            <a:spAutoFit/>
          </a:bodyPr>
          <a:lstStyle/>
          <a:p>
            <a:endParaRPr dirty="0"/>
          </a:p>
        </p:txBody>
      </p:sp>
      <p:sp>
        <p:nvSpPr>
          <p:cNvPr id="7" name="object 7"/>
          <p:cNvSpPr/>
          <p:nvPr/>
        </p:nvSpPr>
        <p:spPr>
          <a:xfrm>
            <a:off x="5169801" y="4028185"/>
            <a:ext cx="108965" cy="430529"/>
          </a:xfrm>
          <a:custGeom>
            <a:avLst/>
            <a:gdLst/>
            <a:ahLst/>
            <a:cxnLst/>
            <a:rect l="l" t="t" r="r" b="b"/>
            <a:pathLst>
              <a:path w="108965" h="430529">
                <a:moveTo>
                  <a:pt x="0" y="430529"/>
                </a:moveTo>
                <a:lnTo>
                  <a:pt x="108965" y="0"/>
                </a:lnTo>
              </a:path>
            </a:pathLst>
          </a:custGeom>
          <a:ln w="3175">
            <a:solidFill>
              <a:srgbClr val="000000"/>
            </a:solidFill>
          </a:ln>
        </p:spPr>
        <p:txBody>
          <a:bodyPr wrap="square" lIns="0" tIns="0" rIns="0" bIns="0" rtlCol="0">
            <a:spAutoFit/>
          </a:bodyPr>
          <a:lstStyle/>
          <a:p>
            <a:endParaRPr dirty="0"/>
          </a:p>
        </p:txBody>
      </p:sp>
      <p:sp>
        <p:nvSpPr>
          <p:cNvPr id="8" name="object 8"/>
          <p:cNvSpPr/>
          <p:nvPr/>
        </p:nvSpPr>
        <p:spPr>
          <a:xfrm>
            <a:off x="5278767" y="4028185"/>
            <a:ext cx="242303" cy="0"/>
          </a:xfrm>
          <a:custGeom>
            <a:avLst/>
            <a:gdLst/>
            <a:ahLst/>
            <a:cxnLst/>
            <a:rect l="l" t="t" r="r" b="b"/>
            <a:pathLst>
              <a:path w="242303">
                <a:moveTo>
                  <a:pt x="0" y="0"/>
                </a:moveTo>
                <a:lnTo>
                  <a:pt x="242303" y="0"/>
                </a:lnTo>
              </a:path>
            </a:pathLst>
          </a:custGeom>
          <a:ln w="3175">
            <a:solidFill>
              <a:srgbClr val="000000"/>
            </a:solidFill>
          </a:ln>
        </p:spPr>
        <p:txBody>
          <a:bodyPr wrap="square" lIns="0" tIns="0" rIns="0" bIns="0" rtlCol="0">
            <a:spAutoFit/>
          </a:bodyPr>
          <a:lstStyle/>
          <a:p>
            <a:endParaRPr dirty="0"/>
          </a:p>
        </p:txBody>
      </p:sp>
      <p:sp>
        <p:nvSpPr>
          <p:cNvPr id="9" name="object 9"/>
          <p:cNvSpPr/>
          <p:nvPr/>
        </p:nvSpPr>
        <p:spPr>
          <a:xfrm>
            <a:off x="5025783" y="4018279"/>
            <a:ext cx="495287" cy="440436"/>
          </a:xfrm>
          <a:custGeom>
            <a:avLst/>
            <a:gdLst/>
            <a:ahLst/>
            <a:cxnLst/>
            <a:rect l="l" t="t" r="r" b="b"/>
            <a:pathLst>
              <a:path w="495287" h="440436">
                <a:moveTo>
                  <a:pt x="495287" y="20574"/>
                </a:moveTo>
                <a:lnTo>
                  <a:pt x="495287" y="0"/>
                </a:lnTo>
                <a:lnTo>
                  <a:pt x="245363" y="0"/>
                </a:lnTo>
                <a:lnTo>
                  <a:pt x="144779" y="398525"/>
                </a:lnTo>
                <a:lnTo>
                  <a:pt x="56387" y="265176"/>
                </a:lnTo>
                <a:lnTo>
                  <a:pt x="0" y="296418"/>
                </a:lnTo>
                <a:lnTo>
                  <a:pt x="6096" y="307848"/>
                </a:lnTo>
                <a:lnTo>
                  <a:pt x="34289" y="291084"/>
                </a:lnTo>
                <a:lnTo>
                  <a:pt x="134112" y="440436"/>
                </a:lnTo>
                <a:lnTo>
                  <a:pt x="154686" y="440436"/>
                </a:lnTo>
                <a:lnTo>
                  <a:pt x="260603" y="20574"/>
                </a:lnTo>
                <a:lnTo>
                  <a:pt x="495287" y="20574"/>
                </a:lnTo>
                <a:close/>
              </a:path>
            </a:pathLst>
          </a:custGeom>
          <a:solidFill>
            <a:srgbClr val="000000"/>
          </a:solidFill>
        </p:spPr>
        <p:txBody>
          <a:bodyPr wrap="square" lIns="0" tIns="0" rIns="0" bIns="0" rtlCol="0">
            <a:spAutoFit/>
          </a:bodyPr>
          <a:lstStyle/>
          <a:p>
            <a:endParaRPr dirty="0"/>
          </a:p>
        </p:txBody>
      </p:sp>
      <p:sp>
        <p:nvSpPr>
          <p:cNvPr id="10" name="object 10"/>
          <p:cNvSpPr/>
          <p:nvPr/>
        </p:nvSpPr>
        <p:spPr>
          <a:xfrm>
            <a:off x="4993779" y="3967226"/>
            <a:ext cx="559295" cy="0"/>
          </a:xfrm>
          <a:custGeom>
            <a:avLst/>
            <a:gdLst/>
            <a:ahLst/>
            <a:cxnLst/>
            <a:rect l="l" t="t" r="r" b="b"/>
            <a:pathLst>
              <a:path w="559295">
                <a:moveTo>
                  <a:pt x="0" y="0"/>
                </a:moveTo>
                <a:lnTo>
                  <a:pt x="559295" y="0"/>
                </a:lnTo>
              </a:path>
            </a:pathLst>
          </a:custGeom>
          <a:ln w="20218">
            <a:solidFill>
              <a:srgbClr val="000000"/>
            </a:solidFill>
          </a:ln>
        </p:spPr>
        <p:txBody>
          <a:bodyPr wrap="square" lIns="0" tIns="0" rIns="0" bIns="0" rtlCol="0">
            <a:spAutoFit/>
          </a:bodyPr>
          <a:lstStyle/>
          <a:p>
            <a:endParaRPr dirty="0"/>
          </a:p>
        </p:txBody>
      </p:sp>
      <p:sp>
        <p:nvSpPr>
          <p:cNvPr id="11" name="object 11"/>
          <p:cNvSpPr txBox="1"/>
          <p:nvPr/>
        </p:nvSpPr>
        <p:spPr>
          <a:xfrm>
            <a:off x="292100" y="3022600"/>
            <a:ext cx="7680959" cy="3329116"/>
          </a:xfrm>
          <a:prstGeom prst="rect">
            <a:avLst/>
          </a:prstGeom>
        </p:spPr>
        <p:txBody>
          <a:bodyPr vert="horz" wrap="square" lIns="0" tIns="0" rIns="0" bIns="0" rtlCol="0">
            <a:spAutoFit/>
          </a:bodyPr>
          <a:lstStyle/>
          <a:p>
            <a:pPr marL="12700">
              <a:lnSpc>
                <a:spcPts val="3654"/>
              </a:lnSpc>
            </a:pPr>
            <a:r>
              <a:rPr sz="2400" spc="1290" dirty="0">
                <a:solidFill>
                  <a:srgbClr val="CC3300"/>
                </a:solidFill>
                <a:latin typeface="宋体" panose="02010600030101010101" pitchFamily="2" charset="-122"/>
                <a:ea typeface="宋体" panose="02010600030101010101" pitchFamily="2" charset="-122"/>
                <a:cs typeface="Arial"/>
              </a:rPr>
              <a:t>•</a:t>
            </a:r>
            <a:r>
              <a:rPr sz="2400" spc="-110" dirty="0">
                <a:solidFill>
                  <a:srgbClr val="CC3300"/>
                </a:solidFill>
                <a:latin typeface="宋体" panose="02010600030101010101" pitchFamily="2" charset="-122"/>
                <a:ea typeface="宋体" panose="02010600030101010101" pitchFamily="2" charset="-122"/>
                <a:cs typeface="Arial"/>
              </a:rPr>
              <a:t> </a:t>
            </a:r>
            <a:r>
              <a:rPr sz="3200" spc="-35" dirty="0">
                <a:latin typeface="宋体" panose="02010600030101010101" pitchFamily="2" charset="-122"/>
                <a:ea typeface="宋体" panose="02010600030101010101" pitchFamily="2" charset="-122"/>
                <a:cs typeface="微软雅黑"/>
              </a:rPr>
              <a:t>置信区间</a:t>
            </a:r>
            <a:endParaRPr sz="3200" dirty="0">
              <a:latin typeface="宋体" panose="02010600030101010101" pitchFamily="2" charset="-122"/>
              <a:ea typeface="宋体" panose="02010600030101010101" pitchFamily="2" charset="-122"/>
              <a:cs typeface="微软雅黑"/>
            </a:endParaRPr>
          </a:p>
          <a:p>
            <a:pPr>
              <a:lnSpc>
                <a:spcPts val="1200"/>
              </a:lnSpc>
              <a:spcBef>
                <a:spcPts val="30"/>
              </a:spcBef>
            </a:pPr>
            <a:endParaRPr sz="1200" dirty="0"/>
          </a:p>
          <a:p>
            <a:pPr marL="326390" algn="ctr">
              <a:lnSpc>
                <a:spcPts val="3604"/>
              </a:lnSpc>
              <a:tabLst>
                <a:tab pos="2262505" algn="l"/>
              </a:tabLst>
            </a:pPr>
            <a:r>
              <a:rPr sz="3200" i="1" dirty="0">
                <a:latin typeface="Times New Roman"/>
                <a:cs typeface="Times New Roman"/>
              </a:rPr>
              <a:t>x</a:t>
            </a:r>
            <a:r>
              <a:rPr sz="3200" i="1" spc="-215" dirty="0">
                <a:latin typeface="Times New Roman"/>
                <a:cs typeface="Times New Roman"/>
              </a:rPr>
              <a:t> </a:t>
            </a:r>
            <a:r>
              <a:rPr sz="3200" dirty="0">
                <a:latin typeface="Arial"/>
                <a:cs typeface="Arial"/>
              </a:rPr>
              <a:t>±</a:t>
            </a:r>
            <a:r>
              <a:rPr sz="3200" spc="-185" dirty="0">
                <a:latin typeface="Arial"/>
                <a:cs typeface="Arial"/>
              </a:rPr>
              <a:t> </a:t>
            </a:r>
            <a:r>
              <a:rPr sz="3200" i="1" dirty="0">
                <a:latin typeface="Times New Roman"/>
                <a:cs typeface="Times New Roman"/>
              </a:rPr>
              <a:t>L</a:t>
            </a:r>
            <a:r>
              <a:rPr sz="3200" i="1" spc="-20" dirty="0">
                <a:latin typeface="Times New Roman"/>
                <a:cs typeface="Times New Roman"/>
              </a:rPr>
              <a:t> </a:t>
            </a:r>
            <a:r>
              <a:rPr sz="3200" spc="-114" dirty="0">
                <a:latin typeface="Arial"/>
                <a:cs typeface="Arial"/>
              </a:rPr>
              <a:t>=</a:t>
            </a:r>
            <a:r>
              <a:rPr sz="3200" spc="20" dirty="0">
                <a:latin typeface="Arial"/>
                <a:cs typeface="Arial"/>
              </a:rPr>
              <a:t> </a:t>
            </a:r>
            <a:r>
              <a:rPr sz="3200" i="1" dirty="0">
                <a:latin typeface="Times New Roman"/>
                <a:cs typeface="Times New Roman"/>
              </a:rPr>
              <a:t>x</a:t>
            </a:r>
            <a:r>
              <a:rPr sz="3200" i="1" spc="-215" dirty="0">
                <a:latin typeface="Times New Roman"/>
                <a:cs typeface="Times New Roman"/>
              </a:rPr>
              <a:t> </a:t>
            </a:r>
            <a:r>
              <a:rPr sz="3200" dirty="0">
                <a:latin typeface="Arial"/>
                <a:cs typeface="Arial"/>
              </a:rPr>
              <a:t>±	</a:t>
            </a:r>
            <a:r>
              <a:rPr sz="4800" i="1" spc="15" baseline="35590" dirty="0">
                <a:latin typeface="Times New Roman"/>
                <a:cs typeface="Times New Roman"/>
              </a:rPr>
              <a:t>ts</a:t>
            </a:r>
            <a:endParaRPr sz="4800" baseline="35590" dirty="0">
              <a:latin typeface="Times New Roman"/>
              <a:cs typeface="Times New Roman"/>
            </a:endParaRPr>
          </a:p>
          <a:p>
            <a:pPr marL="5001260">
              <a:lnSpc>
                <a:spcPts val="2995"/>
              </a:lnSpc>
            </a:pPr>
            <a:r>
              <a:rPr sz="3200" i="1" dirty="0">
                <a:latin typeface="Times New Roman"/>
                <a:cs typeface="Times New Roman"/>
              </a:rPr>
              <a:t>n</a:t>
            </a:r>
            <a:endParaRPr sz="3200" dirty="0">
              <a:latin typeface="Times New Roman"/>
              <a:cs typeface="Times New Roman"/>
            </a:endParaRPr>
          </a:p>
          <a:p>
            <a:pPr>
              <a:lnSpc>
                <a:spcPts val="1000"/>
              </a:lnSpc>
            </a:pPr>
            <a:endParaRPr sz="1000" dirty="0"/>
          </a:p>
          <a:p>
            <a:pPr>
              <a:lnSpc>
                <a:spcPts val="1300"/>
              </a:lnSpc>
              <a:spcBef>
                <a:spcPts val="12"/>
              </a:spcBef>
            </a:pPr>
            <a:endParaRPr sz="1300" dirty="0"/>
          </a:p>
          <a:p>
            <a:pPr marL="355600" marR="6350" indent="-342900">
              <a:lnSpc>
                <a:spcPct val="100000"/>
              </a:lnSpc>
            </a:pPr>
            <a:r>
              <a:rPr sz="2400" spc="1290" dirty="0">
                <a:solidFill>
                  <a:srgbClr val="CC3300"/>
                </a:solidFill>
                <a:latin typeface="宋体" panose="02010600030101010101" pitchFamily="2" charset="-122"/>
                <a:ea typeface="宋体" panose="02010600030101010101" pitchFamily="2" charset="-122"/>
                <a:cs typeface="Arial"/>
              </a:rPr>
              <a:t>•</a:t>
            </a:r>
            <a:r>
              <a:rPr sz="2400" spc="-110" dirty="0">
                <a:solidFill>
                  <a:srgbClr val="CC3300"/>
                </a:solidFill>
                <a:latin typeface="宋体" panose="02010600030101010101" pitchFamily="2" charset="-122"/>
                <a:ea typeface="宋体" panose="02010600030101010101" pitchFamily="2" charset="-122"/>
                <a:cs typeface="Arial"/>
              </a:rPr>
              <a:t> </a:t>
            </a:r>
            <a:r>
              <a:rPr sz="3200" spc="-35" dirty="0">
                <a:latin typeface="宋体" panose="02010600030101010101" pitchFamily="2" charset="-122"/>
                <a:ea typeface="宋体" panose="02010600030101010101" pitchFamily="2" charset="-122"/>
                <a:cs typeface="微软雅黑"/>
              </a:rPr>
              <a:t>式中，</a:t>
            </a:r>
            <a:r>
              <a:rPr sz="3200" spc="-35" dirty="0" smtClean="0">
                <a:latin typeface="宋体" panose="02010600030101010101" pitchFamily="2" charset="-122"/>
                <a:ea typeface="宋体" panose="02010600030101010101" pitchFamily="2" charset="-122"/>
                <a:cs typeface="微软雅黑"/>
              </a:rPr>
              <a:t>值随置信度和测定次数的变化而变</a:t>
            </a:r>
            <a:r>
              <a:rPr sz="3200" spc="-85" dirty="0" smtClean="0">
                <a:latin typeface="宋体" panose="02010600030101010101" pitchFamily="2" charset="-122"/>
                <a:ea typeface="宋体" panose="02010600030101010101" pitchFamily="2" charset="-122"/>
                <a:cs typeface="微软雅黑"/>
              </a:rPr>
              <a:t>化，通常</a:t>
            </a:r>
            <a:r>
              <a:rPr sz="3200" spc="-85" dirty="0">
                <a:latin typeface="宋体" panose="02010600030101010101" pitchFamily="2" charset="-122"/>
                <a:ea typeface="宋体" panose="02010600030101010101" pitchFamily="2" charset="-122"/>
                <a:cs typeface="微软雅黑"/>
              </a:rPr>
              <a:t>，置信度P取95％。</a:t>
            </a:r>
            <a:endParaRPr sz="3200" dirty="0">
              <a:latin typeface="宋体" panose="02010600030101010101" pitchFamily="2" charset="-122"/>
              <a:ea typeface="宋体" panose="02010600030101010101" pitchFamily="2" charset="-122"/>
              <a:cs typeface="微软雅黑"/>
            </a:endParaRPr>
          </a:p>
          <a:p>
            <a:pPr>
              <a:lnSpc>
                <a:spcPts val="550"/>
              </a:lnSpc>
              <a:spcBef>
                <a:spcPts val="5"/>
              </a:spcBef>
            </a:pPr>
            <a:endParaRPr sz="550" dirty="0">
              <a:latin typeface="宋体" panose="02010600030101010101" pitchFamily="2" charset="-122"/>
              <a:ea typeface="宋体" panose="02010600030101010101" pitchFamily="2" charset="-122"/>
            </a:endParaRPr>
          </a:p>
          <a:p>
            <a:pPr>
              <a:lnSpc>
                <a:spcPts val="1000"/>
              </a:lnSpc>
            </a:pPr>
            <a:endParaRPr sz="1000" dirty="0">
              <a:latin typeface="宋体" panose="02010600030101010101" pitchFamily="2" charset="-122"/>
              <a:ea typeface="宋体" panose="02010600030101010101" pitchFamily="2" charset="-122"/>
            </a:endParaRPr>
          </a:p>
          <a:p>
            <a:pPr marL="12700">
              <a:lnSpc>
                <a:spcPct val="100000"/>
              </a:lnSpc>
            </a:pPr>
            <a:r>
              <a:rPr sz="2400" spc="1290" dirty="0">
                <a:solidFill>
                  <a:srgbClr val="CC3300"/>
                </a:solidFill>
                <a:latin typeface="Arial"/>
                <a:cs typeface="Arial"/>
              </a:rPr>
              <a:t>•</a:t>
            </a:r>
            <a:endParaRPr sz="2400" dirty="0">
              <a:latin typeface="Arial"/>
              <a:cs typeface="Arial"/>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z="1400" spc="-10" dirty="0">
                <a:solidFill>
                  <a:srgbClr val="CC3300"/>
                </a:solidFill>
                <a:latin typeface="Arial"/>
                <a:cs typeface="Arial"/>
              </a:rPr>
              <a:t>33</a:t>
            </a:fld>
            <a:endParaRPr sz="1400" dirty="0">
              <a:latin typeface="Arial"/>
              <a:cs typeface="Arial"/>
            </a:endParaRPr>
          </a:p>
        </p:txBody>
      </p:sp>
    </p:spTree>
  </p:cSld>
  <p:clrMapOvr>
    <a:masterClrMapping/>
  </p:clrMapOvr>
  <p:transition>
    <p:blinds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60</TotalTime>
  <Words>1032</Words>
  <Application>Microsoft Office PowerPoint</Application>
  <PresentationFormat>自定义</PresentationFormat>
  <Paragraphs>233</Paragraphs>
  <Slides>33</Slides>
  <Notes>0</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Office Theme</vt:lpstr>
      <vt:lpstr>组员：徐琦     林潇            陈超     张文强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绝对偏差和相对偏差</vt:lpstr>
      <vt:lpstr>PowerPoint 演示文稿</vt:lpstr>
      <vt:lpstr>• 相对标准偏差也叫变异系数(CV)，即标准偏 差在平均值中所占的百分数。</vt:lpstr>
      <vt:lpstr>准确度、精密度和灵敏度</vt:lpstr>
      <vt:lpstr>PowerPoint 演示文稿</vt:lpstr>
      <vt:lpstr>精密度</vt:lpstr>
      <vt:lpstr>PowerPoint 演示文稿</vt:lpstr>
      <vt:lpstr>灵敏度</vt:lpstr>
      <vt:lpstr>A = kc + a</vt:lpstr>
      <vt:lpstr>PowerPoint 演示文稿</vt:lpstr>
      <vt:lpstr>监测数据的处理</vt:lpstr>
      <vt:lpstr>PowerPoint 演示文稿</vt:lpstr>
      <vt:lpstr>对于数字“0”，可以是有效数字，也可以不是有效数字，要由它在数字中的位置来确定。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一个分析结果的“置信区间”是指在一定的置信 概率(置信度)条件下，误差不会超出平均值 两旁的数值范围。在此范围内，对平均值的 正确性有一定程度的置信。可用下式来表示置信间的大小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第一章 绪 论</dc:title>
  <dc:creator>gong</dc:creator>
  <cp:lastModifiedBy>xuqi</cp:lastModifiedBy>
  <cp:revision>7</cp:revision>
  <dcterms:created xsi:type="dcterms:W3CDTF">2015-05-12T20:25:30Z</dcterms:created>
  <dcterms:modified xsi:type="dcterms:W3CDTF">2015-05-12T13:28:08Z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2009-10-21T00:00:00Z</vt:filetime>
  </property>
  <property fmtid="{D5CDD505-2E9C-101B-9397-08002B2CF9AE}" pid="3" name="LastSaved">
    <vt:filetime>2015-05-12T00:00:00Z</vt:filetime>
  </property>
</Properties>
</file>