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" ContentType="application/vnd.ms-excel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</p:sldIdLst>
  <p:sldSz cx="9144000" cy="6858000" type="screen4x3"/>
  <p:notesSz cx="6858000" cy="9144000"/>
  <p:custDataLst>
    <p:tags r:id="rId30"/>
  </p:custDataLst>
  <p:defaultTextStyle>
    <a:defPPr algn="l" rtl="0" eaLnBrk="1" hangingPunct="1">
      <a:defRPr kumimoji="0" lang="ru-RU" altLang="en-US"/>
    </a:defPPr>
    <a:lvl1pPr marL="0" indent="0" algn="l" defTabSz="914400" rtl="0" eaLnBrk="1" hangingPunct="1">
      <a:buNone/>
      <a:defRPr sz="1800">
        <a:solidFill>
          <a:schemeClr val="tx1"/>
        </a:solidFill>
        <a:latin typeface="Calibri" panose="020F0502020204030204" charset="0"/>
        <a:ea typeface="Calibri" panose="020F0502020204030204"/>
      </a:defRPr>
    </a:lvl1pPr>
    <a:lvl2pPr marL="457200" indent="0" algn="l" defTabSz="914400" rtl="0" eaLnBrk="1" hangingPunct="1">
      <a:buNone/>
      <a:defRPr sz="1800">
        <a:solidFill>
          <a:schemeClr val="tx1"/>
        </a:solidFill>
        <a:latin typeface="Calibri" panose="020F0502020204030204" charset="0"/>
        <a:ea typeface="Calibri" panose="020F0502020204030204"/>
      </a:defRPr>
    </a:lvl2pPr>
    <a:lvl3pPr marL="914400" indent="0" algn="l" defTabSz="914400" rtl="0" eaLnBrk="1" hangingPunct="1">
      <a:buNone/>
      <a:defRPr sz="1800">
        <a:solidFill>
          <a:schemeClr val="tx1"/>
        </a:solidFill>
        <a:latin typeface="Calibri" panose="020F0502020204030204" charset="0"/>
        <a:ea typeface="Calibri" panose="020F0502020204030204"/>
      </a:defRPr>
    </a:lvl3pPr>
    <a:lvl4pPr marL="1371600" indent="0" algn="l" defTabSz="914400" rtl="0" eaLnBrk="1" hangingPunct="1">
      <a:buNone/>
      <a:defRPr sz="1800">
        <a:solidFill>
          <a:schemeClr val="tx1"/>
        </a:solidFill>
        <a:latin typeface="Calibri" panose="020F0502020204030204" charset="0"/>
        <a:ea typeface="Calibri" panose="020F0502020204030204"/>
      </a:defRPr>
    </a:lvl4pPr>
    <a:lvl5pPr marL="1828800" indent="0" algn="l" defTabSz="914400" rtl="0" eaLnBrk="1" hangingPunct="1">
      <a:buNone/>
      <a:defRPr sz="1800">
        <a:solidFill>
          <a:schemeClr val="tx1"/>
        </a:solidFill>
        <a:latin typeface="Calibri" panose="020F0502020204030204" charset="0"/>
        <a:ea typeface="Calibri" panose="020F0502020204030204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" d="100"/>
          <a:sy n="10" d="100"/>
        </p:scale>
        <p:origin x="0" y="0"/>
      </p:cViewPr>
      <p:guideLst/>
    </p:cSldViewPr>
  </p:slideViewPr>
  <p:notesViewPr>
    <p:cSldViewPr>
      <p:cViewPr>
        <p:scale>
          <a:sx n="10" d="100"/>
          <a:sy n="10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0" Type="http://schemas.openxmlformats.org/officeDocument/2006/relationships/tags" Target="tags/tag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lv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3AE1883-0942-4AA3-9DB2-9C7C3A0314B1}" type="slidenum">
              <a:rPr kumimoji="1" sz="1400" u="none">
                <a:solidFill>
                  <a:srgbClr val="E5E1CB"/>
                </a:solidFill>
                <a:latin typeface="-윤고딕120" pitchFamily="18" charset="-127"/>
                <a:ea typeface="-윤고딕120" pitchFamily="18" charset="-127"/>
              </a:rPr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lIns="91440" tIns="45720" rIns="91440" bIns="45720" anchor="ctr" anchorCtr="0"/>
          <a:lstStyle>
            <a:lvl1pPr algn="ctr" defTabSz="914400" rtl="0" eaLnBrk="1" hangingPunct="1">
              <a:spcBef>
                <a:spcPct val="0"/>
              </a:spcBef>
              <a:buNone/>
              <a:defRPr lang="ru-RU" altLang="en-US" sz="4400">
                <a:solidFill>
                  <a:schemeClr val="tx1"/>
                </a:solidFill>
                <a:latin typeface="Calibri" panose="020F0502020204030204" charset="0"/>
                <a:ea typeface="Arial" panose="020B0604020202020204"/>
              </a:defRPr>
            </a:lvl1pPr>
          </a:lstStyle>
          <a:p>
            <a:pPr lvl="0"/>
            <a:r>
              <a:t>Click to edit Master title style</a:t>
            </a:r>
          </a:p>
        </p:txBody>
      </p:sp>
      <p:sp>
        <p:nvSpPr>
          <p:cNvPr id="1027" name="Text Placeholder 2"/>
          <p:cNvSpPr/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lIns="91440" tIns="45720" rIns="91440" bIns="45720"/>
          <a:lstStyle>
            <a:lvl1pPr marL="342900" indent="-342900" algn="l" defTabSz="914400" rtl="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altLang="en-US" sz="3200">
                <a:solidFill>
                  <a:schemeClr val="tx1"/>
                </a:solidFill>
                <a:latin typeface="Calibri" panose="020F0502020204030204" charset="0"/>
                <a:ea typeface="Arial" panose="020B0604020202020204"/>
              </a:defRPr>
            </a:lvl1pPr>
            <a:lvl2pPr marL="742950" indent="-285750" algn="l" defTabSz="914400" rtl="0" ea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lang="ru-RU" altLang="en-US" sz="2800">
                <a:solidFill>
                  <a:schemeClr val="tx1"/>
                </a:solidFill>
                <a:latin typeface="Calibri" panose="020F0502020204030204" charset="0"/>
                <a:ea typeface="Arial" panose="020B0604020202020204"/>
              </a:defRPr>
            </a:lvl2pPr>
            <a:lvl3pPr marL="1143000" indent="-228600" algn="l" defTabSz="914400" rtl="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altLang="en-US" sz="2400">
                <a:solidFill>
                  <a:schemeClr val="tx1"/>
                </a:solidFill>
                <a:latin typeface="Calibri" panose="020F0502020204030204" charset="0"/>
                <a:ea typeface="Arial" panose="020B0604020202020204"/>
              </a:defRPr>
            </a:lvl3pPr>
            <a:lvl4pPr marL="1600200" indent="-228600" algn="l" defTabSz="914400" rtl="0" ea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lang="ru-RU" altLang="en-US" sz="2000">
                <a:solidFill>
                  <a:schemeClr val="tx1"/>
                </a:solidFill>
                <a:latin typeface="Calibri" panose="020F0502020204030204" charset="0"/>
                <a:ea typeface="Arial" panose="020B0604020202020204"/>
              </a:defRPr>
            </a:lvl4pPr>
            <a:lvl5pPr marL="2057400" indent="-228600" algn="l" defTabSz="914400" rtl="0" ea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lang="ru-RU" altLang="en-US" sz="2000">
                <a:solidFill>
                  <a:schemeClr val="tx1"/>
                </a:solidFill>
                <a:latin typeface="Calibri" panose="020F0502020204030204" charset="0"/>
                <a:ea typeface="Arial" panose="020B0604020202020204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3"/>
          <p:cNvSpPr/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lIns="91440" tIns="45720" rIns="91440" bIns="45720"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5pPr>
          </a:lstStyle>
          <a:p>
            <a:pPr lvl="0" algn="l"/>
            <a:fld id="{3B647728-9676-4C9C-911E-A1AB2A46D2F8}" type="datetime1">
              <a:rPr lang="en-US" sz="1200">
                <a:solidFill>
                  <a:schemeClr val="tx1"/>
                </a:solidFill>
              </a:rPr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029" name="Footer Placeholder 4"/>
          <p:cNvSpPr/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lIns="91440" tIns="45720" rIns="91440" bIns="45720"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5pPr>
          </a:lstStyle>
          <a:p>
            <a:pPr lvl="0"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030" name="Slide Number Placeholder 5"/>
          <p:cNvSpPr/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lIns="91440" tIns="45720" rIns="91440" bIns="45720"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5pPr>
          </a:lstStyle>
          <a:p>
            <a:pPr lvl="0" algn="r"/>
            <a:fld id="{A5B90954-8C98-4FFE-A9F9-548DA0D5FD15}" type="slidenum">
              <a:rPr lang="en-US" sz="1200">
                <a:solidFill>
                  <a:schemeClr val="tx1"/>
                </a:solidFill>
              </a:rPr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algn="ctr" defTabSz="914400" rtl="0" eaLnBrk="1" hangingPunct="1">
        <a:spcBef>
          <a:spcPct val="0"/>
        </a:spcBef>
        <a:buNone/>
        <a:defRPr sz="4400">
          <a:solidFill>
            <a:schemeClr val="tx1"/>
          </a:solidFill>
          <a:latin typeface="Calibri" panose="020F0502020204030204" charset="0"/>
          <a:ea typeface="Arial" panose="020B0604020202020204"/>
        </a:defRPr>
      </a:lvl1pPr>
    </p:titleStyle>
    <p:bodyStyle>
      <a:lvl1pPr marL="342900" indent="-342900" algn="l" defTabSz="914400" rtl="0" eaLnBrk="1" hangingPunct="1">
        <a:spcBef>
          <a:spcPct val="20000"/>
        </a:spcBef>
        <a:buFont typeface="Arial" panose="020B0604020202020204" pitchFamily="34" charset="0"/>
        <a:buChar char="•"/>
        <a:defRPr sz="3200">
          <a:solidFill>
            <a:schemeClr val="tx1"/>
          </a:solidFill>
          <a:latin typeface="Calibri" panose="020F0502020204030204" charset="0"/>
          <a:ea typeface="Arial" panose="020B0604020202020204"/>
        </a:defRPr>
      </a:lvl1pPr>
      <a:lvl2pPr marL="742950" indent="-285750" algn="l" defTabSz="914400" rtl="0" eaLnBrk="1" hangingPunct="1">
        <a:spcBef>
          <a:spcPct val="20000"/>
        </a:spcBef>
        <a:buFont typeface="Arial" panose="020B0604020202020204" pitchFamily="34" charset="0"/>
        <a:buChar char="–"/>
        <a:defRPr sz="2800">
          <a:solidFill>
            <a:schemeClr val="tx1"/>
          </a:solidFill>
          <a:latin typeface="Calibri" panose="020F0502020204030204" charset="0"/>
          <a:ea typeface="Arial" panose="020B0604020202020204"/>
        </a:defRPr>
      </a:lvl2pPr>
      <a:lvl3pPr marL="1143000" indent="-228600" algn="l" defTabSz="914400" rtl="0" eaLnBrk="1" hangingPunct="1">
        <a:spcBef>
          <a:spcPct val="20000"/>
        </a:spcBef>
        <a:buFont typeface="Arial" panose="020B0604020202020204" pitchFamily="34" charset="0"/>
        <a:buChar char="•"/>
        <a:defRPr sz="2400">
          <a:solidFill>
            <a:schemeClr val="tx1"/>
          </a:solidFill>
          <a:latin typeface="Calibri" panose="020F0502020204030204" charset="0"/>
          <a:ea typeface="Arial" panose="020B0604020202020204"/>
        </a:defRPr>
      </a:lvl3pPr>
      <a:lvl4pPr marL="1600200" indent="-228600" algn="l" defTabSz="914400" rtl="0" eaLnBrk="1" hangingPunct="1">
        <a:spcBef>
          <a:spcPct val="20000"/>
        </a:spcBef>
        <a:buFont typeface="Arial" panose="020B0604020202020204" pitchFamily="34" charset="0"/>
        <a:buChar char="–"/>
        <a:defRPr sz="2000">
          <a:solidFill>
            <a:schemeClr val="tx1"/>
          </a:solidFill>
          <a:latin typeface="Calibri" panose="020F0502020204030204" charset="0"/>
          <a:ea typeface="Arial" panose="020B0604020202020204"/>
        </a:defRPr>
      </a:lvl4pPr>
      <a:lvl5pPr marL="2057400" indent="-228600" algn="l" defTabSz="914400" rtl="0" eaLnBrk="1" hangingPunct="1">
        <a:spcBef>
          <a:spcPct val="20000"/>
        </a:spcBef>
        <a:buFont typeface="Arial" panose="020B0604020202020204" pitchFamily="34" charset="0"/>
        <a:buChar char="»"/>
        <a:defRPr sz="2000">
          <a:solidFill>
            <a:schemeClr val="tx1"/>
          </a:solidFill>
          <a:latin typeface="Calibri" panose="020F0502020204030204" charset="0"/>
          <a:ea typeface="Arial" panose="020B0604020202020204"/>
        </a:defRPr>
      </a:lvl5pPr>
    </p:bodyStyle>
    <p:otherStyle>
      <a:lvl1pPr marL="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1pPr>
      <a:lvl2pPr marL="4572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2pPr>
      <a:lvl3pPr marL="9144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3pPr>
      <a:lvl4pPr marL="13716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4pPr>
      <a:lvl5pPr marL="18288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5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33" name="图片 103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9144000" cy="34544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1034" name="图片 103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1035" name="图片 1034"/>
          <p:cNvPicPr/>
          <p:nvPr/>
        </p:nvPicPr>
        <p:blipFill>
          <a:blip r:embed="rId3"/>
          <a:stretch>
            <a:fillRect/>
          </a:stretch>
        </p:blipFill>
        <p:spPr>
          <a:xfrm>
            <a:off x="6164262" y="0"/>
            <a:ext cx="2979738" cy="9810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036" name="矩形 1035"/>
          <p:cNvSpPr/>
          <p:nvPr/>
        </p:nvSpPr>
        <p:spPr>
          <a:xfrm>
            <a:off x="0" y="914400"/>
            <a:ext cx="9144000" cy="5791200"/>
          </a:xfrm>
          <a:prstGeom prst="rect">
            <a:avLst/>
          </a:prstGeom>
          <a:solidFill>
            <a:srgbClr val="B0D1F6"/>
          </a:solidFill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37" name="标题 1036"/>
          <p:cNvSpPr/>
          <p:nvPr>
            <p:ph type="title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t>마스터 제목 스타일 편집</a:t>
            </a:r>
          </a:p>
        </p:txBody>
      </p:sp>
      <p:sp>
        <p:nvSpPr>
          <p:cNvPr id="1038" name="文本占位符 1037"/>
          <p:cNvSpPr/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t>마스터 텍스트 스타일을 편집합니다</a:t>
            </a:r>
          </a:p>
          <a:p>
            <a:pPr lvl="1"/>
            <a:r>
              <a:t>둘째 수준</a:t>
            </a:r>
          </a:p>
          <a:p>
            <a:pPr lvl="2"/>
            <a:r>
              <a:t>셋째 수준</a:t>
            </a:r>
          </a:p>
          <a:p>
            <a:pPr lvl="3"/>
            <a:r>
              <a:t>넷째 수준</a:t>
            </a:r>
          </a:p>
          <a:p>
            <a:pPr lvl="4"/>
            <a:r>
              <a:t>다섯째 수준</a:t>
            </a:r>
          </a:p>
        </p:txBody>
      </p:sp>
      <p:sp>
        <p:nvSpPr>
          <p:cNvPr id="1039" name="日期占位符 1038"/>
          <p:cNvSpPr/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5pPr>
          </a:lstStyle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040" name="页脚占位符 1039"/>
          <p:cNvSpPr/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5pPr>
          </a:lstStyle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041" name="灯片编号占位符 1040"/>
          <p:cNvSpPr/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Calibri" panose="020F0502020204030204" charset="0"/>
              <a:buNone/>
              <a:defRPr kumimoji="0" lang="ru-RU" altLang="en-US" sz="1800" b="0" i="0" u="none">
                <a:solidFill>
                  <a:schemeClr val="tx1"/>
                </a:solidFill>
              </a:defRPr>
            </a:lvl5pPr>
          </a:lstStyle>
          <a:p>
            <a:pPr marL="0" lv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660F1F4E-376B-4C77-8F88-A7CAF8AB774F}" type="slidenum">
              <a:rPr kumimoji="1" sz="1400" u="none">
                <a:solidFill>
                  <a:srgbClr val="E5E1CB"/>
                </a:solidFill>
                <a:latin typeface="-윤고딕120" pitchFamily="18" charset="-127"/>
                <a:ea typeface="-윤고딕120" pitchFamily="18" charset="-127"/>
              </a:rPr>
            </a:fld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042" name="任意多边形 1041"/>
          <p:cNvSpPr/>
          <p:nvPr/>
        </p:nvSpPr>
        <p:spPr>
          <a:xfrm>
            <a:off x="0" y="692150"/>
            <a:ext cx="9150350" cy="271462"/>
          </a:xfrm>
          <a:custGeom>
            <a:avLst/>
            <a:gdLst/>
            <a:ahLst/>
            <a:cxnLst/>
            <a:pathLst>
              <a:path w="905" h="38">
                <a:moveTo>
                  <a:pt x="907" y="0"/>
                </a:moveTo>
                <a:lnTo>
                  <a:pt x="803" y="0"/>
                </a:lnTo>
                <a:cubicBezTo>
                  <a:pt x="802" y="0"/>
                  <a:pt x="802" y="0"/>
                  <a:pt x="801" y="0"/>
                </a:cubicBezTo>
                <a:lnTo>
                  <a:pt x="460" y="0"/>
                </a:lnTo>
                <a:cubicBezTo>
                  <a:pt x="454" y="0"/>
                  <a:pt x="444" y="5"/>
                  <a:pt x="439" y="11"/>
                </a:cubicBezTo>
                <a:lnTo>
                  <a:pt x="429" y="24"/>
                </a:lnTo>
                <a:cubicBezTo>
                  <a:pt x="428" y="26"/>
                  <a:pt x="427" y="27"/>
                  <a:pt x="426" y="28"/>
                </a:cubicBezTo>
                <a:lnTo>
                  <a:pt x="0" y="28"/>
                </a:lnTo>
                <a:lnTo>
                  <a:pt x="0" y="38"/>
                </a:lnTo>
                <a:lnTo>
                  <a:pt x="907" y="38"/>
                </a:lnTo>
                <a:lnTo>
                  <a:pt x="907" y="36"/>
                </a:lnTo>
                <a:lnTo>
                  <a:pt x="907" y="36"/>
                </a:lnTo>
                <a:lnTo>
                  <a:pt x="907" y="0"/>
                </a:lnTo>
                <a:close/>
              </a:path>
            </a:pathLst>
          </a:custGeom>
          <a:solidFill>
            <a:srgbClr val="01018B"/>
          </a:solidFill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43" name="矩形 1042"/>
          <p:cNvSpPr/>
          <p:nvPr/>
        </p:nvSpPr>
        <p:spPr>
          <a:xfrm>
            <a:off x="7096125" y="6683375"/>
            <a:ext cx="1484312" cy="2286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sz="900" u="none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©</a:t>
            </a:r>
            <a:r>
              <a:rPr kumimoji="1" lang="en-US" altLang="zh-CN" sz="900" u="none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linyansong 18-Jan-09</a:t>
            </a:r>
            <a:endParaRPr kumimoji="1" lang="en-US" altLang="zh-CN" sz="900" u="none">
              <a:solidFill>
                <a:schemeClr val="bg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ransition/>
  <p:txStyles>
    <p:titleStyle>
      <a:lvl1pPr marL="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1" sz="4000" b="0" i="0" u="none">
          <a:solidFill>
            <a:schemeClr val="tx1"/>
          </a:solidFill>
          <a:latin typeface="华文新魏" pitchFamily="2" charset="-122"/>
          <a:ea typeface="华文新魏" pitchFamily="2" charset="-122"/>
        </a:defRPr>
      </a:lvl1pPr>
    </p:titleStyle>
    <p:bodyStyle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1" sz="1800" b="0" i="0" u="none">
          <a:solidFill>
            <a:srgbClr val="0000CC"/>
          </a:solidFill>
          <a:latin typeface="-윤고딕120" pitchFamily="18" charset="-127"/>
          <a:ea typeface="-윤고딕120" pitchFamily="18" charset="-127"/>
        </a:defRPr>
      </a:lvl1pPr>
      <a:lvl2pPr marL="742950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1" sz="1800" b="0" i="0" u="none">
          <a:solidFill>
            <a:srgbClr val="0000CC"/>
          </a:solidFill>
          <a:latin typeface="-윤고딕120" pitchFamily="18" charset="-127"/>
          <a:ea typeface="-윤고딕120" pitchFamily="18" charset="-127"/>
        </a:defRPr>
      </a:lvl2pPr>
      <a:lvl3pPr marL="11430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1" sz="1800" b="0" i="0" u="none">
          <a:solidFill>
            <a:srgbClr val="0000CC"/>
          </a:solidFill>
          <a:latin typeface="-윤고딕120" pitchFamily="18" charset="-127"/>
          <a:ea typeface="-윤고딕120" pitchFamily="18" charset="-127"/>
        </a:defRPr>
      </a:lvl3pPr>
      <a:lvl4pPr marL="16002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1" sz="1800" b="0" i="0" u="none">
          <a:solidFill>
            <a:srgbClr val="0000CC"/>
          </a:solidFill>
          <a:latin typeface="-윤고딕120" pitchFamily="18" charset="-127"/>
          <a:ea typeface="-윤고딕120" pitchFamily="18" charset="-127"/>
        </a:defRPr>
      </a:lvl4pPr>
      <a:lvl5pPr marL="20574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1" sz="1800" b="0" i="0" u="none">
          <a:solidFill>
            <a:srgbClr val="0000CC"/>
          </a:solidFill>
          <a:latin typeface="-윤고딕120" pitchFamily="18" charset="-127"/>
          <a:ea typeface="-윤고딕120" pitchFamily="18" charset="-127"/>
        </a:defRPr>
      </a:lvl5pPr>
    </p:bodyStyle>
    <p:otherStyle>
      <a:lvl1pPr marL="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1pPr>
      <a:lvl2pPr marL="4572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2pPr>
      <a:lvl3pPr marL="9144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3pPr>
      <a:lvl4pPr marL="13716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4pPr>
      <a:lvl5pPr marL="18288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charset="0"/>
        <a:buNone/>
        <a:defRPr kumimoji="0" sz="1800" b="0" i="0" u="none">
          <a:solidFill>
            <a:schemeClr val="tx1"/>
          </a:solidFill>
        </a:defRPr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1" Type="http://schemas.openxmlformats.org/officeDocument/2006/relationships/oleObject" Target="../embeddings/Workbook1.xls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oleObject" Target="../embeddings/Workbook2.xl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emf"/><Relationship Id="rId1" Type="http://schemas.openxmlformats.org/officeDocument/2006/relationships/oleObject" Target="../embeddings/Workbook3.xls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emf"/><Relationship Id="rId1" Type="http://schemas.openxmlformats.org/officeDocument/2006/relationships/oleObject" Target="../embeddings/Workbook4.xls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emf"/><Relationship Id="rId1" Type="http://schemas.openxmlformats.org/officeDocument/2006/relationships/oleObject" Target="../embeddings/Workbook5.xls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emf"/><Relationship Id="rId1" Type="http://schemas.openxmlformats.org/officeDocument/2006/relationships/oleObject" Target="../embeddings/Workbook6.xls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9.png"/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emf"/><Relationship Id="rId1" Type="http://schemas.openxmlformats.org/officeDocument/2006/relationships/oleObject" Target="../embeddings/Workbook7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/>
          <p:nvPr>
            <p:ph type="ctrTitle" idx="4294967295"/>
          </p:nvPr>
        </p:nvSpPr>
        <p:spPr>
          <a:xfrm>
            <a:off x="827088" y="2565400"/>
            <a:ext cx="7772400" cy="11430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 algn="ctr"/>
            <a:r>
              <a:rPr lang="zh-CN" altLang="en-US" sz="4800"/>
              <a:t>提高贴片机房一次性直通率</a:t>
            </a:r>
            <a:endParaRPr lang="zh-CN" altLang="en-US" sz="4800"/>
          </a:p>
        </p:txBody>
      </p:sp>
      <p:sp>
        <p:nvSpPr>
          <p:cNvPr id="2051" name="副标题 2050"/>
          <p:cNvSpPr/>
          <p:nvPr>
            <p:ph type="subTitle" idx="4294967295"/>
          </p:nvPr>
        </p:nvSpPr>
        <p:spPr>
          <a:xfrm>
            <a:off x="1371600" y="3886200"/>
            <a:ext cx="6400800" cy="695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4572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9144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3716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18288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zh-CN" altLang="en-US" sz="2800">
                <a:latin typeface="华文新魏" pitchFamily="2" charset="-122"/>
                <a:ea typeface="华文新魏" pitchFamily="2" charset="-122"/>
              </a:rPr>
              <a:t>厦门哈隆电子有限公司</a:t>
            </a:r>
            <a:endParaRPr lang="zh-CN" altLang="en-US" sz="280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205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sz="1400" u="none">
                <a:solidFill>
                  <a:srgbClr val="E5E1CB"/>
                </a:solidFill>
                <a:latin typeface="-윤고딕120" pitchFamily="18" charset="-127"/>
                <a:ea typeface="-윤고딕120" pitchFamily="18" charset="-127"/>
              </a:rPr>
              <a:t>2008年11月20日</a:t>
            </a: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05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标题 2053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一、小组介绍</a:t>
            </a:r>
            <a:endParaRPr lang="zh-CN" altLang="en-US" b="1"/>
          </a:p>
        </p:txBody>
      </p:sp>
      <p:graphicFrame>
        <p:nvGraphicFramePr>
          <p:cNvPr id="2055" name="表格 2054"/>
          <p:cNvGraphicFramePr>
            <a:graphicFrameLocks noGrp="1"/>
          </p:cNvGraphicFramePr>
          <p:nvPr/>
        </p:nvGraphicFramePr>
        <p:xfrm>
          <a:off x="395288" y="1598612"/>
          <a:ext cx="8353424" cy="1477265"/>
        </p:xfrm>
        <a:graphic>
          <a:graphicData uri="http://schemas.openxmlformats.org/drawingml/2006/table">
            <a:tbl>
              <a:tblPr/>
              <a:tblGrid>
                <a:gridCol w="1223962"/>
                <a:gridCol w="2665412"/>
                <a:gridCol w="1511300"/>
                <a:gridCol w="2952750"/>
              </a:tblGrid>
              <a:tr h="215900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单位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哈隆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电子有限公司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    基板课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小组名称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“快乐直通车”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QC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小组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成立时间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08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年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11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月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20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日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3700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课题名称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华文新魏" pitchFamily="2" charset="-122"/>
                          <a:ea typeface="宋体" panose="02010600030101010101" pitchFamily="2" charset="-122"/>
                        </a:rPr>
                        <a:t>提高贴片机房一次性直通率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华文新魏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课题登记时间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08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年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11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月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20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日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2425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课题类型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攻关型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活动时间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08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年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11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月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20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日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-09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年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月</a:t>
                      </a:r>
                      <a:r>
                        <a:rPr kumimoji="1" lang="en-US" altLang="zh-CN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31</a:t>
                      </a: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日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80" name="矩形 2079"/>
          <p:cNvSpPr/>
          <p:nvPr/>
        </p:nvSpPr>
        <p:spPr>
          <a:xfrm>
            <a:off x="395288" y="981075"/>
            <a:ext cx="3816350" cy="6477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24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1.</a:t>
            </a:r>
            <a:r>
              <a:rPr kumimoji="1" lang="zh-CN" altLang="en-US" sz="24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小组介绍</a:t>
            </a:r>
            <a:endParaRPr kumimoji="1" lang="zh-CN" altLang="en-US" sz="24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081" name="矩形 2080"/>
          <p:cNvSpPr/>
          <p:nvPr/>
        </p:nvSpPr>
        <p:spPr>
          <a:xfrm>
            <a:off x="323850" y="3213100"/>
            <a:ext cx="2879725" cy="2873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2400" b="1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kumimoji="1" lang="zh-CN" altLang="en-US" sz="2400" b="1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小组成员</a:t>
            </a:r>
            <a:r>
              <a:rPr kumimoji="1" lang="zh-CN" altLang="en-US" sz="2400" u="none">
                <a:latin typeface="Gulim" panose="020B0600000101010101" pitchFamily="34" charset="-127"/>
                <a:ea typeface="Gulim" panose="020B0600000101010101" pitchFamily="34" charset="-127"/>
              </a:rPr>
              <a:t> </a:t>
            </a:r>
            <a:endParaRPr kumimoji="1" lang="zh-CN" altLang="en-US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aphicFrame>
        <p:nvGraphicFramePr>
          <p:cNvPr id="2082" name="表格 2081"/>
          <p:cNvGraphicFramePr>
            <a:graphicFrameLocks noGrp="1"/>
          </p:cNvGraphicFramePr>
          <p:nvPr/>
        </p:nvGraphicFramePr>
        <p:xfrm>
          <a:off x="395288" y="3644900"/>
          <a:ext cx="8353424" cy="2809878"/>
        </p:xfrm>
        <a:graphic>
          <a:graphicData uri="http://schemas.openxmlformats.org/drawingml/2006/table">
            <a:tbl>
              <a:tblPr/>
              <a:tblGrid>
                <a:gridCol w="1816100"/>
                <a:gridCol w="1162050"/>
                <a:gridCol w="3287712"/>
                <a:gridCol w="2087562"/>
              </a:tblGrid>
              <a:tr h="401638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姓名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性别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岗位职务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组内分工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638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林炎松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男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工程师（质检工艺课）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组长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638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蒋荣标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男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基板课课长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组员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638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黄智渊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男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生产线线长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600" u="none">
                          <a:solidFill>
                            <a:srgbClr val="2929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组员</a:t>
                      </a:r>
                      <a:endParaRPr kumimoji="1" lang="zh-CN" altLang="en-US" sz="1600" u="none">
                        <a:solidFill>
                          <a:srgbClr val="2929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638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638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342900" lvl="0" indent="-34290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zh-CN" altLang="en-US" sz="1600" u="none">
                        <a:solidFill>
                          <a:srgbClr val="292929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marL="90000" marR="90000" marT="46800" marB="46800" anchor="ctr" anchorCtr="1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83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084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标题 2125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二、选题</a:t>
            </a:r>
            <a:endParaRPr lang="zh-CN" altLang="en-US" b="1"/>
          </a:p>
        </p:txBody>
      </p:sp>
      <p:grpSp>
        <p:nvGrpSpPr>
          <p:cNvPr id="2127" name="组合 2126"/>
          <p:cNvGrpSpPr/>
          <p:nvPr/>
        </p:nvGrpSpPr>
        <p:grpSpPr>
          <a:xfrm>
            <a:off x="179388" y="1125538"/>
            <a:ext cx="8626475" cy="5391150"/>
            <a:chOff x="77" y="709"/>
            <a:chExt cx="5434" cy="3396"/>
          </a:xfrm>
        </p:grpSpPr>
        <p:grpSp>
          <p:nvGrpSpPr>
            <p:cNvPr id="2128" name="组合 2127"/>
            <p:cNvGrpSpPr/>
            <p:nvPr/>
          </p:nvGrpSpPr>
          <p:grpSpPr>
            <a:xfrm>
              <a:off x="77" y="709"/>
              <a:ext cx="5434" cy="3396"/>
              <a:chOff x="77" y="709"/>
              <a:chExt cx="5434" cy="3396"/>
            </a:xfrm>
          </p:grpSpPr>
          <p:sp>
            <p:nvSpPr>
              <p:cNvPr id="2129" name="矩形 2128"/>
              <p:cNvSpPr/>
              <p:nvPr/>
            </p:nvSpPr>
            <p:spPr>
              <a:xfrm>
                <a:off x="77" y="709"/>
                <a:ext cx="5434" cy="3396"/>
              </a:xfrm>
              <a:prstGeom prst="rect">
                <a:avLst/>
              </a:prstGeom>
              <a:noFill/>
              <a:ln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lvl1pPr marL="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1pPr>
                <a:lvl2pPr marL="4572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2pPr>
                <a:lvl3pPr marL="9144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3pPr>
                <a:lvl4pPr marL="13716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4pPr>
                <a:lvl5pPr marL="18288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5pPr>
              </a:lstStyle>
              <a:p/>
            </p:txBody>
          </p:sp>
          <p:sp>
            <p:nvSpPr>
              <p:cNvPr id="2130" name="矩形 2129"/>
              <p:cNvSpPr/>
              <p:nvPr/>
            </p:nvSpPr>
            <p:spPr>
              <a:xfrm>
                <a:off x="1540" y="801"/>
                <a:ext cx="2612" cy="321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61960"/>
                    </a:srgbClr>
                  </a:gs>
                  <a:gs pos="100000">
                    <a:srgbClr val="0000CC">
                      <a:alpha val="61960"/>
                    </a:srgbClr>
                  </a:gs>
                </a:gsLst>
                <a:path path="shape">
                  <a:fillToRect l="50000" t="50000" r="50000" b="50000"/>
                </a:path>
              </a:gradFill>
              <a:ln cap="flat">
                <a:solidFill>
                  <a:srgbClr val="3333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lvl1pPr marL="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1pPr>
                <a:lvl2pPr marL="4572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2pPr>
                <a:lvl3pPr marL="9144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3pPr>
                <a:lvl4pPr marL="13716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4pPr>
                <a:lvl5pPr marL="18288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5pPr>
              </a:lstStyle>
              <a:p>
                <a:pPr lvl="0"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kumimoji="1" lang="zh-CN" altLang="en-US" sz="2400" u="none">
                    <a:solidFill>
                      <a:srgbClr val="0000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选题理由</a:t>
                </a:r>
                <a:endParaRPr kumimoji="1" lang="zh-CN" altLang="en-US" sz="2400" u="none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31" name="矩形 2130"/>
              <p:cNvSpPr/>
              <p:nvPr/>
            </p:nvSpPr>
            <p:spPr>
              <a:xfrm>
                <a:off x="286" y="1627"/>
                <a:ext cx="1672" cy="643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61960"/>
                    </a:srgbClr>
                  </a:gs>
                  <a:gs pos="100000">
                    <a:srgbClr val="0000CC">
                      <a:alpha val="61960"/>
                    </a:srgbClr>
                  </a:gs>
                </a:gsLst>
                <a:path path="shape">
                  <a:fillToRect l="50000" t="50000" r="50000" b="50000"/>
                </a:path>
              </a:gradFill>
              <a:ln cap="flat">
                <a:solidFill>
                  <a:srgbClr val="3333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 anchorCtr="1"/>
              <a:lstStyle>
                <a:lvl1pPr marL="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1pPr>
                <a:lvl2pPr marL="4572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2pPr>
                <a:lvl3pPr marL="9144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3pPr>
                <a:lvl4pPr marL="13716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4pPr>
                <a:lvl5pPr marL="18288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5pPr>
              </a:lstStyle>
              <a:p>
                <a:pPr lvl="0" algn="just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kumimoji="1" lang="zh-CN" altLang="en-US" sz="1600" u="none">
                    <a:solidFill>
                      <a:srgbClr val="0000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贴片机房的</a:t>
                </a:r>
                <a:r>
                  <a:rPr kumimoji="1" lang="en-US" altLang="zh-CN" sz="1600" u="none">
                    <a:solidFill>
                      <a:srgbClr val="0000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YAMAHA</a:t>
                </a:r>
                <a:r>
                  <a:rPr kumimoji="1" lang="zh-CN" altLang="en-US" sz="1600" u="none">
                    <a:solidFill>
                      <a:srgbClr val="0000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自动贴片机为新增设备，故</a:t>
                </a:r>
                <a:r>
                  <a:rPr kumimoji="1" lang="zh-CN" altLang="en-US" sz="1600" u="none">
                    <a:solidFill>
                      <a:srgbClr val="0000CC"/>
                    </a:solidFill>
                    <a:latin typeface="Gulim" panose="020B0600000101010101" pitchFamily="34" charset="-127"/>
                    <a:ea typeface="宋体" panose="02010600030101010101" pitchFamily="2" charset="-122"/>
                  </a:rPr>
                  <a:t>生产存在较多问题，反馈不良率严重超标。</a:t>
                </a:r>
                <a:r>
                  <a:rPr kumimoji="1" lang="zh-CN" altLang="en-US" sz="1600" u="none">
                    <a:latin typeface="Gulim" panose="020B0600000101010101" pitchFamily="34" charset="-127"/>
                    <a:ea typeface="Gulim" panose="020B0600000101010101" pitchFamily="34" charset="-127"/>
                  </a:rPr>
                  <a:t> </a:t>
                </a:r>
                <a:endParaRPr kumimoji="1" lang="zh-CN" altLang="en-US" sz="1600" u="none"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sp>
            <p:nvSpPr>
              <p:cNvPr id="2132" name="矩形 2131"/>
              <p:cNvSpPr/>
              <p:nvPr/>
            </p:nvSpPr>
            <p:spPr>
              <a:xfrm>
                <a:off x="2062" y="1627"/>
                <a:ext cx="1673" cy="643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61960"/>
                    </a:srgbClr>
                  </a:gs>
                  <a:gs pos="100000">
                    <a:srgbClr val="0000CC">
                      <a:alpha val="61960"/>
                    </a:srgbClr>
                  </a:gs>
                </a:gsLst>
                <a:path path="shape">
                  <a:fillToRect l="50000" t="50000" r="50000" b="50000"/>
                </a:path>
              </a:gradFill>
              <a:ln cap="flat">
                <a:solidFill>
                  <a:srgbClr val="3333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 anchorCtr="1"/>
              <a:lstStyle>
                <a:lvl1pPr marL="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1pPr>
                <a:lvl2pPr marL="4572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2pPr>
                <a:lvl3pPr marL="9144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3pPr>
                <a:lvl4pPr marL="13716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4pPr>
                <a:lvl5pPr marL="18288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5pPr>
              </a:lstStyle>
              <a:p>
                <a:pPr lvl="0" algn="just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kumimoji="1" lang="zh-CN" altLang="en-US" sz="1600" u="none">
                    <a:solidFill>
                      <a:srgbClr val="0000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贴片机房主要生产的是空调板，客户对产品各方面性能要求较高。</a:t>
                </a:r>
                <a:endParaRPr kumimoji="1" lang="zh-CN" altLang="en-US" sz="1600" u="none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33" name="矩形 2132"/>
              <p:cNvSpPr/>
              <p:nvPr/>
            </p:nvSpPr>
            <p:spPr>
              <a:xfrm>
                <a:off x="3839" y="1627"/>
                <a:ext cx="1567" cy="643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61960"/>
                    </a:srgbClr>
                  </a:gs>
                  <a:gs pos="100000">
                    <a:srgbClr val="0000CC">
                      <a:alpha val="61960"/>
                    </a:srgbClr>
                  </a:gs>
                </a:gsLst>
                <a:path path="shape">
                  <a:fillToRect l="50000" t="50000" r="50000" b="50000"/>
                </a:path>
              </a:gradFill>
              <a:ln cap="flat">
                <a:solidFill>
                  <a:srgbClr val="3333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 anchorCtr="1"/>
              <a:lstStyle>
                <a:lvl1pPr marL="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1pPr>
                <a:lvl2pPr marL="4572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2pPr>
                <a:lvl3pPr marL="9144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3pPr>
                <a:lvl4pPr marL="13716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4pPr>
                <a:lvl5pPr marL="18288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5pPr>
              </a:lstStyle>
              <a:p>
                <a:pPr lvl="0" algn="just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kumimoji="1" lang="zh-CN" altLang="en-US" sz="1600" u="none">
                    <a:solidFill>
                      <a:srgbClr val="0000CC"/>
                    </a:solidFill>
                    <a:latin typeface="Gulim" panose="020B0600000101010101" pitchFamily="34" charset="-127"/>
                    <a:ea typeface="宋体" panose="02010600030101010101" pitchFamily="2" charset="-122"/>
                  </a:rPr>
                  <a:t>能够降低产品不良率，对今后提高其它同类高档产品质量起到很好的借鉴作用。</a:t>
                </a:r>
                <a:endParaRPr kumimoji="1" lang="zh-CN" altLang="en-US" sz="16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endParaRPr>
              </a:p>
            </p:txBody>
          </p:sp>
          <p:sp>
            <p:nvSpPr>
              <p:cNvPr id="2134" name="矩形 2133"/>
              <p:cNvSpPr/>
              <p:nvPr/>
            </p:nvSpPr>
            <p:spPr>
              <a:xfrm>
                <a:off x="1644" y="3737"/>
                <a:ext cx="2613" cy="319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61960"/>
                    </a:srgbClr>
                  </a:gs>
                  <a:gs pos="100000">
                    <a:srgbClr val="0000CC">
                      <a:alpha val="61960"/>
                    </a:srgbClr>
                  </a:gs>
                </a:gsLst>
                <a:path path="shape">
                  <a:fillToRect l="50000" t="50000" r="50000" b="50000"/>
                </a:path>
              </a:gradFill>
              <a:ln cap="flat">
                <a:solidFill>
                  <a:srgbClr val="3333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 anchorCtr="1"/>
              <a:lstStyle>
                <a:lvl1pPr marL="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1pPr>
                <a:lvl2pPr marL="4572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2pPr>
                <a:lvl3pPr marL="9144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3pPr>
                <a:lvl4pPr marL="13716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4pPr>
                <a:lvl5pPr marL="18288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5pPr>
              </a:lstStyle>
              <a:p>
                <a:pPr lvl="0" algn="ctr" fontAlgn="ctr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kumimoji="1" lang="zh-CN" altLang="en-US" sz="2000" u="none">
                    <a:solidFill>
                      <a:srgbClr val="0000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提高贴片机房一次性直通率</a:t>
                </a:r>
                <a:endParaRPr kumimoji="1" lang="zh-CN" altLang="en-US" sz="2000" u="none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135" name="直接连接符 2134"/>
              <p:cNvCxnSpPr/>
              <p:nvPr/>
            </p:nvCxnSpPr>
            <p:spPr>
              <a:xfrm>
                <a:off x="1018" y="1443"/>
                <a:ext cx="3657" cy="1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136" name="直接连接符 2135"/>
              <p:cNvCxnSpPr/>
              <p:nvPr/>
            </p:nvCxnSpPr>
            <p:spPr>
              <a:xfrm flipH="1">
                <a:off x="1018" y="1443"/>
                <a:ext cx="0" cy="0"/>
              </a:xfrm>
              <a:prstGeom prst="line">
                <a:avLst/>
              </a:prstGeom>
              <a:noFill/>
              <a:ln cap="flat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137" name="直接连接符 2136"/>
              <p:cNvCxnSpPr/>
              <p:nvPr/>
            </p:nvCxnSpPr>
            <p:spPr>
              <a:xfrm flipH="1">
                <a:off x="1018" y="2270"/>
                <a:ext cx="0" cy="366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2138" name="直接连接符 2137"/>
              <p:cNvCxnSpPr/>
              <p:nvPr/>
            </p:nvCxnSpPr>
            <p:spPr>
              <a:xfrm flipH="1">
                <a:off x="2899" y="2270"/>
                <a:ext cx="0" cy="366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2139" name="直接连接符 2138"/>
              <p:cNvCxnSpPr/>
              <p:nvPr/>
            </p:nvCxnSpPr>
            <p:spPr>
              <a:xfrm>
                <a:off x="4675" y="2270"/>
                <a:ext cx="1" cy="366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2140" name="直接连接符 2139"/>
              <p:cNvCxnSpPr/>
              <p:nvPr/>
            </p:nvCxnSpPr>
            <p:spPr>
              <a:xfrm flipH="1">
                <a:off x="1018" y="1443"/>
                <a:ext cx="0" cy="184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2141" name="直接连接符 2140"/>
              <p:cNvCxnSpPr/>
              <p:nvPr/>
            </p:nvCxnSpPr>
            <p:spPr>
              <a:xfrm flipH="1">
                <a:off x="2899" y="1117"/>
                <a:ext cx="0" cy="510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2142" name="直接连接符 2141"/>
              <p:cNvCxnSpPr/>
              <p:nvPr/>
            </p:nvCxnSpPr>
            <p:spPr>
              <a:xfrm flipH="1">
                <a:off x="4675" y="1443"/>
                <a:ext cx="0" cy="184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2143" name="直接连接符 2142"/>
              <p:cNvCxnSpPr/>
              <p:nvPr/>
            </p:nvCxnSpPr>
            <p:spPr>
              <a:xfrm>
                <a:off x="1018" y="3463"/>
                <a:ext cx="3657" cy="0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144" name="直接连接符 2143"/>
              <p:cNvCxnSpPr/>
              <p:nvPr/>
            </p:nvCxnSpPr>
            <p:spPr>
              <a:xfrm flipH="1">
                <a:off x="2899" y="3279"/>
                <a:ext cx="0" cy="458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2145" name="直接连接符 2144"/>
              <p:cNvCxnSpPr/>
              <p:nvPr/>
            </p:nvCxnSpPr>
            <p:spPr>
              <a:xfrm flipH="1">
                <a:off x="1018" y="3279"/>
                <a:ext cx="0" cy="184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2146" name="直接连接符 2145"/>
              <p:cNvCxnSpPr/>
              <p:nvPr/>
            </p:nvCxnSpPr>
            <p:spPr>
              <a:xfrm flipH="1">
                <a:off x="4675" y="3279"/>
                <a:ext cx="0" cy="184"/>
              </a:xfrm>
              <a:prstGeom prst="line">
                <a:avLst/>
              </a:prstGeom>
              <a:noFill/>
              <a:ln w="22225" cap="flat">
                <a:solidFill>
                  <a:srgbClr val="0000CC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</p:grpSp>
        <p:sp>
          <p:nvSpPr>
            <p:cNvPr id="2147" name="矩形 2146"/>
            <p:cNvSpPr/>
            <p:nvPr/>
          </p:nvSpPr>
          <p:spPr>
            <a:xfrm>
              <a:off x="294" y="2641"/>
              <a:ext cx="1672" cy="643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61960"/>
                  </a:srgbClr>
                </a:gs>
                <a:gs pos="100000">
                  <a:srgbClr val="0000CC">
                    <a:alpha val="61960"/>
                  </a:srgbClr>
                </a:gs>
              </a:gsLst>
              <a:path path="shape">
                <a:fillToRect l="50000" t="50000" r="50000" b="50000"/>
              </a:path>
            </a:gradFill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 anchorCtr="1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1600" u="none">
                  <a:solidFill>
                    <a:srgbClr val="0000CC"/>
                  </a:solidFill>
                  <a:latin typeface="Gulim" panose="020B0600000101010101" pitchFamily="34" charset="-127"/>
                  <a:ea typeface="Gulim" panose="020B0600000101010101" pitchFamily="34" charset="-127"/>
                </a:rPr>
                <a:t>产品</a:t>
              </a:r>
              <a:r>
                <a:rPr kumimoji="1" lang="zh-CN" altLang="en-US" sz="16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反馈不良率达</a:t>
              </a:r>
              <a:r>
                <a:rPr kumimoji="1" lang="en-US" altLang="zh-CN" sz="1600" u="none">
                  <a:solidFill>
                    <a:srgbClr val="0000CC"/>
                  </a:solidFill>
                  <a:latin typeface="Gulim" panose="020B0600000101010101" pitchFamily="34" charset="-127"/>
                  <a:ea typeface="Gulim" panose="020B0600000101010101" pitchFamily="34" charset="-127"/>
                </a:rPr>
                <a:t>9.62%</a:t>
              </a:r>
              <a:r>
                <a:rPr kumimoji="1" lang="zh-CN" altLang="en-US" sz="1600" u="none">
                  <a:solidFill>
                    <a:srgbClr val="0000CC"/>
                  </a:solidFill>
                  <a:latin typeface="Gulim" panose="020B0600000101010101" pitchFamily="34" charset="-127"/>
                  <a:ea typeface="Gulim" panose="020B0600000101010101" pitchFamily="34" charset="-127"/>
                </a:rPr>
                <a:t>，因此，公司领导要求尽快解决生产</a:t>
              </a:r>
              <a:r>
                <a:rPr kumimoji="1" lang="zh-CN" altLang="en-US" sz="16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问题</a:t>
              </a:r>
              <a:r>
                <a:rPr kumimoji="1" lang="zh-CN" altLang="en-US" sz="1600" u="none">
                  <a:solidFill>
                    <a:srgbClr val="0000CC"/>
                  </a:solidFill>
                  <a:latin typeface="Gulim" panose="020B0600000101010101" pitchFamily="34" charset="-127"/>
                  <a:ea typeface="Gulim" panose="020B0600000101010101" pitchFamily="34" charset="-127"/>
                </a:rPr>
                <a:t>，降低产品不良率。</a:t>
              </a:r>
              <a:endPara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148" name="矩形 2147"/>
            <p:cNvSpPr/>
            <p:nvPr/>
          </p:nvSpPr>
          <p:spPr>
            <a:xfrm>
              <a:off x="2078" y="2641"/>
              <a:ext cx="1673" cy="643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61960"/>
                  </a:srgbClr>
                </a:gs>
                <a:gs pos="100000">
                  <a:srgbClr val="0000CC">
                    <a:alpha val="61960"/>
                  </a:srgbClr>
                </a:gs>
              </a:gsLst>
              <a:path path="shape">
                <a:fillToRect l="50000" t="50000" r="50000" b="50000"/>
              </a:path>
            </a:gradFill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 anchorCtr="1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just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16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只有提供过硬的产品质量才能维持长期良好的合作关系。</a:t>
              </a:r>
              <a:endPara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  <p:sp>
          <p:nvSpPr>
            <p:cNvPr id="2149" name="矩形 2148"/>
            <p:cNvSpPr/>
            <p:nvPr/>
          </p:nvSpPr>
          <p:spPr>
            <a:xfrm>
              <a:off x="3851" y="2641"/>
              <a:ext cx="1567" cy="643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61960"/>
                  </a:srgbClr>
                </a:gs>
                <a:gs pos="100000">
                  <a:srgbClr val="0000CC">
                    <a:alpha val="61960"/>
                  </a:srgbClr>
                </a:gs>
              </a:gsLst>
              <a:path path="shape">
                <a:fillToRect l="50000" t="50000" r="50000" b="50000"/>
              </a:path>
            </a:gradFill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 anchorCtr="1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just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0" lang="zh-CN" altLang="en-US" sz="16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提升公司的企业竟争力</a:t>
              </a:r>
              <a:endParaRPr kumimoji="0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</p:grpSp>
      <p:sp>
        <p:nvSpPr>
          <p:cNvPr id="2150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151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标题 2151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t>三、活动计划</a:t>
            </a:r>
          </a:p>
        </p:txBody>
      </p:sp>
      <p:graphicFrame>
        <p:nvGraphicFramePr>
          <p:cNvPr id="2153" name="内容占位符 2152"/>
          <p:cNvGraphicFramePr>
            <a:graphicFrameLocks noChangeAspect="1"/>
          </p:cNvGraphicFramePr>
          <p:nvPr>
            <p:ph idx="4294967295"/>
          </p:nvPr>
        </p:nvGraphicFramePr>
        <p:xfrm>
          <a:off x="469900" y="1181100"/>
          <a:ext cx="8293100" cy="534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工作表" r:id="rId1" imgW="11051540" imgH="6998970" progId="Excel.Sheet.8">
                  <p:embed/>
                </p:oleObj>
              </mc:Choice>
              <mc:Fallback>
                <p:oleObj name="工作表" r:id="rId1" imgW="11051540" imgH="6998970" progId="Excel.Shee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9900" y="1181100"/>
                        <a:ext cx="8293100" cy="534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4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155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6" name="内容占位符 2155"/>
          <p:cNvGraphicFramePr>
            <a:graphicFrameLocks noChangeAspect="1"/>
          </p:cNvGraphicFramePr>
          <p:nvPr>
            <p:ph idx="4294967295"/>
          </p:nvPr>
        </p:nvGraphicFramePr>
        <p:xfrm>
          <a:off x="463550" y="1435100"/>
          <a:ext cx="8253412" cy="285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工作表" r:id="rId1" imgW="12135485" imgH="4244340" progId="Excel.Sheet.8">
                  <p:embed/>
                </p:oleObj>
              </mc:Choice>
              <mc:Fallback>
                <p:oleObj name="工作表" r:id="rId1" imgW="12135485" imgH="4244340" progId="Excel.Shee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3550" y="1435100"/>
                        <a:ext cx="8253412" cy="285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7" name="标题 2156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四、现状调查</a:t>
            </a:r>
            <a:endParaRPr lang="zh-CN" altLang="en-US" b="1"/>
          </a:p>
        </p:txBody>
      </p:sp>
      <p:sp>
        <p:nvSpPr>
          <p:cNvPr id="2158" name="矩形 2157"/>
          <p:cNvSpPr/>
          <p:nvPr/>
        </p:nvSpPr>
        <p:spPr>
          <a:xfrm>
            <a:off x="541338" y="944562"/>
            <a:ext cx="8134350" cy="7905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2008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11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27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日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—11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日生产的总点数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1" lang="en-US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′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834</a:t>
            </a:r>
            <a:r>
              <a:rPr kumimoji="1" lang="en-US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′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575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点，反馈不良点数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kumimoji="1" lang="en-US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′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336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点，产品不良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kumimoji="1" lang="en-US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′</a:t>
            </a:r>
            <a:r>
              <a:rPr kumimoji="1" lang="en-US" altLang="zh-CN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294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，下面对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9</a:t>
            </a:r>
            <a:r>
              <a:rPr kumimoji="1" lang="en-US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′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336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不良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点</a:t>
            </a:r>
            <a:r>
              <a:rPr kumimoji="1" lang="zh-CN" altLang="en-US" sz="1800" u="none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进行统计分析如下：</a:t>
            </a:r>
            <a:endParaRPr kumimoji="1" lang="zh-CN" altLang="en-US" sz="1800" u="none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59" name="矩形 2158"/>
          <p:cNvSpPr/>
          <p:nvPr/>
        </p:nvSpPr>
        <p:spPr>
          <a:xfrm>
            <a:off x="6011862" y="4221162"/>
            <a:ext cx="2808288" cy="2873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制图</a:t>
            </a:r>
            <a:r>
              <a:rPr kumimoji="1" lang="en-US" altLang="zh-CN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|</a:t>
            </a:r>
            <a:r>
              <a:rPr kumimoji="1" lang="zh-CN" altLang="en-US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表：蒋荣标  </a:t>
            </a:r>
            <a:r>
              <a:rPr kumimoji="1" lang="en-US" altLang="zh-CN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08.12.16</a:t>
            </a:r>
            <a:endParaRPr kumimoji="1" lang="en-US" altLang="zh-CN" sz="16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grpSp>
        <p:nvGrpSpPr>
          <p:cNvPr id="2160" name="组合 2159"/>
          <p:cNvGrpSpPr/>
          <p:nvPr/>
        </p:nvGrpSpPr>
        <p:grpSpPr>
          <a:xfrm>
            <a:off x="4643438" y="4725988"/>
            <a:ext cx="4249738" cy="1366838"/>
            <a:chOff x="3107" y="3249"/>
            <a:chExt cx="2404" cy="861"/>
          </a:xfrm>
        </p:grpSpPr>
        <p:sp>
          <p:nvSpPr>
            <p:cNvPr id="2161" name="矩形 2160"/>
            <p:cNvSpPr/>
            <p:nvPr/>
          </p:nvSpPr>
          <p:spPr>
            <a:xfrm>
              <a:off x="3198" y="3294"/>
              <a:ext cx="2267" cy="771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22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症结：从不良</a:t>
              </a:r>
              <a:r>
                <a:rPr kumimoji="1" lang="en-US" altLang="zh-CN" sz="22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PPM</a:t>
              </a:r>
              <a:r>
                <a:rPr kumimoji="1" lang="zh-CN" altLang="en-US" sz="22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分布图可看出少锡、连点所占不良</a:t>
              </a:r>
              <a:r>
                <a:rPr kumimoji="1" lang="en-US" altLang="zh-CN" sz="22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PPM</a:t>
              </a:r>
              <a:r>
                <a:rPr kumimoji="1" lang="zh-CN" altLang="en-US" sz="22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非常高，是主要的改善点。</a:t>
              </a:r>
              <a:endParaRPr kumimoji="1" lang="zh-CN" altLang="en-US" sz="22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  <p:sp>
          <p:nvSpPr>
            <p:cNvPr id="2162" name="矩形 2161"/>
            <p:cNvSpPr/>
            <p:nvPr/>
          </p:nvSpPr>
          <p:spPr>
            <a:xfrm>
              <a:off x="3107" y="3249"/>
              <a:ext cx="2404" cy="861"/>
            </a:xfrm>
            <a:prstGeom prst="rect">
              <a:avLst/>
            </a:prstGeom>
            <a:noFill/>
            <a:ln cap="flat">
              <a:solidFill>
                <a:srgbClr val="3333CC"/>
              </a:solidFill>
              <a:prstDash val="dash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sp>
        <p:nvSpPr>
          <p:cNvPr id="2163" name="矩形 2162"/>
          <p:cNvSpPr/>
          <p:nvPr/>
        </p:nvSpPr>
        <p:spPr>
          <a:xfrm>
            <a:off x="1597025" y="6362700"/>
            <a:ext cx="2016125" cy="3619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u="none">
                <a:solidFill>
                  <a:srgbClr val="990000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不良</a:t>
            </a:r>
            <a:r>
              <a:rPr kumimoji="1" lang="en-US" altLang="zh-CN" sz="1800" u="none">
                <a:solidFill>
                  <a:srgbClr val="990000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rgbClr val="990000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分布图</a:t>
            </a:r>
            <a:endParaRPr kumimoji="1" lang="zh-CN" altLang="en-US" sz="1800" u="none">
              <a:solidFill>
                <a:srgbClr val="990000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grpSp>
        <p:nvGrpSpPr>
          <p:cNvPr id="2164" name="组合 2163"/>
          <p:cNvGrpSpPr/>
          <p:nvPr/>
        </p:nvGrpSpPr>
        <p:grpSpPr>
          <a:xfrm>
            <a:off x="468312" y="4365625"/>
            <a:ext cx="4103688" cy="2060575"/>
            <a:chOff x="295" y="2750"/>
            <a:chExt cx="2585" cy="1298"/>
          </a:xfrm>
        </p:grpSpPr>
        <p:pic>
          <p:nvPicPr>
            <p:cNvPr id="2165" name="图片 2164"/>
            <p:cNvPicPr/>
            <p:nvPr/>
          </p:nvPicPr>
          <p:blipFill>
            <a:blip r:embed="rId3">
              <a:clrChange>
                <a:clrFrom>
                  <a:srgbClr val="9C3063"/>
                </a:clrFrom>
                <a:clrTo>
                  <a:srgbClr val="9C3063">
                    <a:alpha val="0"/>
                  </a:srgbClr>
                </a:clrTo>
              </a:clrChange>
            </a:blip>
            <a:srcRect l="11620" t="49934" r="36703" b="18485"/>
            <a:stretch>
              <a:fillRect/>
            </a:stretch>
          </p:blipFill>
          <p:spPr>
            <a:xfrm>
              <a:off x="295" y="2750"/>
              <a:ext cx="2585" cy="1298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pic>
          <p:nvPicPr>
            <p:cNvPr id="2166" name="图片 2165"/>
            <p:cNvPicPr/>
            <p:nvPr/>
          </p:nvPicPr>
          <p:blipFill>
            <a:blip r:embed="rId4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41122" t="41869" r="51498" b="54066"/>
            <a:stretch>
              <a:fillRect/>
            </a:stretch>
          </p:blipFill>
          <p:spPr>
            <a:xfrm>
              <a:off x="2332" y="2771"/>
              <a:ext cx="499" cy="181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167" name="矩形 2166"/>
            <p:cNvSpPr/>
            <p:nvPr/>
          </p:nvSpPr>
          <p:spPr>
            <a:xfrm>
              <a:off x="1383" y="3217"/>
              <a:ext cx="1315" cy="228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1400" b="1" u="none">
                  <a:solidFill>
                    <a:srgbClr val="990000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各个不良项的不良</a:t>
              </a:r>
              <a:r>
                <a:rPr kumimoji="1" lang="en-US" altLang="zh-CN" sz="1400" b="1" u="none">
                  <a:solidFill>
                    <a:srgbClr val="990000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PPM</a:t>
              </a:r>
              <a:endParaRPr kumimoji="1" lang="en-US" altLang="zh-CN" sz="1400" b="1" u="none">
                <a:solidFill>
                  <a:srgbClr val="990000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</p:grpSp>
      <p:sp>
        <p:nvSpPr>
          <p:cNvPr id="2168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169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" name="矩形 2169"/>
          <p:cNvSpPr/>
          <p:nvPr/>
        </p:nvSpPr>
        <p:spPr>
          <a:xfrm>
            <a:off x="2916238" y="4410075"/>
            <a:ext cx="2663825" cy="3587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993366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活动目标图</a:t>
            </a:r>
            <a:endParaRPr kumimoji="1" lang="zh-CN" altLang="en-US" sz="2400" b="1" u="none">
              <a:solidFill>
                <a:srgbClr val="993366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grpSp>
        <p:nvGrpSpPr>
          <p:cNvPr id="2171" name="组合 2170"/>
          <p:cNvGrpSpPr/>
          <p:nvPr/>
        </p:nvGrpSpPr>
        <p:grpSpPr>
          <a:xfrm>
            <a:off x="468312" y="2060575"/>
            <a:ext cx="8064500" cy="2303462"/>
            <a:chOff x="295" y="1253"/>
            <a:chExt cx="5080" cy="1451"/>
          </a:xfrm>
        </p:grpSpPr>
        <p:pic>
          <p:nvPicPr>
            <p:cNvPr id="2172" name="图片 2171"/>
            <p:cNvPicPr/>
            <p:nvPr/>
          </p:nvPicPr>
          <p:blipFill>
            <a:blip r:embed="rId1">
              <a:clrChange>
                <a:clrFrom>
                  <a:srgbClr val="949694"/>
                </a:clrFrom>
                <a:clrTo>
                  <a:srgbClr val="949694">
                    <a:alpha val="0"/>
                  </a:srgbClr>
                </a:clrTo>
              </a:clrChange>
            </a:blip>
            <a:srcRect l="7178" t="44901" r="18262" b="22507"/>
            <a:stretch>
              <a:fillRect/>
            </a:stretch>
          </p:blipFill>
          <p:spPr>
            <a:xfrm>
              <a:off x="295" y="1253"/>
              <a:ext cx="5080" cy="1451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173" name="矩形 2172"/>
            <p:cNvSpPr/>
            <p:nvPr/>
          </p:nvSpPr>
          <p:spPr>
            <a:xfrm>
              <a:off x="3470" y="1452"/>
              <a:ext cx="1496" cy="226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en-US" altLang="zh-CN" sz="1800" b="1" u="none">
                  <a:solidFill>
                    <a:srgbClr val="993366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3294PPM</a:t>
              </a:r>
              <a:endParaRPr kumimoji="1" lang="en-US" altLang="zh-CN" sz="1800" b="1" u="none">
                <a:solidFill>
                  <a:srgbClr val="993366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  <p:sp>
          <p:nvSpPr>
            <p:cNvPr id="2174" name="矩形 2173"/>
            <p:cNvSpPr/>
            <p:nvPr/>
          </p:nvSpPr>
          <p:spPr>
            <a:xfrm>
              <a:off x="699" y="2069"/>
              <a:ext cx="726" cy="226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en-US" altLang="zh-CN" sz="1800" b="1" u="none">
                  <a:solidFill>
                    <a:srgbClr val="993366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500 PPM</a:t>
              </a:r>
              <a:endParaRPr kumimoji="1" lang="en-US" altLang="zh-CN" sz="1800" b="1" u="none">
                <a:solidFill>
                  <a:srgbClr val="993366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</p:grpSp>
      <p:sp>
        <p:nvSpPr>
          <p:cNvPr id="2175" name="标题 2174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五、设定目标</a:t>
            </a:r>
            <a:endParaRPr lang="zh-CN" altLang="en-US" b="1"/>
          </a:p>
        </p:txBody>
      </p:sp>
      <p:sp>
        <p:nvSpPr>
          <p:cNvPr id="2176" name="矩形 2175"/>
          <p:cNvSpPr/>
          <p:nvPr/>
        </p:nvSpPr>
        <p:spPr>
          <a:xfrm>
            <a:off x="539750" y="4868862"/>
            <a:ext cx="8137525" cy="17399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457200" lvl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2</a:t>
            </a: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、可行性分析</a:t>
            </a:r>
            <a:r>
              <a:rPr kumimoji="1" lang="zh-CN" altLang="en-US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kumimoji="1" lang="zh-CN" altLang="en-US" sz="1800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457200" lvl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</a:pPr>
            <a:r>
              <a:rPr kumimoji="1" lang="zh-CN" altLang="en-US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贴片机房设备配置较好：自动贴片机（</a:t>
            </a:r>
            <a:r>
              <a:rPr kumimoji="1" lang="en-US" altLang="zh-CN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YAMAHA 100XG</a:t>
            </a:r>
            <a:r>
              <a:rPr kumimoji="1" lang="zh-CN" altLang="en-US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），并配有半自动印刷机。</a:t>
            </a:r>
            <a:endParaRPr kumimoji="1" lang="zh-CN" altLang="en-US" sz="1800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457200" lvl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</a:pPr>
            <a:r>
              <a:rPr kumimoji="1" lang="zh-CN" altLang="en-US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生产工艺简单：现在生产的产品大都为</a:t>
            </a:r>
            <a:r>
              <a:rPr kumimoji="1" lang="en-US" altLang="zh-CN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0805</a:t>
            </a:r>
            <a:r>
              <a:rPr kumimoji="1" lang="zh-CN" altLang="en-US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kumimoji="1" lang="en-US" altLang="zh-CN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0603</a:t>
            </a:r>
            <a:r>
              <a:rPr kumimoji="1" lang="zh-CN" altLang="en-US" sz="1800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元件。</a:t>
            </a:r>
            <a:endParaRPr kumimoji="1" lang="zh-CN" altLang="en-US" sz="1800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457200" lvl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</a:pP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小组成员都是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SMT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的技术骨干或管理骨干，有丰富的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QCC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攻关经验，并邀请质检工艺课课长  担任技术指导。</a:t>
            </a:r>
            <a:endParaRPr kumimoji="1" lang="zh-CN" altLang="en-US" sz="18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177" name="矩形 2176"/>
          <p:cNvSpPr/>
          <p:nvPr/>
        </p:nvSpPr>
        <p:spPr>
          <a:xfrm>
            <a:off x="554038" y="995362"/>
            <a:ext cx="8121650" cy="9159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b="1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zh-CN" altLang="en-US" sz="1800" b="1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、设定目标值</a:t>
            </a:r>
            <a:r>
              <a:rPr kumimoji="1" lang="zh-CN" altLang="en-US" sz="18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：由于影响产品直通率的最主要因数为少锡、连点；这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次改善</a:t>
            </a:r>
            <a:r>
              <a:rPr kumimoji="1" lang="zh-CN" altLang="en-US" sz="18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也是先从这两方面开始入手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，其它方面暂不考虑，</a:t>
            </a:r>
            <a:r>
              <a:rPr kumimoji="1" lang="zh-CN" altLang="en-US" sz="18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因此我们将此次的目标设定为：从现在的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3294</a:t>
            </a:r>
            <a:r>
              <a:rPr kumimoji="1" lang="zh-CN" altLang="en-US" sz="18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不良</a:t>
            </a:r>
            <a:r>
              <a:rPr kumimoji="1" lang="en-US" altLang="zh-CN" sz="18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，降低到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500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不良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kumimoji="1" lang="zh-CN" altLang="en-US" sz="18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178" name="组合 2177"/>
          <p:cNvGrpSpPr/>
          <p:nvPr/>
        </p:nvGrpSpPr>
        <p:grpSpPr>
          <a:xfrm>
            <a:off x="2411412" y="3068638"/>
            <a:ext cx="4537075" cy="503238"/>
            <a:chOff x="2109" y="1789"/>
            <a:chExt cx="2540" cy="335"/>
          </a:xfrm>
        </p:grpSpPr>
        <p:sp>
          <p:nvSpPr>
            <p:cNvPr id="2179" name="任意多边形 2178"/>
            <p:cNvSpPr/>
            <p:nvPr/>
          </p:nvSpPr>
          <p:spPr>
            <a:xfrm rot="21240000" flipH="1">
              <a:off x="2109" y="1807"/>
              <a:ext cx="2540" cy="317"/>
            </a:xfrm>
            <a:custGeom>
              <a:avLst/>
              <a:gdLst/>
              <a:ahLst/>
              <a:cxnLst/>
              <a:pathLst>
                <a:path w="21600" h="21600">
                  <a:moveTo>
                    <a:pt x="3375" y="5400"/>
                  </a:moveTo>
                  <a:lnTo>
                    <a:pt x="16200" y="5400"/>
                  </a:lnTo>
                  <a:lnTo>
                    <a:pt x="16200" y="0"/>
                  </a:lnTo>
                  <a:lnTo>
                    <a:pt x="21600" y="10800"/>
                  </a:lnTo>
                  <a:lnTo>
                    <a:pt x="16200" y="21600"/>
                  </a:lnTo>
                  <a:lnTo>
                    <a:pt x="16200" y="16200"/>
                  </a:lnTo>
                  <a:lnTo>
                    <a:pt x="3375" y="162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675" y="5400"/>
                  </a:lnTo>
                  <a:lnTo>
                    <a:pt x="675" y="16200"/>
                  </a:lnTo>
                  <a:lnTo>
                    <a:pt x="0" y="162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2700" y="5400"/>
                  </a:lnTo>
                  <a:lnTo>
                    <a:pt x="2700" y="16200"/>
                  </a:lnTo>
                  <a:lnTo>
                    <a:pt x="1350" y="162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FF00"/>
                </a:gs>
              </a:gsLst>
              <a:lin ang="0" scaled="1"/>
            </a:gradFill>
            <a:ln cap="flat">
              <a:solidFill>
                <a:srgbClr val="00FF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180" name="矩形 2179"/>
            <p:cNvSpPr/>
            <p:nvPr/>
          </p:nvSpPr>
          <p:spPr>
            <a:xfrm rot="21240000" flipH="1">
              <a:off x="2735" y="1789"/>
              <a:ext cx="1665" cy="274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1800" b="1" u="none">
                  <a:solidFill>
                    <a:srgbClr val="993366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latin typeface="Gulim" panose="020B0600000101010101" pitchFamily="34" charset="-127"/>
                  <a:ea typeface="宋体" panose="02010600030101010101" pitchFamily="2" charset="-122"/>
                </a:rPr>
                <a:t>降低不良</a:t>
              </a:r>
              <a:r>
                <a:rPr kumimoji="1" lang="en-US" altLang="zh-CN" sz="1800" b="1" u="none">
                  <a:solidFill>
                    <a:srgbClr val="993366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latin typeface="Gulim" panose="020B0600000101010101" pitchFamily="34" charset="-127"/>
                  <a:ea typeface="宋体" panose="02010600030101010101" pitchFamily="2" charset="-122"/>
                </a:rPr>
                <a:t>PPM</a:t>
              </a:r>
              <a:endParaRPr kumimoji="1" lang="en-US" altLang="zh-CN" sz="1800" b="1" u="none">
                <a:solidFill>
                  <a:srgbClr val="993366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</p:grpSp>
      <p:sp>
        <p:nvSpPr>
          <p:cNvPr id="2181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182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矩形 2182"/>
          <p:cNvSpPr/>
          <p:nvPr/>
        </p:nvSpPr>
        <p:spPr>
          <a:xfrm>
            <a:off x="5867400" y="5597525"/>
            <a:ext cx="366712" cy="842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松香含量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84" name="矩形 2183"/>
          <p:cNvSpPr/>
          <p:nvPr/>
        </p:nvSpPr>
        <p:spPr>
          <a:xfrm>
            <a:off x="2484438" y="5876925"/>
            <a:ext cx="17907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清洗印刷不良品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85" name="标题 2184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六、原因分析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186" name="椭圆 2185"/>
          <p:cNvSpPr/>
          <p:nvPr/>
        </p:nvSpPr>
        <p:spPr>
          <a:xfrm>
            <a:off x="2230438" y="6021388"/>
            <a:ext cx="509588" cy="620712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人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87" name="椭圆 2186"/>
          <p:cNvSpPr/>
          <p:nvPr/>
        </p:nvSpPr>
        <p:spPr>
          <a:xfrm>
            <a:off x="4932362" y="908050"/>
            <a:ext cx="630238" cy="481012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机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88" name="椭圆 2187"/>
          <p:cNvSpPr/>
          <p:nvPr/>
        </p:nvSpPr>
        <p:spPr>
          <a:xfrm>
            <a:off x="4716462" y="6165850"/>
            <a:ext cx="509588" cy="481012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料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89" name="椭圆 2188"/>
          <p:cNvSpPr/>
          <p:nvPr/>
        </p:nvSpPr>
        <p:spPr>
          <a:xfrm>
            <a:off x="344488" y="6080125"/>
            <a:ext cx="508000" cy="481012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环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2190" name="直接连接符 2189"/>
          <p:cNvCxnSpPr/>
          <p:nvPr/>
        </p:nvCxnSpPr>
        <p:spPr>
          <a:xfrm flipV="1">
            <a:off x="5076825" y="3644900"/>
            <a:ext cx="1668462" cy="2592388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191" name="直接连接符 2190"/>
          <p:cNvCxnSpPr/>
          <p:nvPr/>
        </p:nvCxnSpPr>
        <p:spPr>
          <a:xfrm flipV="1">
            <a:off x="2517775" y="3716338"/>
            <a:ext cx="1512888" cy="2393950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192" name="椭圆 2191"/>
          <p:cNvSpPr/>
          <p:nvPr/>
        </p:nvSpPr>
        <p:spPr>
          <a:xfrm>
            <a:off x="900112" y="836612"/>
            <a:ext cx="576262" cy="590550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法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2193" name="直接连接符 2192"/>
          <p:cNvCxnSpPr/>
          <p:nvPr/>
        </p:nvCxnSpPr>
        <p:spPr>
          <a:xfrm flipV="1">
            <a:off x="611188" y="3716338"/>
            <a:ext cx="1512888" cy="2449512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194" name="直接连接符 2193"/>
          <p:cNvCxnSpPr/>
          <p:nvPr/>
        </p:nvCxnSpPr>
        <p:spPr>
          <a:xfrm>
            <a:off x="349250" y="3613150"/>
            <a:ext cx="7751762" cy="1588"/>
          </a:xfrm>
          <a:prstGeom prst="line">
            <a:avLst/>
          </a:prstGeom>
          <a:noFill/>
          <a:ln w="63500" cap="flat" cmpd="tri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195" name="直接连接符 2194"/>
          <p:cNvCxnSpPr/>
          <p:nvPr/>
        </p:nvCxnSpPr>
        <p:spPr>
          <a:xfrm>
            <a:off x="5300662" y="1341438"/>
            <a:ext cx="1150938" cy="2232025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196" name="直接连接符 2195"/>
          <p:cNvCxnSpPr/>
          <p:nvPr/>
        </p:nvCxnSpPr>
        <p:spPr>
          <a:xfrm>
            <a:off x="1258888" y="1268412"/>
            <a:ext cx="1370012" cy="2232025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197" name="矩形 2196"/>
          <p:cNvSpPr/>
          <p:nvPr/>
        </p:nvSpPr>
        <p:spPr>
          <a:xfrm>
            <a:off x="8101012" y="3141662"/>
            <a:ext cx="574675" cy="935038"/>
          </a:xfrm>
          <a:prstGeom prst="rect">
            <a:avLst/>
          </a:prstGeom>
          <a:noFill/>
          <a:ln w="25400" cap="flat">
            <a:solidFill>
              <a:srgbClr val="000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连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点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198" name="矩形 2197"/>
          <p:cNvSpPr/>
          <p:nvPr/>
        </p:nvSpPr>
        <p:spPr>
          <a:xfrm>
            <a:off x="179388" y="4724400"/>
            <a:ext cx="936625" cy="5048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室內过于潮湿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99" name="矩形 2198"/>
          <p:cNvSpPr/>
          <p:nvPr/>
        </p:nvSpPr>
        <p:spPr>
          <a:xfrm>
            <a:off x="539750" y="4292600"/>
            <a:ext cx="868362" cy="2095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通风不暢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00" name="矩形 2199"/>
          <p:cNvSpPr/>
          <p:nvPr/>
        </p:nvSpPr>
        <p:spPr>
          <a:xfrm>
            <a:off x="0" y="5373688"/>
            <a:ext cx="720725" cy="2159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温度高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01" name="矩形 2200"/>
          <p:cNvSpPr/>
          <p:nvPr/>
        </p:nvSpPr>
        <p:spPr>
          <a:xfrm>
            <a:off x="755650" y="3933825"/>
            <a:ext cx="1008062" cy="2889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钢网储存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202" name="直接连接符 2201"/>
          <p:cNvCxnSpPr/>
          <p:nvPr/>
        </p:nvCxnSpPr>
        <p:spPr>
          <a:xfrm>
            <a:off x="684212" y="55165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03" name="直接连接符 2202"/>
          <p:cNvCxnSpPr/>
          <p:nvPr/>
        </p:nvCxnSpPr>
        <p:spPr>
          <a:xfrm>
            <a:off x="1331912" y="44370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204" name="矩形 2203"/>
          <p:cNvSpPr/>
          <p:nvPr/>
        </p:nvSpPr>
        <p:spPr>
          <a:xfrm>
            <a:off x="2111375" y="4365625"/>
            <a:ext cx="13430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未按</a:t>
            </a: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SOP</a:t>
            </a: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作业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05" name="矩形 2204"/>
          <p:cNvSpPr/>
          <p:nvPr/>
        </p:nvSpPr>
        <p:spPr>
          <a:xfrm>
            <a:off x="2771775" y="5589588"/>
            <a:ext cx="146367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钢网开口不当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06" name="矩形 2205"/>
          <p:cNvSpPr/>
          <p:nvPr/>
        </p:nvSpPr>
        <p:spPr>
          <a:xfrm>
            <a:off x="3059112" y="5300662"/>
            <a:ext cx="947738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手推撞板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07" name="矩形 2206"/>
          <p:cNvSpPr/>
          <p:nvPr/>
        </p:nvSpPr>
        <p:spPr>
          <a:xfrm>
            <a:off x="1701800" y="5178425"/>
            <a:ext cx="13430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手贴散料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08" name="矩形 2207"/>
          <p:cNvSpPr/>
          <p:nvPr/>
        </p:nvSpPr>
        <p:spPr>
          <a:xfrm>
            <a:off x="1036638" y="4903788"/>
            <a:ext cx="23241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锡膏加到钢网开口处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09" name="矩形 2208"/>
          <p:cNvSpPr/>
          <p:nvPr/>
        </p:nvSpPr>
        <p:spPr>
          <a:xfrm>
            <a:off x="1489075" y="5648325"/>
            <a:ext cx="1295400" cy="2159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手抹锡膏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0" name="矩形 2209"/>
          <p:cNvSpPr/>
          <p:nvPr/>
        </p:nvSpPr>
        <p:spPr>
          <a:xfrm>
            <a:off x="3670300" y="4594225"/>
            <a:ext cx="91281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手贴零件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1" name="矩形 2210"/>
          <p:cNvSpPr/>
          <p:nvPr/>
        </p:nvSpPr>
        <p:spPr>
          <a:xfrm>
            <a:off x="4067175" y="3789362"/>
            <a:ext cx="977900" cy="1270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手碰零件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2" name="矩形 2211"/>
          <p:cNvSpPr/>
          <p:nvPr/>
        </p:nvSpPr>
        <p:spPr>
          <a:xfrm>
            <a:off x="3094038" y="5084762"/>
            <a:ext cx="12747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新手上线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3" name="矩形 2212"/>
          <p:cNvSpPr/>
          <p:nvPr/>
        </p:nvSpPr>
        <p:spPr>
          <a:xfrm>
            <a:off x="3419475" y="4810125"/>
            <a:ext cx="142875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钢网未清洗干淨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4" name="矩形 2213"/>
          <p:cNvSpPr/>
          <p:nvPr/>
        </p:nvSpPr>
        <p:spPr>
          <a:xfrm>
            <a:off x="3743325" y="4306888"/>
            <a:ext cx="15494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清洗钢网不及時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5" name="矩形 2214"/>
          <p:cNvSpPr/>
          <p:nvPr/>
        </p:nvSpPr>
        <p:spPr>
          <a:xfrm>
            <a:off x="2260600" y="4086225"/>
            <a:ext cx="1377950" cy="2174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缺乏品质意识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6" name="矩形 2215"/>
          <p:cNvSpPr/>
          <p:nvPr/>
        </p:nvSpPr>
        <p:spPr>
          <a:xfrm>
            <a:off x="862012" y="5876925"/>
            <a:ext cx="16557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钢网贴纸未贴好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7" name="矩形 2216"/>
          <p:cNvSpPr/>
          <p:nvPr/>
        </p:nvSpPr>
        <p:spPr>
          <a:xfrm>
            <a:off x="2501900" y="3810000"/>
            <a:ext cx="13430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缺乏教育训练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8" name="矩形 2217"/>
          <p:cNvSpPr/>
          <p:nvPr/>
        </p:nvSpPr>
        <p:spPr>
          <a:xfrm>
            <a:off x="2014538" y="4652962"/>
            <a:ext cx="1239838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缺乏责任感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19" name="矩形 2218"/>
          <p:cNvSpPr/>
          <p:nvPr/>
        </p:nvSpPr>
        <p:spPr>
          <a:xfrm>
            <a:off x="3670300" y="4017962"/>
            <a:ext cx="15843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维修不当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20" name="矩形 2219"/>
          <p:cNvSpPr/>
          <p:nvPr/>
        </p:nvSpPr>
        <p:spPr>
          <a:xfrm>
            <a:off x="1547812" y="5445125"/>
            <a:ext cx="13684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钢网清洗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221" name="直接连接符 2220"/>
          <p:cNvCxnSpPr/>
          <p:nvPr/>
        </p:nvCxnSpPr>
        <p:spPr>
          <a:xfrm>
            <a:off x="1585912" y="40767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22" name="直接连接符 2221"/>
          <p:cNvCxnSpPr/>
          <p:nvPr/>
        </p:nvCxnSpPr>
        <p:spPr>
          <a:xfrm>
            <a:off x="971550" y="5013325"/>
            <a:ext cx="28733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23" name="直接连接符 2222"/>
          <p:cNvCxnSpPr/>
          <p:nvPr/>
        </p:nvCxnSpPr>
        <p:spPr>
          <a:xfrm>
            <a:off x="3635375" y="39417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24" name="直接连接符 2223"/>
          <p:cNvCxnSpPr/>
          <p:nvPr/>
        </p:nvCxnSpPr>
        <p:spPr>
          <a:xfrm>
            <a:off x="3419475" y="42211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25" name="直接连接符 2224"/>
          <p:cNvCxnSpPr/>
          <p:nvPr/>
        </p:nvCxnSpPr>
        <p:spPr>
          <a:xfrm>
            <a:off x="3203575" y="45085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26" name="直接连接符 2225"/>
          <p:cNvCxnSpPr/>
          <p:nvPr/>
        </p:nvCxnSpPr>
        <p:spPr>
          <a:xfrm>
            <a:off x="3059112" y="47974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27" name="直接连接符 2226"/>
          <p:cNvCxnSpPr/>
          <p:nvPr/>
        </p:nvCxnSpPr>
        <p:spPr>
          <a:xfrm>
            <a:off x="2916238" y="50847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28" name="直接连接符 2227"/>
          <p:cNvCxnSpPr/>
          <p:nvPr/>
        </p:nvCxnSpPr>
        <p:spPr>
          <a:xfrm>
            <a:off x="2700338" y="53006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29" name="直接连接符 2228"/>
          <p:cNvCxnSpPr/>
          <p:nvPr/>
        </p:nvCxnSpPr>
        <p:spPr>
          <a:xfrm>
            <a:off x="2555875" y="55895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0" name="直接连接符 2229"/>
          <p:cNvCxnSpPr/>
          <p:nvPr/>
        </p:nvCxnSpPr>
        <p:spPr>
          <a:xfrm>
            <a:off x="2484438" y="58054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1" name="直接连接符 2230"/>
          <p:cNvCxnSpPr/>
          <p:nvPr/>
        </p:nvCxnSpPr>
        <p:spPr>
          <a:xfrm>
            <a:off x="2268538" y="60213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2" name="直接连接符 2231"/>
          <p:cNvCxnSpPr/>
          <p:nvPr/>
        </p:nvCxnSpPr>
        <p:spPr>
          <a:xfrm flipH="1">
            <a:off x="3851275" y="41497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3" name="直接连接符 2232"/>
          <p:cNvCxnSpPr/>
          <p:nvPr/>
        </p:nvCxnSpPr>
        <p:spPr>
          <a:xfrm flipH="1">
            <a:off x="3708400" y="44370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4" name="直接连接符 2233"/>
          <p:cNvCxnSpPr/>
          <p:nvPr/>
        </p:nvCxnSpPr>
        <p:spPr>
          <a:xfrm flipH="1">
            <a:off x="3563938" y="47244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5" name="直接连接符 2234"/>
          <p:cNvCxnSpPr/>
          <p:nvPr/>
        </p:nvCxnSpPr>
        <p:spPr>
          <a:xfrm flipH="1">
            <a:off x="3348038" y="49545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6" name="直接连接符 2235"/>
          <p:cNvCxnSpPr/>
          <p:nvPr/>
        </p:nvCxnSpPr>
        <p:spPr>
          <a:xfrm flipH="1">
            <a:off x="3132138" y="52292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7" name="直接连接符 2236"/>
          <p:cNvCxnSpPr/>
          <p:nvPr/>
        </p:nvCxnSpPr>
        <p:spPr>
          <a:xfrm flipH="1">
            <a:off x="2987675" y="54451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8" name="直接连接符 2237"/>
          <p:cNvCxnSpPr/>
          <p:nvPr/>
        </p:nvCxnSpPr>
        <p:spPr>
          <a:xfrm flipH="1">
            <a:off x="2771775" y="573405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39" name="直接连接符 2238"/>
          <p:cNvCxnSpPr/>
          <p:nvPr/>
        </p:nvCxnSpPr>
        <p:spPr>
          <a:xfrm flipH="1">
            <a:off x="2627312" y="60213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40" name="直接连接符 2239"/>
          <p:cNvCxnSpPr/>
          <p:nvPr/>
        </p:nvCxnSpPr>
        <p:spPr>
          <a:xfrm flipH="1">
            <a:off x="3995738" y="39338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241" name="矩形 2240"/>
          <p:cNvSpPr/>
          <p:nvPr/>
        </p:nvSpPr>
        <p:spPr>
          <a:xfrm>
            <a:off x="5076825" y="4292600"/>
            <a:ext cx="11525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来料脚弯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42" name="矩形 2241"/>
          <p:cNvSpPr/>
          <p:nvPr/>
        </p:nvSpPr>
        <p:spPr>
          <a:xfrm>
            <a:off x="4356100" y="5229225"/>
            <a:ext cx="124301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清洗剂类型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43" name="矩形 2242"/>
          <p:cNvSpPr/>
          <p:nvPr/>
        </p:nvSpPr>
        <p:spPr>
          <a:xfrm>
            <a:off x="4859338" y="4005262"/>
            <a:ext cx="15970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零件与</a:t>
            </a: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PCB</a:t>
            </a: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44" name="矩形 2243"/>
          <p:cNvSpPr/>
          <p:nvPr/>
        </p:nvSpPr>
        <p:spPr>
          <a:xfrm>
            <a:off x="4716462" y="4868862"/>
            <a:ext cx="103981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使用周期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45" name="矩形 2244"/>
          <p:cNvSpPr/>
          <p:nvPr/>
        </p:nvSpPr>
        <p:spPr>
          <a:xfrm>
            <a:off x="4787900" y="4581525"/>
            <a:ext cx="12922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无尘布起毛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46" name="矩形 2245"/>
          <p:cNvSpPr/>
          <p:nvPr/>
        </p:nvSpPr>
        <p:spPr>
          <a:xfrm>
            <a:off x="3995738" y="5516562"/>
            <a:ext cx="14398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零件间距太近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247" name="直接连接符 2246"/>
          <p:cNvCxnSpPr/>
          <p:nvPr/>
        </p:nvCxnSpPr>
        <p:spPr>
          <a:xfrm>
            <a:off x="6156325" y="41497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48" name="直接连接符 2247"/>
          <p:cNvCxnSpPr/>
          <p:nvPr/>
        </p:nvCxnSpPr>
        <p:spPr>
          <a:xfrm>
            <a:off x="5940425" y="44370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49" name="直接连接符 2248"/>
          <p:cNvCxnSpPr/>
          <p:nvPr/>
        </p:nvCxnSpPr>
        <p:spPr>
          <a:xfrm>
            <a:off x="5795962" y="47244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50" name="直接连接符 2249"/>
          <p:cNvCxnSpPr/>
          <p:nvPr/>
        </p:nvCxnSpPr>
        <p:spPr>
          <a:xfrm>
            <a:off x="5580062" y="50133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51" name="直接连接符 2250"/>
          <p:cNvCxnSpPr/>
          <p:nvPr/>
        </p:nvCxnSpPr>
        <p:spPr>
          <a:xfrm>
            <a:off x="5364162" y="53736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52" name="直接连接符 2251"/>
          <p:cNvCxnSpPr/>
          <p:nvPr/>
        </p:nvCxnSpPr>
        <p:spPr>
          <a:xfrm>
            <a:off x="5148262" y="56610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253" name="矩形 2252"/>
          <p:cNvSpPr/>
          <p:nvPr/>
        </p:nvSpPr>
        <p:spPr>
          <a:xfrm>
            <a:off x="7740650" y="5300662"/>
            <a:ext cx="285750" cy="4714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錫膏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4" name="矩形 2253"/>
          <p:cNvSpPr/>
          <p:nvPr/>
        </p:nvSpPr>
        <p:spPr>
          <a:xfrm>
            <a:off x="6829425" y="5589588"/>
            <a:ext cx="366712" cy="8842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搅拌不均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5" name="矩形 2254"/>
          <p:cNvSpPr/>
          <p:nvPr/>
        </p:nvSpPr>
        <p:spPr>
          <a:xfrm>
            <a:off x="6084888" y="5632450"/>
            <a:ext cx="366712" cy="431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粘度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6" name="矩形 2255"/>
          <p:cNvSpPr/>
          <p:nvPr/>
        </p:nvSpPr>
        <p:spPr>
          <a:xfrm>
            <a:off x="6308725" y="5562600"/>
            <a:ext cx="366712" cy="9064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锡膏成份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7" name="矩形 2256"/>
          <p:cNvSpPr/>
          <p:nvPr/>
        </p:nvSpPr>
        <p:spPr>
          <a:xfrm>
            <a:off x="7092950" y="5597525"/>
            <a:ext cx="366712" cy="10001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錫膏下塌性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8" name="矩形 2257"/>
          <p:cNvSpPr/>
          <p:nvPr/>
        </p:nvSpPr>
        <p:spPr>
          <a:xfrm>
            <a:off x="5580062" y="5597525"/>
            <a:ext cx="366712" cy="7191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有异物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9" name="矩形 2258"/>
          <p:cNvSpPr/>
          <p:nvPr/>
        </p:nvSpPr>
        <p:spPr>
          <a:xfrm>
            <a:off x="6567488" y="5624512"/>
            <a:ext cx="366712" cy="8366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回温时间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260" name="直接连接符 2259"/>
          <p:cNvCxnSpPr/>
          <p:nvPr/>
        </p:nvCxnSpPr>
        <p:spPr>
          <a:xfrm flipH="1">
            <a:off x="5580062" y="5516562"/>
            <a:ext cx="216058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61" name="直接连接符 2260"/>
          <p:cNvCxnSpPr/>
          <p:nvPr/>
        </p:nvCxnSpPr>
        <p:spPr>
          <a:xfrm flipH="1" flipV="1">
            <a:off x="5724525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62" name="直接连接符 2261"/>
          <p:cNvCxnSpPr/>
          <p:nvPr/>
        </p:nvCxnSpPr>
        <p:spPr>
          <a:xfrm flipH="1" flipV="1">
            <a:off x="6011862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63" name="直接连接符 2262"/>
          <p:cNvCxnSpPr/>
          <p:nvPr/>
        </p:nvCxnSpPr>
        <p:spPr>
          <a:xfrm flipH="1" flipV="1">
            <a:off x="6227762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64" name="直接连接符 2263"/>
          <p:cNvCxnSpPr/>
          <p:nvPr/>
        </p:nvCxnSpPr>
        <p:spPr>
          <a:xfrm flipH="1" flipV="1">
            <a:off x="6443662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65" name="直接连接符 2264"/>
          <p:cNvCxnSpPr/>
          <p:nvPr/>
        </p:nvCxnSpPr>
        <p:spPr>
          <a:xfrm flipH="1" flipV="1">
            <a:off x="6732588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66" name="直接连接符 2265"/>
          <p:cNvCxnSpPr/>
          <p:nvPr/>
        </p:nvCxnSpPr>
        <p:spPr>
          <a:xfrm flipH="1" flipV="1">
            <a:off x="7019925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67" name="直接连接符 2266"/>
          <p:cNvCxnSpPr/>
          <p:nvPr/>
        </p:nvCxnSpPr>
        <p:spPr>
          <a:xfrm flipH="1" flipV="1">
            <a:off x="7235825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268" name="矩形 2267"/>
          <p:cNvSpPr/>
          <p:nvPr/>
        </p:nvSpPr>
        <p:spPr>
          <a:xfrm>
            <a:off x="7740650" y="5026025"/>
            <a:ext cx="43815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PCB</a:t>
            </a:r>
            <a:endParaRPr kumimoji="1" lang="en-US" altLang="zh-CN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69" name="矩形 2268"/>
          <p:cNvSpPr/>
          <p:nvPr/>
        </p:nvSpPr>
        <p:spPr>
          <a:xfrm>
            <a:off x="6156325" y="4365625"/>
            <a:ext cx="447675" cy="6397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有锡珠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70" name="矩形 2269"/>
          <p:cNvSpPr/>
          <p:nvPr/>
        </p:nvSpPr>
        <p:spPr>
          <a:xfrm>
            <a:off x="6659562" y="4546600"/>
            <a:ext cx="3333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变形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71" name="矩形 2270"/>
          <p:cNvSpPr/>
          <p:nvPr/>
        </p:nvSpPr>
        <p:spPr>
          <a:xfrm>
            <a:off x="6443662" y="4195762"/>
            <a:ext cx="287338" cy="10080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残留异物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72" name="矩形 2271"/>
          <p:cNvSpPr/>
          <p:nvPr/>
        </p:nvSpPr>
        <p:spPr>
          <a:xfrm>
            <a:off x="6838950" y="4005262"/>
            <a:ext cx="431800" cy="10048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與零件不符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273" name="直接连接符 2272"/>
          <p:cNvCxnSpPr/>
          <p:nvPr/>
        </p:nvCxnSpPr>
        <p:spPr>
          <a:xfrm flipH="1">
            <a:off x="5867400" y="5181600"/>
            <a:ext cx="194468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274" name="矩形 2273"/>
          <p:cNvSpPr/>
          <p:nvPr/>
        </p:nvSpPr>
        <p:spPr>
          <a:xfrm>
            <a:off x="7092950" y="3971925"/>
            <a:ext cx="431800" cy="10048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焊盘间距小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275" name="直接连接符 2274"/>
          <p:cNvCxnSpPr/>
          <p:nvPr/>
        </p:nvCxnSpPr>
        <p:spPr>
          <a:xfrm flipH="1">
            <a:off x="6372225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76" name="直接连接符 2275"/>
          <p:cNvCxnSpPr/>
          <p:nvPr/>
        </p:nvCxnSpPr>
        <p:spPr>
          <a:xfrm flipH="1">
            <a:off x="6588125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77" name="直接连接符 2276"/>
          <p:cNvCxnSpPr/>
          <p:nvPr/>
        </p:nvCxnSpPr>
        <p:spPr>
          <a:xfrm flipH="1">
            <a:off x="6804025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78" name="直接连接符 2277"/>
          <p:cNvCxnSpPr/>
          <p:nvPr/>
        </p:nvCxnSpPr>
        <p:spPr>
          <a:xfrm flipH="1">
            <a:off x="7019925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79" name="直接连接符 2278"/>
          <p:cNvCxnSpPr/>
          <p:nvPr/>
        </p:nvCxnSpPr>
        <p:spPr>
          <a:xfrm flipH="1">
            <a:off x="7308850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280" name="矩形 2279"/>
          <p:cNvSpPr/>
          <p:nvPr/>
        </p:nvSpPr>
        <p:spPr>
          <a:xfrm>
            <a:off x="0" y="1412875"/>
            <a:ext cx="1403350" cy="2873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钢网擦拭频率少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1" name="矩形 2280"/>
          <p:cNvSpPr/>
          <p:nvPr/>
        </p:nvSpPr>
        <p:spPr>
          <a:xfrm>
            <a:off x="1522412" y="1641475"/>
            <a:ext cx="1749425" cy="2873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锡膏回温时间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2" name="矩形 2281"/>
          <p:cNvSpPr/>
          <p:nvPr/>
        </p:nvSpPr>
        <p:spPr>
          <a:xfrm>
            <a:off x="1450975" y="1354138"/>
            <a:ext cx="1223962" cy="2873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钢网管制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3" name="矩形 2282"/>
          <p:cNvSpPr/>
          <p:nvPr/>
        </p:nvSpPr>
        <p:spPr>
          <a:xfrm>
            <a:off x="1979612" y="2852738"/>
            <a:ext cx="1908175" cy="2238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机器保养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4" name="矩形 2283"/>
          <p:cNvSpPr/>
          <p:nvPr/>
        </p:nvSpPr>
        <p:spPr>
          <a:xfrm>
            <a:off x="806450" y="2636838"/>
            <a:ext cx="1152525" cy="1444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锡膏的管制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5" name="矩形 2284"/>
          <p:cNvSpPr/>
          <p:nvPr/>
        </p:nvSpPr>
        <p:spPr>
          <a:xfrm>
            <a:off x="2063750" y="2565400"/>
            <a:ext cx="1260475" cy="2333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零件管制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6" name="矩形 2285"/>
          <p:cNvSpPr/>
          <p:nvPr/>
        </p:nvSpPr>
        <p:spPr>
          <a:xfrm>
            <a:off x="577850" y="2916238"/>
            <a:ext cx="1655762" cy="2889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无尘布使用次数过多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7" name="矩形 2286"/>
          <p:cNvSpPr/>
          <p:nvPr/>
        </p:nvSpPr>
        <p:spPr>
          <a:xfrm>
            <a:off x="539750" y="2349500"/>
            <a:ext cx="1366838" cy="2159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锡膏粘度测量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8" name="矩形 2287"/>
          <p:cNvSpPr/>
          <p:nvPr/>
        </p:nvSpPr>
        <p:spPr>
          <a:xfrm>
            <a:off x="323850" y="1773238"/>
            <a:ext cx="1079500" cy="2159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未依</a:t>
            </a: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SOP</a:t>
            </a: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操作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89" name="矩形 2288"/>
          <p:cNvSpPr/>
          <p:nvPr/>
        </p:nvSpPr>
        <p:spPr>
          <a:xfrm>
            <a:off x="250825" y="2060575"/>
            <a:ext cx="1657350" cy="2159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锡膏选择不当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90" name="矩形 2289"/>
          <p:cNvSpPr/>
          <p:nvPr/>
        </p:nvSpPr>
        <p:spPr>
          <a:xfrm>
            <a:off x="1839912" y="2255838"/>
            <a:ext cx="1676400" cy="2651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锡膏搅拌频率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91" name="矩形 2290"/>
          <p:cNvSpPr/>
          <p:nvPr/>
        </p:nvSpPr>
        <p:spPr>
          <a:xfrm>
            <a:off x="323850" y="3213100"/>
            <a:ext cx="2303462" cy="2174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印刷连点后用刀片拨錫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292" name="直接连接符 2291"/>
          <p:cNvCxnSpPr/>
          <p:nvPr/>
        </p:nvCxnSpPr>
        <p:spPr>
          <a:xfrm>
            <a:off x="1187450" y="155733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93" name="直接连接符 2292"/>
          <p:cNvCxnSpPr/>
          <p:nvPr/>
        </p:nvCxnSpPr>
        <p:spPr>
          <a:xfrm>
            <a:off x="1331912" y="191611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94" name="直接连接符 2293"/>
          <p:cNvCxnSpPr/>
          <p:nvPr/>
        </p:nvCxnSpPr>
        <p:spPr>
          <a:xfrm>
            <a:off x="1547812" y="220503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95" name="直接连接符 2294"/>
          <p:cNvCxnSpPr/>
          <p:nvPr/>
        </p:nvCxnSpPr>
        <p:spPr>
          <a:xfrm>
            <a:off x="1692275" y="249237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96" name="直接连接符 2295"/>
          <p:cNvCxnSpPr/>
          <p:nvPr/>
        </p:nvCxnSpPr>
        <p:spPr>
          <a:xfrm>
            <a:off x="1835150" y="27813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97" name="直接连接符 2296"/>
          <p:cNvCxnSpPr/>
          <p:nvPr/>
        </p:nvCxnSpPr>
        <p:spPr>
          <a:xfrm>
            <a:off x="2124075" y="306863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98" name="直接连接符 2297"/>
          <p:cNvCxnSpPr/>
          <p:nvPr/>
        </p:nvCxnSpPr>
        <p:spPr>
          <a:xfrm flipH="1">
            <a:off x="1547812" y="1484312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99" name="直接连接符 2298"/>
          <p:cNvCxnSpPr/>
          <p:nvPr/>
        </p:nvCxnSpPr>
        <p:spPr>
          <a:xfrm flipH="1">
            <a:off x="1692275" y="1773238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00" name="直接连接符 2299"/>
          <p:cNvCxnSpPr/>
          <p:nvPr/>
        </p:nvCxnSpPr>
        <p:spPr>
          <a:xfrm flipH="1">
            <a:off x="2017712" y="2400300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01" name="直接连接符 2300"/>
          <p:cNvCxnSpPr/>
          <p:nvPr/>
        </p:nvCxnSpPr>
        <p:spPr>
          <a:xfrm flipH="1">
            <a:off x="2195512" y="2708275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02" name="直接连接符 2301"/>
          <p:cNvCxnSpPr/>
          <p:nvPr/>
        </p:nvCxnSpPr>
        <p:spPr>
          <a:xfrm flipH="1">
            <a:off x="2411412" y="2997200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03" name="直接连接符 2302"/>
          <p:cNvCxnSpPr/>
          <p:nvPr/>
        </p:nvCxnSpPr>
        <p:spPr>
          <a:xfrm>
            <a:off x="2268538" y="33575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04" name="矩形 2303"/>
          <p:cNvSpPr/>
          <p:nvPr/>
        </p:nvSpPr>
        <p:spPr>
          <a:xfrm>
            <a:off x="5562600" y="1268412"/>
            <a:ext cx="3143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变形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05" name="矩形 2304"/>
          <p:cNvSpPr/>
          <p:nvPr/>
        </p:nvSpPr>
        <p:spPr>
          <a:xfrm>
            <a:off x="5994400" y="1268412"/>
            <a:ext cx="32385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硬度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06" name="矩形 2305"/>
          <p:cNvSpPr/>
          <p:nvPr/>
        </p:nvSpPr>
        <p:spPr>
          <a:xfrm>
            <a:off x="5778500" y="1268412"/>
            <a:ext cx="3333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材质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07" name="矩形 2306"/>
          <p:cNvSpPr/>
          <p:nvPr/>
        </p:nvSpPr>
        <p:spPr>
          <a:xfrm>
            <a:off x="6643688" y="908050"/>
            <a:ext cx="314325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刮刀水平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08" name="矩形 2307"/>
          <p:cNvSpPr/>
          <p:nvPr/>
        </p:nvSpPr>
        <p:spPr>
          <a:xfrm>
            <a:off x="6211888" y="1268412"/>
            <a:ext cx="3143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09" name="矩形 2308"/>
          <p:cNvSpPr/>
          <p:nvPr/>
        </p:nvSpPr>
        <p:spPr>
          <a:xfrm>
            <a:off x="6931025" y="908050"/>
            <a:ext cx="30480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刮刀角度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10" name="矩形 2309"/>
          <p:cNvSpPr/>
          <p:nvPr/>
        </p:nvSpPr>
        <p:spPr>
          <a:xfrm>
            <a:off x="7308850" y="1557338"/>
            <a:ext cx="43180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刮刀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11" name="矩形 2310"/>
          <p:cNvSpPr/>
          <p:nvPr/>
        </p:nvSpPr>
        <p:spPr>
          <a:xfrm>
            <a:off x="6427788" y="1268412"/>
            <a:ext cx="3143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尺寸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312" name="直接连接符 2311"/>
          <p:cNvCxnSpPr/>
          <p:nvPr/>
        </p:nvCxnSpPr>
        <p:spPr>
          <a:xfrm flipH="1">
            <a:off x="5580062" y="1844675"/>
            <a:ext cx="1800225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13" name="直接连接符 2312"/>
          <p:cNvCxnSpPr/>
          <p:nvPr/>
        </p:nvCxnSpPr>
        <p:spPr>
          <a:xfrm flipH="1">
            <a:off x="5724525" y="17002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14" name="直接连接符 2313"/>
          <p:cNvCxnSpPr/>
          <p:nvPr/>
        </p:nvCxnSpPr>
        <p:spPr>
          <a:xfrm flipH="1">
            <a:off x="5940425" y="1698625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15" name="直接连接符 2314"/>
          <p:cNvCxnSpPr/>
          <p:nvPr/>
        </p:nvCxnSpPr>
        <p:spPr>
          <a:xfrm flipH="1">
            <a:off x="6156325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16" name="直接连接符 2315"/>
          <p:cNvCxnSpPr/>
          <p:nvPr/>
        </p:nvCxnSpPr>
        <p:spPr>
          <a:xfrm flipH="1">
            <a:off x="6372225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17" name="直接连接符 2316"/>
          <p:cNvCxnSpPr/>
          <p:nvPr/>
        </p:nvCxnSpPr>
        <p:spPr>
          <a:xfrm flipH="1">
            <a:off x="6588125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18" name="直接连接符 2317"/>
          <p:cNvCxnSpPr/>
          <p:nvPr/>
        </p:nvCxnSpPr>
        <p:spPr>
          <a:xfrm flipH="1">
            <a:off x="6804025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19" name="直接连接符 2318"/>
          <p:cNvCxnSpPr/>
          <p:nvPr/>
        </p:nvCxnSpPr>
        <p:spPr>
          <a:xfrm flipH="1">
            <a:off x="7092950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20" name="矩形 2319"/>
          <p:cNvSpPr/>
          <p:nvPr/>
        </p:nvSpPr>
        <p:spPr>
          <a:xfrm>
            <a:off x="7164388" y="2276475"/>
            <a:ext cx="288925" cy="3238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轨道有异物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21" name="矩形 2320"/>
          <p:cNvSpPr/>
          <p:nvPr/>
        </p:nvSpPr>
        <p:spPr>
          <a:xfrm>
            <a:off x="6156325" y="2276475"/>
            <a:ext cx="352425" cy="3429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预热不足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22" name="矩形 2321"/>
          <p:cNvSpPr/>
          <p:nvPr/>
        </p:nvSpPr>
        <p:spPr>
          <a:xfrm>
            <a:off x="7308850" y="2276475"/>
            <a:ext cx="476250" cy="3238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温度设定不当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23" name="矩形 2322"/>
          <p:cNvSpPr/>
          <p:nvPr/>
        </p:nvSpPr>
        <p:spPr>
          <a:xfrm>
            <a:off x="6372225" y="2276475"/>
            <a:ext cx="352425" cy="3524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速度太快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24" name="矩形 2323"/>
          <p:cNvSpPr/>
          <p:nvPr/>
        </p:nvSpPr>
        <p:spPr>
          <a:xfrm>
            <a:off x="6877050" y="2276475"/>
            <a:ext cx="295275" cy="4857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回流时间太长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25" name="矩形 2324"/>
          <p:cNvSpPr/>
          <p:nvPr/>
        </p:nvSpPr>
        <p:spPr>
          <a:xfrm>
            <a:off x="6588125" y="2276475"/>
            <a:ext cx="438150" cy="3238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热风对流过快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26" name="矩形 2325"/>
          <p:cNvSpPr/>
          <p:nvPr/>
        </p:nvSpPr>
        <p:spPr>
          <a:xfrm>
            <a:off x="7667625" y="1989138"/>
            <a:ext cx="457200" cy="1809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回流焊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327" name="直接连接符 2326"/>
          <p:cNvCxnSpPr/>
          <p:nvPr/>
        </p:nvCxnSpPr>
        <p:spPr>
          <a:xfrm flipH="1">
            <a:off x="5795962" y="2133600"/>
            <a:ext cx="2016125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28" name="直接连接符 2327"/>
          <p:cNvCxnSpPr/>
          <p:nvPr/>
        </p:nvCxnSpPr>
        <p:spPr>
          <a:xfrm flipH="1" flipV="1">
            <a:off x="6300788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29" name="直接连接符 2328"/>
          <p:cNvCxnSpPr/>
          <p:nvPr/>
        </p:nvCxnSpPr>
        <p:spPr>
          <a:xfrm flipH="1" flipV="1">
            <a:off x="6516688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30" name="直接连接符 2329"/>
          <p:cNvCxnSpPr/>
          <p:nvPr/>
        </p:nvCxnSpPr>
        <p:spPr>
          <a:xfrm flipH="1" flipV="1">
            <a:off x="6804025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31" name="直接连接符 2330"/>
          <p:cNvCxnSpPr/>
          <p:nvPr/>
        </p:nvCxnSpPr>
        <p:spPr>
          <a:xfrm flipH="1" flipV="1">
            <a:off x="7019925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32" name="直接连接符 2331"/>
          <p:cNvCxnSpPr/>
          <p:nvPr/>
        </p:nvCxnSpPr>
        <p:spPr>
          <a:xfrm flipH="1" flipV="1">
            <a:off x="7308850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33" name="直接连接符 2332"/>
          <p:cNvCxnSpPr/>
          <p:nvPr/>
        </p:nvCxnSpPr>
        <p:spPr>
          <a:xfrm flipH="1" flipV="1">
            <a:off x="7524750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34" name="矩形 2333"/>
          <p:cNvSpPr/>
          <p:nvPr/>
        </p:nvSpPr>
        <p:spPr>
          <a:xfrm>
            <a:off x="4059238" y="1100138"/>
            <a:ext cx="557212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开口太大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35" name="矩形 2334"/>
          <p:cNvSpPr/>
          <p:nvPr/>
        </p:nvSpPr>
        <p:spPr>
          <a:xfrm>
            <a:off x="3602038" y="1100138"/>
            <a:ext cx="576262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钢网材质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36" name="矩形 2335"/>
          <p:cNvSpPr/>
          <p:nvPr/>
        </p:nvSpPr>
        <p:spPr>
          <a:xfrm>
            <a:off x="3203575" y="1100138"/>
            <a:ext cx="576262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钢网张力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37" name="矩形 2336"/>
          <p:cNvSpPr/>
          <p:nvPr/>
        </p:nvSpPr>
        <p:spPr>
          <a:xfrm>
            <a:off x="4500562" y="1100138"/>
            <a:ext cx="576262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钢网厚度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38" name="矩形 2337"/>
          <p:cNvSpPr/>
          <p:nvPr/>
        </p:nvSpPr>
        <p:spPr>
          <a:xfrm>
            <a:off x="2936875" y="1366838"/>
            <a:ext cx="30480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339" name="直接连接符 2338"/>
          <p:cNvCxnSpPr/>
          <p:nvPr/>
        </p:nvCxnSpPr>
        <p:spPr>
          <a:xfrm>
            <a:off x="3203575" y="1654175"/>
            <a:ext cx="216058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40" name="直接连接符 2339"/>
          <p:cNvCxnSpPr/>
          <p:nvPr/>
        </p:nvCxnSpPr>
        <p:spPr>
          <a:xfrm flipH="1">
            <a:off x="3492500" y="14843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41" name="直接连接符 2340"/>
          <p:cNvCxnSpPr/>
          <p:nvPr/>
        </p:nvCxnSpPr>
        <p:spPr>
          <a:xfrm flipH="1">
            <a:off x="3851275" y="14843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42" name="直接连接符 2341"/>
          <p:cNvCxnSpPr/>
          <p:nvPr/>
        </p:nvCxnSpPr>
        <p:spPr>
          <a:xfrm flipH="1">
            <a:off x="4284662" y="14843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43" name="直接连接符 2342"/>
          <p:cNvCxnSpPr/>
          <p:nvPr/>
        </p:nvCxnSpPr>
        <p:spPr>
          <a:xfrm flipH="1">
            <a:off x="4787900" y="14843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44" name="矩形 2343"/>
          <p:cNvSpPr/>
          <p:nvPr/>
        </p:nvSpPr>
        <p:spPr>
          <a:xfrm>
            <a:off x="3276600" y="1989138"/>
            <a:ext cx="36195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贴装高度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45" name="矩形 2344"/>
          <p:cNvSpPr/>
          <p:nvPr/>
        </p:nvSpPr>
        <p:spPr>
          <a:xfrm>
            <a:off x="5114925" y="1938338"/>
            <a:ext cx="561975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part data </a:t>
            </a: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设定不当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46" name="矩形 2345"/>
          <p:cNvSpPr/>
          <p:nvPr/>
        </p:nvSpPr>
        <p:spPr>
          <a:xfrm>
            <a:off x="4914900" y="1976438"/>
            <a:ext cx="30480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设备保养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47" name="矩形 2346"/>
          <p:cNvSpPr/>
          <p:nvPr/>
        </p:nvSpPr>
        <p:spPr>
          <a:xfrm>
            <a:off x="4652962" y="1976438"/>
            <a:ext cx="288925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座标偏移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48" name="矩形 2347"/>
          <p:cNvSpPr/>
          <p:nvPr/>
        </p:nvSpPr>
        <p:spPr>
          <a:xfrm>
            <a:off x="3778250" y="1982788"/>
            <a:ext cx="32385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真空不暢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49" name="矩形 2348"/>
          <p:cNvSpPr/>
          <p:nvPr/>
        </p:nvSpPr>
        <p:spPr>
          <a:xfrm>
            <a:off x="3530600" y="1997075"/>
            <a:ext cx="287338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吸嘴規格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0" name="矩形 2349"/>
          <p:cNvSpPr/>
          <p:nvPr/>
        </p:nvSpPr>
        <p:spPr>
          <a:xfrm>
            <a:off x="4064000" y="1989138"/>
            <a:ext cx="32385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吸嘴弯曲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1" name="矩形 2350"/>
          <p:cNvSpPr/>
          <p:nvPr/>
        </p:nvSpPr>
        <p:spPr>
          <a:xfrm>
            <a:off x="2878138" y="1743075"/>
            <a:ext cx="5238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贴装偏移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2" name="矩形 2351"/>
          <p:cNvSpPr/>
          <p:nvPr/>
        </p:nvSpPr>
        <p:spPr>
          <a:xfrm>
            <a:off x="4279900" y="1989138"/>
            <a:ext cx="45720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定位过高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353" name="直接连接符 2352"/>
          <p:cNvCxnSpPr/>
          <p:nvPr/>
        </p:nvCxnSpPr>
        <p:spPr>
          <a:xfrm>
            <a:off x="3348038" y="1916112"/>
            <a:ext cx="216058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54" name="直接连接符 2353"/>
          <p:cNvCxnSpPr/>
          <p:nvPr/>
        </p:nvCxnSpPr>
        <p:spPr>
          <a:xfrm flipH="1" flipV="1">
            <a:off x="3454400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55" name="直接连接符 2354"/>
          <p:cNvCxnSpPr/>
          <p:nvPr/>
        </p:nvCxnSpPr>
        <p:spPr>
          <a:xfrm flipH="1" flipV="1">
            <a:off x="3686175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56" name="直接连接符 2355"/>
          <p:cNvCxnSpPr/>
          <p:nvPr/>
        </p:nvCxnSpPr>
        <p:spPr>
          <a:xfrm flipH="1" flipV="1">
            <a:off x="3924300" y="1895475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57" name="直接连接符 2356"/>
          <p:cNvCxnSpPr/>
          <p:nvPr/>
        </p:nvCxnSpPr>
        <p:spPr>
          <a:xfrm flipH="1" flipV="1">
            <a:off x="4211638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58" name="直接连接符 2357"/>
          <p:cNvCxnSpPr/>
          <p:nvPr/>
        </p:nvCxnSpPr>
        <p:spPr>
          <a:xfrm flipH="1" flipV="1">
            <a:off x="4495800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59" name="直接连接符 2358"/>
          <p:cNvCxnSpPr/>
          <p:nvPr/>
        </p:nvCxnSpPr>
        <p:spPr>
          <a:xfrm flipH="1" flipV="1">
            <a:off x="4826000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60" name="直接连接符 2359"/>
          <p:cNvCxnSpPr/>
          <p:nvPr/>
        </p:nvCxnSpPr>
        <p:spPr>
          <a:xfrm flipH="1" flipV="1">
            <a:off x="5076825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61" name="直接连接符 2360"/>
          <p:cNvCxnSpPr/>
          <p:nvPr/>
        </p:nvCxnSpPr>
        <p:spPr>
          <a:xfrm flipH="1" flipV="1">
            <a:off x="5364162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62" name="矩形 2361"/>
          <p:cNvSpPr/>
          <p:nvPr/>
        </p:nvSpPr>
        <p:spPr>
          <a:xfrm>
            <a:off x="3708400" y="2781300"/>
            <a:ext cx="360362" cy="6397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印刷机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63" name="矩形 2362"/>
          <p:cNvSpPr/>
          <p:nvPr/>
        </p:nvSpPr>
        <p:spPr>
          <a:xfrm>
            <a:off x="4021138" y="3116262"/>
            <a:ext cx="5873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压力太大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64" name="矩形 2363"/>
          <p:cNvSpPr/>
          <p:nvPr/>
        </p:nvSpPr>
        <p:spPr>
          <a:xfrm>
            <a:off x="5697538" y="3116262"/>
            <a:ext cx="3143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真空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65" name="矩形 2364"/>
          <p:cNvSpPr/>
          <p:nvPr/>
        </p:nvSpPr>
        <p:spPr>
          <a:xfrm>
            <a:off x="5245100" y="3116262"/>
            <a:ext cx="5492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清洁方式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66" name="矩形 2365"/>
          <p:cNvSpPr/>
          <p:nvPr/>
        </p:nvSpPr>
        <p:spPr>
          <a:xfrm>
            <a:off x="4427538" y="3116262"/>
            <a:ext cx="579438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印刷速度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67" name="矩形 2366"/>
          <p:cNvSpPr/>
          <p:nvPr/>
        </p:nvSpPr>
        <p:spPr>
          <a:xfrm>
            <a:off x="4864100" y="3119438"/>
            <a:ext cx="5048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脱模方式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368" name="直接连接符 2367"/>
          <p:cNvCxnSpPr/>
          <p:nvPr/>
        </p:nvCxnSpPr>
        <p:spPr>
          <a:xfrm>
            <a:off x="3995738" y="2997200"/>
            <a:ext cx="208915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69" name="直接连接符 2368"/>
          <p:cNvCxnSpPr/>
          <p:nvPr/>
        </p:nvCxnSpPr>
        <p:spPr>
          <a:xfrm flipH="1" flipV="1">
            <a:off x="4716462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70" name="直接连接符 2369"/>
          <p:cNvCxnSpPr/>
          <p:nvPr/>
        </p:nvCxnSpPr>
        <p:spPr>
          <a:xfrm flipH="1" flipV="1">
            <a:off x="4284662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71" name="直接连接符 2370"/>
          <p:cNvCxnSpPr/>
          <p:nvPr/>
        </p:nvCxnSpPr>
        <p:spPr>
          <a:xfrm flipH="1" flipV="1">
            <a:off x="5076825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72" name="直接连接符 2371"/>
          <p:cNvCxnSpPr/>
          <p:nvPr/>
        </p:nvCxnSpPr>
        <p:spPr>
          <a:xfrm flipH="1" flipV="1">
            <a:off x="5508625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73" name="直接连接符 2372"/>
          <p:cNvCxnSpPr/>
          <p:nvPr/>
        </p:nvCxnSpPr>
        <p:spPr>
          <a:xfrm flipH="1" flipV="1">
            <a:off x="5867400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74" name="矩形 2373"/>
          <p:cNvSpPr/>
          <p:nvPr/>
        </p:nvSpPr>
        <p:spPr>
          <a:xfrm>
            <a:off x="2076450" y="3141662"/>
            <a:ext cx="1908175" cy="2238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生产工艺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375" name="直接连接符 2374"/>
          <p:cNvCxnSpPr/>
          <p:nvPr/>
        </p:nvCxnSpPr>
        <p:spPr>
          <a:xfrm flipH="1">
            <a:off x="2555875" y="3284538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76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377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矩形 2377"/>
          <p:cNvSpPr/>
          <p:nvPr/>
        </p:nvSpPr>
        <p:spPr>
          <a:xfrm>
            <a:off x="5867400" y="5597525"/>
            <a:ext cx="366712" cy="842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松香含量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79" name="矩形 2378"/>
          <p:cNvSpPr/>
          <p:nvPr/>
        </p:nvSpPr>
        <p:spPr>
          <a:xfrm>
            <a:off x="2497138" y="5762625"/>
            <a:ext cx="17907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清洗印刷不良品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80" name="标题 2379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六、原因分析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381" name="椭圆 2380"/>
          <p:cNvSpPr/>
          <p:nvPr/>
        </p:nvSpPr>
        <p:spPr>
          <a:xfrm>
            <a:off x="2230438" y="6042025"/>
            <a:ext cx="509588" cy="481012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人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82" name="椭圆 2381"/>
          <p:cNvSpPr/>
          <p:nvPr/>
        </p:nvSpPr>
        <p:spPr>
          <a:xfrm>
            <a:off x="4932362" y="908050"/>
            <a:ext cx="630238" cy="481012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机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83" name="椭圆 2382"/>
          <p:cNvSpPr/>
          <p:nvPr/>
        </p:nvSpPr>
        <p:spPr>
          <a:xfrm>
            <a:off x="4716462" y="6165850"/>
            <a:ext cx="509588" cy="481012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料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84" name="椭圆 2383"/>
          <p:cNvSpPr/>
          <p:nvPr/>
        </p:nvSpPr>
        <p:spPr>
          <a:xfrm>
            <a:off x="344488" y="6080125"/>
            <a:ext cx="508000" cy="481012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环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2385" name="直接连接符 2384"/>
          <p:cNvCxnSpPr/>
          <p:nvPr/>
        </p:nvCxnSpPr>
        <p:spPr>
          <a:xfrm flipV="1">
            <a:off x="5076825" y="3644900"/>
            <a:ext cx="1668462" cy="2592388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86" name="直接连接符 2385"/>
          <p:cNvCxnSpPr/>
          <p:nvPr/>
        </p:nvCxnSpPr>
        <p:spPr>
          <a:xfrm flipV="1">
            <a:off x="2517775" y="3716338"/>
            <a:ext cx="1512888" cy="2393950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87" name="椭圆 2386"/>
          <p:cNvSpPr/>
          <p:nvPr/>
        </p:nvSpPr>
        <p:spPr>
          <a:xfrm>
            <a:off x="900112" y="836612"/>
            <a:ext cx="576262" cy="590550"/>
          </a:xfrm>
          <a:prstGeom prst="ellipse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法</a:t>
            </a:r>
            <a:endParaRPr kumimoji="1" lang="zh-CN" altLang="en-US" sz="1800" b="1" u="none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2388" name="直接连接符 2387"/>
          <p:cNvCxnSpPr/>
          <p:nvPr/>
        </p:nvCxnSpPr>
        <p:spPr>
          <a:xfrm flipV="1">
            <a:off x="611188" y="3716338"/>
            <a:ext cx="1512888" cy="2449512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89" name="直接连接符 2388"/>
          <p:cNvCxnSpPr/>
          <p:nvPr/>
        </p:nvCxnSpPr>
        <p:spPr>
          <a:xfrm>
            <a:off x="349250" y="3613150"/>
            <a:ext cx="7751762" cy="1588"/>
          </a:xfrm>
          <a:prstGeom prst="line">
            <a:avLst/>
          </a:prstGeom>
          <a:noFill/>
          <a:ln w="63500" cap="flat" cmpd="tri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90" name="直接连接符 2389"/>
          <p:cNvCxnSpPr/>
          <p:nvPr/>
        </p:nvCxnSpPr>
        <p:spPr>
          <a:xfrm>
            <a:off x="5300662" y="1341438"/>
            <a:ext cx="1150938" cy="2232025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91" name="直接连接符 2390"/>
          <p:cNvCxnSpPr/>
          <p:nvPr/>
        </p:nvCxnSpPr>
        <p:spPr>
          <a:xfrm>
            <a:off x="1258888" y="1268412"/>
            <a:ext cx="1370012" cy="2232025"/>
          </a:xfrm>
          <a:prstGeom prst="line">
            <a:avLst/>
          </a:prstGeom>
          <a:noFill/>
          <a:ln w="38100" cap="flat" cmpd="dbl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92" name="矩形 2391"/>
          <p:cNvSpPr/>
          <p:nvPr/>
        </p:nvSpPr>
        <p:spPr>
          <a:xfrm>
            <a:off x="8131175" y="3184525"/>
            <a:ext cx="514350" cy="847725"/>
          </a:xfrm>
          <a:prstGeom prst="rect">
            <a:avLst/>
          </a:prstGeom>
          <a:noFill/>
          <a:ln w="25400" cap="flat">
            <a:solidFill>
              <a:srgbClr val="000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少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锡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393" name="矩形 2392"/>
          <p:cNvSpPr/>
          <p:nvPr/>
        </p:nvSpPr>
        <p:spPr>
          <a:xfrm>
            <a:off x="179388" y="4724400"/>
            <a:ext cx="9366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通风设备不好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94" name="矩形 2393"/>
          <p:cNvSpPr/>
          <p:nvPr/>
        </p:nvSpPr>
        <p:spPr>
          <a:xfrm>
            <a:off x="539750" y="4292600"/>
            <a:ext cx="8683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湿度太大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95" name="矩形 2394"/>
          <p:cNvSpPr/>
          <p:nvPr/>
        </p:nvSpPr>
        <p:spPr>
          <a:xfrm>
            <a:off x="0" y="5373688"/>
            <a:ext cx="7207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温度高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96" name="矩形 2395"/>
          <p:cNvSpPr/>
          <p:nvPr/>
        </p:nvSpPr>
        <p:spPr>
          <a:xfrm>
            <a:off x="755650" y="3933825"/>
            <a:ext cx="10080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灰尘过多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397" name="直接连接符 2396"/>
          <p:cNvCxnSpPr/>
          <p:nvPr/>
        </p:nvCxnSpPr>
        <p:spPr>
          <a:xfrm>
            <a:off x="684212" y="55165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98" name="直接连接符 2397"/>
          <p:cNvCxnSpPr/>
          <p:nvPr/>
        </p:nvCxnSpPr>
        <p:spPr>
          <a:xfrm>
            <a:off x="1331912" y="44370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399" name="矩形 2398"/>
          <p:cNvSpPr/>
          <p:nvPr/>
        </p:nvSpPr>
        <p:spPr>
          <a:xfrm>
            <a:off x="2111375" y="4365625"/>
            <a:ext cx="13430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未按</a:t>
            </a: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SOP</a:t>
            </a: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作业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0" name="矩形 2399"/>
          <p:cNvSpPr/>
          <p:nvPr/>
        </p:nvSpPr>
        <p:spPr>
          <a:xfrm>
            <a:off x="2771775" y="5513388"/>
            <a:ext cx="146367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钢网开口不当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1" name="矩形 2400"/>
          <p:cNvSpPr/>
          <p:nvPr/>
        </p:nvSpPr>
        <p:spPr>
          <a:xfrm>
            <a:off x="3059112" y="5300662"/>
            <a:ext cx="947738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手推撞板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2" name="矩形 2401"/>
          <p:cNvSpPr/>
          <p:nvPr/>
        </p:nvSpPr>
        <p:spPr>
          <a:xfrm>
            <a:off x="1701800" y="5178425"/>
            <a:ext cx="13430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手放散料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3" name="矩形 2402"/>
          <p:cNvSpPr/>
          <p:nvPr/>
        </p:nvSpPr>
        <p:spPr>
          <a:xfrm>
            <a:off x="1150938" y="4916488"/>
            <a:ext cx="23241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钢网上锡膏不均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4" name="矩形 2403"/>
          <p:cNvSpPr/>
          <p:nvPr/>
        </p:nvSpPr>
        <p:spPr>
          <a:xfrm>
            <a:off x="1489075" y="5648325"/>
            <a:ext cx="12954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手抹锡膏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5" name="矩形 2404"/>
          <p:cNvSpPr/>
          <p:nvPr/>
        </p:nvSpPr>
        <p:spPr>
          <a:xfrm>
            <a:off x="3670300" y="4594225"/>
            <a:ext cx="91281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手贴零件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6" name="矩形 2405"/>
          <p:cNvSpPr/>
          <p:nvPr/>
        </p:nvSpPr>
        <p:spPr>
          <a:xfrm>
            <a:off x="4067175" y="3789362"/>
            <a:ext cx="9779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手碰零件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7" name="矩形 2406"/>
          <p:cNvSpPr/>
          <p:nvPr/>
        </p:nvSpPr>
        <p:spPr>
          <a:xfrm>
            <a:off x="3094038" y="5084762"/>
            <a:ext cx="12747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新手上线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8" name="矩形 2407"/>
          <p:cNvSpPr/>
          <p:nvPr/>
        </p:nvSpPr>
        <p:spPr>
          <a:xfrm>
            <a:off x="3419475" y="4810125"/>
            <a:ext cx="142875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钢网未清洗干淨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09" name="矩形 2408"/>
          <p:cNvSpPr/>
          <p:nvPr/>
        </p:nvSpPr>
        <p:spPr>
          <a:xfrm>
            <a:off x="3743325" y="4306888"/>
            <a:ext cx="15494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清洗钢网不及時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10" name="矩形 2409"/>
          <p:cNvSpPr/>
          <p:nvPr/>
        </p:nvSpPr>
        <p:spPr>
          <a:xfrm>
            <a:off x="2260600" y="4086225"/>
            <a:ext cx="137795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缺乏品质意识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11" name="矩形 2410"/>
          <p:cNvSpPr/>
          <p:nvPr/>
        </p:nvSpPr>
        <p:spPr>
          <a:xfrm>
            <a:off x="862012" y="5876925"/>
            <a:ext cx="16557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钢网贴纸未贴好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12" name="矩形 2411"/>
          <p:cNvSpPr/>
          <p:nvPr/>
        </p:nvSpPr>
        <p:spPr>
          <a:xfrm>
            <a:off x="2501900" y="3810000"/>
            <a:ext cx="13430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缺乏教育训练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13" name="矩形 2412"/>
          <p:cNvSpPr/>
          <p:nvPr/>
        </p:nvSpPr>
        <p:spPr>
          <a:xfrm>
            <a:off x="2014538" y="4652962"/>
            <a:ext cx="1239838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缺乏责任感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14" name="矩形 2413"/>
          <p:cNvSpPr/>
          <p:nvPr/>
        </p:nvSpPr>
        <p:spPr>
          <a:xfrm>
            <a:off x="3670300" y="4017962"/>
            <a:ext cx="15843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维修不當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15" name="矩形 2414"/>
          <p:cNvSpPr/>
          <p:nvPr/>
        </p:nvSpPr>
        <p:spPr>
          <a:xfrm>
            <a:off x="1547812" y="5445125"/>
            <a:ext cx="13684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钢网清洗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416" name="直接连接符 2415"/>
          <p:cNvCxnSpPr/>
          <p:nvPr/>
        </p:nvCxnSpPr>
        <p:spPr>
          <a:xfrm>
            <a:off x="1585912" y="40767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17" name="直接连接符 2416"/>
          <p:cNvCxnSpPr/>
          <p:nvPr/>
        </p:nvCxnSpPr>
        <p:spPr>
          <a:xfrm>
            <a:off x="971550" y="5013325"/>
            <a:ext cx="28733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18" name="直接连接符 2417"/>
          <p:cNvCxnSpPr/>
          <p:nvPr/>
        </p:nvCxnSpPr>
        <p:spPr>
          <a:xfrm>
            <a:off x="3635375" y="39417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19" name="直接连接符 2418"/>
          <p:cNvCxnSpPr/>
          <p:nvPr/>
        </p:nvCxnSpPr>
        <p:spPr>
          <a:xfrm>
            <a:off x="3419475" y="42211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0" name="直接连接符 2419"/>
          <p:cNvCxnSpPr/>
          <p:nvPr/>
        </p:nvCxnSpPr>
        <p:spPr>
          <a:xfrm>
            <a:off x="3203575" y="45085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1" name="直接连接符 2420"/>
          <p:cNvCxnSpPr/>
          <p:nvPr/>
        </p:nvCxnSpPr>
        <p:spPr>
          <a:xfrm>
            <a:off x="3059112" y="47974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2" name="直接连接符 2421"/>
          <p:cNvCxnSpPr/>
          <p:nvPr/>
        </p:nvCxnSpPr>
        <p:spPr>
          <a:xfrm>
            <a:off x="2916238" y="50847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3" name="直接连接符 2422"/>
          <p:cNvCxnSpPr/>
          <p:nvPr/>
        </p:nvCxnSpPr>
        <p:spPr>
          <a:xfrm>
            <a:off x="2700338" y="53006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4" name="直接连接符 2423"/>
          <p:cNvCxnSpPr/>
          <p:nvPr/>
        </p:nvCxnSpPr>
        <p:spPr>
          <a:xfrm>
            <a:off x="2555875" y="55895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5" name="直接连接符 2424"/>
          <p:cNvCxnSpPr/>
          <p:nvPr/>
        </p:nvCxnSpPr>
        <p:spPr>
          <a:xfrm>
            <a:off x="2484438" y="58054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6" name="直接连接符 2425"/>
          <p:cNvCxnSpPr/>
          <p:nvPr/>
        </p:nvCxnSpPr>
        <p:spPr>
          <a:xfrm>
            <a:off x="2268538" y="60213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7" name="直接连接符 2426"/>
          <p:cNvCxnSpPr/>
          <p:nvPr/>
        </p:nvCxnSpPr>
        <p:spPr>
          <a:xfrm flipH="1">
            <a:off x="3851275" y="41497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8" name="直接连接符 2427"/>
          <p:cNvCxnSpPr/>
          <p:nvPr/>
        </p:nvCxnSpPr>
        <p:spPr>
          <a:xfrm flipH="1">
            <a:off x="3708400" y="44370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29" name="直接连接符 2428"/>
          <p:cNvCxnSpPr/>
          <p:nvPr/>
        </p:nvCxnSpPr>
        <p:spPr>
          <a:xfrm flipH="1">
            <a:off x="3563938" y="47244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30" name="直接连接符 2429"/>
          <p:cNvCxnSpPr/>
          <p:nvPr/>
        </p:nvCxnSpPr>
        <p:spPr>
          <a:xfrm flipH="1">
            <a:off x="3348038" y="49545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31" name="直接连接符 2430"/>
          <p:cNvCxnSpPr/>
          <p:nvPr/>
        </p:nvCxnSpPr>
        <p:spPr>
          <a:xfrm flipH="1">
            <a:off x="3132138" y="52292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32" name="直接连接符 2431"/>
          <p:cNvCxnSpPr/>
          <p:nvPr/>
        </p:nvCxnSpPr>
        <p:spPr>
          <a:xfrm flipH="1">
            <a:off x="2987675" y="54451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33" name="直接连接符 2432"/>
          <p:cNvCxnSpPr/>
          <p:nvPr/>
        </p:nvCxnSpPr>
        <p:spPr>
          <a:xfrm flipH="1">
            <a:off x="2797175" y="567055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34" name="直接连接符 2433"/>
          <p:cNvCxnSpPr/>
          <p:nvPr/>
        </p:nvCxnSpPr>
        <p:spPr>
          <a:xfrm flipH="1">
            <a:off x="2640012" y="59451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35" name="直接连接符 2434"/>
          <p:cNvCxnSpPr/>
          <p:nvPr/>
        </p:nvCxnSpPr>
        <p:spPr>
          <a:xfrm flipH="1">
            <a:off x="3995738" y="39338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436" name="矩形 2435"/>
          <p:cNvSpPr/>
          <p:nvPr/>
        </p:nvSpPr>
        <p:spPr>
          <a:xfrm>
            <a:off x="5076825" y="4292600"/>
            <a:ext cx="11525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来料脚弯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37" name="矩形 2436"/>
          <p:cNvSpPr/>
          <p:nvPr/>
        </p:nvSpPr>
        <p:spPr>
          <a:xfrm>
            <a:off x="4356100" y="5229225"/>
            <a:ext cx="124301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清洗剂类型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38" name="矩形 2437"/>
          <p:cNvSpPr/>
          <p:nvPr/>
        </p:nvSpPr>
        <p:spPr>
          <a:xfrm>
            <a:off x="4859338" y="4005262"/>
            <a:ext cx="15970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零件与</a:t>
            </a: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PCB</a:t>
            </a: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39" name="矩形 2438"/>
          <p:cNvSpPr/>
          <p:nvPr/>
        </p:nvSpPr>
        <p:spPr>
          <a:xfrm>
            <a:off x="4716462" y="4868862"/>
            <a:ext cx="103981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使用周期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40" name="矩形 2439"/>
          <p:cNvSpPr/>
          <p:nvPr/>
        </p:nvSpPr>
        <p:spPr>
          <a:xfrm>
            <a:off x="4787900" y="4581525"/>
            <a:ext cx="12922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无尘布起毛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41" name="矩形 2440"/>
          <p:cNvSpPr/>
          <p:nvPr/>
        </p:nvSpPr>
        <p:spPr>
          <a:xfrm>
            <a:off x="3995738" y="5516562"/>
            <a:ext cx="14398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零件间距太近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442" name="直接连接符 2441"/>
          <p:cNvCxnSpPr/>
          <p:nvPr/>
        </p:nvCxnSpPr>
        <p:spPr>
          <a:xfrm>
            <a:off x="6156325" y="41497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43" name="直接连接符 2442"/>
          <p:cNvCxnSpPr/>
          <p:nvPr/>
        </p:nvCxnSpPr>
        <p:spPr>
          <a:xfrm>
            <a:off x="5940425" y="44370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44" name="直接连接符 2443"/>
          <p:cNvCxnSpPr/>
          <p:nvPr/>
        </p:nvCxnSpPr>
        <p:spPr>
          <a:xfrm>
            <a:off x="5795962" y="47244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45" name="直接连接符 2444"/>
          <p:cNvCxnSpPr/>
          <p:nvPr/>
        </p:nvCxnSpPr>
        <p:spPr>
          <a:xfrm>
            <a:off x="5580062" y="50133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46" name="直接连接符 2445"/>
          <p:cNvCxnSpPr/>
          <p:nvPr/>
        </p:nvCxnSpPr>
        <p:spPr>
          <a:xfrm>
            <a:off x="5364162" y="537368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47" name="直接连接符 2446"/>
          <p:cNvCxnSpPr/>
          <p:nvPr/>
        </p:nvCxnSpPr>
        <p:spPr>
          <a:xfrm>
            <a:off x="5148262" y="56610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448" name="矩形 2447"/>
          <p:cNvSpPr/>
          <p:nvPr/>
        </p:nvSpPr>
        <p:spPr>
          <a:xfrm>
            <a:off x="7740650" y="5300662"/>
            <a:ext cx="28575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錫膏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49" name="矩形 2448"/>
          <p:cNvSpPr/>
          <p:nvPr/>
        </p:nvSpPr>
        <p:spPr>
          <a:xfrm>
            <a:off x="6829425" y="5589588"/>
            <a:ext cx="366712" cy="8842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搅拌不均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50" name="矩形 2449"/>
          <p:cNvSpPr/>
          <p:nvPr/>
        </p:nvSpPr>
        <p:spPr>
          <a:xfrm>
            <a:off x="6084888" y="5632450"/>
            <a:ext cx="366712" cy="8207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锡膏过期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51" name="矩形 2450"/>
          <p:cNvSpPr/>
          <p:nvPr/>
        </p:nvSpPr>
        <p:spPr>
          <a:xfrm>
            <a:off x="6308725" y="5562600"/>
            <a:ext cx="366712" cy="9064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锡膏成份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52" name="矩形 2451"/>
          <p:cNvSpPr/>
          <p:nvPr/>
        </p:nvSpPr>
        <p:spPr>
          <a:xfrm>
            <a:off x="7092950" y="5597525"/>
            <a:ext cx="366712" cy="10001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錫膏粘度高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53" name="矩形 2452"/>
          <p:cNvSpPr/>
          <p:nvPr/>
        </p:nvSpPr>
        <p:spPr>
          <a:xfrm>
            <a:off x="5580062" y="5597525"/>
            <a:ext cx="366712" cy="7191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有异物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54" name="矩形 2453"/>
          <p:cNvSpPr/>
          <p:nvPr/>
        </p:nvSpPr>
        <p:spPr>
          <a:xfrm>
            <a:off x="6567488" y="5624512"/>
            <a:ext cx="366712" cy="8366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回温时间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455" name="直接连接符 2454"/>
          <p:cNvCxnSpPr/>
          <p:nvPr/>
        </p:nvCxnSpPr>
        <p:spPr>
          <a:xfrm flipH="1">
            <a:off x="5580062" y="5516562"/>
            <a:ext cx="216058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56" name="直接连接符 2455"/>
          <p:cNvCxnSpPr/>
          <p:nvPr/>
        </p:nvCxnSpPr>
        <p:spPr>
          <a:xfrm flipH="1" flipV="1">
            <a:off x="5724525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57" name="直接连接符 2456"/>
          <p:cNvCxnSpPr/>
          <p:nvPr/>
        </p:nvCxnSpPr>
        <p:spPr>
          <a:xfrm flipH="1" flipV="1">
            <a:off x="6011862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58" name="直接连接符 2457"/>
          <p:cNvCxnSpPr/>
          <p:nvPr/>
        </p:nvCxnSpPr>
        <p:spPr>
          <a:xfrm flipH="1" flipV="1">
            <a:off x="6227762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59" name="直接连接符 2458"/>
          <p:cNvCxnSpPr/>
          <p:nvPr/>
        </p:nvCxnSpPr>
        <p:spPr>
          <a:xfrm flipH="1" flipV="1">
            <a:off x="6443662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60" name="直接连接符 2459"/>
          <p:cNvCxnSpPr/>
          <p:nvPr/>
        </p:nvCxnSpPr>
        <p:spPr>
          <a:xfrm flipH="1" flipV="1">
            <a:off x="6732588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61" name="直接连接符 2460"/>
          <p:cNvCxnSpPr/>
          <p:nvPr/>
        </p:nvCxnSpPr>
        <p:spPr>
          <a:xfrm flipH="1" flipV="1">
            <a:off x="7019925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62" name="直接连接符 2461"/>
          <p:cNvCxnSpPr/>
          <p:nvPr/>
        </p:nvCxnSpPr>
        <p:spPr>
          <a:xfrm flipH="1" flipV="1">
            <a:off x="7235825" y="551656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463" name="矩形 2462"/>
          <p:cNvSpPr/>
          <p:nvPr/>
        </p:nvSpPr>
        <p:spPr>
          <a:xfrm>
            <a:off x="7740650" y="5026025"/>
            <a:ext cx="43815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PCB</a:t>
            </a:r>
            <a:endParaRPr kumimoji="1" lang="en-US" altLang="zh-CN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64" name="矩形 2463"/>
          <p:cNvSpPr/>
          <p:nvPr/>
        </p:nvSpPr>
        <p:spPr>
          <a:xfrm>
            <a:off x="6156325" y="4365625"/>
            <a:ext cx="447675" cy="6397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有錫珠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65" name="矩形 2464"/>
          <p:cNvSpPr/>
          <p:nvPr/>
        </p:nvSpPr>
        <p:spPr>
          <a:xfrm>
            <a:off x="6659562" y="4546600"/>
            <a:ext cx="3333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变形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66" name="矩形 2465"/>
          <p:cNvSpPr/>
          <p:nvPr/>
        </p:nvSpPr>
        <p:spPr>
          <a:xfrm>
            <a:off x="6443662" y="4195762"/>
            <a:ext cx="287338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残留异物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67" name="矩形 2466"/>
          <p:cNvSpPr/>
          <p:nvPr/>
        </p:nvSpPr>
        <p:spPr>
          <a:xfrm>
            <a:off x="6838950" y="4005262"/>
            <a:ext cx="431800" cy="10048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與零件不符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468" name="直接连接符 2467"/>
          <p:cNvCxnSpPr/>
          <p:nvPr/>
        </p:nvCxnSpPr>
        <p:spPr>
          <a:xfrm flipH="1">
            <a:off x="5867400" y="5181600"/>
            <a:ext cx="194468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469" name="矩形 2468"/>
          <p:cNvSpPr/>
          <p:nvPr/>
        </p:nvSpPr>
        <p:spPr>
          <a:xfrm>
            <a:off x="7092950" y="4132262"/>
            <a:ext cx="43180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焊盘氧化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470" name="直接连接符 2469"/>
          <p:cNvCxnSpPr/>
          <p:nvPr/>
        </p:nvCxnSpPr>
        <p:spPr>
          <a:xfrm flipH="1">
            <a:off x="6372225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71" name="直接连接符 2470"/>
          <p:cNvCxnSpPr/>
          <p:nvPr/>
        </p:nvCxnSpPr>
        <p:spPr>
          <a:xfrm flipH="1">
            <a:off x="6588125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72" name="直接连接符 2471"/>
          <p:cNvCxnSpPr/>
          <p:nvPr/>
        </p:nvCxnSpPr>
        <p:spPr>
          <a:xfrm flipH="1">
            <a:off x="6804025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73" name="直接连接符 2472"/>
          <p:cNvCxnSpPr/>
          <p:nvPr/>
        </p:nvCxnSpPr>
        <p:spPr>
          <a:xfrm flipH="1">
            <a:off x="7019925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74" name="直接连接符 2473"/>
          <p:cNvCxnSpPr/>
          <p:nvPr/>
        </p:nvCxnSpPr>
        <p:spPr>
          <a:xfrm flipH="1">
            <a:off x="7308850" y="4941888"/>
            <a:ext cx="0" cy="2159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475" name="矩形 2474"/>
          <p:cNvSpPr/>
          <p:nvPr/>
        </p:nvSpPr>
        <p:spPr>
          <a:xfrm>
            <a:off x="0" y="1412875"/>
            <a:ext cx="140335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钢网擦拭频率少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76" name="矩形 2475"/>
          <p:cNvSpPr/>
          <p:nvPr/>
        </p:nvSpPr>
        <p:spPr>
          <a:xfrm>
            <a:off x="1522412" y="1641475"/>
            <a:ext cx="17494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锡膏回温时间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77" name="矩形 2476"/>
          <p:cNvSpPr/>
          <p:nvPr/>
        </p:nvSpPr>
        <p:spPr>
          <a:xfrm>
            <a:off x="1450975" y="1354138"/>
            <a:ext cx="12239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钢网管制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78" name="矩形 2477"/>
          <p:cNvSpPr/>
          <p:nvPr/>
        </p:nvSpPr>
        <p:spPr>
          <a:xfrm>
            <a:off x="1979612" y="2852738"/>
            <a:ext cx="190817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机器保养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79" name="矩形 2478"/>
          <p:cNvSpPr/>
          <p:nvPr/>
        </p:nvSpPr>
        <p:spPr>
          <a:xfrm>
            <a:off x="806450" y="2636838"/>
            <a:ext cx="11525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锡膏的管制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80" name="矩形 2479"/>
          <p:cNvSpPr/>
          <p:nvPr/>
        </p:nvSpPr>
        <p:spPr>
          <a:xfrm>
            <a:off x="2063750" y="2565400"/>
            <a:ext cx="126047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零件管制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81" name="矩形 2480"/>
          <p:cNvSpPr/>
          <p:nvPr/>
        </p:nvSpPr>
        <p:spPr>
          <a:xfrm>
            <a:off x="577850" y="2916238"/>
            <a:ext cx="16557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无尘布使用次数过多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82" name="矩形 2481"/>
          <p:cNvSpPr/>
          <p:nvPr/>
        </p:nvSpPr>
        <p:spPr>
          <a:xfrm>
            <a:off x="539750" y="2349500"/>
            <a:ext cx="1366838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锡膏粘度测量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83" name="矩形 2482"/>
          <p:cNvSpPr/>
          <p:nvPr/>
        </p:nvSpPr>
        <p:spPr>
          <a:xfrm>
            <a:off x="323850" y="1773238"/>
            <a:ext cx="10795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未依</a:t>
            </a: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SOP</a:t>
            </a: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操作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84" name="矩形 2483"/>
          <p:cNvSpPr/>
          <p:nvPr/>
        </p:nvSpPr>
        <p:spPr>
          <a:xfrm>
            <a:off x="250825" y="2060575"/>
            <a:ext cx="165735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锡膏选择不当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85" name="矩形 2484"/>
          <p:cNvSpPr/>
          <p:nvPr/>
        </p:nvSpPr>
        <p:spPr>
          <a:xfrm>
            <a:off x="1839912" y="2255838"/>
            <a:ext cx="1676400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锡膏搅拌频率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86" name="矩形 2485"/>
          <p:cNvSpPr/>
          <p:nvPr/>
        </p:nvSpPr>
        <p:spPr>
          <a:xfrm>
            <a:off x="323850" y="3213100"/>
            <a:ext cx="23034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印刷连点后用刀片拨錫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487" name="直接连接符 2486"/>
          <p:cNvCxnSpPr/>
          <p:nvPr/>
        </p:nvCxnSpPr>
        <p:spPr>
          <a:xfrm>
            <a:off x="1187450" y="155733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88" name="直接连接符 2487"/>
          <p:cNvCxnSpPr/>
          <p:nvPr/>
        </p:nvCxnSpPr>
        <p:spPr>
          <a:xfrm>
            <a:off x="1331912" y="191611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89" name="直接连接符 2488"/>
          <p:cNvCxnSpPr/>
          <p:nvPr/>
        </p:nvCxnSpPr>
        <p:spPr>
          <a:xfrm>
            <a:off x="1547812" y="220503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0" name="直接连接符 2489"/>
          <p:cNvCxnSpPr/>
          <p:nvPr/>
        </p:nvCxnSpPr>
        <p:spPr>
          <a:xfrm>
            <a:off x="1692275" y="249237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1" name="直接连接符 2490"/>
          <p:cNvCxnSpPr/>
          <p:nvPr/>
        </p:nvCxnSpPr>
        <p:spPr>
          <a:xfrm>
            <a:off x="1835150" y="2781300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2" name="直接连接符 2491"/>
          <p:cNvCxnSpPr/>
          <p:nvPr/>
        </p:nvCxnSpPr>
        <p:spPr>
          <a:xfrm>
            <a:off x="2124075" y="3068638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3" name="直接连接符 2492"/>
          <p:cNvCxnSpPr/>
          <p:nvPr/>
        </p:nvCxnSpPr>
        <p:spPr>
          <a:xfrm flipH="1">
            <a:off x="1547812" y="1484312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4" name="直接连接符 2493"/>
          <p:cNvCxnSpPr/>
          <p:nvPr/>
        </p:nvCxnSpPr>
        <p:spPr>
          <a:xfrm flipH="1">
            <a:off x="1692275" y="1773238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5" name="直接连接符 2494"/>
          <p:cNvCxnSpPr/>
          <p:nvPr/>
        </p:nvCxnSpPr>
        <p:spPr>
          <a:xfrm flipH="1">
            <a:off x="2017712" y="2400300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6" name="直接连接符 2495"/>
          <p:cNvCxnSpPr/>
          <p:nvPr/>
        </p:nvCxnSpPr>
        <p:spPr>
          <a:xfrm flipH="1">
            <a:off x="2195512" y="2708275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7" name="直接连接符 2496"/>
          <p:cNvCxnSpPr/>
          <p:nvPr/>
        </p:nvCxnSpPr>
        <p:spPr>
          <a:xfrm flipH="1">
            <a:off x="2411412" y="2997200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498" name="直接连接符 2497"/>
          <p:cNvCxnSpPr/>
          <p:nvPr/>
        </p:nvCxnSpPr>
        <p:spPr>
          <a:xfrm>
            <a:off x="2268538" y="33575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499" name="矩形 2498"/>
          <p:cNvSpPr/>
          <p:nvPr/>
        </p:nvSpPr>
        <p:spPr>
          <a:xfrm>
            <a:off x="5562600" y="1268412"/>
            <a:ext cx="3143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变形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00" name="矩形 2499"/>
          <p:cNvSpPr/>
          <p:nvPr/>
        </p:nvSpPr>
        <p:spPr>
          <a:xfrm>
            <a:off x="5994400" y="1268412"/>
            <a:ext cx="32385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硬度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01" name="矩形 2500"/>
          <p:cNvSpPr/>
          <p:nvPr/>
        </p:nvSpPr>
        <p:spPr>
          <a:xfrm>
            <a:off x="5778500" y="1268412"/>
            <a:ext cx="3333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材质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02" name="矩形 2501"/>
          <p:cNvSpPr/>
          <p:nvPr/>
        </p:nvSpPr>
        <p:spPr>
          <a:xfrm>
            <a:off x="6643688" y="908050"/>
            <a:ext cx="314325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刮刀水平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03" name="矩形 2502"/>
          <p:cNvSpPr/>
          <p:nvPr/>
        </p:nvSpPr>
        <p:spPr>
          <a:xfrm>
            <a:off x="6211888" y="1268412"/>
            <a:ext cx="3143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04" name="矩形 2503"/>
          <p:cNvSpPr/>
          <p:nvPr/>
        </p:nvSpPr>
        <p:spPr>
          <a:xfrm>
            <a:off x="6931025" y="908050"/>
            <a:ext cx="30480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刮刀角度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05" name="矩形 2504"/>
          <p:cNvSpPr/>
          <p:nvPr/>
        </p:nvSpPr>
        <p:spPr>
          <a:xfrm>
            <a:off x="7308850" y="1557338"/>
            <a:ext cx="43180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刮刀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06" name="矩形 2505"/>
          <p:cNvSpPr/>
          <p:nvPr/>
        </p:nvSpPr>
        <p:spPr>
          <a:xfrm>
            <a:off x="6427788" y="1268412"/>
            <a:ext cx="3143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尺寸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507" name="直接连接符 2506"/>
          <p:cNvCxnSpPr/>
          <p:nvPr/>
        </p:nvCxnSpPr>
        <p:spPr>
          <a:xfrm flipH="1">
            <a:off x="5580062" y="1844675"/>
            <a:ext cx="1800225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08" name="直接连接符 2507"/>
          <p:cNvCxnSpPr/>
          <p:nvPr/>
        </p:nvCxnSpPr>
        <p:spPr>
          <a:xfrm flipH="1">
            <a:off x="5724525" y="17002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09" name="直接连接符 2508"/>
          <p:cNvCxnSpPr/>
          <p:nvPr/>
        </p:nvCxnSpPr>
        <p:spPr>
          <a:xfrm flipH="1">
            <a:off x="5940425" y="1698625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10" name="直接连接符 2509"/>
          <p:cNvCxnSpPr/>
          <p:nvPr/>
        </p:nvCxnSpPr>
        <p:spPr>
          <a:xfrm flipH="1">
            <a:off x="6156325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11" name="直接连接符 2510"/>
          <p:cNvCxnSpPr/>
          <p:nvPr/>
        </p:nvCxnSpPr>
        <p:spPr>
          <a:xfrm flipH="1">
            <a:off x="6372225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12" name="直接连接符 2511"/>
          <p:cNvCxnSpPr/>
          <p:nvPr/>
        </p:nvCxnSpPr>
        <p:spPr>
          <a:xfrm flipH="1">
            <a:off x="6588125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13" name="直接连接符 2512"/>
          <p:cNvCxnSpPr/>
          <p:nvPr/>
        </p:nvCxnSpPr>
        <p:spPr>
          <a:xfrm flipH="1">
            <a:off x="6804025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14" name="直接连接符 2513"/>
          <p:cNvCxnSpPr/>
          <p:nvPr/>
        </p:nvCxnSpPr>
        <p:spPr>
          <a:xfrm flipH="1">
            <a:off x="7092950" y="1700212"/>
            <a:ext cx="0" cy="14605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515" name="矩形 2514"/>
          <p:cNvSpPr/>
          <p:nvPr/>
        </p:nvSpPr>
        <p:spPr>
          <a:xfrm>
            <a:off x="7164388" y="2276475"/>
            <a:ext cx="288925" cy="10048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轨道有异物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16" name="矩形 2515"/>
          <p:cNvSpPr/>
          <p:nvPr/>
        </p:nvSpPr>
        <p:spPr>
          <a:xfrm>
            <a:off x="6156325" y="2276475"/>
            <a:ext cx="352425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预热不足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17" name="矩形 2516"/>
          <p:cNvSpPr/>
          <p:nvPr/>
        </p:nvSpPr>
        <p:spPr>
          <a:xfrm>
            <a:off x="7308850" y="2276475"/>
            <a:ext cx="476250" cy="11874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温度设定不当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18" name="矩形 2517"/>
          <p:cNvSpPr/>
          <p:nvPr/>
        </p:nvSpPr>
        <p:spPr>
          <a:xfrm>
            <a:off x="6372225" y="2276475"/>
            <a:ext cx="352425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速度太快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19" name="矩形 2518"/>
          <p:cNvSpPr/>
          <p:nvPr/>
        </p:nvSpPr>
        <p:spPr>
          <a:xfrm>
            <a:off x="6877050" y="2276475"/>
            <a:ext cx="295275" cy="11874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回流时间太长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20" name="矩形 2519"/>
          <p:cNvSpPr/>
          <p:nvPr/>
        </p:nvSpPr>
        <p:spPr>
          <a:xfrm>
            <a:off x="6588125" y="2276475"/>
            <a:ext cx="438150" cy="11874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热风对流过快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21" name="矩形 2520"/>
          <p:cNvSpPr/>
          <p:nvPr/>
        </p:nvSpPr>
        <p:spPr>
          <a:xfrm>
            <a:off x="7667625" y="1989138"/>
            <a:ext cx="457200" cy="6397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回流焊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522" name="直接连接符 2521"/>
          <p:cNvCxnSpPr/>
          <p:nvPr/>
        </p:nvCxnSpPr>
        <p:spPr>
          <a:xfrm flipH="1">
            <a:off x="5795962" y="2133600"/>
            <a:ext cx="2016125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23" name="直接连接符 2522"/>
          <p:cNvCxnSpPr/>
          <p:nvPr/>
        </p:nvCxnSpPr>
        <p:spPr>
          <a:xfrm flipH="1" flipV="1">
            <a:off x="6300788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24" name="直接连接符 2523"/>
          <p:cNvCxnSpPr/>
          <p:nvPr/>
        </p:nvCxnSpPr>
        <p:spPr>
          <a:xfrm flipH="1" flipV="1">
            <a:off x="6516688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25" name="直接连接符 2524"/>
          <p:cNvCxnSpPr/>
          <p:nvPr/>
        </p:nvCxnSpPr>
        <p:spPr>
          <a:xfrm flipH="1" flipV="1">
            <a:off x="6804025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26" name="直接连接符 2525"/>
          <p:cNvCxnSpPr/>
          <p:nvPr/>
        </p:nvCxnSpPr>
        <p:spPr>
          <a:xfrm flipH="1" flipV="1">
            <a:off x="7019925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27" name="直接连接符 2526"/>
          <p:cNvCxnSpPr/>
          <p:nvPr/>
        </p:nvCxnSpPr>
        <p:spPr>
          <a:xfrm flipH="1" flipV="1">
            <a:off x="7308850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28" name="直接连接符 2527"/>
          <p:cNvCxnSpPr/>
          <p:nvPr/>
        </p:nvCxnSpPr>
        <p:spPr>
          <a:xfrm flipH="1" flipV="1">
            <a:off x="7524750" y="2133600"/>
            <a:ext cx="0" cy="14287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529" name="矩形 2528"/>
          <p:cNvSpPr/>
          <p:nvPr/>
        </p:nvSpPr>
        <p:spPr>
          <a:xfrm>
            <a:off x="4059238" y="1100138"/>
            <a:ext cx="557212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开口太小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30" name="矩形 2529"/>
          <p:cNvSpPr/>
          <p:nvPr/>
        </p:nvSpPr>
        <p:spPr>
          <a:xfrm>
            <a:off x="3602038" y="1100138"/>
            <a:ext cx="576262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钢网材质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31" name="矩形 2530"/>
          <p:cNvSpPr/>
          <p:nvPr/>
        </p:nvSpPr>
        <p:spPr>
          <a:xfrm>
            <a:off x="3203575" y="1100138"/>
            <a:ext cx="576262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钢网张力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32" name="矩形 2531"/>
          <p:cNvSpPr/>
          <p:nvPr/>
        </p:nvSpPr>
        <p:spPr>
          <a:xfrm>
            <a:off x="4500562" y="1100138"/>
            <a:ext cx="576262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钢网厚度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33" name="矩形 2532"/>
          <p:cNvSpPr/>
          <p:nvPr/>
        </p:nvSpPr>
        <p:spPr>
          <a:xfrm>
            <a:off x="2936875" y="1303338"/>
            <a:ext cx="30480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钢网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534" name="直接连接符 2533"/>
          <p:cNvCxnSpPr/>
          <p:nvPr/>
        </p:nvCxnSpPr>
        <p:spPr>
          <a:xfrm>
            <a:off x="3203575" y="1654175"/>
            <a:ext cx="216058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35" name="直接连接符 2534"/>
          <p:cNvCxnSpPr/>
          <p:nvPr/>
        </p:nvCxnSpPr>
        <p:spPr>
          <a:xfrm flipH="1">
            <a:off x="3492500" y="14843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36" name="直接连接符 2535"/>
          <p:cNvCxnSpPr/>
          <p:nvPr/>
        </p:nvCxnSpPr>
        <p:spPr>
          <a:xfrm flipH="1">
            <a:off x="3851275" y="14843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37" name="直接连接符 2536"/>
          <p:cNvCxnSpPr/>
          <p:nvPr/>
        </p:nvCxnSpPr>
        <p:spPr>
          <a:xfrm flipH="1">
            <a:off x="4284662" y="14843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38" name="直接连接符 2537"/>
          <p:cNvCxnSpPr/>
          <p:nvPr/>
        </p:nvCxnSpPr>
        <p:spPr>
          <a:xfrm flipH="1">
            <a:off x="4787900" y="14843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539" name="矩形 2538"/>
          <p:cNvSpPr/>
          <p:nvPr/>
        </p:nvSpPr>
        <p:spPr>
          <a:xfrm>
            <a:off x="3276600" y="1989138"/>
            <a:ext cx="36195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贴装高度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40" name="矩形 2539"/>
          <p:cNvSpPr/>
          <p:nvPr/>
        </p:nvSpPr>
        <p:spPr>
          <a:xfrm>
            <a:off x="5114925" y="1938338"/>
            <a:ext cx="561975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part data </a:t>
            </a: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设定不当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41" name="矩形 2540"/>
          <p:cNvSpPr/>
          <p:nvPr/>
        </p:nvSpPr>
        <p:spPr>
          <a:xfrm>
            <a:off x="4914900" y="1976438"/>
            <a:ext cx="30480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设备保养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42" name="矩形 2541"/>
          <p:cNvSpPr/>
          <p:nvPr/>
        </p:nvSpPr>
        <p:spPr>
          <a:xfrm>
            <a:off x="4652962" y="1976438"/>
            <a:ext cx="288925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座标偏移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43" name="矩形 2542"/>
          <p:cNvSpPr/>
          <p:nvPr/>
        </p:nvSpPr>
        <p:spPr>
          <a:xfrm>
            <a:off x="3778250" y="1982788"/>
            <a:ext cx="32385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真空不暢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44" name="矩形 2543"/>
          <p:cNvSpPr/>
          <p:nvPr/>
        </p:nvSpPr>
        <p:spPr>
          <a:xfrm>
            <a:off x="3530600" y="1997075"/>
            <a:ext cx="287338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吸嘴規格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45" name="矩形 2544"/>
          <p:cNvSpPr/>
          <p:nvPr/>
        </p:nvSpPr>
        <p:spPr>
          <a:xfrm>
            <a:off x="4064000" y="1989138"/>
            <a:ext cx="32385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吸嘴弯曲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46" name="矩形 2545"/>
          <p:cNvSpPr/>
          <p:nvPr/>
        </p:nvSpPr>
        <p:spPr>
          <a:xfrm>
            <a:off x="2878138" y="1743075"/>
            <a:ext cx="5238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贴装偏移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47" name="矩形 2546"/>
          <p:cNvSpPr/>
          <p:nvPr/>
        </p:nvSpPr>
        <p:spPr>
          <a:xfrm>
            <a:off x="4279900" y="1989138"/>
            <a:ext cx="457200" cy="82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定位过高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548" name="直接连接符 2547"/>
          <p:cNvCxnSpPr/>
          <p:nvPr/>
        </p:nvCxnSpPr>
        <p:spPr>
          <a:xfrm>
            <a:off x="3348038" y="1916112"/>
            <a:ext cx="2160588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49" name="直接连接符 2548"/>
          <p:cNvCxnSpPr/>
          <p:nvPr/>
        </p:nvCxnSpPr>
        <p:spPr>
          <a:xfrm flipH="1" flipV="1">
            <a:off x="3454400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50" name="直接连接符 2549"/>
          <p:cNvCxnSpPr/>
          <p:nvPr/>
        </p:nvCxnSpPr>
        <p:spPr>
          <a:xfrm flipH="1" flipV="1">
            <a:off x="3686175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51" name="直接连接符 2550"/>
          <p:cNvCxnSpPr/>
          <p:nvPr/>
        </p:nvCxnSpPr>
        <p:spPr>
          <a:xfrm flipH="1" flipV="1">
            <a:off x="3924300" y="1895475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52" name="直接连接符 2551"/>
          <p:cNvCxnSpPr/>
          <p:nvPr/>
        </p:nvCxnSpPr>
        <p:spPr>
          <a:xfrm flipH="1" flipV="1">
            <a:off x="4211638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53" name="直接连接符 2552"/>
          <p:cNvCxnSpPr/>
          <p:nvPr/>
        </p:nvCxnSpPr>
        <p:spPr>
          <a:xfrm flipH="1" flipV="1">
            <a:off x="4495800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54" name="直接连接符 2553"/>
          <p:cNvCxnSpPr/>
          <p:nvPr/>
        </p:nvCxnSpPr>
        <p:spPr>
          <a:xfrm flipH="1" flipV="1">
            <a:off x="4826000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55" name="直接连接符 2554"/>
          <p:cNvCxnSpPr/>
          <p:nvPr/>
        </p:nvCxnSpPr>
        <p:spPr>
          <a:xfrm flipH="1" flipV="1">
            <a:off x="5076825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56" name="直接连接符 2555"/>
          <p:cNvCxnSpPr/>
          <p:nvPr/>
        </p:nvCxnSpPr>
        <p:spPr>
          <a:xfrm flipH="1" flipV="1">
            <a:off x="5364162" y="1916112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557" name="矩形 2556"/>
          <p:cNvSpPr/>
          <p:nvPr/>
        </p:nvSpPr>
        <p:spPr>
          <a:xfrm>
            <a:off x="3690938" y="2781300"/>
            <a:ext cx="360362" cy="6397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印刷机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58" name="矩形 2557"/>
          <p:cNvSpPr/>
          <p:nvPr/>
        </p:nvSpPr>
        <p:spPr>
          <a:xfrm>
            <a:off x="4021138" y="3116262"/>
            <a:ext cx="5873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压力太大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59" name="矩形 2558"/>
          <p:cNvSpPr/>
          <p:nvPr/>
        </p:nvSpPr>
        <p:spPr>
          <a:xfrm>
            <a:off x="5600700" y="3116262"/>
            <a:ext cx="603250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印刷偏移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60" name="矩形 2559"/>
          <p:cNvSpPr/>
          <p:nvPr/>
        </p:nvSpPr>
        <p:spPr>
          <a:xfrm>
            <a:off x="5245100" y="3116262"/>
            <a:ext cx="54927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清洁方式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61" name="矩形 2560"/>
          <p:cNvSpPr/>
          <p:nvPr/>
        </p:nvSpPr>
        <p:spPr>
          <a:xfrm>
            <a:off x="4427538" y="3116262"/>
            <a:ext cx="579438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印刷速度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62" name="矩形 2561"/>
          <p:cNvSpPr/>
          <p:nvPr/>
        </p:nvSpPr>
        <p:spPr>
          <a:xfrm>
            <a:off x="4864100" y="3119438"/>
            <a:ext cx="504825" cy="457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脱模方式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563" name="直接连接符 2562"/>
          <p:cNvCxnSpPr/>
          <p:nvPr/>
        </p:nvCxnSpPr>
        <p:spPr>
          <a:xfrm>
            <a:off x="3995738" y="2997200"/>
            <a:ext cx="208915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64" name="直接连接符 2563"/>
          <p:cNvCxnSpPr/>
          <p:nvPr/>
        </p:nvCxnSpPr>
        <p:spPr>
          <a:xfrm flipH="1" flipV="1">
            <a:off x="4716462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65" name="直接连接符 2564"/>
          <p:cNvCxnSpPr/>
          <p:nvPr/>
        </p:nvCxnSpPr>
        <p:spPr>
          <a:xfrm flipH="1" flipV="1">
            <a:off x="4284662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66" name="直接连接符 2565"/>
          <p:cNvCxnSpPr/>
          <p:nvPr/>
        </p:nvCxnSpPr>
        <p:spPr>
          <a:xfrm flipH="1" flipV="1">
            <a:off x="5076825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67" name="直接连接符 2566"/>
          <p:cNvCxnSpPr/>
          <p:nvPr/>
        </p:nvCxnSpPr>
        <p:spPr>
          <a:xfrm flipH="1" flipV="1">
            <a:off x="5508625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568" name="直接连接符 2567"/>
          <p:cNvCxnSpPr/>
          <p:nvPr/>
        </p:nvCxnSpPr>
        <p:spPr>
          <a:xfrm flipH="1" flipV="1">
            <a:off x="5867400" y="2997200"/>
            <a:ext cx="0" cy="1444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569" name="矩形 2568"/>
          <p:cNvSpPr/>
          <p:nvPr/>
        </p:nvSpPr>
        <p:spPr>
          <a:xfrm>
            <a:off x="2484438" y="5949950"/>
            <a:ext cx="1223962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心情不佳</a:t>
            </a:r>
            <a:endParaRPr kumimoji="1" lang="zh-CN" altLang="en-US" sz="12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cxnSp>
        <p:nvCxnSpPr>
          <p:cNvPr id="2570" name="直接连接符 2569"/>
          <p:cNvCxnSpPr/>
          <p:nvPr/>
        </p:nvCxnSpPr>
        <p:spPr>
          <a:xfrm flipH="1">
            <a:off x="2555875" y="6092825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571" name="矩形 2570"/>
          <p:cNvSpPr/>
          <p:nvPr/>
        </p:nvSpPr>
        <p:spPr>
          <a:xfrm>
            <a:off x="1116012" y="1125538"/>
            <a:ext cx="174942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炉温曲线测量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572" name="直接连接符 2571"/>
          <p:cNvCxnSpPr/>
          <p:nvPr/>
        </p:nvCxnSpPr>
        <p:spPr>
          <a:xfrm flipH="1">
            <a:off x="1331912" y="1268412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573" name="矩形 2572"/>
          <p:cNvSpPr/>
          <p:nvPr/>
        </p:nvSpPr>
        <p:spPr>
          <a:xfrm>
            <a:off x="2124075" y="3187700"/>
            <a:ext cx="1908175" cy="2746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2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生产工艺</a:t>
            </a:r>
            <a:endParaRPr kumimoji="1" lang="zh-CN" altLang="en-US" sz="1200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574" name="直接连接符 2573"/>
          <p:cNvCxnSpPr/>
          <p:nvPr/>
        </p:nvCxnSpPr>
        <p:spPr>
          <a:xfrm flipH="1">
            <a:off x="2627312" y="3357562"/>
            <a:ext cx="144462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57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57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7" name="标题 2576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七、要因确认</a:t>
            </a:r>
            <a:endParaRPr lang="zh-CN" altLang="en-US" b="1"/>
          </a:p>
        </p:txBody>
      </p:sp>
      <p:sp>
        <p:nvSpPr>
          <p:cNvPr id="2578" name="文本占位符 2577"/>
          <p:cNvSpPr/>
          <p:nvPr>
            <p:ph type="body" sz="half" idx="4294967295"/>
          </p:nvPr>
        </p:nvSpPr>
        <p:spPr>
          <a:xfrm>
            <a:off x="323850" y="1003300"/>
            <a:ext cx="3810000" cy="2651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en-US" altLang="zh-CN" sz="1800">
                <a:ea typeface="宋体" panose="02010600030101010101" pitchFamily="2" charset="-122"/>
              </a:rPr>
              <a:t>1.</a:t>
            </a:r>
            <a:r>
              <a:rPr lang="zh-CN" altLang="en-US" sz="1800">
                <a:ea typeface="宋体" panose="02010600030101010101" pitchFamily="2" charset="-122"/>
              </a:rPr>
              <a:t>末端因素分析表</a:t>
            </a:r>
            <a:endParaRPr lang="zh-CN" altLang="en-US" sz="1800">
              <a:ea typeface="宋体" panose="02010600030101010101" pitchFamily="2" charset="-122"/>
            </a:endParaRPr>
          </a:p>
        </p:txBody>
      </p:sp>
      <p:graphicFrame>
        <p:nvGraphicFramePr>
          <p:cNvPr id="2579" name="内容占位符 2578"/>
          <p:cNvGraphicFramePr>
            <a:graphicFrameLocks noChangeAspect="1"/>
          </p:cNvGraphicFramePr>
          <p:nvPr>
            <p:ph sz="half" idx="4294967295"/>
          </p:nvPr>
        </p:nvGraphicFramePr>
        <p:xfrm>
          <a:off x="333375" y="1422400"/>
          <a:ext cx="850265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工作表" r:id="rId1" imgW="9584055" imgH="5802630" progId="Excel.Sheet.8">
                  <p:embed/>
                </p:oleObj>
              </mc:Choice>
              <mc:Fallback>
                <p:oleObj name="工作表" r:id="rId1" imgW="9584055" imgH="5802630" progId="Excel.Shee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3375" y="1422400"/>
                        <a:ext cx="850265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0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581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标题 2581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七、要因确认</a:t>
            </a:r>
            <a:endParaRPr lang="zh-CN" altLang="en-US" b="1"/>
          </a:p>
        </p:txBody>
      </p:sp>
      <p:sp>
        <p:nvSpPr>
          <p:cNvPr id="2583" name="文本占位符 2582"/>
          <p:cNvSpPr/>
          <p:nvPr>
            <p:ph type="body" sz="half" idx="4294967295"/>
          </p:nvPr>
        </p:nvSpPr>
        <p:spPr>
          <a:xfrm>
            <a:off x="323850" y="1052512"/>
            <a:ext cx="3810000" cy="2651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en-US" altLang="zh-CN" sz="1800">
                <a:ea typeface="宋体" panose="02010600030101010101" pitchFamily="2" charset="-122"/>
              </a:rPr>
              <a:t>1.</a:t>
            </a:r>
            <a:r>
              <a:rPr lang="zh-CN" altLang="en-US" sz="1800">
                <a:ea typeface="宋体" panose="02010600030101010101" pitchFamily="2" charset="-122"/>
              </a:rPr>
              <a:t>末端因素分析表（续）</a:t>
            </a:r>
            <a:endParaRPr lang="zh-CN" altLang="en-US" sz="1800">
              <a:ea typeface="宋体" panose="02010600030101010101" pitchFamily="2" charset="-122"/>
            </a:endParaRPr>
          </a:p>
        </p:txBody>
      </p:sp>
      <p:graphicFrame>
        <p:nvGraphicFramePr>
          <p:cNvPr id="2584" name="内容占位符 2583"/>
          <p:cNvGraphicFramePr>
            <a:graphicFrameLocks noChangeAspect="1"/>
          </p:cNvGraphicFramePr>
          <p:nvPr>
            <p:ph sz="half" idx="4294967295"/>
          </p:nvPr>
        </p:nvGraphicFramePr>
        <p:xfrm>
          <a:off x="431800" y="1460500"/>
          <a:ext cx="82931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工作表" r:id="rId1" imgW="9584055" imgH="5814060" progId="Excel.Sheet.8">
                  <p:embed/>
                </p:oleObj>
              </mc:Choice>
              <mc:Fallback>
                <p:oleObj name="工作表" r:id="rId1" imgW="9584055" imgH="5814060" progId="Excel.Shee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31800" y="1460500"/>
                        <a:ext cx="829310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58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标题 2586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七、要因确认</a:t>
            </a:r>
            <a:endParaRPr lang="zh-CN" altLang="en-US" b="1"/>
          </a:p>
        </p:txBody>
      </p:sp>
      <p:sp>
        <p:nvSpPr>
          <p:cNvPr id="2588" name="矩形 2587"/>
          <p:cNvSpPr/>
          <p:nvPr/>
        </p:nvSpPr>
        <p:spPr>
          <a:xfrm>
            <a:off x="1936750" y="2370138"/>
            <a:ext cx="2514600" cy="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589" name="矩形 2588"/>
          <p:cNvSpPr/>
          <p:nvPr/>
        </p:nvSpPr>
        <p:spPr>
          <a:xfrm>
            <a:off x="323850" y="1052512"/>
            <a:ext cx="3810000" cy="2651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sz="18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2</a:t>
            </a:r>
            <a:r>
              <a:rPr kumimoji="1" lang="zh-CN" altLang="en-US" sz="18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、要因收集表</a:t>
            </a:r>
            <a:endParaRPr kumimoji="1" lang="zh-CN" altLang="en-US" sz="1800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</p:txBody>
      </p:sp>
      <p:graphicFrame>
        <p:nvGraphicFramePr>
          <p:cNvPr id="2590" name="内容占位符 2589"/>
          <p:cNvGraphicFramePr>
            <a:graphicFrameLocks noChangeAspect="1"/>
          </p:cNvGraphicFramePr>
          <p:nvPr>
            <p:ph idx="4294967295"/>
          </p:nvPr>
        </p:nvGraphicFramePr>
        <p:xfrm>
          <a:off x="390525" y="1412875"/>
          <a:ext cx="8377238" cy="512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工作表" r:id="rId1" imgW="7823200" imgH="4786630" progId="Excel.Sheet.8">
                  <p:embed/>
                </p:oleObj>
              </mc:Choice>
              <mc:Fallback>
                <p:oleObj name="工作表" r:id="rId1" imgW="7823200" imgH="4786630" progId="Excel.Shee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0525" y="1412875"/>
                        <a:ext cx="8377238" cy="5121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1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592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3" name="标题 2592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八、制定对策</a:t>
            </a:r>
            <a:endParaRPr lang="zh-CN" altLang="en-US" b="1"/>
          </a:p>
        </p:txBody>
      </p:sp>
      <p:graphicFrame>
        <p:nvGraphicFramePr>
          <p:cNvPr id="2594" name="内容占位符 2593"/>
          <p:cNvGraphicFramePr>
            <a:graphicFrameLocks noChangeAspect="1"/>
          </p:cNvGraphicFramePr>
          <p:nvPr>
            <p:ph idx="4294967295"/>
          </p:nvPr>
        </p:nvGraphicFramePr>
        <p:xfrm>
          <a:off x="247650" y="1073150"/>
          <a:ext cx="8693150" cy="554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工作表" r:id="rId1" imgW="11740515" imgH="7518400" progId="Excel.Sheet.8">
                  <p:embed/>
                </p:oleObj>
              </mc:Choice>
              <mc:Fallback>
                <p:oleObj name="工作表" r:id="rId1" imgW="11740515" imgH="7518400" progId="Excel.Shee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7650" y="1073150"/>
                        <a:ext cx="8693150" cy="554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59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7" name="标题 2596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九、对策实施</a:t>
            </a:r>
            <a:endParaRPr lang="zh-CN" altLang="en-US" b="1"/>
          </a:p>
        </p:txBody>
      </p:sp>
      <p:sp>
        <p:nvSpPr>
          <p:cNvPr id="2598" name="文本占位符 2597"/>
          <p:cNvSpPr/>
          <p:nvPr>
            <p:ph type="body" idx="4294967295"/>
          </p:nvPr>
        </p:nvSpPr>
        <p:spPr>
          <a:xfrm>
            <a:off x="395288" y="1009650"/>
            <a:ext cx="7772400" cy="3381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zh-CN" altLang="en-US" b="1">
                <a:ea typeface="宋体" panose="02010600030101010101" pitchFamily="2" charset="-122"/>
              </a:rPr>
              <a:t>实施一、增加对钢网清洗次数，并使用无尘纸沾酒精擦拭钢网：</a:t>
            </a:r>
            <a:endParaRPr lang="zh-CN" altLang="en-US" b="1">
              <a:ea typeface="宋体" panose="02010600030101010101" pitchFamily="2" charset="-122"/>
            </a:endParaRPr>
          </a:p>
        </p:txBody>
      </p:sp>
      <p:sp>
        <p:nvSpPr>
          <p:cNvPr id="2599" name="矩形 2598"/>
          <p:cNvSpPr/>
          <p:nvPr/>
        </p:nvSpPr>
        <p:spPr>
          <a:xfrm>
            <a:off x="323850" y="1412875"/>
            <a:ext cx="8280400" cy="15113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实施前：原来每印刷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30PCB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清洗一次钢网，清洗时只用干布条擦拭，导致钢网孔堵住或钢网底部粘有锡膏，印刷后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PCB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板焊盘容易漏印或连点；</a:t>
            </a:r>
            <a:endParaRPr kumimoji="1" lang="zh-CN" altLang="en-US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实施效果：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PCB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板引脚间距在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0.8mm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以下的，印刷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5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片清洗一次；引脚间距较大的印刷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10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片清洗一次，并使用无尘纸沾酒精溶剂擦拭，保证钢网清洗干净，印刷效果良好。</a:t>
            </a:r>
            <a:endParaRPr kumimoji="1" lang="zh-CN" altLang="en-US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endParaRPr kumimoji="1" lang="zh-CN" altLang="en-US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</p:txBody>
      </p:sp>
      <p:sp>
        <p:nvSpPr>
          <p:cNvPr id="2600" name="矩形 2599"/>
          <p:cNvSpPr/>
          <p:nvPr/>
        </p:nvSpPr>
        <p:spPr>
          <a:xfrm>
            <a:off x="323850" y="3068638"/>
            <a:ext cx="4103688" cy="3386138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2601" name="图片 2600"/>
          <p:cNvPicPr/>
          <p:nvPr/>
        </p:nvPicPr>
        <p:blipFill>
          <a:blip r:embed="rId1"/>
          <a:stretch>
            <a:fillRect/>
          </a:stretch>
        </p:blipFill>
        <p:spPr>
          <a:xfrm>
            <a:off x="395288" y="4652962"/>
            <a:ext cx="3168650" cy="16573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602" name="矩形 2601"/>
          <p:cNvSpPr/>
          <p:nvPr/>
        </p:nvSpPr>
        <p:spPr>
          <a:xfrm>
            <a:off x="3635375" y="3357562"/>
            <a:ext cx="863600" cy="29511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印刷容易漏印或连点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实施前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03" name="矩形 2602"/>
          <p:cNvSpPr/>
          <p:nvPr/>
        </p:nvSpPr>
        <p:spPr>
          <a:xfrm>
            <a:off x="1619250" y="5157788"/>
            <a:ext cx="431800" cy="863600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04" name="矩形 2603"/>
          <p:cNvSpPr/>
          <p:nvPr/>
        </p:nvSpPr>
        <p:spPr>
          <a:xfrm>
            <a:off x="2916238" y="5229225"/>
            <a:ext cx="576262" cy="936625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cxnSp>
        <p:nvCxnSpPr>
          <p:cNvPr id="2605" name="直接连接符 2604"/>
          <p:cNvCxnSpPr/>
          <p:nvPr/>
        </p:nvCxnSpPr>
        <p:spPr>
          <a:xfrm flipH="1">
            <a:off x="2124075" y="4797425"/>
            <a:ext cx="1584325" cy="6477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606" name="直接连接符 2605"/>
          <p:cNvCxnSpPr/>
          <p:nvPr/>
        </p:nvCxnSpPr>
        <p:spPr>
          <a:xfrm flipH="1">
            <a:off x="3492500" y="4797425"/>
            <a:ext cx="215900" cy="43180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grpSp>
        <p:nvGrpSpPr>
          <p:cNvPr id="2607" name="组合 2606"/>
          <p:cNvGrpSpPr/>
          <p:nvPr/>
        </p:nvGrpSpPr>
        <p:grpSpPr>
          <a:xfrm>
            <a:off x="395288" y="3141662"/>
            <a:ext cx="3181350" cy="1436688"/>
            <a:chOff x="249" y="1979"/>
            <a:chExt cx="2004" cy="905"/>
          </a:xfrm>
        </p:grpSpPr>
        <p:pic>
          <p:nvPicPr>
            <p:cNvPr id="2608" name="图片 2607"/>
            <p:cNvPicPr/>
            <p:nvPr/>
          </p:nvPicPr>
          <p:blipFill>
            <a:blip r:embed="rId2">
              <a:lum bright="18000" contrast="24000"/>
            </a:blip>
            <a:stretch>
              <a:fillRect/>
            </a:stretch>
          </p:blipFill>
          <p:spPr>
            <a:xfrm>
              <a:off x="249" y="1979"/>
              <a:ext cx="2004" cy="905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609" name="矩形 2608"/>
            <p:cNvSpPr/>
            <p:nvPr/>
          </p:nvSpPr>
          <p:spPr>
            <a:xfrm>
              <a:off x="655" y="2523"/>
              <a:ext cx="888" cy="288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t" anchorCtr="0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2400" b="1" u="none">
                  <a:solidFill>
                    <a:schemeClr val="accent2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钢网底面</a:t>
              </a:r>
              <a:endParaRPr kumimoji="1" lang="zh-CN" altLang="en-US" sz="24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</p:grpSp>
      <p:pic>
        <p:nvPicPr>
          <p:cNvPr id="2610" name="图片 2609"/>
          <p:cNvPicPr/>
          <p:nvPr/>
        </p:nvPicPr>
        <p:blipFill>
          <a:blip r:embed="rId3">
            <a:lum bright="-30000"/>
          </a:blip>
          <a:stretch>
            <a:fillRect/>
          </a:stretch>
        </p:blipFill>
        <p:spPr>
          <a:xfrm>
            <a:off x="4981575" y="4652962"/>
            <a:ext cx="3048000" cy="16922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611" name="矩形 2610"/>
          <p:cNvSpPr/>
          <p:nvPr/>
        </p:nvSpPr>
        <p:spPr>
          <a:xfrm>
            <a:off x="4932362" y="3068638"/>
            <a:ext cx="3887788" cy="3384550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12" name="矩形 2611"/>
          <p:cNvSpPr/>
          <p:nvPr/>
        </p:nvSpPr>
        <p:spPr>
          <a:xfrm>
            <a:off x="8029575" y="3357562"/>
            <a:ext cx="863600" cy="29511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印刷效果良好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实施后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grpSp>
        <p:nvGrpSpPr>
          <p:cNvPr id="2613" name="组合 2612"/>
          <p:cNvGrpSpPr/>
          <p:nvPr/>
        </p:nvGrpSpPr>
        <p:grpSpPr>
          <a:xfrm>
            <a:off x="5003800" y="3141662"/>
            <a:ext cx="2987675" cy="1371600"/>
            <a:chOff x="3152" y="1979"/>
            <a:chExt cx="1882" cy="864"/>
          </a:xfrm>
        </p:grpSpPr>
        <p:pic>
          <p:nvPicPr>
            <p:cNvPr id="2614" name="图片 26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152" y="1979"/>
              <a:ext cx="1882" cy="864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615" name="矩形 2614"/>
            <p:cNvSpPr/>
            <p:nvPr/>
          </p:nvSpPr>
          <p:spPr>
            <a:xfrm>
              <a:off x="3559" y="2478"/>
              <a:ext cx="888" cy="288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t" anchorCtr="0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2400" b="1" u="none">
                  <a:solidFill>
                    <a:schemeClr val="accent2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钢网底面</a:t>
              </a:r>
              <a:endParaRPr kumimoji="1" lang="zh-CN" altLang="en-US" sz="24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</p:grpSp>
      <p:sp>
        <p:nvSpPr>
          <p:cNvPr id="2616" name="右箭头 2615"/>
          <p:cNvSpPr/>
          <p:nvPr/>
        </p:nvSpPr>
        <p:spPr>
          <a:xfrm>
            <a:off x="4500562" y="4581525"/>
            <a:ext cx="358775" cy="360362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17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618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9" name="标题 2618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九、对策实施</a:t>
            </a:r>
            <a:endParaRPr lang="zh-CN" altLang="en-US" b="1"/>
          </a:p>
        </p:txBody>
      </p:sp>
      <p:sp>
        <p:nvSpPr>
          <p:cNvPr id="2620" name="文本占位符 2619"/>
          <p:cNvSpPr/>
          <p:nvPr>
            <p:ph type="body" idx="4294967295"/>
          </p:nvPr>
        </p:nvSpPr>
        <p:spPr>
          <a:xfrm>
            <a:off x="395288" y="1052512"/>
            <a:ext cx="7772400" cy="3381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zh-CN" altLang="en-US" b="1">
                <a:ea typeface="宋体" panose="02010600030101010101" pitchFamily="2" charset="-122"/>
              </a:rPr>
              <a:t>实施二、通过调整印刷机定位针来控制钢网与</a:t>
            </a:r>
            <a:r>
              <a:rPr lang="en-US" altLang="zh-CN" b="1">
                <a:ea typeface="宋体" panose="02010600030101010101" pitchFamily="2" charset="-122"/>
              </a:rPr>
              <a:t>PCB</a:t>
            </a:r>
            <a:r>
              <a:rPr lang="zh-CN" altLang="en-US" b="1">
                <a:ea typeface="宋体" panose="02010600030101010101" pitchFamily="2" charset="-122"/>
              </a:rPr>
              <a:t>板的平度：</a:t>
            </a:r>
            <a:endParaRPr lang="zh-CN" altLang="en-US" b="1">
              <a:ea typeface="宋体" panose="02010600030101010101" pitchFamily="2" charset="-122"/>
            </a:endParaRPr>
          </a:p>
        </p:txBody>
      </p:sp>
      <p:sp>
        <p:nvSpPr>
          <p:cNvPr id="2621" name="矩形 2620"/>
          <p:cNvSpPr/>
          <p:nvPr/>
        </p:nvSpPr>
        <p:spPr>
          <a:xfrm>
            <a:off x="0" y="1412875"/>
            <a:ext cx="8820150" cy="9366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endParaRPr kumimoji="1" lang="zh-CN" altLang="en-US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</p:txBody>
      </p:sp>
      <p:grpSp>
        <p:nvGrpSpPr>
          <p:cNvPr id="2622" name="组合 2621"/>
          <p:cNvGrpSpPr/>
          <p:nvPr/>
        </p:nvGrpSpPr>
        <p:grpSpPr>
          <a:xfrm>
            <a:off x="468312" y="2060575"/>
            <a:ext cx="7920038" cy="2087562"/>
            <a:chOff x="295" y="1298"/>
            <a:chExt cx="4989" cy="1315"/>
          </a:xfrm>
        </p:grpSpPr>
        <p:sp>
          <p:nvSpPr>
            <p:cNvPr id="2623" name="矩形 2622"/>
            <p:cNvSpPr/>
            <p:nvPr/>
          </p:nvSpPr>
          <p:spPr>
            <a:xfrm>
              <a:off x="295" y="1298"/>
              <a:ext cx="4989" cy="1315"/>
            </a:xfrm>
            <a:prstGeom prst="rect">
              <a:avLst/>
            </a:prstGeom>
            <a:noFill/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pic>
          <p:nvPicPr>
            <p:cNvPr id="2624" name="图片 2623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612" y="1343"/>
              <a:ext cx="1678" cy="1225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</p:grpSp>
      <p:sp>
        <p:nvSpPr>
          <p:cNvPr id="2625" name="矩形 2624"/>
          <p:cNvSpPr/>
          <p:nvPr/>
        </p:nvSpPr>
        <p:spPr>
          <a:xfrm>
            <a:off x="468312" y="2563812"/>
            <a:ext cx="549275" cy="10064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t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实施前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26" name="右箭头 2625"/>
          <p:cNvSpPr/>
          <p:nvPr/>
        </p:nvSpPr>
        <p:spPr>
          <a:xfrm>
            <a:off x="3660775" y="2924175"/>
            <a:ext cx="288925" cy="288925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27" name="右箭头 2626"/>
          <p:cNvSpPr/>
          <p:nvPr/>
        </p:nvSpPr>
        <p:spPr>
          <a:xfrm>
            <a:off x="5508625" y="2924175"/>
            <a:ext cx="288925" cy="288925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2628" name="组合 2627"/>
          <p:cNvGrpSpPr/>
          <p:nvPr/>
        </p:nvGrpSpPr>
        <p:grpSpPr>
          <a:xfrm>
            <a:off x="468312" y="4364038"/>
            <a:ext cx="7920038" cy="2087562"/>
            <a:chOff x="295" y="2749"/>
            <a:chExt cx="4989" cy="1315"/>
          </a:xfrm>
        </p:grpSpPr>
        <p:sp>
          <p:nvSpPr>
            <p:cNvPr id="2629" name="矩形 2628"/>
            <p:cNvSpPr/>
            <p:nvPr/>
          </p:nvSpPr>
          <p:spPr>
            <a:xfrm>
              <a:off x="295" y="2749"/>
              <a:ext cx="4989" cy="1315"/>
            </a:xfrm>
            <a:prstGeom prst="rect">
              <a:avLst/>
            </a:prstGeom>
            <a:noFill/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pic>
          <p:nvPicPr>
            <p:cNvPr id="2630" name="图片 262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12" y="2795"/>
              <a:ext cx="1678" cy="1241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</p:grpSp>
      <p:pic>
        <p:nvPicPr>
          <p:cNvPr id="2631" name="图片 2630"/>
          <p:cNvPicPr/>
          <p:nvPr/>
        </p:nvPicPr>
        <p:blipFill>
          <a:blip r:embed="rId3">
            <a:lum bright="-18000" contrast="-24000"/>
          </a:blip>
          <a:stretch>
            <a:fillRect/>
          </a:stretch>
        </p:blipFill>
        <p:spPr>
          <a:xfrm>
            <a:off x="5867400" y="4437062"/>
            <a:ext cx="2449512" cy="19431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632" name="图片 2631"/>
          <p:cNvPicPr/>
          <p:nvPr/>
        </p:nvPicPr>
        <p:blipFill>
          <a:blip r:embed="rId4"/>
          <a:stretch>
            <a:fillRect/>
          </a:stretch>
        </p:blipFill>
        <p:spPr>
          <a:xfrm>
            <a:off x="3995738" y="4508500"/>
            <a:ext cx="1439862" cy="18716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633" name="矩形 2632"/>
          <p:cNvSpPr/>
          <p:nvPr/>
        </p:nvSpPr>
        <p:spPr>
          <a:xfrm>
            <a:off x="468312" y="5013325"/>
            <a:ext cx="549275" cy="10064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t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实施后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34" name="右箭头 2633"/>
          <p:cNvSpPr/>
          <p:nvPr/>
        </p:nvSpPr>
        <p:spPr>
          <a:xfrm>
            <a:off x="3673475" y="5300662"/>
            <a:ext cx="288925" cy="288925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35" name="右箭头 2634"/>
          <p:cNvSpPr/>
          <p:nvPr/>
        </p:nvSpPr>
        <p:spPr>
          <a:xfrm>
            <a:off x="5483225" y="5300662"/>
            <a:ext cx="288925" cy="288925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36" name="矩形 2635"/>
          <p:cNvSpPr/>
          <p:nvPr/>
        </p:nvSpPr>
        <p:spPr>
          <a:xfrm>
            <a:off x="395288" y="1341438"/>
            <a:ext cx="8424862" cy="6413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原来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PCB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板定位不均匀，钢网下压后，钢网与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PCB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板之间形成空隙，印刷后容易造成连点；现在在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PCB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板中间增加定位，钢网与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PCB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板，印刷效果良好。</a:t>
            </a:r>
            <a:endParaRPr kumimoji="1" lang="zh-CN" altLang="en-US" sz="18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grpSp>
        <p:nvGrpSpPr>
          <p:cNvPr id="2637" name="组合 2636"/>
          <p:cNvGrpSpPr/>
          <p:nvPr/>
        </p:nvGrpSpPr>
        <p:grpSpPr>
          <a:xfrm>
            <a:off x="5867400" y="2132012"/>
            <a:ext cx="2449512" cy="1931988"/>
            <a:chOff x="3696" y="1479"/>
            <a:chExt cx="1543" cy="1217"/>
          </a:xfrm>
        </p:grpSpPr>
        <p:pic>
          <p:nvPicPr>
            <p:cNvPr id="2638" name="图片 2637"/>
            <p:cNvPicPr/>
            <p:nvPr/>
          </p:nvPicPr>
          <p:blipFill>
            <a:blip r:embed="rId5">
              <a:lum bright="12000" contrast="12000"/>
            </a:blip>
            <a:stretch>
              <a:fillRect/>
            </a:stretch>
          </p:blipFill>
          <p:spPr>
            <a:xfrm>
              <a:off x="3696" y="1479"/>
              <a:ext cx="1543" cy="1217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639" name="矩形 2638"/>
            <p:cNvSpPr/>
            <p:nvPr/>
          </p:nvSpPr>
          <p:spPr>
            <a:xfrm>
              <a:off x="3878" y="1842"/>
              <a:ext cx="346" cy="442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vert" wrap="none" anchor="t" anchorCtr="0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24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连点</a:t>
              </a:r>
              <a:endPara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  <p:cxnSp>
          <p:nvCxnSpPr>
            <p:cNvPr id="2640" name="直接连接符 2639"/>
            <p:cNvCxnSpPr/>
            <p:nvPr/>
          </p:nvCxnSpPr>
          <p:spPr>
            <a:xfrm>
              <a:off x="4150" y="2115"/>
              <a:ext cx="318" cy="136"/>
            </a:xfrm>
            <a:prstGeom prst="line">
              <a:avLst/>
            </a:prstGeom>
            <a:noFill/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2641" name="组合 2640"/>
          <p:cNvGrpSpPr/>
          <p:nvPr/>
        </p:nvGrpSpPr>
        <p:grpSpPr>
          <a:xfrm>
            <a:off x="3995738" y="2205038"/>
            <a:ext cx="1439862" cy="1800225"/>
            <a:chOff x="2517" y="1525"/>
            <a:chExt cx="907" cy="1134"/>
          </a:xfrm>
        </p:grpSpPr>
        <p:pic>
          <p:nvPicPr>
            <p:cNvPr id="2642" name="图片 264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517" y="1525"/>
              <a:ext cx="907" cy="1134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643" name="矩形 2642"/>
            <p:cNvSpPr/>
            <p:nvPr/>
          </p:nvSpPr>
          <p:spPr>
            <a:xfrm>
              <a:off x="2517" y="1570"/>
              <a:ext cx="500" cy="288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t" anchorCtr="0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2400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空隙</a:t>
              </a:r>
              <a:endPara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  <p:cxnSp>
          <p:nvCxnSpPr>
            <p:cNvPr id="2644" name="直接连接符 2643"/>
            <p:cNvCxnSpPr/>
            <p:nvPr/>
          </p:nvCxnSpPr>
          <p:spPr>
            <a:xfrm flipH="1">
              <a:off x="2744" y="1842"/>
              <a:ext cx="45" cy="363"/>
            </a:xfrm>
            <a:prstGeom prst="line">
              <a:avLst/>
            </a:prstGeom>
            <a:noFill/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sp>
        <p:nvSpPr>
          <p:cNvPr id="264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64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7" name="标题 2646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九、对策实施</a:t>
            </a:r>
            <a:endParaRPr lang="zh-CN" altLang="en-US" b="1"/>
          </a:p>
        </p:txBody>
      </p:sp>
      <p:sp>
        <p:nvSpPr>
          <p:cNvPr id="2648" name="文本占位符 2647"/>
          <p:cNvSpPr/>
          <p:nvPr>
            <p:ph type="body" idx="4294967295"/>
          </p:nvPr>
        </p:nvSpPr>
        <p:spPr>
          <a:xfrm>
            <a:off x="395288" y="1003300"/>
            <a:ext cx="7772400" cy="3381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zh-CN" altLang="en-US" b="1">
                <a:ea typeface="宋体" panose="02010600030101010101" pitchFamily="2" charset="-122"/>
              </a:rPr>
              <a:t>实施三、锡膏</a:t>
            </a:r>
            <a:endParaRPr lang="zh-CN" altLang="en-US" b="1">
              <a:ea typeface="宋体" panose="02010600030101010101" pitchFamily="2" charset="-122"/>
            </a:endParaRPr>
          </a:p>
        </p:txBody>
      </p:sp>
      <p:sp>
        <p:nvSpPr>
          <p:cNvPr id="2649" name="矩形 2648"/>
          <p:cNvSpPr/>
          <p:nvPr/>
        </p:nvSpPr>
        <p:spPr>
          <a:xfrm>
            <a:off x="323850" y="1412875"/>
            <a:ext cx="8280400" cy="6477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锡焊没有回温，会凝结空气中的水蒸气，在回流焊里炸锡，导致焊盘焊锡少，上班前，提前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2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小时将当天要用的锡膏回温，回温时间达到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2-4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小时。</a:t>
            </a:r>
            <a:endParaRPr kumimoji="1" lang="zh-CN" altLang="en-US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</p:txBody>
      </p:sp>
      <p:pic>
        <p:nvPicPr>
          <p:cNvPr id="2650" name="图片 2649"/>
          <p:cNvPicPr/>
          <p:nvPr/>
        </p:nvPicPr>
        <p:blipFill>
          <a:blip r:embed="rId1"/>
          <a:stretch>
            <a:fillRect/>
          </a:stretch>
        </p:blipFill>
        <p:spPr>
          <a:xfrm>
            <a:off x="6084888" y="5084762"/>
            <a:ext cx="2160588" cy="12763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651" name="图片 2650"/>
          <p:cNvPicPr/>
          <p:nvPr/>
        </p:nvPicPr>
        <p:blipFill>
          <a:blip r:embed="rId2">
            <a:lum bright="24000" contrast="42000"/>
          </a:blip>
          <a:stretch>
            <a:fillRect/>
          </a:stretch>
        </p:blipFill>
        <p:spPr>
          <a:xfrm>
            <a:off x="1154112" y="5084762"/>
            <a:ext cx="2232025" cy="13192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652" name="图片 2651"/>
          <p:cNvPicPr/>
          <p:nvPr/>
        </p:nvPicPr>
        <p:blipFill>
          <a:blip r:embed="rId3"/>
          <a:stretch>
            <a:fillRect/>
          </a:stretch>
        </p:blipFill>
        <p:spPr>
          <a:xfrm>
            <a:off x="6011862" y="2143125"/>
            <a:ext cx="2232025" cy="16732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653" name="图片 2652"/>
          <p:cNvPicPr/>
          <p:nvPr/>
        </p:nvPicPr>
        <p:blipFill>
          <a:blip r:embed="rId4"/>
          <a:stretch>
            <a:fillRect/>
          </a:stretch>
        </p:blipFill>
        <p:spPr>
          <a:xfrm>
            <a:off x="1093788" y="2143125"/>
            <a:ext cx="2160588" cy="16208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654" name="矩形 2653"/>
          <p:cNvSpPr/>
          <p:nvPr/>
        </p:nvSpPr>
        <p:spPr>
          <a:xfrm>
            <a:off x="611188" y="2070100"/>
            <a:ext cx="7777162" cy="1873250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55" name="矩形 2654"/>
          <p:cNvSpPr/>
          <p:nvPr/>
        </p:nvSpPr>
        <p:spPr>
          <a:xfrm>
            <a:off x="4067175" y="2070100"/>
            <a:ext cx="733425" cy="18002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回温时间达</a:t>
            </a:r>
            <a:endParaRPr kumimoji="1" lang="zh-CN" altLang="en-US" sz="18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到</a:t>
            </a:r>
            <a:r>
              <a:rPr kumimoji="1" lang="en-US" altLang="zh-CN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2-4</a:t>
            </a: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小时</a:t>
            </a:r>
            <a:endParaRPr kumimoji="1" lang="zh-CN" altLang="en-US" sz="18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56" name="矩形 2655"/>
          <p:cNvSpPr/>
          <p:nvPr/>
        </p:nvSpPr>
        <p:spPr>
          <a:xfrm>
            <a:off x="684212" y="2287588"/>
            <a:ext cx="431800" cy="1223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实施前</a:t>
            </a:r>
            <a:endParaRPr kumimoji="1" lang="zh-CN" altLang="en-US" sz="24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57" name="矩形 2656"/>
          <p:cNvSpPr/>
          <p:nvPr/>
        </p:nvSpPr>
        <p:spPr>
          <a:xfrm>
            <a:off x="5508625" y="2287588"/>
            <a:ext cx="431800" cy="1223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实施后</a:t>
            </a:r>
            <a:endParaRPr kumimoji="1" lang="zh-CN" altLang="en-US" sz="24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58" name="右箭头 2657"/>
          <p:cNvSpPr/>
          <p:nvPr/>
        </p:nvSpPr>
        <p:spPr>
          <a:xfrm>
            <a:off x="3348038" y="2860675"/>
            <a:ext cx="503238" cy="288925"/>
          </a:xfrm>
          <a:prstGeom prst="rightArrow">
            <a:avLst>
              <a:gd name="adj1" fmla="val 50000"/>
              <a:gd name="adj2" fmla="val 43342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59" name="右箭头 2658"/>
          <p:cNvSpPr/>
          <p:nvPr/>
        </p:nvSpPr>
        <p:spPr>
          <a:xfrm>
            <a:off x="4859338" y="2860675"/>
            <a:ext cx="503238" cy="288925"/>
          </a:xfrm>
          <a:prstGeom prst="rightArrow">
            <a:avLst>
              <a:gd name="adj1" fmla="val 50000"/>
              <a:gd name="adj2" fmla="val 43342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60" name="矩形 2659"/>
          <p:cNvSpPr/>
          <p:nvPr/>
        </p:nvSpPr>
        <p:spPr>
          <a:xfrm>
            <a:off x="323850" y="3933825"/>
            <a:ext cx="8064500" cy="9159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457200" lvl="0" indent="-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2.   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实施前：锡焊滚动性，锡焊太干、添加量不够，导致少印、漏印；实施 后：更换粘度适合的焊膏；锡膏的滚动直径控制在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1cm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到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3cm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之间，印刷效果好。</a:t>
            </a:r>
            <a:endParaRPr kumimoji="1" lang="zh-CN" altLang="en-US" sz="18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61" name="矩形 2660"/>
          <p:cNvSpPr/>
          <p:nvPr/>
        </p:nvSpPr>
        <p:spPr>
          <a:xfrm>
            <a:off x="611188" y="4868862"/>
            <a:ext cx="7777162" cy="1655762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62" name="矩形 2661"/>
          <p:cNvSpPr/>
          <p:nvPr/>
        </p:nvSpPr>
        <p:spPr>
          <a:xfrm>
            <a:off x="684212" y="5157788"/>
            <a:ext cx="431800" cy="1223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实施前</a:t>
            </a:r>
            <a:endParaRPr kumimoji="1" lang="zh-CN" altLang="en-US" sz="24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63" name="矩形 2662"/>
          <p:cNvSpPr/>
          <p:nvPr/>
        </p:nvSpPr>
        <p:spPr>
          <a:xfrm>
            <a:off x="5651500" y="5157788"/>
            <a:ext cx="431800" cy="1223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实施后</a:t>
            </a:r>
            <a:endParaRPr kumimoji="1" lang="zh-CN" altLang="en-US" sz="24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64" name="矩形 2663"/>
          <p:cNvSpPr/>
          <p:nvPr/>
        </p:nvSpPr>
        <p:spPr>
          <a:xfrm>
            <a:off x="4211638" y="4725988"/>
            <a:ext cx="733425" cy="18002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更换锡膏</a:t>
            </a:r>
            <a:endParaRPr kumimoji="1" lang="zh-CN" altLang="en-US" sz="18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增加锡膏量</a:t>
            </a:r>
            <a:endParaRPr kumimoji="1" lang="zh-CN" altLang="en-US" sz="18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65" name="右箭头 2664"/>
          <p:cNvSpPr/>
          <p:nvPr/>
        </p:nvSpPr>
        <p:spPr>
          <a:xfrm>
            <a:off x="3492500" y="5516562"/>
            <a:ext cx="503238" cy="288925"/>
          </a:xfrm>
          <a:prstGeom prst="rightArrow">
            <a:avLst>
              <a:gd name="adj1" fmla="val 50000"/>
              <a:gd name="adj2" fmla="val 43342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66" name="右箭头 2665"/>
          <p:cNvSpPr/>
          <p:nvPr/>
        </p:nvSpPr>
        <p:spPr>
          <a:xfrm>
            <a:off x="5003800" y="5516562"/>
            <a:ext cx="503238" cy="288925"/>
          </a:xfrm>
          <a:prstGeom prst="rightArrow">
            <a:avLst>
              <a:gd name="adj1" fmla="val 50000"/>
              <a:gd name="adj2" fmla="val 43342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67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668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9" name="图片 2668"/>
          <p:cNvPicPr/>
          <p:nvPr/>
        </p:nvPicPr>
        <p:blipFill>
          <a:blip r:embed="rId1"/>
          <a:stretch>
            <a:fillRect/>
          </a:stretch>
        </p:blipFill>
        <p:spPr>
          <a:xfrm>
            <a:off x="5219700" y="3211512"/>
            <a:ext cx="2520950" cy="15128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670" name="标题 2669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九、对策实施</a:t>
            </a:r>
            <a:endParaRPr lang="zh-CN" altLang="en-US" b="1"/>
          </a:p>
        </p:txBody>
      </p:sp>
      <p:sp>
        <p:nvSpPr>
          <p:cNvPr id="2671" name="文本占位符 2670"/>
          <p:cNvSpPr/>
          <p:nvPr>
            <p:ph type="body" idx="4294967295"/>
          </p:nvPr>
        </p:nvSpPr>
        <p:spPr>
          <a:xfrm>
            <a:off x="395288" y="981075"/>
            <a:ext cx="7772400" cy="3381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zh-CN" altLang="en-US" b="1">
                <a:ea typeface="宋体" panose="02010600030101010101" pitchFamily="2" charset="-122"/>
              </a:rPr>
              <a:t>实施四、重新制作测试板、调整回流炉温：</a:t>
            </a:r>
            <a:endParaRPr lang="zh-CN" altLang="en-US" b="1">
              <a:ea typeface="宋体" panose="02010600030101010101" pitchFamily="2" charset="-122"/>
            </a:endParaRPr>
          </a:p>
        </p:txBody>
      </p:sp>
      <p:sp>
        <p:nvSpPr>
          <p:cNvPr id="2672" name="矩形 2671"/>
          <p:cNvSpPr/>
          <p:nvPr/>
        </p:nvSpPr>
        <p:spPr>
          <a:xfrm>
            <a:off x="323850" y="1254125"/>
            <a:ext cx="8462962" cy="10953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1" lang="zh-CN" altLang="en-US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原来只用一块空板，在表面取</a:t>
            </a:r>
            <a:r>
              <a:rPr kumimoji="1" lang="en-US" altLang="zh-CN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6</a:t>
            </a:r>
            <a:r>
              <a:rPr kumimoji="1" lang="zh-CN" altLang="en-US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个测温点，作模拟测试，测试结果与贴上大元件后温差达到</a:t>
            </a:r>
            <a:r>
              <a:rPr kumimoji="1" lang="en-US" altLang="zh-CN" sz="1600" b="1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±5</a:t>
            </a:r>
            <a:r>
              <a:rPr kumimoji="1" lang="en-US" altLang="zh-CN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℃</a:t>
            </a:r>
            <a:r>
              <a:rPr kumimoji="1" lang="en-US" altLang="zh-CN" sz="160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kumimoji="1" lang="zh-CN" altLang="en-US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；现改用一块贴好元件的双面渡金板，取</a:t>
            </a:r>
            <a:r>
              <a:rPr kumimoji="1" lang="en-US" altLang="zh-CN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6</a:t>
            </a:r>
            <a:r>
              <a:rPr kumimoji="1" lang="zh-CN" altLang="en-US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个不同的测试点：①空焊盘②电容</a:t>
            </a:r>
            <a:r>
              <a:rPr kumimoji="1" lang="zh-CN" altLang="en-US" sz="16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引脚③电阻引脚④三极管引脚⑤</a:t>
            </a:r>
            <a:r>
              <a:rPr kumimoji="1" lang="en-US" altLang="zh-CN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IC</a:t>
            </a:r>
            <a:r>
              <a:rPr kumimoji="1" lang="zh-CN" altLang="en-US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引脚内部</a:t>
            </a:r>
            <a:r>
              <a:rPr kumimoji="1" lang="en-US" altLang="zh-CN" sz="1600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⑥</a:t>
            </a:r>
            <a:r>
              <a:rPr kumimoji="1" lang="en-US" altLang="zh-CN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IC</a:t>
            </a:r>
            <a:r>
              <a:rPr kumimoji="1" lang="zh-CN" altLang="en-US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引脚表面；</a:t>
            </a:r>
            <a:endParaRPr kumimoji="1" lang="zh-CN" altLang="en-US" sz="1600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1" lang="zh-CN" altLang="en-US" sz="1600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向供应商索取锡膏温度曲线资料，根据预热时间、升温斜率要求，重新调整回流炉温。</a:t>
            </a:r>
            <a:endParaRPr kumimoji="1" lang="zh-CN" altLang="en-US" sz="1600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</p:txBody>
      </p:sp>
      <p:sp>
        <p:nvSpPr>
          <p:cNvPr id="2673" name="矩形 2672"/>
          <p:cNvSpPr/>
          <p:nvPr/>
        </p:nvSpPr>
        <p:spPr>
          <a:xfrm>
            <a:off x="646112" y="2540000"/>
            <a:ext cx="8107362" cy="5762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t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实施效果：采用实物板作为测试板，可以达到接近于生产时的实际焊接温度，每个对应 测试点与实际焊接温度相差</a:t>
            </a:r>
            <a:r>
              <a:rPr kumimoji="1" lang="en-US" altLang="zh-CN" sz="16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±0.5</a:t>
            </a:r>
            <a:r>
              <a:rPr kumimoji="1" lang="en-US" altLang="zh-CN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℃</a:t>
            </a: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，达到工艺要求</a:t>
            </a:r>
            <a:r>
              <a:rPr kumimoji="1" lang="en-US" altLang="zh-CN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:</a:t>
            </a: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误差＜</a:t>
            </a:r>
            <a:r>
              <a:rPr kumimoji="1" lang="en-US" altLang="zh-CN" sz="16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±2</a:t>
            </a:r>
            <a:r>
              <a:rPr kumimoji="1" lang="en-US" altLang="zh-CN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℃</a:t>
            </a: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；再通过调整回流炉温，使炉温曲线符合锡膏要求。</a:t>
            </a:r>
            <a:endParaRPr kumimoji="1" lang="zh-CN" altLang="en-US" sz="16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lang="zh-CN" altLang="en-US" sz="16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2674" name="组合 2673"/>
          <p:cNvGrpSpPr/>
          <p:nvPr/>
        </p:nvGrpSpPr>
        <p:grpSpPr>
          <a:xfrm>
            <a:off x="7473950" y="3284538"/>
            <a:ext cx="195262" cy="1320800"/>
            <a:chOff x="4708" y="2069"/>
            <a:chExt cx="123" cy="832"/>
          </a:xfrm>
        </p:grpSpPr>
        <p:sp>
          <p:nvSpPr>
            <p:cNvPr id="2675" name="椭圆 2674"/>
            <p:cNvSpPr/>
            <p:nvPr/>
          </p:nvSpPr>
          <p:spPr>
            <a:xfrm>
              <a:off x="4720" y="2855"/>
              <a:ext cx="90" cy="46"/>
            </a:xfrm>
            <a:prstGeom prst="ellipse">
              <a:avLst/>
            </a:prstGeom>
            <a:noFill/>
            <a:ln cap="flat">
              <a:solidFill>
                <a:srgbClr val="FFFF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676" name="椭圆 2675"/>
            <p:cNvSpPr/>
            <p:nvPr/>
          </p:nvSpPr>
          <p:spPr>
            <a:xfrm flipV="1">
              <a:off x="4732" y="2445"/>
              <a:ext cx="53" cy="44"/>
            </a:xfrm>
            <a:prstGeom prst="ellipse">
              <a:avLst/>
            </a:prstGeom>
            <a:noFill/>
            <a:ln cap="flat">
              <a:solidFill>
                <a:srgbClr val="FFFF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677" name="椭圆 2676"/>
            <p:cNvSpPr/>
            <p:nvPr/>
          </p:nvSpPr>
          <p:spPr>
            <a:xfrm flipV="1">
              <a:off x="4720" y="2647"/>
              <a:ext cx="65" cy="44"/>
            </a:xfrm>
            <a:prstGeom prst="ellipse">
              <a:avLst/>
            </a:prstGeom>
            <a:noFill/>
            <a:ln cap="flat">
              <a:solidFill>
                <a:srgbClr val="FFFF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678" name="椭圆 2677"/>
            <p:cNvSpPr/>
            <p:nvPr/>
          </p:nvSpPr>
          <p:spPr>
            <a:xfrm flipV="1">
              <a:off x="4762" y="2308"/>
              <a:ext cx="68" cy="44"/>
            </a:xfrm>
            <a:prstGeom prst="ellipse">
              <a:avLst/>
            </a:prstGeom>
            <a:noFill/>
            <a:ln cap="flat">
              <a:solidFill>
                <a:srgbClr val="FFFF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679" name="椭圆 2678"/>
            <p:cNvSpPr/>
            <p:nvPr/>
          </p:nvSpPr>
          <p:spPr>
            <a:xfrm flipV="1">
              <a:off x="4772" y="2178"/>
              <a:ext cx="59" cy="44"/>
            </a:xfrm>
            <a:prstGeom prst="ellipse">
              <a:avLst/>
            </a:prstGeom>
            <a:noFill/>
            <a:ln cap="flat">
              <a:solidFill>
                <a:srgbClr val="FFFF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680" name="椭圆 2679"/>
            <p:cNvSpPr/>
            <p:nvPr/>
          </p:nvSpPr>
          <p:spPr>
            <a:xfrm flipV="1">
              <a:off x="4708" y="2069"/>
              <a:ext cx="59" cy="44"/>
            </a:xfrm>
            <a:prstGeom prst="ellipse">
              <a:avLst/>
            </a:prstGeom>
            <a:noFill/>
            <a:ln cap="flat">
              <a:solidFill>
                <a:srgbClr val="FFFF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sp>
        <p:nvSpPr>
          <p:cNvPr id="2681" name="矩形 2680"/>
          <p:cNvSpPr/>
          <p:nvPr/>
        </p:nvSpPr>
        <p:spPr>
          <a:xfrm>
            <a:off x="5292725" y="5794375"/>
            <a:ext cx="3781425" cy="5810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贴好元件的</a:t>
            </a:r>
            <a:r>
              <a:rPr kumimoji="1" lang="zh-CN" altLang="en-US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板测试与实际温温差</a:t>
            </a:r>
            <a:r>
              <a:rPr kumimoji="1" lang="en-US" altLang="zh-CN" sz="14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±0.5 </a:t>
            </a:r>
            <a:r>
              <a:rPr kumimoji="1" lang="en-US" altLang="zh-CN" sz="1400" u="none">
                <a:solidFill>
                  <a:srgbClr val="0000CC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℃</a:t>
            </a:r>
            <a:endParaRPr kumimoji="1" lang="en-US" altLang="zh-CN" sz="1400" u="none">
              <a:solidFill>
                <a:srgbClr val="0000CC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6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 </a:t>
            </a:r>
            <a:r>
              <a:rPr kumimoji="1" lang="zh-CN" altLang="en-US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预热时间、升温斜率符合要求</a:t>
            </a:r>
            <a:endParaRPr kumimoji="1" lang="zh-CN" altLang="en-US" sz="16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82" name="矩形 2681"/>
          <p:cNvSpPr/>
          <p:nvPr/>
        </p:nvSpPr>
        <p:spPr>
          <a:xfrm>
            <a:off x="1042988" y="5794375"/>
            <a:ext cx="3024188" cy="5810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空板测试与实际温温差达</a:t>
            </a:r>
            <a:r>
              <a:rPr kumimoji="1" lang="en-US" altLang="zh-CN" sz="14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±5 </a:t>
            </a:r>
            <a:r>
              <a:rPr kumimoji="1" lang="en-US" altLang="zh-CN" sz="1400" u="none">
                <a:solidFill>
                  <a:srgbClr val="0000CC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℃</a:t>
            </a:r>
            <a:endParaRPr kumimoji="1" lang="en-US" altLang="zh-CN" sz="1400" u="none">
              <a:solidFill>
                <a:srgbClr val="0000CC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预热时间太短、升温太快</a:t>
            </a:r>
            <a:endParaRPr kumimoji="1" lang="zh-CN" altLang="en-US" sz="16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grpSp>
        <p:nvGrpSpPr>
          <p:cNvPr id="2683" name="组合 2682"/>
          <p:cNvGrpSpPr/>
          <p:nvPr/>
        </p:nvGrpSpPr>
        <p:grpSpPr>
          <a:xfrm>
            <a:off x="223838" y="4652962"/>
            <a:ext cx="3697288" cy="1844675"/>
            <a:chOff x="141" y="2931"/>
            <a:chExt cx="2329" cy="1162"/>
          </a:xfrm>
        </p:grpSpPr>
        <p:pic>
          <p:nvPicPr>
            <p:cNvPr id="2684" name="图片 268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58" y="2976"/>
              <a:ext cx="2312" cy="1117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685" name="矩形 2684"/>
            <p:cNvSpPr/>
            <p:nvPr/>
          </p:nvSpPr>
          <p:spPr>
            <a:xfrm>
              <a:off x="141" y="2931"/>
              <a:ext cx="44" cy="1134"/>
            </a:xfrm>
            <a:prstGeom prst="rect">
              <a:avLst/>
            </a:prstGeom>
            <a:solidFill>
              <a:srgbClr val="99CCFF"/>
            </a:solidFill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pic>
        <p:nvPicPr>
          <p:cNvPr id="2686" name="图片 2685"/>
          <p:cNvPicPr/>
          <p:nvPr/>
        </p:nvPicPr>
        <p:blipFill>
          <a:blip r:embed="rId3"/>
          <a:stretch>
            <a:fillRect/>
          </a:stretch>
        </p:blipFill>
        <p:spPr>
          <a:xfrm>
            <a:off x="1042988" y="3213100"/>
            <a:ext cx="2305050" cy="1447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687" name="矩形 2686"/>
          <p:cNvSpPr/>
          <p:nvPr/>
        </p:nvSpPr>
        <p:spPr>
          <a:xfrm>
            <a:off x="187325" y="3141662"/>
            <a:ext cx="3816350" cy="3455988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88" name="矩形 2687"/>
          <p:cNvSpPr/>
          <p:nvPr/>
        </p:nvSpPr>
        <p:spPr>
          <a:xfrm>
            <a:off x="482600" y="3300412"/>
            <a:ext cx="431800" cy="1223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实施前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pic>
        <p:nvPicPr>
          <p:cNvPr id="2689" name="图片 2688"/>
          <p:cNvPicPr/>
          <p:nvPr/>
        </p:nvPicPr>
        <p:blipFill>
          <a:blip r:embed="rId4"/>
          <a:srcRect l="1627"/>
          <a:stretch>
            <a:fillRect/>
          </a:stretch>
        </p:blipFill>
        <p:spPr>
          <a:xfrm>
            <a:off x="4572000" y="4724400"/>
            <a:ext cx="4321175" cy="18002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690" name="矩形 2689"/>
          <p:cNvSpPr/>
          <p:nvPr/>
        </p:nvSpPr>
        <p:spPr>
          <a:xfrm>
            <a:off x="4500562" y="3141662"/>
            <a:ext cx="4464050" cy="3455988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91" name="矩形 2690"/>
          <p:cNvSpPr/>
          <p:nvPr/>
        </p:nvSpPr>
        <p:spPr>
          <a:xfrm>
            <a:off x="4643438" y="3357562"/>
            <a:ext cx="431800" cy="1223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实施后</a:t>
            </a:r>
            <a:endParaRPr kumimoji="1" lang="zh-CN" altLang="en-US" sz="24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692" name="矩形 2691"/>
          <p:cNvSpPr/>
          <p:nvPr/>
        </p:nvSpPr>
        <p:spPr>
          <a:xfrm>
            <a:off x="7956550" y="3357562"/>
            <a:ext cx="647700" cy="12954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的测试点</a:t>
            </a:r>
            <a:endParaRPr kumimoji="1" lang="zh-CN" altLang="en-US" sz="18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取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6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个不同</a:t>
            </a:r>
            <a:endParaRPr kumimoji="1" lang="zh-CN" altLang="en-US" sz="18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cxnSp>
        <p:nvCxnSpPr>
          <p:cNvPr id="2693" name="直接连接符 2692"/>
          <p:cNvCxnSpPr/>
          <p:nvPr/>
        </p:nvCxnSpPr>
        <p:spPr>
          <a:xfrm flipH="1">
            <a:off x="7812088" y="4005262"/>
            <a:ext cx="215900" cy="0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694" name="右箭头 2693"/>
          <p:cNvSpPr/>
          <p:nvPr/>
        </p:nvSpPr>
        <p:spPr>
          <a:xfrm>
            <a:off x="4067175" y="4724400"/>
            <a:ext cx="360362" cy="360362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69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69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7" name="标题 2696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九、对策实施</a:t>
            </a:r>
            <a:endParaRPr lang="zh-CN" altLang="en-US" b="1"/>
          </a:p>
        </p:txBody>
      </p:sp>
      <p:sp>
        <p:nvSpPr>
          <p:cNvPr id="2698" name="文本占位符 2697"/>
          <p:cNvSpPr/>
          <p:nvPr>
            <p:ph type="body" idx="4294967295"/>
          </p:nvPr>
        </p:nvSpPr>
        <p:spPr>
          <a:xfrm>
            <a:off x="468312" y="1052512"/>
            <a:ext cx="7772400" cy="6477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lnSpc>
                <a:spcPct val="90000"/>
              </a:lnSpc>
              <a:buNone/>
            </a:pPr>
            <a:r>
              <a:rPr lang="zh-CN" altLang="en-US" b="1">
                <a:effectLst>
                  <a:outerShdw blurRad="38100" dist="38100" dir="2700000" algn="tl">
                    <a:schemeClr val="bg2"/>
                  </a:outerShdw>
                </a:effectLst>
                <a:ea typeface="宋体" panose="02010600030101010101" pitchFamily="2" charset="-122"/>
              </a:rPr>
              <a:t>实施五、对有板屑的板用布沾酒精擦试</a:t>
            </a:r>
            <a:endParaRPr lang="zh-CN" altLang="en-US" b="1">
              <a:effectLst>
                <a:outerShdw blurRad="38100" dist="38100" dir="2700000" algn="tl">
                  <a:schemeClr val="bg2"/>
                </a:outerShdw>
              </a:effectLst>
              <a:ea typeface="宋体" panose="02010600030101010101" pitchFamily="2" charset="-122"/>
            </a:endParaRPr>
          </a:p>
          <a:p>
            <a:pPr lvl="0">
              <a:lnSpc>
                <a:spcPct val="90000"/>
              </a:lnSpc>
              <a:buNone/>
            </a:pPr>
            <a:r>
              <a:rPr lang="zh-CN" altLang="en-US" b="1">
                <a:effectLst>
                  <a:outerShdw blurRad="38100" dist="38100" dir="2700000" algn="tl">
                    <a:schemeClr val="bg2"/>
                  </a:outerShdw>
                </a:effectLst>
                <a:ea typeface="宋体" panose="02010600030101010101" pitchFamily="2" charset="-122"/>
              </a:rPr>
              <a:t>            对不良板进行挑选使用，将不良情况反馈供应商改善</a:t>
            </a:r>
            <a:endParaRPr lang="zh-CN" altLang="en-US" b="1">
              <a:effectLst>
                <a:outerShdw blurRad="38100" dist="38100" dir="2700000" algn="tl">
                  <a:schemeClr val="bg2"/>
                </a:outerShdw>
              </a:effectLst>
              <a:ea typeface="宋体" panose="02010600030101010101" pitchFamily="2" charset="-122"/>
            </a:endParaRPr>
          </a:p>
        </p:txBody>
      </p:sp>
      <p:sp>
        <p:nvSpPr>
          <p:cNvPr id="2699" name="右箭头 2698"/>
          <p:cNvSpPr/>
          <p:nvPr/>
        </p:nvSpPr>
        <p:spPr>
          <a:xfrm>
            <a:off x="3419475" y="2636838"/>
            <a:ext cx="360362" cy="215900"/>
          </a:xfrm>
          <a:prstGeom prst="rightArrow">
            <a:avLst>
              <a:gd name="adj1" fmla="val 50000"/>
              <a:gd name="adj2" fmla="val 4153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00" name="矩形 2699"/>
          <p:cNvSpPr/>
          <p:nvPr/>
        </p:nvSpPr>
        <p:spPr>
          <a:xfrm>
            <a:off x="5719762" y="1933575"/>
            <a:ext cx="647700" cy="16557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实施后</a:t>
            </a:r>
            <a:endParaRPr kumimoji="1" lang="zh-CN" altLang="en-US" sz="24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pic>
        <p:nvPicPr>
          <p:cNvPr id="2701" name="图片 2700"/>
          <p:cNvPicPr/>
          <p:nvPr/>
        </p:nvPicPr>
        <p:blipFill>
          <a:blip r:embed="rId1"/>
          <a:srcRect l="8565" t="17594"/>
          <a:stretch>
            <a:fillRect/>
          </a:stretch>
        </p:blipFill>
        <p:spPr>
          <a:xfrm>
            <a:off x="6227762" y="1989138"/>
            <a:ext cx="2305050" cy="15589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702" name="右箭头 2701"/>
          <p:cNvSpPr/>
          <p:nvPr/>
        </p:nvSpPr>
        <p:spPr>
          <a:xfrm>
            <a:off x="5435600" y="2636838"/>
            <a:ext cx="360362" cy="215900"/>
          </a:xfrm>
          <a:prstGeom prst="rightArrow">
            <a:avLst>
              <a:gd name="adj1" fmla="val 50000"/>
              <a:gd name="adj2" fmla="val 4153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2703" name="组合 2702"/>
          <p:cNvGrpSpPr/>
          <p:nvPr/>
        </p:nvGrpSpPr>
        <p:grpSpPr>
          <a:xfrm>
            <a:off x="3779838" y="1989138"/>
            <a:ext cx="1617662" cy="1608138"/>
            <a:chOff x="2381" y="1253"/>
            <a:chExt cx="1019" cy="1013"/>
          </a:xfrm>
        </p:grpSpPr>
        <p:pic>
          <p:nvPicPr>
            <p:cNvPr id="2704" name="图片 270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472" y="1253"/>
              <a:ext cx="907" cy="781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705" name="矩形 2704"/>
            <p:cNvSpPr/>
            <p:nvPr/>
          </p:nvSpPr>
          <p:spPr>
            <a:xfrm>
              <a:off x="2381" y="2069"/>
              <a:ext cx="1019" cy="197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1600" b="1" u="none">
                  <a:solidFill>
                    <a:srgbClr val="0000CC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latin typeface="Gulim" panose="020B0600000101010101" pitchFamily="34" charset="-127"/>
                  <a:ea typeface="宋体" panose="02010600030101010101" pitchFamily="2" charset="-122"/>
                </a:rPr>
                <a:t>用布沾酒精擦试</a:t>
              </a:r>
              <a:endParaRPr kumimoji="1" lang="zh-CN" altLang="en-US" sz="1600" b="1" u="none">
                <a:solidFill>
                  <a:srgbClr val="0000CC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</p:grpSp>
      <p:sp>
        <p:nvSpPr>
          <p:cNvPr id="2706" name="右箭头 2705"/>
          <p:cNvSpPr/>
          <p:nvPr/>
        </p:nvSpPr>
        <p:spPr>
          <a:xfrm>
            <a:off x="3348038" y="5229225"/>
            <a:ext cx="360362" cy="215900"/>
          </a:xfrm>
          <a:prstGeom prst="rightArrow">
            <a:avLst>
              <a:gd name="adj1" fmla="val 50000"/>
              <a:gd name="adj2" fmla="val 4153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07" name="矩形 2706"/>
          <p:cNvSpPr/>
          <p:nvPr/>
        </p:nvSpPr>
        <p:spPr>
          <a:xfrm>
            <a:off x="3708400" y="4824412"/>
            <a:ext cx="674688" cy="10922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b="1" u="none">
                <a:solidFill>
                  <a:srgbClr val="0000CC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Gulim" panose="020B0600000101010101" pitchFamily="34" charset="-127"/>
                <a:ea typeface="宋体" panose="02010600030101010101" pitchFamily="2" charset="-122"/>
              </a:rPr>
              <a:t>对不良板进</a:t>
            </a:r>
            <a:endParaRPr kumimoji="1" lang="zh-CN" altLang="en-US" sz="1600" b="1" u="none">
              <a:solidFill>
                <a:srgbClr val="0000CC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b="1" u="none">
                <a:solidFill>
                  <a:srgbClr val="0000CC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Gulim" panose="020B0600000101010101" pitchFamily="34" charset="-127"/>
                <a:ea typeface="宋体" panose="02010600030101010101" pitchFamily="2" charset="-122"/>
              </a:rPr>
              <a:t>行挑选使用</a:t>
            </a:r>
            <a:endParaRPr kumimoji="1" lang="zh-CN" altLang="en-US" sz="1600" b="1" u="none">
              <a:solidFill>
                <a:srgbClr val="0000CC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pic>
        <p:nvPicPr>
          <p:cNvPr id="2708" name="图片 2707"/>
          <p:cNvPicPr/>
          <p:nvPr/>
        </p:nvPicPr>
        <p:blipFill>
          <a:blip r:embed="rId3"/>
          <a:stretch>
            <a:fillRect/>
          </a:stretch>
        </p:blipFill>
        <p:spPr>
          <a:xfrm>
            <a:off x="5148262" y="4292600"/>
            <a:ext cx="2232025" cy="19446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709" name="矩形 2708"/>
          <p:cNvSpPr/>
          <p:nvPr/>
        </p:nvSpPr>
        <p:spPr>
          <a:xfrm>
            <a:off x="4668838" y="4479925"/>
            <a:ext cx="503238" cy="16557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实施后</a:t>
            </a:r>
            <a:endParaRPr kumimoji="1" lang="zh-CN" altLang="en-US" sz="24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10" name="矩形 2709"/>
          <p:cNvSpPr/>
          <p:nvPr/>
        </p:nvSpPr>
        <p:spPr>
          <a:xfrm>
            <a:off x="7812088" y="4724400"/>
            <a:ext cx="674688" cy="12922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t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b="1" u="none">
                <a:solidFill>
                  <a:srgbClr val="0000CC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Gulim" panose="020B0600000101010101" pitchFamily="34" charset="-127"/>
                <a:ea typeface="宋体" panose="02010600030101010101" pitchFamily="2" charset="-122"/>
              </a:rPr>
              <a:t>将不良情况反</a:t>
            </a:r>
            <a:endParaRPr kumimoji="1" lang="zh-CN" altLang="en-US" sz="1600" b="1" u="none">
              <a:solidFill>
                <a:srgbClr val="0000CC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b="1" u="none">
                <a:solidFill>
                  <a:srgbClr val="0000CC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Gulim" panose="020B0600000101010101" pitchFamily="34" charset="-127"/>
                <a:ea typeface="宋体" panose="02010600030101010101" pitchFamily="2" charset="-122"/>
              </a:rPr>
              <a:t>馈供应商改善</a:t>
            </a:r>
            <a:endParaRPr kumimoji="1" lang="zh-CN" altLang="en-US" sz="1600" b="1" u="none">
              <a:solidFill>
                <a:srgbClr val="0000CC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11" name="右箭头 2710"/>
          <p:cNvSpPr/>
          <p:nvPr/>
        </p:nvSpPr>
        <p:spPr>
          <a:xfrm>
            <a:off x="4356100" y="5229225"/>
            <a:ext cx="360362" cy="215900"/>
          </a:xfrm>
          <a:prstGeom prst="rightArrow">
            <a:avLst>
              <a:gd name="adj1" fmla="val 50000"/>
              <a:gd name="adj2" fmla="val 4153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12" name="右箭头 2711"/>
          <p:cNvSpPr/>
          <p:nvPr/>
        </p:nvSpPr>
        <p:spPr>
          <a:xfrm>
            <a:off x="7451725" y="5300662"/>
            <a:ext cx="360362" cy="215900"/>
          </a:xfrm>
          <a:prstGeom prst="rightArrow">
            <a:avLst>
              <a:gd name="adj1" fmla="val 50000"/>
              <a:gd name="adj2" fmla="val 4153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13" name="矩形 2712"/>
          <p:cNvSpPr/>
          <p:nvPr/>
        </p:nvSpPr>
        <p:spPr>
          <a:xfrm>
            <a:off x="611188" y="4149725"/>
            <a:ext cx="7993062" cy="2232025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2714" name="图片 2713"/>
          <p:cNvPicPr/>
          <p:nvPr/>
        </p:nvPicPr>
        <p:blipFill>
          <a:blip r:embed="rId4"/>
          <a:stretch>
            <a:fillRect/>
          </a:stretch>
        </p:blipFill>
        <p:spPr>
          <a:xfrm>
            <a:off x="1042988" y="4292600"/>
            <a:ext cx="2233612" cy="19589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715" name="矩形 2714"/>
          <p:cNvSpPr/>
          <p:nvPr/>
        </p:nvSpPr>
        <p:spPr>
          <a:xfrm>
            <a:off x="611188" y="4581525"/>
            <a:ext cx="504825" cy="13668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实施前</a:t>
            </a:r>
            <a:endParaRPr kumimoji="1" lang="zh-CN" altLang="en-US" sz="24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16" name="矩形 2715"/>
          <p:cNvSpPr/>
          <p:nvPr/>
        </p:nvSpPr>
        <p:spPr>
          <a:xfrm>
            <a:off x="2124075" y="5865812"/>
            <a:ext cx="1152525" cy="3127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b="1" u="none">
                <a:solidFill>
                  <a:srgbClr val="0000CC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Gulim" panose="020B0600000101010101" pitchFamily="34" charset="-127"/>
                <a:ea typeface="宋体" panose="02010600030101010101" pitchFamily="2" charset="-122"/>
              </a:rPr>
              <a:t>氧化生锈</a:t>
            </a:r>
            <a:endParaRPr kumimoji="1" lang="zh-CN" altLang="en-US" sz="1600" b="1" u="none">
              <a:solidFill>
                <a:srgbClr val="0000CC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cxnSp>
        <p:nvCxnSpPr>
          <p:cNvPr id="2717" name="直接连接符 2716"/>
          <p:cNvCxnSpPr/>
          <p:nvPr/>
        </p:nvCxnSpPr>
        <p:spPr>
          <a:xfrm flipH="1" flipV="1">
            <a:off x="2700338" y="5229225"/>
            <a:ext cx="0" cy="720725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718" name="直接连接符 2717"/>
          <p:cNvCxnSpPr/>
          <p:nvPr/>
        </p:nvCxnSpPr>
        <p:spPr>
          <a:xfrm flipH="1" flipV="1">
            <a:off x="2051050" y="5157788"/>
            <a:ext cx="649288" cy="7921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719" name="矩形 2718"/>
          <p:cNvSpPr/>
          <p:nvPr/>
        </p:nvSpPr>
        <p:spPr>
          <a:xfrm>
            <a:off x="611188" y="1844675"/>
            <a:ext cx="7993062" cy="1871662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20" name="矩形 2719"/>
          <p:cNvSpPr/>
          <p:nvPr/>
        </p:nvSpPr>
        <p:spPr>
          <a:xfrm>
            <a:off x="565150" y="2154238"/>
            <a:ext cx="576262" cy="1223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24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实施前</a:t>
            </a:r>
            <a:endParaRPr kumimoji="1" lang="zh-CN" altLang="en-US" sz="24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grpSp>
        <p:nvGrpSpPr>
          <p:cNvPr id="2721" name="组合 2720"/>
          <p:cNvGrpSpPr/>
          <p:nvPr/>
        </p:nvGrpSpPr>
        <p:grpSpPr>
          <a:xfrm>
            <a:off x="1042988" y="1989138"/>
            <a:ext cx="2305050" cy="1558925"/>
            <a:chOff x="657" y="1253"/>
            <a:chExt cx="1452" cy="982"/>
          </a:xfrm>
        </p:grpSpPr>
        <p:pic>
          <p:nvPicPr>
            <p:cNvPr id="2722" name="图片 2721"/>
            <p:cNvPicPr/>
            <p:nvPr/>
          </p:nvPicPr>
          <p:blipFill>
            <a:blip r:embed="rId1"/>
            <a:srcRect l="8565" t="17594"/>
            <a:stretch>
              <a:fillRect/>
            </a:stretch>
          </p:blipFill>
          <p:spPr>
            <a:xfrm>
              <a:off x="657" y="1253"/>
              <a:ext cx="1452" cy="982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pic>
          <p:nvPicPr>
            <p:cNvPr id="2723" name="图片 2722"/>
            <p:cNvPicPr/>
            <p:nvPr/>
          </p:nvPicPr>
          <p:blipFill>
            <a:blip r:embed="rId1">
              <a:lum bright="12000" contrast="30000"/>
            </a:blip>
            <a:srcRect l="62850" t="55631" r="11382" b="13938"/>
            <a:stretch>
              <a:fillRect/>
            </a:stretch>
          </p:blipFill>
          <p:spPr>
            <a:xfrm>
              <a:off x="703" y="1299"/>
              <a:ext cx="863" cy="764"/>
            </a:xfrm>
            <a:prstGeom prst="rect">
              <a:avLst/>
            </a:prstGeom>
            <a:noFill/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724" name="矩形 2723"/>
            <p:cNvSpPr/>
            <p:nvPr/>
          </p:nvSpPr>
          <p:spPr>
            <a:xfrm>
              <a:off x="1655" y="1661"/>
              <a:ext cx="409" cy="408"/>
            </a:xfrm>
            <a:prstGeom prst="rect">
              <a:avLst/>
            </a:prstGeom>
            <a:noFill/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cxnSp>
          <p:nvCxnSpPr>
            <p:cNvPr id="2725" name="直接连接符 2724"/>
            <p:cNvCxnSpPr/>
            <p:nvPr/>
          </p:nvCxnSpPr>
          <p:spPr>
            <a:xfrm>
              <a:off x="1565" y="1752"/>
              <a:ext cx="90" cy="45"/>
            </a:xfrm>
            <a:prstGeom prst="line">
              <a:avLst/>
            </a:prstGeom>
            <a:noFill/>
            <a:ln cap="flat">
              <a:solidFill>
                <a:srgbClr val="3333CC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sp>
        <p:nvSpPr>
          <p:cNvPr id="2726" name="矩形 2725"/>
          <p:cNvSpPr/>
          <p:nvPr/>
        </p:nvSpPr>
        <p:spPr>
          <a:xfrm>
            <a:off x="1187450" y="2155825"/>
            <a:ext cx="863600" cy="3127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b="1" u="none">
                <a:solidFill>
                  <a:srgbClr val="0000CC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Gulim" panose="020B0600000101010101" pitchFamily="34" charset="-127"/>
                <a:ea typeface="宋体" panose="02010600030101010101" pitchFamily="2" charset="-122"/>
              </a:rPr>
              <a:t>板屑</a:t>
            </a:r>
            <a:endParaRPr kumimoji="1" lang="zh-CN" altLang="en-US" sz="1600" b="1" u="none">
              <a:solidFill>
                <a:srgbClr val="0000CC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cxnSp>
        <p:nvCxnSpPr>
          <p:cNvPr id="2727" name="直接连接符 2726"/>
          <p:cNvCxnSpPr/>
          <p:nvPr/>
        </p:nvCxnSpPr>
        <p:spPr>
          <a:xfrm>
            <a:off x="1692275" y="2420938"/>
            <a:ext cx="287338" cy="360362"/>
          </a:xfrm>
          <a:prstGeom prst="line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728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729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0" name="标题 2729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九、对策实施</a:t>
            </a:r>
            <a:endParaRPr lang="zh-CN" altLang="en-US" b="1"/>
          </a:p>
        </p:txBody>
      </p:sp>
      <p:sp>
        <p:nvSpPr>
          <p:cNvPr id="2731" name="文本占位符 2730"/>
          <p:cNvSpPr/>
          <p:nvPr>
            <p:ph type="body" idx="4294967295"/>
          </p:nvPr>
        </p:nvSpPr>
        <p:spPr>
          <a:xfrm>
            <a:off x="468312" y="981075"/>
            <a:ext cx="7772400" cy="4810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zh-CN" altLang="en-US" b="1">
                <a:effectLst>
                  <a:outerShdw blurRad="38100" dist="38100" dir="2700000" algn="tl">
                    <a:schemeClr val="bg2"/>
                  </a:outerShdw>
                </a:effectLst>
                <a:ea typeface="宋体" panose="02010600030101010101" pitchFamily="2" charset="-122"/>
              </a:rPr>
              <a:t>实施六、调整贴装位置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anose="02010600030101010101" pitchFamily="2" charset="-122"/>
            </a:endParaRPr>
          </a:p>
        </p:txBody>
      </p:sp>
      <p:sp>
        <p:nvSpPr>
          <p:cNvPr id="2732" name="矩形 2731"/>
          <p:cNvSpPr/>
          <p:nvPr/>
        </p:nvSpPr>
        <p:spPr>
          <a:xfrm>
            <a:off x="539750" y="1628775"/>
            <a:ext cx="7848600" cy="10795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lang="zh-CN" altLang="en-US" sz="16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pic>
        <p:nvPicPr>
          <p:cNvPr id="2733" name="图片 2732"/>
          <p:cNvPicPr/>
          <p:nvPr/>
        </p:nvPicPr>
        <p:blipFill>
          <a:blip r:embed="rId1">
            <a:lum bright="12000" contrast="30000"/>
          </a:blip>
          <a:stretch>
            <a:fillRect/>
          </a:stretch>
        </p:blipFill>
        <p:spPr>
          <a:xfrm>
            <a:off x="3492500" y="2179638"/>
            <a:ext cx="1152525" cy="10842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734" name="矩形 2733"/>
          <p:cNvSpPr/>
          <p:nvPr/>
        </p:nvSpPr>
        <p:spPr>
          <a:xfrm>
            <a:off x="468312" y="2060575"/>
            <a:ext cx="8353425" cy="1703388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2735" name="图片 2734"/>
          <p:cNvPicPr/>
          <p:nvPr/>
        </p:nvPicPr>
        <p:blipFill>
          <a:blip r:embed="rId2"/>
          <a:stretch>
            <a:fillRect/>
          </a:stretch>
        </p:blipFill>
        <p:spPr>
          <a:xfrm>
            <a:off x="573088" y="4935538"/>
            <a:ext cx="2774950" cy="14906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736" name="矩形 2735"/>
          <p:cNvSpPr/>
          <p:nvPr/>
        </p:nvSpPr>
        <p:spPr>
          <a:xfrm>
            <a:off x="468312" y="4797425"/>
            <a:ext cx="8353425" cy="1727200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37" name="矩形 2736"/>
          <p:cNvSpPr/>
          <p:nvPr/>
        </p:nvSpPr>
        <p:spPr>
          <a:xfrm>
            <a:off x="3708400" y="4814888"/>
            <a:ext cx="865188" cy="16573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手贴片时注意手法准确一次定位</a:t>
            </a:r>
            <a:endParaRPr kumimoji="1" lang="zh-CN" altLang="en-US" sz="16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38" name="右箭头 2737"/>
          <p:cNvSpPr/>
          <p:nvPr/>
        </p:nvSpPr>
        <p:spPr>
          <a:xfrm>
            <a:off x="4427538" y="5516562"/>
            <a:ext cx="433388" cy="287338"/>
          </a:xfrm>
          <a:prstGeom prst="rightArrow">
            <a:avLst>
              <a:gd name="adj1" fmla="val 50000"/>
              <a:gd name="adj2" fmla="val 37533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39" name="右箭头 2738"/>
          <p:cNvSpPr/>
          <p:nvPr/>
        </p:nvSpPr>
        <p:spPr>
          <a:xfrm>
            <a:off x="7740650" y="5589588"/>
            <a:ext cx="431800" cy="287338"/>
          </a:xfrm>
          <a:prstGeom prst="rightArrow">
            <a:avLst>
              <a:gd name="adj1" fmla="val 50000"/>
              <a:gd name="adj2" fmla="val 3739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2740" name="图片 2739"/>
          <p:cNvPicPr/>
          <p:nvPr/>
        </p:nvPicPr>
        <p:blipFill>
          <a:blip r:embed="rId3"/>
          <a:stretch>
            <a:fillRect/>
          </a:stretch>
        </p:blipFill>
        <p:spPr>
          <a:xfrm>
            <a:off x="4932362" y="4868862"/>
            <a:ext cx="2747962" cy="15303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741" name="图片 2740"/>
          <p:cNvPicPr/>
          <p:nvPr/>
        </p:nvPicPr>
        <p:blipFill>
          <a:blip r:embed="rId4"/>
          <a:stretch>
            <a:fillRect/>
          </a:stretch>
        </p:blipFill>
        <p:spPr>
          <a:xfrm>
            <a:off x="5219700" y="2106612"/>
            <a:ext cx="2376488" cy="14398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742" name="图片 2741"/>
          <p:cNvPicPr/>
          <p:nvPr/>
        </p:nvPicPr>
        <p:blipFill>
          <a:blip r:embed="rId5"/>
          <a:stretch>
            <a:fillRect/>
          </a:stretch>
        </p:blipFill>
        <p:spPr>
          <a:xfrm>
            <a:off x="611188" y="2179638"/>
            <a:ext cx="2233612" cy="14414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743" name="矩形 2742"/>
          <p:cNvSpPr/>
          <p:nvPr/>
        </p:nvSpPr>
        <p:spPr>
          <a:xfrm>
            <a:off x="8101012" y="2324100"/>
            <a:ext cx="733425" cy="12350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长久方法：校准贴片机</a:t>
            </a:r>
            <a:endParaRPr kumimoji="1" lang="zh-CN" altLang="en-US" sz="18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44" name="右箭头 2743"/>
          <p:cNvSpPr/>
          <p:nvPr/>
        </p:nvSpPr>
        <p:spPr>
          <a:xfrm>
            <a:off x="4716462" y="2755900"/>
            <a:ext cx="431800" cy="287338"/>
          </a:xfrm>
          <a:prstGeom prst="rightArrow">
            <a:avLst>
              <a:gd name="adj1" fmla="val 50000"/>
              <a:gd name="adj2" fmla="val 3739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45" name="右箭头 2744"/>
          <p:cNvSpPr/>
          <p:nvPr/>
        </p:nvSpPr>
        <p:spPr>
          <a:xfrm>
            <a:off x="2987675" y="2755900"/>
            <a:ext cx="431800" cy="287338"/>
          </a:xfrm>
          <a:prstGeom prst="rightArrow">
            <a:avLst>
              <a:gd name="adj1" fmla="val 50000"/>
              <a:gd name="adj2" fmla="val 3739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46" name="右箭头 2745"/>
          <p:cNvSpPr/>
          <p:nvPr/>
        </p:nvSpPr>
        <p:spPr>
          <a:xfrm>
            <a:off x="7667625" y="2755900"/>
            <a:ext cx="431800" cy="287338"/>
          </a:xfrm>
          <a:prstGeom prst="rightArrow">
            <a:avLst>
              <a:gd name="adj1" fmla="val 50000"/>
              <a:gd name="adj2" fmla="val 3739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47" name="矩形 2746"/>
          <p:cNvSpPr/>
          <p:nvPr/>
        </p:nvSpPr>
        <p:spPr>
          <a:xfrm>
            <a:off x="3271838" y="3259138"/>
            <a:ext cx="1660525" cy="3667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示教贴装位置</a:t>
            </a:r>
            <a:endParaRPr kumimoji="1" lang="zh-CN" altLang="en-US" sz="18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48" name="矩形 2747"/>
          <p:cNvSpPr/>
          <p:nvPr/>
        </p:nvSpPr>
        <p:spPr>
          <a:xfrm>
            <a:off x="8027988" y="5157788"/>
            <a:ext cx="865188" cy="11541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vert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长久方法：改用机贴片</a:t>
            </a:r>
            <a:endParaRPr kumimoji="1" lang="zh-CN" altLang="en-US" sz="16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49" name="右箭头 2748"/>
          <p:cNvSpPr/>
          <p:nvPr/>
        </p:nvSpPr>
        <p:spPr>
          <a:xfrm>
            <a:off x="3419475" y="5516562"/>
            <a:ext cx="431800" cy="287338"/>
          </a:xfrm>
          <a:prstGeom prst="rightArrow">
            <a:avLst>
              <a:gd name="adj1" fmla="val 50000"/>
              <a:gd name="adj2" fmla="val 37395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50" name="矩形 2749"/>
          <p:cNvSpPr/>
          <p:nvPr/>
        </p:nvSpPr>
        <p:spPr>
          <a:xfrm>
            <a:off x="1116012" y="3162300"/>
            <a:ext cx="1214438" cy="3667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机贴偏移</a:t>
            </a:r>
            <a:endParaRPr kumimoji="1" lang="zh-CN" altLang="en-US" sz="18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51" name="矩形 2750"/>
          <p:cNvSpPr/>
          <p:nvPr/>
        </p:nvSpPr>
        <p:spPr>
          <a:xfrm>
            <a:off x="1117600" y="5373688"/>
            <a:ext cx="1222375" cy="3667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手贴偏移</a:t>
            </a:r>
            <a:endParaRPr kumimoji="1" lang="zh-CN" altLang="en-US" sz="1800" b="1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52" name="矩形 2751"/>
          <p:cNvSpPr/>
          <p:nvPr/>
        </p:nvSpPr>
        <p:spPr>
          <a:xfrm>
            <a:off x="323850" y="1341438"/>
            <a:ext cx="8607425" cy="5746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自动贴片机长期没有校准，转线后第一块板整体偏移，临时解决方法：转线后示教贴装位置；</a:t>
            </a:r>
            <a:r>
              <a:rPr kumimoji="1" lang="zh-CN" altLang="en-US" u="none">
                <a:solidFill>
                  <a:schemeClr val="accent2"/>
                </a:solidFill>
                <a:latin typeface="-윤고딕120" pitchFamily="18" charset="-127"/>
                <a:ea typeface="宋体" panose="02010600030101010101" pitchFamily="2" charset="-122"/>
              </a:rPr>
              <a:t>长久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解决</a:t>
            </a:r>
            <a:r>
              <a:rPr kumimoji="1" lang="zh-CN" altLang="en-US" u="none">
                <a:solidFill>
                  <a:schemeClr val="accent2"/>
                </a:solidFill>
                <a:latin typeface="-윤고딕120" pitchFamily="18" charset="-127"/>
                <a:ea typeface="宋体" panose="02010600030101010101" pitchFamily="2" charset="-122"/>
              </a:rPr>
              <a:t>方法：校准贴片机；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元件</a:t>
            </a:r>
            <a:r>
              <a:rPr kumimoji="1" lang="zh-CN" altLang="en-US" u="none">
                <a:solidFill>
                  <a:schemeClr val="accent2"/>
                </a:solidFill>
                <a:latin typeface="-윤고딕120" pitchFamily="18" charset="-127"/>
                <a:ea typeface="宋体" panose="02010600030101010101" pitchFamily="2" charset="-122"/>
              </a:rPr>
              <a:t>贴装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偏移量控制在小于焊盘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1/3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。</a:t>
            </a:r>
            <a:endParaRPr kumimoji="1" lang="zh-CN" altLang="en-US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</p:txBody>
      </p:sp>
      <p:sp>
        <p:nvSpPr>
          <p:cNvPr id="2753" name="矩形 2752"/>
          <p:cNvSpPr/>
          <p:nvPr/>
        </p:nvSpPr>
        <p:spPr>
          <a:xfrm>
            <a:off x="395288" y="4076700"/>
            <a:ext cx="8462962" cy="7207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endParaRPr kumimoji="1" lang="zh-CN" altLang="en-US" sz="1600" u="none">
              <a:solidFill>
                <a:srgbClr val="0000CC"/>
              </a:solidFill>
              <a:latin typeface="-윤고딕120" pitchFamily="18" charset="-127"/>
              <a:ea typeface="宋体" panose="02010600030101010101" pitchFamily="2" charset="-122"/>
            </a:endParaRPr>
          </a:p>
        </p:txBody>
      </p:sp>
      <p:sp>
        <p:nvSpPr>
          <p:cNvPr id="2754" name="矩形 2753"/>
          <p:cNvSpPr/>
          <p:nvPr/>
        </p:nvSpPr>
        <p:spPr>
          <a:xfrm>
            <a:off x="395288" y="3789362"/>
            <a:ext cx="8462962" cy="6477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2.  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rPr>
              <a:t>SOP、QFP元件时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rPr>
              <a:t>引脚间距比较小， </a:t>
            </a:r>
            <a:r>
              <a:rPr kumimoji="1" lang="en-US" altLang="zh-CN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rPr>
              <a:t>手工贴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rPr>
              <a:t>装时，位置稍有偏移，回流后就会导致少锡、桥接，或贴装偏移后人工拨正后使锡膏桥接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；临时解决方法：</a:t>
            </a:r>
            <a:r>
              <a:rPr kumimoji="1" lang="zh-CN" altLang="en-US" u="none">
                <a:solidFill>
                  <a:schemeClr val="accent2"/>
                </a:solidFill>
                <a:latin typeface="-윤고딕120" pitchFamily="18" charset="-127"/>
                <a:ea typeface="宋体" panose="02010600030101010101" pitchFamily="2" charset="-122"/>
              </a:rPr>
              <a:t>手贴片时注意手法准确一次定位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；</a:t>
            </a:r>
            <a:r>
              <a:rPr kumimoji="1" lang="zh-CN" altLang="en-US" u="none">
                <a:solidFill>
                  <a:schemeClr val="accent2"/>
                </a:solidFill>
                <a:latin typeface="-윤고딕120" pitchFamily="18" charset="-127"/>
                <a:ea typeface="宋体" panose="02010600030101010101" pitchFamily="2" charset="-122"/>
              </a:rPr>
              <a:t>长久</a:t>
            </a:r>
            <a:r>
              <a:rPr kumimoji="1" lang="zh-CN" altLang="en-US" u="none">
                <a:solidFill>
                  <a:srgbClr val="0000CC"/>
                </a:solidFill>
                <a:latin typeface="-윤고딕120" pitchFamily="18" charset="-127"/>
                <a:ea typeface="宋体" panose="02010600030101010101" pitchFamily="2" charset="-122"/>
              </a:rPr>
              <a:t>解决</a:t>
            </a:r>
            <a:r>
              <a:rPr kumimoji="1" lang="zh-CN" altLang="en-US" u="none">
                <a:solidFill>
                  <a:schemeClr val="accent2"/>
                </a:solidFill>
                <a:latin typeface="-윤고딕120" pitchFamily="18" charset="-127"/>
                <a:ea typeface="宋体" panose="02010600030101010101" pitchFamily="2" charset="-122"/>
              </a:rPr>
              <a:t>方法：改用机贴片</a:t>
            </a:r>
            <a:endParaRPr kumimoji="1" lang="zh-CN" altLang="en-US" u="none">
              <a:solidFill>
                <a:schemeClr val="accent2"/>
              </a:solidFill>
              <a:latin typeface="-윤고딕120" pitchFamily="18" charset="-127"/>
              <a:ea typeface="宋体" panose="02010600030101010101" pitchFamily="2" charset="-122"/>
            </a:endParaRPr>
          </a:p>
        </p:txBody>
      </p:sp>
      <p:sp>
        <p:nvSpPr>
          <p:cNvPr id="275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75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7" name="标题 2756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十、效果检查</a:t>
            </a:r>
            <a:endParaRPr lang="zh-CN" altLang="en-US" b="1"/>
          </a:p>
        </p:txBody>
      </p:sp>
      <p:sp>
        <p:nvSpPr>
          <p:cNvPr id="2758" name="矩形 2757"/>
          <p:cNvSpPr/>
          <p:nvPr/>
        </p:nvSpPr>
        <p:spPr>
          <a:xfrm>
            <a:off x="395288" y="981075"/>
            <a:ext cx="8351838" cy="9350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1.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 措施实施后数据调查：</a:t>
            </a:r>
            <a:endParaRPr kumimoji="1" lang="zh-CN" altLang="en-US" sz="18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各项措施实施后，统计了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09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年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1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月份前半个月生产的总点数为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 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8</a:t>
            </a:r>
            <a:r>
              <a:rPr kumimoji="1" lang="en-US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′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416</a:t>
            </a:r>
            <a:r>
              <a:rPr kumimoji="1" lang="en-US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′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992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点， 反馈不良点数为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5</a:t>
            </a:r>
            <a:r>
              <a:rPr kumimoji="1" lang="en-US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′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847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点，不良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PPM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为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695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。</a:t>
            </a:r>
            <a:endParaRPr kumimoji="1" lang="zh-CN" altLang="en-US" sz="1800" u="none">
              <a:solidFill>
                <a:schemeClr val="accent2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aphicFrame>
        <p:nvGraphicFramePr>
          <p:cNvPr id="2759" name="内容占位符 2758"/>
          <p:cNvGraphicFramePr>
            <a:graphicFrameLocks noChangeAspect="1"/>
          </p:cNvGraphicFramePr>
          <p:nvPr>
            <p:ph idx="4294967295"/>
          </p:nvPr>
        </p:nvGraphicFramePr>
        <p:xfrm>
          <a:off x="487362" y="1911350"/>
          <a:ext cx="8169275" cy="432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工作表" r:id="rId1" imgW="11751945" imgH="5316855" progId="Excel.Sheet.8">
                  <p:embed/>
                </p:oleObj>
              </mc:Choice>
              <mc:Fallback>
                <p:oleObj name="工作表" r:id="rId1" imgW="11751945" imgH="5316855" progId="Excel.Shee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7362" y="1911350"/>
                        <a:ext cx="8169275" cy="432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0" name="矩形 2759"/>
          <p:cNvSpPr/>
          <p:nvPr/>
        </p:nvSpPr>
        <p:spPr>
          <a:xfrm>
            <a:off x="5940425" y="6237288"/>
            <a:ext cx="2808288" cy="2873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制图</a:t>
            </a:r>
            <a:r>
              <a:rPr kumimoji="1" lang="en-US" altLang="zh-CN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|</a:t>
            </a:r>
            <a:r>
              <a:rPr kumimoji="1" lang="zh-CN" altLang="en-US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表：林炎松  </a:t>
            </a:r>
            <a:r>
              <a:rPr kumimoji="1" lang="en-US" altLang="zh-CN" sz="16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09.01.16</a:t>
            </a:r>
            <a:endParaRPr kumimoji="1" lang="en-US" altLang="zh-CN" sz="16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61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762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3" name="图片 2762"/>
          <p:cNvPicPr/>
          <p:nvPr/>
        </p:nvPicPr>
        <p:blipFill>
          <a:blip r:embed="rId1">
            <a:clrChange>
              <a:clrFrom>
                <a:srgbClr val="C6C3C6"/>
              </a:clrFrom>
              <a:clrTo>
                <a:srgbClr val="C6C3C6">
                  <a:alpha val="0"/>
                </a:srgbClr>
              </a:clrTo>
            </a:clrChange>
          </a:blip>
          <a:srcRect l="4964" t="35669" r="15674" b="34726"/>
          <a:stretch>
            <a:fillRect/>
          </a:stretch>
        </p:blipFill>
        <p:spPr>
          <a:xfrm>
            <a:off x="539750" y="4508500"/>
            <a:ext cx="7920038" cy="20923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764" name="标题 2763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十、效果检查</a:t>
            </a:r>
            <a:endParaRPr lang="zh-CN" altLang="en-US" b="1"/>
          </a:p>
        </p:txBody>
      </p:sp>
      <p:sp>
        <p:nvSpPr>
          <p:cNvPr id="2765" name="矩形 2764"/>
          <p:cNvSpPr/>
          <p:nvPr/>
        </p:nvSpPr>
        <p:spPr>
          <a:xfrm>
            <a:off x="395288" y="946150"/>
            <a:ext cx="8351838" cy="3603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b="1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2.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活动目标对比图：</a:t>
            </a:r>
            <a:endParaRPr kumimoji="1" lang="zh-CN" altLang="en-US" sz="18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66" name="矩形 2765"/>
          <p:cNvSpPr/>
          <p:nvPr/>
        </p:nvSpPr>
        <p:spPr>
          <a:xfrm>
            <a:off x="5940425" y="5876925"/>
            <a:ext cx="2305050" cy="3603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CC3300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活动目标对比图</a:t>
            </a:r>
            <a:endParaRPr kumimoji="1" lang="zh-CN" altLang="en-US" sz="1800" b="1" u="none">
              <a:solidFill>
                <a:srgbClr val="CC3300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67" name="矩形 2766"/>
          <p:cNvSpPr/>
          <p:nvPr/>
        </p:nvSpPr>
        <p:spPr>
          <a:xfrm>
            <a:off x="3432175" y="4733925"/>
            <a:ext cx="2239962" cy="2921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b="1" u="none">
                <a:solidFill>
                  <a:srgbClr val="993366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3294</a:t>
            </a:r>
            <a:r>
              <a:rPr kumimoji="1" lang="en-US" altLang="zh-CN" sz="1800" b="1" u="none">
                <a:solidFill>
                  <a:srgbClr val="993366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 PPM</a:t>
            </a:r>
            <a:endParaRPr kumimoji="1" lang="en-US" altLang="zh-CN" sz="1800" b="1" u="none">
              <a:solidFill>
                <a:srgbClr val="993366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68" name="矩形 2767"/>
          <p:cNvSpPr/>
          <p:nvPr/>
        </p:nvSpPr>
        <p:spPr>
          <a:xfrm>
            <a:off x="944562" y="5281612"/>
            <a:ext cx="1292225" cy="2921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b="1" u="none">
                <a:solidFill>
                  <a:srgbClr val="993366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500 PPM</a:t>
            </a:r>
            <a:endParaRPr kumimoji="1" lang="en-US" altLang="zh-CN" sz="1800" b="1" u="none">
              <a:solidFill>
                <a:srgbClr val="993366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69" name="矩形 2768"/>
          <p:cNvSpPr/>
          <p:nvPr/>
        </p:nvSpPr>
        <p:spPr>
          <a:xfrm>
            <a:off x="1258888" y="5805488"/>
            <a:ext cx="1296988" cy="2921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b="1" u="none">
                <a:solidFill>
                  <a:srgbClr val="993366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695 PPM</a:t>
            </a:r>
            <a:endParaRPr kumimoji="1" lang="en-US" altLang="zh-CN" sz="1800" b="1" u="none">
              <a:solidFill>
                <a:srgbClr val="993366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70" name="矩形 2769"/>
          <p:cNvSpPr/>
          <p:nvPr/>
        </p:nvSpPr>
        <p:spPr>
          <a:xfrm>
            <a:off x="468312" y="3843338"/>
            <a:ext cx="8064500" cy="6492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b.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总不良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PPM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对比：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活动后比活动前降低了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2559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个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，但离目标值还差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195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个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，未达标。</a:t>
            </a:r>
            <a:endParaRPr kumimoji="1" lang="zh-CN" altLang="en-US" sz="18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71" name="矩形 2770"/>
          <p:cNvSpPr/>
          <p:nvPr/>
        </p:nvSpPr>
        <p:spPr>
          <a:xfrm>
            <a:off x="404812" y="1201738"/>
            <a:ext cx="8351838" cy="5762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a.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单项不良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PPM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对比：少锡不良项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活动后比活动前降低了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1278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个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、连点不良项活动后比活动前降低了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1291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个</a:t>
            </a:r>
            <a:r>
              <a:rPr kumimoji="1" lang="en-US" altLang="zh-CN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chemeClr val="accent2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。</a:t>
            </a:r>
            <a:endParaRPr kumimoji="1" lang="zh-CN" altLang="en-US" sz="1800" u="none">
              <a:solidFill>
                <a:schemeClr val="accent2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grpSp>
        <p:nvGrpSpPr>
          <p:cNvPr id="2772" name="组合 2771"/>
          <p:cNvGrpSpPr/>
          <p:nvPr/>
        </p:nvGrpSpPr>
        <p:grpSpPr>
          <a:xfrm>
            <a:off x="539750" y="1773238"/>
            <a:ext cx="5329238" cy="2049462"/>
            <a:chOff x="567" y="1162"/>
            <a:chExt cx="3266" cy="1184"/>
          </a:xfrm>
        </p:grpSpPr>
        <p:pic>
          <p:nvPicPr>
            <p:cNvPr id="2773" name="图片 2772"/>
            <p:cNvPicPr/>
            <p:nvPr/>
          </p:nvPicPr>
          <p:blipFill>
            <a:blip r:embed="rId2">
              <a:clrChange>
                <a:clrFrom>
                  <a:srgbClr val="C6C3C6"/>
                </a:clrFrom>
                <a:clrTo>
                  <a:srgbClr val="C6C3C6">
                    <a:alpha val="0"/>
                  </a:srgbClr>
                </a:clrTo>
              </a:clrChange>
            </a:blip>
            <a:srcRect l="6444" t="36748" r="26368" b="29627"/>
            <a:stretch>
              <a:fillRect/>
            </a:stretch>
          </p:blipFill>
          <p:spPr>
            <a:xfrm>
              <a:off x="567" y="1162"/>
              <a:ext cx="3266" cy="1184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sp>
          <p:nvSpPr>
            <p:cNvPr id="2774" name="矩形 2773"/>
            <p:cNvSpPr/>
            <p:nvPr/>
          </p:nvSpPr>
          <p:spPr>
            <a:xfrm>
              <a:off x="2200" y="1706"/>
              <a:ext cx="1585" cy="212"/>
            </a:xfrm>
            <a:prstGeom prst="rect">
              <a:avLst/>
            </a:prstGeom>
            <a:noFill/>
            <a:ln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r>
                <a:rPr kumimoji="1" lang="zh-CN" altLang="en-US" sz="1800" b="1" u="none">
                  <a:solidFill>
                    <a:srgbClr val="CC3300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单项不良</a:t>
              </a:r>
              <a:r>
                <a:rPr kumimoji="1" lang="en-US" altLang="zh-CN" sz="1800" b="1" u="none">
                  <a:solidFill>
                    <a:srgbClr val="CC3300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PPM</a:t>
              </a:r>
              <a:r>
                <a:rPr kumimoji="1" lang="zh-CN" altLang="en-US" sz="1800" b="1" u="none">
                  <a:solidFill>
                    <a:srgbClr val="CC3300"/>
                  </a:solidFill>
                  <a:latin typeface="Gulim" panose="020B0600000101010101" pitchFamily="34" charset="-127"/>
                  <a:ea typeface="宋体" panose="02010600030101010101" pitchFamily="2" charset="-122"/>
                </a:rPr>
                <a:t>对比图</a:t>
              </a:r>
              <a:endParaRPr kumimoji="1" lang="zh-CN" altLang="en-US" sz="1800" b="1" u="none">
                <a:solidFill>
                  <a:srgbClr val="CC3300"/>
                </a:solidFill>
                <a:latin typeface="Gulim" panose="020B0600000101010101" pitchFamily="34" charset="-127"/>
                <a:ea typeface="宋体" panose="02010600030101010101" pitchFamily="2" charset="-122"/>
              </a:endParaRPr>
            </a:p>
          </p:txBody>
        </p:sp>
      </p:grpSp>
      <p:sp>
        <p:nvSpPr>
          <p:cNvPr id="2775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776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7" name="标题 2776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十、效果检查</a:t>
            </a:r>
            <a:endParaRPr lang="zh-CN" altLang="en-US" b="1"/>
          </a:p>
        </p:txBody>
      </p:sp>
      <p:sp>
        <p:nvSpPr>
          <p:cNvPr id="2778" name="矩形 2777"/>
          <p:cNvSpPr/>
          <p:nvPr/>
        </p:nvSpPr>
        <p:spPr>
          <a:xfrm>
            <a:off x="395288" y="908050"/>
            <a:ext cx="3387725" cy="2873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en-US" altLang="zh-CN" sz="18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3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.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此次活动未达标原因分析：</a:t>
            </a:r>
            <a:endParaRPr kumimoji="1" lang="zh-CN" altLang="en-US" sz="18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79" name="矩形 2778"/>
          <p:cNvSpPr/>
          <p:nvPr/>
        </p:nvSpPr>
        <p:spPr>
          <a:xfrm>
            <a:off x="395288" y="1192212"/>
            <a:ext cx="8280400" cy="94138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从‘单项不良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对比图’看，活动后的少锡不良项还占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449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个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，不良率还是非常高；经过再次现场调查，确认这些不良主要出现在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QFP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类型的大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IC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引脚上；通过现场实验，发现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IC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印刷位置偏移在回流后会出现少锡现象。</a:t>
            </a:r>
            <a:endParaRPr kumimoji="1" lang="zh-CN" altLang="en-US" sz="1800" u="none">
              <a:solidFill>
                <a:srgbClr val="0000CC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80" name="右箭头 2779"/>
          <p:cNvSpPr/>
          <p:nvPr/>
        </p:nvSpPr>
        <p:spPr>
          <a:xfrm>
            <a:off x="2916238" y="2852738"/>
            <a:ext cx="287338" cy="287338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81" name="右箭头 2780"/>
          <p:cNvSpPr/>
          <p:nvPr/>
        </p:nvSpPr>
        <p:spPr>
          <a:xfrm>
            <a:off x="6156325" y="2924175"/>
            <a:ext cx="287338" cy="287338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2782" name="组合 2781"/>
          <p:cNvGrpSpPr/>
          <p:nvPr/>
        </p:nvGrpSpPr>
        <p:grpSpPr>
          <a:xfrm>
            <a:off x="6516688" y="2133600"/>
            <a:ext cx="1800225" cy="1601788"/>
            <a:chOff x="4105" y="1344"/>
            <a:chExt cx="1134" cy="1009"/>
          </a:xfrm>
        </p:grpSpPr>
        <p:grpSp>
          <p:nvGrpSpPr>
            <p:cNvPr id="2783" name="组合 2782"/>
            <p:cNvGrpSpPr/>
            <p:nvPr/>
          </p:nvGrpSpPr>
          <p:grpSpPr>
            <a:xfrm>
              <a:off x="4105" y="1344"/>
              <a:ext cx="1134" cy="1009"/>
              <a:chOff x="4105" y="1344"/>
              <a:chExt cx="1134" cy="1009"/>
            </a:xfrm>
          </p:grpSpPr>
          <p:pic>
            <p:nvPicPr>
              <p:cNvPr id="2784" name="图片 2783"/>
              <p:cNvPicPr/>
              <p:nvPr/>
            </p:nvPicPr>
            <p:blipFill>
              <a:blip r:embed="rId1">
                <a:lum bright="-12000" contrast="12000"/>
              </a:blip>
              <a:stretch>
                <a:fillRect/>
              </a:stretch>
            </p:blipFill>
            <p:spPr>
              <a:xfrm>
                <a:off x="4105" y="1548"/>
                <a:ext cx="1134" cy="805"/>
              </a:xfrm>
              <a:prstGeom prst="rect">
                <a:avLst/>
              </a:prstGeom>
              <a:noFill/>
              <a:ln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</p:pic>
          <p:sp>
            <p:nvSpPr>
              <p:cNvPr id="2785" name="矩形 2784"/>
              <p:cNvSpPr/>
              <p:nvPr/>
            </p:nvSpPr>
            <p:spPr>
              <a:xfrm>
                <a:off x="4286" y="1344"/>
                <a:ext cx="771" cy="231"/>
              </a:xfrm>
              <a:prstGeom prst="rect">
                <a:avLst/>
              </a:prstGeom>
              <a:noFill/>
              <a:ln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lvl1pPr marL="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1pPr>
                <a:lvl2pPr marL="4572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2pPr>
                <a:lvl3pPr marL="9144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3pPr>
                <a:lvl4pPr marL="13716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4pPr>
                <a:lvl5pPr marL="18288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5pPr>
              </a:lstStyle>
              <a:p>
                <a:pPr lvl="0"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kumimoji="1" lang="zh-CN" altLang="en-US" sz="1800" b="1" u="none">
                    <a:solidFill>
                      <a:srgbClr val="0000CC"/>
                    </a:solidFill>
                    <a:latin typeface="Gulim" panose="020B0600000101010101" pitchFamily="34" charset="-127"/>
                    <a:ea typeface="宋体" panose="02010600030101010101" pitchFamily="2" charset="-122"/>
                  </a:rPr>
                  <a:t>少锡</a:t>
                </a:r>
                <a:endParaRPr kumimoji="1" lang="zh-CN" altLang="en-US" sz="1800" b="1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786" name="椭圆 2785"/>
            <p:cNvSpPr/>
            <p:nvPr/>
          </p:nvSpPr>
          <p:spPr>
            <a:xfrm>
              <a:off x="4105" y="1858"/>
              <a:ext cx="635" cy="136"/>
            </a:xfrm>
            <a:prstGeom prst="ellipse">
              <a:avLst/>
            </a:prstGeom>
            <a:noFill/>
            <a:ln cap="flat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cxnSp>
          <p:nvCxnSpPr>
            <p:cNvPr id="2787" name="直接连接符 2786"/>
            <p:cNvCxnSpPr/>
            <p:nvPr/>
          </p:nvCxnSpPr>
          <p:spPr>
            <a:xfrm flipH="1">
              <a:off x="4559" y="1540"/>
              <a:ext cx="90" cy="363"/>
            </a:xfrm>
            <a:prstGeom prst="line">
              <a:avLst/>
            </a:prstGeom>
            <a:noFill/>
            <a:ln cap="flat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grpSp>
        <p:nvGrpSpPr>
          <p:cNvPr id="2788" name="组合 2787"/>
          <p:cNvGrpSpPr/>
          <p:nvPr/>
        </p:nvGrpSpPr>
        <p:grpSpPr>
          <a:xfrm>
            <a:off x="996950" y="2133600"/>
            <a:ext cx="1800225" cy="1600200"/>
            <a:chOff x="385" y="1525"/>
            <a:chExt cx="1134" cy="1008"/>
          </a:xfrm>
        </p:grpSpPr>
        <p:grpSp>
          <p:nvGrpSpPr>
            <p:cNvPr id="2789" name="组合 2788"/>
            <p:cNvGrpSpPr/>
            <p:nvPr/>
          </p:nvGrpSpPr>
          <p:grpSpPr>
            <a:xfrm>
              <a:off x="385" y="1525"/>
              <a:ext cx="1134" cy="1008"/>
              <a:chOff x="703" y="1656"/>
              <a:chExt cx="1134" cy="1008"/>
            </a:xfrm>
          </p:grpSpPr>
          <p:sp>
            <p:nvSpPr>
              <p:cNvPr id="2790" name="矩形 2789"/>
              <p:cNvSpPr/>
              <p:nvPr/>
            </p:nvSpPr>
            <p:spPr>
              <a:xfrm>
                <a:off x="748" y="1656"/>
                <a:ext cx="1042" cy="231"/>
              </a:xfrm>
              <a:prstGeom prst="rect">
                <a:avLst/>
              </a:prstGeom>
              <a:noFill/>
              <a:ln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>
                <a:lvl1pPr marL="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1pPr>
                <a:lvl2pPr marL="4572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2pPr>
                <a:lvl3pPr marL="9144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3pPr>
                <a:lvl4pPr marL="13716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4pPr>
                <a:lvl5pPr marL="1828800" indent="0" algn="l" defTabSz="914400" rtl="0" eaLnBrk="1" hangingPunct="1">
                  <a:buNone/>
                  <a:defRPr lang="ru-RU" altLang="en-US" sz="1800">
                    <a:solidFill>
                      <a:schemeClr val="tx1"/>
                    </a:solidFill>
                    <a:latin typeface="Calibri" panose="020F0502020204030204" charset="0"/>
                    <a:ea typeface="Calibri" panose="020F0502020204030204"/>
                  </a:defRPr>
                </a:lvl5pPr>
              </a:lstStyle>
              <a:p>
                <a:pPr lvl="0"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kumimoji="1" lang="zh-CN" altLang="en-US" sz="1800" b="1" u="none">
                    <a:solidFill>
                      <a:srgbClr val="0000CC"/>
                    </a:solidFill>
                    <a:latin typeface="Gulim" panose="020B0600000101010101" pitchFamily="34" charset="-127"/>
                    <a:ea typeface="宋体" panose="02010600030101010101" pitchFamily="2" charset="-122"/>
                  </a:rPr>
                  <a:t>印刷偏移</a:t>
                </a:r>
                <a:r>
                  <a:rPr kumimoji="1" lang="en-US" altLang="zh-CN" sz="1800" b="1" u="none">
                    <a:solidFill>
                      <a:srgbClr val="0000CC"/>
                    </a:solidFill>
                    <a:latin typeface="Gulim" panose="020B0600000101010101" pitchFamily="34" charset="-127"/>
                    <a:ea typeface="宋体" panose="02010600030101010101" pitchFamily="2" charset="-122"/>
                  </a:rPr>
                  <a:t>1/4</a:t>
                </a:r>
                <a:endParaRPr kumimoji="1" lang="en-US" altLang="zh-CN" sz="1800" b="1" u="none">
                  <a:solidFill>
                    <a:srgbClr val="0000CC"/>
                  </a:solidFill>
                  <a:latin typeface="Gulim" panose="020B0600000101010101" pitchFamily="34" charset="-127"/>
                  <a:ea typeface="宋体" panose="02010600030101010101" pitchFamily="2" charset="-122"/>
                </a:endParaRPr>
              </a:p>
            </p:txBody>
          </p:sp>
          <p:pic>
            <p:nvPicPr>
              <p:cNvPr id="2791" name="图片 2790"/>
              <p:cNvPicPr/>
              <p:nvPr/>
            </p:nvPicPr>
            <p:blipFill>
              <a:blip r:embed="rId2">
                <a:lum bright="6000" contrast="24000"/>
              </a:blip>
              <a:stretch>
                <a:fillRect/>
              </a:stretch>
            </p:blipFill>
            <p:spPr>
              <a:xfrm>
                <a:off x="703" y="1853"/>
                <a:ext cx="1134" cy="811"/>
              </a:xfrm>
              <a:prstGeom prst="rect">
                <a:avLst/>
              </a:prstGeom>
              <a:noFill/>
              <a:ln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</p:pic>
        </p:grpSp>
        <p:sp>
          <p:nvSpPr>
            <p:cNvPr id="2792" name="椭圆 2791"/>
            <p:cNvSpPr/>
            <p:nvPr/>
          </p:nvSpPr>
          <p:spPr>
            <a:xfrm>
              <a:off x="431" y="2069"/>
              <a:ext cx="998" cy="91"/>
            </a:xfrm>
            <a:prstGeom prst="ellipse">
              <a:avLst/>
            </a:prstGeom>
            <a:noFill/>
            <a:ln cap="flat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>
              <a:lvl1pPr marL="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1pPr>
              <a:lvl2pPr marL="4572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2pPr>
              <a:lvl3pPr marL="9144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3pPr>
              <a:lvl4pPr marL="13716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4pPr>
              <a:lvl5pPr marL="1828800" indent="0" algn="l" defTabSz="914400" rtl="0" eaLnBrk="1" hangingPunct="1">
                <a:buNone/>
                <a:defRPr lang="ru-RU" altLang="en-US" sz="1800">
                  <a:solidFill>
                    <a:schemeClr val="tx1"/>
                  </a:solidFill>
                  <a:latin typeface="Calibri" panose="020F0502020204030204" charset="0"/>
                  <a:ea typeface="Calibri" panose="020F0502020204030204"/>
                </a:defRPr>
              </a:lvl5pPr>
            </a:lstStyle>
            <a:p>
              <a:pPr lv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endParaRPr kumimoji="1" sz="2400" u="none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cxnSp>
          <p:nvCxnSpPr>
            <p:cNvPr id="2793" name="直接连接符 2792"/>
            <p:cNvCxnSpPr/>
            <p:nvPr/>
          </p:nvCxnSpPr>
          <p:spPr>
            <a:xfrm flipH="1">
              <a:off x="930" y="1706"/>
              <a:ext cx="45" cy="363"/>
            </a:xfrm>
            <a:prstGeom prst="line">
              <a:avLst/>
            </a:prstGeom>
            <a:noFill/>
            <a:ln cap="flat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sp>
        <p:nvSpPr>
          <p:cNvPr id="2794" name="矩形 2793"/>
          <p:cNvSpPr/>
          <p:nvPr/>
        </p:nvSpPr>
        <p:spPr>
          <a:xfrm>
            <a:off x="3216275" y="2438400"/>
            <a:ext cx="2952750" cy="13144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①大</a:t>
            </a:r>
            <a:r>
              <a:rPr kumimoji="1" lang="en-US" altLang="zh-CN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IC</a:t>
            </a: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印刷位置偏移量为焊盘的</a:t>
            </a:r>
            <a:r>
              <a:rPr kumimoji="1" lang="en-US" altLang="zh-CN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1/4</a:t>
            </a: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；</a:t>
            </a:r>
            <a:endParaRPr kumimoji="1" lang="zh-CN" altLang="en-US" sz="16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②在过回流炉时，锡膏湿润度不够，焊盘未能将锡膏拉回，导致少锡。</a:t>
            </a:r>
            <a:endParaRPr kumimoji="1" lang="zh-CN" altLang="en-US" sz="16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95" name="矩形 2794"/>
          <p:cNvSpPr/>
          <p:nvPr/>
        </p:nvSpPr>
        <p:spPr>
          <a:xfrm>
            <a:off x="539750" y="2133600"/>
            <a:ext cx="8064500" cy="1800225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96" name="矩形 2795"/>
          <p:cNvSpPr/>
          <p:nvPr/>
        </p:nvSpPr>
        <p:spPr>
          <a:xfrm>
            <a:off x="539750" y="2454275"/>
            <a:ext cx="431800" cy="11906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实验分析</a:t>
            </a:r>
            <a:endParaRPr kumimoji="1" lang="zh-CN" altLang="en-US" sz="18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97" name="矩形 2796"/>
          <p:cNvSpPr/>
          <p:nvPr/>
        </p:nvSpPr>
        <p:spPr>
          <a:xfrm>
            <a:off x="573088" y="4284662"/>
            <a:ext cx="398462" cy="119062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对策实施</a:t>
            </a:r>
            <a:endParaRPr kumimoji="1" lang="zh-CN" altLang="en-US" sz="18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798" name="矩形 2797"/>
          <p:cNvSpPr/>
          <p:nvPr/>
        </p:nvSpPr>
        <p:spPr>
          <a:xfrm>
            <a:off x="539750" y="4076700"/>
            <a:ext cx="8064500" cy="1584325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2799" name="图片 2798"/>
          <p:cNvPicPr/>
          <p:nvPr/>
        </p:nvPicPr>
        <p:blipFill>
          <a:blip r:embed="rId3"/>
          <a:stretch>
            <a:fillRect/>
          </a:stretch>
        </p:blipFill>
        <p:spPr>
          <a:xfrm>
            <a:off x="6554788" y="4165600"/>
            <a:ext cx="1800225" cy="135096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800" name="矩形 2799"/>
          <p:cNvSpPr/>
          <p:nvPr/>
        </p:nvSpPr>
        <p:spPr>
          <a:xfrm>
            <a:off x="3254375" y="4343400"/>
            <a:ext cx="3046412" cy="10699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①将</a:t>
            </a:r>
            <a:r>
              <a:rPr kumimoji="1" lang="en-US" altLang="zh-CN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IC</a:t>
            </a: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印刷偏移量控制在最小；</a:t>
            </a:r>
            <a:endParaRPr kumimoji="1" lang="zh-CN" altLang="en-US" sz="16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6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②在不超出部品（基板、元件）的耐热要求下，增加回流温度和回流时间，提高锡膏湿润度。</a:t>
            </a:r>
            <a:endParaRPr kumimoji="1" lang="zh-CN" altLang="en-US" sz="16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801" name="右箭头 2800"/>
          <p:cNvSpPr/>
          <p:nvPr/>
        </p:nvSpPr>
        <p:spPr>
          <a:xfrm>
            <a:off x="6194425" y="4654550"/>
            <a:ext cx="287338" cy="287338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802" name="右箭头 2801"/>
          <p:cNvSpPr/>
          <p:nvPr/>
        </p:nvSpPr>
        <p:spPr>
          <a:xfrm>
            <a:off x="2962275" y="4724400"/>
            <a:ext cx="287338" cy="287338"/>
          </a:xfrm>
          <a:prstGeom prst="rightArrow">
            <a:avLst>
              <a:gd name="adj1" fmla="val 50000"/>
              <a:gd name="adj2" fmla="val 24884"/>
            </a:avLst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803" name="矩形 2802"/>
          <p:cNvSpPr/>
          <p:nvPr/>
        </p:nvSpPr>
        <p:spPr>
          <a:xfrm>
            <a:off x="539750" y="5805488"/>
            <a:ext cx="8064500" cy="720725"/>
          </a:xfrm>
          <a:prstGeom prst="rect">
            <a:avLst/>
          </a:prstGeom>
          <a:noFill/>
          <a:ln cap="flat">
            <a:solidFill>
              <a:srgbClr val="3333C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2400" u="none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804" name="矩形 2803"/>
          <p:cNvSpPr/>
          <p:nvPr/>
        </p:nvSpPr>
        <p:spPr>
          <a:xfrm>
            <a:off x="539750" y="5805488"/>
            <a:ext cx="360362" cy="64135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b="1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结果</a:t>
            </a:r>
            <a:endParaRPr kumimoji="1" lang="zh-CN" altLang="en-US" sz="1800" b="1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sp>
        <p:nvSpPr>
          <p:cNvPr id="2805" name="矩形 2804"/>
          <p:cNvSpPr/>
          <p:nvPr/>
        </p:nvSpPr>
        <p:spPr>
          <a:xfrm>
            <a:off x="1049338" y="5805488"/>
            <a:ext cx="7483475" cy="6080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对策实施完成后再经过两天的数据调查，少锡不良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从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499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降低到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286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，总不良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PPM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从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695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降低到</a:t>
            </a:r>
            <a:r>
              <a:rPr kumimoji="1" lang="en-US" altLang="zh-CN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472</a:t>
            </a:r>
            <a:r>
              <a:rPr kumimoji="1" lang="zh-CN" altLang="en-US" sz="1800" u="none">
                <a:solidFill>
                  <a:srgbClr val="0000CC"/>
                </a:solidFill>
                <a:latin typeface="Gulim" panose="020B0600000101010101" pitchFamily="34" charset="-127"/>
                <a:ea typeface="宋体" panose="02010600030101010101" pitchFamily="2" charset="-122"/>
              </a:rPr>
              <a:t>，达到此次活动目标。</a:t>
            </a:r>
            <a:endParaRPr kumimoji="1" lang="zh-CN" altLang="en-US" sz="1800" u="none">
              <a:solidFill>
                <a:srgbClr val="0000CC"/>
              </a:solidFill>
              <a:latin typeface="Gulim" panose="020B0600000101010101" pitchFamily="34" charset="-127"/>
              <a:ea typeface="宋体" panose="02010600030101010101" pitchFamily="2" charset="-122"/>
            </a:endParaRPr>
          </a:p>
        </p:txBody>
      </p:sp>
      <p:pic>
        <p:nvPicPr>
          <p:cNvPr id="2806" name="图片 2805"/>
          <p:cNvPicPr/>
          <p:nvPr/>
        </p:nvPicPr>
        <p:blipFill>
          <a:blip r:embed="rId4">
            <a:lum bright="-12000" contrast="6000"/>
          </a:blip>
          <a:stretch>
            <a:fillRect/>
          </a:stretch>
        </p:blipFill>
        <p:spPr>
          <a:xfrm>
            <a:off x="1022350" y="4221162"/>
            <a:ext cx="1784350" cy="12954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807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808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9" name="标题 2808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十一、巩固措施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810" name="文本占位符 2809"/>
          <p:cNvSpPr/>
          <p:nvPr>
            <p:ph type="body" sz="half" idx="4294967295"/>
          </p:nvPr>
        </p:nvSpPr>
        <p:spPr>
          <a:xfrm>
            <a:off x="685800" y="1219200"/>
            <a:ext cx="3810000" cy="45720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6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en-US" altLang="zh-CN" b="1"/>
              <a:t>1</a:t>
            </a:r>
            <a:r>
              <a:rPr lang="zh-CN" altLang="en-US"/>
              <a:t>、</a:t>
            </a:r>
            <a:r>
              <a:rPr lang="zh-CN" altLang="en-US" b="1"/>
              <a:t>将措施纳入标准化</a:t>
            </a:r>
            <a:r>
              <a:rPr lang="zh-CN" altLang="en-US"/>
              <a:t> </a:t>
            </a:r>
            <a:endParaRPr lang="zh-CN" altLang="en-US"/>
          </a:p>
        </p:txBody>
      </p:sp>
      <p:graphicFrame>
        <p:nvGraphicFramePr>
          <p:cNvPr id="2811" name="表格 2810"/>
          <p:cNvGraphicFramePr>
            <a:graphicFrameLocks noGrp="1"/>
          </p:cNvGraphicFramePr>
          <p:nvPr/>
        </p:nvGraphicFramePr>
        <p:xfrm>
          <a:off x="468312" y="1628775"/>
          <a:ext cx="8135937" cy="4811713"/>
        </p:xfrm>
        <a:graphic>
          <a:graphicData uri="http://schemas.openxmlformats.org/drawingml/2006/table">
            <a:tbl>
              <a:tblPr/>
              <a:tblGrid>
                <a:gridCol w="1790700"/>
                <a:gridCol w="2600325"/>
                <a:gridCol w="1873250"/>
                <a:gridCol w="1871662"/>
              </a:tblGrid>
              <a:tr h="576262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b="1" u="none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巩固措施</a:t>
                      </a:r>
                      <a:endParaRPr kumimoji="1" lang="zh-CN" altLang="en-US" sz="1800" b="1" u="none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b="1" u="none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文件类型、编号</a:t>
                      </a:r>
                      <a:endParaRPr kumimoji="1" lang="zh-CN" altLang="en-US" sz="1800" b="1" u="none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b="1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拟制</a:t>
                      </a:r>
                      <a:r>
                        <a:rPr kumimoji="1" lang="zh-CN" altLang="en-US" sz="1800" b="1" u="none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时间</a:t>
                      </a:r>
                      <a:endParaRPr kumimoji="1" lang="zh-CN" altLang="en-US" sz="1800" b="1" u="none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b="1" u="none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拟制人</a:t>
                      </a:r>
                      <a:endParaRPr kumimoji="1" lang="zh-CN" altLang="en-US" sz="1800" b="1" u="none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0900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锡膏使用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 </a:t>
                      </a: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作业指导书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Q/HOBG0407.002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09.01.20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林炎松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5188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回流炉温曲线图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chemeClr val="tx1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 </a:t>
                      </a: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作业指导书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Q/HOBG0407.013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09.01.20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林炎松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6450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回流温度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chemeClr val="tx1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 </a:t>
                      </a: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作业指导书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Q/HOBG0407.013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09.01.20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林炎松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6938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手工刷锡膏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chemeClr val="tx1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 </a:t>
                      </a: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作业指导书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Q/HOBG0407.004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09.01.20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林炎松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5975"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半自动印刷锡膏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 </a:t>
                      </a:r>
                      <a:r>
                        <a:rPr kumimoji="1" lang="en-US" altLang="zh-CN" sz="1800" u="none">
                          <a:solidFill>
                            <a:schemeClr val="tx1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 </a:t>
                      </a: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作业指导书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Q/HOBG0407.005 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zh-CN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Gulim" panose="020B0600000101010101" pitchFamily="34" charset="-127"/>
                        </a:rPr>
                        <a:t>09.01.20</a:t>
                      </a: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en-US" altLang="zh-CN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Gulim" panose="020B0600000101010101" pitchFamily="34" charset="-127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1pPr>
                      <a:lvl2pPr marL="4572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2pPr>
                      <a:lvl3pPr marL="9144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3pPr>
                      <a:lvl4pPr marL="13716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4pPr>
                      <a:lvl5pPr marL="1828800" indent="0" algn="l" defTabSz="914400" rtl="0" eaLnBrk="1" hangingPunct="1">
                        <a:buNone/>
                        <a:defRPr lang="ru-RU" altLang="en-US" sz="1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Calibri" panose="020F0502020204030204"/>
                        </a:defRPr>
                      </a:lvl5pPr>
                    </a:lstStyle>
                    <a:p>
                      <a:pPr marL="0" lvl="0" indent="0"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zh-CN" altLang="en-US" sz="1800" u="none">
                          <a:solidFill>
                            <a:srgbClr val="0000CC"/>
                          </a:solidFill>
                          <a:latin typeface="Gulim" panose="020B0600000101010101" pitchFamily="34" charset="-127"/>
                          <a:ea typeface="宋体" panose="02010600030101010101" pitchFamily="2" charset="-122"/>
                        </a:rPr>
                        <a:t>林炎松</a:t>
                      </a:r>
                      <a:endParaRPr kumimoji="1" lang="zh-CN" altLang="en-US" sz="1800" u="none">
                        <a:solidFill>
                          <a:srgbClr val="0000CC"/>
                        </a:solidFill>
                        <a:latin typeface="Gulim" panose="020B0600000101010101" pitchFamily="34" charset="-127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1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81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标题 2849"/>
          <p:cNvSpPr/>
          <p:nvPr>
            <p:ph type="title" idx="4294967295"/>
          </p:nvPr>
        </p:nvSpPr>
        <p:spPr>
          <a:xfrm>
            <a:off x="685800" y="76200"/>
            <a:ext cx="7772400" cy="10668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ru-RU" altLang="en-US" sz="4000" b="0" i="0" u="none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pPr lvl="0"/>
            <a:r>
              <a:rPr lang="zh-CN" altLang="en-US" b="1"/>
              <a:t>十二、巩固措施</a:t>
            </a:r>
            <a:endParaRPr lang="zh-CN" altLang="en-US" b="1"/>
          </a:p>
        </p:txBody>
      </p:sp>
      <p:sp>
        <p:nvSpPr>
          <p:cNvPr id="2851" name="文本占位符 2850"/>
          <p:cNvSpPr/>
          <p:nvPr>
            <p:ph type="body" idx="4294967295"/>
          </p:nvPr>
        </p:nvSpPr>
        <p:spPr>
          <a:xfrm>
            <a:off x="685800" y="1219200"/>
            <a:ext cx="7772400" cy="3381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ru-RU" altLang="en-US" sz="1800" b="0" i="0" u="none">
                <a:solidFill>
                  <a:srgbClr val="0000CC"/>
                </a:solidFill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>
              <a:buNone/>
            </a:pPr>
            <a:r>
              <a:rPr lang="en-US" altLang="zh-CN" sz="1600" b="1">
                <a:ea typeface="宋体" panose="02010600030101010101" pitchFamily="2" charset="-122"/>
              </a:rPr>
              <a:t>2</a:t>
            </a:r>
            <a:r>
              <a:rPr lang="zh-CN" altLang="en-US" sz="1600" b="1">
                <a:ea typeface="宋体" panose="02010600030101010101" pitchFamily="2" charset="-122"/>
              </a:rPr>
              <a:t>、巩固效果</a:t>
            </a:r>
            <a:r>
              <a:rPr lang="zh-CN" altLang="en-US" sz="1600"/>
              <a:t> </a:t>
            </a:r>
            <a:endParaRPr lang="zh-CN" altLang="en-US" sz="1600"/>
          </a:p>
        </p:txBody>
      </p:sp>
      <p:sp>
        <p:nvSpPr>
          <p:cNvPr id="2852" name="矩形 2851"/>
          <p:cNvSpPr/>
          <p:nvPr/>
        </p:nvSpPr>
        <p:spPr>
          <a:xfrm>
            <a:off x="539750" y="3573462"/>
            <a:ext cx="8064500" cy="33813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1pPr>
            <a:lvl2pPr marL="4572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2pPr>
            <a:lvl3pPr marL="9144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3pPr>
            <a:lvl4pPr marL="13716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4pPr>
            <a:lvl5pPr marL="1828800" indent="0" algn="l" defTabSz="914400" rtl="0" eaLnBrk="1" hangingPunct="1">
              <a:buNone/>
              <a:defRPr lang="ru-RU" altLang="en-US" sz="1800">
                <a:solidFill>
                  <a:schemeClr val="tx1"/>
                </a:solidFill>
                <a:latin typeface="Calibri" panose="020F0502020204030204" charset="0"/>
                <a:ea typeface="Calibri" panose="020F0502020204030204"/>
              </a:defRPr>
            </a:lvl5pPr>
          </a:lstStyle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kumimoji="1" lang="zh-CN" altLang="en-US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短时间内无法确认巩固效果，从后续两个月（</a:t>
            </a:r>
            <a:r>
              <a:rPr kumimoji="1" lang="en-US" altLang="zh-CN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09.02-09.03</a:t>
            </a:r>
            <a:r>
              <a:rPr kumimoji="1" lang="zh-CN" altLang="en-US" u="none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）生产数据中调查</a:t>
            </a:r>
            <a:endParaRPr kumimoji="1" lang="zh-CN" altLang="en-US" u="none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53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pPr marL="0" lv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854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pPr marL="0" lv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1" sz="1400" u="none">
              <a:solidFill>
                <a:srgbClr val="E5E1CB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6.11.28"/>
  <p:tag name="AS_TITLE" val="Aspose.Slides for .NET 4.0"/>
  <p:tag name="AS_VERSION" val="16.11.0.0"/>
</p:tagLst>
</file>

<file path=ppt/theme/theme1.xml><?xml version="1.0" encoding="utf-8"?>
<a:theme xmlns:a="http://schemas.openxmlformats.org/drawingml/2006/main" name=" overriden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">
      <a:fillStyleLst/>
      <a:lnStyleLst>
        <a:ln/>
        <a:ln/>
        <a:ln/>
      </a:lnStyleLst>
      <a:effectStyleLst/>
      <a:bgFillStyleLst/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 override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CCFF"/>
      </a:hlink>
      <a:folHlink>
        <a:srgbClr val="B2B2B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3829</Words>
  <Application>WPS 演示</Application>
  <PresentationFormat>On-screen Show (4:3)</PresentationFormat>
  <Paragraphs>771</Paragraphs>
  <Slides>23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7</vt:i4>
      </vt:variant>
      <vt:variant>
        <vt:lpstr>幻灯片标题</vt:lpstr>
      </vt:variant>
      <vt:variant>
        <vt:i4>23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Calibri</vt:lpstr>
      <vt:lpstr>Arial</vt:lpstr>
      <vt:lpstr>Gulim</vt:lpstr>
      <vt:lpstr>华文新魏</vt:lpstr>
      <vt:lpstr>-윤고딕120</vt:lpstr>
      <vt:lpstr>Times New Roman</vt:lpstr>
      <vt:lpstr>Malgun Gothic</vt:lpstr>
      <vt:lpstr>微软雅黑</vt:lpstr>
      <vt:lpstr>Arial Unicode MS</vt:lpstr>
      <vt:lpstr>BatangChe</vt:lpstr>
      <vt:lpstr> overriden</vt:lpstr>
      <vt:lpstr> overriden</vt:lpstr>
      <vt:lpstr>Excel.Sheet.8</vt:lpstr>
      <vt:lpstr>Excel.Sheet.8</vt:lpstr>
      <vt:lpstr>Excel.Sheet.8</vt:lpstr>
      <vt:lpstr>Excel.Sheet.8</vt:lpstr>
      <vt:lpstr>Excel.Sheet.8</vt:lpstr>
      <vt:lpstr>Excel.Sheet.8</vt:lpstr>
      <vt:lpstr>Excel.Sheet.8</vt:lpstr>
      <vt:lpstr>提高贴片机房一次性直通率</vt:lpstr>
      <vt:lpstr>一、小组介绍</vt:lpstr>
      <vt:lpstr>二、选题</vt:lpstr>
      <vt:lpstr>三、活动计划</vt:lpstr>
      <vt:lpstr>四、现状调查</vt:lpstr>
      <vt:lpstr>五、设定目标</vt:lpstr>
      <vt:lpstr>六、原因分析 </vt:lpstr>
      <vt:lpstr>六、原因分析 </vt:lpstr>
      <vt:lpstr>七、要因确认</vt:lpstr>
      <vt:lpstr>七、要因确认</vt:lpstr>
      <vt:lpstr>七、要因确认</vt:lpstr>
      <vt:lpstr>八、制定对策</vt:lpstr>
      <vt:lpstr>九、对策实施</vt:lpstr>
      <vt:lpstr>九、对策实施</vt:lpstr>
      <vt:lpstr>九、对策实施</vt:lpstr>
      <vt:lpstr>九、对策实施</vt:lpstr>
      <vt:lpstr>九、对策实施</vt:lpstr>
      <vt:lpstr>九、对策实施</vt:lpstr>
      <vt:lpstr>十、效果检查</vt:lpstr>
      <vt:lpstr>十、效果检查</vt:lpstr>
      <vt:lpstr>十、效果检查</vt:lpstr>
      <vt:lpstr>十一、巩固措施 </vt:lpstr>
      <vt:lpstr>十二、巩固措施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</cp:revision>
  <cp:lastPrinted>2019-06-11T01:26:00Z</cp:lastPrinted>
  <dcterms:created xsi:type="dcterms:W3CDTF">2019-06-11T01:26:00Z</dcterms:created>
  <dcterms:modified xsi:type="dcterms:W3CDTF">2020-06-03T08:22:46Z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