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44"/>
  </p:notesMasterIdLst>
  <p:sldIdLst>
    <p:sldId id="350" r:id="rId4"/>
    <p:sldId id="269" r:id="rId5"/>
    <p:sldId id="285" r:id="rId6"/>
    <p:sldId id="313" r:id="rId7"/>
    <p:sldId id="283" r:id="rId8"/>
    <p:sldId id="270" r:id="rId9"/>
    <p:sldId id="309" r:id="rId10"/>
    <p:sldId id="314" r:id="rId11"/>
    <p:sldId id="258" r:id="rId12"/>
    <p:sldId id="287" r:id="rId13"/>
    <p:sldId id="291" r:id="rId14"/>
    <p:sldId id="292" r:id="rId15"/>
    <p:sldId id="288" r:id="rId16"/>
    <p:sldId id="302" r:id="rId17"/>
    <p:sldId id="303" r:id="rId18"/>
    <p:sldId id="290" r:id="rId19"/>
    <p:sldId id="296" r:id="rId20"/>
    <p:sldId id="297" r:id="rId21"/>
    <p:sldId id="293" r:id="rId22"/>
    <p:sldId id="312" r:id="rId23"/>
    <p:sldId id="294" r:id="rId24"/>
    <p:sldId id="295" r:id="rId25"/>
    <p:sldId id="298" r:id="rId26"/>
    <p:sldId id="299" r:id="rId27"/>
    <p:sldId id="300" r:id="rId28"/>
    <p:sldId id="289" r:id="rId29"/>
    <p:sldId id="307" r:id="rId30"/>
    <p:sldId id="268" r:id="rId31"/>
    <p:sldId id="271" r:id="rId32"/>
    <p:sldId id="259" r:id="rId33"/>
    <p:sldId id="261" r:id="rId34"/>
    <p:sldId id="315" r:id="rId35"/>
    <p:sldId id="318" r:id="rId36"/>
    <p:sldId id="316" r:id="rId37"/>
    <p:sldId id="317" r:id="rId38"/>
    <p:sldId id="320" r:id="rId39"/>
    <p:sldId id="319" r:id="rId40"/>
    <p:sldId id="321" r:id="rId41"/>
    <p:sldId id="322" r:id="rId42"/>
    <p:sldId id="279" r:id="rId43"/>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2"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clrMru>
    <a:srgbClr val="CC3300"/>
    <a:srgbClr val="FFFF99"/>
    <a:srgbClr val="FFCC66"/>
    <a:srgbClr val="FF0000"/>
    <a:srgbClr val="000099"/>
    <a:srgbClr val="00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904"/>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notesMaster" Target="notesMasters/notes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nchor="t"/>
          <a:p>
            <a:pPr lvl="0" indent="0">
              <a:buClrTx/>
              <a:buSzTx/>
              <a:buFontTx/>
              <a:buNone/>
            </a:pPr>
            <a:endParaRPr sz="1200" u="none" dirty="0"/>
          </a:p>
        </p:txBody>
      </p:sp>
      <p:sp>
        <p:nvSpPr>
          <p:cNvPr id="3075" name="日期占位符 3074"/>
          <p:cNvSpPr>
            <a:spLocks noGrp="1"/>
          </p:cNvSpPr>
          <p:nvPr>
            <p:ph type="dt"/>
          </p:nvPr>
        </p:nvSpPr>
        <p:spPr>
          <a:xfrm>
            <a:off x="3884613" y="0"/>
            <a:ext cx="2971800" cy="457200"/>
          </a:xfrm>
          <a:prstGeom prst="rect">
            <a:avLst/>
          </a:prstGeom>
          <a:noFill/>
          <a:ln w="9525">
            <a:noFill/>
          </a:ln>
        </p:spPr>
        <p:txBody>
          <a:bodyPr anchor="t"/>
          <a:p>
            <a:pPr lvl="0" indent="0" algn="r">
              <a:buClrTx/>
              <a:buSzTx/>
              <a:buFontTx/>
              <a:buNone/>
            </a:pPr>
            <a:endParaRPr sz="1200" u="none" dirty="0"/>
          </a:p>
        </p:txBody>
      </p:sp>
      <p:sp>
        <p:nvSpPr>
          <p:cNvPr id="3076" name="幻灯片图像占位符 3075"/>
          <p:cNvSpPr>
            <a:spLocks noGrp="1" noRot="1"/>
          </p:cNvSpPr>
          <p:nvPr>
            <p:ph type="sldImg"/>
          </p:nvPr>
        </p:nvSpPr>
        <p:spPr>
          <a:xfrm>
            <a:off x="1143000" y="685800"/>
            <a:ext cx="4572000" cy="3429000"/>
          </a:xfrm>
          <a:prstGeom prst="rect">
            <a:avLst/>
          </a:prstGeom>
          <a:noFill/>
          <a:ln w="9525">
            <a:noFill/>
          </a:ln>
        </p:spPr>
      </p:sp>
      <p:sp>
        <p:nvSpPr>
          <p:cNvPr id="3077" name="文本占位符 3076"/>
          <p:cNvSpPr>
            <a:spLocks noGrp="1" noRot="1"/>
          </p:cNvSpPr>
          <p:nvPr>
            <p:ph type="body" sz="quarter"/>
          </p:nvPr>
        </p:nvSpPr>
        <p:spPr>
          <a:xfrm>
            <a:off x="685800" y="4343400"/>
            <a:ext cx="5486400" cy="4114800"/>
          </a:xfrm>
          <a:prstGeom prst="rect">
            <a:avLst/>
          </a:prstGeom>
          <a:noFill/>
          <a:ln w="9525">
            <a:noFill/>
          </a:ln>
        </p:spPr>
        <p:txBody>
          <a:bodyPr anchor="ctr"/>
          <a:p>
            <a:pPr lvl="0" indent="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3078" name="页脚占位符 3077"/>
          <p:cNvSpPr>
            <a:spLocks noGrp="1"/>
          </p:cNvSpPr>
          <p:nvPr>
            <p:ph type="ftr" sz="quarter"/>
          </p:nvPr>
        </p:nvSpPr>
        <p:spPr>
          <a:xfrm>
            <a:off x="0" y="8685213"/>
            <a:ext cx="2971800" cy="457200"/>
          </a:xfrm>
          <a:prstGeom prst="rect">
            <a:avLst/>
          </a:prstGeom>
          <a:noFill/>
          <a:ln w="9525">
            <a:noFill/>
          </a:ln>
        </p:spPr>
        <p:txBody>
          <a:bodyPr anchor="b"/>
          <a:p>
            <a:pPr lvl="0" indent="0">
              <a:buClrTx/>
              <a:buSzTx/>
              <a:buFontTx/>
              <a:buNone/>
            </a:pPr>
            <a:endParaRPr sz="1200" u="none" dirty="0"/>
          </a:p>
        </p:txBody>
      </p:sp>
      <p:sp>
        <p:nvSpPr>
          <p:cNvPr id="3079" name="灯片编号占位符 3078"/>
          <p:cNvSpPr>
            <a:spLocks noGrp="1"/>
          </p:cNvSpPr>
          <p:nvPr>
            <p:ph type="sldNum" sz="quarter"/>
          </p:nvPr>
        </p:nvSpPr>
        <p:spPr>
          <a:xfrm>
            <a:off x="3884613" y="8685213"/>
            <a:ext cx="2971800" cy="457200"/>
          </a:xfrm>
          <a:prstGeom prst="rect">
            <a:avLst/>
          </a:prstGeom>
          <a:noFill/>
          <a:ln w="9525">
            <a:noFill/>
          </a:ln>
        </p:spPr>
        <p:txBody>
          <a:bodyPr anchor="b"/>
          <a:p>
            <a:pPr lvl="0" indent="0" algn="r">
              <a:buClrTx/>
              <a:buSzTx/>
              <a:buFontTx/>
              <a:buNone/>
            </a:pPr>
            <a:fld id="{9A0DB2DC-4C9A-4742-B13C-FB6460FD3503}" type="slidenum">
              <a:rPr lang="zh-CN" altLang="en-US" sz="1200" u="none" dirty="0"/>
            </a:fld>
            <a:endParaRPr lang="zh-CN" altLang="en-US" sz="1200" u="none" dirty="0"/>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FontTx/>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828800"/>
            <a:ext cx="4032504" cy="43021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828800"/>
            <a:ext cx="4032504" cy="43021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533400"/>
            <a:ext cx="2057400" cy="5597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533400"/>
            <a:ext cx="6052930" cy="5597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828800"/>
            <a:ext cx="4032504" cy="43021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828800"/>
            <a:ext cx="4032504" cy="43021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9" name="灯片编号占位符 8"/>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5" name="灯片编号占位符 4"/>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7" name="灯片编号占位符 6"/>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533400"/>
            <a:ext cx="2057400" cy="5597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533400"/>
            <a:ext cx="6052930" cy="5597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6" name="灯片编号占位符 5"/>
          <p:cNvSpPr>
            <a:spLocks noGrp="1"/>
          </p:cNvSpPr>
          <p:nvPr>
            <p:ph type="sldNum" sz="quarter" idx="12"/>
          </p:nvPr>
        </p:nvSpPr>
        <p:spPr/>
        <p:txBody>
          <a:body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533400"/>
            <a:ext cx="8229600" cy="1143000"/>
          </a:xfrm>
          <a:prstGeom prst="rect">
            <a:avLst/>
          </a:prstGeom>
          <a:noFill/>
          <a:ln w="9525">
            <a:noFill/>
          </a:ln>
        </p:spPr>
        <p:txBody>
          <a:bodyPr anchor="b"/>
          <a:p>
            <a:pPr lvl="0" indent="0"/>
            <a:r>
              <a:rPr lang="zh-CN" altLang="en-US" dirty="0"/>
              <a:t>单击此处编辑母版标题样式</a:t>
            </a:r>
            <a:endParaRPr lang="zh-CN" altLang="en-US" dirty="0"/>
          </a:p>
        </p:txBody>
      </p:sp>
      <p:sp>
        <p:nvSpPr>
          <p:cNvPr id="1027" name="文本占位符 1026"/>
          <p:cNvSpPr>
            <a:spLocks noGrp="1"/>
          </p:cNvSpPr>
          <p:nvPr>
            <p:ph type="body"/>
          </p:nvPr>
        </p:nvSpPr>
        <p:spPr>
          <a:xfrm>
            <a:off x="457200" y="1828800"/>
            <a:ext cx="8229600" cy="4302125"/>
          </a:xfrm>
          <a:prstGeom prst="rect">
            <a:avLst/>
          </a:prstGeom>
          <a:noFill/>
          <a:ln w="9525">
            <a:noFill/>
          </a:ln>
        </p:spPr>
        <p:txBody>
          <a:bodyPr anchor="t"/>
          <a:p>
            <a:pPr lvl="0" indent="-469900"/>
            <a:r>
              <a:rPr lang="zh-CN" altLang="en-US" dirty="0"/>
              <a:t>单击此处编辑母版文本样式</a:t>
            </a:r>
            <a:endParaRPr lang="zh-CN" altLang="en-US" dirty="0"/>
          </a:p>
          <a:p>
            <a:pPr lvl="1" indent="-436245"/>
            <a:r>
              <a:rPr lang="zh-CN" altLang="en-US" dirty="0"/>
              <a:t>第二级</a:t>
            </a:r>
            <a:endParaRPr lang="zh-CN" altLang="en-US" dirty="0"/>
          </a:p>
          <a:p>
            <a:pPr lvl="2" indent="-467995"/>
            <a:r>
              <a:rPr lang="zh-CN" altLang="en-US" dirty="0"/>
              <a:t>第三级</a:t>
            </a:r>
            <a:endParaRPr lang="zh-CN" altLang="en-US" dirty="0"/>
          </a:p>
          <a:p>
            <a:pPr lvl="3" indent="-438150"/>
            <a:r>
              <a:rPr lang="zh-CN" altLang="en-US" dirty="0"/>
              <a:t>第四级</a:t>
            </a:r>
            <a:endParaRPr lang="zh-CN" altLang="en-US" dirty="0"/>
          </a:p>
          <a:p>
            <a:pPr lvl="4" indent="-468630"/>
            <a:r>
              <a:rPr lang="zh-CN" altLang="en-US" dirty="0"/>
              <a:t>第五级</a:t>
            </a:r>
            <a:endParaRPr lang="zh-CN" altLang="en-US" dirty="0"/>
          </a:p>
        </p:txBody>
      </p:sp>
      <p:sp>
        <p:nvSpPr>
          <p:cNvPr id="1028" name="日期占位符 1027"/>
          <p:cNvSpPr>
            <a:spLocks noGrp="1"/>
          </p:cNvSpPr>
          <p:nvPr>
            <p:ph type="dt" sz="half"/>
          </p:nvPr>
        </p:nvSpPr>
        <p:spPr>
          <a:xfrm>
            <a:off x="457200" y="6248400"/>
            <a:ext cx="1676400" cy="457200"/>
          </a:xfrm>
          <a:prstGeom prst="rect">
            <a:avLst/>
          </a:prstGeom>
          <a:noFill/>
          <a:ln w="9525">
            <a:noFill/>
          </a:ln>
        </p:spPr>
        <p:txBody>
          <a:bodyPr anchor="t"/>
          <a:lstStyle>
            <a:lvl1pPr indent="0">
              <a:buFontTx/>
              <a:defRPr sz="1000">
                <a:latin typeface="Arial" panose="020B0604020202020204" pitchFamily="34" charset="0"/>
              </a:defRPr>
            </a:lvl1p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1029" name="灯片编号占位符 1028"/>
          <p:cNvSpPr>
            <a:spLocks noGrp="1"/>
          </p:cNvSpPr>
          <p:nvPr>
            <p:ph type="sldNum" sz="quarter"/>
          </p:nvPr>
        </p:nvSpPr>
        <p:spPr>
          <a:xfrm>
            <a:off x="6781800" y="6248400"/>
            <a:ext cx="1905000" cy="457200"/>
          </a:xfrm>
          <a:prstGeom prst="rect">
            <a:avLst/>
          </a:prstGeom>
          <a:noFill/>
          <a:ln w="9525">
            <a:noFill/>
          </a:ln>
        </p:spPr>
        <p:txBody>
          <a:bodyPr anchor="t"/>
          <a:lstStyle>
            <a:lvl1pPr indent="0" algn="r">
              <a:buFontTx/>
              <a:defRPr sz="1000">
                <a:latin typeface="Arial" panose="020B0604020202020204" pitchFamily="34" charset="0"/>
              </a:defRPr>
            </a:lvl1p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grpSp>
        <p:nvGrpSpPr>
          <p:cNvPr id="1030" name="组合 1029"/>
          <p:cNvGrpSpPr/>
          <p:nvPr/>
        </p:nvGrpSpPr>
        <p:grpSpPr>
          <a:xfrm>
            <a:off x="279400" y="152400"/>
            <a:ext cx="8686800" cy="1600200"/>
            <a:chOff x="176" y="96"/>
            <a:chExt cx="5472" cy="1008"/>
          </a:xfrm>
        </p:grpSpPr>
        <p:sp>
          <p:nvSpPr>
            <p:cNvPr id="1031" name="直接连接符 1030"/>
            <p:cNvSpPr/>
            <p:nvPr/>
          </p:nvSpPr>
          <p:spPr>
            <a:xfrm flipH="1">
              <a:off x="288" y="1104"/>
              <a:ext cx="5232" cy="0"/>
            </a:xfrm>
            <a:prstGeom prst="line">
              <a:avLst/>
            </a:prstGeom>
            <a:ln w="12700" cap="flat" cmpd="sng">
              <a:solidFill>
                <a:schemeClr val="tx1"/>
              </a:solidFill>
              <a:prstDash val="solid"/>
              <a:round/>
              <a:headEnd type="none" w="med" len="med"/>
              <a:tailEnd type="none" w="med" len="med"/>
            </a:ln>
          </p:spPr>
        </p:sp>
        <p:sp>
          <p:nvSpPr>
            <p:cNvPr id="1032" name="矩形 1031"/>
            <p:cNvSpPr/>
            <p:nvPr/>
          </p:nvSpPr>
          <p:spPr>
            <a:xfrm>
              <a:off x="5504" y="96"/>
              <a:ext cx="144" cy="144"/>
            </a:xfrm>
            <a:prstGeom prst="rect">
              <a:avLst/>
            </a:prstGeom>
            <a:solidFill>
              <a:schemeClr val="bg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1033" name="矩形 1032"/>
            <p:cNvSpPr/>
            <p:nvPr/>
          </p:nvSpPr>
          <p:spPr>
            <a:xfrm>
              <a:off x="176" y="96"/>
              <a:ext cx="5326" cy="144"/>
            </a:xfrm>
            <a:prstGeom prst="rect">
              <a:avLst/>
            </a:prstGeom>
            <a:solidFill>
              <a:schemeClr val="accent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1034" name="矩形 1033"/>
            <p:cNvSpPr/>
            <p:nvPr/>
          </p:nvSpPr>
          <p:spPr>
            <a:xfrm>
              <a:off x="176" y="240"/>
              <a:ext cx="5326" cy="88"/>
            </a:xfrm>
            <a:prstGeom prst="rect">
              <a:avLst/>
            </a:prstGeom>
            <a:solidFill>
              <a:schemeClr val="bg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1035" name="矩形 1034"/>
            <p:cNvSpPr/>
            <p:nvPr/>
          </p:nvSpPr>
          <p:spPr>
            <a:xfrm>
              <a:off x="5504" y="241"/>
              <a:ext cx="144" cy="86"/>
            </a:xfrm>
            <a:prstGeom prst="rect">
              <a:avLst/>
            </a:prstGeom>
            <a:solidFill>
              <a:schemeClr val="accent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grpSp>
      <p:pic>
        <p:nvPicPr>
          <p:cNvPr id="2" name="图片 1" descr="1611799662(1)"/>
          <p:cNvPicPr>
            <a:picLocks noChangeAspect="1"/>
          </p:cNvPicPr>
          <p:nvPr userDrawn="1"/>
        </p:nvPicPr>
        <p:blipFill>
          <a:blip r:embed="rId12"/>
          <a:stretch>
            <a:fillRect/>
          </a:stretch>
        </p:blipFill>
        <p:spPr>
          <a:xfrm>
            <a:off x="8397875" y="152400"/>
            <a:ext cx="568325" cy="5200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zoom/>
  </p:transition>
  <p:hf sldNum="0" hdr="0" ftr="0" dt="0"/>
  <p:txStyles>
    <p:titleStyle>
      <a:lvl1pPr marL="0" lvl="0" indent="0" algn="l" defTabSz="914400" rtl="0" eaLnBrk="1" fontAlgn="base" latinLnBrk="0" hangingPunct="1">
        <a:lnSpc>
          <a:spcPct val="100000"/>
        </a:lnSpc>
        <a:spcBef>
          <a:spcPct val="0"/>
        </a:spcBef>
        <a:spcAft>
          <a:spcPct val="0"/>
        </a:spcAft>
        <a:buFontTx/>
        <a:buNone/>
        <a:defRPr sz="4400" b="0" i="0" u="none" kern="1200" baseline="0">
          <a:solidFill>
            <a:schemeClr val="tx2"/>
          </a:solidFill>
          <a:latin typeface="+mj-lt"/>
          <a:ea typeface="+mj-ea"/>
          <a:cs typeface="+mj-cs"/>
        </a:defRPr>
      </a:lvl1pPr>
    </p:titleStyle>
    <p:bodyStyle>
      <a:lvl1pPr marL="469900" lvl="0" indent="-4699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3200" b="0" i="0" u="none" kern="1200" baseline="0">
          <a:solidFill>
            <a:schemeClr val="tx1"/>
          </a:solidFill>
          <a:latin typeface="+mn-lt"/>
          <a:ea typeface="+mn-ea"/>
          <a:cs typeface="+mn-cs"/>
        </a:defRPr>
      </a:lvl1pPr>
      <a:lvl2pPr marL="908050" lvl="1" indent="-436245"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n"/>
        <a:defRPr sz="2800" b="0" i="0" u="none" kern="1200" baseline="0">
          <a:solidFill>
            <a:schemeClr val="tx1"/>
          </a:solidFill>
          <a:latin typeface="+mn-lt"/>
          <a:ea typeface="+mn-ea"/>
          <a:cs typeface="+mn-cs"/>
        </a:defRPr>
      </a:lvl2pPr>
      <a:lvl3pPr marL="1377950" lvl="2" indent="-467995"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400" b="0" i="0" u="none" kern="1200" baseline="0">
          <a:solidFill>
            <a:schemeClr val="tx1"/>
          </a:solidFill>
          <a:latin typeface="+mn-lt"/>
          <a:ea typeface="+mn-ea"/>
          <a:cs typeface="+mn-cs"/>
        </a:defRPr>
      </a:lvl3pPr>
      <a:lvl4pPr marL="1827530" lvl="3" indent="-43815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n"/>
        <a:defRPr sz="2000" b="0" i="0" u="none" kern="1200" baseline="0">
          <a:solidFill>
            <a:schemeClr val="tx1"/>
          </a:solidFill>
          <a:latin typeface="+mn-lt"/>
          <a:ea typeface="+mn-ea"/>
          <a:cs typeface="+mn-cs"/>
        </a:defRPr>
      </a:lvl4pPr>
      <a:lvl5pPr marL="2297430" lvl="4" indent="-46863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矩形 2049"/>
          <p:cNvSpPr/>
          <p:nvPr/>
        </p:nvSpPr>
        <p:spPr>
          <a:xfrm>
            <a:off x="381000" y="990600"/>
            <a:ext cx="76200" cy="5105400"/>
          </a:xfrm>
          <a:prstGeom prst="rect">
            <a:avLst/>
          </a:prstGeom>
          <a:solidFill>
            <a:schemeClr val="bg2"/>
          </a:solidFill>
          <a:ln w="9525">
            <a:noFill/>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grpSp>
        <p:nvGrpSpPr>
          <p:cNvPr id="2051" name="组合 2054"/>
          <p:cNvGrpSpPr/>
          <p:nvPr/>
        </p:nvGrpSpPr>
        <p:grpSpPr>
          <a:xfrm>
            <a:off x="381000" y="304800"/>
            <a:ext cx="8391525" cy="5791200"/>
            <a:chOff x="240" y="192"/>
            <a:chExt cx="5286" cy="3648"/>
          </a:xfrm>
        </p:grpSpPr>
        <p:sp>
          <p:nvSpPr>
            <p:cNvPr id="2052" name="矩形 2055"/>
            <p:cNvSpPr/>
            <p:nvPr/>
          </p:nvSpPr>
          <p:spPr>
            <a:xfrm flipV="1">
              <a:off x="5236" y="192"/>
              <a:ext cx="288" cy="288"/>
            </a:xfrm>
            <a:prstGeom prst="rect">
              <a:avLst/>
            </a:prstGeom>
            <a:solidFill>
              <a:schemeClr val="bg2"/>
            </a:solidFill>
            <a:ln w="12700" cap="flat" cmpd="sng">
              <a:solidFill>
                <a:schemeClr val="tx1"/>
              </a:solidFill>
              <a:prstDash val="solid"/>
              <a:miter/>
              <a:headEnd type="none" w="med" len="med"/>
              <a:tailEnd type="none" w="med" len="med"/>
            </a:ln>
          </p:spPr>
          <p:txBody>
            <a:bodyPr rot="10800000"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2053" name="矩形 2056"/>
            <p:cNvSpPr/>
            <p:nvPr/>
          </p:nvSpPr>
          <p:spPr>
            <a:xfrm flipV="1">
              <a:off x="240" y="192"/>
              <a:ext cx="5004" cy="288"/>
            </a:xfrm>
            <a:prstGeom prst="rect">
              <a:avLst/>
            </a:prstGeom>
            <a:solidFill>
              <a:schemeClr val="accent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2054" name="矩形 2057"/>
            <p:cNvSpPr/>
            <p:nvPr/>
          </p:nvSpPr>
          <p:spPr>
            <a:xfrm flipV="1">
              <a:off x="240" y="480"/>
              <a:ext cx="5004" cy="144"/>
            </a:xfrm>
            <a:prstGeom prst="rect">
              <a:avLst/>
            </a:prstGeom>
            <a:solidFill>
              <a:schemeClr val="bg2"/>
            </a:solidFill>
            <a:ln w="12700" cap="flat" cmpd="sng">
              <a:solidFill>
                <a:schemeClr val="tx1"/>
              </a:solidFill>
              <a:prstDash val="solid"/>
              <a:miter/>
              <a:headEnd type="none" w="med" len="med"/>
              <a:tailEnd type="none" w="med" len="med"/>
            </a:ln>
          </p:spPr>
          <p:txBody>
            <a:bodyPr rot="10800000"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2055" name="矩形 2058"/>
            <p:cNvSpPr/>
            <p:nvPr/>
          </p:nvSpPr>
          <p:spPr>
            <a:xfrm flipV="1">
              <a:off x="5242" y="480"/>
              <a:ext cx="282" cy="144"/>
            </a:xfrm>
            <a:prstGeom prst="rect">
              <a:avLst/>
            </a:prstGeom>
            <a:solidFill>
              <a:schemeClr val="accent2"/>
            </a:solid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sp>
          <p:nvSpPr>
            <p:cNvPr id="2056" name="直接连接符 2059"/>
            <p:cNvSpPr/>
            <p:nvPr/>
          </p:nvSpPr>
          <p:spPr>
            <a:xfrm flipH="1">
              <a:off x="480" y="2256"/>
              <a:ext cx="4848" cy="0"/>
            </a:xfrm>
            <a:prstGeom prst="line">
              <a:avLst/>
            </a:prstGeom>
            <a:ln w="12700" cap="flat" cmpd="sng">
              <a:solidFill>
                <a:schemeClr val="tx1"/>
              </a:solidFill>
              <a:prstDash val="solid"/>
              <a:round/>
              <a:headEnd type="none" w="med" len="med"/>
              <a:tailEnd type="none" w="med" len="med"/>
            </a:ln>
          </p:spPr>
        </p:sp>
        <p:sp>
          <p:nvSpPr>
            <p:cNvPr id="2057" name="矩形 2060"/>
            <p:cNvSpPr/>
            <p:nvPr/>
          </p:nvSpPr>
          <p:spPr>
            <a:xfrm>
              <a:off x="240" y="192"/>
              <a:ext cx="5286" cy="3648"/>
            </a:xfrm>
            <a:prstGeom prst="rect">
              <a:avLst/>
            </a:prstGeom>
            <a:noFill/>
            <a:ln w="12700" cap="flat" cmpd="sng">
              <a:solidFill>
                <a:schemeClr val="tx1"/>
              </a:solidFill>
              <a:prstDash val="solid"/>
              <a:miter/>
              <a:headEnd type="none" w="med" len="med"/>
              <a:tailEnd type="none" w="med" len="med"/>
            </a:ln>
          </p:spPr>
          <p:txBody>
            <a:bodyPr wrap="none" anchor="ctr"/>
            <a:p>
              <a:pPr lvl="0" indent="0" algn="ctr">
                <a:buClrTx/>
                <a:buSzTx/>
                <a:buFontTx/>
                <a:buNone/>
              </a:pPr>
              <a:endParaRPr sz="2400" u="none" dirty="0">
                <a:effectLst/>
                <a:latin typeface="Times New Roman" panose="02020603050405020304" pitchFamily="2" charset="0"/>
                <a:ea typeface="宋体" panose="02010600030101010101" pitchFamily="2" charset="-122"/>
              </a:endParaRPr>
            </a:p>
          </p:txBody>
        </p:sp>
      </p:grpSp>
      <p:sp>
        <p:nvSpPr>
          <p:cNvPr id="2058" name="标题 1025"/>
          <p:cNvSpPr>
            <a:spLocks noGrp="1"/>
          </p:cNvSpPr>
          <p:nvPr>
            <p:ph type="title"/>
          </p:nvPr>
        </p:nvSpPr>
        <p:spPr>
          <a:xfrm>
            <a:off x="457200" y="533400"/>
            <a:ext cx="8229600" cy="1143000"/>
          </a:xfrm>
          <a:prstGeom prst="rect">
            <a:avLst/>
          </a:prstGeom>
          <a:noFill/>
          <a:ln w="9525">
            <a:noFill/>
          </a:ln>
        </p:spPr>
        <p:txBody>
          <a:bodyPr anchor="b"/>
          <a:p>
            <a:pPr lvl="0" indent="0"/>
            <a:r>
              <a:rPr lang="zh-CN" altLang="en-US" dirty="0"/>
              <a:t>单击此处编辑母版标题样式</a:t>
            </a:r>
            <a:endParaRPr lang="zh-CN" altLang="en-US" dirty="0"/>
          </a:p>
        </p:txBody>
      </p:sp>
      <p:sp>
        <p:nvSpPr>
          <p:cNvPr id="2059" name="文本占位符 1026"/>
          <p:cNvSpPr>
            <a:spLocks noGrp="1"/>
          </p:cNvSpPr>
          <p:nvPr>
            <p:ph type="body"/>
          </p:nvPr>
        </p:nvSpPr>
        <p:spPr>
          <a:xfrm>
            <a:off x="457200" y="1828800"/>
            <a:ext cx="8229600" cy="4302125"/>
          </a:xfrm>
          <a:prstGeom prst="rect">
            <a:avLst/>
          </a:prstGeom>
          <a:noFill/>
          <a:ln w="9525">
            <a:noFill/>
          </a:ln>
        </p:spPr>
        <p:txBody>
          <a:bodyPr anchor="t"/>
          <a:p>
            <a:pPr lvl="0" indent="-469900"/>
            <a:r>
              <a:rPr lang="zh-CN" altLang="en-US" dirty="0"/>
              <a:t>单击此处编辑母版文本样式</a:t>
            </a:r>
            <a:endParaRPr lang="zh-CN" altLang="en-US" dirty="0"/>
          </a:p>
          <a:p>
            <a:pPr lvl="1" indent="-436245"/>
            <a:r>
              <a:rPr lang="zh-CN" altLang="en-US" dirty="0"/>
              <a:t>第二级</a:t>
            </a:r>
            <a:endParaRPr lang="zh-CN" altLang="en-US" dirty="0"/>
          </a:p>
          <a:p>
            <a:pPr lvl="2" indent="-467995"/>
            <a:r>
              <a:rPr lang="zh-CN" altLang="en-US" dirty="0"/>
              <a:t>第三级</a:t>
            </a:r>
            <a:endParaRPr lang="zh-CN" altLang="en-US" dirty="0"/>
          </a:p>
          <a:p>
            <a:pPr lvl="3" indent="-438150"/>
            <a:r>
              <a:rPr lang="zh-CN" altLang="en-US" dirty="0"/>
              <a:t>第四级</a:t>
            </a:r>
            <a:endParaRPr lang="zh-CN" altLang="en-US" dirty="0"/>
          </a:p>
          <a:p>
            <a:pPr lvl="4" indent="-468630"/>
            <a:r>
              <a:rPr lang="zh-CN" altLang="en-US" dirty="0"/>
              <a:t>第五级</a:t>
            </a:r>
            <a:endParaRPr lang="zh-CN" altLang="en-US" dirty="0"/>
          </a:p>
        </p:txBody>
      </p:sp>
      <p:sp>
        <p:nvSpPr>
          <p:cNvPr id="2060" name="日期占位符 2052"/>
          <p:cNvSpPr>
            <a:spLocks noGrp="1"/>
          </p:cNvSpPr>
          <p:nvPr>
            <p:ph type="dt" sz="half"/>
          </p:nvPr>
        </p:nvSpPr>
        <p:spPr>
          <a:xfrm>
            <a:off x="457200" y="6248400"/>
            <a:ext cx="2133600" cy="457200"/>
          </a:xfrm>
          <a:prstGeom prst="rect">
            <a:avLst/>
          </a:prstGeom>
          <a:noFill/>
          <a:ln w="9525">
            <a:noFill/>
          </a:ln>
        </p:spPr>
        <p:txBody>
          <a:bodyPr anchor="t"/>
          <a:lstStyle>
            <a:lvl1pPr indent="0">
              <a:buFontTx/>
              <a:defRPr sz="1000">
                <a:latin typeface="Arial" panose="020B0604020202020204" pitchFamily="34" charset="0"/>
              </a:defRPr>
            </a:lvl1pPr>
          </a:lstStyle>
          <a:p>
            <a:pPr lvl="0">
              <a:buClrTx/>
              <a:buSzTx/>
              <a:buNone/>
            </a:pPr>
            <a:fld id="{BB962C8B-B14F-4D97-AF65-F5344CB8AC3E}" type="datetime1">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
        <p:nvSpPr>
          <p:cNvPr id="2061" name="灯片编号占位符 2053"/>
          <p:cNvSpPr>
            <a:spLocks noGrp="1"/>
          </p:cNvSpPr>
          <p:nvPr>
            <p:ph type="sldNum" sz="quarter"/>
          </p:nvPr>
        </p:nvSpPr>
        <p:spPr>
          <a:xfrm>
            <a:off x="6553200" y="6248400"/>
            <a:ext cx="2133600" cy="457200"/>
          </a:xfrm>
          <a:prstGeom prst="rect">
            <a:avLst/>
          </a:prstGeom>
          <a:noFill/>
          <a:ln w="9525">
            <a:noFill/>
          </a:ln>
        </p:spPr>
        <p:txBody>
          <a:bodyPr anchor="t"/>
          <a:lstStyle>
            <a:lvl1pPr indent="0" algn="r">
              <a:buFontTx/>
              <a:defRPr sz="1000" b="1">
                <a:latin typeface="Arial" panose="020B0604020202020204" pitchFamily="34" charset="0"/>
              </a:defRPr>
            </a:lvl1pPr>
          </a:lstStyle>
          <a:p>
            <a:pPr lvl="0">
              <a:buClrTx/>
              <a:buSzTx/>
              <a:buNone/>
            </a:pPr>
            <a:fld id="{9A0DB2DC-4C9A-4742-B13C-FB6460FD3503}" type="slidenum">
              <a:rPr lang="zh-CN" altLang="en-US" dirty="0">
                <a:ea typeface="宋体" panose="02010600030101010101" pitchFamily="2" charset="-122"/>
              </a:rPr>
            </a:fld>
            <a:endParaRPr lang="zh-CN" altLang="en-US" dirty="0">
              <a:latin typeface="Times New Roman" panose="02020603050405020304" pitchFamily="2"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zoom/>
  </p:transition>
  <p:hf sldNum="0" hdr="0" ftr="0" dt="0"/>
  <p:txStyles>
    <p:titleStyle>
      <a:lvl1pPr marL="0" lvl="0" indent="0" algn="l" defTabSz="914400" rtl="0" eaLnBrk="1" fontAlgn="base" latinLnBrk="0" hangingPunct="1">
        <a:lnSpc>
          <a:spcPct val="100000"/>
        </a:lnSpc>
        <a:spcBef>
          <a:spcPct val="0"/>
        </a:spcBef>
        <a:spcAft>
          <a:spcPct val="0"/>
        </a:spcAft>
        <a:buFontTx/>
        <a:buNone/>
        <a:defRPr sz="4400" b="0" i="0" u="none" kern="1200" baseline="0">
          <a:solidFill>
            <a:schemeClr val="tx2"/>
          </a:solidFill>
          <a:latin typeface="+mj-lt"/>
          <a:ea typeface="+mj-ea"/>
          <a:cs typeface="+mj-cs"/>
        </a:defRPr>
      </a:lvl1pPr>
    </p:titleStyle>
    <p:bodyStyle>
      <a:lvl1pPr marL="469900" lvl="0" indent="-4699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3200" b="0" i="0" u="none" kern="1200" baseline="0">
          <a:solidFill>
            <a:schemeClr val="tx1"/>
          </a:solidFill>
          <a:latin typeface="+mn-lt"/>
          <a:ea typeface="+mn-ea"/>
          <a:cs typeface="+mn-cs"/>
        </a:defRPr>
      </a:lvl1pPr>
      <a:lvl2pPr marL="908050" lvl="1" indent="-436245"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n"/>
        <a:defRPr sz="2800" b="0" i="0" u="none" kern="1200" baseline="0">
          <a:solidFill>
            <a:schemeClr val="tx1"/>
          </a:solidFill>
          <a:latin typeface="+mn-lt"/>
          <a:ea typeface="+mn-ea"/>
          <a:cs typeface="+mn-cs"/>
        </a:defRPr>
      </a:lvl2pPr>
      <a:lvl3pPr marL="1377950" lvl="2" indent="-467995"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400" b="0" i="0" u="none" kern="1200" baseline="0">
          <a:solidFill>
            <a:schemeClr val="tx1"/>
          </a:solidFill>
          <a:latin typeface="+mn-lt"/>
          <a:ea typeface="+mn-ea"/>
          <a:cs typeface="+mn-cs"/>
        </a:defRPr>
      </a:lvl3pPr>
      <a:lvl4pPr marL="1827530" lvl="3" indent="-43815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n"/>
        <a:defRPr sz="2000" b="0" i="0" u="none" kern="1200" baseline="0">
          <a:solidFill>
            <a:schemeClr val="tx1"/>
          </a:solidFill>
          <a:latin typeface="+mn-lt"/>
          <a:ea typeface="+mn-ea"/>
          <a:cs typeface="+mn-cs"/>
        </a:defRPr>
      </a:lvl4pPr>
      <a:lvl5pPr marL="2297430" lvl="4" indent="-46863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Char char="o"/>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slide" Target="slide38.xml"/><Relationship Id="rId3" Type="http://schemas.openxmlformats.org/officeDocument/2006/relationships/slide" Target="slide28.xml"/><Relationship Id="rId2" Type="http://schemas.openxmlformats.org/officeDocument/2006/relationships/slide" Target="slide9.xml"/><Relationship Id="rId1"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7.xml"/><Relationship Id="rId1" Type="http://schemas.openxmlformats.org/officeDocument/2006/relationships/slide" Target="slide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slide" Target="slide26.xml"/><Relationship Id="rId3" Type="http://schemas.openxmlformats.org/officeDocument/2006/relationships/slide" Target="slide19.xml"/><Relationship Id="rId2" Type="http://schemas.openxmlformats.org/officeDocument/2006/relationships/slide" Target="slide13.xml"/><Relationship Id="rId1" Type="http://schemas.openxmlformats.org/officeDocument/2006/relationships/slide" Target="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slide" Target="slide11.xml"/><Relationship Id="rId4" Type="http://schemas.openxmlformats.org/officeDocument/2006/relationships/slide" Target="slide16.xml"/><Relationship Id="rId3" Type="http://schemas.openxmlformats.org/officeDocument/2006/relationships/slide" Target="slide14.xml"/><Relationship Id="rId2" Type="http://schemas.openxmlformats.org/officeDocument/2006/relationships/slide" Target="slide18.xml"/><Relationship Id="rId1" Type="http://schemas.openxmlformats.org/officeDocument/2006/relationships/slide" Target="slide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3.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image.baidu.com/i?ct=503316480&amp;z=0&amp;tn=baiduimagedetail&amp;word=%C8%FD%D0%C7&amp;in=6&amp;cl=2&amp;cm=1&amp;sc=0&amp;lm=-1&amp;pn=5&amp;rn=1" TargetMode="External"/><Relationship Id="rId3" Type="http://schemas.openxmlformats.org/officeDocument/2006/relationships/image" Target="../media/image3.jpeg"/><Relationship Id="rId2" Type="http://schemas.openxmlformats.org/officeDocument/2006/relationships/hyperlink" Target="http://image.baidu.com/i?ct=503316480&amp;z=0&amp;tn=baiduimagedetail&amp;word=%B7%C9%C0%FB%C6%D6&amp;in=15&amp;cl=2&amp;cm=1&amp;sc=0&amp;lm=-1&amp;pn=14&amp;rn=1" TargetMode="External"/><Relationship Id="rId1" Type="http://schemas.openxmlformats.org/officeDocument/2006/relationships/slide" Target="slide13.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slide" Target="slide27.xml"/><Relationship Id="rId6" Type="http://schemas.openxmlformats.org/officeDocument/2006/relationships/slide" Target="slide11.xml"/><Relationship Id="rId5" Type="http://schemas.openxmlformats.org/officeDocument/2006/relationships/slide" Target="slide25.xml"/><Relationship Id="rId4" Type="http://schemas.openxmlformats.org/officeDocument/2006/relationships/slide" Target="slide21.xml"/><Relationship Id="rId3" Type="http://schemas.openxmlformats.org/officeDocument/2006/relationships/slide" Target="slide23.xml"/><Relationship Id="rId2" Type="http://schemas.openxmlformats.org/officeDocument/2006/relationships/slide" Target="slide22.xml"/><Relationship Id="rId1" Type="http://schemas.openxmlformats.org/officeDocument/2006/relationships/slide" Target="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hyperlink" Target="http://image.baidu.com/i?ct=503316480&amp;z=0&amp;tn=baiduimagedetail&amp;word=%DE%B1%D7%CB&amp;in=15&amp;cl=2&amp;cm=1&amp;sc=0&amp;lm=-1&amp;pn=14&amp;rn=1" TargetMode="External"/><Relationship Id="rId3" Type="http://schemas.openxmlformats.org/officeDocument/2006/relationships/image" Target="../media/image5.jpeg"/><Relationship Id="rId2" Type="http://schemas.openxmlformats.org/officeDocument/2006/relationships/hyperlink" Target="http://image.baidu.com/i?ct=503316480&amp;z=0&amp;tn=baiduimagedetail&amp;word=%DE%B1%D7%CB&amp;in=3&amp;cl=2&amp;cm=1&amp;sc=0&amp;lm=-1&amp;pn=2&amp;rn=1" TargetMode="External"/><Relationship Id="rId1" Type="http://schemas.openxmlformats.org/officeDocument/2006/relationships/slide" Target="slide1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jpeg"/><Relationship Id="rId2" Type="http://schemas.openxmlformats.org/officeDocument/2006/relationships/hyperlink" Target="http://imgnews.baidu.com/ir?u=http://www.dzwww.com/xinwen/xinwenzhuanti/zjx/tpbd/200611/W020061117560470167468.jpg&amp;f=http://www.dzwww.com/xinwen/xinwenzhuanti/zjx/tpbd/200611/t20061117_1874888.htm&amp;c=baidu&amp;fr=baidusmallnone&amp;st=detail" TargetMode="External"/><Relationship Id="rId1" Type="http://schemas.openxmlformats.org/officeDocument/2006/relationships/slide" Target="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6.xml"/><Relationship Id="rId1" Type="http://schemas.openxmlformats.org/officeDocument/2006/relationships/slide" Target="slide1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hyperlink" Target="http://image.baidu.com/i?ct=503316480&amp;z=0&amp;tn=baiduimagedetail&amp;word=%B1%A6%BD%E0&amp;in=42&amp;cl=2&amp;cm=1&amp;sc=0&amp;lm=-1&amp;pn=41&amp;rn=1"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slide" Target="slide2.xml"/><Relationship Id="rId3" Type="http://schemas.openxmlformats.org/officeDocument/2006/relationships/image" Target="../media/image10.jpeg"/><Relationship Id="rId2" Type="http://schemas.openxmlformats.org/officeDocument/2006/relationships/slide" Target="slide33.xml"/><Relationship Id="rId1" Type="http://schemas.openxmlformats.org/officeDocument/2006/relationships/slide" Target="slide32.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hyperlink" Target="http://www.52goods.com/" TargetMode="External"/><Relationship Id="rId2" Type="http://schemas.openxmlformats.org/officeDocument/2006/relationships/image" Target="../media/image11.jpeg"/><Relationship Id="rId1" Type="http://schemas.openxmlformats.org/officeDocument/2006/relationships/hyperlink" Target="http://kmasia.anyp.cn/" TargetMode="Externa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hyperlink" Target="http://cs.xinhuanet.com/bxtd/07/200608/t20060828_985204.ht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hyperlink" Target="http://www.yftx.com/sell/sellsma.htm" TargetMode="Externa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hyperlink" Target="http://www.ccidcall.com/development-wb1.htm" TargetMode="Externa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31.xml"/><Relationship Id="rId1" Type="http://schemas.openxmlformats.org/officeDocument/2006/relationships/image" Target="../media/image1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4097"/>
          <p:cNvSpPr>
            <a:spLocks noGrp="1"/>
          </p:cNvSpPr>
          <p:nvPr>
            <p:ph type="title"/>
          </p:nvPr>
        </p:nvSpPr>
        <p:spPr>
          <a:xfrm>
            <a:off x="381000" y="2209800"/>
            <a:ext cx="8229600" cy="1143000"/>
          </a:xfrm>
        </p:spPr>
        <p:txBody>
          <a:bodyPr anchor="b"/>
          <a:p>
            <a:pPr algn="ctr">
              <a:buClrTx/>
              <a:buSzTx/>
              <a:buFontTx/>
              <a:buNone/>
            </a:pPr>
            <a:r>
              <a:rPr lang="zh-CN" altLang="en-US" b="1" dirty="0">
                <a:effectLst>
                  <a:outerShdw blurRad="38100" dist="38100" dir="2700000">
                    <a:srgbClr val="C0C0C0"/>
                  </a:outerShdw>
                </a:effectLst>
              </a:rPr>
              <a:t>渠道策划</a:t>
            </a:r>
            <a:endParaRPr lang="zh-CN" altLang="en-US" b="1" dirty="0">
              <a:effectLst>
                <a:outerShdw blurRad="38100" dist="38100" dir="2700000">
                  <a:srgbClr val="C0C0C0"/>
                </a:outerShdw>
              </a:effectLst>
            </a:endParaRPr>
          </a:p>
        </p:txBody>
      </p:sp>
      <p:sp>
        <p:nvSpPr>
          <p:cNvPr id="4098"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4100" name="矩形 4099"/>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祖照叙疥过贴瞳明砂嫂汐顾哈垄括椽短兄绎凸照炼次吊叠聘厌搀磐碱靠景渠道策划渠道策划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矩形 5121"/>
          <p:cNvSpPr/>
          <p:nvPr/>
        </p:nvSpPr>
        <p:spPr>
          <a:xfrm>
            <a:off x="1524000" y="2743200"/>
            <a:ext cx="6172200" cy="2397125"/>
          </a:xfrm>
          <a:prstGeom prst="rect">
            <a:avLst/>
          </a:prstGeom>
          <a:noFill/>
          <a:ln w="9525">
            <a:noFill/>
          </a:ln>
        </p:spPr>
        <p:txBody>
          <a:bodyPr anchor="t">
            <a:spAutoFit/>
          </a:bodyPr>
          <a:p>
            <a:pPr>
              <a:lnSpc>
                <a:spcPct val="135000"/>
              </a:lnSpc>
              <a:buClrTx/>
              <a:buSzTx/>
              <a:buFontTx/>
            </a:pPr>
            <a:r>
              <a:rPr lang="en-US" altLang="zh-CN" sz="2800" b="1" i="1" dirty="0">
                <a:solidFill>
                  <a:schemeClr val="tx2"/>
                </a:solidFill>
                <a:latin typeface="Arial" panose="020B0604020202020204" pitchFamily="34" charset="0"/>
                <a:ea typeface="宋体" panose="02010600030101010101" pitchFamily="2" charset="-122"/>
              </a:rPr>
              <a:t>       </a:t>
            </a:r>
            <a:r>
              <a:rPr lang="zh-CN" altLang="en-US" sz="2800" b="1" i="1" dirty="0">
                <a:solidFill>
                  <a:schemeClr val="tx2"/>
                </a:solidFill>
                <a:latin typeface="Arial" panose="020B0604020202020204" pitchFamily="34" charset="0"/>
                <a:ea typeface="宋体" panose="02010600030101010101" pitchFamily="2" charset="-122"/>
              </a:rPr>
              <a:t>一、</a:t>
            </a:r>
            <a:r>
              <a:rPr lang="zh-CN" altLang="en-US" sz="2800" b="1" i="1" dirty="0">
                <a:solidFill>
                  <a:schemeClr val="tx2"/>
                </a:solidFill>
                <a:latin typeface="Arial" panose="020B0604020202020204" pitchFamily="34" charset="0"/>
                <a:ea typeface="宋体" panose="02010600030101010101" pitchFamily="2" charset="-122"/>
                <a:hlinkClick r:id="rId1" action="ppaction://hlinksldjump"/>
              </a:rPr>
              <a:t>销售渠道结构策划</a:t>
            </a:r>
            <a:endParaRPr lang="zh-CN" altLang="en-US" sz="2800" b="1" i="1" dirty="0">
              <a:solidFill>
                <a:schemeClr val="tx2"/>
              </a:solidFill>
              <a:latin typeface="Arial" panose="020B0604020202020204" pitchFamily="34" charset="0"/>
              <a:ea typeface="宋体" panose="02010600030101010101" pitchFamily="2" charset="-122"/>
            </a:endParaRPr>
          </a:p>
          <a:p>
            <a:pPr>
              <a:lnSpc>
                <a:spcPct val="135000"/>
              </a:lnSpc>
              <a:buClrTx/>
              <a:buSzTx/>
              <a:buFontTx/>
            </a:pPr>
            <a:r>
              <a:rPr lang="zh-CN" altLang="en-US" sz="2800" b="1" i="1" dirty="0">
                <a:solidFill>
                  <a:schemeClr val="tx2"/>
                </a:solidFill>
                <a:latin typeface="Arial" panose="020B0604020202020204" pitchFamily="34" charset="0"/>
                <a:ea typeface="宋体" panose="02010600030101010101" pitchFamily="2" charset="-122"/>
              </a:rPr>
              <a:t>      二、</a:t>
            </a:r>
            <a:r>
              <a:rPr lang="zh-CN" altLang="en-US" sz="2800" b="1" i="1" dirty="0">
                <a:solidFill>
                  <a:schemeClr val="tx2"/>
                </a:solidFill>
                <a:latin typeface="Arial" panose="020B0604020202020204" pitchFamily="34" charset="0"/>
                <a:ea typeface="宋体" panose="02010600030101010101" pitchFamily="2" charset="-122"/>
                <a:hlinkClick r:id="rId2" action="ppaction://hlinksldjump"/>
              </a:rPr>
              <a:t>销售渠道设计</a:t>
            </a:r>
            <a:endParaRPr lang="zh-CN" altLang="en-US" sz="2800" b="1" i="1" dirty="0">
              <a:solidFill>
                <a:schemeClr val="tx2"/>
              </a:solidFill>
              <a:latin typeface="Arial" panose="020B0604020202020204" pitchFamily="34" charset="0"/>
              <a:ea typeface="宋体" panose="02010600030101010101" pitchFamily="2" charset="-122"/>
            </a:endParaRPr>
          </a:p>
          <a:p>
            <a:pPr>
              <a:lnSpc>
                <a:spcPct val="135000"/>
              </a:lnSpc>
              <a:buClrTx/>
              <a:buSzTx/>
              <a:buFontTx/>
            </a:pPr>
            <a:r>
              <a:rPr lang="zh-CN" altLang="en-US" sz="2800" b="1" i="1" dirty="0">
                <a:latin typeface="Arial" panose="020B0604020202020204" pitchFamily="34" charset="0"/>
                <a:ea typeface="宋体" panose="02010600030101010101" pitchFamily="2" charset="-122"/>
              </a:rPr>
              <a:t>    三、</a:t>
            </a:r>
            <a:r>
              <a:rPr lang="zh-CN" altLang="en-US" sz="2800" b="1" i="1" dirty="0">
                <a:solidFill>
                  <a:schemeClr val="tx2"/>
                </a:solidFill>
                <a:latin typeface="Arial" panose="020B0604020202020204" pitchFamily="34" charset="0"/>
                <a:ea typeface="宋体" panose="02010600030101010101" pitchFamily="2" charset="-122"/>
                <a:hlinkClick r:id="rId3" action="ppaction://hlinksldjump"/>
              </a:rPr>
              <a:t>直复营销策划</a:t>
            </a:r>
            <a:endParaRPr lang="zh-CN" altLang="en-US" sz="2800" b="1" i="1" dirty="0">
              <a:solidFill>
                <a:schemeClr val="tx2"/>
              </a:solidFill>
              <a:latin typeface="Arial" panose="020B0604020202020204" pitchFamily="34" charset="0"/>
              <a:ea typeface="宋体" panose="02010600030101010101" pitchFamily="2" charset="-122"/>
            </a:endParaRPr>
          </a:p>
          <a:p>
            <a:pPr>
              <a:lnSpc>
                <a:spcPct val="135000"/>
              </a:lnSpc>
              <a:buClrTx/>
              <a:buSzTx/>
              <a:buFontTx/>
            </a:pPr>
            <a:r>
              <a:rPr lang="zh-CN" altLang="en-US" sz="2800" b="1" i="1" dirty="0">
                <a:solidFill>
                  <a:schemeClr val="tx2"/>
                </a:solidFill>
                <a:latin typeface="Arial" panose="020B0604020202020204" pitchFamily="34" charset="0"/>
                <a:ea typeface="宋体" panose="02010600030101010101" pitchFamily="2" charset="-122"/>
              </a:rPr>
              <a:t>  四、</a:t>
            </a:r>
            <a:r>
              <a:rPr lang="zh-CN" altLang="en-US" sz="2800" b="1" i="1" dirty="0">
                <a:solidFill>
                  <a:schemeClr val="tx2"/>
                </a:solidFill>
                <a:latin typeface="Arial" panose="020B0604020202020204" pitchFamily="34" charset="0"/>
                <a:ea typeface="宋体" panose="02010600030101010101" pitchFamily="2" charset="-122"/>
                <a:hlinkClick r:id="rId4" action="ppaction://hlinksldjump"/>
              </a:rPr>
              <a:t>渠道策划的流程与策划书的撰写</a:t>
            </a:r>
            <a:endParaRPr lang="zh-CN" altLang="en-US" sz="2800" b="1" i="1" dirty="0">
              <a:solidFill>
                <a:schemeClr val="tx2"/>
              </a:solidFill>
              <a:latin typeface="Arial" panose="020B0604020202020204" pitchFamily="34" charset="0"/>
              <a:ea typeface="宋体" panose="02010600030101010101" pitchFamily="2" charset="-122"/>
            </a:endParaRPr>
          </a:p>
        </p:txBody>
      </p:sp>
      <p:sp>
        <p:nvSpPr>
          <p:cNvPr id="5122" name="文本框 5122"/>
          <p:cNvSpPr txBox="1"/>
          <p:nvPr/>
        </p:nvSpPr>
        <p:spPr>
          <a:xfrm>
            <a:off x="685800" y="2133600"/>
            <a:ext cx="4038600" cy="457200"/>
          </a:xfrm>
          <a:prstGeom prst="rect">
            <a:avLst/>
          </a:prstGeom>
          <a:noFill/>
          <a:ln w="9525">
            <a:noFill/>
          </a:ln>
        </p:spPr>
        <p:txBody>
          <a:bodyPr anchor="t">
            <a:spAutoFit/>
          </a:bodyPr>
          <a:p>
            <a:pPr>
              <a:spcBef>
                <a:spcPct val="50000"/>
              </a:spcBef>
              <a:buClrTx/>
              <a:buSzTx/>
              <a:buFontTx/>
            </a:pPr>
            <a:r>
              <a:rPr lang="zh-CN" altLang="en-US" sz="2400" b="1" dirty="0">
                <a:latin typeface="Arial" panose="020B0604020202020204" pitchFamily="34" charset="0"/>
                <a:ea typeface="宋体" panose="02010600030101010101" pitchFamily="2" charset="-122"/>
              </a:rPr>
              <a:t>本章内容</a:t>
            </a:r>
            <a:endParaRPr lang="zh-CN" altLang="en-US" sz="2400" b="1" dirty="0">
              <a:latin typeface="Arial" panose="020B0604020202020204" pitchFamily="34" charset="0"/>
              <a:ea typeface="宋体" panose="02010600030101010101" pitchFamily="2" charset="-122"/>
            </a:endParaRPr>
          </a:p>
        </p:txBody>
      </p:sp>
      <p:sp>
        <p:nvSpPr>
          <p:cNvPr id="5123"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5125" name="矩形 5124"/>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于虾击察聊兜盛借抑由鸟何励迸碰亿负叫舔堑臻型棚敢翟猪柳剩窘颐余阂渠道策划渠道策划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heckerboard(across)">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121">
                                            <p:txEl>
                                              <p:charRg st="0" end="18"/>
                                            </p:txEl>
                                          </p:spTgt>
                                        </p:tgtEl>
                                        <p:attrNameLst>
                                          <p:attrName>style.visibility</p:attrName>
                                        </p:attrNameLst>
                                      </p:cBhvr>
                                      <p:to>
                                        <p:strVal val="visible"/>
                                      </p:to>
                                    </p:set>
                                    <p:anim calcmode="lin" valueType="num">
                                      <p:cBhvr additive="base">
                                        <p:cTn id="12" dur="500" fill="hold"/>
                                        <p:tgtEl>
                                          <p:spTgt spid="5121">
                                            <p:txEl>
                                              <p:charRg st="0" end="18"/>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121">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5121">
                                            <p:txEl>
                                              <p:charRg st="18" end="33"/>
                                            </p:txEl>
                                          </p:spTgt>
                                        </p:tgtEl>
                                        <p:attrNameLst>
                                          <p:attrName>style.visibility</p:attrName>
                                        </p:attrNameLst>
                                      </p:cBhvr>
                                      <p:to>
                                        <p:strVal val="visible"/>
                                      </p:to>
                                    </p:set>
                                    <p:anim calcmode="lin" valueType="num">
                                      <p:cBhvr additive="base">
                                        <p:cTn id="18" dur="500" fill="hold"/>
                                        <p:tgtEl>
                                          <p:spTgt spid="5121">
                                            <p:txEl>
                                              <p:charRg st="18" end="33"/>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5121">
                                            <p:txEl>
                                              <p:charRg st="18" end="33"/>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5121">
                                            <p:txEl>
                                              <p:charRg st="33" end="46"/>
                                            </p:txEl>
                                          </p:spTgt>
                                        </p:tgtEl>
                                        <p:attrNameLst>
                                          <p:attrName>style.visibility</p:attrName>
                                        </p:attrNameLst>
                                      </p:cBhvr>
                                      <p:to>
                                        <p:strVal val="visible"/>
                                      </p:to>
                                    </p:set>
                                    <p:anim calcmode="lin" valueType="num">
                                      <p:cBhvr additive="base">
                                        <p:cTn id="24" dur="500" fill="hold"/>
                                        <p:tgtEl>
                                          <p:spTgt spid="5121">
                                            <p:txEl>
                                              <p:charRg st="33" end="46"/>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5121">
                                            <p:txEl>
                                              <p:charRg st="33" end="46"/>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5121">
                                            <p:txEl>
                                              <p:charRg st="46" end="65"/>
                                            </p:txEl>
                                          </p:spTgt>
                                        </p:tgtEl>
                                        <p:attrNameLst>
                                          <p:attrName>style.visibility</p:attrName>
                                        </p:attrNameLst>
                                      </p:cBhvr>
                                      <p:to>
                                        <p:strVal val="visible"/>
                                      </p:to>
                                    </p:set>
                                    <p:anim calcmode="lin" valueType="num">
                                      <p:cBhvr additive="base">
                                        <p:cTn id="30" dur="500" fill="hold"/>
                                        <p:tgtEl>
                                          <p:spTgt spid="5121">
                                            <p:txEl>
                                              <p:charRg st="46" end="65"/>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5121">
                                            <p:txEl>
                                              <p:charRg st="46" end="6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矩形 6145"/>
          <p:cNvSpPr/>
          <p:nvPr/>
        </p:nvSpPr>
        <p:spPr>
          <a:xfrm>
            <a:off x="533400" y="1447800"/>
            <a:ext cx="8229600" cy="4911725"/>
          </a:xfrm>
          <a:prstGeom prst="rect">
            <a:avLst/>
          </a:prstGeom>
          <a:noFill/>
          <a:ln w="9525">
            <a:noFill/>
          </a:ln>
        </p:spPr>
        <p:txBody>
          <a:bodyPr anchor="t"/>
          <a:p>
            <a:pPr marL="469900" indent="-469900">
              <a:lnSpc>
                <a:spcPct val="90000"/>
              </a:lnSpc>
              <a:spcBef>
                <a:spcPct val="20000"/>
              </a:spcBef>
              <a:buClr>
                <a:schemeClr val="bg2"/>
              </a:buClr>
              <a:buSzPct val="70000"/>
              <a:buFont typeface="Wingdings" panose="05000000000000000000" pitchFamily="2" charset="2"/>
            </a:pPr>
            <a:endParaRPr sz="2400" dirty="0">
              <a:solidFill>
                <a:srgbClr val="000000"/>
              </a:solidFill>
              <a:latin typeface="宋体" panose="02010600030101010101" pitchFamily="2" charset="-122"/>
              <a:ea typeface="ˎ̥"/>
            </a:endParaRPr>
          </a:p>
        </p:txBody>
      </p:sp>
      <p:sp>
        <p:nvSpPr>
          <p:cNvPr id="6146" name="文本框 6146"/>
          <p:cNvSpPr txBox="1"/>
          <p:nvPr/>
        </p:nvSpPr>
        <p:spPr>
          <a:xfrm>
            <a:off x="457200" y="2514600"/>
            <a:ext cx="468313" cy="2438400"/>
          </a:xfrm>
          <a:prstGeom prst="rect">
            <a:avLst/>
          </a:prstGeom>
          <a:solidFill>
            <a:schemeClr val="accent1"/>
          </a:solidFill>
          <a:ln w="9525" cap="flat" cmpd="sng">
            <a:solidFill>
              <a:schemeClr val="tx1"/>
            </a:solidFill>
            <a:prstDash val="solid"/>
            <a:miter/>
            <a:headEnd type="none" w="med" len="med"/>
            <a:tailEnd type="none" w="med" len="med"/>
          </a:ln>
        </p:spPr>
        <p:txBody>
          <a:bodyPr vert="eaVert"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生　产　者</a:t>
            </a:r>
            <a:endParaRPr lang="zh-CN" altLang="en-US" b="1" dirty="0">
              <a:latin typeface="Arial" panose="020B0604020202020204" pitchFamily="34" charset="0"/>
              <a:ea typeface="宋体" panose="02010600030101010101" pitchFamily="2" charset="-122"/>
            </a:endParaRPr>
          </a:p>
        </p:txBody>
      </p:sp>
      <p:sp>
        <p:nvSpPr>
          <p:cNvPr id="6147" name="文本框 6147"/>
          <p:cNvSpPr txBox="1"/>
          <p:nvPr/>
        </p:nvSpPr>
        <p:spPr>
          <a:xfrm>
            <a:off x="7380288" y="2590800"/>
            <a:ext cx="468312" cy="2438400"/>
          </a:xfrm>
          <a:prstGeom prst="rect">
            <a:avLst/>
          </a:prstGeom>
          <a:solidFill>
            <a:schemeClr val="accent1"/>
          </a:solidFill>
          <a:ln w="9525" cap="flat" cmpd="sng">
            <a:solidFill>
              <a:schemeClr val="tx1"/>
            </a:solidFill>
            <a:prstDash val="solid"/>
            <a:miter/>
            <a:headEnd type="none" w="med" len="med"/>
            <a:tailEnd type="none" w="med" len="med"/>
          </a:ln>
        </p:spPr>
        <p:txBody>
          <a:bodyPr vert="eaVert"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消　费　者</a:t>
            </a:r>
            <a:endParaRPr lang="zh-CN" altLang="en-US" b="1" dirty="0">
              <a:latin typeface="Arial" panose="020B0604020202020204" pitchFamily="34" charset="0"/>
              <a:ea typeface="宋体" panose="02010600030101010101" pitchFamily="2" charset="-122"/>
            </a:endParaRPr>
          </a:p>
        </p:txBody>
      </p:sp>
      <p:sp>
        <p:nvSpPr>
          <p:cNvPr id="6148" name="直接连接符 6148"/>
          <p:cNvSpPr/>
          <p:nvPr/>
        </p:nvSpPr>
        <p:spPr>
          <a:xfrm flipV="1">
            <a:off x="914400" y="2819400"/>
            <a:ext cx="6477000" cy="0"/>
          </a:xfrm>
          <a:prstGeom prst="line">
            <a:avLst/>
          </a:prstGeom>
          <a:ln w="31750" cap="flat" cmpd="sng">
            <a:solidFill>
              <a:schemeClr val="tx1"/>
            </a:solidFill>
            <a:prstDash val="solid"/>
            <a:round/>
            <a:headEnd type="none" w="med" len="med"/>
            <a:tailEnd type="triangle" w="med" len="med"/>
          </a:ln>
        </p:spPr>
      </p:sp>
      <p:sp>
        <p:nvSpPr>
          <p:cNvPr id="6149" name="直接连接符 6149"/>
          <p:cNvSpPr/>
          <p:nvPr/>
        </p:nvSpPr>
        <p:spPr>
          <a:xfrm>
            <a:off x="914400" y="3352800"/>
            <a:ext cx="4572000" cy="0"/>
          </a:xfrm>
          <a:prstGeom prst="line">
            <a:avLst/>
          </a:prstGeom>
          <a:ln w="31750" cap="flat" cmpd="sng">
            <a:solidFill>
              <a:schemeClr val="tx1"/>
            </a:solidFill>
            <a:prstDash val="solid"/>
            <a:round/>
            <a:headEnd type="none" w="med" len="med"/>
            <a:tailEnd type="triangle" w="med" len="med"/>
          </a:ln>
        </p:spPr>
      </p:sp>
      <p:sp>
        <p:nvSpPr>
          <p:cNvPr id="6150" name="文本框 6150"/>
          <p:cNvSpPr txBox="1"/>
          <p:nvPr/>
        </p:nvSpPr>
        <p:spPr>
          <a:xfrm>
            <a:off x="5486400" y="3124200"/>
            <a:ext cx="11430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6151" name="直接连接符 6151"/>
          <p:cNvSpPr/>
          <p:nvPr/>
        </p:nvSpPr>
        <p:spPr>
          <a:xfrm>
            <a:off x="6629400" y="3352800"/>
            <a:ext cx="762000" cy="0"/>
          </a:xfrm>
          <a:prstGeom prst="line">
            <a:avLst/>
          </a:prstGeom>
          <a:ln w="31750" cap="flat" cmpd="sng">
            <a:solidFill>
              <a:schemeClr val="tx1"/>
            </a:solidFill>
            <a:prstDash val="solid"/>
            <a:round/>
            <a:headEnd type="none" w="med" len="med"/>
            <a:tailEnd type="triangle" w="med" len="med"/>
          </a:ln>
        </p:spPr>
      </p:sp>
      <p:sp>
        <p:nvSpPr>
          <p:cNvPr id="6152" name="直接连接符 6152"/>
          <p:cNvSpPr/>
          <p:nvPr/>
        </p:nvSpPr>
        <p:spPr>
          <a:xfrm>
            <a:off x="914400" y="3733800"/>
            <a:ext cx="2819400" cy="0"/>
          </a:xfrm>
          <a:prstGeom prst="line">
            <a:avLst/>
          </a:prstGeom>
          <a:ln w="31750" cap="flat" cmpd="sng">
            <a:solidFill>
              <a:schemeClr val="tx1"/>
            </a:solidFill>
            <a:prstDash val="solid"/>
            <a:round/>
            <a:headEnd type="none" w="med" len="med"/>
            <a:tailEnd type="triangle" w="med" len="med"/>
          </a:ln>
        </p:spPr>
      </p:sp>
      <p:sp>
        <p:nvSpPr>
          <p:cNvPr id="6153" name="文本框 6153"/>
          <p:cNvSpPr txBox="1"/>
          <p:nvPr/>
        </p:nvSpPr>
        <p:spPr>
          <a:xfrm>
            <a:off x="3733800" y="3581400"/>
            <a:ext cx="9906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6154" name="直接连接符 6154"/>
          <p:cNvSpPr/>
          <p:nvPr/>
        </p:nvSpPr>
        <p:spPr>
          <a:xfrm>
            <a:off x="4724400" y="3733800"/>
            <a:ext cx="762000" cy="0"/>
          </a:xfrm>
          <a:prstGeom prst="line">
            <a:avLst/>
          </a:prstGeom>
          <a:ln w="31750" cap="flat" cmpd="sng">
            <a:solidFill>
              <a:schemeClr val="tx1"/>
            </a:solidFill>
            <a:prstDash val="solid"/>
            <a:round/>
            <a:headEnd type="none" w="med" len="med"/>
            <a:tailEnd type="triangle" w="med" len="med"/>
          </a:ln>
        </p:spPr>
      </p:sp>
      <p:sp>
        <p:nvSpPr>
          <p:cNvPr id="6155" name="文本框 6155"/>
          <p:cNvSpPr txBox="1"/>
          <p:nvPr/>
        </p:nvSpPr>
        <p:spPr>
          <a:xfrm>
            <a:off x="5486400" y="3581400"/>
            <a:ext cx="11430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6156" name="直接连接符 6156"/>
          <p:cNvSpPr/>
          <p:nvPr/>
        </p:nvSpPr>
        <p:spPr>
          <a:xfrm>
            <a:off x="6629400" y="3810000"/>
            <a:ext cx="762000" cy="0"/>
          </a:xfrm>
          <a:prstGeom prst="line">
            <a:avLst/>
          </a:prstGeom>
          <a:ln w="31750" cap="flat" cmpd="sng">
            <a:solidFill>
              <a:schemeClr val="tx1"/>
            </a:solidFill>
            <a:prstDash val="solid"/>
            <a:round/>
            <a:headEnd type="none" w="med" len="med"/>
            <a:tailEnd type="triangle" w="med" len="med"/>
          </a:ln>
        </p:spPr>
      </p:sp>
      <p:sp>
        <p:nvSpPr>
          <p:cNvPr id="6157" name="直接连接符 6157"/>
          <p:cNvSpPr/>
          <p:nvPr/>
        </p:nvSpPr>
        <p:spPr>
          <a:xfrm>
            <a:off x="914400" y="4191000"/>
            <a:ext cx="914400" cy="0"/>
          </a:xfrm>
          <a:prstGeom prst="line">
            <a:avLst/>
          </a:prstGeom>
          <a:ln w="31750" cap="flat" cmpd="sng">
            <a:solidFill>
              <a:schemeClr val="tx1"/>
            </a:solidFill>
            <a:prstDash val="solid"/>
            <a:round/>
            <a:headEnd type="none" w="med" len="med"/>
            <a:tailEnd type="triangle" w="med" len="med"/>
          </a:ln>
        </p:spPr>
      </p:sp>
      <p:sp>
        <p:nvSpPr>
          <p:cNvPr id="6158" name="文本框 6158"/>
          <p:cNvSpPr txBox="1"/>
          <p:nvPr/>
        </p:nvSpPr>
        <p:spPr>
          <a:xfrm>
            <a:off x="1828800" y="3886200"/>
            <a:ext cx="19812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6159" name="文本框 6159"/>
          <p:cNvSpPr txBox="1"/>
          <p:nvPr/>
        </p:nvSpPr>
        <p:spPr>
          <a:xfrm>
            <a:off x="1828800" y="4038600"/>
            <a:ext cx="12954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代理商</a:t>
            </a:r>
            <a:endParaRPr lang="zh-CN" altLang="en-US" b="1" dirty="0">
              <a:latin typeface="Arial" panose="020B0604020202020204" pitchFamily="34" charset="0"/>
              <a:ea typeface="宋体" panose="02010600030101010101" pitchFamily="2" charset="-122"/>
            </a:endParaRPr>
          </a:p>
        </p:txBody>
      </p:sp>
      <p:sp>
        <p:nvSpPr>
          <p:cNvPr id="6160" name="直接连接符 6160"/>
          <p:cNvSpPr/>
          <p:nvPr/>
        </p:nvSpPr>
        <p:spPr>
          <a:xfrm>
            <a:off x="3124200" y="4267200"/>
            <a:ext cx="2362200" cy="0"/>
          </a:xfrm>
          <a:prstGeom prst="line">
            <a:avLst/>
          </a:prstGeom>
          <a:ln w="31750" cap="flat" cmpd="sng">
            <a:solidFill>
              <a:schemeClr val="tx1"/>
            </a:solidFill>
            <a:prstDash val="solid"/>
            <a:round/>
            <a:headEnd type="none" w="med" len="med"/>
            <a:tailEnd type="triangle" w="med" len="med"/>
          </a:ln>
        </p:spPr>
      </p:sp>
      <p:sp>
        <p:nvSpPr>
          <p:cNvPr id="6161" name="文本框 6161"/>
          <p:cNvSpPr txBox="1"/>
          <p:nvPr/>
        </p:nvSpPr>
        <p:spPr>
          <a:xfrm>
            <a:off x="5486400" y="4114800"/>
            <a:ext cx="11430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6162" name="直接连接符 6162"/>
          <p:cNvSpPr/>
          <p:nvPr/>
        </p:nvSpPr>
        <p:spPr>
          <a:xfrm>
            <a:off x="6629400" y="4267200"/>
            <a:ext cx="762000" cy="0"/>
          </a:xfrm>
          <a:prstGeom prst="line">
            <a:avLst/>
          </a:prstGeom>
          <a:ln w="31750" cap="flat" cmpd="sng">
            <a:solidFill>
              <a:schemeClr val="tx1"/>
            </a:solidFill>
            <a:prstDash val="solid"/>
            <a:round/>
            <a:headEnd type="none" w="med" len="med"/>
            <a:tailEnd type="triangle" w="med" len="med"/>
          </a:ln>
        </p:spPr>
      </p:sp>
      <p:sp>
        <p:nvSpPr>
          <p:cNvPr id="6163" name="直接连接符 6163"/>
          <p:cNvSpPr/>
          <p:nvPr/>
        </p:nvSpPr>
        <p:spPr>
          <a:xfrm>
            <a:off x="914400" y="4724400"/>
            <a:ext cx="914400" cy="0"/>
          </a:xfrm>
          <a:prstGeom prst="line">
            <a:avLst/>
          </a:prstGeom>
          <a:ln w="31750" cap="flat" cmpd="sng">
            <a:solidFill>
              <a:schemeClr val="tx1"/>
            </a:solidFill>
            <a:prstDash val="solid"/>
            <a:round/>
            <a:headEnd type="none" w="med" len="med"/>
            <a:tailEnd type="triangle" w="med" len="med"/>
          </a:ln>
        </p:spPr>
      </p:sp>
      <p:sp>
        <p:nvSpPr>
          <p:cNvPr id="6164" name="文本框 6164"/>
          <p:cNvSpPr txBox="1"/>
          <p:nvPr/>
        </p:nvSpPr>
        <p:spPr>
          <a:xfrm>
            <a:off x="1828800" y="4495800"/>
            <a:ext cx="12954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代理商</a:t>
            </a:r>
            <a:endParaRPr lang="zh-CN" altLang="en-US" b="1" dirty="0">
              <a:latin typeface="Arial" panose="020B0604020202020204" pitchFamily="34" charset="0"/>
              <a:ea typeface="宋体" panose="02010600030101010101" pitchFamily="2" charset="-122"/>
            </a:endParaRPr>
          </a:p>
        </p:txBody>
      </p:sp>
      <p:sp>
        <p:nvSpPr>
          <p:cNvPr id="6165" name="直接连接符 6165"/>
          <p:cNvSpPr/>
          <p:nvPr/>
        </p:nvSpPr>
        <p:spPr>
          <a:xfrm>
            <a:off x="3124200" y="4724400"/>
            <a:ext cx="762000" cy="0"/>
          </a:xfrm>
          <a:prstGeom prst="line">
            <a:avLst/>
          </a:prstGeom>
          <a:ln w="31750" cap="flat" cmpd="sng">
            <a:solidFill>
              <a:schemeClr val="tx1"/>
            </a:solidFill>
            <a:prstDash val="solid"/>
            <a:round/>
            <a:headEnd type="none" w="med" len="med"/>
            <a:tailEnd type="triangle" w="med" len="med"/>
          </a:ln>
        </p:spPr>
      </p:sp>
      <p:sp>
        <p:nvSpPr>
          <p:cNvPr id="6166" name="文本框 6166"/>
          <p:cNvSpPr txBox="1"/>
          <p:nvPr/>
        </p:nvSpPr>
        <p:spPr>
          <a:xfrm>
            <a:off x="3886200" y="4495800"/>
            <a:ext cx="9906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6167" name="直接连接符 6167"/>
          <p:cNvSpPr/>
          <p:nvPr/>
        </p:nvSpPr>
        <p:spPr>
          <a:xfrm>
            <a:off x="4876800" y="4724400"/>
            <a:ext cx="609600" cy="0"/>
          </a:xfrm>
          <a:prstGeom prst="line">
            <a:avLst/>
          </a:prstGeom>
          <a:ln w="31750" cap="flat" cmpd="sng">
            <a:solidFill>
              <a:schemeClr val="tx1"/>
            </a:solidFill>
            <a:prstDash val="solid"/>
            <a:round/>
            <a:headEnd type="none" w="med" len="med"/>
            <a:tailEnd type="triangle" w="med" len="med"/>
          </a:ln>
        </p:spPr>
      </p:sp>
      <p:sp>
        <p:nvSpPr>
          <p:cNvPr id="6168" name="文本框 6168"/>
          <p:cNvSpPr txBox="1"/>
          <p:nvPr/>
        </p:nvSpPr>
        <p:spPr>
          <a:xfrm>
            <a:off x="5486400" y="4572000"/>
            <a:ext cx="1143000" cy="376238"/>
          </a:xfrm>
          <a:prstGeom prst="rect">
            <a:avLst/>
          </a:prstGeom>
          <a:solidFill>
            <a:schemeClr val="accent1"/>
          </a:solid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6169" name="直接连接符 6169"/>
          <p:cNvSpPr/>
          <p:nvPr/>
        </p:nvSpPr>
        <p:spPr>
          <a:xfrm>
            <a:off x="6629400" y="4800600"/>
            <a:ext cx="762000" cy="0"/>
          </a:xfrm>
          <a:prstGeom prst="line">
            <a:avLst/>
          </a:prstGeom>
          <a:ln w="31750" cap="flat" cmpd="sng">
            <a:solidFill>
              <a:schemeClr val="tx1"/>
            </a:solidFill>
            <a:prstDash val="solid"/>
            <a:round/>
            <a:headEnd type="none" w="med" len="med"/>
            <a:tailEnd type="triangle" w="med" len="med"/>
          </a:ln>
        </p:spPr>
      </p:sp>
      <p:sp>
        <p:nvSpPr>
          <p:cNvPr id="6170" name="直接连接符 6170"/>
          <p:cNvSpPr/>
          <p:nvPr/>
        </p:nvSpPr>
        <p:spPr>
          <a:xfrm>
            <a:off x="2362200" y="4876800"/>
            <a:ext cx="0" cy="457200"/>
          </a:xfrm>
          <a:prstGeom prst="line">
            <a:avLst/>
          </a:prstGeom>
          <a:ln w="31750" cap="flat" cmpd="sng">
            <a:solidFill>
              <a:schemeClr val="tx1"/>
            </a:solidFill>
            <a:prstDash val="solid"/>
            <a:round/>
            <a:headEnd type="none" w="med" len="med"/>
            <a:tailEnd type="none" w="med" len="med"/>
          </a:ln>
        </p:spPr>
      </p:sp>
      <p:sp>
        <p:nvSpPr>
          <p:cNvPr id="6171" name="直接连接符 6171"/>
          <p:cNvSpPr/>
          <p:nvPr/>
        </p:nvSpPr>
        <p:spPr>
          <a:xfrm>
            <a:off x="2362200" y="5334000"/>
            <a:ext cx="3505200" cy="0"/>
          </a:xfrm>
          <a:prstGeom prst="line">
            <a:avLst/>
          </a:prstGeom>
          <a:ln w="31750" cap="flat" cmpd="sng">
            <a:solidFill>
              <a:schemeClr val="tx1"/>
            </a:solidFill>
            <a:prstDash val="solid"/>
            <a:round/>
            <a:headEnd type="none" w="med" len="med"/>
            <a:tailEnd type="none" w="med" len="med"/>
          </a:ln>
        </p:spPr>
      </p:sp>
      <p:sp>
        <p:nvSpPr>
          <p:cNvPr id="6172" name="直接连接符 6172"/>
          <p:cNvSpPr/>
          <p:nvPr/>
        </p:nvSpPr>
        <p:spPr>
          <a:xfrm>
            <a:off x="5867400" y="4953000"/>
            <a:ext cx="0" cy="381000"/>
          </a:xfrm>
          <a:prstGeom prst="line">
            <a:avLst/>
          </a:prstGeom>
          <a:ln w="31750" cap="flat" cmpd="sng">
            <a:solidFill>
              <a:schemeClr val="tx1"/>
            </a:solidFill>
            <a:prstDash val="solid"/>
            <a:round/>
            <a:headEnd type="none" w="med" len="med"/>
            <a:tailEnd type="none" w="med" len="med"/>
          </a:ln>
        </p:spPr>
      </p:sp>
      <p:sp>
        <p:nvSpPr>
          <p:cNvPr id="6173" name="直接连接符 6173"/>
          <p:cNvSpPr/>
          <p:nvPr/>
        </p:nvSpPr>
        <p:spPr>
          <a:xfrm>
            <a:off x="4038600" y="5334000"/>
            <a:ext cx="0" cy="304800"/>
          </a:xfrm>
          <a:prstGeom prst="line">
            <a:avLst/>
          </a:prstGeom>
          <a:ln w="31750" cap="flat" cmpd="sng">
            <a:solidFill>
              <a:schemeClr val="tx1"/>
            </a:solidFill>
            <a:prstDash val="solid"/>
            <a:round/>
            <a:headEnd type="none" w="med" len="med"/>
            <a:tailEnd type="triangle" w="med" len="med"/>
          </a:ln>
        </p:spPr>
      </p:sp>
      <p:sp>
        <p:nvSpPr>
          <p:cNvPr id="6174" name="矩形 6174"/>
          <p:cNvSpPr/>
          <p:nvPr/>
        </p:nvSpPr>
        <p:spPr>
          <a:xfrm>
            <a:off x="3429000" y="5715000"/>
            <a:ext cx="1295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中间商</a:t>
            </a:r>
            <a:endParaRPr lang="zh-CN" altLang="en-US" b="1" dirty="0">
              <a:latin typeface="Arial" panose="020B0604020202020204" pitchFamily="34" charset="0"/>
              <a:ea typeface="宋体" panose="02010600030101010101" pitchFamily="2" charset="-122"/>
            </a:endParaRPr>
          </a:p>
        </p:txBody>
      </p:sp>
      <p:sp>
        <p:nvSpPr>
          <p:cNvPr id="6175" name="文本框 6175"/>
          <p:cNvSpPr txBox="1"/>
          <p:nvPr/>
        </p:nvSpPr>
        <p:spPr>
          <a:xfrm>
            <a:off x="2133600" y="2362200"/>
            <a:ext cx="4343400" cy="366713"/>
          </a:xfrm>
          <a:prstGeom prst="rect">
            <a:avLst/>
          </a:prstGeom>
          <a:noFill/>
          <a:ln w="9525">
            <a:noFill/>
          </a:ln>
        </p:spPr>
        <p:txBody>
          <a:bodyPr anchor="t">
            <a:spAutoFit/>
          </a:bodyPr>
          <a:p>
            <a:pPr>
              <a:spcBef>
                <a:spcPct val="50000"/>
              </a:spcBef>
              <a:buClrTx/>
              <a:buSzTx/>
              <a:buFontTx/>
            </a:pPr>
            <a:r>
              <a:rPr lang="en-US" altLang="zh-CN" b="1" dirty="0">
                <a:latin typeface="楷体_GB2312" pitchFamily="1" charset="-122"/>
                <a:ea typeface="楷体_GB2312" pitchFamily="1" charset="-122"/>
              </a:rPr>
              <a:t>        </a:t>
            </a:r>
            <a:r>
              <a:rPr lang="zh-CN" altLang="en-US" b="1" dirty="0">
                <a:latin typeface="楷体_GB2312" pitchFamily="1" charset="-122"/>
                <a:ea typeface="楷体_GB2312" pitchFamily="1" charset="-122"/>
              </a:rPr>
              <a:t>消费品渠道</a:t>
            </a:r>
            <a:endParaRPr lang="zh-CN" altLang="en-US" b="1" dirty="0">
              <a:latin typeface="楷体_GB2312" pitchFamily="1" charset="-122"/>
              <a:ea typeface="楷体_GB2312" pitchFamily="1" charset="-122"/>
            </a:endParaRPr>
          </a:p>
        </p:txBody>
      </p:sp>
      <p:sp>
        <p:nvSpPr>
          <p:cNvPr id="6176" name="矩形 6176"/>
          <p:cNvSpPr/>
          <p:nvPr/>
        </p:nvSpPr>
        <p:spPr>
          <a:xfrm>
            <a:off x="533400" y="609600"/>
            <a:ext cx="4113213" cy="519113"/>
          </a:xfrm>
          <a:prstGeom prst="rect">
            <a:avLst/>
          </a:prstGeom>
          <a:noFill/>
          <a:ln w="9525">
            <a:noFill/>
          </a:ln>
        </p:spPr>
        <p:txBody>
          <a:bodyPr wrap="none" anchor="t">
            <a:spAutoFit/>
          </a:bodyPr>
          <a:p>
            <a:pPr>
              <a:buClrTx/>
              <a:buSzTx/>
              <a:buFontTx/>
            </a:pPr>
            <a:r>
              <a:rPr lang="zh-CN" altLang="en-US" sz="2800" b="1" dirty="0">
                <a:solidFill>
                  <a:srgbClr val="000000"/>
                </a:solidFill>
                <a:latin typeface="Arial" panose="020B0604020202020204" pitchFamily="34" charset="0"/>
                <a:ea typeface="宋体" panose="02010600030101010101" pitchFamily="2" charset="-122"/>
              </a:rPr>
              <a:t>一、销售渠道的结构策划</a:t>
            </a:r>
            <a:endParaRPr lang="zh-CN" altLang="en-US" sz="2800" b="1" dirty="0">
              <a:solidFill>
                <a:srgbClr val="000000"/>
              </a:solidFill>
              <a:latin typeface="Arial" panose="020B0604020202020204" pitchFamily="34" charset="0"/>
              <a:ea typeface="宋体" panose="02010600030101010101" pitchFamily="2" charset="-122"/>
            </a:endParaRPr>
          </a:p>
        </p:txBody>
      </p:sp>
      <p:sp>
        <p:nvSpPr>
          <p:cNvPr id="6177" name="矩形 6177"/>
          <p:cNvSpPr/>
          <p:nvPr/>
        </p:nvSpPr>
        <p:spPr>
          <a:xfrm>
            <a:off x="533400" y="1295400"/>
            <a:ext cx="4562475" cy="931863"/>
          </a:xfrm>
          <a:prstGeom prst="rect">
            <a:avLst/>
          </a:prstGeom>
          <a:noFill/>
          <a:ln w="9525">
            <a:noFill/>
          </a:ln>
        </p:spPr>
        <p:txBody>
          <a:bodyPr anchor="t">
            <a:spAutoFit/>
          </a:bodyPr>
          <a:p>
            <a:pPr>
              <a:lnSpc>
                <a:spcPct val="90000"/>
              </a:lnSpc>
              <a:spcBef>
                <a:spcPct val="50000"/>
              </a:spcBef>
              <a:buClr>
                <a:schemeClr val="hlink"/>
              </a:buClr>
              <a:buSzPct val="70000"/>
              <a:buFont typeface="Wingdings" panose="05000000000000000000" pitchFamily="2" charset="2"/>
            </a:pPr>
            <a:r>
              <a:rPr lang="zh-CN" altLang="en-US" sz="2400" b="1" dirty="0">
                <a:solidFill>
                  <a:srgbClr val="000000"/>
                </a:solidFill>
                <a:latin typeface="Times New Roman" panose="02020603050405020304" pitchFamily="2" charset="0"/>
                <a:ea typeface="宋体" panose="02010600030101010101" pitchFamily="2" charset="-122"/>
              </a:rPr>
              <a:t>（一</a:t>
            </a:r>
            <a:r>
              <a:rPr lang="en-US" altLang="zh-CN" sz="2400" b="1" dirty="0">
                <a:solidFill>
                  <a:srgbClr val="000000"/>
                </a:solidFill>
                <a:latin typeface="Times New Roman" panose="02020603050405020304" pitchFamily="2" charset="0"/>
                <a:ea typeface="宋体" panose="02010600030101010101" pitchFamily="2" charset="-122"/>
              </a:rPr>
              <a:t>) </a:t>
            </a:r>
            <a:r>
              <a:rPr lang="zh-CN" altLang="en-US" sz="2400" b="1" dirty="0">
                <a:solidFill>
                  <a:srgbClr val="000000"/>
                </a:solidFill>
                <a:latin typeface="Times New Roman" panose="02020603050405020304" pitchFamily="2" charset="0"/>
                <a:ea typeface="宋体" panose="02010600030101010101" pitchFamily="2" charset="-122"/>
              </a:rPr>
              <a:t>销售渠道的长度结构 </a:t>
            </a:r>
            <a:endParaRPr lang="zh-CN" altLang="en-US" sz="2400" b="1" dirty="0">
              <a:solidFill>
                <a:srgbClr val="000000"/>
              </a:solidFill>
              <a:latin typeface="Times New Roman" panose="02020603050405020304" pitchFamily="2" charset="0"/>
              <a:ea typeface="宋体" panose="02010600030101010101" pitchFamily="2" charset="-122"/>
            </a:endParaRPr>
          </a:p>
          <a:p>
            <a:pPr>
              <a:lnSpc>
                <a:spcPct val="90000"/>
              </a:lnSpc>
              <a:spcBef>
                <a:spcPct val="50000"/>
              </a:spcBef>
              <a:buClr>
                <a:schemeClr val="hlink"/>
              </a:buClr>
              <a:buSzPct val="70000"/>
              <a:buFont typeface="Wingdings" panose="05000000000000000000" pitchFamily="2" charset="2"/>
            </a:pPr>
            <a:r>
              <a:rPr lang="zh-CN" altLang="en-US" sz="2400" dirty="0">
                <a:latin typeface="Times New Roman" panose="02020603050405020304" pitchFamily="2" charset="0"/>
                <a:ea typeface="宋体" panose="02010600030101010101" pitchFamily="2" charset="-122"/>
              </a:rPr>
              <a:t>    </a:t>
            </a:r>
            <a:endParaRPr lang="zh-CN" altLang="en-US" sz="2400" dirty="0">
              <a:latin typeface="Times New Roman" panose="02020603050405020304" pitchFamily="2" charset="0"/>
              <a:ea typeface="宋体" panose="02010600030101010101" pitchFamily="2" charset="-122"/>
            </a:endParaRPr>
          </a:p>
        </p:txBody>
      </p:sp>
      <p:sp>
        <p:nvSpPr>
          <p:cNvPr id="6178"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6180" name="矩形 6179"/>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挠捌暑猖诌腻标肿拖糊咋逗瓤肚胺几媒铸许揖命殃柳子胶善兰鞘剧侠兽租渠道策划渠道策划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77"/>
                                        </p:tgtEl>
                                        <p:attrNameLst>
                                          <p:attrName>style.visibility</p:attrName>
                                        </p:attrNameLst>
                                      </p:cBhvr>
                                      <p:to>
                                        <p:strVal val="visible"/>
                                      </p:to>
                                    </p:set>
                                    <p:animEffect transition="in" filter="checkerboard(across)">
                                      <p:cBhvr>
                                        <p:cTn id="7" dur="500"/>
                                        <p:tgtEl>
                                          <p:spTgt spid="617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75"/>
                                        </p:tgtEl>
                                        <p:attrNameLst>
                                          <p:attrName>style.visibility</p:attrName>
                                        </p:attrNameLst>
                                      </p:cBhvr>
                                      <p:to>
                                        <p:strVal val="visible"/>
                                      </p:to>
                                    </p:set>
                                    <p:animEffect transition="in" filter="dissolve">
                                      <p:cBhvr>
                                        <p:cTn id="12" dur="500"/>
                                        <p:tgtEl>
                                          <p:spTgt spid="617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nodePh="1">
                                  <p:stCondLst>
                                    <p:cond delay="0"/>
                                  </p:stCondLst>
                                  <p:endCondLst>
                                    <p:cond evt="begin" delay="0">
                                      <p:tn val="15"/>
                                    </p:cond>
                                  </p:endCondLst>
                                  <p:childTnLst>
                                    <p:set>
                                      <p:cBhvr>
                                        <p:cTn id="16" dur="1" fill="hold">
                                          <p:stCondLst>
                                            <p:cond delay="0"/>
                                          </p:stCondLst>
                                        </p:cTn>
                                        <p:tgtEl>
                                          <p:spTgt spid="6145">
                                            <p:txEl>
                                              <p:charRg st="0" end="1"/>
                                            </p:txEl>
                                          </p:spTgt>
                                        </p:tgtEl>
                                        <p:attrNameLst>
                                          <p:attrName>style.visibility</p:attrName>
                                        </p:attrNameLst>
                                      </p:cBhvr>
                                      <p:to>
                                        <p:strVal val="visible"/>
                                      </p:to>
                                    </p:set>
                                    <p:animEffect transition="in" filter="checkerboard(across)">
                                      <p:cBhvr>
                                        <p:cTn id="17" dur="500"/>
                                        <p:tgtEl>
                                          <p:spTgt spid="6145">
                                            <p:txEl>
                                              <p:charRg st="0"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146"/>
                                        </p:tgtEl>
                                        <p:attrNameLst>
                                          <p:attrName>style.visibility</p:attrName>
                                        </p:attrNameLst>
                                      </p:cBhvr>
                                      <p:to>
                                        <p:strVal val="visible"/>
                                      </p:to>
                                    </p:set>
                                    <p:anim calcmode="lin" valueType="num">
                                      <p:cBhvr>
                                        <p:cTn id="22" dur="1000" fill="hold"/>
                                        <p:tgtEl>
                                          <p:spTgt spid="6146"/>
                                        </p:tgtEl>
                                        <p:attrNameLst>
                                          <p:attrName>ppt_w</p:attrName>
                                        </p:attrNameLst>
                                      </p:cBhvr>
                                      <p:tavLst>
                                        <p:tav tm="0">
                                          <p:val>
                                            <p:strVal val="#ppt_w*0.70"/>
                                          </p:val>
                                        </p:tav>
                                        <p:tav tm="100000">
                                          <p:val>
                                            <p:strVal val="#ppt_w"/>
                                          </p:val>
                                        </p:tav>
                                      </p:tavLst>
                                    </p:anim>
                                    <p:anim calcmode="lin" valueType="num">
                                      <p:cBhvr>
                                        <p:cTn id="23" dur="1000" fill="hold"/>
                                        <p:tgtEl>
                                          <p:spTgt spid="6146"/>
                                        </p:tgtEl>
                                        <p:attrNameLst>
                                          <p:attrName>ppt_h</p:attrName>
                                        </p:attrNameLst>
                                      </p:cBhvr>
                                      <p:tavLst>
                                        <p:tav tm="0">
                                          <p:val>
                                            <p:strVal val="#ppt_h"/>
                                          </p:val>
                                        </p:tav>
                                        <p:tav tm="100000">
                                          <p:val>
                                            <p:strVal val="#ppt_h"/>
                                          </p:val>
                                        </p:tav>
                                      </p:tavLst>
                                    </p:anim>
                                    <p:animEffect transition="in" filter="fade">
                                      <p:cBhvr>
                                        <p:cTn id="24" dur="1000"/>
                                        <p:tgtEl>
                                          <p:spTgt spid="6146"/>
                                        </p:tgtEl>
                                      </p:cBhvr>
                                    </p:animEffect>
                                  </p:childTnLst>
                                </p:cTn>
                              </p:par>
                              <p:par>
                                <p:cTn id="25" presetID="55" presetClass="entr" presetSubtype="0" fill="hold" nodeType="withEffect">
                                  <p:stCondLst>
                                    <p:cond delay="0"/>
                                  </p:stCondLst>
                                  <p:childTnLst>
                                    <p:set>
                                      <p:cBhvr>
                                        <p:cTn id="26" dur="1" fill="hold">
                                          <p:stCondLst>
                                            <p:cond delay="0"/>
                                          </p:stCondLst>
                                        </p:cTn>
                                        <p:tgtEl>
                                          <p:spTgt spid="6148"/>
                                        </p:tgtEl>
                                        <p:attrNameLst>
                                          <p:attrName>style.visibility</p:attrName>
                                        </p:attrNameLst>
                                      </p:cBhvr>
                                      <p:to>
                                        <p:strVal val="visible"/>
                                      </p:to>
                                    </p:set>
                                    <p:anim calcmode="lin" valueType="num">
                                      <p:cBhvr>
                                        <p:cTn id="27" dur="1000" fill="hold"/>
                                        <p:tgtEl>
                                          <p:spTgt spid="6148"/>
                                        </p:tgtEl>
                                        <p:attrNameLst>
                                          <p:attrName>ppt_w</p:attrName>
                                        </p:attrNameLst>
                                      </p:cBhvr>
                                      <p:tavLst>
                                        <p:tav tm="0">
                                          <p:val>
                                            <p:strVal val="#ppt_w*0.70"/>
                                          </p:val>
                                        </p:tav>
                                        <p:tav tm="100000">
                                          <p:val>
                                            <p:strVal val="#ppt_w"/>
                                          </p:val>
                                        </p:tav>
                                      </p:tavLst>
                                    </p:anim>
                                    <p:anim calcmode="lin" valueType="num">
                                      <p:cBhvr>
                                        <p:cTn id="28" dur="1000" fill="hold"/>
                                        <p:tgtEl>
                                          <p:spTgt spid="6148"/>
                                        </p:tgtEl>
                                        <p:attrNameLst>
                                          <p:attrName>ppt_h</p:attrName>
                                        </p:attrNameLst>
                                      </p:cBhvr>
                                      <p:tavLst>
                                        <p:tav tm="0">
                                          <p:val>
                                            <p:strVal val="#ppt_h"/>
                                          </p:val>
                                        </p:tav>
                                        <p:tav tm="100000">
                                          <p:val>
                                            <p:strVal val="#ppt_h"/>
                                          </p:val>
                                        </p:tav>
                                      </p:tavLst>
                                    </p:anim>
                                    <p:animEffect transition="in" filter="fade">
                                      <p:cBhvr>
                                        <p:cTn id="29" dur="1000"/>
                                        <p:tgtEl>
                                          <p:spTgt spid="6148"/>
                                        </p:tgtEl>
                                      </p:cBhvr>
                                    </p:animEffect>
                                  </p:childTnLst>
                                </p:cTn>
                              </p:par>
                              <p:par>
                                <p:cTn id="30" presetID="55" presetClass="entr" presetSubtype="0" fill="hold" nodeType="withEffect">
                                  <p:stCondLst>
                                    <p:cond delay="0"/>
                                  </p:stCondLst>
                                  <p:childTnLst>
                                    <p:set>
                                      <p:cBhvr>
                                        <p:cTn id="31" dur="1" fill="hold">
                                          <p:stCondLst>
                                            <p:cond delay="0"/>
                                          </p:stCondLst>
                                        </p:cTn>
                                        <p:tgtEl>
                                          <p:spTgt spid="6149"/>
                                        </p:tgtEl>
                                        <p:attrNameLst>
                                          <p:attrName>style.visibility</p:attrName>
                                        </p:attrNameLst>
                                      </p:cBhvr>
                                      <p:to>
                                        <p:strVal val="visible"/>
                                      </p:to>
                                    </p:set>
                                    <p:anim calcmode="lin" valueType="num">
                                      <p:cBhvr>
                                        <p:cTn id="32" dur="1000" fill="hold"/>
                                        <p:tgtEl>
                                          <p:spTgt spid="6149"/>
                                        </p:tgtEl>
                                        <p:attrNameLst>
                                          <p:attrName>ppt_w</p:attrName>
                                        </p:attrNameLst>
                                      </p:cBhvr>
                                      <p:tavLst>
                                        <p:tav tm="0">
                                          <p:val>
                                            <p:strVal val="#ppt_w*0.70"/>
                                          </p:val>
                                        </p:tav>
                                        <p:tav tm="100000">
                                          <p:val>
                                            <p:strVal val="#ppt_w"/>
                                          </p:val>
                                        </p:tav>
                                      </p:tavLst>
                                    </p:anim>
                                    <p:anim calcmode="lin" valueType="num">
                                      <p:cBhvr>
                                        <p:cTn id="33" dur="1000" fill="hold"/>
                                        <p:tgtEl>
                                          <p:spTgt spid="6149"/>
                                        </p:tgtEl>
                                        <p:attrNameLst>
                                          <p:attrName>ppt_h</p:attrName>
                                        </p:attrNameLst>
                                      </p:cBhvr>
                                      <p:tavLst>
                                        <p:tav tm="0">
                                          <p:val>
                                            <p:strVal val="#ppt_h"/>
                                          </p:val>
                                        </p:tav>
                                        <p:tav tm="100000">
                                          <p:val>
                                            <p:strVal val="#ppt_h"/>
                                          </p:val>
                                        </p:tav>
                                      </p:tavLst>
                                    </p:anim>
                                    <p:animEffect transition="in" filter="fade">
                                      <p:cBhvr>
                                        <p:cTn id="34" dur="1000"/>
                                        <p:tgtEl>
                                          <p:spTgt spid="6149"/>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6150"/>
                                        </p:tgtEl>
                                        <p:attrNameLst>
                                          <p:attrName>style.visibility</p:attrName>
                                        </p:attrNameLst>
                                      </p:cBhvr>
                                      <p:to>
                                        <p:strVal val="visible"/>
                                      </p:to>
                                    </p:set>
                                    <p:anim calcmode="lin" valueType="num">
                                      <p:cBhvr>
                                        <p:cTn id="37" dur="1000" fill="hold"/>
                                        <p:tgtEl>
                                          <p:spTgt spid="6150"/>
                                        </p:tgtEl>
                                        <p:attrNameLst>
                                          <p:attrName>ppt_w</p:attrName>
                                        </p:attrNameLst>
                                      </p:cBhvr>
                                      <p:tavLst>
                                        <p:tav tm="0">
                                          <p:val>
                                            <p:strVal val="#ppt_w*0.70"/>
                                          </p:val>
                                        </p:tav>
                                        <p:tav tm="100000">
                                          <p:val>
                                            <p:strVal val="#ppt_w"/>
                                          </p:val>
                                        </p:tav>
                                      </p:tavLst>
                                    </p:anim>
                                    <p:anim calcmode="lin" valueType="num">
                                      <p:cBhvr>
                                        <p:cTn id="38" dur="1000" fill="hold"/>
                                        <p:tgtEl>
                                          <p:spTgt spid="6150"/>
                                        </p:tgtEl>
                                        <p:attrNameLst>
                                          <p:attrName>ppt_h</p:attrName>
                                        </p:attrNameLst>
                                      </p:cBhvr>
                                      <p:tavLst>
                                        <p:tav tm="0">
                                          <p:val>
                                            <p:strVal val="#ppt_h"/>
                                          </p:val>
                                        </p:tav>
                                        <p:tav tm="100000">
                                          <p:val>
                                            <p:strVal val="#ppt_h"/>
                                          </p:val>
                                        </p:tav>
                                      </p:tavLst>
                                    </p:anim>
                                    <p:animEffect transition="in" filter="fade">
                                      <p:cBhvr>
                                        <p:cTn id="39" dur="1000"/>
                                        <p:tgtEl>
                                          <p:spTgt spid="6150"/>
                                        </p:tgtEl>
                                      </p:cBhvr>
                                    </p:animEffect>
                                  </p:childTnLst>
                                </p:cTn>
                              </p:par>
                              <p:par>
                                <p:cTn id="40" presetID="55" presetClass="entr" presetSubtype="0" fill="hold" nodeType="withEffect">
                                  <p:stCondLst>
                                    <p:cond delay="0"/>
                                  </p:stCondLst>
                                  <p:childTnLst>
                                    <p:set>
                                      <p:cBhvr>
                                        <p:cTn id="41" dur="1" fill="hold">
                                          <p:stCondLst>
                                            <p:cond delay="0"/>
                                          </p:stCondLst>
                                        </p:cTn>
                                        <p:tgtEl>
                                          <p:spTgt spid="6151"/>
                                        </p:tgtEl>
                                        <p:attrNameLst>
                                          <p:attrName>style.visibility</p:attrName>
                                        </p:attrNameLst>
                                      </p:cBhvr>
                                      <p:to>
                                        <p:strVal val="visible"/>
                                      </p:to>
                                    </p:set>
                                    <p:anim calcmode="lin" valueType="num">
                                      <p:cBhvr>
                                        <p:cTn id="42" dur="1000" fill="hold"/>
                                        <p:tgtEl>
                                          <p:spTgt spid="6151"/>
                                        </p:tgtEl>
                                        <p:attrNameLst>
                                          <p:attrName>ppt_w</p:attrName>
                                        </p:attrNameLst>
                                      </p:cBhvr>
                                      <p:tavLst>
                                        <p:tav tm="0">
                                          <p:val>
                                            <p:strVal val="#ppt_w*0.70"/>
                                          </p:val>
                                        </p:tav>
                                        <p:tav tm="100000">
                                          <p:val>
                                            <p:strVal val="#ppt_w"/>
                                          </p:val>
                                        </p:tav>
                                      </p:tavLst>
                                    </p:anim>
                                    <p:anim calcmode="lin" valueType="num">
                                      <p:cBhvr>
                                        <p:cTn id="43" dur="1000" fill="hold"/>
                                        <p:tgtEl>
                                          <p:spTgt spid="6151"/>
                                        </p:tgtEl>
                                        <p:attrNameLst>
                                          <p:attrName>ppt_h</p:attrName>
                                        </p:attrNameLst>
                                      </p:cBhvr>
                                      <p:tavLst>
                                        <p:tav tm="0">
                                          <p:val>
                                            <p:strVal val="#ppt_h"/>
                                          </p:val>
                                        </p:tav>
                                        <p:tav tm="100000">
                                          <p:val>
                                            <p:strVal val="#ppt_h"/>
                                          </p:val>
                                        </p:tav>
                                      </p:tavLst>
                                    </p:anim>
                                    <p:animEffect transition="in" filter="fade">
                                      <p:cBhvr>
                                        <p:cTn id="44" dur="1000"/>
                                        <p:tgtEl>
                                          <p:spTgt spid="6151"/>
                                        </p:tgtEl>
                                      </p:cBhvr>
                                    </p:animEffect>
                                  </p:childTnLst>
                                </p:cTn>
                              </p:par>
                              <p:par>
                                <p:cTn id="45" presetID="55" presetClass="entr" presetSubtype="0" fill="hold" nodeType="withEffect">
                                  <p:stCondLst>
                                    <p:cond delay="0"/>
                                  </p:stCondLst>
                                  <p:childTnLst>
                                    <p:set>
                                      <p:cBhvr>
                                        <p:cTn id="46" dur="1" fill="hold">
                                          <p:stCondLst>
                                            <p:cond delay="0"/>
                                          </p:stCondLst>
                                        </p:cTn>
                                        <p:tgtEl>
                                          <p:spTgt spid="6156"/>
                                        </p:tgtEl>
                                        <p:attrNameLst>
                                          <p:attrName>style.visibility</p:attrName>
                                        </p:attrNameLst>
                                      </p:cBhvr>
                                      <p:to>
                                        <p:strVal val="visible"/>
                                      </p:to>
                                    </p:set>
                                    <p:anim calcmode="lin" valueType="num">
                                      <p:cBhvr>
                                        <p:cTn id="47" dur="1000" fill="hold"/>
                                        <p:tgtEl>
                                          <p:spTgt spid="6156"/>
                                        </p:tgtEl>
                                        <p:attrNameLst>
                                          <p:attrName>ppt_w</p:attrName>
                                        </p:attrNameLst>
                                      </p:cBhvr>
                                      <p:tavLst>
                                        <p:tav tm="0">
                                          <p:val>
                                            <p:strVal val="#ppt_w*0.70"/>
                                          </p:val>
                                        </p:tav>
                                        <p:tav tm="100000">
                                          <p:val>
                                            <p:strVal val="#ppt_w"/>
                                          </p:val>
                                        </p:tav>
                                      </p:tavLst>
                                    </p:anim>
                                    <p:anim calcmode="lin" valueType="num">
                                      <p:cBhvr>
                                        <p:cTn id="48" dur="1000" fill="hold"/>
                                        <p:tgtEl>
                                          <p:spTgt spid="6156"/>
                                        </p:tgtEl>
                                        <p:attrNameLst>
                                          <p:attrName>ppt_h</p:attrName>
                                        </p:attrNameLst>
                                      </p:cBhvr>
                                      <p:tavLst>
                                        <p:tav tm="0">
                                          <p:val>
                                            <p:strVal val="#ppt_h"/>
                                          </p:val>
                                        </p:tav>
                                        <p:tav tm="100000">
                                          <p:val>
                                            <p:strVal val="#ppt_h"/>
                                          </p:val>
                                        </p:tav>
                                      </p:tavLst>
                                    </p:anim>
                                    <p:animEffect transition="in" filter="fade">
                                      <p:cBhvr>
                                        <p:cTn id="49" dur="1000"/>
                                        <p:tgtEl>
                                          <p:spTgt spid="6156"/>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6155"/>
                                        </p:tgtEl>
                                        <p:attrNameLst>
                                          <p:attrName>style.visibility</p:attrName>
                                        </p:attrNameLst>
                                      </p:cBhvr>
                                      <p:to>
                                        <p:strVal val="visible"/>
                                      </p:to>
                                    </p:set>
                                    <p:anim calcmode="lin" valueType="num">
                                      <p:cBhvr>
                                        <p:cTn id="52" dur="1000" fill="hold"/>
                                        <p:tgtEl>
                                          <p:spTgt spid="6155"/>
                                        </p:tgtEl>
                                        <p:attrNameLst>
                                          <p:attrName>ppt_w</p:attrName>
                                        </p:attrNameLst>
                                      </p:cBhvr>
                                      <p:tavLst>
                                        <p:tav tm="0">
                                          <p:val>
                                            <p:strVal val="#ppt_w*0.70"/>
                                          </p:val>
                                        </p:tav>
                                        <p:tav tm="100000">
                                          <p:val>
                                            <p:strVal val="#ppt_w"/>
                                          </p:val>
                                        </p:tav>
                                      </p:tavLst>
                                    </p:anim>
                                    <p:anim calcmode="lin" valueType="num">
                                      <p:cBhvr>
                                        <p:cTn id="53" dur="1000" fill="hold"/>
                                        <p:tgtEl>
                                          <p:spTgt spid="6155"/>
                                        </p:tgtEl>
                                        <p:attrNameLst>
                                          <p:attrName>ppt_h</p:attrName>
                                        </p:attrNameLst>
                                      </p:cBhvr>
                                      <p:tavLst>
                                        <p:tav tm="0">
                                          <p:val>
                                            <p:strVal val="#ppt_h"/>
                                          </p:val>
                                        </p:tav>
                                        <p:tav tm="100000">
                                          <p:val>
                                            <p:strVal val="#ppt_h"/>
                                          </p:val>
                                        </p:tav>
                                      </p:tavLst>
                                    </p:anim>
                                    <p:animEffect transition="in" filter="fade">
                                      <p:cBhvr>
                                        <p:cTn id="54" dur="1000"/>
                                        <p:tgtEl>
                                          <p:spTgt spid="6155"/>
                                        </p:tgtEl>
                                      </p:cBhvr>
                                    </p:animEffect>
                                  </p:childTnLst>
                                </p:cTn>
                              </p:par>
                              <p:par>
                                <p:cTn id="55" presetID="55" presetClass="entr" presetSubtype="0" fill="hold" nodeType="withEffect">
                                  <p:stCondLst>
                                    <p:cond delay="0"/>
                                  </p:stCondLst>
                                  <p:childTnLst>
                                    <p:set>
                                      <p:cBhvr>
                                        <p:cTn id="56" dur="1" fill="hold">
                                          <p:stCondLst>
                                            <p:cond delay="0"/>
                                          </p:stCondLst>
                                        </p:cTn>
                                        <p:tgtEl>
                                          <p:spTgt spid="6154"/>
                                        </p:tgtEl>
                                        <p:attrNameLst>
                                          <p:attrName>style.visibility</p:attrName>
                                        </p:attrNameLst>
                                      </p:cBhvr>
                                      <p:to>
                                        <p:strVal val="visible"/>
                                      </p:to>
                                    </p:set>
                                    <p:anim calcmode="lin" valueType="num">
                                      <p:cBhvr>
                                        <p:cTn id="57" dur="1000" fill="hold"/>
                                        <p:tgtEl>
                                          <p:spTgt spid="6154"/>
                                        </p:tgtEl>
                                        <p:attrNameLst>
                                          <p:attrName>ppt_w</p:attrName>
                                        </p:attrNameLst>
                                      </p:cBhvr>
                                      <p:tavLst>
                                        <p:tav tm="0">
                                          <p:val>
                                            <p:strVal val="#ppt_w*0.70"/>
                                          </p:val>
                                        </p:tav>
                                        <p:tav tm="100000">
                                          <p:val>
                                            <p:strVal val="#ppt_w"/>
                                          </p:val>
                                        </p:tav>
                                      </p:tavLst>
                                    </p:anim>
                                    <p:anim calcmode="lin" valueType="num">
                                      <p:cBhvr>
                                        <p:cTn id="58" dur="1000" fill="hold"/>
                                        <p:tgtEl>
                                          <p:spTgt spid="6154"/>
                                        </p:tgtEl>
                                        <p:attrNameLst>
                                          <p:attrName>ppt_h</p:attrName>
                                        </p:attrNameLst>
                                      </p:cBhvr>
                                      <p:tavLst>
                                        <p:tav tm="0">
                                          <p:val>
                                            <p:strVal val="#ppt_h"/>
                                          </p:val>
                                        </p:tav>
                                        <p:tav tm="100000">
                                          <p:val>
                                            <p:strVal val="#ppt_h"/>
                                          </p:val>
                                        </p:tav>
                                      </p:tavLst>
                                    </p:anim>
                                    <p:animEffect transition="in" filter="fade">
                                      <p:cBhvr>
                                        <p:cTn id="59" dur="1000"/>
                                        <p:tgtEl>
                                          <p:spTgt spid="6154"/>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6153"/>
                                        </p:tgtEl>
                                        <p:attrNameLst>
                                          <p:attrName>style.visibility</p:attrName>
                                        </p:attrNameLst>
                                      </p:cBhvr>
                                      <p:to>
                                        <p:strVal val="visible"/>
                                      </p:to>
                                    </p:set>
                                    <p:anim calcmode="lin" valueType="num">
                                      <p:cBhvr>
                                        <p:cTn id="62" dur="1000" fill="hold"/>
                                        <p:tgtEl>
                                          <p:spTgt spid="6153"/>
                                        </p:tgtEl>
                                        <p:attrNameLst>
                                          <p:attrName>ppt_w</p:attrName>
                                        </p:attrNameLst>
                                      </p:cBhvr>
                                      <p:tavLst>
                                        <p:tav tm="0">
                                          <p:val>
                                            <p:strVal val="#ppt_w*0.70"/>
                                          </p:val>
                                        </p:tav>
                                        <p:tav tm="100000">
                                          <p:val>
                                            <p:strVal val="#ppt_w"/>
                                          </p:val>
                                        </p:tav>
                                      </p:tavLst>
                                    </p:anim>
                                    <p:anim calcmode="lin" valueType="num">
                                      <p:cBhvr>
                                        <p:cTn id="63" dur="1000" fill="hold"/>
                                        <p:tgtEl>
                                          <p:spTgt spid="6153"/>
                                        </p:tgtEl>
                                        <p:attrNameLst>
                                          <p:attrName>ppt_h</p:attrName>
                                        </p:attrNameLst>
                                      </p:cBhvr>
                                      <p:tavLst>
                                        <p:tav tm="0">
                                          <p:val>
                                            <p:strVal val="#ppt_h"/>
                                          </p:val>
                                        </p:tav>
                                        <p:tav tm="100000">
                                          <p:val>
                                            <p:strVal val="#ppt_h"/>
                                          </p:val>
                                        </p:tav>
                                      </p:tavLst>
                                    </p:anim>
                                    <p:animEffect transition="in" filter="fade">
                                      <p:cBhvr>
                                        <p:cTn id="64" dur="1000"/>
                                        <p:tgtEl>
                                          <p:spTgt spid="6153"/>
                                        </p:tgtEl>
                                      </p:cBhvr>
                                    </p:animEffect>
                                  </p:childTnLst>
                                </p:cTn>
                              </p:par>
                              <p:par>
                                <p:cTn id="65" presetID="55" presetClass="entr" presetSubtype="0" fill="hold" nodeType="withEffect">
                                  <p:stCondLst>
                                    <p:cond delay="0"/>
                                  </p:stCondLst>
                                  <p:childTnLst>
                                    <p:set>
                                      <p:cBhvr>
                                        <p:cTn id="66" dur="1" fill="hold">
                                          <p:stCondLst>
                                            <p:cond delay="0"/>
                                          </p:stCondLst>
                                        </p:cTn>
                                        <p:tgtEl>
                                          <p:spTgt spid="6152"/>
                                        </p:tgtEl>
                                        <p:attrNameLst>
                                          <p:attrName>style.visibility</p:attrName>
                                        </p:attrNameLst>
                                      </p:cBhvr>
                                      <p:to>
                                        <p:strVal val="visible"/>
                                      </p:to>
                                    </p:set>
                                    <p:anim calcmode="lin" valueType="num">
                                      <p:cBhvr>
                                        <p:cTn id="67" dur="1000" fill="hold"/>
                                        <p:tgtEl>
                                          <p:spTgt spid="6152"/>
                                        </p:tgtEl>
                                        <p:attrNameLst>
                                          <p:attrName>ppt_w</p:attrName>
                                        </p:attrNameLst>
                                      </p:cBhvr>
                                      <p:tavLst>
                                        <p:tav tm="0">
                                          <p:val>
                                            <p:strVal val="#ppt_w*0.70"/>
                                          </p:val>
                                        </p:tav>
                                        <p:tav tm="100000">
                                          <p:val>
                                            <p:strVal val="#ppt_w"/>
                                          </p:val>
                                        </p:tav>
                                      </p:tavLst>
                                    </p:anim>
                                    <p:anim calcmode="lin" valueType="num">
                                      <p:cBhvr>
                                        <p:cTn id="68" dur="1000" fill="hold"/>
                                        <p:tgtEl>
                                          <p:spTgt spid="6152"/>
                                        </p:tgtEl>
                                        <p:attrNameLst>
                                          <p:attrName>ppt_h</p:attrName>
                                        </p:attrNameLst>
                                      </p:cBhvr>
                                      <p:tavLst>
                                        <p:tav tm="0">
                                          <p:val>
                                            <p:strVal val="#ppt_h"/>
                                          </p:val>
                                        </p:tav>
                                        <p:tav tm="100000">
                                          <p:val>
                                            <p:strVal val="#ppt_h"/>
                                          </p:val>
                                        </p:tav>
                                      </p:tavLst>
                                    </p:anim>
                                    <p:animEffect transition="in" filter="fade">
                                      <p:cBhvr>
                                        <p:cTn id="69" dur="1000"/>
                                        <p:tgtEl>
                                          <p:spTgt spid="6152"/>
                                        </p:tgtEl>
                                      </p:cBhvr>
                                    </p:animEffect>
                                  </p:childTnLst>
                                </p:cTn>
                              </p:par>
                              <p:par>
                                <p:cTn id="70" presetID="55" presetClass="entr" presetSubtype="0" fill="hold" nodeType="withEffect">
                                  <p:stCondLst>
                                    <p:cond delay="0"/>
                                  </p:stCondLst>
                                  <p:childTnLst>
                                    <p:set>
                                      <p:cBhvr>
                                        <p:cTn id="71" dur="1" fill="hold">
                                          <p:stCondLst>
                                            <p:cond delay="0"/>
                                          </p:stCondLst>
                                        </p:cTn>
                                        <p:tgtEl>
                                          <p:spTgt spid="6157"/>
                                        </p:tgtEl>
                                        <p:attrNameLst>
                                          <p:attrName>style.visibility</p:attrName>
                                        </p:attrNameLst>
                                      </p:cBhvr>
                                      <p:to>
                                        <p:strVal val="visible"/>
                                      </p:to>
                                    </p:set>
                                    <p:anim calcmode="lin" valueType="num">
                                      <p:cBhvr>
                                        <p:cTn id="72" dur="1000" fill="hold"/>
                                        <p:tgtEl>
                                          <p:spTgt spid="6157"/>
                                        </p:tgtEl>
                                        <p:attrNameLst>
                                          <p:attrName>ppt_w</p:attrName>
                                        </p:attrNameLst>
                                      </p:cBhvr>
                                      <p:tavLst>
                                        <p:tav tm="0">
                                          <p:val>
                                            <p:strVal val="#ppt_w*0.70"/>
                                          </p:val>
                                        </p:tav>
                                        <p:tav tm="100000">
                                          <p:val>
                                            <p:strVal val="#ppt_w"/>
                                          </p:val>
                                        </p:tav>
                                      </p:tavLst>
                                    </p:anim>
                                    <p:anim calcmode="lin" valueType="num">
                                      <p:cBhvr>
                                        <p:cTn id="73" dur="1000" fill="hold"/>
                                        <p:tgtEl>
                                          <p:spTgt spid="6157"/>
                                        </p:tgtEl>
                                        <p:attrNameLst>
                                          <p:attrName>ppt_h</p:attrName>
                                        </p:attrNameLst>
                                      </p:cBhvr>
                                      <p:tavLst>
                                        <p:tav tm="0">
                                          <p:val>
                                            <p:strVal val="#ppt_h"/>
                                          </p:val>
                                        </p:tav>
                                        <p:tav tm="100000">
                                          <p:val>
                                            <p:strVal val="#ppt_h"/>
                                          </p:val>
                                        </p:tav>
                                      </p:tavLst>
                                    </p:anim>
                                    <p:animEffect transition="in" filter="fade">
                                      <p:cBhvr>
                                        <p:cTn id="74" dur="1000"/>
                                        <p:tgtEl>
                                          <p:spTgt spid="6157"/>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6159"/>
                                        </p:tgtEl>
                                        <p:attrNameLst>
                                          <p:attrName>style.visibility</p:attrName>
                                        </p:attrNameLst>
                                      </p:cBhvr>
                                      <p:to>
                                        <p:strVal val="visible"/>
                                      </p:to>
                                    </p:set>
                                    <p:anim calcmode="lin" valueType="num">
                                      <p:cBhvr>
                                        <p:cTn id="77" dur="1000" fill="hold"/>
                                        <p:tgtEl>
                                          <p:spTgt spid="6159"/>
                                        </p:tgtEl>
                                        <p:attrNameLst>
                                          <p:attrName>ppt_w</p:attrName>
                                        </p:attrNameLst>
                                      </p:cBhvr>
                                      <p:tavLst>
                                        <p:tav tm="0">
                                          <p:val>
                                            <p:strVal val="#ppt_w*0.70"/>
                                          </p:val>
                                        </p:tav>
                                        <p:tav tm="100000">
                                          <p:val>
                                            <p:strVal val="#ppt_w"/>
                                          </p:val>
                                        </p:tav>
                                      </p:tavLst>
                                    </p:anim>
                                    <p:anim calcmode="lin" valueType="num">
                                      <p:cBhvr>
                                        <p:cTn id="78" dur="1000" fill="hold"/>
                                        <p:tgtEl>
                                          <p:spTgt spid="6159"/>
                                        </p:tgtEl>
                                        <p:attrNameLst>
                                          <p:attrName>ppt_h</p:attrName>
                                        </p:attrNameLst>
                                      </p:cBhvr>
                                      <p:tavLst>
                                        <p:tav tm="0">
                                          <p:val>
                                            <p:strVal val="#ppt_h"/>
                                          </p:val>
                                        </p:tav>
                                        <p:tav tm="100000">
                                          <p:val>
                                            <p:strVal val="#ppt_h"/>
                                          </p:val>
                                        </p:tav>
                                      </p:tavLst>
                                    </p:anim>
                                    <p:animEffect transition="in" filter="fade">
                                      <p:cBhvr>
                                        <p:cTn id="79" dur="1000"/>
                                        <p:tgtEl>
                                          <p:spTgt spid="6159"/>
                                        </p:tgtEl>
                                      </p:cBhvr>
                                    </p:animEffect>
                                  </p:childTnLst>
                                </p:cTn>
                              </p:par>
                              <p:par>
                                <p:cTn id="80" presetID="55" presetClass="entr" presetSubtype="0" fill="hold" nodeType="withEffect">
                                  <p:stCondLst>
                                    <p:cond delay="0"/>
                                  </p:stCondLst>
                                  <p:childTnLst>
                                    <p:set>
                                      <p:cBhvr>
                                        <p:cTn id="81" dur="1" fill="hold">
                                          <p:stCondLst>
                                            <p:cond delay="0"/>
                                          </p:stCondLst>
                                        </p:cTn>
                                        <p:tgtEl>
                                          <p:spTgt spid="6160"/>
                                        </p:tgtEl>
                                        <p:attrNameLst>
                                          <p:attrName>style.visibility</p:attrName>
                                        </p:attrNameLst>
                                      </p:cBhvr>
                                      <p:to>
                                        <p:strVal val="visible"/>
                                      </p:to>
                                    </p:set>
                                    <p:anim calcmode="lin" valueType="num">
                                      <p:cBhvr>
                                        <p:cTn id="82" dur="1000" fill="hold"/>
                                        <p:tgtEl>
                                          <p:spTgt spid="6160"/>
                                        </p:tgtEl>
                                        <p:attrNameLst>
                                          <p:attrName>ppt_w</p:attrName>
                                        </p:attrNameLst>
                                      </p:cBhvr>
                                      <p:tavLst>
                                        <p:tav tm="0">
                                          <p:val>
                                            <p:strVal val="#ppt_w*0.70"/>
                                          </p:val>
                                        </p:tav>
                                        <p:tav tm="100000">
                                          <p:val>
                                            <p:strVal val="#ppt_w"/>
                                          </p:val>
                                        </p:tav>
                                      </p:tavLst>
                                    </p:anim>
                                    <p:anim calcmode="lin" valueType="num">
                                      <p:cBhvr>
                                        <p:cTn id="83" dur="1000" fill="hold"/>
                                        <p:tgtEl>
                                          <p:spTgt spid="6160"/>
                                        </p:tgtEl>
                                        <p:attrNameLst>
                                          <p:attrName>ppt_h</p:attrName>
                                        </p:attrNameLst>
                                      </p:cBhvr>
                                      <p:tavLst>
                                        <p:tav tm="0">
                                          <p:val>
                                            <p:strVal val="#ppt_h"/>
                                          </p:val>
                                        </p:tav>
                                        <p:tav tm="100000">
                                          <p:val>
                                            <p:strVal val="#ppt_h"/>
                                          </p:val>
                                        </p:tav>
                                      </p:tavLst>
                                    </p:anim>
                                    <p:animEffect transition="in" filter="fade">
                                      <p:cBhvr>
                                        <p:cTn id="84" dur="1000"/>
                                        <p:tgtEl>
                                          <p:spTgt spid="6160"/>
                                        </p:tgtEl>
                                      </p:cBhvr>
                                    </p:animEffect>
                                  </p:childTnLst>
                                </p:cTn>
                              </p:par>
                              <p:par>
                                <p:cTn id="85" presetID="55" presetClass="entr" presetSubtype="0" fill="hold" grpId="0" nodeType="withEffect">
                                  <p:stCondLst>
                                    <p:cond delay="0"/>
                                  </p:stCondLst>
                                  <p:childTnLst>
                                    <p:set>
                                      <p:cBhvr>
                                        <p:cTn id="86" dur="1" fill="hold">
                                          <p:stCondLst>
                                            <p:cond delay="0"/>
                                          </p:stCondLst>
                                        </p:cTn>
                                        <p:tgtEl>
                                          <p:spTgt spid="6161"/>
                                        </p:tgtEl>
                                        <p:attrNameLst>
                                          <p:attrName>style.visibility</p:attrName>
                                        </p:attrNameLst>
                                      </p:cBhvr>
                                      <p:to>
                                        <p:strVal val="visible"/>
                                      </p:to>
                                    </p:set>
                                    <p:anim calcmode="lin" valueType="num">
                                      <p:cBhvr>
                                        <p:cTn id="87" dur="1000" fill="hold"/>
                                        <p:tgtEl>
                                          <p:spTgt spid="6161"/>
                                        </p:tgtEl>
                                        <p:attrNameLst>
                                          <p:attrName>ppt_w</p:attrName>
                                        </p:attrNameLst>
                                      </p:cBhvr>
                                      <p:tavLst>
                                        <p:tav tm="0">
                                          <p:val>
                                            <p:strVal val="#ppt_w*0.70"/>
                                          </p:val>
                                        </p:tav>
                                        <p:tav tm="100000">
                                          <p:val>
                                            <p:strVal val="#ppt_w"/>
                                          </p:val>
                                        </p:tav>
                                      </p:tavLst>
                                    </p:anim>
                                    <p:anim calcmode="lin" valueType="num">
                                      <p:cBhvr>
                                        <p:cTn id="88" dur="1000" fill="hold"/>
                                        <p:tgtEl>
                                          <p:spTgt spid="6161"/>
                                        </p:tgtEl>
                                        <p:attrNameLst>
                                          <p:attrName>ppt_h</p:attrName>
                                        </p:attrNameLst>
                                      </p:cBhvr>
                                      <p:tavLst>
                                        <p:tav tm="0">
                                          <p:val>
                                            <p:strVal val="#ppt_h"/>
                                          </p:val>
                                        </p:tav>
                                        <p:tav tm="100000">
                                          <p:val>
                                            <p:strVal val="#ppt_h"/>
                                          </p:val>
                                        </p:tav>
                                      </p:tavLst>
                                    </p:anim>
                                    <p:animEffect transition="in" filter="fade">
                                      <p:cBhvr>
                                        <p:cTn id="89" dur="1000"/>
                                        <p:tgtEl>
                                          <p:spTgt spid="6161"/>
                                        </p:tgtEl>
                                      </p:cBhvr>
                                    </p:animEffect>
                                  </p:childTnLst>
                                </p:cTn>
                              </p:par>
                              <p:par>
                                <p:cTn id="90" presetID="55" presetClass="entr" presetSubtype="0" fill="hold" nodeType="withEffect">
                                  <p:stCondLst>
                                    <p:cond delay="0"/>
                                  </p:stCondLst>
                                  <p:childTnLst>
                                    <p:set>
                                      <p:cBhvr>
                                        <p:cTn id="91" dur="1" fill="hold">
                                          <p:stCondLst>
                                            <p:cond delay="0"/>
                                          </p:stCondLst>
                                        </p:cTn>
                                        <p:tgtEl>
                                          <p:spTgt spid="6162"/>
                                        </p:tgtEl>
                                        <p:attrNameLst>
                                          <p:attrName>style.visibility</p:attrName>
                                        </p:attrNameLst>
                                      </p:cBhvr>
                                      <p:to>
                                        <p:strVal val="visible"/>
                                      </p:to>
                                    </p:set>
                                    <p:anim calcmode="lin" valueType="num">
                                      <p:cBhvr>
                                        <p:cTn id="92" dur="1000" fill="hold"/>
                                        <p:tgtEl>
                                          <p:spTgt spid="6162"/>
                                        </p:tgtEl>
                                        <p:attrNameLst>
                                          <p:attrName>ppt_w</p:attrName>
                                        </p:attrNameLst>
                                      </p:cBhvr>
                                      <p:tavLst>
                                        <p:tav tm="0">
                                          <p:val>
                                            <p:strVal val="#ppt_w*0.70"/>
                                          </p:val>
                                        </p:tav>
                                        <p:tav tm="100000">
                                          <p:val>
                                            <p:strVal val="#ppt_w"/>
                                          </p:val>
                                        </p:tav>
                                      </p:tavLst>
                                    </p:anim>
                                    <p:anim calcmode="lin" valueType="num">
                                      <p:cBhvr>
                                        <p:cTn id="93" dur="1000" fill="hold"/>
                                        <p:tgtEl>
                                          <p:spTgt spid="6162"/>
                                        </p:tgtEl>
                                        <p:attrNameLst>
                                          <p:attrName>ppt_h</p:attrName>
                                        </p:attrNameLst>
                                      </p:cBhvr>
                                      <p:tavLst>
                                        <p:tav tm="0">
                                          <p:val>
                                            <p:strVal val="#ppt_h"/>
                                          </p:val>
                                        </p:tav>
                                        <p:tav tm="100000">
                                          <p:val>
                                            <p:strVal val="#ppt_h"/>
                                          </p:val>
                                        </p:tav>
                                      </p:tavLst>
                                    </p:anim>
                                    <p:animEffect transition="in" filter="fade">
                                      <p:cBhvr>
                                        <p:cTn id="94" dur="1000"/>
                                        <p:tgtEl>
                                          <p:spTgt spid="6162"/>
                                        </p:tgtEl>
                                      </p:cBhvr>
                                    </p:animEffect>
                                  </p:childTnLst>
                                </p:cTn>
                              </p:par>
                              <p:par>
                                <p:cTn id="95" presetID="55" presetClass="entr" presetSubtype="0" fill="hold" nodeType="withEffect">
                                  <p:stCondLst>
                                    <p:cond delay="0"/>
                                  </p:stCondLst>
                                  <p:childTnLst>
                                    <p:set>
                                      <p:cBhvr>
                                        <p:cTn id="96" dur="1" fill="hold">
                                          <p:stCondLst>
                                            <p:cond delay="0"/>
                                          </p:stCondLst>
                                        </p:cTn>
                                        <p:tgtEl>
                                          <p:spTgt spid="6169"/>
                                        </p:tgtEl>
                                        <p:attrNameLst>
                                          <p:attrName>style.visibility</p:attrName>
                                        </p:attrNameLst>
                                      </p:cBhvr>
                                      <p:to>
                                        <p:strVal val="visible"/>
                                      </p:to>
                                    </p:set>
                                    <p:anim calcmode="lin" valueType="num">
                                      <p:cBhvr>
                                        <p:cTn id="97" dur="1000" fill="hold"/>
                                        <p:tgtEl>
                                          <p:spTgt spid="6169"/>
                                        </p:tgtEl>
                                        <p:attrNameLst>
                                          <p:attrName>ppt_w</p:attrName>
                                        </p:attrNameLst>
                                      </p:cBhvr>
                                      <p:tavLst>
                                        <p:tav tm="0">
                                          <p:val>
                                            <p:strVal val="#ppt_w*0.70"/>
                                          </p:val>
                                        </p:tav>
                                        <p:tav tm="100000">
                                          <p:val>
                                            <p:strVal val="#ppt_w"/>
                                          </p:val>
                                        </p:tav>
                                      </p:tavLst>
                                    </p:anim>
                                    <p:anim calcmode="lin" valueType="num">
                                      <p:cBhvr>
                                        <p:cTn id="98" dur="1000" fill="hold"/>
                                        <p:tgtEl>
                                          <p:spTgt spid="6169"/>
                                        </p:tgtEl>
                                        <p:attrNameLst>
                                          <p:attrName>ppt_h</p:attrName>
                                        </p:attrNameLst>
                                      </p:cBhvr>
                                      <p:tavLst>
                                        <p:tav tm="0">
                                          <p:val>
                                            <p:strVal val="#ppt_h"/>
                                          </p:val>
                                        </p:tav>
                                        <p:tav tm="100000">
                                          <p:val>
                                            <p:strVal val="#ppt_h"/>
                                          </p:val>
                                        </p:tav>
                                      </p:tavLst>
                                    </p:anim>
                                    <p:animEffect transition="in" filter="fade">
                                      <p:cBhvr>
                                        <p:cTn id="99" dur="1000"/>
                                        <p:tgtEl>
                                          <p:spTgt spid="6169"/>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6168"/>
                                        </p:tgtEl>
                                        <p:attrNameLst>
                                          <p:attrName>style.visibility</p:attrName>
                                        </p:attrNameLst>
                                      </p:cBhvr>
                                      <p:to>
                                        <p:strVal val="visible"/>
                                      </p:to>
                                    </p:set>
                                    <p:anim calcmode="lin" valueType="num">
                                      <p:cBhvr>
                                        <p:cTn id="102" dur="1000" fill="hold"/>
                                        <p:tgtEl>
                                          <p:spTgt spid="6168"/>
                                        </p:tgtEl>
                                        <p:attrNameLst>
                                          <p:attrName>ppt_w</p:attrName>
                                        </p:attrNameLst>
                                      </p:cBhvr>
                                      <p:tavLst>
                                        <p:tav tm="0">
                                          <p:val>
                                            <p:strVal val="#ppt_w*0.70"/>
                                          </p:val>
                                        </p:tav>
                                        <p:tav tm="100000">
                                          <p:val>
                                            <p:strVal val="#ppt_w"/>
                                          </p:val>
                                        </p:tav>
                                      </p:tavLst>
                                    </p:anim>
                                    <p:anim calcmode="lin" valueType="num">
                                      <p:cBhvr>
                                        <p:cTn id="103" dur="1000" fill="hold"/>
                                        <p:tgtEl>
                                          <p:spTgt spid="6168"/>
                                        </p:tgtEl>
                                        <p:attrNameLst>
                                          <p:attrName>ppt_h</p:attrName>
                                        </p:attrNameLst>
                                      </p:cBhvr>
                                      <p:tavLst>
                                        <p:tav tm="0">
                                          <p:val>
                                            <p:strVal val="#ppt_h"/>
                                          </p:val>
                                        </p:tav>
                                        <p:tav tm="100000">
                                          <p:val>
                                            <p:strVal val="#ppt_h"/>
                                          </p:val>
                                        </p:tav>
                                      </p:tavLst>
                                    </p:anim>
                                    <p:animEffect transition="in" filter="fade">
                                      <p:cBhvr>
                                        <p:cTn id="104" dur="1000"/>
                                        <p:tgtEl>
                                          <p:spTgt spid="6168"/>
                                        </p:tgtEl>
                                      </p:cBhvr>
                                    </p:animEffect>
                                  </p:childTnLst>
                                </p:cTn>
                              </p:par>
                              <p:par>
                                <p:cTn id="105" presetID="55" presetClass="entr" presetSubtype="0" fill="hold" nodeType="withEffect">
                                  <p:stCondLst>
                                    <p:cond delay="0"/>
                                  </p:stCondLst>
                                  <p:childTnLst>
                                    <p:set>
                                      <p:cBhvr>
                                        <p:cTn id="106" dur="1" fill="hold">
                                          <p:stCondLst>
                                            <p:cond delay="0"/>
                                          </p:stCondLst>
                                        </p:cTn>
                                        <p:tgtEl>
                                          <p:spTgt spid="6167"/>
                                        </p:tgtEl>
                                        <p:attrNameLst>
                                          <p:attrName>style.visibility</p:attrName>
                                        </p:attrNameLst>
                                      </p:cBhvr>
                                      <p:to>
                                        <p:strVal val="visible"/>
                                      </p:to>
                                    </p:set>
                                    <p:anim calcmode="lin" valueType="num">
                                      <p:cBhvr>
                                        <p:cTn id="107" dur="1000" fill="hold"/>
                                        <p:tgtEl>
                                          <p:spTgt spid="6167"/>
                                        </p:tgtEl>
                                        <p:attrNameLst>
                                          <p:attrName>ppt_w</p:attrName>
                                        </p:attrNameLst>
                                      </p:cBhvr>
                                      <p:tavLst>
                                        <p:tav tm="0">
                                          <p:val>
                                            <p:strVal val="#ppt_w*0.70"/>
                                          </p:val>
                                        </p:tav>
                                        <p:tav tm="100000">
                                          <p:val>
                                            <p:strVal val="#ppt_w"/>
                                          </p:val>
                                        </p:tav>
                                      </p:tavLst>
                                    </p:anim>
                                    <p:anim calcmode="lin" valueType="num">
                                      <p:cBhvr>
                                        <p:cTn id="108" dur="1000" fill="hold"/>
                                        <p:tgtEl>
                                          <p:spTgt spid="6167"/>
                                        </p:tgtEl>
                                        <p:attrNameLst>
                                          <p:attrName>ppt_h</p:attrName>
                                        </p:attrNameLst>
                                      </p:cBhvr>
                                      <p:tavLst>
                                        <p:tav tm="0">
                                          <p:val>
                                            <p:strVal val="#ppt_h"/>
                                          </p:val>
                                        </p:tav>
                                        <p:tav tm="100000">
                                          <p:val>
                                            <p:strVal val="#ppt_h"/>
                                          </p:val>
                                        </p:tav>
                                      </p:tavLst>
                                    </p:anim>
                                    <p:animEffect transition="in" filter="fade">
                                      <p:cBhvr>
                                        <p:cTn id="109" dur="1000"/>
                                        <p:tgtEl>
                                          <p:spTgt spid="6167"/>
                                        </p:tgtEl>
                                      </p:cBhvr>
                                    </p:animEffect>
                                  </p:childTnLst>
                                </p:cTn>
                              </p:par>
                              <p:par>
                                <p:cTn id="110" presetID="55" presetClass="entr" presetSubtype="0" fill="hold" grpId="0" nodeType="withEffect">
                                  <p:stCondLst>
                                    <p:cond delay="0"/>
                                  </p:stCondLst>
                                  <p:childTnLst>
                                    <p:set>
                                      <p:cBhvr>
                                        <p:cTn id="111" dur="1" fill="hold">
                                          <p:stCondLst>
                                            <p:cond delay="0"/>
                                          </p:stCondLst>
                                        </p:cTn>
                                        <p:tgtEl>
                                          <p:spTgt spid="6166"/>
                                        </p:tgtEl>
                                        <p:attrNameLst>
                                          <p:attrName>style.visibility</p:attrName>
                                        </p:attrNameLst>
                                      </p:cBhvr>
                                      <p:to>
                                        <p:strVal val="visible"/>
                                      </p:to>
                                    </p:set>
                                    <p:anim calcmode="lin" valueType="num">
                                      <p:cBhvr>
                                        <p:cTn id="112" dur="1000" fill="hold"/>
                                        <p:tgtEl>
                                          <p:spTgt spid="6166"/>
                                        </p:tgtEl>
                                        <p:attrNameLst>
                                          <p:attrName>ppt_w</p:attrName>
                                        </p:attrNameLst>
                                      </p:cBhvr>
                                      <p:tavLst>
                                        <p:tav tm="0">
                                          <p:val>
                                            <p:strVal val="#ppt_w*0.70"/>
                                          </p:val>
                                        </p:tav>
                                        <p:tav tm="100000">
                                          <p:val>
                                            <p:strVal val="#ppt_w"/>
                                          </p:val>
                                        </p:tav>
                                      </p:tavLst>
                                    </p:anim>
                                    <p:anim calcmode="lin" valueType="num">
                                      <p:cBhvr>
                                        <p:cTn id="113" dur="1000" fill="hold"/>
                                        <p:tgtEl>
                                          <p:spTgt spid="6166"/>
                                        </p:tgtEl>
                                        <p:attrNameLst>
                                          <p:attrName>ppt_h</p:attrName>
                                        </p:attrNameLst>
                                      </p:cBhvr>
                                      <p:tavLst>
                                        <p:tav tm="0">
                                          <p:val>
                                            <p:strVal val="#ppt_h"/>
                                          </p:val>
                                        </p:tav>
                                        <p:tav tm="100000">
                                          <p:val>
                                            <p:strVal val="#ppt_h"/>
                                          </p:val>
                                        </p:tav>
                                      </p:tavLst>
                                    </p:anim>
                                    <p:animEffect transition="in" filter="fade">
                                      <p:cBhvr>
                                        <p:cTn id="114" dur="1000"/>
                                        <p:tgtEl>
                                          <p:spTgt spid="6166"/>
                                        </p:tgtEl>
                                      </p:cBhvr>
                                    </p:animEffect>
                                  </p:childTnLst>
                                </p:cTn>
                              </p:par>
                              <p:par>
                                <p:cTn id="115" presetID="55" presetClass="entr" presetSubtype="0" fill="hold" nodeType="withEffect">
                                  <p:stCondLst>
                                    <p:cond delay="0"/>
                                  </p:stCondLst>
                                  <p:childTnLst>
                                    <p:set>
                                      <p:cBhvr>
                                        <p:cTn id="116" dur="1" fill="hold">
                                          <p:stCondLst>
                                            <p:cond delay="0"/>
                                          </p:stCondLst>
                                        </p:cTn>
                                        <p:tgtEl>
                                          <p:spTgt spid="6165"/>
                                        </p:tgtEl>
                                        <p:attrNameLst>
                                          <p:attrName>style.visibility</p:attrName>
                                        </p:attrNameLst>
                                      </p:cBhvr>
                                      <p:to>
                                        <p:strVal val="visible"/>
                                      </p:to>
                                    </p:set>
                                    <p:anim calcmode="lin" valueType="num">
                                      <p:cBhvr>
                                        <p:cTn id="117" dur="1000" fill="hold"/>
                                        <p:tgtEl>
                                          <p:spTgt spid="6165"/>
                                        </p:tgtEl>
                                        <p:attrNameLst>
                                          <p:attrName>ppt_w</p:attrName>
                                        </p:attrNameLst>
                                      </p:cBhvr>
                                      <p:tavLst>
                                        <p:tav tm="0">
                                          <p:val>
                                            <p:strVal val="#ppt_w*0.70"/>
                                          </p:val>
                                        </p:tav>
                                        <p:tav tm="100000">
                                          <p:val>
                                            <p:strVal val="#ppt_w"/>
                                          </p:val>
                                        </p:tav>
                                      </p:tavLst>
                                    </p:anim>
                                    <p:anim calcmode="lin" valueType="num">
                                      <p:cBhvr>
                                        <p:cTn id="118" dur="1000" fill="hold"/>
                                        <p:tgtEl>
                                          <p:spTgt spid="6165"/>
                                        </p:tgtEl>
                                        <p:attrNameLst>
                                          <p:attrName>ppt_h</p:attrName>
                                        </p:attrNameLst>
                                      </p:cBhvr>
                                      <p:tavLst>
                                        <p:tav tm="0">
                                          <p:val>
                                            <p:strVal val="#ppt_h"/>
                                          </p:val>
                                        </p:tav>
                                        <p:tav tm="100000">
                                          <p:val>
                                            <p:strVal val="#ppt_h"/>
                                          </p:val>
                                        </p:tav>
                                      </p:tavLst>
                                    </p:anim>
                                    <p:animEffect transition="in" filter="fade">
                                      <p:cBhvr>
                                        <p:cTn id="119" dur="1000"/>
                                        <p:tgtEl>
                                          <p:spTgt spid="6165"/>
                                        </p:tgtEl>
                                      </p:cBhvr>
                                    </p:animEffect>
                                  </p:childTnLst>
                                </p:cTn>
                              </p:par>
                              <p:par>
                                <p:cTn id="120" presetID="55" presetClass="entr" presetSubtype="0" fill="hold" grpId="0" nodeType="withEffect">
                                  <p:stCondLst>
                                    <p:cond delay="0"/>
                                  </p:stCondLst>
                                  <p:childTnLst>
                                    <p:set>
                                      <p:cBhvr>
                                        <p:cTn id="121" dur="1" fill="hold">
                                          <p:stCondLst>
                                            <p:cond delay="0"/>
                                          </p:stCondLst>
                                        </p:cTn>
                                        <p:tgtEl>
                                          <p:spTgt spid="6164"/>
                                        </p:tgtEl>
                                        <p:attrNameLst>
                                          <p:attrName>style.visibility</p:attrName>
                                        </p:attrNameLst>
                                      </p:cBhvr>
                                      <p:to>
                                        <p:strVal val="visible"/>
                                      </p:to>
                                    </p:set>
                                    <p:anim calcmode="lin" valueType="num">
                                      <p:cBhvr>
                                        <p:cTn id="122" dur="1000" fill="hold"/>
                                        <p:tgtEl>
                                          <p:spTgt spid="6164"/>
                                        </p:tgtEl>
                                        <p:attrNameLst>
                                          <p:attrName>ppt_w</p:attrName>
                                        </p:attrNameLst>
                                      </p:cBhvr>
                                      <p:tavLst>
                                        <p:tav tm="0">
                                          <p:val>
                                            <p:strVal val="#ppt_w*0.70"/>
                                          </p:val>
                                        </p:tav>
                                        <p:tav tm="100000">
                                          <p:val>
                                            <p:strVal val="#ppt_w"/>
                                          </p:val>
                                        </p:tav>
                                      </p:tavLst>
                                    </p:anim>
                                    <p:anim calcmode="lin" valueType="num">
                                      <p:cBhvr>
                                        <p:cTn id="123" dur="1000" fill="hold"/>
                                        <p:tgtEl>
                                          <p:spTgt spid="6164"/>
                                        </p:tgtEl>
                                        <p:attrNameLst>
                                          <p:attrName>ppt_h</p:attrName>
                                        </p:attrNameLst>
                                      </p:cBhvr>
                                      <p:tavLst>
                                        <p:tav tm="0">
                                          <p:val>
                                            <p:strVal val="#ppt_h"/>
                                          </p:val>
                                        </p:tav>
                                        <p:tav tm="100000">
                                          <p:val>
                                            <p:strVal val="#ppt_h"/>
                                          </p:val>
                                        </p:tav>
                                      </p:tavLst>
                                    </p:anim>
                                    <p:animEffect transition="in" filter="fade">
                                      <p:cBhvr>
                                        <p:cTn id="124" dur="1000"/>
                                        <p:tgtEl>
                                          <p:spTgt spid="6164"/>
                                        </p:tgtEl>
                                      </p:cBhvr>
                                    </p:animEffect>
                                  </p:childTnLst>
                                </p:cTn>
                              </p:par>
                              <p:par>
                                <p:cTn id="125" presetID="55" presetClass="entr" presetSubtype="0" fill="hold" nodeType="withEffect">
                                  <p:stCondLst>
                                    <p:cond delay="0"/>
                                  </p:stCondLst>
                                  <p:childTnLst>
                                    <p:set>
                                      <p:cBhvr>
                                        <p:cTn id="126" dur="1" fill="hold">
                                          <p:stCondLst>
                                            <p:cond delay="0"/>
                                          </p:stCondLst>
                                        </p:cTn>
                                        <p:tgtEl>
                                          <p:spTgt spid="6163"/>
                                        </p:tgtEl>
                                        <p:attrNameLst>
                                          <p:attrName>style.visibility</p:attrName>
                                        </p:attrNameLst>
                                      </p:cBhvr>
                                      <p:to>
                                        <p:strVal val="visible"/>
                                      </p:to>
                                    </p:set>
                                    <p:anim calcmode="lin" valueType="num">
                                      <p:cBhvr>
                                        <p:cTn id="127" dur="1000" fill="hold"/>
                                        <p:tgtEl>
                                          <p:spTgt spid="6163"/>
                                        </p:tgtEl>
                                        <p:attrNameLst>
                                          <p:attrName>ppt_w</p:attrName>
                                        </p:attrNameLst>
                                      </p:cBhvr>
                                      <p:tavLst>
                                        <p:tav tm="0">
                                          <p:val>
                                            <p:strVal val="#ppt_w*0.70"/>
                                          </p:val>
                                        </p:tav>
                                        <p:tav tm="100000">
                                          <p:val>
                                            <p:strVal val="#ppt_w"/>
                                          </p:val>
                                        </p:tav>
                                      </p:tavLst>
                                    </p:anim>
                                    <p:anim calcmode="lin" valueType="num">
                                      <p:cBhvr>
                                        <p:cTn id="128" dur="1000" fill="hold"/>
                                        <p:tgtEl>
                                          <p:spTgt spid="6163"/>
                                        </p:tgtEl>
                                        <p:attrNameLst>
                                          <p:attrName>ppt_h</p:attrName>
                                        </p:attrNameLst>
                                      </p:cBhvr>
                                      <p:tavLst>
                                        <p:tav tm="0">
                                          <p:val>
                                            <p:strVal val="#ppt_h"/>
                                          </p:val>
                                        </p:tav>
                                        <p:tav tm="100000">
                                          <p:val>
                                            <p:strVal val="#ppt_h"/>
                                          </p:val>
                                        </p:tav>
                                      </p:tavLst>
                                    </p:anim>
                                    <p:animEffect transition="in" filter="fade">
                                      <p:cBhvr>
                                        <p:cTn id="129" dur="1000"/>
                                        <p:tgtEl>
                                          <p:spTgt spid="6163"/>
                                        </p:tgtEl>
                                      </p:cBhvr>
                                    </p:animEffect>
                                  </p:childTnLst>
                                </p:cTn>
                              </p:par>
                              <p:par>
                                <p:cTn id="130" presetID="55" presetClass="entr" presetSubtype="0" fill="hold" nodeType="withEffect">
                                  <p:stCondLst>
                                    <p:cond delay="0"/>
                                  </p:stCondLst>
                                  <p:childTnLst>
                                    <p:set>
                                      <p:cBhvr>
                                        <p:cTn id="131" dur="1" fill="hold">
                                          <p:stCondLst>
                                            <p:cond delay="0"/>
                                          </p:stCondLst>
                                        </p:cTn>
                                        <p:tgtEl>
                                          <p:spTgt spid="6170"/>
                                        </p:tgtEl>
                                        <p:attrNameLst>
                                          <p:attrName>style.visibility</p:attrName>
                                        </p:attrNameLst>
                                      </p:cBhvr>
                                      <p:to>
                                        <p:strVal val="visible"/>
                                      </p:to>
                                    </p:set>
                                    <p:anim calcmode="lin" valueType="num">
                                      <p:cBhvr>
                                        <p:cTn id="132" dur="1000" fill="hold"/>
                                        <p:tgtEl>
                                          <p:spTgt spid="6170"/>
                                        </p:tgtEl>
                                        <p:attrNameLst>
                                          <p:attrName>ppt_w</p:attrName>
                                        </p:attrNameLst>
                                      </p:cBhvr>
                                      <p:tavLst>
                                        <p:tav tm="0">
                                          <p:val>
                                            <p:strVal val="#ppt_w*0.70"/>
                                          </p:val>
                                        </p:tav>
                                        <p:tav tm="100000">
                                          <p:val>
                                            <p:strVal val="#ppt_w"/>
                                          </p:val>
                                        </p:tav>
                                      </p:tavLst>
                                    </p:anim>
                                    <p:anim calcmode="lin" valueType="num">
                                      <p:cBhvr>
                                        <p:cTn id="133" dur="1000" fill="hold"/>
                                        <p:tgtEl>
                                          <p:spTgt spid="6170"/>
                                        </p:tgtEl>
                                        <p:attrNameLst>
                                          <p:attrName>ppt_h</p:attrName>
                                        </p:attrNameLst>
                                      </p:cBhvr>
                                      <p:tavLst>
                                        <p:tav tm="0">
                                          <p:val>
                                            <p:strVal val="#ppt_h"/>
                                          </p:val>
                                        </p:tav>
                                        <p:tav tm="100000">
                                          <p:val>
                                            <p:strVal val="#ppt_h"/>
                                          </p:val>
                                        </p:tav>
                                      </p:tavLst>
                                    </p:anim>
                                    <p:animEffect transition="in" filter="fade">
                                      <p:cBhvr>
                                        <p:cTn id="134" dur="1000"/>
                                        <p:tgtEl>
                                          <p:spTgt spid="6170"/>
                                        </p:tgtEl>
                                      </p:cBhvr>
                                    </p:animEffect>
                                  </p:childTnLst>
                                </p:cTn>
                              </p:par>
                              <p:par>
                                <p:cTn id="135" presetID="55" presetClass="entr" presetSubtype="0" fill="hold" nodeType="withEffect">
                                  <p:stCondLst>
                                    <p:cond delay="0"/>
                                  </p:stCondLst>
                                  <p:childTnLst>
                                    <p:set>
                                      <p:cBhvr>
                                        <p:cTn id="136" dur="1" fill="hold">
                                          <p:stCondLst>
                                            <p:cond delay="0"/>
                                          </p:stCondLst>
                                        </p:cTn>
                                        <p:tgtEl>
                                          <p:spTgt spid="6171"/>
                                        </p:tgtEl>
                                        <p:attrNameLst>
                                          <p:attrName>style.visibility</p:attrName>
                                        </p:attrNameLst>
                                      </p:cBhvr>
                                      <p:to>
                                        <p:strVal val="visible"/>
                                      </p:to>
                                    </p:set>
                                    <p:anim calcmode="lin" valueType="num">
                                      <p:cBhvr>
                                        <p:cTn id="137" dur="1000" fill="hold"/>
                                        <p:tgtEl>
                                          <p:spTgt spid="6171"/>
                                        </p:tgtEl>
                                        <p:attrNameLst>
                                          <p:attrName>ppt_w</p:attrName>
                                        </p:attrNameLst>
                                      </p:cBhvr>
                                      <p:tavLst>
                                        <p:tav tm="0">
                                          <p:val>
                                            <p:strVal val="#ppt_w*0.70"/>
                                          </p:val>
                                        </p:tav>
                                        <p:tav tm="100000">
                                          <p:val>
                                            <p:strVal val="#ppt_w"/>
                                          </p:val>
                                        </p:tav>
                                      </p:tavLst>
                                    </p:anim>
                                    <p:anim calcmode="lin" valueType="num">
                                      <p:cBhvr>
                                        <p:cTn id="138" dur="1000" fill="hold"/>
                                        <p:tgtEl>
                                          <p:spTgt spid="6171"/>
                                        </p:tgtEl>
                                        <p:attrNameLst>
                                          <p:attrName>ppt_h</p:attrName>
                                        </p:attrNameLst>
                                      </p:cBhvr>
                                      <p:tavLst>
                                        <p:tav tm="0">
                                          <p:val>
                                            <p:strVal val="#ppt_h"/>
                                          </p:val>
                                        </p:tav>
                                        <p:tav tm="100000">
                                          <p:val>
                                            <p:strVal val="#ppt_h"/>
                                          </p:val>
                                        </p:tav>
                                      </p:tavLst>
                                    </p:anim>
                                    <p:animEffect transition="in" filter="fade">
                                      <p:cBhvr>
                                        <p:cTn id="139" dur="1000"/>
                                        <p:tgtEl>
                                          <p:spTgt spid="6171"/>
                                        </p:tgtEl>
                                      </p:cBhvr>
                                    </p:animEffect>
                                  </p:childTnLst>
                                </p:cTn>
                              </p:par>
                              <p:par>
                                <p:cTn id="140" presetID="55" presetClass="entr" presetSubtype="0" fill="hold" nodeType="withEffect">
                                  <p:stCondLst>
                                    <p:cond delay="0"/>
                                  </p:stCondLst>
                                  <p:childTnLst>
                                    <p:set>
                                      <p:cBhvr>
                                        <p:cTn id="141" dur="1" fill="hold">
                                          <p:stCondLst>
                                            <p:cond delay="0"/>
                                          </p:stCondLst>
                                        </p:cTn>
                                        <p:tgtEl>
                                          <p:spTgt spid="6172"/>
                                        </p:tgtEl>
                                        <p:attrNameLst>
                                          <p:attrName>style.visibility</p:attrName>
                                        </p:attrNameLst>
                                      </p:cBhvr>
                                      <p:to>
                                        <p:strVal val="visible"/>
                                      </p:to>
                                    </p:set>
                                    <p:anim calcmode="lin" valueType="num">
                                      <p:cBhvr>
                                        <p:cTn id="142" dur="1000" fill="hold"/>
                                        <p:tgtEl>
                                          <p:spTgt spid="6172"/>
                                        </p:tgtEl>
                                        <p:attrNameLst>
                                          <p:attrName>ppt_w</p:attrName>
                                        </p:attrNameLst>
                                      </p:cBhvr>
                                      <p:tavLst>
                                        <p:tav tm="0">
                                          <p:val>
                                            <p:strVal val="#ppt_w*0.70"/>
                                          </p:val>
                                        </p:tav>
                                        <p:tav tm="100000">
                                          <p:val>
                                            <p:strVal val="#ppt_w"/>
                                          </p:val>
                                        </p:tav>
                                      </p:tavLst>
                                    </p:anim>
                                    <p:anim calcmode="lin" valueType="num">
                                      <p:cBhvr>
                                        <p:cTn id="143" dur="1000" fill="hold"/>
                                        <p:tgtEl>
                                          <p:spTgt spid="6172"/>
                                        </p:tgtEl>
                                        <p:attrNameLst>
                                          <p:attrName>ppt_h</p:attrName>
                                        </p:attrNameLst>
                                      </p:cBhvr>
                                      <p:tavLst>
                                        <p:tav tm="0">
                                          <p:val>
                                            <p:strVal val="#ppt_h"/>
                                          </p:val>
                                        </p:tav>
                                        <p:tav tm="100000">
                                          <p:val>
                                            <p:strVal val="#ppt_h"/>
                                          </p:val>
                                        </p:tav>
                                      </p:tavLst>
                                    </p:anim>
                                    <p:animEffect transition="in" filter="fade">
                                      <p:cBhvr>
                                        <p:cTn id="144" dur="1000"/>
                                        <p:tgtEl>
                                          <p:spTgt spid="6172"/>
                                        </p:tgtEl>
                                      </p:cBhvr>
                                    </p:animEffect>
                                  </p:childTnLst>
                                </p:cTn>
                              </p:par>
                              <p:par>
                                <p:cTn id="145" presetID="55" presetClass="entr" presetSubtype="0" fill="hold" nodeType="withEffect">
                                  <p:stCondLst>
                                    <p:cond delay="0"/>
                                  </p:stCondLst>
                                  <p:childTnLst>
                                    <p:set>
                                      <p:cBhvr>
                                        <p:cTn id="146" dur="1" fill="hold">
                                          <p:stCondLst>
                                            <p:cond delay="0"/>
                                          </p:stCondLst>
                                        </p:cTn>
                                        <p:tgtEl>
                                          <p:spTgt spid="6173"/>
                                        </p:tgtEl>
                                        <p:attrNameLst>
                                          <p:attrName>style.visibility</p:attrName>
                                        </p:attrNameLst>
                                      </p:cBhvr>
                                      <p:to>
                                        <p:strVal val="visible"/>
                                      </p:to>
                                    </p:set>
                                    <p:anim calcmode="lin" valueType="num">
                                      <p:cBhvr>
                                        <p:cTn id="147" dur="1000" fill="hold"/>
                                        <p:tgtEl>
                                          <p:spTgt spid="6173"/>
                                        </p:tgtEl>
                                        <p:attrNameLst>
                                          <p:attrName>ppt_w</p:attrName>
                                        </p:attrNameLst>
                                      </p:cBhvr>
                                      <p:tavLst>
                                        <p:tav tm="0">
                                          <p:val>
                                            <p:strVal val="#ppt_w*0.70"/>
                                          </p:val>
                                        </p:tav>
                                        <p:tav tm="100000">
                                          <p:val>
                                            <p:strVal val="#ppt_w"/>
                                          </p:val>
                                        </p:tav>
                                      </p:tavLst>
                                    </p:anim>
                                    <p:anim calcmode="lin" valueType="num">
                                      <p:cBhvr>
                                        <p:cTn id="148" dur="1000" fill="hold"/>
                                        <p:tgtEl>
                                          <p:spTgt spid="6173"/>
                                        </p:tgtEl>
                                        <p:attrNameLst>
                                          <p:attrName>ppt_h</p:attrName>
                                        </p:attrNameLst>
                                      </p:cBhvr>
                                      <p:tavLst>
                                        <p:tav tm="0">
                                          <p:val>
                                            <p:strVal val="#ppt_h"/>
                                          </p:val>
                                        </p:tav>
                                        <p:tav tm="100000">
                                          <p:val>
                                            <p:strVal val="#ppt_h"/>
                                          </p:val>
                                        </p:tav>
                                      </p:tavLst>
                                    </p:anim>
                                    <p:animEffect transition="in" filter="fade">
                                      <p:cBhvr>
                                        <p:cTn id="149" dur="1000"/>
                                        <p:tgtEl>
                                          <p:spTgt spid="6173"/>
                                        </p:tgtEl>
                                      </p:cBhvr>
                                    </p:animEffect>
                                  </p:childTnLst>
                                </p:cTn>
                              </p:par>
                              <p:par>
                                <p:cTn id="150" presetID="55" presetClass="entr" presetSubtype="0" fill="hold" grpId="0" nodeType="withEffect">
                                  <p:stCondLst>
                                    <p:cond delay="0"/>
                                  </p:stCondLst>
                                  <p:childTnLst>
                                    <p:set>
                                      <p:cBhvr>
                                        <p:cTn id="151" dur="1" fill="hold">
                                          <p:stCondLst>
                                            <p:cond delay="0"/>
                                          </p:stCondLst>
                                        </p:cTn>
                                        <p:tgtEl>
                                          <p:spTgt spid="6174"/>
                                        </p:tgtEl>
                                        <p:attrNameLst>
                                          <p:attrName>style.visibility</p:attrName>
                                        </p:attrNameLst>
                                      </p:cBhvr>
                                      <p:to>
                                        <p:strVal val="visible"/>
                                      </p:to>
                                    </p:set>
                                    <p:anim calcmode="lin" valueType="num">
                                      <p:cBhvr>
                                        <p:cTn id="152" dur="1000" fill="hold"/>
                                        <p:tgtEl>
                                          <p:spTgt spid="6174"/>
                                        </p:tgtEl>
                                        <p:attrNameLst>
                                          <p:attrName>ppt_w</p:attrName>
                                        </p:attrNameLst>
                                      </p:cBhvr>
                                      <p:tavLst>
                                        <p:tav tm="0">
                                          <p:val>
                                            <p:strVal val="#ppt_w*0.70"/>
                                          </p:val>
                                        </p:tav>
                                        <p:tav tm="100000">
                                          <p:val>
                                            <p:strVal val="#ppt_w"/>
                                          </p:val>
                                        </p:tav>
                                      </p:tavLst>
                                    </p:anim>
                                    <p:anim calcmode="lin" valueType="num">
                                      <p:cBhvr>
                                        <p:cTn id="153" dur="1000" fill="hold"/>
                                        <p:tgtEl>
                                          <p:spTgt spid="6174"/>
                                        </p:tgtEl>
                                        <p:attrNameLst>
                                          <p:attrName>ppt_h</p:attrName>
                                        </p:attrNameLst>
                                      </p:cBhvr>
                                      <p:tavLst>
                                        <p:tav tm="0">
                                          <p:val>
                                            <p:strVal val="#ppt_h"/>
                                          </p:val>
                                        </p:tav>
                                        <p:tav tm="100000">
                                          <p:val>
                                            <p:strVal val="#ppt_h"/>
                                          </p:val>
                                        </p:tav>
                                      </p:tavLst>
                                    </p:anim>
                                    <p:animEffect transition="in" filter="fade">
                                      <p:cBhvr>
                                        <p:cTn id="154" dur="1000"/>
                                        <p:tgtEl>
                                          <p:spTgt spid="6174"/>
                                        </p:tgtEl>
                                      </p:cBhvr>
                                    </p:animEffect>
                                  </p:childTnLst>
                                </p:cTn>
                              </p:par>
                            </p:childTnLst>
                          </p:cTn>
                        </p:par>
                      </p:childTnLst>
                    </p:cTn>
                  </p:par>
                  <p:par>
                    <p:cTn id="155" fill="hold">
                      <p:stCondLst>
                        <p:cond delay="indefinite"/>
                      </p:stCondLst>
                      <p:childTnLst>
                        <p:par>
                          <p:cTn id="156" fill="hold">
                            <p:stCondLst>
                              <p:cond delay="0"/>
                            </p:stCondLst>
                            <p:childTnLst>
                              <p:par>
                                <p:cTn id="157" presetID="55" presetClass="entr" presetSubtype="0" fill="hold" grpId="0" nodeType="clickEffect">
                                  <p:stCondLst>
                                    <p:cond delay="0"/>
                                  </p:stCondLst>
                                  <p:childTnLst>
                                    <p:set>
                                      <p:cBhvr>
                                        <p:cTn id="158" dur="1" fill="hold">
                                          <p:stCondLst>
                                            <p:cond delay="0"/>
                                          </p:stCondLst>
                                        </p:cTn>
                                        <p:tgtEl>
                                          <p:spTgt spid="6147"/>
                                        </p:tgtEl>
                                        <p:attrNameLst>
                                          <p:attrName>style.visibility</p:attrName>
                                        </p:attrNameLst>
                                      </p:cBhvr>
                                      <p:to>
                                        <p:strVal val="visible"/>
                                      </p:to>
                                    </p:set>
                                    <p:anim calcmode="lin" valueType="num">
                                      <p:cBhvr>
                                        <p:cTn id="159" dur="1000" fill="hold"/>
                                        <p:tgtEl>
                                          <p:spTgt spid="6147"/>
                                        </p:tgtEl>
                                        <p:attrNameLst>
                                          <p:attrName>ppt_w</p:attrName>
                                        </p:attrNameLst>
                                      </p:cBhvr>
                                      <p:tavLst>
                                        <p:tav tm="0">
                                          <p:val>
                                            <p:strVal val="#ppt_w*0.70"/>
                                          </p:val>
                                        </p:tav>
                                        <p:tav tm="100000">
                                          <p:val>
                                            <p:strVal val="#ppt_w"/>
                                          </p:val>
                                        </p:tav>
                                      </p:tavLst>
                                    </p:anim>
                                    <p:anim calcmode="lin" valueType="num">
                                      <p:cBhvr>
                                        <p:cTn id="160" dur="1000" fill="hold"/>
                                        <p:tgtEl>
                                          <p:spTgt spid="6147"/>
                                        </p:tgtEl>
                                        <p:attrNameLst>
                                          <p:attrName>ppt_h</p:attrName>
                                        </p:attrNameLst>
                                      </p:cBhvr>
                                      <p:tavLst>
                                        <p:tav tm="0">
                                          <p:val>
                                            <p:strVal val="#ppt_h"/>
                                          </p:val>
                                        </p:tav>
                                        <p:tav tm="100000">
                                          <p:val>
                                            <p:strVal val="#ppt_h"/>
                                          </p:val>
                                        </p:tav>
                                      </p:tavLst>
                                    </p:anim>
                                    <p:animEffect transition="in" filter="fade">
                                      <p:cBhvr>
                                        <p:cTn id="161"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animBg="1"/>
      <p:bldP spid="6150" grpId="0" animBg="1"/>
      <p:bldP spid="6153" grpId="0" animBg="1"/>
      <p:bldP spid="6155" grpId="0" animBg="1"/>
      <p:bldP spid="6159" grpId="0" animBg="1"/>
      <p:bldP spid="6161" grpId="0" animBg="1"/>
      <p:bldP spid="6164" grpId="0" animBg="1"/>
      <p:bldP spid="6166" grpId="0" animBg="1"/>
      <p:bldP spid="6168" grpId="0" animBg="1"/>
      <p:bldP spid="6174" grpId="0" animBg="1"/>
      <p:bldP spid="6175" grpId="0"/>
      <p:bldP spid="617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7169"/>
          <p:cNvSpPr>
            <a:spLocks noGrp="1"/>
          </p:cNvSpPr>
          <p:nvPr>
            <p:ph type="title"/>
          </p:nvPr>
        </p:nvSpPr>
        <p:spPr/>
        <p:txBody>
          <a:bodyPr anchor="b"/>
          <a:p>
            <a:pPr>
              <a:buClrTx/>
              <a:buSzTx/>
              <a:buFontTx/>
              <a:buNone/>
            </a:pPr>
            <a:r>
              <a:rPr lang="en-US" altLang="zh-CN" sz="2400" b="1" dirty="0">
                <a:ea typeface="楷体_GB2312" pitchFamily="1" charset="-122"/>
              </a:rPr>
              <a:t>                                       </a:t>
            </a:r>
            <a:r>
              <a:rPr lang="zh-CN" altLang="en-US" sz="2400" b="1" dirty="0">
                <a:ea typeface="楷体_GB2312" pitchFamily="1" charset="-122"/>
              </a:rPr>
              <a:t>工业品渠道</a:t>
            </a:r>
            <a:endParaRPr lang="zh-CN" altLang="en-US" sz="2400" b="1" dirty="0">
              <a:ea typeface="楷体_GB2312" pitchFamily="1" charset="-122"/>
            </a:endParaRPr>
          </a:p>
        </p:txBody>
      </p:sp>
      <p:sp>
        <p:nvSpPr>
          <p:cNvPr id="7170" name="矩形 7170"/>
          <p:cNvSpPr/>
          <p:nvPr/>
        </p:nvSpPr>
        <p:spPr>
          <a:xfrm>
            <a:off x="1905000" y="1905000"/>
            <a:ext cx="4648200" cy="5334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工业品生产者</a:t>
            </a:r>
            <a:endParaRPr lang="zh-CN" altLang="en-US" sz="2000" b="1" dirty="0">
              <a:latin typeface="Times New Roman" panose="02020603050405020304" pitchFamily="2" charset="0"/>
              <a:ea typeface="宋体" panose="02010600030101010101" pitchFamily="2" charset="-122"/>
            </a:endParaRPr>
          </a:p>
        </p:txBody>
      </p:sp>
      <p:sp>
        <p:nvSpPr>
          <p:cNvPr id="7171" name="矩形 7171"/>
          <p:cNvSpPr/>
          <p:nvPr/>
        </p:nvSpPr>
        <p:spPr>
          <a:xfrm>
            <a:off x="1905000" y="5410200"/>
            <a:ext cx="4800600" cy="6096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工业品用户</a:t>
            </a:r>
            <a:endParaRPr lang="zh-CN" altLang="en-US" sz="2000" b="1" dirty="0">
              <a:latin typeface="Times New Roman" panose="02020603050405020304" pitchFamily="2" charset="0"/>
              <a:ea typeface="宋体" panose="02010600030101010101" pitchFamily="2" charset="-122"/>
            </a:endParaRPr>
          </a:p>
        </p:txBody>
      </p:sp>
      <p:sp>
        <p:nvSpPr>
          <p:cNvPr id="7172" name="矩形 7172"/>
          <p:cNvSpPr/>
          <p:nvPr/>
        </p:nvSpPr>
        <p:spPr>
          <a:xfrm>
            <a:off x="2819400" y="4191000"/>
            <a:ext cx="914400" cy="5334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经销商</a:t>
            </a:r>
            <a:endParaRPr lang="zh-CN" altLang="en-US" sz="2000" b="1" dirty="0">
              <a:latin typeface="Times New Roman" panose="02020603050405020304" pitchFamily="2" charset="0"/>
              <a:ea typeface="宋体" panose="02010600030101010101" pitchFamily="2" charset="-122"/>
            </a:endParaRPr>
          </a:p>
        </p:txBody>
      </p:sp>
      <p:sp>
        <p:nvSpPr>
          <p:cNvPr id="7173" name="矩形 7173"/>
          <p:cNvSpPr/>
          <p:nvPr/>
        </p:nvSpPr>
        <p:spPr>
          <a:xfrm>
            <a:off x="4038600" y="3352800"/>
            <a:ext cx="914400" cy="6096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代理商</a:t>
            </a:r>
            <a:endParaRPr lang="zh-CN" altLang="en-US" sz="2000" b="1" dirty="0">
              <a:latin typeface="Times New Roman" panose="02020603050405020304" pitchFamily="2" charset="0"/>
              <a:ea typeface="宋体" panose="02010600030101010101" pitchFamily="2" charset="-122"/>
            </a:endParaRPr>
          </a:p>
        </p:txBody>
      </p:sp>
      <p:sp>
        <p:nvSpPr>
          <p:cNvPr id="7174" name="矩形 7174"/>
          <p:cNvSpPr/>
          <p:nvPr/>
        </p:nvSpPr>
        <p:spPr>
          <a:xfrm>
            <a:off x="5562600" y="4343400"/>
            <a:ext cx="914400" cy="6096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经销商</a:t>
            </a:r>
            <a:endParaRPr lang="zh-CN" altLang="en-US" sz="2000" b="1" dirty="0">
              <a:latin typeface="Times New Roman" panose="02020603050405020304" pitchFamily="2" charset="0"/>
              <a:ea typeface="宋体" panose="02010600030101010101" pitchFamily="2" charset="-122"/>
            </a:endParaRPr>
          </a:p>
        </p:txBody>
      </p:sp>
      <p:sp>
        <p:nvSpPr>
          <p:cNvPr id="7175" name="矩形 7175"/>
          <p:cNvSpPr/>
          <p:nvPr/>
        </p:nvSpPr>
        <p:spPr>
          <a:xfrm>
            <a:off x="5486400" y="3124200"/>
            <a:ext cx="914400" cy="609600"/>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Times New Roman" panose="02020603050405020304" pitchFamily="2" charset="0"/>
                <a:ea typeface="宋体" panose="02010600030101010101" pitchFamily="2" charset="-122"/>
              </a:rPr>
              <a:t>代理商</a:t>
            </a:r>
            <a:endParaRPr lang="zh-CN" altLang="en-US" sz="2000" b="1" dirty="0">
              <a:latin typeface="Times New Roman" panose="02020603050405020304" pitchFamily="2" charset="0"/>
              <a:ea typeface="宋体" panose="02010600030101010101" pitchFamily="2" charset="-122"/>
            </a:endParaRPr>
          </a:p>
        </p:txBody>
      </p:sp>
      <p:sp>
        <p:nvSpPr>
          <p:cNvPr id="7176" name="直接连接符 7176"/>
          <p:cNvSpPr/>
          <p:nvPr/>
        </p:nvSpPr>
        <p:spPr>
          <a:xfrm>
            <a:off x="2209800" y="2438400"/>
            <a:ext cx="0" cy="2971800"/>
          </a:xfrm>
          <a:prstGeom prst="line">
            <a:avLst/>
          </a:prstGeom>
          <a:ln w="25400" cap="sq" cmpd="sng">
            <a:solidFill>
              <a:schemeClr val="tx1"/>
            </a:solidFill>
            <a:prstDash val="solid"/>
            <a:round/>
            <a:headEnd type="none" w="med" len="med"/>
            <a:tailEnd type="triangle" w="sm" len="sm"/>
          </a:ln>
        </p:spPr>
      </p:sp>
      <p:sp>
        <p:nvSpPr>
          <p:cNvPr id="7177" name="直接连接符 7177"/>
          <p:cNvSpPr/>
          <p:nvPr/>
        </p:nvSpPr>
        <p:spPr>
          <a:xfrm>
            <a:off x="3124200" y="2438400"/>
            <a:ext cx="0" cy="1752600"/>
          </a:xfrm>
          <a:prstGeom prst="line">
            <a:avLst/>
          </a:prstGeom>
          <a:ln w="25400" cap="sq" cmpd="sng">
            <a:solidFill>
              <a:schemeClr val="tx1"/>
            </a:solidFill>
            <a:prstDash val="solid"/>
            <a:round/>
            <a:headEnd type="none" w="med" len="med"/>
            <a:tailEnd type="triangle" w="sm" len="sm"/>
          </a:ln>
        </p:spPr>
      </p:sp>
      <p:sp>
        <p:nvSpPr>
          <p:cNvPr id="7178" name="直接连接符 7178"/>
          <p:cNvSpPr/>
          <p:nvPr/>
        </p:nvSpPr>
        <p:spPr>
          <a:xfrm>
            <a:off x="3124200" y="4724400"/>
            <a:ext cx="0" cy="685800"/>
          </a:xfrm>
          <a:prstGeom prst="line">
            <a:avLst/>
          </a:prstGeom>
          <a:ln w="25400" cap="sq" cmpd="sng">
            <a:solidFill>
              <a:schemeClr val="tx1"/>
            </a:solidFill>
            <a:prstDash val="solid"/>
            <a:round/>
            <a:headEnd type="none" w="med" len="med"/>
            <a:tailEnd type="triangle" w="sm" len="sm"/>
          </a:ln>
        </p:spPr>
      </p:sp>
      <p:sp>
        <p:nvSpPr>
          <p:cNvPr id="7179" name="直接连接符 7179"/>
          <p:cNvSpPr/>
          <p:nvPr/>
        </p:nvSpPr>
        <p:spPr>
          <a:xfrm>
            <a:off x="4419600" y="2438400"/>
            <a:ext cx="0" cy="914400"/>
          </a:xfrm>
          <a:prstGeom prst="line">
            <a:avLst/>
          </a:prstGeom>
          <a:ln w="25400" cap="sq" cmpd="sng">
            <a:solidFill>
              <a:schemeClr val="tx1"/>
            </a:solidFill>
            <a:prstDash val="solid"/>
            <a:round/>
            <a:headEnd type="none" w="med" len="med"/>
            <a:tailEnd type="triangle" w="sm" len="sm"/>
          </a:ln>
        </p:spPr>
      </p:sp>
      <p:sp>
        <p:nvSpPr>
          <p:cNvPr id="7180" name="直接连接符 7180"/>
          <p:cNvSpPr/>
          <p:nvPr/>
        </p:nvSpPr>
        <p:spPr>
          <a:xfrm>
            <a:off x="4495800" y="3962400"/>
            <a:ext cx="0" cy="1447800"/>
          </a:xfrm>
          <a:prstGeom prst="line">
            <a:avLst/>
          </a:prstGeom>
          <a:ln w="25400" cap="sq" cmpd="sng">
            <a:solidFill>
              <a:schemeClr val="tx1"/>
            </a:solidFill>
            <a:prstDash val="solid"/>
            <a:round/>
            <a:headEnd type="none" w="med" len="med"/>
            <a:tailEnd type="triangle" w="sm" len="sm"/>
          </a:ln>
        </p:spPr>
      </p:sp>
      <p:sp>
        <p:nvSpPr>
          <p:cNvPr id="7181" name="直接连接符 7181"/>
          <p:cNvSpPr/>
          <p:nvPr/>
        </p:nvSpPr>
        <p:spPr>
          <a:xfrm>
            <a:off x="5943600" y="2438400"/>
            <a:ext cx="0" cy="685800"/>
          </a:xfrm>
          <a:prstGeom prst="line">
            <a:avLst/>
          </a:prstGeom>
          <a:ln w="25400" cap="sq" cmpd="sng">
            <a:solidFill>
              <a:schemeClr val="tx1"/>
            </a:solidFill>
            <a:prstDash val="solid"/>
            <a:round/>
            <a:headEnd type="none" w="med" len="med"/>
            <a:tailEnd type="triangle" w="sm" len="sm"/>
          </a:ln>
        </p:spPr>
      </p:sp>
      <p:sp>
        <p:nvSpPr>
          <p:cNvPr id="7182" name="直接连接符 7182"/>
          <p:cNvSpPr/>
          <p:nvPr/>
        </p:nvSpPr>
        <p:spPr>
          <a:xfrm>
            <a:off x="5943600" y="3733800"/>
            <a:ext cx="0" cy="609600"/>
          </a:xfrm>
          <a:prstGeom prst="line">
            <a:avLst/>
          </a:prstGeom>
          <a:ln w="25400" cap="sq" cmpd="sng">
            <a:solidFill>
              <a:schemeClr val="tx1"/>
            </a:solidFill>
            <a:prstDash val="solid"/>
            <a:round/>
            <a:headEnd type="none" w="med" len="med"/>
            <a:tailEnd type="triangle" w="sm" len="sm"/>
          </a:ln>
        </p:spPr>
      </p:sp>
      <p:sp>
        <p:nvSpPr>
          <p:cNvPr id="7183" name="直接连接符 7183"/>
          <p:cNvSpPr/>
          <p:nvPr/>
        </p:nvSpPr>
        <p:spPr>
          <a:xfrm>
            <a:off x="6019800" y="4953000"/>
            <a:ext cx="0" cy="457200"/>
          </a:xfrm>
          <a:prstGeom prst="line">
            <a:avLst/>
          </a:prstGeom>
          <a:ln w="25400" cap="sq" cmpd="sng">
            <a:solidFill>
              <a:schemeClr val="tx1"/>
            </a:solidFill>
            <a:prstDash val="solid"/>
            <a:round/>
            <a:headEnd type="none" w="med" len="med"/>
            <a:tailEnd type="triangle" w="sm" len="sm"/>
          </a:ln>
        </p:spPr>
      </p:sp>
      <p:sp>
        <p:nvSpPr>
          <p:cNvPr id="718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7186" name="矩形 718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礁瑰悬析声命概厌阶插洒汛桃圈币娠砖帘斯文匿挝腺庚冤癌歉瞪粒凹句荧渠道策划渠道策划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矩形 8193"/>
          <p:cNvSpPr/>
          <p:nvPr/>
        </p:nvSpPr>
        <p:spPr>
          <a:xfrm>
            <a:off x="457200" y="990600"/>
            <a:ext cx="4562475" cy="2254250"/>
          </a:xfrm>
          <a:prstGeom prst="rect">
            <a:avLst/>
          </a:prstGeom>
          <a:noFill/>
          <a:ln w="9525">
            <a:noFill/>
          </a:ln>
        </p:spPr>
        <p:txBody>
          <a:bodyPr anchor="t">
            <a:spAutoFit/>
          </a:bodyPr>
          <a:p>
            <a:pPr>
              <a:buClrTx/>
              <a:buSzTx/>
              <a:buFontTx/>
            </a:pPr>
            <a:r>
              <a:rPr lang="zh-CN" altLang="en-US" sz="2400" b="1" dirty="0">
                <a:solidFill>
                  <a:srgbClr val="000000"/>
                </a:solidFill>
                <a:latin typeface="Arial" panose="020B0604020202020204" pitchFamily="34" charset="0"/>
                <a:ea typeface="宋体" panose="02010600030101010101" pitchFamily="2" charset="-122"/>
              </a:rPr>
              <a:t>（二）销售渠道的宽度结构</a:t>
            </a:r>
            <a:endParaRPr lang="zh-CN" altLang="en-US" sz="2400" b="1" dirty="0">
              <a:solidFill>
                <a:srgbClr val="000000"/>
              </a:solidFill>
              <a:latin typeface="Arial" panose="020B0604020202020204" pitchFamily="34" charset="0"/>
              <a:ea typeface="宋体" panose="02010600030101010101" pitchFamily="2" charset="-122"/>
            </a:endParaRPr>
          </a:p>
          <a:p>
            <a:pPr>
              <a:buClrTx/>
              <a:buSzTx/>
              <a:buFontTx/>
            </a:pPr>
            <a:r>
              <a:rPr lang="zh-CN" altLang="en-US" b="1" dirty="0">
                <a:solidFill>
                  <a:srgbClr val="000000"/>
                </a:solidFill>
                <a:latin typeface="Arial" panose="020B0604020202020204" pitchFamily="34" charset="0"/>
                <a:ea typeface="宋体" panose="02010600030101010101" pitchFamily="2" charset="-122"/>
              </a:rPr>
              <a:t> </a:t>
            </a:r>
            <a:endParaRPr lang="zh-CN" altLang="en-US" b="1" dirty="0">
              <a:solidFill>
                <a:srgbClr val="000000"/>
              </a:solidFill>
              <a:latin typeface="Arial" panose="020B0604020202020204" pitchFamily="34" charset="0"/>
              <a:ea typeface="宋体" panose="02010600030101010101" pitchFamily="2" charset="-122"/>
            </a:endParaRPr>
          </a:p>
          <a:p>
            <a:pPr lvl="1" indent="0">
              <a:lnSpc>
                <a:spcPct val="12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1</a:t>
            </a:r>
            <a:r>
              <a:rPr lang="zh-CN" altLang="en-US" sz="2000" b="1" u="none" dirty="0">
                <a:solidFill>
                  <a:srgbClr val="000000"/>
                </a:solidFill>
                <a:effectLst/>
                <a:latin typeface="Arial" panose="020B0604020202020204" pitchFamily="34" charset="0"/>
                <a:ea typeface="宋体" panose="02010600030101010101" pitchFamily="2" charset="-122"/>
              </a:rPr>
              <a:t>、密集型分销 </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2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2</a:t>
            </a:r>
            <a:r>
              <a:rPr lang="zh-CN" altLang="en-US" sz="2000" b="1" u="none" dirty="0">
                <a:solidFill>
                  <a:srgbClr val="000000"/>
                </a:solidFill>
                <a:effectLst/>
                <a:latin typeface="Arial" panose="020B0604020202020204" pitchFamily="34" charset="0"/>
                <a:ea typeface="宋体" panose="02010600030101010101" pitchFamily="2" charset="-122"/>
              </a:rPr>
              <a:t>、选择型分销 </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2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3</a:t>
            </a:r>
            <a:r>
              <a:rPr lang="zh-CN" altLang="en-US" sz="2000" b="1" u="none" dirty="0">
                <a:solidFill>
                  <a:srgbClr val="000000"/>
                </a:solidFill>
                <a:effectLst/>
                <a:latin typeface="Arial" panose="020B0604020202020204" pitchFamily="34" charset="0"/>
                <a:ea typeface="宋体" panose="02010600030101010101" pitchFamily="2" charset="-122"/>
              </a:rPr>
              <a:t>、独家型分销</a:t>
            </a:r>
            <a:endParaRPr lang="zh-CN" altLang="en-US" sz="2000" b="1" u="none" dirty="0">
              <a:solidFill>
                <a:srgbClr val="000000"/>
              </a:solidFill>
              <a:effectLst/>
              <a:latin typeface="Arial" panose="020B0604020202020204" pitchFamily="34" charset="0"/>
              <a:ea typeface="宋体" panose="02010600030101010101" pitchFamily="2" charset="-122"/>
            </a:endParaRPr>
          </a:p>
          <a:p>
            <a:pPr>
              <a:lnSpc>
                <a:spcPct val="90000"/>
              </a:lnSpc>
              <a:spcBef>
                <a:spcPct val="50000"/>
              </a:spcBef>
              <a:buClr>
                <a:schemeClr val="hlink"/>
              </a:buClr>
              <a:buSzTx/>
              <a:buFont typeface="Wingdings" panose="05000000000000000000" pitchFamily="2" charset="2"/>
            </a:pPr>
            <a:r>
              <a:rPr lang="zh-CN" altLang="en-US" sz="2000" b="1" dirty="0">
                <a:latin typeface="Arial" panose="020B0604020202020204" pitchFamily="34" charset="0"/>
                <a:ea typeface="宋体" panose="02010600030101010101" pitchFamily="2" charset="-122"/>
              </a:rPr>
              <a:t>     </a:t>
            </a:r>
            <a:endParaRPr lang="zh-CN" altLang="en-US" sz="2000" b="1" dirty="0">
              <a:latin typeface="Arial" panose="020B0604020202020204" pitchFamily="34" charset="0"/>
              <a:ea typeface="宋体" panose="02010600030101010101" pitchFamily="2" charset="-122"/>
            </a:endParaRPr>
          </a:p>
        </p:txBody>
      </p:sp>
      <p:sp>
        <p:nvSpPr>
          <p:cNvPr id="8194" name="直角三角形 8194"/>
          <p:cNvSpPr/>
          <p:nvPr/>
        </p:nvSpPr>
        <p:spPr>
          <a:xfrm>
            <a:off x="1143000" y="3429000"/>
            <a:ext cx="6705600" cy="1524000"/>
          </a:xfrm>
          <a:prstGeom prst="rtTriangle">
            <a:avLst/>
          </a:prstGeom>
          <a:solidFill>
            <a:srgbClr val="FFFF99">
              <a:alpha val="62000"/>
            </a:srgbClr>
          </a:solidFill>
          <a:ln w="9525" cap="flat" cmpd="sng">
            <a:solidFill>
              <a:schemeClr val="tx1"/>
            </a:solidFill>
            <a:prstDash val="solid"/>
            <a:miter/>
            <a:headEnd type="none" w="med" len="med"/>
            <a:tailEnd type="none" w="med" len="med"/>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8195" name="文本框 8195"/>
          <p:cNvSpPr txBox="1"/>
          <p:nvPr/>
        </p:nvSpPr>
        <p:spPr>
          <a:xfrm>
            <a:off x="685800" y="2895600"/>
            <a:ext cx="19050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密集分销</a:t>
            </a:r>
            <a:endParaRPr lang="zh-CN" altLang="en-US" b="1" dirty="0">
              <a:latin typeface="Arial" panose="020B0604020202020204" pitchFamily="34" charset="0"/>
              <a:ea typeface="宋体" panose="02010600030101010101" pitchFamily="2" charset="-122"/>
            </a:endParaRPr>
          </a:p>
        </p:txBody>
      </p:sp>
      <p:sp>
        <p:nvSpPr>
          <p:cNvPr id="8196" name="文本框 8196"/>
          <p:cNvSpPr txBox="1"/>
          <p:nvPr/>
        </p:nvSpPr>
        <p:spPr>
          <a:xfrm>
            <a:off x="3200400" y="2971800"/>
            <a:ext cx="16002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选择性分销</a:t>
            </a:r>
            <a:endParaRPr lang="zh-CN" altLang="en-US" b="1" dirty="0">
              <a:latin typeface="Arial" panose="020B0604020202020204" pitchFamily="34" charset="0"/>
              <a:ea typeface="宋体" panose="02010600030101010101" pitchFamily="2" charset="-122"/>
            </a:endParaRPr>
          </a:p>
        </p:txBody>
      </p:sp>
      <p:sp>
        <p:nvSpPr>
          <p:cNvPr id="8197" name="文本框 8197"/>
          <p:cNvSpPr txBox="1"/>
          <p:nvPr/>
        </p:nvSpPr>
        <p:spPr>
          <a:xfrm>
            <a:off x="7086600" y="2819400"/>
            <a:ext cx="12954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8198" name="文本框 8198"/>
          <p:cNvSpPr txBox="1"/>
          <p:nvPr/>
        </p:nvSpPr>
        <p:spPr>
          <a:xfrm>
            <a:off x="6705600" y="3048000"/>
            <a:ext cx="12954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独家分销</a:t>
            </a:r>
            <a:endParaRPr lang="zh-CN" altLang="en-US" b="1" dirty="0">
              <a:latin typeface="Arial" panose="020B0604020202020204" pitchFamily="34" charset="0"/>
              <a:ea typeface="宋体" panose="02010600030101010101" pitchFamily="2" charset="-122"/>
            </a:endParaRPr>
          </a:p>
        </p:txBody>
      </p:sp>
      <p:sp>
        <p:nvSpPr>
          <p:cNvPr id="8199" name="文本框 8199"/>
          <p:cNvSpPr txBox="1"/>
          <p:nvPr/>
        </p:nvSpPr>
        <p:spPr>
          <a:xfrm>
            <a:off x="685800" y="5181600"/>
            <a:ext cx="1295400" cy="641350"/>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所有可能的中间商</a:t>
            </a:r>
            <a:endParaRPr lang="zh-CN" altLang="en-US" b="1" dirty="0">
              <a:latin typeface="Arial" panose="020B0604020202020204" pitchFamily="34" charset="0"/>
              <a:ea typeface="宋体" panose="02010600030101010101" pitchFamily="2" charset="-122"/>
            </a:endParaRPr>
          </a:p>
        </p:txBody>
      </p:sp>
      <p:sp>
        <p:nvSpPr>
          <p:cNvPr id="8200" name="文本框 8200"/>
          <p:cNvSpPr txBox="1"/>
          <p:nvPr/>
        </p:nvSpPr>
        <p:spPr>
          <a:xfrm>
            <a:off x="3276600" y="5181600"/>
            <a:ext cx="1295400" cy="641350"/>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相对较少的中间商</a:t>
            </a:r>
            <a:endParaRPr lang="zh-CN" altLang="en-US" b="1" dirty="0">
              <a:latin typeface="Arial" panose="020B0604020202020204" pitchFamily="34" charset="0"/>
              <a:ea typeface="宋体" panose="02010600030101010101" pitchFamily="2" charset="-122"/>
            </a:endParaRPr>
          </a:p>
        </p:txBody>
      </p:sp>
      <p:sp>
        <p:nvSpPr>
          <p:cNvPr id="8201" name="文本框 8201"/>
          <p:cNvSpPr txBox="1"/>
          <p:nvPr/>
        </p:nvSpPr>
        <p:spPr>
          <a:xfrm>
            <a:off x="6858000" y="5105400"/>
            <a:ext cx="1295400" cy="641350"/>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只有一家中间商</a:t>
            </a:r>
            <a:endParaRPr lang="zh-CN" altLang="en-US" b="1" dirty="0">
              <a:latin typeface="Arial" panose="020B0604020202020204" pitchFamily="34" charset="0"/>
              <a:ea typeface="宋体" panose="02010600030101010101" pitchFamily="2" charset="-122"/>
            </a:endParaRPr>
          </a:p>
        </p:txBody>
      </p:sp>
      <p:sp>
        <p:nvSpPr>
          <p:cNvPr id="820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8204" name="矩形 820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歼赚诌拽厌贵盗阔价爹挠瑰帧瓦固半艳番醛备厨忽肮花弱租气氰粮耳钥衙渠道策划渠道策划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193">
                                            <p:txEl>
                                              <p:charRg st="0" end="13"/>
                                            </p:txEl>
                                          </p:spTgt>
                                        </p:tgtEl>
                                        <p:attrNameLst>
                                          <p:attrName>style.visibility</p:attrName>
                                        </p:attrNameLst>
                                      </p:cBhvr>
                                      <p:to>
                                        <p:strVal val="visible"/>
                                      </p:to>
                                    </p:set>
                                    <p:animEffect transition="in" filter="checkerboard(across)">
                                      <p:cBhvr>
                                        <p:cTn id="7" dur="500"/>
                                        <p:tgtEl>
                                          <p:spTgt spid="8193">
                                            <p:txEl>
                                              <p:charRg st="0" end="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8193">
                                            <p:txEl>
                                              <p:charRg st="15" end="24"/>
                                            </p:txEl>
                                          </p:spTgt>
                                        </p:tgtEl>
                                        <p:attrNameLst>
                                          <p:attrName>style.visibility</p:attrName>
                                        </p:attrNameLst>
                                      </p:cBhvr>
                                      <p:to>
                                        <p:strVal val="visible"/>
                                      </p:to>
                                    </p:set>
                                    <p:anim calcmode="lin" valueType="num">
                                      <p:cBhvr>
                                        <p:cTn id="12" dur="1000" fill="hold"/>
                                        <p:tgtEl>
                                          <p:spTgt spid="8193">
                                            <p:txEl>
                                              <p:charRg st="15" end="24"/>
                                            </p:txEl>
                                          </p:spTgt>
                                        </p:tgtEl>
                                        <p:attrNameLst>
                                          <p:attrName>ppt_w</p:attrName>
                                        </p:attrNameLst>
                                      </p:cBhvr>
                                      <p:tavLst>
                                        <p:tav tm="0">
                                          <p:val>
                                            <p:strVal val="#ppt_w*0.70"/>
                                          </p:val>
                                        </p:tav>
                                        <p:tav tm="100000">
                                          <p:val>
                                            <p:strVal val="#ppt_w"/>
                                          </p:val>
                                        </p:tav>
                                      </p:tavLst>
                                    </p:anim>
                                    <p:anim calcmode="lin" valueType="num">
                                      <p:cBhvr>
                                        <p:cTn id="13" dur="1000" fill="hold"/>
                                        <p:tgtEl>
                                          <p:spTgt spid="8193">
                                            <p:txEl>
                                              <p:charRg st="15" end="24"/>
                                            </p:txEl>
                                          </p:spTgt>
                                        </p:tgtEl>
                                        <p:attrNameLst>
                                          <p:attrName>ppt_h</p:attrName>
                                        </p:attrNameLst>
                                      </p:cBhvr>
                                      <p:tavLst>
                                        <p:tav tm="0">
                                          <p:val>
                                            <p:strVal val="#ppt_h"/>
                                          </p:val>
                                        </p:tav>
                                        <p:tav tm="100000">
                                          <p:val>
                                            <p:strVal val="#ppt_h"/>
                                          </p:val>
                                        </p:tav>
                                      </p:tavLst>
                                    </p:anim>
                                    <p:animEffect transition="in" filter="fade">
                                      <p:cBhvr>
                                        <p:cTn id="14" dur="1000"/>
                                        <p:tgtEl>
                                          <p:spTgt spid="8193">
                                            <p:txEl>
                                              <p:charRg st="15" end="24"/>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8193">
                                            <p:txEl>
                                              <p:charRg st="24" end="33"/>
                                            </p:txEl>
                                          </p:spTgt>
                                        </p:tgtEl>
                                        <p:attrNameLst>
                                          <p:attrName>style.visibility</p:attrName>
                                        </p:attrNameLst>
                                      </p:cBhvr>
                                      <p:to>
                                        <p:strVal val="visible"/>
                                      </p:to>
                                    </p:set>
                                    <p:anim calcmode="lin" valueType="num">
                                      <p:cBhvr>
                                        <p:cTn id="17" dur="1000" fill="hold"/>
                                        <p:tgtEl>
                                          <p:spTgt spid="8193">
                                            <p:txEl>
                                              <p:charRg st="24" end="33"/>
                                            </p:txEl>
                                          </p:spTgt>
                                        </p:tgtEl>
                                        <p:attrNameLst>
                                          <p:attrName>ppt_w</p:attrName>
                                        </p:attrNameLst>
                                      </p:cBhvr>
                                      <p:tavLst>
                                        <p:tav tm="0">
                                          <p:val>
                                            <p:strVal val="#ppt_w*0.70"/>
                                          </p:val>
                                        </p:tav>
                                        <p:tav tm="100000">
                                          <p:val>
                                            <p:strVal val="#ppt_w"/>
                                          </p:val>
                                        </p:tav>
                                      </p:tavLst>
                                    </p:anim>
                                    <p:anim calcmode="lin" valueType="num">
                                      <p:cBhvr>
                                        <p:cTn id="18" dur="1000" fill="hold"/>
                                        <p:tgtEl>
                                          <p:spTgt spid="8193">
                                            <p:txEl>
                                              <p:charRg st="24" end="33"/>
                                            </p:txEl>
                                          </p:spTgt>
                                        </p:tgtEl>
                                        <p:attrNameLst>
                                          <p:attrName>ppt_h</p:attrName>
                                        </p:attrNameLst>
                                      </p:cBhvr>
                                      <p:tavLst>
                                        <p:tav tm="0">
                                          <p:val>
                                            <p:strVal val="#ppt_h"/>
                                          </p:val>
                                        </p:tav>
                                        <p:tav tm="100000">
                                          <p:val>
                                            <p:strVal val="#ppt_h"/>
                                          </p:val>
                                        </p:tav>
                                      </p:tavLst>
                                    </p:anim>
                                    <p:animEffect transition="in" filter="fade">
                                      <p:cBhvr>
                                        <p:cTn id="19" dur="1000"/>
                                        <p:tgtEl>
                                          <p:spTgt spid="8193">
                                            <p:txEl>
                                              <p:charRg st="24" end="33"/>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8193">
                                            <p:txEl>
                                              <p:charRg st="33" end="41"/>
                                            </p:txEl>
                                          </p:spTgt>
                                        </p:tgtEl>
                                        <p:attrNameLst>
                                          <p:attrName>style.visibility</p:attrName>
                                        </p:attrNameLst>
                                      </p:cBhvr>
                                      <p:to>
                                        <p:strVal val="visible"/>
                                      </p:to>
                                    </p:set>
                                    <p:anim calcmode="lin" valueType="num">
                                      <p:cBhvr>
                                        <p:cTn id="22" dur="1000" fill="hold"/>
                                        <p:tgtEl>
                                          <p:spTgt spid="8193">
                                            <p:txEl>
                                              <p:charRg st="33" end="41"/>
                                            </p:txEl>
                                          </p:spTgt>
                                        </p:tgtEl>
                                        <p:attrNameLst>
                                          <p:attrName>ppt_w</p:attrName>
                                        </p:attrNameLst>
                                      </p:cBhvr>
                                      <p:tavLst>
                                        <p:tav tm="0">
                                          <p:val>
                                            <p:strVal val="#ppt_w*0.70"/>
                                          </p:val>
                                        </p:tav>
                                        <p:tav tm="100000">
                                          <p:val>
                                            <p:strVal val="#ppt_w"/>
                                          </p:val>
                                        </p:tav>
                                      </p:tavLst>
                                    </p:anim>
                                    <p:anim calcmode="lin" valueType="num">
                                      <p:cBhvr>
                                        <p:cTn id="23" dur="1000" fill="hold"/>
                                        <p:tgtEl>
                                          <p:spTgt spid="8193">
                                            <p:txEl>
                                              <p:charRg st="33" end="41"/>
                                            </p:txEl>
                                          </p:spTgt>
                                        </p:tgtEl>
                                        <p:attrNameLst>
                                          <p:attrName>ppt_h</p:attrName>
                                        </p:attrNameLst>
                                      </p:cBhvr>
                                      <p:tavLst>
                                        <p:tav tm="0">
                                          <p:val>
                                            <p:strVal val="#ppt_h"/>
                                          </p:val>
                                        </p:tav>
                                        <p:tav tm="100000">
                                          <p:val>
                                            <p:strVal val="#ppt_h"/>
                                          </p:val>
                                        </p:tav>
                                      </p:tavLst>
                                    </p:anim>
                                    <p:animEffect transition="in" filter="fade">
                                      <p:cBhvr>
                                        <p:cTn id="24" dur="1000"/>
                                        <p:tgtEl>
                                          <p:spTgt spid="8193">
                                            <p:txEl>
                                              <p:charRg st="33" end="4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8194"/>
                                        </p:tgtEl>
                                        <p:attrNameLst>
                                          <p:attrName>style.visibility</p:attrName>
                                        </p:attrNameLst>
                                      </p:cBhvr>
                                      <p:to>
                                        <p:strVal val="visible"/>
                                      </p:to>
                                    </p:set>
                                    <p:animEffect transition="in" filter="dissolve">
                                      <p:cBhvr>
                                        <p:cTn id="29" dur="500"/>
                                        <p:tgtEl>
                                          <p:spTgt spid="8194"/>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8195"/>
                                        </p:tgtEl>
                                        <p:attrNameLst>
                                          <p:attrName>style.visibility</p:attrName>
                                        </p:attrNameLst>
                                      </p:cBhvr>
                                      <p:to>
                                        <p:strVal val="visible"/>
                                      </p:to>
                                    </p:set>
                                    <p:anim calcmode="lin" valueType="num">
                                      <p:cBhvr>
                                        <p:cTn id="34" dur="1000" fill="hold"/>
                                        <p:tgtEl>
                                          <p:spTgt spid="8195"/>
                                        </p:tgtEl>
                                        <p:attrNameLst>
                                          <p:attrName>ppt_w</p:attrName>
                                        </p:attrNameLst>
                                      </p:cBhvr>
                                      <p:tavLst>
                                        <p:tav tm="0">
                                          <p:val>
                                            <p:strVal val="#ppt_w*0.70"/>
                                          </p:val>
                                        </p:tav>
                                        <p:tav tm="100000">
                                          <p:val>
                                            <p:strVal val="#ppt_w"/>
                                          </p:val>
                                        </p:tav>
                                      </p:tavLst>
                                    </p:anim>
                                    <p:anim calcmode="lin" valueType="num">
                                      <p:cBhvr>
                                        <p:cTn id="35" dur="1000" fill="hold"/>
                                        <p:tgtEl>
                                          <p:spTgt spid="8195"/>
                                        </p:tgtEl>
                                        <p:attrNameLst>
                                          <p:attrName>ppt_h</p:attrName>
                                        </p:attrNameLst>
                                      </p:cBhvr>
                                      <p:tavLst>
                                        <p:tav tm="0">
                                          <p:val>
                                            <p:strVal val="#ppt_h"/>
                                          </p:val>
                                        </p:tav>
                                        <p:tav tm="100000">
                                          <p:val>
                                            <p:strVal val="#ppt_h"/>
                                          </p:val>
                                        </p:tav>
                                      </p:tavLst>
                                    </p:anim>
                                    <p:animEffect transition="in" filter="fade">
                                      <p:cBhvr>
                                        <p:cTn id="36" dur="1000"/>
                                        <p:tgtEl>
                                          <p:spTgt spid="8195"/>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8199"/>
                                        </p:tgtEl>
                                        <p:attrNameLst>
                                          <p:attrName>style.visibility</p:attrName>
                                        </p:attrNameLst>
                                      </p:cBhvr>
                                      <p:to>
                                        <p:strVal val="visible"/>
                                      </p:to>
                                    </p:set>
                                    <p:anim calcmode="lin" valueType="num">
                                      <p:cBhvr>
                                        <p:cTn id="39" dur="1000" fill="hold"/>
                                        <p:tgtEl>
                                          <p:spTgt spid="8199"/>
                                        </p:tgtEl>
                                        <p:attrNameLst>
                                          <p:attrName>ppt_w</p:attrName>
                                        </p:attrNameLst>
                                      </p:cBhvr>
                                      <p:tavLst>
                                        <p:tav tm="0">
                                          <p:val>
                                            <p:strVal val="#ppt_w*0.70"/>
                                          </p:val>
                                        </p:tav>
                                        <p:tav tm="100000">
                                          <p:val>
                                            <p:strVal val="#ppt_w"/>
                                          </p:val>
                                        </p:tav>
                                      </p:tavLst>
                                    </p:anim>
                                    <p:anim calcmode="lin" valueType="num">
                                      <p:cBhvr>
                                        <p:cTn id="40" dur="1000" fill="hold"/>
                                        <p:tgtEl>
                                          <p:spTgt spid="8199"/>
                                        </p:tgtEl>
                                        <p:attrNameLst>
                                          <p:attrName>ppt_h</p:attrName>
                                        </p:attrNameLst>
                                      </p:cBhvr>
                                      <p:tavLst>
                                        <p:tav tm="0">
                                          <p:val>
                                            <p:strVal val="#ppt_h"/>
                                          </p:val>
                                        </p:tav>
                                        <p:tav tm="100000">
                                          <p:val>
                                            <p:strVal val="#ppt_h"/>
                                          </p:val>
                                        </p:tav>
                                      </p:tavLst>
                                    </p:anim>
                                    <p:animEffect transition="in" filter="fade">
                                      <p:cBhvr>
                                        <p:cTn id="41" dur="1000"/>
                                        <p:tgtEl>
                                          <p:spTgt spid="8199"/>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8196"/>
                                        </p:tgtEl>
                                        <p:attrNameLst>
                                          <p:attrName>style.visibility</p:attrName>
                                        </p:attrNameLst>
                                      </p:cBhvr>
                                      <p:to>
                                        <p:strVal val="visible"/>
                                      </p:to>
                                    </p:set>
                                    <p:anim calcmode="lin" valueType="num">
                                      <p:cBhvr>
                                        <p:cTn id="46" dur="1000" fill="hold"/>
                                        <p:tgtEl>
                                          <p:spTgt spid="8196"/>
                                        </p:tgtEl>
                                        <p:attrNameLst>
                                          <p:attrName>ppt_w</p:attrName>
                                        </p:attrNameLst>
                                      </p:cBhvr>
                                      <p:tavLst>
                                        <p:tav tm="0">
                                          <p:val>
                                            <p:strVal val="#ppt_w*0.70"/>
                                          </p:val>
                                        </p:tav>
                                        <p:tav tm="100000">
                                          <p:val>
                                            <p:strVal val="#ppt_w"/>
                                          </p:val>
                                        </p:tav>
                                      </p:tavLst>
                                    </p:anim>
                                    <p:anim calcmode="lin" valueType="num">
                                      <p:cBhvr>
                                        <p:cTn id="47" dur="1000" fill="hold"/>
                                        <p:tgtEl>
                                          <p:spTgt spid="8196"/>
                                        </p:tgtEl>
                                        <p:attrNameLst>
                                          <p:attrName>ppt_h</p:attrName>
                                        </p:attrNameLst>
                                      </p:cBhvr>
                                      <p:tavLst>
                                        <p:tav tm="0">
                                          <p:val>
                                            <p:strVal val="#ppt_h"/>
                                          </p:val>
                                        </p:tav>
                                        <p:tav tm="100000">
                                          <p:val>
                                            <p:strVal val="#ppt_h"/>
                                          </p:val>
                                        </p:tav>
                                      </p:tavLst>
                                    </p:anim>
                                    <p:animEffect transition="in" filter="fade">
                                      <p:cBhvr>
                                        <p:cTn id="48" dur="1000"/>
                                        <p:tgtEl>
                                          <p:spTgt spid="8196"/>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8200"/>
                                        </p:tgtEl>
                                        <p:attrNameLst>
                                          <p:attrName>style.visibility</p:attrName>
                                        </p:attrNameLst>
                                      </p:cBhvr>
                                      <p:to>
                                        <p:strVal val="visible"/>
                                      </p:to>
                                    </p:set>
                                    <p:anim calcmode="lin" valueType="num">
                                      <p:cBhvr>
                                        <p:cTn id="51" dur="1000" fill="hold"/>
                                        <p:tgtEl>
                                          <p:spTgt spid="8200"/>
                                        </p:tgtEl>
                                        <p:attrNameLst>
                                          <p:attrName>ppt_w</p:attrName>
                                        </p:attrNameLst>
                                      </p:cBhvr>
                                      <p:tavLst>
                                        <p:tav tm="0">
                                          <p:val>
                                            <p:strVal val="#ppt_w*0.70"/>
                                          </p:val>
                                        </p:tav>
                                        <p:tav tm="100000">
                                          <p:val>
                                            <p:strVal val="#ppt_w"/>
                                          </p:val>
                                        </p:tav>
                                      </p:tavLst>
                                    </p:anim>
                                    <p:anim calcmode="lin" valueType="num">
                                      <p:cBhvr>
                                        <p:cTn id="52" dur="1000" fill="hold"/>
                                        <p:tgtEl>
                                          <p:spTgt spid="8200"/>
                                        </p:tgtEl>
                                        <p:attrNameLst>
                                          <p:attrName>ppt_h</p:attrName>
                                        </p:attrNameLst>
                                      </p:cBhvr>
                                      <p:tavLst>
                                        <p:tav tm="0">
                                          <p:val>
                                            <p:strVal val="#ppt_h"/>
                                          </p:val>
                                        </p:tav>
                                        <p:tav tm="100000">
                                          <p:val>
                                            <p:strVal val="#ppt_h"/>
                                          </p:val>
                                        </p:tav>
                                      </p:tavLst>
                                    </p:anim>
                                    <p:animEffect transition="in" filter="fade">
                                      <p:cBhvr>
                                        <p:cTn id="53" dur="1000"/>
                                        <p:tgtEl>
                                          <p:spTgt spid="8200"/>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8198"/>
                                        </p:tgtEl>
                                        <p:attrNameLst>
                                          <p:attrName>style.visibility</p:attrName>
                                        </p:attrNameLst>
                                      </p:cBhvr>
                                      <p:to>
                                        <p:strVal val="visible"/>
                                      </p:to>
                                    </p:set>
                                    <p:anim calcmode="lin" valueType="num">
                                      <p:cBhvr>
                                        <p:cTn id="58" dur="1000" fill="hold"/>
                                        <p:tgtEl>
                                          <p:spTgt spid="8198"/>
                                        </p:tgtEl>
                                        <p:attrNameLst>
                                          <p:attrName>ppt_w</p:attrName>
                                        </p:attrNameLst>
                                      </p:cBhvr>
                                      <p:tavLst>
                                        <p:tav tm="0">
                                          <p:val>
                                            <p:strVal val="#ppt_w*0.70"/>
                                          </p:val>
                                        </p:tav>
                                        <p:tav tm="100000">
                                          <p:val>
                                            <p:strVal val="#ppt_w"/>
                                          </p:val>
                                        </p:tav>
                                      </p:tavLst>
                                    </p:anim>
                                    <p:anim calcmode="lin" valueType="num">
                                      <p:cBhvr>
                                        <p:cTn id="59" dur="1000" fill="hold"/>
                                        <p:tgtEl>
                                          <p:spTgt spid="8198"/>
                                        </p:tgtEl>
                                        <p:attrNameLst>
                                          <p:attrName>ppt_h</p:attrName>
                                        </p:attrNameLst>
                                      </p:cBhvr>
                                      <p:tavLst>
                                        <p:tav tm="0">
                                          <p:val>
                                            <p:strVal val="#ppt_h"/>
                                          </p:val>
                                        </p:tav>
                                        <p:tav tm="100000">
                                          <p:val>
                                            <p:strVal val="#ppt_h"/>
                                          </p:val>
                                        </p:tav>
                                      </p:tavLst>
                                    </p:anim>
                                    <p:animEffect transition="in" filter="fade">
                                      <p:cBhvr>
                                        <p:cTn id="60" dur="1000"/>
                                        <p:tgtEl>
                                          <p:spTgt spid="8198"/>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8201"/>
                                        </p:tgtEl>
                                        <p:attrNameLst>
                                          <p:attrName>style.visibility</p:attrName>
                                        </p:attrNameLst>
                                      </p:cBhvr>
                                      <p:to>
                                        <p:strVal val="visible"/>
                                      </p:to>
                                    </p:set>
                                    <p:anim calcmode="lin" valueType="num">
                                      <p:cBhvr>
                                        <p:cTn id="63" dur="1000" fill="hold"/>
                                        <p:tgtEl>
                                          <p:spTgt spid="8201"/>
                                        </p:tgtEl>
                                        <p:attrNameLst>
                                          <p:attrName>ppt_w</p:attrName>
                                        </p:attrNameLst>
                                      </p:cBhvr>
                                      <p:tavLst>
                                        <p:tav tm="0">
                                          <p:val>
                                            <p:strVal val="#ppt_w*0.70"/>
                                          </p:val>
                                        </p:tav>
                                        <p:tav tm="100000">
                                          <p:val>
                                            <p:strVal val="#ppt_w"/>
                                          </p:val>
                                        </p:tav>
                                      </p:tavLst>
                                    </p:anim>
                                    <p:anim calcmode="lin" valueType="num">
                                      <p:cBhvr>
                                        <p:cTn id="64" dur="1000" fill="hold"/>
                                        <p:tgtEl>
                                          <p:spTgt spid="8201"/>
                                        </p:tgtEl>
                                        <p:attrNameLst>
                                          <p:attrName>ppt_h</p:attrName>
                                        </p:attrNameLst>
                                      </p:cBhvr>
                                      <p:tavLst>
                                        <p:tav tm="0">
                                          <p:val>
                                            <p:strVal val="#ppt_h"/>
                                          </p:val>
                                        </p:tav>
                                        <p:tav tm="100000">
                                          <p:val>
                                            <p:strVal val="#ppt_h"/>
                                          </p:val>
                                        </p:tav>
                                      </p:tavLst>
                                    </p:anim>
                                    <p:animEffect transition="in" filter="fade">
                                      <p:cBhvr>
                                        <p:cTn id="65" dur="1000"/>
                                        <p:tgtEl>
                                          <p:spTgt spid="8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8" grpId="0"/>
      <p:bldP spid="8199" grpId="0"/>
      <p:bldP spid="8200" grpId="0"/>
      <p:bldP spid="82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矩形 9217"/>
          <p:cNvSpPr/>
          <p:nvPr/>
        </p:nvSpPr>
        <p:spPr>
          <a:xfrm>
            <a:off x="762000" y="1981200"/>
            <a:ext cx="8001000" cy="3835400"/>
          </a:xfrm>
          <a:prstGeom prst="rect">
            <a:avLst/>
          </a:prstGeom>
          <a:noFill/>
          <a:ln w="9525">
            <a:noFill/>
          </a:ln>
        </p:spPr>
        <p:txBody>
          <a:bodyPr anchor="t">
            <a:spAutoFit/>
          </a:bodyPr>
          <a:p>
            <a:pPr>
              <a:buClrTx/>
              <a:buSzTx/>
              <a:buFontTx/>
            </a:pPr>
            <a:r>
              <a:rPr lang="en-US" altLang="zh-CN" sz="2000" dirty="0">
                <a:solidFill>
                  <a:srgbClr val="000000"/>
                </a:solidFill>
                <a:latin typeface="Arial" panose="020B0604020202020204" pitchFamily="34" charset="0"/>
                <a:ea typeface="宋体" panose="02010600030101010101" pitchFamily="2" charset="-122"/>
              </a:rPr>
              <a:t>1</a:t>
            </a:r>
            <a:r>
              <a:rPr lang="zh-CN" altLang="en-US" sz="2000" dirty="0">
                <a:solidFill>
                  <a:srgbClr val="000000"/>
                </a:solidFill>
                <a:latin typeface="Arial" panose="020B0604020202020204" pitchFamily="34" charset="0"/>
                <a:ea typeface="宋体" panose="02010600030101010101" pitchFamily="2" charset="-122"/>
              </a:rPr>
              <a:t>、</a:t>
            </a:r>
            <a:r>
              <a:rPr lang="zh-CN" altLang="en-US" sz="2000" b="1" dirty="0">
                <a:solidFill>
                  <a:srgbClr val="000000"/>
                </a:solidFill>
                <a:latin typeface="Arial" panose="020B0604020202020204" pitchFamily="34" charset="0"/>
                <a:ea typeface="宋体" panose="02010600030101010101" pitchFamily="2" charset="-122"/>
              </a:rPr>
              <a:t>销售渠道的纵向联合</a:t>
            </a:r>
            <a:r>
              <a:rPr lang="en-US" altLang="zh-CN" sz="2000" b="1" dirty="0">
                <a:solidFill>
                  <a:srgbClr val="000000"/>
                </a:solidFill>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垂直销售系统</a:t>
            </a:r>
            <a:endParaRPr lang="zh-CN" altLang="en-US" sz="2000" b="1" dirty="0">
              <a:latin typeface="Arial" panose="020B0604020202020204" pitchFamily="34" charset="0"/>
              <a:ea typeface="宋体" panose="02010600030101010101" pitchFamily="2" charset="-122"/>
            </a:endParaRPr>
          </a:p>
          <a:p>
            <a:pPr>
              <a:lnSpc>
                <a:spcPct val="120000"/>
              </a:lnSpc>
              <a:buClrTx/>
              <a:buSzTx/>
              <a:buFontTx/>
            </a:pPr>
            <a:r>
              <a:rPr lang="zh-CN" altLang="en-US" sz="2000" b="1" dirty="0">
                <a:latin typeface="Arial" panose="020B0604020202020204" pitchFamily="34" charset="0"/>
                <a:ea typeface="宋体" panose="02010600030101010101" pitchFamily="2" charset="-122"/>
              </a:rPr>
              <a:t>             </a:t>
            </a:r>
            <a:r>
              <a:rPr lang="zh-CN" altLang="en-US" sz="2000" b="1" dirty="0">
                <a:latin typeface="楷体_GB2312" pitchFamily="1" charset="-122"/>
                <a:ea typeface="楷体_GB2312" pitchFamily="1" charset="-122"/>
                <a:hlinkClick r:id="rId1" action="ppaction://hlinksldjump"/>
              </a:rPr>
              <a:t>公司式</a:t>
            </a:r>
            <a:r>
              <a:rPr lang="en-US" altLang="zh-CN" sz="2000" b="1" dirty="0">
                <a:latin typeface="Arial" panose="020B0604020202020204" pitchFamily="34" charset="0"/>
                <a:ea typeface="楷体_GB2312" pitchFamily="1" charset="-122"/>
              </a:rPr>
              <a:t>——</a:t>
            </a:r>
            <a:r>
              <a:rPr lang="en-US" altLang="zh-CN" sz="2000" b="1" dirty="0">
                <a:latin typeface="楷体_GB2312" pitchFamily="1" charset="-122"/>
                <a:ea typeface="楷体_GB2312" pitchFamily="1" charset="-122"/>
              </a:rPr>
              <a:t>  </a:t>
            </a:r>
            <a:r>
              <a:rPr lang="zh-CN" altLang="en-US" sz="2000" b="1" dirty="0">
                <a:latin typeface="楷体_GB2312" pitchFamily="1" charset="-122"/>
                <a:ea typeface="楷体_GB2312" pitchFamily="1" charset="-122"/>
              </a:rPr>
              <a:t>厂商合作，合资参股 </a:t>
            </a:r>
            <a:endParaRPr lang="zh-CN" altLang="en-US" sz="2000" b="1" dirty="0">
              <a:latin typeface="楷体_GB2312" pitchFamily="1" charset="-122"/>
              <a:ea typeface="楷体_GB2312" pitchFamily="1" charset="-122"/>
            </a:endParaRPr>
          </a:p>
          <a:p>
            <a:pPr>
              <a:lnSpc>
                <a:spcPct val="120000"/>
              </a:lnSpc>
              <a:buClrTx/>
              <a:buSzTx/>
              <a:buFontTx/>
            </a:pPr>
            <a:r>
              <a:rPr lang="zh-CN" altLang="en-US" sz="2000" b="1" dirty="0">
                <a:latin typeface="楷体_GB2312" pitchFamily="1" charset="-122"/>
                <a:ea typeface="楷体_GB2312" pitchFamily="1" charset="-122"/>
              </a:rPr>
              <a:t>       管理式 </a:t>
            </a:r>
            <a:r>
              <a:rPr lang="en-US" altLang="zh-CN" sz="2000" b="1" dirty="0">
                <a:latin typeface="Arial" panose="020B0604020202020204" pitchFamily="34" charset="0"/>
                <a:ea typeface="楷体_GB2312" pitchFamily="1" charset="-122"/>
              </a:rPr>
              <a:t>——</a:t>
            </a:r>
            <a:r>
              <a:rPr lang="en-US" altLang="zh-CN" sz="2000" b="1" dirty="0">
                <a:latin typeface="楷体_GB2312" pitchFamily="1" charset="-122"/>
                <a:ea typeface="楷体_GB2312" pitchFamily="1" charset="-122"/>
              </a:rPr>
              <a:t> </a:t>
            </a:r>
            <a:r>
              <a:rPr lang="zh-CN" altLang="en-US" sz="2000" b="1" dirty="0">
                <a:latin typeface="楷体_GB2312" pitchFamily="1" charset="-122"/>
                <a:ea typeface="楷体_GB2312" pitchFamily="1" charset="-122"/>
              </a:rPr>
              <a:t>一般由某一家规模大、实力强的企业出面组织。           </a:t>
            </a:r>
            <a:endParaRPr lang="zh-CN" altLang="en-US" sz="2000" b="1" dirty="0">
              <a:latin typeface="楷体_GB2312" pitchFamily="1" charset="-122"/>
              <a:ea typeface="楷体_GB2312" pitchFamily="1" charset="-122"/>
            </a:endParaRPr>
          </a:p>
          <a:p>
            <a:pPr>
              <a:lnSpc>
                <a:spcPct val="120000"/>
              </a:lnSpc>
              <a:buClrTx/>
              <a:buSzTx/>
              <a:buFontTx/>
            </a:pPr>
            <a:r>
              <a:rPr lang="zh-CN" altLang="en-US" sz="2000" b="1" dirty="0">
                <a:latin typeface="楷体_GB2312" pitchFamily="1" charset="-122"/>
                <a:ea typeface="楷体_GB2312" pitchFamily="1" charset="-122"/>
              </a:rPr>
              <a:t>       合作式</a:t>
            </a:r>
            <a:r>
              <a:rPr lang="en-US" altLang="zh-CN" sz="2000" b="1" dirty="0">
                <a:latin typeface="Arial" panose="020B0604020202020204" pitchFamily="34" charset="0"/>
                <a:ea typeface="楷体_GB2312" pitchFamily="1" charset="-122"/>
              </a:rPr>
              <a:t>——</a:t>
            </a:r>
            <a:r>
              <a:rPr lang="en-US" altLang="zh-CN" sz="2000" b="1" dirty="0">
                <a:latin typeface="楷体_GB2312" pitchFamily="1" charset="-122"/>
                <a:ea typeface="楷体_GB2312" pitchFamily="1" charset="-122"/>
              </a:rPr>
              <a:t> </a:t>
            </a:r>
            <a:r>
              <a:rPr lang="zh-CN" altLang="en-US" sz="2000" b="1" dirty="0">
                <a:latin typeface="楷体_GB2312" pitchFamily="1" charset="-122"/>
                <a:ea typeface="楷体_GB2312" pitchFamily="1" charset="-122"/>
              </a:rPr>
              <a:t>主要有代理制和加盟营销渠道网络。   </a:t>
            </a:r>
            <a:endParaRPr lang="zh-CN" altLang="en-US" sz="2000" b="1" dirty="0">
              <a:latin typeface="楷体_GB2312" pitchFamily="1" charset="-122"/>
              <a:ea typeface="楷体_GB2312" pitchFamily="1" charset="-122"/>
            </a:endParaRPr>
          </a:p>
          <a:p>
            <a:pPr>
              <a:lnSpc>
                <a:spcPct val="120000"/>
              </a:lnSpc>
              <a:buClrTx/>
              <a:buSzTx/>
              <a:buFontTx/>
            </a:pPr>
            <a:r>
              <a:rPr lang="en-US" altLang="zh-CN" sz="2000" b="1" dirty="0">
                <a:solidFill>
                  <a:srgbClr val="000000"/>
                </a:solidFill>
                <a:latin typeface="Arial" panose="020B0604020202020204" pitchFamily="34" charset="0"/>
                <a:ea typeface="宋体" panose="02010600030101010101" pitchFamily="2" charset="-122"/>
              </a:rPr>
              <a:t>2</a:t>
            </a:r>
            <a:r>
              <a:rPr lang="zh-CN" altLang="en-US" sz="2000" b="1" dirty="0">
                <a:solidFill>
                  <a:srgbClr val="000000"/>
                </a:solidFill>
                <a:latin typeface="Arial" panose="020B0604020202020204" pitchFamily="34" charset="0"/>
                <a:ea typeface="宋体" panose="02010600030101010101" pitchFamily="2" charset="-122"/>
              </a:rPr>
              <a:t>、销售渠道的横向联合 </a:t>
            </a:r>
            <a:r>
              <a:rPr lang="en-US" altLang="zh-CN" sz="2000" b="1" dirty="0">
                <a:solidFill>
                  <a:srgbClr val="000000"/>
                </a:solidFill>
                <a:latin typeface="Arial" panose="020B0604020202020204" pitchFamily="34" charset="0"/>
                <a:ea typeface="宋体" panose="02010600030101010101" pitchFamily="2" charset="-122"/>
              </a:rPr>
              <a:t>——</a:t>
            </a:r>
            <a:r>
              <a:rPr lang="zh-CN" altLang="en-US" sz="2000" b="1" dirty="0">
                <a:solidFill>
                  <a:srgbClr val="000000"/>
                </a:solidFill>
                <a:latin typeface="Arial" panose="020B0604020202020204" pitchFamily="34" charset="0"/>
                <a:ea typeface="宋体" panose="02010600030101010101" pitchFamily="2" charset="-122"/>
              </a:rPr>
              <a:t>由两家公司联合开发共同的渠道系统。</a:t>
            </a:r>
            <a:endParaRPr lang="zh-CN" altLang="en-US" sz="2000" b="1" dirty="0">
              <a:solidFill>
                <a:srgbClr val="000000"/>
              </a:solidFill>
              <a:latin typeface="Arial" panose="020B0604020202020204" pitchFamily="34" charset="0"/>
              <a:ea typeface="宋体" panose="02010600030101010101" pitchFamily="2" charset="-122"/>
            </a:endParaRPr>
          </a:p>
          <a:p>
            <a:pPr>
              <a:lnSpc>
                <a:spcPct val="120000"/>
              </a:lnSpc>
              <a:buClrTx/>
              <a:buSzTx/>
              <a:buFontTx/>
            </a:pPr>
            <a:r>
              <a:rPr lang="en-US" altLang="zh-CN" sz="2000" b="1" dirty="0">
                <a:solidFill>
                  <a:srgbClr val="000000"/>
                </a:solidFill>
                <a:latin typeface="Arial" panose="020B0604020202020204" pitchFamily="34" charset="0"/>
                <a:ea typeface="宋体" panose="02010600030101010101" pitchFamily="2" charset="-122"/>
              </a:rPr>
              <a:t>3</a:t>
            </a:r>
            <a:r>
              <a:rPr lang="zh-CN" altLang="en-US" sz="2000" b="1" dirty="0">
                <a:solidFill>
                  <a:srgbClr val="000000"/>
                </a:solidFill>
                <a:latin typeface="Arial" panose="020B0604020202020204" pitchFamily="34" charset="0"/>
                <a:ea typeface="宋体" panose="02010600030101010101" pitchFamily="2" charset="-122"/>
              </a:rPr>
              <a:t>、</a:t>
            </a:r>
            <a:r>
              <a:rPr lang="zh-CN" altLang="en-US" sz="2000" b="1" dirty="0">
                <a:solidFill>
                  <a:srgbClr val="000000"/>
                </a:solidFill>
                <a:latin typeface="Arial" panose="020B0604020202020204" pitchFamily="34" charset="0"/>
                <a:ea typeface="宋体" panose="02010600030101010101" pitchFamily="2" charset="-122"/>
                <a:hlinkClick r:id="rId2" action="ppaction://hlinksldjump"/>
              </a:rPr>
              <a:t>多渠道销售系统</a:t>
            </a:r>
            <a:r>
              <a:rPr lang="en-US" altLang="zh-CN" sz="2000" b="1" dirty="0">
                <a:solidFill>
                  <a:srgbClr val="000000"/>
                </a:solidFill>
                <a:latin typeface="Arial" panose="020B0604020202020204" pitchFamily="34" charset="0"/>
                <a:ea typeface="宋体" panose="02010600030101010101" pitchFamily="2" charset="-122"/>
              </a:rPr>
              <a:t>——</a:t>
            </a:r>
            <a:r>
              <a:rPr lang="zh-CN" altLang="en-US" sz="2000" b="1" dirty="0">
                <a:solidFill>
                  <a:srgbClr val="000000"/>
                </a:solidFill>
                <a:latin typeface="Arial" panose="020B0604020202020204" pitchFamily="34" charset="0"/>
                <a:ea typeface="宋体" panose="02010600030101010101" pitchFamily="2" charset="-122"/>
              </a:rPr>
              <a:t>对同一或不同的分市场，采用多条渠道的分销体系 。 </a:t>
            </a:r>
            <a:endParaRPr lang="zh-CN" altLang="en-US" sz="2000" b="1" dirty="0">
              <a:solidFill>
                <a:srgbClr val="000000"/>
              </a:solidFill>
              <a:latin typeface="Arial" panose="020B0604020202020204" pitchFamily="34" charset="0"/>
              <a:ea typeface="宋体" panose="02010600030101010101" pitchFamily="2" charset="-122"/>
            </a:endParaRPr>
          </a:p>
          <a:p>
            <a:pPr>
              <a:lnSpc>
                <a:spcPct val="120000"/>
              </a:lnSpc>
              <a:buClrTx/>
              <a:buSzTx/>
              <a:buFontTx/>
            </a:pPr>
            <a:r>
              <a:rPr lang="en-US" altLang="zh-CN" sz="2000" b="1" dirty="0">
                <a:solidFill>
                  <a:srgbClr val="000000"/>
                </a:solidFill>
                <a:latin typeface="Arial" panose="020B0604020202020204" pitchFamily="34" charset="0"/>
                <a:ea typeface="宋体" panose="02010600030101010101" pitchFamily="2" charset="-122"/>
              </a:rPr>
              <a:t>4</a:t>
            </a:r>
            <a:r>
              <a:rPr lang="zh-CN" altLang="en-US" sz="2000" b="1" dirty="0">
                <a:solidFill>
                  <a:srgbClr val="000000"/>
                </a:solidFill>
                <a:latin typeface="Arial" panose="020B0604020202020204" pitchFamily="34" charset="0"/>
                <a:ea typeface="宋体" panose="02010600030101010101" pitchFamily="2" charset="-122"/>
              </a:rPr>
              <a:t>、网络销售系统 </a:t>
            </a:r>
            <a:r>
              <a:rPr lang="en-US" altLang="zh-CN" sz="2000" b="1" dirty="0">
                <a:solidFill>
                  <a:srgbClr val="000000"/>
                </a:solidFill>
                <a:latin typeface="Arial" panose="020B0604020202020204" pitchFamily="34" charset="0"/>
                <a:ea typeface="宋体" panose="02010600030101010101" pitchFamily="2" charset="-122"/>
              </a:rPr>
              <a:t>——</a:t>
            </a:r>
            <a:r>
              <a:rPr lang="zh-CN" altLang="en-US" sz="2000" b="1" dirty="0">
                <a:solidFill>
                  <a:srgbClr val="000000"/>
                </a:solidFill>
                <a:latin typeface="Arial" panose="020B0604020202020204" pitchFamily="34" charset="0"/>
                <a:ea typeface="宋体" panose="02010600030101010101" pitchFamily="2" charset="-122"/>
              </a:rPr>
              <a:t>通过互联网发布商品及服务信息，接受网上订单，然后送达顾客。</a:t>
            </a:r>
            <a:endParaRPr lang="zh-CN" altLang="en-US" sz="2000" b="1" dirty="0">
              <a:solidFill>
                <a:srgbClr val="000000"/>
              </a:solidFill>
              <a:latin typeface="Arial" panose="020B0604020202020204" pitchFamily="34" charset="0"/>
              <a:ea typeface="宋体" panose="02010600030101010101" pitchFamily="2" charset="-122"/>
            </a:endParaRPr>
          </a:p>
          <a:p>
            <a:pPr>
              <a:lnSpc>
                <a:spcPct val="120000"/>
              </a:lnSpc>
              <a:spcBef>
                <a:spcPct val="50000"/>
              </a:spcBef>
              <a:buClr>
                <a:schemeClr val="hlink"/>
              </a:buClr>
              <a:buSzPct val="70000"/>
              <a:buFont typeface="Wingdings" panose="05000000000000000000" pitchFamily="2" charset="2"/>
            </a:pPr>
            <a:endParaRPr lang="zh-CN" altLang="en-US" sz="2000" b="1" dirty="0">
              <a:latin typeface="Arial" panose="020B0604020202020204" pitchFamily="34" charset="0"/>
              <a:ea typeface="宋体" panose="02010600030101010101" pitchFamily="2" charset="-122"/>
            </a:endParaRPr>
          </a:p>
        </p:txBody>
      </p:sp>
      <p:sp>
        <p:nvSpPr>
          <p:cNvPr id="9218" name="矩形 9218"/>
          <p:cNvSpPr/>
          <p:nvPr/>
        </p:nvSpPr>
        <p:spPr>
          <a:xfrm>
            <a:off x="533400" y="1219200"/>
            <a:ext cx="4537075" cy="457200"/>
          </a:xfrm>
          <a:prstGeom prst="rect">
            <a:avLst/>
          </a:prstGeom>
          <a:noFill/>
          <a:ln w="9525">
            <a:noFill/>
          </a:ln>
        </p:spPr>
        <p:txBody>
          <a:bodyPr wrap="none" anchor="t">
            <a:spAutoFit/>
          </a:bodyPr>
          <a:p>
            <a:pPr>
              <a:buClrTx/>
              <a:buSzTx/>
              <a:buFontTx/>
            </a:pPr>
            <a:r>
              <a:rPr lang="zh-CN" altLang="en-US" sz="2400" b="1" dirty="0">
                <a:solidFill>
                  <a:srgbClr val="000000"/>
                </a:solidFill>
                <a:latin typeface="Arial" panose="020B0604020202020204" pitchFamily="34" charset="0"/>
                <a:ea typeface="宋体" panose="02010600030101010101" pitchFamily="2" charset="-122"/>
              </a:rPr>
              <a:t>（三）现代销售渠道的系统结构</a:t>
            </a:r>
            <a:r>
              <a:rPr lang="zh-CN" altLang="en-US" dirty="0">
                <a:latin typeface="Arial" panose="020B0604020202020204" pitchFamily="34" charset="0"/>
                <a:ea typeface="宋体" panose="02010600030101010101" pitchFamily="2" charset="-122"/>
              </a:rPr>
              <a:t> </a:t>
            </a:r>
            <a:endParaRPr lang="zh-CN" altLang="en-US" dirty="0">
              <a:latin typeface="Arial" panose="020B0604020202020204" pitchFamily="34" charset="0"/>
              <a:ea typeface="宋体" panose="02010600030101010101" pitchFamily="2" charset="-122"/>
            </a:endParaRPr>
          </a:p>
        </p:txBody>
      </p:sp>
      <p:sp>
        <p:nvSpPr>
          <p:cNvPr id="9219" name="动作按钮: 后退或前一项 9219">
            <a:hlinkClick r:id="" action="ppaction://hlinkshowjump?jump=firstslide"/>
          </p:cNvPr>
          <p:cNvSpPr/>
          <p:nvPr/>
        </p:nvSpPr>
        <p:spPr>
          <a:xfrm>
            <a:off x="7696200" y="5943600"/>
            <a:ext cx="3810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9220"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9222" name="矩形 9221"/>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适毕督玫囚沿嚎蹄踢猜没个睬嗣渊介歹关鸽越胯掂楚锚盘垢和幽腑黎拳佳渠道策划渠道策划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217">
                                            <p:txEl>
                                              <p:charRg st="0" end="20"/>
                                            </p:txEl>
                                          </p:spTgt>
                                        </p:tgtEl>
                                        <p:attrNameLst>
                                          <p:attrName>style.visibility</p:attrName>
                                        </p:attrNameLst>
                                      </p:cBhvr>
                                      <p:to>
                                        <p:strVal val="visible"/>
                                      </p:to>
                                    </p:set>
                                    <p:animEffect transition="in" filter="checkerboard(across)">
                                      <p:cBhvr>
                                        <p:cTn id="7" dur="500"/>
                                        <p:tgtEl>
                                          <p:spTgt spid="9217">
                                            <p:txEl>
                                              <p:charRg st="0"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9217">
                                            <p:txEl>
                                              <p:charRg st="20" end="51"/>
                                            </p:txEl>
                                          </p:spTgt>
                                        </p:tgtEl>
                                        <p:attrNameLst>
                                          <p:attrName>style.visibility</p:attrName>
                                        </p:attrNameLst>
                                      </p:cBhvr>
                                      <p:to>
                                        <p:strVal val="visible"/>
                                      </p:to>
                                    </p:set>
                                    <p:anim calcmode="lin" valueType="num">
                                      <p:cBhvr>
                                        <p:cTn id="12" dur="1000" fill="hold"/>
                                        <p:tgtEl>
                                          <p:spTgt spid="9217">
                                            <p:txEl>
                                              <p:charRg st="20" end="51"/>
                                            </p:txEl>
                                          </p:spTgt>
                                        </p:tgtEl>
                                        <p:attrNameLst>
                                          <p:attrName>ppt_w</p:attrName>
                                        </p:attrNameLst>
                                      </p:cBhvr>
                                      <p:tavLst>
                                        <p:tav tm="0">
                                          <p:val>
                                            <p:strVal val="#ppt_w*0.70"/>
                                          </p:val>
                                        </p:tav>
                                        <p:tav tm="100000">
                                          <p:val>
                                            <p:strVal val="#ppt_w"/>
                                          </p:val>
                                        </p:tav>
                                      </p:tavLst>
                                    </p:anim>
                                    <p:anim calcmode="lin" valueType="num">
                                      <p:cBhvr>
                                        <p:cTn id="13" dur="1000" fill="hold"/>
                                        <p:tgtEl>
                                          <p:spTgt spid="9217">
                                            <p:txEl>
                                              <p:charRg st="20" end="51"/>
                                            </p:txEl>
                                          </p:spTgt>
                                        </p:tgtEl>
                                        <p:attrNameLst>
                                          <p:attrName>ppt_h</p:attrName>
                                        </p:attrNameLst>
                                      </p:cBhvr>
                                      <p:tavLst>
                                        <p:tav tm="0">
                                          <p:val>
                                            <p:strVal val="#ppt_h"/>
                                          </p:val>
                                        </p:tav>
                                        <p:tav tm="100000">
                                          <p:val>
                                            <p:strVal val="#ppt_h"/>
                                          </p:val>
                                        </p:tav>
                                      </p:tavLst>
                                    </p:anim>
                                    <p:animEffect transition="in" filter="fade">
                                      <p:cBhvr>
                                        <p:cTn id="14" dur="1000"/>
                                        <p:tgtEl>
                                          <p:spTgt spid="9217">
                                            <p:txEl>
                                              <p:charRg st="20" end="5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9217">
                                            <p:txEl>
                                              <p:charRg st="51" end="98"/>
                                            </p:txEl>
                                          </p:spTgt>
                                        </p:tgtEl>
                                        <p:attrNameLst>
                                          <p:attrName>style.visibility</p:attrName>
                                        </p:attrNameLst>
                                      </p:cBhvr>
                                      <p:to>
                                        <p:strVal val="visible"/>
                                      </p:to>
                                    </p:set>
                                    <p:anim calcmode="lin" valueType="num">
                                      <p:cBhvr>
                                        <p:cTn id="19" dur="1000" fill="hold"/>
                                        <p:tgtEl>
                                          <p:spTgt spid="9217">
                                            <p:txEl>
                                              <p:charRg st="51" end="98"/>
                                            </p:txEl>
                                          </p:spTgt>
                                        </p:tgtEl>
                                        <p:attrNameLst>
                                          <p:attrName>ppt_w</p:attrName>
                                        </p:attrNameLst>
                                      </p:cBhvr>
                                      <p:tavLst>
                                        <p:tav tm="0">
                                          <p:val>
                                            <p:strVal val="#ppt_w*0.70"/>
                                          </p:val>
                                        </p:tav>
                                        <p:tav tm="100000">
                                          <p:val>
                                            <p:strVal val="#ppt_w"/>
                                          </p:val>
                                        </p:tav>
                                      </p:tavLst>
                                    </p:anim>
                                    <p:anim calcmode="lin" valueType="num">
                                      <p:cBhvr>
                                        <p:cTn id="20" dur="1000" fill="hold"/>
                                        <p:tgtEl>
                                          <p:spTgt spid="9217">
                                            <p:txEl>
                                              <p:charRg st="51" end="98"/>
                                            </p:txEl>
                                          </p:spTgt>
                                        </p:tgtEl>
                                        <p:attrNameLst>
                                          <p:attrName>ppt_h</p:attrName>
                                        </p:attrNameLst>
                                      </p:cBhvr>
                                      <p:tavLst>
                                        <p:tav tm="0">
                                          <p:val>
                                            <p:strVal val="#ppt_h"/>
                                          </p:val>
                                        </p:tav>
                                        <p:tav tm="100000">
                                          <p:val>
                                            <p:strVal val="#ppt_h"/>
                                          </p:val>
                                        </p:tav>
                                      </p:tavLst>
                                    </p:anim>
                                    <p:animEffect transition="in" filter="fade">
                                      <p:cBhvr>
                                        <p:cTn id="21" dur="1000"/>
                                        <p:tgtEl>
                                          <p:spTgt spid="9217">
                                            <p:txEl>
                                              <p:charRg st="51" end="9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9217">
                                            <p:txEl>
                                              <p:charRg st="98" end="131"/>
                                            </p:txEl>
                                          </p:spTgt>
                                        </p:tgtEl>
                                        <p:attrNameLst>
                                          <p:attrName>style.visibility</p:attrName>
                                        </p:attrNameLst>
                                      </p:cBhvr>
                                      <p:to>
                                        <p:strVal val="visible"/>
                                      </p:to>
                                    </p:set>
                                    <p:anim calcmode="lin" valueType="num">
                                      <p:cBhvr>
                                        <p:cTn id="26" dur="1000" fill="hold"/>
                                        <p:tgtEl>
                                          <p:spTgt spid="9217">
                                            <p:txEl>
                                              <p:charRg st="98" end="131"/>
                                            </p:txEl>
                                          </p:spTgt>
                                        </p:tgtEl>
                                        <p:attrNameLst>
                                          <p:attrName>ppt_w</p:attrName>
                                        </p:attrNameLst>
                                      </p:cBhvr>
                                      <p:tavLst>
                                        <p:tav tm="0">
                                          <p:val>
                                            <p:strVal val="#ppt_w*0.70"/>
                                          </p:val>
                                        </p:tav>
                                        <p:tav tm="100000">
                                          <p:val>
                                            <p:strVal val="#ppt_w"/>
                                          </p:val>
                                        </p:tav>
                                      </p:tavLst>
                                    </p:anim>
                                    <p:anim calcmode="lin" valueType="num">
                                      <p:cBhvr>
                                        <p:cTn id="27" dur="1000" fill="hold"/>
                                        <p:tgtEl>
                                          <p:spTgt spid="9217">
                                            <p:txEl>
                                              <p:charRg st="98" end="131"/>
                                            </p:txEl>
                                          </p:spTgt>
                                        </p:tgtEl>
                                        <p:attrNameLst>
                                          <p:attrName>ppt_h</p:attrName>
                                        </p:attrNameLst>
                                      </p:cBhvr>
                                      <p:tavLst>
                                        <p:tav tm="0">
                                          <p:val>
                                            <p:strVal val="#ppt_h"/>
                                          </p:val>
                                        </p:tav>
                                        <p:tav tm="100000">
                                          <p:val>
                                            <p:strVal val="#ppt_h"/>
                                          </p:val>
                                        </p:tav>
                                      </p:tavLst>
                                    </p:anim>
                                    <p:animEffect transition="in" filter="fade">
                                      <p:cBhvr>
                                        <p:cTn id="28" dur="1000"/>
                                        <p:tgtEl>
                                          <p:spTgt spid="9217">
                                            <p:txEl>
                                              <p:charRg st="98" end="13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9217">
                                            <p:txEl>
                                              <p:charRg st="131" end="163"/>
                                            </p:txEl>
                                          </p:spTgt>
                                        </p:tgtEl>
                                        <p:attrNameLst>
                                          <p:attrName>style.visibility</p:attrName>
                                        </p:attrNameLst>
                                      </p:cBhvr>
                                      <p:to>
                                        <p:strVal val="visible"/>
                                      </p:to>
                                    </p:set>
                                    <p:animEffect transition="in" filter="checkerboard(across)">
                                      <p:cBhvr>
                                        <p:cTn id="33" dur="500"/>
                                        <p:tgtEl>
                                          <p:spTgt spid="9217">
                                            <p:txEl>
                                              <p:charRg st="131" end="16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9217">
                                            <p:txEl>
                                              <p:charRg st="163" end="200"/>
                                            </p:txEl>
                                          </p:spTgt>
                                        </p:tgtEl>
                                        <p:attrNameLst>
                                          <p:attrName>style.visibility</p:attrName>
                                        </p:attrNameLst>
                                      </p:cBhvr>
                                      <p:to>
                                        <p:strVal val="visible"/>
                                      </p:to>
                                    </p:set>
                                    <p:animEffect transition="in" filter="checkerboard(across)">
                                      <p:cBhvr>
                                        <p:cTn id="38" dur="500"/>
                                        <p:tgtEl>
                                          <p:spTgt spid="9217">
                                            <p:txEl>
                                              <p:charRg st="163" end="20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9217">
                                            <p:txEl>
                                              <p:charRg st="200" end="241"/>
                                            </p:txEl>
                                          </p:spTgt>
                                        </p:tgtEl>
                                        <p:attrNameLst>
                                          <p:attrName>style.visibility</p:attrName>
                                        </p:attrNameLst>
                                      </p:cBhvr>
                                      <p:to>
                                        <p:strVal val="visible"/>
                                      </p:to>
                                    </p:set>
                                    <p:animEffect transition="in" filter="checkerboard(across)">
                                      <p:cBhvr>
                                        <p:cTn id="43" dur="500"/>
                                        <p:tgtEl>
                                          <p:spTgt spid="9217">
                                            <p:txEl>
                                              <p:charRg st="200" end="24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矩形 10241"/>
          <p:cNvSpPr/>
          <p:nvPr/>
        </p:nvSpPr>
        <p:spPr>
          <a:xfrm>
            <a:off x="533400" y="1219200"/>
            <a:ext cx="609600" cy="5029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sz="2000" b="1" dirty="0">
                <a:latin typeface="Arial" panose="020B0604020202020204" pitchFamily="34" charset="0"/>
                <a:ea typeface="宋体" panose="02010600030101010101" pitchFamily="2" charset="-122"/>
              </a:rPr>
              <a:t>中</a:t>
            </a:r>
            <a:endParaRPr lang="zh-CN" altLang="en-US" sz="2000" b="1" dirty="0">
              <a:latin typeface="Arial" panose="020B0604020202020204" pitchFamily="34" charset="0"/>
              <a:ea typeface="宋体" panose="02010600030101010101" pitchFamily="2" charset="-122"/>
            </a:endParaRPr>
          </a:p>
          <a:p>
            <a:pPr algn="ctr">
              <a:buClrTx/>
              <a:buSzTx/>
              <a:buFontTx/>
            </a:pPr>
            <a:r>
              <a:rPr lang="zh-CN" altLang="en-US" sz="2000" b="1" dirty="0">
                <a:latin typeface="Arial" panose="020B0604020202020204" pitchFamily="34" charset="0"/>
                <a:ea typeface="宋体" panose="02010600030101010101" pitchFamily="2" charset="-122"/>
              </a:rPr>
              <a:t>高</a:t>
            </a:r>
            <a:endParaRPr lang="zh-CN" altLang="en-US" sz="2000" b="1" dirty="0">
              <a:latin typeface="Arial" panose="020B0604020202020204" pitchFamily="34" charset="0"/>
              <a:ea typeface="宋体" panose="02010600030101010101" pitchFamily="2" charset="-122"/>
            </a:endParaRPr>
          </a:p>
          <a:p>
            <a:pPr algn="ctr">
              <a:buClrTx/>
              <a:buSzTx/>
              <a:buFontTx/>
            </a:pPr>
            <a:r>
              <a:rPr lang="zh-CN" altLang="en-US" sz="2000" b="1" dirty="0">
                <a:latin typeface="Arial" panose="020B0604020202020204" pitchFamily="34" charset="0"/>
                <a:ea typeface="宋体" panose="02010600030101010101" pitchFamily="2" charset="-122"/>
              </a:rPr>
              <a:t>动</a:t>
            </a:r>
            <a:endParaRPr lang="zh-CN" altLang="en-US" sz="2000" b="1" dirty="0">
              <a:latin typeface="Arial" panose="020B0604020202020204" pitchFamily="34" charset="0"/>
              <a:ea typeface="宋体" panose="02010600030101010101" pitchFamily="2" charset="-122"/>
            </a:endParaRPr>
          </a:p>
          <a:p>
            <a:pPr algn="ctr">
              <a:buClrTx/>
              <a:buSzTx/>
              <a:buFontTx/>
            </a:pPr>
            <a:r>
              <a:rPr lang="zh-CN" altLang="en-US" sz="2000" b="1" dirty="0">
                <a:latin typeface="Arial" panose="020B0604020202020204" pitchFamily="34" charset="0"/>
                <a:ea typeface="宋体" panose="02010600030101010101" pitchFamily="2" charset="-122"/>
              </a:rPr>
              <a:t>力</a:t>
            </a:r>
            <a:endParaRPr lang="zh-CN" altLang="en-US" sz="2000" b="1" dirty="0">
              <a:latin typeface="Arial" panose="020B0604020202020204" pitchFamily="34" charset="0"/>
              <a:ea typeface="宋体" panose="02010600030101010101" pitchFamily="2" charset="-122"/>
            </a:endParaRPr>
          </a:p>
        </p:txBody>
      </p:sp>
      <p:sp>
        <p:nvSpPr>
          <p:cNvPr id="10242" name="直接连接符 10242"/>
          <p:cNvSpPr/>
          <p:nvPr/>
        </p:nvSpPr>
        <p:spPr>
          <a:xfrm flipV="1">
            <a:off x="1143000" y="1447800"/>
            <a:ext cx="762000" cy="0"/>
          </a:xfrm>
          <a:prstGeom prst="line">
            <a:avLst/>
          </a:prstGeom>
          <a:ln w="25400" cap="flat" cmpd="sng">
            <a:solidFill>
              <a:srgbClr val="FF0000"/>
            </a:solidFill>
            <a:prstDash val="solid"/>
            <a:round/>
            <a:headEnd type="none" w="med" len="med"/>
            <a:tailEnd type="none" w="med" len="med"/>
          </a:ln>
        </p:spPr>
      </p:sp>
      <p:sp>
        <p:nvSpPr>
          <p:cNvPr id="10243" name="矩形 10243"/>
          <p:cNvSpPr/>
          <p:nvPr/>
        </p:nvSpPr>
        <p:spPr>
          <a:xfrm>
            <a:off x="1905000" y="914400"/>
            <a:ext cx="914400" cy="106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大客户</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事业部</a:t>
            </a:r>
            <a:endParaRPr lang="zh-CN" altLang="en-US" b="1" dirty="0">
              <a:latin typeface="Arial" panose="020B0604020202020204" pitchFamily="34" charset="0"/>
              <a:ea typeface="宋体" panose="02010600030101010101" pitchFamily="2" charset="-122"/>
            </a:endParaRPr>
          </a:p>
        </p:txBody>
      </p:sp>
      <p:sp>
        <p:nvSpPr>
          <p:cNvPr id="10244" name="直接连接符 10244"/>
          <p:cNvSpPr/>
          <p:nvPr/>
        </p:nvSpPr>
        <p:spPr>
          <a:xfrm>
            <a:off x="2819400" y="1447800"/>
            <a:ext cx="3657600" cy="0"/>
          </a:xfrm>
          <a:prstGeom prst="line">
            <a:avLst/>
          </a:prstGeom>
          <a:ln w="25400" cap="flat" cmpd="sng">
            <a:solidFill>
              <a:srgbClr val="FF0000"/>
            </a:solidFill>
            <a:prstDash val="solid"/>
            <a:round/>
            <a:headEnd type="none" w="med" len="med"/>
            <a:tailEnd type="none" w="med" len="med"/>
          </a:ln>
        </p:spPr>
      </p:sp>
      <p:sp>
        <p:nvSpPr>
          <p:cNvPr id="10245" name="矩形 10245"/>
          <p:cNvSpPr/>
          <p:nvPr/>
        </p:nvSpPr>
        <p:spPr>
          <a:xfrm>
            <a:off x="6477000" y="228600"/>
            <a:ext cx="1066800" cy="1447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endParaRPr lang="en-US" altLang="zh-CN"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电力军工</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油田石化</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民航电信</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铁路气象</a:t>
            </a:r>
            <a:endParaRPr lang="zh-CN" altLang="en-US" b="1" dirty="0">
              <a:latin typeface="Arial" panose="020B0604020202020204" pitchFamily="34" charset="0"/>
              <a:ea typeface="楷体_GB2312" pitchFamily="1" charset="-122"/>
            </a:endParaRPr>
          </a:p>
          <a:p>
            <a:pPr algn="ctr">
              <a:buClrTx/>
              <a:buSzTx/>
              <a:buFontTx/>
            </a:pPr>
            <a:endParaRPr lang="zh-CN" altLang="en-US" b="1" dirty="0">
              <a:latin typeface="Arial" panose="020B0604020202020204" pitchFamily="34" charset="0"/>
              <a:ea typeface="楷体_GB2312" pitchFamily="1" charset="-122"/>
            </a:endParaRPr>
          </a:p>
        </p:txBody>
      </p:sp>
      <p:sp>
        <p:nvSpPr>
          <p:cNvPr id="10246" name="直接连接符 10246"/>
          <p:cNvSpPr/>
          <p:nvPr/>
        </p:nvSpPr>
        <p:spPr>
          <a:xfrm>
            <a:off x="1143000" y="2590800"/>
            <a:ext cx="685800" cy="0"/>
          </a:xfrm>
          <a:prstGeom prst="line">
            <a:avLst/>
          </a:prstGeom>
          <a:ln w="25400" cap="flat" cmpd="sng">
            <a:solidFill>
              <a:srgbClr val="FF0000"/>
            </a:solidFill>
            <a:prstDash val="solid"/>
            <a:round/>
            <a:headEnd type="none" w="med" len="med"/>
            <a:tailEnd type="none" w="med" len="med"/>
          </a:ln>
        </p:spPr>
      </p:sp>
      <p:sp>
        <p:nvSpPr>
          <p:cNvPr id="10247" name="矩形 10247"/>
          <p:cNvSpPr/>
          <p:nvPr/>
        </p:nvSpPr>
        <p:spPr>
          <a:xfrm>
            <a:off x="1905000" y="2133600"/>
            <a:ext cx="533400" cy="990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分支</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机构</a:t>
            </a:r>
            <a:endParaRPr lang="zh-CN" altLang="en-US" b="1" dirty="0">
              <a:latin typeface="Arial" panose="020B0604020202020204" pitchFamily="34" charset="0"/>
              <a:ea typeface="宋体" panose="02010600030101010101" pitchFamily="2" charset="-122"/>
            </a:endParaRPr>
          </a:p>
        </p:txBody>
      </p:sp>
      <p:sp>
        <p:nvSpPr>
          <p:cNvPr id="10248" name="直接连接符 10248"/>
          <p:cNvSpPr/>
          <p:nvPr/>
        </p:nvSpPr>
        <p:spPr>
          <a:xfrm flipV="1">
            <a:off x="2438400" y="1905000"/>
            <a:ext cx="838200" cy="457200"/>
          </a:xfrm>
          <a:prstGeom prst="line">
            <a:avLst/>
          </a:prstGeom>
          <a:ln w="25400" cap="flat" cmpd="sng">
            <a:solidFill>
              <a:srgbClr val="FF0000"/>
            </a:solidFill>
            <a:prstDash val="solid"/>
            <a:round/>
            <a:headEnd type="none" w="med" len="med"/>
            <a:tailEnd type="none" w="med" len="med"/>
          </a:ln>
        </p:spPr>
      </p:sp>
      <p:sp>
        <p:nvSpPr>
          <p:cNvPr id="10249" name="矩形 10249"/>
          <p:cNvSpPr/>
          <p:nvPr/>
        </p:nvSpPr>
        <p:spPr>
          <a:xfrm>
            <a:off x="3200400" y="1600200"/>
            <a:ext cx="609600" cy="685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广东</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中高</a:t>
            </a:r>
            <a:endParaRPr lang="zh-CN" altLang="en-US" b="1" dirty="0">
              <a:latin typeface="Arial" panose="020B0604020202020204" pitchFamily="34" charset="0"/>
              <a:ea typeface="宋体" panose="02010600030101010101" pitchFamily="2" charset="-122"/>
            </a:endParaRPr>
          </a:p>
        </p:txBody>
      </p:sp>
      <p:sp>
        <p:nvSpPr>
          <p:cNvPr id="10250" name="直接连接符 10250"/>
          <p:cNvSpPr/>
          <p:nvPr/>
        </p:nvSpPr>
        <p:spPr>
          <a:xfrm>
            <a:off x="2438400" y="2667000"/>
            <a:ext cx="533400" cy="0"/>
          </a:xfrm>
          <a:prstGeom prst="line">
            <a:avLst/>
          </a:prstGeom>
          <a:ln w="25400" cap="flat" cmpd="sng">
            <a:solidFill>
              <a:srgbClr val="FF0000"/>
            </a:solidFill>
            <a:prstDash val="solid"/>
            <a:round/>
            <a:headEnd type="none" w="med" len="med"/>
            <a:tailEnd type="none" w="med" len="med"/>
          </a:ln>
        </p:spPr>
      </p:sp>
      <p:sp>
        <p:nvSpPr>
          <p:cNvPr id="10251" name="矩形 10251"/>
          <p:cNvSpPr/>
          <p:nvPr/>
        </p:nvSpPr>
        <p:spPr>
          <a:xfrm>
            <a:off x="3124200" y="2362200"/>
            <a:ext cx="762000" cy="762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上海</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曼哈姆</a:t>
            </a:r>
            <a:endParaRPr lang="zh-CN" altLang="en-US" b="1" dirty="0">
              <a:latin typeface="Arial" panose="020B0604020202020204" pitchFamily="34" charset="0"/>
              <a:ea typeface="宋体" panose="02010600030101010101" pitchFamily="2" charset="-122"/>
            </a:endParaRPr>
          </a:p>
        </p:txBody>
      </p:sp>
      <p:sp>
        <p:nvSpPr>
          <p:cNvPr id="10252" name="直接连接符 10252"/>
          <p:cNvSpPr/>
          <p:nvPr/>
        </p:nvSpPr>
        <p:spPr>
          <a:xfrm>
            <a:off x="2438400" y="2819400"/>
            <a:ext cx="685800" cy="762000"/>
          </a:xfrm>
          <a:prstGeom prst="line">
            <a:avLst/>
          </a:prstGeom>
          <a:ln w="25400" cap="flat" cmpd="sng">
            <a:solidFill>
              <a:srgbClr val="FF0000"/>
            </a:solidFill>
            <a:prstDash val="solid"/>
            <a:round/>
            <a:headEnd type="none" w="med" len="med"/>
            <a:tailEnd type="none" w="med" len="med"/>
          </a:ln>
        </p:spPr>
      </p:sp>
      <p:sp>
        <p:nvSpPr>
          <p:cNvPr id="10253" name="矩形 10253"/>
          <p:cNvSpPr/>
          <p:nvPr/>
        </p:nvSpPr>
        <p:spPr>
          <a:xfrm>
            <a:off x="3124200" y="3276600"/>
            <a:ext cx="762000" cy="838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成都</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办事处</a:t>
            </a:r>
            <a:endParaRPr lang="zh-CN" altLang="en-US" b="1" dirty="0">
              <a:latin typeface="Arial" panose="020B0604020202020204" pitchFamily="34" charset="0"/>
              <a:ea typeface="宋体" panose="02010600030101010101" pitchFamily="2" charset="-122"/>
            </a:endParaRPr>
          </a:p>
        </p:txBody>
      </p:sp>
      <p:sp>
        <p:nvSpPr>
          <p:cNvPr id="10254" name="直接连接符 10254"/>
          <p:cNvSpPr/>
          <p:nvPr/>
        </p:nvSpPr>
        <p:spPr>
          <a:xfrm>
            <a:off x="2438400" y="3124200"/>
            <a:ext cx="685800" cy="1676400"/>
          </a:xfrm>
          <a:prstGeom prst="line">
            <a:avLst/>
          </a:prstGeom>
          <a:ln w="25400" cap="flat" cmpd="sng">
            <a:solidFill>
              <a:srgbClr val="FF0000"/>
            </a:solidFill>
            <a:prstDash val="solid"/>
            <a:round/>
            <a:headEnd type="none" w="med" len="med"/>
            <a:tailEnd type="none" w="med" len="med"/>
          </a:ln>
        </p:spPr>
      </p:sp>
      <p:sp>
        <p:nvSpPr>
          <p:cNvPr id="10255" name="矩形 10255"/>
          <p:cNvSpPr/>
          <p:nvPr/>
        </p:nvSpPr>
        <p:spPr>
          <a:xfrm>
            <a:off x="3124200" y="4267200"/>
            <a:ext cx="762000" cy="838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海外</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办事处</a:t>
            </a:r>
            <a:endParaRPr lang="zh-CN" altLang="en-US" b="1" dirty="0">
              <a:latin typeface="Arial" panose="020B0604020202020204" pitchFamily="34" charset="0"/>
              <a:ea typeface="宋体" panose="02010600030101010101" pitchFamily="2" charset="-122"/>
            </a:endParaRPr>
          </a:p>
        </p:txBody>
      </p:sp>
      <p:sp>
        <p:nvSpPr>
          <p:cNvPr id="10256" name="直接连接符 10256"/>
          <p:cNvSpPr/>
          <p:nvPr/>
        </p:nvSpPr>
        <p:spPr>
          <a:xfrm>
            <a:off x="3810000" y="1981200"/>
            <a:ext cx="2590800" cy="0"/>
          </a:xfrm>
          <a:prstGeom prst="line">
            <a:avLst/>
          </a:prstGeom>
          <a:ln w="25400" cap="flat" cmpd="sng">
            <a:solidFill>
              <a:srgbClr val="FF0000"/>
            </a:solidFill>
            <a:prstDash val="solid"/>
            <a:round/>
            <a:headEnd type="none" w="med" len="med"/>
            <a:tailEnd type="none" w="med" len="med"/>
          </a:ln>
        </p:spPr>
      </p:sp>
      <p:sp>
        <p:nvSpPr>
          <p:cNvPr id="10257" name="矩形 10257"/>
          <p:cNvSpPr/>
          <p:nvPr/>
        </p:nvSpPr>
        <p:spPr>
          <a:xfrm>
            <a:off x="6477000" y="1752600"/>
            <a:ext cx="1066800" cy="685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楷体_GB2312" pitchFamily="1" charset="-122"/>
              </a:rPr>
              <a:t>广东海南</a:t>
            </a:r>
            <a:endParaRPr lang="zh-CN" altLang="en-US" b="1" dirty="0">
              <a:latin typeface="Arial" panose="020B0604020202020204" pitchFamily="34" charset="0"/>
              <a:ea typeface="楷体_GB2312" pitchFamily="1" charset="-122"/>
            </a:endParaRPr>
          </a:p>
        </p:txBody>
      </p:sp>
      <p:sp>
        <p:nvSpPr>
          <p:cNvPr id="10258" name="直接连接符 10258"/>
          <p:cNvSpPr/>
          <p:nvPr/>
        </p:nvSpPr>
        <p:spPr>
          <a:xfrm>
            <a:off x="3886200" y="2819400"/>
            <a:ext cx="2590800" cy="0"/>
          </a:xfrm>
          <a:prstGeom prst="line">
            <a:avLst/>
          </a:prstGeom>
          <a:ln w="25400" cap="flat" cmpd="sng">
            <a:solidFill>
              <a:srgbClr val="FF0000"/>
            </a:solidFill>
            <a:prstDash val="solid"/>
            <a:round/>
            <a:headEnd type="none" w="med" len="med"/>
            <a:tailEnd type="none" w="med" len="med"/>
          </a:ln>
        </p:spPr>
      </p:sp>
      <p:sp>
        <p:nvSpPr>
          <p:cNvPr id="10259" name="矩形 10259"/>
          <p:cNvSpPr/>
          <p:nvPr/>
        </p:nvSpPr>
        <p:spPr>
          <a:xfrm>
            <a:off x="6477000" y="2514600"/>
            <a:ext cx="1066800" cy="838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楷体_GB2312" pitchFamily="1" charset="-122"/>
              </a:rPr>
              <a:t>上海江苏</a:t>
            </a:r>
            <a:endParaRPr lang="zh-CN" altLang="en-US" b="1" dirty="0">
              <a:latin typeface="Arial" panose="020B0604020202020204" pitchFamily="34" charset="0"/>
              <a:ea typeface="楷体_GB2312" pitchFamily="1" charset="-122"/>
            </a:endParaRPr>
          </a:p>
        </p:txBody>
      </p:sp>
      <p:sp>
        <p:nvSpPr>
          <p:cNvPr id="10260" name="直接连接符 10260"/>
          <p:cNvSpPr/>
          <p:nvPr/>
        </p:nvSpPr>
        <p:spPr>
          <a:xfrm>
            <a:off x="3886200" y="3733800"/>
            <a:ext cx="2514600" cy="0"/>
          </a:xfrm>
          <a:prstGeom prst="line">
            <a:avLst/>
          </a:prstGeom>
          <a:ln w="25400" cap="flat" cmpd="sng">
            <a:solidFill>
              <a:srgbClr val="FF0000"/>
            </a:solidFill>
            <a:prstDash val="solid"/>
            <a:round/>
            <a:headEnd type="none" w="med" len="med"/>
            <a:tailEnd type="none" w="med" len="med"/>
          </a:ln>
        </p:spPr>
      </p:sp>
      <p:sp>
        <p:nvSpPr>
          <p:cNvPr id="10261" name="矩形 10261"/>
          <p:cNvSpPr/>
          <p:nvPr/>
        </p:nvSpPr>
        <p:spPr>
          <a:xfrm>
            <a:off x="6477000" y="3505200"/>
            <a:ext cx="1066800" cy="762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楷体_GB2312" pitchFamily="1" charset="-122"/>
              </a:rPr>
              <a:t>四川重庆</a:t>
            </a:r>
            <a:endParaRPr lang="zh-CN" altLang="en-US" b="1" dirty="0">
              <a:latin typeface="Arial" panose="020B0604020202020204" pitchFamily="34" charset="0"/>
              <a:ea typeface="楷体_GB2312" pitchFamily="1" charset="-122"/>
            </a:endParaRPr>
          </a:p>
        </p:txBody>
      </p:sp>
      <p:sp>
        <p:nvSpPr>
          <p:cNvPr id="10262" name="直接连接符 10262"/>
          <p:cNvSpPr/>
          <p:nvPr/>
        </p:nvSpPr>
        <p:spPr>
          <a:xfrm flipV="1">
            <a:off x="3886200" y="4648200"/>
            <a:ext cx="2590800" cy="0"/>
          </a:xfrm>
          <a:prstGeom prst="line">
            <a:avLst/>
          </a:prstGeom>
          <a:ln w="25400" cap="flat" cmpd="sng">
            <a:solidFill>
              <a:srgbClr val="FF0000"/>
            </a:solidFill>
            <a:prstDash val="solid"/>
            <a:round/>
            <a:headEnd type="none" w="med" len="med"/>
            <a:tailEnd type="none" w="med" len="med"/>
          </a:ln>
        </p:spPr>
      </p:sp>
      <p:sp>
        <p:nvSpPr>
          <p:cNvPr id="10263" name="矩形 10263"/>
          <p:cNvSpPr/>
          <p:nvPr/>
        </p:nvSpPr>
        <p:spPr>
          <a:xfrm>
            <a:off x="6477000" y="4343400"/>
            <a:ext cx="1066800" cy="838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楷体_GB2312" pitchFamily="1" charset="-122"/>
              </a:rPr>
              <a:t>海外市场</a:t>
            </a:r>
            <a:endParaRPr lang="zh-CN" altLang="en-US" b="1" dirty="0">
              <a:latin typeface="Arial" panose="020B0604020202020204" pitchFamily="34" charset="0"/>
              <a:ea typeface="楷体_GB2312" pitchFamily="1" charset="-122"/>
            </a:endParaRPr>
          </a:p>
        </p:txBody>
      </p:sp>
      <p:sp>
        <p:nvSpPr>
          <p:cNvPr id="10264" name="直接连接符 10264"/>
          <p:cNvSpPr/>
          <p:nvPr/>
        </p:nvSpPr>
        <p:spPr>
          <a:xfrm>
            <a:off x="1143000" y="5715000"/>
            <a:ext cx="609600" cy="0"/>
          </a:xfrm>
          <a:prstGeom prst="line">
            <a:avLst/>
          </a:prstGeom>
          <a:ln w="28575" cap="flat" cmpd="sng">
            <a:solidFill>
              <a:schemeClr val="tx1"/>
            </a:solidFill>
            <a:prstDash val="solid"/>
            <a:round/>
            <a:headEnd type="none" w="med" len="med"/>
            <a:tailEnd type="none" w="med" len="med"/>
          </a:ln>
        </p:spPr>
      </p:sp>
      <p:sp>
        <p:nvSpPr>
          <p:cNvPr id="10265" name="矩形 10265"/>
          <p:cNvSpPr/>
          <p:nvPr/>
        </p:nvSpPr>
        <p:spPr>
          <a:xfrm>
            <a:off x="1752600" y="5105400"/>
            <a:ext cx="762000" cy="1143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销售</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中心</a:t>
            </a:r>
            <a:endParaRPr lang="zh-CN" altLang="en-US" b="1" dirty="0">
              <a:latin typeface="Arial" panose="020B0604020202020204" pitchFamily="34" charset="0"/>
              <a:ea typeface="宋体" panose="02010600030101010101" pitchFamily="2" charset="-122"/>
            </a:endParaRPr>
          </a:p>
        </p:txBody>
      </p:sp>
      <p:sp>
        <p:nvSpPr>
          <p:cNvPr id="10266" name="直接连接符 10266"/>
          <p:cNvSpPr/>
          <p:nvPr/>
        </p:nvSpPr>
        <p:spPr>
          <a:xfrm>
            <a:off x="2438400" y="5715000"/>
            <a:ext cx="1143000" cy="0"/>
          </a:xfrm>
          <a:prstGeom prst="line">
            <a:avLst/>
          </a:prstGeom>
          <a:ln w="28575" cap="flat" cmpd="sng">
            <a:solidFill>
              <a:schemeClr val="tx1"/>
            </a:solidFill>
            <a:prstDash val="solid"/>
            <a:round/>
            <a:headEnd type="none" w="med" len="med"/>
            <a:tailEnd type="none" w="med" len="med"/>
          </a:ln>
        </p:spPr>
      </p:sp>
      <p:sp>
        <p:nvSpPr>
          <p:cNvPr id="10267" name="矩形 10267"/>
          <p:cNvSpPr/>
          <p:nvPr/>
        </p:nvSpPr>
        <p:spPr>
          <a:xfrm>
            <a:off x="3581400" y="5257800"/>
            <a:ext cx="838200" cy="990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经销商</a:t>
            </a:r>
            <a:endParaRPr lang="zh-CN" altLang="en-US" b="1" dirty="0">
              <a:latin typeface="Arial" panose="020B0604020202020204" pitchFamily="34" charset="0"/>
              <a:ea typeface="宋体" panose="02010600030101010101" pitchFamily="2" charset="-122"/>
            </a:endParaRPr>
          </a:p>
        </p:txBody>
      </p:sp>
      <p:sp>
        <p:nvSpPr>
          <p:cNvPr id="10268" name="直接连接符 10268"/>
          <p:cNvSpPr/>
          <p:nvPr/>
        </p:nvSpPr>
        <p:spPr>
          <a:xfrm>
            <a:off x="4419600" y="5715000"/>
            <a:ext cx="1981200" cy="0"/>
          </a:xfrm>
          <a:prstGeom prst="line">
            <a:avLst/>
          </a:prstGeom>
          <a:ln w="28575" cap="flat" cmpd="sng">
            <a:solidFill>
              <a:schemeClr val="tx1"/>
            </a:solidFill>
            <a:prstDash val="solid"/>
            <a:round/>
            <a:headEnd type="none" w="med" len="med"/>
            <a:tailEnd type="none" w="med" len="med"/>
          </a:ln>
        </p:spPr>
      </p:sp>
      <p:sp>
        <p:nvSpPr>
          <p:cNvPr id="10269" name="矩形 10269"/>
          <p:cNvSpPr/>
          <p:nvPr/>
        </p:nvSpPr>
        <p:spPr>
          <a:xfrm>
            <a:off x="6400800" y="5257800"/>
            <a:ext cx="1219200" cy="1219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楷体_GB2312" pitchFamily="1" charset="-122"/>
              </a:rPr>
              <a:t>分支机构</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区域以外</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的市场</a:t>
            </a:r>
            <a:endParaRPr lang="zh-CN" altLang="en-US" b="1" dirty="0">
              <a:latin typeface="Arial" panose="020B0604020202020204" pitchFamily="34" charset="0"/>
              <a:ea typeface="楷体_GB2312" pitchFamily="1" charset="-122"/>
            </a:endParaRPr>
          </a:p>
        </p:txBody>
      </p:sp>
      <p:sp>
        <p:nvSpPr>
          <p:cNvPr id="10270" name="椭圆形标注 10270"/>
          <p:cNvSpPr/>
          <p:nvPr/>
        </p:nvSpPr>
        <p:spPr>
          <a:xfrm>
            <a:off x="3962400" y="609600"/>
            <a:ext cx="1981200" cy="762000"/>
          </a:xfrm>
          <a:prstGeom prst="wedgeEllipseCallout">
            <a:avLst>
              <a:gd name="adj1" fmla="val -9134"/>
              <a:gd name="adj2" fmla="val 478333"/>
            </a:avLst>
          </a:prstGeom>
          <a:solidFill>
            <a:srgbClr val="FFFF00">
              <a:alpha val="23000"/>
            </a:srgbClr>
          </a:solidFill>
          <a:ln w="19050" cap="flat" cmpd="sng">
            <a:solidFill>
              <a:schemeClr val="tx1"/>
            </a:solidFill>
            <a:prstDash val="sysDot"/>
            <a:miter/>
            <a:headEnd type="none" w="med" len="med"/>
            <a:tailEnd type="none" w="med" len="med"/>
          </a:ln>
        </p:spPr>
        <p:txBody>
          <a:bodyPr anchor="t"/>
          <a:p>
            <a:pPr algn="ctr">
              <a:buClrTx/>
              <a:buSzTx/>
              <a:buFontTx/>
            </a:pPr>
            <a:r>
              <a:rPr lang="zh-CN" altLang="en-US" b="1" dirty="0">
                <a:latin typeface="Arial" panose="020B0604020202020204" pitchFamily="34" charset="0"/>
                <a:ea typeface="宋体" panose="02010600030101010101" pitchFamily="2" charset="-122"/>
              </a:rPr>
              <a:t>直销</a:t>
            </a:r>
            <a:endParaRPr lang="zh-CN" altLang="en-US" b="1" dirty="0">
              <a:latin typeface="Arial" panose="020B0604020202020204" pitchFamily="34" charset="0"/>
              <a:ea typeface="宋体" panose="02010600030101010101" pitchFamily="2" charset="-122"/>
            </a:endParaRPr>
          </a:p>
        </p:txBody>
      </p:sp>
      <p:sp>
        <p:nvSpPr>
          <p:cNvPr id="10271" name="文本框 10271"/>
          <p:cNvSpPr txBox="1"/>
          <p:nvPr/>
        </p:nvSpPr>
        <p:spPr>
          <a:xfrm>
            <a:off x="304800" y="533400"/>
            <a:ext cx="2667000" cy="366713"/>
          </a:xfrm>
          <a:prstGeom prst="rect">
            <a:avLst/>
          </a:prstGeom>
          <a:noFill/>
          <a:ln w="9525">
            <a:noFill/>
          </a:ln>
        </p:spPr>
        <p:txBody>
          <a:bodyPr anchor="t">
            <a:spAutoFit/>
          </a:bodyPr>
          <a:p>
            <a:pPr>
              <a:spcBef>
                <a:spcPct val="50000"/>
              </a:spcBef>
              <a:buClrTx/>
              <a:buSzTx/>
              <a:buFontTx/>
            </a:pPr>
            <a:r>
              <a:rPr lang="zh-CN" altLang="en-US" b="1" dirty="0">
                <a:solidFill>
                  <a:srgbClr val="FF0000"/>
                </a:solidFill>
                <a:latin typeface="Arial" panose="020B0604020202020204" pitchFamily="34" charset="0"/>
                <a:ea typeface="楷体_GB2312" pitchFamily="1" charset="-122"/>
              </a:rPr>
              <a:t>浙江中高动力营销系统</a:t>
            </a:r>
            <a:endParaRPr lang="zh-CN" altLang="en-US" b="1" dirty="0">
              <a:solidFill>
                <a:srgbClr val="FF0000"/>
              </a:solidFill>
              <a:latin typeface="Arial" panose="020B0604020202020204" pitchFamily="34" charset="0"/>
              <a:ea typeface="楷体_GB2312" pitchFamily="1" charset="-122"/>
            </a:endParaRPr>
          </a:p>
        </p:txBody>
      </p:sp>
      <p:sp>
        <p:nvSpPr>
          <p:cNvPr id="10272" name="动作按钮: 后退或前一项 10272">
            <a:hlinkClick r:id="" action="ppaction://hlinkshowjump?jump=previousslide"/>
          </p:cNvPr>
          <p:cNvSpPr/>
          <p:nvPr/>
        </p:nvSpPr>
        <p:spPr>
          <a:xfrm>
            <a:off x="8305800" y="6324600"/>
            <a:ext cx="3810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0273"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0275" name="矩形 10274"/>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屁媚超明丸咒涤效载阉穴能膀鲸警撕萝础墨比准南牟贯悸眩拣释岂看吻曝渠道策划渠道策划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矩形 11265"/>
          <p:cNvSpPr/>
          <p:nvPr/>
        </p:nvSpPr>
        <p:spPr>
          <a:xfrm>
            <a:off x="301625" y="814388"/>
            <a:ext cx="8540750" cy="1143000"/>
          </a:xfrm>
          <a:prstGeom prst="rect">
            <a:avLst/>
          </a:prstGeom>
          <a:noFill/>
          <a:ln w="9525">
            <a:noFill/>
          </a:ln>
        </p:spPr>
        <p:txBody>
          <a:bodyPr anchor="ctr"/>
          <a:p>
            <a:pPr>
              <a:buClrTx/>
              <a:buSzTx/>
              <a:buFontTx/>
            </a:pPr>
            <a:endParaRPr sz="4400" dirty="0">
              <a:solidFill>
                <a:schemeClr val="tx2"/>
              </a:solidFill>
              <a:latin typeface="Times New Roman" panose="02020603050405020304" pitchFamily="2" charset="0"/>
              <a:ea typeface="宋体" panose="02010600030101010101" pitchFamily="2" charset="-122"/>
            </a:endParaRPr>
          </a:p>
        </p:txBody>
      </p:sp>
      <p:sp>
        <p:nvSpPr>
          <p:cNvPr id="11266" name="文本框 11266"/>
          <p:cNvSpPr txBox="1"/>
          <p:nvPr/>
        </p:nvSpPr>
        <p:spPr>
          <a:xfrm>
            <a:off x="1219200" y="1295400"/>
            <a:ext cx="55626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11267" name="文本框 11267"/>
          <p:cNvSpPr txBox="1"/>
          <p:nvPr/>
        </p:nvSpPr>
        <p:spPr>
          <a:xfrm>
            <a:off x="609600" y="1752600"/>
            <a:ext cx="7924800" cy="4021138"/>
          </a:xfrm>
          <a:prstGeom prst="rect">
            <a:avLst/>
          </a:prstGeom>
          <a:noFill/>
          <a:ln w="9525">
            <a:noFill/>
          </a:ln>
        </p:spPr>
        <p:txBody>
          <a:bodyPr anchor="t">
            <a:spAutoFit/>
          </a:bodyPr>
          <a:p>
            <a:pPr>
              <a:lnSpc>
                <a:spcPct val="130000"/>
              </a:lnSpc>
              <a:spcBef>
                <a:spcPct val="50000"/>
              </a:spcBef>
              <a:buClrTx/>
              <a:buSzTx/>
              <a:buFontTx/>
            </a:pPr>
            <a:br>
              <a:rPr lang="en-US" altLang="zh-CN" b="1" dirty="0">
                <a:solidFill>
                  <a:schemeClr val="tx2"/>
                </a:solidFill>
                <a:latin typeface="Arial" panose="020B0604020202020204" pitchFamily="34" charset="0"/>
                <a:ea typeface="宋体" panose="02010600030101010101" pitchFamily="2" charset="-122"/>
              </a:rPr>
            </a:br>
            <a:r>
              <a:rPr lang="en-US" altLang="zh-CN" b="1" dirty="0">
                <a:solidFill>
                  <a:schemeClr val="tx2"/>
                </a:solidFill>
                <a:latin typeface="Arial" panose="020B0604020202020204" pitchFamily="34" charset="0"/>
                <a:ea typeface="宋体" panose="02010600030101010101" pitchFamily="2" charset="-122"/>
              </a:rPr>
              <a:t>       </a:t>
            </a:r>
            <a:r>
              <a:rPr lang="zh-CN" altLang="en-US" sz="2000" b="1" dirty="0">
                <a:solidFill>
                  <a:schemeClr val="tx2"/>
                </a:solidFill>
                <a:latin typeface="楷体_GB2312" pitchFamily="1" charset="-122"/>
                <a:ea typeface="楷体_GB2312" pitchFamily="1" charset="-122"/>
              </a:rPr>
              <a:t>面对不同的顾客，欧莱雅为其产品设计并建立了最佳的销售道：</a:t>
            </a:r>
            <a:br>
              <a:rPr lang="zh-CN" altLang="en-US" sz="2000" b="1" dirty="0">
                <a:solidFill>
                  <a:schemeClr val="tx2"/>
                </a:solidFill>
                <a:latin typeface="楷体_GB2312" pitchFamily="1" charset="-122"/>
                <a:ea typeface="楷体_GB2312" pitchFamily="1" charset="-122"/>
              </a:rPr>
            </a:br>
            <a:r>
              <a:rPr lang="zh-CN" altLang="en-US" sz="2000" b="1" dirty="0">
                <a:solidFill>
                  <a:schemeClr val="tx2"/>
                </a:solidFill>
                <a:latin typeface="楷体_GB2312" pitchFamily="1" charset="-122"/>
                <a:ea typeface="楷体_GB2312" pitchFamily="1" charset="-122"/>
              </a:rPr>
              <a:t>    </a:t>
            </a:r>
            <a:r>
              <a:rPr lang="zh-CN" altLang="en-US" sz="2000" b="1" dirty="0">
                <a:solidFill>
                  <a:srgbClr val="CC3300"/>
                </a:solidFill>
                <a:latin typeface="楷体_GB2312" pitchFamily="1" charset="-122"/>
                <a:ea typeface="楷体_GB2312" pitchFamily="1" charset="-122"/>
              </a:rPr>
              <a:t>专业美发品：</a:t>
            </a:r>
            <a:r>
              <a:rPr lang="zh-CN" altLang="en-US" sz="2000" b="1" dirty="0">
                <a:solidFill>
                  <a:schemeClr val="tx2"/>
                </a:solidFill>
                <a:latin typeface="楷体_GB2312" pitchFamily="1" charset="-122"/>
                <a:ea typeface="楷体_GB2312" pitchFamily="1" charset="-122"/>
              </a:rPr>
              <a:t>美发产品部是这一领域的领导者，它向专业发型师或通过美发沙龙单一渠道直接向消费者提供一系列美发产品。</a:t>
            </a:r>
            <a:br>
              <a:rPr lang="zh-CN" altLang="en-US" sz="2000" b="1" dirty="0">
                <a:solidFill>
                  <a:schemeClr val="tx2"/>
                </a:solidFill>
                <a:latin typeface="楷体_GB2312" pitchFamily="1" charset="-122"/>
                <a:ea typeface="楷体_GB2312" pitchFamily="1" charset="-122"/>
              </a:rPr>
            </a:br>
            <a:r>
              <a:rPr lang="zh-CN" altLang="en-US" sz="2000" b="1" dirty="0">
                <a:solidFill>
                  <a:schemeClr val="tx2"/>
                </a:solidFill>
                <a:latin typeface="楷体_GB2312" pitchFamily="1" charset="-122"/>
                <a:ea typeface="楷体_GB2312" pitchFamily="1" charset="-122"/>
              </a:rPr>
              <a:t>    </a:t>
            </a:r>
            <a:r>
              <a:rPr lang="zh-CN" altLang="en-US" sz="2000" b="1" dirty="0">
                <a:solidFill>
                  <a:srgbClr val="CC3300"/>
                </a:solidFill>
                <a:latin typeface="楷体_GB2312" pitchFamily="1" charset="-122"/>
                <a:ea typeface="楷体_GB2312" pitchFamily="1" charset="-122"/>
              </a:rPr>
              <a:t>大众化妆品</a:t>
            </a:r>
            <a:r>
              <a:rPr lang="en-US" altLang="zh-CN" sz="2000" b="1" dirty="0">
                <a:solidFill>
                  <a:srgbClr val="CC3300"/>
                </a:solidFill>
                <a:latin typeface="楷体_GB2312" pitchFamily="1" charset="-122"/>
                <a:ea typeface="楷体_GB2312" pitchFamily="1" charset="-122"/>
              </a:rPr>
              <a:t>:</a:t>
            </a:r>
            <a:r>
              <a:rPr lang="zh-CN" altLang="en-US" sz="2000" b="1" dirty="0">
                <a:solidFill>
                  <a:schemeClr val="tx2"/>
                </a:solidFill>
                <a:latin typeface="楷体_GB2312" pitchFamily="1" charset="-122"/>
                <a:ea typeface="楷体_GB2312" pitchFamily="1" charset="-122"/>
              </a:rPr>
              <a:t>大众化妆品部通过集中的市场分销和媒体广告，使欧莱雅的产品进入了普通消费者的生活。</a:t>
            </a:r>
            <a:br>
              <a:rPr lang="zh-CN" altLang="en-US" sz="2000" b="1" dirty="0">
                <a:solidFill>
                  <a:schemeClr val="tx2"/>
                </a:solidFill>
                <a:latin typeface="楷体_GB2312" pitchFamily="1" charset="-122"/>
                <a:ea typeface="楷体_GB2312" pitchFamily="1" charset="-122"/>
              </a:rPr>
            </a:br>
            <a:r>
              <a:rPr lang="zh-CN" altLang="en-US" sz="2000" b="1" dirty="0">
                <a:solidFill>
                  <a:schemeClr val="tx2"/>
                </a:solidFill>
                <a:latin typeface="楷体_GB2312" pitchFamily="1" charset="-122"/>
                <a:ea typeface="楷体_GB2312" pitchFamily="1" charset="-122"/>
              </a:rPr>
              <a:t>    </a:t>
            </a:r>
            <a:r>
              <a:rPr lang="zh-CN" altLang="en-US" sz="2000" b="1" dirty="0">
                <a:solidFill>
                  <a:srgbClr val="CC3300"/>
                </a:solidFill>
                <a:latin typeface="楷体_GB2312" pitchFamily="1" charset="-122"/>
                <a:ea typeface="楷体_GB2312" pitchFamily="1" charset="-122"/>
              </a:rPr>
              <a:t>高档化妆品：</a:t>
            </a:r>
            <a:r>
              <a:rPr lang="zh-CN" altLang="en-US" sz="2000" b="1" dirty="0">
                <a:solidFill>
                  <a:schemeClr val="tx2"/>
                </a:solidFill>
                <a:latin typeface="楷体_GB2312" pitchFamily="1" charset="-122"/>
                <a:ea typeface="楷体_GB2312" pitchFamily="1" charset="-122"/>
              </a:rPr>
              <a:t>香水和美容品部有选择性的通过香水专卖店、百货商店和旅游商店向顾客提供各类高档品牌。</a:t>
            </a:r>
            <a:br>
              <a:rPr lang="zh-CN" altLang="en-US" sz="2000" b="1" dirty="0">
                <a:solidFill>
                  <a:schemeClr val="tx2"/>
                </a:solidFill>
                <a:latin typeface="楷体_GB2312" pitchFamily="1" charset="-122"/>
                <a:ea typeface="楷体_GB2312" pitchFamily="1" charset="-122"/>
              </a:rPr>
            </a:br>
            <a:r>
              <a:rPr lang="zh-CN" altLang="en-US" sz="2000" b="1" dirty="0">
                <a:solidFill>
                  <a:srgbClr val="CC3300"/>
                </a:solidFill>
                <a:latin typeface="楷体_GB2312" pitchFamily="1" charset="-122"/>
                <a:ea typeface="楷体_GB2312" pitchFamily="1" charset="-122"/>
              </a:rPr>
              <a:t>　  特殊化妆品：</a:t>
            </a:r>
            <a:r>
              <a:rPr lang="zh-CN" altLang="en-US" sz="2000" b="1" dirty="0">
                <a:solidFill>
                  <a:schemeClr val="tx2"/>
                </a:solidFill>
                <a:latin typeface="楷体_GB2312" pitchFamily="1" charset="-122"/>
                <a:ea typeface="楷体_GB2312" pitchFamily="1" charset="-122"/>
              </a:rPr>
              <a:t>特殊化妆品部通过指定药房及其他专门渠道销售皮肤护理产品。</a:t>
            </a:r>
            <a:endParaRPr lang="zh-CN" altLang="en-US" sz="2000" b="1" dirty="0">
              <a:solidFill>
                <a:schemeClr val="tx2"/>
              </a:solidFill>
              <a:latin typeface="楷体_GB2312" pitchFamily="1" charset="-122"/>
              <a:ea typeface="楷体_GB2312" pitchFamily="1" charset="-122"/>
            </a:endParaRPr>
          </a:p>
        </p:txBody>
      </p:sp>
      <p:sp>
        <p:nvSpPr>
          <p:cNvPr id="11268" name="文本框 11268"/>
          <p:cNvSpPr txBox="1"/>
          <p:nvPr/>
        </p:nvSpPr>
        <p:spPr>
          <a:xfrm>
            <a:off x="2209800" y="1219200"/>
            <a:ext cx="3962400" cy="519113"/>
          </a:xfrm>
          <a:prstGeom prst="rect">
            <a:avLst/>
          </a:prstGeom>
          <a:noFill/>
          <a:ln w="9525">
            <a:noFill/>
          </a:ln>
        </p:spPr>
        <p:txBody>
          <a:bodyPr anchor="t">
            <a:spAutoFit/>
          </a:bodyPr>
          <a:p>
            <a:pPr>
              <a:spcBef>
                <a:spcPct val="50000"/>
              </a:spcBef>
              <a:buClrTx/>
              <a:buSzTx/>
              <a:buFontTx/>
            </a:pPr>
            <a:r>
              <a:rPr lang="zh-CN" altLang="en-US" sz="2800" b="1" dirty="0">
                <a:latin typeface="Arial" panose="020B0604020202020204" pitchFamily="34" charset="0"/>
                <a:ea typeface="宋体" panose="02010600030101010101" pitchFamily="2" charset="-122"/>
              </a:rPr>
              <a:t>欧莱雅的销售渠道</a:t>
            </a:r>
            <a:endParaRPr lang="zh-CN" altLang="en-US" sz="2800" b="1" dirty="0">
              <a:latin typeface="Arial" panose="020B0604020202020204" pitchFamily="34" charset="0"/>
              <a:ea typeface="宋体" panose="02010600030101010101" pitchFamily="2" charset="-122"/>
            </a:endParaRPr>
          </a:p>
        </p:txBody>
      </p:sp>
      <p:sp>
        <p:nvSpPr>
          <p:cNvPr id="11269" name="动作按钮: 后退或前一项 11269">
            <a:hlinkClick r:id="rId1" action="ppaction://hlinksldjump"/>
          </p:cNvPr>
          <p:cNvSpPr/>
          <p:nvPr/>
        </p:nvSpPr>
        <p:spPr>
          <a:xfrm>
            <a:off x="7772400" y="6019800"/>
            <a:ext cx="3810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1270"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1272" name="矩形 11271"/>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册盒理旗魄靡洽搭舍微歼舟州赁晚手西里斟盒悉迈井哉握迁捎浩誊砰旷茬渠道策划渠道策划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nodePh="1">
                                  <p:stCondLst>
                                    <p:cond delay="0"/>
                                  </p:stCondLst>
                                  <p:endCondLst>
                                    <p:cond evt="begin" delay="0">
                                      <p:tn val="5"/>
                                    </p:cond>
                                  </p:endCondLst>
                                  <p:childTnLst>
                                    <p:set>
                                      <p:cBhvr>
                                        <p:cTn id="6" dur="1" fill="hold">
                                          <p:stCondLst>
                                            <p:cond delay="0"/>
                                          </p:stCondLst>
                                        </p:cTn>
                                        <p:tgtEl>
                                          <p:spTgt spid="11265">
                                            <p:txEl>
                                              <p:charRg st="0" end="1"/>
                                            </p:txEl>
                                          </p:spTgt>
                                        </p:tgtEl>
                                        <p:attrNameLst>
                                          <p:attrName>style.visibility</p:attrName>
                                        </p:attrNameLst>
                                      </p:cBhvr>
                                      <p:to>
                                        <p:strVal val="visible"/>
                                      </p:to>
                                    </p:set>
                                    <p:animEffect transition="in" filter="checkerboard(across)">
                                      <p:cBhvr>
                                        <p:cTn id="7" dur="500"/>
                                        <p:tgtEl>
                                          <p:spTgt spid="11265">
                                            <p:txEl>
                                              <p:charRg st="0"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2290" name="矩形 12289"/>
          <p:cNvSpPr>
            <a:spLocks noRot="1"/>
          </p:cNvSpPr>
          <p:nvPr/>
        </p:nvSpPr>
        <p:spPr>
          <a:xfrm>
            <a:off x="1717675" y="0"/>
            <a:ext cx="8229600" cy="819150"/>
          </a:xfrm>
          <a:prstGeom prst="rect">
            <a:avLst/>
          </a:prstGeom>
          <a:noFill/>
          <a:ln w="9525">
            <a:noFill/>
          </a:ln>
        </p:spPr>
        <p:txBody>
          <a:bodyPr anchor="t"/>
          <a:p>
            <a:pPr marL="469900" indent="-469900">
              <a:lnSpc>
                <a:spcPct val="90000"/>
              </a:lnSpc>
              <a:spcBef>
                <a:spcPct val="20000"/>
              </a:spcBef>
              <a:buClr>
                <a:schemeClr val="bg2"/>
              </a:buClr>
              <a:buSzPct val="70000"/>
              <a:buFont typeface="Wingdings" panose="05000000000000000000" pitchFamily="2" charset="2"/>
            </a:pPr>
            <a:r>
              <a:rPr lang="en-US" altLang="zh-CN" sz="2400" b="1" dirty="0">
                <a:solidFill>
                  <a:srgbClr val="000000"/>
                </a:solidFill>
                <a:latin typeface="宋体" panose="02010600030101010101" pitchFamily="2" charset="-122"/>
                <a:ea typeface="ˎ̥"/>
              </a:rPr>
              <a:t>  </a:t>
            </a:r>
            <a:endParaRPr lang="en-US" altLang="zh-CN" sz="2400" b="1" dirty="0">
              <a:solidFill>
                <a:srgbClr val="000000"/>
              </a:solidFill>
              <a:latin typeface="宋体" panose="02010600030101010101" pitchFamily="2" charset="-122"/>
              <a:ea typeface="ˎ̥"/>
            </a:endParaRPr>
          </a:p>
        </p:txBody>
      </p:sp>
      <p:sp>
        <p:nvSpPr>
          <p:cNvPr id="12291" name="矩形 12290"/>
          <p:cNvSpPr>
            <a:spLocks noRot="1"/>
          </p:cNvSpPr>
          <p:nvPr/>
        </p:nvSpPr>
        <p:spPr>
          <a:xfrm>
            <a:off x="533400" y="228600"/>
            <a:ext cx="8229600" cy="792163"/>
          </a:xfrm>
          <a:prstGeom prst="rect">
            <a:avLst/>
          </a:prstGeom>
          <a:noFill/>
          <a:ln w="9525">
            <a:noFill/>
          </a:ln>
        </p:spPr>
        <p:txBody>
          <a:bodyPr anchor="t"/>
          <a:p>
            <a:pPr marL="469900" indent="-469900">
              <a:lnSpc>
                <a:spcPct val="90000"/>
              </a:lnSpc>
              <a:spcBef>
                <a:spcPct val="20000"/>
              </a:spcBef>
              <a:buClr>
                <a:schemeClr val="bg2"/>
              </a:buClr>
              <a:buSzPct val="70000"/>
              <a:buFont typeface="Wingdings" panose="05000000000000000000" pitchFamily="2" charset="2"/>
            </a:pPr>
            <a:r>
              <a:rPr lang="en-US" altLang="zh-CN" sz="2400" dirty="0">
                <a:solidFill>
                  <a:srgbClr val="000000"/>
                </a:solidFill>
                <a:latin typeface="宋体" panose="02010600030101010101" pitchFamily="2" charset="-122"/>
                <a:ea typeface="宋体" panose="02010600030101010101" pitchFamily="2" charset="-122"/>
              </a:rPr>
              <a:t> </a:t>
            </a:r>
            <a:endParaRPr lang="en-US" altLang="zh-CN" sz="2400" dirty="0">
              <a:solidFill>
                <a:srgbClr val="000000"/>
              </a:solidFill>
              <a:latin typeface="宋体" panose="02010600030101010101" pitchFamily="2" charset="-122"/>
              <a:ea typeface="宋体" panose="02010600030101010101" pitchFamily="2" charset="-122"/>
            </a:endParaRPr>
          </a:p>
          <a:p>
            <a:pPr marL="469900" indent="-469900">
              <a:lnSpc>
                <a:spcPct val="90000"/>
              </a:lnSpc>
              <a:spcBef>
                <a:spcPct val="20000"/>
              </a:spcBef>
              <a:buClr>
                <a:schemeClr val="bg2"/>
              </a:buClr>
              <a:buSzPct val="70000"/>
              <a:buFont typeface="Wingdings" panose="05000000000000000000" pitchFamily="2" charset="2"/>
            </a:pPr>
            <a:r>
              <a:rPr lang="zh-CN" altLang="en-US" sz="2800" b="1" dirty="0">
                <a:solidFill>
                  <a:srgbClr val="000000"/>
                </a:solidFill>
                <a:latin typeface="宋体" panose="02010600030101010101" pitchFamily="2" charset="-122"/>
                <a:ea typeface="宋体" panose="02010600030101010101" pitchFamily="2" charset="-122"/>
              </a:rPr>
              <a:t>二、销售渠道的设计</a:t>
            </a:r>
            <a:endParaRPr lang="zh-CN" altLang="en-US" sz="2800" b="1" dirty="0">
              <a:solidFill>
                <a:srgbClr val="000000"/>
              </a:solidFill>
              <a:latin typeface="宋体" panose="02010600030101010101" pitchFamily="2" charset="-122"/>
              <a:ea typeface="宋体" panose="02010600030101010101" pitchFamily="2" charset="-122"/>
            </a:endParaRPr>
          </a:p>
        </p:txBody>
      </p:sp>
      <p:graphicFrame>
        <p:nvGraphicFramePr>
          <p:cNvPr id="12292" name="表格 12291"/>
          <p:cNvGraphicFramePr/>
          <p:nvPr/>
        </p:nvGraphicFramePr>
        <p:xfrm>
          <a:off x="381000" y="1676400"/>
          <a:ext cx="8382000" cy="5054600"/>
        </p:xfrm>
        <a:graphic>
          <a:graphicData uri="http://schemas.openxmlformats.org/drawingml/2006/table">
            <a:tbl>
              <a:tblPr/>
              <a:tblGrid>
                <a:gridCol w="1828800"/>
                <a:gridCol w="2590800"/>
                <a:gridCol w="3962400"/>
              </a:tblGrid>
              <a:tr h="1030288">
                <a:tc>
                  <a:txBody>
                    <a:bodyPr wrap="square"/>
                    <a:p>
                      <a:pPr>
                        <a:spcBef>
                          <a:spcPct val="20000"/>
                        </a:spcBef>
                        <a:buClr>
                          <a:schemeClr val="bg2"/>
                        </a:buClr>
                        <a:buSzPct val="70000"/>
                        <a:buFont typeface="Wingdings" panose="05000000000000000000" pitchFamily="2" charset="2"/>
                      </a:pPr>
                      <a:endParaRPr lang="en-US" altLang="zh-CN" sz="2800" dirty="0">
                        <a:latin typeface="Times New Roman" panose="02020603050405020304" pitchFamily="2" charset="0"/>
                        <a:ea typeface="宋体" panose="02010600030101010101" pitchFamily="2" charset="-122"/>
                      </a:endParaRPr>
                    </a:p>
                    <a:p>
                      <a:pPr>
                        <a:spcBef>
                          <a:spcPct val="20000"/>
                        </a:spcBef>
                        <a:buClr>
                          <a:schemeClr val="bg2"/>
                        </a:buClr>
                        <a:buSzPct val="70000"/>
                        <a:buFont typeface="Wingdings" panose="05000000000000000000" pitchFamily="2" charset="2"/>
                      </a:pPr>
                      <a:endParaRPr lang="zh-CN" altLang="en-US" sz="2800" dirty="0">
                        <a:latin typeface="Times New Roman" panose="02020603050405020304" pitchFamily="2" charset="0"/>
                        <a:ea typeface="宋体" panose="02010600030101010101" pitchFamily="2"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C66">
                        <a:alpha val="50000"/>
                      </a:srgbClr>
                    </a:solidFill>
                  </a:tcPr>
                </a:tc>
                <a:tc>
                  <a:txBody>
                    <a:bodyPr wrap="square"/>
                    <a:p>
                      <a:pPr>
                        <a:spcBef>
                          <a:spcPct val="20000"/>
                        </a:spcBef>
                        <a:buClr>
                          <a:schemeClr val="bg2"/>
                        </a:buClr>
                        <a:buSzPct val="70000"/>
                        <a:buFont typeface="Wingdings" panose="05000000000000000000" pitchFamily="2" charset="2"/>
                      </a:pPr>
                      <a:r>
                        <a:rPr lang="en-US" altLang="zh-CN" sz="2400" b="1" dirty="0">
                          <a:latin typeface="楷体_GB2312" pitchFamily="1" charset="-122"/>
                          <a:ea typeface="楷体_GB2312" pitchFamily="1" charset="-122"/>
                        </a:rPr>
                        <a:t>  </a:t>
                      </a:r>
                      <a:r>
                        <a:rPr lang="zh-CN" altLang="en-US" sz="2400" b="1" dirty="0">
                          <a:latin typeface="楷体_GB2312" pitchFamily="1" charset="-122"/>
                          <a:ea typeface="楷体_GB2312" pitchFamily="1" charset="-122"/>
                        </a:rPr>
                        <a:t>长  （宽）</a:t>
                      </a:r>
                      <a:endParaRPr lang="zh-CN" altLang="en-US" sz="2400"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C66">
                        <a:alpha val="50000"/>
                      </a:srgbClr>
                    </a:solidFill>
                  </a:tcPr>
                </a:tc>
                <a:tc>
                  <a:txBody>
                    <a:bodyPr wrap="square"/>
                    <a:p>
                      <a:pPr>
                        <a:spcBef>
                          <a:spcPct val="20000"/>
                        </a:spcBef>
                        <a:buClr>
                          <a:schemeClr val="bg2"/>
                        </a:buClr>
                        <a:buSzPct val="70000"/>
                        <a:buFont typeface="Wingdings" panose="05000000000000000000" pitchFamily="2" charset="2"/>
                      </a:pPr>
                      <a:r>
                        <a:rPr lang="en-US" altLang="zh-CN" sz="2400" b="1" dirty="0">
                          <a:latin typeface="楷体_GB2312" pitchFamily="1" charset="-122"/>
                          <a:ea typeface="楷体_GB2312" pitchFamily="1" charset="-122"/>
                        </a:rPr>
                        <a:t>    </a:t>
                      </a:r>
                      <a:r>
                        <a:rPr lang="zh-CN" altLang="en-US" sz="2400" b="1" dirty="0">
                          <a:latin typeface="楷体_GB2312" pitchFamily="1" charset="-122"/>
                          <a:ea typeface="楷体_GB2312" pitchFamily="1" charset="-122"/>
                        </a:rPr>
                        <a:t>短 （窄）</a:t>
                      </a:r>
                      <a:endParaRPr lang="zh-CN" altLang="en-US" sz="2400"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C66">
                        <a:alpha val="50000"/>
                      </a:srgbClr>
                    </a:solidFill>
                  </a:tcPr>
                </a:tc>
              </a:tr>
              <a:tr h="639762">
                <a:tc>
                  <a:txBody>
                    <a:bodyPr wrap="square"/>
                    <a:p>
                      <a:pPr>
                        <a:spcBef>
                          <a:spcPct val="20000"/>
                        </a:spcBef>
                        <a:buClr>
                          <a:schemeClr val="bg2"/>
                        </a:buClr>
                        <a:buSzPct val="70000"/>
                        <a:buFont typeface="Wingdings" panose="05000000000000000000" pitchFamily="2" charset="2"/>
                      </a:pPr>
                      <a:r>
                        <a:rPr lang="en-US" altLang="zh-CN" b="1" dirty="0">
                          <a:solidFill>
                            <a:srgbClr val="000000"/>
                          </a:solidFill>
                          <a:latin typeface="楷体_GB2312" pitchFamily="1" charset="-122"/>
                          <a:ea typeface="楷体_GB2312" pitchFamily="1" charset="-122"/>
                        </a:rPr>
                        <a:t> </a:t>
                      </a:r>
                      <a:r>
                        <a:rPr lang="zh-CN" altLang="en-US" b="1" dirty="0">
                          <a:solidFill>
                            <a:srgbClr val="000000"/>
                          </a:solidFill>
                          <a:latin typeface="楷体_GB2312" pitchFamily="1" charset="-122"/>
                          <a:ea typeface="楷体_GB2312" pitchFamily="1" charset="-122"/>
                        </a:rPr>
                        <a:t>产品因素</a:t>
                      </a:r>
                      <a:endParaRPr lang="zh-CN" altLang="en-US" b="1" dirty="0">
                        <a:solidFill>
                          <a:srgbClr val="000000"/>
                        </a:solidFill>
                        <a:latin typeface="楷体_GB2312" pitchFamily="1" charset="-122"/>
                        <a:ea typeface="楷体_GB2312" pitchFamily="1"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标准化程度高、通用性强</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技术复杂、贵重、个性化、大型化、易腐蚀、易损</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r>
              <a:tr h="641350">
                <a:tc>
                  <a:txBody>
                    <a:bodyPr wrap="square"/>
                    <a:p>
                      <a:pPr>
                        <a:spcBef>
                          <a:spcPct val="20000"/>
                        </a:spcBef>
                        <a:buClr>
                          <a:schemeClr val="bg2"/>
                        </a:buClr>
                        <a:buSzPct val="70000"/>
                        <a:buFont typeface="Wingdings" panose="05000000000000000000" pitchFamily="2" charset="2"/>
                      </a:pPr>
                      <a:r>
                        <a:rPr lang="en-US" altLang="zh-CN" b="1" dirty="0">
                          <a:latin typeface="楷体_GB2312" pitchFamily="1" charset="-122"/>
                          <a:ea typeface="楷体_GB2312" pitchFamily="1" charset="-122"/>
                        </a:rPr>
                        <a:t> </a:t>
                      </a:r>
                      <a:r>
                        <a:rPr lang="zh-CN" altLang="en-US" b="1" dirty="0">
                          <a:latin typeface="楷体_GB2312" pitchFamily="1" charset="-122"/>
                          <a:ea typeface="楷体_GB2312" pitchFamily="1" charset="-122"/>
                        </a:rPr>
                        <a:t>市场因素</a:t>
                      </a:r>
                      <a:endParaRPr lang="zh-CN" altLang="en-US" b="1" dirty="0">
                        <a:latin typeface="楷体_GB2312" pitchFamily="1" charset="-122"/>
                        <a:ea typeface="楷体_GB2312" pitchFamily="1"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顾客分散、容量大、购买频繁</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顾客集中、市场容量小、购买批量大要求更多技术信息服务</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r>
              <a:tr h="914400">
                <a:tc>
                  <a:txBody>
                    <a:bodyPr wrap="square"/>
                    <a:p>
                      <a:pPr>
                        <a:spcBef>
                          <a:spcPct val="20000"/>
                        </a:spcBef>
                        <a:buClr>
                          <a:schemeClr val="bg2"/>
                        </a:buClr>
                        <a:buSzPct val="70000"/>
                        <a:buFont typeface="Wingdings" panose="05000000000000000000" pitchFamily="2" charset="2"/>
                      </a:pPr>
                      <a:r>
                        <a:rPr lang="zh-CN" altLang="en-US" b="1" dirty="0">
                          <a:solidFill>
                            <a:srgbClr val="000000"/>
                          </a:solidFill>
                          <a:latin typeface="楷体_GB2312" pitchFamily="1" charset="-122"/>
                          <a:ea typeface="楷体_GB2312" pitchFamily="1" charset="-122"/>
                        </a:rPr>
                        <a:t>企业自身因素</a:t>
                      </a:r>
                      <a:endParaRPr lang="zh-CN" altLang="en-US" b="1" dirty="0">
                        <a:solidFill>
                          <a:srgbClr val="000000"/>
                        </a:solidFill>
                        <a:latin typeface="楷体_GB2312" pitchFamily="1" charset="-122"/>
                        <a:ea typeface="楷体_GB2312" pitchFamily="1"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财力、管理能力有限、营销资源缺乏、产品线单一</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财力、管理能力强、营销资源丰富，产品线丰富且相关性高、品牌定位高端</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r>
              <a:tr h="914400">
                <a:tc>
                  <a:txBody>
                    <a:bodyPr wrap="square"/>
                    <a:p>
                      <a:pPr>
                        <a:spcBef>
                          <a:spcPct val="20000"/>
                        </a:spcBef>
                        <a:buClr>
                          <a:schemeClr val="bg2"/>
                        </a:buClr>
                        <a:buSzPct val="70000"/>
                        <a:buFont typeface="Wingdings" panose="05000000000000000000" pitchFamily="2" charset="2"/>
                      </a:pPr>
                      <a:r>
                        <a:rPr lang="zh-CN" altLang="en-US" b="1" dirty="0">
                          <a:solidFill>
                            <a:srgbClr val="000000"/>
                          </a:solidFill>
                          <a:latin typeface="楷体_GB2312" pitchFamily="1" charset="-122"/>
                          <a:ea typeface="楷体_GB2312" pitchFamily="1" charset="-122"/>
                        </a:rPr>
                        <a:t>中间商因素</a:t>
                      </a:r>
                      <a:endParaRPr lang="zh-CN" altLang="en-US" b="1" dirty="0">
                        <a:solidFill>
                          <a:srgbClr val="000000"/>
                        </a:solidFill>
                        <a:latin typeface="楷体_GB2312" pitchFamily="1" charset="-122"/>
                        <a:ea typeface="楷体_GB2312" pitchFamily="1"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中间商合作意愿强、费用合理、可提供高质量的服务</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中间商费用高、提供的服务有限</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99">
                        <a:alpha val="50000"/>
                      </a:srgbClr>
                    </a:solidFill>
                  </a:tcPr>
                </a:tc>
              </a:tr>
              <a:tr h="914400">
                <a:tc>
                  <a:txBody>
                    <a:bodyPr wrap="square"/>
                    <a:p>
                      <a:pPr>
                        <a:spcBef>
                          <a:spcPct val="20000"/>
                        </a:spcBef>
                        <a:buClr>
                          <a:schemeClr val="bg2"/>
                        </a:buClr>
                        <a:buSzPct val="70000"/>
                        <a:buFont typeface="Wingdings" panose="05000000000000000000" pitchFamily="2" charset="2"/>
                      </a:pPr>
                      <a:r>
                        <a:rPr lang="zh-CN" altLang="en-US" b="1" dirty="0">
                          <a:solidFill>
                            <a:srgbClr val="000000"/>
                          </a:solidFill>
                          <a:latin typeface="楷体_GB2312" pitchFamily="1" charset="-122"/>
                          <a:ea typeface="楷体_GB2312" pitchFamily="1" charset="-122"/>
                        </a:rPr>
                        <a:t>环境因素</a:t>
                      </a:r>
                      <a:endParaRPr lang="zh-CN" altLang="en-US" b="1" dirty="0">
                        <a:solidFill>
                          <a:srgbClr val="000000"/>
                        </a:solidFill>
                        <a:latin typeface="楷体_GB2312" pitchFamily="1" charset="-122"/>
                        <a:ea typeface="楷体_GB2312" pitchFamily="1" charset="-122"/>
                      </a:endParaRPr>
                    </a:p>
                  </a:txBody>
                  <a:tcPr anchor="t">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endParaRPr lang="zh-CN" altLang="en-US" sz="2800"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solidFill>
                      <a:srgbClr val="FFFF99">
                        <a:alpha val="50000"/>
                      </a:srgbClr>
                    </a:solidFill>
                  </a:tcPr>
                </a:tc>
                <a:tc>
                  <a:txBody>
                    <a:bodyPr wrap="square"/>
                    <a:p>
                      <a:pPr>
                        <a:spcBef>
                          <a:spcPct val="20000"/>
                        </a:spcBef>
                        <a:buClr>
                          <a:schemeClr val="bg2"/>
                        </a:buClr>
                        <a:buSzPct val="70000"/>
                        <a:buFont typeface="Wingdings" panose="05000000000000000000" pitchFamily="2" charset="2"/>
                      </a:pPr>
                      <a:r>
                        <a:rPr lang="zh-CN" altLang="en-US" b="1" dirty="0">
                          <a:latin typeface="楷体_GB2312" pitchFamily="1" charset="-122"/>
                          <a:ea typeface="楷体_GB2312" pitchFamily="1" charset="-122"/>
                        </a:rPr>
                        <a:t>经济不景气、减少流通环节、国家政策、法规严格控制的产品、专卖性产品</a:t>
                      </a:r>
                      <a:endParaRPr lang="zh-CN" altLang="en-US" b="1" dirty="0">
                        <a:latin typeface="楷体_GB2312" pitchFamily="1" charset="-122"/>
                        <a:ea typeface="楷体_GB2312" pitchFamily="1" charset="-122"/>
                      </a:endParaRPr>
                    </a:p>
                  </a:txBody>
                  <a:tcPr anchor="t">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solidFill>
                      <a:srgbClr val="FFFF99">
                        <a:alpha val="50000"/>
                      </a:srgbClr>
                    </a:solidFill>
                  </a:tcPr>
                </a:tc>
              </a:tr>
            </a:tbl>
          </a:graphicData>
        </a:graphic>
      </p:graphicFrame>
      <p:sp>
        <p:nvSpPr>
          <p:cNvPr id="12322" name="直接连接符 12321"/>
          <p:cNvSpPr/>
          <p:nvPr/>
        </p:nvSpPr>
        <p:spPr>
          <a:xfrm>
            <a:off x="381000" y="1676400"/>
            <a:ext cx="1828800" cy="1066800"/>
          </a:xfrm>
          <a:prstGeom prst="line">
            <a:avLst/>
          </a:prstGeom>
          <a:ln w="9525" cap="flat" cmpd="sng">
            <a:solidFill>
              <a:schemeClr val="tx1"/>
            </a:solidFill>
            <a:prstDash val="solid"/>
            <a:round/>
            <a:headEnd type="none" w="med" len="med"/>
            <a:tailEnd type="none" w="med" len="med"/>
          </a:ln>
        </p:spPr>
      </p:sp>
      <p:sp>
        <p:nvSpPr>
          <p:cNvPr id="12323" name="文本框 12322"/>
          <p:cNvSpPr txBox="1"/>
          <p:nvPr/>
        </p:nvSpPr>
        <p:spPr>
          <a:xfrm>
            <a:off x="381000" y="1981200"/>
            <a:ext cx="990600" cy="703263"/>
          </a:xfrm>
          <a:prstGeom prst="rect">
            <a:avLst/>
          </a:prstGeom>
          <a:noFill/>
          <a:ln w="9525">
            <a:noFill/>
          </a:ln>
        </p:spPr>
        <p:txBody>
          <a:bodyPr anchor="t">
            <a:spAutoFit/>
          </a:bodyPr>
          <a:p>
            <a:pPr>
              <a:spcBef>
                <a:spcPct val="50000"/>
              </a:spcBef>
              <a:buClrTx/>
              <a:buSzTx/>
              <a:buFontTx/>
            </a:pPr>
            <a:r>
              <a:rPr lang="zh-CN" altLang="en-US" sz="1600" b="1" dirty="0">
                <a:latin typeface="Arial" panose="020B0604020202020204" pitchFamily="34" charset="0"/>
                <a:ea typeface="楷体_GB2312" pitchFamily="1" charset="-122"/>
              </a:rPr>
              <a:t>影响</a:t>
            </a:r>
            <a:endParaRPr lang="zh-CN" altLang="en-US" sz="1600" b="1" dirty="0">
              <a:latin typeface="Arial" panose="020B0604020202020204" pitchFamily="34" charset="0"/>
              <a:ea typeface="楷体_GB2312" pitchFamily="1" charset="-122"/>
            </a:endParaRPr>
          </a:p>
          <a:p>
            <a:pPr>
              <a:spcBef>
                <a:spcPct val="50000"/>
              </a:spcBef>
              <a:buClrTx/>
              <a:buSzTx/>
              <a:buFontTx/>
            </a:pPr>
            <a:r>
              <a:rPr lang="zh-CN" altLang="en-US" sz="1600" b="1" dirty="0">
                <a:latin typeface="Arial" panose="020B0604020202020204" pitchFamily="34" charset="0"/>
                <a:ea typeface="楷体_GB2312" pitchFamily="1" charset="-122"/>
              </a:rPr>
              <a:t>因素</a:t>
            </a:r>
            <a:endParaRPr lang="zh-CN" altLang="en-US" sz="1600" b="1" dirty="0">
              <a:latin typeface="Arial" panose="020B0604020202020204" pitchFamily="34" charset="0"/>
              <a:ea typeface="楷体_GB2312" pitchFamily="1" charset="-122"/>
            </a:endParaRPr>
          </a:p>
        </p:txBody>
      </p:sp>
      <p:sp>
        <p:nvSpPr>
          <p:cNvPr id="12324" name="文本框 12323"/>
          <p:cNvSpPr txBox="1"/>
          <p:nvPr/>
        </p:nvSpPr>
        <p:spPr>
          <a:xfrm>
            <a:off x="1371600" y="1752600"/>
            <a:ext cx="762000" cy="581025"/>
          </a:xfrm>
          <a:prstGeom prst="rect">
            <a:avLst/>
          </a:prstGeom>
          <a:noFill/>
          <a:ln w="9525">
            <a:noFill/>
          </a:ln>
        </p:spPr>
        <p:txBody>
          <a:bodyPr anchor="t">
            <a:spAutoFit/>
          </a:bodyPr>
          <a:p>
            <a:pPr>
              <a:spcBef>
                <a:spcPct val="50000"/>
              </a:spcBef>
              <a:buClrTx/>
              <a:buSzTx/>
              <a:buFontTx/>
            </a:pPr>
            <a:r>
              <a:rPr lang="zh-CN" altLang="en-US" sz="1600" b="1" dirty="0">
                <a:latin typeface="Arial" panose="020B0604020202020204" pitchFamily="34" charset="0"/>
                <a:ea typeface="楷体_GB2312" pitchFamily="1" charset="-122"/>
              </a:rPr>
              <a:t>渠道设计</a:t>
            </a:r>
            <a:endParaRPr lang="zh-CN" altLang="en-US" sz="1600" b="1" dirty="0">
              <a:latin typeface="Arial" panose="020B0604020202020204" pitchFamily="34" charset="0"/>
              <a:ea typeface="楷体_GB2312" pitchFamily="1" charset="-122"/>
            </a:endParaRPr>
          </a:p>
        </p:txBody>
      </p:sp>
      <p:sp>
        <p:nvSpPr>
          <p:cNvPr id="12325" name="文本框 12324"/>
          <p:cNvSpPr txBox="1"/>
          <p:nvPr/>
        </p:nvSpPr>
        <p:spPr>
          <a:xfrm>
            <a:off x="533400" y="1143000"/>
            <a:ext cx="4343400" cy="457200"/>
          </a:xfrm>
          <a:prstGeom prst="rect">
            <a:avLst/>
          </a:prstGeom>
          <a:noFill/>
          <a:ln w="9525">
            <a:noFill/>
          </a:ln>
        </p:spPr>
        <p:txBody>
          <a:bodyPr anchor="t">
            <a:spAutoFit/>
          </a:bodyPr>
          <a:p>
            <a:pPr>
              <a:spcBef>
                <a:spcPct val="50000"/>
              </a:spcBef>
              <a:buClrTx/>
              <a:buSzTx/>
              <a:buFontTx/>
            </a:pPr>
            <a:r>
              <a:rPr lang="zh-CN" altLang="en-US" sz="2400" b="1" dirty="0">
                <a:latin typeface="Arial" panose="020B0604020202020204" pitchFamily="34" charset="0"/>
                <a:ea typeface="宋体" panose="02010600030101010101" pitchFamily="2" charset="-122"/>
              </a:rPr>
              <a:t>（一）渠道设计的影响因素</a:t>
            </a:r>
            <a:endParaRPr lang="zh-CN" altLang="en-US" sz="2400" b="1" dirty="0">
              <a:latin typeface="Arial" panose="020B0604020202020204" pitchFamily="34" charset="0"/>
              <a:ea typeface="宋体" panose="02010600030101010101" pitchFamily="2" charset="-122"/>
            </a:endParaRPr>
          </a:p>
        </p:txBody>
      </p:sp>
      <p:sp>
        <p:nvSpPr>
          <p:cNvPr id="12326"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2327" name="矩形 12326"/>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枉无呛郁拦讣抚喉万圆关远盛醇废歹咒妒糠滞殊逝键忿垮毖罪陌坝爸敦眺渠道策划渠道策划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checkerboard(across)">
                                      <p:cBhvr>
                                        <p:cTn id="7" dur="5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325"/>
                                        </p:tgtEl>
                                        <p:attrNameLst>
                                          <p:attrName>style.visibility</p:attrName>
                                        </p:attrNameLst>
                                      </p:cBhvr>
                                      <p:to>
                                        <p:strVal val="visible"/>
                                      </p:to>
                                    </p:set>
                                    <p:animEffect transition="in" filter="checkerboard(across)">
                                      <p:cBhvr>
                                        <p:cTn id="12" dur="500"/>
                                        <p:tgtEl>
                                          <p:spTgt spid="12325"/>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2292"/>
                                        </p:tgtEl>
                                        <p:attrNameLst>
                                          <p:attrName>style.visibility</p:attrName>
                                        </p:attrNameLst>
                                      </p:cBhvr>
                                      <p:to>
                                        <p:strVal val="visible"/>
                                      </p:to>
                                    </p:set>
                                    <p:anim calcmode="lin" valueType="num">
                                      <p:cBhvr>
                                        <p:cTn id="17" dur="1000" fill="hold"/>
                                        <p:tgtEl>
                                          <p:spTgt spid="12292"/>
                                        </p:tgtEl>
                                        <p:attrNameLst>
                                          <p:attrName>ppt_w</p:attrName>
                                        </p:attrNameLst>
                                      </p:cBhvr>
                                      <p:tavLst>
                                        <p:tav tm="0">
                                          <p:val>
                                            <p:strVal val="#ppt_w*0.70"/>
                                          </p:val>
                                        </p:tav>
                                        <p:tav tm="100000">
                                          <p:val>
                                            <p:strVal val="#ppt_w"/>
                                          </p:val>
                                        </p:tav>
                                      </p:tavLst>
                                    </p:anim>
                                    <p:anim calcmode="lin" valueType="num">
                                      <p:cBhvr>
                                        <p:cTn id="18" dur="1000" fill="hold"/>
                                        <p:tgtEl>
                                          <p:spTgt spid="12292"/>
                                        </p:tgtEl>
                                        <p:attrNameLst>
                                          <p:attrName>ppt_h</p:attrName>
                                        </p:attrNameLst>
                                      </p:cBhvr>
                                      <p:tavLst>
                                        <p:tav tm="0">
                                          <p:val>
                                            <p:strVal val="#ppt_h"/>
                                          </p:val>
                                        </p:tav>
                                        <p:tav tm="100000">
                                          <p:val>
                                            <p:strVal val="#ppt_h"/>
                                          </p:val>
                                        </p:tav>
                                      </p:tavLst>
                                    </p:anim>
                                    <p:animEffect transition="in" filter="fade">
                                      <p:cBhvr>
                                        <p:cTn id="19" dur="1000"/>
                                        <p:tgtEl>
                                          <p:spTgt spid="12292"/>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2324"/>
                                        </p:tgtEl>
                                        <p:attrNameLst>
                                          <p:attrName>style.visibility</p:attrName>
                                        </p:attrNameLst>
                                      </p:cBhvr>
                                      <p:to>
                                        <p:strVal val="visible"/>
                                      </p:to>
                                    </p:set>
                                    <p:anim calcmode="lin" valueType="num">
                                      <p:cBhvr>
                                        <p:cTn id="22" dur="1000" fill="hold"/>
                                        <p:tgtEl>
                                          <p:spTgt spid="12324"/>
                                        </p:tgtEl>
                                        <p:attrNameLst>
                                          <p:attrName>ppt_w</p:attrName>
                                        </p:attrNameLst>
                                      </p:cBhvr>
                                      <p:tavLst>
                                        <p:tav tm="0">
                                          <p:val>
                                            <p:strVal val="#ppt_w*0.70"/>
                                          </p:val>
                                        </p:tav>
                                        <p:tav tm="100000">
                                          <p:val>
                                            <p:strVal val="#ppt_w"/>
                                          </p:val>
                                        </p:tav>
                                      </p:tavLst>
                                    </p:anim>
                                    <p:anim calcmode="lin" valueType="num">
                                      <p:cBhvr>
                                        <p:cTn id="23" dur="1000" fill="hold"/>
                                        <p:tgtEl>
                                          <p:spTgt spid="12324"/>
                                        </p:tgtEl>
                                        <p:attrNameLst>
                                          <p:attrName>ppt_h</p:attrName>
                                        </p:attrNameLst>
                                      </p:cBhvr>
                                      <p:tavLst>
                                        <p:tav tm="0">
                                          <p:val>
                                            <p:strVal val="#ppt_h"/>
                                          </p:val>
                                        </p:tav>
                                        <p:tav tm="100000">
                                          <p:val>
                                            <p:strVal val="#ppt_h"/>
                                          </p:val>
                                        </p:tav>
                                      </p:tavLst>
                                    </p:anim>
                                    <p:animEffect transition="in" filter="fade">
                                      <p:cBhvr>
                                        <p:cTn id="24" dur="1000"/>
                                        <p:tgtEl>
                                          <p:spTgt spid="12324"/>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2323"/>
                                        </p:tgtEl>
                                        <p:attrNameLst>
                                          <p:attrName>style.visibility</p:attrName>
                                        </p:attrNameLst>
                                      </p:cBhvr>
                                      <p:to>
                                        <p:strVal val="visible"/>
                                      </p:to>
                                    </p:set>
                                    <p:anim calcmode="lin" valueType="num">
                                      <p:cBhvr>
                                        <p:cTn id="27" dur="1000" fill="hold"/>
                                        <p:tgtEl>
                                          <p:spTgt spid="12323"/>
                                        </p:tgtEl>
                                        <p:attrNameLst>
                                          <p:attrName>ppt_w</p:attrName>
                                        </p:attrNameLst>
                                      </p:cBhvr>
                                      <p:tavLst>
                                        <p:tav tm="0">
                                          <p:val>
                                            <p:strVal val="#ppt_w*0.70"/>
                                          </p:val>
                                        </p:tav>
                                        <p:tav tm="100000">
                                          <p:val>
                                            <p:strVal val="#ppt_w"/>
                                          </p:val>
                                        </p:tav>
                                      </p:tavLst>
                                    </p:anim>
                                    <p:anim calcmode="lin" valueType="num">
                                      <p:cBhvr>
                                        <p:cTn id="28" dur="1000" fill="hold"/>
                                        <p:tgtEl>
                                          <p:spTgt spid="12323"/>
                                        </p:tgtEl>
                                        <p:attrNameLst>
                                          <p:attrName>ppt_h</p:attrName>
                                        </p:attrNameLst>
                                      </p:cBhvr>
                                      <p:tavLst>
                                        <p:tav tm="0">
                                          <p:val>
                                            <p:strVal val="#ppt_h"/>
                                          </p:val>
                                        </p:tav>
                                        <p:tav tm="100000">
                                          <p:val>
                                            <p:strVal val="#ppt_h"/>
                                          </p:val>
                                        </p:tav>
                                      </p:tavLst>
                                    </p:anim>
                                    <p:animEffect transition="in" filter="fade">
                                      <p:cBhvr>
                                        <p:cTn id="29" dur="1000"/>
                                        <p:tgtEl>
                                          <p:spTgt spid="12323"/>
                                        </p:tgtEl>
                                      </p:cBhvr>
                                    </p:animEffect>
                                  </p:childTnLst>
                                </p:cTn>
                              </p:par>
                              <p:par>
                                <p:cTn id="30" presetID="55" presetClass="entr" presetSubtype="0" fill="hold" nodeType="withEffect">
                                  <p:stCondLst>
                                    <p:cond delay="0"/>
                                  </p:stCondLst>
                                  <p:childTnLst>
                                    <p:set>
                                      <p:cBhvr>
                                        <p:cTn id="31" dur="1" fill="hold">
                                          <p:stCondLst>
                                            <p:cond delay="0"/>
                                          </p:stCondLst>
                                        </p:cTn>
                                        <p:tgtEl>
                                          <p:spTgt spid="12322"/>
                                        </p:tgtEl>
                                        <p:attrNameLst>
                                          <p:attrName>style.visibility</p:attrName>
                                        </p:attrNameLst>
                                      </p:cBhvr>
                                      <p:to>
                                        <p:strVal val="visible"/>
                                      </p:to>
                                    </p:set>
                                    <p:anim calcmode="lin" valueType="num">
                                      <p:cBhvr>
                                        <p:cTn id="32" dur="1000" fill="hold"/>
                                        <p:tgtEl>
                                          <p:spTgt spid="12322"/>
                                        </p:tgtEl>
                                        <p:attrNameLst>
                                          <p:attrName>ppt_w</p:attrName>
                                        </p:attrNameLst>
                                      </p:cBhvr>
                                      <p:tavLst>
                                        <p:tav tm="0">
                                          <p:val>
                                            <p:strVal val="#ppt_w*0.70"/>
                                          </p:val>
                                        </p:tav>
                                        <p:tav tm="100000">
                                          <p:val>
                                            <p:strVal val="#ppt_w"/>
                                          </p:val>
                                        </p:tav>
                                      </p:tavLst>
                                    </p:anim>
                                    <p:anim calcmode="lin" valueType="num">
                                      <p:cBhvr>
                                        <p:cTn id="33" dur="1000" fill="hold"/>
                                        <p:tgtEl>
                                          <p:spTgt spid="12322"/>
                                        </p:tgtEl>
                                        <p:attrNameLst>
                                          <p:attrName>ppt_h</p:attrName>
                                        </p:attrNameLst>
                                      </p:cBhvr>
                                      <p:tavLst>
                                        <p:tav tm="0">
                                          <p:val>
                                            <p:strVal val="#ppt_h"/>
                                          </p:val>
                                        </p:tav>
                                        <p:tav tm="100000">
                                          <p:val>
                                            <p:strVal val="#ppt_h"/>
                                          </p:val>
                                        </p:tav>
                                      </p:tavLst>
                                    </p:anim>
                                    <p:animEffect transition="in" filter="fade">
                                      <p:cBhvr>
                                        <p:cTn id="34" dur="1000"/>
                                        <p:tgtEl>
                                          <p:spTgt spid="12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323" grpId="0"/>
      <p:bldP spid="12324" grpId="0"/>
      <p:bldP spid="123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矩形 13313"/>
          <p:cNvSpPr/>
          <p:nvPr/>
        </p:nvSpPr>
        <p:spPr>
          <a:xfrm>
            <a:off x="533400" y="1295400"/>
            <a:ext cx="8077200" cy="2711450"/>
          </a:xfrm>
          <a:prstGeom prst="rect">
            <a:avLst/>
          </a:prstGeom>
          <a:noFill/>
          <a:ln w="9525">
            <a:noFill/>
          </a:ln>
        </p:spPr>
        <p:txBody>
          <a:bodyPr anchor="t">
            <a:spAutoFit/>
          </a:bodyPr>
          <a:p>
            <a:pPr>
              <a:buClrTx/>
              <a:buSzTx/>
              <a:buFontTx/>
            </a:pPr>
            <a:endParaRPr lang="en-US" altLang="zh-CN" sz="2000" b="1" dirty="0">
              <a:solidFill>
                <a:srgbClr val="000000"/>
              </a:solidFill>
              <a:latin typeface="Arial" panose="020B0604020202020204" pitchFamily="34" charset="0"/>
              <a:ea typeface="宋体" panose="02010600030101010101" pitchFamily="2" charset="-122"/>
            </a:endParaRPr>
          </a:p>
          <a:p>
            <a:pPr lvl="1" indent="0">
              <a:lnSpc>
                <a:spcPct val="13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能够不间断、顺利、快速地使商品进入消费者领域。</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具有较强的辐射功能</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具有商流与物流一致性的特点</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能够带来显著的经济效益</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a:t>
            </a:r>
            <a:r>
              <a:rPr lang="zh-CN" altLang="en-US" sz="2000" b="1" u="none" dirty="0">
                <a:effectLst/>
                <a:latin typeface="Arial" panose="020B0604020202020204" pitchFamily="34" charset="0"/>
                <a:ea typeface="宋体" panose="02010600030101010101" pitchFamily="2" charset="-122"/>
              </a:rPr>
              <a:t>有利于实现为消费者服务，保护消费者利益</a:t>
            </a:r>
            <a:endParaRPr lang="zh-CN" altLang="en-US" sz="2000" b="1" u="none" dirty="0">
              <a:effectLst/>
              <a:latin typeface="Arial" panose="020B0604020202020204" pitchFamily="34" charset="0"/>
              <a:ea typeface="宋体" panose="02010600030101010101" pitchFamily="2" charset="-122"/>
            </a:endParaRPr>
          </a:p>
          <a:p>
            <a:pPr>
              <a:lnSpc>
                <a:spcPct val="120000"/>
              </a:lnSpc>
              <a:buClrTx/>
              <a:buSzTx/>
              <a:buFontTx/>
            </a:pPr>
            <a:r>
              <a:rPr lang="zh-CN" altLang="en-US" b="1" dirty="0">
                <a:solidFill>
                  <a:srgbClr val="000000"/>
                </a:solidFill>
                <a:latin typeface="Arial" panose="020B0604020202020204" pitchFamily="34" charset="0"/>
                <a:ea typeface="宋体" panose="02010600030101010101" pitchFamily="2" charset="-122"/>
              </a:rPr>
              <a:t>  </a:t>
            </a:r>
            <a:endParaRPr lang="zh-CN" altLang="en-US" b="1" dirty="0">
              <a:solidFill>
                <a:srgbClr val="000000"/>
              </a:solidFill>
              <a:latin typeface="Arial" panose="020B0604020202020204" pitchFamily="34" charset="0"/>
              <a:ea typeface="宋体" panose="02010600030101010101" pitchFamily="2" charset="-122"/>
            </a:endParaRPr>
          </a:p>
        </p:txBody>
      </p:sp>
      <p:sp>
        <p:nvSpPr>
          <p:cNvPr id="13314" name="文本框 13314"/>
          <p:cNvSpPr txBox="1"/>
          <p:nvPr/>
        </p:nvSpPr>
        <p:spPr>
          <a:xfrm>
            <a:off x="457200" y="4191000"/>
            <a:ext cx="7239000" cy="1936750"/>
          </a:xfrm>
          <a:prstGeom prst="rect">
            <a:avLst/>
          </a:prstGeom>
          <a:noFill/>
          <a:ln w="9525">
            <a:noFill/>
          </a:ln>
        </p:spPr>
        <p:txBody>
          <a:bodyPr anchor="t">
            <a:spAutoFit/>
          </a:bodyPr>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 </a:t>
            </a:r>
            <a:r>
              <a:rPr lang="zh-CN" altLang="en-US" sz="2000" b="1" u="none" dirty="0">
                <a:solidFill>
                  <a:srgbClr val="000000"/>
                </a:solidFill>
                <a:effectLst/>
                <a:latin typeface="Arial" panose="020B0604020202020204" pitchFamily="34" charset="0"/>
                <a:ea typeface="宋体" panose="02010600030101010101" pitchFamily="2" charset="-122"/>
              </a:rPr>
              <a:t>♦  分析顾客对渠道服务提出的要求</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20000"/>
              </a:lnSpc>
              <a:buClrTx/>
              <a:buSzTx/>
              <a:buFontTx/>
              <a:buNone/>
            </a:pP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20000"/>
              </a:lnSpc>
              <a:buClrTx/>
              <a:buSzTx/>
              <a:buFontTx/>
              <a:buNone/>
            </a:pP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zh-CN" altLang="en-US" sz="2000" u="none" dirty="0">
              <a:effectLst/>
              <a:latin typeface="Arial" panose="020B0604020202020204" pitchFamily="34" charset="0"/>
              <a:ea typeface="宋体" panose="02010600030101010101" pitchFamily="2" charset="-122"/>
            </a:endParaRPr>
          </a:p>
          <a:p>
            <a:pPr>
              <a:spcBef>
                <a:spcPct val="50000"/>
              </a:spcBef>
              <a:buClrTx/>
              <a:buSzTx/>
              <a:buFontTx/>
            </a:pPr>
            <a:endParaRPr lang="zh-CN" altLang="en-US" sz="2000" dirty="0">
              <a:latin typeface="Arial" panose="020B0604020202020204" pitchFamily="34" charset="0"/>
              <a:ea typeface="宋体" panose="02010600030101010101" pitchFamily="2" charset="-122"/>
            </a:endParaRPr>
          </a:p>
        </p:txBody>
      </p:sp>
      <p:sp>
        <p:nvSpPr>
          <p:cNvPr id="13315" name="椭圆形标注 13315"/>
          <p:cNvSpPr/>
          <p:nvPr/>
        </p:nvSpPr>
        <p:spPr>
          <a:xfrm>
            <a:off x="5334000" y="3352800"/>
            <a:ext cx="3505200" cy="2286000"/>
          </a:xfrm>
          <a:prstGeom prst="wedgeEllipseCallout">
            <a:avLst>
              <a:gd name="adj1" fmla="val -123597"/>
              <a:gd name="adj2" fmla="val 23750"/>
            </a:avLst>
          </a:prstGeom>
          <a:solidFill>
            <a:srgbClr val="99CC00"/>
          </a:solidFill>
          <a:ln w="9525" cap="flat" cmpd="sng">
            <a:solidFill>
              <a:schemeClr val="tx1"/>
            </a:solidFill>
            <a:prstDash val="solid"/>
            <a:miter/>
            <a:headEnd type="none" w="med" len="med"/>
            <a:tailEnd type="none" w="med" len="med"/>
          </a:ln>
        </p:spPr>
        <p:txBody>
          <a:bodyPr anchor="t"/>
          <a:p>
            <a:pPr>
              <a:buClrTx/>
              <a:buSzTx/>
              <a:buFontTx/>
            </a:pPr>
            <a:r>
              <a:rPr lang="en-US" altLang="zh-CN" b="1" dirty="0">
                <a:latin typeface="Arial" panose="020B0604020202020204" pitchFamily="34" charset="0"/>
                <a:ea typeface="宋体" panose="02010600030101010101" pitchFamily="2" charset="-122"/>
              </a:rPr>
              <a:t>   </a:t>
            </a:r>
            <a:r>
              <a:rPr lang="zh-CN" altLang="en-US" b="1" dirty="0">
                <a:latin typeface="楷体_GB2312" pitchFamily="1" charset="-122"/>
                <a:ea typeface="楷体_GB2312" pitchFamily="1" charset="-122"/>
              </a:rPr>
              <a:t>提高渗透率</a:t>
            </a:r>
            <a:endParaRPr lang="zh-CN" altLang="en-US" b="1" dirty="0">
              <a:latin typeface="楷体_GB2312" pitchFamily="1" charset="-122"/>
              <a:ea typeface="楷体_GB2312" pitchFamily="1" charset="-122"/>
            </a:endParaRPr>
          </a:p>
          <a:p>
            <a:pPr>
              <a:buClrTx/>
              <a:buSzTx/>
              <a:buFontTx/>
            </a:pPr>
            <a:r>
              <a:rPr lang="zh-CN" altLang="en-US" b="1" dirty="0">
                <a:latin typeface="楷体_GB2312" pitchFamily="1" charset="-122"/>
                <a:ea typeface="楷体_GB2312" pitchFamily="1" charset="-122"/>
              </a:rPr>
              <a:t> 开辟新的渠道</a:t>
            </a:r>
            <a:endParaRPr lang="zh-CN" altLang="en-US" b="1" dirty="0">
              <a:latin typeface="楷体_GB2312" pitchFamily="1" charset="-122"/>
              <a:ea typeface="楷体_GB2312" pitchFamily="1" charset="-122"/>
            </a:endParaRPr>
          </a:p>
          <a:p>
            <a:pPr>
              <a:buClrTx/>
              <a:buSzTx/>
              <a:buFontTx/>
            </a:pPr>
            <a:r>
              <a:rPr lang="zh-CN" altLang="en-US" b="1" dirty="0">
                <a:latin typeface="楷体_GB2312" pitchFamily="1" charset="-122"/>
                <a:ea typeface="楷体_GB2312" pitchFamily="1" charset="-122"/>
              </a:rPr>
              <a:t> 确定物流成本及服务</a:t>
            </a:r>
            <a:endParaRPr lang="zh-CN" altLang="en-US" b="1" dirty="0">
              <a:latin typeface="楷体_GB2312" pitchFamily="1" charset="-122"/>
              <a:ea typeface="楷体_GB2312" pitchFamily="1" charset="-122"/>
            </a:endParaRPr>
          </a:p>
          <a:p>
            <a:pPr>
              <a:buClrTx/>
              <a:buSzTx/>
              <a:buFontTx/>
            </a:pPr>
            <a:r>
              <a:rPr lang="zh-CN" altLang="en-US" b="1" dirty="0">
                <a:latin typeface="楷体_GB2312" pitchFamily="1" charset="-122"/>
                <a:ea typeface="楷体_GB2312" pitchFamily="1" charset="-122"/>
              </a:rPr>
              <a:t> 确定不同销售渠道的投资报酬目标</a:t>
            </a:r>
            <a:endParaRPr lang="zh-CN" altLang="en-US" b="1" dirty="0">
              <a:latin typeface="楷体_GB2312" pitchFamily="1" charset="-122"/>
              <a:ea typeface="楷体_GB2312" pitchFamily="1" charset="-122"/>
            </a:endParaRPr>
          </a:p>
          <a:p>
            <a:pPr>
              <a:buClrTx/>
              <a:buSzTx/>
              <a:buFontTx/>
            </a:pPr>
            <a:r>
              <a:rPr lang="zh-CN" altLang="en-US" b="1" dirty="0">
                <a:latin typeface="楷体_GB2312" pitchFamily="1" charset="-122"/>
                <a:ea typeface="楷体_GB2312" pitchFamily="1" charset="-122"/>
              </a:rPr>
              <a:t>确定流通信息化的目标</a:t>
            </a:r>
            <a:endParaRPr lang="zh-CN" altLang="en-US" b="1" dirty="0">
              <a:latin typeface="楷体_GB2312" pitchFamily="1" charset="-122"/>
              <a:ea typeface="楷体_GB2312" pitchFamily="1" charset="-122"/>
            </a:endParaRPr>
          </a:p>
          <a:p>
            <a:pPr algn="ctr">
              <a:buClrTx/>
              <a:buSzTx/>
              <a:buFontTx/>
            </a:pPr>
            <a:endParaRPr lang="zh-CN" altLang="en-US" b="1" dirty="0">
              <a:latin typeface="楷体_GB2312" pitchFamily="1" charset="-122"/>
              <a:ea typeface="楷体_GB2312" pitchFamily="1" charset="-122"/>
            </a:endParaRPr>
          </a:p>
        </p:txBody>
      </p:sp>
      <p:sp>
        <p:nvSpPr>
          <p:cNvPr id="13316" name="椭圆形标注 13316"/>
          <p:cNvSpPr/>
          <p:nvPr/>
        </p:nvSpPr>
        <p:spPr>
          <a:xfrm>
            <a:off x="3810000" y="5410200"/>
            <a:ext cx="3657600" cy="1295400"/>
          </a:xfrm>
          <a:prstGeom prst="wedgeEllipseCallout">
            <a:avLst>
              <a:gd name="adj1" fmla="val -76778"/>
              <a:gd name="adj2" fmla="val -29532"/>
            </a:avLst>
          </a:prstGeom>
          <a:solidFill>
            <a:schemeClr val="accent2"/>
          </a:solidFill>
          <a:ln w="9525" cap="flat" cmpd="sng">
            <a:solidFill>
              <a:schemeClr val="tx1"/>
            </a:solidFill>
            <a:prstDash val="solid"/>
            <a:miter/>
            <a:headEnd type="none" w="med" len="med"/>
            <a:tailEnd type="none" w="med" len="med"/>
          </a:ln>
        </p:spPr>
        <p:txBody>
          <a:bodyPr anchor="t"/>
          <a:p>
            <a:pPr>
              <a:buClrTx/>
              <a:buSzTx/>
              <a:buFontTx/>
            </a:pPr>
            <a:r>
              <a:rPr lang="zh-CN" altLang="en-US" b="1" dirty="0">
                <a:latin typeface="Arial" panose="020B0604020202020204" pitchFamily="34" charset="0"/>
                <a:ea typeface="楷体_GB2312" pitchFamily="1" charset="-122"/>
              </a:rPr>
              <a:t>中间商类型</a:t>
            </a:r>
            <a:endParaRPr lang="zh-CN" altLang="en-US" b="1" dirty="0">
              <a:latin typeface="Arial" panose="020B0604020202020204" pitchFamily="34" charset="0"/>
              <a:ea typeface="楷体_GB2312" pitchFamily="1" charset="-122"/>
            </a:endParaRPr>
          </a:p>
          <a:p>
            <a:pPr>
              <a:buClrTx/>
              <a:buSzTx/>
              <a:buFontTx/>
            </a:pPr>
            <a:r>
              <a:rPr lang="zh-CN" altLang="en-US" b="1" dirty="0">
                <a:latin typeface="Arial" panose="020B0604020202020204" pitchFamily="34" charset="0"/>
                <a:ea typeface="楷体_GB2312" pitchFamily="1" charset="-122"/>
              </a:rPr>
              <a:t>中间商数目</a:t>
            </a:r>
            <a:endParaRPr lang="zh-CN" altLang="en-US" b="1" dirty="0">
              <a:latin typeface="Arial" panose="020B0604020202020204" pitchFamily="34" charset="0"/>
              <a:ea typeface="楷体_GB2312" pitchFamily="1" charset="-122"/>
            </a:endParaRPr>
          </a:p>
          <a:p>
            <a:pPr>
              <a:buClrTx/>
              <a:buSzTx/>
              <a:buFontTx/>
            </a:pPr>
            <a:r>
              <a:rPr lang="zh-CN" altLang="en-US" b="1" dirty="0">
                <a:latin typeface="Arial" panose="020B0604020202020204" pitchFamily="34" charset="0"/>
                <a:ea typeface="楷体_GB2312" pitchFamily="1" charset="-122"/>
              </a:rPr>
              <a:t>渠道成员的责任与条件</a:t>
            </a:r>
            <a:endParaRPr lang="zh-CN" altLang="en-US" b="1" dirty="0">
              <a:latin typeface="Arial" panose="020B0604020202020204" pitchFamily="34" charset="0"/>
              <a:ea typeface="楷体_GB2312" pitchFamily="1" charset="-122"/>
            </a:endParaRPr>
          </a:p>
        </p:txBody>
      </p:sp>
      <p:sp>
        <p:nvSpPr>
          <p:cNvPr id="13317" name="矩形 13317"/>
          <p:cNvSpPr/>
          <p:nvPr/>
        </p:nvSpPr>
        <p:spPr>
          <a:xfrm>
            <a:off x="533400" y="3733800"/>
            <a:ext cx="3133725" cy="422275"/>
          </a:xfrm>
          <a:prstGeom prst="rect">
            <a:avLst/>
          </a:prstGeom>
          <a:noFill/>
          <a:ln w="9525">
            <a:noFill/>
          </a:ln>
        </p:spPr>
        <p:txBody>
          <a:bodyPr wrap="none" anchor="t">
            <a:spAutoFit/>
          </a:bodyPr>
          <a:p>
            <a:pPr lvl="1" indent="0">
              <a:lnSpc>
                <a:spcPct val="120000"/>
              </a:lnSpc>
              <a:buClrTx/>
              <a:buSzTx/>
              <a:buFontTx/>
              <a:buNone/>
            </a:pPr>
            <a:r>
              <a:rPr lang="en-US" altLang="zh-CN" b="1" u="none" dirty="0">
                <a:solidFill>
                  <a:srgbClr val="000000"/>
                </a:solidFill>
                <a:effectLst/>
                <a:latin typeface="Arial" panose="020B0604020202020204" pitchFamily="34" charset="0"/>
                <a:ea typeface="宋体" panose="02010600030101010101" pitchFamily="2" charset="-122"/>
              </a:rPr>
              <a:t>2</a:t>
            </a:r>
            <a:r>
              <a:rPr lang="zh-CN" altLang="en-US" b="1" u="none" dirty="0">
                <a:solidFill>
                  <a:srgbClr val="000000"/>
                </a:solidFill>
                <a:effectLst/>
                <a:latin typeface="Arial" panose="020B0604020202020204" pitchFamily="34" charset="0"/>
                <a:ea typeface="宋体" panose="02010600030101010101" pitchFamily="2" charset="-122"/>
              </a:rPr>
              <a:t>、销售渠道设计的程序</a:t>
            </a:r>
            <a:r>
              <a:rPr lang="zh-CN" altLang="en-US" u="none" dirty="0">
                <a:effectLst/>
                <a:latin typeface="Arial" panose="020B0604020202020204" pitchFamily="34" charset="0"/>
                <a:ea typeface="宋体" panose="02010600030101010101" pitchFamily="2" charset="-122"/>
              </a:rPr>
              <a:t> </a:t>
            </a:r>
            <a:endParaRPr lang="zh-CN" altLang="en-US" u="none" dirty="0">
              <a:effectLst/>
              <a:latin typeface="Arial" panose="020B0604020202020204" pitchFamily="34" charset="0"/>
              <a:ea typeface="宋体" panose="02010600030101010101" pitchFamily="2" charset="-122"/>
            </a:endParaRPr>
          </a:p>
        </p:txBody>
      </p:sp>
      <p:sp>
        <p:nvSpPr>
          <p:cNvPr id="13318" name="矩形 13318"/>
          <p:cNvSpPr/>
          <p:nvPr/>
        </p:nvSpPr>
        <p:spPr>
          <a:xfrm>
            <a:off x="533400" y="4343400"/>
            <a:ext cx="4562475" cy="915988"/>
          </a:xfrm>
          <a:prstGeom prst="rect">
            <a:avLst/>
          </a:prstGeom>
          <a:noFill/>
          <a:ln w="9525">
            <a:noFill/>
          </a:ln>
        </p:spPr>
        <p:txBody>
          <a:bodyPr anchor="t">
            <a:spAutoFit/>
          </a:bodyPr>
          <a:p>
            <a:pPr lvl="1" indent="0">
              <a:buClrTx/>
              <a:buSzTx/>
              <a:buFontTx/>
              <a:buNone/>
            </a:pPr>
            <a:endParaRPr lang="en-US" altLang="zh-CN"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en-US" altLang="zh-CN"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r>
              <a:rPr lang="zh-CN" altLang="en-US" b="1" u="none" dirty="0">
                <a:solidFill>
                  <a:srgbClr val="000000"/>
                </a:solidFill>
                <a:effectLst/>
                <a:latin typeface="Arial" panose="020B0604020202020204" pitchFamily="34" charset="0"/>
                <a:ea typeface="宋体" panose="02010600030101010101" pitchFamily="2" charset="-122"/>
              </a:rPr>
              <a:t>♦  建立渠道目标</a:t>
            </a:r>
            <a:endParaRPr lang="zh-CN" altLang="en-US" b="1" u="none" dirty="0">
              <a:solidFill>
                <a:srgbClr val="000000"/>
              </a:solidFill>
              <a:effectLst/>
              <a:latin typeface="Arial" panose="020B0604020202020204" pitchFamily="34" charset="0"/>
              <a:ea typeface="宋体" panose="02010600030101010101" pitchFamily="2" charset="-122"/>
            </a:endParaRPr>
          </a:p>
        </p:txBody>
      </p:sp>
      <p:sp>
        <p:nvSpPr>
          <p:cNvPr id="13319" name="矩形 13319"/>
          <p:cNvSpPr/>
          <p:nvPr/>
        </p:nvSpPr>
        <p:spPr>
          <a:xfrm>
            <a:off x="533400" y="4724400"/>
            <a:ext cx="4562475" cy="915988"/>
          </a:xfrm>
          <a:prstGeom prst="rect">
            <a:avLst/>
          </a:prstGeom>
          <a:noFill/>
          <a:ln w="9525">
            <a:noFill/>
          </a:ln>
        </p:spPr>
        <p:txBody>
          <a:bodyPr anchor="t">
            <a:spAutoFit/>
          </a:bodyPr>
          <a:p>
            <a:pPr lvl="1" indent="0">
              <a:buClrTx/>
              <a:buSzTx/>
              <a:buFontTx/>
              <a:buNone/>
            </a:pPr>
            <a:endParaRPr lang="en-US" altLang="zh-CN"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en-US" altLang="zh-CN"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r>
              <a:rPr lang="zh-CN" altLang="en-US" b="1" u="none" dirty="0">
                <a:solidFill>
                  <a:srgbClr val="000000"/>
                </a:solidFill>
                <a:effectLst/>
                <a:latin typeface="Arial" panose="020B0604020202020204" pitchFamily="34" charset="0"/>
                <a:ea typeface="宋体" panose="02010600030101010101" pitchFamily="2" charset="-122"/>
              </a:rPr>
              <a:t>♦  假定可提供选择的渠道方案</a:t>
            </a:r>
            <a:endParaRPr lang="zh-CN" altLang="en-US" b="1" u="none" dirty="0">
              <a:solidFill>
                <a:srgbClr val="000000"/>
              </a:solidFill>
              <a:effectLst/>
              <a:latin typeface="Arial" panose="020B0604020202020204" pitchFamily="34" charset="0"/>
              <a:ea typeface="宋体" panose="02010600030101010101" pitchFamily="2" charset="-122"/>
            </a:endParaRPr>
          </a:p>
        </p:txBody>
      </p:sp>
      <p:sp>
        <p:nvSpPr>
          <p:cNvPr id="13320" name="矩形 13320"/>
          <p:cNvSpPr/>
          <p:nvPr/>
        </p:nvSpPr>
        <p:spPr>
          <a:xfrm>
            <a:off x="990600" y="5867400"/>
            <a:ext cx="1809750" cy="366713"/>
          </a:xfrm>
          <a:prstGeom prst="rect">
            <a:avLst/>
          </a:prstGeom>
          <a:noFill/>
          <a:ln w="9525">
            <a:noFill/>
          </a:ln>
        </p:spPr>
        <p:txBody>
          <a:bodyPr wrap="none" anchor="t">
            <a:spAutoFit/>
          </a:bodyPr>
          <a:p>
            <a:pPr>
              <a:buClrTx/>
              <a:buSzTx/>
              <a:buFontTx/>
            </a:pPr>
            <a:r>
              <a:rPr lang="zh-CN" altLang="en-US" b="1" dirty="0">
                <a:solidFill>
                  <a:srgbClr val="000000"/>
                </a:solidFill>
                <a:latin typeface="Arial" panose="020B0604020202020204" pitchFamily="34" charset="0"/>
                <a:ea typeface="宋体" panose="02010600030101010101" pitchFamily="2" charset="-122"/>
              </a:rPr>
              <a:t>♦  评估渠道方案</a:t>
            </a:r>
            <a:endParaRPr lang="zh-CN" altLang="en-US" b="1" dirty="0">
              <a:solidFill>
                <a:srgbClr val="000000"/>
              </a:solidFill>
              <a:latin typeface="Arial" panose="020B0604020202020204" pitchFamily="34" charset="0"/>
              <a:ea typeface="宋体" panose="02010600030101010101" pitchFamily="2" charset="-122"/>
            </a:endParaRPr>
          </a:p>
        </p:txBody>
      </p:sp>
      <p:sp>
        <p:nvSpPr>
          <p:cNvPr id="13321" name="矩形 13321"/>
          <p:cNvSpPr/>
          <p:nvPr/>
        </p:nvSpPr>
        <p:spPr>
          <a:xfrm>
            <a:off x="533400" y="1219200"/>
            <a:ext cx="3133725" cy="449263"/>
          </a:xfrm>
          <a:prstGeom prst="rect">
            <a:avLst/>
          </a:prstGeom>
          <a:noFill/>
          <a:ln w="9525">
            <a:noFill/>
          </a:ln>
        </p:spPr>
        <p:txBody>
          <a:bodyPr wrap="none" anchor="t">
            <a:spAutoFit/>
          </a:bodyPr>
          <a:p>
            <a:pPr lvl="1" indent="0">
              <a:lnSpc>
                <a:spcPct val="130000"/>
              </a:lnSpc>
              <a:buClrTx/>
              <a:buSzTx/>
              <a:buFontTx/>
              <a:buNone/>
            </a:pPr>
            <a:r>
              <a:rPr lang="en-US" altLang="zh-CN" b="1" u="none" dirty="0">
                <a:solidFill>
                  <a:srgbClr val="000000"/>
                </a:solidFill>
                <a:effectLst/>
                <a:latin typeface="Arial" panose="020B0604020202020204" pitchFamily="34" charset="0"/>
                <a:ea typeface="宋体" panose="02010600030101010101" pitchFamily="2" charset="-122"/>
              </a:rPr>
              <a:t>1</a:t>
            </a:r>
            <a:r>
              <a:rPr lang="zh-CN" altLang="en-US" b="1" u="none" dirty="0">
                <a:solidFill>
                  <a:srgbClr val="000000"/>
                </a:solidFill>
                <a:effectLst/>
                <a:latin typeface="Arial" panose="020B0604020202020204" pitchFamily="34" charset="0"/>
                <a:ea typeface="宋体" panose="02010600030101010101" pitchFamily="2" charset="-122"/>
              </a:rPr>
              <a:t>、销售渠道设计的标准</a:t>
            </a:r>
            <a:r>
              <a:rPr lang="zh-CN" altLang="en-US" u="none" dirty="0">
                <a:effectLst/>
                <a:latin typeface="Arial" panose="020B0604020202020204" pitchFamily="34" charset="0"/>
                <a:ea typeface="宋体" panose="02010600030101010101" pitchFamily="2" charset="-122"/>
              </a:rPr>
              <a:t> </a:t>
            </a:r>
            <a:endParaRPr lang="zh-CN" altLang="en-US" u="none" dirty="0">
              <a:effectLst/>
              <a:latin typeface="Arial" panose="020B0604020202020204" pitchFamily="34" charset="0"/>
              <a:ea typeface="宋体" panose="02010600030101010101" pitchFamily="2" charset="-122"/>
            </a:endParaRPr>
          </a:p>
        </p:txBody>
      </p:sp>
      <p:sp>
        <p:nvSpPr>
          <p:cNvPr id="13322" name="矩形 13322"/>
          <p:cNvSpPr/>
          <p:nvPr/>
        </p:nvSpPr>
        <p:spPr>
          <a:xfrm>
            <a:off x="457200" y="609600"/>
            <a:ext cx="4557713" cy="457200"/>
          </a:xfrm>
          <a:prstGeom prst="rect">
            <a:avLst/>
          </a:prstGeom>
          <a:noFill/>
          <a:ln w="9525">
            <a:noFill/>
          </a:ln>
        </p:spPr>
        <p:txBody>
          <a:bodyPr wrap="none" anchor="t">
            <a:spAutoFit/>
          </a:bodyPr>
          <a:p>
            <a:pPr>
              <a:buClrTx/>
              <a:buSzTx/>
              <a:buFontTx/>
            </a:pPr>
            <a:r>
              <a:rPr lang="zh-CN" altLang="en-US" sz="2400" b="1" dirty="0">
                <a:latin typeface="Arial" panose="020B0604020202020204" pitchFamily="34" charset="0"/>
                <a:ea typeface="宋体" panose="02010600030101010101" pitchFamily="2" charset="-122"/>
              </a:rPr>
              <a:t>（二）</a:t>
            </a:r>
            <a:r>
              <a:rPr lang="zh-CN" altLang="en-US" sz="2400" b="1" dirty="0">
                <a:solidFill>
                  <a:srgbClr val="000000"/>
                </a:solidFill>
                <a:latin typeface="Arial" panose="020B0604020202020204" pitchFamily="34" charset="0"/>
                <a:ea typeface="宋体" panose="02010600030101010101" pitchFamily="2" charset="-122"/>
              </a:rPr>
              <a:t>设计销售渠道的基本要求</a:t>
            </a:r>
            <a:r>
              <a:rPr lang="zh-CN" altLang="en-US" sz="2400" b="1" dirty="0">
                <a:latin typeface="Arial" panose="020B0604020202020204" pitchFamily="34" charset="0"/>
                <a:ea typeface="宋体" panose="02010600030101010101" pitchFamily="2" charset="-122"/>
              </a:rPr>
              <a:t> </a:t>
            </a:r>
            <a:endParaRPr lang="zh-CN" altLang="en-US" sz="2400" b="1" dirty="0">
              <a:latin typeface="Arial" panose="020B0604020202020204" pitchFamily="34" charset="0"/>
              <a:ea typeface="宋体" panose="02010600030101010101" pitchFamily="2" charset="-122"/>
            </a:endParaRPr>
          </a:p>
        </p:txBody>
      </p:sp>
      <p:sp>
        <p:nvSpPr>
          <p:cNvPr id="13323"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3325" name="矩形 13324"/>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悼嘉皂列由挠找脏兴运沦渊庚溜蛊姬租湖输驼灰戎君雇衫豌矢掠栏击举合渠道策划渠道策划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22"/>
                                        </p:tgtEl>
                                        <p:attrNameLst>
                                          <p:attrName>style.visibility</p:attrName>
                                        </p:attrNameLst>
                                      </p:cBhvr>
                                      <p:to>
                                        <p:strVal val="visible"/>
                                      </p:to>
                                    </p:set>
                                    <p:animEffect transition="in" filter="blinds(horizontal)">
                                      <p:cBhvr>
                                        <p:cTn id="7" dur="500"/>
                                        <p:tgtEl>
                                          <p:spTgt spid="133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21"/>
                                        </p:tgtEl>
                                        <p:attrNameLst>
                                          <p:attrName>style.visibility</p:attrName>
                                        </p:attrNameLst>
                                      </p:cBhvr>
                                      <p:to>
                                        <p:strVal val="visible"/>
                                      </p:to>
                                    </p:set>
                                    <p:animEffect transition="in" filter="checkerboard(across)">
                                      <p:cBhvr>
                                        <p:cTn id="12" dur="500"/>
                                        <p:tgtEl>
                                          <p:spTgt spid="13321"/>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3313">
                                            <p:txEl>
                                              <p:charRg st="1" end="28"/>
                                            </p:txEl>
                                          </p:spTgt>
                                        </p:tgtEl>
                                        <p:attrNameLst>
                                          <p:attrName>style.visibility</p:attrName>
                                        </p:attrNameLst>
                                      </p:cBhvr>
                                      <p:to>
                                        <p:strVal val="visible"/>
                                      </p:to>
                                    </p:set>
                                    <p:anim calcmode="lin" valueType="num">
                                      <p:cBhvr>
                                        <p:cTn id="17" dur="1000" fill="hold"/>
                                        <p:tgtEl>
                                          <p:spTgt spid="13313">
                                            <p:txEl>
                                              <p:charRg st="1" end="28"/>
                                            </p:txEl>
                                          </p:spTgt>
                                        </p:tgtEl>
                                        <p:attrNameLst>
                                          <p:attrName>ppt_w</p:attrName>
                                        </p:attrNameLst>
                                      </p:cBhvr>
                                      <p:tavLst>
                                        <p:tav tm="0">
                                          <p:val>
                                            <p:strVal val="#ppt_w*0.70"/>
                                          </p:val>
                                        </p:tav>
                                        <p:tav tm="100000">
                                          <p:val>
                                            <p:strVal val="#ppt_w"/>
                                          </p:val>
                                        </p:tav>
                                      </p:tavLst>
                                    </p:anim>
                                    <p:anim calcmode="lin" valueType="num">
                                      <p:cBhvr>
                                        <p:cTn id="18" dur="1000" fill="hold"/>
                                        <p:tgtEl>
                                          <p:spTgt spid="13313">
                                            <p:txEl>
                                              <p:charRg st="1" end="28"/>
                                            </p:txEl>
                                          </p:spTgt>
                                        </p:tgtEl>
                                        <p:attrNameLst>
                                          <p:attrName>ppt_h</p:attrName>
                                        </p:attrNameLst>
                                      </p:cBhvr>
                                      <p:tavLst>
                                        <p:tav tm="0">
                                          <p:val>
                                            <p:strVal val="#ppt_h"/>
                                          </p:val>
                                        </p:tav>
                                        <p:tav tm="100000">
                                          <p:val>
                                            <p:strVal val="#ppt_h"/>
                                          </p:val>
                                        </p:tav>
                                      </p:tavLst>
                                    </p:anim>
                                    <p:animEffect transition="in" filter="fade">
                                      <p:cBhvr>
                                        <p:cTn id="19" dur="1000"/>
                                        <p:tgtEl>
                                          <p:spTgt spid="13313">
                                            <p:txEl>
                                              <p:charRg st="1" end="28"/>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13313">
                                            <p:txEl>
                                              <p:charRg st="28" end="41"/>
                                            </p:txEl>
                                          </p:spTgt>
                                        </p:tgtEl>
                                        <p:attrNameLst>
                                          <p:attrName>style.visibility</p:attrName>
                                        </p:attrNameLst>
                                      </p:cBhvr>
                                      <p:to>
                                        <p:strVal val="visible"/>
                                      </p:to>
                                    </p:set>
                                    <p:anim calcmode="lin" valueType="num">
                                      <p:cBhvr>
                                        <p:cTn id="22" dur="1000" fill="hold"/>
                                        <p:tgtEl>
                                          <p:spTgt spid="13313">
                                            <p:txEl>
                                              <p:charRg st="28" end="41"/>
                                            </p:txEl>
                                          </p:spTgt>
                                        </p:tgtEl>
                                        <p:attrNameLst>
                                          <p:attrName>ppt_w</p:attrName>
                                        </p:attrNameLst>
                                      </p:cBhvr>
                                      <p:tavLst>
                                        <p:tav tm="0">
                                          <p:val>
                                            <p:strVal val="#ppt_w*0.70"/>
                                          </p:val>
                                        </p:tav>
                                        <p:tav tm="100000">
                                          <p:val>
                                            <p:strVal val="#ppt_w"/>
                                          </p:val>
                                        </p:tav>
                                      </p:tavLst>
                                    </p:anim>
                                    <p:anim calcmode="lin" valueType="num">
                                      <p:cBhvr>
                                        <p:cTn id="23" dur="1000" fill="hold"/>
                                        <p:tgtEl>
                                          <p:spTgt spid="13313">
                                            <p:txEl>
                                              <p:charRg st="28" end="41"/>
                                            </p:txEl>
                                          </p:spTgt>
                                        </p:tgtEl>
                                        <p:attrNameLst>
                                          <p:attrName>ppt_h</p:attrName>
                                        </p:attrNameLst>
                                      </p:cBhvr>
                                      <p:tavLst>
                                        <p:tav tm="0">
                                          <p:val>
                                            <p:strVal val="#ppt_h"/>
                                          </p:val>
                                        </p:tav>
                                        <p:tav tm="100000">
                                          <p:val>
                                            <p:strVal val="#ppt_h"/>
                                          </p:val>
                                        </p:tav>
                                      </p:tavLst>
                                    </p:anim>
                                    <p:animEffect transition="in" filter="fade">
                                      <p:cBhvr>
                                        <p:cTn id="24" dur="1000"/>
                                        <p:tgtEl>
                                          <p:spTgt spid="13313">
                                            <p:txEl>
                                              <p:charRg st="28" end="41"/>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13313">
                                            <p:txEl>
                                              <p:charRg st="41" end="58"/>
                                            </p:txEl>
                                          </p:spTgt>
                                        </p:tgtEl>
                                        <p:attrNameLst>
                                          <p:attrName>style.visibility</p:attrName>
                                        </p:attrNameLst>
                                      </p:cBhvr>
                                      <p:to>
                                        <p:strVal val="visible"/>
                                      </p:to>
                                    </p:set>
                                    <p:anim calcmode="lin" valueType="num">
                                      <p:cBhvr>
                                        <p:cTn id="27" dur="1000" fill="hold"/>
                                        <p:tgtEl>
                                          <p:spTgt spid="13313">
                                            <p:txEl>
                                              <p:charRg st="41" end="58"/>
                                            </p:txEl>
                                          </p:spTgt>
                                        </p:tgtEl>
                                        <p:attrNameLst>
                                          <p:attrName>ppt_w</p:attrName>
                                        </p:attrNameLst>
                                      </p:cBhvr>
                                      <p:tavLst>
                                        <p:tav tm="0">
                                          <p:val>
                                            <p:strVal val="#ppt_w*0.70"/>
                                          </p:val>
                                        </p:tav>
                                        <p:tav tm="100000">
                                          <p:val>
                                            <p:strVal val="#ppt_w"/>
                                          </p:val>
                                        </p:tav>
                                      </p:tavLst>
                                    </p:anim>
                                    <p:anim calcmode="lin" valueType="num">
                                      <p:cBhvr>
                                        <p:cTn id="28" dur="1000" fill="hold"/>
                                        <p:tgtEl>
                                          <p:spTgt spid="13313">
                                            <p:txEl>
                                              <p:charRg st="41" end="58"/>
                                            </p:txEl>
                                          </p:spTgt>
                                        </p:tgtEl>
                                        <p:attrNameLst>
                                          <p:attrName>ppt_h</p:attrName>
                                        </p:attrNameLst>
                                      </p:cBhvr>
                                      <p:tavLst>
                                        <p:tav tm="0">
                                          <p:val>
                                            <p:strVal val="#ppt_h"/>
                                          </p:val>
                                        </p:tav>
                                        <p:tav tm="100000">
                                          <p:val>
                                            <p:strVal val="#ppt_h"/>
                                          </p:val>
                                        </p:tav>
                                      </p:tavLst>
                                    </p:anim>
                                    <p:animEffect transition="in" filter="fade">
                                      <p:cBhvr>
                                        <p:cTn id="29" dur="1000"/>
                                        <p:tgtEl>
                                          <p:spTgt spid="13313">
                                            <p:txEl>
                                              <p:charRg st="41" end="58"/>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13313">
                                            <p:txEl>
                                              <p:charRg st="58" end="73"/>
                                            </p:txEl>
                                          </p:spTgt>
                                        </p:tgtEl>
                                        <p:attrNameLst>
                                          <p:attrName>style.visibility</p:attrName>
                                        </p:attrNameLst>
                                      </p:cBhvr>
                                      <p:to>
                                        <p:strVal val="visible"/>
                                      </p:to>
                                    </p:set>
                                    <p:anim calcmode="lin" valueType="num">
                                      <p:cBhvr>
                                        <p:cTn id="32" dur="1000" fill="hold"/>
                                        <p:tgtEl>
                                          <p:spTgt spid="13313">
                                            <p:txEl>
                                              <p:charRg st="58" end="73"/>
                                            </p:txEl>
                                          </p:spTgt>
                                        </p:tgtEl>
                                        <p:attrNameLst>
                                          <p:attrName>ppt_w</p:attrName>
                                        </p:attrNameLst>
                                      </p:cBhvr>
                                      <p:tavLst>
                                        <p:tav tm="0">
                                          <p:val>
                                            <p:strVal val="#ppt_w*0.70"/>
                                          </p:val>
                                        </p:tav>
                                        <p:tav tm="100000">
                                          <p:val>
                                            <p:strVal val="#ppt_w"/>
                                          </p:val>
                                        </p:tav>
                                      </p:tavLst>
                                    </p:anim>
                                    <p:anim calcmode="lin" valueType="num">
                                      <p:cBhvr>
                                        <p:cTn id="33" dur="1000" fill="hold"/>
                                        <p:tgtEl>
                                          <p:spTgt spid="13313">
                                            <p:txEl>
                                              <p:charRg st="58" end="73"/>
                                            </p:txEl>
                                          </p:spTgt>
                                        </p:tgtEl>
                                        <p:attrNameLst>
                                          <p:attrName>ppt_h</p:attrName>
                                        </p:attrNameLst>
                                      </p:cBhvr>
                                      <p:tavLst>
                                        <p:tav tm="0">
                                          <p:val>
                                            <p:strVal val="#ppt_h"/>
                                          </p:val>
                                        </p:tav>
                                        <p:tav tm="100000">
                                          <p:val>
                                            <p:strVal val="#ppt_h"/>
                                          </p:val>
                                        </p:tav>
                                      </p:tavLst>
                                    </p:anim>
                                    <p:animEffect transition="in" filter="fade">
                                      <p:cBhvr>
                                        <p:cTn id="34" dur="1000"/>
                                        <p:tgtEl>
                                          <p:spTgt spid="13313">
                                            <p:txEl>
                                              <p:charRg st="58" end="73"/>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13313">
                                            <p:txEl>
                                              <p:charRg st="73" end="96"/>
                                            </p:txEl>
                                          </p:spTgt>
                                        </p:tgtEl>
                                        <p:attrNameLst>
                                          <p:attrName>style.visibility</p:attrName>
                                        </p:attrNameLst>
                                      </p:cBhvr>
                                      <p:to>
                                        <p:strVal val="visible"/>
                                      </p:to>
                                    </p:set>
                                    <p:anim calcmode="lin" valueType="num">
                                      <p:cBhvr>
                                        <p:cTn id="37" dur="1000" fill="hold"/>
                                        <p:tgtEl>
                                          <p:spTgt spid="13313">
                                            <p:txEl>
                                              <p:charRg st="73" end="96"/>
                                            </p:txEl>
                                          </p:spTgt>
                                        </p:tgtEl>
                                        <p:attrNameLst>
                                          <p:attrName>ppt_w</p:attrName>
                                        </p:attrNameLst>
                                      </p:cBhvr>
                                      <p:tavLst>
                                        <p:tav tm="0">
                                          <p:val>
                                            <p:strVal val="#ppt_w*0.70"/>
                                          </p:val>
                                        </p:tav>
                                        <p:tav tm="100000">
                                          <p:val>
                                            <p:strVal val="#ppt_w"/>
                                          </p:val>
                                        </p:tav>
                                      </p:tavLst>
                                    </p:anim>
                                    <p:anim calcmode="lin" valueType="num">
                                      <p:cBhvr>
                                        <p:cTn id="38" dur="1000" fill="hold"/>
                                        <p:tgtEl>
                                          <p:spTgt spid="13313">
                                            <p:txEl>
                                              <p:charRg st="73" end="96"/>
                                            </p:txEl>
                                          </p:spTgt>
                                        </p:tgtEl>
                                        <p:attrNameLst>
                                          <p:attrName>ppt_h</p:attrName>
                                        </p:attrNameLst>
                                      </p:cBhvr>
                                      <p:tavLst>
                                        <p:tav tm="0">
                                          <p:val>
                                            <p:strVal val="#ppt_h"/>
                                          </p:val>
                                        </p:tav>
                                        <p:tav tm="100000">
                                          <p:val>
                                            <p:strVal val="#ppt_h"/>
                                          </p:val>
                                        </p:tav>
                                      </p:tavLst>
                                    </p:anim>
                                    <p:animEffect transition="in" filter="fade">
                                      <p:cBhvr>
                                        <p:cTn id="39" dur="1000"/>
                                        <p:tgtEl>
                                          <p:spTgt spid="13313">
                                            <p:txEl>
                                              <p:charRg st="73" end="96"/>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13313">
                                            <p:txEl>
                                              <p:charRg st="96" end="99"/>
                                            </p:txEl>
                                          </p:spTgt>
                                        </p:tgtEl>
                                        <p:attrNameLst>
                                          <p:attrName>style.visibility</p:attrName>
                                        </p:attrNameLst>
                                      </p:cBhvr>
                                      <p:to>
                                        <p:strVal val="visible"/>
                                      </p:to>
                                    </p:set>
                                    <p:anim calcmode="lin" valueType="num">
                                      <p:cBhvr>
                                        <p:cTn id="42" dur="1000" fill="hold"/>
                                        <p:tgtEl>
                                          <p:spTgt spid="13313">
                                            <p:txEl>
                                              <p:charRg st="96" end="99"/>
                                            </p:txEl>
                                          </p:spTgt>
                                        </p:tgtEl>
                                        <p:attrNameLst>
                                          <p:attrName>ppt_w</p:attrName>
                                        </p:attrNameLst>
                                      </p:cBhvr>
                                      <p:tavLst>
                                        <p:tav tm="0">
                                          <p:val>
                                            <p:strVal val="#ppt_w*0.70"/>
                                          </p:val>
                                        </p:tav>
                                        <p:tav tm="100000">
                                          <p:val>
                                            <p:strVal val="#ppt_w"/>
                                          </p:val>
                                        </p:tav>
                                      </p:tavLst>
                                    </p:anim>
                                    <p:anim calcmode="lin" valueType="num">
                                      <p:cBhvr>
                                        <p:cTn id="43" dur="1000" fill="hold"/>
                                        <p:tgtEl>
                                          <p:spTgt spid="13313">
                                            <p:txEl>
                                              <p:charRg st="96" end="99"/>
                                            </p:txEl>
                                          </p:spTgt>
                                        </p:tgtEl>
                                        <p:attrNameLst>
                                          <p:attrName>ppt_h</p:attrName>
                                        </p:attrNameLst>
                                      </p:cBhvr>
                                      <p:tavLst>
                                        <p:tav tm="0">
                                          <p:val>
                                            <p:strVal val="#ppt_h"/>
                                          </p:val>
                                        </p:tav>
                                        <p:tav tm="100000">
                                          <p:val>
                                            <p:strVal val="#ppt_h"/>
                                          </p:val>
                                        </p:tav>
                                      </p:tavLst>
                                    </p:anim>
                                    <p:animEffect transition="in" filter="fade">
                                      <p:cBhvr>
                                        <p:cTn id="44" dur="1000"/>
                                        <p:tgtEl>
                                          <p:spTgt spid="13313">
                                            <p:txEl>
                                              <p:charRg st="96" end="9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13317"/>
                                        </p:tgtEl>
                                        <p:attrNameLst>
                                          <p:attrName>style.visibility</p:attrName>
                                        </p:attrNameLst>
                                      </p:cBhvr>
                                      <p:to>
                                        <p:strVal val="visible"/>
                                      </p:to>
                                    </p:set>
                                    <p:animEffect transition="in" filter="checkerboard(across)">
                                      <p:cBhvr>
                                        <p:cTn id="49" dur="500"/>
                                        <p:tgtEl>
                                          <p:spTgt spid="13317"/>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nodeType="clickEffect">
                                  <p:stCondLst>
                                    <p:cond delay="0"/>
                                  </p:stCondLst>
                                  <p:childTnLst>
                                    <p:set>
                                      <p:cBhvr>
                                        <p:cTn id="53" dur="1" fill="hold">
                                          <p:stCondLst>
                                            <p:cond delay="0"/>
                                          </p:stCondLst>
                                        </p:cTn>
                                        <p:tgtEl>
                                          <p:spTgt spid="13314">
                                            <p:txEl>
                                              <p:charRg st="0" end="19"/>
                                            </p:txEl>
                                          </p:spTgt>
                                        </p:tgtEl>
                                        <p:attrNameLst>
                                          <p:attrName>style.visibility</p:attrName>
                                        </p:attrNameLst>
                                      </p:cBhvr>
                                      <p:to>
                                        <p:strVal val="visible"/>
                                      </p:to>
                                    </p:set>
                                    <p:anim calcmode="lin" valueType="num">
                                      <p:cBhvr>
                                        <p:cTn id="54" dur="1000" fill="hold"/>
                                        <p:tgtEl>
                                          <p:spTgt spid="13314">
                                            <p:txEl>
                                              <p:charRg st="0" end="19"/>
                                            </p:txEl>
                                          </p:spTgt>
                                        </p:tgtEl>
                                        <p:attrNameLst>
                                          <p:attrName>ppt_w</p:attrName>
                                        </p:attrNameLst>
                                      </p:cBhvr>
                                      <p:tavLst>
                                        <p:tav tm="0">
                                          <p:val>
                                            <p:strVal val="#ppt_w*0.70"/>
                                          </p:val>
                                        </p:tav>
                                        <p:tav tm="100000">
                                          <p:val>
                                            <p:strVal val="#ppt_w"/>
                                          </p:val>
                                        </p:tav>
                                      </p:tavLst>
                                    </p:anim>
                                    <p:anim calcmode="lin" valueType="num">
                                      <p:cBhvr>
                                        <p:cTn id="55" dur="1000" fill="hold"/>
                                        <p:tgtEl>
                                          <p:spTgt spid="13314">
                                            <p:txEl>
                                              <p:charRg st="0" end="19"/>
                                            </p:txEl>
                                          </p:spTgt>
                                        </p:tgtEl>
                                        <p:attrNameLst>
                                          <p:attrName>ppt_h</p:attrName>
                                        </p:attrNameLst>
                                      </p:cBhvr>
                                      <p:tavLst>
                                        <p:tav tm="0">
                                          <p:val>
                                            <p:strVal val="#ppt_h"/>
                                          </p:val>
                                        </p:tav>
                                        <p:tav tm="100000">
                                          <p:val>
                                            <p:strVal val="#ppt_h"/>
                                          </p:val>
                                        </p:tav>
                                      </p:tavLst>
                                    </p:anim>
                                    <p:animEffect transition="in" filter="fade">
                                      <p:cBhvr>
                                        <p:cTn id="56" dur="1000"/>
                                        <p:tgtEl>
                                          <p:spTgt spid="13314">
                                            <p:txEl>
                                              <p:charRg st="0" end="1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13318"/>
                                        </p:tgtEl>
                                        <p:attrNameLst>
                                          <p:attrName>style.visibility</p:attrName>
                                        </p:attrNameLst>
                                      </p:cBhvr>
                                      <p:to>
                                        <p:strVal val="visible"/>
                                      </p:to>
                                    </p:set>
                                    <p:anim calcmode="lin" valueType="num">
                                      <p:cBhvr>
                                        <p:cTn id="61" dur="1000" fill="hold"/>
                                        <p:tgtEl>
                                          <p:spTgt spid="13318"/>
                                        </p:tgtEl>
                                        <p:attrNameLst>
                                          <p:attrName>ppt_w</p:attrName>
                                        </p:attrNameLst>
                                      </p:cBhvr>
                                      <p:tavLst>
                                        <p:tav tm="0">
                                          <p:val>
                                            <p:strVal val="#ppt_w*0.70"/>
                                          </p:val>
                                        </p:tav>
                                        <p:tav tm="100000">
                                          <p:val>
                                            <p:strVal val="#ppt_w"/>
                                          </p:val>
                                        </p:tav>
                                      </p:tavLst>
                                    </p:anim>
                                    <p:anim calcmode="lin" valueType="num">
                                      <p:cBhvr>
                                        <p:cTn id="62" dur="1000" fill="hold"/>
                                        <p:tgtEl>
                                          <p:spTgt spid="13318"/>
                                        </p:tgtEl>
                                        <p:attrNameLst>
                                          <p:attrName>ppt_h</p:attrName>
                                        </p:attrNameLst>
                                      </p:cBhvr>
                                      <p:tavLst>
                                        <p:tav tm="0">
                                          <p:val>
                                            <p:strVal val="#ppt_h"/>
                                          </p:val>
                                        </p:tav>
                                        <p:tav tm="100000">
                                          <p:val>
                                            <p:strVal val="#ppt_h"/>
                                          </p:val>
                                        </p:tav>
                                      </p:tavLst>
                                    </p:anim>
                                    <p:animEffect transition="in" filter="fade">
                                      <p:cBhvr>
                                        <p:cTn id="63" dur="1000"/>
                                        <p:tgtEl>
                                          <p:spTgt spid="13318"/>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13315"/>
                                        </p:tgtEl>
                                        <p:attrNameLst>
                                          <p:attrName>style.visibility</p:attrName>
                                        </p:attrNameLst>
                                      </p:cBhvr>
                                      <p:to>
                                        <p:strVal val="visible"/>
                                      </p:to>
                                    </p:set>
                                    <p:animEffect transition="in" filter="dissolve">
                                      <p:cBhvr>
                                        <p:cTn id="68" dur="500"/>
                                        <p:tgtEl>
                                          <p:spTgt spid="13315"/>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nodeType="clickEffect">
                                  <p:stCondLst>
                                    <p:cond delay="0"/>
                                  </p:stCondLst>
                                  <p:childTnLst>
                                    <p:set>
                                      <p:cBhvr>
                                        <p:cTn id="72" dur="1" fill="hold">
                                          <p:stCondLst>
                                            <p:cond delay="0"/>
                                          </p:stCondLst>
                                        </p:cTn>
                                        <p:tgtEl>
                                          <p:spTgt spid="13319">
                                            <p:txEl>
                                              <p:charRg st="2" end="18"/>
                                            </p:txEl>
                                          </p:spTgt>
                                        </p:tgtEl>
                                        <p:attrNameLst>
                                          <p:attrName>style.visibility</p:attrName>
                                        </p:attrNameLst>
                                      </p:cBhvr>
                                      <p:to>
                                        <p:strVal val="visible"/>
                                      </p:to>
                                    </p:set>
                                    <p:anim calcmode="lin" valueType="num">
                                      <p:cBhvr>
                                        <p:cTn id="73" dur="1000" fill="hold"/>
                                        <p:tgtEl>
                                          <p:spTgt spid="13319">
                                            <p:txEl>
                                              <p:charRg st="2" end="18"/>
                                            </p:txEl>
                                          </p:spTgt>
                                        </p:tgtEl>
                                        <p:attrNameLst>
                                          <p:attrName>ppt_w</p:attrName>
                                        </p:attrNameLst>
                                      </p:cBhvr>
                                      <p:tavLst>
                                        <p:tav tm="0">
                                          <p:val>
                                            <p:strVal val="#ppt_w*0.70"/>
                                          </p:val>
                                        </p:tav>
                                        <p:tav tm="100000">
                                          <p:val>
                                            <p:strVal val="#ppt_w"/>
                                          </p:val>
                                        </p:tav>
                                      </p:tavLst>
                                    </p:anim>
                                    <p:anim calcmode="lin" valueType="num">
                                      <p:cBhvr>
                                        <p:cTn id="74" dur="1000" fill="hold"/>
                                        <p:tgtEl>
                                          <p:spTgt spid="13319">
                                            <p:txEl>
                                              <p:charRg st="2" end="18"/>
                                            </p:txEl>
                                          </p:spTgt>
                                        </p:tgtEl>
                                        <p:attrNameLst>
                                          <p:attrName>ppt_h</p:attrName>
                                        </p:attrNameLst>
                                      </p:cBhvr>
                                      <p:tavLst>
                                        <p:tav tm="0">
                                          <p:val>
                                            <p:strVal val="#ppt_h"/>
                                          </p:val>
                                        </p:tav>
                                        <p:tav tm="100000">
                                          <p:val>
                                            <p:strVal val="#ppt_h"/>
                                          </p:val>
                                        </p:tav>
                                      </p:tavLst>
                                    </p:anim>
                                    <p:animEffect transition="in" filter="fade">
                                      <p:cBhvr>
                                        <p:cTn id="75" dur="1000"/>
                                        <p:tgtEl>
                                          <p:spTgt spid="13319">
                                            <p:txEl>
                                              <p:charRg st="2" end="1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13316"/>
                                        </p:tgtEl>
                                        <p:attrNameLst>
                                          <p:attrName>style.visibility</p:attrName>
                                        </p:attrNameLst>
                                      </p:cBhvr>
                                      <p:to>
                                        <p:strVal val="visible"/>
                                      </p:to>
                                    </p:set>
                                    <p:animEffect transition="in" filter="dissolve">
                                      <p:cBhvr>
                                        <p:cTn id="80" dur="500"/>
                                        <p:tgtEl>
                                          <p:spTgt spid="13316"/>
                                        </p:tgtEl>
                                      </p:cBhvr>
                                    </p:animEffect>
                                  </p:childTnLst>
                                </p:cTn>
                              </p:par>
                            </p:childTnLst>
                          </p:cTn>
                        </p:par>
                      </p:childTnLst>
                    </p:cTn>
                  </p:par>
                  <p:par>
                    <p:cTn id="81" fill="hold">
                      <p:stCondLst>
                        <p:cond delay="indefinite"/>
                      </p:stCondLst>
                      <p:childTnLst>
                        <p:par>
                          <p:cTn id="82" fill="hold">
                            <p:stCondLst>
                              <p:cond delay="0"/>
                            </p:stCondLst>
                            <p:childTnLst>
                              <p:par>
                                <p:cTn id="83" presetID="55" presetClass="entr" presetSubtype="0" fill="hold" grpId="0" nodeType="clickEffect">
                                  <p:stCondLst>
                                    <p:cond delay="0"/>
                                  </p:stCondLst>
                                  <p:childTnLst>
                                    <p:set>
                                      <p:cBhvr>
                                        <p:cTn id="84" dur="1" fill="hold">
                                          <p:stCondLst>
                                            <p:cond delay="0"/>
                                          </p:stCondLst>
                                        </p:cTn>
                                        <p:tgtEl>
                                          <p:spTgt spid="13320"/>
                                        </p:tgtEl>
                                        <p:attrNameLst>
                                          <p:attrName>style.visibility</p:attrName>
                                        </p:attrNameLst>
                                      </p:cBhvr>
                                      <p:to>
                                        <p:strVal val="visible"/>
                                      </p:to>
                                    </p:set>
                                    <p:anim calcmode="lin" valueType="num">
                                      <p:cBhvr>
                                        <p:cTn id="85" dur="1000" fill="hold"/>
                                        <p:tgtEl>
                                          <p:spTgt spid="13320"/>
                                        </p:tgtEl>
                                        <p:attrNameLst>
                                          <p:attrName>ppt_w</p:attrName>
                                        </p:attrNameLst>
                                      </p:cBhvr>
                                      <p:tavLst>
                                        <p:tav tm="0">
                                          <p:val>
                                            <p:strVal val="#ppt_w*0.70"/>
                                          </p:val>
                                        </p:tav>
                                        <p:tav tm="100000">
                                          <p:val>
                                            <p:strVal val="#ppt_w"/>
                                          </p:val>
                                        </p:tav>
                                      </p:tavLst>
                                    </p:anim>
                                    <p:anim calcmode="lin" valueType="num">
                                      <p:cBhvr>
                                        <p:cTn id="86" dur="1000" fill="hold"/>
                                        <p:tgtEl>
                                          <p:spTgt spid="13320"/>
                                        </p:tgtEl>
                                        <p:attrNameLst>
                                          <p:attrName>ppt_h</p:attrName>
                                        </p:attrNameLst>
                                      </p:cBhvr>
                                      <p:tavLst>
                                        <p:tav tm="0">
                                          <p:val>
                                            <p:strVal val="#ppt_h"/>
                                          </p:val>
                                        </p:tav>
                                        <p:tav tm="100000">
                                          <p:val>
                                            <p:strVal val="#ppt_h"/>
                                          </p:val>
                                        </p:tav>
                                      </p:tavLst>
                                    </p:anim>
                                    <p:animEffect transition="in" filter="fade">
                                      <p:cBhvr>
                                        <p:cTn id="87" dur="1000"/>
                                        <p:tgtEl>
                                          <p:spTgt spid="13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P spid="13316" grpId="0" animBg="1"/>
      <p:bldP spid="13317" grpId="0"/>
      <p:bldP spid="13318" grpId="0"/>
      <p:bldP spid="13320" grpId="0"/>
      <p:bldP spid="13321" grpId="0"/>
      <p:bldP spid="133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矩形 14337"/>
          <p:cNvSpPr/>
          <p:nvPr/>
        </p:nvSpPr>
        <p:spPr>
          <a:xfrm>
            <a:off x="228600" y="914400"/>
            <a:ext cx="6096000" cy="3076575"/>
          </a:xfrm>
          <a:prstGeom prst="rect">
            <a:avLst/>
          </a:prstGeom>
          <a:noFill/>
          <a:ln w="9525">
            <a:noFill/>
          </a:ln>
        </p:spPr>
        <p:txBody>
          <a:bodyPr anchor="t">
            <a:spAutoFit/>
          </a:bodyPr>
          <a:p>
            <a:pPr>
              <a:lnSpc>
                <a:spcPct val="120000"/>
              </a:lnSpc>
              <a:buClrTx/>
              <a:buSzTx/>
              <a:buFontTx/>
            </a:pPr>
            <a:endParaRPr lang="en-US" altLang="zh-CN" sz="2000" b="1" dirty="0">
              <a:solidFill>
                <a:srgbClr val="000000"/>
              </a:solidFill>
              <a:latin typeface="Arial" panose="020B0604020202020204" pitchFamily="34" charset="0"/>
              <a:ea typeface="宋体" panose="02010600030101010101" pitchFamily="2" charset="-122"/>
            </a:endParaRPr>
          </a:p>
          <a:p>
            <a:pPr lvl="1" indent="0">
              <a:lnSpc>
                <a:spcPct val="120000"/>
              </a:lnSpc>
              <a:buClrTx/>
              <a:buSzTx/>
              <a:buFontTx/>
              <a:buNone/>
            </a:pPr>
            <a:r>
              <a:rPr lang="zh-CN" altLang="en-US" sz="2000" b="1" u="none" dirty="0">
                <a:solidFill>
                  <a:srgbClr val="CC3300"/>
                </a:solidFill>
                <a:effectLst/>
                <a:latin typeface="Arial" panose="020B0604020202020204" pitchFamily="34" charset="0"/>
                <a:ea typeface="宋体" panose="02010600030101010101" pitchFamily="2" charset="-122"/>
              </a:rPr>
              <a:t>（</a:t>
            </a:r>
            <a:r>
              <a:rPr lang="en-US" altLang="zh-CN" sz="2000" b="1" u="none" dirty="0">
                <a:solidFill>
                  <a:srgbClr val="CC3300"/>
                </a:solidFill>
                <a:effectLst/>
                <a:latin typeface="Arial" panose="020B0604020202020204" pitchFamily="34" charset="0"/>
                <a:ea typeface="宋体" panose="02010600030101010101" pitchFamily="2" charset="-122"/>
              </a:rPr>
              <a:t>1</a:t>
            </a:r>
            <a:r>
              <a:rPr lang="zh-CN" altLang="en-US" sz="2000" b="1" u="none" dirty="0">
                <a:solidFill>
                  <a:srgbClr val="CC3300"/>
                </a:solidFill>
                <a:effectLst/>
                <a:latin typeface="Arial" panose="020B0604020202020204" pitchFamily="34" charset="0"/>
                <a:ea typeface="宋体" panose="02010600030101010101" pitchFamily="2" charset="-122"/>
              </a:rPr>
              <a:t>）确定渠道模式</a:t>
            </a:r>
            <a:endParaRPr lang="zh-CN" altLang="en-US" sz="2000" b="1" u="none" dirty="0">
              <a:solidFill>
                <a:srgbClr val="CC3300"/>
              </a:solidFill>
              <a:effectLst/>
              <a:latin typeface="Arial" panose="020B0604020202020204" pitchFamily="34" charset="0"/>
              <a:ea typeface="宋体" panose="02010600030101010101" pitchFamily="2" charset="-122"/>
            </a:endParaRPr>
          </a:p>
          <a:p>
            <a:pPr lvl="1" indent="0">
              <a:lnSpc>
                <a:spcPct val="12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    直接营销</a:t>
            </a:r>
            <a:r>
              <a:rPr lang="en-US" altLang="zh-CN" sz="2000" b="1" u="none" dirty="0">
                <a:solidFill>
                  <a:srgbClr val="000000"/>
                </a:solidFill>
                <a:effectLst/>
                <a:latin typeface="Arial" panose="020B0604020202020204" pitchFamily="34" charset="0"/>
                <a:ea typeface="宋体" panose="02010600030101010101" pitchFamily="2" charset="-122"/>
              </a:rPr>
              <a:t>——</a:t>
            </a:r>
            <a:r>
              <a:rPr lang="zh-CN" altLang="en-US" sz="2000" b="1" u="none" dirty="0">
                <a:solidFill>
                  <a:srgbClr val="000000"/>
                </a:solidFill>
                <a:effectLst/>
                <a:latin typeface="Arial" panose="020B0604020202020204" pitchFamily="34" charset="0"/>
                <a:ea typeface="宋体" panose="02010600030101010101" pitchFamily="2" charset="-122"/>
              </a:rPr>
              <a:t>不使用中间商</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20000"/>
              </a:lnSpc>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a:t>
            </a:r>
            <a:r>
              <a:rPr lang="zh-CN" altLang="en-US" b="1" u="none" dirty="0">
                <a:solidFill>
                  <a:srgbClr val="000000"/>
                </a:solidFill>
                <a:effectLst/>
                <a:latin typeface="Arial" panose="020B0604020202020204" pitchFamily="34" charset="0"/>
                <a:ea typeface="宋体" panose="02010600030101010101" pitchFamily="2" charset="-122"/>
              </a:rPr>
              <a:t>♦     </a:t>
            </a:r>
            <a:r>
              <a:rPr lang="zh-CN" altLang="en-US" sz="2000" b="1" u="none" dirty="0">
                <a:solidFill>
                  <a:srgbClr val="000000"/>
                </a:solidFill>
                <a:effectLst/>
                <a:latin typeface="Arial" panose="020B0604020202020204" pitchFamily="34" charset="0"/>
                <a:ea typeface="宋体" panose="02010600030101010101" pitchFamily="2" charset="-122"/>
              </a:rPr>
              <a:t>间接营销</a:t>
            </a:r>
            <a:r>
              <a:rPr lang="en-US" altLang="zh-CN" sz="2000" b="1" u="none" dirty="0">
                <a:solidFill>
                  <a:srgbClr val="000000"/>
                </a:solidFill>
                <a:effectLst/>
                <a:latin typeface="Arial" panose="020B0604020202020204" pitchFamily="34" charset="0"/>
                <a:ea typeface="宋体" panose="02010600030101010101" pitchFamily="2" charset="-122"/>
              </a:rPr>
              <a:t>——</a:t>
            </a:r>
            <a:r>
              <a:rPr lang="zh-CN" altLang="en-US" sz="2000" b="1" u="none" dirty="0">
                <a:solidFill>
                  <a:srgbClr val="000000"/>
                </a:solidFill>
                <a:effectLst/>
                <a:latin typeface="Arial" panose="020B0604020202020204" pitchFamily="34" charset="0"/>
                <a:ea typeface="宋体" panose="02010600030101010101" pitchFamily="2" charset="-122"/>
              </a:rPr>
              <a:t>选择</a:t>
            </a:r>
            <a:r>
              <a:rPr lang="zh-CN" altLang="en-US" sz="2000" b="1" u="none" dirty="0">
                <a:solidFill>
                  <a:srgbClr val="000000"/>
                </a:solidFill>
                <a:effectLst/>
                <a:latin typeface="Arial" panose="020B0604020202020204" pitchFamily="34" charset="0"/>
                <a:ea typeface="宋体" panose="02010600030101010101" pitchFamily="2" charset="-122"/>
                <a:hlinkClick r:id="rId1" action="ppaction://hlinksldjump"/>
              </a:rPr>
              <a:t>使用中间商</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r>
              <a:rPr lang="zh-CN" altLang="en-US" sz="2000" u="none" dirty="0">
                <a:solidFill>
                  <a:srgbClr val="000000"/>
                </a:solidFill>
                <a:effectLst/>
                <a:latin typeface="Arial" panose="020B0604020202020204" pitchFamily="34" charset="0"/>
                <a:ea typeface="宋体" panose="02010600030101010101" pitchFamily="2" charset="-122"/>
              </a:rPr>
              <a:t>             </a:t>
            </a:r>
            <a:endParaRPr lang="zh-CN" altLang="en-US" sz="2000"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zh-CN" altLang="en-US" sz="2000"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zh-CN" altLang="en-US" sz="2000"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endParaRPr lang="zh-CN" altLang="en-US" sz="2000" u="none" dirty="0">
              <a:solidFill>
                <a:srgbClr val="000000"/>
              </a:solidFill>
              <a:effectLst/>
              <a:latin typeface="Arial" panose="020B0604020202020204" pitchFamily="34" charset="0"/>
              <a:ea typeface="宋体" panose="02010600030101010101" pitchFamily="2" charset="-122"/>
            </a:endParaRPr>
          </a:p>
        </p:txBody>
      </p:sp>
      <p:sp>
        <p:nvSpPr>
          <p:cNvPr id="14338" name="矩形 14338"/>
          <p:cNvSpPr/>
          <p:nvPr/>
        </p:nvSpPr>
        <p:spPr>
          <a:xfrm>
            <a:off x="5181600" y="1752600"/>
            <a:ext cx="2193925" cy="396875"/>
          </a:xfrm>
          <a:prstGeom prst="rect">
            <a:avLst/>
          </a:prstGeom>
          <a:noFill/>
          <a:ln w="9525">
            <a:noFill/>
          </a:ln>
        </p:spPr>
        <p:txBody>
          <a:bodyPr wrap="none" anchor="t">
            <a:spAutoFit/>
          </a:bodyPr>
          <a:p>
            <a:pPr lvl="1" indent="0">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hlinkClick r:id="rId2" action="ppaction://hlinksldjump"/>
              </a:rPr>
              <a:t>♠  代理商模式</a:t>
            </a:r>
            <a:endParaRPr lang="zh-CN" altLang="en-US" sz="2000" b="1" u="none" dirty="0">
              <a:solidFill>
                <a:srgbClr val="000000"/>
              </a:solidFill>
              <a:effectLst/>
              <a:latin typeface="Arial" panose="020B0604020202020204" pitchFamily="34" charset="0"/>
              <a:ea typeface="宋体" panose="02010600030101010101" pitchFamily="2" charset="-122"/>
            </a:endParaRPr>
          </a:p>
        </p:txBody>
      </p:sp>
      <p:sp>
        <p:nvSpPr>
          <p:cNvPr id="14339" name="文本框 14339"/>
          <p:cNvSpPr txBox="1"/>
          <p:nvPr/>
        </p:nvSpPr>
        <p:spPr>
          <a:xfrm>
            <a:off x="5638800" y="2286000"/>
            <a:ext cx="2819400" cy="396875"/>
          </a:xfrm>
          <a:prstGeom prst="rect">
            <a:avLst/>
          </a:prstGeom>
          <a:noFill/>
          <a:ln w="9525">
            <a:noFill/>
          </a:ln>
        </p:spPr>
        <p:txBody>
          <a:bodyPr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sz="2000" b="1" dirty="0">
                <a:solidFill>
                  <a:srgbClr val="000000"/>
                </a:solidFill>
                <a:latin typeface="Arial" panose="020B0604020202020204" pitchFamily="34" charset="0"/>
                <a:ea typeface="宋体" panose="02010600030101010101" pitchFamily="2" charset="-122"/>
                <a:hlinkClick r:id="rId3" action="ppaction://hlinksldjump"/>
              </a:rPr>
              <a:t>♠</a:t>
            </a:r>
            <a:r>
              <a:rPr lang="zh-CN" altLang="en-US" sz="2000" dirty="0">
                <a:latin typeface="Arial" panose="020B0604020202020204" pitchFamily="34" charset="0"/>
                <a:ea typeface="宋体" panose="02010600030101010101" pitchFamily="2" charset="-122"/>
                <a:hlinkClick r:id="rId3" action="ppaction://hlinksldjump"/>
              </a:rPr>
              <a:t>  </a:t>
            </a:r>
            <a:r>
              <a:rPr lang="zh-CN" altLang="en-US" sz="2000" b="1" dirty="0">
                <a:latin typeface="Arial" panose="020B0604020202020204" pitchFamily="34" charset="0"/>
                <a:ea typeface="宋体" panose="02010600030101010101" pitchFamily="2" charset="-122"/>
                <a:hlinkClick r:id="rId3" action="ppaction://hlinksldjump"/>
              </a:rPr>
              <a:t>经销商模式</a:t>
            </a:r>
            <a:endParaRPr lang="zh-CN" altLang="en-US" sz="2000" b="1" dirty="0">
              <a:latin typeface="Arial" panose="020B0604020202020204" pitchFamily="34" charset="0"/>
              <a:ea typeface="宋体" panose="02010600030101010101" pitchFamily="2" charset="-122"/>
            </a:endParaRPr>
          </a:p>
        </p:txBody>
      </p:sp>
      <p:sp>
        <p:nvSpPr>
          <p:cNvPr id="14340" name="文本框 14340"/>
          <p:cNvSpPr txBox="1"/>
          <p:nvPr/>
        </p:nvSpPr>
        <p:spPr>
          <a:xfrm>
            <a:off x="685800" y="2667000"/>
            <a:ext cx="3505200" cy="396875"/>
          </a:xfrm>
          <a:prstGeom prst="rect">
            <a:avLst/>
          </a:prstGeom>
          <a:noFill/>
          <a:ln w="9525">
            <a:noFill/>
          </a:ln>
        </p:spPr>
        <p:txBody>
          <a:bodyPr anchor="t">
            <a:spAutoFit/>
          </a:bodyPr>
          <a:p>
            <a:pPr>
              <a:spcBef>
                <a:spcPct val="50000"/>
              </a:spcBef>
              <a:buClrTx/>
              <a:buSzTx/>
              <a:buFontTx/>
            </a:pPr>
            <a:r>
              <a:rPr lang="zh-CN" altLang="en-US" sz="2000" b="1" dirty="0">
                <a:solidFill>
                  <a:srgbClr val="CC3300"/>
                </a:solidFill>
                <a:latin typeface="Arial" panose="020B0604020202020204" pitchFamily="34" charset="0"/>
                <a:ea typeface="宋体" panose="02010600030101010101" pitchFamily="2" charset="-122"/>
              </a:rPr>
              <a:t>（</a:t>
            </a:r>
            <a:r>
              <a:rPr lang="en-US" altLang="zh-CN" sz="2000" b="1" dirty="0">
                <a:solidFill>
                  <a:srgbClr val="CC3300"/>
                </a:solidFill>
                <a:latin typeface="Arial" panose="020B0604020202020204" pitchFamily="34" charset="0"/>
                <a:ea typeface="宋体" panose="02010600030101010101" pitchFamily="2" charset="-122"/>
              </a:rPr>
              <a:t>2</a:t>
            </a:r>
            <a:r>
              <a:rPr lang="zh-CN" altLang="en-US" sz="2000" b="1" dirty="0">
                <a:solidFill>
                  <a:srgbClr val="CC3300"/>
                </a:solidFill>
                <a:latin typeface="Arial" panose="020B0604020202020204" pitchFamily="34" charset="0"/>
                <a:ea typeface="宋体" panose="02010600030101010101" pitchFamily="2" charset="-122"/>
              </a:rPr>
              <a:t>）确定渠道成员的数量</a:t>
            </a:r>
            <a:endParaRPr lang="zh-CN" altLang="en-US" sz="2000" b="1" dirty="0">
              <a:solidFill>
                <a:srgbClr val="CC3300"/>
              </a:solidFill>
              <a:latin typeface="Arial" panose="020B0604020202020204" pitchFamily="34" charset="0"/>
              <a:ea typeface="宋体" panose="02010600030101010101" pitchFamily="2" charset="-122"/>
            </a:endParaRPr>
          </a:p>
        </p:txBody>
      </p:sp>
      <p:sp>
        <p:nvSpPr>
          <p:cNvPr id="14341" name="矩形 14341"/>
          <p:cNvSpPr/>
          <p:nvPr/>
        </p:nvSpPr>
        <p:spPr>
          <a:xfrm>
            <a:off x="609600" y="3124200"/>
            <a:ext cx="4562475" cy="1006475"/>
          </a:xfrm>
          <a:prstGeom prst="rect">
            <a:avLst/>
          </a:prstGeom>
          <a:noFill/>
          <a:ln w="9525">
            <a:noFill/>
          </a:ln>
        </p:spPr>
        <p:txBody>
          <a:bodyPr anchor="t">
            <a:spAutoFit/>
          </a:bodyPr>
          <a:p>
            <a:pPr lvl="1" indent="0">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 </a:t>
            </a:r>
            <a:r>
              <a:rPr lang="zh-CN" altLang="en-US" sz="2000" b="1" u="none" dirty="0">
                <a:solidFill>
                  <a:srgbClr val="000000"/>
                </a:solidFill>
                <a:effectLst/>
                <a:latin typeface="Arial" panose="020B0604020202020204" pitchFamily="34" charset="0"/>
                <a:ea typeface="宋体" panose="02010600030101010101" pitchFamily="2" charset="-122"/>
              </a:rPr>
              <a:t>♦    密集型分销 </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    选择型分销 </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buClrTx/>
              <a:buSzTx/>
              <a:buFontTx/>
              <a:buNone/>
            </a:pPr>
            <a:r>
              <a:rPr lang="zh-CN" altLang="en-US" sz="2000" b="1" u="none" dirty="0">
                <a:solidFill>
                  <a:srgbClr val="000000"/>
                </a:solidFill>
                <a:effectLst/>
                <a:latin typeface="Arial" panose="020B0604020202020204" pitchFamily="34" charset="0"/>
                <a:ea typeface="宋体" panose="02010600030101010101" pitchFamily="2" charset="-122"/>
              </a:rPr>
              <a:t> ♦    独家型分销</a:t>
            </a:r>
            <a:endParaRPr lang="zh-CN" altLang="en-US" sz="2000" b="1" u="none" dirty="0">
              <a:solidFill>
                <a:srgbClr val="000000"/>
              </a:solidFill>
              <a:effectLst/>
              <a:latin typeface="Arial" panose="020B0604020202020204" pitchFamily="34" charset="0"/>
              <a:ea typeface="宋体" panose="02010600030101010101" pitchFamily="2" charset="-122"/>
            </a:endParaRPr>
          </a:p>
        </p:txBody>
      </p:sp>
      <p:sp>
        <p:nvSpPr>
          <p:cNvPr id="14342" name="文本框 14342"/>
          <p:cNvSpPr txBox="1"/>
          <p:nvPr/>
        </p:nvSpPr>
        <p:spPr>
          <a:xfrm>
            <a:off x="1066800" y="4648200"/>
            <a:ext cx="5105400" cy="1995488"/>
          </a:xfrm>
          <a:prstGeom prst="rect">
            <a:avLst/>
          </a:prstGeom>
          <a:noFill/>
          <a:ln w="9525">
            <a:noFill/>
          </a:ln>
        </p:spPr>
        <p:txBody>
          <a:bodyPr anchor="t">
            <a:spAutoFit/>
          </a:bodyPr>
          <a:p>
            <a:pPr>
              <a:lnSpc>
                <a:spcPct val="85000"/>
              </a:lnSpc>
              <a:spcBef>
                <a:spcPct val="50000"/>
              </a:spcBef>
              <a:buClrTx/>
              <a:buSzTx/>
              <a:buFontTx/>
            </a:pPr>
            <a:r>
              <a:rPr lang="zh-CN" altLang="en-US" sz="2000" b="1" dirty="0">
                <a:solidFill>
                  <a:srgbClr val="000000"/>
                </a:solidFill>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    供货方式</a:t>
            </a:r>
            <a:endParaRPr lang="zh-CN" altLang="en-US" sz="2000" b="1" dirty="0">
              <a:latin typeface="Arial" panose="020B0604020202020204" pitchFamily="34" charset="0"/>
              <a:ea typeface="宋体" panose="02010600030101010101" pitchFamily="2" charset="-122"/>
            </a:endParaRPr>
          </a:p>
          <a:p>
            <a:pPr>
              <a:lnSpc>
                <a:spcPct val="85000"/>
              </a:lnSpc>
              <a:spcBef>
                <a:spcPct val="50000"/>
              </a:spcBef>
              <a:buClrTx/>
              <a:buSzTx/>
              <a:buFontTx/>
            </a:pPr>
            <a:r>
              <a:rPr lang="zh-CN" altLang="en-US" sz="2000" b="1" dirty="0">
                <a:solidFill>
                  <a:srgbClr val="000000"/>
                </a:solidFill>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价格政策</a:t>
            </a:r>
            <a:endParaRPr lang="zh-CN" altLang="en-US" sz="2000" b="1" dirty="0">
              <a:latin typeface="Arial" panose="020B0604020202020204" pitchFamily="34" charset="0"/>
              <a:ea typeface="宋体" panose="02010600030101010101" pitchFamily="2" charset="-122"/>
            </a:endParaRPr>
          </a:p>
          <a:p>
            <a:pPr>
              <a:lnSpc>
                <a:spcPct val="85000"/>
              </a:lnSpc>
              <a:spcBef>
                <a:spcPct val="50000"/>
              </a:spcBef>
              <a:buClrTx/>
              <a:buSzTx/>
              <a:buFontTx/>
            </a:pPr>
            <a:r>
              <a:rPr lang="zh-CN" altLang="en-US" sz="2000" b="1" dirty="0">
                <a:solidFill>
                  <a:srgbClr val="000000"/>
                </a:solidFill>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促销政策</a:t>
            </a:r>
            <a:endParaRPr lang="zh-CN" altLang="en-US" sz="2000" b="1" dirty="0">
              <a:latin typeface="Arial" panose="020B0604020202020204" pitchFamily="34" charset="0"/>
              <a:ea typeface="宋体" panose="02010600030101010101" pitchFamily="2" charset="-122"/>
            </a:endParaRPr>
          </a:p>
          <a:p>
            <a:pPr>
              <a:lnSpc>
                <a:spcPct val="85000"/>
              </a:lnSpc>
              <a:spcBef>
                <a:spcPct val="50000"/>
              </a:spcBef>
              <a:buClrTx/>
              <a:buSzTx/>
              <a:buFontTx/>
            </a:pPr>
            <a:r>
              <a:rPr lang="zh-CN" altLang="en-US" sz="2000" b="1" dirty="0">
                <a:solidFill>
                  <a:srgbClr val="000000"/>
                </a:solidFill>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区域销售权利</a:t>
            </a:r>
            <a:endParaRPr lang="zh-CN" altLang="en-US" sz="2000" b="1" dirty="0">
              <a:latin typeface="Arial" panose="020B0604020202020204" pitchFamily="34" charset="0"/>
              <a:ea typeface="宋体" panose="02010600030101010101" pitchFamily="2" charset="-122"/>
            </a:endParaRPr>
          </a:p>
          <a:p>
            <a:pPr>
              <a:lnSpc>
                <a:spcPct val="85000"/>
              </a:lnSpc>
              <a:spcBef>
                <a:spcPct val="50000"/>
              </a:spcBef>
              <a:buClrTx/>
              <a:buSzTx/>
              <a:buFontTx/>
            </a:pPr>
            <a:r>
              <a:rPr lang="zh-CN" altLang="en-US" sz="2000" b="1" dirty="0">
                <a:solidFill>
                  <a:srgbClr val="000000"/>
                </a:solidFill>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销售条件</a:t>
            </a:r>
            <a:endParaRPr lang="zh-CN" altLang="en-US" sz="2000" b="1" dirty="0">
              <a:latin typeface="Arial" panose="020B0604020202020204" pitchFamily="34" charset="0"/>
              <a:ea typeface="宋体" panose="02010600030101010101" pitchFamily="2" charset="-122"/>
            </a:endParaRPr>
          </a:p>
        </p:txBody>
      </p:sp>
      <p:sp>
        <p:nvSpPr>
          <p:cNvPr id="14343" name="文本框 14343"/>
          <p:cNvSpPr txBox="1"/>
          <p:nvPr/>
        </p:nvSpPr>
        <p:spPr>
          <a:xfrm>
            <a:off x="685800" y="4191000"/>
            <a:ext cx="4343400" cy="396875"/>
          </a:xfrm>
          <a:prstGeom prst="rect">
            <a:avLst/>
          </a:prstGeom>
          <a:noFill/>
          <a:ln w="9525">
            <a:noFill/>
          </a:ln>
        </p:spPr>
        <p:txBody>
          <a:bodyPr anchor="t">
            <a:spAutoFit/>
          </a:bodyPr>
          <a:p>
            <a:pPr>
              <a:spcBef>
                <a:spcPct val="50000"/>
              </a:spcBef>
              <a:buClrTx/>
              <a:buSzTx/>
              <a:buFontTx/>
            </a:pPr>
            <a:r>
              <a:rPr lang="zh-CN" altLang="en-US" sz="2000" b="1" dirty="0">
                <a:solidFill>
                  <a:srgbClr val="CC3300"/>
                </a:solidFill>
                <a:latin typeface="Arial" panose="020B0604020202020204" pitchFamily="34" charset="0"/>
                <a:ea typeface="宋体" panose="02010600030101010101" pitchFamily="2" charset="-122"/>
              </a:rPr>
              <a:t>（</a:t>
            </a:r>
            <a:r>
              <a:rPr lang="en-US" altLang="zh-CN" sz="2000" b="1" dirty="0">
                <a:solidFill>
                  <a:srgbClr val="CC3300"/>
                </a:solidFill>
                <a:latin typeface="Arial" panose="020B0604020202020204" pitchFamily="34" charset="0"/>
                <a:ea typeface="宋体" panose="02010600030101010101" pitchFamily="2" charset="-122"/>
              </a:rPr>
              <a:t>3</a:t>
            </a:r>
            <a:r>
              <a:rPr lang="zh-CN" altLang="en-US" sz="2000" b="1" dirty="0">
                <a:solidFill>
                  <a:srgbClr val="CC3300"/>
                </a:solidFill>
                <a:latin typeface="Arial" panose="020B0604020202020204" pitchFamily="34" charset="0"/>
                <a:ea typeface="宋体" panose="02010600030101010101" pitchFamily="2" charset="-122"/>
              </a:rPr>
              <a:t>）确定渠道成员的责任与条件</a:t>
            </a:r>
            <a:endParaRPr lang="zh-CN" altLang="en-US" sz="2000" b="1" dirty="0">
              <a:solidFill>
                <a:srgbClr val="CC3300"/>
              </a:solidFill>
              <a:latin typeface="Arial" panose="020B0604020202020204" pitchFamily="34" charset="0"/>
              <a:ea typeface="宋体" panose="02010600030101010101" pitchFamily="2" charset="-122"/>
            </a:endParaRPr>
          </a:p>
        </p:txBody>
      </p:sp>
      <p:sp>
        <p:nvSpPr>
          <p:cNvPr id="14344" name="动作按钮: 前进或下一项 14344">
            <a:hlinkClick r:id="rId4" action="ppaction://hlinksldjump"/>
          </p:cNvPr>
          <p:cNvSpPr/>
          <p:nvPr/>
        </p:nvSpPr>
        <p:spPr>
          <a:xfrm>
            <a:off x="7391400" y="6019800"/>
            <a:ext cx="533400" cy="381000"/>
          </a:xfrm>
          <a:prstGeom prst="actionButtonForwardNext">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4345" name="矩形 14345"/>
          <p:cNvSpPr/>
          <p:nvPr/>
        </p:nvSpPr>
        <p:spPr>
          <a:xfrm>
            <a:off x="304800" y="762000"/>
            <a:ext cx="4473575" cy="457200"/>
          </a:xfrm>
          <a:prstGeom prst="rect">
            <a:avLst/>
          </a:prstGeom>
          <a:noFill/>
          <a:ln w="9525">
            <a:noFill/>
          </a:ln>
        </p:spPr>
        <p:txBody>
          <a:bodyPr wrap="none" anchor="t">
            <a:spAutoFit/>
          </a:bodyPr>
          <a:p>
            <a:pPr>
              <a:buClrTx/>
              <a:buSzTx/>
              <a:buFontTx/>
            </a:pPr>
            <a:r>
              <a:rPr lang="zh-CN" altLang="en-US" sz="2400" b="1" dirty="0">
                <a:solidFill>
                  <a:srgbClr val="000000"/>
                </a:solidFill>
                <a:latin typeface="Arial" panose="020B0604020202020204" pitchFamily="34" charset="0"/>
                <a:ea typeface="宋体" panose="02010600030101010101" pitchFamily="2" charset="-122"/>
              </a:rPr>
              <a:t>（三）设计销售渠道系统的策略</a:t>
            </a:r>
            <a:endParaRPr lang="zh-CN" altLang="en-US" sz="2400" b="1" dirty="0">
              <a:solidFill>
                <a:srgbClr val="000000"/>
              </a:solidFill>
              <a:latin typeface="Arial" panose="020B0604020202020204" pitchFamily="34" charset="0"/>
              <a:ea typeface="宋体" panose="02010600030101010101" pitchFamily="2" charset="-122"/>
            </a:endParaRPr>
          </a:p>
        </p:txBody>
      </p:sp>
      <p:sp>
        <p:nvSpPr>
          <p:cNvPr id="14346" name="左大括号 14346"/>
          <p:cNvSpPr/>
          <p:nvPr/>
        </p:nvSpPr>
        <p:spPr>
          <a:xfrm>
            <a:off x="5410200" y="1981200"/>
            <a:ext cx="152400" cy="609600"/>
          </a:xfrm>
          <a:prstGeom prst="leftBrace">
            <a:avLst>
              <a:gd name="adj1" fmla="val 33314"/>
              <a:gd name="adj2" fmla="val 50000"/>
            </a:avLst>
          </a:prstGeom>
          <a:solidFill>
            <a:schemeClr val="hlink"/>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4347"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4349" name="矩形 14348"/>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此懦忽矮搪儿卓痰嘻个授挎讳乔另丰含瞒沥镐驾捉承脓纽镀柯研岔哉节属渠道策划渠道策划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7">
                                            <p:txEl>
                                              <p:charRg st="1" end="11"/>
                                            </p:txEl>
                                          </p:spTgt>
                                        </p:tgtEl>
                                        <p:attrNameLst>
                                          <p:attrName>style.visibility</p:attrName>
                                        </p:attrNameLst>
                                      </p:cBhvr>
                                      <p:to>
                                        <p:strVal val="visible"/>
                                      </p:to>
                                    </p:set>
                                    <p:animEffect transition="in" filter="checkerboard(across)">
                                      <p:cBhvr>
                                        <p:cTn id="7" dur="500"/>
                                        <p:tgtEl>
                                          <p:spTgt spid="14337">
                                            <p:txEl>
                                              <p:charRg st="1"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4337">
                                            <p:txEl>
                                              <p:charRg st="11" end="35"/>
                                            </p:txEl>
                                          </p:spTgt>
                                        </p:tgtEl>
                                        <p:attrNameLst>
                                          <p:attrName>style.visibility</p:attrName>
                                        </p:attrNameLst>
                                      </p:cBhvr>
                                      <p:to>
                                        <p:strVal val="visible"/>
                                      </p:to>
                                    </p:set>
                                    <p:anim calcmode="lin" valueType="num">
                                      <p:cBhvr>
                                        <p:cTn id="12" dur="1000" fill="hold"/>
                                        <p:tgtEl>
                                          <p:spTgt spid="14337">
                                            <p:txEl>
                                              <p:charRg st="11" end="35"/>
                                            </p:txEl>
                                          </p:spTgt>
                                        </p:tgtEl>
                                        <p:attrNameLst>
                                          <p:attrName>ppt_w</p:attrName>
                                        </p:attrNameLst>
                                      </p:cBhvr>
                                      <p:tavLst>
                                        <p:tav tm="0">
                                          <p:val>
                                            <p:strVal val="#ppt_w*0.70"/>
                                          </p:val>
                                        </p:tav>
                                        <p:tav tm="100000">
                                          <p:val>
                                            <p:strVal val="#ppt_w"/>
                                          </p:val>
                                        </p:tav>
                                      </p:tavLst>
                                    </p:anim>
                                    <p:anim calcmode="lin" valueType="num">
                                      <p:cBhvr>
                                        <p:cTn id="13" dur="1000" fill="hold"/>
                                        <p:tgtEl>
                                          <p:spTgt spid="14337">
                                            <p:txEl>
                                              <p:charRg st="11" end="35"/>
                                            </p:txEl>
                                          </p:spTgt>
                                        </p:tgtEl>
                                        <p:attrNameLst>
                                          <p:attrName>ppt_h</p:attrName>
                                        </p:attrNameLst>
                                      </p:cBhvr>
                                      <p:tavLst>
                                        <p:tav tm="0">
                                          <p:val>
                                            <p:strVal val="#ppt_h"/>
                                          </p:val>
                                        </p:tav>
                                        <p:tav tm="100000">
                                          <p:val>
                                            <p:strVal val="#ppt_h"/>
                                          </p:val>
                                        </p:tav>
                                      </p:tavLst>
                                    </p:anim>
                                    <p:animEffect transition="in" filter="fade">
                                      <p:cBhvr>
                                        <p:cTn id="14" dur="1000"/>
                                        <p:tgtEl>
                                          <p:spTgt spid="14337">
                                            <p:txEl>
                                              <p:charRg st="11" end="3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4337">
                                            <p:txEl>
                                              <p:charRg st="35" end="61"/>
                                            </p:txEl>
                                          </p:spTgt>
                                        </p:tgtEl>
                                        <p:attrNameLst>
                                          <p:attrName>style.visibility</p:attrName>
                                        </p:attrNameLst>
                                      </p:cBhvr>
                                      <p:to>
                                        <p:strVal val="visible"/>
                                      </p:to>
                                    </p:set>
                                    <p:anim calcmode="lin" valueType="num">
                                      <p:cBhvr>
                                        <p:cTn id="19" dur="1000" fill="hold"/>
                                        <p:tgtEl>
                                          <p:spTgt spid="14337">
                                            <p:txEl>
                                              <p:charRg st="35" end="61"/>
                                            </p:txEl>
                                          </p:spTgt>
                                        </p:tgtEl>
                                        <p:attrNameLst>
                                          <p:attrName>ppt_w</p:attrName>
                                        </p:attrNameLst>
                                      </p:cBhvr>
                                      <p:tavLst>
                                        <p:tav tm="0">
                                          <p:val>
                                            <p:strVal val="#ppt_w*0.70"/>
                                          </p:val>
                                        </p:tav>
                                        <p:tav tm="100000">
                                          <p:val>
                                            <p:strVal val="#ppt_w"/>
                                          </p:val>
                                        </p:tav>
                                      </p:tavLst>
                                    </p:anim>
                                    <p:anim calcmode="lin" valueType="num">
                                      <p:cBhvr>
                                        <p:cTn id="20" dur="1000" fill="hold"/>
                                        <p:tgtEl>
                                          <p:spTgt spid="14337">
                                            <p:txEl>
                                              <p:charRg st="35" end="61"/>
                                            </p:txEl>
                                          </p:spTgt>
                                        </p:tgtEl>
                                        <p:attrNameLst>
                                          <p:attrName>ppt_h</p:attrName>
                                        </p:attrNameLst>
                                      </p:cBhvr>
                                      <p:tavLst>
                                        <p:tav tm="0">
                                          <p:val>
                                            <p:strVal val="#ppt_h"/>
                                          </p:val>
                                        </p:tav>
                                        <p:tav tm="100000">
                                          <p:val>
                                            <p:strVal val="#ppt_h"/>
                                          </p:val>
                                        </p:tav>
                                      </p:tavLst>
                                    </p:anim>
                                    <p:animEffect transition="in" filter="fade">
                                      <p:cBhvr>
                                        <p:cTn id="21" dur="1000"/>
                                        <p:tgtEl>
                                          <p:spTgt spid="14337">
                                            <p:txEl>
                                              <p:charRg st="35" end="6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14346"/>
                                        </p:tgtEl>
                                        <p:attrNameLst>
                                          <p:attrName>style.visibility</p:attrName>
                                        </p:attrNameLst>
                                      </p:cBhvr>
                                      <p:to>
                                        <p:strVal val="visible"/>
                                      </p:to>
                                    </p:set>
                                    <p:animEffect transition="in" filter="checkerboard(across)">
                                      <p:cBhvr>
                                        <p:cTn id="26" dur="500"/>
                                        <p:tgtEl>
                                          <p:spTgt spid="14346"/>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4338"/>
                                        </p:tgtEl>
                                        <p:attrNameLst>
                                          <p:attrName>style.visibility</p:attrName>
                                        </p:attrNameLst>
                                      </p:cBhvr>
                                      <p:to>
                                        <p:strVal val="visible"/>
                                      </p:to>
                                    </p:set>
                                    <p:anim calcmode="lin" valueType="num">
                                      <p:cBhvr>
                                        <p:cTn id="31" dur="1000" fill="hold"/>
                                        <p:tgtEl>
                                          <p:spTgt spid="14338"/>
                                        </p:tgtEl>
                                        <p:attrNameLst>
                                          <p:attrName>ppt_w</p:attrName>
                                        </p:attrNameLst>
                                      </p:cBhvr>
                                      <p:tavLst>
                                        <p:tav tm="0">
                                          <p:val>
                                            <p:strVal val="#ppt_w*0.70"/>
                                          </p:val>
                                        </p:tav>
                                        <p:tav tm="100000">
                                          <p:val>
                                            <p:strVal val="#ppt_w"/>
                                          </p:val>
                                        </p:tav>
                                      </p:tavLst>
                                    </p:anim>
                                    <p:anim calcmode="lin" valueType="num">
                                      <p:cBhvr>
                                        <p:cTn id="32" dur="1000" fill="hold"/>
                                        <p:tgtEl>
                                          <p:spTgt spid="14338"/>
                                        </p:tgtEl>
                                        <p:attrNameLst>
                                          <p:attrName>ppt_h</p:attrName>
                                        </p:attrNameLst>
                                      </p:cBhvr>
                                      <p:tavLst>
                                        <p:tav tm="0">
                                          <p:val>
                                            <p:strVal val="#ppt_h"/>
                                          </p:val>
                                        </p:tav>
                                        <p:tav tm="100000">
                                          <p:val>
                                            <p:strVal val="#ppt_h"/>
                                          </p:val>
                                        </p:tav>
                                      </p:tavLst>
                                    </p:anim>
                                    <p:animEffect transition="in" filter="fade">
                                      <p:cBhvr>
                                        <p:cTn id="33" dur="1000"/>
                                        <p:tgtEl>
                                          <p:spTgt spid="14338"/>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14339">
                                            <p:txEl>
                                              <p:charRg st="0" end="10"/>
                                            </p:txEl>
                                          </p:spTgt>
                                        </p:tgtEl>
                                        <p:attrNameLst>
                                          <p:attrName>style.visibility</p:attrName>
                                        </p:attrNameLst>
                                      </p:cBhvr>
                                      <p:to>
                                        <p:strVal val="visible"/>
                                      </p:to>
                                    </p:set>
                                    <p:anim calcmode="lin" valueType="num">
                                      <p:cBhvr>
                                        <p:cTn id="38" dur="1000" fill="hold"/>
                                        <p:tgtEl>
                                          <p:spTgt spid="14339">
                                            <p:txEl>
                                              <p:charRg st="0" end="10"/>
                                            </p:txEl>
                                          </p:spTgt>
                                        </p:tgtEl>
                                        <p:attrNameLst>
                                          <p:attrName>ppt_w</p:attrName>
                                        </p:attrNameLst>
                                      </p:cBhvr>
                                      <p:tavLst>
                                        <p:tav tm="0">
                                          <p:val>
                                            <p:strVal val="#ppt_w*0.70"/>
                                          </p:val>
                                        </p:tav>
                                        <p:tav tm="100000">
                                          <p:val>
                                            <p:strVal val="#ppt_w"/>
                                          </p:val>
                                        </p:tav>
                                      </p:tavLst>
                                    </p:anim>
                                    <p:anim calcmode="lin" valueType="num">
                                      <p:cBhvr>
                                        <p:cTn id="39" dur="1000" fill="hold"/>
                                        <p:tgtEl>
                                          <p:spTgt spid="14339">
                                            <p:txEl>
                                              <p:charRg st="0" end="10"/>
                                            </p:txEl>
                                          </p:spTgt>
                                        </p:tgtEl>
                                        <p:attrNameLst>
                                          <p:attrName>ppt_h</p:attrName>
                                        </p:attrNameLst>
                                      </p:cBhvr>
                                      <p:tavLst>
                                        <p:tav tm="0">
                                          <p:val>
                                            <p:strVal val="#ppt_h"/>
                                          </p:val>
                                        </p:tav>
                                        <p:tav tm="100000">
                                          <p:val>
                                            <p:strVal val="#ppt_h"/>
                                          </p:val>
                                        </p:tav>
                                      </p:tavLst>
                                    </p:anim>
                                    <p:animEffect transition="in" filter="fade">
                                      <p:cBhvr>
                                        <p:cTn id="40" dur="1000"/>
                                        <p:tgtEl>
                                          <p:spTgt spid="14339">
                                            <p:txEl>
                                              <p:charRg st="0" end="1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4340"/>
                                        </p:tgtEl>
                                        <p:attrNameLst>
                                          <p:attrName>style.visibility</p:attrName>
                                        </p:attrNameLst>
                                      </p:cBhvr>
                                      <p:to>
                                        <p:strVal val="visible"/>
                                      </p:to>
                                    </p:set>
                                    <p:animEffect transition="in" filter="checkerboard(across)">
                                      <p:cBhvr>
                                        <p:cTn id="45" dur="500"/>
                                        <p:tgtEl>
                                          <p:spTgt spid="14340"/>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nodeType="clickEffect">
                                  <p:stCondLst>
                                    <p:cond delay="0"/>
                                  </p:stCondLst>
                                  <p:childTnLst>
                                    <p:set>
                                      <p:cBhvr>
                                        <p:cTn id="49" dur="1" fill="hold">
                                          <p:stCondLst>
                                            <p:cond delay="0"/>
                                          </p:stCondLst>
                                        </p:cTn>
                                        <p:tgtEl>
                                          <p:spTgt spid="14341">
                                            <p:txEl>
                                              <p:charRg st="0" end="13"/>
                                            </p:txEl>
                                          </p:spTgt>
                                        </p:tgtEl>
                                        <p:attrNameLst>
                                          <p:attrName>style.visibility</p:attrName>
                                        </p:attrNameLst>
                                      </p:cBhvr>
                                      <p:to>
                                        <p:strVal val="visible"/>
                                      </p:to>
                                    </p:set>
                                    <p:anim calcmode="lin" valueType="num">
                                      <p:cBhvr>
                                        <p:cTn id="50" dur="1000" fill="hold"/>
                                        <p:tgtEl>
                                          <p:spTgt spid="14341">
                                            <p:txEl>
                                              <p:charRg st="0" end="13"/>
                                            </p:txEl>
                                          </p:spTgt>
                                        </p:tgtEl>
                                        <p:attrNameLst>
                                          <p:attrName>ppt_w</p:attrName>
                                        </p:attrNameLst>
                                      </p:cBhvr>
                                      <p:tavLst>
                                        <p:tav tm="0">
                                          <p:val>
                                            <p:strVal val="#ppt_w*0.70"/>
                                          </p:val>
                                        </p:tav>
                                        <p:tav tm="100000">
                                          <p:val>
                                            <p:strVal val="#ppt_w"/>
                                          </p:val>
                                        </p:tav>
                                      </p:tavLst>
                                    </p:anim>
                                    <p:anim calcmode="lin" valueType="num">
                                      <p:cBhvr>
                                        <p:cTn id="51" dur="1000" fill="hold"/>
                                        <p:tgtEl>
                                          <p:spTgt spid="14341">
                                            <p:txEl>
                                              <p:charRg st="0" end="13"/>
                                            </p:txEl>
                                          </p:spTgt>
                                        </p:tgtEl>
                                        <p:attrNameLst>
                                          <p:attrName>ppt_h</p:attrName>
                                        </p:attrNameLst>
                                      </p:cBhvr>
                                      <p:tavLst>
                                        <p:tav tm="0">
                                          <p:val>
                                            <p:strVal val="#ppt_h"/>
                                          </p:val>
                                        </p:tav>
                                        <p:tav tm="100000">
                                          <p:val>
                                            <p:strVal val="#ppt_h"/>
                                          </p:val>
                                        </p:tav>
                                      </p:tavLst>
                                    </p:anim>
                                    <p:animEffect transition="in" filter="fade">
                                      <p:cBhvr>
                                        <p:cTn id="52" dur="1000"/>
                                        <p:tgtEl>
                                          <p:spTgt spid="14341">
                                            <p:txEl>
                                              <p:charRg st="0" end="13"/>
                                            </p:txEl>
                                          </p:spTgt>
                                        </p:tgtEl>
                                      </p:cBhvr>
                                    </p:animEffect>
                                  </p:childTnLst>
                                </p:cTn>
                              </p:par>
                              <p:par>
                                <p:cTn id="53" presetID="55" presetClass="entr" presetSubtype="0" fill="hold" nodeType="withEffect">
                                  <p:stCondLst>
                                    <p:cond delay="0"/>
                                  </p:stCondLst>
                                  <p:childTnLst>
                                    <p:set>
                                      <p:cBhvr>
                                        <p:cTn id="54" dur="1" fill="hold">
                                          <p:stCondLst>
                                            <p:cond delay="0"/>
                                          </p:stCondLst>
                                        </p:cTn>
                                        <p:tgtEl>
                                          <p:spTgt spid="14341">
                                            <p:txEl>
                                              <p:charRg st="13" end="26"/>
                                            </p:txEl>
                                          </p:spTgt>
                                        </p:tgtEl>
                                        <p:attrNameLst>
                                          <p:attrName>style.visibility</p:attrName>
                                        </p:attrNameLst>
                                      </p:cBhvr>
                                      <p:to>
                                        <p:strVal val="visible"/>
                                      </p:to>
                                    </p:set>
                                    <p:anim calcmode="lin" valueType="num">
                                      <p:cBhvr>
                                        <p:cTn id="55" dur="1000" fill="hold"/>
                                        <p:tgtEl>
                                          <p:spTgt spid="14341">
                                            <p:txEl>
                                              <p:charRg st="13" end="26"/>
                                            </p:txEl>
                                          </p:spTgt>
                                        </p:tgtEl>
                                        <p:attrNameLst>
                                          <p:attrName>ppt_w</p:attrName>
                                        </p:attrNameLst>
                                      </p:cBhvr>
                                      <p:tavLst>
                                        <p:tav tm="0">
                                          <p:val>
                                            <p:strVal val="#ppt_w*0.70"/>
                                          </p:val>
                                        </p:tav>
                                        <p:tav tm="100000">
                                          <p:val>
                                            <p:strVal val="#ppt_w"/>
                                          </p:val>
                                        </p:tav>
                                      </p:tavLst>
                                    </p:anim>
                                    <p:anim calcmode="lin" valueType="num">
                                      <p:cBhvr>
                                        <p:cTn id="56" dur="1000" fill="hold"/>
                                        <p:tgtEl>
                                          <p:spTgt spid="14341">
                                            <p:txEl>
                                              <p:charRg st="13" end="26"/>
                                            </p:txEl>
                                          </p:spTgt>
                                        </p:tgtEl>
                                        <p:attrNameLst>
                                          <p:attrName>ppt_h</p:attrName>
                                        </p:attrNameLst>
                                      </p:cBhvr>
                                      <p:tavLst>
                                        <p:tav tm="0">
                                          <p:val>
                                            <p:strVal val="#ppt_h"/>
                                          </p:val>
                                        </p:tav>
                                        <p:tav tm="100000">
                                          <p:val>
                                            <p:strVal val="#ppt_h"/>
                                          </p:val>
                                        </p:tav>
                                      </p:tavLst>
                                    </p:anim>
                                    <p:animEffect transition="in" filter="fade">
                                      <p:cBhvr>
                                        <p:cTn id="57" dur="1000"/>
                                        <p:tgtEl>
                                          <p:spTgt spid="14341">
                                            <p:txEl>
                                              <p:charRg st="13" end="26"/>
                                            </p:txEl>
                                          </p:spTgt>
                                        </p:tgtEl>
                                      </p:cBhvr>
                                    </p:animEffect>
                                  </p:childTnLst>
                                </p:cTn>
                              </p:par>
                              <p:par>
                                <p:cTn id="58" presetID="55" presetClass="entr" presetSubtype="0" fill="hold" nodeType="withEffect">
                                  <p:stCondLst>
                                    <p:cond delay="0"/>
                                  </p:stCondLst>
                                  <p:childTnLst>
                                    <p:set>
                                      <p:cBhvr>
                                        <p:cTn id="59" dur="1" fill="hold">
                                          <p:stCondLst>
                                            <p:cond delay="0"/>
                                          </p:stCondLst>
                                        </p:cTn>
                                        <p:tgtEl>
                                          <p:spTgt spid="14341">
                                            <p:txEl>
                                              <p:charRg st="26" end="38"/>
                                            </p:txEl>
                                          </p:spTgt>
                                        </p:tgtEl>
                                        <p:attrNameLst>
                                          <p:attrName>style.visibility</p:attrName>
                                        </p:attrNameLst>
                                      </p:cBhvr>
                                      <p:to>
                                        <p:strVal val="visible"/>
                                      </p:to>
                                    </p:set>
                                    <p:anim calcmode="lin" valueType="num">
                                      <p:cBhvr>
                                        <p:cTn id="60" dur="1000" fill="hold"/>
                                        <p:tgtEl>
                                          <p:spTgt spid="14341">
                                            <p:txEl>
                                              <p:charRg st="26" end="38"/>
                                            </p:txEl>
                                          </p:spTgt>
                                        </p:tgtEl>
                                        <p:attrNameLst>
                                          <p:attrName>ppt_w</p:attrName>
                                        </p:attrNameLst>
                                      </p:cBhvr>
                                      <p:tavLst>
                                        <p:tav tm="0">
                                          <p:val>
                                            <p:strVal val="#ppt_w*0.70"/>
                                          </p:val>
                                        </p:tav>
                                        <p:tav tm="100000">
                                          <p:val>
                                            <p:strVal val="#ppt_w"/>
                                          </p:val>
                                        </p:tav>
                                      </p:tavLst>
                                    </p:anim>
                                    <p:anim calcmode="lin" valueType="num">
                                      <p:cBhvr>
                                        <p:cTn id="61" dur="1000" fill="hold"/>
                                        <p:tgtEl>
                                          <p:spTgt spid="14341">
                                            <p:txEl>
                                              <p:charRg st="26" end="38"/>
                                            </p:txEl>
                                          </p:spTgt>
                                        </p:tgtEl>
                                        <p:attrNameLst>
                                          <p:attrName>ppt_h</p:attrName>
                                        </p:attrNameLst>
                                      </p:cBhvr>
                                      <p:tavLst>
                                        <p:tav tm="0">
                                          <p:val>
                                            <p:strVal val="#ppt_h"/>
                                          </p:val>
                                        </p:tav>
                                        <p:tav tm="100000">
                                          <p:val>
                                            <p:strVal val="#ppt_h"/>
                                          </p:val>
                                        </p:tav>
                                      </p:tavLst>
                                    </p:anim>
                                    <p:animEffect transition="in" filter="fade">
                                      <p:cBhvr>
                                        <p:cTn id="62" dur="1000"/>
                                        <p:tgtEl>
                                          <p:spTgt spid="14341">
                                            <p:txEl>
                                              <p:charRg st="26" end="3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1" nodeType="clickEffect">
                                  <p:stCondLst>
                                    <p:cond delay="0"/>
                                  </p:stCondLst>
                                  <p:childTnLst>
                                    <p:set>
                                      <p:cBhvr>
                                        <p:cTn id="66" dur="1" fill="hold">
                                          <p:stCondLst>
                                            <p:cond delay="0"/>
                                          </p:stCondLst>
                                        </p:cTn>
                                        <p:tgtEl>
                                          <p:spTgt spid="14343"/>
                                        </p:tgtEl>
                                        <p:attrNameLst>
                                          <p:attrName>style.visibility</p:attrName>
                                        </p:attrNameLst>
                                      </p:cBhvr>
                                      <p:to>
                                        <p:strVal val="visible"/>
                                      </p:to>
                                    </p:set>
                                    <p:animEffect transition="in" filter="checkerboard(across)">
                                      <p:cBhvr>
                                        <p:cTn id="67" dur="500"/>
                                        <p:tgtEl>
                                          <p:spTgt spid="14343"/>
                                        </p:tgtEl>
                                      </p:cBhvr>
                                    </p:animEffect>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14342"/>
                                        </p:tgtEl>
                                        <p:attrNameLst>
                                          <p:attrName>style.visibility</p:attrName>
                                        </p:attrNameLst>
                                      </p:cBhvr>
                                      <p:to>
                                        <p:strVal val="visible"/>
                                      </p:to>
                                    </p:set>
                                    <p:anim calcmode="lin" valueType="num">
                                      <p:cBhvr>
                                        <p:cTn id="72" dur="1000" fill="hold"/>
                                        <p:tgtEl>
                                          <p:spTgt spid="14342"/>
                                        </p:tgtEl>
                                        <p:attrNameLst>
                                          <p:attrName>ppt_w</p:attrName>
                                        </p:attrNameLst>
                                      </p:cBhvr>
                                      <p:tavLst>
                                        <p:tav tm="0">
                                          <p:val>
                                            <p:strVal val="#ppt_w*0.70"/>
                                          </p:val>
                                        </p:tav>
                                        <p:tav tm="100000">
                                          <p:val>
                                            <p:strVal val="#ppt_w"/>
                                          </p:val>
                                        </p:tav>
                                      </p:tavLst>
                                    </p:anim>
                                    <p:anim calcmode="lin" valueType="num">
                                      <p:cBhvr>
                                        <p:cTn id="73" dur="1000" fill="hold"/>
                                        <p:tgtEl>
                                          <p:spTgt spid="14342"/>
                                        </p:tgtEl>
                                        <p:attrNameLst>
                                          <p:attrName>ppt_h</p:attrName>
                                        </p:attrNameLst>
                                      </p:cBhvr>
                                      <p:tavLst>
                                        <p:tav tm="0">
                                          <p:val>
                                            <p:strVal val="#ppt_h"/>
                                          </p:val>
                                        </p:tav>
                                        <p:tav tm="100000">
                                          <p:val>
                                            <p:strVal val="#ppt_h"/>
                                          </p:val>
                                        </p:tav>
                                      </p:tavLst>
                                    </p:anim>
                                    <p:animEffect transition="in" filter="fade">
                                      <p:cBhvr>
                                        <p:cTn id="74" dur="10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0" grpId="0"/>
      <p:bldP spid="14342" grpId="0"/>
      <p:bldP spid="1434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文本框 15361"/>
          <p:cNvSpPr txBox="1"/>
          <p:nvPr/>
        </p:nvSpPr>
        <p:spPr>
          <a:xfrm>
            <a:off x="2057400" y="609600"/>
            <a:ext cx="4800600" cy="457200"/>
          </a:xfrm>
          <a:prstGeom prst="rect">
            <a:avLst/>
          </a:prstGeom>
          <a:noFill/>
          <a:ln w="9525">
            <a:noFill/>
          </a:ln>
        </p:spPr>
        <p:txBody>
          <a:bodyPr anchor="t">
            <a:spAutoFit/>
          </a:bodyPr>
          <a:p>
            <a:pPr>
              <a:spcBef>
                <a:spcPct val="50000"/>
              </a:spcBef>
              <a:buClrTx/>
              <a:buSzTx/>
              <a:buFontTx/>
            </a:pPr>
            <a:r>
              <a:rPr lang="en-US" altLang="zh-CN" sz="2400" b="1" dirty="0">
                <a:solidFill>
                  <a:srgbClr val="FF0000"/>
                </a:solidFill>
                <a:latin typeface="Arial" panose="020B0604020202020204" pitchFamily="34" charset="0"/>
                <a:ea typeface="方正舒体" pitchFamily="2" charset="-122"/>
              </a:rPr>
              <a:t> </a:t>
            </a:r>
            <a:r>
              <a:rPr lang="zh-CN" altLang="en-US" sz="2400" b="1" dirty="0">
                <a:solidFill>
                  <a:srgbClr val="FF0000"/>
                </a:solidFill>
                <a:latin typeface="Arial" panose="020B0604020202020204" pitchFamily="34" charset="0"/>
                <a:ea typeface="宋体" panose="02010600030101010101" pitchFamily="2" charset="-122"/>
              </a:rPr>
              <a:t>使用中间商的必要性</a:t>
            </a:r>
            <a:endParaRPr lang="zh-CN" altLang="en-US" sz="2400" b="1" dirty="0">
              <a:solidFill>
                <a:srgbClr val="FF0000"/>
              </a:solidFill>
              <a:latin typeface="Arial" panose="020B0604020202020204" pitchFamily="34" charset="0"/>
              <a:ea typeface="宋体" panose="02010600030101010101" pitchFamily="2" charset="-122"/>
            </a:endParaRPr>
          </a:p>
        </p:txBody>
      </p:sp>
      <p:sp>
        <p:nvSpPr>
          <p:cNvPr id="15362" name="文本框 15362"/>
          <p:cNvSpPr txBox="1"/>
          <p:nvPr/>
        </p:nvSpPr>
        <p:spPr>
          <a:xfrm>
            <a:off x="609600" y="1828800"/>
            <a:ext cx="7239000" cy="1192213"/>
          </a:xfrm>
          <a:prstGeom prst="rect">
            <a:avLst/>
          </a:prstGeom>
          <a:noFill/>
          <a:ln w="9525">
            <a:noFill/>
          </a:ln>
        </p:spPr>
        <p:txBody>
          <a:bodyPr anchor="t">
            <a:spAutoFit/>
          </a:bodyPr>
          <a:p>
            <a:pPr>
              <a:spcBef>
                <a:spcPct val="50000"/>
              </a:spcBef>
              <a:buClrTx/>
              <a:buSzTx/>
              <a:buFontTx/>
            </a:pPr>
            <a:r>
              <a:rPr lang="en-US" altLang="zh-CN" b="1" dirty="0">
                <a:latin typeface="Arial" panose="020B0604020202020204" pitchFamily="34" charset="0"/>
                <a:ea typeface="宋体" panose="02010600030101010101" pitchFamily="2" charset="-122"/>
              </a:rPr>
              <a:t>1</a:t>
            </a:r>
            <a:r>
              <a:rPr lang="zh-CN" altLang="en-US" b="1" dirty="0">
                <a:latin typeface="Arial" panose="020B0604020202020204" pitchFamily="34" charset="0"/>
                <a:ea typeface="宋体" panose="02010600030101010101" pitchFamily="2" charset="-122"/>
              </a:rPr>
              <a:t>、缺乏进行直接营销的财力资源。</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2</a:t>
            </a:r>
            <a:r>
              <a:rPr lang="zh-CN" altLang="en-US" b="1" dirty="0">
                <a:latin typeface="Arial" panose="020B0604020202020204" pitchFamily="34" charset="0"/>
                <a:ea typeface="宋体" panose="02010600030101010101" pitchFamily="2" charset="-122"/>
              </a:rPr>
              <a:t>、直接营销成本太高而不可行。</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3</a:t>
            </a:r>
            <a:r>
              <a:rPr lang="zh-CN" altLang="en-US" b="1" dirty="0">
                <a:latin typeface="Arial" panose="020B0604020202020204" pitchFamily="34" charset="0"/>
                <a:ea typeface="宋体" panose="02010600030101010101" pitchFamily="2" charset="-122"/>
              </a:rPr>
              <a:t>、即使有能力自建渠道，通常更愿意强化主营业务的核心竞争力。</a:t>
            </a:r>
            <a:endParaRPr lang="zh-CN" altLang="en-US" b="1" dirty="0">
              <a:latin typeface="Arial" panose="020B0604020202020204" pitchFamily="34" charset="0"/>
              <a:ea typeface="宋体" panose="02010600030101010101" pitchFamily="2" charset="-122"/>
            </a:endParaRPr>
          </a:p>
        </p:txBody>
      </p:sp>
      <p:sp>
        <p:nvSpPr>
          <p:cNvPr id="15363" name="矩形 15363"/>
          <p:cNvSpPr/>
          <p:nvPr/>
        </p:nvSpPr>
        <p:spPr>
          <a:xfrm>
            <a:off x="9144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64" name="矩形 15364"/>
          <p:cNvSpPr/>
          <p:nvPr/>
        </p:nvSpPr>
        <p:spPr>
          <a:xfrm>
            <a:off x="27432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65" name="矩形 15365"/>
          <p:cNvSpPr/>
          <p:nvPr/>
        </p:nvSpPr>
        <p:spPr>
          <a:xfrm>
            <a:off x="914400" y="3886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66" name="矩形 15366"/>
          <p:cNvSpPr/>
          <p:nvPr/>
        </p:nvSpPr>
        <p:spPr>
          <a:xfrm>
            <a:off x="914400" y="4648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67" name="矩形 15367"/>
          <p:cNvSpPr/>
          <p:nvPr/>
        </p:nvSpPr>
        <p:spPr>
          <a:xfrm>
            <a:off x="2743200" y="3962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68" name="矩形 15368"/>
          <p:cNvSpPr/>
          <p:nvPr/>
        </p:nvSpPr>
        <p:spPr>
          <a:xfrm>
            <a:off x="2743200" y="4724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69" name="直接连接符 15369"/>
          <p:cNvSpPr/>
          <p:nvPr/>
        </p:nvSpPr>
        <p:spPr>
          <a:xfrm>
            <a:off x="1905000" y="3352800"/>
            <a:ext cx="762000" cy="0"/>
          </a:xfrm>
          <a:prstGeom prst="line">
            <a:avLst/>
          </a:prstGeom>
          <a:ln w="19050" cap="flat" cmpd="sng">
            <a:solidFill>
              <a:schemeClr val="tx1"/>
            </a:solidFill>
            <a:prstDash val="solid"/>
            <a:round/>
            <a:headEnd type="none" w="med" len="med"/>
            <a:tailEnd type="triangle" w="med" len="med"/>
          </a:ln>
        </p:spPr>
      </p:sp>
      <p:sp>
        <p:nvSpPr>
          <p:cNvPr id="15370" name="直接连接符 15370"/>
          <p:cNvSpPr/>
          <p:nvPr/>
        </p:nvSpPr>
        <p:spPr>
          <a:xfrm>
            <a:off x="1905000" y="3352800"/>
            <a:ext cx="838200" cy="838200"/>
          </a:xfrm>
          <a:prstGeom prst="line">
            <a:avLst/>
          </a:prstGeom>
          <a:ln w="19050" cap="flat" cmpd="sng">
            <a:solidFill>
              <a:schemeClr val="tx1"/>
            </a:solidFill>
            <a:prstDash val="solid"/>
            <a:round/>
            <a:headEnd type="none" w="med" len="med"/>
            <a:tailEnd type="triangle" w="med" len="med"/>
          </a:ln>
        </p:spPr>
      </p:sp>
      <p:sp>
        <p:nvSpPr>
          <p:cNvPr id="15371" name="直接连接符 15371"/>
          <p:cNvSpPr/>
          <p:nvPr/>
        </p:nvSpPr>
        <p:spPr>
          <a:xfrm>
            <a:off x="1905000" y="3352800"/>
            <a:ext cx="838200" cy="1524000"/>
          </a:xfrm>
          <a:prstGeom prst="line">
            <a:avLst/>
          </a:prstGeom>
          <a:ln w="19050" cap="flat" cmpd="sng">
            <a:solidFill>
              <a:schemeClr val="tx1"/>
            </a:solidFill>
            <a:prstDash val="solid"/>
            <a:round/>
            <a:headEnd type="none" w="med" len="med"/>
            <a:tailEnd type="triangle" w="med" len="med"/>
          </a:ln>
        </p:spPr>
      </p:sp>
      <p:sp>
        <p:nvSpPr>
          <p:cNvPr id="15372" name="直接连接符 15372"/>
          <p:cNvSpPr/>
          <p:nvPr/>
        </p:nvSpPr>
        <p:spPr>
          <a:xfrm flipV="1">
            <a:off x="1905000" y="3429000"/>
            <a:ext cx="762000" cy="685800"/>
          </a:xfrm>
          <a:prstGeom prst="line">
            <a:avLst/>
          </a:prstGeom>
          <a:ln w="19050" cap="flat" cmpd="sng">
            <a:solidFill>
              <a:schemeClr val="tx1"/>
            </a:solidFill>
            <a:prstDash val="solid"/>
            <a:round/>
            <a:headEnd type="none" w="med" len="med"/>
            <a:tailEnd type="triangle" w="med" len="med"/>
          </a:ln>
        </p:spPr>
      </p:sp>
      <p:sp>
        <p:nvSpPr>
          <p:cNvPr id="15373" name="直接连接符 15373"/>
          <p:cNvSpPr/>
          <p:nvPr/>
        </p:nvSpPr>
        <p:spPr>
          <a:xfrm>
            <a:off x="1905000" y="4114800"/>
            <a:ext cx="762000" cy="0"/>
          </a:xfrm>
          <a:prstGeom prst="line">
            <a:avLst/>
          </a:prstGeom>
          <a:ln w="19050" cap="flat" cmpd="sng">
            <a:solidFill>
              <a:schemeClr val="tx1"/>
            </a:solidFill>
            <a:prstDash val="solid"/>
            <a:round/>
            <a:headEnd type="none" w="med" len="med"/>
            <a:tailEnd type="triangle" w="med" len="med"/>
          </a:ln>
        </p:spPr>
      </p:sp>
      <p:sp>
        <p:nvSpPr>
          <p:cNvPr id="15374" name="直接连接符 15374"/>
          <p:cNvSpPr/>
          <p:nvPr/>
        </p:nvSpPr>
        <p:spPr>
          <a:xfrm>
            <a:off x="1905000" y="4114800"/>
            <a:ext cx="762000" cy="762000"/>
          </a:xfrm>
          <a:prstGeom prst="line">
            <a:avLst/>
          </a:prstGeom>
          <a:ln w="19050" cap="flat" cmpd="sng">
            <a:solidFill>
              <a:schemeClr val="tx1"/>
            </a:solidFill>
            <a:prstDash val="solid"/>
            <a:round/>
            <a:headEnd type="none" w="med" len="med"/>
            <a:tailEnd type="triangle" w="med" len="med"/>
          </a:ln>
        </p:spPr>
      </p:sp>
      <p:sp>
        <p:nvSpPr>
          <p:cNvPr id="15375" name="直接连接符 15375"/>
          <p:cNvSpPr/>
          <p:nvPr/>
        </p:nvSpPr>
        <p:spPr>
          <a:xfrm flipV="1">
            <a:off x="1905000" y="3505200"/>
            <a:ext cx="762000" cy="1295400"/>
          </a:xfrm>
          <a:prstGeom prst="line">
            <a:avLst/>
          </a:prstGeom>
          <a:ln w="19050" cap="flat" cmpd="sng">
            <a:solidFill>
              <a:schemeClr val="tx1"/>
            </a:solidFill>
            <a:prstDash val="solid"/>
            <a:round/>
            <a:headEnd type="none" w="med" len="med"/>
            <a:tailEnd type="triangle" w="med" len="med"/>
          </a:ln>
        </p:spPr>
      </p:sp>
      <p:sp>
        <p:nvSpPr>
          <p:cNvPr id="15376" name="直接连接符 15376"/>
          <p:cNvSpPr/>
          <p:nvPr/>
        </p:nvSpPr>
        <p:spPr>
          <a:xfrm flipV="1">
            <a:off x="1905000" y="4191000"/>
            <a:ext cx="762000" cy="685800"/>
          </a:xfrm>
          <a:prstGeom prst="line">
            <a:avLst/>
          </a:prstGeom>
          <a:ln w="19050" cap="flat" cmpd="sng">
            <a:solidFill>
              <a:schemeClr val="tx1"/>
            </a:solidFill>
            <a:prstDash val="solid"/>
            <a:round/>
            <a:headEnd type="none" w="med" len="med"/>
            <a:tailEnd type="triangle" w="med" len="med"/>
          </a:ln>
        </p:spPr>
      </p:sp>
      <p:sp>
        <p:nvSpPr>
          <p:cNvPr id="15377" name="直接连接符 15377"/>
          <p:cNvSpPr/>
          <p:nvPr/>
        </p:nvSpPr>
        <p:spPr>
          <a:xfrm>
            <a:off x="1905000" y="4953000"/>
            <a:ext cx="838200" cy="0"/>
          </a:xfrm>
          <a:prstGeom prst="line">
            <a:avLst/>
          </a:prstGeom>
          <a:ln w="19050" cap="flat" cmpd="sng">
            <a:solidFill>
              <a:schemeClr val="tx1"/>
            </a:solidFill>
            <a:prstDash val="solid"/>
            <a:round/>
            <a:headEnd type="none" w="med" len="med"/>
            <a:tailEnd type="triangle" w="med" len="med"/>
          </a:ln>
        </p:spPr>
      </p:sp>
      <p:sp>
        <p:nvSpPr>
          <p:cNvPr id="15378" name="文本框 15378"/>
          <p:cNvSpPr txBox="1"/>
          <p:nvPr/>
        </p:nvSpPr>
        <p:spPr>
          <a:xfrm>
            <a:off x="1066800" y="5486400"/>
            <a:ext cx="29718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接触次数</a:t>
            </a:r>
            <a:r>
              <a:rPr lang="en-US" altLang="zh-CN" b="1" dirty="0">
                <a:latin typeface="Arial" panose="020B0604020202020204" pitchFamily="34" charset="0"/>
                <a:ea typeface="宋体" panose="02010600030101010101" pitchFamily="2" charset="-122"/>
              </a:rPr>
              <a:t>=3*3=9</a:t>
            </a:r>
            <a:endParaRPr lang="en-US" altLang="zh-CN" b="1" dirty="0">
              <a:latin typeface="Arial" panose="020B0604020202020204" pitchFamily="34" charset="0"/>
              <a:ea typeface="宋体" panose="02010600030101010101" pitchFamily="2" charset="-122"/>
            </a:endParaRPr>
          </a:p>
        </p:txBody>
      </p:sp>
      <p:sp>
        <p:nvSpPr>
          <p:cNvPr id="15379" name="文本框 15379"/>
          <p:cNvSpPr txBox="1"/>
          <p:nvPr/>
        </p:nvSpPr>
        <p:spPr>
          <a:xfrm>
            <a:off x="5486400" y="5486400"/>
            <a:ext cx="30480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接触次数</a:t>
            </a:r>
            <a:r>
              <a:rPr lang="en-US" altLang="zh-CN" b="1" dirty="0">
                <a:latin typeface="Arial" panose="020B0604020202020204" pitchFamily="34" charset="0"/>
                <a:ea typeface="宋体" panose="02010600030101010101" pitchFamily="2" charset="-122"/>
              </a:rPr>
              <a:t>=3+3=6</a:t>
            </a:r>
            <a:endParaRPr lang="en-US" altLang="zh-CN" b="1" dirty="0">
              <a:latin typeface="Arial" panose="020B0604020202020204" pitchFamily="34" charset="0"/>
              <a:ea typeface="宋体" panose="02010600030101010101" pitchFamily="2" charset="-122"/>
            </a:endParaRPr>
          </a:p>
        </p:txBody>
      </p:sp>
      <p:sp>
        <p:nvSpPr>
          <p:cNvPr id="15380" name="矩形 15380"/>
          <p:cNvSpPr/>
          <p:nvPr/>
        </p:nvSpPr>
        <p:spPr>
          <a:xfrm>
            <a:off x="46482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81" name="矩形 15381"/>
          <p:cNvSpPr/>
          <p:nvPr/>
        </p:nvSpPr>
        <p:spPr>
          <a:xfrm>
            <a:off x="4648200" y="3886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82" name="矩形 15382"/>
          <p:cNvSpPr/>
          <p:nvPr/>
        </p:nvSpPr>
        <p:spPr>
          <a:xfrm>
            <a:off x="4648200" y="4648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83" name="矩形 15383"/>
          <p:cNvSpPr/>
          <p:nvPr/>
        </p:nvSpPr>
        <p:spPr>
          <a:xfrm>
            <a:off x="6324600" y="3657600"/>
            <a:ext cx="533400" cy="106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分</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销</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商</a:t>
            </a:r>
            <a:endParaRPr lang="zh-CN" altLang="en-US" b="1" dirty="0">
              <a:latin typeface="Arial" panose="020B0604020202020204" pitchFamily="34" charset="0"/>
              <a:ea typeface="宋体" panose="02010600030101010101" pitchFamily="2" charset="-122"/>
            </a:endParaRPr>
          </a:p>
        </p:txBody>
      </p:sp>
      <p:sp>
        <p:nvSpPr>
          <p:cNvPr id="15384" name="矩形 15384"/>
          <p:cNvSpPr/>
          <p:nvPr/>
        </p:nvSpPr>
        <p:spPr>
          <a:xfrm>
            <a:off x="76200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85" name="矩形 15385"/>
          <p:cNvSpPr/>
          <p:nvPr/>
        </p:nvSpPr>
        <p:spPr>
          <a:xfrm>
            <a:off x="7620000" y="3886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86" name="矩形 15386"/>
          <p:cNvSpPr/>
          <p:nvPr/>
        </p:nvSpPr>
        <p:spPr>
          <a:xfrm>
            <a:off x="7620000" y="4724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87" name="直接连接符 15387"/>
          <p:cNvSpPr/>
          <p:nvPr/>
        </p:nvSpPr>
        <p:spPr>
          <a:xfrm>
            <a:off x="5638800" y="3352800"/>
            <a:ext cx="685800" cy="457200"/>
          </a:xfrm>
          <a:prstGeom prst="line">
            <a:avLst/>
          </a:prstGeom>
          <a:ln w="19050" cap="flat" cmpd="sng">
            <a:solidFill>
              <a:schemeClr val="tx1"/>
            </a:solidFill>
            <a:prstDash val="solid"/>
            <a:round/>
            <a:headEnd type="none" w="med" len="med"/>
            <a:tailEnd type="triangle" w="med" len="med"/>
          </a:ln>
        </p:spPr>
      </p:sp>
      <p:sp>
        <p:nvSpPr>
          <p:cNvPr id="15388" name="直接连接符 15388"/>
          <p:cNvSpPr/>
          <p:nvPr/>
        </p:nvSpPr>
        <p:spPr>
          <a:xfrm>
            <a:off x="5638800" y="4114800"/>
            <a:ext cx="762000" cy="0"/>
          </a:xfrm>
          <a:prstGeom prst="line">
            <a:avLst/>
          </a:prstGeom>
          <a:ln w="25400" cap="flat" cmpd="sng">
            <a:solidFill>
              <a:schemeClr val="tx1"/>
            </a:solidFill>
            <a:prstDash val="solid"/>
            <a:round/>
            <a:headEnd type="none" w="med" len="med"/>
            <a:tailEnd type="triangle" w="med" len="med"/>
          </a:ln>
        </p:spPr>
      </p:sp>
      <p:sp>
        <p:nvSpPr>
          <p:cNvPr id="15389" name="直接连接符 15389"/>
          <p:cNvSpPr/>
          <p:nvPr/>
        </p:nvSpPr>
        <p:spPr>
          <a:xfrm flipV="1">
            <a:off x="5638800" y="4419600"/>
            <a:ext cx="685800" cy="533400"/>
          </a:xfrm>
          <a:prstGeom prst="line">
            <a:avLst/>
          </a:prstGeom>
          <a:ln w="19050" cap="flat" cmpd="sng">
            <a:solidFill>
              <a:schemeClr val="tx1"/>
            </a:solidFill>
            <a:prstDash val="solid"/>
            <a:round/>
            <a:headEnd type="none" w="med" len="med"/>
            <a:tailEnd type="triangle" w="med" len="med"/>
          </a:ln>
        </p:spPr>
      </p:sp>
      <p:sp>
        <p:nvSpPr>
          <p:cNvPr id="15390" name="直接连接符 15390"/>
          <p:cNvSpPr/>
          <p:nvPr/>
        </p:nvSpPr>
        <p:spPr>
          <a:xfrm flipV="1">
            <a:off x="6858000" y="3352800"/>
            <a:ext cx="762000" cy="457200"/>
          </a:xfrm>
          <a:prstGeom prst="line">
            <a:avLst/>
          </a:prstGeom>
          <a:ln w="19050" cap="flat" cmpd="sng">
            <a:solidFill>
              <a:schemeClr val="tx1"/>
            </a:solidFill>
            <a:prstDash val="solid"/>
            <a:round/>
            <a:headEnd type="none" w="med" len="med"/>
            <a:tailEnd type="triangle" w="med" len="med"/>
          </a:ln>
        </p:spPr>
      </p:sp>
      <p:sp>
        <p:nvSpPr>
          <p:cNvPr id="15391" name="直接连接符 15391"/>
          <p:cNvSpPr/>
          <p:nvPr/>
        </p:nvSpPr>
        <p:spPr>
          <a:xfrm>
            <a:off x="6858000" y="4114800"/>
            <a:ext cx="762000" cy="0"/>
          </a:xfrm>
          <a:prstGeom prst="line">
            <a:avLst/>
          </a:prstGeom>
          <a:ln w="19050" cap="flat" cmpd="sng">
            <a:solidFill>
              <a:schemeClr val="tx1"/>
            </a:solidFill>
            <a:prstDash val="solid"/>
            <a:round/>
            <a:headEnd type="none" w="med" len="med"/>
            <a:tailEnd type="triangle" w="med" len="med"/>
          </a:ln>
        </p:spPr>
      </p:sp>
      <p:sp>
        <p:nvSpPr>
          <p:cNvPr id="15392" name="直接连接符 15392"/>
          <p:cNvSpPr/>
          <p:nvPr/>
        </p:nvSpPr>
        <p:spPr>
          <a:xfrm>
            <a:off x="6858000" y="4495800"/>
            <a:ext cx="762000" cy="533400"/>
          </a:xfrm>
          <a:prstGeom prst="line">
            <a:avLst/>
          </a:prstGeom>
          <a:ln w="19050" cap="flat" cmpd="sng">
            <a:solidFill>
              <a:schemeClr val="tx1"/>
            </a:solidFill>
            <a:prstDash val="solid"/>
            <a:round/>
            <a:headEnd type="none" w="med" len="med"/>
            <a:tailEnd type="triangle" w="med" len="med"/>
          </a:ln>
        </p:spPr>
      </p:sp>
      <p:sp>
        <p:nvSpPr>
          <p:cNvPr id="15393" name="动作按钮: 后退或前一项 15393">
            <a:hlinkClick r:id="" action="ppaction://hlinkshowjump?jump=previousslide"/>
          </p:cNvPr>
          <p:cNvSpPr/>
          <p:nvPr/>
        </p:nvSpPr>
        <p:spPr>
          <a:xfrm>
            <a:off x="7620000" y="6172200"/>
            <a:ext cx="6096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5394" name="矩形 15394"/>
          <p:cNvSpPr/>
          <p:nvPr/>
        </p:nvSpPr>
        <p:spPr>
          <a:xfrm>
            <a:off x="9144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95" name="矩形 15395"/>
          <p:cNvSpPr/>
          <p:nvPr/>
        </p:nvSpPr>
        <p:spPr>
          <a:xfrm>
            <a:off x="27432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96" name="矩形 15396"/>
          <p:cNvSpPr/>
          <p:nvPr/>
        </p:nvSpPr>
        <p:spPr>
          <a:xfrm>
            <a:off x="914400" y="3886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97" name="矩形 15397"/>
          <p:cNvSpPr/>
          <p:nvPr/>
        </p:nvSpPr>
        <p:spPr>
          <a:xfrm>
            <a:off x="914400" y="4648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制造商</a:t>
            </a:r>
            <a:endParaRPr lang="zh-CN" altLang="en-US" b="1" dirty="0">
              <a:latin typeface="Arial" panose="020B0604020202020204" pitchFamily="34" charset="0"/>
              <a:ea typeface="宋体" panose="02010600030101010101" pitchFamily="2" charset="-122"/>
            </a:endParaRPr>
          </a:p>
        </p:txBody>
      </p:sp>
      <p:sp>
        <p:nvSpPr>
          <p:cNvPr id="15398" name="矩形 15398"/>
          <p:cNvSpPr/>
          <p:nvPr/>
        </p:nvSpPr>
        <p:spPr>
          <a:xfrm>
            <a:off x="2743200" y="3962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399" name="矩形 15399"/>
          <p:cNvSpPr/>
          <p:nvPr/>
        </p:nvSpPr>
        <p:spPr>
          <a:xfrm>
            <a:off x="2743200" y="4724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消费者</a:t>
            </a:r>
            <a:endParaRPr lang="zh-CN" altLang="en-US" b="1" dirty="0">
              <a:latin typeface="Arial" panose="020B0604020202020204" pitchFamily="34" charset="0"/>
              <a:ea typeface="宋体" panose="02010600030101010101" pitchFamily="2" charset="-122"/>
            </a:endParaRPr>
          </a:p>
        </p:txBody>
      </p:sp>
      <p:sp>
        <p:nvSpPr>
          <p:cNvPr id="15400" name="直接连接符 15400"/>
          <p:cNvSpPr/>
          <p:nvPr/>
        </p:nvSpPr>
        <p:spPr>
          <a:xfrm>
            <a:off x="1905000" y="3352800"/>
            <a:ext cx="762000" cy="0"/>
          </a:xfrm>
          <a:prstGeom prst="line">
            <a:avLst/>
          </a:prstGeom>
          <a:ln w="19050" cap="flat" cmpd="sng">
            <a:solidFill>
              <a:schemeClr val="tx1"/>
            </a:solidFill>
            <a:prstDash val="solid"/>
            <a:round/>
            <a:headEnd type="none" w="med" len="med"/>
            <a:tailEnd type="triangle" w="med" len="med"/>
          </a:ln>
        </p:spPr>
      </p:sp>
      <p:sp>
        <p:nvSpPr>
          <p:cNvPr id="15401" name="直接连接符 15401"/>
          <p:cNvSpPr/>
          <p:nvPr/>
        </p:nvSpPr>
        <p:spPr>
          <a:xfrm>
            <a:off x="1905000" y="3352800"/>
            <a:ext cx="838200" cy="838200"/>
          </a:xfrm>
          <a:prstGeom prst="line">
            <a:avLst/>
          </a:prstGeom>
          <a:ln w="19050" cap="flat" cmpd="sng">
            <a:solidFill>
              <a:schemeClr val="tx1"/>
            </a:solidFill>
            <a:prstDash val="solid"/>
            <a:round/>
            <a:headEnd type="none" w="med" len="med"/>
            <a:tailEnd type="triangle" w="med" len="med"/>
          </a:ln>
        </p:spPr>
      </p:sp>
      <p:sp>
        <p:nvSpPr>
          <p:cNvPr id="15402" name="直接连接符 15402"/>
          <p:cNvSpPr/>
          <p:nvPr/>
        </p:nvSpPr>
        <p:spPr>
          <a:xfrm>
            <a:off x="1905000" y="3352800"/>
            <a:ext cx="838200" cy="1524000"/>
          </a:xfrm>
          <a:prstGeom prst="line">
            <a:avLst/>
          </a:prstGeom>
          <a:ln w="19050" cap="flat" cmpd="sng">
            <a:solidFill>
              <a:schemeClr val="tx1"/>
            </a:solidFill>
            <a:prstDash val="solid"/>
            <a:round/>
            <a:headEnd type="none" w="med" len="med"/>
            <a:tailEnd type="triangle" w="med" len="med"/>
          </a:ln>
        </p:spPr>
      </p:sp>
      <p:sp>
        <p:nvSpPr>
          <p:cNvPr id="15403" name="直接连接符 15403"/>
          <p:cNvSpPr/>
          <p:nvPr/>
        </p:nvSpPr>
        <p:spPr>
          <a:xfrm flipV="1">
            <a:off x="1905000" y="3429000"/>
            <a:ext cx="762000" cy="685800"/>
          </a:xfrm>
          <a:prstGeom prst="line">
            <a:avLst/>
          </a:prstGeom>
          <a:ln w="19050" cap="flat" cmpd="sng">
            <a:solidFill>
              <a:schemeClr val="tx1"/>
            </a:solidFill>
            <a:prstDash val="solid"/>
            <a:round/>
            <a:headEnd type="none" w="med" len="med"/>
            <a:tailEnd type="triangle" w="med" len="med"/>
          </a:ln>
        </p:spPr>
      </p:sp>
      <p:sp>
        <p:nvSpPr>
          <p:cNvPr id="15404" name="直接连接符 15404"/>
          <p:cNvSpPr/>
          <p:nvPr/>
        </p:nvSpPr>
        <p:spPr>
          <a:xfrm flipV="1">
            <a:off x="1905000" y="3505200"/>
            <a:ext cx="762000" cy="1295400"/>
          </a:xfrm>
          <a:prstGeom prst="line">
            <a:avLst/>
          </a:prstGeom>
          <a:ln w="19050" cap="flat" cmpd="sng">
            <a:solidFill>
              <a:schemeClr val="tx1"/>
            </a:solidFill>
            <a:prstDash val="solid"/>
            <a:round/>
            <a:headEnd type="none" w="med" len="med"/>
            <a:tailEnd type="triangle" w="med" len="med"/>
          </a:ln>
        </p:spPr>
      </p:sp>
      <p:sp>
        <p:nvSpPr>
          <p:cNvPr id="15405" name="直接连接符 15405"/>
          <p:cNvSpPr/>
          <p:nvPr/>
        </p:nvSpPr>
        <p:spPr>
          <a:xfrm flipV="1">
            <a:off x="1905000" y="4191000"/>
            <a:ext cx="762000" cy="685800"/>
          </a:xfrm>
          <a:prstGeom prst="line">
            <a:avLst/>
          </a:prstGeom>
          <a:ln w="19050" cap="flat" cmpd="sng">
            <a:solidFill>
              <a:schemeClr val="tx1"/>
            </a:solidFill>
            <a:prstDash val="solid"/>
            <a:round/>
            <a:headEnd type="none" w="med" len="med"/>
            <a:tailEnd type="triangle" w="med" len="med"/>
          </a:ln>
        </p:spPr>
      </p:sp>
      <p:sp>
        <p:nvSpPr>
          <p:cNvPr id="15406" name="直接连接符 15406"/>
          <p:cNvSpPr/>
          <p:nvPr/>
        </p:nvSpPr>
        <p:spPr>
          <a:xfrm>
            <a:off x="1905000" y="4953000"/>
            <a:ext cx="838200" cy="0"/>
          </a:xfrm>
          <a:prstGeom prst="line">
            <a:avLst/>
          </a:prstGeom>
          <a:ln w="19050" cap="flat" cmpd="sng">
            <a:solidFill>
              <a:schemeClr val="tx1"/>
            </a:solidFill>
            <a:prstDash val="solid"/>
            <a:round/>
            <a:headEnd type="none" w="med" len="med"/>
            <a:tailEnd type="triangle" w="med" len="med"/>
          </a:ln>
        </p:spPr>
      </p:sp>
      <p:sp>
        <p:nvSpPr>
          <p:cNvPr id="15407" name="文本框 15407"/>
          <p:cNvSpPr txBox="1"/>
          <p:nvPr/>
        </p:nvSpPr>
        <p:spPr>
          <a:xfrm>
            <a:off x="1066800" y="5486400"/>
            <a:ext cx="2971800" cy="366713"/>
          </a:xfrm>
          <a:prstGeom prst="rect">
            <a:avLst/>
          </a:prstGeom>
          <a:noFill/>
          <a:ln w="9525">
            <a:noFill/>
          </a:ln>
        </p:spPr>
        <p:txBody>
          <a:bodyPr anchor="t">
            <a:spAutoFit/>
          </a:bodyPr>
          <a:p>
            <a:pPr>
              <a:spcBef>
                <a:spcPct val="50000"/>
              </a:spcBef>
              <a:buClrTx/>
              <a:buSzTx/>
              <a:buFontTx/>
            </a:pPr>
            <a:r>
              <a:rPr lang="zh-CN" altLang="en-US" b="1" dirty="0">
                <a:latin typeface="Arial" panose="020B0604020202020204" pitchFamily="34" charset="0"/>
                <a:ea typeface="宋体" panose="02010600030101010101" pitchFamily="2" charset="-122"/>
              </a:rPr>
              <a:t>接触次数</a:t>
            </a:r>
            <a:r>
              <a:rPr lang="en-US" altLang="zh-CN" b="1" dirty="0">
                <a:latin typeface="Arial" panose="020B0604020202020204" pitchFamily="34" charset="0"/>
                <a:ea typeface="宋体" panose="02010600030101010101" pitchFamily="2" charset="-122"/>
              </a:rPr>
              <a:t>=3*3=9</a:t>
            </a:r>
            <a:endParaRPr lang="en-US" altLang="zh-CN" b="1" dirty="0">
              <a:latin typeface="Arial" panose="020B0604020202020204" pitchFamily="34" charset="0"/>
              <a:ea typeface="宋体" panose="02010600030101010101" pitchFamily="2" charset="-122"/>
            </a:endParaRPr>
          </a:p>
        </p:txBody>
      </p:sp>
      <p:sp>
        <p:nvSpPr>
          <p:cNvPr id="15408"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5410" name="矩形 15409"/>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段蓑雨箱蜗洽权书缎颐呻货机役摧库知敦朽疯凰肾雾狱懂款徒姑戈区辕谦渠道策划渠道策划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文本框 16385"/>
          <p:cNvSpPr txBox="1"/>
          <p:nvPr/>
        </p:nvSpPr>
        <p:spPr>
          <a:xfrm>
            <a:off x="762000" y="2514600"/>
            <a:ext cx="33528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rPr>
              <a:t>在市场中是否有独家代理权</a:t>
            </a:r>
            <a:endParaRPr lang="zh-CN" altLang="en-US" sz="2000" b="1" dirty="0">
              <a:latin typeface="Arial" panose="020B0604020202020204" pitchFamily="34" charset="0"/>
              <a:ea typeface="宋体" panose="02010600030101010101" pitchFamily="2" charset="-122"/>
            </a:endParaRPr>
          </a:p>
        </p:txBody>
      </p:sp>
      <p:sp>
        <p:nvSpPr>
          <p:cNvPr id="16386" name="文本框 16386"/>
          <p:cNvSpPr txBox="1"/>
          <p:nvPr/>
        </p:nvSpPr>
        <p:spPr>
          <a:xfrm>
            <a:off x="762000" y="3124200"/>
            <a:ext cx="35814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rPr>
              <a:t>在市场中被授予代理权的不同</a:t>
            </a:r>
            <a:endParaRPr lang="zh-CN" altLang="en-US" sz="2000" b="1" dirty="0">
              <a:latin typeface="Arial" panose="020B0604020202020204" pitchFamily="34" charset="0"/>
              <a:ea typeface="宋体" panose="02010600030101010101" pitchFamily="2" charset="-122"/>
            </a:endParaRPr>
          </a:p>
        </p:txBody>
      </p:sp>
      <p:sp>
        <p:nvSpPr>
          <p:cNvPr id="16387" name="文本框 16387"/>
          <p:cNvSpPr txBox="1"/>
          <p:nvPr/>
        </p:nvSpPr>
        <p:spPr>
          <a:xfrm>
            <a:off x="762000" y="3657600"/>
            <a:ext cx="24384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rPr>
              <a:t>与厂家的交易方式</a:t>
            </a:r>
            <a:endParaRPr lang="zh-CN" altLang="en-US" sz="2000" b="1" dirty="0">
              <a:latin typeface="Arial" panose="020B0604020202020204" pitchFamily="34" charset="0"/>
              <a:ea typeface="宋体" panose="02010600030101010101" pitchFamily="2" charset="-122"/>
            </a:endParaRPr>
          </a:p>
        </p:txBody>
      </p:sp>
      <p:sp>
        <p:nvSpPr>
          <p:cNvPr id="16388" name="矩形 16388"/>
          <p:cNvSpPr/>
          <p:nvPr/>
        </p:nvSpPr>
        <p:spPr>
          <a:xfrm>
            <a:off x="685800" y="638175"/>
            <a:ext cx="2503488" cy="457200"/>
          </a:xfrm>
          <a:prstGeom prst="rect">
            <a:avLst/>
          </a:prstGeom>
          <a:noFill/>
          <a:ln w="9525">
            <a:noFill/>
          </a:ln>
        </p:spPr>
        <p:txBody>
          <a:bodyPr wrap="none" anchor="t">
            <a:spAutoFit/>
          </a:bodyPr>
          <a:p>
            <a:pPr lvl="1" indent="0">
              <a:buClrTx/>
              <a:buSzTx/>
              <a:buFontTx/>
              <a:buNone/>
            </a:pPr>
            <a:r>
              <a:rPr lang="zh-CN" altLang="en-US" sz="2400" b="1" u="none" dirty="0">
                <a:solidFill>
                  <a:srgbClr val="000000"/>
                </a:solidFill>
                <a:effectLst/>
                <a:latin typeface="Arial" panose="020B0604020202020204" pitchFamily="34" charset="0"/>
                <a:ea typeface="宋体" panose="02010600030101010101" pitchFamily="2" charset="-122"/>
              </a:rPr>
              <a:t>♠  代理商模式</a:t>
            </a:r>
            <a:endParaRPr lang="zh-CN" altLang="en-US" sz="2400" b="1" u="none" dirty="0">
              <a:solidFill>
                <a:srgbClr val="000000"/>
              </a:solidFill>
              <a:effectLst/>
              <a:latin typeface="Arial" panose="020B0604020202020204" pitchFamily="34" charset="0"/>
              <a:ea typeface="宋体" panose="02010600030101010101" pitchFamily="2" charset="-122"/>
            </a:endParaRPr>
          </a:p>
        </p:txBody>
      </p:sp>
      <p:sp>
        <p:nvSpPr>
          <p:cNvPr id="16389" name="矩形 16389"/>
          <p:cNvSpPr/>
          <p:nvPr/>
        </p:nvSpPr>
        <p:spPr>
          <a:xfrm>
            <a:off x="4572000" y="2514600"/>
            <a:ext cx="2484438" cy="396875"/>
          </a:xfrm>
          <a:prstGeom prst="rect">
            <a:avLst/>
          </a:prstGeom>
          <a:noFill/>
          <a:ln w="9525">
            <a:noFill/>
          </a:ln>
        </p:spPr>
        <p:txBody>
          <a:bodyPr wrap="none" anchor="t">
            <a:spAutoFit/>
          </a:bodyPr>
          <a:p>
            <a:pPr>
              <a:buClrTx/>
              <a:buSzTx/>
              <a:buFontTx/>
            </a:pPr>
            <a:r>
              <a:rPr lang="zh-CN" altLang="en-US" sz="2000" b="1" dirty="0">
                <a:latin typeface="Arial" panose="020B0604020202020204" pitchFamily="34" charset="0"/>
                <a:ea typeface="宋体" panose="02010600030101010101" pitchFamily="2" charset="-122"/>
              </a:rPr>
              <a:t>独家代理、多家代理</a:t>
            </a:r>
            <a:endParaRPr lang="zh-CN" altLang="en-US" sz="2000" b="1" dirty="0">
              <a:latin typeface="Arial" panose="020B0604020202020204" pitchFamily="34" charset="0"/>
              <a:ea typeface="宋体" panose="02010600030101010101" pitchFamily="2" charset="-122"/>
            </a:endParaRPr>
          </a:p>
        </p:txBody>
      </p:sp>
      <p:sp>
        <p:nvSpPr>
          <p:cNvPr id="16390" name="矩形 16390"/>
          <p:cNvSpPr/>
          <p:nvPr/>
        </p:nvSpPr>
        <p:spPr>
          <a:xfrm>
            <a:off x="3886200" y="2565400"/>
            <a:ext cx="692150" cy="396875"/>
          </a:xfrm>
          <a:prstGeom prst="rect">
            <a:avLst/>
          </a:prstGeom>
          <a:noFill/>
          <a:ln w="9525">
            <a:noFill/>
          </a:ln>
        </p:spPr>
        <p:txBody>
          <a:bodyPr wrap="none" anchor="t">
            <a:spAutoFit/>
          </a:bodyPr>
          <a:p>
            <a:pPr>
              <a:buClrTx/>
              <a:buSzTx/>
              <a:buFontTx/>
            </a:pPr>
            <a:r>
              <a:rPr lang="en-US" altLang="zh-CN" sz="2000" b="1"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p:txBody>
      </p:sp>
      <p:sp>
        <p:nvSpPr>
          <p:cNvPr id="16391" name="矩形 16391"/>
          <p:cNvSpPr/>
          <p:nvPr/>
        </p:nvSpPr>
        <p:spPr>
          <a:xfrm>
            <a:off x="4191000" y="3098800"/>
            <a:ext cx="2690813" cy="396875"/>
          </a:xfrm>
          <a:prstGeom prst="rect">
            <a:avLst/>
          </a:prstGeom>
          <a:noFill/>
          <a:ln w="9525">
            <a:noFill/>
          </a:ln>
        </p:spPr>
        <p:txBody>
          <a:bodyPr wrap="none" anchor="t">
            <a:spAutoFit/>
          </a:bodyPr>
          <a:p>
            <a:pPr>
              <a:buClrTx/>
              <a:buSzTx/>
              <a:buFontTx/>
            </a:pPr>
            <a:r>
              <a:rPr lang="en-US" altLang="zh-CN" sz="2000" b="1"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总代理、分代理</a:t>
            </a:r>
            <a:endParaRPr lang="zh-CN" altLang="en-US" sz="2000" b="1" dirty="0">
              <a:latin typeface="Arial" panose="020B0604020202020204" pitchFamily="34" charset="0"/>
              <a:ea typeface="宋体" panose="02010600030101010101" pitchFamily="2" charset="-122"/>
            </a:endParaRPr>
          </a:p>
        </p:txBody>
      </p:sp>
      <p:sp>
        <p:nvSpPr>
          <p:cNvPr id="16392" name="矩形 16392"/>
          <p:cNvSpPr/>
          <p:nvPr/>
        </p:nvSpPr>
        <p:spPr>
          <a:xfrm>
            <a:off x="2971800" y="3657600"/>
            <a:ext cx="641350" cy="366713"/>
          </a:xfrm>
          <a:prstGeom prst="rect">
            <a:avLst/>
          </a:prstGeom>
          <a:noFill/>
          <a:ln w="9525">
            <a:noFill/>
          </a:ln>
        </p:spPr>
        <p:txBody>
          <a:bodyPr wrap="none" anchor="t">
            <a:spAutoFit/>
          </a:bodyPr>
          <a:p>
            <a:pPr>
              <a:spcBef>
                <a:spcPct val="50000"/>
              </a:spcBef>
              <a:buClrTx/>
              <a:buSzTx/>
              <a:buFontTx/>
            </a:pPr>
            <a:r>
              <a:rPr lang="en-US" altLang="zh-CN"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p:txBody>
      </p:sp>
      <p:sp>
        <p:nvSpPr>
          <p:cNvPr id="16393" name="矩形 16393"/>
          <p:cNvSpPr/>
          <p:nvPr/>
        </p:nvSpPr>
        <p:spPr>
          <a:xfrm>
            <a:off x="3581400" y="3657600"/>
            <a:ext cx="2484438" cy="396875"/>
          </a:xfrm>
          <a:prstGeom prst="rect">
            <a:avLst/>
          </a:prstGeom>
          <a:noFill/>
          <a:ln w="9525">
            <a:noFill/>
          </a:ln>
        </p:spPr>
        <p:txBody>
          <a:bodyPr wrap="none" anchor="t">
            <a:spAutoFit/>
          </a:bodyPr>
          <a:p>
            <a:pPr>
              <a:buClrTx/>
              <a:buSzTx/>
              <a:buFontTx/>
            </a:pPr>
            <a:r>
              <a:rPr lang="zh-CN" altLang="en-US" sz="2000" b="1" dirty="0">
                <a:latin typeface="Arial" panose="020B0604020202020204" pitchFamily="34" charset="0"/>
                <a:ea typeface="宋体" panose="02010600030101010101" pitchFamily="2" charset="-122"/>
              </a:rPr>
              <a:t>佣金代理、买断代理</a:t>
            </a:r>
            <a:endParaRPr lang="zh-CN" altLang="en-US" sz="2000" b="1" dirty="0">
              <a:latin typeface="Arial" panose="020B0604020202020204" pitchFamily="34" charset="0"/>
              <a:ea typeface="宋体" panose="02010600030101010101" pitchFamily="2" charset="-122"/>
            </a:endParaRPr>
          </a:p>
        </p:txBody>
      </p:sp>
      <p:sp>
        <p:nvSpPr>
          <p:cNvPr id="16394" name="文本框 16394"/>
          <p:cNvSpPr txBox="1"/>
          <p:nvPr/>
        </p:nvSpPr>
        <p:spPr>
          <a:xfrm>
            <a:off x="2514600" y="5334000"/>
            <a:ext cx="3886200" cy="396875"/>
          </a:xfrm>
          <a:prstGeom prst="rect">
            <a:avLst/>
          </a:prstGeom>
          <a:noFill/>
          <a:ln w="9525">
            <a:noFill/>
          </a:ln>
        </p:spPr>
        <p:txBody>
          <a:bodyPr anchor="t">
            <a:spAutoFit/>
          </a:bodyPr>
          <a:p>
            <a:pPr>
              <a:spcBef>
                <a:spcPct val="50000"/>
              </a:spcBef>
              <a:buClrTx/>
              <a:buSzTx/>
              <a:buFontTx/>
            </a:pPr>
            <a:r>
              <a:rPr lang="zh-CN" altLang="en-US" sz="2000" b="1" dirty="0">
                <a:solidFill>
                  <a:srgbClr val="CC3300"/>
                </a:solidFill>
                <a:latin typeface="Arial" panose="020B0604020202020204" pitchFamily="34" charset="0"/>
                <a:ea typeface="方正舒体" pitchFamily="2" charset="-122"/>
                <a:hlinkClick r:id="rId1" action="ppaction://hlinksldjump"/>
              </a:rPr>
              <a:t>志高空调</a:t>
            </a:r>
            <a:r>
              <a:rPr lang="en-US" altLang="zh-CN" sz="2000" b="1" dirty="0">
                <a:solidFill>
                  <a:srgbClr val="CC3300"/>
                </a:solidFill>
                <a:latin typeface="Arial" panose="020B0604020202020204" pitchFamily="34" charset="0"/>
                <a:ea typeface="方正舒体" pitchFamily="2" charset="-122"/>
                <a:hlinkClick r:id="rId1" action="ppaction://hlinksldjump"/>
              </a:rPr>
              <a:t>——</a:t>
            </a:r>
            <a:r>
              <a:rPr lang="zh-CN" altLang="en-US" sz="2000" b="1" dirty="0">
                <a:solidFill>
                  <a:srgbClr val="CC3300"/>
                </a:solidFill>
                <a:latin typeface="Arial" panose="020B0604020202020204" pitchFamily="34" charset="0"/>
                <a:ea typeface="方正舒体" pitchFamily="2" charset="-122"/>
                <a:hlinkClick r:id="rId1" action="ppaction://hlinksldjump"/>
              </a:rPr>
              <a:t>区域总代理制</a:t>
            </a:r>
            <a:endParaRPr lang="zh-CN" altLang="en-US" sz="2000" b="1" dirty="0">
              <a:solidFill>
                <a:srgbClr val="CC3300"/>
              </a:solidFill>
              <a:latin typeface="Arial" panose="020B0604020202020204" pitchFamily="34" charset="0"/>
              <a:ea typeface="方正舒体" pitchFamily="2" charset="-122"/>
            </a:endParaRPr>
          </a:p>
        </p:txBody>
      </p:sp>
      <p:sp>
        <p:nvSpPr>
          <p:cNvPr id="16395" name="文本框 16395"/>
          <p:cNvSpPr txBox="1"/>
          <p:nvPr/>
        </p:nvSpPr>
        <p:spPr>
          <a:xfrm>
            <a:off x="2286000" y="5791200"/>
            <a:ext cx="4953000" cy="396875"/>
          </a:xfrm>
          <a:prstGeom prst="rect">
            <a:avLst/>
          </a:prstGeom>
          <a:noFill/>
          <a:ln w="9525">
            <a:noFill/>
          </a:ln>
        </p:spPr>
        <p:txBody>
          <a:bodyPr anchor="t">
            <a:spAutoFit/>
          </a:bodyPr>
          <a:p>
            <a:pPr>
              <a:spcBef>
                <a:spcPct val="50000"/>
              </a:spcBef>
              <a:buClrTx/>
              <a:buSzTx/>
              <a:buFontTx/>
            </a:pPr>
            <a:r>
              <a:rPr lang="en-US" altLang="zh-CN" sz="2000" b="1" dirty="0">
                <a:solidFill>
                  <a:srgbClr val="CC3300"/>
                </a:solidFill>
                <a:latin typeface="Arial" panose="020B0604020202020204" pitchFamily="34" charset="0"/>
                <a:ea typeface="方正舒体" pitchFamily="2" charset="-122"/>
              </a:rPr>
              <a:t>  </a:t>
            </a:r>
            <a:r>
              <a:rPr lang="zh-CN" altLang="en-US" sz="2000" b="1" dirty="0">
                <a:solidFill>
                  <a:srgbClr val="CC3300"/>
                </a:solidFill>
                <a:latin typeface="Arial" panose="020B0604020202020204" pitchFamily="34" charset="0"/>
                <a:ea typeface="方正舒体" pitchFamily="2" charset="-122"/>
                <a:hlinkClick r:id="rId2" action="ppaction://hlinksldjump"/>
              </a:rPr>
              <a:t>飞利浦、三星总代理的设置策划</a:t>
            </a:r>
            <a:endParaRPr lang="zh-CN" altLang="en-US" sz="2000" b="1" dirty="0">
              <a:solidFill>
                <a:srgbClr val="CC3300"/>
              </a:solidFill>
              <a:latin typeface="Arial" panose="020B0604020202020204" pitchFamily="34" charset="0"/>
              <a:ea typeface="方正舒体" pitchFamily="2" charset="-122"/>
            </a:endParaRPr>
          </a:p>
        </p:txBody>
      </p:sp>
      <p:sp>
        <p:nvSpPr>
          <p:cNvPr id="16396" name="矩形 16396"/>
          <p:cNvSpPr/>
          <p:nvPr/>
        </p:nvSpPr>
        <p:spPr>
          <a:xfrm>
            <a:off x="838200" y="1143000"/>
            <a:ext cx="7467600" cy="701675"/>
          </a:xfrm>
          <a:prstGeom prst="rect">
            <a:avLst/>
          </a:prstGeom>
          <a:noFill/>
          <a:ln w="9525">
            <a:noFill/>
          </a:ln>
        </p:spPr>
        <p:txBody>
          <a:bodyPr anchor="t">
            <a:spAutoFit/>
          </a:bodyPr>
          <a:p>
            <a:pPr>
              <a:buClrTx/>
              <a:buSzTx/>
              <a:buFontTx/>
            </a:pPr>
            <a:r>
              <a:rPr lang="en-US" altLang="zh-CN" b="1"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采用合同契约方式，取得生产企业产品的代理销售权或用户的代理采购权，交易完成后收取佣金。</a:t>
            </a:r>
            <a:endParaRPr lang="zh-CN" altLang="en-US" sz="2000" b="1" dirty="0">
              <a:latin typeface="Arial" panose="020B0604020202020204" pitchFamily="34" charset="0"/>
              <a:ea typeface="宋体" panose="02010600030101010101" pitchFamily="2" charset="-122"/>
            </a:endParaRPr>
          </a:p>
        </p:txBody>
      </p:sp>
      <p:sp>
        <p:nvSpPr>
          <p:cNvPr id="16397" name="文本框 16397"/>
          <p:cNvSpPr txBox="1"/>
          <p:nvPr/>
        </p:nvSpPr>
        <p:spPr>
          <a:xfrm>
            <a:off x="838200" y="2057400"/>
            <a:ext cx="838200" cy="396875"/>
          </a:xfrm>
          <a:prstGeom prst="rect">
            <a:avLst/>
          </a:prstGeom>
          <a:solidFill>
            <a:srgbClr val="FFCC99">
              <a:alpha val="53000"/>
            </a:srgbClr>
          </a:solid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rPr>
              <a:t>分类</a:t>
            </a:r>
            <a:endParaRPr lang="zh-CN" altLang="en-US" sz="2000" b="1" dirty="0">
              <a:latin typeface="Arial" panose="020B0604020202020204" pitchFamily="34" charset="0"/>
              <a:ea typeface="宋体" panose="02010600030101010101" pitchFamily="2" charset="-122"/>
            </a:endParaRPr>
          </a:p>
        </p:txBody>
      </p:sp>
      <p:sp>
        <p:nvSpPr>
          <p:cNvPr id="16398" name="文本框 16398">
            <a:hlinkClick r:id="rId3" action="ppaction://hlinksldjump"/>
          </p:cNvPr>
          <p:cNvSpPr txBox="1"/>
          <p:nvPr/>
        </p:nvSpPr>
        <p:spPr>
          <a:xfrm>
            <a:off x="838200" y="4191000"/>
            <a:ext cx="762000" cy="396875"/>
          </a:xfrm>
          <a:prstGeom prst="rect">
            <a:avLst/>
          </a:prstGeom>
          <a:solidFill>
            <a:srgbClr val="FFCC99">
              <a:alpha val="57999"/>
            </a:srgbClr>
          </a:solid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hlinkClick r:id="rId3" action="ppaction://hlinksldjump"/>
              </a:rPr>
              <a:t>特点</a:t>
            </a:r>
            <a:endParaRPr lang="zh-CN" altLang="en-US" sz="2000" b="1" dirty="0">
              <a:latin typeface="Arial" panose="020B0604020202020204" pitchFamily="34" charset="0"/>
              <a:ea typeface="宋体" panose="02010600030101010101" pitchFamily="2" charset="-122"/>
            </a:endParaRPr>
          </a:p>
        </p:txBody>
      </p:sp>
      <p:sp>
        <p:nvSpPr>
          <p:cNvPr id="16399" name="文本框 16399"/>
          <p:cNvSpPr txBox="1"/>
          <p:nvPr/>
        </p:nvSpPr>
        <p:spPr>
          <a:xfrm>
            <a:off x="838200" y="4800600"/>
            <a:ext cx="1219200" cy="396875"/>
          </a:xfrm>
          <a:prstGeom prst="rect">
            <a:avLst/>
          </a:prstGeom>
          <a:solidFill>
            <a:srgbClr val="FFCC99">
              <a:alpha val="53000"/>
            </a:srgbClr>
          </a:solid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hlinkClick r:id="rId4" action="ppaction://hlinksldjump"/>
              </a:rPr>
              <a:t>选择标准</a:t>
            </a:r>
            <a:endParaRPr lang="zh-CN" altLang="en-US" sz="2000" b="1" dirty="0">
              <a:latin typeface="Arial" panose="020B0604020202020204" pitchFamily="34" charset="0"/>
              <a:ea typeface="宋体" panose="02010600030101010101" pitchFamily="2" charset="-122"/>
            </a:endParaRPr>
          </a:p>
        </p:txBody>
      </p:sp>
      <p:sp>
        <p:nvSpPr>
          <p:cNvPr id="16400" name="文本框 16400"/>
          <p:cNvSpPr txBox="1"/>
          <p:nvPr/>
        </p:nvSpPr>
        <p:spPr>
          <a:xfrm>
            <a:off x="762000" y="5486400"/>
            <a:ext cx="1219200" cy="396875"/>
          </a:xfrm>
          <a:prstGeom prst="rect">
            <a:avLst/>
          </a:prstGeom>
          <a:solidFill>
            <a:srgbClr val="FFCC99">
              <a:alpha val="57999"/>
            </a:srgbClr>
          </a:solidFill>
          <a:ln w="9525">
            <a:noFill/>
          </a:ln>
        </p:spPr>
        <p:txBody>
          <a:bodyPr anchor="t">
            <a:spAutoFit/>
          </a:bodyPr>
          <a:p>
            <a:pPr>
              <a:spcBef>
                <a:spcPct val="50000"/>
              </a:spcBef>
              <a:buClrTx/>
              <a:buSzTx/>
              <a:buFontTx/>
            </a:pPr>
            <a:r>
              <a:rPr lang="zh-CN" altLang="en-US" sz="2000" b="1" i="1" dirty="0">
                <a:latin typeface="Arial" panose="020B0604020202020204" pitchFamily="34" charset="0"/>
                <a:ea typeface="宋体" panose="02010600030101010101" pitchFamily="2" charset="-122"/>
              </a:rPr>
              <a:t>案例链接</a:t>
            </a:r>
            <a:endParaRPr lang="zh-CN" altLang="en-US" sz="2000" b="1" i="1" dirty="0">
              <a:latin typeface="Arial" panose="020B0604020202020204" pitchFamily="34" charset="0"/>
              <a:ea typeface="宋体" panose="02010600030101010101" pitchFamily="2" charset="-122"/>
            </a:endParaRPr>
          </a:p>
        </p:txBody>
      </p:sp>
      <p:sp>
        <p:nvSpPr>
          <p:cNvPr id="16401" name="动作按钮: 后退或前一项 16401">
            <a:hlinkClick r:id="rId5" action="ppaction://hlinksldjump"/>
          </p:cNvPr>
          <p:cNvSpPr/>
          <p:nvPr/>
        </p:nvSpPr>
        <p:spPr>
          <a:xfrm>
            <a:off x="7772400" y="6019800"/>
            <a:ext cx="4572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640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6404" name="矩形 1640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歹残乍中极吵赌堤蝉曼赫者谊郡彻熏乙像闻暴敷能弗革涩尧僳颜峙僧索困渠道策划渠道策划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8">
                                            <p:txEl>
                                              <p:charRg st="0" end="9"/>
                                            </p:txEl>
                                          </p:spTgt>
                                        </p:tgtEl>
                                        <p:attrNameLst>
                                          <p:attrName>style.visibility</p:attrName>
                                        </p:attrNameLst>
                                      </p:cBhvr>
                                      <p:to>
                                        <p:strVal val="visible"/>
                                      </p:to>
                                    </p:set>
                                    <p:animEffect transition="in" filter="blinds(horizontal)">
                                      <p:cBhvr>
                                        <p:cTn id="7" dur="500"/>
                                        <p:tgtEl>
                                          <p:spTgt spid="16388">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6396">
                                            <p:txEl>
                                              <p:charRg st="0" end="49"/>
                                            </p:txEl>
                                          </p:spTgt>
                                        </p:tgtEl>
                                        <p:attrNameLst>
                                          <p:attrName>style.visibility</p:attrName>
                                        </p:attrNameLst>
                                      </p:cBhvr>
                                      <p:to>
                                        <p:strVal val="visible"/>
                                      </p:to>
                                    </p:set>
                                    <p:anim calcmode="lin" valueType="num">
                                      <p:cBhvr>
                                        <p:cTn id="12" dur="1000" fill="hold"/>
                                        <p:tgtEl>
                                          <p:spTgt spid="16396">
                                            <p:txEl>
                                              <p:charRg st="0" end="49"/>
                                            </p:txEl>
                                          </p:spTgt>
                                        </p:tgtEl>
                                        <p:attrNameLst>
                                          <p:attrName>ppt_w</p:attrName>
                                        </p:attrNameLst>
                                      </p:cBhvr>
                                      <p:tavLst>
                                        <p:tav tm="0">
                                          <p:val>
                                            <p:strVal val="#ppt_w*0.70"/>
                                          </p:val>
                                        </p:tav>
                                        <p:tav tm="100000">
                                          <p:val>
                                            <p:strVal val="#ppt_w"/>
                                          </p:val>
                                        </p:tav>
                                      </p:tavLst>
                                    </p:anim>
                                    <p:anim calcmode="lin" valueType="num">
                                      <p:cBhvr>
                                        <p:cTn id="13" dur="1000" fill="hold"/>
                                        <p:tgtEl>
                                          <p:spTgt spid="16396">
                                            <p:txEl>
                                              <p:charRg st="0" end="49"/>
                                            </p:txEl>
                                          </p:spTgt>
                                        </p:tgtEl>
                                        <p:attrNameLst>
                                          <p:attrName>ppt_h</p:attrName>
                                        </p:attrNameLst>
                                      </p:cBhvr>
                                      <p:tavLst>
                                        <p:tav tm="0">
                                          <p:val>
                                            <p:strVal val="#ppt_h"/>
                                          </p:val>
                                        </p:tav>
                                        <p:tav tm="100000">
                                          <p:val>
                                            <p:strVal val="#ppt_h"/>
                                          </p:val>
                                        </p:tav>
                                      </p:tavLst>
                                    </p:anim>
                                    <p:animEffect transition="in" filter="fade">
                                      <p:cBhvr>
                                        <p:cTn id="14" dur="1000"/>
                                        <p:tgtEl>
                                          <p:spTgt spid="16396">
                                            <p:txEl>
                                              <p:charRg st="0" end="49"/>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6397"/>
                                        </p:tgtEl>
                                        <p:attrNameLst>
                                          <p:attrName>style.visibility</p:attrName>
                                        </p:attrNameLst>
                                      </p:cBhvr>
                                      <p:to>
                                        <p:strVal val="visible"/>
                                      </p:to>
                                    </p:set>
                                    <p:animEffect transition="in" filter="dissolve">
                                      <p:cBhvr>
                                        <p:cTn id="19" dur="500"/>
                                        <p:tgtEl>
                                          <p:spTgt spid="1639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6385"/>
                                        </p:tgtEl>
                                        <p:attrNameLst>
                                          <p:attrName>style.visibility</p:attrName>
                                        </p:attrNameLst>
                                      </p:cBhvr>
                                      <p:to>
                                        <p:strVal val="visible"/>
                                      </p:to>
                                    </p:set>
                                    <p:anim calcmode="lin" valueType="num">
                                      <p:cBhvr>
                                        <p:cTn id="24" dur="1000" fill="hold"/>
                                        <p:tgtEl>
                                          <p:spTgt spid="16385"/>
                                        </p:tgtEl>
                                        <p:attrNameLst>
                                          <p:attrName>ppt_w</p:attrName>
                                        </p:attrNameLst>
                                      </p:cBhvr>
                                      <p:tavLst>
                                        <p:tav tm="0">
                                          <p:val>
                                            <p:strVal val="#ppt_w*0.70"/>
                                          </p:val>
                                        </p:tav>
                                        <p:tav tm="100000">
                                          <p:val>
                                            <p:strVal val="#ppt_w"/>
                                          </p:val>
                                        </p:tav>
                                      </p:tavLst>
                                    </p:anim>
                                    <p:anim calcmode="lin" valueType="num">
                                      <p:cBhvr>
                                        <p:cTn id="25" dur="1000" fill="hold"/>
                                        <p:tgtEl>
                                          <p:spTgt spid="16385"/>
                                        </p:tgtEl>
                                        <p:attrNameLst>
                                          <p:attrName>ppt_h</p:attrName>
                                        </p:attrNameLst>
                                      </p:cBhvr>
                                      <p:tavLst>
                                        <p:tav tm="0">
                                          <p:val>
                                            <p:strVal val="#ppt_h"/>
                                          </p:val>
                                        </p:tav>
                                        <p:tav tm="100000">
                                          <p:val>
                                            <p:strVal val="#ppt_h"/>
                                          </p:val>
                                        </p:tav>
                                      </p:tavLst>
                                    </p:anim>
                                    <p:animEffect transition="in" filter="fade">
                                      <p:cBhvr>
                                        <p:cTn id="26" dur="1000"/>
                                        <p:tgtEl>
                                          <p:spTgt spid="16385"/>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6390"/>
                                        </p:tgtEl>
                                        <p:attrNameLst>
                                          <p:attrName>style.visibility</p:attrName>
                                        </p:attrNameLst>
                                      </p:cBhvr>
                                      <p:to>
                                        <p:strVal val="visible"/>
                                      </p:to>
                                    </p:set>
                                    <p:anim calcmode="lin" valueType="num">
                                      <p:cBhvr>
                                        <p:cTn id="29" dur="1000" fill="hold"/>
                                        <p:tgtEl>
                                          <p:spTgt spid="16390"/>
                                        </p:tgtEl>
                                        <p:attrNameLst>
                                          <p:attrName>ppt_w</p:attrName>
                                        </p:attrNameLst>
                                      </p:cBhvr>
                                      <p:tavLst>
                                        <p:tav tm="0">
                                          <p:val>
                                            <p:strVal val="#ppt_w*0.70"/>
                                          </p:val>
                                        </p:tav>
                                        <p:tav tm="100000">
                                          <p:val>
                                            <p:strVal val="#ppt_w"/>
                                          </p:val>
                                        </p:tav>
                                      </p:tavLst>
                                    </p:anim>
                                    <p:anim calcmode="lin" valueType="num">
                                      <p:cBhvr>
                                        <p:cTn id="30" dur="1000" fill="hold"/>
                                        <p:tgtEl>
                                          <p:spTgt spid="16390"/>
                                        </p:tgtEl>
                                        <p:attrNameLst>
                                          <p:attrName>ppt_h</p:attrName>
                                        </p:attrNameLst>
                                      </p:cBhvr>
                                      <p:tavLst>
                                        <p:tav tm="0">
                                          <p:val>
                                            <p:strVal val="#ppt_h"/>
                                          </p:val>
                                        </p:tav>
                                        <p:tav tm="100000">
                                          <p:val>
                                            <p:strVal val="#ppt_h"/>
                                          </p:val>
                                        </p:tav>
                                      </p:tavLst>
                                    </p:anim>
                                    <p:animEffect transition="in" filter="fade">
                                      <p:cBhvr>
                                        <p:cTn id="31" dur="1000"/>
                                        <p:tgtEl>
                                          <p:spTgt spid="16390"/>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6389"/>
                                        </p:tgtEl>
                                        <p:attrNameLst>
                                          <p:attrName>style.visibility</p:attrName>
                                        </p:attrNameLst>
                                      </p:cBhvr>
                                      <p:to>
                                        <p:strVal val="visible"/>
                                      </p:to>
                                    </p:set>
                                    <p:anim calcmode="lin" valueType="num">
                                      <p:cBhvr>
                                        <p:cTn id="34" dur="1000" fill="hold"/>
                                        <p:tgtEl>
                                          <p:spTgt spid="16389"/>
                                        </p:tgtEl>
                                        <p:attrNameLst>
                                          <p:attrName>ppt_w</p:attrName>
                                        </p:attrNameLst>
                                      </p:cBhvr>
                                      <p:tavLst>
                                        <p:tav tm="0">
                                          <p:val>
                                            <p:strVal val="#ppt_w*0.70"/>
                                          </p:val>
                                        </p:tav>
                                        <p:tav tm="100000">
                                          <p:val>
                                            <p:strVal val="#ppt_w"/>
                                          </p:val>
                                        </p:tav>
                                      </p:tavLst>
                                    </p:anim>
                                    <p:anim calcmode="lin" valueType="num">
                                      <p:cBhvr>
                                        <p:cTn id="35" dur="1000" fill="hold"/>
                                        <p:tgtEl>
                                          <p:spTgt spid="16389"/>
                                        </p:tgtEl>
                                        <p:attrNameLst>
                                          <p:attrName>ppt_h</p:attrName>
                                        </p:attrNameLst>
                                      </p:cBhvr>
                                      <p:tavLst>
                                        <p:tav tm="0">
                                          <p:val>
                                            <p:strVal val="#ppt_h"/>
                                          </p:val>
                                        </p:tav>
                                        <p:tav tm="100000">
                                          <p:val>
                                            <p:strVal val="#ppt_h"/>
                                          </p:val>
                                        </p:tav>
                                      </p:tavLst>
                                    </p:anim>
                                    <p:animEffect transition="in" filter="fade">
                                      <p:cBhvr>
                                        <p:cTn id="36" dur="1000"/>
                                        <p:tgtEl>
                                          <p:spTgt spid="16389"/>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6391"/>
                                        </p:tgtEl>
                                        <p:attrNameLst>
                                          <p:attrName>style.visibility</p:attrName>
                                        </p:attrNameLst>
                                      </p:cBhvr>
                                      <p:to>
                                        <p:strVal val="visible"/>
                                      </p:to>
                                    </p:set>
                                    <p:anim calcmode="lin" valueType="num">
                                      <p:cBhvr>
                                        <p:cTn id="41" dur="1000" fill="hold"/>
                                        <p:tgtEl>
                                          <p:spTgt spid="16391"/>
                                        </p:tgtEl>
                                        <p:attrNameLst>
                                          <p:attrName>ppt_w</p:attrName>
                                        </p:attrNameLst>
                                      </p:cBhvr>
                                      <p:tavLst>
                                        <p:tav tm="0">
                                          <p:val>
                                            <p:strVal val="#ppt_w*0.70"/>
                                          </p:val>
                                        </p:tav>
                                        <p:tav tm="100000">
                                          <p:val>
                                            <p:strVal val="#ppt_w"/>
                                          </p:val>
                                        </p:tav>
                                      </p:tavLst>
                                    </p:anim>
                                    <p:anim calcmode="lin" valueType="num">
                                      <p:cBhvr>
                                        <p:cTn id="42" dur="1000" fill="hold"/>
                                        <p:tgtEl>
                                          <p:spTgt spid="16391"/>
                                        </p:tgtEl>
                                        <p:attrNameLst>
                                          <p:attrName>ppt_h</p:attrName>
                                        </p:attrNameLst>
                                      </p:cBhvr>
                                      <p:tavLst>
                                        <p:tav tm="0">
                                          <p:val>
                                            <p:strVal val="#ppt_h"/>
                                          </p:val>
                                        </p:tav>
                                        <p:tav tm="100000">
                                          <p:val>
                                            <p:strVal val="#ppt_h"/>
                                          </p:val>
                                        </p:tav>
                                      </p:tavLst>
                                    </p:anim>
                                    <p:animEffect transition="in" filter="fade">
                                      <p:cBhvr>
                                        <p:cTn id="43" dur="1000"/>
                                        <p:tgtEl>
                                          <p:spTgt spid="16391"/>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6386"/>
                                        </p:tgtEl>
                                        <p:attrNameLst>
                                          <p:attrName>style.visibility</p:attrName>
                                        </p:attrNameLst>
                                      </p:cBhvr>
                                      <p:to>
                                        <p:strVal val="visible"/>
                                      </p:to>
                                    </p:set>
                                    <p:anim calcmode="lin" valueType="num">
                                      <p:cBhvr>
                                        <p:cTn id="46" dur="1000" fill="hold"/>
                                        <p:tgtEl>
                                          <p:spTgt spid="16386"/>
                                        </p:tgtEl>
                                        <p:attrNameLst>
                                          <p:attrName>ppt_w</p:attrName>
                                        </p:attrNameLst>
                                      </p:cBhvr>
                                      <p:tavLst>
                                        <p:tav tm="0">
                                          <p:val>
                                            <p:strVal val="#ppt_w*0.70"/>
                                          </p:val>
                                        </p:tav>
                                        <p:tav tm="100000">
                                          <p:val>
                                            <p:strVal val="#ppt_w"/>
                                          </p:val>
                                        </p:tav>
                                      </p:tavLst>
                                    </p:anim>
                                    <p:anim calcmode="lin" valueType="num">
                                      <p:cBhvr>
                                        <p:cTn id="47" dur="1000" fill="hold"/>
                                        <p:tgtEl>
                                          <p:spTgt spid="16386"/>
                                        </p:tgtEl>
                                        <p:attrNameLst>
                                          <p:attrName>ppt_h</p:attrName>
                                        </p:attrNameLst>
                                      </p:cBhvr>
                                      <p:tavLst>
                                        <p:tav tm="0">
                                          <p:val>
                                            <p:strVal val="#ppt_h"/>
                                          </p:val>
                                        </p:tav>
                                        <p:tav tm="100000">
                                          <p:val>
                                            <p:strVal val="#ppt_h"/>
                                          </p:val>
                                        </p:tav>
                                      </p:tavLst>
                                    </p:anim>
                                    <p:animEffect transition="in" filter="fade">
                                      <p:cBhvr>
                                        <p:cTn id="48" dur="1000"/>
                                        <p:tgtEl>
                                          <p:spTgt spid="16386"/>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grpId="0" nodeType="clickEffect">
                                  <p:stCondLst>
                                    <p:cond delay="0"/>
                                  </p:stCondLst>
                                  <p:childTnLst>
                                    <p:set>
                                      <p:cBhvr>
                                        <p:cTn id="52" dur="1" fill="hold">
                                          <p:stCondLst>
                                            <p:cond delay="0"/>
                                          </p:stCondLst>
                                        </p:cTn>
                                        <p:tgtEl>
                                          <p:spTgt spid="16387"/>
                                        </p:tgtEl>
                                        <p:attrNameLst>
                                          <p:attrName>style.visibility</p:attrName>
                                        </p:attrNameLst>
                                      </p:cBhvr>
                                      <p:to>
                                        <p:strVal val="visible"/>
                                      </p:to>
                                    </p:set>
                                    <p:anim calcmode="lin" valueType="num">
                                      <p:cBhvr>
                                        <p:cTn id="53" dur="1000" fill="hold"/>
                                        <p:tgtEl>
                                          <p:spTgt spid="16387"/>
                                        </p:tgtEl>
                                        <p:attrNameLst>
                                          <p:attrName>ppt_w</p:attrName>
                                        </p:attrNameLst>
                                      </p:cBhvr>
                                      <p:tavLst>
                                        <p:tav tm="0">
                                          <p:val>
                                            <p:strVal val="#ppt_w*0.70"/>
                                          </p:val>
                                        </p:tav>
                                        <p:tav tm="100000">
                                          <p:val>
                                            <p:strVal val="#ppt_w"/>
                                          </p:val>
                                        </p:tav>
                                      </p:tavLst>
                                    </p:anim>
                                    <p:anim calcmode="lin" valueType="num">
                                      <p:cBhvr>
                                        <p:cTn id="54" dur="1000" fill="hold"/>
                                        <p:tgtEl>
                                          <p:spTgt spid="16387"/>
                                        </p:tgtEl>
                                        <p:attrNameLst>
                                          <p:attrName>ppt_h</p:attrName>
                                        </p:attrNameLst>
                                      </p:cBhvr>
                                      <p:tavLst>
                                        <p:tav tm="0">
                                          <p:val>
                                            <p:strVal val="#ppt_h"/>
                                          </p:val>
                                        </p:tav>
                                        <p:tav tm="100000">
                                          <p:val>
                                            <p:strVal val="#ppt_h"/>
                                          </p:val>
                                        </p:tav>
                                      </p:tavLst>
                                    </p:anim>
                                    <p:animEffect transition="in" filter="fade">
                                      <p:cBhvr>
                                        <p:cTn id="55" dur="1000"/>
                                        <p:tgtEl>
                                          <p:spTgt spid="16387"/>
                                        </p:tgtEl>
                                      </p:cBhvr>
                                    </p:animEffect>
                                  </p:childTnLst>
                                </p:cTn>
                              </p:par>
                              <p:par>
                                <p:cTn id="56" presetID="55" presetClass="entr" presetSubtype="0" fill="hold" grpId="0" nodeType="withEffect">
                                  <p:stCondLst>
                                    <p:cond delay="0"/>
                                  </p:stCondLst>
                                  <p:childTnLst>
                                    <p:set>
                                      <p:cBhvr>
                                        <p:cTn id="57" dur="1" fill="hold">
                                          <p:stCondLst>
                                            <p:cond delay="0"/>
                                          </p:stCondLst>
                                        </p:cTn>
                                        <p:tgtEl>
                                          <p:spTgt spid="16392"/>
                                        </p:tgtEl>
                                        <p:attrNameLst>
                                          <p:attrName>style.visibility</p:attrName>
                                        </p:attrNameLst>
                                      </p:cBhvr>
                                      <p:to>
                                        <p:strVal val="visible"/>
                                      </p:to>
                                    </p:set>
                                    <p:anim calcmode="lin" valueType="num">
                                      <p:cBhvr>
                                        <p:cTn id="58" dur="1000" fill="hold"/>
                                        <p:tgtEl>
                                          <p:spTgt spid="16392"/>
                                        </p:tgtEl>
                                        <p:attrNameLst>
                                          <p:attrName>ppt_w</p:attrName>
                                        </p:attrNameLst>
                                      </p:cBhvr>
                                      <p:tavLst>
                                        <p:tav tm="0">
                                          <p:val>
                                            <p:strVal val="#ppt_w*0.70"/>
                                          </p:val>
                                        </p:tav>
                                        <p:tav tm="100000">
                                          <p:val>
                                            <p:strVal val="#ppt_w"/>
                                          </p:val>
                                        </p:tav>
                                      </p:tavLst>
                                    </p:anim>
                                    <p:anim calcmode="lin" valueType="num">
                                      <p:cBhvr>
                                        <p:cTn id="59" dur="1000" fill="hold"/>
                                        <p:tgtEl>
                                          <p:spTgt spid="16392"/>
                                        </p:tgtEl>
                                        <p:attrNameLst>
                                          <p:attrName>ppt_h</p:attrName>
                                        </p:attrNameLst>
                                      </p:cBhvr>
                                      <p:tavLst>
                                        <p:tav tm="0">
                                          <p:val>
                                            <p:strVal val="#ppt_h"/>
                                          </p:val>
                                        </p:tav>
                                        <p:tav tm="100000">
                                          <p:val>
                                            <p:strVal val="#ppt_h"/>
                                          </p:val>
                                        </p:tav>
                                      </p:tavLst>
                                    </p:anim>
                                    <p:animEffect transition="in" filter="fade">
                                      <p:cBhvr>
                                        <p:cTn id="60" dur="1000"/>
                                        <p:tgtEl>
                                          <p:spTgt spid="16392"/>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16393"/>
                                        </p:tgtEl>
                                        <p:attrNameLst>
                                          <p:attrName>style.visibility</p:attrName>
                                        </p:attrNameLst>
                                      </p:cBhvr>
                                      <p:to>
                                        <p:strVal val="visible"/>
                                      </p:to>
                                    </p:set>
                                    <p:anim calcmode="lin" valueType="num">
                                      <p:cBhvr>
                                        <p:cTn id="63" dur="1000" fill="hold"/>
                                        <p:tgtEl>
                                          <p:spTgt spid="16393"/>
                                        </p:tgtEl>
                                        <p:attrNameLst>
                                          <p:attrName>ppt_w</p:attrName>
                                        </p:attrNameLst>
                                      </p:cBhvr>
                                      <p:tavLst>
                                        <p:tav tm="0">
                                          <p:val>
                                            <p:strVal val="#ppt_w*0.70"/>
                                          </p:val>
                                        </p:tav>
                                        <p:tav tm="100000">
                                          <p:val>
                                            <p:strVal val="#ppt_w"/>
                                          </p:val>
                                        </p:tav>
                                      </p:tavLst>
                                    </p:anim>
                                    <p:anim calcmode="lin" valueType="num">
                                      <p:cBhvr>
                                        <p:cTn id="64" dur="1000" fill="hold"/>
                                        <p:tgtEl>
                                          <p:spTgt spid="16393"/>
                                        </p:tgtEl>
                                        <p:attrNameLst>
                                          <p:attrName>ppt_h</p:attrName>
                                        </p:attrNameLst>
                                      </p:cBhvr>
                                      <p:tavLst>
                                        <p:tav tm="0">
                                          <p:val>
                                            <p:strVal val="#ppt_h"/>
                                          </p:val>
                                        </p:tav>
                                        <p:tav tm="100000">
                                          <p:val>
                                            <p:strVal val="#ppt_h"/>
                                          </p:val>
                                        </p:tav>
                                      </p:tavLst>
                                    </p:anim>
                                    <p:animEffect transition="in" filter="fade">
                                      <p:cBhvr>
                                        <p:cTn id="65" dur="1000"/>
                                        <p:tgtEl>
                                          <p:spTgt spid="16393"/>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6398"/>
                                        </p:tgtEl>
                                        <p:attrNameLst>
                                          <p:attrName>style.visibility</p:attrName>
                                        </p:attrNameLst>
                                      </p:cBhvr>
                                      <p:to>
                                        <p:strVal val="visible"/>
                                      </p:to>
                                    </p:set>
                                    <p:animEffect transition="in" filter="dissolve">
                                      <p:cBhvr>
                                        <p:cTn id="70" dur="500"/>
                                        <p:tgtEl>
                                          <p:spTgt spid="16398"/>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16399"/>
                                        </p:tgtEl>
                                        <p:attrNameLst>
                                          <p:attrName>style.visibility</p:attrName>
                                        </p:attrNameLst>
                                      </p:cBhvr>
                                      <p:to>
                                        <p:strVal val="visible"/>
                                      </p:to>
                                    </p:set>
                                    <p:animEffect transition="in" filter="dissolve">
                                      <p:cBhvr>
                                        <p:cTn id="75" dur="500"/>
                                        <p:tgtEl>
                                          <p:spTgt spid="16399"/>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16400"/>
                                        </p:tgtEl>
                                        <p:attrNameLst>
                                          <p:attrName>style.visibility</p:attrName>
                                        </p:attrNameLst>
                                      </p:cBhvr>
                                      <p:to>
                                        <p:strVal val="visible"/>
                                      </p:to>
                                    </p:set>
                                    <p:animEffect transition="in" filter="dissolve">
                                      <p:cBhvr>
                                        <p:cTn id="80" dur="500"/>
                                        <p:tgtEl>
                                          <p:spTgt spid="16400"/>
                                        </p:tgtEl>
                                      </p:cBhvr>
                                    </p:animEffect>
                                  </p:childTnLst>
                                </p:cTn>
                              </p:par>
                            </p:childTnLst>
                          </p:cTn>
                        </p:par>
                      </p:childTnLst>
                    </p:cTn>
                  </p:par>
                  <p:par>
                    <p:cTn id="81" fill="hold">
                      <p:stCondLst>
                        <p:cond delay="indefinite"/>
                      </p:stCondLst>
                      <p:childTnLst>
                        <p:par>
                          <p:cTn id="82" fill="hold">
                            <p:stCondLst>
                              <p:cond delay="0"/>
                            </p:stCondLst>
                            <p:childTnLst>
                              <p:par>
                                <p:cTn id="83" presetID="55" presetClass="entr" presetSubtype="0" fill="hold" grpId="0" nodeType="clickEffect">
                                  <p:stCondLst>
                                    <p:cond delay="0"/>
                                  </p:stCondLst>
                                  <p:childTnLst>
                                    <p:set>
                                      <p:cBhvr>
                                        <p:cTn id="84" dur="1" fill="hold">
                                          <p:stCondLst>
                                            <p:cond delay="0"/>
                                          </p:stCondLst>
                                        </p:cTn>
                                        <p:tgtEl>
                                          <p:spTgt spid="16394"/>
                                        </p:tgtEl>
                                        <p:attrNameLst>
                                          <p:attrName>style.visibility</p:attrName>
                                        </p:attrNameLst>
                                      </p:cBhvr>
                                      <p:to>
                                        <p:strVal val="visible"/>
                                      </p:to>
                                    </p:set>
                                    <p:anim calcmode="lin" valueType="num">
                                      <p:cBhvr>
                                        <p:cTn id="85" dur="1000" fill="hold"/>
                                        <p:tgtEl>
                                          <p:spTgt spid="16394"/>
                                        </p:tgtEl>
                                        <p:attrNameLst>
                                          <p:attrName>ppt_w</p:attrName>
                                        </p:attrNameLst>
                                      </p:cBhvr>
                                      <p:tavLst>
                                        <p:tav tm="0">
                                          <p:val>
                                            <p:strVal val="#ppt_w*0.70"/>
                                          </p:val>
                                        </p:tav>
                                        <p:tav tm="100000">
                                          <p:val>
                                            <p:strVal val="#ppt_w"/>
                                          </p:val>
                                        </p:tav>
                                      </p:tavLst>
                                    </p:anim>
                                    <p:anim calcmode="lin" valueType="num">
                                      <p:cBhvr>
                                        <p:cTn id="86" dur="1000" fill="hold"/>
                                        <p:tgtEl>
                                          <p:spTgt spid="16394"/>
                                        </p:tgtEl>
                                        <p:attrNameLst>
                                          <p:attrName>ppt_h</p:attrName>
                                        </p:attrNameLst>
                                      </p:cBhvr>
                                      <p:tavLst>
                                        <p:tav tm="0">
                                          <p:val>
                                            <p:strVal val="#ppt_h"/>
                                          </p:val>
                                        </p:tav>
                                        <p:tav tm="100000">
                                          <p:val>
                                            <p:strVal val="#ppt_h"/>
                                          </p:val>
                                        </p:tav>
                                      </p:tavLst>
                                    </p:anim>
                                    <p:animEffect transition="in" filter="fade">
                                      <p:cBhvr>
                                        <p:cTn id="87" dur="1000"/>
                                        <p:tgtEl>
                                          <p:spTgt spid="16394"/>
                                        </p:tgtEl>
                                      </p:cBhvr>
                                    </p:animEffect>
                                  </p:childTnLst>
                                </p:cTn>
                              </p:par>
                              <p:par>
                                <p:cTn id="88" presetID="55" presetClass="entr" presetSubtype="0" fill="hold" grpId="0" nodeType="withEffect">
                                  <p:stCondLst>
                                    <p:cond delay="0"/>
                                  </p:stCondLst>
                                  <p:childTnLst>
                                    <p:set>
                                      <p:cBhvr>
                                        <p:cTn id="89" dur="1" fill="hold">
                                          <p:stCondLst>
                                            <p:cond delay="0"/>
                                          </p:stCondLst>
                                        </p:cTn>
                                        <p:tgtEl>
                                          <p:spTgt spid="16395"/>
                                        </p:tgtEl>
                                        <p:attrNameLst>
                                          <p:attrName>style.visibility</p:attrName>
                                        </p:attrNameLst>
                                      </p:cBhvr>
                                      <p:to>
                                        <p:strVal val="visible"/>
                                      </p:to>
                                    </p:set>
                                    <p:anim calcmode="lin" valueType="num">
                                      <p:cBhvr>
                                        <p:cTn id="90" dur="1000" fill="hold"/>
                                        <p:tgtEl>
                                          <p:spTgt spid="16395"/>
                                        </p:tgtEl>
                                        <p:attrNameLst>
                                          <p:attrName>ppt_w</p:attrName>
                                        </p:attrNameLst>
                                      </p:cBhvr>
                                      <p:tavLst>
                                        <p:tav tm="0">
                                          <p:val>
                                            <p:strVal val="#ppt_w*0.70"/>
                                          </p:val>
                                        </p:tav>
                                        <p:tav tm="100000">
                                          <p:val>
                                            <p:strVal val="#ppt_w"/>
                                          </p:val>
                                        </p:tav>
                                      </p:tavLst>
                                    </p:anim>
                                    <p:anim calcmode="lin" valueType="num">
                                      <p:cBhvr>
                                        <p:cTn id="91" dur="1000" fill="hold"/>
                                        <p:tgtEl>
                                          <p:spTgt spid="16395"/>
                                        </p:tgtEl>
                                        <p:attrNameLst>
                                          <p:attrName>ppt_h</p:attrName>
                                        </p:attrNameLst>
                                      </p:cBhvr>
                                      <p:tavLst>
                                        <p:tav tm="0">
                                          <p:val>
                                            <p:strVal val="#ppt_h"/>
                                          </p:val>
                                        </p:tav>
                                        <p:tav tm="100000">
                                          <p:val>
                                            <p:strVal val="#ppt_h"/>
                                          </p:val>
                                        </p:tav>
                                      </p:tavLst>
                                    </p:anim>
                                    <p:animEffect transition="in" filter="fade">
                                      <p:cBhvr>
                                        <p:cTn id="92" dur="1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16386" grpId="0"/>
      <p:bldP spid="16387" grpId="0"/>
      <p:bldP spid="16389" grpId="0"/>
      <p:bldP spid="16390" grpId="0"/>
      <p:bldP spid="16391" grpId="0"/>
      <p:bldP spid="16392" grpId="0"/>
      <p:bldP spid="16393" grpId="0"/>
      <p:bldP spid="16394" grpId="0"/>
      <p:bldP spid="16395" grpId="0"/>
      <p:bldP spid="16397" grpId="0" animBg="1"/>
      <p:bldP spid="16398" grpId="0" animBg="1"/>
      <p:bldP spid="16399" grpId="0" animBg="1"/>
      <p:bldP spid="1640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矩形 17409"/>
          <p:cNvSpPr/>
          <p:nvPr/>
        </p:nvSpPr>
        <p:spPr>
          <a:xfrm>
            <a:off x="762000" y="1752600"/>
            <a:ext cx="7467600" cy="3998913"/>
          </a:xfrm>
          <a:prstGeom prst="rect">
            <a:avLst/>
          </a:prstGeom>
          <a:noFill/>
          <a:ln w="9525">
            <a:noFill/>
          </a:ln>
        </p:spPr>
        <p:txBody>
          <a:bodyPr anchor="ctr">
            <a:spAutoFit/>
          </a:bodyPr>
          <a:p>
            <a:pPr indent="285750">
              <a:lnSpc>
                <a:spcPct val="120000"/>
              </a:lnSpc>
              <a:buClrTx/>
              <a:buSzTx/>
              <a:buFontTx/>
            </a:pPr>
            <a:r>
              <a:rPr lang="zh-CN" altLang="en-US" dirty="0">
                <a:latin typeface="Arial" panose="020B0604020202020204" pitchFamily="34" charset="0"/>
                <a:ea typeface="宋体" panose="02010600030101010101" pitchFamily="2" charset="-122"/>
              </a:rPr>
              <a:t>　　</a:t>
            </a:r>
            <a:r>
              <a:rPr lang="zh-CN" altLang="en-US" b="1" dirty="0">
                <a:latin typeface="楷体_GB2312" pitchFamily="1" charset="-122"/>
                <a:ea typeface="楷体_GB2312" pitchFamily="1" charset="-122"/>
              </a:rPr>
              <a:t>一、代理公司具有法人地位，是独立经营的商业组织，并与制造商有长期固定关系。代理商与制造商是平等互惠的贸易伙伴关系，不是总公司与分公司、母公司与子公司的关系，他们之间的联结纽带是具有法律效力的经济合同。在国外，企业非常看重长期良好的商业信誉和业务关系，为了一时的暴利而随意中断老关系的公司是不受欢迎的，尤其在制造商和贸易商之间保持长期稳定关系是非常必要的。 </a:t>
            </a:r>
            <a:endParaRPr lang="zh-CN" altLang="en-US" b="1" dirty="0">
              <a:latin typeface="楷体_GB2312" pitchFamily="1" charset="-122"/>
              <a:ea typeface="楷体_GB2312" pitchFamily="1" charset="-122"/>
            </a:endParaRPr>
          </a:p>
          <a:p>
            <a:pPr indent="285750">
              <a:lnSpc>
                <a:spcPct val="120000"/>
              </a:lnSpc>
              <a:buClrTx/>
              <a:buSzTx/>
              <a:buFontTx/>
            </a:pPr>
            <a:r>
              <a:rPr lang="zh-CN" altLang="en-US" b="1" dirty="0">
                <a:latin typeface="楷体_GB2312" pitchFamily="1" charset="-122"/>
                <a:ea typeface="楷体_GB2312" pitchFamily="1" charset="-122"/>
              </a:rPr>
              <a:t>　　二、代理公司在指定的销售区域内只能销售其代理的商品，不能再销售其它有竞争性的商品，比如，销售洗衣粉的代理公司不能再销售肥皂等。但代理公司仍可自由经营或代理与其代理的制造商没有竞争关系的其它相关商品，如一代理公司可同时为不同的眼镜制造商和眼镜盒制造商进行代理。 </a:t>
            </a:r>
            <a:endParaRPr lang="zh-CN" altLang="en-US" b="1" dirty="0">
              <a:latin typeface="楷体_GB2312" pitchFamily="1" charset="-122"/>
              <a:ea typeface="楷体_GB2312" pitchFamily="1" charset="-122"/>
            </a:endParaRPr>
          </a:p>
          <a:p>
            <a:pPr indent="285750" algn="ctr">
              <a:buClrTx/>
              <a:buSzTx/>
              <a:buFontTx/>
            </a:pPr>
            <a:r>
              <a:rPr lang="zh-CN" altLang="en-US" b="1" dirty="0">
                <a:latin typeface="楷体_GB2312" pitchFamily="1" charset="-122"/>
                <a:ea typeface="楷体_GB2312" pitchFamily="1" charset="-122"/>
              </a:rPr>
              <a:t>　　</a:t>
            </a:r>
            <a:endParaRPr lang="zh-CN" altLang="en-US" b="1" dirty="0">
              <a:latin typeface="楷体_GB2312" pitchFamily="1" charset="-122"/>
              <a:ea typeface="楷体_GB2312" pitchFamily="1" charset="-122"/>
            </a:endParaRPr>
          </a:p>
        </p:txBody>
      </p:sp>
      <p:sp>
        <p:nvSpPr>
          <p:cNvPr id="17410" name="文本框 17410"/>
          <p:cNvSpPr txBox="1"/>
          <p:nvPr/>
        </p:nvSpPr>
        <p:spPr>
          <a:xfrm>
            <a:off x="609600" y="1066800"/>
            <a:ext cx="1143000" cy="711200"/>
          </a:xfrm>
          <a:prstGeom prst="rect">
            <a:avLst/>
          </a:prstGeom>
          <a:no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zh-CN" altLang="en-US" sz="2000" b="1" dirty="0">
                <a:solidFill>
                  <a:srgbClr val="CC3300"/>
                </a:solidFill>
                <a:latin typeface="Arial" panose="020B0604020202020204" pitchFamily="34" charset="0"/>
                <a:ea typeface="宋体" panose="02010600030101010101" pitchFamily="2" charset="-122"/>
              </a:rPr>
              <a:t>代理制特点</a:t>
            </a:r>
            <a:endParaRPr lang="zh-CN" altLang="en-US" sz="2000" b="1" dirty="0">
              <a:solidFill>
                <a:srgbClr val="CC3300"/>
              </a:solidFill>
              <a:latin typeface="Arial" panose="020B0604020202020204" pitchFamily="34" charset="0"/>
              <a:ea typeface="宋体" panose="02010600030101010101" pitchFamily="2" charset="-122"/>
            </a:endParaRPr>
          </a:p>
        </p:txBody>
      </p:sp>
      <p:sp>
        <p:nvSpPr>
          <p:cNvPr id="1741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7413" name="矩形 1741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蝴杰萍锑夷吓步骂圃葵款炼烁幽王篮率靖素毫莱督阉霓疹黔氖耸墨挚靠怔渠道策划渠道策划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0">
                                            <p:txEl>
                                              <p:charRg st="0" end="6"/>
                                            </p:txEl>
                                          </p:spTgt>
                                        </p:tgtEl>
                                        <p:attrNameLst>
                                          <p:attrName>style.visibility</p:attrName>
                                        </p:attrNameLst>
                                      </p:cBhvr>
                                      <p:to>
                                        <p:strVal val="visible"/>
                                      </p:to>
                                    </p:set>
                                    <p:animEffect transition="in" filter="checkerboard(across)">
                                      <p:cBhvr>
                                        <p:cTn id="7" dur="500"/>
                                        <p:tgtEl>
                                          <p:spTgt spid="17410">
                                            <p:txEl>
                                              <p:charRg st="0"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7409"/>
                                        </p:tgtEl>
                                        <p:attrNameLst>
                                          <p:attrName>style.visibility</p:attrName>
                                        </p:attrNameLst>
                                      </p:cBhvr>
                                      <p:to>
                                        <p:strVal val="visible"/>
                                      </p:to>
                                    </p:set>
                                    <p:anim calcmode="lin" valueType="num">
                                      <p:cBhvr>
                                        <p:cTn id="12" dur="1000" fill="hold"/>
                                        <p:tgtEl>
                                          <p:spTgt spid="17409"/>
                                        </p:tgtEl>
                                        <p:attrNameLst>
                                          <p:attrName>ppt_w</p:attrName>
                                        </p:attrNameLst>
                                      </p:cBhvr>
                                      <p:tavLst>
                                        <p:tav tm="0">
                                          <p:val>
                                            <p:strVal val="#ppt_w*0.70"/>
                                          </p:val>
                                        </p:tav>
                                        <p:tav tm="100000">
                                          <p:val>
                                            <p:strVal val="#ppt_w"/>
                                          </p:val>
                                        </p:tav>
                                      </p:tavLst>
                                    </p:anim>
                                    <p:anim calcmode="lin" valueType="num">
                                      <p:cBhvr>
                                        <p:cTn id="13" dur="1000" fill="hold"/>
                                        <p:tgtEl>
                                          <p:spTgt spid="17409"/>
                                        </p:tgtEl>
                                        <p:attrNameLst>
                                          <p:attrName>ppt_h</p:attrName>
                                        </p:attrNameLst>
                                      </p:cBhvr>
                                      <p:tavLst>
                                        <p:tav tm="0">
                                          <p:val>
                                            <p:strVal val="#ppt_h"/>
                                          </p:val>
                                        </p:tav>
                                        <p:tav tm="100000">
                                          <p:val>
                                            <p:strVal val="#ppt_h"/>
                                          </p:val>
                                        </p:tav>
                                      </p:tavLst>
                                    </p:anim>
                                    <p:animEffect transition="in" filter="fade">
                                      <p:cBhvr>
                                        <p:cTn id="14" dur="1000"/>
                                        <p:tgtEl>
                                          <p:spTgt spid="17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矩形 18433"/>
          <p:cNvSpPr/>
          <p:nvPr/>
        </p:nvSpPr>
        <p:spPr>
          <a:xfrm>
            <a:off x="685800" y="1828800"/>
            <a:ext cx="7467600" cy="4054475"/>
          </a:xfrm>
          <a:prstGeom prst="rect">
            <a:avLst/>
          </a:prstGeom>
          <a:noFill/>
          <a:ln w="9525">
            <a:noFill/>
          </a:ln>
        </p:spPr>
        <p:txBody>
          <a:bodyPr anchor="t">
            <a:spAutoFit/>
          </a:bodyPr>
          <a:p>
            <a:pPr>
              <a:lnSpc>
                <a:spcPct val="120000"/>
              </a:lnSpc>
              <a:buClrTx/>
              <a:buSzTx/>
              <a:buFontTx/>
            </a:pPr>
            <a:r>
              <a:rPr lang="zh-CN" altLang="en-US" b="1" dirty="0">
                <a:latin typeface="楷体_GB2312" pitchFamily="1" charset="-122"/>
                <a:ea typeface="楷体_GB2312" pitchFamily="1" charset="-122"/>
              </a:rPr>
              <a:t>　　三、代理公司要严格执行制造商的商品定价。制造商为了开拓新市场、保有现有市场，对商品一般有大体的限价，代理公司一般只能在这个限价内向下浮动而不能任意超过，卖的越高越好是不对的，这是代理制的一个重要原则。 </a:t>
            </a:r>
            <a:endParaRPr lang="zh-CN" altLang="en-US" b="1" dirty="0">
              <a:latin typeface="楷体_GB2312" pitchFamily="1" charset="-122"/>
              <a:ea typeface="楷体_GB2312" pitchFamily="1" charset="-122"/>
            </a:endParaRPr>
          </a:p>
          <a:p>
            <a:pPr>
              <a:lnSpc>
                <a:spcPct val="120000"/>
              </a:lnSpc>
              <a:buClrTx/>
              <a:buSzTx/>
              <a:buFontTx/>
            </a:pPr>
            <a:r>
              <a:rPr lang="zh-CN" altLang="en-US" b="1" dirty="0">
                <a:latin typeface="楷体_GB2312" pitchFamily="1" charset="-122"/>
                <a:ea typeface="楷体_GB2312" pitchFamily="1" charset="-122"/>
              </a:rPr>
              <a:t>　　四、代理公司按销售额或采购额的固定比例提取佣金。一般情况下，佣金代理公司不用承担市场风险（其条件是严格执行制造商的定价），但其销售过程中发生的费用得自理，但在有些情况下，如制造商想打开某一产品销路，委托代理商进行一些促销活动，这部分费用一般需要制造商出。 </a:t>
            </a:r>
            <a:endParaRPr lang="zh-CN" altLang="en-US" b="1" dirty="0">
              <a:latin typeface="楷体_GB2312" pitchFamily="1" charset="-122"/>
              <a:ea typeface="楷体_GB2312" pitchFamily="1" charset="-122"/>
            </a:endParaRPr>
          </a:p>
          <a:p>
            <a:pPr>
              <a:lnSpc>
                <a:spcPct val="120000"/>
              </a:lnSpc>
              <a:buClrTx/>
              <a:buSzTx/>
              <a:buFontTx/>
            </a:pPr>
            <a:r>
              <a:rPr lang="zh-CN" altLang="en-US" b="1" dirty="0">
                <a:latin typeface="楷体_GB2312" pitchFamily="1" charset="-122"/>
                <a:ea typeface="楷体_GB2312" pitchFamily="1" charset="-122"/>
              </a:rPr>
              <a:t>　　五、代理公司主要是佣金代理形式的公司对它所代理销售或采购的商品一般不具有法律上的所有权。代理公司只是作为制造商的代理人执行业务，不能对所代理销售或采购的商品进行业务之外的活动。</a:t>
            </a:r>
            <a:endParaRPr lang="zh-CN" altLang="en-US" b="1" dirty="0">
              <a:latin typeface="楷体_GB2312" pitchFamily="1" charset="-122"/>
              <a:ea typeface="楷体_GB2312" pitchFamily="1" charset="-122"/>
            </a:endParaRPr>
          </a:p>
        </p:txBody>
      </p:sp>
      <p:sp>
        <p:nvSpPr>
          <p:cNvPr id="18434" name="动作按钮: 后退或前一项 18434">
            <a:hlinkClick r:id="rId1" action="ppaction://hlinksldjump"/>
          </p:cNvPr>
          <p:cNvSpPr/>
          <p:nvPr/>
        </p:nvSpPr>
        <p:spPr>
          <a:xfrm>
            <a:off x="7543800" y="5867400"/>
            <a:ext cx="5334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8435"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8437" name="矩形 18436"/>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中遮沾袋互懦虱康头柳蓟微硒套渗诈捍娇鹏替速淹游闻替钳印舍析选糜铰渠道策划渠道策划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433"/>
                                        </p:tgtEl>
                                        <p:attrNameLst>
                                          <p:attrName>style.visibility</p:attrName>
                                        </p:attrNameLst>
                                      </p:cBhvr>
                                      <p:to>
                                        <p:strVal val="visible"/>
                                      </p:to>
                                    </p:set>
                                    <p:anim calcmode="lin" valueType="num">
                                      <p:cBhvr>
                                        <p:cTn id="7" dur="1000" fill="hold"/>
                                        <p:tgtEl>
                                          <p:spTgt spid="18433"/>
                                        </p:tgtEl>
                                        <p:attrNameLst>
                                          <p:attrName>ppt_w</p:attrName>
                                        </p:attrNameLst>
                                      </p:cBhvr>
                                      <p:tavLst>
                                        <p:tav tm="0">
                                          <p:val>
                                            <p:strVal val="#ppt_w*0.70"/>
                                          </p:val>
                                        </p:tav>
                                        <p:tav tm="100000">
                                          <p:val>
                                            <p:strVal val="#ppt_w"/>
                                          </p:val>
                                        </p:tav>
                                      </p:tavLst>
                                    </p:anim>
                                    <p:anim calcmode="lin" valueType="num">
                                      <p:cBhvr>
                                        <p:cTn id="8" dur="1000" fill="hold"/>
                                        <p:tgtEl>
                                          <p:spTgt spid="18433"/>
                                        </p:tgtEl>
                                        <p:attrNameLst>
                                          <p:attrName>ppt_h</p:attrName>
                                        </p:attrNameLst>
                                      </p:cBhvr>
                                      <p:tavLst>
                                        <p:tav tm="0">
                                          <p:val>
                                            <p:strVal val="#ppt_h"/>
                                          </p:val>
                                        </p:tav>
                                        <p:tav tm="100000">
                                          <p:val>
                                            <p:strVal val="#ppt_h"/>
                                          </p:val>
                                        </p:tav>
                                      </p:tavLst>
                                    </p:anim>
                                    <p:animEffect transition="in" filter="fade">
                                      <p:cBhvr>
                                        <p:cTn id="9" dur="1000"/>
                                        <p:tgtEl>
                                          <p:spTgt spid="18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矩形 19457"/>
          <p:cNvSpPr/>
          <p:nvPr/>
        </p:nvSpPr>
        <p:spPr>
          <a:xfrm>
            <a:off x="685800" y="914400"/>
            <a:ext cx="1752600" cy="711200"/>
          </a:xfrm>
          <a:prstGeom prst="rect">
            <a:avLst/>
          </a:prstGeom>
          <a:noFill/>
          <a:ln w="9525" cap="flat" cmpd="sng">
            <a:solidFill>
              <a:schemeClr val="tx1"/>
            </a:solidFill>
            <a:prstDash val="solid"/>
            <a:miter/>
            <a:headEnd type="none" w="med" len="med"/>
            <a:tailEnd type="none" w="med" len="med"/>
          </a:ln>
        </p:spPr>
        <p:txBody>
          <a:bodyPr anchor="t">
            <a:spAutoFit/>
          </a:bodyPr>
          <a:p>
            <a:pPr lvl="1" indent="0">
              <a:buClrTx/>
              <a:buSzTx/>
              <a:buFontTx/>
              <a:buNone/>
            </a:pPr>
            <a:r>
              <a:rPr lang="zh-CN" altLang="en-US" sz="2000" b="1" u="none" dirty="0">
                <a:solidFill>
                  <a:srgbClr val="CC3300"/>
                </a:solidFill>
                <a:effectLst/>
                <a:latin typeface="Arial" panose="020B0604020202020204" pitchFamily="34" charset="0"/>
                <a:ea typeface="宋体" panose="02010600030101010101" pitchFamily="2" charset="-122"/>
              </a:rPr>
              <a:t>选择代理商标准</a:t>
            </a:r>
            <a:endParaRPr lang="zh-CN" altLang="en-US" sz="2000" b="1" u="none" dirty="0">
              <a:solidFill>
                <a:srgbClr val="CC3300"/>
              </a:solidFill>
              <a:effectLst/>
              <a:latin typeface="Arial" panose="020B0604020202020204" pitchFamily="34" charset="0"/>
              <a:ea typeface="宋体" panose="02010600030101010101" pitchFamily="2" charset="-122"/>
            </a:endParaRPr>
          </a:p>
        </p:txBody>
      </p:sp>
      <p:sp>
        <p:nvSpPr>
          <p:cNvPr id="19458" name="文本框 19458"/>
          <p:cNvSpPr txBox="1"/>
          <p:nvPr/>
        </p:nvSpPr>
        <p:spPr>
          <a:xfrm>
            <a:off x="762000" y="1752600"/>
            <a:ext cx="5562600" cy="4081463"/>
          </a:xfrm>
          <a:prstGeom prst="rect">
            <a:avLst/>
          </a:prstGeom>
          <a:noFill/>
          <a:ln w="9525">
            <a:noFill/>
          </a:ln>
        </p:spPr>
        <p:txBody>
          <a:bodyPr anchor="t">
            <a:spAutoFit/>
          </a:bodyPr>
          <a:p>
            <a:pPr>
              <a:spcBef>
                <a:spcPct val="50000"/>
              </a:spcBef>
              <a:buClrTx/>
              <a:buSzTx/>
              <a:buFontTx/>
            </a:pPr>
            <a:r>
              <a:rPr lang="en-US" altLang="zh-CN" b="1" dirty="0">
                <a:latin typeface="Arial" panose="020B0604020202020204" pitchFamily="34" charset="0"/>
                <a:ea typeface="宋体" panose="02010600030101010101" pitchFamily="2" charset="-122"/>
              </a:rPr>
              <a:t>1</a:t>
            </a:r>
            <a:r>
              <a:rPr lang="zh-CN" altLang="en-US" b="1" dirty="0">
                <a:latin typeface="Arial" panose="020B0604020202020204" pitchFamily="34" charset="0"/>
                <a:ea typeface="宋体" panose="02010600030101010101" pitchFamily="2" charset="-122"/>
              </a:rPr>
              <a:t>、代理商的品德</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2</a:t>
            </a:r>
            <a:r>
              <a:rPr lang="zh-CN" altLang="en-US" b="1" dirty="0">
                <a:latin typeface="Arial" panose="020B0604020202020204" pitchFamily="34" charset="0"/>
                <a:ea typeface="宋体" panose="02010600030101010101" pitchFamily="2" charset="-122"/>
              </a:rPr>
              <a:t>、代理商的营业规模</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3</a:t>
            </a:r>
            <a:r>
              <a:rPr lang="zh-CN" altLang="en-US" b="1" dirty="0">
                <a:latin typeface="Arial" panose="020B0604020202020204" pitchFamily="34" charset="0"/>
                <a:ea typeface="宋体" panose="02010600030101010101" pitchFamily="2" charset="-122"/>
              </a:rPr>
              <a:t>、代理商的经营项目</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4</a:t>
            </a:r>
            <a:r>
              <a:rPr lang="zh-CN" altLang="en-US" b="1" dirty="0">
                <a:latin typeface="Arial" panose="020B0604020202020204" pitchFamily="34" charset="0"/>
                <a:ea typeface="宋体" panose="02010600030101010101" pitchFamily="2" charset="-122"/>
              </a:rPr>
              <a:t>、代理商的销售网络</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5</a:t>
            </a:r>
            <a:r>
              <a:rPr lang="zh-CN" altLang="en-US" b="1" dirty="0">
                <a:latin typeface="Arial" panose="020B0604020202020204" pitchFamily="34" charset="0"/>
                <a:ea typeface="宋体" panose="02010600030101010101" pitchFamily="2" charset="-122"/>
              </a:rPr>
              <a:t>、代理商的业务拓展能力</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6</a:t>
            </a:r>
            <a:r>
              <a:rPr lang="zh-CN" altLang="en-US" b="1" dirty="0">
                <a:latin typeface="Arial" panose="020B0604020202020204" pitchFamily="34" charset="0"/>
                <a:ea typeface="宋体" panose="02010600030101010101" pitchFamily="2" charset="-122"/>
              </a:rPr>
              <a:t>、代理商的财务能力</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7</a:t>
            </a:r>
            <a:r>
              <a:rPr lang="zh-CN" altLang="en-US" b="1" dirty="0">
                <a:latin typeface="Arial" panose="020B0604020202020204" pitchFamily="34" charset="0"/>
                <a:ea typeface="宋体" panose="02010600030101010101" pitchFamily="2" charset="-122"/>
              </a:rPr>
              <a:t>、代理商的营业地址</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8</a:t>
            </a:r>
            <a:r>
              <a:rPr lang="zh-CN" altLang="en-US" b="1" dirty="0">
                <a:latin typeface="Arial" panose="020B0604020202020204" pitchFamily="34" charset="0"/>
                <a:ea typeface="宋体" panose="02010600030101010101" pitchFamily="2" charset="-122"/>
              </a:rPr>
              <a:t>、代理商的技术水平</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9</a:t>
            </a:r>
            <a:r>
              <a:rPr lang="zh-CN" altLang="en-US" b="1" dirty="0">
                <a:latin typeface="Arial" panose="020B0604020202020204" pitchFamily="34" charset="0"/>
                <a:ea typeface="宋体" panose="02010600030101010101" pitchFamily="2" charset="-122"/>
              </a:rPr>
              <a:t>、代理商的政治、社会影响力</a:t>
            </a:r>
            <a:endParaRPr lang="zh-CN" altLang="en-US" b="1" dirty="0">
              <a:latin typeface="Arial" panose="020B0604020202020204" pitchFamily="34" charset="0"/>
              <a:ea typeface="宋体" panose="02010600030101010101" pitchFamily="2" charset="-122"/>
            </a:endParaRPr>
          </a:p>
          <a:p>
            <a:pPr>
              <a:spcBef>
                <a:spcPct val="50000"/>
              </a:spcBef>
              <a:buClrTx/>
              <a:buSzTx/>
              <a:buFontTx/>
            </a:pPr>
            <a:r>
              <a:rPr lang="en-US" altLang="zh-CN" b="1" dirty="0">
                <a:latin typeface="Arial" panose="020B0604020202020204" pitchFamily="34" charset="0"/>
                <a:ea typeface="宋体" panose="02010600030101010101" pitchFamily="2" charset="-122"/>
              </a:rPr>
              <a:t>10</a:t>
            </a:r>
            <a:r>
              <a:rPr lang="zh-CN" altLang="en-US" b="1" dirty="0">
                <a:latin typeface="Arial" panose="020B0604020202020204" pitchFamily="34" charset="0"/>
                <a:ea typeface="宋体" panose="02010600030101010101" pitchFamily="2" charset="-122"/>
              </a:rPr>
              <a:t>、同行对代理商的评价</a:t>
            </a:r>
            <a:endParaRPr lang="zh-CN" altLang="en-US" b="1" dirty="0">
              <a:latin typeface="Arial" panose="020B0604020202020204" pitchFamily="34" charset="0"/>
              <a:ea typeface="宋体" panose="02010600030101010101" pitchFamily="2" charset="-122"/>
            </a:endParaRPr>
          </a:p>
        </p:txBody>
      </p:sp>
      <p:sp>
        <p:nvSpPr>
          <p:cNvPr id="19459" name="动作按钮: 后退或前一项 19459">
            <a:hlinkClick r:id="rId1" action="ppaction://hlinksldjump"/>
          </p:cNvPr>
          <p:cNvSpPr/>
          <p:nvPr/>
        </p:nvSpPr>
        <p:spPr>
          <a:xfrm>
            <a:off x="7315200" y="6019800"/>
            <a:ext cx="5334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19460"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19462" name="矩形 19461"/>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此仗熄损陪广良椿独阴诫腹戚欺便函何臼平禽辨缺西禾险旬仕敖惯盈魔蓄渠道策划渠道策划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checkerboard(across)">
                                      <p:cBhvr>
                                        <p:cTn id="7" dur="500"/>
                                        <p:tgtEl>
                                          <p:spTgt spid="1945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 calcmode="lin" valueType="num">
                                      <p:cBhvr>
                                        <p:cTn id="12" dur="1000" fill="hold"/>
                                        <p:tgtEl>
                                          <p:spTgt spid="19458"/>
                                        </p:tgtEl>
                                        <p:attrNameLst>
                                          <p:attrName>ppt_w</p:attrName>
                                        </p:attrNameLst>
                                      </p:cBhvr>
                                      <p:tavLst>
                                        <p:tav tm="0">
                                          <p:val>
                                            <p:strVal val="#ppt_w*0.70"/>
                                          </p:val>
                                        </p:tav>
                                        <p:tav tm="100000">
                                          <p:val>
                                            <p:strVal val="#ppt_w"/>
                                          </p:val>
                                        </p:tav>
                                      </p:tavLst>
                                    </p:anim>
                                    <p:anim calcmode="lin" valueType="num">
                                      <p:cBhvr>
                                        <p:cTn id="13" dur="1000" fill="hold"/>
                                        <p:tgtEl>
                                          <p:spTgt spid="19458"/>
                                        </p:tgtEl>
                                        <p:attrNameLst>
                                          <p:attrName>ppt_h</p:attrName>
                                        </p:attrNameLst>
                                      </p:cBhvr>
                                      <p:tavLst>
                                        <p:tav tm="0">
                                          <p:val>
                                            <p:strVal val="#ppt_h"/>
                                          </p:val>
                                        </p:tav>
                                        <p:tav tm="100000">
                                          <p:val>
                                            <p:strVal val="#ppt_h"/>
                                          </p:val>
                                        </p:tav>
                                      </p:tavLst>
                                    </p:anim>
                                    <p:animEffect transition="in" filter="fade">
                                      <p:cBhvr>
                                        <p:cTn id="14" dur="1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矩形 20481"/>
          <p:cNvSpPr/>
          <p:nvPr/>
        </p:nvSpPr>
        <p:spPr>
          <a:xfrm>
            <a:off x="381000" y="3200400"/>
            <a:ext cx="1524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志高空调</a:t>
            </a:r>
            <a:endParaRPr lang="zh-CN" altLang="en-US" b="1" dirty="0">
              <a:latin typeface="Arial" panose="020B0604020202020204" pitchFamily="34" charset="0"/>
              <a:ea typeface="宋体" panose="02010600030101010101" pitchFamily="2" charset="-122"/>
            </a:endParaRPr>
          </a:p>
        </p:txBody>
      </p:sp>
      <p:sp>
        <p:nvSpPr>
          <p:cNvPr id="20482" name="直接连接符 20482"/>
          <p:cNvSpPr/>
          <p:nvPr/>
        </p:nvSpPr>
        <p:spPr>
          <a:xfrm>
            <a:off x="1905000" y="3429000"/>
            <a:ext cx="914400" cy="0"/>
          </a:xfrm>
          <a:prstGeom prst="line">
            <a:avLst/>
          </a:prstGeom>
          <a:ln w="25400" cap="flat" cmpd="sng">
            <a:solidFill>
              <a:schemeClr val="tx1"/>
            </a:solidFill>
            <a:prstDash val="solid"/>
            <a:round/>
            <a:headEnd type="none" w="med" len="med"/>
            <a:tailEnd type="none" w="med" len="med"/>
          </a:ln>
        </p:spPr>
      </p:sp>
      <p:sp>
        <p:nvSpPr>
          <p:cNvPr id="20483" name="直接连接符 20483"/>
          <p:cNvSpPr/>
          <p:nvPr/>
        </p:nvSpPr>
        <p:spPr>
          <a:xfrm>
            <a:off x="2362200" y="2667000"/>
            <a:ext cx="0" cy="1600200"/>
          </a:xfrm>
          <a:prstGeom prst="line">
            <a:avLst/>
          </a:prstGeom>
          <a:ln w="25400" cap="flat" cmpd="sng">
            <a:solidFill>
              <a:schemeClr val="tx1"/>
            </a:solidFill>
            <a:prstDash val="solid"/>
            <a:round/>
            <a:headEnd type="none" w="med" len="med"/>
            <a:tailEnd type="none" w="med" len="med"/>
          </a:ln>
        </p:spPr>
      </p:sp>
      <p:sp>
        <p:nvSpPr>
          <p:cNvPr id="20484" name="直接连接符 20484"/>
          <p:cNvSpPr/>
          <p:nvPr/>
        </p:nvSpPr>
        <p:spPr>
          <a:xfrm>
            <a:off x="2362200" y="2667000"/>
            <a:ext cx="533400" cy="0"/>
          </a:xfrm>
          <a:prstGeom prst="line">
            <a:avLst/>
          </a:prstGeom>
          <a:ln w="25400" cap="flat" cmpd="sng">
            <a:solidFill>
              <a:schemeClr val="tx1"/>
            </a:solidFill>
            <a:prstDash val="solid"/>
            <a:round/>
            <a:headEnd type="none" w="med" len="med"/>
            <a:tailEnd type="none" w="med" len="med"/>
          </a:ln>
        </p:spPr>
      </p:sp>
      <p:sp>
        <p:nvSpPr>
          <p:cNvPr id="20485" name="直接连接符 20485"/>
          <p:cNvSpPr/>
          <p:nvPr/>
        </p:nvSpPr>
        <p:spPr>
          <a:xfrm>
            <a:off x="2362200" y="4267200"/>
            <a:ext cx="457200" cy="0"/>
          </a:xfrm>
          <a:prstGeom prst="line">
            <a:avLst/>
          </a:prstGeom>
          <a:ln w="25400" cap="flat" cmpd="sng">
            <a:solidFill>
              <a:schemeClr val="tx1"/>
            </a:solidFill>
            <a:prstDash val="solid"/>
            <a:round/>
            <a:headEnd type="none" w="med" len="med"/>
            <a:tailEnd type="none" w="med" len="med"/>
          </a:ln>
        </p:spPr>
      </p:sp>
      <p:sp>
        <p:nvSpPr>
          <p:cNvPr id="20486" name="矩形 20486"/>
          <p:cNvSpPr/>
          <p:nvPr/>
        </p:nvSpPr>
        <p:spPr>
          <a:xfrm>
            <a:off x="2819400" y="2362200"/>
            <a:ext cx="12954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省级总代理</a:t>
            </a:r>
            <a:endParaRPr lang="zh-CN" altLang="en-US" b="1" dirty="0">
              <a:latin typeface="Arial" panose="020B0604020202020204" pitchFamily="34" charset="0"/>
              <a:ea typeface="宋体" panose="02010600030101010101" pitchFamily="2" charset="-122"/>
            </a:endParaRPr>
          </a:p>
        </p:txBody>
      </p:sp>
      <p:sp>
        <p:nvSpPr>
          <p:cNvPr id="20487" name="矩形 20487"/>
          <p:cNvSpPr/>
          <p:nvPr/>
        </p:nvSpPr>
        <p:spPr>
          <a:xfrm>
            <a:off x="2819400" y="4038600"/>
            <a:ext cx="12954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省级总代理</a:t>
            </a:r>
            <a:endParaRPr lang="zh-CN" altLang="en-US" b="1" dirty="0">
              <a:latin typeface="Arial" panose="020B0604020202020204" pitchFamily="34" charset="0"/>
              <a:ea typeface="宋体" panose="02010600030101010101" pitchFamily="2" charset="-122"/>
            </a:endParaRPr>
          </a:p>
        </p:txBody>
      </p:sp>
      <p:sp>
        <p:nvSpPr>
          <p:cNvPr id="20488" name="矩形 20488"/>
          <p:cNvSpPr/>
          <p:nvPr/>
        </p:nvSpPr>
        <p:spPr>
          <a:xfrm>
            <a:off x="2819400" y="3124200"/>
            <a:ext cx="12954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省级总代理</a:t>
            </a:r>
            <a:endParaRPr lang="zh-CN" altLang="en-US" b="1" dirty="0">
              <a:latin typeface="Arial" panose="020B0604020202020204" pitchFamily="34" charset="0"/>
              <a:ea typeface="宋体" panose="02010600030101010101" pitchFamily="2" charset="-122"/>
            </a:endParaRPr>
          </a:p>
        </p:txBody>
      </p:sp>
      <p:sp>
        <p:nvSpPr>
          <p:cNvPr id="20489" name="直接连接符 20489"/>
          <p:cNvSpPr/>
          <p:nvPr/>
        </p:nvSpPr>
        <p:spPr>
          <a:xfrm>
            <a:off x="4114800" y="3429000"/>
            <a:ext cx="2743200" cy="0"/>
          </a:xfrm>
          <a:prstGeom prst="line">
            <a:avLst/>
          </a:prstGeom>
          <a:ln w="25400" cap="flat" cmpd="sng">
            <a:solidFill>
              <a:schemeClr val="tx1"/>
            </a:solidFill>
            <a:prstDash val="solid"/>
            <a:round/>
            <a:headEnd type="none" w="med" len="med"/>
            <a:tailEnd type="none" w="med" len="med"/>
          </a:ln>
        </p:spPr>
      </p:sp>
      <p:sp>
        <p:nvSpPr>
          <p:cNvPr id="20490" name="直接连接符 20490"/>
          <p:cNvSpPr/>
          <p:nvPr/>
        </p:nvSpPr>
        <p:spPr>
          <a:xfrm>
            <a:off x="4572000" y="2362200"/>
            <a:ext cx="0" cy="2209800"/>
          </a:xfrm>
          <a:prstGeom prst="line">
            <a:avLst/>
          </a:prstGeom>
          <a:ln w="25400" cap="flat" cmpd="sng">
            <a:solidFill>
              <a:schemeClr val="tx1"/>
            </a:solidFill>
            <a:prstDash val="solid"/>
            <a:round/>
            <a:headEnd type="none" w="med" len="med"/>
            <a:tailEnd type="none" w="med" len="med"/>
          </a:ln>
        </p:spPr>
      </p:sp>
      <p:sp>
        <p:nvSpPr>
          <p:cNvPr id="20491" name="直接连接符 20491"/>
          <p:cNvSpPr/>
          <p:nvPr/>
        </p:nvSpPr>
        <p:spPr>
          <a:xfrm>
            <a:off x="4572000" y="2362200"/>
            <a:ext cx="609600" cy="0"/>
          </a:xfrm>
          <a:prstGeom prst="line">
            <a:avLst/>
          </a:prstGeom>
          <a:ln w="25400" cap="flat" cmpd="sng">
            <a:solidFill>
              <a:schemeClr val="tx1"/>
            </a:solidFill>
            <a:prstDash val="solid"/>
            <a:round/>
            <a:headEnd type="none" w="med" len="med"/>
            <a:tailEnd type="none" w="med" len="med"/>
          </a:ln>
        </p:spPr>
      </p:sp>
      <p:sp>
        <p:nvSpPr>
          <p:cNvPr id="20492" name="直接连接符 20492"/>
          <p:cNvSpPr/>
          <p:nvPr/>
        </p:nvSpPr>
        <p:spPr>
          <a:xfrm>
            <a:off x="4572000" y="4572000"/>
            <a:ext cx="685800" cy="0"/>
          </a:xfrm>
          <a:prstGeom prst="line">
            <a:avLst/>
          </a:prstGeom>
          <a:ln w="25400" cap="flat" cmpd="sng">
            <a:solidFill>
              <a:schemeClr val="tx1"/>
            </a:solidFill>
            <a:prstDash val="solid"/>
            <a:round/>
            <a:headEnd type="none" w="med" len="med"/>
            <a:tailEnd type="none" w="med" len="med"/>
          </a:ln>
        </p:spPr>
      </p:sp>
      <p:sp>
        <p:nvSpPr>
          <p:cNvPr id="20493" name="矩形 20493"/>
          <p:cNvSpPr/>
          <p:nvPr/>
        </p:nvSpPr>
        <p:spPr>
          <a:xfrm>
            <a:off x="5181600" y="22098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0494" name="矩形 20494"/>
          <p:cNvSpPr/>
          <p:nvPr/>
        </p:nvSpPr>
        <p:spPr>
          <a:xfrm>
            <a:off x="5257800" y="43434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0495" name="直接连接符 20495"/>
          <p:cNvSpPr/>
          <p:nvPr/>
        </p:nvSpPr>
        <p:spPr>
          <a:xfrm flipV="1">
            <a:off x="6172200" y="2057400"/>
            <a:ext cx="685800" cy="304800"/>
          </a:xfrm>
          <a:prstGeom prst="line">
            <a:avLst/>
          </a:prstGeom>
          <a:ln w="25400" cap="flat" cmpd="sng">
            <a:solidFill>
              <a:schemeClr val="tx1"/>
            </a:solidFill>
            <a:prstDash val="solid"/>
            <a:round/>
            <a:headEnd type="none" w="med" len="med"/>
            <a:tailEnd type="none" w="med" len="med"/>
          </a:ln>
        </p:spPr>
      </p:sp>
      <p:sp>
        <p:nvSpPr>
          <p:cNvPr id="20496" name="直接连接符 20496"/>
          <p:cNvSpPr/>
          <p:nvPr/>
        </p:nvSpPr>
        <p:spPr>
          <a:xfrm>
            <a:off x="6172200" y="2438400"/>
            <a:ext cx="685800" cy="304800"/>
          </a:xfrm>
          <a:prstGeom prst="line">
            <a:avLst/>
          </a:prstGeom>
          <a:ln w="25400" cap="flat" cmpd="sng">
            <a:solidFill>
              <a:schemeClr val="tx1"/>
            </a:solidFill>
            <a:prstDash val="solid"/>
            <a:round/>
            <a:headEnd type="none" w="med" len="med"/>
            <a:tailEnd type="none" w="med" len="med"/>
          </a:ln>
        </p:spPr>
      </p:sp>
      <p:sp>
        <p:nvSpPr>
          <p:cNvPr id="20497" name="矩形 20497"/>
          <p:cNvSpPr/>
          <p:nvPr/>
        </p:nvSpPr>
        <p:spPr>
          <a:xfrm>
            <a:off x="6858000" y="18288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0498" name="矩形 20498"/>
          <p:cNvSpPr/>
          <p:nvPr/>
        </p:nvSpPr>
        <p:spPr>
          <a:xfrm>
            <a:off x="6858000" y="25146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0499" name="矩形 20499"/>
          <p:cNvSpPr/>
          <p:nvPr/>
        </p:nvSpPr>
        <p:spPr>
          <a:xfrm>
            <a:off x="6858000" y="32004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0500" name="矩形 20500"/>
          <p:cNvSpPr/>
          <p:nvPr/>
        </p:nvSpPr>
        <p:spPr>
          <a:xfrm>
            <a:off x="6858000" y="40386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0501" name="直接连接符 20501"/>
          <p:cNvSpPr/>
          <p:nvPr/>
        </p:nvSpPr>
        <p:spPr>
          <a:xfrm flipV="1">
            <a:off x="6248400" y="4343400"/>
            <a:ext cx="609600" cy="228600"/>
          </a:xfrm>
          <a:prstGeom prst="line">
            <a:avLst/>
          </a:prstGeom>
          <a:ln w="25400" cap="flat" cmpd="sng">
            <a:solidFill>
              <a:schemeClr val="tx1"/>
            </a:solidFill>
            <a:prstDash val="solid"/>
            <a:round/>
            <a:headEnd type="none" w="med" len="med"/>
            <a:tailEnd type="none" w="med" len="med"/>
          </a:ln>
        </p:spPr>
      </p:sp>
      <p:sp>
        <p:nvSpPr>
          <p:cNvPr id="20502" name="直接连接符 20502"/>
          <p:cNvSpPr/>
          <p:nvPr/>
        </p:nvSpPr>
        <p:spPr>
          <a:xfrm>
            <a:off x="6248400" y="4572000"/>
            <a:ext cx="609600" cy="304800"/>
          </a:xfrm>
          <a:prstGeom prst="line">
            <a:avLst/>
          </a:prstGeom>
          <a:ln w="25400" cap="flat" cmpd="sng">
            <a:solidFill>
              <a:schemeClr val="tx1"/>
            </a:solidFill>
            <a:prstDash val="solid"/>
            <a:round/>
            <a:headEnd type="none" w="med" len="med"/>
            <a:tailEnd type="none" w="med" len="med"/>
          </a:ln>
        </p:spPr>
      </p:sp>
      <p:sp>
        <p:nvSpPr>
          <p:cNvPr id="20503" name="矩形 20503"/>
          <p:cNvSpPr/>
          <p:nvPr/>
        </p:nvSpPr>
        <p:spPr>
          <a:xfrm>
            <a:off x="6858000" y="47244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0504" name="文本框 20504"/>
          <p:cNvSpPr txBox="1"/>
          <p:nvPr/>
        </p:nvSpPr>
        <p:spPr>
          <a:xfrm>
            <a:off x="1676400" y="5257800"/>
            <a:ext cx="5715000" cy="8540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楷体_GB2312" pitchFamily="1" charset="-122"/>
              </a:rPr>
              <a:t>志高模式下的销售渠道结构</a:t>
            </a:r>
            <a:r>
              <a:rPr lang="en-US" altLang="zh-CN" sz="2000" b="1" dirty="0">
                <a:latin typeface="Arial" panose="020B0604020202020204" pitchFamily="34" charset="0"/>
                <a:ea typeface="楷体_GB2312" pitchFamily="1" charset="-122"/>
              </a:rPr>
              <a:t>——</a:t>
            </a:r>
            <a:r>
              <a:rPr lang="zh-CN" altLang="en-US" b="1" dirty="0">
                <a:solidFill>
                  <a:srgbClr val="CC3300"/>
                </a:solidFill>
                <a:latin typeface="Arial" panose="020B0604020202020204" pitchFamily="34" charset="0"/>
                <a:ea typeface="宋体" panose="02010600030101010101" pitchFamily="2" charset="-122"/>
              </a:rPr>
              <a:t>区域总代理制</a:t>
            </a:r>
            <a:r>
              <a:rPr lang="zh-CN" altLang="en-US" b="1" dirty="0">
                <a:solidFill>
                  <a:srgbClr val="000000"/>
                </a:solidFill>
                <a:latin typeface="Arial" panose="020B0604020202020204" pitchFamily="34" charset="0"/>
                <a:ea typeface="宋体" panose="02010600030101010101" pitchFamily="2" charset="-122"/>
              </a:rPr>
              <a:t> </a:t>
            </a:r>
            <a:endParaRPr lang="zh-CN" altLang="en-US" b="1" dirty="0">
              <a:solidFill>
                <a:srgbClr val="000000"/>
              </a:solidFill>
              <a:latin typeface="Arial" panose="020B0604020202020204" pitchFamily="34" charset="0"/>
              <a:ea typeface="宋体" panose="02010600030101010101" pitchFamily="2" charset="-122"/>
            </a:endParaRPr>
          </a:p>
          <a:p>
            <a:pPr>
              <a:spcBef>
                <a:spcPct val="50000"/>
              </a:spcBef>
              <a:buClrTx/>
              <a:buSzTx/>
              <a:buFontTx/>
            </a:pPr>
            <a:endParaRPr lang="zh-CN" altLang="en-US" dirty="0">
              <a:latin typeface="Arial" panose="020B0604020202020204" pitchFamily="34" charset="0"/>
              <a:ea typeface="宋体" panose="02010600030101010101" pitchFamily="2" charset="-122"/>
            </a:endParaRPr>
          </a:p>
        </p:txBody>
      </p:sp>
      <p:sp>
        <p:nvSpPr>
          <p:cNvPr id="20505" name="动作按钮: 后退或前一项 20505">
            <a:hlinkClick r:id="rId1" action="ppaction://hlinksldjump"/>
          </p:cNvPr>
          <p:cNvSpPr/>
          <p:nvPr/>
        </p:nvSpPr>
        <p:spPr>
          <a:xfrm>
            <a:off x="7010400" y="5943600"/>
            <a:ext cx="6096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0506"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0508" name="矩形 20507"/>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哩蔓脏婉投掩钉幂开盐耀渺娄隔朗迭针歪录奴瑶朗惹荡陡纹咕掷寝民蔑良渠道策划渠道策划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文本框 21505"/>
          <p:cNvSpPr txBox="1"/>
          <p:nvPr/>
        </p:nvSpPr>
        <p:spPr>
          <a:xfrm>
            <a:off x="2743200" y="1066800"/>
            <a:ext cx="3657600" cy="457200"/>
          </a:xfrm>
          <a:prstGeom prst="rect">
            <a:avLst/>
          </a:prstGeom>
          <a:noFill/>
          <a:ln w="9525">
            <a:noFill/>
          </a:ln>
        </p:spPr>
        <p:txBody>
          <a:bodyPr anchor="t">
            <a:spAutoFit/>
          </a:bodyPr>
          <a:p>
            <a:pPr>
              <a:spcBef>
                <a:spcPct val="50000"/>
              </a:spcBef>
              <a:buClrTx/>
              <a:buSzTx/>
              <a:buFontTx/>
            </a:pPr>
            <a:r>
              <a:rPr lang="zh-CN" altLang="en-US" sz="2400" b="1" dirty="0">
                <a:solidFill>
                  <a:srgbClr val="CC3300"/>
                </a:solidFill>
                <a:latin typeface="Arial" panose="020B0604020202020204" pitchFamily="34" charset="0"/>
                <a:ea typeface="方正舒体" pitchFamily="2" charset="-122"/>
              </a:rPr>
              <a:t>总代理的设置策划</a:t>
            </a:r>
            <a:endParaRPr lang="zh-CN" altLang="en-US" sz="2400" b="1" dirty="0">
              <a:solidFill>
                <a:srgbClr val="CC3300"/>
              </a:solidFill>
              <a:latin typeface="Arial" panose="020B0604020202020204" pitchFamily="34" charset="0"/>
              <a:ea typeface="方正舒体" pitchFamily="2" charset="-122"/>
            </a:endParaRPr>
          </a:p>
        </p:txBody>
      </p:sp>
      <p:sp>
        <p:nvSpPr>
          <p:cNvPr id="21506" name="文本框 21506"/>
          <p:cNvSpPr txBox="1"/>
          <p:nvPr/>
        </p:nvSpPr>
        <p:spPr>
          <a:xfrm>
            <a:off x="685800" y="1600200"/>
            <a:ext cx="7239000" cy="1743075"/>
          </a:xfrm>
          <a:prstGeom prst="rect">
            <a:avLst/>
          </a:prstGeom>
          <a:noFill/>
          <a:ln w="9525">
            <a:noFill/>
          </a:ln>
        </p:spPr>
        <p:txBody>
          <a:bodyPr anchor="t">
            <a:spAutoFit/>
          </a:bodyPr>
          <a:p>
            <a:pPr>
              <a:lnSpc>
                <a:spcPct val="120000"/>
              </a:lnSpc>
              <a:spcBef>
                <a:spcPct val="50000"/>
              </a:spcBef>
              <a:buClrTx/>
              <a:buSzTx/>
              <a:buFontTx/>
            </a:pPr>
            <a:r>
              <a:rPr lang="zh-CN" altLang="en-US" b="1" dirty="0">
                <a:latin typeface="Arial" panose="020B0604020202020204" pitchFamily="34" charset="0"/>
                <a:ea typeface="楷体_GB2312" pitchFamily="1" charset="-122"/>
              </a:rPr>
              <a:t>　　对于一个大型企业来说，如何选择一个好的地区总代理是一个长期性的战略决策。为了便于集中管理，“飞利浦”等很多公司都采取设置南北两大代理商的方式。这种方式的弊端是代理商势力过大，可能会以销售额来要挟厂商降价。面对半壁江山，没有一个厂商敢拿一个月的销售量做赌注，因此，往往会在某种程度上受制于代理商。</a:t>
            </a:r>
            <a:endParaRPr lang="zh-CN" altLang="en-US" b="1" dirty="0">
              <a:latin typeface="Arial" panose="020B0604020202020204" pitchFamily="34" charset="0"/>
              <a:ea typeface="楷体_GB2312" pitchFamily="1" charset="-122"/>
            </a:endParaRPr>
          </a:p>
        </p:txBody>
      </p:sp>
      <p:sp>
        <p:nvSpPr>
          <p:cNvPr id="21507" name="动作按钮: 后退或前一项 21507">
            <a:hlinkClick r:id="rId1" action="ppaction://hlinksldjump"/>
          </p:cNvPr>
          <p:cNvSpPr/>
          <p:nvPr/>
        </p:nvSpPr>
        <p:spPr>
          <a:xfrm>
            <a:off x="7696200" y="6019800"/>
            <a:ext cx="5334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pic>
        <p:nvPicPr>
          <p:cNvPr id="21508" name="图片 21508" descr="u=2686519954,1370637469&amp;gp=2">
            <a:hlinkClick r:id="rId2"/>
          </p:cNvPr>
          <p:cNvPicPr>
            <a:picLocks noChangeAspect="1"/>
          </p:cNvPicPr>
          <p:nvPr/>
        </p:nvPicPr>
        <p:blipFill>
          <a:blip r:embed="rId3"/>
          <a:stretch>
            <a:fillRect/>
          </a:stretch>
        </p:blipFill>
        <p:spPr>
          <a:xfrm>
            <a:off x="6477000" y="3429000"/>
            <a:ext cx="1981200" cy="1481138"/>
          </a:xfrm>
          <a:prstGeom prst="rect">
            <a:avLst/>
          </a:prstGeom>
          <a:noFill/>
          <a:ln w="9525">
            <a:noFill/>
          </a:ln>
        </p:spPr>
      </p:pic>
      <p:pic>
        <p:nvPicPr>
          <p:cNvPr id="21509" name="图片 21509" descr="u=133659828,3481938446&amp;gp=2">
            <a:hlinkClick r:id="rId4"/>
          </p:cNvPr>
          <p:cNvPicPr>
            <a:picLocks noChangeAspect="1"/>
          </p:cNvPicPr>
          <p:nvPr/>
        </p:nvPicPr>
        <p:blipFill>
          <a:blip r:embed="rId5"/>
          <a:stretch>
            <a:fillRect/>
          </a:stretch>
        </p:blipFill>
        <p:spPr>
          <a:xfrm>
            <a:off x="5410200" y="5105400"/>
            <a:ext cx="1476375" cy="1423988"/>
          </a:xfrm>
          <a:prstGeom prst="rect">
            <a:avLst/>
          </a:prstGeom>
          <a:noFill/>
          <a:ln w="9525">
            <a:noFill/>
          </a:ln>
        </p:spPr>
      </p:pic>
      <p:sp>
        <p:nvSpPr>
          <p:cNvPr id="21510" name="文本框 21510"/>
          <p:cNvSpPr txBox="1"/>
          <p:nvPr/>
        </p:nvSpPr>
        <p:spPr>
          <a:xfrm>
            <a:off x="533400" y="3352800"/>
            <a:ext cx="5257800" cy="2816225"/>
          </a:xfrm>
          <a:prstGeom prst="rect">
            <a:avLst/>
          </a:prstGeom>
          <a:noFill/>
          <a:ln w="9525">
            <a:noFill/>
          </a:ln>
        </p:spPr>
        <p:txBody>
          <a:bodyPr anchor="t">
            <a:spAutoFit/>
          </a:bodyPr>
          <a:p>
            <a:pPr>
              <a:lnSpc>
                <a:spcPct val="120000"/>
              </a:lnSpc>
              <a:spcBef>
                <a:spcPct val="50000"/>
              </a:spcBef>
              <a:buClrTx/>
              <a:buSzTx/>
              <a:buFontTx/>
            </a:pPr>
            <a:r>
              <a:rPr lang="en-US" altLang="zh-CN" b="1" dirty="0">
                <a:latin typeface="Arial" panose="020B0604020202020204" pitchFamily="34" charset="0"/>
                <a:ea typeface="楷体_GB2312" pitchFamily="1" charset="-122"/>
              </a:rPr>
              <a:t>      </a:t>
            </a:r>
            <a:r>
              <a:rPr lang="zh-CN" altLang="en-US" b="1" dirty="0">
                <a:latin typeface="Arial" panose="020B0604020202020204" pitchFamily="34" charset="0"/>
                <a:ea typeface="楷体_GB2312" pitchFamily="1" charset="-122"/>
              </a:rPr>
              <a:t>为了避免发生这种现象，三星公司很谨慎地按不同地区，如华北、华南、东北等区域划分势力范围，在全国设置多个总代理，使每一个总代理的势力都不会对全局起太大的影响。同时，在每个大区，三星公司都安排了２个从总部派驻的销售人员，其工作职责是监测竞争对手并与代理商保持交流，控制市场节奏，及时反馈情况。</a:t>
            </a:r>
            <a:endParaRPr lang="zh-CN" altLang="en-US" b="1" dirty="0">
              <a:latin typeface="Arial" panose="020B0604020202020204" pitchFamily="34" charset="0"/>
              <a:ea typeface="楷体_GB2312" pitchFamily="1" charset="-122"/>
            </a:endParaRPr>
          </a:p>
          <a:p>
            <a:pPr>
              <a:spcBef>
                <a:spcPct val="50000"/>
              </a:spcBef>
              <a:buClrTx/>
              <a:buSzTx/>
              <a:buFontTx/>
            </a:pPr>
            <a:endParaRPr lang="zh-CN" altLang="en-US" b="1" dirty="0">
              <a:latin typeface="Arial" panose="020B0604020202020204" pitchFamily="34" charset="0"/>
              <a:ea typeface="楷体_GB2312" pitchFamily="1" charset="-122"/>
            </a:endParaRPr>
          </a:p>
        </p:txBody>
      </p:sp>
      <p:sp>
        <p:nvSpPr>
          <p:cNvPr id="2151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1513" name="矩形 2151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丑誓检丢棋神踏伐政摊随挖衅稠嗅伞弄藉顽月尺研诗日率瘴醇让郸砌搪或渠道策划渠道策划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5"/>
                                        </p:tgtEl>
                                        <p:attrNameLst>
                                          <p:attrName>style.visibility</p:attrName>
                                        </p:attrNameLst>
                                      </p:cBhvr>
                                      <p:to>
                                        <p:strVal val="visible"/>
                                      </p:to>
                                    </p:set>
                                    <p:animEffect transition="in" filter="checkerboard(across)">
                                      <p:cBhvr>
                                        <p:cTn id="7" dur="500"/>
                                        <p:tgtEl>
                                          <p:spTgt spid="2150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1506"/>
                                        </p:tgtEl>
                                        <p:attrNameLst>
                                          <p:attrName>style.visibility</p:attrName>
                                        </p:attrNameLst>
                                      </p:cBhvr>
                                      <p:to>
                                        <p:strVal val="visible"/>
                                      </p:to>
                                    </p:set>
                                    <p:anim calcmode="lin" valueType="num">
                                      <p:cBhvr>
                                        <p:cTn id="12" dur="1000" fill="hold"/>
                                        <p:tgtEl>
                                          <p:spTgt spid="21506"/>
                                        </p:tgtEl>
                                        <p:attrNameLst>
                                          <p:attrName>ppt_w</p:attrName>
                                        </p:attrNameLst>
                                      </p:cBhvr>
                                      <p:tavLst>
                                        <p:tav tm="0">
                                          <p:val>
                                            <p:strVal val="#ppt_w*0.70"/>
                                          </p:val>
                                        </p:tav>
                                        <p:tav tm="100000">
                                          <p:val>
                                            <p:strVal val="#ppt_w"/>
                                          </p:val>
                                        </p:tav>
                                      </p:tavLst>
                                    </p:anim>
                                    <p:anim calcmode="lin" valueType="num">
                                      <p:cBhvr>
                                        <p:cTn id="13" dur="1000" fill="hold"/>
                                        <p:tgtEl>
                                          <p:spTgt spid="21506"/>
                                        </p:tgtEl>
                                        <p:attrNameLst>
                                          <p:attrName>ppt_h</p:attrName>
                                        </p:attrNameLst>
                                      </p:cBhvr>
                                      <p:tavLst>
                                        <p:tav tm="0">
                                          <p:val>
                                            <p:strVal val="#ppt_h"/>
                                          </p:val>
                                        </p:tav>
                                        <p:tav tm="100000">
                                          <p:val>
                                            <p:strVal val="#ppt_h"/>
                                          </p:val>
                                        </p:tav>
                                      </p:tavLst>
                                    </p:anim>
                                    <p:animEffect transition="in" filter="fade">
                                      <p:cBhvr>
                                        <p:cTn id="14" dur="1000"/>
                                        <p:tgtEl>
                                          <p:spTgt spid="2150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1510"/>
                                        </p:tgtEl>
                                        <p:attrNameLst>
                                          <p:attrName>style.visibility</p:attrName>
                                        </p:attrNameLst>
                                      </p:cBhvr>
                                      <p:to>
                                        <p:strVal val="visible"/>
                                      </p:to>
                                    </p:set>
                                    <p:animEffect transition="in" filter="checkerboard(across)">
                                      <p:cBhvr>
                                        <p:cTn id="19"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p:bldP spid="21506" grpId="0"/>
      <p:bldP spid="215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文本占位符 22529"/>
          <p:cNvSpPr>
            <a:spLocks noGrp="1"/>
          </p:cNvSpPr>
          <p:nvPr>
            <p:ph type="body"/>
          </p:nvPr>
        </p:nvSpPr>
        <p:spPr>
          <a:xfrm>
            <a:off x="304800" y="1676400"/>
            <a:ext cx="8229600" cy="4525963"/>
          </a:xfrm>
        </p:spPr>
        <p:txBody>
          <a:bodyPr anchor="t"/>
          <a:p>
            <a:pPr lvl="1">
              <a:buClrTx/>
              <a:buSzTx/>
              <a:buFontTx/>
              <a:buNone/>
            </a:pPr>
            <a:endParaRPr lang="en-US" altLang="zh-CN" dirty="0"/>
          </a:p>
          <a:p>
            <a:pPr>
              <a:buClrTx/>
              <a:buSzTx/>
              <a:buFontTx/>
              <a:buNone/>
            </a:pPr>
            <a:endParaRPr lang="en-US" altLang="zh-CN" dirty="0">
              <a:solidFill>
                <a:srgbClr val="000000"/>
              </a:solidFill>
            </a:endParaRPr>
          </a:p>
          <a:p>
            <a:pPr>
              <a:buClrTx/>
              <a:buSzTx/>
              <a:buFontTx/>
              <a:buNone/>
            </a:pPr>
            <a:endParaRPr lang="en-US" altLang="zh-CN" dirty="0">
              <a:solidFill>
                <a:srgbClr val="000000"/>
              </a:solidFill>
            </a:endParaRPr>
          </a:p>
        </p:txBody>
      </p:sp>
      <p:sp>
        <p:nvSpPr>
          <p:cNvPr id="22530" name="文本框 22530"/>
          <p:cNvSpPr txBox="1"/>
          <p:nvPr/>
        </p:nvSpPr>
        <p:spPr>
          <a:xfrm>
            <a:off x="990600" y="762000"/>
            <a:ext cx="51054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22531" name="文本框 22531"/>
          <p:cNvSpPr txBox="1"/>
          <p:nvPr/>
        </p:nvSpPr>
        <p:spPr>
          <a:xfrm>
            <a:off x="609600" y="1066800"/>
            <a:ext cx="2819400" cy="457200"/>
          </a:xfrm>
          <a:prstGeom prst="rect">
            <a:avLst/>
          </a:prstGeom>
          <a:noFill/>
          <a:ln w="9525">
            <a:noFill/>
          </a:ln>
        </p:spPr>
        <p:txBody>
          <a:bodyPr anchor="t">
            <a:spAutoFit/>
          </a:bodyPr>
          <a:p>
            <a:pPr>
              <a:spcBef>
                <a:spcPct val="50000"/>
              </a:spcBef>
              <a:buClrTx/>
              <a:buSzTx/>
              <a:buFontTx/>
            </a:pPr>
            <a:r>
              <a:rPr lang="en-US" altLang="zh-CN" sz="2400" dirty="0">
                <a:latin typeface="Arial" panose="020B0604020202020204" pitchFamily="34" charset="0"/>
                <a:ea typeface="宋体" panose="02010600030101010101" pitchFamily="2" charset="-122"/>
              </a:rPr>
              <a:t> </a:t>
            </a:r>
            <a:r>
              <a:rPr lang="zh-CN" altLang="en-US" sz="2400" b="1" dirty="0">
                <a:solidFill>
                  <a:srgbClr val="000000"/>
                </a:solidFill>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  </a:t>
            </a:r>
            <a:r>
              <a:rPr lang="zh-CN" altLang="en-US" sz="2400" b="1" dirty="0">
                <a:latin typeface="Arial" panose="020B0604020202020204" pitchFamily="34" charset="0"/>
                <a:ea typeface="宋体" panose="02010600030101010101" pitchFamily="2" charset="-122"/>
              </a:rPr>
              <a:t>经销商模式</a:t>
            </a:r>
            <a:endParaRPr lang="zh-CN" altLang="en-US" sz="2400" b="1" dirty="0">
              <a:latin typeface="Arial" panose="020B0604020202020204" pitchFamily="34" charset="0"/>
              <a:ea typeface="宋体" panose="02010600030101010101" pitchFamily="2" charset="-122"/>
            </a:endParaRPr>
          </a:p>
        </p:txBody>
      </p:sp>
      <p:sp>
        <p:nvSpPr>
          <p:cNvPr id="22532" name="文本框 22532"/>
          <p:cNvSpPr txBox="1"/>
          <p:nvPr/>
        </p:nvSpPr>
        <p:spPr>
          <a:xfrm>
            <a:off x="381000" y="1752600"/>
            <a:ext cx="8001000" cy="1006475"/>
          </a:xfrm>
          <a:prstGeom prst="rect">
            <a:avLst/>
          </a:prstGeom>
          <a:noFill/>
          <a:ln w="9525">
            <a:noFill/>
          </a:ln>
        </p:spPr>
        <p:txBody>
          <a:bodyPr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由生产商、批发商、零售商构成营销渠道，是最为常见的渠道方案。对于发展销售渠道、拓展销售市场、扩大销售能力和增强信息能力都有重要意义。</a:t>
            </a:r>
            <a:endParaRPr lang="zh-CN" altLang="en-US" sz="2000" b="1" dirty="0">
              <a:latin typeface="Arial" panose="020B0604020202020204" pitchFamily="34" charset="0"/>
              <a:ea typeface="宋体" panose="02010600030101010101" pitchFamily="2" charset="-122"/>
            </a:endParaRPr>
          </a:p>
        </p:txBody>
      </p:sp>
      <p:sp>
        <p:nvSpPr>
          <p:cNvPr id="22533" name="文本框 22533"/>
          <p:cNvSpPr txBox="1"/>
          <p:nvPr/>
        </p:nvSpPr>
        <p:spPr>
          <a:xfrm>
            <a:off x="685800" y="2895600"/>
            <a:ext cx="4114800" cy="396875"/>
          </a:xfrm>
          <a:prstGeom prst="rect">
            <a:avLst/>
          </a:prstGeom>
          <a:noFill/>
          <a:ln w="9525">
            <a:noFill/>
          </a:ln>
        </p:spPr>
        <p:txBody>
          <a:bodyPr anchor="t">
            <a:spAutoFit/>
          </a:bodyPr>
          <a:p>
            <a:pPr>
              <a:spcBef>
                <a:spcPct val="50000"/>
              </a:spcBef>
              <a:buClrTx/>
              <a:buSzTx/>
              <a:buFontTx/>
            </a:pPr>
            <a:endParaRPr sz="2000" b="1" dirty="0">
              <a:solidFill>
                <a:srgbClr val="CC3300"/>
              </a:solidFill>
              <a:latin typeface="Arial" panose="020B0604020202020204" pitchFamily="34" charset="0"/>
              <a:ea typeface="方正舒体" pitchFamily="2" charset="-122"/>
            </a:endParaRPr>
          </a:p>
        </p:txBody>
      </p:sp>
      <p:sp>
        <p:nvSpPr>
          <p:cNvPr id="22534" name="文本框 22534"/>
          <p:cNvSpPr txBox="1"/>
          <p:nvPr/>
        </p:nvSpPr>
        <p:spPr>
          <a:xfrm>
            <a:off x="609600" y="3048000"/>
            <a:ext cx="1219200" cy="396875"/>
          </a:xfrm>
          <a:prstGeom prst="rect">
            <a:avLst/>
          </a:prstGeom>
          <a:solidFill>
            <a:srgbClr val="FFCC99">
              <a:alpha val="56999"/>
            </a:srgbClr>
          </a:solidFill>
          <a:ln w="9525">
            <a:noFill/>
          </a:ln>
        </p:spPr>
        <p:txBody>
          <a:bodyPr anchor="t">
            <a:spAutoFit/>
          </a:bodyPr>
          <a:p>
            <a:pPr>
              <a:spcBef>
                <a:spcPct val="50000"/>
              </a:spcBef>
              <a:buClrTx/>
              <a:buSzTx/>
              <a:buFontTx/>
            </a:pPr>
            <a:r>
              <a:rPr lang="zh-CN" altLang="en-US" sz="2000" b="1" dirty="0">
                <a:latin typeface="Arial" panose="020B0604020202020204" pitchFamily="34" charset="0"/>
                <a:ea typeface="宋体" panose="02010600030101010101" pitchFamily="2" charset="-122"/>
                <a:hlinkClick r:id="rId1" action="ppaction://hlinksldjump"/>
              </a:rPr>
              <a:t>选择标准</a:t>
            </a:r>
            <a:endParaRPr lang="zh-CN" altLang="en-US" sz="2000" b="1" dirty="0">
              <a:latin typeface="Arial" panose="020B0604020202020204" pitchFamily="34" charset="0"/>
              <a:ea typeface="宋体" panose="02010600030101010101" pitchFamily="2" charset="-122"/>
            </a:endParaRPr>
          </a:p>
        </p:txBody>
      </p:sp>
      <p:sp>
        <p:nvSpPr>
          <p:cNvPr id="22535" name="云形标注 22535"/>
          <p:cNvSpPr/>
          <p:nvPr/>
        </p:nvSpPr>
        <p:spPr>
          <a:xfrm>
            <a:off x="381000" y="4572000"/>
            <a:ext cx="762000" cy="1066800"/>
          </a:xfrm>
          <a:prstGeom prst="cloudCallout">
            <a:avLst>
              <a:gd name="adj1" fmla="val 152917"/>
              <a:gd name="adj2" fmla="val 34671"/>
            </a:avLst>
          </a:prstGeom>
          <a:solidFill>
            <a:schemeClr val="accent1"/>
          </a:solidFill>
          <a:ln w="9525" cap="flat" cmpd="sng">
            <a:solidFill>
              <a:schemeClr val="tx1"/>
            </a:solidFill>
            <a:prstDash val="solid"/>
            <a:round/>
            <a:headEnd type="none" w="med" len="med"/>
            <a:tailEnd type="none" w="med" len="med"/>
          </a:ln>
        </p:spPr>
        <p:txBody>
          <a:bodyPr anchor="t"/>
          <a:p>
            <a:pPr algn="ctr">
              <a:buClrTx/>
              <a:buSzTx/>
              <a:buFontTx/>
            </a:pPr>
            <a:r>
              <a:rPr lang="zh-CN" altLang="en-US" b="1" dirty="0">
                <a:solidFill>
                  <a:srgbClr val="CC3300"/>
                </a:solidFill>
                <a:latin typeface="Arial" panose="020B0604020202020204" pitchFamily="34" charset="0"/>
                <a:ea typeface="宋体" panose="02010600030101010101" pitchFamily="2" charset="-122"/>
              </a:rPr>
              <a:t>弱点</a:t>
            </a:r>
            <a:endParaRPr lang="zh-CN" altLang="en-US" b="1" dirty="0">
              <a:solidFill>
                <a:srgbClr val="CC3300"/>
              </a:solidFill>
              <a:latin typeface="Arial" panose="020B0604020202020204" pitchFamily="34" charset="0"/>
              <a:ea typeface="宋体" panose="02010600030101010101" pitchFamily="2" charset="-122"/>
            </a:endParaRPr>
          </a:p>
        </p:txBody>
      </p:sp>
      <p:sp>
        <p:nvSpPr>
          <p:cNvPr id="22536" name="文本框 22536"/>
          <p:cNvSpPr txBox="1"/>
          <p:nvPr/>
        </p:nvSpPr>
        <p:spPr>
          <a:xfrm>
            <a:off x="1600200" y="5105400"/>
            <a:ext cx="7086600" cy="701675"/>
          </a:xfrm>
          <a:prstGeom prst="rect">
            <a:avLst/>
          </a:prstGeom>
          <a:noFill/>
          <a:ln w="9525">
            <a:noFill/>
          </a:ln>
        </p:spPr>
        <p:txBody>
          <a:bodyPr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企业对经销商难以控制，如果发生利益冲突，就非常有可能使企业建立的渠道网络瘫痪。</a:t>
            </a:r>
            <a:endParaRPr lang="zh-CN" altLang="en-US" sz="2000" b="1" dirty="0">
              <a:latin typeface="Arial" panose="020B0604020202020204" pitchFamily="34" charset="0"/>
              <a:ea typeface="宋体" panose="02010600030101010101" pitchFamily="2" charset="-122"/>
            </a:endParaRPr>
          </a:p>
        </p:txBody>
      </p:sp>
      <p:sp>
        <p:nvSpPr>
          <p:cNvPr id="22537" name="文本框 22537"/>
          <p:cNvSpPr txBox="1"/>
          <p:nvPr/>
        </p:nvSpPr>
        <p:spPr>
          <a:xfrm>
            <a:off x="2667000" y="3962400"/>
            <a:ext cx="30480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方正舒体" pitchFamily="2" charset="-122"/>
                <a:hlinkClick r:id="rId2" action="ppaction://hlinksldjump"/>
              </a:rPr>
              <a:t>义乌小商品市场</a:t>
            </a:r>
            <a:endParaRPr lang="zh-CN" altLang="en-US" sz="2000" b="1" dirty="0">
              <a:latin typeface="Arial" panose="020B0604020202020204" pitchFamily="34" charset="0"/>
              <a:ea typeface="方正舒体" pitchFamily="2" charset="-122"/>
            </a:endParaRPr>
          </a:p>
        </p:txBody>
      </p:sp>
      <p:sp>
        <p:nvSpPr>
          <p:cNvPr id="22538" name="文本框 22538"/>
          <p:cNvSpPr txBox="1"/>
          <p:nvPr/>
        </p:nvSpPr>
        <p:spPr>
          <a:xfrm>
            <a:off x="2667000" y="4572000"/>
            <a:ext cx="4267200" cy="396875"/>
          </a:xfrm>
          <a:prstGeom prst="rect">
            <a:avLst/>
          </a:prstGeom>
          <a:noFill/>
          <a:ln w="9525">
            <a:noFill/>
          </a:ln>
        </p:spPr>
        <p:txBody>
          <a:bodyPr anchor="t">
            <a:spAutoFit/>
          </a:bodyPr>
          <a:p>
            <a:pPr>
              <a:spcBef>
                <a:spcPct val="50000"/>
              </a:spcBef>
              <a:buClrTx/>
              <a:buSzTx/>
              <a:buFontTx/>
            </a:pPr>
            <a:r>
              <a:rPr lang="zh-CN" altLang="en-US" sz="2000" b="1" dirty="0">
                <a:solidFill>
                  <a:srgbClr val="CC3300"/>
                </a:solidFill>
                <a:latin typeface="Arial" panose="020B0604020202020204" pitchFamily="34" charset="0"/>
                <a:ea typeface="方正舒体" pitchFamily="2" charset="-122"/>
                <a:hlinkClick r:id="rId3" action="ppaction://hlinksldjump"/>
              </a:rPr>
              <a:t>美的模式、海尔模式</a:t>
            </a:r>
            <a:endParaRPr lang="zh-CN" altLang="en-US" sz="2000" b="1" dirty="0">
              <a:solidFill>
                <a:srgbClr val="CC3300"/>
              </a:solidFill>
              <a:latin typeface="Arial" panose="020B0604020202020204" pitchFamily="34" charset="0"/>
              <a:ea typeface="方正舒体" pitchFamily="2" charset="-122"/>
            </a:endParaRPr>
          </a:p>
        </p:txBody>
      </p:sp>
      <p:sp>
        <p:nvSpPr>
          <p:cNvPr id="22539" name="矩形 22539"/>
          <p:cNvSpPr/>
          <p:nvPr/>
        </p:nvSpPr>
        <p:spPr>
          <a:xfrm>
            <a:off x="2667000" y="3429000"/>
            <a:ext cx="2470150" cy="396875"/>
          </a:xfrm>
          <a:prstGeom prst="rect">
            <a:avLst/>
          </a:prstGeom>
          <a:noFill/>
          <a:ln w="9525">
            <a:noFill/>
          </a:ln>
        </p:spPr>
        <p:txBody>
          <a:bodyPr wrap="none" anchor="t">
            <a:spAutoFit/>
          </a:bodyPr>
          <a:p>
            <a:pPr>
              <a:buClrTx/>
              <a:buSzTx/>
              <a:buFontTx/>
            </a:pPr>
            <a:r>
              <a:rPr lang="zh-CN" altLang="en-US" sz="2000" b="1" dirty="0">
                <a:latin typeface="Arial" panose="020B0604020202020204" pitchFamily="34" charset="0"/>
                <a:ea typeface="方正舒体" pitchFamily="2" charset="-122"/>
                <a:hlinkClick r:id="rId4" action="ppaction://hlinksldjump"/>
              </a:rPr>
              <a:t>把化妆品卖到药店里</a:t>
            </a:r>
            <a:endParaRPr lang="zh-CN" altLang="en-US" sz="2000" b="1" dirty="0">
              <a:latin typeface="Arial" panose="020B0604020202020204" pitchFamily="34" charset="0"/>
              <a:ea typeface="方正舒体" pitchFamily="2" charset="-122"/>
            </a:endParaRPr>
          </a:p>
        </p:txBody>
      </p:sp>
      <p:sp>
        <p:nvSpPr>
          <p:cNvPr id="22540" name="矩形 22540"/>
          <p:cNvSpPr/>
          <p:nvPr/>
        </p:nvSpPr>
        <p:spPr>
          <a:xfrm>
            <a:off x="2743200" y="5867400"/>
            <a:ext cx="4562475" cy="396875"/>
          </a:xfrm>
          <a:prstGeom prst="rect">
            <a:avLst/>
          </a:prstGeom>
          <a:noFill/>
          <a:ln w="9525">
            <a:noFill/>
          </a:ln>
        </p:spPr>
        <p:txBody>
          <a:bodyPr anchor="t">
            <a:spAutoFit/>
          </a:bodyPr>
          <a:p>
            <a:pPr>
              <a:buClrTx/>
              <a:buSzTx/>
              <a:buFontTx/>
            </a:pPr>
            <a:r>
              <a:rPr lang="zh-CN" altLang="en-US" sz="2000" b="1" dirty="0">
                <a:solidFill>
                  <a:srgbClr val="CC3300"/>
                </a:solidFill>
                <a:latin typeface="Arial" panose="020B0604020202020204" pitchFamily="34" charset="0"/>
                <a:ea typeface="方正舒体" pitchFamily="2" charset="-122"/>
                <a:hlinkClick r:id="rId5" action="ppaction://hlinksldjump"/>
              </a:rPr>
              <a:t>格力模式</a:t>
            </a:r>
            <a:endParaRPr lang="zh-CN" altLang="en-US" sz="2000" b="1" dirty="0">
              <a:solidFill>
                <a:srgbClr val="CC3300"/>
              </a:solidFill>
              <a:latin typeface="Arial" panose="020B0604020202020204" pitchFamily="34" charset="0"/>
              <a:ea typeface="方正舒体" pitchFamily="2" charset="-122"/>
            </a:endParaRPr>
          </a:p>
        </p:txBody>
      </p:sp>
      <p:sp>
        <p:nvSpPr>
          <p:cNvPr id="22541" name="文本框 22541"/>
          <p:cNvSpPr txBox="1"/>
          <p:nvPr/>
        </p:nvSpPr>
        <p:spPr>
          <a:xfrm>
            <a:off x="609600" y="3733800"/>
            <a:ext cx="1219200" cy="396875"/>
          </a:xfrm>
          <a:prstGeom prst="rect">
            <a:avLst/>
          </a:prstGeom>
          <a:solidFill>
            <a:srgbClr val="FFCC99">
              <a:alpha val="51999"/>
            </a:srgbClr>
          </a:solidFill>
          <a:ln w="9525">
            <a:noFill/>
          </a:ln>
        </p:spPr>
        <p:txBody>
          <a:bodyPr anchor="t">
            <a:spAutoFit/>
          </a:bodyPr>
          <a:p>
            <a:pPr>
              <a:spcBef>
                <a:spcPct val="50000"/>
              </a:spcBef>
              <a:buClrTx/>
              <a:buSzTx/>
              <a:buFontTx/>
            </a:pPr>
            <a:r>
              <a:rPr lang="zh-CN" altLang="en-US" sz="2000" b="1" i="1" dirty="0">
                <a:latin typeface="Arial" panose="020B0604020202020204" pitchFamily="34" charset="0"/>
                <a:ea typeface="宋体" panose="02010600030101010101" pitchFamily="2" charset="-122"/>
              </a:rPr>
              <a:t>案例链接</a:t>
            </a:r>
            <a:endParaRPr lang="zh-CN" altLang="en-US" sz="2000" b="1" i="1" dirty="0">
              <a:latin typeface="Arial" panose="020B0604020202020204" pitchFamily="34" charset="0"/>
              <a:ea typeface="宋体" panose="02010600030101010101" pitchFamily="2" charset="-122"/>
            </a:endParaRPr>
          </a:p>
        </p:txBody>
      </p:sp>
      <p:sp>
        <p:nvSpPr>
          <p:cNvPr id="22542" name="动作按钮: 后退或前一项 22542">
            <a:hlinkClick r:id="rId6" action="ppaction://hlinksldjump"/>
          </p:cNvPr>
          <p:cNvSpPr/>
          <p:nvPr/>
        </p:nvSpPr>
        <p:spPr>
          <a:xfrm>
            <a:off x="609600" y="6324600"/>
            <a:ext cx="6096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2543" name="动作按钮: 自定义 22543">
            <a:hlinkClick r:id="rId6" action="ppaction://hlinksldjump"/>
          </p:cNvPr>
          <p:cNvSpPr/>
          <p:nvPr/>
        </p:nvSpPr>
        <p:spPr>
          <a:xfrm>
            <a:off x="7391400" y="6248400"/>
            <a:ext cx="685800" cy="3048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2544" name="矩形 22544"/>
          <p:cNvSpPr/>
          <p:nvPr/>
        </p:nvSpPr>
        <p:spPr>
          <a:xfrm>
            <a:off x="2590800" y="6324600"/>
            <a:ext cx="2241550" cy="366713"/>
          </a:xfrm>
          <a:prstGeom prst="rect">
            <a:avLst/>
          </a:prstGeom>
          <a:noFill/>
          <a:ln w="9525">
            <a:noFill/>
          </a:ln>
        </p:spPr>
        <p:txBody>
          <a:bodyPr wrap="none" anchor="t">
            <a:spAutoFit/>
          </a:bodyPr>
          <a:p>
            <a:pPr>
              <a:buClrTx/>
              <a:buSzTx/>
              <a:buFontTx/>
            </a:pPr>
            <a:r>
              <a:rPr lang="zh-CN" altLang="en-US" b="1" dirty="0">
                <a:solidFill>
                  <a:schemeClr val="hlink"/>
                </a:solidFill>
                <a:latin typeface="Arial" panose="020B0604020202020204" pitchFamily="34" charset="0"/>
                <a:ea typeface="方正舒体" pitchFamily="2" charset="-122"/>
                <a:hlinkClick r:id="rId7" action="ppaction://hlinksldjump"/>
              </a:rPr>
              <a:t>宝洁公司的终端管理</a:t>
            </a:r>
            <a:endParaRPr lang="zh-CN" altLang="en-US" b="1" dirty="0">
              <a:solidFill>
                <a:schemeClr val="hlink"/>
              </a:solidFill>
              <a:latin typeface="Arial" panose="020B0604020202020204" pitchFamily="34" charset="0"/>
              <a:ea typeface="方正舒体" pitchFamily="2" charset="-122"/>
            </a:endParaRPr>
          </a:p>
        </p:txBody>
      </p:sp>
      <p:sp>
        <p:nvSpPr>
          <p:cNvPr id="22545" name="右箭头 22545"/>
          <p:cNvSpPr/>
          <p:nvPr/>
        </p:nvSpPr>
        <p:spPr>
          <a:xfrm>
            <a:off x="1905000" y="3962400"/>
            <a:ext cx="762000" cy="228600"/>
          </a:xfrm>
          <a:prstGeom prst="rightArrow">
            <a:avLst>
              <a:gd name="adj1" fmla="val 50000"/>
              <a:gd name="adj2" fmla="val 83317"/>
            </a:avLst>
          </a:prstGeom>
          <a:solidFill>
            <a:schemeClr val="accent1"/>
          </a:solidFill>
          <a:ln w="9525" cap="flat" cmpd="sng">
            <a:solidFill>
              <a:schemeClr val="tx1"/>
            </a:solidFill>
            <a:prstDash val="solid"/>
            <a:miter/>
            <a:headEnd type="none" w="med" len="med"/>
            <a:tailEnd type="none" w="med" len="med"/>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2546"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2548" name="矩形 22547"/>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齿假颂疾趁常臃浙斡韭委庸谬青贰射军溃孝隐电跨肛迈瘩当佐殆庭翠逸专渠道策划渠道策划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blinds(horizontal)">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2532"/>
                                        </p:tgtEl>
                                        <p:attrNameLst>
                                          <p:attrName>style.visibility</p:attrName>
                                        </p:attrNameLst>
                                      </p:cBhvr>
                                      <p:to>
                                        <p:strVal val="visible"/>
                                      </p:to>
                                    </p:set>
                                    <p:anim calcmode="lin" valueType="num">
                                      <p:cBhvr>
                                        <p:cTn id="12" dur="1000" fill="hold"/>
                                        <p:tgtEl>
                                          <p:spTgt spid="22532"/>
                                        </p:tgtEl>
                                        <p:attrNameLst>
                                          <p:attrName>ppt_w</p:attrName>
                                        </p:attrNameLst>
                                      </p:cBhvr>
                                      <p:tavLst>
                                        <p:tav tm="0">
                                          <p:val>
                                            <p:strVal val="#ppt_w*0.70"/>
                                          </p:val>
                                        </p:tav>
                                        <p:tav tm="100000">
                                          <p:val>
                                            <p:strVal val="#ppt_w"/>
                                          </p:val>
                                        </p:tav>
                                      </p:tavLst>
                                    </p:anim>
                                    <p:anim calcmode="lin" valueType="num">
                                      <p:cBhvr>
                                        <p:cTn id="13" dur="1000" fill="hold"/>
                                        <p:tgtEl>
                                          <p:spTgt spid="22532"/>
                                        </p:tgtEl>
                                        <p:attrNameLst>
                                          <p:attrName>ppt_h</p:attrName>
                                        </p:attrNameLst>
                                      </p:cBhvr>
                                      <p:tavLst>
                                        <p:tav tm="0">
                                          <p:val>
                                            <p:strVal val="#ppt_h"/>
                                          </p:val>
                                        </p:tav>
                                        <p:tav tm="100000">
                                          <p:val>
                                            <p:strVal val="#ppt_h"/>
                                          </p:val>
                                        </p:tav>
                                      </p:tavLst>
                                    </p:anim>
                                    <p:animEffect transition="in" filter="fade">
                                      <p:cBhvr>
                                        <p:cTn id="14" dur="1000"/>
                                        <p:tgtEl>
                                          <p:spTgt spid="22532"/>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2534"/>
                                        </p:tgtEl>
                                        <p:attrNameLst>
                                          <p:attrName>style.visibility</p:attrName>
                                        </p:attrNameLst>
                                      </p:cBhvr>
                                      <p:to>
                                        <p:strVal val="visible"/>
                                      </p:to>
                                    </p:set>
                                    <p:animEffect transition="in" filter="dissolve">
                                      <p:cBhvr>
                                        <p:cTn id="19" dur="500"/>
                                        <p:tgtEl>
                                          <p:spTgt spid="2253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2541"/>
                                        </p:tgtEl>
                                        <p:attrNameLst>
                                          <p:attrName>style.visibility</p:attrName>
                                        </p:attrNameLst>
                                      </p:cBhvr>
                                      <p:to>
                                        <p:strVal val="visible"/>
                                      </p:to>
                                    </p:set>
                                    <p:animEffect transition="in" filter="dissolve">
                                      <p:cBhvr>
                                        <p:cTn id="24" dur="500"/>
                                        <p:tgtEl>
                                          <p:spTgt spid="22541"/>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2545"/>
                                        </p:tgtEl>
                                        <p:attrNameLst>
                                          <p:attrName>style.visibility</p:attrName>
                                        </p:attrNameLst>
                                      </p:cBhvr>
                                      <p:to>
                                        <p:strVal val="visible"/>
                                      </p:to>
                                    </p:set>
                                    <p:animEffect transition="in" filter="checkerboard(across)">
                                      <p:cBhvr>
                                        <p:cTn id="29" dur="500"/>
                                        <p:tgtEl>
                                          <p:spTgt spid="22545"/>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22539"/>
                                        </p:tgtEl>
                                        <p:attrNameLst>
                                          <p:attrName>style.visibility</p:attrName>
                                        </p:attrNameLst>
                                      </p:cBhvr>
                                      <p:to>
                                        <p:strVal val="visible"/>
                                      </p:to>
                                    </p:set>
                                    <p:anim calcmode="lin" valueType="num">
                                      <p:cBhvr>
                                        <p:cTn id="34" dur="1000" fill="hold"/>
                                        <p:tgtEl>
                                          <p:spTgt spid="22539"/>
                                        </p:tgtEl>
                                        <p:attrNameLst>
                                          <p:attrName>ppt_w</p:attrName>
                                        </p:attrNameLst>
                                      </p:cBhvr>
                                      <p:tavLst>
                                        <p:tav tm="0">
                                          <p:val>
                                            <p:strVal val="#ppt_w*0.70"/>
                                          </p:val>
                                        </p:tav>
                                        <p:tav tm="100000">
                                          <p:val>
                                            <p:strVal val="#ppt_w"/>
                                          </p:val>
                                        </p:tav>
                                      </p:tavLst>
                                    </p:anim>
                                    <p:anim calcmode="lin" valueType="num">
                                      <p:cBhvr>
                                        <p:cTn id="35" dur="1000" fill="hold"/>
                                        <p:tgtEl>
                                          <p:spTgt spid="22539"/>
                                        </p:tgtEl>
                                        <p:attrNameLst>
                                          <p:attrName>ppt_h</p:attrName>
                                        </p:attrNameLst>
                                      </p:cBhvr>
                                      <p:tavLst>
                                        <p:tav tm="0">
                                          <p:val>
                                            <p:strVal val="#ppt_h"/>
                                          </p:val>
                                        </p:tav>
                                        <p:tav tm="100000">
                                          <p:val>
                                            <p:strVal val="#ppt_h"/>
                                          </p:val>
                                        </p:tav>
                                      </p:tavLst>
                                    </p:anim>
                                    <p:animEffect transition="in" filter="fade">
                                      <p:cBhvr>
                                        <p:cTn id="36" dur="1000"/>
                                        <p:tgtEl>
                                          <p:spTgt spid="22539"/>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2537"/>
                                        </p:tgtEl>
                                        <p:attrNameLst>
                                          <p:attrName>style.visibility</p:attrName>
                                        </p:attrNameLst>
                                      </p:cBhvr>
                                      <p:to>
                                        <p:strVal val="visible"/>
                                      </p:to>
                                    </p:set>
                                    <p:anim calcmode="lin" valueType="num">
                                      <p:cBhvr>
                                        <p:cTn id="39" dur="1000" fill="hold"/>
                                        <p:tgtEl>
                                          <p:spTgt spid="22537"/>
                                        </p:tgtEl>
                                        <p:attrNameLst>
                                          <p:attrName>ppt_w</p:attrName>
                                        </p:attrNameLst>
                                      </p:cBhvr>
                                      <p:tavLst>
                                        <p:tav tm="0">
                                          <p:val>
                                            <p:strVal val="#ppt_w*0.70"/>
                                          </p:val>
                                        </p:tav>
                                        <p:tav tm="100000">
                                          <p:val>
                                            <p:strVal val="#ppt_w"/>
                                          </p:val>
                                        </p:tav>
                                      </p:tavLst>
                                    </p:anim>
                                    <p:anim calcmode="lin" valueType="num">
                                      <p:cBhvr>
                                        <p:cTn id="40" dur="1000" fill="hold"/>
                                        <p:tgtEl>
                                          <p:spTgt spid="22537"/>
                                        </p:tgtEl>
                                        <p:attrNameLst>
                                          <p:attrName>ppt_h</p:attrName>
                                        </p:attrNameLst>
                                      </p:cBhvr>
                                      <p:tavLst>
                                        <p:tav tm="0">
                                          <p:val>
                                            <p:strVal val="#ppt_h"/>
                                          </p:val>
                                        </p:tav>
                                        <p:tav tm="100000">
                                          <p:val>
                                            <p:strVal val="#ppt_h"/>
                                          </p:val>
                                        </p:tav>
                                      </p:tavLst>
                                    </p:anim>
                                    <p:animEffect transition="in" filter="fade">
                                      <p:cBhvr>
                                        <p:cTn id="41" dur="1000"/>
                                        <p:tgtEl>
                                          <p:spTgt spid="22537"/>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22538"/>
                                        </p:tgtEl>
                                        <p:attrNameLst>
                                          <p:attrName>style.visibility</p:attrName>
                                        </p:attrNameLst>
                                      </p:cBhvr>
                                      <p:to>
                                        <p:strVal val="visible"/>
                                      </p:to>
                                    </p:set>
                                    <p:anim calcmode="lin" valueType="num">
                                      <p:cBhvr>
                                        <p:cTn id="44" dur="1000" fill="hold"/>
                                        <p:tgtEl>
                                          <p:spTgt spid="22538"/>
                                        </p:tgtEl>
                                        <p:attrNameLst>
                                          <p:attrName>ppt_w</p:attrName>
                                        </p:attrNameLst>
                                      </p:cBhvr>
                                      <p:tavLst>
                                        <p:tav tm="0">
                                          <p:val>
                                            <p:strVal val="#ppt_w*0.70"/>
                                          </p:val>
                                        </p:tav>
                                        <p:tav tm="100000">
                                          <p:val>
                                            <p:strVal val="#ppt_w"/>
                                          </p:val>
                                        </p:tav>
                                      </p:tavLst>
                                    </p:anim>
                                    <p:anim calcmode="lin" valueType="num">
                                      <p:cBhvr>
                                        <p:cTn id="45" dur="1000" fill="hold"/>
                                        <p:tgtEl>
                                          <p:spTgt spid="22538"/>
                                        </p:tgtEl>
                                        <p:attrNameLst>
                                          <p:attrName>ppt_h</p:attrName>
                                        </p:attrNameLst>
                                      </p:cBhvr>
                                      <p:tavLst>
                                        <p:tav tm="0">
                                          <p:val>
                                            <p:strVal val="#ppt_h"/>
                                          </p:val>
                                        </p:tav>
                                        <p:tav tm="100000">
                                          <p:val>
                                            <p:strVal val="#ppt_h"/>
                                          </p:val>
                                        </p:tav>
                                      </p:tavLst>
                                    </p:anim>
                                    <p:animEffect transition="in" filter="fade">
                                      <p:cBhvr>
                                        <p:cTn id="46" dur="1000"/>
                                        <p:tgtEl>
                                          <p:spTgt spid="2253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2535"/>
                                        </p:tgtEl>
                                        <p:attrNameLst>
                                          <p:attrName>style.visibility</p:attrName>
                                        </p:attrNameLst>
                                      </p:cBhvr>
                                      <p:to>
                                        <p:strVal val="visible"/>
                                      </p:to>
                                    </p:set>
                                    <p:animEffect transition="in" filter="dissolve">
                                      <p:cBhvr>
                                        <p:cTn id="51" dur="500"/>
                                        <p:tgtEl>
                                          <p:spTgt spid="22535"/>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22536"/>
                                        </p:tgtEl>
                                        <p:attrNameLst>
                                          <p:attrName>style.visibility</p:attrName>
                                        </p:attrNameLst>
                                      </p:cBhvr>
                                      <p:to>
                                        <p:strVal val="visible"/>
                                      </p:to>
                                    </p:set>
                                    <p:anim calcmode="lin" valueType="num">
                                      <p:cBhvr>
                                        <p:cTn id="56" dur="1000" fill="hold"/>
                                        <p:tgtEl>
                                          <p:spTgt spid="22536"/>
                                        </p:tgtEl>
                                        <p:attrNameLst>
                                          <p:attrName>ppt_w</p:attrName>
                                        </p:attrNameLst>
                                      </p:cBhvr>
                                      <p:tavLst>
                                        <p:tav tm="0">
                                          <p:val>
                                            <p:strVal val="#ppt_w*0.70"/>
                                          </p:val>
                                        </p:tav>
                                        <p:tav tm="100000">
                                          <p:val>
                                            <p:strVal val="#ppt_w"/>
                                          </p:val>
                                        </p:tav>
                                      </p:tavLst>
                                    </p:anim>
                                    <p:anim calcmode="lin" valueType="num">
                                      <p:cBhvr>
                                        <p:cTn id="57" dur="1000" fill="hold"/>
                                        <p:tgtEl>
                                          <p:spTgt spid="22536"/>
                                        </p:tgtEl>
                                        <p:attrNameLst>
                                          <p:attrName>ppt_h</p:attrName>
                                        </p:attrNameLst>
                                      </p:cBhvr>
                                      <p:tavLst>
                                        <p:tav tm="0">
                                          <p:val>
                                            <p:strVal val="#ppt_h"/>
                                          </p:val>
                                        </p:tav>
                                        <p:tav tm="100000">
                                          <p:val>
                                            <p:strVal val="#ppt_h"/>
                                          </p:val>
                                        </p:tav>
                                      </p:tavLst>
                                    </p:anim>
                                    <p:animEffect transition="in" filter="fade">
                                      <p:cBhvr>
                                        <p:cTn id="58" dur="1000"/>
                                        <p:tgtEl>
                                          <p:spTgt spid="22536"/>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22540"/>
                                        </p:tgtEl>
                                        <p:attrNameLst>
                                          <p:attrName>style.visibility</p:attrName>
                                        </p:attrNameLst>
                                      </p:cBhvr>
                                      <p:to>
                                        <p:strVal val="visible"/>
                                      </p:to>
                                    </p:set>
                                    <p:anim calcmode="lin" valueType="num">
                                      <p:cBhvr>
                                        <p:cTn id="63" dur="1000" fill="hold"/>
                                        <p:tgtEl>
                                          <p:spTgt spid="22540"/>
                                        </p:tgtEl>
                                        <p:attrNameLst>
                                          <p:attrName>ppt_w</p:attrName>
                                        </p:attrNameLst>
                                      </p:cBhvr>
                                      <p:tavLst>
                                        <p:tav tm="0">
                                          <p:val>
                                            <p:strVal val="#ppt_w*0.70"/>
                                          </p:val>
                                        </p:tav>
                                        <p:tav tm="100000">
                                          <p:val>
                                            <p:strVal val="#ppt_w"/>
                                          </p:val>
                                        </p:tav>
                                      </p:tavLst>
                                    </p:anim>
                                    <p:anim calcmode="lin" valueType="num">
                                      <p:cBhvr>
                                        <p:cTn id="64" dur="1000" fill="hold"/>
                                        <p:tgtEl>
                                          <p:spTgt spid="22540"/>
                                        </p:tgtEl>
                                        <p:attrNameLst>
                                          <p:attrName>ppt_h</p:attrName>
                                        </p:attrNameLst>
                                      </p:cBhvr>
                                      <p:tavLst>
                                        <p:tav tm="0">
                                          <p:val>
                                            <p:strVal val="#ppt_h"/>
                                          </p:val>
                                        </p:tav>
                                        <p:tav tm="100000">
                                          <p:val>
                                            <p:strVal val="#ppt_h"/>
                                          </p:val>
                                        </p:tav>
                                      </p:tavLst>
                                    </p:anim>
                                    <p:animEffect transition="in" filter="fade">
                                      <p:cBhvr>
                                        <p:cTn id="65" dur="1000"/>
                                        <p:tgtEl>
                                          <p:spTgt spid="22540"/>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22544">
                                            <p:txEl>
                                              <p:charRg st="0" end="10"/>
                                            </p:txEl>
                                          </p:spTgt>
                                        </p:tgtEl>
                                        <p:attrNameLst>
                                          <p:attrName>style.visibility</p:attrName>
                                        </p:attrNameLst>
                                      </p:cBhvr>
                                      <p:to>
                                        <p:strVal val="visible"/>
                                      </p:to>
                                    </p:set>
                                    <p:animEffect transition="in" filter="dissolve">
                                      <p:cBhvr>
                                        <p:cTn id="70" dur="500"/>
                                        <p:tgtEl>
                                          <p:spTgt spid="22544">
                                            <p:txEl>
                                              <p:charRg st="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P spid="22532" grpId="0"/>
      <p:bldP spid="22534" grpId="0" animBg="1"/>
      <p:bldP spid="22535" grpId="0" animBg="1"/>
      <p:bldP spid="22536" grpId="0"/>
      <p:bldP spid="22537" grpId="0"/>
      <p:bldP spid="22538" grpId="0"/>
      <p:bldP spid="22539" grpId="0"/>
      <p:bldP spid="22540" grpId="0"/>
      <p:bldP spid="225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文本占位符 23553"/>
          <p:cNvSpPr>
            <a:spLocks noGrp="1"/>
          </p:cNvSpPr>
          <p:nvPr>
            <p:ph type="body"/>
          </p:nvPr>
        </p:nvSpPr>
        <p:spPr>
          <a:xfrm>
            <a:off x="304800" y="1676400"/>
            <a:ext cx="8229600" cy="4525963"/>
          </a:xfrm>
        </p:spPr>
        <p:txBody>
          <a:bodyPr anchor="t"/>
          <a:p>
            <a:pPr lvl="1">
              <a:buClrTx/>
              <a:buSzTx/>
              <a:buFontTx/>
              <a:buNone/>
            </a:pPr>
            <a:endParaRPr lang="en-US" altLang="zh-CN" dirty="0"/>
          </a:p>
          <a:p>
            <a:pPr>
              <a:buClrTx/>
              <a:buSzTx/>
              <a:buFontTx/>
              <a:buNone/>
            </a:pPr>
            <a:endParaRPr lang="en-US" altLang="zh-CN" dirty="0">
              <a:solidFill>
                <a:srgbClr val="000000"/>
              </a:solidFill>
            </a:endParaRPr>
          </a:p>
          <a:p>
            <a:pPr>
              <a:buClrTx/>
              <a:buSzTx/>
              <a:buFontTx/>
              <a:buNone/>
            </a:pPr>
            <a:endParaRPr lang="en-US" altLang="zh-CN" dirty="0">
              <a:solidFill>
                <a:srgbClr val="000000"/>
              </a:solidFill>
            </a:endParaRPr>
          </a:p>
        </p:txBody>
      </p:sp>
      <p:sp>
        <p:nvSpPr>
          <p:cNvPr id="23554" name="文本框 23554"/>
          <p:cNvSpPr txBox="1"/>
          <p:nvPr/>
        </p:nvSpPr>
        <p:spPr>
          <a:xfrm>
            <a:off x="990600" y="762000"/>
            <a:ext cx="51054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23555" name="文本框 23555"/>
          <p:cNvSpPr txBox="1"/>
          <p:nvPr/>
        </p:nvSpPr>
        <p:spPr>
          <a:xfrm>
            <a:off x="609600" y="685800"/>
            <a:ext cx="2819400" cy="366713"/>
          </a:xfrm>
          <a:prstGeom prst="rect">
            <a:avLst/>
          </a:prstGeom>
          <a:noFill/>
          <a:ln w="9525">
            <a:noFill/>
          </a:ln>
        </p:spPr>
        <p:txBody>
          <a:bodyPr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endParaRPr lang="en-US" altLang="zh-CN" dirty="0">
              <a:latin typeface="Arial" panose="020B0604020202020204" pitchFamily="34" charset="0"/>
              <a:ea typeface="宋体" panose="02010600030101010101" pitchFamily="2" charset="-122"/>
            </a:endParaRPr>
          </a:p>
        </p:txBody>
      </p:sp>
      <p:sp>
        <p:nvSpPr>
          <p:cNvPr id="23556" name="文本框 23556"/>
          <p:cNvSpPr txBox="1"/>
          <p:nvPr/>
        </p:nvSpPr>
        <p:spPr>
          <a:xfrm>
            <a:off x="533400" y="1295400"/>
            <a:ext cx="8001000" cy="366713"/>
          </a:xfrm>
          <a:prstGeom prst="rect">
            <a:avLst/>
          </a:prstGeom>
          <a:noFill/>
          <a:ln w="9525">
            <a:noFill/>
          </a:ln>
        </p:spPr>
        <p:txBody>
          <a:bodyPr anchor="t">
            <a:spAutoFit/>
          </a:bodyPr>
          <a:p>
            <a:pPr>
              <a:spcBef>
                <a:spcPct val="50000"/>
              </a:spcBef>
              <a:buClrTx/>
              <a:buSzTx/>
              <a:buFontTx/>
            </a:pPr>
            <a:r>
              <a:rPr lang="en-US" altLang="zh-CN" dirty="0">
                <a:latin typeface="Arial" panose="020B0604020202020204" pitchFamily="34" charset="0"/>
                <a:ea typeface="宋体" panose="02010600030101010101" pitchFamily="2" charset="-122"/>
              </a:rPr>
              <a:t>     </a:t>
            </a:r>
            <a:endParaRPr lang="en-US" altLang="zh-CN" dirty="0">
              <a:latin typeface="Arial" panose="020B0604020202020204" pitchFamily="34" charset="0"/>
              <a:ea typeface="宋体" panose="02010600030101010101" pitchFamily="2" charset="-122"/>
            </a:endParaRPr>
          </a:p>
        </p:txBody>
      </p:sp>
      <p:sp>
        <p:nvSpPr>
          <p:cNvPr id="23557" name="文本框 23557"/>
          <p:cNvSpPr txBox="1"/>
          <p:nvPr/>
        </p:nvSpPr>
        <p:spPr>
          <a:xfrm>
            <a:off x="762000" y="1828800"/>
            <a:ext cx="67818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23558" name="矩形 23558"/>
          <p:cNvSpPr/>
          <p:nvPr/>
        </p:nvSpPr>
        <p:spPr>
          <a:xfrm>
            <a:off x="838200" y="1905000"/>
            <a:ext cx="4562475" cy="3694113"/>
          </a:xfrm>
          <a:prstGeom prst="rect">
            <a:avLst/>
          </a:prstGeom>
          <a:noFill/>
          <a:ln w="9525">
            <a:noFill/>
          </a:ln>
        </p:spPr>
        <p:txBody>
          <a:bodyPr anchor="t">
            <a:spAutoFit/>
          </a:bodyPr>
          <a:p>
            <a:pPr lvl="1" indent="0">
              <a:buClrTx/>
              <a:buSzTx/>
              <a:buFontTx/>
              <a:buNone/>
            </a:pPr>
            <a:endParaRPr lang="en-US" altLang="zh-CN" b="1" u="none" dirty="0">
              <a:solidFill>
                <a:srgbClr val="CC33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1</a:t>
            </a:r>
            <a:r>
              <a:rPr lang="zh-CN" altLang="en-US" sz="2000" b="1" u="none" dirty="0">
                <a:solidFill>
                  <a:srgbClr val="000000"/>
                </a:solidFill>
                <a:effectLst/>
                <a:latin typeface="Arial" panose="020B0604020202020204" pitchFamily="34" charset="0"/>
                <a:ea typeface="宋体" panose="02010600030101010101" pitchFamily="2" charset="-122"/>
              </a:rPr>
              <a:t>、经销商的市场范围</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2</a:t>
            </a:r>
            <a:r>
              <a:rPr lang="zh-CN" altLang="en-US" sz="2000" b="1" u="none" dirty="0">
                <a:solidFill>
                  <a:srgbClr val="000000"/>
                </a:solidFill>
                <a:effectLst/>
                <a:latin typeface="Arial" panose="020B0604020202020204" pitchFamily="34" charset="0"/>
                <a:ea typeface="宋体" panose="02010600030101010101" pitchFamily="2" charset="-122"/>
              </a:rPr>
              <a:t>、经销商的产品政策</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3</a:t>
            </a:r>
            <a:r>
              <a:rPr lang="zh-CN" altLang="en-US" sz="2000" b="1" u="none" dirty="0">
                <a:solidFill>
                  <a:srgbClr val="000000"/>
                </a:solidFill>
                <a:effectLst/>
                <a:latin typeface="Arial" panose="020B0604020202020204" pitchFamily="34" charset="0"/>
                <a:ea typeface="宋体" panose="02010600030101010101" pitchFamily="2" charset="-122"/>
              </a:rPr>
              <a:t>、经销商的地理区位优势</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4</a:t>
            </a:r>
            <a:r>
              <a:rPr lang="zh-CN" altLang="en-US" sz="2000" b="1" u="none" dirty="0">
                <a:solidFill>
                  <a:srgbClr val="000000"/>
                </a:solidFill>
                <a:effectLst/>
                <a:latin typeface="Arial" panose="020B0604020202020204" pitchFamily="34" charset="0"/>
                <a:ea typeface="宋体" panose="02010600030101010101" pitchFamily="2" charset="-122"/>
              </a:rPr>
              <a:t>、经销商的产品知识</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5</a:t>
            </a:r>
            <a:r>
              <a:rPr lang="zh-CN" altLang="en-US" sz="2000" b="1" u="none" dirty="0">
                <a:solidFill>
                  <a:srgbClr val="000000"/>
                </a:solidFill>
                <a:effectLst/>
                <a:latin typeface="Arial" panose="020B0604020202020204" pitchFamily="34" charset="0"/>
                <a:ea typeface="宋体" panose="02010600030101010101" pitchFamily="2" charset="-122"/>
              </a:rPr>
              <a:t>、预期合作程度</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solidFill>
                  <a:srgbClr val="000000"/>
                </a:solidFill>
                <a:effectLst/>
                <a:latin typeface="Arial" panose="020B0604020202020204" pitchFamily="34" charset="0"/>
                <a:ea typeface="宋体" panose="02010600030101010101" pitchFamily="2" charset="-122"/>
              </a:rPr>
              <a:t>6</a:t>
            </a:r>
            <a:r>
              <a:rPr lang="zh-CN" altLang="en-US" sz="2000" b="1" u="none" dirty="0">
                <a:solidFill>
                  <a:srgbClr val="000000"/>
                </a:solidFill>
                <a:effectLst/>
                <a:latin typeface="Arial" panose="020B0604020202020204" pitchFamily="34" charset="0"/>
                <a:ea typeface="宋体" panose="02010600030101010101" pitchFamily="2" charset="-122"/>
              </a:rPr>
              <a:t>、经销商的促销政策和技术</a:t>
            </a:r>
            <a:endParaRPr lang="zh-CN" altLang="en-US" sz="2000" b="1" u="none" dirty="0">
              <a:solidFill>
                <a:srgbClr val="000000"/>
              </a:solidFill>
              <a:effectLst/>
              <a:latin typeface="Arial" panose="020B0604020202020204" pitchFamily="34" charset="0"/>
              <a:ea typeface="宋体" panose="02010600030101010101" pitchFamily="2" charset="-122"/>
            </a:endParaRPr>
          </a:p>
          <a:p>
            <a:pPr lvl="1" indent="0">
              <a:lnSpc>
                <a:spcPct val="130000"/>
              </a:lnSpc>
              <a:buClrTx/>
              <a:buSzTx/>
              <a:buFontTx/>
              <a:buNone/>
            </a:pPr>
            <a:r>
              <a:rPr lang="en-US" altLang="zh-CN" sz="2000" b="1" u="none" dirty="0">
                <a:effectLst/>
                <a:latin typeface="Arial" panose="020B0604020202020204" pitchFamily="34" charset="0"/>
                <a:ea typeface="宋体" panose="02010600030101010101" pitchFamily="2" charset="-122"/>
              </a:rPr>
              <a:t>7</a:t>
            </a:r>
            <a:r>
              <a:rPr lang="zh-CN" altLang="en-US" sz="2000" b="1" u="none" dirty="0">
                <a:effectLst/>
                <a:latin typeface="Arial" panose="020B0604020202020204" pitchFamily="34" charset="0"/>
                <a:ea typeface="宋体" panose="02010600030101010101" pitchFamily="2" charset="-122"/>
              </a:rPr>
              <a:t>、经销商的综合服务能力</a:t>
            </a:r>
            <a:endParaRPr lang="zh-CN" altLang="en-US" sz="2000" b="1" u="none" dirty="0">
              <a:effectLst/>
              <a:latin typeface="Arial" panose="020B0604020202020204" pitchFamily="34" charset="0"/>
              <a:ea typeface="宋体" panose="02010600030101010101" pitchFamily="2" charset="-122"/>
            </a:endParaRPr>
          </a:p>
          <a:p>
            <a:pPr>
              <a:lnSpc>
                <a:spcPct val="130000"/>
              </a:lnSpc>
              <a:spcBef>
                <a:spcPct val="50000"/>
              </a:spcBef>
              <a:buClrTx/>
              <a:buSzTx/>
              <a:buFontTx/>
            </a:pPr>
            <a:endParaRPr lang="zh-CN" altLang="en-US" sz="2000" b="1" dirty="0">
              <a:latin typeface="Arial" panose="020B0604020202020204" pitchFamily="34" charset="0"/>
              <a:ea typeface="宋体" panose="02010600030101010101" pitchFamily="2" charset="-122"/>
            </a:endParaRPr>
          </a:p>
        </p:txBody>
      </p:sp>
      <p:sp>
        <p:nvSpPr>
          <p:cNvPr id="23559" name="文本框 23559"/>
          <p:cNvSpPr txBox="1"/>
          <p:nvPr/>
        </p:nvSpPr>
        <p:spPr>
          <a:xfrm>
            <a:off x="1143000" y="990600"/>
            <a:ext cx="1447800" cy="711200"/>
          </a:xfrm>
          <a:prstGeom prst="rect">
            <a:avLst/>
          </a:prstGeom>
          <a:noFill/>
          <a:ln w="9525" cap="flat" cmpd="sng">
            <a:solidFill>
              <a:schemeClr val="tx1"/>
            </a:solidFill>
            <a:prstDash val="solid"/>
            <a:miter/>
            <a:headEnd type="none" w="med" len="med"/>
            <a:tailEnd type="none" w="med" len="med"/>
          </a:ln>
        </p:spPr>
        <p:txBody>
          <a:bodyPr anchor="t">
            <a:spAutoFit/>
          </a:bodyPr>
          <a:p>
            <a:pPr>
              <a:spcBef>
                <a:spcPct val="50000"/>
              </a:spcBef>
              <a:buClrTx/>
              <a:buSzTx/>
              <a:buFontTx/>
            </a:pPr>
            <a:r>
              <a:rPr lang="en-US" altLang="zh-CN" sz="2000" b="1" dirty="0">
                <a:solidFill>
                  <a:srgbClr val="FF0000"/>
                </a:solidFill>
                <a:latin typeface="Arial" panose="020B0604020202020204" pitchFamily="34" charset="0"/>
                <a:ea typeface="方正舒体" pitchFamily="2" charset="-122"/>
              </a:rPr>
              <a:t> </a:t>
            </a:r>
            <a:r>
              <a:rPr lang="zh-CN" altLang="en-US" sz="2000" b="1" dirty="0">
                <a:solidFill>
                  <a:schemeClr val="bg2"/>
                </a:solidFill>
                <a:latin typeface="Arial" panose="020B0604020202020204" pitchFamily="34" charset="0"/>
                <a:ea typeface="宋体" panose="02010600030101010101" pitchFamily="2" charset="-122"/>
              </a:rPr>
              <a:t>选择经销        商标准</a:t>
            </a:r>
            <a:endParaRPr lang="zh-CN" altLang="en-US" sz="2000" b="1" dirty="0">
              <a:solidFill>
                <a:schemeClr val="bg2"/>
              </a:solidFill>
              <a:latin typeface="Arial" panose="020B0604020202020204" pitchFamily="34" charset="0"/>
              <a:ea typeface="宋体" panose="02010600030101010101" pitchFamily="2" charset="-122"/>
            </a:endParaRPr>
          </a:p>
        </p:txBody>
      </p:sp>
      <p:sp>
        <p:nvSpPr>
          <p:cNvPr id="23560" name="动作按钮: 后退或前一项 23560">
            <a:hlinkClick r:id="" action="ppaction://hlinkshowjump?jump=previousslide"/>
          </p:cNvPr>
          <p:cNvSpPr/>
          <p:nvPr/>
        </p:nvSpPr>
        <p:spPr>
          <a:xfrm>
            <a:off x="7467600" y="5867400"/>
            <a:ext cx="5334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356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3563" name="矩形 2356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搪树仰早嗣耿委宾你瓶彝倘姨荤援聪尉彬赵泊峙蜜泰坟按钒尺阜啥猜券延渠道策划渠道策划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9"/>
                                        </p:tgtEl>
                                        <p:attrNameLst>
                                          <p:attrName>style.visibility</p:attrName>
                                        </p:attrNameLst>
                                      </p:cBhvr>
                                      <p:to>
                                        <p:strVal val="visible"/>
                                      </p:to>
                                    </p:set>
                                    <p:animEffect transition="in" filter="checkerboard(across)">
                                      <p:cBhvr>
                                        <p:cTn id="7" dur="500"/>
                                        <p:tgtEl>
                                          <p:spTgt spid="2355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3558"/>
                                        </p:tgtEl>
                                        <p:attrNameLst>
                                          <p:attrName>style.visibility</p:attrName>
                                        </p:attrNameLst>
                                      </p:cBhvr>
                                      <p:to>
                                        <p:strVal val="visible"/>
                                      </p:to>
                                    </p:set>
                                    <p:anim calcmode="lin" valueType="num">
                                      <p:cBhvr>
                                        <p:cTn id="12" dur="1000" fill="hold"/>
                                        <p:tgtEl>
                                          <p:spTgt spid="23558"/>
                                        </p:tgtEl>
                                        <p:attrNameLst>
                                          <p:attrName>ppt_w</p:attrName>
                                        </p:attrNameLst>
                                      </p:cBhvr>
                                      <p:tavLst>
                                        <p:tav tm="0">
                                          <p:val>
                                            <p:strVal val="#ppt_w*0.70"/>
                                          </p:val>
                                        </p:tav>
                                        <p:tav tm="100000">
                                          <p:val>
                                            <p:strVal val="#ppt_w"/>
                                          </p:val>
                                        </p:tav>
                                      </p:tavLst>
                                    </p:anim>
                                    <p:anim calcmode="lin" valueType="num">
                                      <p:cBhvr>
                                        <p:cTn id="13" dur="1000" fill="hold"/>
                                        <p:tgtEl>
                                          <p:spTgt spid="23558"/>
                                        </p:tgtEl>
                                        <p:attrNameLst>
                                          <p:attrName>ppt_h</p:attrName>
                                        </p:attrNameLst>
                                      </p:cBhvr>
                                      <p:tavLst>
                                        <p:tav tm="0">
                                          <p:val>
                                            <p:strVal val="#ppt_h"/>
                                          </p:val>
                                        </p:tav>
                                        <p:tav tm="100000">
                                          <p:val>
                                            <p:strVal val="#ppt_h"/>
                                          </p:val>
                                        </p:tav>
                                      </p:tavLst>
                                    </p:anim>
                                    <p:animEffect transition="in" filter="fade">
                                      <p:cBhvr>
                                        <p:cTn id="14" dur="10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P spid="2355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文本占位符 24577"/>
          <p:cNvSpPr>
            <a:spLocks noGrp="1"/>
          </p:cNvSpPr>
          <p:nvPr>
            <p:ph type="body"/>
          </p:nvPr>
        </p:nvSpPr>
        <p:spPr>
          <a:xfrm>
            <a:off x="381000" y="3200400"/>
            <a:ext cx="8229600" cy="4525963"/>
          </a:xfrm>
        </p:spPr>
        <p:txBody>
          <a:bodyPr anchor="t"/>
          <a:p>
            <a:pPr lvl="1">
              <a:buClrTx/>
              <a:buSzTx/>
              <a:buFontTx/>
              <a:buNone/>
            </a:pPr>
            <a:endParaRPr lang="en-US" altLang="zh-CN" b="1" dirty="0"/>
          </a:p>
          <a:p>
            <a:pPr lvl="1">
              <a:buClrTx/>
              <a:buSzTx/>
              <a:buFontTx/>
              <a:buNone/>
            </a:pPr>
            <a:r>
              <a:rPr lang="en-US" altLang="zh-CN" sz="2000" b="1" dirty="0">
                <a:solidFill>
                  <a:srgbClr val="CC3300"/>
                </a:solidFill>
              </a:rPr>
              <a:t> </a:t>
            </a:r>
            <a:endParaRPr lang="en-US" altLang="zh-CN" sz="2000" b="1" dirty="0">
              <a:solidFill>
                <a:srgbClr val="CC3300"/>
              </a:solidFill>
            </a:endParaRPr>
          </a:p>
        </p:txBody>
      </p:sp>
      <p:sp>
        <p:nvSpPr>
          <p:cNvPr id="24578" name="文本框 24578"/>
          <p:cNvSpPr txBox="1"/>
          <p:nvPr/>
        </p:nvSpPr>
        <p:spPr>
          <a:xfrm>
            <a:off x="762000" y="1143000"/>
            <a:ext cx="7772400" cy="4522788"/>
          </a:xfrm>
          <a:prstGeom prst="rect">
            <a:avLst/>
          </a:prstGeom>
          <a:noFill/>
          <a:ln w="9525">
            <a:noFill/>
          </a:ln>
        </p:spPr>
        <p:txBody>
          <a:bodyPr anchor="t">
            <a:spAutoFit/>
          </a:bodyPr>
          <a:p>
            <a:pPr>
              <a:lnSpc>
                <a:spcPct val="120000"/>
              </a:lnSpc>
              <a:spcBef>
                <a:spcPct val="50000"/>
              </a:spcBef>
              <a:buClrTx/>
              <a:buSzTx/>
              <a:buFontTx/>
            </a:pPr>
            <a:r>
              <a:rPr lang="en-US" altLang="zh-CN" dirty="0">
                <a:latin typeface="Arial" panose="020B0604020202020204" pitchFamily="34" charset="0"/>
                <a:ea typeface="宋体" panose="02010600030101010101" pitchFamily="2" charset="-122"/>
              </a:rPr>
              <a:t>                               </a:t>
            </a:r>
            <a:r>
              <a:rPr lang="zh-CN" altLang="en-US" sz="2400" b="1" dirty="0">
                <a:solidFill>
                  <a:srgbClr val="CC3300"/>
                </a:solidFill>
                <a:latin typeface="Arial" panose="020B0604020202020204" pitchFamily="34" charset="0"/>
                <a:ea typeface="方正舒体" pitchFamily="2" charset="-122"/>
              </a:rPr>
              <a:t>把化妆品卖到药店里</a:t>
            </a:r>
            <a:endParaRPr lang="zh-CN" altLang="en-US" sz="2400" b="1" dirty="0">
              <a:solidFill>
                <a:srgbClr val="CC3300"/>
              </a:solidFill>
              <a:latin typeface="Arial" panose="020B0604020202020204" pitchFamily="34" charset="0"/>
              <a:ea typeface="方正舒体" pitchFamily="2" charset="-122"/>
            </a:endParaRPr>
          </a:p>
          <a:p>
            <a:pPr>
              <a:lnSpc>
                <a:spcPct val="120000"/>
              </a:lnSpc>
              <a:spcBef>
                <a:spcPct val="50000"/>
              </a:spcBef>
              <a:buClrTx/>
              <a:buSzTx/>
              <a:buFontTx/>
            </a:pPr>
            <a:r>
              <a:rPr lang="zh-CN" altLang="en-US" b="1" dirty="0">
                <a:latin typeface="楷体_GB2312" pitchFamily="1" charset="-122"/>
                <a:ea typeface="楷体_GB2312" pitchFamily="1" charset="-122"/>
              </a:rPr>
              <a:t>    “薇姿“是世界上第一个在药房销售的化妆品品牌。</a:t>
            </a:r>
            <a:r>
              <a:rPr lang="en-US" altLang="zh-CN" b="1" dirty="0">
                <a:latin typeface="楷体_GB2312" pitchFamily="1" charset="-122"/>
                <a:ea typeface="楷体_GB2312" pitchFamily="1" charset="-122"/>
              </a:rPr>
              <a:t>1998</a:t>
            </a:r>
            <a:r>
              <a:rPr lang="zh-CN" altLang="en-US" b="1" dirty="0">
                <a:latin typeface="楷体_GB2312" pitchFamily="1" charset="-122"/>
                <a:ea typeface="楷体_GB2312" pitchFamily="1" charset="-122"/>
              </a:rPr>
              <a:t>年</a:t>
            </a:r>
            <a:r>
              <a:rPr lang="en-US" altLang="zh-CN" b="1" dirty="0">
                <a:latin typeface="楷体_GB2312" pitchFamily="1" charset="-122"/>
                <a:ea typeface="楷体_GB2312" pitchFamily="1" charset="-122"/>
              </a:rPr>
              <a:t>7</a:t>
            </a:r>
            <a:r>
              <a:rPr lang="zh-CN" altLang="en-US" b="1" dirty="0">
                <a:latin typeface="楷体_GB2312" pitchFamily="1" charset="-122"/>
                <a:ea typeface="楷体_GB2312" pitchFamily="1" charset="-122"/>
              </a:rPr>
              <a:t>月，薇姿正式进入中国之前，有一个相当长的准备时间。薇资所做的市场调查表明，大多数女性并不了解药店的作用，只是在有病的时候才会想到去药店。正因为如此，药店给人的感觉是专业、安全。而薇姿正是一个给肌肤带来健康的品牌，它的市场定位在中高档，目标消费者是那些理性的、更加容易接受新事物、注重品牌，同时又不大在意价格的女性。这与药店的</a:t>
            </a:r>
            <a:endParaRPr lang="zh-CN" altLang="en-US" b="1" dirty="0">
              <a:latin typeface="楷体_GB2312" pitchFamily="1" charset="-122"/>
              <a:ea typeface="楷体_GB2312" pitchFamily="1" charset="-122"/>
            </a:endParaRPr>
          </a:p>
          <a:p>
            <a:pPr>
              <a:lnSpc>
                <a:spcPct val="120000"/>
              </a:lnSpc>
              <a:spcBef>
                <a:spcPct val="50000"/>
              </a:spcBef>
              <a:buClrTx/>
              <a:buSzTx/>
              <a:buFontTx/>
            </a:pPr>
            <a:r>
              <a:rPr lang="zh-CN" altLang="en-US" b="1" dirty="0">
                <a:latin typeface="楷体_GB2312" pitchFamily="1" charset="-122"/>
                <a:ea typeface="楷体_GB2312" pitchFamily="1" charset="-122"/>
              </a:rPr>
              <a:t>专业形象不谋而合。事实上，在药店做销售会在消费者</a:t>
            </a:r>
            <a:endParaRPr lang="zh-CN" altLang="en-US" b="1" dirty="0">
              <a:latin typeface="楷体_GB2312" pitchFamily="1" charset="-122"/>
              <a:ea typeface="楷体_GB2312" pitchFamily="1" charset="-122"/>
            </a:endParaRPr>
          </a:p>
          <a:p>
            <a:pPr>
              <a:lnSpc>
                <a:spcPct val="120000"/>
              </a:lnSpc>
              <a:spcBef>
                <a:spcPct val="50000"/>
              </a:spcBef>
              <a:buClrTx/>
              <a:buSzTx/>
              <a:buFontTx/>
            </a:pPr>
            <a:r>
              <a:rPr lang="zh-CN" altLang="en-US" b="1" dirty="0">
                <a:latin typeface="楷体_GB2312" pitchFamily="1" charset="-122"/>
                <a:ea typeface="楷体_GB2312" pitchFamily="1" charset="-122"/>
              </a:rPr>
              <a:t>心目中树立更加专业的健康形象，而这种建立在</a:t>
            </a:r>
            <a:endParaRPr lang="zh-CN" altLang="en-US" b="1" dirty="0">
              <a:latin typeface="楷体_GB2312" pitchFamily="1" charset="-122"/>
              <a:ea typeface="楷体_GB2312" pitchFamily="1" charset="-122"/>
            </a:endParaRPr>
          </a:p>
          <a:p>
            <a:pPr>
              <a:lnSpc>
                <a:spcPct val="120000"/>
              </a:lnSpc>
              <a:spcBef>
                <a:spcPct val="50000"/>
              </a:spcBef>
              <a:buClrTx/>
              <a:buSzTx/>
              <a:buFontTx/>
            </a:pPr>
            <a:r>
              <a:rPr lang="zh-CN" altLang="en-US" b="1" dirty="0">
                <a:latin typeface="楷体_GB2312" pitchFamily="1" charset="-122"/>
                <a:ea typeface="楷体_GB2312" pitchFamily="1" charset="-122"/>
              </a:rPr>
              <a:t>消费者心目中的形象是任何宣传都达不到的。</a:t>
            </a:r>
            <a:endParaRPr lang="zh-CN" altLang="en-US" b="1" dirty="0">
              <a:latin typeface="楷体_GB2312" pitchFamily="1" charset="-122"/>
              <a:ea typeface="楷体_GB2312" pitchFamily="1" charset="-122"/>
            </a:endParaRPr>
          </a:p>
          <a:p>
            <a:pPr>
              <a:lnSpc>
                <a:spcPct val="120000"/>
              </a:lnSpc>
              <a:spcBef>
                <a:spcPct val="50000"/>
              </a:spcBef>
              <a:buClrTx/>
              <a:buSzTx/>
              <a:buFontTx/>
            </a:pPr>
            <a:r>
              <a:rPr lang="zh-CN" altLang="en-US" b="1" dirty="0">
                <a:latin typeface="楷体_GB2312" pitchFamily="1" charset="-122"/>
                <a:ea typeface="楷体_GB2312" pitchFamily="1" charset="-122"/>
              </a:rPr>
              <a:t>    </a:t>
            </a:r>
            <a:endParaRPr lang="zh-CN" altLang="en-US" b="1" dirty="0">
              <a:latin typeface="楷体_GB2312" pitchFamily="1" charset="-122"/>
              <a:ea typeface="楷体_GB2312" pitchFamily="1" charset="-122"/>
            </a:endParaRPr>
          </a:p>
        </p:txBody>
      </p:sp>
      <p:sp>
        <p:nvSpPr>
          <p:cNvPr id="24579" name="动作按钮: 后退或前一项 24579">
            <a:hlinkClick r:id="rId1" action="ppaction://hlinksldjump"/>
          </p:cNvPr>
          <p:cNvSpPr/>
          <p:nvPr/>
        </p:nvSpPr>
        <p:spPr>
          <a:xfrm>
            <a:off x="685800" y="6019800"/>
            <a:ext cx="609600" cy="3810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pic>
        <p:nvPicPr>
          <p:cNvPr id="24580" name="图片 24580" descr="u=317705582,1853270555&amp;gp=3">
            <a:hlinkClick r:id="rId2"/>
          </p:cNvPr>
          <p:cNvPicPr>
            <a:picLocks noChangeAspect="1"/>
          </p:cNvPicPr>
          <p:nvPr/>
        </p:nvPicPr>
        <p:blipFill>
          <a:blip r:embed="rId3"/>
          <a:stretch>
            <a:fillRect/>
          </a:stretch>
        </p:blipFill>
        <p:spPr>
          <a:xfrm>
            <a:off x="7315200" y="3581400"/>
            <a:ext cx="1104900" cy="1333500"/>
          </a:xfrm>
          <a:prstGeom prst="rect">
            <a:avLst/>
          </a:prstGeom>
          <a:noFill/>
          <a:ln w="9525">
            <a:noFill/>
          </a:ln>
        </p:spPr>
      </p:pic>
      <p:pic>
        <p:nvPicPr>
          <p:cNvPr id="24581" name="图片 24581" descr="u=1390791036,189395095&amp;gp=3">
            <a:hlinkClick r:id="rId4"/>
          </p:cNvPr>
          <p:cNvPicPr>
            <a:picLocks noChangeAspect="1"/>
          </p:cNvPicPr>
          <p:nvPr/>
        </p:nvPicPr>
        <p:blipFill>
          <a:blip r:embed="rId5"/>
          <a:stretch>
            <a:fillRect/>
          </a:stretch>
        </p:blipFill>
        <p:spPr>
          <a:xfrm>
            <a:off x="5638800" y="4572000"/>
            <a:ext cx="1333500" cy="1228725"/>
          </a:xfrm>
          <a:prstGeom prst="rect">
            <a:avLst/>
          </a:prstGeom>
          <a:noFill/>
          <a:ln w="9525">
            <a:noFill/>
          </a:ln>
        </p:spPr>
      </p:pic>
      <p:sp>
        <p:nvSpPr>
          <p:cNvPr id="2458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4584" name="矩形 2458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规菏床作陕就砖涕衡外整括畴光勉庆披奎宴骂苟佩荤阂幕厨喇腔奖娇栈螟渠道策划渠道策划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ppt_w</p:attrName>
                                        </p:attrNameLst>
                                      </p:cBhvr>
                                      <p:tavLst>
                                        <p:tav tm="0">
                                          <p:val>
                                            <p:strVal val="#ppt_w*0.70"/>
                                          </p:val>
                                        </p:tav>
                                        <p:tav tm="100000">
                                          <p:val>
                                            <p:strVal val="#ppt_w"/>
                                          </p:val>
                                        </p:tav>
                                      </p:tavLst>
                                    </p:anim>
                                    <p:anim calcmode="lin" valueType="num">
                                      <p:cBhvr>
                                        <p:cTn id="8" dur="1000" fill="hold"/>
                                        <p:tgtEl>
                                          <p:spTgt spid="24578"/>
                                        </p:tgtEl>
                                        <p:attrNameLst>
                                          <p:attrName>ppt_h</p:attrName>
                                        </p:attrNameLst>
                                      </p:cBhvr>
                                      <p:tavLst>
                                        <p:tav tm="0">
                                          <p:val>
                                            <p:strVal val="#ppt_h"/>
                                          </p:val>
                                        </p:tav>
                                        <p:tav tm="100000">
                                          <p:val>
                                            <p:strVal val="#ppt_h"/>
                                          </p:val>
                                        </p:tav>
                                      </p:tavLst>
                                    </p:anim>
                                    <p:animEffect transition="in" filter="fade">
                                      <p:cBhvr>
                                        <p:cTn id="9" dur="1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矩形 25601"/>
          <p:cNvSpPr/>
          <p:nvPr/>
        </p:nvSpPr>
        <p:spPr>
          <a:xfrm>
            <a:off x="533400" y="762000"/>
            <a:ext cx="7848600" cy="915988"/>
          </a:xfrm>
          <a:prstGeom prst="rect">
            <a:avLst/>
          </a:prstGeom>
          <a:noFill/>
          <a:ln w="9525">
            <a:noFill/>
          </a:ln>
        </p:spPr>
        <p:txBody>
          <a:bodyPr anchor="t">
            <a:spAutoFit/>
          </a:bodyPr>
          <a:p>
            <a:pPr>
              <a:buClrTx/>
              <a:buSzTx/>
              <a:buFontTx/>
            </a:pPr>
            <a:r>
              <a:rPr lang="zh-CN" altLang="en-US" b="1" dirty="0">
                <a:latin typeface="楷体_GB2312" pitchFamily="1" charset="-122"/>
                <a:ea typeface="楷体_GB2312" pitchFamily="1" charset="-122"/>
              </a:rPr>
              <a:t>　　义乌小商品市场的升级改造已经历了五代，从马路市场到室内市场，从“商场式”到“星级式”逐步由传统集贸市场转向现代化、国际化、信息化商贸中心发展。</a:t>
            </a:r>
            <a:endParaRPr lang="zh-CN" altLang="en-US" b="1" dirty="0">
              <a:latin typeface="楷体_GB2312" pitchFamily="1" charset="-122"/>
              <a:ea typeface="楷体_GB2312" pitchFamily="1" charset="-122"/>
            </a:endParaRPr>
          </a:p>
        </p:txBody>
      </p:sp>
      <p:sp>
        <p:nvSpPr>
          <p:cNvPr id="25602" name="矩形 25602"/>
          <p:cNvSpPr/>
          <p:nvPr/>
        </p:nvSpPr>
        <p:spPr>
          <a:xfrm>
            <a:off x="1066800" y="4114800"/>
            <a:ext cx="609600" cy="1524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生</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产</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者</a:t>
            </a:r>
            <a:endParaRPr lang="zh-CN" altLang="en-US" b="1" dirty="0">
              <a:latin typeface="Arial" panose="020B0604020202020204" pitchFamily="34" charset="0"/>
              <a:ea typeface="宋体" panose="02010600030101010101" pitchFamily="2" charset="-122"/>
            </a:endParaRPr>
          </a:p>
          <a:p>
            <a:pPr algn="ctr">
              <a:buClrTx/>
              <a:buSzTx/>
              <a:buFontTx/>
            </a:pPr>
            <a:endParaRPr lang="zh-CN" altLang="en-US" b="1" dirty="0">
              <a:latin typeface="Arial" panose="020B0604020202020204" pitchFamily="34" charset="0"/>
              <a:ea typeface="宋体" panose="02010600030101010101" pitchFamily="2" charset="-122"/>
            </a:endParaRPr>
          </a:p>
        </p:txBody>
      </p:sp>
      <p:sp>
        <p:nvSpPr>
          <p:cNvPr id="25603" name="矩形 25603"/>
          <p:cNvSpPr/>
          <p:nvPr/>
        </p:nvSpPr>
        <p:spPr>
          <a:xfrm>
            <a:off x="2590800" y="3886200"/>
            <a:ext cx="1219200" cy="457200"/>
          </a:xfrm>
          <a:prstGeom prst="rect">
            <a:avLst/>
          </a:prstGeom>
          <a:solidFill>
            <a:srgbClr val="CCFFCC">
              <a:alpha val="56000"/>
            </a:srgbClr>
          </a:solidFill>
          <a:ln w="9525" cap="flat" cmpd="sng">
            <a:solidFill>
              <a:srgbClr val="FF9900"/>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5604" name="矩形 25604"/>
          <p:cNvSpPr/>
          <p:nvPr/>
        </p:nvSpPr>
        <p:spPr>
          <a:xfrm>
            <a:off x="2590800" y="4648200"/>
            <a:ext cx="1219200" cy="381000"/>
          </a:xfrm>
          <a:prstGeom prst="rect">
            <a:avLst/>
          </a:prstGeom>
          <a:solidFill>
            <a:srgbClr val="CCFFCC">
              <a:alpha val="67000"/>
            </a:srgbClr>
          </a:solidFill>
          <a:ln w="9525" cap="flat" cmpd="sng">
            <a:solidFill>
              <a:srgbClr val="FF6600"/>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代理商</a:t>
            </a:r>
            <a:endParaRPr lang="zh-CN" altLang="en-US" b="1" dirty="0">
              <a:latin typeface="Arial" panose="020B0604020202020204" pitchFamily="34" charset="0"/>
              <a:ea typeface="宋体" panose="02010600030101010101" pitchFamily="2" charset="-122"/>
            </a:endParaRPr>
          </a:p>
        </p:txBody>
      </p:sp>
      <p:sp>
        <p:nvSpPr>
          <p:cNvPr id="25605" name="矩形 25605"/>
          <p:cNvSpPr/>
          <p:nvPr/>
        </p:nvSpPr>
        <p:spPr>
          <a:xfrm>
            <a:off x="2590800" y="5334000"/>
            <a:ext cx="1219200" cy="381000"/>
          </a:xfrm>
          <a:prstGeom prst="rect">
            <a:avLst/>
          </a:prstGeom>
          <a:solidFill>
            <a:srgbClr val="CCFFCC">
              <a:alpha val="62000"/>
            </a:srgbClr>
          </a:solidFill>
          <a:ln w="9525" cap="flat" cmpd="sng">
            <a:solidFill>
              <a:srgbClr val="FF6600"/>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直销中心</a:t>
            </a:r>
            <a:endParaRPr lang="zh-CN" altLang="en-US" b="1" dirty="0">
              <a:latin typeface="Arial" panose="020B0604020202020204" pitchFamily="34" charset="0"/>
              <a:ea typeface="宋体" panose="02010600030101010101" pitchFamily="2" charset="-122"/>
            </a:endParaRPr>
          </a:p>
        </p:txBody>
      </p:sp>
      <p:sp>
        <p:nvSpPr>
          <p:cNvPr id="25606" name="直接连接符 25606"/>
          <p:cNvSpPr/>
          <p:nvPr/>
        </p:nvSpPr>
        <p:spPr>
          <a:xfrm>
            <a:off x="3810000" y="4114800"/>
            <a:ext cx="685800" cy="0"/>
          </a:xfrm>
          <a:prstGeom prst="line">
            <a:avLst/>
          </a:prstGeom>
          <a:ln w="25400" cap="flat" cmpd="sng">
            <a:solidFill>
              <a:schemeClr val="tx1"/>
            </a:solidFill>
            <a:prstDash val="solid"/>
            <a:round/>
            <a:headEnd type="none" w="med" len="med"/>
            <a:tailEnd type="triangle" w="med" len="med"/>
          </a:ln>
        </p:spPr>
      </p:sp>
      <p:sp>
        <p:nvSpPr>
          <p:cNvPr id="25607" name="矩形 25607"/>
          <p:cNvSpPr/>
          <p:nvPr/>
        </p:nvSpPr>
        <p:spPr>
          <a:xfrm>
            <a:off x="4495800" y="3962400"/>
            <a:ext cx="11430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5608" name="直接连接符 25608"/>
          <p:cNvSpPr/>
          <p:nvPr/>
        </p:nvSpPr>
        <p:spPr>
          <a:xfrm>
            <a:off x="5638800" y="4114800"/>
            <a:ext cx="685800" cy="0"/>
          </a:xfrm>
          <a:prstGeom prst="line">
            <a:avLst/>
          </a:prstGeom>
          <a:ln w="25400" cap="flat" cmpd="sng">
            <a:solidFill>
              <a:schemeClr val="tx1"/>
            </a:solidFill>
            <a:prstDash val="solid"/>
            <a:round/>
            <a:headEnd type="none" w="med" len="med"/>
            <a:tailEnd type="triangle" w="med" len="med"/>
          </a:ln>
        </p:spPr>
      </p:sp>
      <p:sp>
        <p:nvSpPr>
          <p:cNvPr id="25609" name="矩形 25609"/>
          <p:cNvSpPr/>
          <p:nvPr/>
        </p:nvSpPr>
        <p:spPr>
          <a:xfrm>
            <a:off x="6324600" y="3962400"/>
            <a:ext cx="914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5610" name="直接连接符 25610"/>
          <p:cNvSpPr/>
          <p:nvPr/>
        </p:nvSpPr>
        <p:spPr>
          <a:xfrm>
            <a:off x="1676400" y="4876800"/>
            <a:ext cx="914400" cy="0"/>
          </a:xfrm>
          <a:prstGeom prst="line">
            <a:avLst/>
          </a:prstGeom>
          <a:ln w="25400" cap="flat" cmpd="sng">
            <a:solidFill>
              <a:schemeClr val="tx1"/>
            </a:solidFill>
            <a:prstDash val="solid"/>
            <a:round/>
            <a:headEnd type="none" w="med" len="med"/>
            <a:tailEnd type="none" w="med" len="med"/>
          </a:ln>
        </p:spPr>
      </p:sp>
      <p:sp>
        <p:nvSpPr>
          <p:cNvPr id="25611" name="直接连接符 25611"/>
          <p:cNvSpPr/>
          <p:nvPr/>
        </p:nvSpPr>
        <p:spPr>
          <a:xfrm flipH="1">
            <a:off x="2209800" y="4114800"/>
            <a:ext cx="0" cy="1371600"/>
          </a:xfrm>
          <a:prstGeom prst="line">
            <a:avLst/>
          </a:prstGeom>
          <a:ln w="25400" cap="flat" cmpd="sng">
            <a:solidFill>
              <a:schemeClr val="tx1"/>
            </a:solidFill>
            <a:prstDash val="solid"/>
            <a:round/>
            <a:headEnd type="none" w="med" len="med"/>
            <a:tailEnd type="none" w="med" len="med"/>
          </a:ln>
        </p:spPr>
      </p:sp>
      <p:sp>
        <p:nvSpPr>
          <p:cNvPr id="25612" name="直接连接符 25612"/>
          <p:cNvSpPr/>
          <p:nvPr/>
        </p:nvSpPr>
        <p:spPr>
          <a:xfrm>
            <a:off x="2209800" y="4114800"/>
            <a:ext cx="381000" cy="0"/>
          </a:xfrm>
          <a:prstGeom prst="line">
            <a:avLst/>
          </a:prstGeom>
          <a:ln w="25400" cap="flat" cmpd="sng">
            <a:solidFill>
              <a:schemeClr val="tx1"/>
            </a:solidFill>
            <a:prstDash val="solid"/>
            <a:round/>
            <a:headEnd type="none" w="med" len="med"/>
            <a:tailEnd type="none" w="med" len="med"/>
          </a:ln>
        </p:spPr>
      </p:sp>
      <p:sp>
        <p:nvSpPr>
          <p:cNvPr id="25613" name="直接连接符 25613"/>
          <p:cNvSpPr/>
          <p:nvPr/>
        </p:nvSpPr>
        <p:spPr>
          <a:xfrm>
            <a:off x="2209800" y="5486400"/>
            <a:ext cx="381000" cy="0"/>
          </a:xfrm>
          <a:prstGeom prst="line">
            <a:avLst/>
          </a:prstGeom>
          <a:ln w="25400" cap="flat" cmpd="sng">
            <a:solidFill>
              <a:schemeClr val="tx1"/>
            </a:solidFill>
            <a:prstDash val="solid"/>
            <a:round/>
            <a:headEnd type="none" w="med" len="med"/>
            <a:tailEnd type="none" w="med" len="med"/>
          </a:ln>
        </p:spPr>
      </p:sp>
      <p:sp>
        <p:nvSpPr>
          <p:cNvPr id="25614" name="矩形 25614"/>
          <p:cNvSpPr/>
          <p:nvPr/>
        </p:nvSpPr>
        <p:spPr>
          <a:xfrm>
            <a:off x="4495800" y="4648200"/>
            <a:ext cx="11430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5615" name="直接连接符 25615"/>
          <p:cNvSpPr/>
          <p:nvPr/>
        </p:nvSpPr>
        <p:spPr>
          <a:xfrm>
            <a:off x="3810000" y="4800600"/>
            <a:ext cx="685800" cy="0"/>
          </a:xfrm>
          <a:prstGeom prst="line">
            <a:avLst/>
          </a:prstGeom>
          <a:ln w="25400" cap="flat" cmpd="sng">
            <a:solidFill>
              <a:schemeClr val="tx1"/>
            </a:solidFill>
            <a:prstDash val="solid"/>
            <a:round/>
            <a:headEnd type="none" w="med" len="med"/>
            <a:tailEnd type="triangle" w="med" len="med"/>
          </a:ln>
        </p:spPr>
      </p:sp>
      <p:sp>
        <p:nvSpPr>
          <p:cNvPr id="25616" name="直接连接符 25616"/>
          <p:cNvSpPr/>
          <p:nvPr/>
        </p:nvSpPr>
        <p:spPr>
          <a:xfrm>
            <a:off x="5638800" y="4876800"/>
            <a:ext cx="609600" cy="0"/>
          </a:xfrm>
          <a:prstGeom prst="line">
            <a:avLst/>
          </a:prstGeom>
          <a:ln w="25400" cap="flat" cmpd="sng">
            <a:solidFill>
              <a:schemeClr val="tx1"/>
            </a:solidFill>
            <a:prstDash val="solid"/>
            <a:round/>
            <a:headEnd type="none" w="med" len="med"/>
            <a:tailEnd type="triangle" w="med" len="med"/>
          </a:ln>
        </p:spPr>
      </p:sp>
      <p:sp>
        <p:nvSpPr>
          <p:cNvPr id="25617" name="矩形 25617"/>
          <p:cNvSpPr/>
          <p:nvPr/>
        </p:nvSpPr>
        <p:spPr>
          <a:xfrm>
            <a:off x="6248400" y="4648200"/>
            <a:ext cx="914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5618" name="直接连接符 25618"/>
          <p:cNvSpPr/>
          <p:nvPr/>
        </p:nvSpPr>
        <p:spPr>
          <a:xfrm>
            <a:off x="7162800" y="4876800"/>
            <a:ext cx="914400" cy="0"/>
          </a:xfrm>
          <a:prstGeom prst="line">
            <a:avLst/>
          </a:prstGeom>
          <a:ln w="25400" cap="flat" cmpd="sng">
            <a:solidFill>
              <a:schemeClr val="tx1"/>
            </a:solidFill>
            <a:prstDash val="solid"/>
            <a:round/>
            <a:headEnd type="none" w="med" len="med"/>
            <a:tailEnd type="none" w="med" len="med"/>
          </a:ln>
        </p:spPr>
      </p:sp>
      <p:sp>
        <p:nvSpPr>
          <p:cNvPr id="25619" name="直接连接符 25619"/>
          <p:cNvSpPr/>
          <p:nvPr/>
        </p:nvSpPr>
        <p:spPr>
          <a:xfrm>
            <a:off x="7239000" y="4114800"/>
            <a:ext cx="533400" cy="0"/>
          </a:xfrm>
          <a:prstGeom prst="line">
            <a:avLst/>
          </a:prstGeom>
          <a:ln w="25400" cap="flat" cmpd="sng">
            <a:solidFill>
              <a:schemeClr val="tx1"/>
            </a:solidFill>
            <a:prstDash val="solid"/>
            <a:round/>
            <a:headEnd type="none" w="med" len="med"/>
            <a:tailEnd type="none" w="med" len="med"/>
          </a:ln>
        </p:spPr>
      </p:sp>
      <p:sp>
        <p:nvSpPr>
          <p:cNvPr id="25620" name="直接连接符 25620"/>
          <p:cNvSpPr/>
          <p:nvPr/>
        </p:nvSpPr>
        <p:spPr>
          <a:xfrm>
            <a:off x="7772400" y="4114800"/>
            <a:ext cx="0" cy="1447800"/>
          </a:xfrm>
          <a:prstGeom prst="line">
            <a:avLst/>
          </a:prstGeom>
          <a:ln w="25400" cap="flat" cmpd="sng">
            <a:solidFill>
              <a:schemeClr val="tx1"/>
            </a:solidFill>
            <a:prstDash val="solid"/>
            <a:round/>
            <a:headEnd type="none" w="med" len="med"/>
            <a:tailEnd type="none" w="med" len="med"/>
          </a:ln>
        </p:spPr>
      </p:sp>
      <p:sp>
        <p:nvSpPr>
          <p:cNvPr id="25621" name="矩形 25621"/>
          <p:cNvSpPr/>
          <p:nvPr/>
        </p:nvSpPr>
        <p:spPr>
          <a:xfrm>
            <a:off x="8153400" y="4343400"/>
            <a:ext cx="381000" cy="1219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消</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费</a:t>
            </a:r>
            <a:endParaRPr lang="zh-CN" altLang="en-US" b="1" dirty="0">
              <a:latin typeface="Arial" panose="020B0604020202020204" pitchFamily="34" charset="0"/>
              <a:ea typeface="宋体" panose="02010600030101010101" pitchFamily="2" charset="-122"/>
            </a:endParaRPr>
          </a:p>
          <a:p>
            <a:pPr algn="ctr">
              <a:buClrTx/>
              <a:buSzTx/>
              <a:buFontTx/>
            </a:pPr>
            <a:r>
              <a:rPr lang="zh-CN" altLang="en-US" b="1" dirty="0">
                <a:latin typeface="Arial" panose="020B0604020202020204" pitchFamily="34" charset="0"/>
                <a:ea typeface="宋体" panose="02010600030101010101" pitchFamily="2" charset="-122"/>
              </a:rPr>
              <a:t>者</a:t>
            </a:r>
            <a:endParaRPr lang="zh-CN" altLang="en-US" b="1" dirty="0">
              <a:latin typeface="Arial" panose="020B0604020202020204" pitchFamily="34" charset="0"/>
              <a:ea typeface="宋体" panose="02010600030101010101" pitchFamily="2" charset="-122"/>
            </a:endParaRPr>
          </a:p>
        </p:txBody>
      </p:sp>
      <p:sp>
        <p:nvSpPr>
          <p:cNvPr id="25622" name="直接连接符 25622"/>
          <p:cNvSpPr/>
          <p:nvPr/>
        </p:nvSpPr>
        <p:spPr>
          <a:xfrm>
            <a:off x="3810000" y="5562600"/>
            <a:ext cx="685800" cy="0"/>
          </a:xfrm>
          <a:prstGeom prst="line">
            <a:avLst/>
          </a:prstGeom>
          <a:ln w="25400" cap="flat" cmpd="sng">
            <a:solidFill>
              <a:schemeClr val="tx1"/>
            </a:solidFill>
            <a:prstDash val="solid"/>
            <a:round/>
            <a:headEnd type="none" w="med" len="med"/>
            <a:tailEnd type="triangle" w="med" len="med"/>
          </a:ln>
        </p:spPr>
      </p:sp>
      <p:sp>
        <p:nvSpPr>
          <p:cNvPr id="25623" name="矩形 25623"/>
          <p:cNvSpPr/>
          <p:nvPr/>
        </p:nvSpPr>
        <p:spPr>
          <a:xfrm>
            <a:off x="4495800" y="5334000"/>
            <a:ext cx="11430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5624" name="矩形 25624"/>
          <p:cNvSpPr/>
          <p:nvPr/>
        </p:nvSpPr>
        <p:spPr>
          <a:xfrm>
            <a:off x="6248400" y="5334000"/>
            <a:ext cx="914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5625" name="直接连接符 25625"/>
          <p:cNvSpPr/>
          <p:nvPr/>
        </p:nvSpPr>
        <p:spPr>
          <a:xfrm>
            <a:off x="5638800" y="5562600"/>
            <a:ext cx="609600" cy="0"/>
          </a:xfrm>
          <a:prstGeom prst="line">
            <a:avLst/>
          </a:prstGeom>
          <a:ln w="25400" cap="flat" cmpd="sng">
            <a:solidFill>
              <a:schemeClr val="tx1"/>
            </a:solidFill>
            <a:prstDash val="solid"/>
            <a:round/>
            <a:headEnd type="none" w="med" len="med"/>
            <a:tailEnd type="triangle" w="med" len="med"/>
          </a:ln>
        </p:spPr>
      </p:sp>
      <p:sp>
        <p:nvSpPr>
          <p:cNvPr id="25626" name="直接连接符 25626"/>
          <p:cNvSpPr/>
          <p:nvPr/>
        </p:nvSpPr>
        <p:spPr>
          <a:xfrm>
            <a:off x="7162800" y="5562600"/>
            <a:ext cx="609600" cy="0"/>
          </a:xfrm>
          <a:prstGeom prst="line">
            <a:avLst/>
          </a:prstGeom>
          <a:ln w="25400" cap="flat" cmpd="sng">
            <a:solidFill>
              <a:schemeClr val="tx1"/>
            </a:solidFill>
            <a:prstDash val="solid"/>
            <a:round/>
            <a:headEnd type="none" w="med" len="med"/>
            <a:tailEnd type="none" w="med" len="med"/>
          </a:ln>
        </p:spPr>
      </p:sp>
      <p:sp>
        <p:nvSpPr>
          <p:cNvPr id="25627" name="云形标注 25627"/>
          <p:cNvSpPr/>
          <p:nvPr/>
        </p:nvSpPr>
        <p:spPr>
          <a:xfrm>
            <a:off x="4191000" y="5943600"/>
            <a:ext cx="1524000" cy="914400"/>
          </a:xfrm>
          <a:prstGeom prst="cloudCallout">
            <a:avLst>
              <a:gd name="adj1" fmla="val -85000"/>
              <a:gd name="adj2" fmla="val -134028"/>
            </a:avLst>
          </a:prstGeom>
          <a:solidFill>
            <a:srgbClr val="CCFFCC">
              <a:alpha val="67000"/>
            </a:srgbClr>
          </a:solidFill>
          <a:ln w="9525" cap="flat" cmpd="sng">
            <a:solidFill>
              <a:srgbClr val="FF0000"/>
            </a:solidFill>
            <a:prstDash val="solid"/>
            <a:round/>
            <a:headEnd type="none" w="med" len="med"/>
            <a:tailEnd type="none" w="med" len="med"/>
          </a:ln>
        </p:spPr>
        <p:txBody>
          <a:bodyPr anchor="t"/>
          <a:p>
            <a:pPr algn="ctr">
              <a:buClrTx/>
              <a:buSzTx/>
              <a:buFontTx/>
            </a:pPr>
            <a:r>
              <a:rPr lang="zh-CN" altLang="en-US" b="1" dirty="0">
                <a:latin typeface="Arial" panose="020B0604020202020204" pitchFamily="34" charset="0"/>
                <a:ea typeface="楷体_GB2312" pitchFamily="1" charset="-122"/>
              </a:rPr>
              <a:t>市场</a:t>
            </a:r>
            <a:endParaRPr lang="zh-CN" altLang="en-US" b="1" dirty="0">
              <a:latin typeface="Arial" panose="020B0604020202020204" pitchFamily="34" charset="0"/>
              <a:ea typeface="楷体_GB2312" pitchFamily="1" charset="-122"/>
            </a:endParaRPr>
          </a:p>
          <a:p>
            <a:pPr algn="ctr">
              <a:buClrTx/>
              <a:buSzTx/>
              <a:buFontTx/>
            </a:pPr>
            <a:r>
              <a:rPr lang="zh-CN" altLang="en-US" b="1" dirty="0">
                <a:latin typeface="Arial" panose="020B0604020202020204" pitchFamily="34" charset="0"/>
                <a:ea typeface="楷体_GB2312" pitchFamily="1" charset="-122"/>
              </a:rPr>
              <a:t>主体</a:t>
            </a:r>
            <a:endParaRPr lang="zh-CN" altLang="en-US" b="1" dirty="0">
              <a:latin typeface="Arial" panose="020B0604020202020204" pitchFamily="34" charset="0"/>
              <a:ea typeface="楷体_GB2312" pitchFamily="1" charset="-122"/>
            </a:endParaRPr>
          </a:p>
        </p:txBody>
      </p:sp>
      <p:sp>
        <p:nvSpPr>
          <p:cNvPr id="25628" name="动作按钮: 自定义 25628">
            <a:hlinkClick r:id="rId1" action="ppaction://hlinksldjump"/>
          </p:cNvPr>
          <p:cNvSpPr/>
          <p:nvPr/>
        </p:nvSpPr>
        <p:spPr>
          <a:xfrm>
            <a:off x="7924800" y="6172200"/>
            <a:ext cx="457200" cy="3810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pic>
        <p:nvPicPr>
          <p:cNvPr id="25629" name="图片 25629" descr="W020061117560470167468">
            <a:hlinkClick r:id="rId2"/>
          </p:cNvPr>
          <p:cNvPicPr>
            <a:picLocks noChangeAspect="1"/>
          </p:cNvPicPr>
          <p:nvPr/>
        </p:nvPicPr>
        <p:blipFill>
          <a:blip r:embed="rId3"/>
          <a:stretch>
            <a:fillRect/>
          </a:stretch>
        </p:blipFill>
        <p:spPr>
          <a:xfrm>
            <a:off x="6172200" y="1981200"/>
            <a:ext cx="2362200" cy="1766888"/>
          </a:xfrm>
          <a:prstGeom prst="rect">
            <a:avLst/>
          </a:prstGeom>
          <a:noFill/>
          <a:ln w="9525">
            <a:noFill/>
          </a:ln>
        </p:spPr>
      </p:pic>
      <p:sp>
        <p:nvSpPr>
          <p:cNvPr id="25630" name="文本框 25630"/>
          <p:cNvSpPr txBox="1"/>
          <p:nvPr/>
        </p:nvSpPr>
        <p:spPr>
          <a:xfrm>
            <a:off x="609600" y="1752600"/>
            <a:ext cx="5638800" cy="2701925"/>
          </a:xfrm>
          <a:prstGeom prst="rect">
            <a:avLst/>
          </a:prstGeom>
          <a:noFill/>
          <a:ln w="9525">
            <a:noFill/>
          </a:ln>
        </p:spPr>
        <p:txBody>
          <a:bodyPr anchor="t">
            <a:spAutoFit/>
          </a:bodyPr>
          <a:p>
            <a:pPr>
              <a:buClrTx/>
              <a:buSzTx/>
              <a:buFontTx/>
            </a:pPr>
            <a:r>
              <a:rPr lang="en-US" altLang="zh-CN" b="1" dirty="0">
                <a:latin typeface="楷体_GB2312" pitchFamily="1" charset="-122"/>
                <a:ea typeface="楷体_GB2312" pitchFamily="1" charset="-122"/>
              </a:rPr>
              <a:t>    </a:t>
            </a:r>
            <a:r>
              <a:rPr lang="zh-CN" altLang="en-US" b="1" dirty="0">
                <a:latin typeface="楷体_GB2312" pitchFamily="1" charset="-122"/>
                <a:ea typeface="楷体_GB2312" pitchFamily="1" charset="-122"/>
              </a:rPr>
              <a:t>市场经营面积由最初的</a:t>
            </a:r>
            <a:r>
              <a:rPr lang="en-US" altLang="zh-CN" b="1" dirty="0">
                <a:latin typeface="楷体_GB2312" pitchFamily="1" charset="-122"/>
                <a:ea typeface="楷体_GB2312" pitchFamily="1" charset="-122"/>
              </a:rPr>
              <a:t>400</a:t>
            </a:r>
            <a:r>
              <a:rPr lang="zh-CN" altLang="en-US" b="1" dirty="0">
                <a:latin typeface="楷体_GB2312" pitchFamily="1" charset="-122"/>
                <a:ea typeface="楷体_GB2312" pitchFamily="1" charset="-122"/>
              </a:rPr>
              <a:t>多平方米扩大到</a:t>
            </a:r>
            <a:r>
              <a:rPr lang="en-US" altLang="zh-CN" b="1" dirty="0">
                <a:latin typeface="楷体_GB2312" pitchFamily="1" charset="-122"/>
                <a:ea typeface="楷体_GB2312" pitchFamily="1" charset="-122"/>
              </a:rPr>
              <a:t>260</a:t>
            </a:r>
            <a:r>
              <a:rPr lang="zh-CN" altLang="en-US" b="1" dirty="0">
                <a:latin typeface="楷体_GB2312" pitchFamily="1" charset="-122"/>
                <a:ea typeface="楷体_GB2312" pitchFamily="1" charset="-122"/>
              </a:rPr>
              <a:t>万平方米，经营商品种类从</a:t>
            </a:r>
            <a:r>
              <a:rPr lang="en-US" altLang="zh-CN" b="1" dirty="0">
                <a:latin typeface="楷体_GB2312" pitchFamily="1" charset="-122"/>
                <a:ea typeface="楷体_GB2312" pitchFamily="1" charset="-122"/>
              </a:rPr>
              <a:t>2200</a:t>
            </a:r>
            <a:r>
              <a:rPr lang="zh-CN" altLang="en-US" b="1" dirty="0">
                <a:latin typeface="楷体_GB2312" pitchFamily="1" charset="-122"/>
                <a:ea typeface="楷体_GB2312" pitchFamily="1" charset="-122"/>
              </a:rPr>
              <a:t>多种增加至</a:t>
            </a:r>
            <a:r>
              <a:rPr lang="en-US" altLang="zh-CN" b="1" dirty="0">
                <a:latin typeface="楷体_GB2312" pitchFamily="1" charset="-122"/>
                <a:ea typeface="楷体_GB2312" pitchFamily="1" charset="-122"/>
              </a:rPr>
              <a:t>32</a:t>
            </a:r>
            <a:r>
              <a:rPr lang="zh-CN" altLang="en-US" b="1" dirty="0">
                <a:latin typeface="楷体_GB2312" pitchFamily="1" charset="-122"/>
                <a:ea typeface="楷体_GB2312" pitchFamily="1" charset="-122"/>
              </a:rPr>
              <a:t>万多种，从业人员从</a:t>
            </a:r>
            <a:r>
              <a:rPr lang="en-US" altLang="zh-CN" b="1" dirty="0">
                <a:latin typeface="楷体_GB2312" pitchFamily="1" charset="-122"/>
                <a:ea typeface="楷体_GB2312" pitchFamily="1" charset="-122"/>
              </a:rPr>
              <a:t>800</a:t>
            </a:r>
            <a:r>
              <a:rPr lang="zh-CN" altLang="en-US" b="1" dirty="0">
                <a:latin typeface="楷体_GB2312" pitchFamily="1" charset="-122"/>
                <a:ea typeface="楷体_GB2312" pitchFamily="1" charset="-122"/>
              </a:rPr>
              <a:t>多人发展到</a:t>
            </a:r>
            <a:r>
              <a:rPr lang="en-US" altLang="zh-CN" b="1" dirty="0">
                <a:latin typeface="楷体_GB2312" pitchFamily="1" charset="-122"/>
                <a:ea typeface="楷体_GB2312" pitchFamily="1" charset="-122"/>
              </a:rPr>
              <a:t>18</a:t>
            </a:r>
            <a:r>
              <a:rPr lang="zh-CN" altLang="en-US" b="1" dirty="0">
                <a:latin typeface="楷体_GB2312" pitchFamily="1" charset="-122"/>
                <a:ea typeface="楷体_GB2312" pitchFamily="1" charset="-122"/>
              </a:rPr>
              <a:t>万人。市场功能已逐步由“现货、现金、现场”交易向展示、洽谈、接单、交易一体化的方式转变。总经销、总代理等跨区域代理成为集约化经营的主要方式，电子商务体系初步建立，贴牌生产、订单交易、来料加工等贸易方式得到广泛应用。</a:t>
            </a:r>
            <a:endParaRPr lang="zh-CN" altLang="en-US" b="1" dirty="0">
              <a:latin typeface="楷体_GB2312" pitchFamily="1" charset="-122"/>
              <a:ea typeface="楷体_GB2312" pitchFamily="1" charset="-122"/>
            </a:endParaRPr>
          </a:p>
          <a:p>
            <a:pPr>
              <a:spcBef>
                <a:spcPct val="50000"/>
              </a:spcBef>
              <a:buClrTx/>
              <a:buSzTx/>
              <a:buFontTx/>
            </a:pPr>
            <a:endParaRPr lang="zh-CN" altLang="en-US" b="1" dirty="0">
              <a:latin typeface="楷体_GB2312" pitchFamily="1" charset="-122"/>
              <a:ea typeface="楷体_GB2312" pitchFamily="1" charset="-122"/>
            </a:endParaRPr>
          </a:p>
        </p:txBody>
      </p:sp>
      <p:sp>
        <p:nvSpPr>
          <p:cNvPr id="2563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5633" name="矩形 2563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沃闸替昭各裸玲狭陪反绒科京瘦喇愈钨咒蟹嘘街涛鼠逸俊细春极芬邵臣川渠道策划渠道策划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5601">
                                            <p:txEl>
                                              <p:charRg st="0" end="74"/>
                                            </p:txEl>
                                          </p:spTgt>
                                        </p:tgtEl>
                                        <p:attrNameLst>
                                          <p:attrName>style.visibility</p:attrName>
                                        </p:attrNameLst>
                                      </p:cBhvr>
                                      <p:to>
                                        <p:strVal val="visible"/>
                                      </p:to>
                                    </p:set>
                                    <p:anim calcmode="lin" valueType="num">
                                      <p:cBhvr>
                                        <p:cTn id="7" dur="1000" fill="hold"/>
                                        <p:tgtEl>
                                          <p:spTgt spid="25601">
                                            <p:txEl>
                                              <p:charRg st="0" end="74"/>
                                            </p:txEl>
                                          </p:spTgt>
                                        </p:tgtEl>
                                        <p:attrNameLst>
                                          <p:attrName>ppt_w</p:attrName>
                                        </p:attrNameLst>
                                      </p:cBhvr>
                                      <p:tavLst>
                                        <p:tav tm="0">
                                          <p:val>
                                            <p:strVal val="#ppt_w*0.70"/>
                                          </p:val>
                                        </p:tav>
                                        <p:tav tm="100000">
                                          <p:val>
                                            <p:strVal val="#ppt_w"/>
                                          </p:val>
                                        </p:tav>
                                      </p:tavLst>
                                    </p:anim>
                                    <p:anim calcmode="lin" valueType="num">
                                      <p:cBhvr>
                                        <p:cTn id="8" dur="1000" fill="hold"/>
                                        <p:tgtEl>
                                          <p:spTgt spid="25601">
                                            <p:txEl>
                                              <p:charRg st="0" end="74"/>
                                            </p:txEl>
                                          </p:spTgt>
                                        </p:tgtEl>
                                        <p:attrNameLst>
                                          <p:attrName>ppt_h</p:attrName>
                                        </p:attrNameLst>
                                      </p:cBhvr>
                                      <p:tavLst>
                                        <p:tav tm="0">
                                          <p:val>
                                            <p:strVal val="#ppt_h"/>
                                          </p:val>
                                        </p:tav>
                                        <p:tav tm="100000">
                                          <p:val>
                                            <p:strVal val="#ppt_h"/>
                                          </p:val>
                                        </p:tav>
                                      </p:tavLst>
                                    </p:anim>
                                    <p:animEffect transition="in" filter="fade">
                                      <p:cBhvr>
                                        <p:cTn id="9" dur="1000"/>
                                        <p:tgtEl>
                                          <p:spTgt spid="25601">
                                            <p:txEl>
                                              <p:charRg st="0" end="7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5630"/>
                                        </p:tgtEl>
                                        <p:attrNameLst>
                                          <p:attrName>style.visibility</p:attrName>
                                        </p:attrNameLst>
                                      </p:cBhvr>
                                      <p:to>
                                        <p:strVal val="visible"/>
                                      </p:to>
                                    </p:set>
                                    <p:anim calcmode="lin" valueType="num">
                                      <p:cBhvr>
                                        <p:cTn id="14" dur="1000" fill="hold"/>
                                        <p:tgtEl>
                                          <p:spTgt spid="25630"/>
                                        </p:tgtEl>
                                        <p:attrNameLst>
                                          <p:attrName>ppt_w</p:attrName>
                                        </p:attrNameLst>
                                      </p:cBhvr>
                                      <p:tavLst>
                                        <p:tav tm="0">
                                          <p:val>
                                            <p:strVal val="#ppt_w*0.70"/>
                                          </p:val>
                                        </p:tav>
                                        <p:tav tm="100000">
                                          <p:val>
                                            <p:strVal val="#ppt_w"/>
                                          </p:val>
                                        </p:tav>
                                      </p:tavLst>
                                    </p:anim>
                                    <p:anim calcmode="lin" valueType="num">
                                      <p:cBhvr>
                                        <p:cTn id="15" dur="1000" fill="hold"/>
                                        <p:tgtEl>
                                          <p:spTgt spid="25630"/>
                                        </p:tgtEl>
                                        <p:attrNameLst>
                                          <p:attrName>ppt_h</p:attrName>
                                        </p:attrNameLst>
                                      </p:cBhvr>
                                      <p:tavLst>
                                        <p:tav tm="0">
                                          <p:val>
                                            <p:strVal val="#ppt_h"/>
                                          </p:val>
                                        </p:tav>
                                        <p:tav tm="100000">
                                          <p:val>
                                            <p:strVal val="#ppt_h"/>
                                          </p:val>
                                        </p:tav>
                                      </p:tavLst>
                                    </p:anim>
                                    <p:animEffect transition="in" filter="fade">
                                      <p:cBhvr>
                                        <p:cTn id="16" dur="1000"/>
                                        <p:tgtEl>
                                          <p:spTgt spid="2563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5602"/>
                                        </p:tgtEl>
                                        <p:attrNameLst>
                                          <p:attrName>style.visibility</p:attrName>
                                        </p:attrNameLst>
                                      </p:cBhvr>
                                      <p:to>
                                        <p:strVal val="visible"/>
                                      </p:to>
                                    </p:set>
                                    <p:anim calcmode="lin" valueType="num">
                                      <p:cBhvr>
                                        <p:cTn id="21" dur="1000" fill="hold"/>
                                        <p:tgtEl>
                                          <p:spTgt spid="25602"/>
                                        </p:tgtEl>
                                        <p:attrNameLst>
                                          <p:attrName>ppt_w</p:attrName>
                                        </p:attrNameLst>
                                      </p:cBhvr>
                                      <p:tavLst>
                                        <p:tav tm="0">
                                          <p:val>
                                            <p:strVal val="#ppt_w*0.70"/>
                                          </p:val>
                                        </p:tav>
                                        <p:tav tm="100000">
                                          <p:val>
                                            <p:strVal val="#ppt_w"/>
                                          </p:val>
                                        </p:tav>
                                      </p:tavLst>
                                    </p:anim>
                                    <p:anim calcmode="lin" valueType="num">
                                      <p:cBhvr>
                                        <p:cTn id="22" dur="1000" fill="hold"/>
                                        <p:tgtEl>
                                          <p:spTgt spid="25602"/>
                                        </p:tgtEl>
                                        <p:attrNameLst>
                                          <p:attrName>ppt_h</p:attrName>
                                        </p:attrNameLst>
                                      </p:cBhvr>
                                      <p:tavLst>
                                        <p:tav tm="0">
                                          <p:val>
                                            <p:strVal val="#ppt_h"/>
                                          </p:val>
                                        </p:tav>
                                        <p:tav tm="100000">
                                          <p:val>
                                            <p:strVal val="#ppt_h"/>
                                          </p:val>
                                        </p:tav>
                                      </p:tavLst>
                                    </p:anim>
                                    <p:animEffect transition="in" filter="fade">
                                      <p:cBhvr>
                                        <p:cTn id="23" dur="1000"/>
                                        <p:tgtEl>
                                          <p:spTgt spid="25602"/>
                                        </p:tgtEl>
                                      </p:cBhvr>
                                    </p:animEffect>
                                  </p:childTnLst>
                                </p:cTn>
                              </p:par>
                              <p:par>
                                <p:cTn id="24" presetID="55" presetClass="entr" presetSubtype="0" fill="hold" nodeType="withEffect">
                                  <p:stCondLst>
                                    <p:cond delay="0"/>
                                  </p:stCondLst>
                                  <p:childTnLst>
                                    <p:set>
                                      <p:cBhvr>
                                        <p:cTn id="25" dur="1" fill="hold">
                                          <p:stCondLst>
                                            <p:cond delay="0"/>
                                          </p:stCondLst>
                                        </p:cTn>
                                        <p:tgtEl>
                                          <p:spTgt spid="25610"/>
                                        </p:tgtEl>
                                        <p:attrNameLst>
                                          <p:attrName>style.visibility</p:attrName>
                                        </p:attrNameLst>
                                      </p:cBhvr>
                                      <p:to>
                                        <p:strVal val="visible"/>
                                      </p:to>
                                    </p:set>
                                    <p:anim calcmode="lin" valueType="num">
                                      <p:cBhvr>
                                        <p:cTn id="26" dur="1000" fill="hold"/>
                                        <p:tgtEl>
                                          <p:spTgt spid="25610"/>
                                        </p:tgtEl>
                                        <p:attrNameLst>
                                          <p:attrName>ppt_w</p:attrName>
                                        </p:attrNameLst>
                                      </p:cBhvr>
                                      <p:tavLst>
                                        <p:tav tm="0">
                                          <p:val>
                                            <p:strVal val="#ppt_w*0.70"/>
                                          </p:val>
                                        </p:tav>
                                        <p:tav tm="100000">
                                          <p:val>
                                            <p:strVal val="#ppt_w"/>
                                          </p:val>
                                        </p:tav>
                                      </p:tavLst>
                                    </p:anim>
                                    <p:anim calcmode="lin" valueType="num">
                                      <p:cBhvr>
                                        <p:cTn id="27" dur="1000" fill="hold"/>
                                        <p:tgtEl>
                                          <p:spTgt spid="25610"/>
                                        </p:tgtEl>
                                        <p:attrNameLst>
                                          <p:attrName>ppt_h</p:attrName>
                                        </p:attrNameLst>
                                      </p:cBhvr>
                                      <p:tavLst>
                                        <p:tav tm="0">
                                          <p:val>
                                            <p:strVal val="#ppt_h"/>
                                          </p:val>
                                        </p:tav>
                                        <p:tav tm="100000">
                                          <p:val>
                                            <p:strVal val="#ppt_h"/>
                                          </p:val>
                                        </p:tav>
                                      </p:tavLst>
                                    </p:anim>
                                    <p:animEffect transition="in" filter="fade">
                                      <p:cBhvr>
                                        <p:cTn id="28" dur="1000"/>
                                        <p:tgtEl>
                                          <p:spTgt spid="25610"/>
                                        </p:tgtEl>
                                      </p:cBhvr>
                                    </p:animEffect>
                                  </p:childTnLst>
                                </p:cTn>
                              </p:par>
                              <p:par>
                                <p:cTn id="29" presetID="55" presetClass="entr" presetSubtype="0" fill="hold" nodeType="withEffect">
                                  <p:stCondLst>
                                    <p:cond delay="0"/>
                                  </p:stCondLst>
                                  <p:childTnLst>
                                    <p:set>
                                      <p:cBhvr>
                                        <p:cTn id="30" dur="1" fill="hold">
                                          <p:stCondLst>
                                            <p:cond delay="0"/>
                                          </p:stCondLst>
                                        </p:cTn>
                                        <p:tgtEl>
                                          <p:spTgt spid="25611"/>
                                        </p:tgtEl>
                                        <p:attrNameLst>
                                          <p:attrName>style.visibility</p:attrName>
                                        </p:attrNameLst>
                                      </p:cBhvr>
                                      <p:to>
                                        <p:strVal val="visible"/>
                                      </p:to>
                                    </p:set>
                                    <p:anim calcmode="lin" valueType="num">
                                      <p:cBhvr>
                                        <p:cTn id="31" dur="1000" fill="hold"/>
                                        <p:tgtEl>
                                          <p:spTgt spid="25611"/>
                                        </p:tgtEl>
                                        <p:attrNameLst>
                                          <p:attrName>ppt_w</p:attrName>
                                        </p:attrNameLst>
                                      </p:cBhvr>
                                      <p:tavLst>
                                        <p:tav tm="0">
                                          <p:val>
                                            <p:strVal val="#ppt_w*0.70"/>
                                          </p:val>
                                        </p:tav>
                                        <p:tav tm="100000">
                                          <p:val>
                                            <p:strVal val="#ppt_w"/>
                                          </p:val>
                                        </p:tav>
                                      </p:tavLst>
                                    </p:anim>
                                    <p:anim calcmode="lin" valueType="num">
                                      <p:cBhvr>
                                        <p:cTn id="32" dur="1000" fill="hold"/>
                                        <p:tgtEl>
                                          <p:spTgt spid="25611"/>
                                        </p:tgtEl>
                                        <p:attrNameLst>
                                          <p:attrName>ppt_h</p:attrName>
                                        </p:attrNameLst>
                                      </p:cBhvr>
                                      <p:tavLst>
                                        <p:tav tm="0">
                                          <p:val>
                                            <p:strVal val="#ppt_h"/>
                                          </p:val>
                                        </p:tav>
                                        <p:tav tm="100000">
                                          <p:val>
                                            <p:strVal val="#ppt_h"/>
                                          </p:val>
                                        </p:tav>
                                      </p:tavLst>
                                    </p:anim>
                                    <p:animEffect transition="in" filter="fade">
                                      <p:cBhvr>
                                        <p:cTn id="33" dur="1000"/>
                                        <p:tgtEl>
                                          <p:spTgt spid="25611"/>
                                        </p:tgtEl>
                                      </p:cBhvr>
                                    </p:animEffect>
                                  </p:childTnLst>
                                </p:cTn>
                              </p:par>
                              <p:par>
                                <p:cTn id="34" presetID="55" presetClass="entr" presetSubtype="0" fill="hold" nodeType="withEffect">
                                  <p:stCondLst>
                                    <p:cond delay="0"/>
                                  </p:stCondLst>
                                  <p:childTnLst>
                                    <p:set>
                                      <p:cBhvr>
                                        <p:cTn id="35" dur="1" fill="hold">
                                          <p:stCondLst>
                                            <p:cond delay="0"/>
                                          </p:stCondLst>
                                        </p:cTn>
                                        <p:tgtEl>
                                          <p:spTgt spid="25612"/>
                                        </p:tgtEl>
                                        <p:attrNameLst>
                                          <p:attrName>style.visibility</p:attrName>
                                        </p:attrNameLst>
                                      </p:cBhvr>
                                      <p:to>
                                        <p:strVal val="visible"/>
                                      </p:to>
                                    </p:set>
                                    <p:anim calcmode="lin" valueType="num">
                                      <p:cBhvr>
                                        <p:cTn id="36" dur="1000" fill="hold"/>
                                        <p:tgtEl>
                                          <p:spTgt spid="25612"/>
                                        </p:tgtEl>
                                        <p:attrNameLst>
                                          <p:attrName>ppt_w</p:attrName>
                                        </p:attrNameLst>
                                      </p:cBhvr>
                                      <p:tavLst>
                                        <p:tav tm="0">
                                          <p:val>
                                            <p:strVal val="#ppt_w*0.70"/>
                                          </p:val>
                                        </p:tav>
                                        <p:tav tm="100000">
                                          <p:val>
                                            <p:strVal val="#ppt_w"/>
                                          </p:val>
                                        </p:tav>
                                      </p:tavLst>
                                    </p:anim>
                                    <p:anim calcmode="lin" valueType="num">
                                      <p:cBhvr>
                                        <p:cTn id="37" dur="1000" fill="hold"/>
                                        <p:tgtEl>
                                          <p:spTgt spid="25612"/>
                                        </p:tgtEl>
                                        <p:attrNameLst>
                                          <p:attrName>ppt_h</p:attrName>
                                        </p:attrNameLst>
                                      </p:cBhvr>
                                      <p:tavLst>
                                        <p:tav tm="0">
                                          <p:val>
                                            <p:strVal val="#ppt_h"/>
                                          </p:val>
                                        </p:tav>
                                        <p:tav tm="100000">
                                          <p:val>
                                            <p:strVal val="#ppt_h"/>
                                          </p:val>
                                        </p:tav>
                                      </p:tavLst>
                                    </p:anim>
                                    <p:animEffect transition="in" filter="fade">
                                      <p:cBhvr>
                                        <p:cTn id="38" dur="1000"/>
                                        <p:tgtEl>
                                          <p:spTgt spid="25612"/>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25603"/>
                                        </p:tgtEl>
                                        <p:attrNameLst>
                                          <p:attrName>style.visibility</p:attrName>
                                        </p:attrNameLst>
                                      </p:cBhvr>
                                      <p:to>
                                        <p:strVal val="visible"/>
                                      </p:to>
                                    </p:set>
                                    <p:anim calcmode="lin" valueType="num">
                                      <p:cBhvr>
                                        <p:cTn id="41" dur="1000" fill="hold"/>
                                        <p:tgtEl>
                                          <p:spTgt spid="25603"/>
                                        </p:tgtEl>
                                        <p:attrNameLst>
                                          <p:attrName>ppt_w</p:attrName>
                                        </p:attrNameLst>
                                      </p:cBhvr>
                                      <p:tavLst>
                                        <p:tav tm="0">
                                          <p:val>
                                            <p:strVal val="#ppt_w*0.70"/>
                                          </p:val>
                                        </p:tav>
                                        <p:tav tm="100000">
                                          <p:val>
                                            <p:strVal val="#ppt_w"/>
                                          </p:val>
                                        </p:tav>
                                      </p:tavLst>
                                    </p:anim>
                                    <p:anim calcmode="lin" valueType="num">
                                      <p:cBhvr>
                                        <p:cTn id="42" dur="1000" fill="hold"/>
                                        <p:tgtEl>
                                          <p:spTgt spid="25603"/>
                                        </p:tgtEl>
                                        <p:attrNameLst>
                                          <p:attrName>ppt_h</p:attrName>
                                        </p:attrNameLst>
                                      </p:cBhvr>
                                      <p:tavLst>
                                        <p:tav tm="0">
                                          <p:val>
                                            <p:strVal val="#ppt_h"/>
                                          </p:val>
                                        </p:tav>
                                        <p:tav tm="100000">
                                          <p:val>
                                            <p:strVal val="#ppt_h"/>
                                          </p:val>
                                        </p:tav>
                                      </p:tavLst>
                                    </p:anim>
                                    <p:animEffect transition="in" filter="fade">
                                      <p:cBhvr>
                                        <p:cTn id="43" dur="1000"/>
                                        <p:tgtEl>
                                          <p:spTgt spid="25603"/>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25604"/>
                                        </p:tgtEl>
                                        <p:attrNameLst>
                                          <p:attrName>style.visibility</p:attrName>
                                        </p:attrNameLst>
                                      </p:cBhvr>
                                      <p:to>
                                        <p:strVal val="visible"/>
                                      </p:to>
                                    </p:set>
                                    <p:anim calcmode="lin" valueType="num">
                                      <p:cBhvr>
                                        <p:cTn id="46" dur="1000" fill="hold"/>
                                        <p:tgtEl>
                                          <p:spTgt spid="25604"/>
                                        </p:tgtEl>
                                        <p:attrNameLst>
                                          <p:attrName>ppt_w</p:attrName>
                                        </p:attrNameLst>
                                      </p:cBhvr>
                                      <p:tavLst>
                                        <p:tav tm="0">
                                          <p:val>
                                            <p:strVal val="#ppt_w*0.70"/>
                                          </p:val>
                                        </p:tav>
                                        <p:tav tm="100000">
                                          <p:val>
                                            <p:strVal val="#ppt_w"/>
                                          </p:val>
                                        </p:tav>
                                      </p:tavLst>
                                    </p:anim>
                                    <p:anim calcmode="lin" valueType="num">
                                      <p:cBhvr>
                                        <p:cTn id="47" dur="1000" fill="hold"/>
                                        <p:tgtEl>
                                          <p:spTgt spid="25604"/>
                                        </p:tgtEl>
                                        <p:attrNameLst>
                                          <p:attrName>ppt_h</p:attrName>
                                        </p:attrNameLst>
                                      </p:cBhvr>
                                      <p:tavLst>
                                        <p:tav tm="0">
                                          <p:val>
                                            <p:strVal val="#ppt_h"/>
                                          </p:val>
                                        </p:tav>
                                        <p:tav tm="100000">
                                          <p:val>
                                            <p:strVal val="#ppt_h"/>
                                          </p:val>
                                        </p:tav>
                                      </p:tavLst>
                                    </p:anim>
                                    <p:animEffect transition="in" filter="fade">
                                      <p:cBhvr>
                                        <p:cTn id="48" dur="1000"/>
                                        <p:tgtEl>
                                          <p:spTgt spid="25604"/>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25605"/>
                                        </p:tgtEl>
                                        <p:attrNameLst>
                                          <p:attrName>style.visibility</p:attrName>
                                        </p:attrNameLst>
                                      </p:cBhvr>
                                      <p:to>
                                        <p:strVal val="visible"/>
                                      </p:to>
                                    </p:set>
                                    <p:anim calcmode="lin" valueType="num">
                                      <p:cBhvr>
                                        <p:cTn id="51" dur="1000" fill="hold"/>
                                        <p:tgtEl>
                                          <p:spTgt spid="25605"/>
                                        </p:tgtEl>
                                        <p:attrNameLst>
                                          <p:attrName>ppt_w</p:attrName>
                                        </p:attrNameLst>
                                      </p:cBhvr>
                                      <p:tavLst>
                                        <p:tav tm="0">
                                          <p:val>
                                            <p:strVal val="#ppt_w*0.70"/>
                                          </p:val>
                                        </p:tav>
                                        <p:tav tm="100000">
                                          <p:val>
                                            <p:strVal val="#ppt_w"/>
                                          </p:val>
                                        </p:tav>
                                      </p:tavLst>
                                    </p:anim>
                                    <p:anim calcmode="lin" valueType="num">
                                      <p:cBhvr>
                                        <p:cTn id="52" dur="1000" fill="hold"/>
                                        <p:tgtEl>
                                          <p:spTgt spid="25605"/>
                                        </p:tgtEl>
                                        <p:attrNameLst>
                                          <p:attrName>ppt_h</p:attrName>
                                        </p:attrNameLst>
                                      </p:cBhvr>
                                      <p:tavLst>
                                        <p:tav tm="0">
                                          <p:val>
                                            <p:strVal val="#ppt_h"/>
                                          </p:val>
                                        </p:tav>
                                        <p:tav tm="100000">
                                          <p:val>
                                            <p:strVal val="#ppt_h"/>
                                          </p:val>
                                        </p:tav>
                                      </p:tavLst>
                                    </p:anim>
                                    <p:animEffect transition="in" filter="fade">
                                      <p:cBhvr>
                                        <p:cTn id="53" dur="1000"/>
                                        <p:tgtEl>
                                          <p:spTgt spid="25605"/>
                                        </p:tgtEl>
                                      </p:cBhvr>
                                    </p:animEffect>
                                  </p:childTnLst>
                                </p:cTn>
                              </p:par>
                              <p:par>
                                <p:cTn id="54" presetID="55" presetClass="entr" presetSubtype="0" fill="hold" nodeType="withEffect">
                                  <p:stCondLst>
                                    <p:cond delay="0"/>
                                  </p:stCondLst>
                                  <p:childTnLst>
                                    <p:set>
                                      <p:cBhvr>
                                        <p:cTn id="55" dur="1" fill="hold">
                                          <p:stCondLst>
                                            <p:cond delay="0"/>
                                          </p:stCondLst>
                                        </p:cTn>
                                        <p:tgtEl>
                                          <p:spTgt spid="25615"/>
                                        </p:tgtEl>
                                        <p:attrNameLst>
                                          <p:attrName>style.visibility</p:attrName>
                                        </p:attrNameLst>
                                      </p:cBhvr>
                                      <p:to>
                                        <p:strVal val="visible"/>
                                      </p:to>
                                    </p:set>
                                    <p:anim calcmode="lin" valueType="num">
                                      <p:cBhvr>
                                        <p:cTn id="56" dur="1000" fill="hold"/>
                                        <p:tgtEl>
                                          <p:spTgt spid="25615"/>
                                        </p:tgtEl>
                                        <p:attrNameLst>
                                          <p:attrName>ppt_w</p:attrName>
                                        </p:attrNameLst>
                                      </p:cBhvr>
                                      <p:tavLst>
                                        <p:tav tm="0">
                                          <p:val>
                                            <p:strVal val="#ppt_w*0.70"/>
                                          </p:val>
                                        </p:tav>
                                        <p:tav tm="100000">
                                          <p:val>
                                            <p:strVal val="#ppt_w"/>
                                          </p:val>
                                        </p:tav>
                                      </p:tavLst>
                                    </p:anim>
                                    <p:anim calcmode="lin" valueType="num">
                                      <p:cBhvr>
                                        <p:cTn id="57" dur="1000" fill="hold"/>
                                        <p:tgtEl>
                                          <p:spTgt spid="25615"/>
                                        </p:tgtEl>
                                        <p:attrNameLst>
                                          <p:attrName>ppt_h</p:attrName>
                                        </p:attrNameLst>
                                      </p:cBhvr>
                                      <p:tavLst>
                                        <p:tav tm="0">
                                          <p:val>
                                            <p:strVal val="#ppt_h"/>
                                          </p:val>
                                        </p:tav>
                                        <p:tav tm="100000">
                                          <p:val>
                                            <p:strVal val="#ppt_h"/>
                                          </p:val>
                                        </p:tav>
                                      </p:tavLst>
                                    </p:anim>
                                    <p:animEffect transition="in" filter="fade">
                                      <p:cBhvr>
                                        <p:cTn id="58" dur="1000"/>
                                        <p:tgtEl>
                                          <p:spTgt spid="25615"/>
                                        </p:tgtEl>
                                      </p:cBhvr>
                                    </p:animEffect>
                                  </p:childTnLst>
                                </p:cTn>
                              </p:par>
                              <p:par>
                                <p:cTn id="59" presetID="55" presetClass="entr" presetSubtype="0" fill="hold" nodeType="withEffect">
                                  <p:stCondLst>
                                    <p:cond delay="0"/>
                                  </p:stCondLst>
                                  <p:childTnLst>
                                    <p:set>
                                      <p:cBhvr>
                                        <p:cTn id="60" dur="1" fill="hold">
                                          <p:stCondLst>
                                            <p:cond delay="0"/>
                                          </p:stCondLst>
                                        </p:cTn>
                                        <p:tgtEl>
                                          <p:spTgt spid="25606"/>
                                        </p:tgtEl>
                                        <p:attrNameLst>
                                          <p:attrName>style.visibility</p:attrName>
                                        </p:attrNameLst>
                                      </p:cBhvr>
                                      <p:to>
                                        <p:strVal val="visible"/>
                                      </p:to>
                                    </p:set>
                                    <p:anim calcmode="lin" valueType="num">
                                      <p:cBhvr>
                                        <p:cTn id="61" dur="1000" fill="hold"/>
                                        <p:tgtEl>
                                          <p:spTgt spid="25606"/>
                                        </p:tgtEl>
                                        <p:attrNameLst>
                                          <p:attrName>ppt_w</p:attrName>
                                        </p:attrNameLst>
                                      </p:cBhvr>
                                      <p:tavLst>
                                        <p:tav tm="0">
                                          <p:val>
                                            <p:strVal val="#ppt_w*0.70"/>
                                          </p:val>
                                        </p:tav>
                                        <p:tav tm="100000">
                                          <p:val>
                                            <p:strVal val="#ppt_w"/>
                                          </p:val>
                                        </p:tav>
                                      </p:tavLst>
                                    </p:anim>
                                    <p:anim calcmode="lin" valueType="num">
                                      <p:cBhvr>
                                        <p:cTn id="62" dur="1000" fill="hold"/>
                                        <p:tgtEl>
                                          <p:spTgt spid="25606"/>
                                        </p:tgtEl>
                                        <p:attrNameLst>
                                          <p:attrName>ppt_h</p:attrName>
                                        </p:attrNameLst>
                                      </p:cBhvr>
                                      <p:tavLst>
                                        <p:tav tm="0">
                                          <p:val>
                                            <p:strVal val="#ppt_h"/>
                                          </p:val>
                                        </p:tav>
                                        <p:tav tm="100000">
                                          <p:val>
                                            <p:strVal val="#ppt_h"/>
                                          </p:val>
                                        </p:tav>
                                      </p:tavLst>
                                    </p:anim>
                                    <p:animEffect transition="in" filter="fade">
                                      <p:cBhvr>
                                        <p:cTn id="63" dur="1000"/>
                                        <p:tgtEl>
                                          <p:spTgt spid="25606"/>
                                        </p:tgtEl>
                                      </p:cBhvr>
                                    </p:animEffect>
                                  </p:childTnLst>
                                </p:cTn>
                              </p:par>
                              <p:par>
                                <p:cTn id="64" presetID="55" presetClass="entr" presetSubtype="0" fill="hold" nodeType="withEffect">
                                  <p:stCondLst>
                                    <p:cond delay="0"/>
                                  </p:stCondLst>
                                  <p:childTnLst>
                                    <p:set>
                                      <p:cBhvr>
                                        <p:cTn id="65" dur="1" fill="hold">
                                          <p:stCondLst>
                                            <p:cond delay="0"/>
                                          </p:stCondLst>
                                        </p:cTn>
                                        <p:tgtEl>
                                          <p:spTgt spid="25622"/>
                                        </p:tgtEl>
                                        <p:attrNameLst>
                                          <p:attrName>style.visibility</p:attrName>
                                        </p:attrNameLst>
                                      </p:cBhvr>
                                      <p:to>
                                        <p:strVal val="visible"/>
                                      </p:to>
                                    </p:set>
                                    <p:anim calcmode="lin" valueType="num">
                                      <p:cBhvr>
                                        <p:cTn id="66" dur="1000" fill="hold"/>
                                        <p:tgtEl>
                                          <p:spTgt spid="25622"/>
                                        </p:tgtEl>
                                        <p:attrNameLst>
                                          <p:attrName>ppt_w</p:attrName>
                                        </p:attrNameLst>
                                      </p:cBhvr>
                                      <p:tavLst>
                                        <p:tav tm="0">
                                          <p:val>
                                            <p:strVal val="#ppt_w*0.70"/>
                                          </p:val>
                                        </p:tav>
                                        <p:tav tm="100000">
                                          <p:val>
                                            <p:strVal val="#ppt_w"/>
                                          </p:val>
                                        </p:tav>
                                      </p:tavLst>
                                    </p:anim>
                                    <p:anim calcmode="lin" valueType="num">
                                      <p:cBhvr>
                                        <p:cTn id="67" dur="1000" fill="hold"/>
                                        <p:tgtEl>
                                          <p:spTgt spid="25622"/>
                                        </p:tgtEl>
                                        <p:attrNameLst>
                                          <p:attrName>ppt_h</p:attrName>
                                        </p:attrNameLst>
                                      </p:cBhvr>
                                      <p:tavLst>
                                        <p:tav tm="0">
                                          <p:val>
                                            <p:strVal val="#ppt_h"/>
                                          </p:val>
                                        </p:tav>
                                        <p:tav tm="100000">
                                          <p:val>
                                            <p:strVal val="#ppt_h"/>
                                          </p:val>
                                        </p:tav>
                                      </p:tavLst>
                                    </p:anim>
                                    <p:animEffect transition="in" filter="fade">
                                      <p:cBhvr>
                                        <p:cTn id="68" dur="1000"/>
                                        <p:tgtEl>
                                          <p:spTgt spid="25622"/>
                                        </p:tgtEl>
                                      </p:cBhvr>
                                    </p:animEffect>
                                  </p:childTnLst>
                                </p:cTn>
                              </p:par>
                              <p:par>
                                <p:cTn id="69" presetID="55" presetClass="entr" presetSubtype="0" fill="hold" grpId="0" nodeType="withEffect">
                                  <p:stCondLst>
                                    <p:cond delay="0"/>
                                  </p:stCondLst>
                                  <p:childTnLst>
                                    <p:set>
                                      <p:cBhvr>
                                        <p:cTn id="70" dur="1" fill="hold">
                                          <p:stCondLst>
                                            <p:cond delay="0"/>
                                          </p:stCondLst>
                                        </p:cTn>
                                        <p:tgtEl>
                                          <p:spTgt spid="25607"/>
                                        </p:tgtEl>
                                        <p:attrNameLst>
                                          <p:attrName>style.visibility</p:attrName>
                                        </p:attrNameLst>
                                      </p:cBhvr>
                                      <p:to>
                                        <p:strVal val="visible"/>
                                      </p:to>
                                    </p:set>
                                    <p:anim calcmode="lin" valueType="num">
                                      <p:cBhvr>
                                        <p:cTn id="71" dur="1000" fill="hold"/>
                                        <p:tgtEl>
                                          <p:spTgt spid="25607"/>
                                        </p:tgtEl>
                                        <p:attrNameLst>
                                          <p:attrName>ppt_w</p:attrName>
                                        </p:attrNameLst>
                                      </p:cBhvr>
                                      <p:tavLst>
                                        <p:tav tm="0">
                                          <p:val>
                                            <p:strVal val="#ppt_w*0.70"/>
                                          </p:val>
                                        </p:tav>
                                        <p:tav tm="100000">
                                          <p:val>
                                            <p:strVal val="#ppt_w"/>
                                          </p:val>
                                        </p:tav>
                                      </p:tavLst>
                                    </p:anim>
                                    <p:anim calcmode="lin" valueType="num">
                                      <p:cBhvr>
                                        <p:cTn id="72" dur="1000" fill="hold"/>
                                        <p:tgtEl>
                                          <p:spTgt spid="25607"/>
                                        </p:tgtEl>
                                        <p:attrNameLst>
                                          <p:attrName>ppt_h</p:attrName>
                                        </p:attrNameLst>
                                      </p:cBhvr>
                                      <p:tavLst>
                                        <p:tav tm="0">
                                          <p:val>
                                            <p:strVal val="#ppt_h"/>
                                          </p:val>
                                        </p:tav>
                                        <p:tav tm="100000">
                                          <p:val>
                                            <p:strVal val="#ppt_h"/>
                                          </p:val>
                                        </p:tav>
                                      </p:tavLst>
                                    </p:anim>
                                    <p:animEffect transition="in" filter="fade">
                                      <p:cBhvr>
                                        <p:cTn id="73" dur="1000"/>
                                        <p:tgtEl>
                                          <p:spTgt spid="25607"/>
                                        </p:tgtEl>
                                      </p:cBhvr>
                                    </p:animEffect>
                                  </p:childTnLst>
                                </p:cTn>
                              </p:par>
                              <p:par>
                                <p:cTn id="74" presetID="55" presetClass="entr" presetSubtype="0" fill="hold" grpId="0" nodeType="withEffect">
                                  <p:stCondLst>
                                    <p:cond delay="0"/>
                                  </p:stCondLst>
                                  <p:childTnLst>
                                    <p:set>
                                      <p:cBhvr>
                                        <p:cTn id="75" dur="1" fill="hold">
                                          <p:stCondLst>
                                            <p:cond delay="0"/>
                                          </p:stCondLst>
                                        </p:cTn>
                                        <p:tgtEl>
                                          <p:spTgt spid="25614"/>
                                        </p:tgtEl>
                                        <p:attrNameLst>
                                          <p:attrName>style.visibility</p:attrName>
                                        </p:attrNameLst>
                                      </p:cBhvr>
                                      <p:to>
                                        <p:strVal val="visible"/>
                                      </p:to>
                                    </p:set>
                                    <p:anim calcmode="lin" valueType="num">
                                      <p:cBhvr>
                                        <p:cTn id="76" dur="1000" fill="hold"/>
                                        <p:tgtEl>
                                          <p:spTgt spid="25614"/>
                                        </p:tgtEl>
                                        <p:attrNameLst>
                                          <p:attrName>ppt_w</p:attrName>
                                        </p:attrNameLst>
                                      </p:cBhvr>
                                      <p:tavLst>
                                        <p:tav tm="0">
                                          <p:val>
                                            <p:strVal val="#ppt_w*0.70"/>
                                          </p:val>
                                        </p:tav>
                                        <p:tav tm="100000">
                                          <p:val>
                                            <p:strVal val="#ppt_w"/>
                                          </p:val>
                                        </p:tav>
                                      </p:tavLst>
                                    </p:anim>
                                    <p:anim calcmode="lin" valueType="num">
                                      <p:cBhvr>
                                        <p:cTn id="77" dur="1000" fill="hold"/>
                                        <p:tgtEl>
                                          <p:spTgt spid="25614"/>
                                        </p:tgtEl>
                                        <p:attrNameLst>
                                          <p:attrName>ppt_h</p:attrName>
                                        </p:attrNameLst>
                                      </p:cBhvr>
                                      <p:tavLst>
                                        <p:tav tm="0">
                                          <p:val>
                                            <p:strVal val="#ppt_h"/>
                                          </p:val>
                                        </p:tav>
                                        <p:tav tm="100000">
                                          <p:val>
                                            <p:strVal val="#ppt_h"/>
                                          </p:val>
                                        </p:tav>
                                      </p:tavLst>
                                    </p:anim>
                                    <p:animEffect transition="in" filter="fade">
                                      <p:cBhvr>
                                        <p:cTn id="78" dur="1000"/>
                                        <p:tgtEl>
                                          <p:spTgt spid="25614"/>
                                        </p:tgtEl>
                                      </p:cBhvr>
                                    </p:animEffect>
                                  </p:childTnLst>
                                </p:cTn>
                              </p:par>
                              <p:par>
                                <p:cTn id="79" presetID="55" presetClass="entr" presetSubtype="0" fill="hold" grpId="0" nodeType="withEffect">
                                  <p:stCondLst>
                                    <p:cond delay="0"/>
                                  </p:stCondLst>
                                  <p:childTnLst>
                                    <p:set>
                                      <p:cBhvr>
                                        <p:cTn id="80" dur="1" fill="hold">
                                          <p:stCondLst>
                                            <p:cond delay="0"/>
                                          </p:stCondLst>
                                        </p:cTn>
                                        <p:tgtEl>
                                          <p:spTgt spid="25623"/>
                                        </p:tgtEl>
                                        <p:attrNameLst>
                                          <p:attrName>style.visibility</p:attrName>
                                        </p:attrNameLst>
                                      </p:cBhvr>
                                      <p:to>
                                        <p:strVal val="visible"/>
                                      </p:to>
                                    </p:set>
                                    <p:anim calcmode="lin" valueType="num">
                                      <p:cBhvr>
                                        <p:cTn id="81" dur="1000" fill="hold"/>
                                        <p:tgtEl>
                                          <p:spTgt spid="25623"/>
                                        </p:tgtEl>
                                        <p:attrNameLst>
                                          <p:attrName>ppt_w</p:attrName>
                                        </p:attrNameLst>
                                      </p:cBhvr>
                                      <p:tavLst>
                                        <p:tav tm="0">
                                          <p:val>
                                            <p:strVal val="#ppt_w*0.70"/>
                                          </p:val>
                                        </p:tav>
                                        <p:tav tm="100000">
                                          <p:val>
                                            <p:strVal val="#ppt_w"/>
                                          </p:val>
                                        </p:tav>
                                      </p:tavLst>
                                    </p:anim>
                                    <p:anim calcmode="lin" valueType="num">
                                      <p:cBhvr>
                                        <p:cTn id="82" dur="1000" fill="hold"/>
                                        <p:tgtEl>
                                          <p:spTgt spid="25623"/>
                                        </p:tgtEl>
                                        <p:attrNameLst>
                                          <p:attrName>ppt_h</p:attrName>
                                        </p:attrNameLst>
                                      </p:cBhvr>
                                      <p:tavLst>
                                        <p:tav tm="0">
                                          <p:val>
                                            <p:strVal val="#ppt_h"/>
                                          </p:val>
                                        </p:tav>
                                        <p:tav tm="100000">
                                          <p:val>
                                            <p:strVal val="#ppt_h"/>
                                          </p:val>
                                        </p:tav>
                                      </p:tavLst>
                                    </p:anim>
                                    <p:animEffect transition="in" filter="fade">
                                      <p:cBhvr>
                                        <p:cTn id="83" dur="1000"/>
                                        <p:tgtEl>
                                          <p:spTgt spid="25623"/>
                                        </p:tgtEl>
                                      </p:cBhvr>
                                    </p:animEffect>
                                  </p:childTnLst>
                                </p:cTn>
                              </p:par>
                              <p:par>
                                <p:cTn id="84" presetID="55" presetClass="entr" presetSubtype="0" fill="hold" nodeType="withEffect">
                                  <p:stCondLst>
                                    <p:cond delay="0"/>
                                  </p:stCondLst>
                                  <p:childTnLst>
                                    <p:set>
                                      <p:cBhvr>
                                        <p:cTn id="85" dur="1" fill="hold">
                                          <p:stCondLst>
                                            <p:cond delay="0"/>
                                          </p:stCondLst>
                                        </p:cTn>
                                        <p:tgtEl>
                                          <p:spTgt spid="25608"/>
                                        </p:tgtEl>
                                        <p:attrNameLst>
                                          <p:attrName>style.visibility</p:attrName>
                                        </p:attrNameLst>
                                      </p:cBhvr>
                                      <p:to>
                                        <p:strVal val="visible"/>
                                      </p:to>
                                    </p:set>
                                    <p:anim calcmode="lin" valueType="num">
                                      <p:cBhvr>
                                        <p:cTn id="86" dur="1000" fill="hold"/>
                                        <p:tgtEl>
                                          <p:spTgt spid="25608"/>
                                        </p:tgtEl>
                                        <p:attrNameLst>
                                          <p:attrName>ppt_w</p:attrName>
                                        </p:attrNameLst>
                                      </p:cBhvr>
                                      <p:tavLst>
                                        <p:tav tm="0">
                                          <p:val>
                                            <p:strVal val="#ppt_w*0.70"/>
                                          </p:val>
                                        </p:tav>
                                        <p:tav tm="100000">
                                          <p:val>
                                            <p:strVal val="#ppt_w"/>
                                          </p:val>
                                        </p:tav>
                                      </p:tavLst>
                                    </p:anim>
                                    <p:anim calcmode="lin" valueType="num">
                                      <p:cBhvr>
                                        <p:cTn id="87" dur="1000" fill="hold"/>
                                        <p:tgtEl>
                                          <p:spTgt spid="25608"/>
                                        </p:tgtEl>
                                        <p:attrNameLst>
                                          <p:attrName>ppt_h</p:attrName>
                                        </p:attrNameLst>
                                      </p:cBhvr>
                                      <p:tavLst>
                                        <p:tav tm="0">
                                          <p:val>
                                            <p:strVal val="#ppt_h"/>
                                          </p:val>
                                        </p:tav>
                                        <p:tav tm="100000">
                                          <p:val>
                                            <p:strVal val="#ppt_h"/>
                                          </p:val>
                                        </p:tav>
                                      </p:tavLst>
                                    </p:anim>
                                    <p:animEffect transition="in" filter="fade">
                                      <p:cBhvr>
                                        <p:cTn id="88" dur="1000"/>
                                        <p:tgtEl>
                                          <p:spTgt spid="25608"/>
                                        </p:tgtEl>
                                      </p:cBhvr>
                                    </p:animEffect>
                                  </p:childTnLst>
                                </p:cTn>
                              </p:par>
                              <p:par>
                                <p:cTn id="89" presetID="55" presetClass="entr" presetSubtype="0" fill="hold" nodeType="withEffect">
                                  <p:stCondLst>
                                    <p:cond delay="0"/>
                                  </p:stCondLst>
                                  <p:childTnLst>
                                    <p:set>
                                      <p:cBhvr>
                                        <p:cTn id="90" dur="1" fill="hold">
                                          <p:stCondLst>
                                            <p:cond delay="0"/>
                                          </p:stCondLst>
                                        </p:cTn>
                                        <p:tgtEl>
                                          <p:spTgt spid="25616"/>
                                        </p:tgtEl>
                                        <p:attrNameLst>
                                          <p:attrName>style.visibility</p:attrName>
                                        </p:attrNameLst>
                                      </p:cBhvr>
                                      <p:to>
                                        <p:strVal val="visible"/>
                                      </p:to>
                                    </p:set>
                                    <p:anim calcmode="lin" valueType="num">
                                      <p:cBhvr>
                                        <p:cTn id="91" dur="1000" fill="hold"/>
                                        <p:tgtEl>
                                          <p:spTgt spid="25616"/>
                                        </p:tgtEl>
                                        <p:attrNameLst>
                                          <p:attrName>ppt_w</p:attrName>
                                        </p:attrNameLst>
                                      </p:cBhvr>
                                      <p:tavLst>
                                        <p:tav tm="0">
                                          <p:val>
                                            <p:strVal val="#ppt_w*0.70"/>
                                          </p:val>
                                        </p:tav>
                                        <p:tav tm="100000">
                                          <p:val>
                                            <p:strVal val="#ppt_w"/>
                                          </p:val>
                                        </p:tav>
                                      </p:tavLst>
                                    </p:anim>
                                    <p:anim calcmode="lin" valueType="num">
                                      <p:cBhvr>
                                        <p:cTn id="92" dur="1000" fill="hold"/>
                                        <p:tgtEl>
                                          <p:spTgt spid="25616"/>
                                        </p:tgtEl>
                                        <p:attrNameLst>
                                          <p:attrName>ppt_h</p:attrName>
                                        </p:attrNameLst>
                                      </p:cBhvr>
                                      <p:tavLst>
                                        <p:tav tm="0">
                                          <p:val>
                                            <p:strVal val="#ppt_h"/>
                                          </p:val>
                                        </p:tav>
                                        <p:tav tm="100000">
                                          <p:val>
                                            <p:strVal val="#ppt_h"/>
                                          </p:val>
                                        </p:tav>
                                      </p:tavLst>
                                    </p:anim>
                                    <p:animEffect transition="in" filter="fade">
                                      <p:cBhvr>
                                        <p:cTn id="93" dur="1000"/>
                                        <p:tgtEl>
                                          <p:spTgt spid="25616"/>
                                        </p:tgtEl>
                                      </p:cBhvr>
                                    </p:animEffect>
                                  </p:childTnLst>
                                </p:cTn>
                              </p:par>
                              <p:par>
                                <p:cTn id="94" presetID="55" presetClass="entr" presetSubtype="0" fill="hold" nodeType="withEffect">
                                  <p:stCondLst>
                                    <p:cond delay="0"/>
                                  </p:stCondLst>
                                  <p:childTnLst>
                                    <p:set>
                                      <p:cBhvr>
                                        <p:cTn id="95" dur="1" fill="hold">
                                          <p:stCondLst>
                                            <p:cond delay="0"/>
                                          </p:stCondLst>
                                        </p:cTn>
                                        <p:tgtEl>
                                          <p:spTgt spid="25625"/>
                                        </p:tgtEl>
                                        <p:attrNameLst>
                                          <p:attrName>style.visibility</p:attrName>
                                        </p:attrNameLst>
                                      </p:cBhvr>
                                      <p:to>
                                        <p:strVal val="visible"/>
                                      </p:to>
                                    </p:set>
                                    <p:anim calcmode="lin" valueType="num">
                                      <p:cBhvr>
                                        <p:cTn id="96" dur="1000" fill="hold"/>
                                        <p:tgtEl>
                                          <p:spTgt spid="25625"/>
                                        </p:tgtEl>
                                        <p:attrNameLst>
                                          <p:attrName>ppt_w</p:attrName>
                                        </p:attrNameLst>
                                      </p:cBhvr>
                                      <p:tavLst>
                                        <p:tav tm="0">
                                          <p:val>
                                            <p:strVal val="#ppt_w*0.70"/>
                                          </p:val>
                                        </p:tav>
                                        <p:tav tm="100000">
                                          <p:val>
                                            <p:strVal val="#ppt_w"/>
                                          </p:val>
                                        </p:tav>
                                      </p:tavLst>
                                    </p:anim>
                                    <p:anim calcmode="lin" valueType="num">
                                      <p:cBhvr>
                                        <p:cTn id="97" dur="1000" fill="hold"/>
                                        <p:tgtEl>
                                          <p:spTgt spid="25625"/>
                                        </p:tgtEl>
                                        <p:attrNameLst>
                                          <p:attrName>ppt_h</p:attrName>
                                        </p:attrNameLst>
                                      </p:cBhvr>
                                      <p:tavLst>
                                        <p:tav tm="0">
                                          <p:val>
                                            <p:strVal val="#ppt_h"/>
                                          </p:val>
                                        </p:tav>
                                        <p:tav tm="100000">
                                          <p:val>
                                            <p:strVal val="#ppt_h"/>
                                          </p:val>
                                        </p:tav>
                                      </p:tavLst>
                                    </p:anim>
                                    <p:animEffect transition="in" filter="fade">
                                      <p:cBhvr>
                                        <p:cTn id="98" dur="1000"/>
                                        <p:tgtEl>
                                          <p:spTgt spid="25625"/>
                                        </p:tgtEl>
                                      </p:cBhvr>
                                    </p:animEffect>
                                  </p:childTnLst>
                                </p:cTn>
                              </p:par>
                              <p:par>
                                <p:cTn id="99" presetID="55" presetClass="entr" presetSubtype="0" fill="hold" grpId="0" nodeType="withEffect">
                                  <p:stCondLst>
                                    <p:cond delay="0"/>
                                  </p:stCondLst>
                                  <p:childTnLst>
                                    <p:set>
                                      <p:cBhvr>
                                        <p:cTn id="100" dur="1" fill="hold">
                                          <p:stCondLst>
                                            <p:cond delay="0"/>
                                          </p:stCondLst>
                                        </p:cTn>
                                        <p:tgtEl>
                                          <p:spTgt spid="25609"/>
                                        </p:tgtEl>
                                        <p:attrNameLst>
                                          <p:attrName>style.visibility</p:attrName>
                                        </p:attrNameLst>
                                      </p:cBhvr>
                                      <p:to>
                                        <p:strVal val="visible"/>
                                      </p:to>
                                    </p:set>
                                    <p:anim calcmode="lin" valueType="num">
                                      <p:cBhvr>
                                        <p:cTn id="101" dur="1000" fill="hold"/>
                                        <p:tgtEl>
                                          <p:spTgt spid="25609"/>
                                        </p:tgtEl>
                                        <p:attrNameLst>
                                          <p:attrName>ppt_w</p:attrName>
                                        </p:attrNameLst>
                                      </p:cBhvr>
                                      <p:tavLst>
                                        <p:tav tm="0">
                                          <p:val>
                                            <p:strVal val="#ppt_w*0.70"/>
                                          </p:val>
                                        </p:tav>
                                        <p:tav tm="100000">
                                          <p:val>
                                            <p:strVal val="#ppt_w"/>
                                          </p:val>
                                        </p:tav>
                                      </p:tavLst>
                                    </p:anim>
                                    <p:anim calcmode="lin" valueType="num">
                                      <p:cBhvr>
                                        <p:cTn id="102" dur="1000" fill="hold"/>
                                        <p:tgtEl>
                                          <p:spTgt spid="25609"/>
                                        </p:tgtEl>
                                        <p:attrNameLst>
                                          <p:attrName>ppt_h</p:attrName>
                                        </p:attrNameLst>
                                      </p:cBhvr>
                                      <p:tavLst>
                                        <p:tav tm="0">
                                          <p:val>
                                            <p:strVal val="#ppt_h"/>
                                          </p:val>
                                        </p:tav>
                                        <p:tav tm="100000">
                                          <p:val>
                                            <p:strVal val="#ppt_h"/>
                                          </p:val>
                                        </p:tav>
                                      </p:tavLst>
                                    </p:anim>
                                    <p:animEffect transition="in" filter="fade">
                                      <p:cBhvr>
                                        <p:cTn id="103" dur="1000"/>
                                        <p:tgtEl>
                                          <p:spTgt spid="25609"/>
                                        </p:tgtEl>
                                      </p:cBhvr>
                                    </p:animEffect>
                                  </p:childTnLst>
                                </p:cTn>
                              </p:par>
                              <p:par>
                                <p:cTn id="104" presetID="55" presetClass="entr" presetSubtype="0" fill="hold" grpId="0" nodeType="withEffect">
                                  <p:stCondLst>
                                    <p:cond delay="0"/>
                                  </p:stCondLst>
                                  <p:childTnLst>
                                    <p:set>
                                      <p:cBhvr>
                                        <p:cTn id="105" dur="1" fill="hold">
                                          <p:stCondLst>
                                            <p:cond delay="0"/>
                                          </p:stCondLst>
                                        </p:cTn>
                                        <p:tgtEl>
                                          <p:spTgt spid="25617"/>
                                        </p:tgtEl>
                                        <p:attrNameLst>
                                          <p:attrName>style.visibility</p:attrName>
                                        </p:attrNameLst>
                                      </p:cBhvr>
                                      <p:to>
                                        <p:strVal val="visible"/>
                                      </p:to>
                                    </p:set>
                                    <p:anim calcmode="lin" valueType="num">
                                      <p:cBhvr>
                                        <p:cTn id="106" dur="1000" fill="hold"/>
                                        <p:tgtEl>
                                          <p:spTgt spid="25617"/>
                                        </p:tgtEl>
                                        <p:attrNameLst>
                                          <p:attrName>ppt_w</p:attrName>
                                        </p:attrNameLst>
                                      </p:cBhvr>
                                      <p:tavLst>
                                        <p:tav tm="0">
                                          <p:val>
                                            <p:strVal val="#ppt_w*0.70"/>
                                          </p:val>
                                        </p:tav>
                                        <p:tav tm="100000">
                                          <p:val>
                                            <p:strVal val="#ppt_w"/>
                                          </p:val>
                                        </p:tav>
                                      </p:tavLst>
                                    </p:anim>
                                    <p:anim calcmode="lin" valueType="num">
                                      <p:cBhvr>
                                        <p:cTn id="107" dur="1000" fill="hold"/>
                                        <p:tgtEl>
                                          <p:spTgt spid="25617"/>
                                        </p:tgtEl>
                                        <p:attrNameLst>
                                          <p:attrName>ppt_h</p:attrName>
                                        </p:attrNameLst>
                                      </p:cBhvr>
                                      <p:tavLst>
                                        <p:tav tm="0">
                                          <p:val>
                                            <p:strVal val="#ppt_h"/>
                                          </p:val>
                                        </p:tav>
                                        <p:tav tm="100000">
                                          <p:val>
                                            <p:strVal val="#ppt_h"/>
                                          </p:val>
                                        </p:tav>
                                      </p:tavLst>
                                    </p:anim>
                                    <p:animEffect transition="in" filter="fade">
                                      <p:cBhvr>
                                        <p:cTn id="108" dur="1000"/>
                                        <p:tgtEl>
                                          <p:spTgt spid="25617"/>
                                        </p:tgtEl>
                                      </p:cBhvr>
                                    </p:animEffect>
                                  </p:childTnLst>
                                </p:cTn>
                              </p:par>
                              <p:par>
                                <p:cTn id="109" presetID="55" presetClass="entr" presetSubtype="0" fill="hold" grpId="0" nodeType="withEffect">
                                  <p:stCondLst>
                                    <p:cond delay="0"/>
                                  </p:stCondLst>
                                  <p:childTnLst>
                                    <p:set>
                                      <p:cBhvr>
                                        <p:cTn id="110" dur="1" fill="hold">
                                          <p:stCondLst>
                                            <p:cond delay="0"/>
                                          </p:stCondLst>
                                        </p:cTn>
                                        <p:tgtEl>
                                          <p:spTgt spid="25624"/>
                                        </p:tgtEl>
                                        <p:attrNameLst>
                                          <p:attrName>style.visibility</p:attrName>
                                        </p:attrNameLst>
                                      </p:cBhvr>
                                      <p:to>
                                        <p:strVal val="visible"/>
                                      </p:to>
                                    </p:set>
                                    <p:anim calcmode="lin" valueType="num">
                                      <p:cBhvr>
                                        <p:cTn id="111" dur="1000" fill="hold"/>
                                        <p:tgtEl>
                                          <p:spTgt spid="25624"/>
                                        </p:tgtEl>
                                        <p:attrNameLst>
                                          <p:attrName>ppt_w</p:attrName>
                                        </p:attrNameLst>
                                      </p:cBhvr>
                                      <p:tavLst>
                                        <p:tav tm="0">
                                          <p:val>
                                            <p:strVal val="#ppt_w*0.70"/>
                                          </p:val>
                                        </p:tav>
                                        <p:tav tm="100000">
                                          <p:val>
                                            <p:strVal val="#ppt_w"/>
                                          </p:val>
                                        </p:tav>
                                      </p:tavLst>
                                    </p:anim>
                                    <p:anim calcmode="lin" valueType="num">
                                      <p:cBhvr>
                                        <p:cTn id="112" dur="1000" fill="hold"/>
                                        <p:tgtEl>
                                          <p:spTgt spid="25624"/>
                                        </p:tgtEl>
                                        <p:attrNameLst>
                                          <p:attrName>ppt_h</p:attrName>
                                        </p:attrNameLst>
                                      </p:cBhvr>
                                      <p:tavLst>
                                        <p:tav tm="0">
                                          <p:val>
                                            <p:strVal val="#ppt_h"/>
                                          </p:val>
                                        </p:tav>
                                        <p:tav tm="100000">
                                          <p:val>
                                            <p:strVal val="#ppt_h"/>
                                          </p:val>
                                        </p:tav>
                                      </p:tavLst>
                                    </p:anim>
                                    <p:animEffect transition="in" filter="fade">
                                      <p:cBhvr>
                                        <p:cTn id="113" dur="1000"/>
                                        <p:tgtEl>
                                          <p:spTgt spid="25624"/>
                                        </p:tgtEl>
                                      </p:cBhvr>
                                    </p:animEffect>
                                  </p:childTnLst>
                                </p:cTn>
                              </p:par>
                              <p:par>
                                <p:cTn id="114" presetID="55" presetClass="entr" presetSubtype="0" fill="hold" nodeType="withEffect">
                                  <p:stCondLst>
                                    <p:cond delay="0"/>
                                  </p:stCondLst>
                                  <p:childTnLst>
                                    <p:set>
                                      <p:cBhvr>
                                        <p:cTn id="115" dur="1" fill="hold">
                                          <p:stCondLst>
                                            <p:cond delay="0"/>
                                          </p:stCondLst>
                                        </p:cTn>
                                        <p:tgtEl>
                                          <p:spTgt spid="25618"/>
                                        </p:tgtEl>
                                        <p:attrNameLst>
                                          <p:attrName>style.visibility</p:attrName>
                                        </p:attrNameLst>
                                      </p:cBhvr>
                                      <p:to>
                                        <p:strVal val="visible"/>
                                      </p:to>
                                    </p:set>
                                    <p:anim calcmode="lin" valueType="num">
                                      <p:cBhvr>
                                        <p:cTn id="116" dur="1000" fill="hold"/>
                                        <p:tgtEl>
                                          <p:spTgt spid="25618"/>
                                        </p:tgtEl>
                                        <p:attrNameLst>
                                          <p:attrName>ppt_w</p:attrName>
                                        </p:attrNameLst>
                                      </p:cBhvr>
                                      <p:tavLst>
                                        <p:tav tm="0">
                                          <p:val>
                                            <p:strVal val="#ppt_w*0.70"/>
                                          </p:val>
                                        </p:tav>
                                        <p:tav tm="100000">
                                          <p:val>
                                            <p:strVal val="#ppt_w"/>
                                          </p:val>
                                        </p:tav>
                                      </p:tavLst>
                                    </p:anim>
                                    <p:anim calcmode="lin" valueType="num">
                                      <p:cBhvr>
                                        <p:cTn id="117" dur="1000" fill="hold"/>
                                        <p:tgtEl>
                                          <p:spTgt spid="25618"/>
                                        </p:tgtEl>
                                        <p:attrNameLst>
                                          <p:attrName>ppt_h</p:attrName>
                                        </p:attrNameLst>
                                      </p:cBhvr>
                                      <p:tavLst>
                                        <p:tav tm="0">
                                          <p:val>
                                            <p:strVal val="#ppt_h"/>
                                          </p:val>
                                        </p:tav>
                                        <p:tav tm="100000">
                                          <p:val>
                                            <p:strVal val="#ppt_h"/>
                                          </p:val>
                                        </p:tav>
                                      </p:tavLst>
                                    </p:anim>
                                    <p:animEffect transition="in" filter="fade">
                                      <p:cBhvr>
                                        <p:cTn id="118" dur="1000"/>
                                        <p:tgtEl>
                                          <p:spTgt spid="25618"/>
                                        </p:tgtEl>
                                      </p:cBhvr>
                                    </p:animEffect>
                                  </p:childTnLst>
                                </p:cTn>
                              </p:par>
                              <p:par>
                                <p:cTn id="119" presetID="55" presetClass="entr" presetSubtype="0" fill="hold" nodeType="withEffect">
                                  <p:stCondLst>
                                    <p:cond delay="0"/>
                                  </p:stCondLst>
                                  <p:childTnLst>
                                    <p:set>
                                      <p:cBhvr>
                                        <p:cTn id="120" dur="1" fill="hold">
                                          <p:stCondLst>
                                            <p:cond delay="0"/>
                                          </p:stCondLst>
                                        </p:cTn>
                                        <p:tgtEl>
                                          <p:spTgt spid="25619"/>
                                        </p:tgtEl>
                                        <p:attrNameLst>
                                          <p:attrName>style.visibility</p:attrName>
                                        </p:attrNameLst>
                                      </p:cBhvr>
                                      <p:to>
                                        <p:strVal val="visible"/>
                                      </p:to>
                                    </p:set>
                                    <p:anim calcmode="lin" valueType="num">
                                      <p:cBhvr>
                                        <p:cTn id="121" dur="1000" fill="hold"/>
                                        <p:tgtEl>
                                          <p:spTgt spid="25619"/>
                                        </p:tgtEl>
                                        <p:attrNameLst>
                                          <p:attrName>ppt_w</p:attrName>
                                        </p:attrNameLst>
                                      </p:cBhvr>
                                      <p:tavLst>
                                        <p:tav tm="0">
                                          <p:val>
                                            <p:strVal val="#ppt_w*0.70"/>
                                          </p:val>
                                        </p:tav>
                                        <p:tav tm="100000">
                                          <p:val>
                                            <p:strVal val="#ppt_w"/>
                                          </p:val>
                                        </p:tav>
                                      </p:tavLst>
                                    </p:anim>
                                    <p:anim calcmode="lin" valueType="num">
                                      <p:cBhvr>
                                        <p:cTn id="122" dur="1000" fill="hold"/>
                                        <p:tgtEl>
                                          <p:spTgt spid="25619"/>
                                        </p:tgtEl>
                                        <p:attrNameLst>
                                          <p:attrName>ppt_h</p:attrName>
                                        </p:attrNameLst>
                                      </p:cBhvr>
                                      <p:tavLst>
                                        <p:tav tm="0">
                                          <p:val>
                                            <p:strVal val="#ppt_h"/>
                                          </p:val>
                                        </p:tav>
                                        <p:tav tm="100000">
                                          <p:val>
                                            <p:strVal val="#ppt_h"/>
                                          </p:val>
                                        </p:tav>
                                      </p:tavLst>
                                    </p:anim>
                                    <p:animEffect transition="in" filter="fade">
                                      <p:cBhvr>
                                        <p:cTn id="123" dur="1000"/>
                                        <p:tgtEl>
                                          <p:spTgt spid="25619"/>
                                        </p:tgtEl>
                                      </p:cBhvr>
                                    </p:animEffect>
                                  </p:childTnLst>
                                </p:cTn>
                              </p:par>
                              <p:par>
                                <p:cTn id="124" presetID="55" presetClass="entr" presetSubtype="0" fill="hold" nodeType="withEffect">
                                  <p:stCondLst>
                                    <p:cond delay="0"/>
                                  </p:stCondLst>
                                  <p:childTnLst>
                                    <p:set>
                                      <p:cBhvr>
                                        <p:cTn id="125" dur="1" fill="hold">
                                          <p:stCondLst>
                                            <p:cond delay="0"/>
                                          </p:stCondLst>
                                        </p:cTn>
                                        <p:tgtEl>
                                          <p:spTgt spid="25620"/>
                                        </p:tgtEl>
                                        <p:attrNameLst>
                                          <p:attrName>style.visibility</p:attrName>
                                        </p:attrNameLst>
                                      </p:cBhvr>
                                      <p:to>
                                        <p:strVal val="visible"/>
                                      </p:to>
                                    </p:set>
                                    <p:anim calcmode="lin" valueType="num">
                                      <p:cBhvr>
                                        <p:cTn id="126" dur="1000" fill="hold"/>
                                        <p:tgtEl>
                                          <p:spTgt spid="25620"/>
                                        </p:tgtEl>
                                        <p:attrNameLst>
                                          <p:attrName>ppt_w</p:attrName>
                                        </p:attrNameLst>
                                      </p:cBhvr>
                                      <p:tavLst>
                                        <p:tav tm="0">
                                          <p:val>
                                            <p:strVal val="#ppt_w*0.70"/>
                                          </p:val>
                                        </p:tav>
                                        <p:tav tm="100000">
                                          <p:val>
                                            <p:strVal val="#ppt_w"/>
                                          </p:val>
                                        </p:tav>
                                      </p:tavLst>
                                    </p:anim>
                                    <p:anim calcmode="lin" valueType="num">
                                      <p:cBhvr>
                                        <p:cTn id="127" dur="1000" fill="hold"/>
                                        <p:tgtEl>
                                          <p:spTgt spid="25620"/>
                                        </p:tgtEl>
                                        <p:attrNameLst>
                                          <p:attrName>ppt_h</p:attrName>
                                        </p:attrNameLst>
                                      </p:cBhvr>
                                      <p:tavLst>
                                        <p:tav tm="0">
                                          <p:val>
                                            <p:strVal val="#ppt_h"/>
                                          </p:val>
                                        </p:tav>
                                        <p:tav tm="100000">
                                          <p:val>
                                            <p:strVal val="#ppt_h"/>
                                          </p:val>
                                        </p:tav>
                                      </p:tavLst>
                                    </p:anim>
                                    <p:animEffect transition="in" filter="fade">
                                      <p:cBhvr>
                                        <p:cTn id="128" dur="1000"/>
                                        <p:tgtEl>
                                          <p:spTgt spid="25620"/>
                                        </p:tgtEl>
                                      </p:cBhvr>
                                    </p:animEffect>
                                  </p:childTnLst>
                                </p:cTn>
                              </p:par>
                              <p:par>
                                <p:cTn id="129" presetID="55" presetClass="entr" presetSubtype="0" fill="hold" nodeType="withEffect">
                                  <p:stCondLst>
                                    <p:cond delay="0"/>
                                  </p:stCondLst>
                                  <p:childTnLst>
                                    <p:set>
                                      <p:cBhvr>
                                        <p:cTn id="130" dur="1" fill="hold">
                                          <p:stCondLst>
                                            <p:cond delay="0"/>
                                          </p:stCondLst>
                                        </p:cTn>
                                        <p:tgtEl>
                                          <p:spTgt spid="25626"/>
                                        </p:tgtEl>
                                        <p:attrNameLst>
                                          <p:attrName>style.visibility</p:attrName>
                                        </p:attrNameLst>
                                      </p:cBhvr>
                                      <p:to>
                                        <p:strVal val="visible"/>
                                      </p:to>
                                    </p:set>
                                    <p:anim calcmode="lin" valueType="num">
                                      <p:cBhvr>
                                        <p:cTn id="131" dur="1000" fill="hold"/>
                                        <p:tgtEl>
                                          <p:spTgt spid="25626"/>
                                        </p:tgtEl>
                                        <p:attrNameLst>
                                          <p:attrName>ppt_w</p:attrName>
                                        </p:attrNameLst>
                                      </p:cBhvr>
                                      <p:tavLst>
                                        <p:tav tm="0">
                                          <p:val>
                                            <p:strVal val="#ppt_w*0.70"/>
                                          </p:val>
                                        </p:tav>
                                        <p:tav tm="100000">
                                          <p:val>
                                            <p:strVal val="#ppt_w"/>
                                          </p:val>
                                        </p:tav>
                                      </p:tavLst>
                                    </p:anim>
                                    <p:anim calcmode="lin" valueType="num">
                                      <p:cBhvr>
                                        <p:cTn id="132" dur="1000" fill="hold"/>
                                        <p:tgtEl>
                                          <p:spTgt spid="25626"/>
                                        </p:tgtEl>
                                        <p:attrNameLst>
                                          <p:attrName>ppt_h</p:attrName>
                                        </p:attrNameLst>
                                      </p:cBhvr>
                                      <p:tavLst>
                                        <p:tav tm="0">
                                          <p:val>
                                            <p:strVal val="#ppt_h"/>
                                          </p:val>
                                        </p:tav>
                                        <p:tav tm="100000">
                                          <p:val>
                                            <p:strVal val="#ppt_h"/>
                                          </p:val>
                                        </p:tav>
                                      </p:tavLst>
                                    </p:anim>
                                    <p:animEffect transition="in" filter="fade">
                                      <p:cBhvr>
                                        <p:cTn id="133" dur="1000"/>
                                        <p:tgtEl>
                                          <p:spTgt spid="25626"/>
                                        </p:tgtEl>
                                      </p:cBhvr>
                                    </p:animEffect>
                                  </p:childTnLst>
                                </p:cTn>
                              </p:par>
                              <p:par>
                                <p:cTn id="134" presetID="55" presetClass="entr" presetSubtype="0" fill="hold" grpId="0" nodeType="withEffect">
                                  <p:stCondLst>
                                    <p:cond delay="0"/>
                                  </p:stCondLst>
                                  <p:childTnLst>
                                    <p:set>
                                      <p:cBhvr>
                                        <p:cTn id="135" dur="1" fill="hold">
                                          <p:stCondLst>
                                            <p:cond delay="0"/>
                                          </p:stCondLst>
                                        </p:cTn>
                                        <p:tgtEl>
                                          <p:spTgt spid="25621"/>
                                        </p:tgtEl>
                                        <p:attrNameLst>
                                          <p:attrName>style.visibility</p:attrName>
                                        </p:attrNameLst>
                                      </p:cBhvr>
                                      <p:to>
                                        <p:strVal val="visible"/>
                                      </p:to>
                                    </p:set>
                                    <p:anim calcmode="lin" valueType="num">
                                      <p:cBhvr>
                                        <p:cTn id="136" dur="1000" fill="hold"/>
                                        <p:tgtEl>
                                          <p:spTgt spid="25621"/>
                                        </p:tgtEl>
                                        <p:attrNameLst>
                                          <p:attrName>ppt_w</p:attrName>
                                        </p:attrNameLst>
                                      </p:cBhvr>
                                      <p:tavLst>
                                        <p:tav tm="0">
                                          <p:val>
                                            <p:strVal val="#ppt_w*0.70"/>
                                          </p:val>
                                        </p:tav>
                                        <p:tav tm="100000">
                                          <p:val>
                                            <p:strVal val="#ppt_w"/>
                                          </p:val>
                                        </p:tav>
                                      </p:tavLst>
                                    </p:anim>
                                    <p:anim calcmode="lin" valueType="num">
                                      <p:cBhvr>
                                        <p:cTn id="137" dur="1000" fill="hold"/>
                                        <p:tgtEl>
                                          <p:spTgt spid="25621"/>
                                        </p:tgtEl>
                                        <p:attrNameLst>
                                          <p:attrName>ppt_h</p:attrName>
                                        </p:attrNameLst>
                                      </p:cBhvr>
                                      <p:tavLst>
                                        <p:tav tm="0">
                                          <p:val>
                                            <p:strVal val="#ppt_h"/>
                                          </p:val>
                                        </p:tav>
                                        <p:tav tm="100000">
                                          <p:val>
                                            <p:strVal val="#ppt_h"/>
                                          </p:val>
                                        </p:tav>
                                      </p:tavLst>
                                    </p:anim>
                                    <p:animEffect transition="in" filter="fade">
                                      <p:cBhvr>
                                        <p:cTn id="138" dur="1000"/>
                                        <p:tgtEl>
                                          <p:spTgt spid="25621"/>
                                        </p:tgtEl>
                                      </p:cBhvr>
                                    </p:animEffect>
                                  </p:childTnLst>
                                </p:cTn>
                              </p:par>
                            </p:childTnLst>
                          </p:cTn>
                        </p:par>
                      </p:childTnLst>
                    </p:cTn>
                  </p:par>
                  <p:par>
                    <p:cTn id="139" fill="hold">
                      <p:stCondLst>
                        <p:cond delay="indefinite"/>
                      </p:stCondLst>
                      <p:childTnLst>
                        <p:par>
                          <p:cTn id="140" fill="hold">
                            <p:stCondLst>
                              <p:cond delay="0"/>
                            </p:stCondLst>
                            <p:childTnLst>
                              <p:par>
                                <p:cTn id="141" presetID="9" presetClass="entr" presetSubtype="0" fill="hold" grpId="0" nodeType="clickEffect">
                                  <p:stCondLst>
                                    <p:cond delay="0"/>
                                  </p:stCondLst>
                                  <p:childTnLst>
                                    <p:set>
                                      <p:cBhvr>
                                        <p:cTn id="142" dur="1" fill="hold">
                                          <p:stCondLst>
                                            <p:cond delay="0"/>
                                          </p:stCondLst>
                                        </p:cTn>
                                        <p:tgtEl>
                                          <p:spTgt spid="25627"/>
                                        </p:tgtEl>
                                        <p:attrNameLst>
                                          <p:attrName>style.visibility</p:attrName>
                                        </p:attrNameLst>
                                      </p:cBhvr>
                                      <p:to>
                                        <p:strVal val="visible"/>
                                      </p:to>
                                    </p:set>
                                    <p:animEffect transition="in" filter="dissolve">
                                      <p:cBhvr>
                                        <p:cTn id="143" dur="500"/>
                                        <p:tgtEl>
                                          <p:spTgt spid="25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nimBg="1"/>
      <p:bldP spid="25604" grpId="0" animBg="1"/>
      <p:bldP spid="25605" grpId="0" animBg="1"/>
      <p:bldP spid="25607" grpId="0" animBg="1"/>
      <p:bldP spid="25609" grpId="0" animBg="1"/>
      <p:bldP spid="25614" grpId="0" animBg="1"/>
      <p:bldP spid="25617" grpId="0" animBg="1"/>
      <p:bldP spid="25621" grpId="0" animBg="1"/>
      <p:bldP spid="25623" grpId="0" animBg="1"/>
      <p:bldP spid="25624" grpId="0" animBg="1"/>
      <p:bldP spid="25627" grpId="0" animBg="1"/>
      <p:bldP spid="256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矩形 26625"/>
          <p:cNvSpPr/>
          <p:nvPr/>
        </p:nvSpPr>
        <p:spPr>
          <a:xfrm>
            <a:off x="304800" y="3124200"/>
            <a:ext cx="1447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美的空调工厂</a:t>
            </a:r>
            <a:endParaRPr lang="zh-CN" altLang="en-US" b="1" dirty="0">
              <a:latin typeface="Arial" panose="020B0604020202020204" pitchFamily="34" charset="0"/>
              <a:ea typeface="宋体" panose="02010600030101010101" pitchFamily="2" charset="-122"/>
            </a:endParaRPr>
          </a:p>
        </p:txBody>
      </p:sp>
      <p:sp>
        <p:nvSpPr>
          <p:cNvPr id="26626" name="直接连接符 26626"/>
          <p:cNvSpPr/>
          <p:nvPr/>
        </p:nvSpPr>
        <p:spPr>
          <a:xfrm>
            <a:off x="2209800" y="2209800"/>
            <a:ext cx="0" cy="2438400"/>
          </a:xfrm>
          <a:prstGeom prst="line">
            <a:avLst/>
          </a:prstGeom>
          <a:ln w="25400" cap="flat" cmpd="sng">
            <a:solidFill>
              <a:schemeClr val="tx1"/>
            </a:solidFill>
            <a:prstDash val="solid"/>
            <a:round/>
            <a:headEnd type="none" w="med" len="med"/>
            <a:tailEnd type="none" w="med" len="med"/>
          </a:ln>
        </p:spPr>
      </p:sp>
      <p:sp>
        <p:nvSpPr>
          <p:cNvPr id="26627" name="直接连接符 26627"/>
          <p:cNvSpPr/>
          <p:nvPr/>
        </p:nvSpPr>
        <p:spPr>
          <a:xfrm>
            <a:off x="1752600" y="3352800"/>
            <a:ext cx="838200" cy="0"/>
          </a:xfrm>
          <a:prstGeom prst="line">
            <a:avLst/>
          </a:prstGeom>
          <a:ln w="25400" cap="flat" cmpd="sng">
            <a:solidFill>
              <a:schemeClr val="tx1"/>
            </a:solidFill>
            <a:prstDash val="solid"/>
            <a:round/>
            <a:headEnd type="none" w="med" len="med"/>
            <a:tailEnd type="none" w="med" len="med"/>
          </a:ln>
        </p:spPr>
      </p:sp>
      <p:sp>
        <p:nvSpPr>
          <p:cNvPr id="26628" name="直接连接符 26628"/>
          <p:cNvSpPr/>
          <p:nvPr/>
        </p:nvSpPr>
        <p:spPr>
          <a:xfrm>
            <a:off x="2209800" y="2209800"/>
            <a:ext cx="457200" cy="0"/>
          </a:xfrm>
          <a:prstGeom prst="line">
            <a:avLst/>
          </a:prstGeom>
          <a:ln w="25400" cap="flat" cmpd="sng">
            <a:solidFill>
              <a:schemeClr val="tx1"/>
            </a:solidFill>
            <a:prstDash val="solid"/>
            <a:round/>
            <a:headEnd type="none" w="med" len="med"/>
            <a:tailEnd type="none" w="med" len="med"/>
          </a:ln>
        </p:spPr>
      </p:sp>
      <p:sp>
        <p:nvSpPr>
          <p:cNvPr id="26629" name="直接连接符 26629"/>
          <p:cNvSpPr/>
          <p:nvPr/>
        </p:nvSpPr>
        <p:spPr>
          <a:xfrm>
            <a:off x="2209800" y="4648200"/>
            <a:ext cx="457200" cy="0"/>
          </a:xfrm>
          <a:prstGeom prst="line">
            <a:avLst/>
          </a:prstGeom>
          <a:ln w="25400" cap="flat" cmpd="sng">
            <a:solidFill>
              <a:schemeClr val="tx1"/>
            </a:solidFill>
            <a:prstDash val="solid"/>
            <a:round/>
            <a:headEnd type="none" w="med" len="med"/>
            <a:tailEnd type="none" w="med" len="med"/>
          </a:ln>
        </p:spPr>
      </p:sp>
      <p:sp>
        <p:nvSpPr>
          <p:cNvPr id="26630" name="矩形 26630"/>
          <p:cNvSpPr/>
          <p:nvPr/>
        </p:nvSpPr>
        <p:spPr>
          <a:xfrm>
            <a:off x="2667000" y="1981200"/>
            <a:ext cx="16002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美的分公司</a:t>
            </a:r>
            <a:endParaRPr lang="zh-CN" altLang="en-US" b="1" dirty="0">
              <a:latin typeface="Arial" panose="020B0604020202020204" pitchFamily="34" charset="0"/>
              <a:ea typeface="宋体" panose="02010600030101010101" pitchFamily="2" charset="-122"/>
            </a:endParaRPr>
          </a:p>
        </p:txBody>
      </p:sp>
      <p:sp>
        <p:nvSpPr>
          <p:cNvPr id="26631" name="矩形 26631"/>
          <p:cNvSpPr/>
          <p:nvPr/>
        </p:nvSpPr>
        <p:spPr>
          <a:xfrm>
            <a:off x="2590800" y="3124200"/>
            <a:ext cx="16002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美的分公司</a:t>
            </a:r>
            <a:endParaRPr lang="zh-CN" altLang="en-US" b="1" dirty="0">
              <a:latin typeface="Arial" panose="020B0604020202020204" pitchFamily="34" charset="0"/>
              <a:ea typeface="宋体" panose="02010600030101010101" pitchFamily="2" charset="-122"/>
            </a:endParaRPr>
          </a:p>
        </p:txBody>
      </p:sp>
      <p:sp>
        <p:nvSpPr>
          <p:cNvPr id="26632" name="矩形 26632"/>
          <p:cNvSpPr/>
          <p:nvPr/>
        </p:nvSpPr>
        <p:spPr>
          <a:xfrm>
            <a:off x="2667000" y="4419600"/>
            <a:ext cx="16002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美的分公司</a:t>
            </a:r>
            <a:endParaRPr lang="zh-CN" altLang="en-US" b="1" dirty="0">
              <a:latin typeface="Arial" panose="020B0604020202020204" pitchFamily="34" charset="0"/>
              <a:ea typeface="宋体" panose="02010600030101010101" pitchFamily="2" charset="-122"/>
            </a:endParaRPr>
          </a:p>
        </p:txBody>
      </p:sp>
      <p:sp>
        <p:nvSpPr>
          <p:cNvPr id="26633" name="直接连接符 26633"/>
          <p:cNvSpPr/>
          <p:nvPr/>
        </p:nvSpPr>
        <p:spPr>
          <a:xfrm>
            <a:off x="4191000" y="3352800"/>
            <a:ext cx="914400" cy="0"/>
          </a:xfrm>
          <a:prstGeom prst="line">
            <a:avLst/>
          </a:prstGeom>
          <a:ln w="25400" cap="flat" cmpd="sng">
            <a:solidFill>
              <a:schemeClr val="tx1"/>
            </a:solidFill>
            <a:prstDash val="solid"/>
            <a:round/>
            <a:headEnd type="none" w="med" len="med"/>
            <a:tailEnd type="none" w="med" len="med"/>
          </a:ln>
        </p:spPr>
      </p:sp>
      <p:sp>
        <p:nvSpPr>
          <p:cNvPr id="26634" name="直接连接符 26634"/>
          <p:cNvSpPr/>
          <p:nvPr/>
        </p:nvSpPr>
        <p:spPr>
          <a:xfrm>
            <a:off x="4724400" y="2514600"/>
            <a:ext cx="0" cy="1752600"/>
          </a:xfrm>
          <a:prstGeom prst="line">
            <a:avLst/>
          </a:prstGeom>
          <a:ln w="25400" cap="flat" cmpd="sng">
            <a:solidFill>
              <a:schemeClr val="tx1"/>
            </a:solidFill>
            <a:prstDash val="solid"/>
            <a:round/>
            <a:headEnd type="none" w="med" len="med"/>
            <a:tailEnd type="none" w="med" len="med"/>
          </a:ln>
        </p:spPr>
      </p:sp>
      <p:sp>
        <p:nvSpPr>
          <p:cNvPr id="26635" name="直接连接符 26635"/>
          <p:cNvSpPr/>
          <p:nvPr/>
        </p:nvSpPr>
        <p:spPr>
          <a:xfrm>
            <a:off x="4724400" y="2514600"/>
            <a:ext cx="381000" cy="0"/>
          </a:xfrm>
          <a:prstGeom prst="line">
            <a:avLst/>
          </a:prstGeom>
          <a:ln w="25400" cap="flat" cmpd="sng">
            <a:solidFill>
              <a:schemeClr val="tx1"/>
            </a:solidFill>
            <a:prstDash val="solid"/>
            <a:round/>
            <a:headEnd type="none" w="med" len="med"/>
            <a:tailEnd type="none" w="med" len="med"/>
          </a:ln>
        </p:spPr>
      </p:sp>
      <p:sp>
        <p:nvSpPr>
          <p:cNvPr id="26636" name="直接连接符 26636"/>
          <p:cNvSpPr/>
          <p:nvPr/>
        </p:nvSpPr>
        <p:spPr>
          <a:xfrm>
            <a:off x="4724400" y="4267200"/>
            <a:ext cx="381000" cy="0"/>
          </a:xfrm>
          <a:prstGeom prst="line">
            <a:avLst/>
          </a:prstGeom>
          <a:ln w="25400" cap="flat" cmpd="sng">
            <a:solidFill>
              <a:schemeClr val="tx1"/>
            </a:solidFill>
            <a:prstDash val="solid"/>
            <a:round/>
            <a:headEnd type="none" w="med" len="med"/>
            <a:tailEnd type="none" w="med" len="med"/>
          </a:ln>
        </p:spPr>
      </p:sp>
      <p:sp>
        <p:nvSpPr>
          <p:cNvPr id="26637" name="矩形 26637"/>
          <p:cNvSpPr/>
          <p:nvPr/>
        </p:nvSpPr>
        <p:spPr>
          <a:xfrm>
            <a:off x="5105400" y="22860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6638" name="矩形 26638"/>
          <p:cNvSpPr/>
          <p:nvPr/>
        </p:nvSpPr>
        <p:spPr>
          <a:xfrm>
            <a:off x="5105400" y="31242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6639" name="矩形 26639"/>
          <p:cNvSpPr/>
          <p:nvPr/>
        </p:nvSpPr>
        <p:spPr>
          <a:xfrm>
            <a:off x="5105400" y="4038600"/>
            <a:ext cx="990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6640" name="直接连接符 26640"/>
          <p:cNvSpPr/>
          <p:nvPr/>
        </p:nvSpPr>
        <p:spPr>
          <a:xfrm>
            <a:off x="6096000" y="2514600"/>
            <a:ext cx="685800" cy="0"/>
          </a:xfrm>
          <a:prstGeom prst="line">
            <a:avLst/>
          </a:prstGeom>
          <a:ln w="25400" cap="flat" cmpd="sng">
            <a:solidFill>
              <a:schemeClr val="tx1"/>
            </a:solidFill>
            <a:prstDash val="solid"/>
            <a:round/>
            <a:headEnd type="none" w="med" len="med"/>
            <a:tailEnd type="none" w="med" len="med"/>
          </a:ln>
        </p:spPr>
      </p:sp>
      <p:sp>
        <p:nvSpPr>
          <p:cNvPr id="26641" name="直接连接符 26641"/>
          <p:cNvSpPr/>
          <p:nvPr/>
        </p:nvSpPr>
        <p:spPr>
          <a:xfrm flipV="1">
            <a:off x="6096000" y="1905000"/>
            <a:ext cx="762000" cy="533400"/>
          </a:xfrm>
          <a:prstGeom prst="line">
            <a:avLst/>
          </a:prstGeom>
          <a:ln w="25400" cap="flat" cmpd="sng">
            <a:solidFill>
              <a:schemeClr val="tx1"/>
            </a:solidFill>
            <a:prstDash val="solid"/>
            <a:round/>
            <a:headEnd type="none" w="med" len="med"/>
            <a:tailEnd type="none" w="med" len="med"/>
          </a:ln>
        </p:spPr>
      </p:sp>
      <p:sp>
        <p:nvSpPr>
          <p:cNvPr id="26642" name="直接连接符 26642"/>
          <p:cNvSpPr/>
          <p:nvPr/>
        </p:nvSpPr>
        <p:spPr>
          <a:xfrm>
            <a:off x="6096000" y="2590800"/>
            <a:ext cx="838200" cy="762000"/>
          </a:xfrm>
          <a:prstGeom prst="line">
            <a:avLst/>
          </a:prstGeom>
          <a:ln w="25400" cap="flat" cmpd="sng">
            <a:solidFill>
              <a:schemeClr val="tx1"/>
            </a:solidFill>
            <a:prstDash val="solid"/>
            <a:round/>
            <a:headEnd type="none" w="med" len="med"/>
            <a:tailEnd type="none" w="med" len="med"/>
          </a:ln>
        </p:spPr>
      </p:sp>
      <p:sp>
        <p:nvSpPr>
          <p:cNvPr id="26643" name="矩形 26643"/>
          <p:cNvSpPr/>
          <p:nvPr/>
        </p:nvSpPr>
        <p:spPr>
          <a:xfrm>
            <a:off x="6858000" y="16002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大商场</a:t>
            </a:r>
            <a:endParaRPr lang="zh-CN" altLang="en-US" b="1" dirty="0">
              <a:latin typeface="Arial" panose="020B0604020202020204" pitchFamily="34" charset="0"/>
              <a:ea typeface="宋体" panose="02010600030101010101" pitchFamily="2" charset="-122"/>
            </a:endParaRPr>
          </a:p>
        </p:txBody>
      </p:sp>
      <p:sp>
        <p:nvSpPr>
          <p:cNvPr id="26644" name="矩形 26644"/>
          <p:cNvSpPr/>
          <p:nvPr/>
        </p:nvSpPr>
        <p:spPr>
          <a:xfrm>
            <a:off x="6858000" y="22860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6645" name="矩形 26645"/>
          <p:cNvSpPr/>
          <p:nvPr/>
        </p:nvSpPr>
        <p:spPr>
          <a:xfrm>
            <a:off x="6858000" y="31242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6646" name="直接连接符 26646"/>
          <p:cNvSpPr/>
          <p:nvPr/>
        </p:nvSpPr>
        <p:spPr>
          <a:xfrm>
            <a:off x="6096000" y="3352800"/>
            <a:ext cx="762000" cy="0"/>
          </a:xfrm>
          <a:prstGeom prst="line">
            <a:avLst/>
          </a:prstGeom>
          <a:ln w="25400" cap="flat" cmpd="sng">
            <a:solidFill>
              <a:schemeClr val="tx1"/>
            </a:solidFill>
            <a:prstDash val="solid"/>
            <a:round/>
            <a:headEnd type="none" w="med" len="med"/>
            <a:tailEnd type="none" w="med" len="med"/>
          </a:ln>
        </p:spPr>
      </p:sp>
      <p:sp>
        <p:nvSpPr>
          <p:cNvPr id="26647" name="矩形 26647"/>
          <p:cNvSpPr/>
          <p:nvPr/>
        </p:nvSpPr>
        <p:spPr>
          <a:xfrm>
            <a:off x="6858000" y="39624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6648" name="直接连接符 26648"/>
          <p:cNvSpPr/>
          <p:nvPr/>
        </p:nvSpPr>
        <p:spPr>
          <a:xfrm>
            <a:off x="6096000" y="4267200"/>
            <a:ext cx="762000" cy="0"/>
          </a:xfrm>
          <a:prstGeom prst="line">
            <a:avLst/>
          </a:prstGeom>
          <a:ln w="25400" cap="flat" cmpd="sng">
            <a:solidFill>
              <a:schemeClr val="tx1"/>
            </a:solidFill>
            <a:prstDash val="solid"/>
            <a:round/>
            <a:headEnd type="none" w="med" len="med"/>
            <a:tailEnd type="none" w="med" len="med"/>
          </a:ln>
        </p:spPr>
      </p:sp>
      <p:sp>
        <p:nvSpPr>
          <p:cNvPr id="26649" name="直接连接符 26649"/>
          <p:cNvSpPr/>
          <p:nvPr/>
        </p:nvSpPr>
        <p:spPr>
          <a:xfrm flipV="1">
            <a:off x="6096000" y="2590800"/>
            <a:ext cx="762000" cy="685800"/>
          </a:xfrm>
          <a:prstGeom prst="line">
            <a:avLst/>
          </a:prstGeom>
          <a:ln w="25400" cap="flat" cmpd="sng">
            <a:solidFill>
              <a:schemeClr val="tx1"/>
            </a:solidFill>
            <a:prstDash val="solid"/>
            <a:round/>
            <a:headEnd type="none" w="med" len="med"/>
            <a:tailEnd type="none" w="med" len="med"/>
          </a:ln>
        </p:spPr>
      </p:sp>
      <p:sp>
        <p:nvSpPr>
          <p:cNvPr id="26650" name="直接连接符 26650"/>
          <p:cNvSpPr/>
          <p:nvPr/>
        </p:nvSpPr>
        <p:spPr>
          <a:xfrm>
            <a:off x="6096000" y="3352800"/>
            <a:ext cx="762000" cy="762000"/>
          </a:xfrm>
          <a:prstGeom prst="line">
            <a:avLst/>
          </a:prstGeom>
          <a:ln w="25400" cap="flat" cmpd="sng">
            <a:solidFill>
              <a:schemeClr val="tx1"/>
            </a:solidFill>
            <a:prstDash val="solid"/>
            <a:round/>
            <a:headEnd type="none" w="med" len="med"/>
            <a:tailEnd type="none" w="med" len="med"/>
          </a:ln>
        </p:spPr>
      </p:sp>
      <p:sp>
        <p:nvSpPr>
          <p:cNvPr id="26651" name="矩形 26651"/>
          <p:cNvSpPr/>
          <p:nvPr/>
        </p:nvSpPr>
        <p:spPr>
          <a:xfrm>
            <a:off x="6858000" y="4724400"/>
            <a:ext cx="1066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大商场</a:t>
            </a:r>
            <a:endParaRPr lang="zh-CN" altLang="en-US" b="1" dirty="0">
              <a:latin typeface="Arial" panose="020B0604020202020204" pitchFamily="34" charset="0"/>
              <a:ea typeface="宋体" panose="02010600030101010101" pitchFamily="2" charset="-122"/>
            </a:endParaRPr>
          </a:p>
        </p:txBody>
      </p:sp>
      <p:sp>
        <p:nvSpPr>
          <p:cNvPr id="26652" name="直接连接符 26652"/>
          <p:cNvSpPr/>
          <p:nvPr/>
        </p:nvSpPr>
        <p:spPr>
          <a:xfrm flipV="1">
            <a:off x="6096000" y="3352800"/>
            <a:ext cx="762000" cy="914400"/>
          </a:xfrm>
          <a:prstGeom prst="line">
            <a:avLst/>
          </a:prstGeom>
          <a:ln w="25400" cap="flat" cmpd="sng">
            <a:solidFill>
              <a:schemeClr val="tx1"/>
            </a:solidFill>
            <a:prstDash val="solid"/>
            <a:round/>
            <a:headEnd type="none" w="med" len="med"/>
            <a:tailEnd type="none" w="med" len="med"/>
          </a:ln>
        </p:spPr>
      </p:sp>
      <p:sp>
        <p:nvSpPr>
          <p:cNvPr id="26653" name="直接连接符 26653"/>
          <p:cNvSpPr/>
          <p:nvPr/>
        </p:nvSpPr>
        <p:spPr>
          <a:xfrm>
            <a:off x="6096000" y="4267200"/>
            <a:ext cx="762000" cy="685800"/>
          </a:xfrm>
          <a:prstGeom prst="line">
            <a:avLst/>
          </a:prstGeom>
          <a:ln w="25400" cap="flat" cmpd="sng">
            <a:solidFill>
              <a:schemeClr val="tx1"/>
            </a:solidFill>
            <a:prstDash val="solid"/>
            <a:round/>
            <a:headEnd type="none" w="med" len="med"/>
            <a:tailEnd type="none" w="med" len="med"/>
          </a:ln>
        </p:spPr>
      </p:sp>
      <p:sp>
        <p:nvSpPr>
          <p:cNvPr id="26654" name="文本框 26654"/>
          <p:cNvSpPr txBox="1"/>
          <p:nvPr/>
        </p:nvSpPr>
        <p:spPr>
          <a:xfrm>
            <a:off x="1371600" y="5791200"/>
            <a:ext cx="61722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楷体_GB2312" pitchFamily="1" charset="-122"/>
              </a:rPr>
              <a:t>美的模式的销售渠道结构</a:t>
            </a:r>
            <a:r>
              <a:rPr lang="en-US" altLang="zh-CN" sz="2000" b="1" dirty="0">
                <a:solidFill>
                  <a:srgbClr val="CC3300"/>
                </a:solidFill>
                <a:latin typeface="Arial" panose="020B0604020202020204" pitchFamily="34" charset="0"/>
                <a:ea typeface="楷体_GB2312" pitchFamily="1" charset="-122"/>
              </a:rPr>
              <a:t>——</a:t>
            </a:r>
            <a:r>
              <a:rPr lang="zh-CN" altLang="en-US" b="1" dirty="0">
                <a:solidFill>
                  <a:srgbClr val="CC3300"/>
                </a:solidFill>
                <a:latin typeface="Arial" panose="020B0604020202020204" pitchFamily="34" charset="0"/>
                <a:ea typeface="宋体" panose="02010600030101010101" pitchFamily="2" charset="-122"/>
              </a:rPr>
              <a:t>批发商带动零售商 </a:t>
            </a:r>
            <a:endParaRPr lang="zh-CN" altLang="en-US" b="1" dirty="0">
              <a:solidFill>
                <a:srgbClr val="CC3300"/>
              </a:solidFill>
              <a:latin typeface="Arial" panose="020B0604020202020204" pitchFamily="34" charset="0"/>
              <a:ea typeface="宋体" panose="02010600030101010101" pitchFamily="2" charset="-122"/>
            </a:endParaRPr>
          </a:p>
        </p:txBody>
      </p:sp>
      <p:sp>
        <p:nvSpPr>
          <p:cNvPr id="26655"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6657" name="矩形 26656"/>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毖诛艇募优谣嘱拖埂浩杰盐火偶遣胎论怜寓跃眯句拦逗携卡便颓释鹏哦算渠道策划渠道策划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矩形 27649"/>
          <p:cNvSpPr/>
          <p:nvPr/>
        </p:nvSpPr>
        <p:spPr>
          <a:xfrm>
            <a:off x="381000" y="2362200"/>
            <a:ext cx="16764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海尔空调公司</a:t>
            </a:r>
            <a:endParaRPr lang="zh-CN" altLang="en-US" b="1" dirty="0">
              <a:latin typeface="Arial" panose="020B0604020202020204" pitchFamily="34" charset="0"/>
              <a:ea typeface="宋体" panose="02010600030101010101" pitchFamily="2" charset="-122"/>
            </a:endParaRPr>
          </a:p>
        </p:txBody>
      </p:sp>
      <p:sp>
        <p:nvSpPr>
          <p:cNvPr id="27650" name="直接连接符 27650"/>
          <p:cNvSpPr/>
          <p:nvPr/>
        </p:nvSpPr>
        <p:spPr>
          <a:xfrm>
            <a:off x="2057400" y="2590800"/>
            <a:ext cx="838200" cy="0"/>
          </a:xfrm>
          <a:prstGeom prst="line">
            <a:avLst/>
          </a:prstGeom>
          <a:ln w="25400" cap="flat" cmpd="sng">
            <a:solidFill>
              <a:schemeClr val="tx1"/>
            </a:solidFill>
            <a:prstDash val="solid"/>
            <a:round/>
            <a:headEnd type="none" w="med" len="med"/>
            <a:tailEnd type="none" w="med" len="med"/>
          </a:ln>
        </p:spPr>
      </p:sp>
      <p:sp>
        <p:nvSpPr>
          <p:cNvPr id="27651" name="直接连接符 27651"/>
          <p:cNvSpPr/>
          <p:nvPr/>
        </p:nvSpPr>
        <p:spPr>
          <a:xfrm>
            <a:off x="2438400" y="1295400"/>
            <a:ext cx="0" cy="2743200"/>
          </a:xfrm>
          <a:prstGeom prst="line">
            <a:avLst/>
          </a:prstGeom>
          <a:ln w="25400" cap="flat" cmpd="sng">
            <a:solidFill>
              <a:schemeClr val="tx1"/>
            </a:solidFill>
            <a:prstDash val="solid"/>
            <a:round/>
            <a:headEnd type="none" w="med" len="med"/>
            <a:tailEnd type="none" w="med" len="med"/>
          </a:ln>
        </p:spPr>
      </p:sp>
      <p:sp>
        <p:nvSpPr>
          <p:cNvPr id="27652" name="矩形 27652"/>
          <p:cNvSpPr/>
          <p:nvPr/>
        </p:nvSpPr>
        <p:spPr>
          <a:xfrm>
            <a:off x="2895600" y="1066800"/>
            <a:ext cx="14478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海尔工贸公司</a:t>
            </a:r>
            <a:endParaRPr lang="zh-CN" altLang="en-US" b="1" dirty="0">
              <a:latin typeface="Arial" panose="020B0604020202020204" pitchFamily="34" charset="0"/>
              <a:ea typeface="宋体" panose="02010600030101010101" pitchFamily="2" charset="-122"/>
            </a:endParaRPr>
          </a:p>
        </p:txBody>
      </p:sp>
      <p:sp>
        <p:nvSpPr>
          <p:cNvPr id="27653" name="直接连接符 27653"/>
          <p:cNvSpPr/>
          <p:nvPr/>
        </p:nvSpPr>
        <p:spPr>
          <a:xfrm>
            <a:off x="2438400" y="1295400"/>
            <a:ext cx="457200" cy="0"/>
          </a:xfrm>
          <a:prstGeom prst="line">
            <a:avLst/>
          </a:prstGeom>
          <a:ln w="25400" cap="flat" cmpd="sng">
            <a:solidFill>
              <a:schemeClr val="tx1"/>
            </a:solidFill>
            <a:prstDash val="solid"/>
            <a:round/>
            <a:headEnd type="none" w="med" len="med"/>
            <a:tailEnd type="none" w="med" len="med"/>
          </a:ln>
        </p:spPr>
      </p:sp>
      <p:sp>
        <p:nvSpPr>
          <p:cNvPr id="27654" name="直接连接符 27654"/>
          <p:cNvSpPr/>
          <p:nvPr/>
        </p:nvSpPr>
        <p:spPr>
          <a:xfrm>
            <a:off x="2438400" y="4038600"/>
            <a:ext cx="457200" cy="0"/>
          </a:xfrm>
          <a:prstGeom prst="line">
            <a:avLst/>
          </a:prstGeom>
          <a:ln w="25400" cap="flat" cmpd="sng">
            <a:solidFill>
              <a:schemeClr val="tx1"/>
            </a:solidFill>
            <a:prstDash val="solid"/>
            <a:round/>
            <a:headEnd type="none" w="med" len="med"/>
            <a:tailEnd type="none" w="med" len="med"/>
          </a:ln>
        </p:spPr>
      </p:sp>
      <p:sp>
        <p:nvSpPr>
          <p:cNvPr id="27655" name="矩形 27655"/>
          <p:cNvSpPr/>
          <p:nvPr/>
        </p:nvSpPr>
        <p:spPr>
          <a:xfrm>
            <a:off x="2895600" y="2286000"/>
            <a:ext cx="14478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海尔工贸公司</a:t>
            </a:r>
            <a:endParaRPr lang="zh-CN" altLang="en-US" b="1" dirty="0">
              <a:latin typeface="Arial" panose="020B0604020202020204" pitchFamily="34" charset="0"/>
              <a:ea typeface="宋体" panose="02010600030101010101" pitchFamily="2" charset="-122"/>
            </a:endParaRPr>
          </a:p>
        </p:txBody>
      </p:sp>
      <p:sp>
        <p:nvSpPr>
          <p:cNvPr id="27656" name="矩形 27656"/>
          <p:cNvSpPr/>
          <p:nvPr/>
        </p:nvSpPr>
        <p:spPr>
          <a:xfrm>
            <a:off x="2895600" y="3810000"/>
            <a:ext cx="1447800" cy="53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海尔工贸公司</a:t>
            </a:r>
            <a:endParaRPr lang="zh-CN" altLang="en-US" b="1" dirty="0">
              <a:latin typeface="Arial" panose="020B0604020202020204" pitchFamily="34" charset="0"/>
              <a:ea typeface="宋体" panose="02010600030101010101" pitchFamily="2" charset="-122"/>
            </a:endParaRPr>
          </a:p>
        </p:txBody>
      </p:sp>
      <p:sp>
        <p:nvSpPr>
          <p:cNvPr id="27657" name="直接连接符 27657"/>
          <p:cNvSpPr/>
          <p:nvPr/>
        </p:nvSpPr>
        <p:spPr>
          <a:xfrm>
            <a:off x="4343400" y="2514600"/>
            <a:ext cx="533400" cy="0"/>
          </a:xfrm>
          <a:prstGeom prst="line">
            <a:avLst/>
          </a:prstGeom>
          <a:ln w="25400" cap="flat" cmpd="sng">
            <a:solidFill>
              <a:schemeClr val="tx1"/>
            </a:solidFill>
            <a:prstDash val="solid"/>
            <a:round/>
            <a:headEnd type="none" w="med" len="med"/>
            <a:tailEnd type="none" w="med" len="med"/>
          </a:ln>
        </p:spPr>
      </p:sp>
      <p:sp>
        <p:nvSpPr>
          <p:cNvPr id="27658" name="直接连接符 27658"/>
          <p:cNvSpPr/>
          <p:nvPr/>
        </p:nvSpPr>
        <p:spPr>
          <a:xfrm>
            <a:off x="4876800" y="1066800"/>
            <a:ext cx="0" cy="3352800"/>
          </a:xfrm>
          <a:prstGeom prst="line">
            <a:avLst/>
          </a:prstGeom>
          <a:ln w="25400" cap="flat" cmpd="sng">
            <a:solidFill>
              <a:schemeClr val="tx1"/>
            </a:solidFill>
            <a:prstDash val="solid"/>
            <a:round/>
            <a:headEnd type="none" w="med" len="med"/>
            <a:tailEnd type="none" w="med" len="med"/>
          </a:ln>
        </p:spPr>
      </p:sp>
      <p:sp>
        <p:nvSpPr>
          <p:cNvPr id="27659" name="直接连接符 27659"/>
          <p:cNvSpPr/>
          <p:nvPr/>
        </p:nvSpPr>
        <p:spPr>
          <a:xfrm>
            <a:off x="4876800" y="1066800"/>
            <a:ext cx="1371600" cy="0"/>
          </a:xfrm>
          <a:prstGeom prst="line">
            <a:avLst/>
          </a:prstGeom>
          <a:ln w="25400" cap="flat" cmpd="sng">
            <a:solidFill>
              <a:schemeClr val="tx1"/>
            </a:solidFill>
            <a:prstDash val="solid"/>
            <a:round/>
            <a:headEnd type="none" w="med" len="med"/>
            <a:tailEnd type="none" w="med" len="med"/>
          </a:ln>
        </p:spPr>
      </p:sp>
      <p:sp>
        <p:nvSpPr>
          <p:cNvPr id="27660" name="直接连接符 27660"/>
          <p:cNvSpPr/>
          <p:nvPr/>
        </p:nvSpPr>
        <p:spPr>
          <a:xfrm>
            <a:off x="4876800" y="1905000"/>
            <a:ext cx="1371600" cy="0"/>
          </a:xfrm>
          <a:prstGeom prst="line">
            <a:avLst/>
          </a:prstGeom>
          <a:ln w="25400" cap="flat" cmpd="sng">
            <a:solidFill>
              <a:schemeClr val="tx1"/>
            </a:solidFill>
            <a:prstDash val="solid"/>
            <a:round/>
            <a:headEnd type="none" w="med" len="med"/>
            <a:tailEnd type="none" w="med" len="med"/>
          </a:ln>
        </p:spPr>
      </p:sp>
      <p:sp>
        <p:nvSpPr>
          <p:cNvPr id="27661" name="直接连接符 27661"/>
          <p:cNvSpPr/>
          <p:nvPr/>
        </p:nvSpPr>
        <p:spPr>
          <a:xfrm>
            <a:off x="4876800" y="3048000"/>
            <a:ext cx="1447800" cy="0"/>
          </a:xfrm>
          <a:prstGeom prst="line">
            <a:avLst/>
          </a:prstGeom>
          <a:ln w="25400" cap="flat" cmpd="sng">
            <a:solidFill>
              <a:schemeClr val="tx1"/>
            </a:solidFill>
            <a:prstDash val="solid"/>
            <a:round/>
            <a:headEnd type="none" w="med" len="med"/>
            <a:tailEnd type="none" w="med" len="med"/>
          </a:ln>
        </p:spPr>
      </p:sp>
      <p:sp>
        <p:nvSpPr>
          <p:cNvPr id="27662" name="直接连接符 27662"/>
          <p:cNvSpPr/>
          <p:nvPr/>
        </p:nvSpPr>
        <p:spPr>
          <a:xfrm>
            <a:off x="4876800" y="4419600"/>
            <a:ext cx="381000" cy="0"/>
          </a:xfrm>
          <a:prstGeom prst="line">
            <a:avLst/>
          </a:prstGeom>
          <a:ln w="25400" cap="flat" cmpd="sng">
            <a:solidFill>
              <a:schemeClr val="tx1"/>
            </a:solidFill>
            <a:prstDash val="solid"/>
            <a:round/>
            <a:headEnd type="none" w="med" len="med"/>
            <a:tailEnd type="none" w="med" len="med"/>
          </a:ln>
        </p:spPr>
      </p:sp>
      <p:sp>
        <p:nvSpPr>
          <p:cNvPr id="27663" name="矩形 27663"/>
          <p:cNvSpPr/>
          <p:nvPr/>
        </p:nvSpPr>
        <p:spPr>
          <a:xfrm>
            <a:off x="6248400" y="838200"/>
            <a:ext cx="1143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专卖店</a:t>
            </a:r>
            <a:endParaRPr lang="zh-CN" altLang="en-US" b="1" dirty="0">
              <a:latin typeface="Arial" panose="020B0604020202020204" pitchFamily="34" charset="0"/>
              <a:ea typeface="宋体" panose="02010600030101010101" pitchFamily="2" charset="-122"/>
            </a:endParaRPr>
          </a:p>
        </p:txBody>
      </p:sp>
      <p:sp>
        <p:nvSpPr>
          <p:cNvPr id="27664" name="矩形 27664"/>
          <p:cNvSpPr/>
          <p:nvPr/>
        </p:nvSpPr>
        <p:spPr>
          <a:xfrm>
            <a:off x="6248400" y="1676400"/>
            <a:ext cx="1143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大商场</a:t>
            </a:r>
            <a:endParaRPr lang="zh-CN" altLang="en-US" b="1" dirty="0">
              <a:latin typeface="Arial" panose="020B0604020202020204" pitchFamily="34" charset="0"/>
              <a:ea typeface="宋体" panose="02010600030101010101" pitchFamily="2" charset="-122"/>
            </a:endParaRPr>
          </a:p>
        </p:txBody>
      </p:sp>
      <p:sp>
        <p:nvSpPr>
          <p:cNvPr id="27665" name="矩形 27665"/>
          <p:cNvSpPr/>
          <p:nvPr/>
        </p:nvSpPr>
        <p:spPr>
          <a:xfrm>
            <a:off x="6324600" y="2895600"/>
            <a:ext cx="1143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7666" name="矩形 27666"/>
          <p:cNvSpPr/>
          <p:nvPr/>
        </p:nvSpPr>
        <p:spPr>
          <a:xfrm>
            <a:off x="6629400" y="3733800"/>
            <a:ext cx="1143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7667" name="矩形 27667"/>
          <p:cNvSpPr/>
          <p:nvPr/>
        </p:nvSpPr>
        <p:spPr>
          <a:xfrm>
            <a:off x="5257800" y="4191000"/>
            <a:ext cx="10668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批发商</a:t>
            </a:r>
            <a:endParaRPr lang="zh-CN" altLang="en-US" b="1" dirty="0">
              <a:latin typeface="Arial" panose="020B0604020202020204" pitchFamily="34" charset="0"/>
              <a:ea typeface="宋体" panose="02010600030101010101" pitchFamily="2" charset="-122"/>
            </a:endParaRPr>
          </a:p>
        </p:txBody>
      </p:sp>
      <p:sp>
        <p:nvSpPr>
          <p:cNvPr id="27668" name="矩形 27668"/>
          <p:cNvSpPr/>
          <p:nvPr/>
        </p:nvSpPr>
        <p:spPr>
          <a:xfrm>
            <a:off x="6629400" y="4724400"/>
            <a:ext cx="11430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7669" name="直接连接符 27669"/>
          <p:cNvSpPr/>
          <p:nvPr/>
        </p:nvSpPr>
        <p:spPr>
          <a:xfrm flipV="1">
            <a:off x="6324600" y="3962400"/>
            <a:ext cx="304800" cy="381000"/>
          </a:xfrm>
          <a:prstGeom prst="line">
            <a:avLst/>
          </a:prstGeom>
          <a:ln w="25400" cap="flat" cmpd="sng">
            <a:solidFill>
              <a:schemeClr val="tx1"/>
            </a:solidFill>
            <a:prstDash val="solid"/>
            <a:round/>
            <a:headEnd type="none" w="med" len="med"/>
            <a:tailEnd type="none" w="med" len="med"/>
          </a:ln>
        </p:spPr>
      </p:sp>
      <p:sp>
        <p:nvSpPr>
          <p:cNvPr id="27670" name="直接连接符 27670"/>
          <p:cNvSpPr/>
          <p:nvPr/>
        </p:nvSpPr>
        <p:spPr>
          <a:xfrm>
            <a:off x="6324600" y="4343400"/>
            <a:ext cx="304800" cy="457200"/>
          </a:xfrm>
          <a:prstGeom prst="line">
            <a:avLst/>
          </a:prstGeom>
          <a:ln w="25400" cap="flat" cmpd="sng">
            <a:solidFill>
              <a:schemeClr val="tx1"/>
            </a:solidFill>
            <a:prstDash val="solid"/>
            <a:round/>
            <a:headEnd type="none" w="med" len="med"/>
            <a:tailEnd type="none" w="med" len="med"/>
          </a:ln>
        </p:spPr>
      </p:sp>
      <p:sp>
        <p:nvSpPr>
          <p:cNvPr id="27671" name="文本框 27671"/>
          <p:cNvSpPr txBox="1"/>
          <p:nvPr/>
        </p:nvSpPr>
        <p:spPr>
          <a:xfrm>
            <a:off x="762000" y="5486400"/>
            <a:ext cx="7848600" cy="8540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楷体_GB2312" pitchFamily="1" charset="-122"/>
              </a:rPr>
              <a:t>海尔模式下的销售渠道结构</a:t>
            </a:r>
            <a:r>
              <a:rPr lang="en-US" altLang="zh-CN" sz="2000" b="1" dirty="0">
                <a:solidFill>
                  <a:srgbClr val="CC3300"/>
                </a:solidFill>
                <a:latin typeface="Arial" panose="020B0604020202020204" pitchFamily="34" charset="0"/>
                <a:ea typeface="楷体_GB2312" pitchFamily="1" charset="-122"/>
              </a:rPr>
              <a:t>——</a:t>
            </a:r>
            <a:r>
              <a:rPr lang="zh-CN" altLang="en-US" sz="2000" b="1" dirty="0">
                <a:solidFill>
                  <a:srgbClr val="CC3300"/>
                </a:solidFill>
                <a:latin typeface="Arial" panose="020B0604020202020204" pitchFamily="34" charset="0"/>
                <a:ea typeface="宋体" panose="02010600030101010101" pitchFamily="2" charset="-122"/>
              </a:rPr>
              <a:t>零售商为主导的渠道销售系统 </a:t>
            </a:r>
            <a:endParaRPr lang="zh-CN" altLang="en-US" sz="2000" b="1" dirty="0">
              <a:solidFill>
                <a:srgbClr val="CC3300"/>
              </a:solidFill>
              <a:latin typeface="Arial" panose="020B0604020202020204" pitchFamily="34" charset="0"/>
              <a:ea typeface="宋体" panose="02010600030101010101" pitchFamily="2" charset="-122"/>
            </a:endParaRPr>
          </a:p>
          <a:p>
            <a:pPr>
              <a:spcBef>
                <a:spcPct val="50000"/>
              </a:spcBef>
              <a:buClrTx/>
              <a:buSzTx/>
              <a:buFontTx/>
            </a:pPr>
            <a:endParaRPr lang="zh-CN" altLang="en-US" sz="2000" dirty="0">
              <a:solidFill>
                <a:srgbClr val="CC3300"/>
              </a:solidFill>
              <a:latin typeface="Arial" panose="020B0604020202020204" pitchFamily="34" charset="0"/>
              <a:ea typeface="宋体" panose="02010600030101010101" pitchFamily="2" charset="-122"/>
            </a:endParaRPr>
          </a:p>
        </p:txBody>
      </p:sp>
      <p:sp>
        <p:nvSpPr>
          <p:cNvPr id="27672" name="动作按钮: 自定义 27672">
            <a:hlinkClick r:id="rId1" action="ppaction://hlinksldjump"/>
          </p:cNvPr>
          <p:cNvSpPr/>
          <p:nvPr/>
        </p:nvSpPr>
        <p:spPr>
          <a:xfrm>
            <a:off x="7315200" y="6248400"/>
            <a:ext cx="609600" cy="3048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7673"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7675" name="矩形 27674"/>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隧强轮频躇燥画菠嘶蒙羡拌樱盟茫瞎休辟孙卸潜专霄翟啃父凸驭项辽倡挺渠道策划渠道策划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矩形 28673"/>
          <p:cNvSpPr/>
          <p:nvPr/>
        </p:nvSpPr>
        <p:spPr>
          <a:xfrm>
            <a:off x="228600" y="3352800"/>
            <a:ext cx="1600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格力空调公司</a:t>
            </a:r>
            <a:endParaRPr lang="zh-CN" altLang="en-US" b="1" dirty="0">
              <a:latin typeface="Arial" panose="020B0604020202020204" pitchFamily="34" charset="0"/>
              <a:ea typeface="宋体" panose="02010600030101010101" pitchFamily="2" charset="-122"/>
            </a:endParaRPr>
          </a:p>
        </p:txBody>
      </p:sp>
      <p:sp>
        <p:nvSpPr>
          <p:cNvPr id="28674" name="直接连接符 28674"/>
          <p:cNvSpPr/>
          <p:nvPr/>
        </p:nvSpPr>
        <p:spPr>
          <a:xfrm>
            <a:off x="1828800" y="3581400"/>
            <a:ext cx="685800" cy="0"/>
          </a:xfrm>
          <a:prstGeom prst="line">
            <a:avLst/>
          </a:prstGeom>
          <a:ln w="25400" cap="flat" cmpd="sng">
            <a:solidFill>
              <a:schemeClr val="tx1"/>
            </a:solidFill>
            <a:prstDash val="solid"/>
            <a:round/>
            <a:headEnd type="none" w="med" len="med"/>
            <a:tailEnd type="none" w="med" len="med"/>
          </a:ln>
        </p:spPr>
      </p:sp>
      <p:sp>
        <p:nvSpPr>
          <p:cNvPr id="28675" name="直接连接符 28675"/>
          <p:cNvSpPr/>
          <p:nvPr/>
        </p:nvSpPr>
        <p:spPr>
          <a:xfrm>
            <a:off x="2133600" y="2057400"/>
            <a:ext cx="0" cy="2971800"/>
          </a:xfrm>
          <a:prstGeom prst="line">
            <a:avLst/>
          </a:prstGeom>
          <a:ln w="25400" cap="flat" cmpd="sng">
            <a:solidFill>
              <a:schemeClr val="tx1"/>
            </a:solidFill>
            <a:prstDash val="solid"/>
            <a:round/>
            <a:headEnd type="none" w="med" len="med"/>
            <a:tailEnd type="none" w="med" len="med"/>
          </a:ln>
        </p:spPr>
      </p:sp>
      <p:sp>
        <p:nvSpPr>
          <p:cNvPr id="28676" name="矩形 28676"/>
          <p:cNvSpPr/>
          <p:nvPr/>
        </p:nvSpPr>
        <p:spPr>
          <a:xfrm>
            <a:off x="2514600" y="1828800"/>
            <a:ext cx="1600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合资销售公司</a:t>
            </a:r>
            <a:endParaRPr lang="zh-CN" altLang="en-US" b="1" dirty="0">
              <a:latin typeface="Arial" panose="020B0604020202020204" pitchFamily="34" charset="0"/>
              <a:ea typeface="宋体" panose="02010600030101010101" pitchFamily="2" charset="-122"/>
            </a:endParaRPr>
          </a:p>
        </p:txBody>
      </p:sp>
      <p:sp>
        <p:nvSpPr>
          <p:cNvPr id="28677" name="直接连接符 28677"/>
          <p:cNvSpPr/>
          <p:nvPr/>
        </p:nvSpPr>
        <p:spPr>
          <a:xfrm>
            <a:off x="2133600" y="2057400"/>
            <a:ext cx="381000" cy="0"/>
          </a:xfrm>
          <a:prstGeom prst="line">
            <a:avLst/>
          </a:prstGeom>
          <a:ln w="25400" cap="flat" cmpd="sng">
            <a:solidFill>
              <a:schemeClr val="tx1"/>
            </a:solidFill>
            <a:prstDash val="solid"/>
            <a:round/>
            <a:headEnd type="none" w="med" len="med"/>
            <a:tailEnd type="none" w="med" len="med"/>
          </a:ln>
        </p:spPr>
      </p:sp>
      <p:sp>
        <p:nvSpPr>
          <p:cNvPr id="28678" name="直接连接符 28678"/>
          <p:cNvSpPr/>
          <p:nvPr/>
        </p:nvSpPr>
        <p:spPr>
          <a:xfrm>
            <a:off x="2133600" y="5029200"/>
            <a:ext cx="381000" cy="0"/>
          </a:xfrm>
          <a:prstGeom prst="line">
            <a:avLst/>
          </a:prstGeom>
          <a:ln w="25400" cap="flat" cmpd="sng">
            <a:solidFill>
              <a:schemeClr val="tx1"/>
            </a:solidFill>
            <a:prstDash val="solid"/>
            <a:round/>
            <a:headEnd type="none" w="med" len="med"/>
            <a:tailEnd type="none" w="med" len="med"/>
          </a:ln>
        </p:spPr>
      </p:sp>
      <p:sp>
        <p:nvSpPr>
          <p:cNvPr id="28679" name="矩形 28679"/>
          <p:cNvSpPr/>
          <p:nvPr/>
        </p:nvSpPr>
        <p:spPr>
          <a:xfrm>
            <a:off x="2514600" y="4724400"/>
            <a:ext cx="1600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合资销售公司</a:t>
            </a:r>
            <a:endParaRPr lang="zh-CN" altLang="en-US" b="1" dirty="0">
              <a:latin typeface="Arial" panose="020B0604020202020204" pitchFamily="34" charset="0"/>
              <a:ea typeface="宋体" panose="02010600030101010101" pitchFamily="2" charset="-122"/>
            </a:endParaRPr>
          </a:p>
        </p:txBody>
      </p:sp>
      <p:sp>
        <p:nvSpPr>
          <p:cNvPr id="28680" name="矩形 28680"/>
          <p:cNvSpPr/>
          <p:nvPr/>
        </p:nvSpPr>
        <p:spPr>
          <a:xfrm>
            <a:off x="2514600" y="3352800"/>
            <a:ext cx="1600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合资销售公司</a:t>
            </a:r>
            <a:endParaRPr lang="zh-CN" altLang="en-US" b="1" dirty="0">
              <a:latin typeface="Arial" panose="020B0604020202020204" pitchFamily="34" charset="0"/>
              <a:ea typeface="宋体" panose="02010600030101010101" pitchFamily="2" charset="-122"/>
            </a:endParaRPr>
          </a:p>
        </p:txBody>
      </p:sp>
      <p:sp>
        <p:nvSpPr>
          <p:cNvPr id="28681" name="直接连接符 28681"/>
          <p:cNvSpPr/>
          <p:nvPr/>
        </p:nvSpPr>
        <p:spPr>
          <a:xfrm>
            <a:off x="4114800" y="3581400"/>
            <a:ext cx="304800" cy="0"/>
          </a:xfrm>
          <a:prstGeom prst="line">
            <a:avLst/>
          </a:prstGeom>
          <a:ln w="25400" cap="flat" cmpd="sng">
            <a:solidFill>
              <a:schemeClr val="tx1"/>
            </a:solidFill>
            <a:prstDash val="solid"/>
            <a:round/>
            <a:headEnd type="none" w="med" len="med"/>
            <a:tailEnd type="none" w="med" len="med"/>
          </a:ln>
        </p:spPr>
      </p:sp>
      <p:sp>
        <p:nvSpPr>
          <p:cNvPr id="28682" name="直接连接符 28682"/>
          <p:cNvSpPr/>
          <p:nvPr/>
        </p:nvSpPr>
        <p:spPr>
          <a:xfrm>
            <a:off x="4419600" y="2438400"/>
            <a:ext cx="0" cy="2362200"/>
          </a:xfrm>
          <a:prstGeom prst="line">
            <a:avLst/>
          </a:prstGeom>
          <a:ln w="25400" cap="flat" cmpd="sng">
            <a:solidFill>
              <a:schemeClr val="tx1"/>
            </a:solidFill>
            <a:prstDash val="solid"/>
            <a:round/>
            <a:headEnd type="none" w="med" len="med"/>
            <a:tailEnd type="none" w="med" len="med"/>
          </a:ln>
        </p:spPr>
      </p:sp>
      <p:sp>
        <p:nvSpPr>
          <p:cNvPr id="28683" name="直接连接符 28683"/>
          <p:cNvSpPr/>
          <p:nvPr/>
        </p:nvSpPr>
        <p:spPr>
          <a:xfrm flipV="1">
            <a:off x="4419600" y="2438400"/>
            <a:ext cx="381000" cy="0"/>
          </a:xfrm>
          <a:prstGeom prst="line">
            <a:avLst/>
          </a:prstGeom>
          <a:ln w="25400" cap="flat" cmpd="sng">
            <a:solidFill>
              <a:schemeClr val="tx1"/>
            </a:solidFill>
            <a:prstDash val="solid"/>
            <a:round/>
            <a:headEnd type="none" w="med" len="med"/>
            <a:tailEnd type="none" w="med" len="med"/>
          </a:ln>
        </p:spPr>
      </p:sp>
      <p:sp>
        <p:nvSpPr>
          <p:cNvPr id="28684" name="直接连接符 28684"/>
          <p:cNvSpPr/>
          <p:nvPr/>
        </p:nvSpPr>
        <p:spPr>
          <a:xfrm>
            <a:off x="4419600" y="4800600"/>
            <a:ext cx="457200" cy="0"/>
          </a:xfrm>
          <a:prstGeom prst="line">
            <a:avLst/>
          </a:prstGeom>
          <a:ln w="25400" cap="flat" cmpd="sng">
            <a:solidFill>
              <a:schemeClr val="tx1"/>
            </a:solidFill>
            <a:prstDash val="solid"/>
            <a:round/>
            <a:headEnd type="none" w="med" len="med"/>
            <a:tailEnd type="none" w="med" len="med"/>
          </a:ln>
        </p:spPr>
      </p:sp>
      <p:sp>
        <p:nvSpPr>
          <p:cNvPr id="28685" name="矩形 28685"/>
          <p:cNvSpPr/>
          <p:nvPr/>
        </p:nvSpPr>
        <p:spPr>
          <a:xfrm>
            <a:off x="4800600" y="2286000"/>
            <a:ext cx="1219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合资分公司</a:t>
            </a:r>
            <a:endParaRPr lang="zh-CN" altLang="en-US" b="1" dirty="0">
              <a:latin typeface="Arial" panose="020B0604020202020204" pitchFamily="34" charset="0"/>
              <a:ea typeface="宋体" panose="02010600030101010101" pitchFamily="2" charset="-122"/>
            </a:endParaRPr>
          </a:p>
        </p:txBody>
      </p:sp>
      <p:sp>
        <p:nvSpPr>
          <p:cNvPr id="28686" name="矩形 28686"/>
          <p:cNvSpPr/>
          <p:nvPr/>
        </p:nvSpPr>
        <p:spPr>
          <a:xfrm>
            <a:off x="4876800" y="4572000"/>
            <a:ext cx="12192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合资分公司</a:t>
            </a:r>
            <a:endParaRPr lang="zh-CN" altLang="en-US" b="1" dirty="0">
              <a:latin typeface="Arial" panose="020B0604020202020204" pitchFamily="34" charset="0"/>
              <a:ea typeface="宋体" panose="02010600030101010101" pitchFamily="2" charset="-122"/>
            </a:endParaRPr>
          </a:p>
        </p:txBody>
      </p:sp>
      <p:sp>
        <p:nvSpPr>
          <p:cNvPr id="28687" name="直接连接符 28687"/>
          <p:cNvSpPr/>
          <p:nvPr/>
        </p:nvSpPr>
        <p:spPr>
          <a:xfrm flipV="1">
            <a:off x="6019800" y="2057400"/>
            <a:ext cx="762000" cy="457200"/>
          </a:xfrm>
          <a:prstGeom prst="line">
            <a:avLst/>
          </a:prstGeom>
          <a:ln w="25400" cap="flat" cmpd="sng">
            <a:solidFill>
              <a:schemeClr val="tx1"/>
            </a:solidFill>
            <a:prstDash val="solid"/>
            <a:round/>
            <a:headEnd type="none" w="med" len="med"/>
            <a:tailEnd type="none" w="med" len="med"/>
          </a:ln>
        </p:spPr>
      </p:sp>
      <p:sp>
        <p:nvSpPr>
          <p:cNvPr id="28688" name="直接连接符 28688"/>
          <p:cNvSpPr/>
          <p:nvPr/>
        </p:nvSpPr>
        <p:spPr>
          <a:xfrm>
            <a:off x="6019800" y="2590800"/>
            <a:ext cx="685800" cy="0"/>
          </a:xfrm>
          <a:prstGeom prst="line">
            <a:avLst/>
          </a:prstGeom>
          <a:ln w="25400" cap="flat" cmpd="sng">
            <a:solidFill>
              <a:schemeClr val="tx1"/>
            </a:solidFill>
            <a:prstDash val="solid"/>
            <a:round/>
            <a:headEnd type="none" w="med" len="med"/>
            <a:tailEnd type="none" w="med" len="med"/>
          </a:ln>
        </p:spPr>
      </p:sp>
      <p:sp>
        <p:nvSpPr>
          <p:cNvPr id="28689" name="直接连接符 28689"/>
          <p:cNvSpPr/>
          <p:nvPr/>
        </p:nvSpPr>
        <p:spPr>
          <a:xfrm>
            <a:off x="6019800" y="2590800"/>
            <a:ext cx="762000" cy="685800"/>
          </a:xfrm>
          <a:prstGeom prst="line">
            <a:avLst/>
          </a:prstGeom>
          <a:ln w="25400" cap="flat" cmpd="sng">
            <a:solidFill>
              <a:schemeClr val="tx1"/>
            </a:solidFill>
            <a:prstDash val="solid"/>
            <a:round/>
            <a:headEnd type="none" w="med" len="med"/>
            <a:tailEnd type="none" w="med" len="med"/>
          </a:ln>
        </p:spPr>
      </p:sp>
      <p:sp>
        <p:nvSpPr>
          <p:cNvPr id="28690" name="矩形 28690"/>
          <p:cNvSpPr/>
          <p:nvPr/>
        </p:nvSpPr>
        <p:spPr>
          <a:xfrm>
            <a:off x="6781800" y="1752600"/>
            <a:ext cx="9906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8691" name="矩形 28691"/>
          <p:cNvSpPr/>
          <p:nvPr/>
        </p:nvSpPr>
        <p:spPr>
          <a:xfrm>
            <a:off x="6781800" y="2438400"/>
            <a:ext cx="9906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8692" name="矩形 28692"/>
          <p:cNvSpPr/>
          <p:nvPr/>
        </p:nvSpPr>
        <p:spPr>
          <a:xfrm>
            <a:off x="6858000" y="4953000"/>
            <a:ext cx="9906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8693" name="矩形 28693"/>
          <p:cNvSpPr/>
          <p:nvPr/>
        </p:nvSpPr>
        <p:spPr>
          <a:xfrm>
            <a:off x="6858000" y="4267200"/>
            <a:ext cx="9906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8694" name="矩形 28694"/>
          <p:cNvSpPr/>
          <p:nvPr/>
        </p:nvSpPr>
        <p:spPr>
          <a:xfrm>
            <a:off x="6781800" y="3124200"/>
            <a:ext cx="9906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buClrTx/>
              <a:buSzTx/>
              <a:buFontTx/>
            </a:pPr>
            <a:r>
              <a:rPr lang="zh-CN" altLang="en-US" b="1" dirty="0">
                <a:latin typeface="Arial" panose="020B0604020202020204" pitchFamily="34" charset="0"/>
                <a:ea typeface="宋体" panose="02010600030101010101" pitchFamily="2" charset="-122"/>
              </a:rPr>
              <a:t>零售商</a:t>
            </a:r>
            <a:endParaRPr lang="zh-CN" altLang="en-US" b="1" dirty="0">
              <a:latin typeface="Arial" panose="020B0604020202020204" pitchFamily="34" charset="0"/>
              <a:ea typeface="宋体" panose="02010600030101010101" pitchFamily="2" charset="-122"/>
            </a:endParaRPr>
          </a:p>
        </p:txBody>
      </p:sp>
      <p:sp>
        <p:nvSpPr>
          <p:cNvPr id="28695" name="直接连接符 28695"/>
          <p:cNvSpPr/>
          <p:nvPr/>
        </p:nvSpPr>
        <p:spPr>
          <a:xfrm flipV="1">
            <a:off x="6096000" y="4495800"/>
            <a:ext cx="762000" cy="228600"/>
          </a:xfrm>
          <a:prstGeom prst="line">
            <a:avLst/>
          </a:prstGeom>
          <a:ln w="25400" cap="flat" cmpd="sng">
            <a:solidFill>
              <a:schemeClr val="tx1"/>
            </a:solidFill>
            <a:prstDash val="solid"/>
            <a:round/>
            <a:headEnd type="none" w="med" len="med"/>
            <a:tailEnd type="none" w="med" len="med"/>
          </a:ln>
        </p:spPr>
      </p:sp>
      <p:sp>
        <p:nvSpPr>
          <p:cNvPr id="28696" name="直接连接符 28696"/>
          <p:cNvSpPr/>
          <p:nvPr/>
        </p:nvSpPr>
        <p:spPr>
          <a:xfrm>
            <a:off x="6096000" y="4800600"/>
            <a:ext cx="762000" cy="304800"/>
          </a:xfrm>
          <a:prstGeom prst="line">
            <a:avLst/>
          </a:prstGeom>
          <a:ln w="25400" cap="flat" cmpd="sng">
            <a:solidFill>
              <a:schemeClr val="tx1"/>
            </a:solidFill>
            <a:prstDash val="solid"/>
            <a:round/>
            <a:headEnd type="none" w="med" len="med"/>
            <a:tailEnd type="none" w="med" len="med"/>
          </a:ln>
        </p:spPr>
      </p:sp>
      <p:sp>
        <p:nvSpPr>
          <p:cNvPr id="28697" name="文本框 28697"/>
          <p:cNvSpPr txBox="1"/>
          <p:nvPr/>
        </p:nvSpPr>
        <p:spPr>
          <a:xfrm>
            <a:off x="838200" y="5715000"/>
            <a:ext cx="56388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楷体_GB2312" pitchFamily="1" charset="-122"/>
              </a:rPr>
              <a:t>格力模式下的销售渠道结构</a:t>
            </a:r>
            <a:r>
              <a:rPr lang="en-US" altLang="zh-CN" sz="2000" b="1" dirty="0">
                <a:solidFill>
                  <a:srgbClr val="CC3300"/>
                </a:solidFill>
                <a:latin typeface="Arial" panose="020B0604020202020204" pitchFamily="34" charset="0"/>
                <a:ea typeface="宋体" panose="02010600030101010101" pitchFamily="2" charset="-122"/>
              </a:rPr>
              <a:t>——</a:t>
            </a:r>
            <a:r>
              <a:rPr lang="zh-CN" altLang="en-US" sz="2000" b="1" dirty="0">
                <a:solidFill>
                  <a:srgbClr val="CC3300"/>
                </a:solidFill>
                <a:latin typeface="Arial" panose="020B0604020202020204" pitchFamily="34" charset="0"/>
                <a:ea typeface="宋体" panose="02010600030101010101" pitchFamily="2" charset="-122"/>
              </a:rPr>
              <a:t>厂商股份合作制 </a:t>
            </a:r>
            <a:endParaRPr lang="zh-CN" altLang="en-US" sz="2000" b="1" dirty="0">
              <a:solidFill>
                <a:srgbClr val="CC3300"/>
              </a:solidFill>
              <a:latin typeface="Arial" panose="020B0604020202020204" pitchFamily="34" charset="0"/>
              <a:ea typeface="宋体" panose="02010600030101010101" pitchFamily="2" charset="-122"/>
            </a:endParaRPr>
          </a:p>
        </p:txBody>
      </p:sp>
      <p:sp>
        <p:nvSpPr>
          <p:cNvPr id="28698" name="动作按钮: 后退或前一项 28698">
            <a:hlinkClick r:id="rId1" action="ppaction://hlinksldjump"/>
          </p:cNvPr>
          <p:cNvSpPr/>
          <p:nvPr/>
        </p:nvSpPr>
        <p:spPr>
          <a:xfrm>
            <a:off x="7620000" y="6096000"/>
            <a:ext cx="533400" cy="3048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8699" name="动作按钮: 自定义 28699">
            <a:hlinkClick r:id="rId2" action="ppaction://hlinksldjump"/>
          </p:cNvPr>
          <p:cNvSpPr/>
          <p:nvPr/>
        </p:nvSpPr>
        <p:spPr>
          <a:xfrm>
            <a:off x="685800" y="6248400"/>
            <a:ext cx="457200" cy="3048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28700"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8702" name="矩形 28701"/>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哆败赐攫鹿眼渗贮御颤延脑望叙磕滴柳宅有流堵贤良硫姨暖茶冠低迎市陋渠道策划渠道策划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文本占位符 29697"/>
          <p:cNvSpPr>
            <a:spLocks noGrp="1"/>
          </p:cNvSpPr>
          <p:nvPr>
            <p:ph type="body"/>
          </p:nvPr>
        </p:nvSpPr>
        <p:spPr>
          <a:xfrm>
            <a:off x="0" y="1066800"/>
            <a:ext cx="8229600" cy="1143000"/>
          </a:xfrm>
        </p:spPr>
        <p:txBody>
          <a:bodyPr anchor="t"/>
          <a:p>
            <a:pPr lvl="1">
              <a:buClrTx/>
              <a:buSzTx/>
              <a:buFontTx/>
              <a:buNone/>
            </a:pPr>
            <a:r>
              <a:rPr lang="zh-CN" altLang="en-US" sz="2400" b="1" dirty="0">
                <a:solidFill>
                  <a:srgbClr val="000000"/>
                </a:solidFill>
              </a:rPr>
              <a:t>（四）销售渠道系统的管理策略</a:t>
            </a:r>
            <a:r>
              <a:rPr lang="zh-CN" altLang="en-US" sz="2400" dirty="0">
                <a:solidFill>
                  <a:srgbClr val="000000"/>
                </a:solidFill>
              </a:rPr>
              <a:t> </a:t>
            </a:r>
            <a:endParaRPr lang="zh-CN" altLang="en-US" sz="2400" dirty="0">
              <a:solidFill>
                <a:srgbClr val="000000"/>
              </a:solidFill>
            </a:endParaRPr>
          </a:p>
        </p:txBody>
      </p:sp>
      <p:sp>
        <p:nvSpPr>
          <p:cNvPr id="29698" name="文本框 29698"/>
          <p:cNvSpPr txBox="1"/>
          <p:nvPr/>
        </p:nvSpPr>
        <p:spPr>
          <a:xfrm>
            <a:off x="457200" y="1752600"/>
            <a:ext cx="2819400" cy="1004888"/>
          </a:xfrm>
          <a:prstGeom prst="rect">
            <a:avLst/>
          </a:prstGeom>
          <a:noFill/>
          <a:ln w="9525">
            <a:noFill/>
          </a:ln>
        </p:spPr>
        <p:txBody>
          <a:bodyPr anchor="t">
            <a:spAutoFit/>
          </a:bodyPr>
          <a:p>
            <a:pPr>
              <a:spcBef>
                <a:spcPct val="50000"/>
              </a:spcBef>
              <a:buClrTx/>
              <a:buSzTx/>
              <a:buFontTx/>
            </a:pPr>
            <a:r>
              <a:rPr lang="en-US" altLang="zh-CN" sz="2400" b="1" dirty="0">
                <a:latin typeface="Arial" panose="020B0604020202020204" pitchFamily="34" charset="0"/>
                <a:ea typeface="宋体" panose="02010600030101010101" pitchFamily="2" charset="-122"/>
              </a:rPr>
              <a:t>1</a:t>
            </a:r>
            <a:r>
              <a:rPr lang="zh-CN" altLang="en-US" sz="2400" b="1" dirty="0">
                <a:latin typeface="Arial" panose="020B0604020202020204" pitchFamily="34" charset="0"/>
                <a:ea typeface="宋体" panose="02010600030101010101" pitchFamily="2" charset="-122"/>
              </a:rPr>
              <a:t>、激励渠道成员</a:t>
            </a:r>
            <a:endParaRPr lang="zh-CN" altLang="en-US" sz="2400" b="1" dirty="0">
              <a:latin typeface="Arial" panose="020B0604020202020204" pitchFamily="34" charset="0"/>
              <a:ea typeface="宋体" panose="02010600030101010101" pitchFamily="2" charset="-122"/>
            </a:endParaRPr>
          </a:p>
          <a:p>
            <a:pPr>
              <a:spcBef>
                <a:spcPct val="50000"/>
              </a:spcBef>
              <a:buClrTx/>
              <a:buSzTx/>
              <a:buFontTx/>
            </a:pPr>
            <a:endParaRPr lang="zh-CN" altLang="en-US" sz="2400" b="1" dirty="0">
              <a:latin typeface="Arial" panose="020B0604020202020204" pitchFamily="34" charset="0"/>
              <a:ea typeface="宋体" panose="02010600030101010101" pitchFamily="2" charset="-122"/>
            </a:endParaRPr>
          </a:p>
        </p:txBody>
      </p:sp>
      <p:sp>
        <p:nvSpPr>
          <p:cNvPr id="29699" name="矩形 29699"/>
          <p:cNvSpPr/>
          <p:nvPr/>
        </p:nvSpPr>
        <p:spPr>
          <a:xfrm>
            <a:off x="457200" y="3200400"/>
            <a:ext cx="2498725" cy="457200"/>
          </a:xfrm>
          <a:prstGeom prst="rect">
            <a:avLst/>
          </a:prstGeom>
          <a:noFill/>
          <a:ln w="9525">
            <a:noFill/>
          </a:ln>
        </p:spPr>
        <p:txBody>
          <a:bodyPr wrap="none" anchor="t">
            <a:spAutoFit/>
          </a:bodyPr>
          <a:p>
            <a:pPr>
              <a:buClrTx/>
              <a:buSzTx/>
              <a:buFontTx/>
            </a:pPr>
            <a:r>
              <a:rPr lang="en-US" altLang="zh-CN" sz="2400" b="1" dirty="0">
                <a:latin typeface="Arial" panose="020B0604020202020204" pitchFamily="34" charset="0"/>
                <a:ea typeface="宋体" panose="02010600030101010101" pitchFamily="2" charset="-122"/>
              </a:rPr>
              <a:t>2</a:t>
            </a:r>
            <a:r>
              <a:rPr lang="zh-CN" altLang="en-US" sz="2400" b="1" dirty="0">
                <a:latin typeface="Arial" panose="020B0604020202020204" pitchFamily="34" charset="0"/>
                <a:ea typeface="宋体" panose="02010600030101010101" pitchFamily="2" charset="-122"/>
              </a:rPr>
              <a:t>、评估渠道成员</a:t>
            </a:r>
            <a:endParaRPr lang="zh-CN" altLang="en-US" sz="2400" b="1" dirty="0">
              <a:latin typeface="Arial" panose="020B0604020202020204" pitchFamily="34" charset="0"/>
              <a:ea typeface="宋体" panose="02010600030101010101" pitchFamily="2" charset="-122"/>
            </a:endParaRPr>
          </a:p>
        </p:txBody>
      </p:sp>
      <p:sp>
        <p:nvSpPr>
          <p:cNvPr id="29700" name="矩形 29700"/>
          <p:cNvSpPr/>
          <p:nvPr/>
        </p:nvSpPr>
        <p:spPr>
          <a:xfrm>
            <a:off x="381000" y="4876800"/>
            <a:ext cx="2582863" cy="457200"/>
          </a:xfrm>
          <a:prstGeom prst="rect">
            <a:avLst/>
          </a:prstGeom>
          <a:noFill/>
          <a:ln w="9525">
            <a:noFill/>
          </a:ln>
        </p:spPr>
        <p:txBody>
          <a:bodyPr wrap="none" anchor="t">
            <a:spAutoFit/>
          </a:bodyPr>
          <a:p>
            <a:pPr>
              <a:spcBef>
                <a:spcPct val="50000"/>
              </a:spcBef>
              <a:buClrTx/>
              <a:buSzTx/>
              <a:buFontTx/>
            </a:pPr>
            <a:r>
              <a:rPr lang="en-US" altLang="zh-CN" sz="2400" b="1" dirty="0">
                <a:latin typeface="Arial" panose="020B0604020202020204" pitchFamily="34" charset="0"/>
                <a:ea typeface="宋体" panose="02010600030101010101" pitchFamily="2" charset="-122"/>
              </a:rPr>
              <a:t> 3</a:t>
            </a:r>
            <a:r>
              <a:rPr lang="zh-CN" altLang="en-US"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hlinkClick r:id="rId1" action="ppaction://hlinksldjump"/>
              </a:rPr>
              <a:t>调整销售渠道</a:t>
            </a:r>
            <a:endParaRPr lang="zh-CN" altLang="en-US" sz="2400" b="1" dirty="0">
              <a:latin typeface="Arial" panose="020B0604020202020204" pitchFamily="34" charset="0"/>
              <a:ea typeface="宋体" panose="02010600030101010101" pitchFamily="2" charset="-122"/>
            </a:endParaRPr>
          </a:p>
        </p:txBody>
      </p:sp>
      <p:sp>
        <p:nvSpPr>
          <p:cNvPr id="29701" name="文本框 29701"/>
          <p:cNvSpPr txBox="1"/>
          <p:nvPr/>
        </p:nvSpPr>
        <p:spPr>
          <a:xfrm>
            <a:off x="685800" y="3733800"/>
            <a:ext cx="7924800" cy="1006475"/>
          </a:xfrm>
          <a:prstGeom prst="rect">
            <a:avLst/>
          </a:prstGeom>
          <a:noFill/>
          <a:ln w="9525">
            <a:noFill/>
          </a:ln>
        </p:spPr>
        <p:txBody>
          <a:bodyPr anchor="t">
            <a:spAutoFit/>
          </a:bodyPr>
          <a:p>
            <a:pPr>
              <a:spcBef>
                <a:spcPct val="50000"/>
              </a:spcBef>
              <a:buClrTx/>
              <a:buSzTx/>
              <a:buFontTx/>
            </a:pPr>
            <a:r>
              <a:rPr lang="en-US" altLang="zh-CN" sz="2000" b="1" dirty="0">
                <a:latin typeface="Arial" panose="020B0604020202020204" pitchFamily="34" charset="0"/>
                <a:ea typeface="楷体_GB2312" pitchFamily="1" charset="-122"/>
              </a:rPr>
              <a:t>      </a:t>
            </a:r>
            <a:r>
              <a:rPr lang="zh-CN" altLang="en-US" sz="2000" b="1" dirty="0">
                <a:latin typeface="Arial" panose="020B0604020202020204" pitchFamily="34" charset="0"/>
                <a:ea typeface="楷体_GB2312" pitchFamily="1" charset="-122"/>
              </a:rPr>
              <a:t>销售定额完成情况 ，平均存货水平，向顾客交货时间，损坏与遗失货物处理，对公司促销与培训计划的合作情况，货款返回状况 ，对顾客提供的服务</a:t>
            </a:r>
            <a:endParaRPr lang="zh-CN" altLang="en-US" sz="2000" b="1" dirty="0">
              <a:latin typeface="Arial" panose="020B0604020202020204" pitchFamily="34" charset="0"/>
              <a:ea typeface="楷体_GB2312" pitchFamily="1" charset="-122"/>
            </a:endParaRPr>
          </a:p>
        </p:txBody>
      </p:sp>
      <p:sp>
        <p:nvSpPr>
          <p:cNvPr id="29702" name="椭圆 29702"/>
          <p:cNvSpPr/>
          <p:nvPr/>
        </p:nvSpPr>
        <p:spPr>
          <a:xfrm>
            <a:off x="304800" y="5257800"/>
            <a:ext cx="5257800" cy="1066800"/>
          </a:xfrm>
          <a:prstGeom prst="ellipse">
            <a:avLst/>
          </a:prstGeom>
          <a:noFill/>
          <a:ln w="9525">
            <a:noFill/>
          </a:ln>
        </p:spPr>
        <p:txBody>
          <a:bodyPr wrap="none" anchor="ctr"/>
          <a:p>
            <a:pPr algn="ctr">
              <a:buClrTx/>
              <a:buSzTx/>
              <a:buFontTx/>
            </a:pPr>
            <a:r>
              <a:rPr lang="en-US" altLang="zh-CN" sz="2000" b="1" dirty="0">
                <a:latin typeface="Arial" panose="020B0604020202020204" pitchFamily="34" charset="0"/>
                <a:ea typeface="楷体_GB2312" pitchFamily="1" charset="-122"/>
              </a:rPr>
              <a:t>         </a:t>
            </a:r>
            <a:r>
              <a:rPr lang="zh-CN" altLang="en-US" sz="2000" b="1" dirty="0">
                <a:latin typeface="Arial" panose="020B0604020202020204" pitchFamily="34" charset="0"/>
                <a:ea typeface="楷体_GB2312" pitchFamily="1" charset="-122"/>
              </a:rPr>
              <a:t>增减成员、增减渠道、对整体渠道进行调整</a:t>
            </a:r>
            <a:endParaRPr lang="zh-CN" altLang="en-US" sz="2000" b="1" dirty="0">
              <a:latin typeface="Arial" panose="020B0604020202020204" pitchFamily="34" charset="0"/>
              <a:ea typeface="楷体_GB2312" pitchFamily="1" charset="-122"/>
            </a:endParaRPr>
          </a:p>
        </p:txBody>
      </p:sp>
      <p:sp>
        <p:nvSpPr>
          <p:cNvPr id="29703" name="文本框 29703"/>
          <p:cNvSpPr txBox="1"/>
          <p:nvPr/>
        </p:nvSpPr>
        <p:spPr>
          <a:xfrm>
            <a:off x="685800" y="2362200"/>
            <a:ext cx="7924800" cy="1158875"/>
          </a:xfrm>
          <a:prstGeom prst="rect">
            <a:avLst/>
          </a:prstGeom>
          <a:noFill/>
          <a:ln w="9525">
            <a:noFill/>
          </a:ln>
        </p:spPr>
        <p:txBody>
          <a:bodyPr anchor="t">
            <a:spAutoFit/>
          </a:bodyPr>
          <a:p>
            <a:pPr>
              <a:buClrTx/>
              <a:buSzTx/>
              <a:buFontTx/>
            </a:pPr>
            <a:r>
              <a:rPr lang="en-US" altLang="zh-CN" sz="2000" b="1" dirty="0">
                <a:latin typeface="Arial" panose="020B0604020202020204" pitchFamily="34" charset="0"/>
                <a:ea typeface="楷体_GB2312" pitchFamily="1" charset="-122"/>
              </a:rPr>
              <a:t>      </a:t>
            </a:r>
            <a:r>
              <a:rPr lang="zh-CN" altLang="en-US" sz="2000" b="1" dirty="0">
                <a:latin typeface="Arial" panose="020B0604020202020204" pitchFamily="34" charset="0"/>
                <a:ea typeface="楷体_GB2312" pitchFamily="1" charset="-122"/>
              </a:rPr>
              <a:t>向其提供物美价廉、适销对路的产品，促销支持，资金资助，提     供信息。</a:t>
            </a:r>
            <a:endParaRPr lang="zh-CN" altLang="en-US" sz="2000" b="1" dirty="0">
              <a:latin typeface="Arial" panose="020B0604020202020204" pitchFamily="34" charset="0"/>
              <a:ea typeface="楷体_GB2312" pitchFamily="1" charset="-122"/>
            </a:endParaRPr>
          </a:p>
          <a:p>
            <a:pPr>
              <a:spcBef>
                <a:spcPct val="50000"/>
              </a:spcBef>
              <a:buClrTx/>
              <a:buSzTx/>
              <a:buFontTx/>
            </a:pPr>
            <a:endParaRPr lang="zh-CN" altLang="en-US" sz="2000" b="1" dirty="0">
              <a:latin typeface="Arial" panose="020B0604020202020204" pitchFamily="34" charset="0"/>
              <a:ea typeface="楷体_GB2312" pitchFamily="1" charset="-122"/>
            </a:endParaRPr>
          </a:p>
        </p:txBody>
      </p:sp>
      <p:sp>
        <p:nvSpPr>
          <p:cNvPr id="2970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29706" name="矩形 2970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绰枫纂撑铆刑韦词砒昨妖类司着染狠脏晶翠英警束臻血舅擎挠寒昭班亦尾渠道策划渠道策划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7">
                                            <p:txEl>
                                              <p:charRg st="0" end="16"/>
                                            </p:txEl>
                                          </p:spTgt>
                                        </p:tgtEl>
                                        <p:attrNameLst>
                                          <p:attrName>style.visibility</p:attrName>
                                        </p:attrNameLst>
                                      </p:cBhvr>
                                      <p:to>
                                        <p:strVal val="visible"/>
                                      </p:to>
                                    </p:set>
                                    <p:animEffect transition="in" filter="blinds(horizontal)">
                                      <p:cBhvr>
                                        <p:cTn id="7" dur="500"/>
                                        <p:tgtEl>
                                          <p:spTgt spid="29697">
                                            <p:txEl>
                                              <p:charRg st="0" end="16"/>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9698">
                                            <p:txEl>
                                              <p:charRg st="0" end="9"/>
                                            </p:txEl>
                                          </p:spTgt>
                                        </p:tgtEl>
                                        <p:attrNameLst>
                                          <p:attrName>style.visibility</p:attrName>
                                        </p:attrNameLst>
                                      </p:cBhvr>
                                      <p:to>
                                        <p:strVal val="visible"/>
                                      </p:to>
                                    </p:set>
                                    <p:animEffect transition="in" filter="checkerboard(across)">
                                      <p:cBhvr>
                                        <p:cTn id="12" dur="500"/>
                                        <p:tgtEl>
                                          <p:spTgt spid="29698">
                                            <p:txEl>
                                              <p:charRg st="0"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703"/>
                                        </p:tgtEl>
                                        <p:attrNameLst>
                                          <p:attrName>style.visibility</p:attrName>
                                        </p:attrNameLst>
                                      </p:cBhvr>
                                      <p:to>
                                        <p:strVal val="visible"/>
                                      </p:to>
                                    </p:set>
                                    <p:animEffect transition="in" filter="checkerboard(across)">
                                      <p:cBhvr>
                                        <p:cTn id="17" dur="500"/>
                                        <p:tgtEl>
                                          <p:spTgt spid="2970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699"/>
                                        </p:tgtEl>
                                        <p:attrNameLst>
                                          <p:attrName>style.visibility</p:attrName>
                                        </p:attrNameLst>
                                      </p:cBhvr>
                                      <p:to>
                                        <p:strVal val="visible"/>
                                      </p:to>
                                    </p:set>
                                    <p:animEffect transition="in" filter="checkerboard(across)">
                                      <p:cBhvr>
                                        <p:cTn id="22" dur="500"/>
                                        <p:tgtEl>
                                          <p:spTgt spid="2969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9701"/>
                                        </p:tgtEl>
                                        <p:attrNameLst>
                                          <p:attrName>style.visibility</p:attrName>
                                        </p:attrNameLst>
                                      </p:cBhvr>
                                      <p:to>
                                        <p:strVal val="visible"/>
                                      </p:to>
                                    </p:set>
                                    <p:animEffect transition="in" filter="checkerboard(across)">
                                      <p:cBhvr>
                                        <p:cTn id="27" dur="500"/>
                                        <p:tgtEl>
                                          <p:spTgt spid="2970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9700"/>
                                        </p:tgtEl>
                                        <p:attrNameLst>
                                          <p:attrName>style.visibility</p:attrName>
                                        </p:attrNameLst>
                                      </p:cBhvr>
                                      <p:to>
                                        <p:strVal val="visible"/>
                                      </p:to>
                                    </p:set>
                                    <p:animEffect transition="in" filter="checkerboard(across)">
                                      <p:cBhvr>
                                        <p:cTn id="32" dur="500"/>
                                        <p:tgtEl>
                                          <p:spTgt spid="2970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9702"/>
                                        </p:tgtEl>
                                        <p:attrNameLst>
                                          <p:attrName>style.visibility</p:attrName>
                                        </p:attrNameLst>
                                      </p:cBhvr>
                                      <p:to>
                                        <p:strVal val="visible"/>
                                      </p:to>
                                    </p:set>
                                    <p:animEffect transition="in" filter="checkerboard(across)">
                                      <p:cBhvr>
                                        <p:cTn id="37"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build="p"/>
      <p:bldP spid="29699" grpId="0"/>
      <p:bldP spid="29700" grpId="0"/>
      <p:bldP spid="29701" grpId="0"/>
      <p:bldP spid="29702" grpId="0"/>
      <p:bldP spid="2970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标题 30721"/>
          <p:cNvSpPr>
            <a:spLocks noGrp="1"/>
          </p:cNvSpPr>
          <p:nvPr>
            <p:ph type="title"/>
          </p:nvPr>
        </p:nvSpPr>
        <p:spPr>
          <a:xfrm>
            <a:off x="2514600" y="-225425"/>
            <a:ext cx="8229600" cy="1139825"/>
          </a:xfrm>
        </p:spPr>
        <p:txBody>
          <a:bodyPr anchor="b"/>
          <a:p>
            <a:pPr>
              <a:buClrTx/>
              <a:buSzTx/>
              <a:buFontTx/>
              <a:buNone/>
            </a:pPr>
            <a:r>
              <a:rPr lang="zh-CN" altLang="en-US" sz="2400" b="1" dirty="0">
                <a:solidFill>
                  <a:srgbClr val="FF0000"/>
                </a:solidFill>
                <a:ea typeface="方正舒体" pitchFamily="2" charset="-122"/>
              </a:rPr>
              <a:t>宝洁公司的终端管理</a:t>
            </a:r>
            <a:endParaRPr lang="zh-CN" altLang="en-US" sz="2400" b="1" dirty="0">
              <a:solidFill>
                <a:srgbClr val="FF0000"/>
              </a:solidFill>
              <a:ea typeface="方正舒体" pitchFamily="2" charset="-122"/>
            </a:endParaRPr>
          </a:p>
        </p:txBody>
      </p:sp>
      <p:sp>
        <p:nvSpPr>
          <p:cNvPr id="30722" name="文本占位符 30722"/>
          <p:cNvSpPr>
            <a:spLocks noGrp="1"/>
          </p:cNvSpPr>
          <p:nvPr>
            <p:ph type="body"/>
          </p:nvPr>
        </p:nvSpPr>
        <p:spPr>
          <a:xfrm>
            <a:off x="0" y="838200"/>
            <a:ext cx="8915400" cy="4525963"/>
          </a:xfrm>
        </p:spPr>
        <p:txBody>
          <a:bodyPr anchor="t"/>
          <a:p>
            <a:pPr>
              <a:lnSpc>
                <a:spcPct val="120000"/>
              </a:lnSpc>
              <a:buClrTx/>
              <a:buSzTx/>
              <a:buFontTx/>
              <a:buNone/>
            </a:pPr>
            <a:r>
              <a:rPr lang="en-US" altLang="zh-CN" b="1" dirty="0">
                <a:latin typeface="楷体_GB2312" pitchFamily="1" charset="-122"/>
                <a:ea typeface="楷体_GB2312" pitchFamily="1" charset="-122"/>
              </a:rPr>
              <a:t>     </a:t>
            </a:r>
            <a:r>
              <a:rPr lang="en-US" altLang="zh-CN" sz="1800" b="1" dirty="0">
                <a:latin typeface="楷体_GB2312" pitchFamily="1" charset="-122"/>
                <a:ea typeface="楷体_GB2312" pitchFamily="1" charset="-122"/>
              </a:rPr>
              <a:t>“</a:t>
            </a:r>
            <a:r>
              <a:rPr lang="zh-CN" altLang="en-US" sz="1800" b="1" dirty="0">
                <a:latin typeface="楷体_GB2312" pitchFamily="1" charset="-122"/>
                <a:ea typeface="楷体_GB2312" pitchFamily="1" charset="-122"/>
              </a:rPr>
              <a:t>经销商即办事处”是宝洁公司的一句口号，意味着宝洁公司的一切市场销售、管理工作均以经销商为中心，一切终端铺货、陈列等工作，必须借助经销商的力量。      </a:t>
            </a:r>
            <a:endParaRPr lang="zh-CN" altLang="en-US" sz="1800" b="1" dirty="0">
              <a:latin typeface="楷体_GB2312" pitchFamily="1" charset="-122"/>
              <a:ea typeface="楷体_GB2312" pitchFamily="1" charset="-122"/>
            </a:endParaRPr>
          </a:p>
          <a:p>
            <a:pPr>
              <a:lnSpc>
                <a:spcPct val="120000"/>
              </a:lnSpc>
              <a:buClrTx/>
              <a:buSzTx/>
              <a:buFontTx/>
              <a:buNone/>
            </a:pPr>
            <a:r>
              <a:rPr lang="zh-CN" altLang="en-US" sz="1800" b="1" dirty="0">
                <a:latin typeface="楷体_GB2312" pitchFamily="1" charset="-122"/>
                <a:ea typeface="楷体_GB2312" pitchFamily="1" charset="-122"/>
              </a:rPr>
              <a:t>        宝洁公司每开发一个新的城市市场，原则上只找一家经销商（大城市可以</a:t>
            </a:r>
            <a:r>
              <a:rPr lang="en-US" altLang="zh-CN" sz="1800" b="1" dirty="0">
                <a:latin typeface="楷体_GB2312" pitchFamily="1" charset="-122"/>
                <a:ea typeface="楷体_GB2312" pitchFamily="1" charset="-122"/>
              </a:rPr>
              <a:t>2</a:t>
            </a:r>
            <a:r>
              <a:rPr lang="zh-CN" altLang="en-US" sz="1800" b="1" dirty="0">
                <a:latin typeface="楷体_GB2312" pitchFamily="1" charset="-122"/>
                <a:ea typeface="楷体_GB2312" pitchFamily="1" charset="-122"/>
              </a:rPr>
              <a:t>至</a:t>
            </a:r>
            <a:r>
              <a:rPr lang="en-US" altLang="zh-CN" sz="1800" b="1" dirty="0">
                <a:latin typeface="楷体_GB2312" pitchFamily="1" charset="-122"/>
                <a:ea typeface="楷体_GB2312" pitchFamily="1" charset="-122"/>
              </a:rPr>
              <a:t>3</a:t>
            </a:r>
            <a:r>
              <a:rPr lang="zh-CN" altLang="en-US" sz="1800" b="1" dirty="0">
                <a:latin typeface="楷体_GB2312" pitchFamily="1" charset="-122"/>
                <a:ea typeface="楷体_GB2312" pitchFamily="1" charset="-122"/>
              </a:rPr>
              <a:t>家，派驻一位厂家代表。该厂家代表的办公场所就设在经销商营业处，肩负全面开发、管理该区域市场的任务，其核心职责是管理经销商及经销商下属销售队伍。宝洁公司要求经销商组建宝洁产品专营小组，由厂家代表负责该小组的日常管理。专营小组成员一般</a:t>
            </a:r>
            <a:r>
              <a:rPr lang="en-US" altLang="zh-CN" sz="1800" b="1" dirty="0">
                <a:latin typeface="楷体_GB2312" pitchFamily="1" charset="-122"/>
                <a:ea typeface="楷体_GB2312" pitchFamily="1" charset="-122"/>
              </a:rPr>
              <a:t>10</a:t>
            </a:r>
            <a:r>
              <a:rPr lang="zh-CN" altLang="en-US" sz="1800" b="1" dirty="0">
                <a:latin typeface="楷体_GB2312" pitchFamily="1" charset="-122"/>
                <a:ea typeface="楷体_GB2312" pitchFamily="1" charset="-122"/>
              </a:rPr>
              <a:t>人以上，具体又可以分为大中型零售店、批发市场、深度分销三个小组。每个销售人员在给定的目标区域、目标客户范围内，运用“路线推销法”开展订货、收款、陈列、</a:t>
            </a:r>
            <a:r>
              <a:rPr lang="en-US" altLang="zh-CN" sz="1800" b="1" dirty="0">
                <a:latin typeface="楷体_GB2312" pitchFamily="1" charset="-122"/>
                <a:ea typeface="楷体_GB2312" pitchFamily="1" charset="-122"/>
              </a:rPr>
              <a:t>POP</a:t>
            </a:r>
            <a:r>
              <a:rPr lang="zh-CN" altLang="en-US" sz="1800" b="1" dirty="0">
                <a:latin typeface="楷体_GB2312" pitchFamily="1" charset="-122"/>
                <a:ea typeface="楷体_GB2312" pitchFamily="1" charset="-122"/>
              </a:rPr>
              <a:t>张贴等系列销售活动</a:t>
            </a:r>
            <a:r>
              <a:rPr lang="zh-CN" altLang="en-US" sz="2400" b="1" dirty="0">
                <a:latin typeface="楷体_GB2312" pitchFamily="1" charset="-122"/>
                <a:ea typeface="楷体_GB2312" pitchFamily="1" charset="-122"/>
              </a:rPr>
              <a:t>。</a:t>
            </a:r>
            <a:endParaRPr lang="zh-CN" altLang="en-US" sz="2400" b="1" dirty="0">
              <a:latin typeface="楷体_GB2312" pitchFamily="1" charset="-122"/>
              <a:ea typeface="楷体_GB2312" pitchFamily="1" charset="-122"/>
            </a:endParaRPr>
          </a:p>
        </p:txBody>
      </p:sp>
      <p:pic>
        <p:nvPicPr>
          <p:cNvPr id="30723" name="图片 30723" descr="u=2625496797,2731740565&amp;gp=0">
            <a:hlinkClick r:id="rId1"/>
          </p:cNvPr>
          <p:cNvPicPr>
            <a:picLocks noChangeAspect="1"/>
          </p:cNvPicPr>
          <p:nvPr/>
        </p:nvPicPr>
        <p:blipFill>
          <a:blip r:embed="rId2"/>
          <a:stretch>
            <a:fillRect/>
          </a:stretch>
        </p:blipFill>
        <p:spPr>
          <a:xfrm>
            <a:off x="6400800" y="4630738"/>
            <a:ext cx="2286000" cy="2022475"/>
          </a:xfrm>
          <a:prstGeom prst="rect">
            <a:avLst/>
          </a:prstGeom>
          <a:noFill/>
          <a:ln w="9525">
            <a:noFill/>
          </a:ln>
        </p:spPr>
      </p:pic>
      <p:sp>
        <p:nvSpPr>
          <p:cNvPr id="30724" name="矩形 30724"/>
          <p:cNvSpPr/>
          <p:nvPr/>
        </p:nvSpPr>
        <p:spPr>
          <a:xfrm>
            <a:off x="381000" y="4800600"/>
            <a:ext cx="5410200" cy="1743075"/>
          </a:xfrm>
          <a:prstGeom prst="rect">
            <a:avLst/>
          </a:prstGeom>
          <a:noFill/>
          <a:ln w="9525">
            <a:noFill/>
          </a:ln>
        </p:spPr>
        <p:txBody>
          <a:bodyPr anchor="t">
            <a:spAutoFit/>
          </a:bodyPr>
          <a:p>
            <a:pPr>
              <a:lnSpc>
                <a:spcPct val="120000"/>
              </a:lnSpc>
              <a:spcBef>
                <a:spcPct val="20000"/>
              </a:spcBef>
              <a:buClrTx/>
              <a:buSzTx/>
              <a:buFontTx/>
            </a:pPr>
            <a:r>
              <a:rPr lang="en-US" altLang="zh-CN" b="1" dirty="0">
                <a:latin typeface="Arial" panose="020B0604020202020204" pitchFamily="34" charset="0"/>
                <a:ea typeface="楷体_GB2312" pitchFamily="1" charset="-122"/>
              </a:rPr>
              <a:t>       </a:t>
            </a:r>
            <a:r>
              <a:rPr lang="zh-CN" altLang="en-US" b="1" dirty="0">
                <a:latin typeface="Arial" panose="020B0604020202020204" pitchFamily="34" charset="0"/>
                <a:ea typeface="楷体_GB2312" pitchFamily="1" charset="-122"/>
              </a:rPr>
              <a:t>为了改善卖场陈列，一方面，宝洁公司要求成员通过良好的关系，免费争取到最佳陈列位、最多陈列面；另一方面，宝洁公司有专项陈列费、买位费及进场费给各大卖场，以确保大卖场的最佳陈列。</a:t>
            </a:r>
            <a:endParaRPr lang="zh-CN" altLang="en-US" b="1" dirty="0">
              <a:latin typeface="Arial" panose="020B0604020202020204" pitchFamily="34" charset="0"/>
              <a:ea typeface="楷体_GB2312" pitchFamily="1" charset="-122"/>
            </a:endParaRPr>
          </a:p>
        </p:txBody>
      </p:sp>
      <p:sp>
        <p:nvSpPr>
          <p:cNvPr id="30725" name="动作按钮: 自定义 30725">
            <a:hlinkClick r:id="" action="ppaction://hlinkshowjump?jump=firstslide"/>
          </p:cNvPr>
          <p:cNvSpPr/>
          <p:nvPr/>
        </p:nvSpPr>
        <p:spPr>
          <a:xfrm>
            <a:off x="5791200" y="6400800"/>
            <a:ext cx="457200" cy="2286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30726"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0728" name="矩形 30727"/>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颖譬甩筋颤裴枷网麦帛萄疵来地坛垛课辫歌兰撮苏自咽熄庚融旅渤释甄瘩渠道策划渠道策划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1"/>
                                        </p:tgtEl>
                                        <p:attrNameLst>
                                          <p:attrName>style.visibility</p:attrName>
                                        </p:attrNameLst>
                                      </p:cBhvr>
                                      <p:to>
                                        <p:strVal val="visible"/>
                                      </p:to>
                                    </p:set>
                                    <p:animEffect transition="in" filter="checkerboard(across)">
                                      <p:cBhvr>
                                        <p:cTn id="7" dur="500"/>
                                        <p:tgtEl>
                                          <p:spTgt spid="30721"/>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0722">
                                            <p:txEl>
                                              <p:charRg st="0" end="84"/>
                                            </p:txEl>
                                          </p:spTgt>
                                        </p:tgtEl>
                                        <p:attrNameLst>
                                          <p:attrName>style.visibility</p:attrName>
                                        </p:attrNameLst>
                                      </p:cBhvr>
                                      <p:to>
                                        <p:strVal val="visible"/>
                                      </p:to>
                                    </p:set>
                                    <p:anim calcmode="lin" valueType="num">
                                      <p:cBhvr>
                                        <p:cTn id="12" dur="1000" fill="hold"/>
                                        <p:tgtEl>
                                          <p:spTgt spid="30722">
                                            <p:txEl>
                                              <p:charRg st="0" end="84"/>
                                            </p:txEl>
                                          </p:spTgt>
                                        </p:tgtEl>
                                        <p:attrNameLst>
                                          <p:attrName>ppt_w</p:attrName>
                                        </p:attrNameLst>
                                      </p:cBhvr>
                                      <p:tavLst>
                                        <p:tav tm="0">
                                          <p:val>
                                            <p:strVal val="#ppt_w*0.70"/>
                                          </p:val>
                                        </p:tav>
                                        <p:tav tm="100000">
                                          <p:val>
                                            <p:strVal val="#ppt_w"/>
                                          </p:val>
                                        </p:tav>
                                      </p:tavLst>
                                    </p:anim>
                                    <p:anim calcmode="lin" valueType="num">
                                      <p:cBhvr>
                                        <p:cTn id="13" dur="1000" fill="hold"/>
                                        <p:tgtEl>
                                          <p:spTgt spid="30722">
                                            <p:txEl>
                                              <p:charRg st="0" end="84"/>
                                            </p:txEl>
                                          </p:spTgt>
                                        </p:tgtEl>
                                        <p:attrNameLst>
                                          <p:attrName>ppt_h</p:attrName>
                                        </p:attrNameLst>
                                      </p:cBhvr>
                                      <p:tavLst>
                                        <p:tav tm="0">
                                          <p:val>
                                            <p:strVal val="#ppt_h"/>
                                          </p:val>
                                        </p:tav>
                                        <p:tav tm="100000">
                                          <p:val>
                                            <p:strVal val="#ppt_h"/>
                                          </p:val>
                                        </p:tav>
                                      </p:tavLst>
                                    </p:anim>
                                    <p:animEffect transition="in" filter="fade">
                                      <p:cBhvr>
                                        <p:cTn id="14" dur="1000"/>
                                        <p:tgtEl>
                                          <p:spTgt spid="30722">
                                            <p:txEl>
                                              <p:charRg st="0" end="8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0722">
                                            <p:txEl>
                                              <p:charRg st="84" end="333"/>
                                            </p:txEl>
                                          </p:spTgt>
                                        </p:tgtEl>
                                        <p:attrNameLst>
                                          <p:attrName>style.visibility</p:attrName>
                                        </p:attrNameLst>
                                      </p:cBhvr>
                                      <p:to>
                                        <p:strVal val="visible"/>
                                      </p:to>
                                    </p:set>
                                    <p:anim calcmode="lin" valueType="num">
                                      <p:cBhvr>
                                        <p:cTn id="19" dur="1000" fill="hold"/>
                                        <p:tgtEl>
                                          <p:spTgt spid="30722">
                                            <p:txEl>
                                              <p:charRg st="84" end="333"/>
                                            </p:txEl>
                                          </p:spTgt>
                                        </p:tgtEl>
                                        <p:attrNameLst>
                                          <p:attrName>ppt_w</p:attrName>
                                        </p:attrNameLst>
                                      </p:cBhvr>
                                      <p:tavLst>
                                        <p:tav tm="0">
                                          <p:val>
                                            <p:strVal val="#ppt_w*0.70"/>
                                          </p:val>
                                        </p:tav>
                                        <p:tav tm="100000">
                                          <p:val>
                                            <p:strVal val="#ppt_w"/>
                                          </p:val>
                                        </p:tav>
                                      </p:tavLst>
                                    </p:anim>
                                    <p:anim calcmode="lin" valueType="num">
                                      <p:cBhvr>
                                        <p:cTn id="20" dur="1000" fill="hold"/>
                                        <p:tgtEl>
                                          <p:spTgt spid="30722">
                                            <p:txEl>
                                              <p:charRg st="84" end="333"/>
                                            </p:txEl>
                                          </p:spTgt>
                                        </p:tgtEl>
                                        <p:attrNameLst>
                                          <p:attrName>ppt_h</p:attrName>
                                        </p:attrNameLst>
                                      </p:cBhvr>
                                      <p:tavLst>
                                        <p:tav tm="0">
                                          <p:val>
                                            <p:strVal val="#ppt_h"/>
                                          </p:val>
                                        </p:tav>
                                        <p:tav tm="100000">
                                          <p:val>
                                            <p:strVal val="#ppt_h"/>
                                          </p:val>
                                        </p:tav>
                                      </p:tavLst>
                                    </p:anim>
                                    <p:animEffect transition="in" filter="fade">
                                      <p:cBhvr>
                                        <p:cTn id="21" dur="1000"/>
                                        <p:tgtEl>
                                          <p:spTgt spid="30722">
                                            <p:txEl>
                                              <p:charRg st="84" end="33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0724"/>
                                        </p:tgtEl>
                                        <p:attrNameLst>
                                          <p:attrName>style.visibility</p:attrName>
                                        </p:attrNameLst>
                                      </p:cBhvr>
                                      <p:to>
                                        <p:strVal val="visible"/>
                                      </p:to>
                                    </p:set>
                                    <p:animEffect transition="in" filter="checkerboard(across)">
                                      <p:cBhvr>
                                        <p:cTn id="26"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30722" grpId="0" build="p"/>
      <p:bldP spid="307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矩形 31745"/>
          <p:cNvSpPr/>
          <p:nvPr/>
        </p:nvSpPr>
        <p:spPr>
          <a:xfrm>
            <a:off x="228600" y="1295400"/>
            <a:ext cx="8153400" cy="2527300"/>
          </a:xfrm>
          <a:prstGeom prst="rect">
            <a:avLst/>
          </a:prstGeom>
          <a:noFill/>
          <a:ln w="9525">
            <a:noFill/>
          </a:ln>
        </p:spPr>
        <p:txBody>
          <a:bodyPr anchor="t">
            <a:spAutoFit/>
          </a:bodyPr>
          <a:p>
            <a:pPr>
              <a:buClrTx/>
              <a:buSzTx/>
              <a:buFontTx/>
            </a:pPr>
            <a:r>
              <a:rPr lang="en-US" altLang="zh-CN" sz="2400" b="1" dirty="0">
                <a:solidFill>
                  <a:schemeClr val="tx2"/>
                </a:solidFill>
                <a:latin typeface="Arial" panose="020B0604020202020204" pitchFamily="34" charset="0"/>
                <a:ea typeface="宋体" panose="02010600030101010101" pitchFamily="2" charset="-122"/>
              </a:rPr>
              <a:t> </a:t>
            </a:r>
            <a:r>
              <a:rPr lang="zh-CN" altLang="en-US" sz="2400" b="1" dirty="0">
                <a:solidFill>
                  <a:schemeClr val="tx2"/>
                </a:solidFill>
                <a:latin typeface="Arial" panose="020B0604020202020204" pitchFamily="34" charset="0"/>
                <a:ea typeface="宋体" panose="02010600030101010101" pitchFamily="2" charset="-122"/>
              </a:rPr>
              <a:t>（一）直复营销特点</a:t>
            </a:r>
            <a:endParaRPr lang="zh-CN" altLang="en-US" sz="2400" b="1" dirty="0">
              <a:solidFill>
                <a:schemeClr val="tx2"/>
              </a:solidFill>
              <a:latin typeface="Arial" panose="020B0604020202020204" pitchFamily="34" charset="0"/>
              <a:ea typeface="宋体" panose="02010600030101010101" pitchFamily="2" charset="-122"/>
            </a:endParaRPr>
          </a:p>
          <a:p>
            <a:pPr>
              <a:buClrTx/>
              <a:buSzTx/>
              <a:buFontTx/>
            </a:pPr>
            <a:endParaRPr lang="zh-CN" altLang="en-US" sz="2400" dirty="0">
              <a:solidFill>
                <a:schemeClr val="tx2"/>
              </a:solidFill>
              <a:latin typeface="Arial" panose="020B0604020202020204" pitchFamily="34" charset="0"/>
              <a:ea typeface="宋体" panose="02010600030101010101" pitchFamily="2" charset="-122"/>
            </a:endParaRPr>
          </a:p>
          <a:p>
            <a:pPr>
              <a:buClrTx/>
              <a:buSzTx/>
              <a:buFontTx/>
            </a:pPr>
            <a:r>
              <a:rPr lang="zh-CN" altLang="en-US" sz="2400" dirty="0">
                <a:latin typeface="Arial" panose="020B0604020202020204" pitchFamily="34" charset="0"/>
                <a:ea typeface="宋体" panose="02010600030101010101" pitchFamily="2" charset="-122"/>
              </a:rPr>
              <a:t>      </a:t>
            </a:r>
            <a:r>
              <a:rPr lang="zh-CN" altLang="en-US" sz="2400" b="1" dirty="0">
                <a:latin typeface="Arial" panose="020B0604020202020204" pitchFamily="34" charset="0"/>
                <a:ea typeface="宋体" panose="02010600030101010101" pitchFamily="2" charset="-122"/>
              </a:rPr>
              <a:t>生产者</a:t>
            </a:r>
            <a:r>
              <a:rPr lang="zh-CN" altLang="en-US" sz="2400" dirty="0">
                <a:latin typeface="Arial" panose="020B0604020202020204" pitchFamily="34" charset="0"/>
                <a:ea typeface="宋体" panose="02010600030101010101" pitchFamily="2" charset="-122"/>
              </a:rPr>
              <a:t>                                    </a:t>
            </a:r>
            <a:r>
              <a:rPr lang="zh-CN" altLang="en-US" sz="2400" b="1" dirty="0">
                <a:latin typeface="Arial" panose="020B0604020202020204" pitchFamily="34" charset="0"/>
                <a:ea typeface="宋体" panose="02010600030101010101" pitchFamily="2" charset="-122"/>
              </a:rPr>
              <a:t>消费者</a:t>
            </a:r>
            <a:endParaRPr lang="zh-CN" altLang="en-US" sz="2400" b="1" dirty="0">
              <a:latin typeface="Arial" panose="020B0604020202020204" pitchFamily="34" charset="0"/>
              <a:ea typeface="宋体" panose="02010600030101010101" pitchFamily="2" charset="-122"/>
            </a:endParaRPr>
          </a:p>
          <a:p>
            <a:pPr>
              <a:buClrTx/>
              <a:buSzTx/>
              <a:buFontTx/>
            </a:pPr>
            <a:endParaRPr lang="zh-CN" altLang="en-US" sz="2400" b="1" dirty="0">
              <a:latin typeface="Arial" panose="020B0604020202020204" pitchFamily="34" charset="0"/>
              <a:ea typeface="宋体" panose="02010600030101010101" pitchFamily="2" charset="-122"/>
            </a:endParaRPr>
          </a:p>
          <a:p>
            <a:pPr>
              <a:buClrTx/>
              <a:buSzTx/>
              <a:buFontTx/>
            </a:pPr>
            <a:r>
              <a:rPr lang="zh-CN" altLang="en-US" sz="2400" b="1" dirty="0">
                <a:latin typeface="Arial" panose="020B0604020202020204" pitchFamily="34" charset="0"/>
                <a:ea typeface="宋体" panose="02010600030101010101" pitchFamily="2" charset="-122"/>
              </a:rPr>
              <a:t>   </a:t>
            </a:r>
            <a:r>
              <a:rPr lang="zh-CN" altLang="en-US" sz="2000" b="1" dirty="0">
                <a:solidFill>
                  <a:srgbClr val="CC3300"/>
                </a:solidFill>
                <a:latin typeface="Arial" panose="020B0604020202020204" pitchFamily="34" charset="0"/>
                <a:ea typeface="宋体" panose="02010600030101010101" pitchFamily="2" charset="-122"/>
              </a:rPr>
              <a:t>与传统营销的比较：</a:t>
            </a:r>
            <a:endParaRPr lang="zh-CN" altLang="en-US" sz="2000" b="1" dirty="0">
              <a:solidFill>
                <a:srgbClr val="CC3300"/>
              </a:solidFill>
              <a:latin typeface="Arial" panose="020B0604020202020204" pitchFamily="34" charset="0"/>
              <a:ea typeface="宋体" panose="02010600030101010101" pitchFamily="2" charset="-122"/>
            </a:endParaRPr>
          </a:p>
          <a:p>
            <a:pPr>
              <a:buClrTx/>
              <a:buSzTx/>
              <a:buFontTx/>
            </a:pP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a:p>
            <a:pPr>
              <a:buClrTx/>
              <a:buSzTx/>
              <a:buFontTx/>
            </a:pPr>
            <a:r>
              <a:rPr lang="zh-CN" altLang="en-US" sz="2000" b="1" dirty="0">
                <a:solidFill>
                  <a:srgbClr val="CC3300"/>
                </a:solidFill>
                <a:latin typeface="Arial" panose="020B0604020202020204" pitchFamily="34" charset="0"/>
                <a:ea typeface="宋体" panose="02010600030101010101" pitchFamily="2" charset="-122"/>
              </a:rPr>
              <a:t>   </a:t>
            </a:r>
            <a:endParaRPr lang="zh-CN" altLang="en-US" sz="2000" b="1" dirty="0">
              <a:solidFill>
                <a:srgbClr val="CC3300"/>
              </a:solidFill>
              <a:latin typeface="Arial" panose="020B0604020202020204" pitchFamily="34" charset="0"/>
              <a:ea typeface="宋体" panose="02010600030101010101" pitchFamily="2" charset="-122"/>
            </a:endParaRPr>
          </a:p>
        </p:txBody>
      </p:sp>
      <p:sp>
        <p:nvSpPr>
          <p:cNvPr id="31746" name="矩形 31746"/>
          <p:cNvSpPr>
            <a:spLocks noRot="1"/>
          </p:cNvSpPr>
          <p:nvPr/>
        </p:nvSpPr>
        <p:spPr>
          <a:xfrm>
            <a:off x="0" y="304800"/>
            <a:ext cx="8540750" cy="1143000"/>
          </a:xfrm>
          <a:prstGeom prst="rect">
            <a:avLst/>
          </a:prstGeom>
          <a:noFill/>
          <a:ln w="9525">
            <a:noFill/>
          </a:ln>
        </p:spPr>
        <p:txBody>
          <a:bodyPr anchor="ctr"/>
          <a:p>
            <a:pPr>
              <a:buClrTx/>
              <a:buSzTx/>
              <a:buFontTx/>
            </a:pPr>
            <a:r>
              <a:rPr lang="en-US" altLang="zh-CN" sz="2800" b="1" dirty="0">
                <a:latin typeface="Times New Roman" panose="02020603050405020304" pitchFamily="2" charset="0"/>
                <a:ea typeface="宋体" panose="02010600030101010101" pitchFamily="2" charset="-122"/>
              </a:rPr>
              <a:t>     </a:t>
            </a:r>
            <a:r>
              <a:rPr lang="zh-CN" altLang="en-US" sz="2800" b="1" dirty="0">
                <a:latin typeface="Times New Roman" panose="02020603050405020304" pitchFamily="2" charset="0"/>
                <a:ea typeface="宋体" panose="02010600030101010101" pitchFamily="2" charset="-122"/>
              </a:rPr>
              <a:t>三、直复营销策划</a:t>
            </a:r>
            <a:endParaRPr lang="zh-CN" altLang="en-US" sz="2800" b="1" dirty="0">
              <a:latin typeface="Times New Roman" panose="02020603050405020304" pitchFamily="2" charset="0"/>
              <a:ea typeface="宋体" panose="02010600030101010101" pitchFamily="2" charset="-122"/>
            </a:endParaRPr>
          </a:p>
        </p:txBody>
      </p:sp>
      <p:sp>
        <p:nvSpPr>
          <p:cNvPr id="31747" name="右箭头 31747"/>
          <p:cNvSpPr/>
          <p:nvPr/>
        </p:nvSpPr>
        <p:spPr>
          <a:xfrm>
            <a:off x="2057400" y="2057400"/>
            <a:ext cx="2667000" cy="381000"/>
          </a:xfrm>
          <a:prstGeom prst="rightArrow">
            <a:avLst>
              <a:gd name="adj1" fmla="val 39166"/>
              <a:gd name="adj2" fmla="val 196291"/>
            </a:avLst>
          </a:prstGeom>
          <a:solidFill>
            <a:schemeClr val="accent1"/>
          </a:solidFill>
          <a:ln w="9525" cap="flat" cmpd="sng">
            <a:solidFill>
              <a:schemeClr val="tx1"/>
            </a:solidFill>
            <a:prstDash val="solid"/>
            <a:miter/>
            <a:headEnd type="none" w="med" len="med"/>
            <a:tailEnd type="none" w="med" len="med"/>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31748" name="文本框 31748"/>
          <p:cNvSpPr txBox="1"/>
          <p:nvPr/>
        </p:nvSpPr>
        <p:spPr>
          <a:xfrm>
            <a:off x="2895600" y="1752600"/>
            <a:ext cx="914400" cy="396875"/>
          </a:xfrm>
          <a:prstGeom prst="rect">
            <a:avLst/>
          </a:prstGeom>
          <a:noFill/>
          <a:ln w="9525">
            <a:noFill/>
          </a:ln>
        </p:spPr>
        <p:txBody>
          <a:bodyPr anchor="t">
            <a:spAutoFit/>
          </a:bodyPr>
          <a:p>
            <a:pPr>
              <a:spcBef>
                <a:spcPct val="50000"/>
              </a:spcBef>
              <a:buClrTx/>
              <a:buSzTx/>
              <a:buFontTx/>
            </a:pPr>
            <a:r>
              <a:rPr lang="zh-CN" altLang="en-US" sz="2000" b="1" dirty="0">
                <a:latin typeface="Arial" panose="020B0604020202020204" pitchFamily="34" charset="0"/>
                <a:ea typeface="楷体_GB2312" pitchFamily="1" charset="-122"/>
              </a:rPr>
              <a:t>产品</a:t>
            </a:r>
            <a:endParaRPr lang="zh-CN" altLang="en-US" sz="2000" b="1" dirty="0">
              <a:latin typeface="Arial" panose="020B0604020202020204" pitchFamily="34" charset="0"/>
              <a:ea typeface="楷体_GB2312" pitchFamily="1" charset="-122"/>
            </a:endParaRPr>
          </a:p>
        </p:txBody>
      </p:sp>
      <p:sp>
        <p:nvSpPr>
          <p:cNvPr id="31749" name="文本框 31749"/>
          <p:cNvSpPr txBox="1"/>
          <p:nvPr/>
        </p:nvSpPr>
        <p:spPr>
          <a:xfrm>
            <a:off x="533400" y="5181600"/>
            <a:ext cx="7467600" cy="641350"/>
          </a:xfrm>
          <a:prstGeom prst="rect">
            <a:avLst/>
          </a:prstGeom>
          <a:solidFill>
            <a:srgbClr val="808000">
              <a:alpha val="39999"/>
            </a:srgbClr>
          </a:solidFill>
          <a:ln w="9525">
            <a:noFill/>
          </a:ln>
        </p:spPr>
        <p:txBody>
          <a:bodyPr anchor="t">
            <a:spAutoFit/>
          </a:bodyPr>
          <a:p>
            <a:pPr>
              <a:buClrTx/>
              <a:buSzTx/>
              <a:buFontTx/>
            </a:pPr>
            <a:r>
              <a:rPr lang="zh-CN" altLang="en-US" b="1" dirty="0">
                <a:latin typeface="楷体_GB2312" pitchFamily="1" charset="-122"/>
                <a:ea typeface="楷体_GB2312" pitchFamily="1" charset="-122"/>
              </a:rPr>
              <a:t>直复营销：（</a:t>
            </a:r>
            <a:r>
              <a:rPr lang="en-US" altLang="zh-CN" b="1" dirty="0">
                <a:latin typeface="楷体_GB2312" pitchFamily="1" charset="-122"/>
                <a:ea typeface="楷体_GB2312" pitchFamily="1" charset="-122"/>
              </a:rPr>
              <a:t>direct marketing</a:t>
            </a:r>
            <a:r>
              <a:rPr lang="zh-CN" altLang="en-US" b="1" dirty="0">
                <a:latin typeface="楷体_GB2312" pitchFamily="1" charset="-122"/>
                <a:ea typeface="楷体_GB2312" pitchFamily="1" charset="-122"/>
              </a:rPr>
              <a:t>）通过广告、邮购目录、电话、电视、</a:t>
            </a:r>
            <a:endParaRPr lang="zh-CN" altLang="en-US" b="1" dirty="0">
              <a:latin typeface="楷体_GB2312" pitchFamily="1" charset="-122"/>
              <a:ea typeface="楷体_GB2312" pitchFamily="1" charset="-122"/>
            </a:endParaRPr>
          </a:p>
          <a:p>
            <a:pPr>
              <a:buClrTx/>
              <a:buSzTx/>
              <a:buFontTx/>
            </a:pPr>
            <a:r>
              <a:rPr lang="zh-CN" altLang="en-US" b="1" dirty="0">
                <a:latin typeface="楷体_GB2312" pitchFamily="1" charset="-122"/>
                <a:ea typeface="楷体_GB2312" pitchFamily="1" charset="-122"/>
              </a:rPr>
              <a:t>信函等向消费者推销产品。</a:t>
            </a:r>
            <a:endParaRPr lang="zh-CN" altLang="en-US" b="1" dirty="0">
              <a:latin typeface="楷体_GB2312" pitchFamily="1" charset="-122"/>
              <a:ea typeface="楷体_GB2312" pitchFamily="1" charset="-122"/>
            </a:endParaRPr>
          </a:p>
        </p:txBody>
      </p:sp>
      <p:sp>
        <p:nvSpPr>
          <p:cNvPr id="31750" name="文本框 31750"/>
          <p:cNvSpPr txBox="1"/>
          <p:nvPr/>
        </p:nvSpPr>
        <p:spPr>
          <a:xfrm>
            <a:off x="533400" y="5943600"/>
            <a:ext cx="7315200" cy="641350"/>
          </a:xfrm>
          <a:prstGeom prst="rect">
            <a:avLst/>
          </a:prstGeom>
          <a:solidFill>
            <a:srgbClr val="99CCFF"/>
          </a:solidFill>
          <a:ln w="9525">
            <a:noFill/>
          </a:ln>
        </p:spPr>
        <p:txBody>
          <a:bodyPr anchor="t">
            <a:spAutoFit/>
          </a:bodyPr>
          <a:p>
            <a:pPr>
              <a:buClrTx/>
              <a:buSzTx/>
              <a:buFontTx/>
            </a:pPr>
            <a:r>
              <a:rPr lang="zh-CN" altLang="en-US" b="1" dirty="0">
                <a:latin typeface="楷体_GB2312" pitchFamily="1" charset="-122"/>
                <a:ea typeface="楷体_GB2312" pitchFamily="1" charset="-122"/>
              </a:rPr>
              <a:t>直销：</a:t>
            </a:r>
            <a:r>
              <a:rPr lang="en-US" altLang="zh-CN" b="1" dirty="0">
                <a:latin typeface="楷体_GB2312" pitchFamily="1" charset="-122"/>
                <a:ea typeface="楷体_GB2312" pitchFamily="1" charset="-122"/>
                <a:sym typeface="Wingdings" panose="05000000000000000000" pitchFamily="2" charset="2"/>
              </a:rPr>
              <a:t>(</a:t>
            </a:r>
            <a:r>
              <a:rPr lang="en-US" altLang="zh-CN" b="1" dirty="0">
                <a:latin typeface="楷体_GB2312" pitchFamily="1" charset="-122"/>
                <a:ea typeface="楷体_GB2312" pitchFamily="1" charset="-122"/>
              </a:rPr>
              <a:t>direct selling) </a:t>
            </a:r>
            <a:r>
              <a:rPr lang="zh-CN" altLang="en-US" b="1" dirty="0">
                <a:latin typeface="楷体_GB2312" pitchFamily="1" charset="-122"/>
                <a:ea typeface="楷体_GB2312" pitchFamily="1" charset="-122"/>
              </a:rPr>
              <a:t>以个人方式向顾客推销商品。</a:t>
            </a:r>
            <a:endParaRPr lang="zh-CN" altLang="en-US" b="1" dirty="0">
              <a:latin typeface="楷体_GB2312" pitchFamily="1" charset="-122"/>
              <a:ea typeface="楷体_GB2312" pitchFamily="1" charset="-122"/>
            </a:endParaRPr>
          </a:p>
          <a:p>
            <a:pPr>
              <a:buClrTx/>
              <a:buSzTx/>
              <a:buFontTx/>
            </a:pPr>
            <a:r>
              <a:rPr lang="zh-CN" altLang="en-US" b="1" dirty="0">
                <a:latin typeface="Arial" panose="020B0604020202020204" pitchFamily="34" charset="0"/>
                <a:ea typeface="宋体" panose="02010600030101010101" pitchFamily="2" charset="-122"/>
              </a:rPr>
              <a:t>                                     </a:t>
            </a:r>
            <a:endParaRPr lang="zh-CN" altLang="en-US" b="1" dirty="0">
              <a:latin typeface="Arial" panose="020B0604020202020204" pitchFamily="34" charset="0"/>
              <a:ea typeface="宋体" panose="02010600030101010101" pitchFamily="2" charset="-122"/>
            </a:endParaRPr>
          </a:p>
        </p:txBody>
      </p:sp>
      <p:sp>
        <p:nvSpPr>
          <p:cNvPr id="31751" name="云形标注 31751"/>
          <p:cNvSpPr/>
          <p:nvPr/>
        </p:nvSpPr>
        <p:spPr>
          <a:xfrm>
            <a:off x="3581400" y="2667000"/>
            <a:ext cx="4953000" cy="1447800"/>
          </a:xfrm>
          <a:prstGeom prst="cloudCallout">
            <a:avLst>
              <a:gd name="adj1" fmla="val -68431"/>
              <a:gd name="adj2" fmla="val -12940"/>
            </a:avLst>
          </a:prstGeom>
          <a:solidFill>
            <a:srgbClr val="C0C0C0"/>
          </a:solidFill>
          <a:ln w="9525" cap="flat" cmpd="sng">
            <a:solidFill>
              <a:schemeClr val="tx1"/>
            </a:solidFill>
            <a:prstDash val="solid"/>
            <a:round/>
            <a:headEnd type="none" w="med" len="med"/>
            <a:tailEnd type="none" w="med" len="med"/>
          </a:ln>
        </p:spPr>
        <p:txBody>
          <a:bodyPr anchor="t"/>
          <a:p>
            <a:pPr>
              <a:buClrTx/>
              <a:buSzTx/>
              <a:buFontTx/>
            </a:pPr>
            <a:r>
              <a:rPr lang="zh-CN" altLang="en-US" b="1" dirty="0">
                <a:latin typeface="Arial" panose="020B0604020202020204" pitchFamily="34" charset="0"/>
                <a:ea typeface="宋体" panose="02010600030101010101" pitchFamily="2" charset="-122"/>
              </a:rPr>
              <a:t>传统营销：信息单向，有店铺 直复营销：信息双向，无店铺</a:t>
            </a:r>
            <a:endParaRPr lang="zh-CN" altLang="en-US" b="1" dirty="0">
              <a:latin typeface="Arial" panose="020B0604020202020204" pitchFamily="34" charset="0"/>
              <a:ea typeface="宋体" panose="02010600030101010101" pitchFamily="2" charset="-122"/>
            </a:endParaRPr>
          </a:p>
          <a:p>
            <a:pPr algn="ctr">
              <a:buClrTx/>
              <a:buSzTx/>
              <a:buFontTx/>
            </a:pPr>
            <a:endParaRPr lang="zh-CN" altLang="en-US" b="1" dirty="0">
              <a:latin typeface="Arial" panose="020B0604020202020204" pitchFamily="34" charset="0"/>
              <a:ea typeface="宋体" panose="02010600030101010101" pitchFamily="2" charset="-122"/>
            </a:endParaRPr>
          </a:p>
        </p:txBody>
      </p:sp>
      <p:sp>
        <p:nvSpPr>
          <p:cNvPr id="31752" name="矩形 31752"/>
          <p:cNvSpPr/>
          <p:nvPr/>
        </p:nvSpPr>
        <p:spPr>
          <a:xfrm>
            <a:off x="304800" y="3505200"/>
            <a:ext cx="4562475" cy="641350"/>
          </a:xfrm>
          <a:prstGeom prst="rect">
            <a:avLst/>
          </a:prstGeom>
          <a:noFill/>
          <a:ln w="9525">
            <a:noFill/>
          </a:ln>
        </p:spPr>
        <p:txBody>
          <a:bodyPr anchor="t">
            <a:spAutoFit/>
          </a:bodyPr>
          <a:p>
            <a:pPr>
              <a:buClrTx/>
              <a:buSzTx/>
              <a:buFontTx/>
            </a:pPr>
            <a:r>
              <a:rPr lang="zh-CN" altLang="en-US" b="1" dirty="0">
                <a:solidFill>
                  <a:srgbClr val="CC3300"/>
                </a:solidFill>
                <a:latin typeface="Arial" panose="020B0604020202020204" pitchFamily="34" charset="0"/>
                <a:ea typeface="宋体" panose="02010600030101010101" pitchFamily="2" charset="-122"/>
              </a:rPr>
              <a:t>与直销的比较</a:t>
            </a:r>
            <a:r>
              <a:rPr lang="zh-CN" altLang="en-US" dirty="0">
                <a:solidFill>
                  <a:srgbClr val="CC3300"/>
                </a:solidFill>
                <a:latin typeface="Arial" panose="020B0604020202020204" pitchFamily="34" charset="0"/>
                <a:ea typeface="宋体" panose="02010600030101010101" pitchFamily="2" charset="-122"/>
              </a:rPr>
              <a:t>：</a:t>
            </a:r>
            <a:endParaRPr lang="zh-CN" altLang="en-US" dirty="0">
              <a:solidFill>
                <a:srgbClr val="CC3300"/>
              </a:solidFill>
              <a:latin typeface="Arial" panose="020B0604020202020204" pitchFamily="34" charset="0"/>
              <a:ea typeface="宋体" panose="02010600030101010101" pitchFamily="2" charset="-122"/>
            </a:endParaRPr>
          </a:p>
          <a:p>
            <a:pPr>
              <a:buClrTx/>
              <a:buSzTx/>
              <a:buFontTx/>
            </a:pPr>
            <a:r>
              <a:rPr lang="zh-CN" altLang="en-US" dirty="0">
                <a:solidFill>
                  <a:srgbClr val="CC3300"/>
                </a:solidFill>
                <a:latin typeface="Arial" panose="020B0604020202020204" pitchFamily="34" charset="0"/>
                <a:ea typeface="宋体" panose="02010600030101010101" pitchFamily="2" charset="-122"/>
              </a:rPr>
              <a:t>                           </a:t>
            </a:r>
            <a:endParaRPr lang="zh-CN" altLang="en-US" dirty="0">
              <a:solidFill>
                <a:srgbClr val="CC3300"/>
              </a:solidFill>
              <a:latin typeface="Arial" panose="020B0604020202020204" pitchFamily="34" charset="0"/>
              <a:ea typeface="宋体" panose="02010600030101010101" pitchFamily="2" charset="-122"/>
            </a:endParaRPr>
          </a:p>
        </p:txBody>
      </p:sp>
      <p:sp>
        <p:nvSpPr>
          <p:cNvPr id="31753" name="云形标注 31753"/>
          <p:cNvSpPr/>
          <p:nvPr/>
        </p:nvSpPr>
        <p:spPr>
          <a:xfrm>
            <a:off x="2057400" y="4038600"/>
            <a:ext cx="4038600" cy="1143000"/>
          </a:xfrm>
          <a:prstGeom prst="cloudCallout">
            <a:avLst>
              <a:gd name="adj1" fmla="val -52162"/>
              <a:gd name="adj2" fmla="val -43889"/>
            </a:avLst>
          </a:prstGeom>
          <a:solidFill>
            <a:schemeClr val="accent1"/>
          </a:solidFill>
          <a:ln w="9525" cap="flat" cmpd="sng">
            <a:solidFill>
              <a:schemeClr val="tx1"/>
            </a:solidFill>
            <a:prstDash val="solid"/>
            <a:round/>
            <a:headEnd type="none" w="med" len="med"/>
            <a:tailEnd type="none" w="med" len="med"/>
          </a:ln>
        </p:spPr>
        <p:txBody>
          <a:bodyPr anchor="t"/>
          <a:p>
            <a:pPr>
              <a:buClrTx/>
              <a:buSzTx/>
              <a:buFontTx/>
            </a:pPr>
            <a:r>
              <a:rPr lang="zh-CN" altLang="en-US" b="1" dirty="0">
                <a:latin typeface="Arial" panose="020B0604020202020204" pitchFamily="34" charset="0"/>
                <a:ea typeface="宋体" panose="02010600030101010101" pitchFamily="2" charset="-122"/>
              </a:rPr>
              <a:t>共同点：无店铺                           不同点：有无人员介入</a:t>
            </a:r>
            <a:endParaRPr lang="zh-CN" altLang="en-US" b="1" dirty="0">
              <a:latin typeface="Arial" panose="020B0604020202020204" pitchFamily="34" charset="0"/>
              <a:ea typeface="宋体" panose="02010600030101010101" pitchFamily="2" charset="-122"/>
            </a:endParaRPr>
          </a:p>
          <a:p>
            <a:pPr algn="ctr">
              <a:buClrTx/>
              <a:buSzTx/>
              <a:buFontTx/>
            </a:pPr>
            <a:endParaRPr lang="zh-CN" altLang="en-US" b="1" dirty="0">
              <a:latin typeface="Arial" panose="020B0604020202020204" pitchFamily="34" charset="0"/>
              <a:ea typeface="宋体" panose="02010600030101010101" pitchFamily="2" charset="-122"/>
            </a:endParaRPr>
          </a:p>
        </p:txBody>
      </p:sp>
      <p:sp>
        <p:nvSpPr>
          <p:cNvPr id="3175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1756" name="矩形 3175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叙硷曼豌麻冰阎攫酷熊妆宠班恕躇韭暑彤湖组鞠酿蒲畔杨撤滞役卧虚轰妊渠道策划渠道策划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linds(horizontal)">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1745">
                                            <p:txEl>
                                              <p:charRg st="0" end="11"/>
                                            </p:txEl>
                                          </p:spTgt>
                                        </p:tgtEl>
                                        <p:attrNameLst>
                                          <p:attrName>style.visibility</p:attrName>
                                        </p:attrNameLst>
                                      </p:cBhvr>
                                      <p:to>
                                        <p:strVal val="visible"/>
                                      </p:to>
                                    </p:set>
                                    <p:animEffect transition="in" filter="checkerboard(across)">
                                      <p:cBhvr>
                                        <p:cTn id="12" dur="500"/>
                                        <p:tgtEl>
                                          <p:spTgt spid="31745">
                                            <p:txEl>
                                              <p:charRg st="0" end="1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1745">
                                            <p:txEl>
                                              <p:charRg st="12" end="61"/>
                                            </p:txEl>
                                          </p:spTgt>
                                        </p:tgtEl>
                                        <p:attrNameLst>
                                          <p:attrName>style.visibility</p:attrName>
                                        </p:attrNameLst>
                                      </p:cBhvr>
                                      <p:to>
                                        <p:strVal val="visible"/>
                                      </p:to>
                                    </p:set>
                                    <p:animEffect transition="in" filter="checkerboard(across)">
                                      <p:cBhvr>
                                        <p:cTn id="17" dur="500"/>
                                        <p:tgtEl>
                                          <p:spTgt spid="31745">
                                            <p:txEl>
                                              <p:charRg st="12" end="6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1747"/>
                                        </p:tgtEl>
                                        <p:attrNameLst>
                                          <p:attrName>style.visibility</p:attrName>
                                        </p:attrNameLst>
                                      </p:cBhvr>
                                      <p:to>
                                        <p:strVal val="visible"/>
                                      </p:to>
                                    </p:set>
                                    <p:anim calcmode="lin" valueType="num">
                                      <p:cBhvr additive="base">
                                        <p:cTn id="22" dur="500" fill="hold"/>
                                        <p:tgtEl>
                                          <p:spTgt spid="31747"/>
                                        </p:tgtEl>
                                        <p:attrNameLst>
                                          <p:attrName>ppt_x</p:attrName>
                                        </p:attrNameLst>
                                      </p:cBhvr>
                                      <p:tavLst>
                                        <p:tav tm="0">
                                          <p:val>
                                            <p:strVal val="0-#ppt_w/2"/>
                                          </p:val>
                                        </p:tav>
                                        <p:tav tm="100000">
                                          <p:val>
                                            <p:strVal val="#ppt_x"/>
                                          </p:val>
                                        </p:tav>
                                      </p:tavLst>
                                    </p:anim>
                                    <p:anim calcmode="lin" valueType="num">
                                      <p:cBhvr additive="base">
                                        <p:cTn id="23" dur="500" fill="hold"/>
                                        <p:tgtEl>
                                          <p:spTgt spid="3174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1748"/>
                                        </p:tgtEl>
                                        <p:attrNameLst>
                                          <p:attrName>style.visibility</p:attrName>
                                        </p:attrNameLst>
                                      </p:cBhvr>
                                      <p:to>
                                        <p:strVal val="visible"/>
                                      </p:to>
                                    </p:set>
                                    <p:anim calcmode="lin" valueType="num">
                                      <p:cBhvr additive="base">
                                        <p:cTn id="28" dur="500" fill="hold"/>
                                        <p:tgtEl>
                                          <p:spTgt spid="31748"/>
                                        </p:tgtEl>
                                        <p:attrNameLst>
                                          <p:attrName>ppt_x</p:attrName>
                                        </p:attrNameLst>
                                      </p:cBhvr>
                                      <p:tavLst>
                                        <p:tav tm="0">
                                          <p:val>
                                            <p:strVal val="0-#ppt_w/2"/>
                                          </p:val>
                                        </p:tav>
                                        <p:tav tm="100000">
                                          <p:val>
                                            <p:strVal val="#ppt_x"/>
                                          </p:val>
                                        </p:tav>
                                      </p:tavLst>
                                    </p:anim>
                                    <p:anim calcmode="lin" valueType="num">
                                      <p:cBhvr additive="base">
                                        <p:cTn id="29" dur="500" fill="hold"/>
                                        <p:tgtEl>
                                          <p:spTgt spid="3174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1745">
                                            <p:txEl>
                                              <p:charRg st="62" end="75"/>
                                            </p:txEl>
                                          </p:spTgt>
                                        </p:tgtEl>
                                        <p:attrNameLst>
                                          <p:attrName>style.visibility</p:attrName>
                                        </p:attrNameLst>
                                      </p:cBhvr>
                                      <p:to>
                                        <p:strVal val="visible"/>
                                      </p:to>
                                    </p:set>
                                    <p:animEffect transition="in" filter="checkerboard(across)">
                                      <p:cBhvr>
                                        <p:cTn id="34" dur="500"/>
                                        <p:tgtEl>
                                          <p:spTgt spid="31745">
                                            <p:txEl>
                                              <p:charRg st="62" end="7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31751"/>
                                        </p:tgtEl>
                                        <p:attrNameLst>
                                          <p:attrName>style.visibility</p:attrName>
                                        </p:attrNameLst>
                                      </p:cBhvr>
                                      <p:to>
                                        <p:strVal val="visible"/>
                                      </p:to>
                                    </p:set>
                                    <p:animEffect transition="in" filter="checkerboard(across)">
                                      <p:cBhvr>
                                        <p:cTn id="39" dur="500"/>
                                        <p:tgtEl>
                                          <p:spTgt spid="31751"/>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31752"/>
                                        </p:tgtEl>
                                        <p:attrNameLst>
                                          <p:attrName>style.visibility</p:attrName>
                                        </p:attrNameLst>
                                      </p:cBhvr>
                                      <p:to>
                                        <p:strVal val="visible"/>
                                      </p:to>
                                    </p:set>
                                    <p:animEffect transition="in" filter="checkerboard(across)">
                                      <p:cBhvr>
                                        <p:cTn id="44" dur="500"/>
                                        <p:tgtEl>
                                          <p:spTgt spid="31752"/>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1745">
                                            <p:txEl>
                                              <p:charRg st="75" end="108"/>
                                            </p:txEl>
                                          </p:spTgt>
                                        </p:tgtEl>
                                        <p:attrNameLst>
                                          <p:attrName>style.visibility</p:attrName>
                                        </p:attrNameLst>
                                      </p:cBhvr>
                                      <p:to>
                                        <p:strVal val="visible"/>
                                      </p:to>
                                    </p:set>
                                    <p:anim calcmode="lin" valueType="num">
                                      <p:cBhvr>
                                        <p:cTn id="49" dur="1000" fill="hold"/>
                                        <p:tgtEl>
                                          <p:spTgt spid="31745">
                                            <p:txEl>
                                              <p:charRg st="75" end="108"/>
                                            </p:txEl>
                                          </p:spTgt>
                                        </p:tgtEl>
                                        <p:attrNameLst>
                                          <p:attrName>ppt_w</p:attrName>
                                        </p:attrNameLst>
                                      </p:cBhvr>
                                      <p:tavLst>
                                        <p:tav tm="0">
                                          <p:val>
                                            <p:strVal val="#ppt_w*0.70"/>
                                          </p:val>
                                        </p:tav>
                                        <p:tav tm="100000">
                                          <p:val>
                                            <p:strVal val="#ppt_w"/>
                                          </p:val>
                                        </p:tav>
                                      </p:tavLst>
                                    </p:anim>
                                    <p:anim calcmode="lin" valueType="num">
                                      <p:cBhvr>
                                        <p:cTn id="50" dur="1000" fill="hold"/>
                                        <p:tgtEl>
                                          <p:spTgt spid="31745">
                                            <p:txEl>
                                              <p:charRg st="75" end="108"/>
                                            </p:txEl>
                                          </p:spTgt>
                                        </p:tgtEl>
                                        <p:attrNameLst>
                                          <p:attrName>ppt_h</p:attrName>
                                        </p:attrNameLst>
                                      </p:cBhvr>
                                      <p:tavLst>
                                        <p:tav tm="0">
                                          <p:val>
                                            <p:strVal val="#ppt_h"/>
                                          </p:val>
                                        </p:tav>
                                        <p:tav tm="100000">
                                          <p:val>
                                            <p:strVal val="#ppt_h"/>
                                          </p:val>
                                        </p:tav>
                                      </p:tavLst>
                                    </p:anim>
                                    <p:animEffect transition="in" filter="fade">
                                      <p:cBhvr>
                                        <p:cTn id="51" dur="1000"/>
                                        <p:tgtEl>
                                          <p:spTgt spid="31745">
                                            <p:txEl>
                                              <p:charRg st="75" end="10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31753"/>
                                        </p:tgtEl>
                                        <p:attrNameLst>
                                          <p:attrName>style.visibility</p:attrName>
                                        </p:attrNameLst>
                                      </p:cBhvr>
                                      <p:to>
                                        <p:strVal val="visible"/>
                                      </p:to>
                                    </p:set>
                                    <p:animEffect transition="in" filter="checkerboard(across)">
                                      <p:cBhvr>
                                        <p:cTn id="56" dur="500"/>
                                        <p:tgtEl>
                                          <p:spTgt spid="31753"/>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nodeType="clickEffect">
                                  <p:stCondLst>
                                    <p:cond delay="0"/>
                                  </p:stCondLst>
                                  <p:childTnLst>
                                    <p:set>
                                      <p:cBhvr>
                                        <p:cTn id="60" dur="1" fill="hold">
                                          <p:stCondLst>
                                            <p:cond delay="0"/>
                                          </p:stCondLst>
                                        </p:cTn>
                                        <p:tgtEl>
                                          <p:spTgt spid="31745">
                                            <p:txEl>
                                              <p:charRg st="108" end="112"/>
                                            </p:txEl>
                                          </p:spTgt>
                                        </p:tgtEl>
                                        <p:attrNameLst>
                                          <p:attrName>style.visibility</p:attrName>
                                        </p:attrNameLst>
                                      </p:cBhvr>
                                      <p:to>
                                        <p:strVal val="visible"/>
                                      </p:to>
                                    </p:set>
                                    <p:animEffect transition="in" filter="checkerboard(across)">
                                      <p:cBhvr>
                                        <p:cTn id="61" dur="500"/>
                                        <p:tgtEl>
                                          <p:spTgt spid="31745">
                                            <p:txEl>
                                              <p:charRg st="108" end="1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31749"/>
                                        </p:tgtEl>
                                        <p:attrNameLst>
                                          <p:attrName>style.visibility</p:attrName>
                                        </p:attrNameLst>
                                      </p:cBhvr>
                                      <p:to>
                                        <p:strVal val="visible"/>
                                      </p:to>
                                    </p:set>
                                    <p:animEffect transition="in" filter="dissolve">
                                      <p:cBhvr>
                                        <p:cTn id="66" dur="500"/>
                                        <p:tgtEl>
                                          <p:spTgt spid="31749"/>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31750"/>
                                        </p:tgtEl>
                                        <p:attrNameLst>
                                          <p:attrName>style.visibility</p:attrName>
                                        </p:attrNameLst>
                                      </p:cBhvr>
                                      <p:to>
                                        <p:strVal val="visible"/>
                                      </p:to>
                                    </p:set>
                                    <p:animEffect transition="in" filter="dissolve">
                                      <p:cBhvr>
                                        <p:cTn id="71"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8" grpId="0"/>
      <p:bldP spid="31749" grpId="0" animBg="1"/>
      <p:bldP spid="31750" grpId="0" animBg="1"/>
      <p:bldP spid="31751" grpId="0" animBg="1"/>
      <p:bldP spid="31752" grpId="0"/>
      <p:bldP spid="3175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矩形 32769"/>
          <p:cNvSpPr/>
          <p:nvPr/>
        </p:nvSpPr>
        <p:spPr>
          <a:xfrm>
            <a:off x="762000" y="762000"/>
            <a:ext cx="7620000" cy="3122613"/>
          </a:xfrm>
          <a:prstGeom prst="rect">
            <a:avLst/>
          </a:prstGeom>
          <a:noFill/>
          <a:ln w="9525">
            <a:noFill/>
          </a:ln>
        </p:spPr>
        <p:txBody>
          <a:bodyPr anchor="t">
            <a:spAutoFit/>
          </a:bodyPr>
          <a:p>
            <a:pPr>
              <a:lnSpc>
                <a:spcPct val="130000"/>
              </a:lnSpc>
              <a:spcBef>
                <a:spcPct val="20000"/>
              </a:spcBef>
              <a:buClr>
                <a:schemeClr val="tx2"/>
              </a:buClr>
              <a:buSzTx/>
              <a:buFontTx/>
            </a:pPr>
            <a:r>
              <a:rPr lang="en-US" altLang="zh-CN" sz="2400" b="1" dirty="0">
                <a:latin typeface="宋体" panose="02010600030101010101" pitchFamily="2" charset="-122"/>
                <a:ea typeface="宋体" panose="02010600030101010101" pitchFamily="2" charset="-122"/>
              </a:rPr>
              <a:t>              </a:t>
            </a:r>
            <a:r>
              <a:rPr lang="zh-CN" altLang="en-US" sz="2400" b="1" dirty="0">
                <a:solidFill>
                  <a:srgbClr val="CC3300"/>
                </a:solidFill>
                <a:latin typeface="方正舒体" pitchFamily="2" charset="-122"/>
                <a:ea typeface="方正舒体" pitchFamily="2" charset="-122"/>
              </a:rPr>
              <a:t>服装的直复营销</a:t>
            </a:r>
            <a:endParaRPr lang="zh-CN" altLang="en-US" sz="2400" b="1" dirty="0">
              <a:solidFill>
                <a:srgbClr val="CC3300"/>
              </a:solidFill>
              <a:latin typeface="方正舒体" pitchFamily="2" charset="-122"/>
              <a:ea typeface="方正舒体" pitchFamily="2" charset="-122"/>
            </a:endParaRPr>
          </a:p>
          <a:p>
            <a:pPr>
              <a:lnSpc>
                <a:spcPct val="130000"/>
              </a:lnSpc>
              <a:spcBef>
                <a:spcPct val="20000"/>
              </a:spcBef>
              <a:buClr>
                <a:schemeClr val="tx2"/>
              </a:buClr>
              <a:buSzTx/>
              <a:buFontTx/>
            </a:pPr>
            <a:r>
              <a:rPr lang="zh-CN" altLang="en-US" b="1" dirty="0">
                <a:latin typeface="楷体_GB2312" pitchFamily="1" charset="-122"/>
                <a:ea typeface="楷体_GB2312" pitchFamily="1" charset="-122"/>
              </a:rPr>
              <a:t>   直复营销（直销）是渠道的创新和革命。服装传统的营销模式一直采用专卖店和商场店中店的分销形式，也就是“坐商”。这种模式是以产定销，先生产、进货，然后销售。在客户资源方面很被动，缺乏个性化服务，很难满足顾客购物的便捷性和心理需求。同时，商场经营趋同，购买分散，流通费用过高，货款帐期拖沓，产生库存。服装传统营销模式对场地、租金、首批进货款要求相当高。经销商经营品牌服装一般需要投入</a:t>
            </a:r>
            <a:r>
              <a:rPr lang="en-US" altLang="zh-CN" b="1" dirty="0">
                <a:latin typeface="楷体_GB2312" pitchFamily="1" charset="-122"/>
                <a:ea typeface="楷体_GB2312" pitchFamily="1" charset="-122"/>
              </a:rPr>
              <a:t>60</a:t>
            </a:r>
            <a:r>
              <a:rPr lang="zh-CN" altLang="en-US" b="1" dirty="0">
                <a:latin typeface="楷体_GB2312" pitchFamily="1" charset="-122"/>
                <a:ea typeface="楷体_GB2312" pitchFamily="1" charset="-122"/>
              </a:rPr>
              <a:t>、</a:t>
            </a:r>
            <a:r>
              <a:rPr lang="en-US" altLang="zh-CN" b="1" dirty="0">
                <a:latin typeface="楷体_GB2312" pitchFamily="1" charset="-122"/>
                <a:ea typeface="楷体_GB2312" pitchFamily="1" charset="-122"/>
              </a:rPr>
              <a:t>70</a:t>
            </a:r>
            <a:r>
              <a:rPr lang="zh-CN" altLang="en-US" b="1" dirty="0">
                <a:latin typeface="楷体_GB2312" pitchFamily="1" charset="-122"/>
                <a:ea typeface="楷体_GB2312" pitchFamily="1" charset="-122"/>
              </a:rPr>
              <a:t>万元，甚至一、二百万元以上，风险很大。</a:t>
            </a:r>
            <a:endParaRPr lang="zh-CN" altLang="en-US" b="1" dirty="0">
              <a:latin typeface="楷体_GB2312" pitchFamily="1" charset="-122"/>
              <a:ea typeface="楷体_GB2312" pitchFamily="1" charset="-122"/>
            </a:endParaRPr>
          </a:p>
        </p:txBody>
      </p:sp>
      <p:pic>
        <p:nvPicPr>
          <p:cNvPr id="32770" name="图片 32770" descr="罗蒙店中电2"/>
          <p:cNvPicPr>
            <a:picLocks noChangeAspect="1"/>
          </p:cNvPicPr>
          <p:nvPr/>
        </p:nvPicPr>
        <p:blipFill>
          <a:blip r:embed="rId1"/>
          <a:stretch>
            <a:fillRect/>
          </a:stretch>
        </p:blipFill>
        <p:spPr>
          <a:xfrm>
            <a:off x="5257800" y="4038600"/>
            <a:ext cx="2781300" cy="2286000"/>
          </a:xfrm>
          <a:prstGeom prst="rect">
            <a:avLst/>
          </a:prstGeom>
          <a:noFill/>
          <a:ln w="9525">
            <a:noFill/>
          </a:ln>
        </p:spPr>
      </p:pic>
      <p:sp>
        <p:nvSpPr>
          <p:cNvPr id="32771" name="文本框 32771"/>
          <p:cNvSpPr txBox="1"/>
          <p:nvPr/>
        </p:nvSpPr>
        <p:spPr>
          <a:xfrm>
            <a:off x="838200" y="3886200"/>
            <a:ext cx="4114800" cy="2647950"/>
          </a:xfrm>
          <a:prstGeom prst="rect">
            <a:avLst/>
          </a:prstGeom>
          <a:noFill/>
          <a:ln w="9525">
            <a:noFill/>
          </a:ln>
        </p:spPr>
        <p:txBody>
          <a:bodyPr anchor="t">
            <a:spAutoFit/>
          </a:bodyPr>
          <a:p>
            <a:pPr>
              <a:lnSpc>
                <a:spcPct val="130000"/>
              </a:lnSpc>
              <a:spcBef>
                <a:spcPct val="20000"/>
              </a:spcBef>
              <a:buClr>
                <a:schemeClr val="tx2"/>
              </a:buClr>
              <a:buSzTx/>
              <a:buFontTx/>
            </a:pPr>
            <a:r>
              <a:rPr lang="en-US" altLang="zh-CN" b="1" dirty="0">
                <a:latin typeface="楷体_GB2312" pitchFamily="1" charset="-122"/>
                <a:ea typeface="楷体_GB2312" pitchFamily="1" charset="-122"/>
              </a:rPr>
              <a:t>   </a:t>
            </a:r>
            <a:r>
              <a:rPr lang="zh-CN" altLang="en-US" b="1" dirty="0">
                <a:latin typeface="楷体_GB2312" pitchFamily="1" charset="-122"/>
                <a:ea typeface="楷体_GB2312" pitchFamily="1" charset="-122"/>
              </a:rPr>
              <a:t>这种模式最大的问题在于：投入资金过高，服装积压严重，经营风险大。直销的标准模式是“无店铺经营”。它通过广告传播、电话营销、</a:t>
            </a:r>
            <a:r>
              <a:rPr lang="en-US" altLang="zh-CN" b="1" dirty="0">
                <a:latin typeface="楷体_GB2312" pitchFamily="1" charset="-122"/>
                <a:ea typeface="楷体_GB2312" pitchFamily="1" charset="-122"/>
              </a:rPr>
              <a:t>DM</a:t>
            </a:r>
            <a:r>
              <a:rPr lang="zh-CN" altLang="en-US" b="1" dirty="0">
                <a:latin typeface="楷体_GB2312" pitchFamily="1" charset="-122"/>
                <a:ea typeface="楷体_GB2312" pitchFamily="1" charset="-122"/>
              </a:rPr>
              <a:t>直接邮件、产品目录营销、网络营销等手段。核心是以客户需求为导向，迎合客户心理。</a:t>
            </a:r>
            <a:endParaRPr lang="zh-CN" altLang="en-US" b="1" dirty="0">
              <a:latin typeface="楷体_GB2312" pitchFamily="1" charset="-122"/>
              <a:ea typeface="楷体_GB2312" pitchFamily="1" charset="-122"/>
            </a:endParaRPr>
          </a:p>
          <a:p>
            <a:pPr>
              <a:spcBef>
                <a:spcPct val="50000"/>
              </a:spcBef>
              <a:buClrTx/>
              <a:buSzTx/>
              <a:buFontTx/>
            </a:pPr>
            <a:endParaRPr lang="zh-CN" altLang="en-US" b="1" dirty="0">
              <a:latin typeface="楷体_GB2312" pitchFamily="1" charset="-122"/>
              <a:ea typeface="楷体_GB2312" pitchFamily="1" charset="-122"/>
            </a:endParaRPr>
          </a:p>
        </p:txBody>
      </p:sp>
      <p:sp>
        <p:nvSpPr>
          <p:cNvPr id="3277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2774" name="矩形 3277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泪箕卸桥她恍史废荡豆熏莱脂惧兜跑摇馏褂速恒披访钟娇骚坡嘶花扁荫竿渠道策划渠道策划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69"/>
                                        </p:tgtEl>
                                        <p:attrNameLst>
                                          <p:attrName>style.visibility</p:attrName>
                                        </p:attrNameLst>
                                      </p:cBhvr>
                                      <p:to>
                                        <p:strVal val="visible"/>
                                      </p:to>
                                    </p:set>
                                    <p:animEffect transition="in" filter="checkerboard(across)">
                                      <p:cBhvr>
                                        <p:cTn id="7" dur="500"/>
                                        <p:tgtEl>
                                          <p:spTgt spid="3276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2771"/>
                                        </p:tgtEl>
                                        <p:attrNameLst>
                                          <p:attrName>style.visibility</p:attrName>
                                        </p:attrNameLst>
                                      </p:cBhvr>
                                      <p:to>
                                        <p:strVal val="visible"/>
                                      </p:to>
                                    </p:set>
                                    <p:anim calcmode="lin" valueType="num">
                                      <p:cBhvr>
                                        <p:cTn id="12" dur="1000" fill="hold"/>
                                        <p:tgtEl>
                                          <p:spTgt spid="32771"/>
                                        </p:tgtEl>
                                        <p:attrNameLst>
                                          <p:attrName>ppt_w</p:attrName>
                                        </p:attrNameLst>
                                      </p:cBhvr>
                                      <p:tavLst>
                                        <p:tav tm="0">
                                          <p:val>
                                            <p:strVal val="#ppt_w*0.70"/>
                                          </p:val>
                                        </p:tav>
                                        <p:tav tm="100000">
                                          <p:val>
                                            <p:strVal val="#ppt_w"/>
                                          </p:val>
                                        </p:tav>
                                      </p:tavLst>
                                    </p:anim>
                                    <p:anim calcmode="lin" valueType="num">
                                      <p:cBhvr>
                                        <p:cTn id="13" dur="1000" fill="hold"/>
                                        <p:tgtEl>
                                          <p:spTgt spid="32771"/>
                                        </p:tgtEl>
                                        <p:attrNameLst>
                                          <p:attrName>ppt_h</p:attrName>
                                        </p:attrNameLst>
                                      </p:cBhvr>
                                      <p:tavLst>
                                        <p:tav tm="0">
                                          <p:val>
                                            <p:strVal val="#ppt_h"/>
                                          </p:val>
                                        </p:tav>
                                        <p:tav tm="100000">
                                          <p:val>
                                            <p:strVal val="#ppt_h"/>
                                          </p:val>
                                        </p:tav>
                                      </p:tavLst>
                                    </p:anim>
                                    <p:animEffect transition="in" filter="fade">
                                      <p:cBhvr>
                                        <p:cTn id="14" dur="1000"/>
                                        <p:tgtEl>
                                          <p:spTgt spid="32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P spid="327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矩形 33793"/>
          <p:cNvSpPr>
            <a:spLocks noRot="1"/>
          </p:cNvSpPr>
          <p:nvPr/>
        </p:nvSpPr>
        <p:spPr>
          <a:xfrm>
            <a:off x="603250" y="1066800"/>
            <a:ext cx="8540750" cy="3886200"/>
          </a:xfrm>
          <a:prstGeom prst="rect">
            <a:avLst/>
          </a:prstGeom>
          <a:noFill/>
          <a:ln w="9525">
            <a:noFill/>
          </a:ln>
        </p:spPr>
        <p:txBody>
          <a:bodyPr anchor="t"/>
          <a:p>
            <a:pPr marL="469900" indent="-469900">
              <a:spcBef>
                <a:spcPct val="20000"/>
              </a:spcBef>
              <a:buClr>
                <a:schemeClr val="bg2"/>
              </a:buClr>
              <a:buSzPct val="70000"/>
              <a:buFont typeface="Wingdings" panose="05000000000000000000" pitchFamily="2" charset="2"/>
            </a:pPr>
            <a:r>
              <a:rPr lang="en-US" altLang="zh-CN" sz="3200" dirty="0">
                <a:solidFill>
                  <a:srgbClr val="000000"/>
                </a:solidFill>
                <a:latin typeface="Times New Roman" panose="02020603050405020304" pitchFamily="2" charset="0"/>
                <a:ea typeface="ˎ̥"/>
              </a:rPr>
              <a:t> </a:t>
            </a:r>
            <a:r>
              <a:rPr lang="zh-CN" altLang="en-US" sz="2400" dirty="0">
                <a:solidFill>
                  <a:srgbClr val="000000"/>
                </a:solidFill>
                <a:latin typeface="Times New Roman" panose="02020603050405020304" pitchFamily="2" charset="0"/>
                <a:ea typeface="ˎ̥"/>
              </a:rPr>
              <a:t>（</a:t>
            </a:r>
            <a:r>
              <a:rPr lang="zh-CN" altLang="en-US" sz="2400" b="1" dirty="0">
                <a:solidFill>
                  <a:srgbClr val="000000"/>
                </a:solidFill>
                <a:latin typeface="Times New Roman" panose="02020603050405020304" pitchFamily="2" charset="0"/>
                <a:ea typeface="宋体" panose="02010600030101010101" pitchFamily="2" charset="-122"/>
              </a:rPr>
              <a:t>二）直复营销的流程策划 </a:t>
            </a:r>
            <a:endParaRPr lang="zh-CN" altLang="en-US" sz="2400" b="1"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2800" b="1" dirty="0">
                <a:solidFill>
                  <a:srgbClr val="000000"/>
                </a:solidFill>
                <a:latin typeface="Times New Roman" panose="02020603050405020304" pitchFamily="2" charset="0"/>
                <a:ea typeface="宋体" panose="02010600030101010101" pitchFamily="2" charset="-122"/>
              </a:rPr>
              <a:t> </a:t>
            </a:r>
            <a:endParaRPr lang="zh-CN" altLang="en-US" sz="2800" b="1"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a:p>
            <a:pPr marL="469900" indent="-469900">
              <a:spcBef>
                <a:spcPct val="20000"/>
              </a:spcBef>
              <a:buClr>
                <a:schemeClr val="bg2"/>
              </a:buClr>
              <a:buSzPct val="70000"/>
              <a:buFont typeface="Wingdings" panose="05000000000000000000" pitchFamily="2" charset="2"/>
            </a:pPr>
            <a:r>
              <a:rPr lang="zh-CN" altLang="en-US" sz="3200" dirty="0">
                <a:solidFill>
                  <a:srgbClr val="000000"/>
                </a:solidFill>
                <a:latin typeface="Times New Roman" panose="02020603050405020304" pitchFamily="2" charset="0"/>
                <a:ea typeface="宋体" panose="02010600030101010101" pitchFamily="2" charset="-122"/>
              </a:rPr>
              <a:t> </a:t>
            </a:r>
            <a:endParaRPr lang="zh-CN" altLang="en-US" sz="3200" dirty="0">
              <a:solidFill>
                <a:srgbClr val="000000"/>
              </a:solidFill>
              <a:latin typeface="Times New Roman" panose="02020603050405020304" pitchFamily="2" charset="0"/>
              <a:ea typeface="宋体" panose="02010600030101010101" pitchFamily="2" charset="-122"/>
            </a:endParaRPr>
          </a:p>
        </p:txBody>
      </p:sp>
      <p:sp>
        <p:nvSpPr>
          <p:cNvPr id="33794" name="圆角矩形 33794"/>
          <p:cNvSpPr/>
          <p:nvPr/>
        </p:nvSpPr>
        <p:spPr>
          <a:xfrm>
            <a:off x="1219200" y="2209800"/>
            <a:ext cx="23034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r">
              <a:buClrTx/>
              <a:buSzTx/>
              <a:buFontTx/>
            </a:pPr>
            <a:r>
              <a:rPr lang="zh-CN" altLang="en-US" sz="2000" b="1" dirty="0">
                <a:solidFill>
                  <a:srgbClr val="000000"/>
                </a:solidFill>
                <a:latin typeface="Arial" panose="020B0604020202020204" pitchFamily="34" charset="0"/>
                <a:ea typeface="宋体" panose="02010600030101010101" pitchFamily="2" charset="-122"/>
              </a:rPr>
              <a:t>规定直复营销目标</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795" name="圆角矩形 33795"/>
          <p:cNvSpPr/>
          <p:nvPr/>
        </p:nvSpPr>
        <p:spPr>
          <a:xfrm>
            <a:off x="4724400" y="2514600"/>
            <a:ext cx="14398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ctr">
              <a:buClrTx/>
              <a:buSzTx/>
              <a:buFontTx/>
            </a:pPr>
            <a:r>
              <a:rPr lang="zh-CN" altLang="en-US" sz="2000" b="1" dirty="0">
                <a:solidFill>
                  <a:srgbClr val="000000"/>
                </a:solidFill>
                <a:latin typeface="Arial" panose="020B0604020202020204" pitchFamily="34" charset="0"/>
                <a:ea typeface="宋体" panose="02010600030101010101" pitchFamily="2" charset="-122"/>
              </a:rPr>
              <a:t>营销策略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796" name="圆角矩形 33796"/>
          <p:cNvSpPr/>
          <p:nvPr/>
        </p:nvSpPr>
        <p:spPr>
          <a:xfrm>
            <a:off x="4724400" y="3200400"/>
            <a:ext cx="14398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ctr">
              <a:buClrTx/>
              <a:buSzTx/>
              <a:buFontTx/>
            </a:pPr>
            <a:r>
              <a:rPr lang="zh-CN" altLang="en-US" sz="2000" b="1" dirty="0">
                <a:solidFill>
                  <a:srgbClr val="000000"/>
                </a:solidFill>
                <a:latin typeface="Arial" panose="020B0604020202020204" pitchFamily="34" charset="0"/>
                <a:ea typeface="宋体" panose="02010600030101010101" pitchFamily="2" charset="-122"/>
              </a:rPr>
              <a:t>沟通策略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797" name="圆角矩形 33797"/>
          <p:cNvSpPr/>
          <p:nvPr/>
        </p:nvSpPr>
        <p:spPr>
          <a:xfrm>
            <a:off x="4724400" y="3886200"/>
            <a:ext cx="14398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ctr">
              <a:buClrTx/>
              <a:buSzTx/>
              <a:buFontTx/>
            </a:pPr>
            <a:r>
              <a:rPr lang="zh-CN" altLang="en-US" sz="2000" b="1" dirty="0">
                <a:solidFill>
                  <a:srgbClr val="000000"/>
                </a:solidFill>
                <a:latin typeface="Arial" panose="020B0604020202020204" pitchFamily="34" charset="0"/>
                <a:ea typeface="宋体" panose="02010600030101010101" pitchFamily="2" charset="-122"/>
              </a:rPr>
              <a:t>传播策略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798" name="圆角矩形 33798"/>
          <p:cNvSpPr/>
          <p:nvPr/>
        </p:nvSpPr>
        <p:spPr>
          <a:xfrm>
            <a:off x="4724400" y="4572000"/>
            <a:ext cx="1425575"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ctr">
              <a:buClrTx/>
              <a:buSzTx/>
              <a:buFontTx/>
            </a:pPr>
            <a:r>
              <a:rPr lang="zh-CN" altLang="en-US" sz="2000" b="1" dirty="0">
                <a:solidFill>
                  <a:srgbClr val="000000"/>
                </a:solidFill>
                <a:latin typeface="Arial" panose="020B0604020202020204" pitchFamily="34" charset="0"/>
                <a:ea typeface="宋体" panose="02010600030101010101" pitchFamily="2" charset="-122"/>
              </a:rPr>
              <a:t>广告策略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799" name="圆角矩形 33799"/>
          <p:cNvSpPr/>
          <p:nvPr/>
        </p:nvSpPr>
        <p:spPr>
          <a:xfrm>
            <a:off x="4724400" y="5257800"/>
            <a:ext cx="14398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ctr">
              <a:buClrTx/>
              <a:buSzTx/>
              <a:buFontTx/>
            </a:pPr>
            <a:r>
              <a:rPr lang="zh-CN" altLang="en-US" sz="2000" b="1" dirty="0">
                <a:solidFill>
                  <a:srgbClr val="000000"/>
                </a:solidFill>
                <a:latin typeface="Arial" panose="020B0604020202020204" pitchFamily="34" charset="0"/>
                <a:ea typeface="宋体" panose="02010600030101010101" pitchFamily="2" charset="-122"/>
              </a:rPr>
              <a:t>接触策略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800" name="圆角矩形 33800"/>
          <p:cNvSpPr/>
          <p:nvPr/>
        </p:nvSpPr>
        <p:spPr>
          <a:xfrm>
            <a:off x="1219200" y="3810000"/>
            <a:ext cx="2303463" cy="482600"/>
          </a:xfrm>
          <a:prstGeom prst="roundRect">
            <a:avLst>
              <a:gd name="adj" fmla="val 16667"/>
            </a:avLst>
          </a:prstGeom>
          <a:gradFill rotWithShape="0">
            <a:gsLst>
              <a:gs pos="0">
                <a:srgbClr val="E7EEE6"/>
              </a:gs>
              <a:gs pos="50000">
                <a:srgbClr val="EFF6EE"/>
              </a:gs>
              <a:gs pos="100000">
                <a:srgbClr val="E7EEE6"/>
              </a:gs>
            </a:gsLst>
            <a:lin ang="2700000" scaled="1"/>
            <a:tileRect/>
          </a:gradFill>
          <a:ln w="9525" cap="flat" cmpd="sng">
            <a:solidFill>
              <a:srgbClr val="007A77"/>
            </a:solidFill>
            <a:prstDash val="solid"/>
            <a:round/>
            <a:headEnd type="none" w="med" len="med"/>
            <a:tailEnd type="none" w="med" len="med"/>
          </a:ln>
        </p:spPr>
        <p:txBody>
          <a:bodyPr wrap="none" anchor="ctr"/>
          <a:p>
            <a:pPr algn="r">
              <a:buClrTx/>
              <a:buSzTx/>
              <a:buFontTx/>
            </a:pPr>
            <a:r>
              <a:rPr lang="zh-CN" altLang="en-US" sz="2000" b="1" dirty="0">
                <a:solidFill>
                  <a:srgbClr val="000000"/>
                </a:solidFill>
                <a:latin typeface="Arial" panose="020B0604020202020204" pitchFamily="34" charset="0"/>
                <a:ea typeface="宋体" panose="02010600030101010101" pitchFamily="2" charset="-122"/>
              </a:rPr>
              <a:t>制定直复营销策略</a:t>
            </a:r>
            <a:endParaRPr lang="zh-CN" altLang="en-US" sz="2000" b="1" dirty="0">
              <a:solidFill>
                <a:srgbClr val="000000"/>
              </a:solidFill>
              <a:latin typeface="Arial" panose="020B0604020202020204" pitchFamily="34" charset="0"/>
              <a:ea typeface="宋体" panose="02010600030101010101" pitchFamily="2" charset="-122"/>
            </a:endParaRPr>
          </a:p>
        </p:txBody>
      </p:sp>
      <p:sp>
        <p:nvSpPr>
          <p:cNvPr id="33801" name="右箭头 33801"/>
          <p:cNvSpPr/>
          <p:nvPr/>
        </p:nvSpPr>
        <p:spPr>
          <a:xfrm>
            <a:off x="3810000" y="3657600"/>
            <a:ext cx="649288" cy="720725"/>
          </a:xfrm>
          <a:prstGeom prst="rightArrow">
            <a:avLst>
              <a:gd name="adj1" fmla="val 50000"/>
              <a:gd name="adj2" fmla="val 25000"/>
            </a:avLst>
          </a:prstGeom>
          <a:solidFill>
            <a:srgbClr val="E7EEE6"/>
          </a:solidFill>
          <a:ln w="9525" cap="flat" cmpd="sng">
            <a:solidFill>
              <a:srgbClr val="007A77"/>
            </a:solidFill>
            <a:prstDash val="solid"/>
            <a:miter/>
            <a:headEnd type="none" w="med" len="med"/>
            <a:tailEnd type="none" w="med" len="med"/>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3380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3804" name="矩形 3380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赁赊峡贺胖碍鞘百碉筐峭承桨钳狞纹莽挠途停播琵接损采脾媚欲乾桔酮吃渠道策划渠道策划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793">
                                            <p:txEl>
                                              <p:charRg st="0" end="15"/>
                                            </p:txEl>
                                          </p:spTgt>
                                        </p:tgtEl>
                                        <p:attrNameLst>
                                          <p:attrName>style.visibility</p:attrName>
                                        </p:attrNameLst>
                                      </p:cBhvr>
                                      <p:to>
                                        <p:strVal val="visible"/>
                                      </p:to>
                                    </p:set>
                                    <p:animEffect transition="in" filter="blinds(horizontal)">
                                      <p:cBhvr>
                                        <p:cTn id="7" dur="500"/>
                                        <p:tgtEl>
                                          <p:spTgt spid="33793">
                                            <p:txEl>
                                              <p:charRg st="0" end="1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3793">
                                            <p:txEl>
                                              <p:charRg st="15" end="17"/>
                                            </p:txEl>
                                          </p:spTgt>
                                        </p:tgtEl>
                                        <p:attrNameLst>
                                          <p:attrName>style.visibility</p:attrName>
                                        </p:attrNameLst>
                                      </p:cBhvr>
                                      <p:to>
                                        <p:strVal val="visible"/>
                                      </p:to>
                                    </p:set>
                                    <p:animEffect transition="in" filter="blinds(horizontal)">
                                      <p:cBhvr>
                                        <p:cTn id="10" dur="500"/>
                                        <p:tgtEl>
                                          <p:spTgt spid="33793">
                                            <p:txEl>
                                              <p:charRg st="15" end="1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3794"/>
                                        </p:tgtEl>
                                        <p:attrNameLst>
                                          <p:attrName>style.visibility</p:attrName>
                                        </p:attrNameLst>
                                      </p:cBhvr>
                                      <p:to>
                                        <p:strVal val="visible"/>
                                      </p:to>
                                    </p:set>
                                    <p:animEffect transition="in" filter="dissolve">
                                      <p:cBhvr>
                                        <p:cTn id="15" dur="500"/>
                                        <p:tgtEl>
                                          <p:spTgt spid="3379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3800"/>
                                        </p:tgtEl>
                                        <p:attrNameLst>
                                          <p:attrName>style.visibility</p:attrName>
                                        </p:attrNameLst>
                                      </p:cBhvr>
                                      <p:to>
                                        <p:strVal val="visible"/>
                                      </p:to>
                                    </p:set>
                                    <p:animEffect transition="in" filter="dissolve">
                                      <p:cBhvr>
                                        <p:cTn id="20" dur="500"/>
                                        <p:tgtEl>
                                          <p:spTgt spid="3380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801"/>
                                        </p:tgtEl>
                                        <p:attrNameLst>
                                          <p:attrName>style.visibility</p:attrName>
                                        </p:attrNameLst>
                                      </p:cBhvr>
                                      <p:to>
                                        <p:strVal val="visible"/>
                                      </p:to>
                                    </p:set>
                                    <p:anim calcmode="lin" valueType="num">
                                      <p:cBhvr additive="base">
                                        <p:cTn id="25" dur="500" fill="hold"/>
                                        <p:tgtEl>
                                          <p:spTgt spid="33801"/>
                                        </p:tgtEl>
                                        <p:attrNameLst>
                                          <p:attrName>ppt_x</p:attrName>
                                        </p:attrNameLst>
                                      </p:cBhvr>
                                      <p:tavLst>
                                        <p:tav tm="0">
                                          <p:val>
                                            <p:strVal val="0-#ppt_w/2"/>
                                          </p:val>
                                        </p:tav>
                                        <p:tav tm="100000">
                                          <p:val>
                                            <p:strVal val="#ppt_x"/>
                                          </p:val>
                                        </p:tav>
                                      </p:tavLst>
                                    </p:anim>
                                    <p:anim calcmode="lin" valueType="num">
                                      <p:cBhvr additive="base">
                                        <p:cTn id="26" dur="500" fill="hold"/>
                                        <p:tgtEl>
                                          <p:spTgt spid="3380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3795"/>
                                        </p:tgtEl>
                                        <p:attrNameLst>
                                          <p:attrName>style.visibility</p:attrName>
                                        </p:attrNameLst>
                                      </p:cBhvr>
                                      <p:to>
                                        <p:strVal val="visible"/>
                                      </p:to>
                                    </p:set>
                                    <p:animEffect transition="in" filter="checkerboard(across)">
                                      <p:cBhvr>
                                        <p:cTn id="31" dur="500"/>
                                        <p:tgtEl>
                                          <p:spTgt spid="33795"/>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33796"/>
                                        </p:tgtEl>
                                        <p:attrNameLst>
                                          <p:attrName>style.visibility</p:attrName>
                                        </p:attrNameLst>
                                      </p:cBhvr>
                                      <p:to>
                                        <p:strVal val="visible"/>
                                      </p:to>
                                    </p:set>
                                    <p:animEffect transition="in" filter="checkerboard(across)">
                                      <p:cBhvr>
                                        <p:cTn id="36" dur="500"/>
                                        <p:tgtEl>
                                          <p:spTgt spid="3379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33797"/>
                                        </p:tgtEl>
                                        <p:attrNameLst>
                                          <p:attrName>style.visibility</p:attrName>
                                        </p:attrNameLst>
                                      </p:cBhvr>
                                      <p:to>
                                        <p:strVal val="visible"/>
                                      </p:to>
                                    </p:set>
                                    <p:animEffect transition="in" filter="checkerboard(across)">
                                      <p:cBhvr>
                                        <p:cTn id="41" dur="500"/>
                                        <p:tgtEl>
                                          <p:spTgt spid="33797"/>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33798"/>
                                        </p:tgtEl>
                                        <p:attrNameLst>
                                          <p:attrName>style.visibility</p:attrName>
                                        </p:attrNameLst>
                                      </p:cBhvr>
                                      <p:to>
                                        <p:strVal val="visible"/>
                                      </p:to>
                                    </p:set>
                                    <p:animEffect transition="in" filter="checkerboard(across)">
                                      <p:cBhvr>
                                        <p:cTn id="46" dur="500"/>
                                        <p:tgtEl>
                                          <p:spTgt spid="33798"/>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33799"/>
                                        </p:tgtEl>
                                        <p:attrNameLst>
                                          <p:attrName>style.visibility</p:attrName>
                                        </p:attrNameLst>
                                      </p:cBhvr>
                                      <p:to>
                                        <p:strVal val="visible"/>
                                      </p:to>
                                    </p:set>
                                    <p:animEffect transition="in" filter="checkerboard(across)">
                                      <p:cBhvr>
                                        <p:cTn id="51" dur="5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animBg="1"/>
      <p:bldP spid="33796" grpId="0" animBg="1"/>
      <p:bldP spid="33797" grpId="0" animBg="1"/>
      <p:bldP spid="33798" grpId="0" animBg="1"/>
      <p:bldP spid="33799" grpId="0" animBg="1"/>
      <p:bldP spid="3380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矩形 34817"/>
          <p:cNvSpPr>
            <a:spLocks noRot="1"/>
          </p:cNvSpPr>
          <p:nvPr/>
        </p:nvSpPr>
        <p:spPr>
          <a:xfrm>
            <a:off x="603250" y="838200"/>
            <a:ext cx="8540750" cy="1143000"/>
          </a:xfrm>
          <a:prstGeom prst="rect">
            <a:avLst/>
          </a:prstGeom>
          <a:noFill/>
          <a:ln w="9525">
            <a:noFill/>
          </a:ln>
        </p:spPr>
        <p:txBody>
          <a:bodyPr anchor="ctr"/>
          <a:p>
            <a:pPr>
              <a:buClrTx/>
              <a:buSzTx/>
              <a:buFontTx/>
            </a:pPr>
            <a:r>
              <a:rPr lang="zh-CN" altLang="en-US" sz="2400" b="1" dirty="0">
                <a:solidFill>
                  <a:srgbClr val="000000"/>
                </a:solidFill>
                <a:latin typeface="Times New Roman" panose="02020603050405020304" pitchFamily="2" charset="0"/>
                <a:ea typeface="宋体" panose="02010600030101010101" pitchFamily="2" charset="-122"/>
              </a:rPr>
              <a:t>（三）直复营销的方式策划</a:t>
            </a:r>
            <a:endParaRPr lang="zh-CN" altLang="en-US" sz="2400" b="1" dirty="0">
              <a:solidFill>
                <a:srgbClr val="000000"/>
              </a:solidFill>
              <a:latin typeface="Times New Roman" panose="02020603050405020304" pitchFamily="2" charset="0"/>
              <a:ea typeface="宋体" panose="02010600030101010101" pitchFamily="2" charset="-122"/>
            </a:endParaRPr>
          </a:p>
        </p:txBody>
      </p:sp>
      <p:sp>
        <p:nvSpPr>
          <p:cNvPr id="34818" name="矩形 34818"/>
          <p:cNvSpPr>
            <a:spLocks noRot="1"/>
          </p:cNvSpPr>
          <p:nvPr/>
        </p:nvSpPr>
        <p:spPr>
          <a:xfrm>
            <a:off x="1219200" y="1905000"/>
            <a:ext cx="8540750" cy="3886200"/>
          </a:xfrm>
          <a:prstGeom prst="rect">
            <a:avLst/>
          </a:prstGeom>
          <a:noFill/>
          <a:ln w="9525">
            <a:noFill/>
          </a:ln>
        </p:spPr>
        <p:txBody>
          <a:bodyPr anchor="t"/>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hlinkClick r:id="rId1" action="ppaction://hlinksldjump"/>
              </a:rPr>
              <a:t>1.</a:t>
            </a:r>
            <a:r>
              <a:rPr lang="zh-CN" altLang="en-US" sz="2000" b="1" dirty="0">
                <a:solidFill>
                  <a:srgbClr val="000000"/>
                </a:solidFill>
                <a:latin typeface="宋体" panose="02010600030101010101" pitchFamily="2" charset="-122"/>
                <a:ea typeface="ˎ̥"/>
                <a:hlinkClick r:id="rId1" action="ppaction://hlinksldjump"/>
              </a:rPr>
              <a:t>邮购目录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rPr>
              <a:t>2.</a:t>
            </a:r>
            <a:r>
              <a:rPr lang="zh-CN" altLang="en-US" sz="2000" b="1" dirty="0">
                <a:solidFill>
                  <a:srgbClr val="000000"/>
                </a:solidFill>
                <a:latin typeface="宋体" panose="02010600030101010101" pitchFamily="2" charset="-122"/>
                <a:ea typeface="ˎ̥"/>
              </a:rPr>
              <a:t>直接邮寄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hlinkClick r:id="rId2" action="ppaction://hlinksldjump"/>
              </a:rPr>
              <a:t>3.</a:t>
            </a:r>
            <a:r>
              <a:rPr lang="zh-CN" altLang="en-US" sz="2000" b="1" dirty="0">
                <a:solidFill>
                  <a:srgbClr val="000000"/>
                </a:solidFill>
                <a:latin typeface="宋体" panose="02010600030101010101" pitchFamily="2" charset="-122"/>
                <a:ea typeface="ˎ̥"/>
                <a:hlinkClick r:id="rId2" action="ppaction://hlinksldjump"/>
              </a:rPr>
              <a:t>电话营销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rPr>
              <a:t>4.</a:t>
            </a:r>
            <a:r>
              <a:rPr lang="zh-CN" altLang="en-US" sz="2000" b="1" dirty="0">
                <a:solidFill>
                  <a:srgbClr val="000000"/>
                </a:solidFill>
                <a:latin typeface="宋体" panose="02010600030101010101" pitchFamily="2" charset="-122"/>
                <a:ea typeface="ˎ̥"/>
              </a:rPr>
              <a:t>电视直复营销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rPr>
              <a:t>5.</a:t>
            </a:r>
            <a:r>
              <a:rPr lang="zh-CN" altLang="en-US" sz="2000" b="1" dirty="0">
                <a:solidFill>
                  <a:srgbClr val="000000"/>
                </a:solidFill>
                <a:latin typeface="宋体" panose="02010600030101010101" pitchFamily="2" charset="-122"/>
                <a:ea typeface="ˎ̥"/>
              </a:rPr>
              <a:t>其他媒体营销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rPr>
              <a:t>6.</a:t>
            </a:r>
            <a:r>
              <a:rPr lang="zh-CN" altLang="en-US" sz="2000" b="1" dirty="0">
                <a:solidFill>
                  <a:srgbClr val="000000"/>
                </a:solidFill>
                <a:latin typeface="宋体" panose="02010600030101010101" pitchFamily="2" charset="-122"/>
                <a:ea typeface="ˎ̥"/>
              </a:rPr>
              <a:t>电子购物 </a:t>
            </a:r>
            <a:endParaRPr lang="zh-CN" altLang="en-US" sz="2000" b="1" dirty="0">
              <a:solidFill>
                <a:srgbClr val="000000"/>
              </a:solidFill>
              <a:latin typeface="宋体" panose="02010600030101010101" pitchFamily="2" charset="-122"/>
              <a:ea typeface="ˎ̥"/>
            </a:endParaRPr>
          </a:p>
          <a:p>
            <a:pPr marL="469900" indent="-469900">
              <a:lnSpc>
                <a:spcPct val="120000"/>
              </a:lnSpc>
              <a:spcBef>
                <a:spcPct val="20000"/>
              </a:spcBef>
              <a:buClr>
                <a:schemeClr val="bg2"/>
              </a:buClr>
              <a:buSzPct val="70000"/>
              <a:buFont typeface="Wingdings" panose="05000000000000000000" pitchFamily="2" charset="2"/>
              <a:buChar char="v"/>
            </a:pPr>
            <a:r>
              <a:rPr lang="en-US" altLang="zh-CN" sz="2000" b="1" dirty="0">
                <a:solidFill>
                  <a:srgbClr val="000000"/>
                </a:solidFill>
                <a:latin typeface="宋体" panose="02010600030101010101" pitchFamily="2" charset="-122"/>
                <a:ea typeface="ˎ̥"/>
              </a:rPr>
              <a:t>7.</a:t>
            </a:r>
            <a:r>
              <a:rPr lang="zh-CN" altLang="en-US" sz="2000" b="1" dirty="0">
                <a:solidFill>
                  <a:srgbClr val="000000"/>
                </a:solidFill>
                <a:latin typeface="宋体" panose="02010600030101010101" pitchFamily="2" charset="-122"/>
                <a:ea typeface="ˎ̥"/>
              </a:rPr>
              <a:t>订货机购物</a:t>
            </a:r>
            <a:endParaRPr lang="zh-CN" altLang="en-US" sz="2000" b="1" dirty="0">
              <a:solidFill>
                <a:srgbClr val="000000"/>
              </a:solidFill>
              <a:latin typeface="宋体" panose="02010600030101010101" pitchFamily="2" charset="-122"/>
              <a:ea typeface="ˎ̥"/>
            </a:endParaRPr>
          </a:p>
        </p:txBody>
      </p:sp>
      <p:pic>
        <p:nvPicPr>
          <p:cNvPr id="34819" name="图片 34819" descr="64"/>
          <p:cNvPicPr>
            <a:picLocks noChangeAspect="1"/>
          </p:cNvPicPr>
          <p:nvPr/>
        </p:nvPicPr>
        <p:blipFill>
          <a:blip r:embed="rId3"/>
          <a:stretch>
            <a:fillRect/>
          </a:stretch>
        </p:blipFill>
        <p:spPr>
          <a:xfrm>
            <a:off x="5334000" y="2438400"/>
            <a:ext cx="2819400" cy="2816225"/>
          </a:xfrm>
          <a:prstGeom prst="rect">
            <a:avLst/>
          </a:prstGeom>
          <a:noFill/>
          <a:ln w="9525">
            <a:noFill/>
          </a:ln>
        </p:spPr>
      </p:pic>
      <p:sp>
        <p:nvSpPr>
          <p:cNvPr id="34820" name="动作按钮: 自定义 34820">
            <a:hlinkClick r:id="rId4" action="ppaction://hlinksldjump"/>
          </p:cNvPr>
          <p:cNvSpPr/>
          <p:nvPr/>
        </p:nvSpPr>
        <p:spPr>
          <a:xfrm>
            <a:off x="7467600" y="6172200"/>
            <a:ext cx="533400" cy="2286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3482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4823" name="矩形 3482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汹裳酝绎沉嫌诈蛾骆厂梨垣墩仲撰畸铸舵硬召其袁敲蔽钟二阿胆擞矫暮腰渠道策划渠道策划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817">
                                            <p:txEl>
                                              <p:charRg st="0" end="13"/>
                                            </p:txEl>
                                          </p:spTgt>
                                        </p:tgtEl>
                                        <p:attrNameLst>
                                          <p:attrName>style.visibility</p:attrName>
                                        </p:attrNameLst>
                                      </p:cBhvr>
                                      <p:to>
                                        <p:strVal val="visible"/>
                                      </p:to>
                                    </p:set>
                                    <p:animEffect transition="in" filter="blinds(horizontal)">
                                      <p:cBhvr>
                                        <p:cTn id="7" dur="500"/>
                                        <p:tgtEl>
                                          <p:spTgt spid="34817">
                                            <p:txEl>
                                              <p:charRg st="0" end="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4818"/>
                                        </p:tgtEl>
                                        <p:attrNameLst>
                                          <p:attrName>style.visibility</p:attrName>
                                        </p:attrNameLst>
                                      </p:cBhvr>
                                      <p:to>
                                        <p:strVal val="visible"/>
                                      </p:to>
                                    </p:set>
                                    <p:anim calcmode="lin" valueType="num">
                                      <p:cBhvr>
                                        <p:cTn id="12" dur="1000" fill="hold"/>
                                        <p:tgtEl>
                                          <p:spTgt spid="34818"/>
                                        </p:tgtEl>
                                        <p:attrNameLst>
                                          <p:attrName>ppt_w</p:attrName>
                                        </p:attrNameLst>
                                      </p:cBhvr>
                                      <p:tavLst>
                                        <p:tav tm="0">
                                          <p:val>
                                            <p:strVal val="#ppt_w*0.70"/>
                                          </p:val>
                                        </p:tav>
                                        <p:tav tm="100000">
                                          <p:val>
                                            <p:strVal val="#ppt_w"/>
                                          </p:val>
                                        </p:tav>
                                      </p:tavLst>
                                    </p:anim>
                                    <p:anim calcmode="lin" valueType="num">
                                      <p:cBhvr>
                                        <p:cTn id="13" dur="1000" fill="hold"/>
                                        <p:tgtEl>
                                          <p:spTgt spid="34818"/>
                                        </p:tgtEl>
                                        <p:attrNameLst>
                                          <p:attrName>ppt_h</p:attrName>
                                        </p:attrNameLst>
                                      </p:cBhvr>
                                      <p:tavLst>
                                        <p:tav tm="0">
                                          <p:val>
                                            <p:strVal val="#ppt_h"/>
                                          </p:val>
                                        </p:tav>
                                        <p:tav tm="100000">
                                          <p:val>
                                            <p:strVal val="#ppt_h"/>
                                          </p:val>
                                        </p:tav>
                                      </p:tavLst>
                                    </p:anim>
                                    <p:animEffect transition="in" filter="fade">
                                      <p:cBhvr>
                                        <p:cTn id="14" dur="1000"/>
                                        <p:tgtEl>
                                          <p:spTgt spid="34818"/>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4819"/>
                                        </p:tgtEl>
                                        <p:attrNameLst>
                                          <p:attrName>style.visibility</p:attrName>
                                        </p:attrNameLst>
                                      </p:cBhvr>
                                      <p:to>
                                        <p:strVal val="visible"/>
                                      </p:to>
                                    </p:set>
                                    <p:animEffect transition="in" filter="dissolve">
                                      <p:cBhvr>
                                        <p:cTn id="19"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1" name="图片 35841" descr="060126105928611">
            <a:hlinkClick r:id="rId1"/>
          </p:cNvPr>
          <p:cNvPicPr>
            <a:picLocks noChangeAspect="1"/>
          </p:cNvPicPr>
          <p:nvPr/>
        </p:nvPicPr>
        <p:blipFill>
          <a:blip r:embed="rId2"/>
          <a:stretch>
            <a:fillRect/>
          </a:stretch>
        </p:blipFill>
        <p:spPr>
          <a:xfrm>
            <a:off x="990600" y="990600"/>
            <a:ext cx="2660650" cy="3657600"/>
          </a:xfrm>
          <a:prstGeom prst="rect">
            <a:avLst/>
          </a:prstGeom>
          <a:noFill/>
          <a:ln w="9525">
            <a:noFill/>
          </a:ln>
        </p:spPr>
      </p:pic>
      <p:pic>
        <p:nvPicPr>
          <p:cNvPr id="35842" name="图片 35842" descr="ad03">
            <a:hlinkClick r:id="rId3"/>
          </p:cNvPr>
          <p:cNvPicPr>
            <a:picLocks noChangeAspect="1"/>
          </p:cNvPicPr>
          <p:nvPr/>
        </p:nvPicPr>
        <p:blipFill>
          <a:blip r:embed="rId4"/>
          <a:stretch>
            <a:fillRect/>
          </a:stretch>
        </p:blipFill>
        <p:spPr>
          <a:xfrm>
            <a:off x="4572000" y="1828800"/>
            <a:ext cx="3400425" cy="3054350"/>
          </a:xfrm>
          <a:prstGeom prst="rect">
            <a:avLst/>
          </a:prstGeom>
          <a:noFill/>
          <a:ln w="9525">
            <a:noFill/>
          </a:ln>
        </p:spPr>
      </p:pic>
      <p:sp>
        <p:nvSpPr>
          <p:cNvPr id="35843" name="动作按钮: 后退或前一项 35843">
            <a:hlinkClick r:id="" action="ppaction://hlinkshowjump?jump=previousslide"/>
          </p:cNvPr>
          <p:cNvSpPr/>
          <p:nvPr/>
        </p:nvSpPr>
        <p:spPr>
          <a:xfrm>
            <a:off x="7543800" y="5791200"/>
            <a:ext cx="609600" cy="457200"/>
          </a:xfrm>
          <a:prstGeom prst="actionButtonBackPrevious">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3584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5846" name="矩形 3584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岔曲匀踊形你须撵磐伤纸争药泵阎步愈碴熄圃沈酚娜乎坝薛膳拌榆愁恳练渠道策划渠道策划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标题 36865"/>
          <p:cNvSpPr>
            <a:spLocks noGrp="1"/>
          </p:cNvSpPr>
          <p:nvPr>
            <p:ph type="title"/>
          </p:nvPr>
        </p:nvSpPr>
        <p:spPr>
          <a:xfrm>
            <a:off x="1981200" y="228600"/>
            <a:ext cx="8229600" cy="1143000"/>
          </a:xfrm>
        </p:spPr>
        <p:txBody>
          <a:bodyPr anchor="b"/>
          <a:p>
            <a:pPr>
              <a:buClrTx/>
              <a:buSzTx/>
              <a:buFontTx/>
              <a:buNone/>
            </a:pPr>
            <a:r>
              <a:rPr lang="en-US" altLang="zh-CN" sz="2800" b="1" dirty="0">
                <a:solidFill>
                  <a:srgbClr val="CC3300"/>
                </a:solidFill>
                <a:ea typeface="方正舒体" pitchFamily="2" charset="-122"/>
              </a:rPr>
              <a:t>          </a:t>
            </a:r>
            <a:r>
              <a:rPr lang="zh-CN" altLang="en-US" sz="2800" b="1" dirty="0">
                <a:solidFill>
                  <a:srgbClr val="CC3300"/>
                </a:solidFill>
                <a:ea typeface="方正舒体" pitchFamily="2" charset="-122"/>
              </a:rPr>
              <a:t>电话营销</a:t>
            </a:r>
            <a:endParaRPr lang="zh-CN" altLang="en-US" sz="2800" b="1" dirty="0">
              <a:solidFill>
                <a:srgbClr val="CC3300"/>
              </a:solidFill>
              <a:ea typeface="方正舒体" pitchFamily="2" charset="-122"/>
            </a:endParaRPr>
          </a:p>
        </p:txBody>
      </p:sp>
      <p:sp>
        <p:nvSpPr>
          <p:cNvPr id="36866" name="文本占位符 36866"/>
          <p:cNvSpPr>
            <a:spLocks noGrp="1"/>
          </p:cNvSpPr>
          <p:nvPr>
            <p:ph type="body"/>
          </p:nvPr>
        </p:nvSpPr>
        <p:spPr>
          <a:xfrm>
            <a:off x="0" y="1905000"/>
            <a:ext cx="8382000" cy="4525963"/>
          </a:xfrm>
        </p:spPr>
        <p:txBody>
          <a:bodyPr anchor="t"/>
          <a:p>
            <a:pPr>
              <a:lnSpc>
                <a:spcPct val="130000"/>
              </a:lnSpc>
              <a:buClrTx/>
              <a:buSzTx/>
              <a:buFontTx/>
              <a:buNone/>
            </a:pPr>
            <a:r>
              <a:rPr lang="en-US" altLang="zh-CN" sz="2000" b="1" dirty="0"/>
              <a:t>               </a:t>
            </a:r>
            <a:r>
              <a:rPr lang="zh-CN" altLang="en-US" sz="2000" b="1" dirty="0">
                <a:latin typeface="楷体_GB2312" pitchFamily="1" charset="-122"/>
                <a:ea typeface="楷体_GB2312" pitchFamily="1" charset="-122"/>
              </a:rPr>
              <a:t>所谓电话营销是一种经过电话网络实现与顾客的双向沟通的营销模式，是电话营销员用语言来开展人性化的促销，特别是</a:t>
            </a:r>
            <a:r>
              <a:rPr lang="en-US" altLang="zh-CN" sz="2000" b="1" dirty="0">
                <a:latin typeface="楷体_GB2312" pitchFamily="1" charset="-122"/>
                <a:ea typeface="楷体_GB2312" pitchFamily="1" charset="-122"/>
              </a:rPr>
              <a:t>20</a:t>
            </a:r>
            <a:r>
              <a:rPr lang="zh-CN" altLang="en-US" sz="2000" b="1" dirty="0">
                <a:latin typeface="楷体_GB2312" pitchFamily="1" charset="-122"/>
                <a:ea typeface="楷体_GB2312" pitchFamily="1" charset="-122"/>
              </a:rPr>
              <a:t>世纪</a:t>
            </a:r>
            <a:r>
              <a:rPr lang="en-US" altLang="zh-CN" sz="2000" b="1" dirty="0">
                <a:latin typeface="楷体_GB2312" pitchFamily="1" charset="-122"/>
                <a:ea typeface="楷体_GB2312" pitchFamily="1" charset="-122"/>
              </a:rPr>
              <a:t>70</a:t>
            </a:r>
            <a:r>
              <a:rPr lang="zh-CN" altLang="en-US" sz="2000" b="1" dirty="0">
                <a:latin typeface="楷体_GB2312" pitchFamily="1" charset="-122"/>
                <a:ea typeface="楷体_GB2312" pitchFamily="1" charset="-122"/>
              </a:rPr>
              <a:t>年代</a:t>
            </a:r>
            <a:r>
              <a:rPr lang="en-US" altLang="zh-CN" sz="2000" b="1" dirty="0">
                <a:latin typeface="楷体_GB2312" pitchFamily="1" charset="-122"/>
                <a:ea typeface="楷体_GB2312" pitchFamily="1" charset="-122"/>
              </a:rPr>
              <a:t>.</a:t>
            </a:r>
            <a:r>
              <a:rPr lang="zh-CN" altLang="en-US" sz="2000" b="1" dirty="0">
                <a:latin typeface="楷体_GB2312" pitchFamily="1" charset="-122"/>
                <a:ea typeface="楷体_GB2312" pitchFamily="1" charset="-122"/>
              </a:rPr>
              <a:t>电话就被广泛应用在欧美一 些经济发达的国家了，并且已经成为商业社会中必须掌握的一门技巧和专业知识。</a:t>
            </a:r>
            <a:endParaRPr lang="zh-CN" altLang="en-US" sz="2000" b="1" dirty="0">
              <a:latin typeface="楷体_GB2312" pitchFamily="1" charset="-122"/>
              <a:ea typeface="楷体_GB2312" pitchFamily="1" charset="-122"/>
            </a:endParaRPr>
          </a:p>
          <a:p>
            <a:pPr>
              <a:lnSpc>
                <a:spcPct val="130000"/>
              </a:lnSpc>
              <a:buClrTx/>
              <a:buSzTx/>
              <a:buFontTx/>
              <a:buNone/>
            </a:pPr>
            <a:r>
              <a:rPr lang="zh-CN" altLang="en-US" sz="2000" b="1" dirty="0">
                <a:latin typeface="楷体_GB2312" pitchFamily="1" charset="-122"/>
                <a:ea typeface="楷体_GB2312" pitchFamily="1" charset="-122"/>
              </a:rPr>
              <a:t>       电话营销是一种语言战，又是一种心理战，</a:t>
            </a:r>
            <a:endParaRPr lang="zh-CN" altLang="en-US" sz="2000" b="1" dirty="0">
              <a:latin typeface="楷体_GB2312" pitchFamily="1" charset="-122"/>
              <a:ea typeface="楷体_GB2312" pitchFamily="1" charset="-122"/>
            </a:endParaRPr>
          </a:p>
          <a:p>
            <a:pPr>
              <a:lnSpc>
                <a:spcPct val="130000"/>
              </a:lnSpc>
              <a:buClrTx/>
              <a:buSzTx/>
              <a:buFontTx/>
              <a:buNone/>
            </a:pPr>
            <a:r>
              <a:rPr lang="zh-CN" altLang="en-US" sz="2000" b="1" dirty="0">
                <a:latin typeface="楷体_GB2312" pitchFamily="1" charset="-122"/>
                <a:ea typeface="楷体_GB2312" pitchFamily="1" charset="-122"/>
              </a:rPr>
              <a:t>  强的语言沟通能力来弥补无法用形体语言实现</a:t>
            </a:r>
            <a:endParaRPr lang="zh-CN" altLang="en-US" sz="2000" b="1" dirty="0">
              <a:latin typeface="楷体_GB2312" pitchFamily="1" charset="-122"/>
              <a:ea typeface="楷体_GB2312" pitchFamily="1" charset="-122"/>
            </a:endParaRPr>
          </a:p>
          <a:p>
            <a:pPr>
              <a:lnSpc>
                <a:spcPct val="130000"/>
              </a:lnSpc>
              <a:buClrTx/>
              <a:buSzTx/>
              <a:buFontTx/>
              <a:buNone/>
            </a:pPr>
            <a:r>
              <a:rPr lang="zh-CN" altLang="en-US" sz="2000" b="1" dirty="0">
                <a:latin typeface="楷体_GB2312" pitchFamily="1" charset="-122"/>
                <a:ea typeface="楷体_GB2312" pitchFamily="1" charset="-122"/>
              </a:rPr>
              <a:t>  沟通的缺陷，具有方便，快捷，高效，</a:t>
            </a:r>
            <a:endParaRPr lang="zh-CN" altLang="en-US" sz="2000" b="1" dirty="0">
              <a:latin typeface="楷体_GB2312" pitchFamily="1" charset="-122"/>
              <a:ea typeface="楷体_GB2312" pitchFamily="1" charset="-122"/>
            </a:endParaRPr>
          </a:p>
          <a:p>
            <a:pPr>
              <a:lnSpc>
                <a:spcPct val="130000"/>
              </a:lnSpc>
              <a:buClrTx/>
              <a:buSzTx/>
              <a:buFontTx/>
              <a:buNone/>
            </a:pPr>
            <a:r>
              <a:rPr lang="zh-CN" altLang="en-US" sz="2000" b="1" dirty="0">
                <a:latin typeface="楷体_GB2312" pitchFamily="1" charset="-122"/>
                <a:ea typeface="楷体_GB2312" pitchFamily="1" charset="-122"/>
              </a:rPr>
              <a:t>  超值等服务特点。</a:t>
            </a:r>
            <a:br>
              <a:rPr lang="zh-CN" altLang="en-US" sz="2000" b="1" dirty="0">
                <a:latin typeface="楷体_GB2312" pitchFamily="1" charset="-122"/>
                <a:ea typeface="楷体_GB2312" pitchFamily="1" charset="-122"/>
              </a:rPr>
            </a:br>
            <a:endParaRPr lang="zh-CN" altLang="en-US" sz="2000" b="1" dirty="0">
              <a:latin typeface="楷体_GB2312" pitchFamily="1" charset="-122"/>
              <a:ea typeface="楷体_GB2312" pitchFamily="1" charset="-122"/>
            </a:endParaRPr>
          </a:p>
        </p:txBody>
      </p:sp>
      <p:pic>
        <p:nvPicPr>
          <p:cNvPr id="36867" name="图片 36867" descr="1_36871">
            <a:hlinkClick r:id="rId1"/>
          </p:cNvPr>
          <p:cNvPicPr>
            <a:picLocks noChangeAspect="1"/>
          </p:cNvPicPr>
          <p:nvPr/>
        </p:nvPicPr>
        <p:blipFill>
          <a:blip r:embed="rId2"/>
          <a:stretch>
            <a:fillRect/>
          </a:stretch>
        </p:blipFill>
        <p:spPr>
          <a:xfrm>
            <a:off x="5638800" y="3352800"/>
            <a:ext cx="2857500" cy="2819400"/>
          </a:xfrm>
          <a:prstGeom prst="rect">
            <a:avLst/>
          </a:prstGeom>
          <a:noFill/>
          <a:ln w="9525">
            <a:noFill/>
          </a:ln>
        </p:spPr>
      </p:pic>
      <p:sp>
        <p:nvSpPr>
          <p:cNvPr id="36868"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6870" name="矩形 36869"/>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来羊湾笆冤些雌潦挟浇廷饰站辕租冬六到乔都呐队泅晌篙胺翻呐帕匀旭掳渠道策划渠道策划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889" name="表格 37888"/>
          <p:cNvGraphicFramePr/>
          <p:nvPr/>
        </p:nvGraphicFramePr>
        <p:xfrm>
          <a:off x="685800" y="1219200"/>
          <a:ext cx="7848600" cy="5122863"/>
        </p:xfrm>
        <a:graphic>
          <a:graphicData uri="http://schemas.openxmlformats.org/drawingml/2006/table">
            <a:tbl>
              <a:tblPr/>
              <a:tblGrid>
                <a:gridCol w="7848600"/>
              </a:tblGrid>
              <a:tr h="650875">
                <a:tc>
                  <a:txBody>
                    <a:bodyPr wrap="square"/>
                    <a:p>
                      <a:pPr algn="ctr">
                        <a:buClr>
                          <a:schemeClr val="bg2"/>
                        </a:buClr>
                        <a:buSzPct val="70000"/>
                        <a:buFont typeface="Wingdings" panose="05000000000000000000" pitchFamily="2" charset="2"/>
                      </a:pPr>
                      <a:r>
                        <a:rPr lang="zh-CN" altLang="en-US" sz="2000" b="1" dirty="0">
                          <a:solidFill>
                            <a:srgbClr val="FF0000"/>
                          </a:solidFill>
                          <a:latin typeface="ˎ̥"/>
                          <a:ea typeface="宋体" panose="02010600030101010101" pitchFamily="2" charset="-122"/>
                        </a:rPr>
                        <a:t>小型电话营销管理系统设计方案</a:t>
                      </a:r>
                      <a:endParaRPr lang="zh-CN" altLang="en-US" sz="2000" b="1" dirty="0">
                        <a:solidFill>
                          <a:srgbClr val="FF0000"/>
                        </a:solidFill>
                        <a:latin typeface="ˎ̥"/>
                        <a:ea typeface="宋体" panose="02010600030101010101" pitchFamily="2" charset="-122"/>
                      </a:endParaRPr>
                    </a:p>
                  </a:txBody>
                  <a:tcPr anchor="ctr">
                    <a:lnL cap="flat">
                      <a:noFill/>
                    </a:lnL>
                    <a:lnR cap="flat">
                      <a:noFill/>
                    </a:lnR>
                    <a:lnT cap="flat">
                      <a:noFill/>
                    </a:lnT>
                    <a:lnB cap="flat">
                      <a:noFill/>
                    </a:lnB>
                    <a:lnTlToBr>
                      <a:noFill/>
                    </a:lnTlToBr>
                    <a:lnBlToTr>
                      <a:noFill/>
                    </a:lnBlToTr>
                    <a:noFill/>
                  </a:tcPr>
                </a:tc>
              </a:tr>
              <a:tr h="4471988">
                <a:tc>
                  <a:txBody>
                    <a:bodyPr wrap="square"/>
                    <a:p>
                      <a:pPr>
                        <a:lnSpc>
                          <a:spcPct val="120000"/>
                        </a:lnSpc>
                        <a:buClr>
                          <a:schemeClr val="bg2"/>
                        </a:buClr>
                        <a:buSzPct val="70000"/>
                        <a:buFont typeface="Wingdings" panose="05000000000000000000" pitchFamily="2" charset="2"/>
                      </a:pPr>
                      <a:r>
                        <a:rPr lang="zh-CN" altLang="en-US" dirty="0">
                          <a:solidFill>
                            <a:srgbClr val="000000"/>
                          </a:solidFill>
                          <a:latin typeface="ˎ̥"/>
                          <a:ea typeface="宋体" panose="02010600030101010101" pitchFamily="2" charset="-122"/>
                        </a:rPr>
                        <a:t>　</a:t>
                      </a:r>
                      <a:r>
                        <a:rPr lang="zh-CN" altLang="en-US" sz="2000" dirty="0">
                          <a:solidFill>
                            <a:srgbClr val="000000"/>
                          </a:solidFill>
                          <a:latin typeface="ˎ̥"/>
                          <a:ea typeface="宋体" panose="02010600030101010101" pitchFamily="2" charset="-122"/>
                        </a:rPr>
                        <a:t>　 </a:t>
                      </a:r>
                      <a:r>
                        <a:rPr lang="zh-CN" altLang="en-US" sz="2000" b="1" dirty="0">
                          <a:solidFill>
                            <a:srgbClr val="000000"/>
                          </a:solidFill>
                          <a:latin typeface="ˎ̥"/>
                          <a:ea typeface="楷体_GB2312" pitchFamily="1" charset="-122"/>
                        </a:rPr>
                        <a:t>电话营销系统是由计算机、电话、营销软件所构成的。它具有对销售过程的跟踪、提示、分类、统计、分析等功能，是销售人员从事销售工作的一种智能、便利工具；是企业提高销售业绩的必备工具。</a:t>
                      </a:r>
                      <a:br>
                        <a:rPr lang="zh-CN" altLang="en-US" sz="2000" b="1" dirty="0">
                          <a:solidFill>
                            <a:srgbClr val="000000"/>
                          </a:solidFill>
                          <a:latin typeface="ˎ̥"/>
                          <a:ea typeface="楷体_GB2312" pitchFamily="1" charset="-122"/>
                        </a:rPr>
                      </a:br>
                      <a:r>
                        <a:rPr lang="zh-CN" altLang="en-US" sz="2000" b="1" dirty="0">
                          <a:solidFill>
                            <a:srgbClr val="000000"/>
                          </a:solidFill>
                          <a:latin typeface="ˎ̥"/>
                          <a:ea typeface="楷体_GB2312" pitchFamily="1" charset="-122"/>
                        </a:rPr>
                        <a:t>　　电话营销作为一种最快捷的销售手段已经被各大、中、小型企业所认同。而电话营销系统除了具有一般的功能外，还提供了客户来电客户信息自动弹屏、通话过程录音、非工作时段电脑值班、自动关联客户信息、自动关联项目进度等功能，不但减少了销售人员的工作量，提高工作效率，而且将整个销售过程清晰的罗列出来。使得销售人员从杂乱的记录文档中解放出来，对销售过程中的关键问题做出准确的判断。</a:t>
                      </a:r>
                      <a:br>
                        <a:rPr lang="zh-CN" altLang="en-US" sz="2000" b="1" dirty="0">
                          <a:solidFill>
                            <a:srgbClr val="000000"/>
                          </a:solidFill>
                          <a:latin typeface="ˎ̥"/>
                          <a:ea typeface="楷体_GB2312" pitchFamily="1" charset="-122"/>
                        </a:rPr>
                      </a:br>
                      <a:endParaRPr lang="zh-CN" altLang="en-US" sz="2000" b="1" dirty="0">
                        <a:solidFill>
                          <a:srgbClr val="000000"/>
                        </a:solidFill>
                        <a:latin typeface="ˎ̥"/>
                        <a:ea typeface="楷体_GB2312" pitchFamily="1" charset="-122"/>
                      </a:endParaRPr>
                    </a:p>
                  </a:txBody>
                  <a:tcPr anchor="ctr">
                    <a:lnL cap="flat">
                      <a:noFill/>
                    </a:lnL>
                    <a:lnR cap="flat">
                      <a:noFill/>
                    </a:lnR>
                    <a:lnT cap="flat">
                      <a:noFill/>
                    </a:lnT>
                    <a:lnB cap="flat">
                      <a:noFill/>
                    </a:lnB>
                    <a:lnTlToBr>
                      <a:noFill/>
                    </a:lnTlToBr>
                    <a:lnBlToTr>
                      <a:noFill/>
                    </a:lnBlToTr>
                    <a:noFill/>
                  </a:tcPr>
                </a:tc>
              </a:tr>
            </a:tbl>
          </a:graphicData>
        </a:graphic>
      </p:graphicFrame>
      <p:sp>
        <p:nvSpPr>
          <p:cNvPr id="37897"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7899" name="矩形 37898"/>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锗时含仪爪侠噎樱嗜章网占梨畏苗逻正洒固辅腺含静钠卖推元痢湍我聚远渠道策划渠道策划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3" name="图片 38913" descr="sellmid1">
            <a:hlinkClick r:id="rId1"/>
          </p:cNvPr>
          <p:cNvPicPr>
            <a:picLocks noChangeAspect="1"/>
          </p:cNvPicPr>
          <p:nvPr/>
        </p:nvPicPr>
        <p:blipFill>
          <a:blip r:embed="rId2"/>
          <a:stretch>
            <a:fillRect/>
          </a:stretch>
        </p:blipFill>
        <p:spPr>
          <a:xfrm>
            <a:off x="304800" y="914400"/>
            <a:ext cx="8839200" cy="5195888"/>
          </a:xfrm>
          <a:prstGeom prst="rect">
            <a:avLst/>
          </a:prstGeom>
          <a:noFill/>
          <a:ln w="9525">
            <a:noFill/>
          </a:ln>
        </p:spPr>
      </p:pic>
      <p:sp>
        <p:nvSpPr>
          <p:cNvPr id="3891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8916" name="矩形 3891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谦眶劈洗蛤骗暑辗该腺哀宛刨敷提桶剩欧宪椅从伐沤锦裂件芽敢驹进霄难渠道策划渠道策划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37" name="图片 39937" descr="develo8">
            <a:hlinkClick r:id="rId1"/>
          </p:cNvPr>
          <p:cNvPicPr>
            <a:picLocks noChangeAspect="1"/>
          </p:cNvPicPr>
          <p:nvPr/>
        </p:nvPicPr>
        <p:blipFill>
          <a:blip r:embed="rId2"/>
          <a:stretch>
            <a:fillRect/>
          </a:stretch>
        </p:blipFill>
        <p:spPr>
          <a:xfrm>
            <a:off x="457200" y="381000"/>
            <a:ext cx="8077200" cy="6096000"/>
          </a:xfrm>
          <a:prstGeom prst="rect">
            <a:avLst/>
          </a:prstGeom>
          <a:noFill/>
          <a:ln w="9525">
            <a:noFill/>
          </a:ln>
        </p:spPr>
      </p:pic>
      <p:sp>
        <p:nvSpPr>
          <p:cNvPr id="39938"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39940" name="矩形 39939"/>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灯螺会仑媒猛逾挤夯敛垮搅小曳践舜编原厌如蹭挠宴枢供市戮灯搏鸭械辉渠道策划渠道策划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1" name="图片 40961" descr="develo2"/>
          <p:cNvPicPr>
            <a:picLocks noChangeAspect="1"/>
          </p:cNvPicPr>
          <p:nvPr/>
        </p:nvPicPr>
        <p:blipFill>
          <a:blip r:embed="rId1"/>
          <a:stretch>
            <a:fillRect/>
          </a:stretch>
        </p:blipFill>
        <p:spPr>
          <a:xfrm>
            <a:off x="838200" y="609600"/>
            <a:ext cx="7620000" cy="5029200"/>
          </a:xfrm>
          <a:prstGeom prst="rect">
            <a:avLst/>
          </a:prstGeom>
          <a:noFill/>
          <a:ln w="9525">
            <a:noFill/>
          </a:ln>
        </p:spPr>
      </p:pic>
      <p:sp>
        <p:nvSpPr>
          <p:cNvPr id="40962" name="动作按钮: 自定义 40962">
            <a:hlinkClick r:id="rId2" action="ppaction://hlinksldjump"/>
          </p:cNvPr>
          <p:cNvSpPr/>
          <p:nvPr/>
        </p:nvSpPr>
        <p:spPr>
          <a:xfrm>
            <a:off x="7391400" y="5943600"/>
            <a:ext cx="762000" cy="533400"/>
          </a:xfrm>
          <a:prstGeom prst="actionButtonBlank">
            <a:avLst/>
          </a:prstGeom>
          <a:solidFill>
            <a:schemeClr val="accent1"/>
          </a:solidFill>
          <a:ln w="9525">
            <a:noFill/>
          </a:ln>
        </p:spPr>
        <p:txBody>
          <a:bodyPr anchor="t"/>
          <a:p>
            <a:pPr>
              <a:buClrTx/>
              <a:buSzTx/>
              <a:buFontTx/>
            </a:pPr>
            <a:endParaRPr dirty="0">
              <a:latin typeface="Times New Roman" panose="02020603050405020304" pitchFamily="2" charset="0"/>
              <a:ea typeface="宋体" panose="02010600030101010101" pitchFamily="2" charset="-122"/>
            </a:endParaRPr>
          </a:p>
        </p:txBody>
      </p:sp>
      <p:sp>
        <p:nvSpPr>
          <p:cNvPr id="40963"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40965" name="矩形 40964"/>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然链媳孔酸脆闺摩匠壮徊豌判插医震龙照妓缨栓嘘匪逗汝折龚喝棋屎催棠渠道策划渠道策划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文本框 41985"/>
          <p:cNvSpPr txBox="1"/>
          <p:nvPr/>
        </p:nvSpPr>
        <p:spPr>
          <a:xfrm>
            <a:off x="685800" y="304800"/>
            <a:ext cx="2895600" cy="366713"/>
          </a:xfrm>
          <a:prstGeom prst="rect">
            <a:avLst/>
          </a:prstGeom>
          <a:noFill/>
          <a:ln w="9525">
            <a:noFill/>
          </a:ln>
        </p:spPr>
        <p:txBody>
          <a:bodyPr anchor="t">
            <a:spAutoFit/>
          </a:bodyPr>
          <a:p>
            <a:pPr>
              <a:spcBef>
                <a:spcPct val="50000"/>
              </a:spcBef>
              <a:buClrTx/>
              <a:buSzTx/>
              <a:buFontTx/>
            </a:pPr>
            <a:endParaRPr dirty="0">
              <a:latin typeface="Arial" panose="020B0604020202020204" pitchFamily="34" charset="0"/>
              <a:ea typeface="宋体" panose="02010600030101010101" pitchFamily="2" charset="-122"/>
            </a:endParaRPr>
          </a:p>
        </p:txBody>
      </p:sp>
      <p:sp>
        <p:nvSpPr>
          <p:cNvPr id="41986" name="文本框 41986"/>
          <p:cNvSpPr txBox="1"/>
          <p:nvPr/>
        </p:nvSpPr>
        <p:spPr>
          <a:xfrm>
            <a:off x="304800" y="685800"/>
            <a:ext cx="6629400" cy="931863"/>
          </a:xfrm>
          <a:prstGeom prst="rect">
            <a:avLst/>
          </a:prstGeom>
          <a:noFill/>
          <a:ln w="9525">
            <a:noFill/>
          </a:ln>
        </p:spPr>
        <p:txBody>
          <a:bodyPr anchor="t">
            <a:spAutoFit/>
          </a:bodyPr>
          <a:p>
            <a:pPr>
              <a:buClrTx/>
              <a:buSzTx/>
              <a:buFontTx/>
            </a:pPr>
            <a:r>
              <a:rPr lang="en-US" altLang="zh-CN" sz="2800" b="1" dirty="0">
                <a:solidFill>
                  <a:schemeClr val="tx2"/>
                </a:solidFill>
                <a:latin typeface="Arial" panose="020B0604020202020204" pitchFamily="34" charset="0"/>
                <a:ea typeface="宋体" panose="02010600030101010101" pitchFamily="2" charset="-122"/>
              </a:rPr>
              <a:t>   </a:t>
            </a:r>
            <a:r>
              <a:rPr lang="zh-CN" altLang="en-US" sz="2800" b="1" dirty="0">
                <a:solidFill>
                  <a:schemeClr val="tx2"/>
                </a:solidFill>
                <a:latin typeface="Arial" panose="020B0604020202020204" pitchFamily="34" charset="0"/>
                <a:ea typeface="宋体" panose="02010600030101010101" pitchFamily="2" charset="-122"/>
              </a:rPr>
              <a:t>四、渠道策划的流程与策划书的撰写</a:t>
            </a:r>
            <a:endParaRPr lang="zh-CN" altLang="en-US" sz="2800" b="1" dirty="0">
              <a:solidFill>
                <a:schemeClr val="tx2"/>
              </a:solidFill>
              <a:latin typeface="Arial" panose="020B0604020202020204" pitchFamily="34" charset="0"/>
              <a:ea typeface="宋体" panose="02010600030101010101" pitchFamily="2" charset="-122"/>
            </a:endParaRPr>
          </a:p>
          <a:p>
            <a:pPr>
              <a:spcBef>
                <a:spcPct val="50000"/>
              </a:spcBef>
              <a:buClrTx/>
              <a:buSzTx/>
              <a:buFontTx/>
            </a:pPr>
            <a:endParaRPr lang="zh-CN" altLang="en-US" sz="2800" b="1" dirty="0">
              <a:solidFill>
                <a:schemeClr val="tx2"/>
              </a:solidFill>
              <a:latin typeface="Arial" panose="020B0604020202020204" pitchFamily="34" charset="0"/>
              <a:ea typeface="宋体" panose="02010600030101010101" pitchFamily="2" charset="-122"/>
            </a:endParaRPr>
          </a:p>
        </p:txBody>
      </p:sp>
      <p:sp>
        <p:nvSpPr>
          <p:cNvPr id="41987" name="文本框 41987"/>
          <p:cNvSpPr txBox="1"/>
          <p:nvPr/>
        </p:nvSpPr>
        <p:spPr>
          <a:xfrm>
            <a:off x="685800" y="1752600"/>
            <a:ext cx="7543800" cy="1495425"/>
          </a:xfrm>
          <a:prstGeom prst="rect">
            <a:avLst/>
          </a:prstGeom>
          <a:noFill/>
          <a:ln w="9525">
            <a:noFill/>
          </a:ln>
        </p:spPr>
        <p:txBody>
          <a:bodyPr anchor="t">
            <a:spAutoFit/>
          </a:bodyPr>
          <a:p>
            <a:pPr>
              <a:buClrTx/>
              <a:buSzTx/>
              <a:buFontTx/>
            </a:pPr>
            <a:r>
              <a:rPr lang="en-US" altLang="zh-CN" sz="2000" b="1" dirty="0">
                <a:latin typeface="Arial" panose="020B0604020202020204" pitchFamily="34" charset="0"/>
                <a:ea typeface="宋体" panose="02010600030101010101" pitchFamily="2" charset="-122"/>
              </a:rPr>
              <a:t> 1</a:t>
            </a:r>
            <a:r>
              <a:rPr lang="zh-CN" altLang="en-US" sz="2000" b="1" dirty="0">
                <a:latin typeface="Arial" panose="020B0604020202020204" pitchFamily="34" charset="0"/>
                <a:ea typeface="宋体" panose="02010600030101010101" pitchFamily="2" charset="-122"/>
              </a:rPr>
              <a:t>、资料收集</a:t>
            </a:r>
            <a:endParaRPr lang="zh-CN" altLang="en-US" sz="2000" b="1" dirty="0">
              <a:latin typeface="Arial" panose="020B0604020202020204" pitchFamily="34" charset="0"/>
              <a:ea typeface="宋体" panose="02010600030101010101" pitchFamily="2" charset="-122"/>
            </a:endParaRPr>
          </a:p>
          <a:p>
            <a:pPr>
              <a:buClrTx/>
              <a:buSzTx/>
              <a:buFontTx/>
            </a:pPr>
            <a:r>
              <a:rPr lang="zh-CN" altLang="en-US"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楷体_GB2312" pitchFamily="1" charset="-122"/>
              </a:rPr>
              <a:t>分销渠道策划的有关资料收集可以分为：市场状况、消费者需求及竞争市场状况。重点应放在市场竞争状况的调查，要对竞争对手的市场占有率、销售渠道、市场上柜、产品价格等情况做重点调查。</a:t>
            </a:r>
            <a:endParaRPr lang="zh-CN" altLang="en-US" b="1" dirty="0">
              <a:latin typeface="Arial" panose="020B0604020202020204" pitchFamily="34" charset="0"/>
              <a:ea typeface="楷体_GB2312" pitchFamily="1" charset="-122"/>
            </a:endParaRPr>
          </a:p>
          <a:p>
            <a:pPr>
              <a:buClrTx/>
              <a:buSzTx/>
              <a:buFontTx/>
            </a:pPr>
            <a:endParaRPr lang="zh-CN" altLang="en-US" b="1" dirty="0">
              <a:latin typeface="Arial" panose="020B0604020202020204" pitchFamily="34" charset="0"/>
              <a:ea typeface="楷体_GB2312" pitchFamily="1" charset="-122"/>
            </a:endParaRPr>
          </a:p>
        </p:txBody>
      </p:sp>
      <p:sp>
        <p:nvSpPr>
          <p:cNvPr id="41988" name="矩形 41988"/>
          <p:cNvSpPr/>
          <p:nvPr/>
        </p:nvSpPr>
        <p:spPr>
          <a:xfrm>
            <a:off x="685800" y="5562600"/>
            <a:ext cx="8305800" cy="671513"/>
          </a:xfrm>
          <a:prstGeom prst="rect">
            <a:avLst/>
          </a:prstGeom>
          <a:noFill/>
          <a:ln w="9525">
            <a:noFill/>
          </a:ln>
        </p:spPr>
        <p:txBody>
          <a:bodyPr anchor="t">
            <a:spAutoFit/>
          </a:bodyPr>
          <a:p>
            <a:pPr>
              <a:buClrTx/>
              <a:buSzTx/>
              <a:buFontTx/>
            </a:pPr>
            <a:r>
              <a:rPr lang="en-US" altLang="zh-CN" sz="2000" b="1" dirty="0">
                <a:latin typeface="Arial" panose="020B0604020202020204" pitchFamily="34" charset="0"/>
                <a:ea typeface="宋体" panose="02010600030101010101" pitchFamily="2" charset="-122"/>
              </a:rPr>
              <a:t> 4</a:t>
            </a:r>
            <a:r>
              <a:rPr lang="zh-CN" altLang="en-US" sz="2000" b="1" dirty="0">
                <a:latin typeface="Arial" panose="020B0604020202020204" pitchFamily="34" charset="0"/>
                <a:ea typeface="宋体" panose="02010600030101010101" pitchFamily="2" charset="-122"/>
              </a:rPr>
              <a:t>、分销渠道方案的实施</a:t>
            </a:r>
            <a:endParaRPr lang="zh-CN" altLang="en-US" sz="2000" b="1" dirty="0">
              <a:latin typeface="Arial" panose="020B0604020202020204" pitchFamily="34" charset="0"/>
              <a:ea typeface="宋体" panose="02010600030101010101" pitchFamily="2" charset="-122"/>
            </a:endParaRPr>
          </a:p>
          <a:p>
            <a:pPr>
              <a:buClrTx/>
              <a:buSzTx/>
              <a:buFontTx/>
            </a:pPr>
            <a:r>
              <a:rPr lang="zh-CN" altLang="en-US" b="1" dirty="0">
                <a:latin typeface="Arial" panose="020B0604020202020204" pitchFamily="34" charset="0"/>
                <a:ea typeface="楷体_GB2312" pitchFamily="1" charset="-122"/>
              </a:rPr>
              <a:t>      需要制定一个可操作的实施进度表，提供策划案的可操作性和有效性。</a:t>
            </a:r>
            <a:endParaRPr lang="zh-CN" altLang="en-US" b="1" dirty="0">
              <a:latin typeface="Arial" panose="020B0604020202020204" pitchFamily="34" charset="0"/>
              <a:ea typeface="楷体_GB2312" pitchFamily="1" charset="-122"/>
            </a:endParaRPr>
          </a:p>
        </p:txBody>
      </p:sp>
      <p:sp>
        <p:nvSpPr>
          <p:cNvPr id="41989" name="矩形 41989"/>
          <p:cNvSpPr/>
          <p:nvPr/>
        </p:nvSpPr>
        <p:spPr>
          <a:xfrm>
            <a:off x="457200" y="3048000"/>
            <a:ext cx="8153400" cy="1220788"/>
          </a:xfrm>
          <a:prstGeom prst="rect">
            <a:avLst/>
          </a:prstGeom>
          <a:noFill/>
          <a:ln w="9525">
            <a:noFill/>
          </a:ln>
        </p:spPr>
        <p:txBody>
          <a:bodyPr anchor="t">
            <a:spAutoFit/>
          </a:bodyPr>
          <a:p>
            <a:pPr>
              <a:buClrTx/>
              <a:buSzTx/>
              <a:buFontTx/>
            </a:pPr>
            <a:r>
              <a:rPr lang="en-US" altLang="zh-CN" b="1" dirty="0">
                <a:latin typeface="Arial" panose="020B0604020202020204" pitchFamily="34" charset="0"/>
                <a:ea typeface="宋体" panose="02010600030101010101" pitchFamily="2" charset="-122"/>
              </a:rPr>
              <a:t>    </a:t>
            </a:r>
            <a:r>
              <a:rPr lang="en-US" altLang="zh-CN" sz="2000" b="1" dirty="0">
                <a:latin typeface="Arial" panose="020B0604020202020204" pitchFamily="34" charset="0"/>
                <a:ea typeface="宋体" panose="02010600030101010101" pitchFamily="2" charset="-122"/>
              </a:rPr>
              <a:t>2</a:t>
            </a:r>
            <a:r>
              <a:rPr lang="zh-CN" altLang="en-US" sz="2000" b="1" dirty="0">
                <a:latin typeface="Arial" panose="020B0604020202020204" pitchFamily="34" charset="0"/>
                <a:ea typeface="宋体" panose="02010600030101010101" pitchFamily="2" charset="-122"/>
              </a:rPr>
              <a:t>、资料分析</a:t>
            </a:r>
            <a:endParaRPr lang="zh-CN" altLang="en-US" sz="2000" b="1" dirty="0">
              <a:latin typeface="Arial" panose="020B0604020202020204" pitchFamily="34" charset="0"/>
              <a:ea typeface="宋体" panose="02010600030101010101" pitchFamily="2" charset="-122"/>
            </a:endParaRPr>
          </a:p>
          <a:p>
            <a:pPr>
              <a:buClrTx/>
              <a:buSzTx/>
              <a:buFontTx/>
            </a:pPr>
            <a:r>
              <a:rPr lang="zh-CN" altLang="en-US" b="1" dirty="0">
                <a:latin typeface="楷体_GB2312" pitchFamily="1" charset="-122"/>
                <a:ea typeface="楷体_GB2312" pitchFamily="1" charset="-122"/>
              </a:rPr>
              <a:t>    具体内容有对市场消费需求的分析及对市场竞争状况及竞争对手的分析。提供分析，揭示市场机会与威胁，看到企业的优势和劣势，为渠道方案的设计提供依据。 </a:t>
            </a:r>
            <a:endParaRPr lang="zh-CN" altLang="en-US" b="1" dirty="0">
              <a:latin typeface="楷体_GB2312" pitchFamily="1" charset="-122"/>
              <a:ea typeface="楷体_GB2312" pitchFamily="1" charset="-122"/>
            </a:endParaRPr>
          </a:p>
        </p:txBody>
      </p:sp>
      <p:sp>
        <p:nvSpPr>
          <p:cNvPr id="41990" name="矩形 41990"/>
          <p:cNvSpPr/>
          <p:nvPr/>
        </p:nvSpPr>
        <p:spPr>
          <a:xfrm>
            <a:off x="685800" y="4343400"/>
            <a:ext cx="7086600" cy="1497013"/>
          </a:xfrm>
          <a:prstGeom prst="rect">
            <a:avLst/>
          </a:prstGeom>
          <a:noFill/>
          <a:ln w="9525">
            <a:noFill/>
          </a:ln>
        </p:spPr>
        <p:txBody>
          <a:bodyPr anchor="t">
            <a:spAutoFit/>
          </a:bodyPr>
          <a:p>
            <a:pPr>
              <a:spcBef>
                <a:spcPct val="50000"/>
              </a:spcBef>
              <a:buClrTx/>
              <a:buSzTx/>
              <a:buFontTx/>
            </a:pPr>
            <a:r>
              <a:rPr lang="en-US" altLang="zh-CN" sz="2000" b="1" dirty="0">
                <a:latin typeface="Arial" panose="020B0604020202020204" pitchFamily="34" charset="0"/>
                <a:ea typeface="宋体" panose="02010600030101010101" pitchFamily="2" charset="-122"/>
              </a:rPr>
              <a:t> 3</a:t>
            </a:r>
            <a:r>
              <a:rPr lang="zh-CN" altLang="en-US" sz="2000" b="1" dirty="0">
                <a:latin typeface="Arial" panose="020B0604020202020204" pitchFamily="34" charset="0"/>
                <a:ea typeface="宋体" panose="02010600030101010101" pitchFamily="2" charset="-122"/>
              </a:rPr>
              <a:t>、分销渠道方案的设计</a:t>
            </a:r>
            <a:endParaRPr lang="zh-CN" altLang="en-US" sz="2000" b="1" dirty="0">
              <a:latin typeface="Arial" panose="020B0604020202020204" pitchFamily="34" charset="0"/>
              <a:ea typeface="宋体" panose="02010600030101010101" pitchFamily="2" charset="-122"/>
            </a:endParaRPr>
          </a:p>
          <a:p>
            <a:pPr>
              <a:spcBef>
                <a:spcPct val="50000"/>
              </a:spcBef>
              <a:buClrTx/>
              <a:buSzTx/>
              <a:buFontTx/>
            </a:pPr>
            <a:r>
              <a:rPr lang="zh-CN" altLang="en-US" b="1" dirty="0">
                <a:latin typeface="楷体_GB2312" pitchFamily="1" charset="-122"/>
                <a:ea typeface="楷体_GB2312" pitchFamily="1" charset="-122"/>
              </a:rPr>
              <a:t>    分销渠道模式的选择方案、具体分销渠道的选择方案、分销渠道覆盖面的选择方案及具体中间商的选择方案。 </a:t>
            </a:r>
            <a:endParaRPr lang="zh-CN" altLang="en-US" b="1" dirty="0">
              <a:latin typeface="楷体_GB2312" pitchFamily="1" charset="-122"/>
              <a:ea typeface="楷体_GB2312" pitchFamily="1" charset="-122"/>
            </a:endParaRPr>
          </a:p>
          <a:p>
            <a:pPr>
              <a:spcBef>
                <a:spcPct val="50000"/>
              </a:spcBef>
              <a:buClrTx/>
              <a:buSzTx/>
              <a:buFontTx/>
            </a:pPr>
            <a:r>
              <a:rPr lang="zh-CN" altLang="en-US" b="1" dirty="0">
                <a:latin typeface="楷体_GB2312" pitchFamily="1" charset="-122"/>
                <a:ea typeface="楷体_GB2312" pitchFamily="1" charset="-122"/>
              </a:rPr>
              <a:t> </a:t>
            </a:r>
            <a:endParaRPr lang="zh-CN" altLang="en-US" b="1" dirty="0">
              <a:latin typeface="楷体_GB2312" pitchFamily="1" charset="-122"/>
              <a:ea typeface="楷体_GB2312" pitchFamily="1" charset="-122"/>
            </a:endParaRPr>
          </a:p>
        </p:txBody>
      </p:sp>
      <p:sp>
        <p:nvSpPr>
          <p:cNvPr id="41991" name="文本框 41991"/>
          <p:cNvSpPr txBox="1"/>
          <p:nvPr/>
        </p:nvSpPr>
        <p:spPr>
          <a:xfrm>
            <a:off x="685800" y="1143000"/>
            <a:ext cx="2362200" cy="457200"/>
          </a:xfrm>
          <a:prstGeom prst="rect">
            <a:avLst/>
          </a:prstGeom>
          <a:noFill/>
          <a:ln w="9525">
            <a:noFill/>
          </a:ln>
        </p:spPr>
        <p:txBody>
          <a:bodyPr anchor="t">
            <a:spAutoFit/>
          </a:bodyPr>
          <a:p>
            <a:pPr>
              <a:spcBef>
                <a:spcPct val="50000"/>
              </a:spcBef>
              <a:buClrTx/>
              <a:buSzTx/>
              <a:buFontTx/>
            </a:pPr>
            <a:r>
              <a:rPr lang="zh-CN" altLang="en-US" sz="2400" b="1" dirty="0">
                <a:latin typeface="Arial" panose="020B0604020202020204" pitchFamily="34" charset="0"/>
                <a:ea typeface="宋体" panose="02010600030101010101" pitchFamily="2" charset="-122"/>
              </a:rPr>
              <a:t>（一）流程</a:t>
            </a:r>
            <a:endParaRPr lang="zh-CN" altLang="en-US" sz="2400" b="1" dirty="0">
              <a:latin typeface="Arial" panose="020B0604020202020204" pitchFamily="34" charset="0"/>
              <a:ea typeface="宋体" panose="02010600030101010101" pitchFamily="2" charset="-122"/>
            </a:endParaRPr>
          </a:p>
        </p:txBody>
      </p:sp>
      <p:sp>
        <p:nvSpPr>
          <p:cNvPr id="41992"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41994" name="矩形 41993"/>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位购寅王槛某均末疥川揪嚷诵白羡郑臼摈铬肋饱冀痞壁钢湛戚笆属锹寨粹渠道策划渠道策划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矩形 43009"/>
          <p:cNvSpPr/>
          <p:nvPr/>
        </p:nvSpPr>
        <p:spPr>
          <a:xfrm>
            <a:off x="533400" y="1066800"/>
            <a:ext cx="8305800" cy="5251450"/>
          </a:xfrm>
          <a:prstGeom prst="rect">
            <a:avLst/>
          </a:prstGeom>
          <a:noFill/>
          <a:ln w="9525">
            <a:noFill/>
          </a:ln>
        </p:spPr>
        <p:txBody>
          <a:bodyPr anchor="ctr">
            <a:spAutoFit/>
          </a:bodyPr>
          <a:p>
            <a:pPr indent="666750">
              <a:lnSpc>
                <a:spcPct val="130000"/>
              </a:lnSpc>
              <a:buClrTx/>
              <a:buSzTx/>
              <a:buFontTx/>
            </a:pPr>
            <a:r>
              <a:rPr lang="en-US" altLang="zh-CN" sz="2000" b="1" dirty="0">
                <a:latin typeface="Arial" panose="020B0604020202020204" pitchFamily="34" charset="0"/>
                <a:ea typeface="宋体" panose="02010600030101010101" pitchFamily="2" charset="-122"/>
              </a:rPr>
              <a:t>1</a:t>
            </a:r>
            <a:r>
              <a:rPr lang="zh-CN" altLang="en-US" sz="2000" b="1" dirty="0">
                <a:latin typeface="Arial" panose="020B0604020202020204" pitchFamily="34" charset="0"/>
                <a:ea typeface="宋体" panose="02010600030101010101" pitchFamily="2" charset="-122"/>
              </a:rPr>
              <a:t>、封面</a:t>
            </a:r>
            <a:endParaRPr lang="zh-CN" altLang="en-US" sz="2000" b="1" dirty="0">
              <a:latin typeface="Arial" panose="020B0604020202020204" pitchFamily="34" charset="0"/>
              <a:ea typeface="宋体" panose="02010600030101010101" pitchFamily="2" charset="-122"/>
            </a:endParaRPr>
          </a:p>
          <a:p>
            <a:pPr indent="666750">
              <a:lnSpc>
                <a:spcPct val="130000"/>
              </a:lnSpc>
              <a:buClrTx/>
              <a:buSzTx/>
              <a:buFontTx/>
            </a:pPr>
            <a:r>
              <a:rPr lang="zh-CN" altLang="en-US" sz="2000" b="1" dirty="0">
                <a:latin typeface="Arial" panose="020B0604020202020204" pitchFamily="34" charset="0"/>
                <a:ea typeface="楷体_GB2312" pitchFamily="1" charset="-122"/>
              </a:rPr>
              <a:t>封面须作规范的设计，标明：渠道策划项目的名称、策划人姓   名、所属单位、策划日期</a:t>
            </a:r>
            <a:endParaRPr lang="zh-CN" altLang="en-US" sz="2000" b="1" dirty="0">
              <a:latin typeface="Arial" panose="020B0604020202020204" pitchFamily="34" charset="0"/>
              <a:ea typeface="楷体_GB2312" pitchFamily="1" charset="-122"/>
            </a:endParaRPr>
          </a:p>
          <a:p>
            <a:pPr indent="666750">
              <a:lnSpc>
                <a:spcPct val="130000"/>
              </a:lnSpc>
              <a:buClrTx/>
              <a:buSzTx/>
              <a:buFontTx/>
            </a:pPr>
            <a:r>
              <a:rPr lang="en-US" altLang="zh-CN" sz="2000" b="1" dirty="0">
                <a:latin typeface="Arial" panose="020B0604020202020204" pitchFamily="34" charset="0"/>
                <a:ea typeface="宋体" panose="02010600030101010101" pitchFamily="2" charset="-122"/>
              </a:rPr>
              <a:t>2</a:t>
            </a:r>
            <a:r>
              <a:rPr lang="zh-CN" altLang="en-US" sz="2000" b="1" dirty="0">
                <a:latin typeface="Arial" panose="020B0604020202020204" pitchFamily="34" charset="0"/>
                <a:ea typeface="宋体" panose="02010600030101010101" pitchFamily="2" charset="-122"/>
              </a:rPr>
              <a:t>、目录</a:t>
            </a:r>
            <a:endParaRPr lang="zh-CN" altLang="en-US" sz="2000" b="1" dirty="0">
              <a:latin typeface="Arial" panose="020B0604020202020204" pitchFamily="34" charset="0"/>
              <a:ea typeface="宋体" panose="02010600030101010101" pitchFamily="2" charset="-122"/>
            </a:endParaRPr>
          </a:p>
          <a:p>
            <a:pPr indent="666750">
              <a:lnSpc>
                <a:spcPct val="130000"/>
              </a:lnSpc>
              <a:buClrTx/>
              <a:buSzTx/>
              <a:buFontTx/>
            </a:pPr>
            <a:r>
              <a:rPr lang="zh-CN" altLang="en-US" sz="2000" b="1" dirty="0">
                <a:latin typeface="Arial" panose="020B0604020202020204" pitchFamily="34" charset="0"/>
                <a:ea typeface="楷体_GB2312" pitchFamily="1" charset="-122"/>
              </a:rPr>
              <a:t>通过目录可以让人们对设计报告有个大概的了解，目录中应包括各章的名称，如果策划书的内容多的话，还需标上各节次名称。</a:t>
            </a:r>
            <a:endParaRPr lang="zh-CN" altLang="en-US" sz="2000" b="1" dirty="0">
              <a:latin typeface="Arial" panose="020B0604020202020204" pitchFamily="34" charset="0"/>
              <a:ea typeface="楷体_GB2312" pitchFamily="1" charset="-122"/>
            </a:endParaRPr>
          </a:p>
          <a:p>
            <a:pPr indent="666750">
              <a:lnSpc>
                <a:spcPct val="130000"/>
              </a:lnSpc>
              <a:buClrTx/>
              <a:buSzTx/>
              <a:buFontTx/>
            </a:pPr>
            <a:r>
              <a:rPr lang="zh-CN" altLang="en-US" sz="2000" b="1" dirty="0">
                <a:latin typeface="Arial" panose="020B0604020202020204" pitchFamily="34" charset="0"/>
                <a:ea typeface="宋体" panose="02010600030101010101" pitchFamily="2" charset="-122"/>
              </a:rPr>
              <a:t> </a:t>
            </a:r>
            <a:r>
              <a:rPr lang="en-US" altLang="zh-CN" sz="2000" b="1" dirty="0">
                <a:latin typeface="Arial" panose="020B0604020202020204" pitchFamily="34" charset="0"/>
                <a:ea typeface="宋体" panose="02010600030101010101" pitchFamily="2" charset="-122"/>
              </a:rPr>
              <a:t>3</a:t>
            </a:r>
            <a:r>
              <a:rPr lang="zh-CN" altLang="en-US" sz="2000" b="1" dirty="0">
                <a:latin typeface="Arial" panose="020B0604020202020204" pitchFamily="34" charset="0"/>
                <a:ea typeface="宋体" panose="02010600030101010101" pitchFamily="2" charset="-122"/>
              </a:rPr>
              <a:t>、正文</a:t>
            </a:r>
            <a:endParaRPr lang="zh-CN" altLang="en-US" sz="2000" b="1" dirty="0">
              <a:latin typeface="Arial" panose="020B0604020202020204" pitchFamily="34" charset="0"/>
              <a:ea typeface="宋体" panose="02010600030101010101" pitchFamily="2" charset="-122"/>
            </a:endParaRPr>
          </a:p>
          <a:p>
            <a:pPr indent="666750">
              <a:lnSpc>
                <a:spcPct val="130000"/>
              </a:lnSpc>
              <a:buClrTx/>
              <a:buSzTx/>
              <a:buFontTx/>
            </a:pPr>
            <a:r>
              <a:rPr lang="zh-CN" altLang="en-US" sz="2000" b="1" dirty="0">
                <a:latin typeface="Arial" panose="020B0604020202020204" pitchFamily="34" charset="0"/>
                <a:ea typeface="楷体_GB2312" pitchFamily="1" charset="-122"/>
              </a:rPr>
              <a:t> 正文部分是策划书的核心，也是进行本次实训活动的一个根本任务。在正文中应提出渠道方案设计的市场环境情况和企业优劣势状况、各类渠道选择方案的具体内容和要求、渠道选择方案的实施安排。</a:t>
            </a:r>
            <a:endParaRPr lang="zh-CN" altLang="en-US" sz="2000" b="1" dirty="0">
              <a:latin typeface="Arial" panose="020B0604020202020204" pitchFamily="34" charset="0"/>
              <a:ea typeface="楷体_GB2312" pitchFamily="1" charset="-122"/>
            </a:endParaRPr>
          </a:p>
          <a:p>
            <a:pPr indent="666750">
              <a:lnSpc>
                <a:spcPct val="130000"/>
              </a:lnSpc>
              <a:buClrTx/>
              <a:buSzTx/>
              <a:buFontTx/>
            </a:pPr>
            <a:r>
              <a:rPr lang="zh-CN" altLang="en-US" sz="2000" b="1" dirty="0">
                <a:latin typeface="Arial" panose="020B0604020202020204" pitchFamily="34" charset="0"/>
                <a:ea typeface="宋体" panose="02010600030101010101" pitchFamily="2" charset="-122"/>
              </a:rPr>
              <a:t> </a:t>
            </a:r>
            <a:r>
              <a:rPr lang="en-US" altLang="zh-CN" sz="2000" b="1" dirty="0">
                <a:latin typeface="Arial" panose="020B0604020202020204" pitchFamily="34" charset="0"/>
                <a:ea typeface="宋体" panose="02010600030101010101" pitchFamily="2" charset="-122"/>
              </a:rPr>
              <a:t>4</a:t>
            </a:r>
            <a:r>
              <a:rPr lang="zh-CN" altLang="en-US" sz="2000" b="1" dirty="0">
                <a:latin typeface="Arial" panose="020B0604020202020204" pitchFamily="34" charset="0"/>
                <a:ea typeface="宋体" panose="02010600030101010101" pitchFamily="2" charset="-122"/>
              </a:rPr>
              <a:t>、附件</a:t>
            </a:r>
            <a:endParaRPr lang="zh-CN" altLang="en-US" sz="2000" b="1" dirty="0">
              <a:latin typeface="Arial" panose="020B0604020202020204" pitchFamily="34" charset="0"/>
              <a:ea typeface="宋体" panose="02010600030101010101" pitchFamily="2" charset="-122"/>
            </a:endParaRPr>
          </a:p>
          <a:p>
            <a:pPr indent="666750">
              <a:lnSpc>
                <a:spcPct val="130000"/>
              </a:lnSpc>
              <a:buClrTx/>
              <a:buSzTx/>
              <a:buFontTx/>
            </a:pPr>
            <a:r>
              <a:rPr lang="zh-CN" altLang="en-US" sz="2000" b="1" dirty="0">
                <a:latin typeface="Arial" panose="020B0604020202020204" pitchFamily="34" charset="0"/>
                <a:ea typeface="楷体_GB2312" pitchFamily="1" charset="-122"/>
              </a:rPr>
              <a:t>策划案中如有很具体的方案、较大的表格及需要附加说明的资料都可以作为附件，阅读和操作起来方便。</a:t>
            </a:r>
            <a:endParaRPr lang="zh-CN" altLang="en-US" sz="2000" b="1" dirty="0">
              <a:latin typeface="Arial" panose="020B0604020202020204" pitchFamily="34" charset="0"/>
              <a:ea typeface="楷体_GB2312" pitchFamily="1" charset="-122"/>
            </a:endParaRPr>
          </a:p>
        </p:txBody>
      </p:sp>
      <p:sp>
        <p:nvSpPr>
          <p:cNvPr id="43010" name="文本框 43010"/>
          <p:cNvSpPr txBox="1"/>
          <p:nvPr/>
        </p:nvSpPr>
        <p:spPr>
          <a:xfrm>
            <a:off x="304800" y="533400"/>
            <a:ext cx="5181600" cy="519113"/>
          </a:xfrm>
          <a:prstGeom prst="rect">
            <a:avLst/>
          </a:prstGeom>
          <a:noFill/>
          <a:ln w="9525">
            <a:noFill/>
          </a:ln>
        </p:spPr>
        <p:txBody>
          <a:bodyPr anchor="t">
            <a:spAutoFit/>
          </a:bodyPr>
          <a:p>
            <a:pPr>
              <a:spcBef>
                <a:spcPct val="50000"/>
              </a:spcBef>
              <a:buClrTx/>
              <a:buSzTx/>
              <a:buFontTx/>
            </a:pPr>
            <a:r>
              <a:rPr lang="zh-CN" altLang="en-US" sz="2800" b="1" dirty="0">
                <a:latin typeface="Arial" panose="020B0604020202020204" pitchFamily="34" charset="0"/>
                <a:ea typeface="宋体" panose="02010600030101010101" pitchFamily="2" charset="-122"/>
              </a:rPr>
              <a:t>（二）策划书格式</a:t>
            </a:r>
            <a:endParaRPr lang="zh-CN" altLang="en-US" sz="2800" b="1" dirty="0">
              <a:latin typeface="Arial" panose="020B0604020202020204" pitchFamily="34" charset="0"/>
              <a:ea typeface="宋体" panose="02010600030101010101" pitchFamily="2" charset="-122"/>
            </a:endParaRPr>
          </a:p>
        </p:txBody>
      </p:sp>
      <p:sp>
        <p:nvSpPr>
          <p:cNvPr id="43011"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43013" name="矩形 43012"/>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治痒再疑克本熬宪缕镜僳娩霖嚎讥腆折建脯粟绦蜘茹亮殆釉硝傲艾每皆纯渠道策划渠道策划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矩形 44033"/>
          <p:cNvSpPr/>
          <p:nvPr/>
        </p:nvSpPr>
        <p:spPr>
          <a:xfrm>
            <a:off x="381000" y="2133600"/>
            <a:ext cx="8305800" cy="2647950"/>
          </a:xfrm>
          <a:prstGeom prst="rect">
            <a:avLst/>
          </a:prstGeom>
          <a:noFill/>
          <a:ln w="9525">
            <a:noFill/>
          </a:ln>
        </p:spPr>
        <p:txBody>
          <a:bodyPr anchor="ctr">
            <a:spAutoFit/>
          </a:bodyPr>
          <a:p>
            <a:pPr indent="666750">
              <a:buClrTx/>
              <a:buSzTx/>
              <a:buFontTx/>
            </a:pPr>
            <a:r>
              <a:rPr lang="zh-CN" altLang="en-US" sz="2400" b="1" dirty="0">
                <a:latin typeface="楷体_GB2312" pitchFamily="1" charset="-122"/>
                <a:ea typeface="楷体_GB2312" pitchFamily="1" charset="-122"/>
              </a:rPr>
              <a:t>复习思考题：</a:t>
            </a:r>
            <a:endParaRPr lang="zh-CN" altLang="en-US" sz="2400" b="1" dirty="0">
              <a:latin typeface="楷体_GB2312" pitchFamily="1" charset="-122"/>
              <a:ea typeface="楷体_GB2312" pitchFamily="1" charset="-122"/>
            </a:endParaRPr>
          </a:p>
          <a:p>
            <a:pPr indent="666750">
              <a:buClrTx/>
              <a:buSzTx/>
              <a:buFontTx/>
            </a:pPr>
            <a:r>
              <a:rPr lang="zh-CN" altLang="en-US" sz="2400" b="1" dirty="0">
                <a:latin typeface="楷体_GB2312" pitchFamily="1" charset="-122"/>
                <a:ea typeface="楷体_GB2312" pitchFamily="1" charset="-122"/>
              </a:rPr>
              <a:t>    </a:t>
            </a:r>
            <a:r>
              <a:rPr lang="en-US" altLang="zh-CN" sz="2400" b="1" dirty="0">
                <a:latin typeface="楷体_GB2312" pitchFamily="1" charset="-122"/>
                <a:ea typeface="楷体_GB2312" pitchFamily="1" charset="-122"/>
              </a:rPr>
              <a:t>1.</a:t>
            </a:r>
            <a:r>
              <a:rPr lang="zh-CN" altLang="en-US" sz="2400" b="1" dirty="0">
                <a:latin typeface="楷体_GB2312" pitchFamily="1" charset="-122"/>
                <a:ea typeface="楷体_GB2312" pitchFamily="1" charset="-122"/>
              </a:rPr>
              <a:t>比较两种产品的渠道策略，如冰箱和牙膏。</a:t>
            </a:r>
            <a:endParaRPr lang="zh-CN" altLang="en-US" sz="2400" b="1" dirty="0">
              <a:latin typeface="楷体_GB2312" pitchFamily="1" charset="-122"/>
              <a:ea typeface="楷体_GB2312" pitchFamily="1" charset="-122"/>
            </a:endParaRPr>
          </a:p>
          <a:p>
            <a:pPr indent="666750">
              <a:buClrTx/>
              <a:buSzTx/>
              <a:buFontTx/>
            </a:pPr>
            <a:r>
              <a:rPr lang="zh-CN" altLang="en-US" sz="2400" b="1" dirty="0">
                <a:latin typeface="楷体_GB2312" pitchFamily="1" charset="-122"/>
                <a:ea typeface="楷体_GB2312" pitchFamily="1" charset="-122"/>
              </a:rPr>
              <a:t>    </a:t>
            </a:r>
            <a:r>
              <a:rPr lang="en-US" altLang="zh-CN" sz="2400" b="1" dirty="0">
                <a:latin typeface="楷体_GB2312" pitchFamily="1" charset="-122"/>
                <a:ea typeface="楷体_GB2312" pitchFamily="1" charset="-122"/>
              </a:rPr>
              <a:t>2.</a:t>
            </a:r>
            <a:r>
              <a:rPr lang="zh-CN" altLang="en-US" sz="2400" b="1" dirty="0">
                <a:latin typeface="楷体_GB2312" pitchFamily="1" charset="-122"/>
                <a:ea typeface="楷体_GB2312" pitchFamily="1" charset="-122"/>
              </a:rPr>
              <a:t>影响企业营销渠道设计的因素有哪些？</a:t>
            </a:r>
            <a:endParaRPr lang="zh-CN" altLang="en-US" sz="2400" b="1" dirty="0">
              <a:latin typeface="楷体_GB2312" pitchFamily="1" charset="-122"/>
              <a:ea typeface="楷体_GB2312" pitchFamily="1" charset="-122"/>
            </a:endParaRPr>
          </a:p>
          <a:p>
            <a:pPr indent="666750">
              <a:buClrTx/>
              <a:buSzTx/>
              <a:buFontTx/>
            </a:pPr>
            <a:r>
              <a:rPr lang="zh-CN" altLang="en-US" sz="2400" b="1" dirty="0">
                <a:latin typeface="楷体_GB2312" pitchFamily="1" charset="-122"/>
                <a:ea typeface="楷体_GB2312" pitchFamily="1" charset="-122"/>
              </a:rPr>
              <a:t>    </a:t>
            </a:r>
            <a:r>
              <a:rPr lang="en-US" altLang="zh-CN" sz="2400" b="1" dirty="0">
                <a:latin typeface="楷体_GB2312" pitchFamily="1" charset="-122"/>
                <a:ea typeface="楷体_GB2312" pitchFamily="1" charset="-122"/>
              </a:rPr>
              <a:t>3.</a:t>
            </a:r>
            <a:r>
              <a:rPr lang="zh-CN" altLang="en-US" sz="2400" b="1" dirty="0">
                <a:latin typeface="楷体_GB2312" pitchFamily="1" charset="-122"/>
                <a:ea typeface="楷体_GB2312" pitchFamily="1" charset="-122"/>
              </a:rPr>
              <a:t>企业应如何进行渠道策划？</a:t>
            </a:r>
            <a:endParaRPr lang="zh-CN" altLang="en-US" sz="2400" b="1" dirty="0">
              <a:latin typeface="楷体_GB2312" pitchFamily="1" charset="-122"/>
              <a:ea typeface="楷体_GB2312" pitchFamily="1" charset="-122"/>
            </a:endParaRPr>
          </a:p>
          <a:p>
            <a:pPr indent="666750">
              <a:buClrTx/>
              <a:buSzTx/>
              <a:buFontTx/>
            </a:pPr>
            <a:r>
              <a:rPr lang="zh-CN" altLang="en-US" sz="2400" b="1" dirty="0">
                <a:latin typeface="楷体_GB2312" pitchFamily="1" charset="-122"/>
                <a:ea typeface="楷体_GB2312" pitchFamily="1" charset="-122"/>
              </a:rPr>
              <a:t>实训：</a:t>
            </a:r>
            <a:endParaRPr lang="zh-CN" altLang="en-US" sz="2400" b="1" dirty="0">
              <a:latin typeface="楷体_GB2312" pitchFamily="1" charset="-122"/>
              <a:ea typeface="楷体_GB2312" pitchFamily="1" charset="-122"/>
            </a:endParaRPr>
          </a:p>
          <a:p>
            <a:pPr indent="666750">
              <a:buClrTx/>
              <a:buSzTx/>
              <a:buFontTx/>
            </a:pPr>
            <a:r>
              <a:rPr lang="zh-CN" altLang="en-US" sz="2400" b="1" dirty="0">
                <a:latin typeface="楷体_GB2312" pitchFamily="1" charset="-122"/>
                <a:ea typeface="楷体_GB2312" pitchFamily="1" charset="-122"/>
              </a:rPr>
              <a:t>   各组完成小组策划项目的渠道设计部分方案的讨论   与文案的写作。</a:t>
            </a:r>
            <a:endParaRPr lang="zh-CN" altLang="en-US" sz="2400" b="1" dirty="0">
              <a:latin typeface="楷体_GB2312" pitchFamily="1" charset="-122"/>
              <a:ea typeface="楷体_GB2312" pitchFamily="1" charset="-122"/>
            </a:endParaRPr>
          </a:p>
        </p:txBody>
      </p:sp>
      <p:sp>
        <p:nvSpPr>
          <p:cNvPr id="44034" name="日期占位符 1"/>
          <p:cNvSpPr/>
          <p:nvPr/>
        </p:nvSpPr>
        <p:spPr>
          <a:xfrm>
            <a:off x="457200" y="6248400"/>
            <a:ext cx="1676400" cy="457200"/>
          </a:xfrm>
          <a:prstGeom prst="rect">
            <a:avLst/>
          </a:prstGeom>
          <a:noFill/>
          <a:ln w="9525">
            <a:noFill/>
          </a:ln>
        </p:spPr>
        <p:txBody>
          <a:bodyPr anchor="t"/>
          <a:p>
            <a:pPr>
              <a:buClrTx/>
              <a:buSzTx/>
              <a:buFontTx/>
            </a:pPr>
            <a:fld id="{BB962C8B-B14F-4D97-AF65-F5344CB8AC3E}" type="datetime1">
              <a:rPr lang="zh-CN" altLang="en-US" sz="1000" dirty="0">
                <a:latin typeface="Arial" panose="020B0604020202020204" pitchFamily="34" charset="0"/>
                <a:ea typeface="宋体" panose="02010600030101010101" pitchFamily="2" charset="-122"/>
              </a:rPr>
            </a:fld>
            <a:endParaRPr lang="zh-CN" altLang="en-US" sz="1000" dirty="0">
              <a:latin typeface="Arial" panose="020B0604020202020204" pitchFamily="34" charset="0"/>
              <a:ea typeface="宋体" panose="02010600030101010101" pitchFamily="2" charset="-122"/>
            </a:endParaRPr>
          </a:p>
        </p:txBody>
      </p:sp>
      <p:sp>
        <p:nvSpPr>
          <p:cNvPr id="44036" name="矩形 44035"/>
          <p:cNvSpPr/>
          <p:nvPr/>
        </p:nvSpPr>
        <p:spPr>
          <a:xfrm>
            <a:off x="9302750" y="7016750"/>
            <a:ext cx="0" cy="0"/>
          </a:xfrm>
          <a:prstGeom prst="rect">
            <a:avLst/>
          </a:prstGeom>
          <a:noFill/>
          <a:ln w="9525">
            <a:noFill/>
          </a:ln>
        </p:spPr>
        <p:txBody>
          <a:bodyPr wrap="square" anchor="ctr"/>
          <a:p>
            <a:pPr marL="1905" indent="-1905">
              <a:lnSpc>
                <a:spcPts val="200"/>
              </a:lnSpc>
              <a:buClr>
                <a:srgbClr val="000000"/>
              </a:buClr>
              <a:buSzPct val="100000"/>
              <a:buFontTx/>
            </a:pPr>
            <a:r>
              <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rPr>
              <a:t>童颗奏览惕谋誓村钓改侗长叁勃赡函扣咎鸡酒胖眩匡受伴渡煎分擦淆删汤渠道策划渠道策划</a:t>
            </a:r>
            <a:endParaRPr lang="zh-CN" altLang="en-US" sz="1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ransition spd="slow">
    <p:zoom/>
  </p:transition>
</p:sld>
</file>

<file path=ppt/theme/theme1.xml><?xml version="1.0" encoding="utf-8"?>
<a:theme xmlns:a="http://schemas.openxmlformats.org/drawingml/2006/main" name="Quadrant">
  <a:themeElements>
    <a:clrScheme name="">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9895B"/>
      </a:accent6>
      <a:hlink>
        <a:srgbClr val="996633"/>
      </a:hlink>
      <a:folHlink>
        <a:srgbClr val="993300"/>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85986A"/>
        </a:lt1>
        <a:dk2>
          <a:srgbClr val="FFFFFF"/>
        </a:dk2>
        <a:lt2>
          <a:srgbClr val="5C5674"/>
        </a:lt2>
        <a:accent1>
          <a:srgbClr val="666633"/>
        </a:accent1>
        <a:accent2>
          <a:srgbClr val="ADC5B8"/>
        </a:accent2>
        <a:accent3>
          <a:srgbClr val="C3CABA"/>
        </a:accent3>
        <a:accent4>
          <a:srgbClr val="DCDCDC"/>
        </a:accent4>
        <a:accent5>
          <a:srgbClr val="B9B9AD"/>
        </a:accent5>
        <a:accent6>
          <a:srgbClr val="9BB0A5"/>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9895B"/>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
        <a:dk1>
          <a:srgbClr val="FFFFE3"/>
        </a:dk1>
        <a:lt1>
          <a:srgbClr val="162E36"/>
        </a:lt1>
        <a:dk2>
          <a:srgbClr val="FFFFFF"/>
        </a:dk2>
        <a:lt2>
          <a:srgbClr val="618052"/>
        </a:lt2>
        <a:accent1>
          <a:srgbClr val="336699"/>
        </a:accent1>
        <a:accent2>
          <a:srgbClr val="69888B"/>
        </a:accent2>
        <a:accent3>
          <a:srgbClr val="AAACAE"/>
        </a:accent3>
        <a:accent4>
          <a:srgbClr val="DCDCC3"/>
        </a:accent4>
        <a:accent5>
          <a:srgbClr val="ADB9CA"/>
        </a:accent5>
        <a:accent6>
          <a:srgbClr val="5E797C"/>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BB7"/>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
        <a:dk1>
          <a:srgbClr val="FFFFFF"/>
        </a:dk1>
        <a:lt1>
          <a:srgbClr val="000033"/>
        </a:lt1>
        <a:dk2>
          <a:srgbClr val="FFFFFF"/>
        </a:dk2>
        <a:lt2>
          <a:srgbClr val="666699"/>
        </a:lt2>
        <a:accent1>
          <a:srgbClr val="9966FF"/>
        </a:accent1>
        <a:accent2>
          <a:srgbClr val="CCCCFF"/>
        </a:accent2>
        <a:accent3>
          <a:srgbClr val="AAAAAD"/>
        </a:accent3>
        <a:accent4>
          <a:srgbClr val="DCDCDC"/>
        </a:accent4>
        <a:accent5>
          <a:srgbClr val="CAB9FF"/>
        </a:accent5>
        <a:accent6>
          <a:srgbClr val="B7B7E5"/>
        </a:accent6>
        <a:hlink>
          <a:srgbClr val="CCCC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989B7"/>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FFFFFF"/>
        </a:dk2>
        <a:lt2>
          <a:srgbClr val="0099CC"/>
        </a:lt2>
        <a:accent1>
          <a:srgbClr val="0099CC"/>
        </a:accent1>
        <a:accent2>
          <a:srgbClr val="6600FF"/>
        </a:accent2>
        <a:accent3>
          <a:srgbClr val="AAAACA"/>
        </a:accent3>
        <a:accent4>
          <a:srgbClr val="DCDCDC"/>
        </a:accent4>
        <a:accent5>
          <a:srgbClr val="AACAE2"/>
        </a:accent5>
        <a:accent6>
          <a:srgbClr val="5B00E5"/>
        </a:accent6>
        <a:hlink>
          <a:srgbClr val="FFCC00"/>
        </a:hlink>
        <a:folHlink>
          <a:srgbClr val="00CCFF"/>
        </a:folHlink>
      </a:clrScheme>
      <a:clrMap bg1="lt1" tx1="dk1" bg2="lt2" tx2="dk2" accent1="accent1" accent2="accent2" accent3="accent3" accent4="accent4" accent5="accent5" accent6="accent6" hlink="hlink" folHlink="folHlink"/>
    </a:extraClrScheme>
    <a:extraClrScheme>
      <a:clrScheme name="">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E94"/>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CC"/>
        </a:dk2>
        <a:lt2>
          <a:srgbClr val="CC3300"/>
        </a:lt2>
        <a:accent1>
          <a:srgbClr val="FF9900"/>
        </a:accent1>
        <a:accent2>
          <a:srgbClr val="993300"/>
        </a:accent2>
        <a:accent3>
          <a:srgbClr val="AAAAAA"/>
        </a:accent3>
        <a:accent4>
          <a:srgbClr val="DCDCDC"/>
        </a:accent4>
        <a:accent5>
          <a:srgbClr val="FFCAAA"/>
        </a:accent5>
        <a:accent6>
          <a:srgbClr val="892D00"/>
        </a:accent6>
        <a:hlink>
          <a:srgbClr val="CEC5A2"/>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Quadrant">
  <a:themeElements>
    <a:clrScheme name="">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9895B"/>
      </a:accent6>
      <a:hlink>
        <a:srgbClr val="996633"/>
      </a:hlink>
      <a:folHlink>
        <a:srgbClr val="993300"/>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85986A"/>
        </a:lt1>
        <a:dk2>
          <a:srgbClr val="FFFFFF"/>
        </a:dk2>
        <a:lt2>
          <a:srgbClr val="5C5674"/>
        </a:lt2>
        <a:accent1>
          <a:srgbClr val="666633"/>
        </a:accent1>
        <a:accent2>
          <a:srgbClr val="ADC5B8"/>
        </a:accent2>
        <a:accent3>
          <a:srgbClr val="C3CABA"/>
        </a:accent3>
        <a:accent4>
          <a:srgbClr val="DCDCDC"/>
        </a:accent4>
        <a:accent5>
          <a:srgbClr val="B9B9AD"/>
        </a:accent5>
        <a:accent6>
          <a:srgbClr val="9BB0A5"/>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9895B"/>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
        <a:dk1>
          <a:srgbClr val="FFFFE3"/>
        </a:dk1>
        <a:lt1>
          <a:srgbClr val="162E36"/>
        </a:lt1>
        <a:dk2>
          <a:srgbClr val="FFFFFF"/>
        </a:dk2>
        <a:lt2>
          <a:srgbClr val="618052"/>
        </a:lt2>
        <a:accent1>
          <a:srgbClr val="336699"/>
        </a:accent1>
        <a:accent2>
          <a:srgbClr val="69888B"/>
        </a:accent2>
        <a:accent3>
          <a:srgbClr val="AAACAE"/>
        </a:accent3>
        <a:accent4>
          <a:srgbClr val="DCDCC3"/>
        </a:accent4>
        <a:accent5>
          <a:srgbClr val="ADB9CA"/>
        </a:accent5>
        <a:accent6>
          <a:srgbClr val="5E797C"/>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BB7"/>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
        <a:dk1>
          <a:srgbClr val="FFFFFF"/>
        </a:dk1>
        <a:lt1>
          <a:srgbClr val="000033"/>
        </a:lt1>
        <a:dk2>
          <a:srgbClr val="FFFFFF"/>
        </a:dk2>
        <a:lt2>
          <a:srgbClr val="666699"/>
        </a:lt2>
        <a:accent1>
          <a:srgbClr val="9966FF"/>
        </a:accent1>
        <a:accent2>
          <a:srgbClr val="CCCCFF"/>
        </a:accent2>
        <a:accent3>
          <a:srgbClr val="AAAAAD"/>
        </a:accent3>
        <a:accent4>
          <a:srgbClr val="DCDCDC"/>
        </a:accent4>
        <a:accent5>
          <a:srgbClr val="CAB9FF"/>
        </a:accent5>
        <a:accent6>
          <a:srgbClr val="B7B7E5"/>
        </a:accent6>
        <a:hlink>
          <a:srgbClr val="CCCC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989B7"/>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FFFFFF"/>
        </a:dk2>
        <a:lt2>
          <a:srgbClr val="0099CC"/>
        </a:lt2>
        <a:accent1>
          <a:srgbClr val="0099CC"/>
        </a:accent1>
        <a:accent2>
          <a:srgbClr val="6600FF"/>
        </a:accent2>
        <a:accent3>
          <a:srgbClr val="AAAACA"/>
        </a:accent3>
        <a:accent4>
          <a:srgbClr val="DCDCDC"/>
        </a:accent4>
        <a:accent5>
          <a:srgbClr val="AACAE2"/>
        </a:accent5>
        <a:accent6>
          <a:srgbClr val="5B00E5"/>
        </a:accent6>
        <a:hlink>
          <a:srgbClr val="FFCC00"/>
        </a:hlink>
        <a:folHlink>
          <a:srgbClr val="00CCFF"/>
        </a:folHlink>
      </a:clrScheme>
      <a:clrMap bg1="lt1" tx1="dk1" bg2="lt2" tx2="dk2" accent1="accent1" accent2="accent2" accent3="accent3" accent4="accent4" accent5="accent5" accent6="accent6" hlink="hlink" folHlink="folHlink"/>
    </a:extraClrScheme>
    <a:extraClrScheme>
      <a:clrScheme name="">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E94"/>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CC"/>
        </a:dk2>
        <a:lt2>
          <a:srgbClr val="CC3300"/>
        </a:lt2>
        <a:accent1>
          <a:srgbClr val="FF9900"/>
        </a:accent1>
        <a:accent2>
          <a:srgbClr val="993300"/>
        </a:accent2>
        <a:accent3>
          <a:srgbClr val="AAAAAA"/>
        </a:accent3>
        <a:accent4>
          <a:srgbClr val="DCDCDC"/>
        </a:accent4>
        <a:accent5>
          <a:srgbClr val="FFCAAA"/>
        </a:accent5>
        <a:accent6>
          <a:srgbClr val="892D00"/>
        </a:accent6>
        <a:hlink>
          <a:srgbClr val="CEC5A2"/>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CDESIGNJ</Template>
  <TotalTime>0</TotalTime>
  <Words>8432</Words>
  <Application>WPS 演示</Application>
  <PresentationFormat/>
  <Paragraphs>847</Paragraphs>
  <Slides>40</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40</vt:i4>
      </vt:variant>
    </vt:vector>
  </HeadingPairs>
  <TitlesOfParts>
    <vt:vector size="53" baseType="lpstr">
      <vt:lpstr>Arial</vt:lpstr>
      <vt:lpstr>宋体</vt:lpstr>
      <vt:lpstr>Wingdings</vt:lpstr>
      <vt:lpstr>Times New Roman</vt:lpstr>
      <vt:lpstr>ˎ̥</vt:lpstr>
      <vt:lpstr>楷体_GB2312</vt:lpstr>
      <vt:lpstr>新宋体</vt:lpstr>
      <vt:lpstr>Segoe Print</vt:lpstr>
      <vt:lpstr>微软雅黑</vt:lpstr>
      <vt:lpstr>Arial Unicode MS</vt:lpstr>
      <vt:lpstr>方正舒体</vt:lpstr>
      <vt:lpstr>Quadrant</vt:lpstr>
      <vt:lpstr>1_Quadrant</vt:lpstr>
      <vt:lpstr>渠道策划</vt:lpstr>
      <vt:lpstr>PowerPoint 演示文稿</vt:lpstr>
      <vt:lpstr>PowerPoint 演示文稿</vt:lpstr>
      <vt:lpstr>                                       工业品渠道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宝洁公司的终端管理</vt:lpstr>
      <vt:lpstr>PowerPoint 演示文稿</vt:lpstr>
      <vt:lpstr>PowerPoint 演示文稿</vt:lpstr>
      <vt:lpstr>PowerPoint 演示文稿</vt:lpstr>
      <vt:lpstr>PowerPoint 演示文稿</vt:lpstr>
      <vt:lpstr>PowerPoint 演示文稿</vt:lpstr>
      <vt:lpstr>          电话营销</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XiongDi TECH.</dc:creator>
  <dc:subject>渠道策划</dc:subject>
  <cp:lastModifiedBy>寒小鱼</cp:lastModifiedBy>
  <cp:revision>37</cp:revision>
  <dcterms:created xsi:type="dcterms:W3CDTF">2013-11-07T00:05:00Z</dcterms:created>
  <dcterms:modified xsi:type="dcterms:W3CDTF">2021-01-28T02:12:04Z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