
<file path=[Content_Types].xml><?xml version="1.0" encoding="utf-8"?>
<Types xmlns="http://schemas.openxmlformats.org/package/2006/content-types">
  <Default Extension="jpeg" ContentType="image/jpeg"/>
  <Default Extension="png" ContentType="image/png"/>
  <Default Extension="gif" ContentType="image/gif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slides/slide82.xml" ContentType="application/vnd.openxmlformats-officedocument.presentationml.slide+xml"/>
  <Override PartName="/ppt/slides/slide83.xml" ContentType="application/vnd.openxmlformats-officedocument.presentationml.slide+xml"/>
  <Override PartName="/ppt/slides/slide84.xml" ContentType="application/vnd.openxmlformats-officedocument.presentationml.slide+xml"/>
  <Override PartName="/ppt/slides/slide85.xml" ContentType="application/vnd.openxmlformats-officedocument.presentationml.slide+xml"/>
  <Override PartName="/ppt/slides/slide86.xml" ContentType="application/vnd.openxmlformats-officedocument.presentationml.slide+xml"/>
  <Override PartName="/ppt/slides/slide87.xml" ContentType="application/vnd.openxmlformats-officedocument.presentationml.slide+xml"/>
  <Override PartName="/ppt/slides/slide88.xml" ContentType="application/vnd.openxmlformats-officedocument.presentationml.slide+xml"/>
  <Override PartName="/ppt/slides/slide89.xml" ContentType="application/vnd.openxmlformats-officedocument.presentationml.slide+xml"/>
  <Override PartName="/ppt/slides/slide9.xml" ContentType="application/vnd.openxmlformats-officedocument.presentationml.slide+xml"/>
  <Override PartName="/ppt/slides/slide90.xml" ContentType="application/vnd.openxmlformats-officedocument.presentationml.slide+xml"/>
  <Override PartName="/ppt/slides/slide91.xml" ContentType="application/vnd.openxmlformats-officedocument.presentationml.slide+xml"/>
  <Override PartName="/ppt/slides/slide92.xml" ContentType="application/vnd.openxmlformats-officedocument.presentationml.slide+xml"/>
  <Override PartName="/ppt/slides/slide93.xml" ContentType="application/vnd.openxmlformats-officedocument.presentationml.slide+xml"/>
  <Override PartName="/ppt/slides/slide94.xml" ContentType="application/vnd.openxmlformats-officedocument.presentationml.slide+xml"/>
  <Override PartName="/ppt/slides/slide95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handoutMasterIdLst>
    <p:handoutMasterId r:id="rId98"/>
  </p:handoutMasterIdLst>
  <p:sldIdLst>
    <p:sldId id="256" r:id="rId3"/>
    <p:sldId id="371" r:id="rId4"/>
    <p:sldId id="372" r:id="rId5"/>
    <p:sldId id="266" r:id="rId6"/>
    <p:sldId id="267" r:id="rId7"/>
    <p:sldId id="268" r:id="rId8"/>
    <p:sldId id="269" r:id="rId9"/>
    <p:sldId id="270" r:id="rId10"/>
    <p:sldId id="271" r:id="rId11"/>
    <p:sldId id="272" r:id="rId12"/>
    <p:sldId id="273" r:id="rId13"/>
    <p:sldId id="274" r:id="rId14"/>
    <p:sldId id="275" r:id="rId15"/>
    <p:sldId id="276" r:id="rId16"/>
    <p:sldId id="277" r:id="rId17"/>
    <p:sldId id="278" r:id="rId18"/>
    <p:sldId id="279" r:id="rId19"/>
    <p:sldId id="280" r:id="rId20"/>
    <p:sldId id="281" r:id="rId21"/>
    <p:sldId id="282" r:id="rId22"/>
    <p:sldId id="284" r:id="rId23"/>
    <p:sldId id="359" r:id="rId24"/>
    <p:sldId id="360" r:id="rId25"/>
    <p:sldId id="361" r:id="rId26"/>
    <p:sldId id="362" r:id="rId27"/>
    <p:sldId id="363" r:id="rId28"/>
    <p:sldId id="364" r:id="rId29"/>
    <p:sldId id="365" r:id="rId30"/>
    <p:sldId id="366" r:id="rId31"/>
    <p:sldId id="367" r:id="rId32"/>
    <p:sldId id="368" r:id="rId33"/>
    <p:sldId id="369" r:id="rId34"/>
    <p:sldId id="370" r:id="rId35"/>
    <p:sldId id="287" r:id="rId36"/>
    <p:sldId id="353" r:id="rId37"/>
    <p:sldId id="354" r:id="rId38"/>
    <p:sldId id="355" r:id="rId39"/>
    <p:sldId id="356" r:id="rId40"/>
    <p:sldId id="357" r:id="rId41"/>
    <p:sldId id="358" r:id="rId42"/>
    <p:sldId id="352" r:id="rId43"/>
    <p:sldId id="288" r:id="rId44"/>
    <p:sldId id="289" r:id="rId45"/>
    <p:sldId id="290" r:id="rId46"/>
    <p:sldId id="291" r:id="rId47"/>
    <p:sldId id="292" r:id="rId48"/>
    <p:sldId id="293" r:id="rId49"/>
    <p:sldId id="294" r:id="rId50"/>
    <p:sldId id="295" r:id="rId51"/>
    <p:sldId id="296" r:id="rId52"/>
    <p:sldId id="297" r:id="rId53"/>
    <p:sldId id="351" r:id="rId54"/>
    <p:sldId id="350" r:id="rId55"/>
    <p:sldId id="258" r:id="rId56"/>
    <p:sldId id="338" r:id="rId57"/>
    <p:sldId id="339" r:id="rId58"/>
    <p:sldId id="340" r:id="rId59"/>
    <p:sldId id="314" r:id="rId60"/>
    <p:sldId id="315" r:id="rId61"/>
    <p:sldId id="264" r:id="rId62"/>
    <p:sldId id="342" r:id="rId63"/>
    <p:sldId id="343" r:id="rId64"/>
    <p:sldId id="341" r:id="rId65"/>
    <p:sldId id="344" r:id="rId66"/>
    <p:sldId id="313" r:id="rId67"/>
    <p:sldId id="262" r:id="rId68"/>
    <p:sldId id="311" r:id="rId69"/>
    <p:sldId id="312" r:id="rId70"/>
    <p:sldId id="308" r:id="rId71"/>
    <p:sldId id="299" r:id="rId72"/>
    <p:sldId id="300" r:id="rId73"/>
    <p:sldId id="301" r:id="rId74"/>
    <p:sldId id="302" r:id="rId75"/>
    <p:sldId id="303" r:id="rId76"/>
    <p:sldId id="304" r:id="rId77"/>
    <p:sldId id="319" r:id="rId78"/>
    <p:sldId id="320" r:id="rId79"/>
    <p:sldId id="349" r:id="rId80"/>
    <p:sldId id="345" r:id="rId81"/>
    <p:sldId id="346" r:id="rId82"/>
    <p:sldId id="347" r:id="rId83"/>
    <p:sldId id="348" r:id="rId84"/>
    <p:sldId id="321" r:id="rId85"/>
    <p:sldId id="322" r:id="rId86"/>
    <p:sldId id="323" r:id="rId87"/>
    <p:sldId id="324" r:id="rId88"/>
    <p:sldId id="325" r:id="rId89"/>
    <p:sldId id="326" r:id="rId90"/>
    <p:sldId id="327" r:id="rId91"/>
    <p:sldId id="328" r:id="rId92"/>
    <p:sldId id="329" r:id="rId93"/>
    <p:sldId id="330" r:id="rId94"/>
    <p:sldId id="331" r:id="rId95"/>
    <p:sldId id="306" r:id="rId96"/>
    <p:sldId id="260" r:id="rId97"/>
  </p:sldIdLst>
  <p:sldSz cx="9734550" cy="7067550"/>
  <p:notesSz cx="9144000" cy="6858000"/>
  <p:custDataLst>
    <p:tags r:id="rId102"/>
  </p:custDataLst>
  <p:defaultTextStyle>
    <a:defPPr>
      <a:defRPr lang="zh-CN"/>
    </a:defPPr>
    <a:lvl1pPr marL="0" lvl="0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SzPct val="100000"/>
      <a:buNone/>
      <a:defRPr b="0" i="0" u="none"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1pPr>
    <a:lvl2pPr marL="457200" lvl="1" indent="0" algn="l" defTabSz="914400" rtl="0" eaLnBrk="0" fontAlgn="base" latinLnBrk="0" hangingPunct="0">
      <a:lnSpc>
        <a:spcPct val="100000"/>
      </a:lnSpc>
      <a:spcBef>
        <a:spcPct val="0"/>
      </a:spcBef>
      <a:spcAft>
        <a:spcPct val="0"/>
      </a:spcAft>
      <a:buSzPct val="100000"/>
      <a:buFontTx/>
      <a:buNone/>
      <a:defRPr sz="1800" b="0" i="0" u="none"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2pPr>
    <a:lvl3pPr marL="914400" lvl="2" indent="0" algn="l" defTabSz="914400" rtl="0" eaLnBrk="0" fontAlgn="base" latinLnBrk="0" hangingPunct="0">
      <a:lnSpc>
        <a:spcPct val="100000"/>
      </a:lnSpc>
      <a:spcBef>
        <a:spcPct val="0"/>
      </a:spcBef>
      <a:spcAft>
        <a:spcPct val="0"/>
      </a:spcAft>
      <a:buSzPct val="100000"/>
      <a:buFontTx/>
      <a:buNone/>
      <a:defRPr sz="1800" b="0" i="0" u="none"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3pPr>
    <a:lvl4pPr marL="1371600" lvl="3" indent="0" algn="l" defTabSz="914400" rtl="0" eaLnBrk="0" fontAlgn="base" latinLnBrk="0" hangingPunct="0">
      <a:lnSpc>
        <a:spcPct val="100000"/>
      </a:lnSpc>
      <a:spcBef>
        <a:spcPct val="0"/>
      </a:spcBef>
      <a:spcAft>
        <a:spcPct val="0"/>
      </a:spcAft>
      <a:buSzPct val="100000"/>
      <a:buFontTx/>
      <a:buNone/>
      <a:defRPr sz="1800" b="0" i="0" u="none"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4pPr>
    <a:lvl5pPr marL="1828800" lvl="4" indent="0" algn="l" defTabSz="914400" rtl="0" eaLnBrk="0" fontAlgn="base" latinLnBrk="0" hangingPunct="0">
      <a:lnSpc>
        <a:spcPct val="100000"/>
      </a:lnSpc>
      <a:spcBef>
        <a:spcPct val="0"/>
      </a:spcBef>
      <a:spcAft>
        <a:spcPct val="0"/>
      </a:spcAft>
      <a:buSzPct val="100000"/>
      <a:buFontTx/>
      <a:buNone/>
      <a:defRPr sz="1800" b="0" i="0" u="none"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5pPr>
    <a:lvl6pPr marL="2286000" lvl="5" indent="0" algn="l" defTabSz="914400" rtl="0" eaLnBrk="0" fontAlgn="base" latinLnBrk="0" hangingPunct="0">
      <a:lnSpc>
        <a:spcPct val="100000"/>
      </a:lnSpc>
      <a:spcBef>
        <a:spcPct val="0"/>
      </a:spcBef>
      <a:spcAft>
        <a:spcPct val="0"/>
      </a:spcAft>
      <a:buClrTx/>
      <a:buSzPct val="100000"/>
      <a:buFontTx/>
      <a:buNone/>
      <a:defRPr sz="1800" b="0" i="0" u="none"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6pPr>
    <a:lvl7pPr marL="2743200" lvl="6" indent="0" algn="l" defTabSz="914400" rtl="0" eaLnBrk="0" fontAlgn="base" latinLnBrk="0" hangingPunct="0">
      <a:lnSpc>
        <a:spcPct val="100000"/>
      </a:lnSpc>
      <a:spcBef>
        <a:spcPct val="0"/>
      </a:spcBef>
      <a:spcAft>
        <a:spcPct val="0"/>
      </a:spcAft>
      <a:buClrTx/>
      <a:buSzPct val="100000"/>
      <a:buFontTx/>
      <a:buNone/>
      <a:defRPr sz="1800" b="0" i="0" u="none"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7pPr>
    <a:lvl8pPr marL="3200400" lvl="7" indent="0" algn="l" defTabSz="914400" rtl="0" eaLnBrk="0" fontAlgn="base" latinLnBrk="0" hangingPunct="0">
      <a:lnSpc>
        <a:spcPct val="100000"/>
      </a:lnSpc>
      <a:spcBef>
        <a:spcPct val="0"/>
      </a:spcBef>
      <a:spcAft>
        <a:spcPct val="0"/>
      </a:spcAft>
      <a:buClrTx/>
      <a:buSzPct val="100000"/>
      <a:buFontTx/>
      <a:buNone/>
      <a:defRPr sz="1800" b="0" i="0" u="none"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8pPr>
    <a:lvl9pPr marL="3657600" lvl="8" indent="0" algn="l" defTabSz="914400" rtl="0" eaLnBrk="0" fontAlgn="base" latinLnBrk="0" hangingPunct="0">
      <a:lnSpc>
        <a:spcPct val="100000"/>
      </a:lnSpc>
      <a:spcBef>
        <a:spcPct val="0"/>
      </a:spcBef>
      <a:spcAft>
        <a:spcPct val="0"/>
      </a:spcAft>
      <a:buClrTx/>
      <a:buSzPct val="100000"/>
      <a:buFontTx/>
      <a:buNone/>
      <a:defRPr sz="1800" b="0" i="0" u="none"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 showGuides="1">
      <p:cViewPr varScale="1">
        <p:scale>
          <a:sx n="111" d="100"/>
          <a:sy n="111" d="100"/>
        </p:scale>
        <p:origin x="-102" y="-26"/>
      </p:cViewPr>
      <p:guideLst>
        <p:guide orient="horz" pos="2136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99" Type="http://schemas.openxmlformats.org/officeDocument/2006/relationships/presProps" Target="presProps.xml"/><Relationship Id="rId98" Type="http://schemas.openxmlformats.org/officeDocument/2006/relationships/handoutMaster" Target="handoutMasters/handoutMaster1.xml"/><Relationship Id="rId97" Type="http://schemas.openxmlformats.org/officeDocument/2006/relationships/slide" Target="slides/slide95.xml"/><Relationship Id="rId96" Type="http://schemas.openxmlformats.org/officeDocument/2006/relationships/slide" Target="slides/slide94.xml"/><Relationship Id="rId95" Type="http://schemas.openxmlformats.org/officeDocument/2006/relationships/slide" Target="slides/slide93.xml"/><Relationship Id="rId94" Type="http://schemas.openxmlformats.org/officeDocument/2006/relationships/slide" Target="slides/slide92.xml"/><Relationship Id="rId93" Type="http://schemas.openxmlformats.org/officeDocument/2006/relationships/slide" Target="slides/slide91.xml"/><Relationship Id="rId92" Type="http://schemas.openxmlformats.org/officeDocument/2006/relationships/slide" Target="slides/slide90.xml"/><Relationship Id="rId91" Type="http://schemas.openxmlformats.org/officeDocument/2006/relationships/slide" Target="slides/slide89.xml"/><Relationship Id="rId90" Type="http://schemas.openxmlformats.org/officeDocument/2006/relationships/slide" Target="slides/slide88.xml"/><Relationship Id="rId9" Type="http://schemas.openxmlformats.org/officeDocument/2006/relationships/slide" Target="slides/slide7.xml"/><Relationship Id="rId89" Type="http://schemas.openxmlformats.org/officeDocument/2006/relationships/slide" Target="slides/slide87.xml"/><Relationship Id="rId88" Type="http://schemas.openxmlformats.org/officeDocument/2006/relationships/slide" Target="slides/slide86.xml"/><Relationship Id="rId87" Type="http://schemas.openxmlformats.org/officeDocument/2006/relationships/slide" Target="slides/slide85.xml"/><Relationship Id="rId86" Type="http://schemas.openxmlformats.org/officeDocument/2006/relationships/slide" Target="slides/slide84.xml"/><Relationship Id="rId85" Type="http://schemas.openxmlformats.org/officeDocument/2006/relationships/slide" Target="slides/slide83.xml"/><Relationship Id="rId84" Type="http://schemas.openxmlformats.org/officeDocument/2006/relationships/slide" Target="slides/slide82.xml"/><Relationship Id="rId83" Type="http://schemas.openxmlformats.org/officeDocument/2006/relationships/slide" Target="slides/slide81.xml"/><Relationship Id="rId82" Type="http://schemas.openxmlformats.org/officeDocument/2006/relationships/slide" Target="slides/slide80.xml"/><Relationship Id="rId81" Type="http://schemas.openxmlformats.org/officeDocument/2006/relationships/slide" Target="slides/slide79.xml"/><Relationship Id="rId80" Type="http://schemas.openxmlformats.org/officeDocument/2006/relationships/slide" Target="slides/slide78.xml"/><Relationship Id="rId8" Type="http://schemas.openxmlformats.org/officeDocument/2006/relationships/slide" Target="slides/slide6.xml"/><Relationship Id="rId79" Type="http://schemas.openxmlformats.org/officeDocument/2006/relationships/slide" Target="slides/slide77.xml"/><Relationship Id="rId78" Type="http://schemas.openxmlformats.org/officeDocument/2006/relationships/slide" Target="slides/slide76.xml"/><Relationship Id="rId77" Type="http://schemas.openxmlformats.org/officeDocument/2006/relationships/slide" Target="slides/slide75.xml"/><Relationship Id="rId76" Type="http://schemas.openxmlformats.org/officeDocument/2006/relationships/slide" Target="slides/slide74.xml"/><Relationship Id="rId75" Type="http://schemas.openxmlformats.org/officeDocument/2006/relationships/slide" Target="slides/slide73.xml"/><Relationship Id="rId74" Type="http://schemas.openxmlformats.org/officeDocument/2006/relationships/slide" Target="slides/slide72.xml"/><Relationship Id="rId73" Type="http://schemas.openxmlformats.org/officeDocument/2006/relationships/slide" Target="slides/slide71.xml"/><Relationship Id="rId72" Type="http://schemas.openxmlformats.org/officeDocument/2006/relationships/slide" Target="slides/slide70.xml"/><Relationship Id="rId71" Type="http://schemas.openxmlformats.org/officeDocument/2006/relationships/slide" Target="slides/slide69.xml"/><Relationship Id="rId70" Type="http://schemas.openxmlformats.org/officeDocument/2006/relationships/slide" Target="slides/slide68.xml"/><Relationship Id="rId7" Type="http://schemas.openxmlformats.org/officeDocument/2006/relationships/slide" Target="slides/slide5.xml"/><Relationship Id="rId69" Type="http://schemas.openxmlformats.org/officeDocument/2006/relationships/slide" Target="slides/slide67.xml"/><Relationship Id="rId68" Type="http://schemas.openxmlformats.org/officeDocument/2006/relationships/slide" Target="slides/slide66.xml"/><Relationship Id="rId67" Type="http://schemas.openxmlformats.org/officeDocument/2006/relationships/slide" Target="slides/slide65.xml"/><Relationship Id="rId66" Type="http://schemas.openxmlformats.org/officeDocument/2006/relationships/slide" Target="slides/slide64.xml"/><Relationship Id="rId65" Type="http://schemas.openxmlformats.org/officeDocument/2006/relationships/slide" Target="slides/slide63.xml"/><Relationship Id="rId64" Type="http://schemas.openxmlformats.org/officeDocument/2006/relationships/slide" Target="slides/slide62.xml"/><Relationship Id="rId63" Type="http://schemas.openxmlformats.org/officeDocument/2006/relationships/slide" Target="slides/slide61.xml"/><Relationship Id="rId62" Type="http://schemas.openxmlformats.org/officeDocument/2006/relationships/slide" Target="slides/slide60.xml"/><Relationship Id="rId61" Type="http://schemas.openxmlformats.org/officeDocument/2006/relationships/slide" Target="slides/slide59.xml"/><Relationship Id="rId60" Type="http://schemas.openxmlformats.org/officeDocument/2006/relationships/slide" Target="slides/slide58.xml"/><Relationship Id="rId6" Type="http://schemas.openxmlformats.org/officeDocument/2006/relationships/slide" Target="slides/slide4.xml"/><Relationship Id="rId59" Type="http://schemas.openxmlformats.org/officeDocument/2006/relationships/slide" Target="slides/slide57.xml"/><Relationship Id="rId58" Type="http://schemas.openxmlformats.org/officeDocument/2006/relationships/slide" Target="slides/slide56.xml"/><Relationship Id="rId57" Type="http://schemas.openxmlformats.org/officeDocument/2006/relationships/slide" Target="slides/slide55.xml"/><Relationship Id="rId56" Type="http://schemas.openxmlformats.org/officeDocument/2006/relationships/slide" Target="slides/slide54.xml"/><Relationship Id="rId55" Type="http://schemas.openxmlformats.org/officeDocument/2006/relationships/slide" Target="slides/slide53.xml"/><Relationship Id="rId54" Type="http://schemas.openxmlformats.org/officeDocument/2006/relationships/slide" Target="slides/slide52.xml"/><Relationship Id="rId53" Type="http://schemas.openxmlformats.org/officeDocument/2006/relationships/slide" Target="slides/slide51.xml"/><Relationship Id="rId52" Type="http://schemas.openxmlformats.org/officeDocument/2006/relationships/slide" Target="slides/slide50.xml"/><Relationship Id="rId51" Type="http://schemas.openxmlformats.org/officeDocument/2006/relationships/slide" Target="slides/slide49.xml"/><Relationship Id="rId50" Type="http://schemas.openxmlformats.org/officeDocument/2006/relationships/slide" Target="slides/slide48.xml"/><Relationship Id="rId5" Type="http://schemas.openxmlformats.org/officeDocument/2006/relationships/slide" Target="slides/slide3.xml"/><Relationship Id="rId49" Type="http://schemas.openxmlformats.org/officeDocument/2006/relationships/slide" Target="slides/slide47.xml"/><Relationship Id="rId48" Type="http://schemas.openxmlformats.org/officeDocument/2006/relationships/slide" Target="slides/slide46.xml"/><Relationship Id="rId47" Type="http://schemas.openxmlformats.org/officeDocument/2006/relationships/slide" Target="slides/slide45.xml"/><Relationship Id="rId46" Type="http://schemas.openxmlformats.org/officeDocument/2006/relationships/slide" Target="slides/slide44.xml"/><Relationship Id="rId45" Type="http://schemas.openxmlformats.org/officeDocument/2006/relationships/slide" Target="slides/slide43.xml"/><Relationship Id="rId44" Type="http://schemas.openxmlformats.org/officeDocument/2006/relationships/slide" Target="slides/slide42.xml"/><Relationship Id="rId43" Type="http://schemas.openxmlformats.org/officeDocument/2006/relationships/slide" Target="slides/slide41.xml"/><Relationship Id="rId42" Type="http://schemas.openxmlformats.org/officeDocument/2006/relationships/slide" Target="slides/slide40.xml"/><Relationship Id="rId41" Type="http://schemas.openxmlformats.org/officeDocument/2006/relationships/slide" Target="slides/slide39.xml"/><Relationship Id="rId40" Type="http://schemas.openxmlformats.org/officeDocument/2006/relationships/slide" Target="slides/slide38.xml"/><Relationship Id="rId4" Type="http://schemas.openxmlformats.org/officeDocument/2006/relationships/slide" Target="slides/slide2.xml"/><Relationship Id="rId39" Type="http://schemas.openxmlformats.org/officeDocument/2006/relationships/slide" Target="slides/slide37.xml"/><Relationship Id="rId38" Type="http://schemas.openxmlformats.org/officeDocument/2006/relationships/slide" Target="slides/slide36.xml"/><Relationship Id="rId37" Type="http://schemas.openxmlformats.org/officeDocument/2006/relationships/slide" Target="slides/slide35.xml"/><Relationship Id="rId36" Type="http://schemas.openxmlformats.org/officeDocument/2006/relationships/slide" Target="slides/slide34.xml"/><Relationship Id="rId35" Type="http://schemas.openxmlformats.org/officeDocument/2006/relationships/slide" Target="slides/slide33.xml"/><Relationship Id="rId34" Type="http://schemas.openxmlformats.org/officeDocument/2006/relationships/slide" Target="slides/slide32.xml"/><Relationship Id="rId33" Type="http://schemas.openxmlformats.org/officeDocument/2006/relationships/slide" Target="slides/slide31.xml"/><Relationship Id="rId32" Type="http://schemas.openxmlformats.org/officeDocument/2006/relationships/slide" Target="slides/slide30.xml"/><Relationship Id="rId31" Type="http://schemas.openxmlformats.org/officeDocument/2006/relationships/slide" Target="slides/slide29.xml"/><Relationship Id="rId30" Type="http://schemas.openxmlformats.org/officeDocument/2006/relationships/slide" Target="slides/slide28.xml"/><Relationship Id="rId3" Type="http://schemas.openxmlformats.org/officeDocument/2006/relationships/slide" Target="slides/slide1.xml"/><Relationship Id="rId29" Type="http://schemas.openxmlformats.org/officeDocument/2006/relationships/slide" Target="slides/slide27.xml"/><Relationship Id="rId28" Type="http://schemas.openxmlformats.org/officeDocument/2006/relationships/slide" Target="slides/slide26.xml"/><Relationship Id="rId27" Type="http://schemas.openxmlformats.org/officeDocument/2006/relationships/slide" Target="slides/slide25.xml"/><Relationship Id="rId26" Type="http://schemas.openxmlformats.org/officeDocument/2006/relationships/slide" Target="slides/slide24.xml"/><Relationship Id="rId25" Type="http://schemas.openxmlformats.org/officeDocument/2006/relationships/slide" Target="slides/slide23.xml"/><Relationship Id="rId24" Type="http://schemas.openxmlformats.org/officeDocument/2006/relationships/slide" Target="slides/slide22.xml"/><Relationship Id="rId23" Type="http://schemas.openxmlformats.org/officeDocument/2006/relationships/slide" Target="slides/slide21.xml"/><Relationship Id="rId22" Type="http://schemas.openxmlformats.org/officeDocument/2006/relationships/slide" Target="slides/slide20.xml"/><Relationship Id="rId21" Type="http://schemas.openxmlformats.org/officeDocument/2006/relationships/slide" Target="slides/slide19.xml"/><Relationship Id="rId20" Type="http://schemas.openxmlformats.org/officeDocument/2006/relationships/slide" Target="slides/slide18.xml"/><Relationship Id="rId2" Type="http://schemas.openxmlformats.org/officeDocument/2006/relationships/theme" Target="theme/theme1.xml"/><Relationship Id="rId19" Type="http://schemas.openxmlformats.org/officeDocument/2006/relationships/slide" Target="slides/slide17.xml"/><Relationship Id="rId18" Type="http://schemas.openxmlformats.org/officeDocument/2006/relationships/slide" Target="slides/slide16.xml"/><Relationship Id="rId17" Type="http://schemas.openxmlformats.org/officeDocument/2006/relationships/slide" Target="slides/slide15.xml"/><Relationship Id="rId16" Type="http://schemas.openxmlformats.org/officeDocument/2006/relationships/slide" Target="slides/slide14.xml"/><Relationship Id="rId15" Type="http://schemas.openxmlformats.org/officeDocument/2006/relationships/slide" Target="slides/slide13.xml"/><Relationship Id="rId14" Type="http://schemas.openxmlformats.org/officeDocument/2006/relationships/slide" Target="slides/slide12.xml"/><Relationship Id="rId13" Type="http://schemas.openxmlformats.org/officeDocument/2006/relationships/slide" Target="slides/slide11.xml"/><Relationship Id="rId12" Type="http://schemas.openxmlformats.org/officeDocument/2006/relationships/slide" Target="slides/slide10.xml"/><Relationship Id="rId11" Type="http://schemas.openxmlformats.org/officeDocument/2006/relationships/slide" Target="slides/slide9.xml"/><Relationship Id="rId102" Type="http://schemas.openxmlformats.org/officeDocument/2006/relationships/tags" Target="tags/tag1.xml"/><Relationship Id="rId101" Type="http://schemas.openxmlformats.org/officeDocument/2006/relationships/tableStyles" Target="tableStyles.xml"/><Relationship Id="rId100" Type="http://schemas.openxmlformats.org/officeDocument/2006/relationships/viewProps" Target="viewProps.xml"/><Relationship Id="rId10" Type="http://schemas.openxmlformats.org/officeDocument/2006/relationships/slide" Target="slides/slide8.xml"/><Relationship Id="rId1" Type="http://schemas.openxmlformats.org/officeDocument/2006/relationships/slideMaster" Target="slideMasters/slide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5122" name="页眉占位符 5121"/>
          <p:cNvSpPr/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  <a:noFill/>
          <a:ln w="9525">
            <a:noFill/>
          </a:ln>
        </p:spPr>
        <p:txBody>
          <a:bodyPr/>
          <a:p>
            <a:pPr lvl="0"/>
            <a:r>
              <a:rPr lang="zh-CN" altLang="en-US" sz="1200"/>
              <a:t>*</a:t>
            </a:r>
            <a:endParaRPr lang="zh-CN" altLang="en-US" sz="1200"/>
          </a:p>
        </p:txBody>
      </p:sp>
      <p:sp>
        <p:nvSpPr>
          <p:cNvPr id="5123" name="日期占位符 5122"/>
          <p:cNvSpPr/>
          <p:nvPr>
            <p:ph type="dt" sz="quarter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  <a:noFill/>
          <a:ln w="9525">
            <a:noFill/>
          </a:ln>
        </p:spPr>
        <p:txBody>
          <a:bodyPr/>
          <a:p>
            <a:pPr lvl="0" algn="r"/>
            <a:endParaRPr lang="zh-CN" altLang="en-US" sz="1200"/>
          </a:p>
        </p:txBody>
      </p:sp>
      <p:sp>
        <p:nvSpPr>
          <p:cNvPr id="5124" name="页脚占位符 5123"/>
          <p:cNvSpPr/>
          <p:nvPr>
            <p:ph type="ftr" sz="quarter" idx="2"/>
          </p:nvPr>
        </p:nvSpPr>
        <p:spPr>
          <a:xfrm>
            <a:off x="0" y="6513513"/>
            <a:ext cx="3962400" cy="342900"/>
          </a:xfrm>
          <a:prstGeom prst="rect">
            <a:avLst/>
          </a:prstGeom>
          <a:noFill/>
          <a:ln w="9525">
            <a:noFill/>
          </a:ln>
        </p:spPr>
        <p:txBody>
          <a:bodyPr anchor="b"/>
          <a:p>
            <a:pPr lvl="0"/>
            <a:endParaRPr lang="zh-CN" altLang="en-US" sz="1200"/>
          </a:p>
        </p:txBody>
      </p:sp>
      <p:sp>
        <p:nvSpPr>
          <p:cNvPr id="5125" name="灯片编号占位符 5124"/>
          <p:cNvSpPr/>
          <p:nvPr>
            <p:ph type="sldNum" sz="quarter" idx="3"/>
          </p:nvPr>
        </p:nvSpPr>
        <p:spPr>
          <a:xfrm>
            <a:off x="5180013" y="6513513"/>
            <a:ext cx="3962400" cy="342900"/>
          </a:xfrm>
          <a:prstGeom prst="rect">
            <a:avLst/>
          </a:prstGeom>
          <a:noFill/>
          <a:ln w="9525">
            <a:noFill/>
          </a:ln>
        </p:spPr>
        <p:txBody>
          <a:bodyPr anchor="b"/>
          <a:p>
            <a:pPr lvl="0" algn="r"/>
            <a:fld id="{9A0DB2DC-4C9A-4742-B13C-FB6460FD3503}" type="slidenum">
              <a:rPr lang="zh-CN" altLang="en-US" sz="1200"/>
            </a:fld>
            <a:endParaRPr lang="zh-CN" altLang="en-US" sz="120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216819" y="1156657"/>
            <a:ext cx="7300913" cy="2460554"/>
          </a:xfrm>
        </p:spPr>
        <p:txBody>
          <a:bodyPr anchor="b"/>
          <a:lstStyle>
            <a:lvl1pPr algn="ctr">
              <a:defRPr sz="479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216819" y="3712100"/>
            <a:ext cx="7300913" cy="1706355"/>
          </a:xfrm>
        </p:spPr>
        <p:txBody>
          <a:bodyPr/>
          <a:lstStyle>
            <a:lvl1pPr marL="0" indent="0" algn="ctr">
              <a:buNone/>
              <a:defRPr sz="1915"/>
            </a:lvl1pPr>
            <a:lvl2pPr marL="365125" indent="0" algn="ctr">
              <a:buNone/>
              <a:defRPr sz="1595"/>
            </a:lvl2pPr>
            <a:lvl3pPr marL="730250" indent="0" algn="ctr">
              <a:buNone/>
              <a:defRPr sz="1435"/>
            </a:lvl3pPr>
            <a:lvl4pPr marL="1095375" indent="0" algn="ctr">
              <a:buNone/>
              <a:defRPr sz="1275"/>
            </a:lvl4pPr>
            <a:lvl5pPr marL="1459865" indent="0" algn="ctr">
              <a:buNone/>
              <a:defRPr sz="1275"/>
            </a:lvl5pPr>
            <a:lvl6pPr marL="1824990" indent="0" algn="ctr">
              <a:buNone/>
              <a:defRPr sz="1275"/>
            </a:lvl6pPr>
            <a:lvl7pPr marL="2190115" indent="0" algn="ctr">
              <a:buNone/>
              <a:defRPr sz="1275"/>
            </a:lvl7pPr>
            <a:lvl8pPr marL="2555240" indent="0" algn="ctr">
              <a:buNone/>
              <a:defRPr sz="1275"/>
            </a:lvl8pPr>
            <a:lvl9pPr marL="2920365" indent="0" algn="ctr">
              <a:buNone/>
              <a:defRPr sz="1275"/>
            </a:lvl9pPr>
          </a:lstStyle>
          <a:p>
            <a:r>
              <a:rPr lang="zh-CN" altLang="en-US" smtClean="0"/>
              <a:t>单击此处编辑母版副标题样式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 defTabSz="914400" rtl="0" ea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Pct val="100000"/>
            </a:pPr>
            <a:fld id="{BB962C8B-B14F-4D97-AF65-F5344CB8AC3E}" type="datetime1">
              <a:rPr lang="zh-CN" altLang="en-US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 defTabSz="914400" rtl="0" ea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Pct val="100000"/>
            </a:pPr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defTabSz="914400" rtl="0" ea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Pct val="100000"/>
            </a:pPr>
            <a:fld id="{9A0DB2DC-4C9A-4742-B13C-FB6460FD3503}" type="slidenum">
              <a:rPr lang="zh-CN" altLang="en-US"/>
            </a:fld>
            <a:endParaRPr lang="zh-CN" altLang="en-US" sz="1200" u="none">
              <a:solidFill>
                <a:srgbClr val="898989"/>
              </a:solidFill>
              <a:latin typeface="Calibri" panose="020F0502020204030204" charset="0"/>
              <a:ea typeface="Arial" panose="020B0604020202020204"/>
            </a:endParaRPr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 defTabSz="914400" rtl="0" ea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Pct val="100000"/>
            </a:pPr>
            <a:fld id="{BB962C8B-B14F-4D97-AF65-F5344CB8AC3E}" type="datetime1">
              <a:rPr lang="zh-CN" altLang="en-US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 defTabSz="914400" rtl="0" ea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Pct val="100000"/>
            </a:pPr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defTabSz="914400" rtl="0" ea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Pct val="100000"/>
            </a:pPr>
            <a:fld id="{9A0DB2DC-4C9A-4742-B13C-FB6460FD3503}" type="slidenum">
              <a:rPr lang="zh-CN" altLang="en-US"/>
            </a:fld>
            <a:endParaRPr lang="zh-CN" altLang="en-US" sz="1200" u="none">
              <a:solidFill>
                <a:srgbClr val="898989"/>
              </a:solidFill>
              <a:latin typeface="Calibri" panose="020F0502020204030204" charset="0"/>
              <a:ea typeface="Arial" panose="020B0604020202020204"/>
            </a:endParaRP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64180" y="1761980"/>
            <a:ext cx="8396049" cy="2939904"/>
          </a:xfrm>
        </p:spPr>
        <p:txBody>
          <a:bodyPr anchor="b"/>
          <a:lstStyle>
            <a:lvl1pPr>
              <a:defRPr sz="479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664180" y="4729697"/>
            <a:ext cx="8396049" cy="1546026"/>
          </a:xfrm>
        </p:spPr>
        <p:txBody>
          <a:bodyPr/>
          <a:lstStyle>
            <a:lvl1pPr marL="0" indent="0">
              <a:buNone/>
              <a:defRPr sz="1915">
                <a:solidFill>
                  <a:schemeClr val="tx1">
                    <a:tint val="75000"/>
                  </a:schemeClr>
                </a:solidFill>
              </a:defRPr>
            </a:lvl1pPr>
            <a:lvl2pPr marL="365125" indent="0">
              <a:buNone/>
              <a:defRPr sz="1595">
                <a:solidFill>
                  <a:schemeClr val="tx1">
                    <a:tint val="75000"/>
                  </a:schemeClr>
                </a:solidFill>
              </a:defRPr>
            </a:lvl2pPr>
            <a:lvl3pPr marL="730250" indent="0">
              <a:buNone/>
              <a:defRPr sz="1435">
                <a:solidFill>
                  <a:schemeClr val="tx1">
                    <a:tint val="75000"/>
                  </a:schemeClr>
                </a:solidFill>
              </a:defRPr>
            </a:lvl3pPr>
            <a:lvl4pPr marL="1095375" indent="0">
              <a:buNone/>
              <a:defRPr sz="1275">
                <a:solidFill>
                  <a:schemeClr val="tx1">
                    <a:tint val="75000"/>
                  </a:schemeClr>
                </a:solidFill>
              </a:defRPr>
            </a:lvl4pPr>
            <a:lvl5pPr marL="1459865" indent="0">
              <a:buNone/>
              <a:defRPr sz="1275">
                <a:solidFill>
                  <a:schemeClr val="tx1">
                    <a:tint val="75000"/>
                  </a:schemeClr>
                </a:solidFill>
              </a:defRPr>
            </a:lvl5pPr>
            <a:lvl6pPr marL="1824990" indent="0">
              <a:buNone/>
              <a:defRPr sz="1275">
                <a:solidFill>
                  <a:schemeClr val="tx1">
                    <a:tint val="75000"/>
                  </a:schemeClr>
                </a:solidFill>
              </a:defRPr>
            </a:lvl6pPr>
            <a:lvl7pPr marL="2190115" indent="0">
              <a:buNone/>
              <a:defRPr sz="1275">
                <a:solidFill>
                  <a:schemeClr val="tx1">
                    <a:tint val="75000"/>
                  </a:schemeClr>
                </a:solidFill>
              </a:defRPr>
            </a:lvl7pPr>
            <a:lvl8pPr marL="2555240" indent="0">
              <a:buNone/>
              <a:defRPr sz="1275">
                <a:solidFill>
                  <a:schemeClr val="tx1">
                    <a:tint val="75000"/>
                  </a:schemeClr>
                </a:solidFill>
              </a:defRPr>
            </a:lvl8pPr>
            <a:lvl9pPr marL="2920365" indent="0">
              <a:buNone/>
              <a:defRPr sz="1275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 defTabSz="914400" rtl="0" ea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Pct val="100000"/>
            </a:pPr>
            <a:fld id="{BB962C8B-B14F-4D97-AF65-F5344CB8AC3E}" type="datetime1">
              <a:rPr lang="zh-CN" altLang="en-US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 defTabSz="914400" rtl="0" ea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Pct val="100000"/>
            </a:pPr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defTabSz="914400" rtl="0" ea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Pct val="100000"/>
            </a:pPr>
            <a:fld id="{9A0DB2DC-4C9A-4742-B13C-FB6460FD3503}" type="slidenum">
              <a:rPr lang="zh-CN" altLang="en-US"/>
            </a:fld>
            <a:endParaRPr lang="zh-CN" altLang="en-US" sz="1200" u="none">
              <a:solidFill>
                <a:srgbClr val="898989"/>
              </a:solidFill>
              <a:latin typeface="Calibri" panose="020F0502020204030204" charset="0"/>
              <a:ea typeface="Arial" panose="020B0604020202020204"/>
            </a:endParaRP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487363" y="1649413"/>
            <a:ext cx="4292314" cy="4664075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954874" y="1649413"/>
            <a:ext cx="4292314" cy="4664075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 defTabSz="914400" rtl="0" ea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Pct val="100000"/>
            </a:pPr>
            <a:fld id="{BB962C8B-B14F-4D97-AF65-F5344CB8AC3E}" type="datetime1">
              <a:rPr lang="zh-CN" altLang="en-US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 defTabSz="914400" rtl="0" ea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Pct val="100000"/>
            </a:pPr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defTabSz="914400" rtl="0" ea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Pct val="100000"/>
            </a:pPr>
            <a:fld id="{9A0DB2DC-4C9A-4742-B13C-FB6460FD3503}" type="slidenum">
              <a:rPr lang="zh-CN" altLang="en-US"/>
            </a:fld>
            <a:endParaRPr lang="zh-CN" altLang="en-US" sz="1200" u="none">
              <a:solidFill>
                <a:srgbClr val="898989"/>
              </a:solidFill>
              <a:latin typeface="Calibri" panose="020F0502020204030204" charset="0"/>
              <a:ea typeface="Arial" panose="020B0604020202020204"/>
            </a:endParaRP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70518" y="376282"/>
            <a:ext cx="8396049" cy="1366066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947565" y="1832779"/>
            <a:ext cx="3891244" cy="849087"/>
          </a:xfrm>
        </p:spPr>
        <p:txBody>
          <a:bodyPr anchor="ctr" anchorCtr="0"/>
          <a:lstStyle>
            <a:lvl1pPr marL="0" indent="0">
              <a:buNone/>
              <a:defRPr sz="2235"/>
            </a:lvl1pPr>
            <a:lvl2pPr marL="365125" indent="0">
              <a:buNone/>
              <a:defRPr sz="1915"/>
            </a:lvl2pPr>
            <a:lvl3pPr marL="730250" indent="0">
              <a:buNone/>
              <a:defRPr sz="1595"/>
            </a:lvl3pPr>
            <a:lvl4pPr marL="1095375" indent="0">
              <a:buNone/>
              <a:defRPr sz="1435"/>
            </a:lvl4pPr>
            <a:lvl5pPr marL="1459865" indent="0">
              <a:buNone/>
              <a:defRPr sz="1435"/>
            </a:lvl5pPr>
            <a:lvl6pPr marL="1824990" indent="0">
              <a:buNone/>
              <a:defRPr sz="1435"/>
            </a:lvl6pPr>
            <a:lvl7pPr marL="2190115" indent="0">
              <a:buNone/>
              <a:defRPr sz="1435"/>
            </a:lvl7pPr>
            <a:lvl8pPr marL="2555240" indent="0">
              <a:buNone/>
              <a:defRPr sz="1435"/>
            </a:lvl8pPr>
            <a:lvl9pPr marL="2920365" indent="0">
              <a:buNone/>
              <a:defRPr sz="1435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947565" y="2746821"/>
            <a:ext cx="3891244" cy="3631970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4995774" y="1832779"/>
            <a:ext cx="3910408" cy="849087"/>
          </a:xfrm>
        </p:spPr>
        <p:txBody>
          <a:bodyPr anchor="ctr" anchorCtr="0"/>
          <a:lstStyle>
            <a:lvl1pPr marL="0" indent="0">
              <a:buNone/>
              <a:defRPr sz="2235"/>
            </a:lvl1pPr>
            <a:lvl2pPr marL="365125" indent="0">
              <a:buNone/>
              <a:defRPr sz="1915"/>
            </a:lvl2pPr>
            <a:lvl3pPr marL="730250" indent="0">
              <a:buNone/>
              <a:defRPr sz="1595"/>
            </a:lvl3pPr>
            <a:lvl4pPr marL="1095375" indent="0">
              <a:buNone/>
              <a:defRPr sz="1435"/>
            </a:lvl4pPr>
            <a:lvl5pPr marL="1459865" indent="0">
              <a:buNone/>
              <a:defRPr sz="1435"/>
            </a:lvl5pPr>
            <a:lvl6pPr marL="1824990" indent="0">
              <a:buNone/>
              <a:defRPr sz="1435"/>
            </a:lvl6pPr>
            <a:lvl7pPr marL="2190115" indent="0">
              <a:buNone/>
              <a:defRPr sz="1435"/>
            </a:lvl7pPr>
            <a:lvl8pPr marL="2555240" indent="0">
              <a:buNone/>
              <a:defRPr sz="1435"/>
            </a:lvl8pPr>
            <a:lvl9pPr marL="2920365" indent="0">
              <a:buNone/>
              <a:defRPr sz="1435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4995774" y="2746821"/>
            <a:ext cx="3910408" cy="3631970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 defTabSz="914400" rtl="0" ea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Pct val="100000"/>
            </a:pPr>
            <a:fld id="{BB962C8B-B14F-4D97-AF65-F5344CB8AC3E}" type="datetime1">
              <a:rPr lang="zh-CN" altLang="en-US"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 defTabSz="914400" rtl="0" ea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Pct val="100000"/>
            </a:pPr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defTabSz="914400" rtl="0" ea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Pct val="100000"/>
            </a:pPr>
            <a:fld id="{9A0DB2DC-4C9A-4742-B13C-FB6460FD3503}" type="slidenum">
              <a:rPr lang="zh-CN" altLang="en-US"/>
            </a:fld>
            <a:endParaRPr lang="zh-CN" altLang="en-US" sz="1200" u="none">
              <a:solidFill>
                <a:srgbClr val="898989"/>
              </a:solidFill>
              <a:latin typeface="Calibri" panose="020F0502020204030204" charset="0"/>
              <a:ea typeface="Arial" panose="020B0604020202020204"/>
            </a:endParaRP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 defTabSz="914400" rtl="0" ea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Pct val="100000"/>
            </a:pPr>
            <a:fld id="{BB962C8B-B14F-4D97-AF65-F5344CB8AC3E}" type="datetime1">
              <a:rPr lang="zh-CN" altLang="en-US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 defTabSz="914400" rtl="0" ea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Pct val="100000"/>
            </a:pPr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defTabSz="914400" rtl="0" ea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Pct val="100000"/>
            </a:pPr>
            <a:fld id="{9A0DB2DC-4C9A-4742-B13C-FB6460FD3503}" type="slidenum">
              <a:rPr lang="zh-CN" altLang="en-US"/>
            </a:fld>
            <a:endParaRPr lang="zh-CN" altLang="en-US" sz="1200" u="none">
              <a:solidFill>
                <a:srgbClr val="898989"/>
              </a:solidFill>
              <a:latin typeface="Calibri" panose="020F0502020204030204" charset="0"/>
              <a:ea typeface="Arial" panose="020B0604020202020204"/>
            </a:endParaRPr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 defTabSz="914400" rtl="0" ea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Pct val="100000"/>
            </a:pPr>
            <a:fld id="{BB962C8B-B14F-4D97-AF65-F5344CB8AC3E}" type="datetime1">
              <a:rPr lang="zh-CN" altLang="en-US"/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 defTabSz="914400" rtl="0" ea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Pct val="100000"/>
            </a:pPr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defTabSz="914400" rtl="0" ea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Pct val="100000"/>
            </a:pPr>
            <a:fld id="{9A0DB2DC-4C9A-4742-B13C-FB6460FD3503}" type="slidenum">
              <a:rPr lang="zh-CN" altLang="en-US"/>
            </a:fld>
            <a:endParaRPr lang="zh-CN" altLang="en-US" sz="1200" u="none">
              <a:solidFill>
                <a:srgbClr val="898989"/>
              </a:solidFill>
              <a:latin typeface="Calibri" panose="020F0502020204030204" charset="0"/>
              <a:ea typeface="Arial" panose="020B0604020202020204"/>
            </a:endParaRPr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70518" y="471170"/>
            <a:ext cx="3139645" cy="1649095"/>
          </a:xfrm>
        </p:spPr>
        <p:txBody>
          <a:bodyPr anchor="b"/>
          <a:lstStyle>
            <a:lvl1pPr>
              <a:defRPr sz="2555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4138452" y="1017596"/>
            <a:ext cx="4928116" cy="5022541"/>
          </a:xfrm>
        </p:spPr>
        <p:txBody>
          <a:bodyPr/>
          <a:lstStyle>
            <a:lvl1pPr>
              <a:defRPr sz="2555"/>
            </a:lvl1pPr>
            <a:lvl2pPr>
              <a:defRPr sz="2235"/>
            </a:lvl2pPr>
            <a:lvl3pPr>
              <a:defRPr sz="1915"/>
            </a:lvl3pPr>
            <a:lvl4pPr>
              <a:defRPr sz="1595"/>
            </a:lvl4pPr>
            <a:lvl5pPr>
              <a:defRPr sz="1595"/>
            </a:lvl5pPr>
            <a:lvl6pPr>
              <a:defRPr sz="1595"/>
            </a:lvl6pPr>
            <a:lvl7pPr>
              <a:defRPr sz="1595"/>
            </a:lvl7pPr>
            <a:lvl8pPr>
              <a:defRPr sz="1595"/>
            </a:lvl8pPr>
            <a:lvl9pPr>
              <a:defRPr sz="1595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670518" y="2120265"/>
            <a:ext cx="3139645" cy="3928053"/>
          </a:xfrm>
        </p:spPr>
        <p:txBody>
          <a:bodyPr/>
          <a:lstStyle>
            <a:lvl1pPr marL="0" indent="0">
              <a:buNone/>
              <a:defRPr sz="1275"/>
            </a:lvl1pPr>
            <a:lvl2pPr marL="365125" indent="0">
              <a:buNone/>
              <a:defRPr sz="1120"/>
            </a:lvl2pPr>
            <a:lvl3pPr marL="730250" indent="0">
              <a:buNone/>
              <a:defRPr sz="960"/>
            </a:lvl3pPr>
            <a:lvl4pPr marL="1095375" indent="0">
              <a:buNone/>
              <a:defRPr sz="800"/>
            </a:lvl4pPr>
            <a:lvl5pPr marL="1459865" indent="0">
              <a:buNone/>
              <a:defRPr sz="800"/>
            </a:lvl5pPr>
            <a:lvl6pPr marL="1824990" indent="0">
              <a:buNone/>
              <a:defRPr sz="800"/>
            </a:lvl6pPr>
            <a:lvl7pPr marL="2190115" indent="0">
              <a:buNone/>
              <a:defRPr sz="800"/>
            </a:lvl7pPr>
            <a:lvl8pPr marL="2555240" indent="0">
              <a:buNone/>
              <a:defRPr sz="800"/>
            </a:lvl8pPr>
            <a:lvl9pPr marL="2920365" indent="0">
              <a:buNone/>
              <a:defRPr sz="8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 defTabSz="914400" rtl="0" ea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Pct val="100000"/>
            </a:pPr>
            <a:fld id="{BB962C8B-B14F-4D97-AF65-F5344CB8AC3E}" type="datetime1">
              <a:rPr lang="zh-CN" altLang="en-US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 defTabSz="914400" rtl="0" ea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Pct val="100000"/>
            </a:pPr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defTabSz="914400" rtl="0" ea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Pct val="100000"/>
            </a:pPr>
            <a:fld id="{9A0DB2DC-4C9A-4742-B13C-FB6460FD3503}" type="slidenum">
              <a:rPr lang="zh-CN" altLang="en-US"/>
            </a:fld>
            <a:endParaRPr lang="zh-CN" altLang="en-US" sz="1200" u="none">
              <a:solidFill>
                <a:srgbClr val="898989"/>
              </a:solidFill>
              <a:latin typeface="Calibri" panose="020F0502020204030204" charset="0"/>
              <a:ea typeface="Arial" panose="020B0604020202020204"/>
            </a:endParaRP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70518" y="471170"/>
            <a:ext cx="3325771" cy="1649095"/>
          </a:xfrm>
        </p:spPr>
        <p:txBody>
          <a:bodyPr anchor="b"/>
          <a:lstStyle>
            <a:lvl1pPr>
              <a:defRPr sz="2555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4138452" y="471171"/>
            <a:ext cx="4928116" cy="5568968"/>
          </a:xfrm>
        </p:spPr>
        <p:txBody>
          <a:bodyPr/>
          <a:lstStyle>
            <a:lvl1pPr marL="0" indent="0">
              <a:buNone/>
              <a:defRPr sz="2555"/>
            </a:lvl1pPr>
            <a:lvl2pPr marL="365125" indent="0">
              <a:buNone/>
              <a:defRPr sz="2235"/>
            </a:lvl2pPr>
            <a:lvl3pPr marL="730250" indent="0">
              <a:buNone/>
              <a:defRPr sz="1915"/>
            </a:lvl3pPr>
            <a:lvl4pPr marL="1095375" indent="0">
              <a:buNone/>
              <a:defRPr sz="1595"/>
            </a:lvl4pPr>
            <a:lvl5pPr marL="1459865" indent="0">
              <a:buNone/>
              <a:defRPr sz="1595"/>
            </a:lvl5pPr>
            <a:lvl6pPr marL="1824990" indent="0">
              <a:buNone/>
              <a:defRPr sz="1595"/>
            </a:lvl6pPr>
            <a:lvl7pPr marL="2190115" indent="0">
              <a:buNone/>
              <a:defRPr sz="1595"/>
            </a:lvl7pPr>
            <a:lvl8pPr marL="2555240" indent="0">
              <a:buNone/>
              <a:defRPr sz="1595"/>
            </a:lvl8pPr>
            <a:lvl9pPr marL="2920365" indent="0">
              <a:buNone/>
              <a:defRPr sz="1595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670518" y="2120265"/>
            <a:ext cx="3325771" cy="3928053"/>
          </a:xfrm>
        </p:spPr>
        <p:txBody>
          <a:bodyPr/>
          <a:lstStyle>
            <a:lvl1pPr marL="0" indent="0">
              <a:buNone/>
              <a:defRPr sz="1595"/>
            </a:lvl1pPr>
            <a:lvl2pPr marL="365125" indent="0">
              <a:buNone/>
              <a:defRPr sz="1435"/>
            </a:lvl2pPr>
            <a:lvl3pPr marL="730250" indent="0">
              <a:buNone/>
              <a:defRPr sz="1275"/>
            </a:lvl3pPr>
            <a:lvl4pPr marL="1095375" indent="0">
              <a:buNone/>
              <a:defRPr sz="1120"/>
            </a:lvl4pPr>
            <a:lvl5pPr marL="1459865" indent="0">
              <a:buNone/>
              <a:defRPr sz="1120"/>
            </a:lvl5pPr>
            <a:lvl6pPr marL="1824990" indent="0">
              <a:buNone/>
              <a:defRPr sz="1120"/>
            </a:lvl6pPr>
            <a:lvl7pPr marL="2190115" indent="0">
              <a:buNone/>
              <a:defRPr sz="1120"/>
            </a:lvl7pPr>
            <a:lvl8pPr marL="2555240" indent="0">
              <a:buNone/>
              <a:defRPr sz="1120"/>
            </a:lvl8pPr>
            <a:lvl9pPr marL="2920365" indent="0">
              <a:buNone/>
              <a:defRPr sz="112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 defTabSz="914400" rtl="0" ea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Pct val="100000"/>
            </a:pPr>
            <a:fld id="{BB962C8B-B14F-4D97-AF65-F5344CB8AC3E}" type="datetime1">
              <a:rPr lang="zh-CN" altLang="en-US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 defTabSz="914400" rtl="0" ea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Pct val="100000"/>
            </a:pPr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defTabSz="914400" rtl="0" ea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Pct val="100000"/>
            </a:pPr>
            <a:fld id="{9A0DB2DC-4C9A-4742-B13C-FB6460FD3503}" type="slidenum">
              <a:rPr lang="zh-CN" altLang="en-US"/>
            </a:fld>
            <a:endParaRPr lang="zh-CN" altLang="en-US" sz="1200" u="none">
              <a:solidFill>
                <a:srgbClr val="898989"/>
              </a:solidFill>
              <a:latin typeface="Calibri" panose="020F0502020204030204" charset="0"/>
              <a:ea typeface="Arial" panose="020B0604020202020204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 defTabSz="914400" rtl="0" ea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Pct val="100000"/>
            </a:pPr>
            <a:fld id="{BB962C8B-B14F-4D97-AF65-F5344CB8AC3E}" type="datetime1">
              <a:rPr lang="zh-CN" altLang="en-US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 defTabSz="914400" rtl="0" ea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Pct val="100000"/>
            </a:pPr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defTabSz="914400" rtl="0" ea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Pct val="100000"/>
            </a:pPr>
            <a:fld id="{9A0DB2DC-4C9A-4742-B13C-FB6460FD3503}" type="slidenum">
              <a:rPr lang="zh-CN" altLang="en-US"/>
            </a:fld>
            <a:endParaRPr lang="zh-CN" altLang="en-US" sz="1200" u="none">
              <a:solidFill>
                <a:srgbClr val="898989"/>
              </a:solidFill>
              <a:latin typeface="Calibri" panose="020F0502020204030204" charset="0"/>
              <a:ea typeface="Arial" panose="020B0604020202020204"/>
            </a:endParaRPr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7057232" y="282575"/>
            <a:ext cx="2189956" cy="6030913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487363" y="282575"/>
            <a:ext cx="6442915" cy="6030913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 defTabSz="914400" rtl="0" ea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Pct val="100000"/>
            </a:pPr>
            <a:fld id="{BB962C8B-B14F-4D97-AF65-F5344CB8AC3E}" type="datetime1">
              <a:rPr lang="zh-CN" altLang="en-US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 defTabSz="914400" rtl="0" ea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Pct val="100000"/>
            </a:pPr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defTabSz="914400" rtl="0" ea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Pct val="100000"/>
            </a:pPr>
            <a:fld id="{9A0DB2DC-4C9A-4742-B13C-FB6460FD3503}" type="slidenum">
              <a:rPr lang="zh-CN" altLang="en-US"/>
            </a:fld>
            <a:endParaRPr lang="zh-CN" altLang="en-US" sz="1200" u="none">
              <a:solidFill>
                <a:srgbClr val="898989"/>
              </a:solidFill>
              <a:latin typeface="Calibri" panose="020F0502020204030204" charset="0"/>
              <a:ea typeface="Arial" panose="020B0604020202020204"/>
            </a:endParaRPr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4" Type="http://schemas.openxmlformats.org/officeDocument/2006/relationships/theme" Target="../theme/theme1.xml"/><Relationship Id="rId13" Type="http://schemas.openxmlformats.org/officeDocument/2006/relationships/image" Target="../media/image2.jpeg"/><Relationship Id="rId12" Type="http://schemas.openxmlformats.org/officeDocument/2006/relationships/image" Target="../media/image1.jpeg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0">
          <a:blip r:embed="rId1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/>
      <p:sp>
        <p:nvSpPr>
          <p:cNvPr id="1026" name="标题占位符 1" hidden="1"/>
          <p:cNvSpPr/>
          <p:nvPr>
            <p:ph type="title"/>
          </p:nvPr>
        </p:nvSpPr>
        <p:spPr>
          <a:xfrm>
            <a:off x="487363" y="282575"/>
            <a:ext cx="8759825" cy="1177925"/>
          </a:xfrm>
          <a:prstGeom prst="rect">
            <a:avLst/>
          </a:prstGeom>
          <a:noFill/>
          <a:ln w="9525">
            <a:noFill/>
          </a:ln>
        </p:spPr>
        <p:txBody>
          <a:bodyPr anchor="ctr"/>
          <a:p>
            <a:pPr lvl="0"/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1027" name="文本占位符 2" hidden="1"/>
          <p:cNvSpPr/>
          <p:nvPr>
            <p:ph type="body" idx="1"/>
          </p:nvPr>
        </p:nvSpPr>
        <p:spPr>
          <a:xfrm>
            <a:off x="487363" y="1649413"/>
            <a:ext cx="8759825" cy="4664075"/>
          </a:xfrm>
          <a:prstGeom prst="rect">
            <a:avLst/>
          </a:prstGeom>
          <a:noFill/>
          <a:ln w="9525">
            <a:noFill/>
          </a:ln>
        </p:spPr>
        <p:txBody>
          <a:bodyPr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1028" name="日期占位符 3" hidden="1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 w="9525">
            <a:noFill/>
          </a:ln>
        </p:spPr>
        <p:txBody>
          <a:bodyPr anchor="ctr"/>
          <a:lstStyle>
            <a:lvl1pPr marL="0" indent="0" algn="l" fontAlgn="base">
              <a:defRPr sz="1200">
                <a:solidFill>
                  <a:srgbClr val="898989"/>
                </a:solidFill>
                <a:latin typeface="Calibri" panose="020F0502020204030204" charset="0"/>
                <a:ea typeface="Arial" panose="020B0604020202020204"/>
              </a:defRPr>
            </a:lvl1pPr>
          </a:lstStyle>
          <a:p>
            <a:pPr lvl="0" defTabSz="914400" rtl="0" ea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Pct val="100000"/>
            </a:pPr>
            <a:fld id="{BB962C8B-B14F-4D97-AF65-F5344CB8AC3E}" type="datetime1">
              <a:rPr lang="zh-CN" altLang="en-US"/>
            </a:fld>
            <a:endParaRPr lang="zh-CN" altLang="en-US"/>
          </a:p>
        </p:txBody>
      </p:sp>
      <p:sp>
        <p:nvSpPr>
          <p:cNvPr id="1029" name="页脚占位符 4" hidden="1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 w="9525">
            <a:noFill/>
          </a:ln>
        </p:spPr>
        <p:txBody>
          <a:bodyPr anchor="ctr"/>
          <a:lstStyle>
            <a:lvl1pPr marL="0" indent="0" algn="ctr" fontAlgn="base">
              <a:defRPr sz="1200">
                <a:solidFill>
                  <a:srgbClr val="898989"/>
                </a:solidFill>
                <a:latin typeface="Calibri" panose="020F0502020204030204" charset="0"/>
                <a:ea typeface="Arial" panose="020B0604020202020204"/>
              </a:defRPr>
            </a:lvl1pPr>
          </a:lstStyle>
          <a:p>
            <a:pPr lvl="0" defTabSz="914400" rtl="0" ea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Pct val="100000"/>
            </a:pPr>
            <a:endParaRPr lang="zh-CN" altLang="en-US"/>
          </a:p>
        </p:txBody>
      </p:sp>
      <p:sp>
        <p:nvSpPr>
          <p:cNvPr id="1030" name="灯片编号占位符 5" hidden="1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 w="9525">
            <a:noFill/>
          </a:ln>
        </p:spPr>
        <p:txBody>
          <a:bodyPr anchor="ctr"/>
          <a:lstStyle>
            <a:lvl1pPr marL="0" indent="0" algn="r" fontAlgn="base">
              <a:defRPr sz="1200">
                <a:solidFill>
                  <a:srgbClr val="898989"/>
                </a:solidFill>
                <a:latin typeface="Calibri" panose="020F0502020204030204" charset="0"/>
                <a:ea typeface="Arial" panose="020B0604020202020204"/>
              </a:defRPr>
            </a:lvl1pPr>
          </a:lstStyle>
          <a:p>
            <a:pPr lvl="0" defTabSz="914400" rtl="0" ea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Pct val="100000"/>
            </a:pPr>
            <a:fld id="{9A0DB2DC-4C9A-4742-B13C-FB6460FD3503}" type="slidenum">
              <a:rPr lang="zh-CN" altLang="en-US"/>
            </a:fld>
            <a:endParaRPr lang="zh-CN" altLang="en-US" sz="1200" u="none">
              <a:solidFill>
                <a:srgbClr val="898989"/>
              </a:solidFill>
              <a:latin typeface="Calibri" panose="020F0502020204030204" charset="0"/>
              <a:ea typeface="Arial" panose="020B0604020202020204"/>
            </a:endParaRPr>
          </a:p>
        </p:txBody>
      </p:sp>
      <p:pic>
        <p:nvPicPr>
          <p:cNvPr id="2" name="图片 1" descr="WPS图片-修改尺寸"/>
          <p:cNvPicPr>
            <a:picLocks noChangeAspect="1"/>
          </p:cNvPicPr>
          <p:nvPr userDrawn="1"/>
        </p:nvPicPr>
        <p:blipFill>
          <a:blip r:embed="rId13"/>
          <a:stretch>
            <a:fillRect/>
          </a:stretch>
        </p:blipFill>
        <p:spPr>
          <a:xfrm>
            <a:off x="8475980" y="0"/>
            <a:ext cx="1258570" cy="975360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ftr="0"/>
  <p:txStyles>
    <p:titleStyle>
      <a:lvl1pPr marL="0" lvl="0" indent="0" algn="ctr" defTabSz="914400" rtl="0" eaLnBrk="0" fontAlgn="base" hangingPunct="0">
        <a:lnSpc>
          <a:spcPct val="100000"/>
        </a:lnSpc>
        <a:spcBef>
          <a:spcPct val="0"/>
        </a:spcBef>
        <a:spcAft>
          <a:spcPct val="0"/>
        </a:spcAft>
        <a:buSzPct val="100000"/>
        <a:buNone/>
        <a:defRPr sz="4400" b="0" i="0" u="none" kern="1200">
          <a:solidFill>
            <a:schemeClr val="tx1"/>
          </a:solidFill>
          <a:latin typeface="+mj-lt"/>
          <a:ea typeface="+mj-ea"/>
          <a:cs typeface="+mj-cs"/>
        </a:defRPr>
      </a:lvl1pPr>
      <a:lvl2pPr marL="0" lvl="1" indent="0" algn="ctr" defTabSz="914400" rtl="0" eaLnBrk="0" fontAlgn="base" hangingPunct="0">
        <a:lnSpc>
          <a:spcPct val="100000"/>
        </a:lnSpc>
        <a:spcBef>
          <a:spcPct val="0"/>
        </a:spcBef>
        <a:spcAft>
          <a:spcPct val="0"/>
        </a:spcAft>
        <a:buSzPct val="100000"/>
        <a:buNone/>
        <a:defRPr sz="4400" b="0" i="0" u="none" kern="1200">
          <a:solidFill>
            <a:schemeClr val="tx1"/>
          </a:solidFill>
          <a:latin typeface="Calibri" panose="020F0502020204030204" charset="0"/>
          <a:ea typeface="宋体" panose="02010600030101010101" pitchFamily="2" charset="-122"/>
          <a:cs typeface="+mj-cs"/>
        </a:defRPr>
      </a:lvl2pPr>
      <a:lvl3pPr marL="0" lvl="2" indent="0" algn="ctr" defTabSz="914400" rtl="0" eaLnBrk="0" fontAlgn="base" hangingPunct="0">
        <a:lnSpc>
          <a:spcPct val="100000"/>
        </a:lnSpc>
        <a:spcBef>
          <a:spcPct val="0"/>
        </a:spcBef>
        <a:spcAft>
          <a:spcPct val="0"/>
        </a:spcAft>
        <a:buSzPct val="100000"/>
        <a:buNone/>
        <a:defRPr sz="4400" b="0" i="0" u="none" kern="1200">
          <a:solidFill>
            <a:schemeClr val="tx1"/>
          </a:solidFill>
          <a:latin typeface="Calibri" panose="020F0502020204030204" charset="0"/>
          <a:ea typeface="宋体" panose="02010600030101010101" pitchFamily="2" charset="-122"/>
          <a:cs typeface="+mj-cs"/>
        </a:defRPr>
      </a:lvl3pPr>
      <a:lvl4pPr marL="0" lvl="3" indent="0" algn="ctr" defTabSz="914400" rtl="0" eaLnBrk="0" fontAlgn="base" hangingPunct="0">
        <a:lnSpc>
          <a:spcPct val="100000"/>
        </a:lnSpc>
        <a:spcBef>
          <a:spcPct val="0"/>
        </a:spcBef>
        <a:spcAft>
          <a:spcPct val="0"/>
        </a:spcAft>
        <a:buSzPct val="100000"/>
        <a:buNone/>
        <a:defRPr sz="4400" b="0" i="0" u="none" kern="1200">
          <a:solidFill>
            <a:schemeClr val="tx1"/>
          </a:solidFill>
          <a:latin typeface="Calibri" panose="020F0502020204030204" charset="0"/>
          <a:ea typeface="宋体" panose="02010600030101010101" pitchFamily="2" charset="-122"/>
          <a:cs typeface="+mj-cs"/>
        </a:defRPr>
      </a:lvl4pPr>
      <a:lvl5pPr marL="0" lvl="4" indent="0" algn="ctr" defTabSz="914400" rtl="0" eaLnBrk="0" fontAlgn="base" hangingPunct="0">
        <a:lnSpc>
          <a:spcPct val="100000"/>
        </a:lnSpc>
        <a:spcBef>
          <a:spcPct val="0"/>
        </a:spcBef>
        <a:spcAft>
          <a:spcPct val="0"/>
        </a:spcAft>
        <a:buSzPct val="100000"/>
        <a:buNone/>
        <a:defRPr sz="4400" b="0" i="0" u="none" kern="1200">
          <a:solidFill>
            <a:schemeClr val="tx1"/>
          </a:solidFill>
          <a:latin typeface="Calibri" panose="020F0502020204030204" charset="0"/>
          <a:ea typeface="宋体" panose="02010600030101010101" pitchFamily="2" charset="-122"/>
          <a:cs typeface="+mj-cs"/>
        </a:defRPr>
      </a:lvl5pPr>
    </p:titleStyle>
    <p:bodyStyle>
      <a:lvl1pPr marL="342900" lvl="0" indent="-342900" algn="l" defTabSz="914400" rtl="0" eaLnBrk="0" fontAlgn="base" hangingPunct="0">
        <a:lnSpc>
          <a:spcPct val="100000"/>
        </a:lnSpc>
        <a:spcBef>
          <a:spcPct val="20000"/>
        </a:spcBef>
        <a:spcAft>
          <a:spcPct val="0"/>
        </a:spcAft>
        <a:buSzPct val="100000"/>
        <a:buFont typeface="Arial" panose="020B0604020202020204" pitchFamily="34" charset="0"/>
        <a:buChar char="•"/>
        <a:defRPr sz="3200" b="0" i="0" u="none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lvl="1" indent="-285750" algn="l" defTabSz="914400" rtl="0" eaLnBrk="0" fontAlgn="base" hangingPunct="0">
        <a:lnSpc>
          <a:spcPct val="100000"/>
        </a:lnSpc>
        <a:spcBef>
          <a:spcPct val="20000"/>
        </a:spcBef>
        <a:spcAft>
          <a:spcPct val="0"/>
        </a:spcAft>
        <a:buSzPct val="100000"/>
        <a:buFont typeface="Arial" panose="020B0604020202020204" pitchFamily="34" charset="0"/>
        <a:buChar char="–"/>
        <a:defRPr sz="2800" b="0" i="0" u="none" kern="1200">
          <a:solidFill>
            <a:schemeClr val="tx1"/>
          </a:solidFill>
          <a:latin typeface="Calibri" panose="020F0502020204030204" charset="0"/>
          <a:ea typeface="Arial" panose="020B0604020202020204"/>
          <a:cs typeface="+mn-cs"/>
        </a:defRPr>
      </a:lvl2pPr>
      <a:lvl3pPr marL="1143000" lvl="2" indent="-228600" algn="l" defTabSz="914400" rtl="0" eaLnBrk="0" fontAlgn="base" hangingPunct="0">
        <a:lnSpc>
          <a:spcPct val="100000"/>
        </a:lnSpc>
        <a:spcBef>
          <a:spcPct val="20000"/>
        </a:spcBef>
        <a:spcAft>
          <a:spcPct val="0"/>
        </a:spcAft>
        <a:buSzPct val="100000"/>
        <a:buFont typeface="Arial" panose="020B0604020202020204" pitchFamily="34" charset="0"/>
        <a:buChar char="•"/>
        <a:defRPr sz="2400" b="0" i="0" u="none" kern="1200">
          <a:solidFill>
            <a:schemeClr val="tx1"/>
          </a:solidFill>
          <a:latin typeface="Calibri" panose="020F0502020204030204" charset="0"/>
          <a:ea typeface="Arial" panose="020B0604020202020204"/>
          <a:cs typeface="+mn-cs"/>
        </a:defRPr>
      </a:lvl3pPr>
      <a:lvl4pPr marL="1600200" lvl="3" indent="-228600" algn="l" defTabSz="914400" rtl="0" eaLnBrk="0" fontAlgn="base" hangingPunct="0">
        <a:lnSpc>
          <a:spcPct val="100000"/>
        </a:lnSpc>
        <a:spcBef>
          <a:spcPct val="20000"/>
        </a:spcBef>
        <a:spcAft>
          <a:spcPct val="0"/>
        </a:spcAft>
        <a:buSzPct val="100000"/>
        <a:buFont typeface="Arial" panose="020B0604020202020204" pitchFamily="34" charset="0"/>
        <a:buChar char="–"/>
        <a:defRPr sz="2000" b="0" i="0" u="none" kern="1200">
          <a:solidFill>
            <a:schemeClr val="tx1"/>
          </a:solidFill>
          <a:latin typeface="Calibri" panose="020F0502020204030204" charset="0"/>
          <a:ea typeface="Arial" panose="020B0604020202020204"/>
          <a:cs typeface="+mn-cs"/>
        </a:defRPr>
      </a:lvl4pPr>
      <a:lvl5pPr marL="2057400" lvl="4" indent="-228600" algn="l" defTabSz="914400" rtl="0" eaLnBrk="0" fontAlgn="base" hangingPunct="0">
        <a:lnSpc>
          <a:spcPct val="100000"/>
        </a:lnSpc>
        <a:spcBef>
          <a:spcPct val="20000"/>
        </a:spcBef>
        <a:spcAft>
          <a:spcPct val="0"/>
        </a:spcAft>
        <a:buSzPct val="100000"/>
        <a:buFont typeface="Arial" panose="020B0604020202020204" pitchFamily="34" charset="0"/>
        <a:buChar char="»"/>
        <a:defRPr sz="2000" b="0" i="0" u="none" kern="1200">
          <a:solidFill>
            <a:schemeClr val="tx1"/>
          </a:solidFill>
          <a:latin typeface="Calibri" panose="020F0502020204030204" charset="0"/>
          <a:ea typeface="Arial" panose="020B0604020202020204"/>
          <a:cs typeface="+mn-cs"/>
        </a:defRPr>
      </a:lvl5pPr>
      <a:lvl6pPr marL="2514600" lvl="5" indent="-228600" algn="l" defTabSz="914400" rtl="0" eaLnBrk="0" fontAlgn="base" hangingPunct="0">
        <a:lnSpc>
          <a:spcPct val="100000"/>
        </a:lnSpc>
        <a:spcBef>
          <a:spcPct val="20000"/>
        </a:spcBef>
        <a:spcAft>
          <a:spcPct val="0"/>
        </a:spcAft>
        <a:buClrTx/>
        <a:buSzPct val="100000"/>
        <a:buFont typeface="Arial" panose="020B0604020202020204" pitchFamily="34" charset="0"/>
        <a:buChar char="»"/>
        <a:defRPr sz="2000" b="0" i="0" u="none" kern="1200">
          <a:solidFill>
            <a:schemeClr val="tx1"/>
          </a:solidFill>
          <a:latin typeface="Calibri" panose="020F0502020204030204" charset="0"/>
          <a:ea typeface="Arial" panose="020B0604020202020204"/>
          <a:cs typeface="+mn-cs"/>
        </a:defRPr>
      </a:lvl6pPr>
      <a:lvl7pPr marL="2971800" lvl="6" indent="-228600" algn="l" defTabSz="914400" rtl="0" eaLnBrk="0" fontAlgn="base" hangingPunct="0">
        <a:lnSpc>
          <a:spcPct val="100000"/>
        </a:lnSpc>
        <a:spcBef>
          <a:spcPct val="20000"/>
        </a:spcBef>
        <a:spcAft>
          <a:spcPct val="0"/>
        </a:spcAft>
        <a:buClrTx/>
        <a:buSzPct val="100000"/>
        <a:buFont typeface="Arial" panose="020B0604020202020204" pitchFamily="34" charset="0"/>
        <a:buChar char="»"/>
        <a:defRPr sz="2000" b="0" i="0" u="none" kern="1200">
          <a:solidFill>
            <a:schemeClr val="tx1"/>
          </a:solidFill>
          <a:latin typeface="Calibri" panose="020F0502020204030204" charset="0"/>
          <a:ea typeface="Arial" panose="020B0604020202020204"/>
          <a:cs typeface="+mn-cs"/>
        </a:defRPr>
      </a:lvl7pPr>
      <a:lvl8pPr marL="3429000" lvl="7" indent="-228600" algn="l" defTabSz="914400" rtl="0" eaLnBrk="0" fontAlgn="base" hangingPunct="0">
        <a:lnSpc>
          <a:spcPct val="100000"/>
        </a:lnSpc>
        <a:spcBef>
          <a:spcPct val="20000"/>
        </a:spcBef>
        <a:spcAft>
          <a:spcPct val="0"/>
        </a:spcAft>
        <a:buClrTx/>
        <a:buSzPct val="100000"/>
        <a:buFont typeface="Arial" panose="020B0604020202020204" pitchFamily="34" charset="0"/>
        <a:buChar char="»"/>
        <a:defRPr sz="2000" b="0" i="0" u="none" kern="1200">
          <a:solidFill>
            <a:schemeClr val="tx1"/>
          </a:solidFill>
          <a:latin typeface="Calibri" panose="020F0502020204030204" charset="0"/>
          <a:ea typeface="Arial" panose="020B0604020202020204"/>
          <a:cs typeface="+mn-cs"/>
        </a:defRPr>
      </a:lvl8pPr>
      <a:lvl9pPr marL="3886200" lvl="8" indent="-228600" algn="l" defTabSz="914400" rtl="0" eaLnBrk="0" fontAlgn="base" hangingPunct="0">
        <a:lnSpc>
          <a:spcPct val="100000"/>
        </a:lnSpc>
        <a:spcBef>
          <a:spcPct val="20000"/>
        </a:spcBef>
        <a:spcAft>
          <a:spcPct val="0"/>
        </a:spcAft>
        <a:buClrTx/>
        <a:buSzPct val="100000"/>
        <a:buFont typeface="Arial" panose="020B0604020202020204" pitchFamily="34" charset="0"/>
        <a:buChar char="»"/>
        <a:defRPr sz="2000" b="0" i="0" u="none" kern="1200">
          <a:solidFill>
            <a:schemeClr val="tx1"/>
          </a:solidFill>
          <a:latin typeface="Calibri" panose="020F0502020204030204" charset="0"/>
          <a:ea typeface="Arial" panose="020B0604020202020204"/>
          <a:cs typeface="+mn-cs"/>
        </a:defRPr>
      </a:lvl9pPr>
    </p:bodyStyle>
    <p:otherStyle>
      <a:lvl1pPr marL="0" lvl="0" indent="0" algn="l" defTabSz="914400" rtl="0" eaLnBrk="1" fontAlgn="base" hangingPunct="1">
        <a:lnSpc>
          <a:spcPct val="100000"/>
        </a:lnSpc>
        <a:spcBef>
          <a:spcPct val="0"/>
        </a:spcBef>
        <a:spcAft>
          <a:spcPct val="0"/>
        </a:spcAft>
        <a:buSzPct val="100000"/>
        <a:buNone/>
        <a:defRPr sz="1800" b="0" i="0" u="none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lvl="1" indent="0" algn="l" defTabSz="914400" rtl="0" eaLnBrk="1" fontAlgn="base" hangingPunct="1">
        <a:lnSpc>
          <a:spcPct val="100000"/>
        </a:lnSpc>
        <a:spcBef>
          <a:spcPct val="0"/>
        </a:spcBef>
        <a:spcAft>
          <a:spcPct val="0"/>
        </a:spcAft>
        <a:buSzPct val="100000"/>
        <a:buFontTx/>
        <a:buNone/>
        <a:defRPr sz="1800" b="0" i="0" u="none" kern="1200">
          <a:solidFill>
            <a:schemeClr val="tx1"/>
          </a:solidFill>
          <a:latin typeface="Calibri" panose="020F0502020204030204" charset="0"/>
          <a:ea typeface="Arial" panose="020B0604020202020204"/>
          <a:cs typeface="+mn-cs"/>
        </a:defRPr>
      </a:lvl2pPr>
      <a:lvl3pPr marL="914400" lvl="2" indent="0" algn="l" defTabSz="914400" rtl="0" eaLnBrk="1" fontAlgn="base" hangingPunct="1">
        <a:lnSpc>
          <a:spcPct val="100000"/>
        </a:lnSpc>
        <a:spcBef>
          <a:spcPct val="0"/>
        </a:spcBef>
        <a:spcAft>
          <a:spcPct val="0"/>
        </a:spcAft>
        <a:buSzPct val="100000"/>
        <a:buFontTx/>
        <a:buNone/>
        <a:defRPr sz="1800" b="0" i="0" u="none" kern="1200">
          <a:solidFill>
            <a:schemeClr val="tx1"/>
          </a:solidFill>
          <a:latin typeface="Calibri" panose="020F0502020204030204" charset="0"/>
          <a:ea typeface="Arial" panose="020B0604020202020204"/>
          <a:cs typeface="+mn-cs"/>
        </a:defRPr>
      </a:lvl3pPr>
      <a:lvl4pPr marL="1371600" lvl="3" indent="0" algn="l" defTabSz="914400" rtl="0" eaLnBrk="1" fontAlgn="base" hangingPunct="1">
        <a:lnSpc>
          <a:spcPct val="100000"/>
        </a:lnSpc>
        <a:spcBef>
          <a:spcPct val="0"/>
        </a:spcBef>
        <a:spcAft>
          <a:spcPct val="0"/>
        </a:spcAft>
        <a:buSzPct val="100000"/>
        <a:buFontTx/>
        <a:buNone/>
        <a:defRPr sz="1800" b="0" i="0" u="none" kern="1200">
          <a:solidFill>
            <a:schemeClr val="tx1"/>
          </a:solidFill>
          <a:latin typeface="Calibri" panose="020F0502020204030204" charset="0"/>
          <a:ea typeface="Arial" panose="020B0604020202020204"/>
          <a:cs typeface="+mn-cs"/>
        </a:defRPr>
      </a:lvl4pPr>
      <a:lvl5pPr marL="1828800" lvl="4" indent="0" algn="l" defTabSz="914400" rtl="0" eaLnBrk="1" fontAlgn="base" hangingPunct="1">
        <a:lnSpc>
          <a:spcPct val="100000"/>
        </a:lnSpc>
        <a:spcBef>
          <a:spcPct val="0"/>
        </a:spcBef>
        <a:spcAft>
          <a:spcPct val="0"/>
        </a:spcAft>
        <a:buSzPct val="100000"/>
        <a:buFontTx/>
        <a:buNone/>
        <a:defRPr sz="1800" b="0" i="0" u="none" kern="1200">
          <a:solidFill>
            <a:schemeClr val="tx1"/>
          </a:solidFill>
          <a:latin typeface="Calibri" panose="020F0502020204030204" charset="0"/>
          <a:ea typeface="Arial" panose="020B0604020202020204"/>
          <a:cs typeface="+mn-cs"/>
        </a:defRPr>
      </a:lvl5pPr>
      <a:lvl6pPr marL="2286000" lvl="5" indent="0" algn="l" defTabSz="914400" rtl="0" eaLnBrk="1" fontAlgn="base" hangingPunct="1">
        <a:lnSpc>
          <a:spcPct val="100000"/>
        </a:lnSpc>
        <a:spcBef>
          <a:spcPct val="0"/>
        </a:spcBef>
        <a:spcAft>
          <a:spcPct val="0"/>
        </a:spcAft>
        <a:buClrTx/>
        <a:buSzPct val="100000"/>
        <a:buFontTx/>
        <a:buNone/>
        <a:defRPr sz="1800" b="0" i="0" u="none" kern="1200">
          <a:solidFill>
            <a:schemeClr val="tx1"/>
          </a:solidFill>
          <a:latin typeface="Calibri" panose="020F0502020204030204" charset="0"/>
          <a:ea typeface="Arial" panose="020B0604020202020204"/>
          <a:cs typeface="+mn-cs"/>
        </a:defRPr>
      </a:lvl6pPr>
      <a:lvl7pPr marL="2743200" lvl="6" indent="0" algn="l" defTabSz="914400" rtl="0" eaLnBrk="1" fontAlgn="base" hangingPunct="1">
        <a:lnSpc>
          <a:spcPct val="100000"/>
        </a:lnSpc>
        <a:spcBef>
          <a:spcPct val="0"/>
        </a:spcBef>
        <a:spcAft>
          <a:spcPct val="0"/>
        </a:spcAft>
        <a:buClrTx/>
        <a:buSzPct val="100000"/>
        <a:buFontTx/>
        <a:buNone/>
        <a:defRPr sz="1800" b="0" i="0" u="none" kern="1200">
          <a:solidFill>
            <a:schemeClr val="tx1"/>
          </a:solidFill>
          <a:latin typeface="Calibri" panose="020F0502020204030204" charset="0"/>
          <a:ea typeface="Arial" panose="020B0604020202020204"/>
          <a:cs typeface="+mn-cs"/>
        </a:defRPr>
      </a:lvl7pPr>
      <a:lvl8pPr marL="3200400" lvl="7" indent="0" algn="l" defTabSz="914400" rtl="0" eaLnBrk="1" fontAlgn="base" hangingPunct="1">
        <a:lnSpc>
          <a:spcPct val="100000"/>
        </a:lnSpc>
        <a:spcBef>
          <a:spcPct val="0"/>
        </a:spcBef>
        <a:spcAft>
          <a:spcPct val="0"/>
        </a:spcAft>
        <a:buClrTx/>
        <a:buSzPct val="100000"/>
        <a:buFontTx/>
        <a:buNone/>
        <a:defRPr sz="1800" b="0" i="0" u="none" kern="1200">
          <a:solidFill>
            <a:schemeClr val="tx1"/>
          </a:solidFill>
          <a:latin typeface="Calibri" panose="020F0502020204030204" charset="0"/>
          <a:ea typeface="Arial" panose="020B0604020202020204"/>
          <a:cs typeface="+mn-cs"/>
        </a:defRPr>
      </a:lvl8pPr>
      <a:lvl9pPr marL="3657600" lvl="8" indent="0" algn="l" defTabSz="914400" rtl="0" eaLnBrk="1" fontAlgn="base" hangingPunct="1">
        <a:lnSpc>
          <a:spcPct val="100000"/>
        </a:lnSpc>
        <a:spcBef>
          <a:spcPct val="0"/>
        </a:spcBef>
        <a:spcAft>
          <a:spcPct val="0"/>
        </a:spcAft>
        <a:buClrTx/>
        <a:buSzPct val="100000"/>
        <a:buFontTx/>
        <a:buNone/>
        <a:defRPr sz="1800" b="0" i="0" u="none" kern="1200">
          <a:solidFill>
            <a:schemeClr val="tx1"/>
          </a:solidFill>
          <a:latin typeface="Calibri" panose="020F0502020204030204" charset="0"/>
          <a:ea typeface="Arial" panose="020B0604020202020204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3.jpe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4.pn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5.pn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6.pn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7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image" Target="../media/image9.png"/><Relationship Id="rId1" Type="http://schemas.openxmlformats.org/officeDocument/2006/relationships/image" Target="../media/image8.pn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10.pn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11.jpe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12.jpeg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13.jpeg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14.png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15.png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16.GIF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17.jpeg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18.jpeg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19.jpeg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20.jpeg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21.jpeg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22.jpeg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23.jpeg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24.jpeg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25.jpeg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26.jpeg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27.jpeg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28.jpeg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29.jpeg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30.jpeg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20.jpeg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20.jpeg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30.jpeg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31.png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32.png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32.png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32.png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32.png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32.png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0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32.png"/></Relationships>
</file>

<file path=ppt/slides/_rels/slide6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image" Target="../media/image34.png"/><Relationship Id="rId1" Type="http://schemas.openxmlformats.org/officeDocument/2006/relationships/image" Target="../media/image33.jpeg"/></Relationships>
</file>

<file path=ppt/slides/_rels/slide6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35.png"/></Relationships>
</file>

<file path=ppt/slides/_rels/slide6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36.png"/></Relationships>
</file>

<file path=ppt/slides/_rels/slide6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0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32.png"/></Relationships>
</file>

<file path=ppt/slides/_rels/slide7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32.png"/></Relationships>
</file>

<file path=ppt/slides/_rels/slide7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32.png"/></Relationships>
</file>

<file path=ppt/slides/_rels/slide7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32.png"/></Relationships>
</file>

<file path=ppt/slides/_rels/slide7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37.png"/></Relationships>
</file>

<file path=ppt/slides/_rels/slide9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32.png"/></Relationships>
</file>

<file path=ppt/slides/_rels/slide9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0F8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050" name="矩形 2"/>
          <p:cNvSpPr/>
          <p:nvPr/>
        </p:nvSpPr>
        <p:spPr>
          <a:xfrm>
            <a:off x="323850" y="1776095"/>
            <a:ext cx="8263890" cy="848360"/>
          </a:xfrm>
          <a:prstGeom prst="rect">
            <a:avLst/>
          </a:prstGeom>
          <a:noFill/>
          <a:ln w="9525">
            <a:noFill/>
          </a:ln>
        </p:spPr>
        <p:txBody>
          <a:bodyPr wrap="none" lIns="91440" tIns="45720" rIns="91440" bIns="45720"/>
          <a:p>
            <a:pPr algn="ctr" defTabSz="914400">
              <a:buClrTx/>
              <a:buSzPct val="100000"/>
              <a:buFontTx/>
            </a:pPr>
            <a:r>
              <a:rPr lang="zh-CN" altLang="en-US" sz="5400" b="1" baseline="0">
                <a:solidFill>
                  <a:srgbClr val="FF0000"/>
                </a:solidFill>
                <a:effectLst>
                  <a:outerShdw blurRad="38100" dist="38100" dir="2700000">
                    <a:srgbClr val="C0C0C0"/>
                  </a:outerShdw>
                </a:effectLst>
                <a:latin typeface="Arial" panose="020B0604020202020204" pitchFamily="34" charset="0"/>
                <a:ea typeface="宋体" panose="02010600030101010101" pitchFamily="2" charset="-122"/>
              </a:rPr>
              <a:t>老年人护理基础知识</a:t>
            </a:r>
            <a:endParaRPr lang="zh-CN" altLang="en-US" sz="5400" b="1" baseline="0">
              <a:solidFill>
                <a:srgbClr val="FF0000"/>
              </a:solidFill>
              <a:effectLst>
                <a:outerShdw blurRad="38100" dist="38100" dir="2700000">
                  <a:srgbClr val="C0C0C0"/>
                </a:outerShdw>
              </a:effectLst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2051" name="TextBox 3"/>
          <p:cNvSpPr/>
          <p:nvPr/>
        </p:nvSpPr>
        <p:spPr>
          <a:xfrm>
            <a:off x="1724025" y="4868863"/>
            <a:ext cx="6286500" cy="132207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p>
            <a:pPr algn="ctr"/>
            <a:r>
              <a:rPr lang="zh-CN" altLang="en-US" sz="4000" b="1"/>
              <a:t>主讲人：程洪兰</a:t>
            </a:r>
            <a:endParaRPr lang="zh-CN" altLang="en-US" sz="4000" b="1"/>
          </a:p>
          <a:p>
            <a:pPr algn="ctr"/>
            <a:r>
              <a:rPr lang="en-US" altLang="zh-CN" sz="4000" b="1"/>
              <a:t>      </a:t>
            </a:r>
            <a:endParaRPr lang="zh-CN" altLang="en-US" sz="4000" b="1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0F8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054" name="Rectangle 2"/>
          <p:cNvSpPr/>
          <p:nvPr>
            <p:ph type="title"/>
          </p:nvPr>
        </p:nvSpPr>
        <p:spPr>
          <a:ln/>
        </p:spPr>
        <p:txBody>
          <a:bodyPr wrap="square" lIns="91440" tIns="45720" rIns="91440" bIns="45720" anchor="ctr"/>
          <a:p>
            <a:r>
              <a:rPr lang="zh-CN" altLang="en-US" sz="3600"/>
              <a:t>为什么要学？</a:t>
            </a:r>
            <a:br>
              <a:rPr lang="zh-CN" altLang="en-US" sz="3600"/>
            </a:br>
            <a:r>
              <a:rPr lang="zh-CN" altLang="en-US" sz="3600"/>
              <a:t>学什么</a:t>
            </a:r>
            <a:br>
              <a:rPr lang="zh-CN" altLang="en-US" sz="3600"/>
            </a:br>
            <a:endParaRPr lang="zh-CN" altLang="en-US" sz="3600"/>
          </a:p>
        </p:txBody>
      </p:sp>
      <p:sp>
        <p:nvSpPr>
          <p:cNvPr id="2055" name="Rectangle 3"/>
          <p:cNvSpPr/>
          <p:nvPr>
            <p:ph type="body"/>
          </p:nvPr>
        </p:nvSpPr>
        <p:spPr>
          <a:xfrm>
            <a:off x="487363" y="1019175"/>
            <a:ext cx="8759825" cy="4664075"/>
          </a:xfrm>
          <a:ln/>
        </p:spPr>
        <p:txBody>
          <a:bodyPr wrap="square" lIns="91440" tIns="45720" rIns="91440" bIns="45720" anchor="t"/>
          <a:p>
            <a:pPr>
              <a:lnSpc>
                <a:spcPct val="80000"/>
              </a:lnSpc>
            </a:pPr>
            <a:endParaRPr lang="zh-CN" altLang="en-US" sz="2400"/>
          </a:p>
          <a:p>
            <a:pPr>
              <a:lnSpc>
                <a:spcPct val="80000"/>
              </a:lnSpc>
            </a:pPr>
            <a:r>
              <a:rPr lang="zh-CN" altLang="en-US" sz="2400"/>
              <a:t>来干什么————</a:t>
            </a:r>
            <a:r>
              <a:rPr lang="zh-CN" altLang="en-US" sz="2400">
                <a:solidFill>
                  <a:srgbClr val="FF0066"/>
                </a:solidFill>
              </a:rPr>
              <a:t>养老护理员</a:t>
            </a:r>
            <a:endParaRPr lang="zh-CN" altLang="en-US" sz="2400">
              <a:solidFill>
                <a:srgbClr val="FF0066"/>
              </a:solidFill>
            </a:endParaRPr>
          </a:p>
          <a:p>
            <a:pPr>
              <a:lnSpc>
                <a:spcPct val="80000"/>
              </a:lnSpc>
            </a:pPr>
            <a:r>
              <a:rPr lang="zh-CN" altLang="en-US" sz="2400"/>
              <a:t>为什么干———老龄化（1/5人口）——需求大</a:t>
            </a:r>
            <a:endParaRPr lang="zh-CN" altLang="en-US" sz="2400"/>
          </a:p>
          <a:p>
            <a:pPr>
              <a:lnSpc>
                <a:spcPct val="80000"/>
              </a:lnSpc>
            </a:pPr>
            <a:r>
              <a:rPr lang="zh-CN" altLang="en-US" sz="2400"/>
              <a:t>以前——在家   </a:t>
            </a:r>
            <a:endParaRPr lang="zh-CN" altLang="en-US" sz="2400"/>
          </a:p>
          <a:p>
            <a:pPr>
              <a:lnSpc>
                <a:spcPct val="80000"/>
              </a:lnSpc>
            </a:pPr>
            <a:r>
              <a:rPr lang="zh-CN" altLang="en-US" sz="2400"/>
              <a:t>现在——？</a:t>
            </a:r>
            <a:endParaRPr lang="zh-CN" altLang="en-US" sz="2000"/>
          </a:p>
          <a:p>
            <a:pPr>
              <a:lnSpc>
                <a:spcPct val="80000"/>
              </a:lnSpc>
            </a:pPr>
            <a:r>
              <a:rPr lang="zh-CN" altLang="en-US" sz="2400"/>
              <a:t>国家重视——政策（</a:t>
            </a:r>
            <a:r>
              <a:rPr lang="zh-CN" altLang="en-US" sz="2400">
                <a:solidFill>
                  <a:srgbClr val="FF0066"/>
                </a:solidFill>
              </a:rPr>
              <a:t>专业化</a:t>
            </a:r>
            <a:r>
              <a:rPr lang="zh-CN" altLang="en-US" sz="2400"/>
              <a:t>、市场化、资金扶持）</a:t>
            </a:r>
            <a:endParaRPr lang="zh-CN" altLang="en-US" sz="2400"/>
          </a:p>
          <a:p>
            <a:pPr>
              <a:lnSpc>
                <a:spcPct val="80000"/>
              </a:lnSpc>
            </a:pPr>
            <a:r>
              <a:rPr lang="zh-CN" altLang="en-US" sz="2400"/>
              <a:t>我们———</a:t>
            </a:r>
            <a:r>
              <a:rPr lang="zh-CN" altLang="en-US" sz="2400">
                <a:solidFill>
                  <a:srgbClr val="FF0066"/>
                </a:solidFill>
              </a:rPr>
              <a:t>专业人员</a:t>
            </a:r>
            <a:endParaRPr lang="zh-CN" altLang="en-US" sz="2400">
              <a:solidFill>
                <a:srgbClr val="FF0066"/>
              </a:solidFill>
            </a:endParaRPr>
          </a:p>
          <a:p>
            <a:pPr>
              <a:lnSpc>
                <a:spcPct val="80000"/>
              </a:lnSpc>
            </a:pPr>
            <a:r>
              <a:rPr lang="zh-CN" altLang="en-US" sz="2400"/>
              <a:t>服务对象———老年人</a:t>
            </a:r>
            <a:endParaRPr lang="zh-CN" altLang="en-US" sz="2400"/>
          </a:p>
          <a:p>
            <a:pPr>
              <a:lnSpc>
                <a:spcPct val="80000"/>
              </a:lnSpc>
            </a:pPr>
            <a:r>
              <a:rPr lang="zh-CN" altLang="en-US" sz="2400"/>
              <a:t>老年人</a:t>
            </a:r>
            <a:r>
              <a:rPr lang="zh-CN" altLang="en-US" sz="2400">
                <a:solidFill>
                  <a:srgbClr val="FF0066"/>
                </a:solidFill>
              </a:rPr>
              <a:t>特点</a:t>
            </a:r>
            <a:r>
              <a:rPr lang="zh-CN" altLang="en-US" sz="2400"/>
              <a:t>——老了什么样？</a:t>
            </a:r>
            <a:endParaRPr lang="zh-CN" altLang="en-US" sz="2400"/>
          </a:p>
          <a:p>
            <a:pPr>
              <a:lnSpc>
                <a:spcPct val="80000"/>
              </a:lnSpc>
              <a:buFontTx/>
              <a:buNone/>
            </a:pPr>
            <a:r>
              <a:rPr lang="zh-CN" altLang="en-US" sz="2400"/>
              <a:t>----老来难——发悲悯之</a:t>
            </a:r>
            <a:r>
              <a:rPr lang="zh-CN" altLang="en-US" sz="2400">
                <a:solidFill>
                  <a:srgbClr val="FF0000"/>
                </a:solidFill>
              </a:rPr>
              <a:t>心</a:t>
            </a:r>
            <a:endParaRPr lang="zh-CN" altLang="en-US" sz="2400">
              <a:solidFill>
                <a:srgbClr val="FF0000"/>
              </a:solidFill>
            </a:endParaRPr>
          </a:p>
          <a:p>
            <a:pPr>
              <a:lnSpc>
                <a:spcPct val="80000"/>
              </a:lnSpc>
              <a:buFontTx/>
              <a:buNone/>
            </a:pPr>
            <a:r>
              <a:rPr lang="zh-CN" altLang="en-US" sz="2400"/>
              <a:t>——用</a:t>
            </a:r>
            <a:r>
              <a:rPr lang="zh-CN" altLang="en-US" sz="2400">
                <a:solidFill>
                  <a:srgbClr val="FF0000"/>
                </a:solidFill>
              </a:rPr>
              <a:t>心</a:t>
            </a:r>
            <a:r>
              <a:rPr lang="zh-CN" altLang="en-US" sz="2400"/>
              <a:t>做</a:t>
            </a:r>
            <a:endParaRPr lang="zh-CN" altLang="en-US" sz="2400"/>
          </a:p>
          <a:p>
            <a:pPr>
              <a:lnSpc>
                <a:spcPct val="80000"/>
              </a:lnSpc>
              <a:buFontTx/>
              <a:buNone/>
            </a:pPr>
            <a:r>
              <a:rPr lang="zh-CN" altLang="en-US" sz="2400">
                <a:sym typeface="Arial" panose="020B0604020202020204" pitchFamily="34" charset="0"/>
              </a:rPr>
              <a:t>——定能做好</a:t>
            </a:r>
            <a:endParaRPr lang="zh-CN" altLang="en-US" sz="2400">
              <a:sym typeface="Arial" panose="020B0604020202020204" pitchFamily="34" charset="0"/>
            </a:endParaRPr>
          </a:p>
        </p:txBody>
      </p:sp>
      <p:pic>
        <p:nvPicPr>
          <p:cNvPr id="2056" name="Picture 4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911850" y="4484688"/>
            <a:ext cx="3335338" cy="2355850"/>
          </a:xfrm>
          <a:prstGeom prst="rect">
            <a:avLst/>
          </a:prstGeom>
          <a:noFill/>
          <a:ln w="9525">
            <a:noFill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0F8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059" name="Rectangle 2"/>
          <p:cNvSpPr/>
          <p:nvPr>
            <p:ph type="title"/>
          </p:nvPr>
        </p:nvSpPr>
        <p:spPr>
          <a:ln/>
        </p:spPr>
        <p:txBody>
          <a:bodyPr wrap="square" lIns="91440" tIns="45720" rIns="91440" bIns="45720" anchor="ctr"/>
          <a:p>
            <a:r>
              <a:rPr lang="zh-CN" altLang="en-US" b="1"/>
              <a:t>基础知识有哪些？</a:t>
            </a:r>
            <a:endParaRPr lang="zh-CN" altLang="en-US" b="1"/>
          </a:p>
        </p:txBody>
      </p:sp>
      <p:sp>
        <p:nvSpPr>
          <p:cNvPr id="2060" name="Rectangle 3"/>
          <p:cNvSpPr/>
          <p:nvPr>
            <p:ph type="body"/>
          </p:nvPr>
        </p:nvSpPr>
        <p:spPr>
          <a:xfrm>
            <a:off x="487363" y="1836738"/>
            <a:ext cx="8759825" cy="4664075"/>
          </a:xfrm>
          <a:ln/>
        </p:spPr>
        <p:txBody>
          <a:bodyPr wrap="square" lIns="91440" tIns="45720" rIns="91440" bIns="45720" anchor="t"/>
          <a:p>
            <a:r>
              <a:rPr lang="zh-CN" altLang="en-US"/>
              <a:t>人体基本结构、系统及功能</a:t>
            </a:r>
            <a:endParaRPr lang="zh-CN" altLang="en-US"/>
          </a:p>
          <a:p>
            <a:r>
              <a:rPr lang="zh-CN" altLang="en-US">
                <a:solidFill>
                  <a:srgbClr val="FF0066"/>
                </a:solidFill>
              </a:rPr>
              <a:t>生理衰老特点</a:t>
            </a:r>
            <a:endParaRPr lang="zh-CN" altLang="en-US">
              <a:solidFill>
                <a:srgbClr val="FF0066"/>
              </a:solidFill>
            </a:endParaRPr>
          </a:p>
          <a:p>
            <a:r>
              <a:rPr lang="zh-CN" altLang="en-US">
                <a:solidFill>
                  <a:srgbClr val="FF0066"/>
                </a:solidFill>
              </a:rPr>
              <a:t>心理特点</a:t>
            </a:r>
            <a:endParaRPr lang="zh-CN" altLang="en-US">
              <a:solidFill>
                <a:srgbClr val="FF0066"/>
              </a:solidFill>
            </a:endParaRPr>
          </a:p>
          <a:p>
            <a:r>
              <a:rPr lang="zh-CN" altLang="en-US">
                <a:solidFill>
                  <a:srgbClr val="FF0066"/>
                </a:solidFill>
              </a:rPr>
              <a:t>护理特点</a:t>
            </a:r>
            <a:endParaRPr lang="zh-CN" altLang="en-US">
              <a:solidFill>
                <a:srgbClr val="FF0066"/>
              </a:solidFill>
            </a:endParaRPr>
          </a:p>
          <a:p>
            <a:r>
              <a:rPr lang="zh-CN" altLang="en-US">
                <a:solidFill>
                  <a:srgbClr val="FF0066"/>
                </a:solidFill>
              </a:rPr>
              <a:t>常见病及护理要求</a:t>
            </a:r>
            <a:endParaRPr lang="zh-CN" altLang="en-US">
              <a:solidFill>
                <a:srgbClr val="FF0066"/>
              </a:solidFill>
            </a:endParaRPr>
          </a:p>
          <a:p>
            <a:r>
              <a:rPr lang="zh-CN" altLang="en-US"/>
              <a:t>饮食种类及营养需求</a:t>
            </a:r>
            <a:endParaRPr lang="zh-CN" altLang="en-US"/>
          </a:p>
        </p:txBody>
      </p:sp>
      <p:pic>
        <p:nvPicPr>
          <p:cNvPr id="2061" name="Picture 4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794375" y="3735388"/>
            <a:ext cx="2900363" cy="2355850"/>
          </a:xfrm>
          <a:prstGeom prst="rect">
            <a:avLst/>
          </a:prstGeom>
          <a:noFill/>
          <a:ln w="9525">
            <a:noFill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0F8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064" name="Rectangle 2"/>
          <p:cNvSpPr/>
          <p:nvPr/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</a:ln>
        </p:spPr>
        <p:txBody>
          <a:bodyPr anchor="ctr"/>
          <a:p>
            <a:pPr algn="ctr"/>
            <a:r>
              <a:rPr lang="zh-CN" altLang="en-US" sz="4000" b="1">
                <a:effectLst>
                  <a:outerShdw blurRad="38100" dist="38100" dir="2700000">
                    <a:srgbClr val="C0C0C0"/>
                  </a:outerShdw>
                </a:effectLst>
                <a:latin typeface="楷体_GB2312" charset="-122"/>
                <a:ea typeface="楷体_GB2312" charset="-122"/>
              </a:rPr>
              <a:t>第一节 老年人生理特点</a:t>
            </a:r>
            <a:br>
              <a:rPr lang="zh-CN" altLang="en-US" sz="4000" b="1">
                <a:effectLst>
                  <a:outerShdw blurRad="38100" dist="38100" dir="2700000">
                    <a:srgbClr val="C0C0C0"/>
                  </a:outerShdw>
                </a:effectLst>
                <a:latin typeface="楷体_GB2312" charset="-122"/>
                <a:ea typeface="楷体_GB2312" charset="-122"/>
              </a:rPr>
            </a:br>
            <a:r>
              <a:rPr lang="zh-CN" altLang="en-US" sz="4000" b="1">
                <a:effectLst>
                  <a:outerShdw blurRad="38100" dist="38100" dir="2700000">
                    <a:srgbClr val="C0C0C0"/>
                  </a:outerShdw>
                </a:effectLst>
                <a:latin typeface="楷体_GB2312" charset="-122"/>
                <a:ea typeface="楷体_GB2312" charset="-122"/>
              </a:rPr>
              <a:t>一、    正常人体结构及功能</a:t>
            </a:r>
            <a:endParaRPr lang="zh-CN" altLang="en-US" sz="4000" b="1">
              <a:effectLst>
                <a:outerShdw blurRad="38100" dist="38100" dir="2700000">
                  <a:srgbClr val="C0C0C0"/>
                </a:outerShdw>
              </a:effectLst>
              <a:latin typeface="楷体_GB2312" charset="-122"/>
              <a:ea typeface="楷体_GB2312" charset="-122"/>
            </a:endParaRPr>
          </a:p>
        </p:txBody>
      </p:sp>
      <p:sp>
        <p:nvSpPr>
          <p:cNvPr id="2065" name="AutoShape 4"/>
          <p:cNvSpPr/>
          <p:nvPr/>
        </p:nvSpPr>
        <p:spPr>
          <a:xfrm>
            <a:off x="1035050" y="5092700"/>
            <a:ext cx="1455738" cy="1119188"/>
          </a:xfrm>
          <a:prstGeom prst="downArrowCallout">
            <a:avLst>
              <a:gd name="adj1" fmla="val 32517"/>
              <a:gd name="adj2" fmla="val 32517"/>
              <a:gd name="adj3" fmla="val 16666"/>
              <a:gd name="adj4" fmla="val 66667"/>
            </a:avLst>
          </a:prstGeom>
          <a:solidFill>
            <a:srgbClr val="00FF00"/>
          </a:solidFill>
          <a:ln w="9525" cap="flat" cmpd="sng">
            <a:solidFill>
              <a:srgbClr val="000000"/>
            </a:solidFill>
            <a:prstDash val="solid"/>
            <a:miter/>
            <a:headEnd type="none" w="med" len="med"/>
            <a:tailEnd type="none" w="med" len="med"/>
          </a:ln>
        </p:spPr>
        <p:txBody>
          <a:bodyPr wrap="none" anchor="ctr"/>
          <a:p>
            <a:pPr algn="ctr">
              <a:buSzPct val="100000"/>
              <a:buFont typeface="Arial" panose="020B0604020202020204" pitchFamily="34" charset="0"/>
            </a:pPr>
            <a:r>
              <a:rPr lang="zh-CN" altLang="en-US" sz="3200"/>
              <a:t>器官</a:t>
            </a:r>
            <a:endParaRPr lang="zh-CN" altLang="en-US" sz="3200"/>
          </a:p>
        </p:txBody>
      </p:sp>
      <p:sp>
        <p:nvSpPr>
          <p:cNvPr id="2066" name="AutoShape 5"/>
          <p:cNvSpPr/>
          <p:nvPr/>
        </p:nvSpPr>
        <p:spPr>
          <a:xfrm>
            <a:off x="1109663" y="1604963"/>
            <a:ext cx="1455737" cy="942975"/>
          </a:xfrm>
          <a:prstGeom prst="downArrowCallout">
            <a:avLst>
              <a:gd name="adj1" fmla="val 38594"/>
              <a:gd name="adj2" fmla="val 38594"/>
              <a:gd name="adj3" fmla="val 16666"/>
              <a:gd name="adj4" fmla="val 66667"/>
            </a:avLst>
          </a:prstGeom>
          <a:solidFill>
            <a:srgbClr val="00FF00"/>
          </a:solidFill>
          <a:ln w="9525" cap="flat" cmpd="sng">
            <a:solidFill>
              <a:srgbClr val="000000"/>
            </a:solidFill>
            <a:prstDash val="solid"/>
            <a:miter/>
            <a:headEnd type="none" w="med" len="med"/>
            <a:tailEnd type="none" w="med" len="med"/>
          </a:ln>
        </p:spPr>
        <p:txBody>
          <a:bodyPr wrap="none" anchor="ctr"/>
          <a:p>
            <a:pPr algn="ctr">
              <a:buSzPct val="100000"/>
              <a:buFont typeface="Arial" panose="020B0604020202020204" pitchFamily="34" charset="0"/>
            </a:pPr>
            <a:r>
              <a:rPr lang="zh-CN" altLang="en-US" sz="3600"/>
              <a:t>细胞</a:t>
            </a:r>
            <a:endParaRPr lang="zh-CN" altLang="en-US" sz="3600"/>
          </a:p>
        </p:txBody>
      </p:sp>
      <p:sp>
        <p:nvSpPr>
          <p:cNvPr id="2067" name="AutoShape 6"/>
          <p:cNvSpPr/>
          <p:nvPr/>
        </p:nvSpPr>
        <p:spPr>
          <a:xfrm>
            <a:off x="1035050" y="2568575"/>
            <a:ext cx="1452563" cy="2508250"/>
          </a:xfrm>
          <a:prstGeom prst="downArrowCallout">
            <a:avLst>
              <a:gd name="adj1" fmla="val 25000"/>
              <a:gd name="adj2" fmla="val 25000"/>
              <a:gd name="adj3" fmla="val 28779"/>
              <a:gd name="adj4" fmla="val 66667"/>
            </a:avLst>
          </a:prstGeom>
          <a:solidFill>
            <a:srgbClr val="00FF00"/>
          </a:solidFill>
          <a:ln w="9525" cap="flat" cmpd="sng">
            <a:solidFill>
              <a:srgbClr val="000000"/>
            </a:solidFill>
            <a:prstDash val="solid"/>
            <a:miter/>
            <a:headEnd type="none" w="med" len="med"/>
            <a:tailEnd type="none" w="med" len="med"/>
          </a:ln>
        </p:spPr>
        <p:txBody>
          <a:bodyPr wrap="none" anchor="ctr"/>
          <a:p>
            <a:pPr algn="ctr">
              <a:buSzPct val="100000"/>
              <a:buFont typeface="Arial" panose="020B0604020202020204" pitchFamily="34" charset="0"/>
            </a:pPr>
            <a:r>
              <a:rPr lang="zh-CN" altLang="en-US" sz="4000"/>
              <a:t>组织</a:t>
            </a:r>
            <a:endParaRPr lang="zh-CN" altLang="en-US" sz="4000"/>
          </a:p>
        </p:txBody>
      </p:sp>
      <p:sp>
        <p:nvSpPr>
          <p:cNvPr id="2068" name="Rectangle 7"/>
          <p:cNvSpPr/>
          <p:nvPr/>
        </p:nvSpPr>
        <p:spPr>
          <a:xfrm>
            <a:off x="1035050" y="6205538"/>
            <a:ext cx="1452563" cy="709612"/>
          </a:xfrm>
          <a:prstGeom prst="rect">
            <a:avLst/>
          </a:prstGeom>
          <a:solidFill>
            <a:srgbClr val="00FF00"/>
          </a:solidFill>
          <a:ln w="9525" cap="flat" cmpd="sng">
            <a:solidFill>
              <a:srgbClr val="000000"/>
            </a:solidFill>
            <a:prstDash val="solid"/>
            <a:miter/>
            <a:headEnd type="none" w="med" len="med"/>
            <a:tailEnd type="none" w="med" len="med"/>
          </a:ln>
        </p:spPr>
        <p:txBody>
          <a:bodyPr wrap="none" anchor="ctr"/>
          <a:p>
            <a:pPr algn="ctr">
              <a:buSzPct val="100000"/>
              <a:buFont typeface="Arial" panose="020B0604020202020204" pitchFamily="34" charset="0"/>
            </a:pPr>
            <a:r>
              <a:rPr lang="zh-CN" altLang="en-US" sz="3200"/>
              <a:t>系统</a:t>
            </a:r>
            <a:endParaRPr lang="zh-CN" altLang="en-US" sz="3200"/>
          </a:p>
        </p:txBody>
      </p:sp>
      <p:sp>
        <p:nvSpPr>
          <p:cNvPr id="2069" name="AutoShape 8"/>
          <p:cNvSpPr/>
          <p:nvPr/>
        </p:nvSpPr>
        <p:spPr>
          <a:xfrm>
            <a:off x="2644775" y="1752600"/>
            <a:ext cx="1041400" cy="315913"/>
          </a:xfrm>
          <a:prstGeom prst="rightArrow">
            <a:avLst>
              <a:gd name="adj1" fmla="val 50000"/>
              <a:gd name="adj2" fmla="val 82030"/>
            </a:avLst>
          </a:prstGeom>
          <a:solidFill>
            <a:srgbClr val="FF0000"/>
          </a:solidFill>
          <a:ln w="9525" cap="flat" cmpd="sng">
            <a:solidFill>
              <a:srgbClr val="000000"/>
            </a:solidFill>
            <a:prstDash val="solid"/>
            <a:miter/>
            <a:headEnd type="none" w="med" len="med"/>
            <a:tailEnd type="none" w="med" len="med"/>
          </a:ln>
        </p:spPr>
        <p:txBody>
          <a:bodyPr wrap="none" anchor="ctr"/>
          <a:p>
            <a:pPr>
              <a:buSzPct val="100000"/>
              <a:buFont typeface="Arial" panose="020B0604020202020204" pitchFamily="34" charset="0"/>
            </a:pPr>
            <a:endParaRPr lang="zh-CN" altLang="en-US"/>
          </a:p>
        </p:txBody>
      </p:sp>
      <p:sp>
        <p:nvSpPr>
          <p:cNvPr id="2070" name="Rectangle 9"/>
          <p:cNvSpPr/>
          <p:nvPr/>
        </p:nvSpPr>
        <p:spPr>
          <a:xfrm>
            <a:off x="3717925" y="1604963"/>
            <a:ext cx="3827463" cy="663575"/>
          </a:xfrm>
          <a:prstGeom prst="rect">
            <a:avLst/>
          </a:prstGeom>
          <a:solidFill>
            <a:srgbClr val="00FF00"/>
          </a:solidFill>
          <a:ln w="9525" cap="flat" cmpd="sng">
            <a:solidFill>
              <a:srgbClr val="000000"/>
            </a:solidFill>
            <a:prstDash val="solid"/>
            <a:miter/>
            <a:headEnd type="none" w="med" len="med"/>
            <a:tailEnd type="none" w="med" len="med"/>
          </a:ln>
        </p:spPr>
        <p:txBody>
          <a:bodyPr wrap="none" anchor="ctr"/>
          <a:p>
            <a:pPr algn="ctr">
              <a:buSzPct val="100000"/>
              <a:buFont typeface="Arial" panose="020B0604020202020204" pitchFamily="34" charset="0"/>
            </a:pPr>
            <a:r>
              <a:rPr lang="zh-CN" altLang="en-US" sz="3600"/>
              <a:t>人体最基本单位</a:t>
            </a:r>
            <a:endParaRPr lang="zh-CN" altLang="en-US" sz="3600"/>
          </a:p>
        </p:txBody>
      </p:sp>
      <p:sp>
        <p:nvSpPr>
          <p:cNvPr id="2071" name="AutoShape 10"/>
          <p:cNvSpPr/>
          <p:nvPr/>
        </p:nvSpPr>
        <p:spPr>
          <a:xfrm>
            <a:off x="2566988" y="3236913"/>
            <a:ext cx="1035050" cy="334962"/>
          </a:xfrm>
          <a:prstGeom prst="rightArrow">
            <a:avLst>
              <a:gd name="adj1" fmla="val 50000"/>
              <a:gd name="adj2" fmla="val 76893"/>
            </a:avLst>
          </a:prstGeom>
          <a:solidFill>
            <a:srgbClr val="FF0000"/>
          </a:solidFill>
          <a:ln w="9525" cap="flat" cmpd="sng">
            <a:solidFill>
              <a:srgbClr val="000000"/>
            </a:solidFill>
            <a:prstDash val="solid"/>
            <a:miter/>
            <a:headEnd type="none" w="med" len="med"/>
            <a:tailEnd type="none" w="med" len="med"/>
          </a:ln>
        </p:spPr>
        <p:txBody>
          <a:bodyPr wrap="none" anchor="ctr"/>
          <a:p>
            <a:pPr>
              <a:buSzPct val="100000"/>
              <a:buFont typeface="Arial" panose="020B0604020202020204" pitchFamily="34" charset="0"/>
            </a:pPr>
            <a:endParaRPr lang="zh-CN" altLang="en-US"/>
          </a:p>
        </p:txBody>
      </p:sp>
      <p:sp>
        <p:nvSpPr>
          <p:cNvPr id="2072" name="Rectangle 11"/>
          <p:cNvSpPr/>
          <p:nvPr/>
        </p:nvSpPr>
        <p:spPr>
          <a:xfrm>
            <a:off x="3717925" y="2420938"/>
            <a:ext cx="3825875" cy="2228850"/>
          </a:xfrm>
          <a:prstGeom prst="rect">
            <a:avLst/>
          </a:prstGeom>
          <a:solidFill>
            <a:srgbClr val="00FF00"/>
          </a:solidFill>
          <a:ln w="9525" cap="flat" cmpd="sng">
            <a:solidFill>
              <a:srgbClr val="000000"/>
            </a:solidFill>
            <a:prstDash val="solid"/>
            <a:miter/>
            <a:headEnd type="none" w="med" len="med"/>
            <a:tailEnd type="none" w="med" len="med"/>
          </a:ln>
        </p:spPr>
        <p:txBody>
          <a:bodyPr wrap="none" anchor="ctr"/>
          <a:p>
            <a:pPr algn="ctr">
              <a:buSzPct val="100000"/>
              <a:buFont typeface="Arial" panose="020B0604020202020204" pitchFamily="34" charset="0"/>
            </a:pPr>
            <a:r>
              <a:rPr lang="zh-CN" altLang="en-US" sz="3600"/>
              <a:t>上皮组织</a:t>
            </a:r>
            <a:endParaRPr lang="zh-CN" altLang="en-US" sz="3600"/>
          </a:p>
          <a:p>
            <a:pPr algn="ctr">
              <a:buSzPct val="100000"/>
              <a:buFont typeface="Arial" panose="020B0604020202020204" pitchFamily="34" charset="0"/>
            </a:pPr>
            <a:r>
              <a:rPr lang="zh-CN" altLang="en-US" sz="3600"/>
              <a:t>结缔组织</a:t>
            </a:r>
            <a:endParaRPr lang="zh-CN" altLang="en-US" sz="3600"/>
          </a:p>
          <a:p>
            <a:pPr algn="ctr">
              <a:buSzPct val="100000"/>
              <a:buFont typeface="Arial" panose="020B0604020202020204" pitchFamily="34" charset="0"/>
            </a:pPr>
            <a:r>
              <a:rPr lang="zh-CN" altLang="en-US" sz="3600"/>
              <a:t>肌肉组织</a:t>
            </a:r>
            <a:endParaRPr lang="zh-CN" altLang="en-US" sz="3600"/>
          </a:p>
          <a:p>
            <a:pPr algn="ctr">
              <a:buSzPct val="100000"/>
              <a:buFont typeface="Arial" panose="020B0604020202020204" pitchFamily="34" charset="0"/>
            </a:pPr>
            <a:r>
              <a:rPr lang="zh-CN" altLang="en-US" sz="3600"/>
              <a:t>神经组织等</a:t>
            </a:r>
            <a:endParaRPr lang="zh-CN" altLang="en-US" sz="3600"/>
          </a:p>
        </p:txBody>
      </p:sp>
      <p:sp>
        <p:nvSpPr>
          <p:cNvPr id="2073" name="AutoShape 12"/>
          <p:cNvSpPr/>
          <p:nvPr/>
        </p:nvSpPr>
        <p:spPr>
          <a:xfrm>
            <a:off x="2644775" y="5240338"/>
            <a:ext cx="527050" cy="293687"/>
          </a:xfrm>
          <a:prstGeom prst="rightArrow">
            <a:avLst>
              <a:gd name="adj1" fmla="val 50000"/>
              <a:gd name="adj2" fmla="val 44657"/>
            </a:avLst>
          </a:prstGeom>
          <a:solidFill>
            <a:srgbClr val="FF0000"/>
          </a:solidFill>
          <a:ln w="9525" cap="flat" cmpd="sng">
            <a:solidFill>
              <a:srgbClr val="000000"/>
            </a:solidFill>
            <a:prstDash val="solid"/>
            <a:miter/>
            <a:headEnd type="none" w="med" len="med"/>
            <a:tailEnd type="none" w="med" len="med"/>
          </a:ln>
        </p:spPr>
        <p:txBody>
          <a:bodyPr wrap="none" anchor="ctr"/>
          <a:p>
            <a:pPr>
              <a:buSzPct val="100000"/>
              <a:buFont typeface="Arial" panose="020B0604020202020204" pitchFamily="34" charset="0"/>
            </a:pPr>
            <a:endParaRPr lang="zh-CN" altLang="en-US"/>
          </a:p>
        </p:txBody>
      </p:sp>
      <p:sp>
        <p:nvSpPr>
          <p:cNvPr id="2074" name="Rectangle 13"/>
          <p:cNvSpPr/>
          <p:nvPr/>
        </p:nvSpPr>
        <p:spPr>
          <a:xfrm>
            <a:off x="3409950" y="5018088"/>
            <a:ext cx="4333875" cy="736600"/>
          </a:xfrm>
          <a:prstGeom prst="rect">
            <a:avLst/>
          </a:prstGeom>
          <a:solidFill>
            <a:srgbClr val="00FF00"/>
          </a:solidFill>
          <a:ln w="9525" cap="flat" cmpd="sng">
            <a:solidFill>
              <a:srgbClr val="000000"/>
            </a:solidFill>
            <a:prstDash val="solid"/>
            <a:miter/>
            <a:headEnd type="none" w="med" len="med"/>
            <a:tailEnd type="none" w="med" len="med"/>
          </a:ln>
        </p:spPr>
        <p:txBody>
          <a:bodyPr wrap="none" anchor="ctr"/>
          <a:p>
            <a:pPr algn="ctr">
              <a:buSzPct val="100000"/>
              <a:buFont typeface="Arial" panose="020B0604020202020204" pitchFamily="34" charset="0"/>
            </a:pPr>
            <a:r>
              <a:rPr lang="zh-CN" altLang="en-US" sz="3600"/>
              <a:t>心肝脾肺肾皮肤等</a:t>
            </a:r>
            <a:endParaRPr lang="zh-CN" altLang="en-US" sz="3600"/>
          </a:p>
        </p:txBody>
      </p:sp>
      <p:cxnSp>
        <p:nvCxnSpPr>
          <p:cNvPr id="2075" name="AutoShape 14"/>
          <p:cNvCxnSpPr/>
          <p:nvPr/>
        </p:nvCxnSpPr>
        <p:spPr>
          <a:xfrm>
            <a:off x="4572000" y="6126163"/>
            <a:ext cx="0" cy="0"/>
          </a:xfrm>
          <a:prstGeom prst="line">
            <a:avLst/>
          </a:prstGeom>
          <a:ln w="9525" cap="flat" cmpd="sng">
            <a:solidFill>
              <a:srgbClr val="000000"/>
            </a:solidFill>
            <a:prstDash val="solid"/>
            <a:headEnd type="triangle" w="med" len="med"/>
            <a:tailEnd type="triangle" w="med" len="med"/>
          </a:ln>
        </p:spPr>
      </p:cxnSp>
      <p:sp>
        <p:nvSpPr>
          <p:cNvPr id="2076" name="AutoShape 15"/>
          <p:cNvSpPr/>
          <p:nvPr/>
        </p:nvSpPr>
        <p:spPr>
          <a:xfrm>
            <a:off x="2566988" y="6354763"/>
            <a:ext cx="1035050" cy="333375"/>
          </a:xfrm>
          <a:prstGeom prst="rightArrow">
            <a:avLst>
              <a:gd name="adj1" fmla="val 50000"/>
              <a:gd name="adj2" fmla="val 77259"/>
            </a:avLst>
          </a:prstGeom>
          <a:solidFill>
            <a:srgbClr val="FF0000"/>
          </a:solidFill>
          <a:ln w="9525" cap="flat" cmpd="sng">
            <a:solidFill>
              <a:srgbClr val="000000"/>
            </a:solidFill>
            <a:prstDash val="solid"/>
            <a:miter/>
            <a:headEnd type="none" w="med" len="med"/>
            <a:tailEnd type="none" w="med" len="med"/>
          </a:ln>
        </p:spPr>
        <p:txBody>
          <a:bodyPr wrap="none" anchor="ctr"/>
          <a:p>
            <a:pPr>
              <a:buSzPct val="100000"/>
              <a:buFont typeface="Arial" panose="020B0604020202020204" pitchFamily="34" charset="0"/>
            </a:pPr>
            <a:endParaRPr lang="zh-CN" altLang="en-US"/>
          </a:p>
        </p:txBody>
      </p:sp>
      <p:sp>
        <p:nvSpPr>
          <p:cNvPr id="2077" name="AutoShape 16"/>
          <p:cNvSpPr/>
          <p:nvPr/>
        </p:nvSpPr>
        <p:spPr>
          <a:xfrm>
            <a:off x="3717925" y="6132513"/>
            <a:ext cx="3825875" cy="706437"/>
          </a:xfrm>
          <a:prstGeom prst="flowChartProcess">
            <a:avLst/>
          </a:prstGeom>
          <a:solidFill>
            <a:srgbClr val="00FF00"/>
          </a:solidFill>
          <a:ln w="9525" cap="flat" cmpd="sng">
            <a:solidFill>
              <a:srgbClr val="000000"/>
            </a:solidFill>
            <a:prstDash val="solid"/>
            <a:miter/>
            <a:headEnd type="none" w="med" len="med"/>
            <a:tailEnd type="none" w="med" len="med"/>
          </a:ln>
        </p:spPr>
        <p:txBody>
          <a:bodyPr wrap="none" anchor="ctr"/>
          <a:p>
            <a:pPr algn="ctr">
              <a:buSzPct val="100000"/>
              <a:buFont typeface="Arial" panose="020B0604020202020204" pitchFamily="34" charset="0"/>
            </a:pPr>
            <a:r>
              <a:rPr lang="zh-CN" altLang="en-US" sz="3600"/>
              <a:t>十大系统</a:t>
            </a:r>
            <a:endParaRPr lang="zh-CN" altLang="en-US" sz="360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0F8FF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080" name="Picture 15"/>
          <p:cNvPicPr>
            <a:picLocks noChangeAspect="1"/>
          </p:cNvPicPr>
          <p:nvPr>
            <p:ph type="body"/>
          </p:nvPr>
        </p:nvPicPr>
        <p:blipFill>
          <a:blip r:embed="rId1"/>
          <a:stretch>
            <a:fillRect/>
          </a:stretch>
        </p:blipFill>
        <p:spPr>
          <a:xfrm>
            <a:off x="534988" y="2124075"/>
            <a:ext cx="9199562" cy="4737100"/>
          </a:xfrm>
          <a:prstGeom prst="rect">
            <a:avLst/>
          </a:prstGeom>
          <a:ln/>
        </p:spPr>
      </p:pic>
      <p:sp>
        <p:nvSpPr>
          <p:cNvPr id="2081" name="Text Box 25"/>
          <p:cNvSpPr/>
          <p:nvPr/>
        </p:nvSpPr>
        <p:spPr>
          <a:xfrm>
            <a:off x="2490788" y="417513"/>
            <a:ext cx="4522787" cy="722312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p>
            <a:pPr algn="ctr">
              <a:spcBef>
                <a:spcPct val="50000"/>
              </a:spcBef>
            </a:pPr>
            <a:r>
              <a:rPr lang="zh-CN" altLang="en-US" sz="4000" b="1"/>
              <a:t>人体的基本结构</a:t>
            </a:r>
            <a:endParaRPr lang="zh-CN" altLang="en-US" sz="4000" b="1"/>
          </a:p>
        </p:txBody>
      </p:sp>
      <p:sp>
        <p:nvSpPr>
          <p:cNvPr id="2082" name="Text Box 26"/>
          <p:cNvSpPr/>
          <p:nvPr/>
        </p:nvSpPr>
        <p:spPr>
          <a:xfrm>
            <a:off x="573088" y="1677988"/>
            <a:ext cx="919162" cy="377825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p>
            <a:pPr algn="ctr">
              <a:spcBef>
                <a:spcPct val="50000"/>
              </a:spcBef>
            </a:pPr>
            <a:r>
              <a:rPr lang="zh-CN" altLang="en-US" b="1">
                <a:ea typeface="楷体_GB2312" charset="-122"/>
              </a:rPr>
              <a:t>细胞</a:t>
            </a:r>
            <a:endParaRPr lang="zh-CN" altLang="en-US" b="1">
              <a:ea typeface="楷体_GB2312" charset="-122"/>
            </a:endParaRPr>
          </a:p>
        </p:txBody>
      </p:sp>
      <p:sp>
        <p:nvSpPr>
          <p:cNvPr id="2083" name="Text Box 27"/>
          <p:cNvSpPr/>
          <p:nvPr/>
        </p:nvSpPr>
        <p:spPr>
          <a:xfrm>
            <a:off x="3794125" y="1677988"/>
            <a:ext cx="919163" cy="377825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p>
            <a:pPr algn="ctr">
              <a:spcBef>
                <a:spcPct val="50000"/>
              </a:spcBef>
            </a:pPr>
            <a:r>
              <a:rPr lang="zh-CN" altLang="en-US" b="1">
                <a:ea typeface="楷体_GB2312" charset="-122"/>
              </a:rPr>
              <a:t>器官</a:t>
            </a:r>
            <a:endParaRPr lang="zh-CN" altLang="en-US" b="1">
              <a:ea typeface="楷体_GB2312" charset="-122"/>
            </a:endParaRPr>
          </a:p>
        </p:txBody>
      </p:sp>
      <p:sp>
        <p:nvSpPr>
          <p:cNvPr id="2084" name="Text Box 28"/>
          <p:cNvSpPr/>
          <p:nvPr/>
        </p:nvSpPr>
        <p:spPr>
          <a:xfrm>
            <a:off x="2030413" y="1677988"/>
            <a:ext cx="919162" cy="377825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p>
            <a:pPr algn="ctr">
              <a:spcBef>
                <a:spcPct val="50000"/>
              </a:spcBef>
            </a:pPr>
            <a:r>
              <a:rPr lang="zh-CN" altLang="en-US" b="1">
                <a:ea typeface="楷体_GB2312" charset="-122"/>
              </a:rPr>
              <a:t>组织</a:t>
            </a:r>
            <a:endParaRPr lang="zh-CN" altLang="en-US" b="1">
              <a:ea typeface="楷体_GB2312" charset="-122"/>
            </a:endParaRPr>
          </a:p>
        </p:txBody>
      </p:sp>
      <p:sp>
        <p:nvSpPr>
          <p:cNvPr id="2085" name="Text Box 29"/>
          <p:cNvSpPr/>
          <p:nvPr/>
        </p:nvSpPr>
        <p:spPr>
          <a:xfrm>
            <a:off x="5862638" y="1677988"/>
            <a:ext cx="919162" cy="377825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p>
            <a:pPr algn="ctr">
              <a:spcBef>
                <a:spcPct val="50000"/>
              </a:spcBef>
            </a:pPr>
            <a:r>
              <a:rPr lang="zh-CN" altLang="en-US" b="1">
                <a:ea typeface="楷体_GB2312" charset="-122"/>
              </a:rPr>
              <a:t>系统</a:t>
            </a:r>
            <a:endParaRPr lang="zh-CN" altLang="en-US" b="1">
              <a:ea typeface="楷体_GB2312" charset="-122"/>
            </a:endParaRPr>
          </a:p>
        </p:txBody>
      </p:sp>
      <p:sp>
        <p:nvSpPr>
          <p:cNvPr id="2086" name="Text Box 30"/>
          <p:cNvSpPr/>
          <p:nvPr/>
        </p:nvSpPr>
        <p:spPr>
          <a:xfrm>
            <a:off x="7626350" y="1677988"/>
            <a:ext cx="920750" cy="377825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p>
            <a:pPr algn="ctr">
              <a:spcBef>
                <a:spcPct val="50000"/>
              </a:spcBef>
            </a:pPr>
            <a:r>
              <a:rPr lang="zh-CN" altLang="en-US" b="1">
                <a:ea typeface="楷体_GB2312" charset="-122"/>
              </a:rPr>
              <a:t>个体</a:t>
            </a:r>
            <a:endParaRPr lang="zh-CN" altLang="en-US" b="1">
              <a:ea typeface="楷体_GB2312" charset="-122"/>
            </a:endParaRPr>
          </a:p>
        </p:txBody>
      </p:sp>
      <p:sp>
        <p:nvSpPr>
          <p:cNvPr id="2087" name="右箭头 11"/>
          <p:cNvSpPr/>
          <p:nvPr/>
        </p:nvSpPr>
        <p:spPr>
          <a:xfrm>
            <a:off x="3027363" y="1677988"/>
            <a:ext cx="608012" cy="442912"/>
          </a:xfrm>
          <a:prstGeom prst="rightArrow">
            <a:avLst>
              <a:gd name="adj1" fmla="val 50000"/>
              <a:gd name="adj2" fmla="val 51237"/>
            </a:avLst>
          </a:prstGeom>
          <a:solidFill>
            <a:srgbClr val="595959"/>
          </a:solidFill>
          <a:ln w="25400">
            <a:noFill/>
          </a:ln>
        </p:spPr>
        <p:txBody>
          <a:bodyPr anchor="ctr"/>
          <a:p>
            <a:pPr algn="ctr"/>
            <a:endParaRPr lang="zh-CN" altLang="en-US">
              <a:solidFill>
                <a:srgbClr val="FFFFFF"/>
              </a:solidFill>
              <a:latin typeface="Calibri" panose="020F0502020204030204" charset="0"/>
            </a:endParaRPr>
          </a:p>
        </p:txBody>
      </p:sp>
      <p:sp>
        <p:nvSpPr>
          <p:cNvPr id="2088" name="右箭头 11"/>
          <p:cNvSpPr/>
          <p:nvPr/>
        </p:nvSpPr>
        <p:spPr>
          <a:xfrm>
            <a:off x="6935788" y="1677988"/>
            <a:ext cx="608012" cy="442912"/>
          </a:xfrm>
          <a:prstGeom prst="rightArrow">
            <a:avLst>
              <a:gd name="adj1" fmla="val 50000"/>
              <a:gd name="adj2" fmla="val 51237"/>
            </a:avLst>
          </a:prstGeom>
          <a:solidFill>
            <a:srgbClr val="595959"/>
          </a:solidFill>
          <a:ln w="25400">
            <a:noFill/>
          </a:ln>
        </p:spPr>
        <p:txBody>
          <a:bodyPr anchor="ctr"/>
          <a:p>
            <a:pPr algn="ctr"/>
            <a:endParaRPr lang="zh-CN" altLang="en-US">
              <a:solidFill>
                <a:srgbClr val="FFFFFF"/>
              </a:solidFill>
              <a:latin typeface="Calibri" panose="020F0502020204030204" charset="0"/>
            </a:endParaRPr>
          </a:p>
        </p:txBody>
      </p:sp>
      <p:sp>
        <p:nvSpPr>
          <p:cNvPr id="2089" name="右箭头 11"/>
          <p:cNvSpPr/>
          <p:nvPr/>
        </p:nvSpPr>
        <p:spPr>
          <a:xfrm>
            <a:off x="5021263" y="1677988"/>
            <a:ext cx="608012" cy="442912"/>
          </a:xfrm>
          <a:prstGeom prst="rightArrow">
            <a:avLst>
              <a:gd name="adj1" fmla="val 50000"/>
              <a:gd name="adj2" fmla="val 51237"/>
            </a:avLst>
          </a:prstGeom>
          <a:solidFill>
            <a:srgbClr val="595959"/>
          </a:solidFill>
          <a:ln w="25400">
            <a:noFill/>
          </a:ln>
        </p:spPr>
        <p:txBody>
          <a:bodyPr anchor="ctr"/>
          <a:p>
            <a:pPr algn="ctr"/>
            <a:endParaRPr lang="zh-CN" altLang="en-US">
              <a:solidFill>
                <a:srgbClr val="FFFFFF"/>
              </a:solidFill>
              <a:latin typeface="Calibri" panose="020F0502020204030204" charset="0"/>
            </a:endParaRPr>
          </a:p>
        </p:txBody>
      </p:sp>
      <p:sp>
        <p:nvSpPr>
          <p:cNvPr id="2090" name="右箭头 11"/>
          <p:cNvSpPr/>
          <p:nvPr/>
        </p:nvSpPr>
        <p:spPr>
          <a:xfrm>
            <a:off x="1493838" y="1677988"/>
            <a:ext cx="608012" cy="442912"/>
          </a:xfrm>
          <a:prstGeom prst="rightArrow">
            <a:avLst>
              <a:gd name="adj1" fmla="val 50000"/>
              <a:gd name="adj2" fmla="val 51237"/>
            </a:avLst>
          </a:prstGeom>
          <a:solidFill>
            <a:srgbClr val="595959"/>
          </a:solidFill>
          <a:ln w="25400">
            <a:noFill/>
          </a:ln>
        </p:spPr>
        <p:txBody>
          <a:bodyPr anchor="ctr"/>
          <a:p>
            <a:pPr algn="ctr"/>
            <a:endParaRPr lang="zh-CN" altLang="en-US">
              <a:solidFill>
                <a:srgbClr val="FFFFFF"/>
              </a:solidFill>
              <a:latin typeface="Calibri" panose="020F0502020204030204" charset="0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0F8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093" name="Rectangle 2"/>
          <p:cNvSpPr/>
          <p:nvPr>
            <p:ph type="title"/>
          </p:nvPr>
        </p:nvSpPr>
        <p:spPr>
          <a:xfrm>
            <a:off x="420688" y="268288"/>
            <a:ext cx="8761412" cy="1177925"/>
          </a:xfrm>
          <a:ln/>
        </p:spPr>
        <p:txBody>
          <a:bodyPr wrap="square" lIns="91440" tIns="45720" rIns="91440" bIns="45720" anchor="ctr"/>
          <a:p>
            <a:r>
              <a:rPr lang="zh-CN" altLang="en-US" b="1"/>
              <a:t>正常人体结构</a:t>
            </a:r>
            <a:endParaRPr lang="zh-CN" altLang="en-US" b="1"/>
          </a:p>
        </p:txBody>
      </p:sp>
      <p:sp>
        <p:nvSpPr>
          <p:cNvPr id="2094" name="Rectangle 3"/>
          <p:cNvSpPr/>
          <p:nvPr>
            <p:ph type="body"/>
          </p:nvPr>
        </p:nvSpPr>
        <p:spPr>
          <a:xfrm>
            <a:off x="487363" y="1649413"/>
            <a:ext cx="5376862" cy="4664075"/>
          </a:xfrm>
          <a:ln/>
        </p:spPr>
        <p:txBody>
          <a:bodyPr wrap="square" lIns="91440" tIns="45720" rIns="91440" bIns="45720" anchor="t"/>
          <a:p>
            <a:pPr>
              <a:buNone/>
            </a:pPr>
            <a:r>
              <a:rPr lang="zh-CN" altLang="en-US" b="1">
                <a:solidFill>
                  <a:srgbClr val="FF3300"/>
                </a:solidFill>
                <a:ea typeface="楷体_GB2312" charset="-122"/>
              </a:rPr>
              <a:t>人体十大系统</a:t>
            </a:r>
            <a:endParaRPr lang="zh-CN" altLang="en-US" b="1">
              <a:solidFill>
                <a:srgbClr val="FF3300"/>
              </a:solidFill>
              <a:ea typeface="楷体_GB2312" charset="-122"/>
            </a:endParaRPr>
          </a:p>
          <a:p>
            <a:pPr>
              <a:buNone/>
            </a:pPr>
            <a:endParaRPr lang="zh-CN" altLang="en-US" b="1">
              <a:solidFill>
                <a:srgbClr val="FF3300"/>
              </a:solidFill>
              <a:ea typeface="楷体_GB2312" charset="-122"/>
            </a:endParaRPr>
          </a:p>
          <a:p>
            <a:r>
              <a:rPr lang="zh-CN" altLang="en-US" b="1">
                <a:latin typeface="楷体_GB2312" charset="-122"/>
                <a:ea typeface="楷体_GB2312" charset="-122"/>
              </a:rPr>
              <a:t>运动系统    生殖系统</a:t>
            </a:r>
            <a:endParaRPr lang="zh-CN" altLang="en-US" b="1">
              <a:latin typeface="楷体_GB2312" charset="-122"/>
              <a:ea typeface="楷体_GB2312" charset="-122"/>
            </a:endParaRPr>
          </a:p>
          <a:p>
            <a:r>
              <a:rPr lang="zh-CN" altLang="en-US" b="1">
                <a:latin typeface="楷体_GB2312" charset="-122"/>
                <a:ea typeface="楷体_GB2312" charset="-122"/>
              </a:rPr>
              <a:t>呼吸系统    内分泌系统</a:t>
            </a:r>
            <a:endParaRPr lang="zh-CN" altLang="en-US" b="1">
              <a:latin typeface="楷体_GB2312" charset="-122"/>
              <a:ea typeface="楷体_GB2312" charset="-122"/>
            </a:endParaRPr>
          </a:p>
          <a:p>
            <a:r>
              <a:rPr lang="zh-CN" altLang="en-US" b="1">
                <a:latin typeface="楷体_GB2312" charset="-122"/>
                <a:ea typeface="楷体_GB2312" charset="-122"/>
              </a:rPr>
              <a:t>循环系统    神经系统</a:t>
            </a:r>
            <a:endParaRPr lang="zh-CN" altLang="en-US" b="1">
              <a:latin typeface="楷体_GB2312" charset="-122"/>
              <a:ea typeface="楷体_GB2312" charset="-122"/>
            </a:endParaRPr>
          </a:p>
          <a:p>
            <a:r>
              <a:rPr lang="zh-CN" altLang="en-US" b="1">
                <a:latin typeface="楷体_GB2312" charset="-122"/>
                <a:ea typeface="楷体_GB2312" charset="-122"/>
              </a:rPr>
              <a:t>消化系统    感觉系统</a:t>
            </a:r>
            <a:endParaRPr lang="zh-CN" altLang="en-US" b="1">
              <a:latin typeface="楷体_GB2312" charset="-122"/>
              <a:ea typeface="楷体_GB2312" charset="-122"/>
            </a:endParaRPr>
          </a:p>
          <a:p>
            <a:r>
              <a:rPr lang="zh-CN" altLang="en-US" b="1">
                <a:latin typeface="楷体_GB2312" charset="-122"/>
                <a:ea typeface="楷体_GB2312" charset="-122"/>
              </a:rPr>
              <a:t>泌尿系统    免疫系统</a:t>
            </a:r>
            <a:endParaRPr lang="zh-CN" altLang="en-US" b="1">
              <a:latin typeface="楷体_GB2312" charset="-122"/>
              <a:ea typeface="楷体_GB2312" charset="-122"/>
            </a:endParaRPr>
          </a:p>
        </p:txBody>
      </p:sp>
      <p:pic>
        <p:nvPicPr>
          <p:cNvPr id="2095" name="Picture 4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786438" y="1752600"/>
            <a:ext cx="919162" cy="866775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2096" name="Text Box 5"/>
          <p:cNvSpPr/>
          <p:nvPr/>
        </p:nvSpPr>
        <p:spPr>
          <a:xfrm>
            <a:off x="6783388" y="1752600"/>
            <a:ext cx="2684462" cy="66040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p>
            <a:pPr>
              <a:spcBef>
                <a:spcPct val="50000"/>
              </a:spcBef>
            </a:pPr>
            <a:r>
              <a:rPr lang="zh-CN" altLang="en-US" b="1">
                <a:solidFill>
                  <a:srgbClr val="33CC33"/>
                </a:solidFill>
                <a:ea typeface="楷体_GB2312" charset="-122"/>
              </a:rPr>
              <a:t>人体由多少块骨骼组成？</a:t>
            </a:r>
            <a:endParaRPr lang="zh-CN" altLang="en-US" b="1">
              <a:solidFill>
                <a:srgbClr val="33CC33"/>
              </a:solidFill>
              <a:ea typeface="楷体_GB2312" charset="-122"/>
            </a:endParaRPr>
          </a:p>
        </p:txBody>
      </p:sp>
      <p:sp>
        <p:nvSpPr>
          <p:cNvPr id="2097" name="Text Box 6"/>
          <p:cNvSpPr/>
          <p:nvPr/>
        </p:nvSpPr>
        <p:spPr>
          <a:xfrm>
            <a:off x="6859588" y="2568575"/>
            <a:ext cx="1916112" cy="377825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p>
            <a:pPr algn="ctr">
              <a:spcBef>
                <a:spcPct val="50000"/>
              </a:spcBef>
            </a:pPr>
            <a:r>
              <a:rPr lang="zh-CN" altLang="en-US" b="1"/>
              <a:t>答案：</a:t>
            </a:r>
            <a:r>
              <a:rPr lang="en-US" altLang="zh-CN" b="1">
                <a:solidFill>
                  <a:srgbClr val="FF3300"/>
                </a:solidFill>
              </a:rPr>
              <a:t>206</a:t>
            </a:r>
            <a:r>
              <a:rPr lang="zh-CN" altLang="en-US" b="1">
                <a:solidFill>
                  <a:srgbClr val="FF3300"/>
                </a:solidFill>
              </a:rPr>
              <a:t>块</a:t>
            </a:r>
            <a:endParaRPr lang="zh-CN" altLang="en-US" b="1">
              <a:solidFill>
                <a:srgbClr val="FF33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childTnLst>
                                    <p:set>
                                      <p:cBhvr additive="base"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 additive="base">
                                        <p:cTn id="7" dur="500"/>
                                        <p:tgtEl>
                                          <p:spTgt spid="20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3" presetClass="entr" presetSubtype="10" fill="hold" grpId="0" nodeType="withEffect">
                                  <p:childTnLst>
                                    <p:set>
                                      <p:cBhvr additive="base"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 additive="base">
                                        <p:cTn id="10" dur="500"/>
                                        <p:tgtEl>
                                          <p:spTgt spid="20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" presetClass="entr" presetSubtype="4" fill="hold" grpId="1" nodeType="clickEffect">
                                  <p:childTnLst>
                                    <p:set>
                                      <p:cBhvr additive="base"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209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209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96" grpId="0" animBg="1"/>
      <p:bldP spid="2097" grpId="1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0F8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100" name="Rectangle 2"/>
          <p:cNvSpPr/>
          <p:nvPr>
            <p:ph type="title"/>
          </p:nvPr>
        </p:nvSpPr>
        <p:spPr>
          <a:ln/>
        </p:spPr>
        <p:txBody>
          <a:bodyPr wrap="square" lIns="91440" tIns="45720" rIns="91440" bIns="45720" anchor="ctr"/>
          <a:p>
            <a:r>
              <a:rPr lang="zh-CN" altLang="en-US" b="1">
                <a:ea typeface="楷体_GB2312" charset="-122"/>
              </a:rPr>
              <a:t>（一）运动系统</a:t>
            </a:r>
            <a:endParaRPr lang="zh-CN" altLang="en-US" b="1">
              <a:ea typeface="楷体_GB2312" charset="-122"/>
            </a:endParaRPr>
          </a:p>
        </p:txBody>
      </p:sp>
      <p:sp>
        <p:nvSpPr>
          <p:cNvPr id="2101" name="Rectangle 3"/>
          <p:cNvSpPr>
            <a:spLocks noGrp="1"/>
          </p:cNvSpPr>
          <p:nvPr>
            <p:ph type="body"/>
          </p:nvPr>
        </p:nvSpPr>
        <p:spPr>
          <a:xfrm>
            <a:off x="468313" y="1557338"/>
            <a:ext cx="8229600" cy="4525962"/>
          </a:xfrm>
          <a:ln/>
        </p:spPr>
        <p:txBody>
          <a:bodyPr wrap="square" lIns="91440" tIns="45720" rIns="91440" bIns="45720" anchor="t"/>
          <a:p>
            <a:r>
              <a:rPr lang="zh-CN" altLang="en-US">
                <a:latin typeface="楷体_GB2312" charset="-122"/>
                <a:ea typeface="楷体_GB2312" charset="-122"/>
              </a:rPr>
              <a:t>由</a:t>
            </a:r>
            <a:r>
              <a:rPr lang="zh-CN" altLang="en-US" b="1">
                <a:solidFill>
                  <a:srgbClr val="FF3300"/>
                </a:solidFill>
                <a:latin typeface="楷体_GB2312" charset="-122"/>
                <a:ea typeface="楷体_GB2312" charset="-122"/>
              </a:rPr>
              <a:t>骨、关节和骨骼肌</a:t>
            </a:r>
            <a:r>
              <a:rPr lang="zh-CN" altLang="en-US">
                <a:latin typeface="楷体_GB2312" charset="-122"/>
                <a:ea typeface="楷体_GB2312" charset="-122"/>
              </a:rPr>
              <a:t>组成三种器官组成</a:t>
            </a:r>
            <a:endParaRPr lang="zh-CN" altLang="en-US">
              <a:latin typeface="楷体_GB2312" charset="-122"/>
              <a:ea typeface="楷体_GB2312" charset="-122"/>
            </a:endParaRPr>
          </a:p>
          <a:p>
            <a:pPr>
              <a:buNone/>
            </a:pPr>
            <a:endParaRPr lang="zh-CN" altLang="en-US">
              <a:latin typeface="楷体_GB2312" charset="-122"/>
              <a:ea typeface="楷体_GB2312" charset="-122"/>
            </a:endParaRPr>
          </a:p>
          <a:p>
            <a:r>
              <a:rPr lang="zh-CN" altLang="en-US">
                <a:latin typeface="楷体_GB2312" charset="-122"/>
                <a:ea typeface="楷体_GB2312" charset="-122"/>
              </a:rPr>
              <a:t>基本功能：</a:t>
            </a:r>
            <a:r>
              <a:rPr lang="en-US" altLang="zh-CN" sz="2400" b="1">
                <a:solidFill>
                  <a:srgbClr val="FF3300"/>
                </a:solidFill>
                <a:latin typeface="楷体_GB2312" charset="-122"/>
                <a:ea typeface="楷体_GB2312" charset="-122"/>
              </a:rPr>
              <a:t>1</a:t>
            </a:r>
            <a:r>
              <a:rPr lang="zh-CN" altLang="en-US" sz="2400" b="1">
                <a:solidFill>
                  <a:srgbClr val="FF3300"/>
                </a:solidFill>
                <a:latin typeface="楷体_GB2312" charset="-122"/>
                <a:ea typeface="楷体_GB2312" charset="-122"/>
              </a:rPr>
              <a:t>、运动  </a:t>
            </a:r>
            <a:r>
              <a:rPr lang="en-US" altLang="zh-CN" sz="2400" b="1">
                <a:solidFill>
                  <a:srgbClr val="FF3300"/>
                </a:solidFill>
                <a:latin typeface="楷体_GB2312" charset="-122"/>
                <a:ea typeface="楷体_GB2312" charset="-122"/>
              </a:rPr>
              <a:t>2</a:t>
            </a:r>
            <a:r>
              <a:rPr lang="zh-CN" altLang="en-US" sz="2400" b="1">
                <a:solidFill>
                  <a:srgbClr val="FF3300"/>
                </a:solidFill>
                <a:latin typeface="楷体_GB2312" charset="-122"/>
                <a:ea typeface="楷体_GB2312" charset="-122"/>
              </a:rPr>
              <a:t>、支持  </a:t>
            </a:r>
            <a:r>
              <a:rPr lang="en-US" altLang="zh-CN" sz="2400" b="1">
                <a:solidFill>
                  <a:srgbClr val="FF3300"/>
                </a:solidFill>
                <a:latin typeface="楷体_GB2312" charset="-122"/>
                <a:ea typeface="楷体_GB2312" charset="-122"/>
              </a:rPr>
              <a:t>3</a:t>
            </a:r>
            <a:r>
              <a:rPr lang="zh-CN" altLang="en-US" sz="2400" b="1">
                <a:solidFill>
                  <a:srgbClr val="FF3300"/>
                </a:solidFill>
                <a:latin typeface="楷体_GB2312" charset="-122"/>
                <a:ea typeface="楷体_GB2312" charset="-122"/>
              </a:rPr>
              <a:t>、保护</a:t>
            </a:r>
            <a:endParaRPr lang="zh-CN" altLang="en-US" sz="2400" b="1">
              <a:solidFill>
                <a:srgbClr val="FF3300"/>
              </a:solidFill>
              <a:latin typeface="楷体_GB2312" charset="-122"/>
              <a:ea typeface="楷体_GB2312" charset="-122"/>
            </a:endParaRPr>
          </a:p>
          <a:p>
            <a:endParaRPr lang="zh-CN" altLang="en-US" sz="2400" b="1">
              <a:solidFill>
                <a:srgbClr val="FF3300"/>
              </a:solidFill>
              <a:latin typeface="楷体_GB2312" charset="-122"/>
              <a:ea typeface="楷体_GB2312" charset="-122"/>
            </a:endParaRPr>
          </a:p>
          <a:p>
            <a:pPr>
              <a:buNone/>
            </a:pPr>
            <a:endParaRPr lang="zh-CN" altLang="en-US" sz="2400" b="1">
              <a:solidFill>
                <a:srgbClr val="FF3300"/>
              </a:solidFill>
              <a:latin typeface="楷体_GB2312" charset="-122"/>
              <a:ea typeface="楷体_GB2312" charset="-122"/>
            </a:endParaRPr>
          </a:p>
          <a:p>
            <a:pPr eaLnBrk="1" hangingPunct="1">
              <a:buNone/>
            </a:pPr>
            <a:r>
              <a:rPr lang="zh-CN" altLang="en-US" sz="2400" b="1">
                <a:effectLst>
                  <a:outerShdw blurRad="38100" dist="38100" dir="2700000">
                    <a:srgbClr val="C0C0C0"/>
                  </a:outerShdw>
                </a:effectLst>
                <a:ea typeface="楷体_GB2312" charset="-122"/>
              </a:rPr>
              <a:t>    运动</a:t>
            </a:r>
            <a:r>
              <a:rPr lang="zh-CN" altLang="en-US" sz="2400">
                <a:ea typeface="楷体_GB2312" charset="-122"/>
              </a:rPr>
              <a:t>——语言、书写、唱歌、跳舞</a:t>
            </a:r>
            <a:endParaRPr lang="zh-CN" altLang="en-US" sz="2400">
              <a:ea typeface="楷体_GB2312" charset="-122"/>
            </a:endParaRPr>
          </a:p>
          <a:p>
            <a:pPr eaLnBrk="1" hangingPunct="1">
              <a:buNone/>
            </a:pPr>
            <a:r>
              <a:rPr lang="zh-CN" altLang="en-US" sz="2400" b="1">
                <a:effectLst>
                  <a:outerShdw blurRad="38100" dist="38100" dir="2700000">
                    <a:srgbClr val="C0C0C0"/>
                  </a:outerShdw>
                </a:effectLst>
                <a:ea typeface="楷体_GB2312" charset="-122"/>
              </a:rPr>
              <a:t>   支持</a:t>
            </a:r>
            <a:r>
              <a:rPr lang="zh-CN" altLang="en-US" sz="2400">
                <a:ea typeface="楷体_GB2312" charset="-122"/>
              </a:rPr>
              <a:t>——支撑体重、姿势</a:t>
            </a:r>
            <a:endParaRPr lang="zh-CN" altLang="en-US" sz="2400">
              <a:ea typeface="楷体_GB2312" charset="-122"/>
            </a:endParaRPr>
          </a:p>
          <a:p>
            <a:pPr eaLnBrk="1" hangingPunct="1">
              <a:buNone/>
            </a:pPr>
            <a:r>
              <a:rPr lang="zh-CN" altLang="en-US" sz="2400" b="1">
                <a:effectLst>
                  <a:outerShdw blurRad="38100" dist="38100" dir="2700000">
                    <a:srgbClr val="C0C0C0"/>
                  </a:outerShdw>
                </a:effectLst>
                <a:ea typeface="楷体_GB2312" charset="-122"/>
              </a:rPr>
              <a:t>    保护</a:t>
            </a:r>
            <a:r>
              <a:rPr lang="zh-CN" altLang="en-US" sz="2400">
                <a:ea typeface="楷体_GB2312" charset="-122"/>
              </a:rPr>
              <a:t>——如：颅骨保护脑、脊髓等</a:t>
            </a:r>
            <a:endParaRPr lang="zh-CN" altLang="en-US" sz="2400">
              <a:ea typeface="楷体_GB2312" charset="-122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0F8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104" name="Rectangle 2"/>
          <p:cNvSpPr/>
          <p:nvPr>
            <p:ph type="title"/>
          </p:nvPr>
        </p:nvSpPr>
        <p:spPr>
          <a:ln/>
        </p:spPr>
        <p:txBody>
          <a:bodyPr wrap="square" lIns="91440" tIns="45720" rIns="91440" bIns="45720" anchor="ctr"/>
          <a:p>
            <a:r>
              <a:rPr lang="zh-CN" altLang="en-US" b="1">
                <a:ea typeface="楷体_GB2312" charset="-122"/>
              </a:rPr>
              <a:t>（二）呼吸系统</a:t>
            </a:r>
            <a:endParaRPr lang="zh-CN" altLang="en-US" b="1">
              <a:ea typeface="楷体_GB2312" charset="-122"/>
            </a:endParaRPr>
          </a:p>
        </p:txBody>
      </p:sp>
      <p:sp>
        <p:nvSpPr>
          <p:cNvPr id="2105" name="Rectangle 3"/>
          <p:cNvSpPr/>
          <p:nvPr>
            <p:ph type="body"/>
          </p:nvPr>
        </p:nvSpPr>
        <p:spPr>
          <a:ln/>
        </p:spPr>
        <p:txBody>
          <a:bodyPr wrap="square" lIns="91440" tIns="45720" rIns="91440" bIns="45720" anchor="t"/>
          <a:p>
            <a:r>
              <a:rPr lang="zh-CN" altLang="en-US" sz="2000">
                <a:ea typeface="楷体_GB2312" charset="-122"/>
              </a:rPr>
              <a:t>由</a:t>
            </a:r>
            <a:r>
              <a:rPr lang="zh-CN" altLang="en-US" sz="2000" b="1">
                <a:solidFill>
                  <a:srgbClr val="FF3300"/>
                </a:solidFill>
                <a:ea typeface="楷体_GB2312" charset="-122"/>
              </a:rPr>
              <a:t>呼吸道和肺</a:t>
            </a:r>
            <a:r>
              <a:rPr lang="zh-CN" altLang="en-US" sz="2000">
                <a:ea typeface="楷体_GB2312" charset="-122"/>
              </a:rPr>
              <a:t>组成</a:t>
            </a:r>
            <a:endParaRPr lang="zh-CN" altLang="en-US" sz="2000">
              <a:ea typeface="楷体_GB2312" charset="-122"/>
            </a:endParaRPr>
          </a:p>
          <a:p>
            <a:r>
              <a:rPr lang="zh-CN" altLang="en-US" sz="2000">
                <a:ea typeface="楷体_GB2312" charset="-122"/>
              </a:rPr>
              <a:t>呼吸道包括</a:t>
            </a:r>
            <a:r>
              <a:rPr lang="zh-CN" altLang="en-US" sz="2000" b="1">
                <a:solidFill>
                  <a:srgbClr val="FF3300"/>
                </a:solidFill>
                <a:ea typeface="楷体_GB2312" charset="-122"/>
              </a:rPr>
              <a:t>鼻、咽、喉、气管、支气管</a:t>
            </a:r>
            <a:r>
              <a:rPr lang="zh-CN" altLang="en-US" sz="2000">
                <a:ea typeface="楷体_GB2312" charset="-122"/>
              </a:rPr>
              <a:t>等</a:t>
            </a:r>
            <a:endParaRPr lang="zh-CN" altLang="en-US" sz="2000">
              <a:ea typeface="楷体_GB2312" charset="-122"/>
            </a:endParaRPr>
          </a:p>
          <a:p>
            <a:r>
              <a:rPr lang="zh-CN" altLang="en-US" sz="2000">
                <a:ea typeface="楷体_GB2312" charset="-122"/>
              </a:rPr>
              <a:t>呼吸系统实质是氧气与二氧化碳交换的过程并给机体提供能量</a:t>
            </a:r>
            <a:endParaRPr lang="zh-CN" altLang="en-US" sz="2000">
              <a:ea typeface="楷体_GB2312" charset="-122"/>
            </a:endParaRPr>
          </a:p>
          <a:p>
            <a:r>
              <a:rPr lang="zh-CN" altLang="en-US" sz="2000">
                <a:ea typeface="楷体_GB2312" charset="-122"/>
              </a:rPr>
              <a:t>呼吸停止了，那么生命也将终止。</a:t>
            </a:r>
            <a:endParaRPr lang="zh-CN" altLang="en-US" sz="2000">
              <a:ea typeface="楷体_GB2312" charset="-122"/>
            </a:endParaRPr>
          </a:p>
          <a:p>
            <a:endParaRPr lang="zh-CN" altLang="en-US" sz="2000">
              <a:ea typeface="楷体_GB2312" charset="-122"/>
            </a:endParaRPr>
          </a:p>
        </p:txBody>
      </p:sp>
      <p:pic>
        <p:nvPicPr>
          <p:cNvPr id="2106" name="Picture 5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74675" y="3384550"/>
            <a:ext cx="3933825" cy="2857500"/>
          </a:xfrm>
          <a:prstGeom prst="rect">
            <a:avLst/>
          </a:prstGeom>
          <a:noFill/>
          <a:ln w="9525">
            <a:noFill/>
          </a:ln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0F8FF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109" name="Picture 4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57775" y="3236913"/>
            <a:ext cx="4676775" cy="3652837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2110" name="Rectangle 2"/>
          <p:cNvSpPr/>
          <p:nvPr>
            <p:ph type="title"/>
          </p:nvPr>
        </p:nvSpPr>
        <p:spPr>
          <a:ln/>
        </p:spPr>
        <p:txBody>
          <a:bodyPr wrap="square" lIns="91440" tIns="45720" rIns="91440" bIns="45720" anchor="ctr"/>
          <a:p>
            <a:r>
              <a:rPr lang="zh-CN" altLang="en-US" b="1">
                <a:ea typeface="楷体_GB2312" charset="-122"/>
              </a:rPr>
              <a:t>（三）循环系统</a:t>
            </a:r>
            <a:endParaRPr lang="zh-CN" altLang="en-US" b="1">
              <a:ea typeface="楷体_GB2312" charset="-122"/>
            </a:endParaRPr>
          </a:p>
        </p:txBody>
      </p:sp>
      <p:sp>
        <p:nvSpPr>
          <p:cNvPr id="2111" name="Rectangle 3"/>
          <p:cNvSpPr/>
          <p:nvPr>
            <p:ph type="body"/>
          </p:nvPr>
        </p:nvSpPr>
        <p:spPr>
          <a:xfrm>
            <a:off x="420688" y="1455738"/>
            <a:ext cx="8761412" cy="4664075"/>
          </a:xfrm>
          <a:ln/>
        </p:spPr>
        <p:txBody>
          <a:bodyPr wrap="square" lIns="91440" tIns="45720" rIns="91440" bIns="45720" anchor="t"/>
          <a:p>
            <a:r>
              <a:rPr lang="zh-CN" altLang="en-US" sz="2400">
                <a:ea typeface="楷体_GB2312" charset="-122"/>
              </a:rPr>
              <a:t>由</a:t>
            </a:r>
            <a:r>
              <a:rPr lang="zh-CN" altLang="en-US" sz="2400">
                <a:solidFill>
                  <a:srgbClr val="FF3300"/>
                </a:solidFill>
                <a:ea typeface="楷体_GB2312" charset="-122"/>
              </a:rPr>
              <a:t>心脏、血液和血管</a:t>
            </a:r>
            <a:r>
              <a:rPr lang="zh-CN" altLang="en-US" sz="2400">
                <a:ea typeface="楷体_GB2312" charset="-122"/>
              </a:rPr>
              <a:t>组成</a:t>
            </a:r>
            <a:endParaRPr lang="zh-CN" altLang="en-US" sz="2400">
              <a:ea typeface="楷体_GB2312" charset="-122"/>
            </a:endParaRPr>
          </a:p>
          <a:p>
            <a:r>
              <a:rPr lang="zh-CN" altLang="en-US" sz="2400">
                <a:ea typeface="楷体_GB2312" charset="-122"/>
              </a:rPr>
              <a:t>基本功能包括</a:t>
            </a:r>
            <a:r>
              <a:rPr lang="zh-CN" altLang="en-US" sz="2400" b="1">
                <a:solidFill>
                  <a:srgbClr val="FF3300"/>
                </a:solidFill>
                <a:ea typeface="楷体_GB2312" charset="-122"/>
              </a:rPr>
              <a:t>心脏功能、体循环功能和肺循环功能</a:t>
            </a:r>
            <a:endParaRPr lang="zh-CN" altLang="en-US" sz="2400" b="1">
              <a:solidFill>
                <a:srgbClr val="FF3300"/>
              </a:solidFill>
              <a:ea typeface="楷体_GB2312" charset="-122"/>
            </a:endParaRPr>
          </a:p>
          <a:p>
            <a:r>
              <a:rPr lang="zh-CN" altLang="en-US" sz="2400">
                <a:ea typeface="楷体_GB2312" charset="-122"/>
              </a:rPr>
              <a:t>心脏为循环系统提供了动力，循环系统为机体各种细胞提供了</a:t>
            </a:r>
            <a:r>
              <a:rPr lang="zh-CN" altLang="en-US" sz="2400" b="1">
                <a:solidFill>
                  <a:srgbClr val="FF3300"/>
                </a:solidFill>
                <a:ea typeface="楷体_GB2312" charset="-122"/>
              </a:rPr>
              <a:t>营养物质和氧气</a:t>
            </a:r>
            <a:r>
              <a:rPr lang="zh-CN" altLang="en-US" sz="2400">
                <a:ea typeface="楷体_GB2312" charset="-122"/>
              </a:rPr>
              <a:t>，带走了</a:t>
            </a:r>
            <a:r>
              <a:rPr lang="zh-CN" altLang="en-US" sz="2400" b="1">
                <a:solidFill>
                  <a:srgbClr val="FF3300"/>
                </a:solidFill>
                <a:ea typeface="楷体_GB2312" charset="-122"/>
              </a:rPr>
              <a:t>废物和二氧化碳</a:t>
            </a:r>
            <a:r>
              <a:rPr lang="zh-CN" altLang="en-US" sz="2400">
                <a:ea typeface="楷体_GB2312" charset="-122"/>
              </a:rPr>
              <a:t>，以及帮助许多激素及其他物质送到靶器官（指定器官）</a:t>
            </a:r>
            <a:endParaRPr lang="zh-CN" altLang="en-US" sz="2400">
              <a:ea typeface="楷体_GB2312" charset="-122"/>
            </a:endParaRPr>
          </a:p>
        </p:txBody>
      </p:sp>
      <p:pic>
        <p:nvPicPr>
          <p:cNvPr id="2112" name="Pictur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39850" y="3683000"/>
            <a:ext cx="3027363" cy="3135313"/>
          </a:xfrm>
          <a:prstGeom prst="rect">
            <a:avLst/>
          </a:prstGeom>
          <a:noFill/>
          <a:ln w="9525">
            <a:noFill/>
          </a:ln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0F8FF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115" name="Picture 4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97463" y="1604963"/>
            <a:ext cx="4368800" cy="5267325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2116" name="Rectangle 2"/>
          <p:cNvSpPr/>
          <p:nvPr>
            <p:ph type="title"/>
          </p:nvPr>
        </p:nvSpPr>
        <p:spPr>
          <a:ln/>
        </p:spPr>
        <p:txBody>
          <a:bodyPr wrap="square" lIns="91440" tIns="45720" rIns="91440" bIns="45720" anchor="ctr"/>
          <a:p>
            <a:r>
              <a:rPr lang="zh-CN" altLang="en-US" b="1">
                <a:ea typeface="楷体_GB2312" charset="-122"/>
              </a:rPr>
              <a:t>（四）消化系统</a:t>
            </a:r>
            <a:endParaRPr lang="zh-CN" altLang="en-US" b="1">
              <a:ea typeface="楷体_GB2312" charset="-122"/>
            </a:endParaRPr>
          </a:p>
        </p:txBody>
      </p:sp>
      <p:sp>
        <p:nvSpPr>
          <p:cNvPr id="2117" name="Rectangle 3"/>
          <p:cNvSpPr/>
          <p:nvPr>
            <p:ph type="body"/>
          </p:nvPr>
        </p:nvSpPr>
        <p:spPr>
          <a:xfrm>
            <a:off x="498475" y="1677988"/>
            <a:ext cx="8761413" cy="4664075"/>
          </a:xfrm>
          <a:ln/>
        </p:spPr>
        <p:txBody>
          <a:bodyPr wrap="square" lIns="91440" tIns="45720" rIns="91440" bIns="45720" anchor="t"/>
          <a:p>
            <a:r>
              <a:rPr lang="zh-CN" altLang="en-US" sz="2400">
                <a:ea typeface="楷体_GB2312" charset="-122"/>
              </a:rPr>
              <a:t>由</a:t>
            </a:r>
            <a:r>
              <a:rPr lang="zh-CN" altLang="en-US" sz="2400" b="1">
                <a:solidFill>
                  <a:srgbClr val="FF3300"/>
                </a:solidFill>
                <a:ea typeface="楷体_GB2312" charset="-122"/>
              </a:rPr>
              <a:t>消化管与消化腺</a:t>
            </a:r>
            <a:r>
              <a:rPr lang="zh-CN" altLang="en-US" sz="2400">
                <a:ea typeface="楷体_GB2312" charset="-122"/>
              </a:rPr>
              <a:t>组成</a:t>
            </a:r>
            <a:endParaRPr lang="zh-CN" altLang="en-US" sz="2400">
              <a:ea typeface="楷体_GB2312" charset="-122"/>
            </a:endParaRPr>
          </a:p>
          <a:p>
            <a:endParaRPr lang="zh-CN" altLang="en-US" sz="2400">
              <a:ea typeface="楷体_GB2312" charset="-122"/>
            </a:endParaRPr>
          </a:p>
          <a:p>
            <a:pPr>
              <a:buNone/>
            </a:pPr>
            <a:r>
              <a:rPr lang="zh-CN" altLang="en-US" sz="2400">
                <a:ea typeface="楷体_GB2312" charset="-122"/>
              </a:rPr>
              <a:t>    </a:t>
            </a:r>
            <a:r>
              <a:rPr lang="zh-CN" altLang="en-US" sz="2400" b="1">
                <a:solidFill>
                  <a:schemeClr val="hlink"/>
                </a:solidFill>
                <a:ea typeface="楷体_GB2312" charset="-122"/>
              </a:rPr>
              <a:t>消化管</a:t>
            </a:r>
            <a:r>
              <a:rPr lang="zh-CN" altLang="en-US" sz="2400">
                <a:ea typeface="楷体_GB2312" charset="-122"/>
              </a:rPr>
              <a:t>包括口腔、咽、食管、</a:t>
            </a:r>
            <a:endParaRPr lang="zh-CN" altLang="en-US" sz="2400">
              <a:ea typeface="楷体_GB2312" charset="-122"/>
            </a:endParaRPr>
          </a:p>
          <a:p>
            <a:pPr>
              <a:buNone/>
            </a:pPr>
            <a:r>
              <a:rPr lang="zh-CN" altLang="en-US" sz="2400">
                <a:ea typeface="楷体_GB2312" charset="-122"/>
              </a:rPr>
              <a:t>    胃、小肠、大肠、肛门</a:t>
            </a:r>
            <a:endParaRPr lang="zh-CN" altLang="en-US" sz="2400">
              <a:ea typeface="楷体_GB2312" charset="-122"/>
            </a:endParaRPr>
          </a:p>
          <a:p>
            <a:pPr>
              <a:buNone/>
            </a:pPr>
            <a:endParaRPr lang="zh-CN" altLang="en-US" sz="2400">
              <a:ea typeface="楷体_GB2312" charset="-122"/>
            </a:endParaRPr>
          </a:p>
          <a:p>
            <a:pPr>
              <a:buNone/>
            </a:pPr>
            <a:r>
              <a:rPr lang="zh-CN" altLang="en-US" sz="2400">
                <a:solidFill>
                  <a:schemeClr val="hlink"/>
                </a:solidFill>
                <a:ea typeface="楷体_GB2312" charset="-122"/>
              </a:rPr>
              <a:t>    </a:t>
            </a:r>
            <a:r>
              <a:rPr lang="zh-CN" altLang="en-US" sz="2400" b="1">
                <a:solidFill>
                  <a:schemeClr val="hlink"/>
                </a:solidFill>
                <a:ea typeface="楷体_GB2312" charset="-122"/>
              </a:rPr>
              <a:t>消化腺</a:t>
            </a:r>
            <a:r>
              <a:rPr lang="zh-CN" altLang="en-US" sz="2400">
                <a:ea typeface="楷体_GB2312" charset="-122"/>
              </a:rPr>
              <a:t>有大消化腺和小消化腺，</a:t>
            </a:r>
            <a:endParaRPr lang="zh-CN" altLang="en-US" sz="2400">
              <a:ea typeface="楷体_GB2312" charset="-122"/>
            </a:endParaRPr>
          </a:p>
          <a:p>
            <a:pPr>
              <a:buNone/>
            </a:pPr>
            <a:r>
              <a:rPr lang="zh-CN" altLang="en-US" sz="2400">
                <a:ea typeface="楷体_GB2312" charset="-122"/>
              </a:rPr>
              <a:t>    大消化腺包括唾液腺、肝脏和</a:t>
            </a:r>
            <a:endParaRPr lang="zh-CN" altLang="en-US" sz="2400">
              <a:ea typeface="楷体_GB2312" charset="-122"/>
            </a:endParaRPr>
          </a:p>
          <a:p>
            <a:pPr>
              <a:buNone/>
            </a:pPr>
            <a:r>
              <a:rPr lang="zh-CN" altLang="en-US" sz="2400">
                <a:ea typeface="楷体_GB2312" charset="-122"/>
              </a:rPr>
              <a:t>     胰腺</a:t>
            </a:r>
            <a:endParaRPr lang="zh-CN" altLang="en-US" sz="2400">
              <a:ea typeface="楷体_GB2312" charset="-122"/>
            </a:endParaRPr>
          </a:p>
          <a:p>
            <a:pPr>
              <a:buNone/>
            </a:pPr>
            <a:endParaRPr lang="zh-CN" altLang="en-US" sz="2400">
              <a:ea typeface="楷体_GB2312" charset="-122"/>
            </a:endParaRPr>
          </a:p>
          <a:p>
            <a:pPr>
              <a:buNone/>
            </a:pPr>
            <a:r>
              <a:rPr lang="zh-CN" altLang="en-US" sz="2400" b="1">
                <a:solidFill>
                  <a:schemeClr val="hlink"/>
                </a:solidFill>
                <a:ea typeface="楷体_GB2312" charset="-122"/>
              </a:rPr>
              <a:t>    功能</a:t>
            </a:r>
            <a:r>
              <a:rPr lang="zh-CN" altLang="en-US" sz="2400">
                <a:ea typeface="楷体_GB2312" charset="-122"/>
              </a:rPr>
              <a:t>：食物的消化、吸收和排泄</a:t>
            </a:r>
            <a:endParaRPr lang="zh-CN" altLang="en-US" sz="2400">
              <a:ea typeface="楷体_GB2312" charset="-122"/>
            </a:endParaRPr>
          </a:p>
          <a:p>
            <a:pPr>
              <a:buNone/>
            </a:pPr>
            <a:endParaRPr lang="zh-CN" altLang="en-US" sz="2400">
              <a:ea typeface="楷体_GB2312" charset="-122"/>
            </a:endParaRPr>
          </a:p>
          <a:p>
            <a:pPr>
              <a:buNone/>
            </a:pPr>
            <a:endParaRPr lang="zh-CN" altLang="en-US" sz="2400">
              <a:ea typeface="楷体_GB2312" charset="-122"/>
            </a:endParaRPr>
          </a:p>
          <a:p>
            <a:pPr>
              <a:buNone/>
            </a:pPr>
            <a:endParaRPr lang="zh-CN" altLang="en-US" sz="2400">
              <a:ea typeface="楷体_GB2312" charset="-122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0F8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120" name="Rectangle 2"/>
          <p:cNvSpPr/>
          <p:nvPr>
            <p:ph type="title"/>
          </p:nvPr>
        </p:nvSpPr>
        <p:spPr>
          <a:ln/>
        </p:spPr>
        <p:txBody>
          <a:bodyPr wrap="square" lIns="91440" tIns="45720" rIns="91440" bIns="45720" anchor="ctr"/>
          <a:p>
            <a:r>
              <a:rPr lang="zh-CN" altLang="en-US" b="1">
                <a:ea typeface="楷体_GB2312" charset="-122"/>
              </a:rPr>
              <a:t>（五）泌尿系统</a:t>
            </a:r>
            <a:endParaRPr lang="zh-CN" altLang="en-US" b="1">
              <a:ea typeface="楷体_GB2312" charset="-122"/>
            </a:endParaRPr>
          </a:p>
        </p:txBody>
      </p:sp>
      <p:sp>
        <p:nvSpPr>
          <p:cNvPr id="2121" name="Rectangle 3"/>
          <p:cNvSpPr/>
          <p:nvPr>
            <p:ph type="body"/>
          </p:nvPr>
        </p:nvSpPr>
        <p:spPr>
          <a:ln/>
        </p:spPr>
        <p:txBody>
          <a:bodyPr wrap="square" lIns="91440" tIns="45720" rIns="91440" bIns="45720" anchor="t"/>
          <a:p>
            <a:r>
              <a:rPr lang="zh-CN" altLang="en-US" sz="2800">
                <a:ea typeface="楷体_GB2312" charset="-122"/>
              </a:rPr>
              <a:t>由</a:t>
            </a:r>
            <a:r>
              <a:rPr lang="zh-CN" altLang="en-US" sz="2800" b="1">
                <a:solidFill>
                  <a:srgbClr val="FF3300"/>
                </a:solidFill>
                <a:ea typeface="楷体_GB2312" charset="-122"/>
              </a:rPr>
              <a:t>肾脏、输尿管、膀胱、尿道</a:t>
            </a:r>
            <a:r>
              <a:rPr lang="zh-CN" altLang="en-US" sz="2800">
                <a:ea typeface="楷体_GB2312" charset="-122"/>
              </a:rPr>
              <a:t>组成。</a:t>
            </a:r>
            <a:endParaRPr lang="zh-CN" altLang="en-US" sz="2800">
              <a:ea typeface="楷体_GB2312" charset="-122"/>
            </a:endParaRPr>
          </a:p>
          <a:p>
            <a:endParaRPr lang="zh-CN" altLang="en-US" sz="2800">
              <a:ea typeface="楷体_GB2312" charset="-122"/>
            </a:endParaRPr>
          </a:p>
          <a:p>
            <a:r>
              <a:rPr lang="zh-CN" altLang="en-US" sz="2800">
                <a:ea typeface="楷体_GB2312" charset="-122"/>
              </a:rPr>
              <a:t>基本功能是将人体中的</a:t>
            </a:r>
            <a:r>
              <a:rPr lang="zh-CN" altLang="en-US" sz="2800" b="1">
                <a:solidFill>
                  <a:srgbClr val="FF3300"/>
                </a:solidFill>
                <a:ea typeface="楷体_GB2312" charset="-122"/>
              </a:rPr>
              <a:t>废物、毒物</a:t>
            </a:r>
            <a:r>
              <a:rPr lang="zh-CN" altLang="en-US" sz="2800">
                <a:ea typeface="楷体_GB2312" charset="-122"/>
              </a:rPr>
              <a:t>通过尿的形式排出体外。</a:t>
            </a:r>
            <a:endParaRPr lang="zh-CN" altLang="en-US" sz="2800">
              <a:ea typeface="楷体_GB2312" charset="-122"/>
            </a:endParaRPr>
          </a:p>
        </p:txBody>
      </p:sp>
      <p:pic>
        <p:nvPicPr>
          <p:cNvPr id="2122" name="Picture 4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97463" y="3254375"/>
            <a:ext cx="4368800" cy="3813175"/>
          </a:xfrm>
          <a:prstGeom prst="rect">
            <a:avLst/>
          </a:prstGeom>
          <a:noFill/>
          <a:ln w="9525">
            <a:noFill/>
          </a:ln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0F8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125" name="Rectangle 2"/>
          <p:cNvSpPr/>
          <p:nvPr>
            <p:ph type="title"/>
          </p:nvPr>
        </p:nvSpPr>
        <p:spPr>
          <a:ln/>
        </p:spPr>
        <p:txBody>
          <a:bodyPr wrap="square" lIns="91440" tIns="45720" rIns="91440" bIns="45720" anchor="ctr"/>
          <a:p>
            <a:r>
              <a:rPr lang="zh-CN" altLang="en-US" b="1">
                <a:ea typeface="楷体_GB2312" charset="-122"/>
              </a:rPr>
              <a:t>（六）生殖系统</a:t>
            </a:r>
            <a:endParaRPr lang="zh-CN" altLang="en-US" b="1">
              <a:ea typeface="楷体_GB2312" charset="-122"/>
            </a:endParaRPr>
          </a:p>
        </p:txBody>
      </p:sp>
      <p:sp>
        <p:nvSpPr>
          <p:cNvPr id="2126" name="Rectangle 3"/>
          <p:cNvSpPr>
            <a:spLocks noGrp="1"/>
          </p:cNvSpPr>
          <p:nvPr>
            <p:ph type="body"/>
          </p:nvPr>
        </p:nvSpPr>
        <p:spPr>
          <a:xfrm>
            <a:off x="457200" y="1600200"/>
            <a:ext cx="8507413" cy="4525963"/>
          </a:xfrm>
          <a:ln/>
        </p:spPr>
        <p:txBody>
          <a:bodyPr wrap="square" lIns="91440" tIns="45720" rIns="91440" bIns="45720" anchor="t"/>
          <a:p>
            <a:pPr eaLnBrk="1" hangingPunct="1"/>
            <a:r>
              <a:rPr lang="zh-CN" altLang="en-US" sz="2000" b="1">
                <a:solidFill>
                  <a:schemeClr val="hlink"/>
                </a:solidFill>
                <a:effectLst>
                  <a:outerShdw blurRad="38100" dist="38100" dir="2700000">
                    <a:srgbClr val="C0C0C0"/>
                  </a:outerShdw>
                </a:effectLst>
                <a:latin typeface="楷体_GB2312" charset="-122"/>
                <a:ea typeface="楷体_GB2312" charset="-122"/>
              </a:rPr>
              <a:t>男性生殖系统</a:t>
            </a:r>
            <a:r>
              <a:rPr lang="zh-CN" altLang="en-US" sz="2000" b="1">
                <a:ea typeface="楷体_GB2312" charset="-122"/>
              </a:rPr>
              <a:t>——</a:t>
            </a:r>
            <a:r>
              <a:rPr lang="zh-CN" altLang="en-US" sz="2000" b="1">
                <a:latin typeface="楷体_GB2312" charset="-122"/>
                <a:ea typeface="楷体_GB2312" charset="-122"/>
              </a:rPr>
              <a:t>睾丸、附睾、输精管、精囊、前列腺、阴囊、阴茎等</a:t>
            </a:r>
            <a:endParaRPr lang="zh-CN" altLang="en-US" sz="2000" b="1">
              <a:latin typeface="楷体_GB2312" charset="-122"/>
              <a:ea typeface="楷体_GB2312" charset="-122"/>
            </a:endParaRPr>
          </a:p>
          <a:p>
            <a:pPr eaLnBrk="1" hangingPunct="1"/>
            <a:r>
              <a:rPr lang="zh-CN" altLang="en-US" sz="2000" b="1">
                <a:solidFill>
                  <a:schemeClr val="hlink"/>
                </a:solidFill>
                <a:effectLst>
                  <a:outerShdw blurRad="38100" dist="38100" dir="2700000">
                    <a:srgbClr val="C0C0C0"/>
                  </a:outerShdw>
                </a:effectLst>
                <a:latin typeface="楷体_GB2312" charset="-122"/>
                <a:ea typeface="楷体_GB2312" charset="-122"/>
              </a:rPr>
              <a:t>女性生殖系统</a:t>
            </a:r>
            <a:r>
              <a:rPr lang="zh-CN" altLang="en-US" sz="2000" b="1">
                <a:ea typeface="楷体_GB2312" charset="-122"/>
              </a:rPr>
              <a:t>——</a:t>
            </a:r>
            <a:r>
              <a:rPr lang="zh-CN" altLang="en-US" sz="2000" b="1">
                <a:latin typeface="楷体_GB2312" charset="-122"/>
                <a:ea typeface="楷体_GB2312" charset="-122"/>
              </a:rPr>
              <a:t>子宫、卵巢、输卵管、阴道、外生殖器等 </a:t>
            </a:r>
            <a:endParaRPr lang="zh-CN" altLang="en-US" sz="2000" b="1">
              <a:latin typeface="楷体_GB2312" charset="-122"/>
              <a:ea typeface="楷体_GB2312" charset="-122"/>
            </a:endParaRPr>
          </a:p>
          <a:p>
            <a:pPr eaLnBrk="1" hangingPunct="1"/>
            <a:r>
              <a:rPr lang="zh-CN" altLang="en-US" sz="2000" b="1">
                <a:solidFill>
                  <a:schemeClr val="hlink"/>
                </a:solidFill>
                <a:latin typeface="楷体_GB2312" charset="-122"/>
                <a:ea typeface="楷体_GB2312" charset="-122"/>
              </a:rPr>
              <a:t>功能：</a:t>
            </a:r>
            <a:r>
              <a:rPr lang="zh-CN" altLang="en-US" sz="2000" b="1">
                <a:latin typeface="楷体_GB2312" charset="-122"/>
                <a:ea typeface="楷体_GB2312" charset="-122"/>
              </a:rPr>
              <a:t>繁殖新个体，产生激素维持第二副性征</a:t>
            </a:r>
            <a:endParaRPr lang="zh-CN" altLang="en-US" sz="2000" b="1">
              <a:latin typeface="楷体_GB2312" charset="-122"/>
              <a:ea typeface="楷体_GB2312" charset="-122"/>
            </a:endParaRPr>
          </a:p>
          <a:p>
            <a:endParaRPr lang="zh-CN" altLang="en-US" sz="2000">
              <a:latin typeface="楷体_GB2312" charset="-122"/>
              <a:ea typeface="楷体_GB2312" charset="-122"/>
            </a:endParaRPr>
          </a:p>
        </p:txBody>
      </p:sp>
      <p:pic>
        <p:nvPicPr>
          <p:cNvPr id="2127" name="Picture 4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50875" y="3013075"/>
            <a:ext cx="8816975" cy="4054475"/>
          </a:xfrm>
          <a:prstGeom prst="rect">
            <a:avLst/>
          </a:prstGeom>
          <a:noFill/>
          <a:ln w="9525">
            <a:noFill/>
          </a:ln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0F8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130" name="Rectangle 2"/>
          <p:cNvSpPr/>
          <p:nvPr>
            <p:ph type="title"/>
          </p:nvPr>
        </p:nvSpPr>
        <p:spPr>
          <a:ln/>
        </p:spPr>
        <p:txBody>
          <a:bodyPr wrap="square" lIns="91440" tIns="45720" rIns="91440" bIns="45720" anchor="ctr"/>
          <a:p>
            <a:r>
              <a:rPr lang="zh-CN" altLang="en-US" b="1">
                <a:ea typeface="楷体_GB2312" charset="-122"/>
              </a:rPr>
              <a:t>（七）内分泌系统</a:t>
            </a:r>
            <a:endParaRPr lang="zh-CN" altLang="en-US" b="1">
              <a:ea typeface="楷体_GB2312" charset="-122"/>
            </a:endParaRPr>
          </a:p>
        </p:txBody>
      </p:sp>
      <p:sp>
        <p:nvSpPr>
          <p:cNvPr id="2131" name="Rectangle 3"/>
          <p:cNvSpPr/>
          <p:nvPr>
            <p:ph type="body"/>
          </p:nvPr>
        </p:nvSpPr>
        <p:spPr>
          <a:ln/>
        </p:spPr>
        <p:txBody>
          <a:bodyPr wrap="square" lIns="91440" tIns="45720" rIns="91440" bIns="45720" anchor="t"/>
          <a:p>
            <a:r>
              <a:rPr lang="zh-CN" altLang="en-US" sz="2400">
                <a:ea typeface="楷体_GB2312" charset="-122"/>
              </a:rPr>
              <a:t>由</a:t>
            </a:r>
            <a:r>
              <a:rPr lang="zh-CN" altLang="en-US" sz="2400" b="1">
                <a:solidFill>
                  <a:srgbClr val="FF3399"/>
                </a:solidFill>
                <a:ea typeface="楷体_GB2312" charset="-122"/>
              </a:rPr>
              <a:t>内分泌腺</a:t>
            </a:r>
            <a:r>
              <a:rPr lang="zh-CN" altLang="en-US" sz="2400">
                <a:ea typeface="楷体_GB2312" charset="-122"/>
              </a:rPr>
              <a:t>以及其他器官的</a:t>
            </a:r>
            <a:r>
              <a:rPr lang="zh-CN" altLang="en-US" sz="2400">
                <a:solidFill>
                  <a:srgbClr val="FF3399"/>
                </a:solidFill>
                <a:ea typeface="楷体_GB2312" charset="-122"/>
              </a:rPr>
              <a:t>内分泌细胞</a:t>
            </a:r>
            <a:r>
              <a:rPr lang="zh-CN" altLang="en-US" sz="2400">
                <a:ea typeface="楷体_GB2312" charset="-122"/>
              </a:rPr>
              <a:t>组成</a:t>
            </a:r>
            <a:endParaRPr lang="zh-CN" altLang="en-US" sz="2400">
              <a:ea typeface="楷体_GB2312" charset="-122"/>
            </a:endParaRPr>
          </a:p>
          <a:p>
            <a:r>
              <a:rPr lang="zh-CN" altLang="en-US" sz="2400" b="1">
                <a:solidFill>
                  <a:srgbClr val="FF3399"/>
                </a:solidFill>
                <a:ea typeface="楷体_GB2312" charset="-122"/>
              </a:rPr>
              <a:t>内分泌腺</a:t>
            </a:r>
            <a:r>
              <a:rPr lang="zh-CN" altLang="en-US" sz="2400">
                <a:ea typeface="楷体_GB2312" charset="-122"/>
              </a:rPr>
              <a:t>有</a:t>
            </a:r>
            <a:r>
              <a:rPr lang="zh-CN" altLang="en-US" sz="2400">
                <a:latin typeface="楷体_GB2312" charset="-122"/>
                <a:ea typeface="楷体_GB2312" charset="-122"/>
              </a:rPr>
              <a:t>脑垂体、松果体、甲状腺、甲状旁腺、胸腺、胰腺、肾上腺、性腺等</a:t>
            </a:r>
            <a:endParaRPr lang="zh-CN" altLang="en-US" sz="2400">
              <a:latin typeface="楷体_GB2312" charset="-122"/>
              <a:ea typeface="楷体_GB2312" charset="-122"/>
            </a:endParaRPr>
          </a:p>
          <a:p>
            <a:r>
              <a:rPr lang="zh-CN" altLang="en-US" sz="2400" b="1">
                <a:solidFill>
                  <a:srgbClr val="FF3399"/>
                </a:solidFill>
                <a:latin typeface="楷体_GB2312" charset="-122"/>
                <a:ea typeface="楷体_GB2312" charset="-122"/>
              </a:rPr>
              <a:t>功能</a:t>
            </a:r>
            <a:r>
              <a:rPr lang="en-US" altLang="zh-CN" sz="2400" b="1">
                <a:solidFill>
                  <a:srgbClr val="FF3399"/>
                </a:solidFill>
                <a:latin typeface="楷体_GB2312" charset="-122"/>
                <a:ea typeface="楷体_GB2312" charset="-122"/>
              </a:rPr>
              <a:t>:</a:t>
            </a:r>
            <a:r>
              <a:rPr lang="zh-CN" altLang="en-US" sz="2400">
                <a:latin typeface="楷体_GB2312" charset="-122"/>
                <a:ea typeface="楷体_GB2312" charset="-122"/>
              </a:rPr>
              <a:t>调节机体的物质代谢和体液平衡，保持内环境稳定</a:t>
            </a:r>
            <a:endParaRPr lang="zh-CN" altLang="en-US" sz="2400">
              <a:latin typeface="楷体_GB2312" charset="-122"/>
              <a:ea typeface="楷体_GB2312" charset="-122"/>
            </a:endParaRPr>
          </a:p>
        </p:txBody>
      </p:sp>
      <p:pic>
        <p:nvPicPr>
          <p:cNvPr id="2132" name="Picture 4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804863" y="3384550"/>
            <a:ext cx="8585200" cy="3562350"/>
          </a:xfrm>
          <a:prstGeom prst="rect">
            <a:avLst/>
          </a:prstGeom>
          <a:noFill/>
          <a:ln w="9525">
            <a:noFill/>
          </a:ln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0F8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135" name="Rectangle 2"/>
          <p:cNvSpPr/>
          <p:nvPr>
            <p:ph type="title"/>
          </p:nvPr>
        </p:nvSpPr>
        <p:spPr>
          <a:ln/>
        </p:spPr>
        <p:txBody>
          <a:bodyPr wrap="square" lIns="91440" tIns="45720" rIns="91440" bIns="45720" anchor="ctr"/>
          <a:p>
            <a:r>
              <a:rPr lang="zh-CN" altLang="en-US" b="1">
                <a:ea typeface="楷体_GB2312" charset="-122"/>
              </a:rPr>
              <a:t>（八）神经系统</a:t>
            </a:r>
            <a:endParaRPr lang="zh-CN" altLang="en-US" b="1">
              <a:ea typeface="楷体_GB2312" charset="-122"/>
            </a:endParaRPr>
          </a:p>
        </p:txBody>
      </p:sp>
      <p:sp>
        <p:nvSpPr>
          <p:cNvPr id="2136" name="Freeform 35"/>
          <p:cNvSpPr/>
          <p:nvPr/>
        </p:nvSpPr>
        <p:spPr>
          <a:xfrm flipH="1">
            <a:off x="881063" y="2867025"/>
            <a:ext cx="382587" cy="1828800"/>
          </a:xfrm>
          <a:solidFill>
            <a:srgbClr val="113A59"/>
          </a:solidFill>
          <a:ln w="9525">
            <a:noFill/>
          </a:ln>
        </p:spPr>
        <p:txBody>
          <a:bodyPr/>
          <a:p>
            <a:endParaRPr lang="zh-CN" altLang="en-US"/>
          </a:p>
        </p:txBody>
      </p:sp>
      <p:sp>
        <p:nvSpPr>
          <p:cNvPr id="2137" name="Freeform 35"/>
          <p:cNvSpPr/>
          <p:nvPr/>
        </p:nvSpPr>
        <p:spPr>
          <a:xfrm flipH="1">
            <a:off x="2182813" y="1752600"/>
            <a:ext cx="384175" cy="1308100"/>
          </a:xfrm>
          <a:solidFill>
            <a:srgbClr val="113A59"/>
          </a:solidFill>
          <a:ln w="9525">
            <a:noFill/>
          </a:ln>
        </p:spPr>
        <p:txBody>
          <a:bodyPr/>
          <a:p>
            <a:endParaRPr lang="zh-CN" altLang="en-US"/>
          </a:p>
        </p:txBody>
      </p:sp>
      <p:sp>
        <p:nvSpPr>
          <p:cNvPr id="2138" name="Freeform 35"/>
          <p:cNvSpPr/>
          <p:nvPr/>
        </p:nvSpPr>
        <p:spPr>
          <a:xfrm flipH="1">
            <a:off x="3181350" y="1530350"/>
            <a:ext cx="382588" cy="1085850"/>
          </a:xfrm>
          <a:solidFill>
            <a:srgbClr val="113A59"/>
          </a:solidFill>
          <a:ln w="9525">
            <a:noFill/>
          </a:ln>
        </p:spPr>
        <p:txBody>
          <a:bodyPr/>
          <a:p>
            <a:endParaRPr lang="zh-CN" altLang="en-US"/>
          </a:p>
        </p:txBody>
      </p:sp>
      <p:sp>
        <p:nvSpPr>
          <p:cNvPr id="2139" name="Freeform 35"/>
          <p:cNvSpPr/>
          <p:nvPr/>
        </p:nvSpPr>
        <p:spPr>
          <a:xfrm flipH="1">
            <a:off x="2108200" y="4276725"/>
            <a:ext cx="382588" cy="1308100"/>
          </a:xfrm>
          <a:solidFill>
            <a:srgbClr val="113A59"/>
          </a:solidFill>
          <a:ln w="9525">
            <a:noFill/>
          </a:ln>
        </p:spPr>
        <p:txBody>
          <a:bodyPr/>
          <a:p>
            <a:endParaRPr lang="zh-CN" altLang="en-US"/>
          </a:p>
        </p:txBody>
      </p:sp>
      <p:sp>
        <p:nvSpPr>
          <p:cNvPr id="2140" name="Text Box 14"/>
          <p:cNvSpPr/>
          <p:nvPr/>
        </p:nvSpPr>
        <p:spPr>
          <a:xfrm>
            <a:off x="344488" y="2790825"/>
            <a:ext cx="461962" cy="1855788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p>
            <a:pPr>
              <a:spcBef>
                <a:spcPct val="50000"/>
              </a:spcBef>
            </a:pPr>
            <a:r>
              <a:rPr lang="zh-CN" altLang="en-US" sz="2800" b="1">
                <a:solidFill>
                  <a:srgbClr val="FF3300"/>
                </a:solidFill>
                <a:latin typeface="楷体_GB2312" charset="-122"/>
                <a:ea typeface="楷体_GB2312" charset="-122"/>
              </a:rPr>
              <a:t>神经系统</a:t>
            </a:r>
            <a:endParaRPr lang="zh-CN" altLang="en-US" sz="2800" b="1">
              <a:solidFill>
                <a:srgbClr val="FF3300"/>
              </a:solidFill>
              <a:latin typeface="楷体_GB2312" charset="-122"/>
              <a:ea typeface="楷体_GB2312" charset="-122"/>
            </a:endParaRPr>
          </a:p>
        </p:txBody>
      </p:sp>
      <p:sp>
        <p:nvSpPr>
          <p:cNvPr id="2141" name="Text Box 16"/>
          <p:cNvSpPr/>
          <p:nvPr/>
        </p:nvSpPr>
        <p:spPr>
          <a:xfrm flipH="1">
            <a:off x="1339850" y="3905250"/>
            <a:ext cx="711200" cy="160020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p>
            <a:pPr>
              <a:spcBef>
                <a:spcPct val="50000"/>
              </a:spcBef>
            </a:pPr>
            <a:r>
              <a:rPr lang="zh-CN" altLang="en-US" sz="2400" b="1">
                <a:solidFill>
                  <a:schemeClr val="hlink"/>
                </a:solidFill>
                <a:latin typeface="楷体_GB2312" charset="-122"/>
                <a:ea typeface="楷体_GB2312" charset="-122"/>
              </a:rPr>
              <a:t>周围神经</a:t>
            </a:r>
            <a:endParaRPr lang="zh-CN" altLang="en-US" sz="2400" b="1">
              <a:solidFill>
                <a:schemeClr val="hlink"/>
              </a:solidFill>
              <a:latin typeface="楷体_GB2312" charset="-122"/>
              <a:ea typeface="楷体_GB2312" charset="-122"/>
            </a:endParaRPr>
          </a:p>
        </p:txBody>
      </p:sp>
      <p:sp>
        <p:nvSpPr>
          <p:cNvPr id="2142" name="Text Box 17"/>
          <p:cNvSpPr/>
          <p:nvPr/>
        </p:nvSpPr>
        <p:spPr>
          <a:xfrm>
            <a:off x="2566988" y="2940050"/>
            <a:ext cx="1379537" cy="471488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p>
            <a:pPr>
              <a:spcBef>
                <a:spcPct val="50000"/>
              </a:spcBef>
            </a:pPr>
            <a:r>
              <a:rPr lang="zh-CN" altLang="en-US" sz="2400" b="1">
                <a:solidFill>
                  <a:srgbClr val="33CC33"/>
                </a:solidFill>
                <a:latin typeface="楷体_GB2312" charset="-122"/>
                <a:ea typeface="楷体_GB2312" charset="-122"/>
              </a:rPr>
              <a:t>脊髓</a:t>
            </a:r>
            <a:endParaRPr lang="zh-CN" altLang="en-US" sz="2400" b="1">
              <a:solidFill>
                <a:srgbClr val="33CC33"/>
              </a:solidFill>
              <a:latin typeface="楷体_GB2312" charset="-122"/>
              <a:ea typeface="楷体_GB2312" charset="-122"/>
            </a:endParaRPr>
          </a:p>
        </p:txBody>
      </p:sp>
      <p:sp>
        <p:nvSpPr>
          <p:cNvPr id="2143" name="Text Box 18"/>
          <p:cNvSpPr/>
          <p:nvPr/>
        </p:nvSpPr>
        <p:spPr>
          <a:xfrm>
            <a:off x="3794125" y="1382713"/>
            <a:ext cx="1379538" cy="1654175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p>
            <a:pPr>
              <a:spcBef>
                <a:spcPct val="50000"/>
              </a:spcBef>
            </a:pPr>
            <a:r>
              <a:rPr lang="zh-CN" altLang="en-US" b="1">
                <a:latin typeface="楷体_GB2312" charset="-122"/>
                <a:ea typeface="楷体_GB2312" charset="-122"/>
              </a:rPr>
              <a:t>大脑</a:t>
            </a:r>
            <a:endParaRPr lang="zh-CN" altLang="en-US" b="1">
              <a:latin typeface="楷体_GB2312" charset="-122"/>
              <a:ea typeface="楷体_GB2312" charset="-122"/>
            </a:endParaRPr>
          </a:p>
          <a:p>
            <a:pPr>
              <a:spcBef>
                <a:spcPct val="50000"/>
              </a:spcBef>
            </a:pPr>
            <a:r>
              <a:rPr lang="zh-CN" altLang="en-US" b="1">
                <a:latin typeface="楷体_GB2312" charset="-122"/>
                <a:ea typeface="楷体_GB2312" charset="-122"/>
              </a:rPr>
              <a:t>小脑</a:t>
            </a:r>
            <a:endParaRPr lang="zh-CN" altLang="en-US" b="1">
              <a:latin typeface="楷体_GB2312" charset="-122"/>
              <a:ea typeface="楷体_GB2312" charset="-122"/>
            </a:endParaRPr>
          </a:p>
          <a:p>
            <a:pPr>
              <a:spcBef>
                <a:spcPct val="50000"/>
              </a:spcBef>
            </a:pPr>
            <a:r>
              <a:rPr lang="zh-CN" altLang="en-US" b="1">
                <a:latin typeface="楷体_GB2312" charset="-122"/>
                <a:ea typeface="楷体_GB2312" charset="-122"/>
              </a:rPr>
              <a:t>脑干</a:t>
            </a:r>
            <a:endParaRPr lang="zh-CN" altLang="en-US" b="1">
              <a:latin typeface="楷体_GB2312" charset="-122"/>
              <a:ea typeface="楷体_GB2312" charset="-122"/>
            </a:endParaRPr>
          </a:p>
          <a:p>
            <a:pPr>
              <a:spcBef>
                <a:spcPct val="50000"/>
              </a:spcBef>
            </a:pPr>
            <a:r>
              <a:rPr lang="zh-CN" altLang="en-US" b="1">
                <a:latin typeface="楷体_GB2312" charset="-122"/>
                <a:ea typeface="楷体_GB2312" charset="-122"/>
              </a:rPr>
              <a:t>间脑</a:t>
            </a:r>
            <a:endParaRPr lang="zh-CN" altLang="en-US" b="1">
              <a:latin typeface="楷体_GB2312" charset="-122"/>
              <a:ea typeface="楷体_GB2312" charset="-122"/>
            </a:endParaRPr>
          </a:p>
        </p:txBody>
      </p:sp>
      <p:sp>
        <p:nvSpPr>
          <p:cNvPr id="2144" name="Text Box 19"/>
          <p:cNvSpPr/>
          <p:nvPr/>
        </p:nvSpPr>
        <p:spPr>
          <a:xfrm>
            <a:off x="1417638" y="1901825"/>
            <a:ext cx="536575" cy="1598613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p>
            <a:pPr>
              <a:spcBef>
                <a:spcPct val="50000"/>
              </a:spcBef>
            </a:pPr>
            <a:r>
              <a:rPr lang="zh-CN" altLang="en-US" sz="2400" b="1">
                <a:solidFill>
                  <a:schemeClr val="hlink"/>
                </a:solidFill>
                <a:latin typeface="楷体_GB2312" charset="-122"/>
                <a:ea typeface="楷体_GB2312" charset="-122"/>
              </a:rPr>
              <a:t>中枢神经</a:t>
            </a:r>
            <a:endParaRPr lang="zh-CN" altLang="en-US" sz="2400" b="1">
              <a:solidFill>
                <a:schemeClr val="hlink"/>
              </a:solidFill>
              <a:latin typeface="楷体_GB2312" charset="-122"/>
              <a:ea typeface="楷体_GB2312" charset="-122"/>
            </a:endParaRPr>
          </a:p>
        </p:txBody>
      </p:sp>
      <p:sp>
        <p:nvSpPr>
          <p:cNvPr id="2145" name="Text Box 20"/>
          <p:cNvSpPr/>
          <p:nvPr/>
        </p:nvSpPr>
        <p:spPr>
          <a:xfrm>
            <a:off x="2644775" y="1530350"/>
            <a:ext cx="536575" cy="46990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p>
            <a:pPr>
              <a:spcBef>
                <a:spcPct val="50000"/>
              </a:spcBef>
            </a:pPr>
            <a:r>
              <a:rPr lang="zh-CN" altLang="en-US" sz="2400" b="1">
                <a:solidFill>
                  <a:srgbClr val="33CC33"/>
                </a:solidFill>
                <a:latin typeface="楷体_GB2312" charset="-122"/>
                <a:ea typeface="楷体_GB2312" charset="-122"/>
              </a:rPr>
              <a:t>脑</a:t>
            </a:r>
            <a:endParaRPr lang="zh-CN" altLang="en-US" sz="2400" b="1">
              <a:solidFill>
                <a:srgbClr val="33CC33"/>
              </a:solidFill>
              <a:latin typeface="楷体_GB2312" charset="-122"/>
              <a:ea typeface="楷体_GB2312" charset="-122"/>
            </a:endParaRPr>
          </a:p>
        </p:txBody>
      </p:sp>
      <p:sp>
        <p:nvSpPr>
          <p:cNvPr id="2146" name="Text Box 21"/>
          <p:cNvSpPr/>
          <p:nvPr/>
        </p:nvSpPr>
        <p:spPr>
          <a:xfrm>
            <a:off x="2566988" y="4349750"/>
            <a:ext cx="1609725" cy="1228725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p>
            <a:pPr>
              <a:spcBef>
                <a:spcPct val="50000"/>
              </a:spcBef>
            </a:pPr>
            <a:r>
              <a:rPr lang="en-US" altLang="zh-CN" b="1">
                <a:latin typeface="楷体_GB2312" charset="-122"/>
                <a:ea typeface="楷体_GB2312" charset="-122"/>
              </a:rPr>
              <a:t>12</a:t>
            </a:r>
            <a:r>
              <a:rPr lang="zh-CN" altLang="en-US" b="1">
                <a:latin typeface="楷体_GB2312" charset="-122"/>
                <a:ea typeface="楷体_GB2312" charset="-122"/>
              </a:rPr>
              <a:t>对脑神经</a:t>
            </a:r>
            <a:endParaRPr lang="zh-CN" altLang="en-US" b="1">
              <a:latin typeface="楷体_GB2312" charset="-122"/>
              <a:ea typeface="楷体_GB2312" charset="-122"/>
            </a:endParaRPr>
          </a:p>
          <a:p>
            <a:pPr>
              <a:spcBef>
                <a:spcPct val="50000"/>
              </a:spcBef>
            </a:pPr>
            <a:r>
              <a:rPr lang="en-US" altLang="zh-CN" b="1">
                <a:latin typeface="楷体_GB2312" charset="-122"/>
                <a:ea typeface="楷体_GB2312" charset="-122"/>
              </a:rPr>
              <a:t>31</a:t>
            </a:r>
            <a:r>
              <a:rPr lang="zh-CN" altLang="en-US" b="1">
                <a:latin typeface="楷体_GB2312" charset="-122"/>
                <a:ea typeface="楷体_GB2312" charset="-122"/>
              </a:rPr>
              <a:t>对脊神经</a:t>
            </a:r>
            <a:endParaRPr lang="zh-CN" altLang="en-US" b="1">
              <a:latin typeface="楷体_GB2312" charset="-122"/>
              <a:ea typeface="楷体_GB2312" charset="-122"/>
            </a:endParaRPr>
          </a:p>
          <a:p>
            <a:pPr>
              <a:spcBef>
                <a:spcPct val="50000"/>
              </a:spcBef>
            </a:pPr>
            <a:r>
              <a:rPr lang="zh-CN" altLang="en-US" b="1">
                <a:latin typeface="楷体_GB2312" charset="-122"/>
                <a:ea typeface="楷体_GB2312" charset="-122"/>
              </a:rPr>
              <a:t>植物性神经</a:t>
            </a:r>
            <a:endParaRPr lang="zh-CN" altLang="en-US" b="1">
              <a:latin typeface="楷体_GB2312" charset="-122"/>
              <a:ea typeface="楷体_GB2312" charset="-122"/>
            </a:endParaRPr>
          </a:p>
        </p:txBody>
      </p:sp>
      <p:pic>
        <p:nvPicPr>
          <p:cNvPr id="2147" name="Picture 25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329113" y="3089275"/>
            <a:ext cx="5113337" cy="3783013"/>
          </a:xfrm>
          <a:prstGeom prst="rect">
            <a:avLst/>
          </a:prstGeom>
          <a:noFill/>
          <a:ln w="9525">
            <a:noFill/>
          </a:ln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0F8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150" name="Rectangle 2"/>
          <p:cNvSpPr/>
          <p:nvPr>
            <p:ph type="title"/>
          </p:nvPr>
        </p:nvSpPr>
        <p:spPr>
          <a:xfrm>
            <a:off x="420688" y="195263"/>
            <a:ext cx="8761412" cy="1177925"/>
          </a:xfrm>
          <a:ln/>
        </p:spPr>
        <p:txBody>
          <a:bodyPr wrap="square" lIns="91440" tIns="45720" rIns="91440" bIns="45720" anchor="ctr"/>
          <a:p>
            <a:r>
              <a:rPr lang="zh-CN" altLang="en-US" b="1">
                <a:ea typeface="楷体_GB2312" charset="-122"/>
              </a:rPr>
              <a:t>脑</a:t>
            </a:r>
            <a:endParaRPr lang="zh-CN" altLang="en-US" b="1">
              <a:ea typeface="楷体_GB2312" charset="-122"/>
            </a:endParaRPr>
          </a:p>
        </p:txBody>
      </p:sp>
      <p:sp>
        <p:nvSpPr>
          <p:cNvPr id="2151" name="Rectangle 3"/>
          <p:cNvSpPr/>
          <p:nvPr>
            <p:ph type="body"/>
          </p:nvPr>
        </p:nvSpPr>
        <p:spPr>
          <a:ln/>
        </p:spPr>
        <p:txBody>
          <a:bodyPr wrap="square" lIns="91440" tIns="45720" rIns="91440" bIns="45720" anchor="t"/>
          <a:p>
            <a:r>
              <a:rPr lang="zh-CN" altLang="en-US" sz="2800">
                <a:ea typeface="楷体_GB2312" charset="-122"/>
              </a:rPr>
              <a:t>大脑分左右两个半球，分别控制</a:t>
            </a:r>
            <a:r>
              <a:rPr lang="zh-CN" altLang="en-US" sz="2800" b="1">
                <a:solidFill>
                  <a:srgbClr val="FF3300"/>
                </a:solidFill>
                <a:ea typeface="楷体_GB2312" charset="-122"/>
              </a:rPr>
              <a:t>对侧</a:t>
            </a:r>
            <a:r>
              <a:rPr lang="zh-CN" altLang="en-US" sz="2800">
                <a:ea typeface="楷体_GB2312" charset="-122"/>
              </a:rPr>
              <a:t>身体活动、感觉以及半个视野的视觉。</a:t>
            </a:r>
            <a:endParaRPr lang="zh-CN" altLang="en-US" sz="2800">
              <a:ea typeface="楷体_GB2312" charset="-122"/>
            </a:endParaRPr>
          </a:p>
          <a:p>
            <a:r>
              <a:rPr lang="zh-CN" altLang="en-US" sz="2800" b="1">
                <a:solidFill>
                  <a:srgbClr val="FF3300"/>
                </a:solidFill>
                <a:latin typeface="楷体_GB2312" charset="-122"/>
                <a:ea typeface="楷体_GB2312" charset="-122"/>
              </a:rPr>
              <a:t>左半球</a:t>
            </a:r>
            <a:r>
              <a:rPr lang="zh-CN" altLang="en-US" sz="2800">
                <a:latin typeface="楷体_GB2312" charset="-122"/>
                <a:ea typeface="楷体_GB2312" charset="-122"/>
              </a:rPr>
              <a:t>支配右利手者99%的讲话、理解力；支配左利手者60%的讲话、理解能力</a:t>
            </a:r>
            <a:endParaRPr lang="zh-CN" altLang="en-US" sz="2800">
              <a:latin typeface="楷体_GB2312" charset="-122"/>
              <a:ea typeface="楷体_GB2312" charset="-122"/>
            </a:endParaRPr>
          </a:p>
          <a:p>
            <a:r>
              <a:rPr lang="zh-CN" altLang="en-US" sz="2800" b="1">
                <a:solidFill>
                  <a:srgbClr val="FF3300"/>
                </a:solidFill>
                <a:latin typeface="楷体_GB2312" charset="-122"/>
                <a:ea typeface="楷体_GB2312" charset="-122"/>
              </a:rPr>
              <a:t>右半球</a:t>
            </a:r>
            <a:r>
              <a:rPr lang="zh-CN" altLang="en-US" sz="2800">
                <a:latin typeface="楷体_GB2312" charset="-122"/>
                <a:ea typeface="楷体_GB2312" charset="-122"/>
              </a:rPr>
              <a:t>支配右利手者1%的讲话、理解力；支配左利手者40%的讲话、理解能力</a:t>
            </a:r>
            <a:endParaRPr lang="zh-CN" altLang="en-US" sz="2800">
              <a:latin typeface="楷体_GB2312" charset="-122"/>
              <a:ea typeface="楷体_GB2312" charset="-122"/>
            </a:endParaRPr>
          </a:p>
          <a:p>
            <a:r>
              <a:rPr lang="zh-CN" altLang="en-US" sz="2800" b="1">
                <a:solidFill>
                  <a:srgbClr val="FF3300"/>
                </a:solidFill>
                <a:latin typeface="楷体_GB2312" charset="-122"/>
                <a:ea typeface="楷体_GB2312" charset="-122"/>
              </a:rPr>
              <a:t>小脑</a:t>
            </a:r>
            <a:r>
              <a:rPr lang="zh-CN" altLang="en-US" sz="2800">
                <a:latin typeface="楷体_GB2312" charset="-122"/>
                <a:ea typeface="楷体_GB2312" charset="-122"/>
              </a:rPr>
              <a:t>：控制身体的平衡能力</a:t>
            </a:r>
            <a:endParaRPr lang="zh-CN" altLang="en-US" sz="2800">
              <a:latin typeface="楷体_GB2312" charset="-122"/>
              <a:ea typeface="楷体_GB2312" charset="-122"/>
            </a:endParaRPr>
          </a:p>
          <a:p>
            <a:r>
              <a:rPr lang="zh-CN" altLang="en-US" sz="2800" b="1">
                <a:solidFill>
                  <a:srgbClr val="FF3300"/>
                </a:solidFill>
                <a:ea typeface="楷体_GB2312" charset="-122"/>
                <a:sym typeface="Arial" panose="020B0604020202020204" pitchFamily="34" charset="0"/>
              </a:rPr>
              <a:t>脑干：</a:t>
            </a:r>
            <a:r>
              <a:rPr lang="zh-CN" altLang="en-US" sz="2800">
                <a:ea typeface="楷体_GB2312" charset="-122"/>
                <a:sym typeface="Arial" panose="020B0604020202020204" pitchFamily="34" charset="0"/>
              </a:rPr>
              <a:t>分管部分视力、听力、说话、吞咽、情绪等</a:t>
            </a:r>
            <a:endParaRPr lang="zh-CN" altLang="en-US" sz="2800">
              <a:latin typeface="楷体_GB2312" charset="-122"/>
              <a:ea typeface="楷体_GB2312" charset="-122"/>
            </a:endParaRPr>
          </a:p>
          <a:p>
            <a:endParaRPr lang="zh-CN" altLang="en-US" sz="2800">
              <a:ea typeface="楷体_GB2312" charset="-122"/>
            </a:endParaRPr>
          </a:p>
          <a:p>
            <a:endParaRPr lang="zh-CN" altLang="en-US" sz="2800"/>
          </a:p>
        </p:txBody>
      </p:sp>
      <p:pic>
        <p:nvPicPr>
          <p:cNvPr id="2152" name="Picture 2"/>
          <p:cNvPicPr>
            <a:picLocks noChangeAspect="1"/>
          </p:cNvPicPr>
          <p:nvPr/>
        </p:nvPicPr>
        <p:blipFill>
          <a:blip r:embed="rId1"/>
          <a:srcRect l="23592" t="8272" r="16447" b="2959"/>
          <a:stretch>
            <a:fillRect/>
          </a:stretch>
        </p:blipFill>
        <p:spPr>
          <a:xfrm>
            <a:off x="6629400" y="566738"/>
            <a:ext cx="730250" cy="1044575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2153" name="Text Box 6"/>
          <p:cNvSpPr/>
          <p:nvPr/>
        </p:nvSpPr>
        <p:spPr>
          <a:xfrm>
            <a:off x="7321550" y="788988"/>
            <a:ext cx="2146300" cy="53340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p>
            <a:pPr>
              <a:spcBef>
                <a:spcPct val="50000"/>
              </a:spcBef>
            </a:pPr>
            <a:r>
              <a:rPr lang="zh-CN" altLang="en-US" sz="1400" b="1">
                <a:solidFill>
                  <a:schemeClr val="hlink"/>
                </a:solidFill>
                <a:ea typeface="楷体_GB2312" charset="-122"/>
              </a:rPr>
              <a:t>老年人容易摔倒是脑的哪部分出现问题？</a:t>
            </a:r>
            <a:endParaRPr lang="zh-CN" altLang="en-US" sz="1400" b="1">
              <a:solidFill>
                <a:schemeClr val="hlink"/>
              </a:solidFill>
              <a:ea typeface="楷体_GB2312" charset="-122"/>
            </a:endParaRPr>
          </a:p>
        </p:txBody>
      </p:sp>
      <p:sp>
        <p:nvSpPr>
          <p:cNvPr id="2154" name="Text Box 7"/>
          <p:cNvSpPr/>
          <p:nvPr/>
        </p:nvSpPr>
        <p:spPr>
          <a:xfrm>
            <a:off x="7702550" y="1382713"/>
            <a:ext cx="1457325" cy="377825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p>
            <a:pPr algn="ctr">
              <a:spcBef>
                <a:spcPct val="50000"/>
              </a:spcBef>
            </a:pPr>
            <a:r>
              <a:rPr lang="zh-CN" altLang="en-US" b="1">
                <a:solidFill>
                  <a:srgbClr val="FF3300"/>
                </a:solidFill>
                <a:ea typeface="楷体_GB2312" charset="-122"/>
              </a:rPr>
              <a:t>小脑</a:t>
            </a:r>
            <a:endParaRPr lang="zh-CN" altLang="en-US" b="1">
              <a:solidFill>
                <a:srgbClr val="FF3300"/>
              </a:solidFill>
              <a:ea typeface="楷体_GB2312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nodeType="clickEffect">
                                  <p:childTnLst>
                                    <p:set>
                                      <p:cBhvr additive="base"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 additive="base">
                                        <p:cTn id="7" dur="500"/>
                                        <p:tgtEl>
                                          <p:spTgt spid="21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5" presetClass="entr" presetSubtype="10" fill="hold" grpId="0" nodeType="withEffect">
                                  <p:childTnLst>
                                    <p:set>
                                      <p:cBhvr additive="base"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 additive="base">
                                        <p:cTn id="10" dur="500"/>
                                        <p:tgtEl>
                                          <p:spTgt spid="21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" presetClass="entr" presetSubtype="4" fill="hold" grpId="1" nodeType="clickEffect">
                                  <p:childTnLst>
                                    <p:set>
                                      <p:cBhvr additive="base"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215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215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53" grpId="0" animBg="1"/>
      <p:bldP spid="2154" grpId="1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0F8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157" name="Rectangle 2"/>
          <p:cNvSpPr/>
          <p:nvPr>
            <p:ph type="title"/>
          </p:nvPr>
        </p:nvSpPr>
        <p:spPr>
          <a:ln/>
        </p:spPr>
        <p:txBody>
          <a:bodyPr wrap="square" lIns="91440" tIns="45720" rIns="91440" bIns="45720" anchor="ctr"/>
          <a:p>
            <a:r>
              <a:rPr lang="zh-CN" altLang="en-US" b="1">
                <a:ea typeface="楷体_GB2312" charset="-122"/>
              </a:rPr>
              <a:t>脊髓</a:t>
            </a:r>
            <a:endParaRPr lang="zh-CN" altLang="en-US" b="1">
              <a:ea typeface="楷体_GB2312" charset="-122"/>
            </a:endParaRPr>
          </a:p>
        </p:txBody>
      </p:sp>
      <p:sp>
        <p:nvSpPr>
          <p:cNvPr id="2158" name="Rectangle 3"/>
          <p:cNvSpPr>
            <a:spLocks noGrp="1"/>
          </p:cNvSpPr>
          <p:nvPr>
            <p:ph type="body"/>
          </p:nvPr>
        </p:nvSpPr>
        <p:spPr>
          <a:ln/>
        </p:spPr>
        <p:txBody>
          <a:bodyPr wrap="square" lIns="91440" tIns="45720" rIns="91440" bIns="45720" anchor="t"/>
          <a:p>
            <a:pPr eaLnBrk="1" hangingPunct="1"/>
            <a:r>
              <a:rPr lang="zh-CN" altLang="en-US" sz="2800" b="1">
                <a:effectLst>
                  <a:outerShdw blurRad="38100" dist="38100" dir="2700000">
                    <a:srgbClr val="C0C0C0"/>
                  </a:outerShdw>
                </a:effectLst>
                <a:latin typeface="楷体_GB2312" charset="-122"/>
                <a:ea typeface="楷体_GB2312" charset="-122"/>
              </a:rPr>
              <a:t>功能</a:t>
            </a:r>
            <a:endParaRPr lang="zh-CN" altLang="en-US" sz="2800" b="1">
              <a:effectLst>
                <a:outerShdw blurRad="38100" dist="38100" dir="2700000">
                  <a:srgbClr val="C0C0C0"/>
                </a:outerShdw>
              </a:effectLst>
              <a:latin typeface="楷体_GB2312" charset="-122"/>
              <a:ea typeface="楷体_GB2312" charset="-122"/>
            </a:endParaRPr>
          </a:p>
          <a:p>
            <a:pPr eaLnBrk="1" hangingPunct="1">
              <a:buNone/>
            </a:pPr>
            <a:r>
              <a:rPr lang="zh-CN" altLang="en-US" sz="2800">
                <a:latin typeface="楷体_GB2312" charset="-122"/>
                <a:ea typeface="楷体_GB2312" charset="-122"/>
              </a:rPr>
              <a:t>  1、感觉与运动的传导</a:t>
            </a:r>
            <a:endParaRPr lang="zh-CN" altLang="en-US" sz="2800">
              <a:latin typeface="楷体_GB2312" charset="-122"/>
              <a:ea typeface="楷体_GB2312" charset="-122"/>
            </a:endParaRPr>
          </a:p>
          <a:p>
            <a:pPr eaLnBrk="1" hangingPunct="1">
              <a:buNone/>
            </a:pPr>
            <a:r>
              <a:rPr lang="zh-CN" altLang="en-US" sz="2800">
                <a:latin typeface="楷体_GB2312" charset="-122"/>
                <a:ea typeface="楷体_GB2312" charset="-122"/>
              </a:rPr>
              <a:t>  2、完成某些基本反射活动，如腱反射，也能完     成排尿、排便反射，正常由脑控制</a:t>
            </a:r>
            <a:endParaRPr lang="zh-CN" altLang="en-US" sz="2800">
              <a:latin typeface="楷体_GB2312" charset="-122"/>
              <a:ea typeface="楷体_GB2312" charset="-122"/>
            </a:endParaRPr>
          </a:p>
          <a:p>
            <a:endParaRPr lang="zh-CN" altLang="en-US" sz="2800">
              <a:latin typeface="楷体_GB2312" charset="-122"/>
              <a:ea typeface="楷体_GB2312" charset="-122"/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0F8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161" name="Rectangle 2"/>
          <p:cNvSpPr/>
          <p:nvPr>
            <p:ph type="title"/>
          </p:nvPr>
        </p:nvSpPr>
        <p:spPr>
          <a:ln/>
        </p:spPr>
        <p:txBody>
          <a:bodyPr wrap="square" lIns="91440" tIns="45720" rIns="91440" bIns="45720" anchor="ctr"/>
          <a:p>
            <a:r>
              <a:rPr lang="zh-CN" altLang="en-US" b="1">
                <a:ea typeface="楷体_GB2312" charset="-122"/>
              </a:rPr>
              <a:t>（九）感觉系统</a:t>
            </a:r>
            <a:endParaRPr lang="zh-CN" altLang="en-US" b="1">
              <a:ea typeface="楷体_GB2312" charset="-122"/>
            </a:endParaRPr>
          </a:p>
        </p:txBody>
      </p:sp>
      <p:sp>
        <p:nvSpPr>
          <p:cNvPr id="2162" name="Rectangle 3"/>
          <p:cNvSpPr>
            <a:spLocks noGrp="1"/>
          </p:cNvSpPr>
          <p:nvPr>
            <p:ph type="body"/>
          </p:nvPr>
        </p:nvSpPr>
        <p:spPr>
          <a:ln/>
        </p:spPr>
        <p:txBody>
          <a:bodyPr wrap="square" lIns="91440" tIns="45720" rIns="91440" bIns="45720" anchor="t"/>
          <a:p>
            <a:pPr eaLnBrk="1" hangingPunct="1"/>
            <a:r>
              <a:rPr lang="zh-CN" altLang="en-US" sz="2800" b="1">
                <a:effectLst>
                  <a:outerShdw blurRad="38100" dist="38100" dir="2700000">
                    <a:srgbClr val="C0C0C0"/>
                  </a:outerShdw>
                </a:effectLst>
                <a:latin typeface="楷体_GB2312" charset="-122"/>
                <a:ea typeface="楷体_GB2312" charset="-122"/>
              </a:rPr>
              <a:t>感受器</a:t>
            </a:r>
            <a:r>
              <a:rPr lang="zh-CN" altLang="en-US" sz="2800" b="1">
                <a:latin typeface="楷体_GB2312" charset="-122"/>
                <a:ea typeface="楷体_GB2312" charset="-122"/>
              </a:rPr>
              <a:t>----据其部位和接受刺激的来源分三类：</a:t>
            </a:r>
            <a:endParaRPr lang="zh-CN" altLang="en-US" sz="2800" b="1">
              <a:latin typeface="楷体_GB2312" charset="-122"/>
              <a:ea typeface="楷体_GB2312" charset="-122"/>
            </a:endParaRPr>
          </a:p>
          <a:p>
            <a:pPr eaLnBrk="1" hangingPunct="1"/>
            <a:endParaRPr lang="zh-CN" altLang="en-US" sz="2800" b="1">
              <a:latin typeface="楷体_GB2312" charset="-122"/>
              <a:ea typeface="楷体_GB2312" charset="-122"/>
            </a:endParaRPr>
          </a:p>
          <a:p>
            <a:pPr eaLnBrk="1" hangingPunct="1">
              <a:buNone/>
            </a:pPr>
            <a:r>
              <a:rPr lang="zh-CN" altLang="en-US" sz="2800" b="1">
                <a:latin typeface="楷体_GB2312" charset="-122"/>
                <a:ea typeface="楷体_GB2312" charset="-122"/>
              </a:rPr>
              <a:t>  </a:t>
            </a:r>
            <a:r>
              <a:rPr lang="zh-CN" altLang="en-US" sz="2400" b="1">
                <a:solidFill>
                  <a:srgbClr val="FF3300"/>
                </a:solidFill>
                <a:latin typeface="楷体_GB2312" charset="-122"/>
                <a:ea typeface="楷体_GB2312" charset="-122"/>
              </a:rPr>
              <a:t>外感受器</a:t>
            </a:r>
            <a:r>
              <a:rPr lang="zh-CN" altLang="en-US" sz="2400" b="1">
                <a:latin typeface="楷体_GB2312" charset="-122"/>
                <a:ea typeface="楷体_GB2312" charset="-122"/>
              </a:rPr>
              <a:t>---皮肤、鼻、舌、眼、耳蜗等处</a:t>
            </a:r>
            <a:endParaRPr lang="zh-CN" altLang="en-US" sz="2400" b="1">
              <a:latin typeface="楷体_GB2312" charset="-122"/>
              <a:ea typeface="楷体_GB2312" charset="-122"/>
            </a:endParaRPr>
          </a:p>
          <a:p>
            <a:pPr eaLnBrk="1" hangingPunct="1">
              <a:buNone/>
            </a:pPr>
            <a:r>
              <a:rPr lang="zh-CN" altLang="en-US" sz="2400" b="1">
                <a:solidFill>
                  <a:srgbClr val="FF3300"/>
                </a:solidFill>
                <a:latin typeface="楷体_GB2312" charset="-122"/>
                <a:ea typeface="楷体_GB2312" charset="-122"/>
              </a:rPr>
              <a:t>  内感受器</a:t>
            </a:r>
            <a:r>
              <a:rPr lang="zh-CN" altLang="en-US" sz="2400" b="1">
                <a:latin typeface="楷体_GB2312" charset="-122"/>
                <a:ea typeface="楷体_GB2312" charset="-122"/>
              </a:rPr>
              <a:t>-----内脏、血管等处</a:t>
            </a:r>
            <a:endParaRPr lang="zh-CN" altLang="en-US" sz="2400" b="1">
              <a:latin typeface="楷体_GB2312" charset="-122"/>
              <a:ea typeface="楷体_GB2312" charset="-122"/>
            </a:endParaRPr>
          </a:p>
          <a:p>
            <a:pPr eaLnBrk="1" hangingPunct="1">
              <a:buNone/>
            </a:pPr>
            <a:r>
              <a:rPr lang="zh-CN" altLang="en-US" sz="2400" b="1">
                <a:latin typeface="楷体_GB2312" charset="-122"/>
                <a:ea typeface="楷体_GB2312" charset="-122"/>
              </a:rPr>
              <a:t>  </a:t>
            </a:r>
            <a:r>
              <a:rPr lang="zh-CN" altLang="en-US" sz="2400" b="1">
                <a:solidFill>
                  <a:srgbClr val="FF3300"/>
                </a:solidFill>
                <a:latin typeface="楷体_GB2312" charset="-122"/>
                <a:ea typeface="楷体_GB2312" charset="-122"/>
              </a:rPr>
              <a:t>本体感受器</a:t>
            </a:r>
            <a:r>
              <a:rPr lang="zh-CN" altLang="en-US" sz="2400" b="1">
                <a:latin typeface="楷体_GB2312" charset="-122"/>
                <a:ea typeface="楷体_GB2312" charset="-122"/>
              </a:rPr>
              <a:t>---肌肉肌腱关节、耳前庭等处</a:t>
            </a:r>
            <a:endParaRPr lang="zh-CN" altLang="en-US" sz="2400" b="1">
              <a:latin typeface="楷体_GB2312" charset="-122"/>
              <a:ea typeface="楷体_GB2312" charset="-122"/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0F8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165" name="Rectangle 2"/>
          <p:cNvSpPr/>
          <p:nvPr>
            <p:ph type="title"/>
          </p:nvPr>
        </p:nvSpPr>
        <p:spPr>
          <a:ln/>
        </p:spPr>
        <p:txBody>
          <a:bodyPr wrap="square" lIns="91440" tIns="45720" rIns="91440" bIns="45720" anchor="ctr"/>
          <a:p>
            <a:r>
              <a:rPr lang="zh-CN" altLang="en-US" b="1">
                <a:ea typeface="楷体_GB2312" charset="-122"/>
              </a:rPr>
              <a:t>（十）免疫系统</a:t>
            </a:r>
            <a:endParaRPr lang="zh-CN" altLang="en-US" b="1">
              <a:ea typeface="楷体_GB2312" charset="-122"/>
            </a:endParaRPr>
          </a:p>
        </p:txBody>
      </p:sp>
      <p:sp>
        <p:nvSpPr>
          <p:cNvPr id="2166" name="Text Box 4"/>
          <p:cNvSpPr/>
          <p:nvPr/>
        </p:nvSpPr>
        <p:spPr>
          <a:xfrm>
            <a:off x="1035050" y="1827213"/>
            <a:ext cx="382588" cy="160020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p>
            <a:pPr>
              <a:spcBef>
                <a:spcPct val="50000"/>
              </a:spcBef>
            </a:pPr>
            <a:r>
              <a:rPr lang="zh-CN" altLang="en-US" sz="2400" b="1">
                <a:solidFill>
                  <a:schemeClr val="hlink"/>
                </a:solidFill>
                <a:ea typeface="楷体_GB2312" charset="-122"/>
              </a:rPr>
              <a:t>免疫系统</a:t>
            </a:r>
            <a:endParaRPr lang="zh-CN" altLang="en-US" sz="2400" b="1">
              <a:solidFill>
                <a:schemeClr val="hlink"/>
              </a:solidFill>
              <a:ea typeface="楷体_GB2312" charset="-122"/>
            </a:endParaRPr>
          </a:p>
        </p:txBody>
      </p:sp>
      <p:sp>
        <p:nvSpPr>
          <p:cNvPr id="2167" name="Freeform 35"/>
          <p:cNvSpPr/>
          <p:nvPr/>
        </p:nvSpPr>
        <p:spPr>
          <a:xfrm flipH="1">
            <a:off x="1801813" y="1827213"/>
            <a:ext cx="384175" cy="1828800"/>
          </a:xfrm>
          <a:solidFill>
            <a:srgbClr val="113A59"/>
          </a:solidFill>
          <a:ln w="9525">
            <a:noFill/>
          </a:ln>
        </p:spPr>
        <p:txBody>
          <a:bodyPr/>
          <a:p>
            <a:endParaRPr lang="zh-CN" altLang="en-US"/>
          </a:p>
        </p:txBody>
      </p:sp>
      <p:sp>
        <p:nvSpPr>
          <p:cNvPr id="2168" name="Text Box 6"/>
          <p:cNvSpPr/>
          <p:nvPr/>
        </p:nvSpPr>
        <p:spPr>
          <a:xfrm>
            <a:off x="2268538" y="1700213"/>
            <a:ext cx="6264275" cy="779462"/>
          </a:xfrm>
          <a:prstGeom prst="rect">
            <a:avLst/>
          </a:prstGeom>
          <a:noFill/>
          <a:ln w="9525">
            <a:noFill/>
          </a:ln>
        </p:spPr>
        <p:txBody>
          <a:bodyPr/>
          <a:p>
            <a:pPr>
              <a:spcBef>
                <a:spcPct val="50000"/>
              </a:spcBef>
            </a:pPr>
            <a:r>
              <a:rPr lang="zh-CN" altLang="en-US" b="1">
                <a:solidFill>
                  <a:srgbClr val="FF3399"/>
                </a:solidFill>
                <a:effectLst>
                  <a:outerShdw blurRad="38100" dist="38100" dir="2700000">
                    <a:srgbClr val="C0C0C0"/>
                  </a:outerShdw>
                </a:effectLst>
              </a:rPr>
              <a:t>免疫器官：</a:t>
            </a:r>
            <a:r>
              <a:rPr lang="zh-CN" altLang="en-US"/>
              <a:t>骨髓、胸腺、脾脏、淋巴结、扁桃体、阑尾等</a:t>
            </a:r>
            <a:endParaRPr lang="zh-CN" altLang="en-US"/>
          </a:p>
          <a:p>
            <a:pPr>
              <a:spcBef>
                <a:spcPct val="50000"/>
              </a:spcBef>
            </a:pPr>
            <a:endParaRPr lang="zh-CN" altLang="en-US" b="1">
              <a:effectLst>
                <a:outerShdw blurRad="38100" dist="38100" dir="2700000">
                  <a:srgbClr val="C0C0C0"/>
                </a:outerShdw>
              </a:effectLst>
            </a:endParaRPr>
          </a:p>
        </p:txBody>
      </p:sp>
      <p:sp>
        <p:nvSpPr>
          <p:cNvPr id="2169" name="Text Box 7"/>
          <p:cNvSpPr/>
          <p:nvPr/>
        </p:nvSpPr>
        <p:spPr>
          <a:xfrm>
            <a:off x="2268538" y="3213100"/>
            <a:ext cx="1368425" cy="366713"/>
          </a:xfrm>
          <a:prstGeom prst="rect">
            <a:avLst/>
          </a:prstGeom>
          <a:noFill/>
          <a:ln w="9525">
            <a:noFill/>
          </a:ln>
        </p:spPr>
        <p:txBody>
          <a:bodyPr/>
          <a:p>
            <a:pPr>
              <a:spcBef>
                <a:spcPct val="50000"/>
              </a:spcBef>
            </a:pPr>
            <a:r>
              <a:rPr lang="zh-CN" altLang="en-US" b="1">
                <a:solidFill>
                  <a:srgbClr val="FF3399"/>
                </a:solidFill>
                <a:effectLst>
                  <a:outerShdw blurRad="38100" dist="38100" dir="2700000">
                    <a:srgbClr val="C0C0C0"/>
                  </a:outerShdw>
                </a:effectLst>
              </a:rPr>
              <a:t>免疫分子</a:t>
            </a:r>
            <a:endParaRPr lang="zh-CN" altLang="en-US" b="1">
              <a:solidFill>
                <a:srgbClr val="FF3399"/>
              </a:solidFill>
              <a:effectLst>
                <a:outerShdw blurRad="38100" dist="38100" dir="2700000">
                  <a:srgbClr val="C0C0C0"/>
                </a:outerShdw>
              </a:effectLst>
            </a:endParaRPr>
          </a:p>
        </p:txBody>
      </p:sp>
      <p:sp>
        <p:nvSpPr>
          <p:cNvPr id="2170" name="Text Box 8"/>
          <p:cNvSpPr/>
          <p:nvPr/>
        </p:nvSpPr>
        <p:spPr>
          <a:xfrm>
            <a:off x="2268538" y="2420938"/>
            <a:ext cx="2808287" cy="779462"/>
          </a:xfrm>
          <a:prstGeom prst="rect">
            <a:avLst/>
          </a:prstGeom>
          <a:noFill/>
          <a:ln w="9525">
            <a:noFill/>
          </a:ln>
        </p:spPr>
        <p:txBody>
          <a:bodyPr/>
          <a:p>
            <a:pPr>
              <a:spcBef>
                <a:spcPct val="50000"/>
              </a:spcBef>
            </a:pPr>
            <a:r>
              <a:rPr lang="zh-CN" altLang="en-US" b="1">
                <a:solidFill>
                  <a:srgbClr val="FF3399"/>
                </a:solidFill>
                <a:effectLst>
                  <a:outerShdw blurRad="38100" dist="38100" dir="2700000">
                    <a:srgbClr val="C0C0C0"/>
                  </a:outerShdw>
                </a:effectLst>
              </a:rPr>
              <a:t>免疫细胞：</a:t>
            </a:r>
            <a:r>
              <a:rPr lang="zh-CN" altLang="en-US"/>
              <a:t>淋巴细胞等</a:t>
            </a:r>
            <a:endParaRPr lang="zh-CN" altLang="en-US"/>
          </a:p>
          <a:p>
            <a:pPr>
              <a:spcBef>
                <a:spcPct val="50000"/>
              </a:spcBef>
            </a:pPr>
            <a:endParaRPr lang="zh-CN" altLang="en-US" b="1">
              <a:effectLst>
                <a:outerShdw blurRad="38100" dist="38100" dir="2700000">
                  <a:srgbClr val="C0C0C0"/>
                </a:outerShdw>
              </a:effectLst>
            </a:endParaRPr>
          </a:p>
        </p:txBody>
      </p:sp>
      <p:sp>
        <p:nvSpPr>
          <p:cNvPr id="2171" name="Text Box 10"/>
          <p:cNvSpPr/>
          <p:nvPr/>
        </p:nvSpPr>
        <p:spPr>
          <a:xfrm>
            <a:off x="574675" y="4127500"/>
            <a:ext cx="6823075" cy="182245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p>
            <a:r>
              <a:rPr lang="zh-CN" altLang="en-US" sz="2000" b="1">
                <a:solidFill>
                  <a:srgbClr val="FF3300"/>
                </a:solidFill>
                <a:latin typeface="楷体_GB2312" charset="-122"/>
                <a:ea typeface="楷体_GB2312" charset="-122"/>
              </a:rPr>
              <a:t> 功能：</a:t>
            </a:r>
            <a:endParaRPr lang="zh-CN" altLang="en-US" sz="2000" b="1">
              <a:solidFill>
                <a:srgbClr val="FF3300"/>
              </a:solidFill>
              <a:latin typeface="楷体_GB2312" charset="-122"/>
              <a:ea typeface="楷体_GB2312" charset="-122"/>
            </a:endParaRPr>
          </a:p>
          <a:p>
            <a:r>
              <a:rPr lang="zh-CN" altLang="en-US" sz="2000">
                <a:latin typeface="楷体_GB2312" charset="-122"/>
                <a:ea typeface="楷体_GB2312" charset="-122"/>
              </a:rPr>
              <a:t> </a:t>
            </a:r>
            <a:r>
              <a:rPr lang="zh-CN" altLang="en-US" sz="2000" b="1">
                <a:latin typeface="楷体_GB2312" charset="-122"/>
                <a:ea typeface="楷体_GB2312" charset="-122"/>
              </a:rPr>
              <a:t>防御功能</a:t>
            </a:r>
            <a:r>
              <a:rPr lang="zh-CN" altLang="en-US" sz="2000" b="1">
                <a:latin typeface="楷体_GB2312" charset="-122"/>
                <a:ea typeface="楷体_GB2312" charset="-122"/>
                <a:sym typeface="Arial" panose="020B0604020202020204" pitchFamily="34" charset="0"/>
              </a:rPr>
              <a:t>→外部入侵的细菌病毒等→军队</a:t>
            </a:r>
            <a:endParaRPr lang="zh-CN" altLang="en-US" sz="2000" b="1">
              <a:latin typeface="楷体_GB2312" charset="-122"/>
              <a:ea typeface="楷体_GB2312" charset="-122"/>
              <a:sym typeface="Arial" panose="020B0604020202020204" pitchFamily="34" charset="0"/>
            </a:endParaRPr>
          </a:p>
          <a:p>
            <a:r>
              <a:rPr lang="zh-CN" altLang="en-US" sz="2000" b="1">
                <a:latin typeface="楷体_GB2312" charset="-122"/>
                <a:ea typeface="楷体_GB2312" charset="-122"/>
              </a:rPr>
              <a:t> 稳定功能</a:t>
            </a:r>
            <a:r>
              <a:rPr lang="zh-CN" altLang="en-US" sz="2000" b="1">
                <a:latin typeface="楷体_GB2312" charset="-122"/>
                <a:ea typeface="楷体_GB2312" charset="-122"/>
                <a:sym typeface="Arial" panose="020B0604020202020204" pitchFamily="34" charset="0"/>
              </a:rPr>
              <a:t>→内部衰老及坏死的细胞→</a:t>
            </a:r>
            <a:r>
              <a:rPr lang="zh-CN" altLang="en-US" sz="2000" b="1">
                <a:latin typeface="楷体_GB2312" charset="-122"/>
                <a:ea typeface="楷体_GB2312" charset="-122"/>
              </a:rPr>
              <a:t>警察</a:t>
            </a:r>
            <a:endParaRPr lang="zh-CN" altLang="en-US" sz="2000" b="1">
              <a:latin typeface="楷体_GB2312" charset="-122"/>
              <a:ea typeface="楷体_GB2312" charset="-122"/>
            </a:endParaRPr>
          </a:p>
          <a:p>
            <a:r>
              <a:rPr lang="zh-CN" altLang="en-US" sz="2000" b="1">
                <a:latin typeface="楷体_GB2312" charset="-122"/>
                <a:ea typeface="楷体_GB2312" charset="-122"/>
              </a:rPr>
              <a:t> 监护功能</a:t>
            </a:r>
            <a:r>
              <a:rPr lang="zh-CN" altLang="en-US" sz="2000" b="1">
                <a:latin typeface="楷体_GB2312" charset="-122"/>
                <a:ea typeface="楷体_GB2312" charset="-122"/>
                <a:sym typeface="Arial" panose="020B0604020202020204" pitchFamily="34" charset="0"/>
              </a:rPr>
              <a:t>→发现清除肿瘤细胞→检察院</a:t>
            </a:r>
            <a:endParaRPr lang="zh-CN" altLang="en-US" sz="2000" b="1">
              <a:latin typeface="楷体_GB2312" charset="-122"/>
              <a:ea typeface="楷体_GB2312" charset="-122"/>
            </a:endParaRPr>
          </a:p>
          <a:p>
            <a:pPr>
              <a:spcBef>
                <a:spcPct val="50000"/>
              </a:spcBef>
            </a:pPr>
            <a:endParaRPr lang="zh-CN" altLang="en-US" sz="2000" b="1">
              <a:latin typeface="楷体_GB2312" charset="-122"/>
              <a:ea typeface="楷体_GB2312" charset="-122"/>
            </a:endParaRP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0F8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174" name="Rectangle 2"/>
          <p:cNvSpPr>
            <a:spLocks noGrp="1"/>
          </p:cNvSpPr>
          <p:nvPr>
            <p:ph type="title"/>
          </p:nvPr>
        </p:nvSpPr>
        <p:spPr>
          <a:ln/>
        </p:spPr>
        <p:txBody>
          <a:bodyPr wrap="square" lIns="91440" tIns="45720" rIns="91440" bIns="45720" anchor="ctr"/>
          <a:p>
            <a:r>
              <a:rPr lang="zh-CN" altLang="en-US" sz="3600" b="1">
                <a:effectLst>
                  <a:outerShdw blurRad="38100" dist="38100" dir="2700000">
                    <a:srgbClr val="C0C0C0"/>
                  </a:outerShdw>
                </a:effectLst>
              </a:rPr>
              <a:t>第二节 老年人衰老表现</a:t>
            </a:r>
            <a:br>
              <a:rPr lang="zh-CN" altLang="en-US" sz="3600" b="1">
                <a:effectLst>
                  <a:outerShdw blurRad="38100" dist="38100" dir="2700000">
                    <a:srgbClr val="C0C0C0"/>
                  </a:outerShdw>
                </a:effectLst>
              </a:rPr>
            </a:br>
            <a:r>
              <a:rPr lang="zh-CN" altLang="en-US" sz="3200" b="1">
                <a:effectLst>
                  <a:outerShdw blurRad="38100" dist="38100" dir="2700000">
                    <a:srgbClr val="C0C0C0"/>
                  </a:outerShdw>
                </a:effectLst>
                <a:ea typeface="楷体_GB2312" charset="-122"/>
              </a:rPr>
              <a:t>一、组织器官的衰老表现</a:t>
            </a:r>
            <a:endParaRPr lang="zh-CN" altLang="en-US" sz="3200" b="1">
              <a:effectLst>
                <a:outerShdw blurRad="38100" dist="38100" dir="2700000">
                  <a:srgbClr val="C0C0C0"/>
                </a:outerShdw>
              </a:effectLst>
              <a:ea typeface="楷体_GB2312" charset="-122"/>
            </a:endParaRPr>
          </a:p>
        </p:txBody>
      </p:sp>
      <p:sp>
        <p:nvSpPr>
          <p:cNvPr id="2175" name="Text Box 5"/>
          <p:cNvSpPr/>
          <p:nvPr/>
        </p:nvSpPr>
        <p:spPr>
          <a:xfrm>
            <a:off x="1571625" y="1455738"/>
            <a:ext cx="8355013" cy="676275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p>
            <a:pPr eaLnBrk="0" hangingPunct="0">
              <a:lnSpc>
                <a:spcPct val="80000"/>
              </a:lnSpc>
              <a:spcBef>
                <a:spcPct val="20000"/>
              </a:spcBef>
              <a:buSzPct val="100000"/>
              <a:buFont typeface="Arial" panose="020B0604020202020204" pitchFamily="34" charset="0"/>
            </a:pPr>
            <a:r>
              <a:rPr lang="zh-CN" altLang="en-US" sz="2000" b="1">
                <a:ea typeface="楷体_GB2312" charset="-122"/>
              </a:rPr>
              <a:t>运动系统衰老表现       </a:t>
            </a:r>
            <a:r>
              <a:rPr lang="en-US" altLang="zh-CN" b="1">
                <a:solidFill>
                  <a:schemeClr val="hlink"/>
                </a:solidFill>
                <a:latin typeface="楷体_GB2312" charset="-122"/>
                <a:ea typeface="楷体_GB2312" charset="-122"/>
              </a:rPr>
              <a:t>1</a:t>
            </a:r>
            <a:r>
              <a:rPr lang="zh-CN" altLang="en-US" b="1">
                <a:solidFill>
                  <a:schemeClr val="hlink"/>
                </a:solidFill>
                <a:latin typeface="楷体_GB2312" charset="-122"/>
                <a:ea typeface="楷体_GB2312" charset="-122"/>
              </a:rPr>
              <a:t>、骨骼  </a:t>
            </a:r>
            <a:r>
              <a:rPr lang="en-US" altLang="zh-CN" b="1">
                <a:solidFill>
                  <a:schemeClr val="hlink"/>
                </a:solidFill>
                <a:latin typeface="楷体_GB2312" charset="-122"/>
                <a:ea typeface="楷体_GB2312" charset="-122"/>
              </a:rPr>
              <a:t>2</a:t>
            </a:r>
            <a:r>
              <a:rPr lang="zh-CN" altLang="en-US" b="1">
                <a:solidFill>
                  <a:schemeClr val="hlink"/>
                </a:solidFill>
                <a:latin typeface="楷体_GB2312" charset="-122"/>
                <a:ea typeface="楷体_GB2312" charset="-122"/>
              </a:rPr>
              <a:t>、肌肉 </a:t>
            </a:r>
            <a:r>
              <a:rPr lang="en-US" altLang="zh-CN" b="1">
                <a:solidFill>
                  <a:schemeClr val="hlink"/>
                </a:solidFill>
                <a:latin typeface="楷体_GB2312" charset="-122"/>
                <a:ea typeface="楷体_GB2312" charset="-122"/>
              </a:rPr>
              <a:t>3</a:t>
            </a:r>
            <a:r>
              <a:rPr lang="zh-CN" altLang="en-US" b="1">
                <a:solidFill>
                  <a:schemeClr val="hlink"/>
                </a:solidFill>
                <a:latin typeface="楷体_GB2312" charset="-122"/>
                <a:ea typeface="楷体_GB2312" charset="-122"/>
              </a:rPr>
              <a:t>、关节</a:t>
            </a:r>
            <a:endParaRPr lang="zh-CN" altLang="en-US" b="1">
              <a:solidFill>
                <a:schemeClr val="hlink"/>
              </a:solidFill>
              <a:latin typeface="楷体_GB2312" charset="-122"/>
              <a:ea typeface="楷体_GB2312" charset="-122"/>
            </a:endParaRPr>
          </a:p>
          <a:p>
            <a:pPr>
              <a:spcBef>
                <a:spcPct val="50000"/>
              </a:spcBef>
            </a:pPr>
            <a:endParaRPr lang="zh-CN" altLang="en-US" sz="1400">
              <a:solidFill>
                <a:srgbClr val="FF3300"/>
              </a:solidFill>
              <a:ea typeface="楷体_GB2312" charset="-122"/>
            </a:endParaRPr>
          </a:p>
        </p:txBody>
      </p:sp>
      <p:sp>
        <p:nvSpPr>
          <p:cNvPr id="2176" name="Freeform 35"/>
          <p:cNvSpPr/>
          <p:nvPr/>
        </p:nvSpPr>
        <p:spPr>
          <a:xfrm flipH="1">
            <a:off x="1187450" y="1530350"/>
            <a:ext cx="384175" cy="4897438"/>
          </a:xfrm>
          <a:solidFill>
            <a:srgbClr val="113A59"/>
          </a:solidFill>
          <a:ln w="9525">
            <a:noFill/>
          </a:ln>
        </p:spPr>
        <p:txBody>
          <a:bodyPr/>
          <a:p>
            <a:endParaRPr lang="zh-CN" altLang="en-US"/>
          </a:p>
        </p:txBody>
      </p:sp>
      <p:sp>
        <p:nvSpPr>
          <p:cNvPr id="2177" name="Text Box 10"/>
          <p:cNvSpPr/>
          <p:nvPr/>
        </p:nvSpPr>
        <p:spPr>
          <a:xfrm>
            <a:off x="574675" y="2271713"/>
            <a:ext cx="612775" cy="3481387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p>
            <a:pPr>
              <a:spcBef>
                <a:spcPct val="50000"/>
              </a:spcBef>
            </a:pPr>
            <a:r>
              <a:rPr lang="zh-CN" altLang="en-US" sz="2400" b="1">
                <a:solidFill>
                  <a:srgbClr val="FF3300"/>
                </a:solidFill>
                <a:ea typeface="楷体_GB2312" charset="-122"/>
              </a:rPr>
              <a:t>组织器官的衰老表现</a:t>
            </a:r>
            <a:endParaRPr lang="zh-CN" altLang="en-US" sz="2400" b="1">
              <a:solidFill>
                <a:srgbClr val="FF3300"/>
              </a:solidFill>
              <a:ea typeface="楷体_GB2312" charset="-122"/>
            </a:endParaRPr>
          </a:p>
        </p:txBody>
      </p:sp>
      <p:sp>
        <p:nvSpPr>
          <p:cNvPr id="2178" name="Text Box 14"/>
          <p:cNvSpPr/>
          <p:nvPr/>
        </p:nvSpPr>
        <p:spPr>
          <a:xfrm>
            <a:off x="1571625" y="1974850"/>
            <a:ext cx="7588250" cy="771525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p>
            <a:pPr eaLnBrk="0" hangingPunct="0">
              <a:lnSpc>
                <a:spcPct val="80000"/>
              </a:lnSpc>
              <a:spcBef>
                <a:spcPct val="20000"/>
              </a:spcBef>
              <a:buSzPct val="100000"/>
              <a:buFont typeface="Arial" panose="020B0604020202020204" pitchFamily="34" charset="0"/>
            </a:pPr>
            <a:r>
              <a:rPr lang="zh-CN" altLang="en-US" sz="2000" b="1">
                <a:ea typeface="楷体_GB2312" charset="-122"/>
              </a:rPr>
              <a:t>呼吸系统衰老表现       </a:t>
            </a:r>
            <a:r>
              <a:rPr lang="en-US" altLang="zh-CN" b="1">
                <a:solidFill>
                  <a:schemeClr val="hlink"/>
                </a:solidFill>
                <a:latin typeface="楷体_GB2312" charset="-122"/>
                <a:ea typeface="楷体_GB2312" charset="-122"/>
              </a:rPr>
              <a:t>1</a:t>
            </a:r>
            <a:r>
              <a:rPr lang="zh-CN" altLang="en-US" b="1">
                <a:solidFill>
                  <a:schemeClr val="hlink"/>
                </a:solidFill>
                <a:latin typeface="楷体_GB2312" charset="-122"/>
                <a:ea typeface="楷体_GB2312" charset="-122"/>
              </a:rPr>
              <a:t>、鼻    </a:t>
            </a:r>
            <a:r>
              <a:rPr lang="en-US" altLang="zh-CN" b="1">
                <a:solidFill>
                  <a:schemeClr val="hlink"/>
                </a:solidFill>
                <a:latin typeface="楷体_GB2312" charset="-122"/>
                <a:ea typeface="楷体_GB2312" charset="-122"/>
              </a:rPr>
              <a:t>2</a:t>
            </a:r>
            <a:r>
              <a:rPr lang="zh-CN" altLang="en-US" b="1">
                <a:solidFill>
                  <a:schemeClr val="hlink"/>
                </a:solidFill>
                <a:latin typeface="楷体_GB2312" charset="-122"/>
                <a:ea typeface="楷体_GB2312" charset="-122"/>
              </a:rPr>
              <a:t>、气管和支气管 </a:t>
            </a:r>
            <a:r>
              <a:rPr lang="en-US" altLang="zh-CN" b="1">
                <a:solidFill>
                  <a:schemeClr val="hlink"/>
                </a:solidFill>
                <a:latin typeface="楷体_GB2312" charset="-122"/>
                <a:ea typeface="楷体_GB2312" charset="-122"/>
              </a:rPr>
              <a:t>3</a:t>
            </a:r>
            <a:r>
              <a:rPr lang="zh-CN" altLang="en-US" b="1">
                <a:solidFill>
                  <a:schemeClr val="hlink"/>
                </a:solidFill>
                <a:latin typeface="楷体_GB2312" charset="-122"/>
                <a:ea typeface="楷体_GB2312" charset="-122"/>
              </a:rPr>
              <a:t>、肺 </a:t>
            </a:r>
            <a:r>
              <a:rPr lang="en-US" altLang="zh-CN" b="1">
                <a:solidFill>
                  <a:schemeClr val="hlink"/>
                </a:solidFill>
                <a:latin typeface="楷体_GB2312" charset="-122"/>
                <a:ea typeface="楷体_GB2312" charset="-122"/>
              </a:rPr>
              <a:t>4</a:t>
            </a:r>
            <a:r>
              <a:rPr lang="zh-CN" altLang="en-US" b="1">
                <a:solidFill>
                  <a:schemeClr val="hlink"/>
                </a:solidFill>
                <a:latin typeface="楷体_GB2312" charset="-122"/>
                <a:ea typeface="楷体_GB2312" charset="-122"/>
              </a:rPr>
              <a:t>、胸廓</a:t>
            </a:r>
            <a:endParaRPr lang="zh-CN" altLang="en-US" b="1">
              <a:solidFill>
                <a:schemeClr val="hlink"/>
              </a:solidFill>
              <a:latin typeface="楷体_GB2312" charset="-122"/>
              <a:ea typeface="楷体_GB2312" charset="-122"/>
            </a:endParaRPr>
          </a:p>
          <a:p>
            <a:pPr>
              <a:spcBef>
                <a:spcPct val="50000"/>
              </a:spcBef>
            </a:pPr>
            <a:endParaRPr lang="zh-CN" altLang="en-US">
              <a:solidFill>
                <a:schemeClr val="hlink"/>
              </a:solidFill>
              <a:latin typeface="楷体_GB2312" charset="-122"/>
              <a:ea typeface="楷体_GB2312" charset="-122"/>
            </a:endParaRPr>
          </a:p>
        </p:txBody>
      </p:sp>
      <p:sp>
        <p:nvSpPr>
          <p:cNvPr id="2179" name="Text Box 15"/>
          <p:cNvSpPr/>
          <p:nvPr/>
        </p:nvSpPr>
        <p:spPr>
          <a:xfrm>
            <a:off x="1571625" y="3013075"/>
            <a:ext cx="7664450" cy="81915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p>
            <a:pPr eaLnBrk="0" hangingPunct="0">
              <a:lnSpc>
                <a:spcPct val="80000"/>
              </a:lnSpc>
              <a:spcBef>
                <a:spcPct val="20000"/>
              </a:spcBef>
              <a:buSzPct val="100000"/>
              <a:buFont typeface="Arial" panose="020B0604020202020204" pitchFamily="34" charset="0"/>
            </a:pPr>
            <a:r>
              <a:rPr lang="zh-CN" altLang="en-US" sz="2000" b="1">
                <a:ea typeface="楷体_GB2312" charset="-122"/>
              </a:rPr>
              <a:t>消化系统衰老表现       </a:t>
            </a:r>
            <a:r>
              <a:rPr lang="en-US" altLang="zh-CN" b="1">
                <a:solidFill>
                  <a:schemeClr val="hlink"/>
                </a:solidFill>
                <a:latin typeface="楷体_GB2312" charset="-122"/>
                <a:ea typeface="楷体_GB2312" charset="-122"/>
              </a:rPr>
              <a:t>1</a:t>
            </a:r>
            <a:r>
              <a:rPr lang="zh-CN" altLang="en-US" b="1">
                <a:solidFill>
                  <a:schemeClr val="hlink"/>
                </a:solidFill>
                <a:latin typeface="楷体_GB2312" charset="-122"/>
                <a:ea typeface="楷体_GB2312" charset="-122"/>
              </a:rPr>
              <a:t>、口腔  </a:t>
            </a:r>
            <a:r>
              <a:rPr lang="en-US" altLang="zh-CN" b="1">
                <a:solidFill>
                  <a:schemeClr val="hlink"/>
                </a:solidFill>
                <a:latin typeface="楷体_GB2312" charset="-122"/>
                <a:ea typeface="楷体_GB2312" charset="-122"/>
              </a:rPr>
              <a:t>2</a:t>
            </a:r>
            <a:r>
              <a:rPr lang="zh-CN" altLang="en-US" b="1">
                <a:solidFill>
                  <a:schemeClr val="hlink"/>
                </a:solidFill>
                <a:latin typeface="楷体_GB2312" charset="-122"/>
                <a:ea typeface="楷体_GB2312" charset="-122"/>
              </a:rPr>
              <a:t>、食管和胃 </a:t>
            </a:r>
            <a:r>
              <a:rPr lang="en-US" altLang="zh-CN" b="1">
                <a:solidFill>
                  <a:schemeClr val="hlink"/>
                </a:solidFill>
                <a:latin typeface="楷体_GB2312" charset="-122"/>
                <a:ea typeface="楷体_GB2312" charset="-122"/>
              </a:rPr>
              <a:t>3</a:t>
            </a:r>
            <a:r>
              <a:rPr lang="zh-CN" altLang="en-US" b="1">
                <a:solidFill>
                  <a:schemeClr val="hlink"/>
                </a:solidFill>
                <a:latin typeface="楷体_GB2312" charset="-122"/>
                <a:ea typeface="楷体_GB2312" charset="-122"/>
              </a:rPr>
              <a:t>、肠道 </a:t>
            </a:r>
            <a:r>
              <a:rPr lang="en-US" altLang="zh-CN" b="1">
                <a:solidFill>
                  <a:schemeClr val="hlink"/>
                </a:solidFill>
                <a:latin typeface="楷体_GB2312" charset="-122"/>
                <a:ea typeface="楷体_GB2312" charset="-122"/>
              </a:rPr>
              <a:t>4</a:t>
            </a:r>
            <a:r>
              <a:rPr lang="zh-CN" altLang="en-US" b="1">
                <a:solidFill>
                  <a:schemeClr val="hlink"/>
                </a:solidFill>
                <a:latin typeface="楷体_GB2312" charset="-122"/>
                <a:ea typeface="楷体_GB2312" charset="-122"/>
              </a:rPr>
              <a:t>、肝胆胰</a:t>
            </a:r>
            <a:endParaRPr lang="zh-CN" altLang="en-US" b="1">
              <a:solidFill>
                <a:schemeClr val="hlink"/>
              </a:solidFill>
              <a:latin typeface="楷体_GB2312" charset="-122"/>
              <a:ea typeface="楷体_GB2312" charset="-122"/>
            </a:endParaRPr>
          </a:p>
          <a:p>
            <a:pPr>
              <a:spcBef>
                <a:spcPct val="50000"/>
              </a:spcBef>
            </a:pPr>
            <a:endParaRPr lang="zh-CN" altLang="en-US" sz="2000">
              <a:solidFill>
                <a:schemeClr val="hlink"/>
              </a:solidFill>
              <a:ea typeface="楷体_GB2312" charset="-122"/>
            </a:endParaRPr>
          </a:p>
        </p:txBody>
      </p:sp>
      <p:sp>
        <p:nvSpPr>
          <p:cNvPr id="2180" name="Text Box 16"/>
          <p:cNvSpPr/>
          <p:nvPr/>
        </p:nvSpPr>
        <p:spPr>
          <a:xfrm>
            <a:off x="1571625" y="2495550"/>
            <a:ext cx="7972425" cy="817563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p>
            <a:pPr eaLnBrk="0" hangingPunct="0">
              <a:lnSpc>
                <a:spcPct val="80000"/>
              </a:lnSpc>
              <a:spcBef>
                <a:spcPct val="20000"/>
              </a:spcBef>
              <a:buSzPct val="100000"/>
              <a:buFont typeface="Arial" panose="020B0604020202020204" pitchFamily="34" charset="0"/>
            </a:pPr>
            <a:r>
              <a:rPr lang="zh-CN" altLang="en-US" sz="2000" b="1">
                <a:ea typeface="楷体_GB2312" charset="-122"/>
              </a:rPr>
              <a:t>循环系统衰老表现       </a:t>
            </a:r>
            <a:r>
              <a:rPr lang="en-US" altLang="zh-CN" b="1">
                <a:solidFill>
                  <a:schemeClr val="hlink"/>
                </a:solidFill>
                <a:latin typeface="楷体_GB2312" charset="-122"/>
                <a:ea typeface="楷体_GB2312" charset="-122"/>
              </a:rPr>
              <a:t>1</a:t>
            </a:r>
            <a:r>
              <a:rPr lang="zh-CN" altLang="en-US" b="1">
                <a:solidFill>
                  <a:schemeClr val="hlink"/>
                </a:solidFill>
                <a:latin typeface="楷体_GB2312" charset="-122"/>
                <a:ea typeface="楷体_GB2312" charset="-122"/>
              </a:rPr>
              <a:t>、心脏  </a:t>
            </a:r>
            <a:r>
              <a:rPr lang="en-US" altLang="zh-CN" b="1">
                <a:solidFill>
                  <a:schemeClr val="hlink"/>
                </a:solidFill>
                <a:latin typeface="楷体_GB2312" charset="-122"/>
                <a:ea typeface="楷体_GB2312" charset="-122"/>
              </a:rPr>
              <a:t>2</a:t>
            </a:r>
            <a:r>
              <a:rPr lang="zh-CN" altLang="en-US" b="1">
                <a:solidFill>
                  <a:schemeClr val="hlink"/>
                </a:solidFill>
                <a:latin typeface="楷体_GB2312" charset="-122"/>
                <a:ea typeface="楷体_GB2312" charset="-122"/>
              </a:rPr>
              <a:t>、血管</a:t>
            </a:r>
            <a:endParaRPr lang="zh-CN" altLang="en-US" b="1">
              <a:solidFill>
                <a:schemeClr val="hlink"/>
              </a:solidFill>
              <a:latin typeface="楷体_GB2312" charset="-122"/>
              <a:ea typeface="楷体_GB2312" charset="-122"/>
            </a:endParaRPr>
          </a:p>
          <a:p>
            <a:pPr>
              <a:spcBef>
                <a:spcPct val="50000"/>
              </a:spcBef>
            </a:pPr>
            <a:endParaRPr lang="zh-CN" altLang="en-US" sz="2000">
              <a:ea typeface="楷体_GB2312" charset="-122"/>
            </a:endParaRPr>
          </a:p>
        </p:txBody>
      </p:sp>
      <p:sp>
        <p:nvSpPr>
          <p:cNvPr id="2181" name="Text Box 17"/>
          <p:cNvSpPr/>
          <p:nvPr/>
        </p:nvSpPr>
        <p:spPr>
          <a:xfrm>
            <a:off x="1571625" y="3905250"/>
            <a:ext cx="8739188" cy="771525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p>
            <a:pPr eaLnBrk="0" hangingPunct="0">
              <a:lnSpc>
                <a:spcPct val="80000"/>
              </a:lnSpc>
              <a:spcBef>
                <a:spcPct val="20000"/>
              </a:spcBef>
              <a:buSzPct val="100000"/>
              <a:buFont typeface="Arial" panose="020B0604020202020204" pitchFamily="34" charset="0"/>
            </a:pPr>
            <a:r>
              <a:rPr lang="zh-CN" altLang="en-US" sz="2000" b="1">
                <a:ea typeface="楷体_GB2312" charset="-122"/>
              </a:rPr>
              <a:t>生殖系统衰老表现       </a:t>
            </a:r>
            <a:r>
              <a:rPr lang="en-US" altLang="zh-CN" b="1">
                <a:solidFill>
                  <a:schemeClr val="hlink"/>
                </a:solidFill>
                <a:latin typeface="楷体_GB2312" charset="-122"/>
                <a:ea typeface="楷体_GB2312" charset="-122"/>
              </a:rPr>
              <a:t>1</a:t>
            </a:r>
            <a:r>
              <a:rPr lang="zh-CN" altLang="en-US" b="1">
                <a:solidFill>
                  <a:schemeClr val="hlink"/>
                </a:solidFill>
                <a:latin typeface="楷体_GB2312" charset="-122"/>
                <a:ea typeface="楷体_GB2312" charset="-122"/>
              </a:rPr>
              <a:t>、男性  </a:t>
            </a:r>
            <a:r>
              <a:rPr lang="en-US" altLang="zh-CN" b="1">
                <a:solidFill>
                  <a:schemeClr val="hlink"/>
                </a:solidFill>
                <a:latin typeface="楷体_GB2312" charset="-122"/>
                <a:ea typeface="楷体_GB2312" charset="-122"/>
              </a:rPr>
              <a:t>2</a:t>
            </a:r>
            <a:r>
              <a:rPr lang="zh-CN" altLang="en-US" b="1">
                <a:solidFill>
                  <a:schemeClr val="hlink"/>
                </a:solidFill>
                <a:latin typeface="楷体_GB2312" charset="-122"/>
                <a:ea typeface="楷体_GB2312" charset="-122"/>
              </a:rPr>
              <a:t>、女性</a:t>
            </a:r>
            <a:endParaRPr lang="zh-CN" altLang="en-US" b="1">
              <a:solidFill>
                <a:schemeClr val="hlink"/>
              </a:solidFill>
              <a:latin typeface="楷体_GB2312" charset="-122"/>
              <a:ea typeface="楷体_GB2312" charset="-122"/>
            </a:endParaRPr>
          </a:p>
          <a:p>
            <a:pPr>
              <a:spcBef>
                <a:spcPct val="50000"/>
              </a:spcBef>
            </a:pPr>
            <a:endParaRPr lang="zh-CN" altLang="en-US">
              <a:solidFill>
                <a:schemeClr val="hlink"/>
              </a:solidFill>
              <a:latin typeface="楷体_GB2312" charset="-122"/>
              <a:ea typeface="楷体_GB2312" charset="-122"/>
            </a:endParaRPr>
          </a:p>
        </p:txBody>
      </p:sp>
      <p:sp>
        <p:nvSpPr>
          <p:cNvPr id="2182" name="Text Box 18"/>
          <p:cNvSpPr/>
          <p:nvPr/>
        </p:nvSpPr>
        <p:spPr>
          <a:xfrm>
            <a:off x="1571625" y="4424363"/>
            <a:ext cx="7972425" cy="771525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p>
            <a:pPr eaLnBrk="0" hangingPunct="0">
              <a:lnSpc>
                <a:spcPct val="80000"/>
              </a:lnSpc>
              <a:spcBef>
                <a:spcPct val="20000"/>
              </a:spcBef>
              <a:buSzPct val="100000"/>
              <a:buFont typeface="Arial" panose="020B0604020202020204" pitchFamily="34" charset="0"/>
            </a:pPr>
            <a:r>
              <a:rPr lang="zh-CN" altLang="en-US" sz="2000" b="1">
                <a:ea typeface="楷体_GB2312" charset="-122"/>
              </a:rPr>
              <a:t>内分泌系统衰老表现   </a:t>
            </a:r>
            <a:r>
              <a:rPr lang="en-US" altLang="zh-CN" b="1">
                <a:solidFill>
                  <a:schemeClr val="hlink"/>
                </a:solidFill>
                <a:latin typeface="楷体_GB2312" charset="-122"/>
                <a:ea typeface="楷体_GB2312" charset="-122"/>
              </a:rPr>
              <a:t>1</a:t>
            </a:r>
            <a:r>
              <a:rPr lang="zh-CN" altLang="en-US" b="1">
                <a:solidFill>
                  <a:schemeClr val="hlink"/>
                </a:solidFill>
                <a:latin typeface="楷体_GB2312" charset="-122"/>
                <a:ea typeface="楷体_GB2312" charset="-122"/>
              </a:rPr>
              <a:t>、脑垂体 </a:t>
            </a:r>
            <a:r>
              <a:rPr lang="en-US" altLang="zh-CN" b="1">
                <a:solidFill>
                  <a:schemeClr val="hlink"/>
                </a:solidFill>
                <a:latin typeface="楷体_GB2312" charset="-122"/>
                <a:ea typeface="楷体_GB2312" charset="-122"/>
              </a:rPr>
              <a:t>2</a:t>
            </a:r>
            <a:r>
              <a:rPr lang="zh-CN" altLang="en-US" b="1">
                <a:solidFill>
                  <a:schemeClr val="hlink"/>
                </a:solidFill>
                <a:latin typeface="楷体_GB2312" charset="-122"/>
                <a:ea typeface="楷体_GB2312" charset="-122"/>
              </a:rPr>
              <a:t>、腺体</a:t>
            </a:r>
            <a:endParaRPr lang="zh-CN" altLang="en-US" b="1">
              <a:solidFill>
                <a:schemeClr val="hlink"/>
              </a:solidFill>
              <a:latin typeface="楷体_GB2312" charset="-122"/>
              <a:ea typeface="楷体_GB2312" charset="-122"/>
            </a:endParaRPr>
          </a:p>
          <a:p>
            <a:pPr>
              <a:spcBef>
                <a:spcPct val="50000"/>
              </a:spcBef>
            </a:pPr>
            <a:endParaRPr lang="zh-CN" altLang="en-US">
              <a:solidFill>
                <a:schemeClr val="hlink"/>
              </a:solidFill>
              <a:latin typeface="楷体_GB2312" charset="-122"/>
              <a:ea typeface="楷体_GB2312" charset="-122"/>
            </a:endParaRPr>
          </a:p>
        </p:txBody>
      </p:sp>
      <p:sp>
        <p:nvSpPr>
          <p:cNvPr id="2183" name="Text Box 19"/>
          <p:cNvSpPr/>
          <p:nvPr/>
        </p:nvSpPr>
        <p:spPr>
          <a:xfrm>
            <a:off x="1571625" y="3460750"/>
            <a:ext cx="7896225" cy="771525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p>
            <a:pPr eaLnBrk="0" hangingPunct="0">
              <a:lnSpc>
                <a:spcPct val="80000"/>
              </a:lnSpc>
              <a:spcBef>
                <a:spcPct val="20000"/>
              </a:spcBef>
              <a:buSzPct val="100000"/>
              <a:buFont typeface="Arial" panose="020B0604020202020204" pitchFamily="34" charset="0"/>
            </a:pPr>
            <a:r>
              <a:rPr lang="zh-CN" altLang="en-US" sz="2000" b="1">
                <a:ea typeface="楷体_GB2312" charset="-122"/>
              </a:rPr>
              <a:t>泌尿系统衰老表现       </a:t>
            </a:r>
            <a:r>
              <a:rPr lang="en-US" altLang="zh-CN" b="1">
                <a:solidFill>
                  <a:schemeClr val="hlink"/>
                </a:solidFill>
                <a:latin typeface="楷体_GB2312" charset="-122"/>
                <a:ea typeface="楷体_GB2312" charset="-122"/>
              </a:rPr>
              <a:t>1</a:t>
            </a:r>
            <a:r>
              <a:rPr lang="zh-CN" altLang="en-US" b="1">
                <a:solidFill>
                  <a:schemeClr val="hlink"/>
                </a:solidFill>
                <a:latin typeface="楷体_GB2312" charset="-122"/>
                <a:ea typeface="楷体_GB2312" charset="-122"/>
              </a:rPr>
              <a:t>、肾脏  </a:t>
            </a:r>
            <a:r>
              <a:rPr lang="en-US" altLang="zh-CN" b="1">
                <a:solidFill>
                  <a:schemeClr val="hlink"/>
                </a:solidFill>
                <a:latin typeface="楷体_GB2312" charset="-122"/>
                <a:ea typeface="楷体_GB2312" charset="-122"/>
              </a:rPr>
              <a:t>2</a:t>
            </a:r>
            <a:r>
              <a:rPr lang="zh-CN" altLang="en-US" b="1">
                <a:solidFill>
                  <a:schemeClr val="hlink"/>
                </a:solidFill>
                <a:latin typeface="楷体_GB2312" charset="-122"/>
                <a:ea typeface="楷体_GB2312" charset="-122"/>
              </a:rPr>
              <a:t>、膀胱  </a:t>
            </a:r>
            <a:r>
              <a:rPr lang="en-US" altLang="zh-CN" b="1">
                <a:solidFill>
                  <a:schemeClr val="hlink"/>
                </a:solidFill>
                <a:latin typeface="楷体_GB2312" charset="-122"/>
                <a:ea typeface="楷体_GB2312" charset="-122"/>
              </a:rPr>
              <a:t>3</a:t>
            </a:r>
            <a:r>
              <a:rPr lang="zh-CN" altLang="en-US" b="1">
                <a:solidFill>
                  <a:schemeClr val="hlink"/>
                </a:solidFill>
                <a:latin typeface="楷体_GB2312" charset="-122"/>
                <a:ea typeface="楷体_GB2312" charset="-122"/>
              </a:rPr>
              <a:t>、尿道</a:t>
            </a:r>
            <a:endParaRPr lang="zh-CN" altLang="en-US" b="1">
              <a:solidFill>
                <a:schemeClr val="hlink"/>
              </a:solidFill>
              <a:latin typeface="楷体_GB2312" charset="-122"/>
              <a:ea typeface="楷体_GB2312" charset="-122"/>
            </a:endParaRPr>
          </a:p>
          <a:p>
            <a:pPr>
              <a:spcBef>
                <a:spcPct val="50000"/>
              </a:spcBef>
            </a:pPr>
            <a:endParaRPr lang="zh-CN" altLang="en-US">
              <a:solidFill>
                <a:schemeClr val="hlink"/>
              </a:solidFill>
              <a:latin typeface="楷体_GB2312" charset="-122"/>
              <a:ea typeface="楷体_GB2312" charset="-122"/>
            </a:endParaRPr>
          </a:p>
        </p:txBody>
      </p:sp>
      <p:sp>
        <p:nvSpPr>
          <p:cNvPr id="2184" name="Text Box 20"/>
          <p:cNvSpPr/>
          <p:nvPr/>
        </p:nvSpPr>
        <p:spPr>
          <a:xfrm>
            <a:off x="1571625" y="4943475"/>
            <a:ext cx="8162925" cy="773113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p>
            <a:pPr eaLnBrk="0" hangingPunct="0">
              <a:lnSpc>
                <a:spcPct val="80000"/>
              </a:lnSpc>
              <a:spcBef>
                <a:spcPct val="20000"/>
              </a:spcBef>
              <a:buSzPct val="100000"/>
              <a:buFont typeface="Arial" panose="020B0604020202020204" pitchFamily="34" charset="0"/>
            </a:pPr>
            <a:r>
              <a:rPr lang="zh-CN" altLang="en-US" sz="2000" b="1">
                <a:ea typeface="楷体_GB2312" charset="-122"/>
              </a:rPr>
              <a:t>神经系统衰老表现       </a:t>
            </a:r>
            <a:r>
              <a:rPr lang="en-US" altLang="zh-CN" b="1">
                <a:solidFill>
                  <a:schemeClr val="hlink"/>
                </a:solidFill>
                <a:latin typeface="楷体_GB2312" charset="-122"/>
                <a:ea typeface="楷体_GB2312" charset="-122"/>
              </a:rPr>
              <a:t>1</a:t>
            </a:r>
            <a:r>
              <a:rPr lang="zh-CN" altLang="en-US" b="1">
                <a:solidFill>
                  <a:schemeClr val="hlink"/>
                </a:solidFill>
                <a:latin typeface="楷体_GB2312" charset="-122"/>
                <a:ea typeface="楷体_GB2312" charset="-122"/>
              </a:rPr>
              <a:t>、大脑  </a:t>
            </a:r>
            <a:r>
              <a:rPr lang="en-US" altLang="zh-CN" b="1">
                <a:solidFill>
                  <a:schemeClr val="hlink"/>
                </a:solidFill>
                <a:latin typeface="楷体_GB2312" charset="-122"/>
                <a:ea typeface="楷体_GB2312" charset="-122"/>
              </a:rPr>
              <a:t>2</a:t>
            </a:r>
            <a:r>
              <a:rPr lang="zh-CN" altLang="en-US" b="1">
                <a:solidFill>
                  <a:schemeClr val="hlink"/>
                </a:solidFill>
                <a:latin typeface="楷体_GB2312" charset="-122"/>
                <a:ea typeface="楷体_GB2312" charset="-122"/>
              </a:rPr>
              <a:t>、脊髓  </a:t>
            </a:r>
            <a:r>
              <a:rPr lang="en-US" altLang="zh-CN" b="1">
                <a:solidFill>
                  <a:schemeClr val="hlink"/>
                </a:solidFill>
                <a:latin typeface="楷体_GB2312" charset="-122"/>
                <a:ea typeface="楷体_GB2312" charset="-122"/>
              </a:rPr>
              <a:t>3</a:t>
            </a:r>
            <a:r>
              <a:rPr lang="zh-CN" altLang="en-US" b="1">
                <a:solidFill>
                  <a:schemeClr val="hlink"/>
                </a:solidFill>
                <a:latin typeface="楷体_GB2312" charset="-122"/>
                <a:ea typeface="楷体_GB2312" charset="-122"/>
              </a:rPr>
              <a:t>、周围神经  </a:t>
            </a:r>
            <a:r>
              <a:rPr lang="en-US" altLang="zh-CN" b="1">
                <a:solidFill>
                  <a:schemeClr val="hlink"/>
                </a:solidFill>
                <a:latin typeface="楷体_GB2312" charset="-122"/>
                <a:ea typeface="楷体_GB2312" charset="-122"/>
              </a:rPr>
              <a:t>4</a:t>
            </a:r>
            <a:r>
              <a:rPr lang="zh-CN" altLang="en-US" b="1">
                <a:solidFill>
                  <a:schemeClr val="hlink"/>
                </a:solidFill>
                <a:latin typeface="楷体_GB2312" charset="-122"/>
                <a:ea typeface="楷体_GB2312" charset="-122"/>
              </a:rPr>
              <a:t>、传导通路</a:t>
            </a:r>
            <a:endParaRPr lang="zh-CN" altLang="en-US" b="1">
              <a:solidFill>
                <a:schemeClr val="hlink"/>
              </a:solidFill>
              <a:latin typeface="楷体_GB2312" charset="-122"/>
              <a:ea typeface="楷体_GB2312" charset="-122"/>
            </a:endParaRPr>
          </a:p>
          <a:p>
            <a:pPr>
              <a:spcBef>
                <a:spcPct val="50000"/>
              </a:spcBef>
            </a:pPr>
            <a:endParaRPr lang="zh-CN" altLang="en-US">
              <a:solidFill>
                <a:schemeClr val="hlink"/>
              </a:solidFill>
              <a:latin typeface="楷体_GB2312" charset="-122"/>
              <a:ea typeface="楷体_GB2312" charset="-122"/>
            </a:endParaRPr>
          </a:p>
        </p:txBody>
      </p:sp>
      <p:sp>
        <p:nvSpPr>
          <p:cNvPr id="2185" name="Text Box 21"/>
          <p:cNvSpPr/>
          <p:nvPr/>
        </p:nvSpPr>
        <p:spPr>
          <a:xfrm>
            <a:off x="1647825" y="5462588"/>
            <a:ext cx="8086725" cy="771525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p>
            <a:pPr eaLnBrk="0" hangingPunct="0">
              <a:lnSpc>
                <a:spcPct val="80000"/>
              </a:lnSpc>
              <a:spcBef>
                <a:spcPct val="20000"/>
              </a:spcBef>
              <a:buSzPct val="100000"/>
              <a:buFont typeface="Arial" panose="020B0604020202020204" pitchFamily="34" charset="0"/>
            </a:pPr>
            <a:r>
              <a:rPr lang="zh-CN" altLang="en-US" sz="2000" b="1">
                <a:ea typeface="楷体_GB2312" charset="-122"/>
              </a:rPr>
              <a:t>感觉器官衰老表现      </a:t>
            </a:r>
            <a:r>
              <a:rPr lang="en-US" altLang="zh-CN" b="1">
                <a:solidFill>
                  <a:schemeClr val="hlink"/>
                </a:solidFill>
                <a:latin typeface="楷体_GB2312" charset="-122"/>
                <a:ea typeface="楷体_GB2312" charset="-122"/>
              </a:rPr>
              <a:t>1</a:t>
            </a:r>
            <a:r>
              <a:rPr lang="zh-CN" altLang="en-US" b="1">
                <a:solidFill>
                  <a:schemeClr val="hlink"/>
                </a:solidFill>
                <a:latin typeface="楷体_GB2312" charset="-122"/>
                <a:ea typeface="楷体_GB2312" charset="-122"/>
              </a:rPr>
              <a:t>、眼  </a:t>
            </a:r>
            <a:r>
              <a:rPr lang="en-US" altLang="zh-CN" b="1">
                <a:solidFill>
                  <a:schemeClr val="hlink"/>
                </a:solidFill>
                <a:latin typeface="楷体_GB2312" charset="-122"/>
                <a:ea typeface="楷体_GB2312" charset="-122"/>
              </a:rPr>
              <a:t>2</a:t>
            </a:r>
            <a:r>
              <a:rPr lang="zh-CN" altLang="en-US" b="1">
                <a:solidFill>
                  <a:schemeClr val="hlink"/>
                </a:solidFill>
                <a:latin typeface="楷体_GB2312" charset="-122"/>
                <a:ea typeface="楷体_GB2312" charset="-122"/>
              </a:rPr>
              <a:t>、耳  </a:t>
            </a:r>
            <a:r>
              <a:rPr lang="en-US" altLang="zh-CN" b="1">
                <a:solidFill>
                  <a:schemeClr val="hlink"/>
                </a:solidFill>
                <a:latin typeface="楷体_GB2312" charset="-122"/>
                <a:ea typeface="楷体_GB2312" charset="-122"/>
              </a:rPr>
              <a:t>3</a:t>
            </a:r>
            <a:r>
              <a:rPr lang="zh-CN" altLang="en-US" b="1">
                <a:solidFill>
                  <a:schemeClr val="hlink"/>
                </a:solidFill>
                <a:latin typeface="楷体_GB2312" charset="-122"/>
                <a:ea typeface="楷体_GB2312" charset="-122"/>
              </a:rPr>
              <a:t>、鼻  </a:t>
            </a:r>
            <a:r>
              <a:rPr lang="en-US" altLang="zh-CN" b="1">
                <a:solidFill>
                  <a:schemeClr val="hlink"/>
                </a:solidFill>
                <a:latin typeface="楷体_GB2312" charset="-122"/>
                <a:ea typeface="楷体_GB2312" charset="-122"/>
              </a:rPr>
              <a:t>4</a:t>
            </a:r>
            <a:r>
              <a:rPr lang="zh-CN" altLang="en-US" b="1">
                <a:solidFill>
                  <a:schemeClr val="hlink"/>
                </a:solidFill>
                <a:latin typeface="楷体_GB2312" charset="-122"/>
                <a:ea typeface="楷体_GB2312" charset="-122"/>
              </a:rPr>
              <a:t>、舌  </a:t>
            </a:r>
            <a:r>
              <a:rPr lang="en-US" altLang="zh-CN" b="1">
                <a:solidFill>
                  <a:schemeClr val="hlink"/>
                </a:solidFill>
                <a:latin typeface="楷体_GB2312" charset="-122"/>
                <a:ea typeface="楷体_GB2312" charset="-122"/>
              </a:rPr>
              <a:t>5</a:t>
            </a:r>
            <a:r>
              <a:rPr lang="zh-CN" altLang="en-US" b="1">
                <a:solidFill>
                  <a:schemeClr val="hlink"/>
                </a:solidFill>
                <a:latin typeface="楷体_GB2312" charset="-122"/>
                <a:ea typeface="楷体_GB2312" charset="-122"/>
              </a:rPr>
              <a:t>、皮肤</a:t>
            </a:r>
            <a:endParaRPr lang="zh-CN" altLang="en-US" b="1">
              <a:solidFill>
                <a:schemeClr val="hlink"/>
              </a:solidFill>
              <a:latin typeface="楷体_GB2312" charset="-122"/>
              <a:ea typeface="楷体_GB2312" charset="-122"/>
            </a:endParaRPr>
          </a:p>
          <a:p>
            <a:pPr>
              <a:spcBef>
                <a:spcPct val="50000"/>
              </a:spcBef>
            </a:pPr>
            <a:endParaRPr lang="zh-CN" altLang="en-US">
              <a:solidFill>
                <a:schemeClr val="hlink"/>
              </a:solidFill>
              <a:latin typeface="楷体_GB2312" charset="-122"/>
              <a:ea typeface="楷体_GB2312" charset="-122"/>
            </a:endParaRPr>
          </a:p>
        </p:txBody>
      </p:sp>
      <p:sp>
        <p:nvSpPr>
          <p:cNvPr id="2186" name="Text Box 22"/>
          <p:cNvSpPr/>
          <p:nvPr/>
        </p:nvSpPr>
        <p:spPr>
          <a:xfrm>
            <a:off x="1647825" y="5983288"/>
            <a:ext cx="7666038" cy="817562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p>
            <a:pPr eaLnBrk="0" hangingPunct="0">
              <a:lnSpc>
                <a:spcPct val="80000"/>
              </a:lnSpc>
              <a:spcBef>
                <a:spcPct val="20000"/>
              </a:spcBef>
              <a:buSzPct val="100000"/>
              <a:buFont typeface="Arial" panose="020B0604020202020204" pitchFamily="34" charset="0"/>
            </a:pPr>
            <a:r>
              <a:rPr lang="zh-CN" altLang="en-US" sz="2000" b="1">
                <a:ea typeface="楷体_GB2312" charset="-122"/>
              </a:rPr>
              <a:t>免疫系统衰老表现      </a:t>
            </a:r>
            <a:r>
              <a:rPr lang="zh-CN" altLang="en-US" b="1">
                <a:solidFill>
                  <a:schemeClr val="hlink"/>
                </a:solidFill>
                <a:ea typeface="楷体_GB2312" charset="-122"/>
              </a:rPr>
              <a:t>免疫系统下降</a:t>
            </a:r>
            <a:endParaRPr lang="zh-CN" altLang="en-US" b="1">
              <a:solidFill>
                <a:schemeClr val="hlink"/>
              </a:solidFill>
              <a:ea typeface="楷体_GB2312" charset="-122"/>
            </a:endParaRPr>
          </a:p>
          <a:p>
            <a:pPr>
              <a:spcBef>
                <a:spcPct val="50000"/>
              </a:spcBef>
            </a:pPr>
            <a:endParaRPr lang="zh-CN" altLang="en-US" sz="2000">
              <a:ea typeface="楷体_GB2312" charset="-122"/>
            </a:endParaRP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0F8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189" name="Rectangle 2"/>
          <p:cNvSpPr>
            <a:spLocks noGrp="1"/>
          </p:cNvSpPr>
          <p:nvPr>
            <p:ph type="title"/>
          </p:nvPr>
        </p:nvSpPr>
        <p:spPr>
          <a:ln/>
        </p:spPr>
        <p:txBody>
          <a:bodyPr wrap="square" lIns="91440" tIns="45720" rIns="91440" bIns="45720" anchor="ctr"/>
          <a:p>
            <a:r>
              <a:rPr lang="zh-CN" altLang="en-US" sz="3600" b="1">
                <a:effectLst>
                  <a:outerShdw blurRad="38100" dist="38100" dir="2700000">
                    <a:srgbClr val="C0C0C0"/>
                  </a:outerShdw>
                </a:effectLst>
                <a:ea typeface="楷体_GB2312" charset="-122"/>
              </a:rPr>
              <a:t>二、人体整体的衰老表现</a:t>
            </a:r>
            <a:endParaRPr lang="zh-CN" altLang="en-US" sz="3600" b="1">
              <a:effectLst>
                <a:outerShdw blurRad="38100" dist="38100" dir="2700000">
                  <a:srgbClr val="C0C0C0"/>
                </a:outerShdw>
              </a:effectLst>
              <a:ea typeface="楷体_GB2312" charset="-122"/>
            </a:endParaRPr>
          </a:p>
        </p:txBody>
      </p:sp>
      <p:sp>
        <p:nvSpPr>
          <p:cNvPr id="2190" name="Rectangle 3"/>
          <p:cNvSpPr>
            <a:spLocks noGrp="1"/>
          </p:cNvSpPr>
          <p:nvPr>
            <p:ph type="body"/>
          </p:nvPr>
        </p:nvSpPr>
        <p:spPr>
          <a:xfrm>
            <a:off x="827088" y="1484313"/>
            <a:ext cx="8807450" cy="4597400"/>
          </a:xfrm>
          <a:ln/>
        </p:spPr>
        <p:txBody>
          <a:bodyPr wrap="square" lIns="91440" tIns="45720" rIns="91440" bIns="45720" anchor="t"/>
          <a:p>
            <a:pPr eaLnBrk="1" hangingPunct="1"/>
            <a:r>
              <a:rPr lang="zh-CN" altLang="en-US" sz="2800" b="1">
                <a:effectLst>
                  <a:outerShdw blurRad="38100" dist="38100" dir="2700000">
                    <a:srgbClr val="C0C0C0"/>
                  </a:outerShdw>
                </a:effectLst>
                <a:ea typeface="楷体_GB2312" charset="-122"/>
              </a:rPr>
              <a:t>衰老特点：</a:t>
            </a:r>
            <a:endParaRPr lang="zh-CN" altLang="en-US" sz="2800" b="1">
              <a:effectLst>
                <a:outerShdw blurRad="38100" dist="38100" dir="2700000">
                  <a:srgbClr val="C0C0C0"/>
                </a:outerShdw>
              </a:effectLst>
              <a:ea typeface="楷体_GB2312" charset="-122"/>
            </a:endParaRPr>
          </a:p>
          <a:p>
            <a:pPr eaLnBrk="1" hangingPunct="1">
              <a:buNone/>
            </a:pPr>
            <a:r>
              <a:rPr lang="zh-CN" altLang="en-US" sz="2800" b="1">
                <a:solidFill>
                  <a:schemeClr val="hlink"/>
                </a:solidFill>
                <a:ea typeface="楷体_GB2312" charset="-122"/>
              </a:rPr>
              <a:t>普遍性、渐进性、内在性、不可逆性、危害性</a:t>
            </a:r>
            <a:endParaRPr lang="zh-CN" altLang="en-US" sz="2800" b="1">
              <a:solidFill>
                <a:schemeClr val="hlink"/>
              </a:solidFill>
              <a:ea typeface="楷体_GB2312" charset="-122"/>
            </a:endParaRPr>
          </a:p>
          <a:p>
            <a:pPr eaLnBrk="1" hangingPunct="1">
              <a:buNone/>
            </a:pPr>
            <a:endParaRPr lang="zh-CN" altLang="en-US" sz="2800" b="1">
              <a:solidFill>
                <a:schemeClr val="hlink"/>
              </a:solidFill>
              <a:ea typeface="楷体_GB2312" charset="-122"/>
            </a:endParaRPr>
          </a:p>
          <a:p>
            <a:pPr eaLnBrk="1" hangingPunct="1">
              <a:buNone/>
            </a:pPr>
            <a:r>
              <a:rPr lang="zh-CN" altLang="en-US" sz="2800" b="1">
                <a:ea typeface="楷体_GB2312" charset="-122"/>
              </a:rPr>
              <a:t>                                  总之，生老病死，自然规律</a:t>
            </a:r>
            <a:endParaRPr lang="zh-CN" altLang="en-US" sz="2800" b="1">
              <a:ea typeface="楷体_GB2312" charset="-122"/>
            </a:endParaRPr>
          </a:p>
          <a:p>
            <a:endParaRPr lang="zh-CN" altLang="en-US" sz="2800">
              <a:ea typeface="楷体_GB2312" charset="-122"/>
            </a:endParaRP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0F8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194" name="Rectangle 2"/>
          <p:cNvSpPr/>
          <p:nvPr>
            <p:ph type="title"/>
          </p:nvPr>
        </p:nvSpPr>
        <p:spPr>
          <a:ln/>
        </p:spPr>
        <p:txBody>
          <a:bodyPr wrap="square" lIns="91440" tIns="45720" rIns="91440" bIns="45720" anchor="ctr"/>
          <a:p>
            <a:r>
              <a:rPr lang="zh-CN" altLang="en-US" sz="4000">
                <a:ea typeface="楷体_GB2312" charset="-122"/>
              </a:rPr>
              <a:t>小试牛刀</a:t>
            </a:r>
            <a:endParaRPr lang="zh-CN" altLang="en-US" sz="4000">
              <a:ea typeface="楷体_GB2312" charset="-122"/>
            </a:endParaRPr>
          </a:p>
        </p:txBody>
      </p:sp>
      <p:sp>
        <p:nvSpPr>
          <p:cNvPr id="2195" name="Rectangle 3"/>
          <p:cNvSpPr/>
          <p:nvPr>
            <p:ph type="body"/>
          </p:nvPr>
        </p:nvSpPr>
        <p:spPr>
          <a:xfrm>
            <a:off x="487363" y="1649413"/>
            <a:ext cx="9056687" cy="4664075"/>
          </a:xfrm>
          <a:ln/>
        </p:spPr>
        <p:txBody>
          <a:bodyPr wrap="square" lIns="91440" tIns="45720" rIns="91440" bIns="45720" anchor="t"/>
          <a:p>
            <a:r>
              <a:rPr lang="en-US" altLang="zh-CN" sz="1800">
                <a:latin typeface="楷体_GB2312" charset="-122"/>
                <a:ea typeface="楷体_GB2312" charset="-122"/>
              </a:rPr>
              <a:t>1</a:t>
            </a:r>
            <a:r>
              <a:rPr lang="zh-CN" altLang="en-US" sz="1800">
                <a:latin typeface="楷体_GB2312" charset="-122"/>
                <a:ea typeface="楷体_GB2312" charset="-122"/>
              </a:rPr>
              <a:t>、老年人肺活量下降，肺功能减弱，是老年人（  ）的主要变化。</a:t>
            </a:r>
            <a:endParaRPr lang="zh-CN" altLang="en-US" sz="1800">
              <a:latin typeface="楷体_GB2312" charset="-122"/>
              <a:ea typeface="楷体_GB2312" charset="-122"/>
            </a:endParaRPr>
          </a:p>
          <a:p>
            <a:r>
              <a:rPr lang="en-US" altLang="zh-CN" sz="1800">
                <a:latin typeface="楷体_GB2312" charset="-122"/>
                <a:ea typeface="楷体_GB2312" charset="-122"/>
              </a:rPr>
              <a:t>A</a:t>
            </a:r>
            <a:r>
              <a:rPr lang="zh-CN" altLang="en-US" sz="1800">
                <a:latin typeface="楷体_GB2312" charset="-122"/>
                <a:ea typeface="楷体_GB2312" charset="-122"/>
              </a:rPr>
              <a:t>、心血管系统    </a:t>
            </a:r>
            <a:r>
              <a:rPr lang="en-US" altLang="zh-CN" sz="1800">
                <a:latin typeface="楷体_GB2312" charset="-122"/>
                <a:ea typeface="楷体_GB2312" charset="-122"/>
              </a:rPr>
              <a:t>B</a:t>
            </a:r>
            <a:r>
              <a:rPr lang="zh-CN" altLang="en-US" sz="1800">
                <a:latin typeface="楷体_GB2312" charset="-122"/>
                <a:ea typeface="楷体_GB2312" charset="-122"/>
              </a:rPr>
              <a:t>、感觉系统   </a:t>
            </a:r>
            <a:r>
              <a:rPr lang="en-US" altLang="zh-CN" sz="1800">
                <a:latin typeface="楷体_GB2312" charset="-122"/>
                <a:ea typeface="楷体_GB2312" charset="-122"/>
              </a:rPr>
              <a:t>C</a:t>
            </a:r>
            <a:r>
              <a:rPr lang="zh-CN" altLang="en-US" sz="1800">
                <a:latin typeface="楷体_GB2312" charset="-122"/>
                <a:ea typeface="楷体_GB2312" charset="-122"/>
              </a:rPr>
              <a:t>、呼吸系统  </a:t>
            </a:r>
            <a:r>
              <a:rPr lang="en-US" altLang="zh-CN" sz="1800">
                <a:latin typeface="楷体_GB2312" charset="-122"/>
                <a:ea typeface="楷体_GB2312" charset="-122"/>
              </a:rPr>
              <a:t>D</a:t>
            </a:r>
            <a:r>
              <a:rPr lang="zh-CN" altLang="en-US" sz="1800">
                <a:latin typeface="楷体_GB2312" charset="-122"/>
                <a:ea typeface="楷体_GB2312" charset="-122"/>
              </a:rPr>
              <a:t>、运动系统</a:t>
            </a:r>
            <a:endParaRPr lang="zh-CN" altLang="en-US" sz="1800">
              <a:latin typeface="楷体_GB2312" charset="-122"/>
              <a:ea typeface="楷体_GB2312" charset="-122"/>
            </a:endParaRPr>
          </a:p>
          <a:p>
            <a:r>
              <a:rPr lang="en-US" altLang="zh-CN" sz="1800">
                <a:latin typeface="楷体_GB2312" charset="-122"/>
                <a:ea typeface="楷体_GB2312" charset="-122"/>
              </a:rPr>
              <a:t>2</a:t>
            </a:r>
            <a:r>
              <a:rPr lang="zh-CN" altLang="en-US" sz="1800">
                <a:latin typeface="楷体_GB2312" charset="-122"/>
                <a:ea typeface="楷体_GB2312" charset="-122"/>
              </a:rPr>
              <a:t>、老年人神经系统变化会出现（  ）的症状。</a:t>
            </a:r>
            <a:endParaRPr lang="zh-CN" altLang="en-US" sz="1800">
              <a:latin typeface="楷体_GB2312" charset="-122"/>
              <a:ea typeface="楷体_GB2312" charset="-122"/>
            </a:endParaRPr>
          </a:p>
          <a:p>
            <a:r>
              <a:rPr lang="en-US" altLang="zh-CN" sz="1800">
                <a:latin typeface="楷体_GB2312" charset="-122"/>
                <a:ea typeface="楷体_GB2312" charset="-122"/>
              </a:rPr>
              <a:t>A</a:t>
            </a:r>
            <a:r>
              <a:rPr lang="zh-CN" altLang="en-US" sz="1800">
                <a:latin typeface="楷体_GB2312" charset="-122"/>
                <a:ea typeface="楷体_GB2312" charset="-122"/>
              </a:rPr>
              <a:t>、记忆力下降  </a:t>
            </a:r>
            <a:r>
              <a:rPr lang="en-US" altLang="zh-CN" sz="1800">
                <a:latin typeface="楷体_GB2312" charset="-122"/>
                <a:ea typeface="楷体_GB2312" charset="-122"/>
              </a:rPr>
              <a:t>B</a:t>
            </a:r>
            <a:r>
              <a:rPr lang="zh-CN" altLang="en-US" sz="1800">
                <a:latin typeface="楷体_GB2312" charset="-122"/>
                <a:ea typeface="楷体_GB2312" charset="-122"/>
              </a:rPr>
              <a:t>、痛觉敏感   </a:t>
            </a:r>
            <a:r>
              <a:rPr lang="en-US" altLang="zh-CN" sz="1800">
                <a:latin typeface="楷体_GB2312" charset="-122"/>
                <a:ea typeface="楷体_GB2312" charset="-122"/>
              </a:rPr>
              <a:t>C</a:t>
            </a:r>
            <a:r>
              <a:rPr lang="zh-CN" altLang="en-US" sz="1800">
                <a:latin typeface="楷体_GB2312" charset="-122"/>
                <a:ea typeface="楷体_GB2312" charset="-122"/>
              </a:rPr>
              <a:t>、对冷、热反应敏感  </a:t>
            </a:r>
            <a:r>
              <a:rPr lang="en-US" altLang="zh-CN" sz="1800">
                <a:latin typeface="楷体_GB2312" charset="-122"/>
                <a:ea typeface="楷体_GB2312" charset="-122"/>
              </a:rPr>
              <a:t>D</a:t>
            </a:r>
            <a:r>
              <a:rPr lang="zh-CN" altLang="en-US" sz="1800">
                <a:latin typeface="楷体_GB2312" charset="-122"/>
                <a:ea typeface="楷体_GB2312" charset="-122"/>
              </a:rPr>
              <a:t>、情绪变化慢</a:t>
            </a:r>
            <a:endParaRPr lang="zh-CN" altLang="en-US" sz="1800">
              <a:latin typeface="楷体_GB2312" charset="-122"/>
              <a:ea typeface="楷体_GB2312" charset="-122"/>
            </a:endParaRPr>
          </a:p>
          <a:p>
            <a:r>
              <a:rPr lang="en-US" altLang="zh-CN" sz="1800">
                <a:latin typeface="楷体_GB2312" charset="-122"/>
                <a:ea typeface="楷体_GB2312" charset="-122"/>
              </a:rPr>
              <a:t>3</a:t>
            </a:r>
            <a:r>
              <a:rPr lang="zh-CN" altLang="en-US" sz="1800">
                <a:latin typeface="楷体_GB2312" charset="-122"/>
                <a:ea typeface="楷体_GB2312" charset="-122"/>
              </a:rPr>
              <a:t>、老年人感觉系统主要变化是（  ）</a:t>
            </a:r>
            <a:endParaRPr lang="zh-CN" altLang="en-US" sz="1800">
              <a:latin typeface="楷体_GB2312" charset="-122"/>
              <a:ea typeface="楷体_GB2312" charset="-122"/>
            </a:endParaRPr>
          </a:p>
          <a:p>
            <a:r>
              <a:rPr lang="en-US" altLang="zh-CN" sz="1800">
                <a:latin typeface="楷体_GB2312" charset="-122"/>
                <a:ea typeface="楷体_GB2312" charset="-122"/>
              </a:rPr>
              <a:t>A</a:t>
            </a:r>
            <a:r>
              <a:rPr lang="zh-CN" altLang="en-US" sz="1800">
                <a:latin typeface="楷体_GB2312" charset="-122"/>
                <a:ea typeface="楷体_GB2312" charset="-122"/>
              </a:rPr>
              <a:t>、舌苔变厚    </a:t>
            </a:r>
            <a:r>
              <a:rPr lang="en-US" altLang="zh-CN" sz="1800">
                <a:latin typeface="楷体_GB2312" charset="-122"/>
                <a:ea typeface="楷体_GB2312" charset="-122"/>
              </a:rPr>
              <a:t>B</a:t>
            </a:r>
            <a:r>
              <a:rPr lang="zh-CN" altLang="en-US" sz="1800">
                <a:latin typeface="楷体_GB2312" charset="-122"/>
                <a:ea typeface="楷体_GB2312" charset="-122"/>
              </a:rPr>
              <a:t>、唾液分泌增多   </a:t>
            </a:r>
            <a:r>
              <a:rPr lang="en-US" altLang="zh-CN" sz="1800">
                <a:latin typeface="楷体_GB2312" charset="-122"/>
                <a:ea typeface="楷体_GB2312" charset="-122"/>
              </a:rPr>
              <a:t>C</a:t>
            </a:r>
            <a:r>
              <a:rPr lang="zh-CN" altLang="en-US" sz="1800">
                <a:latin typeface="楷体_GB2312" charset="-122"/>
                <a:ea typeface="楷体_GB2312" charset="-122"/>
              </a:rPr>
              <a:t>、嗅觉灵敏  </a:t>
            </a:r>
            <a:r>
              <a:rPr lang="en-US" altLang="zh-CN" sz="1800">
                <a:latin typeface="楷体_GB2312" charset="-122"/>
                <a:ea typeface="楷体_GB2312" charset="-122"/>
              </a:rPr>
              <a:t>D</a:t>
            </a:r>
            <a:r>
              <a:rPr lang="zh-CN" altLang="en-US" sz="1800">
                <a:latin typeface="楷体_GB2312" charset="-122"/>
                <a:ea typeface="楷体_GB2312" charset="-122"/>
              </a:rPr>
              <a:t>、味觉增强</a:t>
            </a:r>
            <a:endParaRPr lang="zh-CN" altLang="en-US" sz="1800">
              <a:latin typeface="楷体_GB2312" charset="-122"/>
              <a:ea typeface="楷体_GB2312" charset="-122"/>
            </a:endParaRPr>
          </a:p>
          <a:p>
            <a:r>
              <a:rPr lang="en-US" altLang="zh-CN" sz="1800">
                <a:latin typeface="楷体_GB2312" charset="-122"/>
                <a:ea typeface="楷体_GB2312" charset="-122"/>
              </a:rPr>
              <a:t>4</a:t>
            </a:r>
            <a:r>
              <a:rPr lang="zh-CN" altLang="en-US" sz="1800">
                <a:latin typeface="楷体_GB2312" charset="-122"/>
                <a:ea typeface="楷体_GB2312" charset="-122"/>
              </a:rPr>
              <a:t>、老年人运动系统主要变化有（  ）</a:t>
            </a:r>
            <a:endParaRPr lang="zh-CN" altLang="en-US" sz="1800">
              <a:latin typeface="楷体_GB2312" charset="-122"/>
              <a:ea typeface="楷体_GB2312" charset="-122"/>
            </a:endParaRPr>
          </a:p>
          <a:p>
            <a:r>
              <a:rPr lang="en-US" altLang="zh-CN" sz="1800">
                <a:latin typeface="楷体_GB2312" charset="-122"/>
                <a:ea typeface="楷体_GB2312" charset="-122"/>
              </a:rPr>
              <a:t>A</a:t>
            </a:r>
            <a:r>
              <a:rPr lang="zh-CN" altLang="en-US" sz="1800">
                <a:latin typeface="楷体_GB2312" charset="-122"/>
                <a:ea typeface="楷体_GB2312" charset="-122"/>
              </a:rPr>
              <a:t>、脊柱纤维弹性变小    </a:t>
            </a:r>
            <a:r>
              <a:rPr lang="en-US" altLang="zh-CN" sz="1800">
                <a:latin typeface="楷体_GB2312" charset="-122"/>
                <a:ea typeface="楷体_GB2312" charset="-122"/>
              </a:rPr>
              <a:t>B</a:t>
            </a:r>
            <a:r>
              <a:rPr lang="zh-CN" altLang="en-US" sz="1800">
                <a:latin typeface="楷体_GB2312" charset="-122"/>
                <a:ea typeface="楷体_GB2312" charset="-122"/>
              </a:rPr>
              <a:t>、脊柱纤维弹性增强 </a:t>
            </a:r>
            <a:r>
              <a:rPr lang="en-US" altLang="zh-CN" sz="1800">
                <a:latin typeface="楷体_GB2312" charset="-122"/>
                <a:ea typeface="楷体_GB2312" charset="-122"/>
              </a:rPr>
              <a:t>C</a:t>
            </a:r>
            <a:r>
              <a:rPr lang="zh-CN" altLang="en-US" sz="1800">
                <a:latin typeface="楷体_GB2312" charset="-122"/>
                <a:ea typeface="楷体_GB2312" charset="-122"/>
              </a:rPr>
              <a:t>、肌肉粗壮  </a:t>
            </a:r>
            <a:r>
              <a:rPr lang="en-US" altLang="zh-CN" sz="1800">
                <a:latin typeface="楷体_GB2312" charset="-122"/>
                <a:ea typeface="楷体_GB2312" charset="-122"/>
              </a:rPr>
              <a:t>D</a:t>
            </a:r>
            <a:r>
              <a:rPr lang="zh-CN" altLang="en-US" sz="1800">
                <a:latin typeface="楷体_GB2312" charset="-122"/>
                <a:ea typeface="楷体_GB2312" charset="-122"/>
              </a:rPr>
              <a:t>、身高不便</a:t>
            </a:r>
            <a:endParaRPr lang="zh-CN" altLang="en-US" sz="1800">
              <a:latin typeface="楷体_GB2312" charset="-122"/>
              <a:ea typeface="楷体_GB2312" charset="-122"/>
            </a:endParaRPr>
          </a:p>
          <a:p>
            <a:r>
              <a:rPr lang="en-US" altLang="zh-CN" sz="1800">
                <a:latin typeface="楷体_GB2312" charset="-122"/>
                <a:ea typeface="楷体_GB2312" charset="-122"/>
              </a:rPr>
              <a:t>5</a:t>
            </a:r>
            <a:r>
              <a:rPr lang="zh-CN" altLang="en-US" sz="1800">
                <a:latin typeface="楷体_GB2312" charset="-122"/>
                <a:ea typeface="楷体_GB2312" charset="-122"/>
              </a:rPr>
              <a:t>、老年人消化系统最主要的变化是（  </a:t>
            </a:r>
            <a:r>
              <a:rPr lang="en-US" altLang="zh-CN" sz="1800">
                <a:latin typeface="楷体_GB2312" charset="-122"/>
                <a:ea typeface="楷体_GB2312" charset="-122"/>
              </a:rPr>
              <a:t>)</a:t>
            </a:r>
            <a:endParaRPr lang="en-US" altLang="zh-CN" sz="1800">
              <a:latin typeface="楷体_GB2312" charset="-122"/>
              <a:ea typeface="楷体_GB2312" charset="-122"/>
            </a:endParaRPr>
          </a:p>
          <a:p>
            <a:r>
              <a:rPr lang="en-US" altLang="zh-CN" sz="1800">
                <a:latin typeface="楷体_GB2312" charset="-122"/>
                <a:ea typeface="楷体_GB2312" charset="-122"/>
              </a:rPr>
              <a:t>A</a:t>
            </a:r>
            <a:r>
              <a:rPr lang="zh-CN" altLang="en-US" sz="1800">
                <a:latin typeface="楷体_GB2312" charset="-122"/>
                <a:ea typeface="楷体_GB2312" charset="-122"/>
              </a:rPr>
              <a:t>、胃肠蠕动加快  </a:t>
            </a:r>
            <a:r>
              <a:rPr lang="en-US" altLang="zh-CN" sz="1800">
                <a:latin typeface="楷体_GB2312" charset="-122"/>
                <a:ea typeface="楷体_GB2312" charset="-122"/>
              </a:rPr>
              <a:t>B</a:t>
            </a:r>
            <a:r>
              <a:rPr lang="zh-CN" altLang="en-US" sz="1800">
                <a:latin typeface="楷体_GB2312" charset="-122"/>
                <a:ea typeface="楷体_GB2312" charset="-122"/>
              </a:rPr>
              <a:t>、胃肠蠕动缓慢  </a:t>
            </a:r>
            <a:r>
              <a:rPr lang="en-US" altLang="zh-CN" sz="1800">
                <a:latin typeface="楷体_GB2312" charset="-122"/>
                <a:ea typeface="楷体_GB2312" charset="-122"/>
              </a:rPr>
              <a:t>C</a:t>
            </a:r>
            <a:r>
              <a:rPr lang="zh-CN" altLang="en-US" sz="1800">
                <a:latin typeface="楷体_GB2312" charset="-122"/>
                <a:ea typeface="楷体_GB2312" charset="-122"/>
              </a:rPr>
              <a:t>、消化液分泌增多  </a:t>
            </a:r>
            <a:r>
              <a:rPr lang="en-US" altLang="zh-CN" sz="1800">
                <a:latin typeface="楷体_GB2312" charset="-122"/>
                <a:ea typeface="楷体_GB2312" charset="-122"/>
              </a:rPr>
              <a:t>D</a:t>
            </a:r>
            <a:r>
              <a:rPr lang="zh-CN" altLang="en-US" sz="1800">
                <a:latin typeface="楷体_GB2312" charset="-122"/>
                <a:ea typeface="楷体_GB2312" charset="-122"/>
              </a:rPr>
              <a:t>、消化功能增强</a:t>
            </a:r>
            <a:endParaRPr lang="zh-CN" altLang="en-US" sz="1800">
              <a:latin typeface="楷体_GB2312" charset="-122"/>
              <a:ea typeface="楷体_GB2312" charset="-122"/>
            </a:endParaRPr>
          </a:p>
          <a:p>
            <a:r>
              <a:rPr lang="en-US" altLang="zh-CN" sz="1800">
                <a:latin typeface="楷体_GB2312" charset="-122"/>
                <a:ea typeface="楷体_GB2312" charset="-122"/>
              </a:rPr>
              <a:t>6</a:t>
            </a:r>
            <a:r>
              <a:rPr lang="zh-CN" altLang="en-US" sz="1800">
                <a:latin typeface="楷体_GB2312" charset="-122"/>
                <a:ea typeface="楷体_GB2312" charset="-122"/>
              </a:rPr>
              <a:t>、导致老年人排尿次数增加，泌尿系统的主要变化是（  ）</a:t>
            </a:r>
            <a:endParaRPr lang="zh-CN" altLang="en-US" sz="1800">
              <a:latin typeface="楷体_GB2312" charset="-122"/>
              <a:ea typeface="楷体_GB2312" charset="-122"/>
            </a:endParaRPr>
          </a:p>
          <a:p>
            <a:r>
              <a:rPr lang="en-US" altLang="zh-CN" sz="1600">
                <a:latin typeface="楷体_GB2312" charset="-122"/>
                <a:ea typeface="楷体_GB2312" charset="-122"/>
              </a:rPr>
              <a:t>A</a:t>
            </a:r>
            <a:r>
              <a:rPr lang="zh-CN" altLang="en-US" sz="1600">
                <a:latin typeface="楷体_GB2312" charset="-122"/>
                <a:ea typeface="楷体_GB2312" charset="-122"/>
              </a:rPr>
              <a:t>、膀胱肌肉萎缩  </a:t>
            </a:r>
            <a:r>
              <a:rPr lang="en-US" altLang="zh-CN" sz="1600">
                <a:latin typeface="楷体_GB2312" charset="-122"/>
                <a:ea typeface="楷体_GB2312" charset="-122"/>
              </a:rPr>
              <a:t>B</a:t>
            </a:r>
            <a:r>
              <a:rPr lang="zh-CN" altLang="en-US" sz="1600">
                <a:latin typeface="楷体_GB2312" charset="-122"/>
                <a:ea typeface="楷体_GB2312" charset="-122"/>
              </a:rPr>
              <a:t>、膀胱内尿的容量增多  </a:t>
            </a:r>
            <a:r>
              <a:rPr lang="en-US" altLang="zh-CN" sz="1600">
                <a:latin typeface="楷体_GB2312" charset="-122"/>
                <a:ea typeface="楷体_GB2312" charset="-122"/>
              </a:rPr>
              <a:t>C</a:t>
            </a:r>
            <a:r>
              <a:rPr lang="zh-CN" altLang="en-US" sz="1600">
                <a:latin typeface="楷体_GB2312" charset="-122"/>
                <a:ea typeface="楷体_GB2312" charset="-122"/>
              </a:rPr>
              <a:t>、膀胱扩约肌扩张  </a:t>
            </a:r>
            <a:r>
              <a:rPr lang="en-US" altLang="zh-CN" sz="1600">
                <a:latin typeface="楷体_GB2312" charset="-122"/>
                <a:ea typeface="楷体_GB2312" charset="-122"/>
              </a:rPr>
              <a:t>D</a:t>
            </a:r>
            <a:r>
              <a:rPr lang="zh-CN" altLang="en-US" sz="1600">
                <a:latin typeface="楷体_GB2312" charset="-122"/>
                <a:ea typeface="楷体_GB2312" charset="-122"/>
              </a:rPr>
              <a:t>、膀胱肌肉肌力增强</a:t>
            </a:r>
            <a:endParaRPr lang="zh-CN" altLang="en-US" sz="1600">
              <a:latin typeface="楷体_GB2312" charset="-122"/>
              <a:ea typeface="楷体_GB2312" charset="-122"/>
            </a:endParaRPr>
          </a:p>
          <a:p>
            <a:endParaRPr lang="zh-CN" altLang="en-US" sz="1600">
              <a:latin typeface="楷体_GB2312" charset="-122"/>
              <a:ea typeface="楷体_GB2312" charset="-122"/>
            </a:endParaRPr>
          </a:p>
          <a:p>
            <a:endParaRPr lang="zh-CN" altLang="en-US" sz="1600">
              <a:latin typeface="楷体_GB2312" charset="-122"/>
              <a:ea typeface="楷体_GB2312" charset="-122"/>
            </a:endParaRPr>
          </a:p>
          <a:p>
            <a:endParaRPr lang="zh-CN" altLang="en-US" sz="1800">
              <a:latin typeface="楷体_GB2312" charset="-122"/>
              <a:ea typeface="楷体_GB2312" charset="-122"/>
            </a:endParaRPr>
          </a:p>
          <a:p>
            <a:endParaRPr lang="zh-CN" altLang="en-US" sz="1800">
              <a:latin typeface="楷体_GB2312" charset="-122"/>
              <a:ea typeface="楷体_GB2312" charset="-122"/>
            </a:endParaRPr>
          </a:p>
        </p:txBody>
      </p:sp>
      <p:sp>
        <p:nvSpPr>
          <p:cNvPr id="2196" name="Text Box 5"/>
          <p:cNvSpPr/>
          <p:nvPr/>
        </p:nvSpPr>
        <p:spPr>
          <a:xfrm>
            <a:off x="6094413" y="1677988"/>
            <a:ext cx="458787" cy="377825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p>
            <a:pPr>
              <a:spcBef>
                <a:spcPct val="50000"/>
              </a:spcBef>
            </a:pPr>
            <a:r>
              <a:rPr lang="en-US" altLang="zh-CN">
                <a:solidFill>
                  <a:srgbClr val="FF3300"/>
                </a:solidFill>
              </a:rPr>
              <a:t>C</a:t>
            </a:r>
            <a:endParaRPr lang="en-US" altLang="zh-CN">
              <a:solidFill>
                <a:srgbClr val="FF3300"/>
              </a:solidFill>
            </a:endParaRPr>
          </a:p>
        </p:txBody>
      </p:sp>
      <p:sp>
        <p:nvSpPr>
          <p:cNvPr id="2197" name="Text Box 6"/>
          <p:cNvSpPr/>
          <p:nvPr/>
        </p:nvSpPr>
        <p:spPr>
          <a:xfrm>
            <a:off x="4406900" y="2346325"/>
            <a:ext cx="460375" cy="377825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p>
            <a:pPr>
              <a:spcBef>
                <a:spcPct val="50000"/>
              </a:spcBef>
            </a:pPr>
            <a:r>
              <a:rPr lang="en-US" altLang="zh-CN">
                <a:solidFill>
                  <a:srgbClr val="FF3300"/>
                </a:solidFill>
              </a:rPr>
              <a:t>A</a:t>
            </a:r>
            <a:endParaRPr lang="en-US" altLang="zh-CN">
              <a:solidFill>
                <a:srgbClr val="FF3300"/>
              </a:solidFill>
            </a:endParaRPr>
          </a:p>
        </p:txBody>
      </p:sp>
      <p:sp>
        <p:nvSpPr>
          <p:cNvPr id="2198" name="Text Box 7"/>
          <p:cNvSpPr/>
          <p:nvPr/>
        </p:nvSpPr>
        <p:spPr>
          <a:xfrm>
            <a:off x="4406900" y="3013075"/>
            <a:ext cx="690563" cy="377825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p>
            <a:pPr>
              <a:spcBef>
                <a:spcPct val="50000"/>
              </a:spcBef>
            </a:pPr>
            <a:r>
              <a:rPr lang="en-US" altLang="zh-CN">
                <a:solidFill>
                  <a:srgbClr val="FF3300"/>
                </a:solidFill>
              </a:rPr>
              <a:t>A</a:t>
            </a:r>
            <a:endParaRPr lang="en-US" altLang="zh-CN">
              <a:solidFill>
                <a:srgbClr val="FF3300"/>
              </a:solidFill>
            </a:endParaRPr>
          </a:p>
        </p:txBody>
      </p:sp>
      <p:sp>
        <p:nvSpPr>
          <p:cNvPr id="2199" name="Text Box 8"/>
          <p:cNvSpPr/>
          <p:nvPr/>
        </p:nvSpPr>
        <p:spPr>
          <a:xfrm>
            <a:off x="4406900" y="3683000"/>
            <a:ext cx="690563" cy="377825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p>
            <a:pPr>
              <a:spcBef>
                <a:spcPct val="50000"/>
              </a:spcBef>
            </a:pPr>
            <a:r>
              <a:rPr lang="en-US" altLang="zh-CN">
                <a:solidFill>
                  <a:srgbClr val="FF3300"/>
                </a:solidFill>
              </a:rPr>
              <a:t>A</a:t>
            </a:r>
            <a:endParaRPr lang="en-US" altLang="zh-CN">
              <a:solidFill>
                <a:srgbClr val="FF3300"/>
              </a:solidFill>
            </a:endParaRPr>
          </a:p>
        </p:txBody>
      </p:sp>
      <p:sp>
        <p:nvSpPr>
          <p:cNvPr id="2200" name="Text Box 9"/>
          <p:cNvSpPr/>
          <p:nvPr/>
        </p:nvSpPr>
        <p:spPr>
          <a:xfrm>
            <a:off x="4943475" y="4349750"/>
            <a:ext cx="358775" cy="37782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p>
            <a:r>
              <a:rPr lang="en-US" altLang="zh-CN">
                <a:solidFill>
                  <a:srgbClr val="FF3300"/>
                </a:solidFill>
              </a:rPr>
              <a:t>B</a:t>
            </a:r>
            <a:endParaRPr lang="en-US" altLang="zh-CN">
              <a:solidFill>
                <a:srgbClr val="FF3300"/>
              </a:solidFill>
            </a:endParaRPr>
          </a:p>
        </p:txBody>
      </p:sp>
      <p:sp>
        <p:nvSpPr>
          <p:cNvPr id="2201" name="Text Box 10"/>
          <p:cNvSpPr/>
          <p:nvPr/>
        </p:nvSpPr>
        <p:spPr>
          <a:xfrm>
            <a:off x="6859588" y="5018088"/>
            <a:ext cx="384175" cy="803275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p>
            <a:pPr>
              <a:spcBef>
                <a:spcPct val="50000"/>
              </a:spcBef>
            </a:pPr>
            <a:r>
              <a:rPr lang="en-US" altLang="zh-CN">
                <a:solidFill>
                  <a:srgbClr val="FF3300"/>
                </a:solidFill>
              </a:rPr>
              <a:t>A</a:t>
            </a:r>
            <a:endParaRPr lang="en-US" altLang="zh-CN">
              <a:solidFill>
                <a:srgbClr val="FF3300"/>
              </a:solidFill>
            </a:endParaRPr>
          </a:p>
          <a:p>
            <a:pPr>
              <a:spcBef>
                <a:spcPct val="50000"/>
              </a:spcBef>
            </a:pPr>
            <a:endParaRPr lang="zh-CN" alt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childTnLst>
                                    <p:set>
                                      <p:cBhvr additive="base"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19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19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1" nodeType="clickEffect">
                                  <p:childTnLst>
                                    <p:set>
                                      <p:cBhvr additive="base"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19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19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2" nodeType="clickEffect">
                                  <p:childTnLst>
                                    <p:set>
                                      <p:cBhvr additive="base"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19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19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3" nodeType="clickEffect">
                                  <p:childTnLst>
                                    <p:set>
                                      <p:cBhvr additive="base"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219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219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4" nodeType="clickEffect">
                                  <p:childTnLst>
                                    <p:set>
                                      <p:cBhvr additive="base"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220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220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grpId="5" nodeType="clickEffect">
                                  <p:childTnLst>
                                    <p:set>
                                      <p:cBhvr additive="base"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220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220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96" grpId="0" animBg="1"/>
      <p:bldP spid="2197" grpId="1" animBg="1"/>
      <p:bldP spid="2198" grpId="2" animBg="1"/>
      <p:bldP spid="2199" grpId="3" animBg="1"/>
      <p:bldP spid="2200" grpId="4" animBg="1"/>
      <p:bldP spid="2201" grpId="5" animBg="1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0F8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204" name="Rectangle 2"/>
          <p:cNvSpPr>
            <a:spLocks noGrp="1"/>
          </p:cNvSpPr>
          <p:nvPr>
            <p:ph type="title"/>
          </p:nvPr>
        </p:nvSpPr>
        <p:spPr>
          <a:ln/>
        </p:spPr>
        <p:txBody>
          <a:bodyPr wrap="square" lIns="91440" tIns="45720" rIns="91440" bIns="45720" anchor="ctr"/>
          <a:p>
            <a:r>
              <a:rPr lang="zh-CN" altLang="en-US" b="1">
                <a:effectLst>
                  <a:outerShdw blurRad="38100" dist="38100" dir="2700000">
                    <a:srgbClr val="C0C0C0"/>
                  </a:outerShdw>
                </a:effectLst>
              </a:rPr>
              <a:t>第三章  老年人护理基础知识</a:t>
            </a:r>
            <a:br>
              <a:rPr lang="zh-CN" altLang="en-US" b="1">
                <a:effectLst>
                  <a:outerShdw blurRad="38100" dist="38100" dir="2700000">
                    <a:srgbClr val="C0C0C0"/>
                  </a:outerShdw>
                </a:effectLst>
              </a:rPr>
            </a:br>
            <a:r>
              <a:rPr lang="zh-CN" altLang="en-US" b="1">
                <a:effectLst>
                  <a:outerShdw blurRad="38100" dist="38100" dir="2700000">
                    <a:srgbClr val="C0C0C0"/>
                  </a:outerShdw>
                </a:effectLst>
              </a:rPr>
              <a:t>第三节  老年人护理特点</a:t>
            </a:r>
            <a:endParaRPr lang="zh-CN" altLang="en-US" b="1">
              <a:effectLst>
                <a:outerShdw blurRad="38100" dist="38100" dir="2700000">
                  <a:srgbClr val="C0C0C0"/>
                </a:outerShdw>
              </a:effectLst>
            </a:endParaRPr>
          </a:p>
        </p:txBody>
      </p:sp>
      <p:sp>
        <p:nvSpPr>
          <p:cNvPr id="2205" name="Rectangle 3"/>
          <p:cNvSpPr/>
          <p:nvPr>
            <p:ph type="body"/>
          </p:nvPr>
        </p:nvSpPr>
        <p:spPr>
          <a:ln/>
        </p:spPr>
        <p:txBody>
          <a:bodyPr wrap="square" lIns="91440" tIns="45720" rIns="91440" bIns="45720" anchor="t"/>
          <a:p>
            <a:pPr>
              <a:buFontTx/>
              <a:buNone/>
            </a:pPr>
            <a:endParaRPr lang="zh-CN" altLang="en-US"/>
          </a:p>
          <a:p>
            <a:pPr>
              <a:buFontTx/>
              <a:buNone/>
            </a:pPr>
            <a:r>
              <a:rPr lang="zh-CN" altLang="en-US"/>
              <a:t> </a:t>
            </a:r>
            <a:endParaRPr lang="zh-CN" altLang="en-US"/>
          </a:p>
        </p:txBody>
      </p:sp>
      <p:sp>
        <p:nvSpPr>
          <p:cNvPr id="2206" name="AutoShape 4"/>
          <p:cNvSpPr/>
          <p:nvPr/>
        </p:nvSpPr>
        <p:spPr>
          <a:xfrm>
            <a:off x="458788" y="2838450"/>
            <a:ext cx="1333500" cy="1573213"/>
          </a:xfrm>
          <a:prstGeom prst="flowChartProcess">
            <a:avLst/>
          </a:prstGeom>
          <a:solidFill>
            <a:srgbClr val="4F81BD"/>
          </a:solidFill>
          <a:ln w="9525" cap="flat" cmpd="sng">
            <a:solidFill>
              <a:srgbClr val="000000"/>
            </a:solidFill>
            <a:prstDash val="solid"/>
            <a:miter/>
            <a:headEnd type="none" w="med" len="med"/>
            <a:tailEnd type="none" w="med" len="med"/>
          </a:ln>
        </p:spPr>
        <p:txBody>
          <a:bodyPr wrap="none" anchor="ctr"/>
          <a:p>
            <a:pPr algn="ctr"/>
            <a:r>
              <a:rPr lang="zh-CN" altLang="en-US" sz="3200" b="1">
                <a:effectLst>
                  <a:outerShdw blurRad="38100" dist="38100" dir="2700000">
                    <a:srgbClr val="FFFFFF"/>
                  </a:outerShdw>
                </a:effectLst>
              </a:rPr>
              <a:t>老年人</a:t>
            </a:r>
            <a:endParaRPr lang="zh-CN" altLang="en-US" sz="3200" b="1">
              <a:effectLst>
                <a:outerShdw blurRad="38100" dist="38100" dir="2700000">
                  <a:srgbClr val="FFFFFF"/>
                </a:outerShdw>
              </a:effectLst>
            </a:endParaRPr>
          </a:p>
          <a:p>
            <a:pPr algn="ctr"/>
            <a:r>
              <a:rPr lang="zh-CN" altLang="en-US" sz="3200" b="1">
                <a:effectLst>
                  <a:outerShdw blurRad="38100" dist="38100" dir="2700000">
                    <a:srgbClr val="FFFFFF"/>
                  </a:outerShdw>
                </a:effectLst>
              </a:rPr>
              <a:t>护理</a:t>
            </a:r>
            <a:endParaRPr lang="zh-CN" altLang="en-US" sz="3200" b="1">
              <a:effectLst>
                <a:outerShdw blurRad="38100" dist="38100" dir="2700000">
                  <a:srgbClr val="FFFFFF"/>
                </a:outerShdw>
              </a:effectLst>
            </a:endParaRPr>
          </a:p>
          <a:p>
            <a:pPr algn="ctr"/>
            <a:r>
              <a:rPr lang="zh-CN" altLang="en-US" sz="3200" b="1">
                <a:effectLst>
                  <a:outerShdw blurRad="38100" dist="38100" dir="2700000">
                    <a:srgbClr val="FFFFFF"/>
                  </a:outerShdw>
                </a:effectLst>
              </a:rPr>
              <a:t>特点</a:t>
            </a:r>
            <a:endParaRPr lang="zh-CN" altLang="en-US" sz="3200" b="1">
              <a:effectLst>
                <a:outerShdw blurRad="38100" dist="38100" dir="2700000">
                  <a:srgbClr val="FFFFFF"/>
                </a:outerShdw>
              </a:effectLst>
            </a:endParaRPr>
          </a:p>
        </p:txBody>
      </p:sp>
      <p:sp>
        <p:nvSpPr>
          <p:cNvPr id="2207" name="AutoShape 5"/>
          <p:cNvSpPr/>
          <p:nvPr/>
        </p:nvSpPr>
        <p:spPr>
          <a:xfrm>
            <a:off x="1908175" y="2925763"/>
            <a:ext cx="549275" cy="500062"/>
          </a:xfrm>
          <a:prstGeom prst="rightArrow">
            <a:avLst>
              <a:gd name="adj1" fmla="val 50000"/>
              <a:gd name="adj2" fmla="val 27333"/>
            </a:avLst>
          </a:prstGeom>
          <a:solidFill>
            <a:srgbClr val="4F81BD"/>
          </a:solidFill>
          <a:ln w="9525" cap="flat" cmpd="sng">
            <a:solidFill>
              <a:srgbClr val="000000"/>
            </a:solidFill>
            <a:prstDash val="solid"/>
            <a:miter/>
            <a:headEnd type="none" w="med" len="med"/>
            <a:tailEnd type="none" w="med" len="med"/>
          </a:ln>
        </p:spPr>
        <p:txBody>
          <a:bodyPr wrap="none" anchor="ctr"/>
          <a:p>
            <a:endParaRPr lang="zh-CN" altLang="en-US"/>
          </a:p>
        </p:txBody>
      </p:sp>
      <p:sp>
        <p:nvSpPr>
          <p:cNvPr id="2208" name="AutoShape 6"/>
          <p:cNvSpPr/>
          <p:nvPr/>
        </p:nvSpPr>
        <p:spPr>
          <a:xfrm>
            <a:off x="1908175" y="4048125"/>
            <a:ext cx="549275" cy="500063"/>
          </a:xfrm>
          <a:prstGeom prst="rightArrow">
            <a:avLst>
              <a:gd name="adj1" fmla="val 50000"/>
              <a:gd name="adj2" fmla="val 27333"/>
            </a:avLst>
          </a:prstGeom>
          <a:solidFill>
            <a:srgbClr val="4F81BD"/>
          </a:solidFill>
          <a:ln w="9525" cap="flat" cmpd="sng">
            <a:solidFill>
              <a:srgbClr val="000000"/>
            </a:solidFill>
            <a:prstDash val="solid"/>
            <a:miter/>
            <a:headEnd type="none" w="med" len="med"/>
            <a:tailEnd type="none" w="med" len="med"/>
          </a:ln>
        </p:spPr>
        <p:txBody>
          <a:bodyPr wrap="none" anchor="ctr"/>
          <a:p>
            <a:endParaRPr lang="zh-CN" altLang="en-US"/>
          </a:p>
        </p:txBody>
      </p:sp>
      <p:sp>
        <p:nvSpPr>
          <p:cNvPr id="2209" name="AutoShape 7"/>
          <p:cNvSpPr/>
          <p:nvPr/>
        </p:nvSpPr>
        <p:spPr>
          <a:xfrm>
            <a:off x="2460625" y="2133600"/>
            <a:ext cx="1027113" cy="1293813"/>
          </a:xfrm>
          <a:prstGeom prst="flowChartProcess">
            <a:avLst/>
          </a:prstGeom>
          <a:solidFill>
            <a:srgbClr val="4F81BD"/>
          </a:solidFill>
          <a:ln w="9525" cap="flat" cmpd="sng">
            <a:solidFill>
              <a:srgbClr val="000000"/>
            </a:solidFill>
            <a:prstDash val="solid"/>
            <a:miter/>
            <a:headEnd type="none" w="med" len="med"/>
            <a:tailEnd type="none" w="med" len="med"/>
          </a:ln>
        </p:spPr>
        <p:txBody>
          <a:bodyPr wrap="none" anchor="ctr"/>
          <a:p>
            <a:pPr algn="ctr"/>
            <a:r>
              <a:rPr lang="zh-CN" altLang="en-US" sz="3200" b="1"/>
              <a:t>身体</a:t>
            </a:r>
            <a:endParaRPr lang="zh-CN" altLang="en-US" sz="3200" b="1"/>
          </a:p>
          <a:p>
            <a:pPr algn="ctr"/>
            <a:r>
              <a:rPr lang="zh-CN" altLang="en-US" sz="3200" b="1"/>
              <a:t>方面</a:t>
            </a:r>
            <a:endParaRPr lang="zh-CN" altLang="en-US" sz="3200" b="1"/>
          </a:p>
        </p:txBody>
      </p:sp>
      <p:sp>
        <p:nvSpPr>
          <p:cNvPr id="2210" name="AutoShape 8"/>
          <p:cNvSpPr/>
          <p:nvPr/>
        </p:nvSpPr>
        <p:spPr>
          <a:xfrm>
            <a:off x="2460625" y="4049713"/>
            <a:ext cx="1028700" cy="1325562"/>
          </a:xfrm>
          <a:prstGeom prst="flowChartProcess">
            <a:avLst/>
          </a:prstGeom>
          <a:solidFill>
            <a:srgbClr val="4F81BD"/>
          </a:solidFill>
          <a:ln w="9525" cap="flat" cmpd="sng">
            <a:solidFill>
              <a:srgbClr val="000000"/>
            </a:solidFill>
            <a:prstDash val="solid"/>
            <a:miter/>
            <a:headEnd type="none" w="med" len="med"/>
            <a:tailEnd type="none" w="med" len="med"/>
          </a:ln>
        </p:spPr>
        <p:txBody>
          <a:bodyPr wrap="none" anchor="ctr"/>
          <a:p>
            <a:pPr algn="ctr"/>
            <a:r>
              <a:rPr lang="zh-CN" altLang="en-US" sz="3200" b="1"/>
              <a:t>心理</a:t>
            </a:r>
            <a:endParaRPr lang="zh-CN" altLang="en-US" sz="3200" b="1"/>
          </a:p>
          <a:p>
            <a:pPr algn="ctr"/>
            <a:r>
              <a:rPr lang="zh-CN" altLang="en-US" sz="3200" b="1"/>
              <a:t>方面</a:t>
            </a:r>
            <a:endParaRPr lang="zh-CN" altLang="en-US" sz="3200" b="1"/>
          </a:p>
        </p:txBody>
      </p:sp>
      <p:sp>
        <p:nvSpPr>
          <p:cNvPr id="2211" name="AutoShape 9"/>
          <p:cNvSpPr/>
          <p:nvPr/>
        </p:nvSpPr>
        <p:spPr>
          <a:xfrm>
            <a:off x="3487738" y="2927350"/>
            <a:ext cx="498475" cy="500063"/>
          </a:xfrm>
          <a:prstGeom prst="rightArrow">
            <a:avLst>
              <a:gd name="adj1" fmla="val 50000"/>
              <a:gd name="adj2" fmla="val 24884"/>
            </a:avLst>
          </a:prstGeom>
          <a:solidFill>
            <a:srgbClr val="4F81BD"/>
          </a:solidFill>
          <a:ln w="9525" cap="flat" cmpd="sng">
            <a:solidFill>
              <a:srgbClr val="000000"/>
            </a:solidFill>
            <a:prstDash val="solid"/>
            <a:miter/>
            <a:headEnd type="none" w="med" len="med"/>
            <a:tailEnd type="none" w="med" len="med"/>
          </a:ln>
        </p:spPr>
        <p:txBody>
          <a:bodyPr wrap="none" anchor="ctr"/>
          <a:p>
            <a:endParaRPr lang="zh-CN" altLang="en-US"/>
          </a:p>
        </p:txBody>
      </p:sp>
      <p:sp>
        <p:nvSpPr>
          <p:cNvPr id="2212" name="AutoShape 10"/>
          <p:cNvSpPr/>
          <p:nvPr/>
        </p:nvSpPr>
        <p:spPr>
          <a:xfrm>
            <a:off x="3489325" y="4049713"/>
            <a:ext cx="498475" cy="500062"/>
          </a:xfrm>
          <a:prstGeom prst="rightArrow">
            <a:avLst>
              <a:gd name="adj1" fmla="val 50000"/>
              <a:gd name="adj2" fmla="val 24884"/>
            </a:avLst>
          </a:prstGeom>
          <a:solidFill>
            <a:srgbClr val="4F81BD"/>
          </a:solidFill>
          <a:ln w="9525" cap="flat" cmpd="sng">
            <a:solidFill>
              <a:srgbClr val="000000"/>
            </a:solidFill>
            <a:prstDash val="solid"/>
            <a:miter/>
            <a:headEnd type="none" w="med" len="med"/>
            <a:tailEnd type="none" w="med" len="med"/>
          </a:ln>
        </p:spPr>
        <p:txBody>
          <a:bodyPr wrap="none" anchor="ctr"/>
          <a:p>
            <a:endParaRPr lang="zh-CN" altLang="en-US"/>
          </a:p>
        </p:txBody>
      </p:sp>
      <p:sp>
        <p:nvSpPr>
          <p:cNvPr id="2213" name="AutoShape 11"/>
          <p:cNvSpPr/>
          <p:nvPr/>
        </p:nvSpPr>
        <p:spPr>
          <a:xfrm>
            <a:off x="3987800" y="2132013"/>
            <a:ext cx="5260975" cy="1295400"/>
          </a:xfrm>
          <a:prstGeom prst="flowChartProcess">
            <a:avLst/>
          </a:prstGeom>
          <a:solidFill>
            <a:srgbClr val="4F81BD"/>
          </a:solidFill>
          <a:ln w="9525" cap="flat" cmpd="sng">
            <a:solidFill>
              <a:srgbClr val="000000"/>
            </a:solidFill>
            <a:prstDash val="solid"/>
            <a:miter/>
            <a:headEnd type="none" w="med" len="med"/>
            <a:tailEnd type="none" w="med" len="med"/>
          </a:ln>
        </p:spPr>
        <p:txBody>
          <a:bodyPr wrap="none" anchor="ctr"/>
          <a:p>
            <a:pPr algn="ctr"/>
            <a:r>
              <a:rPr lang="zh-CN" altLang="en-US" sz="3200" b="1"/>
              <a:t>居家、饮食、排便、排尿</a:t>
            </a:r>
            <a:endParaRPr lang="zh-CN" altLang="en-US" sz="3200" b="1"/>
          </a:p>
          <a:p>
            <a:pPr algn="ctr"/>
            <a:r>
              <a:rPr lang="zh-CN" altLang="en-US" sz="3200" b="1"/>
              <a:t>睡眠、清洁、着衣、运动</a:t>
            </a:r>
            <a:endParaRPr lang="zh-CN" altLang="en-US" sz="3200" b="1"/>
          </a:p>
        </p:txBody>
      </p:sp>
      <p:sp>
        <p:nvSpPr>
          <p:cNvPr id="2214" name="AutoShape 12"/>
          <p:cNvSpPr/>
          <p:nvPr/>
        </p:nvSpPr>
        <p:spPr>
          <a:xfrm>
            <a:off x="3987800" y="4049713"/>
            <a:ext cx="5257800" cy="1325562"/>
          </a:xfrm>
          <a:prstGeom prst="flowChartProcess">
            <a:avLst/>
          </a:prstGeom>
          <a:solidFill>
            <a:srgbClr val="4F81BD"/>
          </a:solidFill>
          <a:ln w="9525" cap="flat" cmpd="sng">
            <a:solidFill>
              <a:srgbClr val="000000"/>
            </a:solidFill>
            <a:prstDash val="solid"/>
            <a:miter/>
            <a:headEnd type="none" w="med" len="med"/>
            <a:tailEnd type="none" w="med" len="med"/>
          </a:ln>
        </p:spPr>
        <p:txBody>
          <a:bodyPr wrap="none" anchor="ctr"/>
          <a:p>
            <a:pPr algn="ctr"/>
            <a:r>
              <a:rPr lang="zh-CN" altLang="en-US" sz="3200" b="1"/>
              <a:t>结合每个老人心理特点、</a:t>
            </a:r>
            <a:endParaRPr lang="zh-CN" altLang="en-US" sz="3200" b="1"/>
          </a:p>
          <a:p>
            <a:pPr algn="ctr"/>
            <a:r>
              <a:rPr lang="zh-CN" altLang="en-US" sz="3200" b="1"/>
              <a:t>心身疾病采取相应措施</a:t>
            </a:r>
            <a:endParaRPr lang="zh-CN" altLang="en-US" sz="3200" b="1"/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0F8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217" name="Rectangle 2"/>
          <p:cNvSpPr>
            <a:spLocks noGrp="1"/>
          </p:cNvSpPr>
          <p:nvPr>
            <p:ph type="title"/>
          </p:nvPr>
        </p:nvSpPr>
        <p:spPr>
          <a:ln/>
        </p:spPr>
        <p:txBody>
          <a:bodyPr wrap="square" lIns="91440" tIns="45720" rIns="91440" bIns="45720" anchor="ctr"/>
          <a:p>
            <a:r>
              <a:rPr lang="zh-CN" altLang="en-US" b="1">
                <a:effectLst>
                  <a:outerShdw blurRad="38100" dist="38100" dir="2700000">
                    <a:srgbClr val="C0C0C0"/>
                  </a:outerShdw>
                </a:effectLst>
              </a:rPr>
              <a:t>第三节  老年人护理基础知识</a:t>
            </a:r>
            <a:br>
              <a:rPr lang="zh-CN" altLang="en-US" b="1">
                <a:effectLst>
                  <a:outerShdw blurRad="38100" dist="38100" dir="2700000">
                    <a:srgbClr val="C0C0C0"/>
                  </a:outerShdw>
                </a:effectLst>
              </a:rPr>
            </a:br>
            <a:r>
              <a:rPr lang="zh-CN" altLang="en-US" b="1">
                <a:effectLst>
                  <a:outerShdw blurRad="38100" dist="38100" dir="2700000">
                    <a:srgbClr val="C0C0C0"/>
                  </a:outerShdw>
                </a:effectLst>
              </a:rPr>
              <a:t>一、老年人心理特点</a:t>
            </a:r>
            <a:endParaRPr lang="zh-CN" altLang="en-US" b="1">
              <a:effectLst>
                <a:outerShdw blurRad="38100" dist="38100" dir="2700000">
                  <a:srgbClr val="C0C0C0"/>
                </a:outerShdw>
              </a:effectLst>
            </a:endParaRPr>
          </a:p>
        </p:txBody>
      </p:sp>
      <p:sp>
        <p:nvSpPr>
          <p:cNvPr id="2218" name="Rectangle 3"/>
          <p:cNvSpPr/>
          <p:nvPr>
            <p:ph type="body"/>
          </p:nvPr>
        </p:nvSpPr>
        <p:spPr>
          <a:ln/>
        </p:spPr>
        <p:txBody>
          <a:bodyPr wrap="square" lIns="91440" tIns="45720" rIns="91440" bIns="45720" anchor="t"/>
          <a:p>
            <a:r>
              <a:rPr lang="zh-CN" altLang="en-US"/>
              <a:t>一、生理因素引起的心理改变</a:t>
            </a:r>
            <a:endParaRPr lang="zh-CN" altLang="en-US"/>
          </a:p>
          <a:p>
            <a:r>
              <a:rPr lang="zh-CN" altLang="en-US"/>
              <a:t>衰老</a:t>
            </a:r>
            <a:endParaRPr lang="zh-CN" altLang="en-US"/>
          </a:p>
          <a:p>
            <a:r>
              <a:rPr lang="zh-CN" altLang="en-US"/>
              <a:t>疾病</a:t>
            </a:r>
            <a:endParaRPr lang="zh-CN" altLang="en-US"/>
          </a:p>
          <a:p>
            <a:r>
              <a:rPr lang="zh-CN" altLang="en-US"/>
              <a:t>死亡</a:t>
            </a:r>
            <a:endParaRPr lang="zh-CN" altLang="en-US"/>
          </a:p>
        </p:txBody>
      </p:sp>
      <p:pic>
        <p:nvPicPr>
          <p:cNvPr id="2219" name="Picture 4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114800" y="3030538"/>
            <a:ext cx="5616575" cy="4046537"/>
          </a:xfrm>
          <a:prstGeom prst="rect">
            <a:avLst/>
          </a:prstGeom>
          <a:noFill/>
          <a:ln w="9525">
            <a:noFill/>
          </a:ln>
        </p:spPr>
      </p:pic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0F8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222" name="Rectangle 2"/>
          <p:cNvSpPr>
            <a:spLocks noGrp="1"/>
          </p:cNvSpPr>
          <p:nvPr>
            <p:ph type="title"/>
          </p:nvPr>
        </p:nvSpPr>
        <p:spPr>
          <a:ln/>
        </p:spPr>
        <p:txBody>
          <a:bodyPr wrap="square" lIns="91440" tIns="45720" rIns="91440" bIns="45720" anchor="ctr"/>
          <a:p>
            <a:br>
              <a:rPr lang="zh-CN" altLang="en-US" sz="4000" b="1">
                <a:effectLst>
                  <a:outerShdw blurRad="38100" dist="38100" dir="2700000">
                    <a:srgbClr val="C0C0C0"/>
                  </a:outerShdw>
                </a:effectLst>
              </a:rPr>
            </a:br>
            <a:r>
              <a:rPr lang="zh-CN" altLang="en-US" sz="4000" b="1">
                <a:effectLst>
                  <a:outerShdw blurRad="38100" dist="38100" dir="2700000">
                    <a:srgbClr val="C0C0C0"/>
                  </a:outerShdw>
                </a:effectLst>
              </a:rPr>
              <a:t>一、生理因素引起的心理改变</a:t>
            </a:r>
            <a:endParaRPr lang="zh-CN" altLang="en-US" sz="4000" b="1">
              <a:effectLst>
                <a:outerShdw blurRad="38100" dist="38100" dir="2700000">
                  <a:srgbClr val="C0C0C0"/>
                </a:outerShdw>
              </a:effectLst>
            </a:endParaRPr>
          </a:p>
        </p:txBody>
      </p:sp>
      <p:sp>
        <p:nvSpPr>
          <p:cNvPr id="2223" name="Rectangle 3"/>
          <p:cNvSpPr>
            <a:spLocks noGrp="1"/>
          </p:cNvSpPr>
          <p:nvPr>
            <p:ph type="body"/>
          </p:nvPr>
        </p:nvSpPr>
        <p:spPr>
          <a:ln/>
        </p:spPr>
        <p:txBody>
          <a:bodyPr wrap="square" lIns="91440" tIns="45720" rIns="91440" bIns="45720" anchor="t"/>
          <a:p>
            <a:pPr>
              <a:lnSpc>
                <a:spcPct val="90000"/>
              </a:lnSpc>
            </a:pPr>
            <a:r>
              <a:rPr lang="zh-CN" altLang="en-US" sz="3600" b="1">
                <a:effectLst>
                  <a:outerShdw blurRad="38100" dist="38100" dir="2700000">
                    <a:srgbClr val="C0C0C0"/>
                  </a:outerShdw>
                </a:effectLst>
              </a:rPr>
              <a:t>1、衰老引起的</a:t>
            </a:r>
            <a:endParaRPr lang="zh-CN" altLang="en-US" sz="3600" b="1">
              <a:effectLst>
                <a:outerShdw blurRad="38100" dist="38100" dir="2700000">
                  <a:srgbClr val="C0C0C0"/>
                </a:outerShdw>
              </a:effectLst>
            </a:endParaRPr>
          </a:p>
          <a:p>
            <a:pPr>
              <a:lnSpc>
                <a:spcPct val="90000"/>
              </a:lnSpc>
            </a:pPr>
            <a:r>
              <a:rPr lang="zh-CN" altLang="en-US" b="1">
                <a:effectLst>
                  <a:outerShdw blurRad="38100" dist="38100" dir="2700000">
                    <a:srgbClr val="C0C0C0"/>
                  </a:outerShdw>
                </a:effectLst>
              </a:rPr>
              <a:t>感知觉衰退</a:t>
            </a:r>
            <a:r>
              <a:rPr lang="zh-CN" altLang="en-US">
                <a:sym typeface="Arial" panose="020B0604020202020204" pitchFamily="34" charset="0"/>
              </a:rPr>
              <a:t>→性格变内向、寡言，反应迟钝、动作迟缓→</a:t>
            </a:r>
            <a:r>
              <a:rPr lang="zh-CN" altLang="en-US" b="1">
                <a:solidFill>
                  <a:srgbClr val="FF0000"/>
                </a:solidFill>
                <a:sym typeface="Arial" panose="020B0604020202020204" pitchFamily="34" charset="0"/>
              </a:rPr>
              <a:t>老态龙钟</a:t>
            </a:r>
            <a:endParaRPr lang="zh-CN" altLang="en-US" b="1">
              <a:solidFill>
                <a:srgbClr val="FF0000"/>
              </a:solidFill>
              <a:sym typeface="Arial" panose="020B0604020202020204" pitchFamily="34" charset="0"/>
            </a:endParaRPr>
          </a:p>
          <a:p>
            <a:pPr>
              <a:lnSpc>
                <a:spcPct val="90000"/>
              </a:lnSpc>
            </a:pPr>
            <a:r>
              <a:rPr lang="zh-CN" altLang="en-US" b="1">
                <a:effectLst>
                  <a:outerShdw blurRad="38100" dist="38100" dir="2700000">
                    <a:srgbClr val="C0C0C0"/>
                  </a:outerShdw>
                </a:effectLst>
                <a:sym typeface="Arial" panose="020B0604020202020204" pitchFamily="34" charset="0"/>
              </a:rPr>
              <a:t>记忆力衰退</a:t>
            </a:r>
            <a:r>
              <a:rPr lang="zh-CN" altLang="en-US">
                <a:sym typeface="Arial" panose="020B0604020202020204" pitchFamily="34" charset="0"/>
              </a:rPr>
              <a:t>→对一切兴趣↓   记性差，忘记熟人名字→懒于交际→</a:t>
            </a:r>
            <a:r>
              <a:rPr lang="zh-CN" altLang="en-US" b="1">
                <a:solidFill>
                  <a:srgbClr val="FF0000"/>
                </a:solidFill>
                <a:sym typeface="Arial" panose="020B0604020202020204" pitchFamily="34" charset="0"/>
              </a:rPr>
              <a:t>固步自封</a:t>
            </a:r>
            <a:endParaRPr lang="zh-CN" altLang="en-US" b="1">
              <a:solidFill>
                <a:srgbClr val="FF0000"/>
              </a:solidFill>
              <a:sym typeface="Arial" panose="020B0604020202020204" pitchFamily="34" charset="0"/>
            </a:endParaRPr>
          </a:p>
          <a:p>
            <a:pPr>
              <a:lnSpc>
                <a:spcPct val="90000"/>
              </a:lnSpc>
            </a:pPr>
            <a:r>
              <a:rPr lang="zh-CN" altLang="en-US" b="1">
                <a:effectLst>
                  <a:outerShdw blurRad="38100" dist="38100" dir="2700000">
                    <a:srgbClr val="C0C0C0"/>
                  </a:outerShdw>
                </a:effectLst>
                <a:sym typeface="Arial" panose="020B0604020202020204" pitchFamily="34" charset="0"/>
              </a:rPr>
              <a:t>思维力衰退</a:t>
            </a:r>
            <a:r>
              <a:rPr lang="zh-CN" altLang="en-US">
                <a:sym typeface="Arial" panose="020B0604020202020204" pitchFamily="34" charset="0"/>
              </a:rPr>
              <a:t>→语言表达↓→啰嗦</a:t>
            </a:r>
            <a:endParaRPr lang="zh-CN" altLang="en-US">
              <a:sym typeface="Arial" panose="020B0604020202020204" pitchFamily="34" charset="0"/>
            </a:endParaRPr>
          </a:p>
          <a:p>
            <a:pPr>
              <a:lnSpc>
                <a:spcPct val="90000"/>
              </a:lnSpc>
              <a:buFontTx/>
              <a:buNone/>
            </a:pPr>
            <a:r>
              <a:rPr lang="zh-CN" altLang="en-US">
                <a:sym typeface="Arial" panose="020B0604020202020204" pitchFamily="34" charset="0"/>
              </a:rPr>
              <a:t>   →唠叨，思维迟钝，固守老观念</a:t>
            </a:r>
            <a:endParaRPr lang="zh-CN" altLang="en-US">
              <a:sym typeface="Arial" panose="020B0604020202020204" pitchFamily="34" charset="0"/>
            </a:endParaRPr>
          </a:p>
          <a:p>
            <a:pPr>
              <a:lnSpc>
                <a:spcPct val="90000"/>
              </a:lnSpc>
              <a:buFontTx/>
              <a:buNone/>
            </a:pPr>
            <a:r>
              <a:rPr lang="zh-CN" altLang="en-US">
                <a:sym typeface="Arial" panose="020B0604020202020204" pitchFamily="34" charset="0"/>
              </a:rPr>
              <a:t>   思维定势→</a:t>
            </a:r>
            <a:r>
              <a:rPr lang="zh-CN" altLang="en-US" b="1">
                <a:solidFill>
                  <a:srgbClr val="FF0000"/>
                </a:solidFill>
                <a:sym typeface="Arial" panose="020B0604020202020204" pitchFamily="34" charset="0"/>
              </a:rPr>
              <a:t>“老顽固” </a:t>
            </a:r>
            <a:endParaRPr lang="zh-CN" altLang="en-US" b="1">
              <a:solidFill>
                <a:srgbClr val="FF0000"/>
              </a:solidFill>
              <a:sym typeface="Arial" panose="020B0604020202020204" pitchFamily="34" charset="0"/>
            </a:endParaRPr>
          </a:p>
        </p:txBody>
      </p:sp>
      <p:pic>
        <p:nvPicPr>
          <p:cNvPr id="2224" name="Picture 4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581900" y="4086225"/>
            <a:ext cx="2006600" cy="2943225"/>
          </a:xfrm>
          <a:prstGeom prst="rect">
            <a:avLst/>
          </a:prstGeom>
          <a:noFill/>
          <a:ln w="9525">
            <a:noFill/>
          </a:ln>
        </p:spPr>
      </p:pic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0F8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227" name="Rectangle 2"/>
          <p:cNvSpPr>
            <a:spLocks noGrp="1"/>
          </p:cNvSpPr>
          <p:nvPr>
            <p:ph type="title"/>
          </p:nvPr>
        </p:nvSpPr>
        <p:spPr>
          <a:ln/>
        </p:spPr>
        <p:txBody>
          <a:bodyPr wrap="square" lIns="91440" tIns="45720" rIns="91440" bIns="45720" anchor="ctr"/>
          <a:p>
            <a:r>
              <a:rPr lang="zh-CN" altLang="en-US" b="1">
                <a:effectLst>
                  <a:outerShdw blurRad="38100" dist="38100" dir="2700000">
                    <a:srgbClr val="C0C0C0"/>
                  </a:outerShdw>
                </a:effectLst>
              </a:rPr>
              <a:t>一、生理因素引起的心理改变</a:t>
            </a:r>
            <a:endParaRPr lang="zh-CN" altLang="en-US" b="1">
              <a:effectLst>
                <a:outerShdw blurRad="38100" dist="38100" dir="2700000">
                  <a:srgbClr val="C0C0C0"/>
                </a:outerShdw>
              </a:effectLst>
            </a:endParaRPr>
          </a:p>
        </p:txBody>
      </p:sp>
      <p:sp>
        <p:nvSpPr>
          <p:cNvPr id="2228" name="Rectangle 3"/>
          <p:cNvSpPr>
            <a:spLocks noGrp="1"/>
          </p:cNvSpPr>
          <p:nvPr>
            <p:ph type="body"/>
          </p:nvPr>
        </p:nvSpPr>
        <p:spPr>
          <a:ln/>
        </p:spPr>
        <p:txBody>
          <a:bodyPr wrap="square" lIns="91440" tIns="45720" rIns="91440" bIns="45720" anchor="t"/>
          <a:p>
            <a:r>
              <a:rPr lang="zh-CN" altLang="en-US" b="1">
                <a:effectLst>
                  <a:outerShdw blurRad="38100" dist="38100" dir="2700000">
                    <a:srgbClr val="C0C0C0"/>
                  </a:outerShdw>
                </a:effectLst>
              </a:rPr>
              <a:t>情绪改变</a:t>
            </a:r>
            <a:r>
              <a:rPr lang="zh-CN" altLang="en-US"/>
              <a:t>---不稳善变、焦虑多疑、看不惯、易怒自卑、孤僻古怪</a:t>
            </a:r>
            <a:endParaRPr lang="zh-CN" altLang="en-US"/>
          </a:p>
          <a:p>
            <a:r>
              <a:rPr lang="zh-CN" altLang="en-US" b="1">
                <a:effectLst>
                  <a:outerShdw blurRad="38100" dist="38100" dir="2700000">
                    <a:srgbClr val="C0C0C0"/>
                  </a:outerShdw>
                </a:effectLst>
              </a:rPr>
              <a:t>意志衰退</a:t>
            </a:r>
            <a:r>
              <a:rPr lang="zh-CN" altLang="en-US" b="1"/>
              <a:t>-</a:t>
            </a:r>
            <a:r>
              <a:rPr lang="zh-CN" altLang="en-US"/>
              <a:t>--不愿探索、不思进取、拖拖拉拉、优柔寡断</a:t>
            </a:r>
            <a:endParaRPr lang="zh-CN" altLang="en-US"/>
          </a:p>
          <a:p>
            <a:r>
              <a:rPr lang="zh-CN" altLang="en-US" b="1">
                <a:effectLst>
                  <a:outerShdw blurRad="38100" dist="38100" dir="2700000">
                    <a:srgbClr val="C0C0C0"/>
                  </a:outerShdw>
                </a:effectLst>
              </a:rPr>
              <a:t>人格改变</a:t>
            </a:r>
            <a:r>
              <a:rPr lang="zh-CN" altLang="en-US"/>
              <a:t>---80岁老汉赛顽童</a:t>
            </a:r>
            <a:r>
              <a:rPr lang="zh-CN" altLang="en-US">
                <a:sym typeface="Arial" panose="020B0604020202020204" pitchFamily="34" charset="0"/>
              </a:rPr>
              <a:t>→渐露本性</a:t>
            </a:r>
            <a:endParaRPr lang="zh-CN" altLang="en-US">
              <a:sym typeface="Arial" panose="020B0604020202020204" pitchFamily="34" charset="0"/>
            </a:endParaRPr>
          </a:p>
          <a:p>
            <a:r>
              <a:rPr lang="zh-CN" altLang="en-US" b="1">
                <a:effectLst>
                  <a:outerShdw blurRad="38100" dist="38100" dir="2700000">
                    <a:srgbClr val="C0C0C0"/>
                  </a:outerShdw>
                </a:effectLst>
              </a:rPr>
              <a:t>社会适应改变</a:t>
            </a:r>
            <a:r>
              <a:rPr lang="zh-CN" altLang="en-US"/>
              <a:t>---老顽固</a:t>
            </a:r>
            <a:endParaRPr lang="zh-CN" altLang="en-US"/>
          </a:p>
          <a:p>
            <a:pPr>
              <a:buFontTx/>
              <a:buNone/>
            </a:pPr>
            <a:r>
              <a:rPr lang="zh-CN" altLang="en-US">
                <a:sym typeface="Arial" panose="020B0604020202020204" pitchFamily="34" charset="0"/>
              </a:rPr>
              <a:t>   →固执、刚愎自用</a:t>
            </a:r>
            <a:endParaRPr lang="zh-CN" altLang="en-US">
              <a:sym typeface="Arial" panose="020B0604020202020204" pitchFamily="34" charset="0"/>
            </a:endParaRPr>
          </a:p>
          <a:p>
            <a:endParaRPr lang="zh-CN" altLang="en-US"/>
          </a:p>
        </p:txBody>
      </p:sp>
      <p:pic>
        <p:nvPicPr>
          <p:cNvPr id="2229" name="Picture 4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327775" y="4645025"/>
            <a:ext cx="2919413" cy="2159000"/>
          </a:xfrm>
          <a:prstGeom prst="rect">
            <a:avLst/>
          </a:prstGeom>
          <a:noFill/>
          <a:ln w="9525">
            <a:noFill/>
          </a:ln>
        </p:spPr>
      </p:pic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0F8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232" name="Rectangle 2"/>
          <p:cNvSpPr>
            <a:spLocks noGrp="1"/>
          </p:cNvSpPr>
          <p:nvPr>
            <p:ph type="title"/>
          </p:nvPr>
        </p:nvSpPr>
        <p:spPr>
          <a:ln/>
        </p:spPr>
        <p:txBody>
          <a:bodyPr wrap="square" lIns="91440" tIns="45720" rIns="91440" bIns="45720" anchor="ctr"/>
          <a:p>
            <a:r>
              <a:rPr lang="zh-CN" altLang="en-US" b="1">
                <a:effectLst>
                  <a:outerShdw blurRad="38100" dist="38100" dir="2700000">
                    <a:srgbClr val="C0C0C0"/>
                  </a:outerShdw>
                </a:effectLst>
              </a:rPr>
              <a:t>一、生理因素引起的心理改变</a:t>
            </a:r>
            <a:endParaRPr lang="zh-CN" altLang="en-US" b="1">
              <a:effectLst>
                <a:outerShdw blurRad="38100" dist="38100" dir="2700000">
                  <a:srgbClr val="C0C0C0"/>
                </a:outerShdw>
              </a:effectLst>
            </a:endParaRPr>
          </a:p>
        </p:txBody>
      </p:sp>
      <p:sp>
        <p:nvSpPr>
          <p:cNvPr id="2233" name="Rectangle 3"/>
          <p:cNvSpPr>
            <a:spLocks noGrp="1"/>
          </p:cNvSpPr>
          <p:nvPr>
            <p:ph type="body"/>
          </p:nvPr>
        </p:nvSpPr>
        <p:spPr>
          <a:ln/>
        </p:spPr>
        <p:txBody>
          <a:bodyPr wrap="square" lIns="91440" tIns="45720" rIns="91440" bIns="45720" anchor="t"/>
          <a:p>
            <a:pPr>
              <a:lnSpc>
                <a:spcPct val="80000"/>
              </a:lnSpc>
            </a:pPr>
            <a:r>
              <a:rPr lang="zh-CN" altLang="en-US" b="1">
                <a:effectLst>
                  <a:outerShdw blurRad="38100" dist="38100" dir="2700000">
                    <a:srgbClr val="C0C0C0"/>
                  </a:outerShdw>
                </a:effectLst>
              </a:rPr>
              <a:t>2、疾病引起的</a:t>
            </a:r>
            <a:endParaRPr lang="zh-CN" altLang="en-US" b="1">
              <a:effectLst>
                <a:outerShdw blurRad="38100" dist="38100" dir="2700000">
                  <a:srgbClr val="C0C0C0"/>
                </a:outerShdw>
              </a:effectLst>
            </a:endParaRPr>
          </a:p>
          <a:p>
            <a:pPr>
              <a:lnSpc>
                <a:spcPct val="80000"/>
              </a:lnSpc>
            </a:pPr>
            <a:r>
              <a:rPr lang="zh-CN" altLang="en-US" sz="2800"/>
              <a:t>    所有的躯体疾病和精神疾病都能影响老年人的心理健康，轻则</a:t>
            </a:r>
            <a:r>
              <a:rPr lang="zh-CN" altLang="en-US" sz="2800">
                <a:sym typeface="Arial" panose="020B0604020202020204" pitchFamily="34" charset="0"/>
              </a:rPr>
              <a:t>……重则……生活不能自理的→更易抑郁、焦虑多疑、孤独依赖、甚至自杀等</a:t>
            </a:r>
            <a:endParaRPr lang="zh-CN" altLang="en-US" sz="2800">
              <a:sym typeface="Arial" panose="020B0604020202020204" pitchFamily="34" charset="0"/>
            </a:endParaRPr>
          </a:p>
          <a:p>
            <a:pPr>
              <a:lnSpc>
                <a:spcPct val="80000"/>
              </a:lnSpc>
            </a:pPr>
            <a:r>
              <a:rPr lang="zh-CN" altLang="en-US" sz="2800">
                <a:sym typeface="Arial" panose="020B0604020202020204" pitchFamily="34" charset="0"/>
              </a:rPr>
              <a:t>   反过来，这些不良心理</a:t>
            </a:r>
            <a:endParaRPr lang="zh-CN" altLang="en-US" sz="2800">
              <a:sym typeface="Arial" panose="020B0604020202020204" pitchFamily="34" charset="0"/>
            </a:endParaRPr>
          </a:p>
          <a:p>
            <a:pPr>
              <a:lnSpc>
                <a:spcPct val="80000"/>
              </a:lnSpc>
              <a:buFontTx/>
              <a:buNone/>
            </a:pPr>
            <a:r>
              <a:rPr lang="zh-CN" altLang="en-US" sz="2800">
                <a:sym typeface="Arial" panose="020B0604020202020204" pitchFamily="34" charset="0"/>
              </a:rPr>
              <a:t>   又会加重原有疾病， </a:t>
            </a:r>
            <a:endParaRPr lang="zh-CN" altLang="en-US" sz="2800">
              <a:sym typeface="Arial" panose="020B0604020202020204" pitchFamily="34" charset="0"/>
            </a:endParaRPr>
          </a:p>
          <a:p>
            <a:pPr>
              <a:lnSpc>
                <a:spcPct val="80000"/>
              </a:lnSpc>
              <a:buFontTx/>
              <a:buNone/>
            </a:pPr>
            <a:r>
              <a:rPr lang="zh-CN" altLang="en-US" sz="2800">
                <a:sym typeface="Arial" panose="020B0604020202020204" pitchFamily="34" charset="0"/>
              </a:rPr>
              <a:t>   恶性循环；甚至导致新的</a:t>
            </a:r>
            <a:endParaRPr lang="zh-CN" altLang="en-US" sz="2800">
              <a:sym typeface="Arial" panose="020B0604020202020204" pitchFamily="34" charset="0"/>
            </a:endParaRPr>
          </a:p>
          <a:p>
            <a:pPr>
              <a:lnSpc>
                <a:spcPct val="80000"/>
              </a:lnSpc>
              <a:buFontTx/>
              <a:buNone/>
            </a:pPr>
            <a:r>
              <a:rPr lang="zh-CN" altLang="en-US" sz="2800">
                <a:sym typeface="Arial" panose="020B0604020202020204" pitchFamily="34" charset="0"/>
              </a:rPr>
              <a:t>   心身疾病， 常见：高血压</a:t>
            </a:r>
            <a:endParaRPr lang="zh-CN" altLang="en-US" sz="2800">
              <a:sym typeface="Arial" panose="020B0604020202020204" pitchFamily="34" charset="0"/>
            </a:endParaRPr>
          </a:p>
          <a:p>
            <a:pPr>
              <a:lnSpc>
                <a:spcPct val="80000"/>
              </a:lnSpc>
              <a:buFontTx/>
              <a:buNone/>
            </a:pPr>
            <a:r>
              <a:rPr lang="zh-CN" altLang="en-US" sz="2800">
                <a:sym typeface="Arial" panose="020B0604020202020204" pitchFamily="34" charset="0"/>
              </a:rPr>
              <a:t>   冠心病、糖尿病、</a:t>
            </a:r>
            <a:endParaRPr lang="zh-CN" altLang="en-US" sz="2800">
              <a:sym typeface="Arial" panose="020B0604020202020204" pitchFamily="34" charset="0"/>
            </a:endParaRPr>
          </a:p>
          <a:p>
            <a:pPr>
              <a:lnSpc>
                <a:spcPct val="80000"/>
              </a:lnSpc>
              <a:buFontTx/>
              <a:buNone/>
            </a:pPr>
            <a:r>
              <a:rPr lang="zh-CN" altLang="en-US" sz="2800">
                <a:sym typeface="Arial" panose="020B0604020202020204" pitchFamily="34" charset="0"/>
              </a:rPr>
              <a:t>   支气管哮喘等</a:t>
            </a:r>
            <a:endParaRPr lang="zh-CN" altLang="en-US" sz="2800">
              <a:sym typeface="Arial" panose="020B0604020202020204" pitchFamily="34" charset="0"/>
            </a:endParaRPr>
          </a:p>
          <a:p>
            <a:pPr>
              <a:lnSpc>
                <a:spcPct val="80000"/>
              </a:lnSpc>
            </a:pPr>
            <a:endParaRPr lang="zh-CN" altLang="en-US" b="1">
              <a:effectLst>
                <a:outerShdw blurRad="38100" dist="38100" dir="2700000">
                  <a:srgbClr val="C0C0C0"/>
                </a:outerShdw>
              </a:effectLst>
            </a:endParaRPr>
          </a:p>
        </p:txBody>
      </p:sp>
      <p:pic>
        <p:nvPicPr>
          <p:cNvPr id="2234" name="Picture 4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445125" y="3836988"/>
            <a:ext cx="3802063" cy="2944812"/>
          </a:xfrm>
          <a:prstGeom prst="rect">
            <a:avLst/>
          </a:prstGeom>
          <a:noFill/>
          <a:ln w="9525">
            <a:noFill/>
          </a:ln>
        </p:spPr>
      </p:pic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0F8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237" name="Rectangle 2"/>
          <p:cNvSpPr>
            <a:spLocks noGrp="1"/>
          </p:cNvSpPr>
          <p:nvPr>
            <p:ph type="title"/>
          </p:nvPr>
        </p:nvSpPr>
        <p:spPr>
          <a:ln/>
        </p:spPr>
        <p:txBody>
          <a:bodyPr wrap="square" lIns="91440" tIns="45720" rIns="91440" bIns="45720" anchor="ctr"/>
          <a:p>
            <a:r>
              <a:rPr lang="zh-CN" altLang="en-US" b="1">
                <a:effectLst>
                  <a:outerShdw blurRad="38100" dist="38100" dir="2700000">
                    <a:srgbClr val="C0C0C0"/>
                  </a:outerShdw>
                </a:effectLst>
              </a:rPr>
              <a:t>一、生理因素引起的心理改变</a:t>
            </a:r>
            <a:endParaRPr lang="zh-CN" altLang="en-US" b="1">
              <a:effectLst>
                <a:outerShdw blurRad="38100" dist="38100" dir="2700000">
                  <a:srgbClr val="C0C0C0"/>
                </a:outerShdw>
              </a:effectLst>
            </a:endParaRPr>
          </a:p>
        </p:txBody>
      </p:sp>
      <p:sp>
        <p:nvSpPr>
          <p:cNvPr id="2238" name="Rectangle 3"/>
          <p:cNvSpPr>
            <a:spLocks noGrp="1"/>
          </p:cNvSpPr>
          <p:nvPr>
            <p:ph type="body"/>
          </p:nvPr>
        </p:nvSpPr>
        <p:spPr>
          <a:ln/>
        </p:spPr>
        <p:txBody>
          <a:bodyPr wrap="square" lIns="91440" tIns="45720" rIns="91440" bIns="45720" anchor="t"/>
          <a:p>
            <a:pPr>
              <a:lnSpc>
                <a:spcPct val="80000"/>
              </a:lnSpc>
            </a:pPr>
            <a:r>
              <a:rPr lang="zh-CN" altLang="en-US" sz="3600">
                <a:effectLst>
                  <a:outerShdw blurRad="38100" dist="38100" dir="2700000">
                    <a:srgbClr val="C0C0C0"/>
                  </a:outerShdw>
                </a:effectLst>
              </a:rPr>
              <a:t>3、</a:t>
            </a:r>
            <a:r>
              <a:rPr lang="zh-CN" altLang="en-US" sz="3600" b="1">
                <a:effectLst>
                  <a:outerShdw blurRad="38100" dist="38100" dir="2700000">
                    <a:srgbClr val="C0C0C0"/>
                  </a:outerShdw>
                </a:effectLst>
              </a:rPr>
              <a:t>死亡引起的</a:t>
            </a:r>
            <a:r>
              <a:rPr lang="zh-CN" altLang="en-US"/>
              <a:t>        </a:t>
            </a:r>
            <a:endParaRPr lang="zh-CN" altLang="en-US"/>
          </a:p>
          <a:p>
            <a:pPr>
              <a:lnSpc>
                <a:spcPct val="80000"/>
              </a:lnSpc>
            </a:pPr>
            <a:r>
              <a:rPr lang="zh-CN" altLang="en-US"/>
              <a:t>原始反应</a:t>
            </a:r>
            <a:r>
              <a:rPr lang="zh-CN" altLang="en-US">
                <a:sym typeface="Arial" panose="020B0604020202020204" pitchFamily="34" charset="0"/>
              </a:rPr>
              <a:t>→</a:t>
            </a:r>
            <a:r>
              <a:rPr lang="zh-CN" altLang="en-US"/>
              <a:t>恐惧</a:t>
            </a:r>
            <a:endParaRPr lang="zh-CN" altLang="en-US"/>
          </a:p>
          <a:p>
            <a:pPr>
              <a:lnSpc>
                <a:spcPct val="80000"/>
              </a:lnSpc>
            </a:pPr>
            <a:r>
              <a:rPr lang="zh-CN" altLang="en-US"/>
              <a:t>瑞士的心理学家库勒—劳斯博士研究发现，每个病人死亡时都要经历一个痛苦周期：</a:t>
            </a:r>
            <a:endParaRPr lang="zh-CN" altLang="en-US"/>
          </a:p>
          <a:p>
            <a:pPr>
              <a:lnSpc>
                <a:spcPct val="80000"/>
              </a:lnSpc>
            </a:pPr>
            <a:r>
              <a:rPr lang="zh-CN" altLang="en-US"/>
              <a:t>一震惊，二拒绝，</a:t>
            </a:r>
            <a:endParaRPr lang="zh-CN" altLang="en-US"/>
          </a:p>
          <a:p>
            <a:pPr>
              <a:lnSpc>
                <a:spcPct val="80000"/>
              </a:lnSpc>
            </a:pPr>
            <a:r>
              <a:rPr lang="zh-CN" altLang="en-US"/>
              <a:t>三气愤，四讨价还价</a:t>
            </a:r>
            <a:endParaRPr lang="zh-CN" altLang="en-US"/>
          </a:p>
          <a:p>
            <a:pPr>
              <a:lnSpc>
                <a:spcPct val="80000"/>
              </a:lnSpc>
            </a:pPr>
            <a:r>
              <a:rPr lang="zh-CN" altLang="en-US"/>
              <a:t>五悲伤，六接受。</a:t>
            </a:r>
            <a:endParaRPr lang="zh-CN" altLang="en-US"/>
          </a:p>
          <a:p>
            <a:pPr>
              <a:lnSpc>
                <a:spcPct val="80000"/>
              </a:lnSpc>
              <a:buFontTx/>
              <a:buNone/>
            </a:pPr>
            <a:r>
              <a:rPr lang="zh-CN" altLang="en-US"/>
              <a:t>     这时就不再恐惧</a:t>
            </a:r>
            <a:endParaRPr lang="zh-CN" altLang="en-US"/>
          </a:p>
          <a:p>
            <a:pPr>
              <a:lnSpc>
                <a:spcPct val="80000"/>
              </a:lnSpc>
              <a:buFontTx/>
              <a:buNone/>
            </a:pPr>
            <a:r>
              <a:rPr lang="zh-CN" altLang="en-US"/>
              <a:t>     其实，也没必要恐惧</a:t>
            </a:r>
            <a:endParaRPr lang="zh-CN" altLang="en-US"/>
          </a:p>
        </p:txBody>
      </p:sp>
      <p:pic>
        <p:nvPicPr>
          <p:cNvPr id="2239" name="Picture 4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134100" y="4194175"/>
            <a:ext cx="3592513" cy="2876550"/>
          </a:xfrm>
          <a:prstGeom prst="rect">
            <a:avLst/>
          </a:prstGeom>
          <a:noFill/>
          <a:ln w="9525">
            <a:noFill/>
          </a:ln>
        </p:spPr>
      </p:pic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0F8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242" name="Rectangle 2"/>
          <p:cNvSpPr>
            <a:spLocks noGrp="1"/>
          </p:cNvSpPr>
          <p:nvPr>
            <p:ph type="title"/>
          </p:nvPr>
        </p:nvSpPr>
        <p:spPr>
          <a:ln/>
        </p:spPr>
        <p:txBody>
          <a:bodyPr wrap="square" lIns="91440" tIns="45720" rIns="91440" bIns="45720" anchor="ctr"/>
          <a:p>
            <a:br>
              <a:rPr lang="zh-CN" altLang="en-US" b="1">
                <a:effectLst>
                  <a:outerShdw blurRad="38100" dist="38100" dir="2700000">
                    <a:srgbClr val="C0C0C0"/>
                  </a:outerShdw>
                </a:effectLst>
              </a:rPr>
            </a:br>
            <a:r>
              <a:rPr lang="zh-CN" altLang="en-US" b="1">
                <a:effectLst>
                  <a:outerShdw blurRad="38100" dist="38100" dir="2700000">
                    <a:srgbClr val="C0C0C0"/>
                  </a:outerShdw>
                </a:effectLst>
              </a:rPr>
              <a:t>二、社会因素引起的心理改变</a:t>
            </a:r>
            <a:endParaRPr lang="zh-CN" altLang="en-US" b="1">
              <a:effectLst>
                <a:outerShdw blurRad="38100" dist="38100" dir="2700000">
                  <a:srgbClr val="C0C0C0"/>
                </a:outerShdw>
              </a:effectLst>
            </a:endParaRPr>
          </a:p>
        </p:txBody>
      </p:sp>
      <p:sp>
        <p:nvSpPr>
          <p:cNvPr id="2243" name="Rectangle 3"/>
          <p:cNvSpPr/>
          <p:nvPr>
            <p:ph type="body"/>
          </p:nvPr>
        </p:nvSpPr>
        <p:spPr>
          <a:ln/>
        </p:spPr>
        <p:txBody>
          <a:bodyPr wrap="square" lIns="91440" tIns="45720" rIns="91440" bIns="45720" anchor="t"/>
          <a:p>
            <a:r>
              <a:rPr lang="zh-CN" altLang="en-US" b="1"/>
              <a:t>1、从职业角色转变为闲暇角色引起的</a:t>
            </a:r>
            <a:endParaRPr lang="zh-CN" altLang="en-US" b="1"/>
          </a:p>
          <a:p>
            <a:pPr>
              <a:buFontTx/>
              <a:buNone/>
            </a:pPr>
            <a:endParaRPr lang="zh-CN" altLang="en-US">
              <a:sym typeface="Arial" panose="020B0604020202020204" pitchFamily="34" charset="0"/>
            </a:endParaRPr>
          </a:p>
        </p:txBody>
      </p:sp>
      <p:sp>
        <p:nvSpPr>
          <p:cNvPr id="2244" name="Rectangle 4"/>
          <p:cNvSpPr/>
          <p:nvPr/>
        </p:nvSpPr>
        <p:spPr>
          <a:xfrm>
            <a:off x="487363" y="3140075"/>
            <a:ext cx="1498600" cy="1355725"/>
          </a:xfrm>
          <a:prstGeom prst="rect">
            <a:avLst/>
          </a:prstGeom>
          <a:solidFill>
            <a:srgbClr val="4F81BD"/>
          </a:solidFill>
          <a:ln w="9525" cap="flat" cmpd="sng">
            <a:solidFill>
              <a:srgbClr val="000000"/>
            </a:solidFill>
            <a:prstDash val="solid"/>
            <a:miter/>
            <a:headEnd type="none" w="med" len="med"/>
            <a:tailEnd type="none" w="med" len="med"/>
          </a:ln>
        </p:spPr>
        <p:txBody>
          <a:bodyPr wrap="none" anchor="ctr"/>
          <a:p>
            <a:pPr algn="ctr"/>
            <a:r>
              <a:rPr lang="zh-CN" altLang="en-US" sz="3200" b="1"/>
              <a:t>心理</a:t>
            </a:r>
            <a:endParaRPr lang="zh-CN" altLang="en-US" sz="3200" b="1"/>
          </a:p>
          <a:p>
            <a:pPr algn="ctr"/>
            <a:r>
              <a:rPr lang="zh-CN" altLang="en-US" sz="3200" b="1"/>
              <a:t>不适应</a:t>
            </a:r>
            <a:endParaRPr lang="zh-CN" altLang="en-US" sz="3200" b="1"/>
          </a:p>
        </p:txBody>
      </p:sp>
      <p:sp>
        <p:nvSpPr>
          <p:cNvPr id="2245" name="AutoShape 5"/>
          <p:cNvSpPr/>
          <p:nvPr/>
        </p:nvSpPr>
        <p:spPr>
          <a:xfrm>
            <a:off x="1985963" y="3521075"/>
            <a:ext cx="1039812" cy="500063"/>
          </a:xfrm>
          <a:prstGeom prst="rightArrow">
            <a:avLst>
              <a:gd name="adj1" fmla="val 50000"/>
              <a:gd name="adj2" fmla="val 51743"/>
            </a:avLst>
          </a:prstGeom>
          <a:solidFill>
            <a:srgbClr val="4F81BD"/>
          </a:solidFill>
          <a:ln w="9525" cap="flat" cmpd="sng">
            <a:solidFill>
              <a:srgbClr val="000000"/>
            </a:solidFill>
            <a:prstDash val="solid"/>
            <a:miter/>
            <a:headEnd type="none" w="med" len="med"/>
            <a:tailEnd type="none" w="med" len="med"/>
          </a:ln>
        </p:spPr>
        <p:txBody>
          <a:bodyPr wrap="none" anchor="ctr"/>
          <a:p>
            <a:endParaRPr lang="zh-CN" altLang="en-US"/>
          </a:p>
        </p:txBody>
      </p:sp>
      <p:sp>
        <p:nvSpPr>
          <p:cNvPr id="2246" name="Rectangle 6"/>
          <p:cNvSpPr/>
          <p:nvPr/>
        </p:nvSpPr>
        <p:spPr>
          <a:xfrm>
            <a:off x="3025775" y="2420938"/>
            <a:ext cx="1358900" cy="2705100"/>
          </a:xfrm>
          <a:prstGeom prst="rect">
            <a:avLst/>
          </a:prstGeom>
          <a:solidFill>
            <a:srgbClr val="4F81BD"/>
          </a:solidFill>
          <a:ln w="9525" cap="flat" cmpd="sng">
            <a:solidFill>
              <a:srgbClr val="000000"/>
            </a:solidFill>
            <a:prstDash val="solid"/>
            <a:miter/>
            <a:headEnd type="none" w="med" len="med"/>
            <a:tailEnd type="none" w="med" len="med"/>
          </a:ln>
        </p:spPr>
        <p:txBody>
          <a:bodyPr wrap="none" anchor="ctr"/>
          <a:p>
            <a:pPr algn="ctr"/>
            <a:r>
              <a:rPr lang="zh-CN" altLang="en-US" sz="3200" b="1"/>
              <a:t>失落</a:t>
            </a:r>
            <a:endParaRPr lang="zh-CN" altLang="en-US" sz="3200" b="1"/>
          </a:p>
          <a:p>
            <a:pPr algn="ctr"/>
            <a:r>
              <a:rPr lang="zh-CN" altLang="en-US" sz="3200" b="1"/>
              <a:t>空荡</a:t>
            </a:r>
            <a:endParaRPr lang="zh-CN" altLang="en-US" sz="3200" b="1"/>
          </a:p>
          <a:p>
            <a:pPr algn="ctr"/>
            <a:r>
              <a:rPr lang="zh-CN" altLang="en-US" sz="3200" b="1"/>
              <a:t>惆怅</a:t>
            </a:r>
            <a:endParaRPr lang="zh-CN" altLang="en-US" sz="3200" b="1"/>
          </a:p>
          <a:p>
            <a:pPr algn="ctr"/>
            <a:r>
              <a:rPr lang="zh-CN" altLang="en-US" sz="3200" b="1"/>
              <a:t>寂寞</a:t>
            </a:r>
            <a:endParaRPr lang="zh-CN" altLang="en-US" sz="3200" b="1"/>
          </a:p>
          <a:p>
            <a:pPr algn="ctr"/>
            <a:r>
              <a:rPr lang="zh-CN" altLang="en-US" sz="3200" b="1"/>
              <a:t>无聊</a:t>
            </a:r>
            <a:endParaRPr lang="zh-CN" altLang="en-US" sz="3200" b="1"/>
          </a:p>
        </p:txBody>
      </p:sp>
      <p:sp>
        <p:nvSpPr>
          <p:cNvPr id="2247" name="AutoShape 7"/>
          <p:cNvSpPr/>
          <p:nvPr/>
        </p:nvSpPr>
        <p:spPr>
          <a:xfrm>
            <a:off x="4384675" y="3521075"/>
            <a:ext cx="1039813" cy="500063"/>
          </a:xfrm>
          <a:prstGeom prst="rightArrow">
            <a:avLst>
              <a:gd name="adj1" fmla="val 50000"/>
              <a:gd name="adj2" fmla="val 51743"/>
            </a:avLst>
          </a:prstGeom>
          <a:solidFill>
            <a:srgbClr val="4F81BD"/>
          </a:solidFill>
          <a:ln w="9525" cap="flat" cmpd="sng">
            <a:solidFill>
              <a:srgbClr val="000000"/>
            </a:solidFill>
            <a:prstDash val="solid"/>
            <a:miter/>
            <a:headEnd type="none" w="med" len="med"/>
            <a:tailEnd type="none" w="med" len="med"/>
          </a:ln>
        </p:spPr>
        <p:txBody>
          <a:bodyPr wrap="none" anchor="ctr"/>
          <a:p>
            <a:endParaRPr lang="zh-CN" altLang="en-US"/>
          </a:p>
        </p:txBody>
      </p:sp>
      <p:sp>
        <p:nvSpPr>
          <p:cNvPr id="2248" name="Rectangle 8"/>
          <p:cNvSpPr/>
          <p:nvPr/>
        </p:nvSpPr>
        <p:spPr>
          <a:xfrm>
            <a:off x="5424488" y="3140075"/>
            <a:ext cx="3508375" cy="1355725"/>
          </a:xfrm>
          <a:prstGeom prst="rect">
            <a:avLst/>
          </a:prstGeom>
          <a:solidFill>
            <a:srgbClr val="4F81BD"/>
          </a:solidFill>
          <a:ln w="9525" cap="flat" cmpd="sng">
            <a:solidFill>
              <a:srgbClr val="000000"/>
            </a:solidFill>
            <a:prstDash val="solid"/>
            <a:miter/>
            <a:headEnd type="none" w="med" len="med"/>
            <a:tailEnd type="none" w="med" len="med"/>
          </a:ln>
        </p:spPr>
        <p:txBody>
          <a:bodyPr wrap="none" anchor="ctr"/>
          <a:p>
            <a:pPr algn="ctr"/>
            <a:r>
              <a:rPr lang="zh-CN" altLang="en-US" sz="3200" b="1">
                <a:sym typeface="Arial" panose="020B0604020202020204" pitchFamily="34" charset="0"/>
              </a:rPr>
              <a:t>加重原有疾病，</a:t>
            </a:r>
            <a:endParaRPr lang="zh-CN" altLang="en-US" sz="3200" b="1">
              <a:sym typeface="Arial" panose="020B0604020202020204" pitchFamily="34" charset="0"/>
            </a:endParaRPr>
          </a:p>
          <a:p>
            <a:pPr algn="ctr"/>
            <a:r>
              <a:rPr lang="zh-CN" altLang="en-US" sz="3200" b="1">
                <a:sym typeface="Arial" panose="020B0604020202020204" pitchFamily="34" charset="0"/>
              </a:rPr>
              <a:t>诱发新心身疾病</a:t>
            </a:r>
            <a:endParaRPr lang="zh-CN" altLang="en-US" b="1">
              <a:sym typeface="Arial" panose="020B0604020202020204" pitchFamily="34" charset="0"/>
            </a:endParaRPr>
          </a:p>
        </p:txBody>
      </p:sp>
      <p:pic>
        <p:nvPicPr>
          <p:cNvPr id="2249" name="Picture 9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784850" y="4772025"/>
            <a:ext cx="3149600" cy="2284413"/>
          </a:xfrm>
          <a:prstGeom prst="rect">
            <a:avLst/>
          </a:prstGeom>
          <a:noFill/>
          <a:ln w="9525">
            <a:noFill/>
          </a:ln>
        </p:spPr>
      </p:pic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0F8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252" name="Rectangle 2"/>
          <p:cNvSpPr>
            <a:spLocks noGrp="1"/>
          </p:cNvSpPr>
          <p:nvPr>
            <p:ph type="title"/>
          </p:nvPr>
        </p:nvSpPr>
        <p:spPr>
          <a:ln/>
        </p:spPr>
        <p:txBody>
          <a:bodyPr wrap="square" lIns="91440" tIns="45720" rIns="91440" bIns="45720" anchor="ctr"/>
          <a:p>
            <a:r>
              <a:rPr lang="zh-CN" altLang="en-US" b="1">
                <a:effectLst>
                  <a:outerShdw blurRad="38100" dist="38100" dir="2700000">
                    <a:srgbClr val="C0C0C0"/>
                  </a:outerShdw>
                </a:effectLst>
              </a:rPr>
              <a:t>二、社会因素引起的心理改变</a:t>
            </a:r>
            <a:endParaRPr lang="zh-CN" altLang="en-US" b="1">
              <a:effectLst>
                <a:outerShdw blurRad="38100" dist="38100" dir="2700000">
                  <a:srgbClr val="C0C0C0"/>
                </a:outerShdw>
              </a:effectLst>
            </a:endParaRPr>
          </a:p>
        </p:txBody>
      </p:sp>
      <p:sp>
        <p:nvSpPr>
          <p:cNvPr id="2253" name="Rectangle 3"/>
          <p:cNvSpPr/>
          <p:nvPr>
            <p:ph type="body"/>
          </p:nvPr>
        </p:nvSpPr>
        <p:spPr>
          <a:ln/>
        </p:spPr>
        <p:txBody>
          <a:bodyPr wrap="square" lIns="91440" tIns="45720" rIns="91440" bIns="45720" anchor="t"/>
          <a:p>
            <a:r>
              <a:rPr lang="zh-CN" altLang="en-US" b="1"/>
              <a:t>2、从主角退化为配角引起的</a:t>
            </a:r>
            <a:endParaRPr lang="zh-CN" altLang="en-US" b="1"/>
          </a:p>
          <a:p>
            <a:pPr>
              <a:buFontTx/>
              <a:buNone/>
            </a:pPr>
            <a:r>
              <a:rPr lang="zh-CN" altLang="en-US"/>
              <a:t>           这种落差是客观的，如果没有良好的心态，同样会出现上述情况。</a:t>
            </a:r>
            <a:endParaRPr lang="zh-CN" altLang="en-US"/>
          </a:p>
          <a:p>
            <a:pPr>
              <a:buFontTx/>
              <a:buNone/>
            </a:pPr>
            <a:r>
              <a:rPr lang="zh-CN" altLang="en-US"/>
              <a:t>           反之，本来就对名、利、权、欲等都已看淡，达到佛家道家</a:t>
            </a:r>
            <a:endParaRPr lang="zh-CN" altLang="en-US"/>
          </a:p>
          <a:p>
            <a:pPr>
              <a:buFontTx/>
              <a:buNone/>
            </a:pPr>
            <a:r>
              <a:rPr lang="zh-CN" altLang="en-US"/>
              <a:t>   所说的空无境界，就会</a:t>
            </a:r>
            <a:endParaRPr lang="zh-CN" altLang="en-US"/>
          </a:p>
          <a:p>
            <a:pPr>
              <a:buFontTx/>
              <a:buNone/>
            </a:pPr>
            <a:r>
              <a:rPr lang="zh-CN" altLang="en-US"/>
              <a:t>   很好的适应，这就叫</a:t>
            </a:r>
            <a:endParaRPr lang="zh-CN" altLang="en-US"/>
          </a:p>
          <a:p>
            <a:pPr>
              <a:buFontTx/>
              <a:buNone/>
            </a:pPr>
            <a:r>
              <a:rPr lang="zh-CN" altLang="en-US"/>
              <a:t>   修心养性</a:t>
            </a:r>
            <a:endParaRPr lang="zh-CN" altLang="en-US"/>
          </a:p>
        </p:txBody>
      </p:sp>
      <p:pic>
        <p:nvPicPr>
          <p:cNvPr id="2254" name="Picture 4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046788" y="4298950"/>
            <a:ext cx="3665537" cy="2944813"/>
          </a:xfrm>
          <a:prstGeom prst="rect">
            <a:avLst/>
          </a:prstGeom>
          <a:noFill/>
          <a:ln w="9525">
            <a:noFill/>
          </a:ln>
        </p:spPr>
      </p:pic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0F8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257" name="Rectangle 2"/>
          <p:cNvSpPr>
            <a:spLocks noGrp="1"/>
          </p:cNvSpPr>
          <p:nvPr>
            <p:ph type="title"/>
          </p:nvPr>
        </p:nvSpPr>
        <p:spPr>
          <a:ln/>
        </p:spPr>
        <p:txBody>
          <a:bodyPr wrap="square" lIns="91440" tIns="45720" rIns="91440" bIns="45720" anchor="ctr"/>
          <a:p>
            <a:br>
              <a:rPr lang="zh-CN" altLang="en-US" b="1">
                <a:effectLst>
                  <a:outerShdw blurRad="38100" dist="38100" dir="2700000">
                    <a:srgbClr val="C0C0C0"/>
                  </a:outerShdw>
                </a:effectLst>
              </a:rPr>
            </a:br>
            <a:r>
              <a:rPr lang="zh-CN" altLang="en-US" b="1">
                <a:effectLst>
                  <a:outerShdw blurRad="38100" dist="38100" dir="2700000">
                    <a:srgbClr val="C0C0C0"/>
                  </a:outerShdw>
                </a:effectLst>
              </a:rPr>
              <a:t>三、家庭因素引起的心理改变</a:t>
            </a:r>
            <a:endParaRPr lang="zh-CN" altLang="en-US" b="1">
              <a:effectLst>
                <a:outerShdw blurRad="38100" dist="38100" dir="2700000">
                  <a:srgbClr val="C0C0C0"/>
                </a:outerShdw>
              </a:effectLst>
            </a:endParaRPr>
          </a:p>
        </p:txBody>
      </p:sp>
      <p:sp>
        <p:nvSpPr>
          <p:cNvPr id="2258" name="Rectangle 3"/>
          <p:cNvSpPr/>
          <p:nvPr>
            <p:ph type="body"/>
          </p:nvPr>
        </p:nvSpPr>
        <p:spPr>
          <a:ln/>
        </p:spPr>
        <p:txBody>
          <a:bodyPr wrap="square" lIns="91440" tIns="45720" rIns="91440" bIns="45720" anchor="t"/>
          <a:p>
            <a:pPr>
              <a:lnSpc>
                <a:spcPct val="80000"/>
              </a:lnSpc>
            </a:pPr>
            <a:r>
              <a:rPr lang="zh-CN" altLang="en-US" sz="3600" b="1"/>
              <a:t>1、家庭经济状况</a:t>
            </a:r>
            <a:endParaRPr lang="zh-CN" altLang="en-US" sz="3600" b="1"/>
          </a:p>
          <a:p>
            <a:pPr>
              <a:lnSpc>
                <a:spcPct val="80000"/>
              </a:lnSpc>
              <a:buFontTx/>
              <a:buNone/>
            </a:pPr>
            <a:r>
              <a:rPr lang="zh-CN" altLang="en-US"/>
              <a:t>        俗话说：家家有本难念的经</a:t>
            </a:r>
            <a:endParaRPr lang="zh-CN" altLang="en-US"/>
          </a:p>
          <a:p>
            <a:pPr>
              <a:lnSpc>
                <a:spcPct val="80000"/>
              </a:lnSpc>
              <a:buFontTx/>
              <a:buNone/>
            </a:pPr>
            <a:r>
              <a:rPr lang="zh-CN" altLang="en-US"/>
              <a:t>        很多老人确实收入明显减少，而花钱的项目却在增加，尤其生病------</a:t>
            </a:r>
            <a:endParaRPr lang="zh-CN" altLang="en-US"/>
          </a:p>
          <a:p>
            <a:pPr>
              <a:lnSpc>
                <a:spcPct val="80000"/>
              </a:lnSpc>
              <a:buFontTx/>
              <a:buNone/>
            </a:pPr>
            <a:r>
              <a:rPr lang="zh-CN" altLang="en-US"/>
              <a:t>        目前农村养老金太少，</a:t>
            </a:r>
            <a:endParaRPr lang="zh-CN" altLang="en-US"/>
          </a:p>
          <a:p>
            <a:pPr>
              <a:lnSpc>
                <a:spcPct val="80000"/>
              </a:lnSpc>
              <a:buFontTx/>
              <a:buNone/>
            </a:pPr>
            <a:r>
              <a:rPr lang="zh-CN" altLang="en-US"/>
              <a:t>   远远达不到发达国家水平</a:t>
            </a:r>
            <a:endParaRPr lang="zh-CN" altLang="en-US"/>
          </a:p>
          <a:p>
            <a:pPr>
              <a:lnSpc>
                <a:spcPct val="80000"/>
              </a:lnSpc>
              <a:buFontTx/>
              <a:buNone/>
            </a:pPr>
            <a:r>
              <a:rPr lang="zh-CN" altLang="en-US"/>
              <a:t>        怎么办？“愁”？</a:t>
            </a:r>
            <a:r>
              <a:rPr lang="zh-CN" altLang="en-US">
                <a:sym typeface="Arial" panose="020B0604020202020204" pitchFamily="34" charset="0"/>
              </a:rPr>
              <a:t>悲观？</a:t>
            </a:r>
            <a:endParaRPr lang="zh-CN" altLang="en-US">
              <a:sym typeface="Arial" panose="020B0604020202020204" pitchFamily="34" charset="0"/>
            </a:endParaRPr>
          </a:p>
          <a:p>
            <a:pPr>
              <a:lnSpc>
                <a:spcPct val="80000"/>
              </a:lnSpc>
              <a:buFontTx/>
              <a:buNone/>
            </a:pPr>
            <a:r>
              <a:rPr lang="zh-CN" altLang="en-US">
                <a:sym typeface="Arial" panose="020B0604020202020204" pitchFamily="34" charset="0"/>
              </a:rPr>
              <a:t>   主要靠孝顺的儿女，孝道</a:t>
            </a:r>
            <a:endParaRPr lang="zh-CN" altLang="en-US">
              <a:sym typeface="Arial" panose="020B0604020202020204" pitchFamily="34" charset="0"/>
            </a:endParaRPr>
          </a:p>
          <a:p>
            <a:pPr>
              <a:lnSpc>
                <a:spcPct val="80000"/>
              </a:lnSpc>
              <a:buFontTx/>
              <a:buNone/>
            </a:pPr>
            <a:r>
              <a:rPr lang="zh-CN" altLang="en-US">
                <a:sym typeface="Arial" panose="020B0604020202020204" pitchFamily="34" charset="0"/>
              </a:rPr>
              <a:t>   大力提倡</a:t>
            </a:r>
            <a:endParaRPr lang="zh-CN" altLang="en-US">
              <a:sym typeface="Arial" panose="020B0604020202020204" pitchFamily="34" charset="0"/>
            </a:endParaRPr>
          </a:p>
        </p:txBody>
      </p:sp>
      <p:pic>
        <p:nvPicPr>
          <p:cNvPr id="2259" name="Picture 4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399213" y="3954463"/>
            <a:ext cx="3344862" cy="3097212"/>
          </a:xfrm>
          <a:prstGeom prst="rect">
            <a:avLst/>
          </a:prstGeom>
          <a:noFill/>
          <a:ln w="9525">
            <a:noFill/>
          </a:ln>
        </p:spPr>
      </p:pic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0F8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262" name="Rectangle 2"/>
          <p:cNvSpPr>
            <a:spLocks noGrp="1"/>
          </p:cNvSpPr>
          <p:nvPr>
            <p:ph type="title"/>
          </p:nvPr>
        </p:nvSpPr>
        <p:spPr>
          <a:ln/>
        </p:spPr>
        <p:txBody>
          <a:bodyPr wrap="square" lIns="91440" tIns="45720" rIns="91440" bIns="45720" anchor="ctr"/>
          <a:p>
            <a:r>
              <a:rPr lang="zh-CN" altLang="en-US" b="1">
                <a:effectLst>
                  <a:outerShdw blurRad="38100" dist="38100" dir="2700000">
                    <a:srgbClr val="C0C0C0"/>
                  </a:outerShdw>
                </a:effectLst>
              </a:rPr>
              <a:t>三、家庭因素引起的心理改变</a:t>
            </a:r>
            <a:endParaRPr lang="zh-CN" altLang="en-US" b="1">
              <a:effectLst>
                <a:outerShdw blurRad="38100" dist="38100" dir="2700000">
                  <a:srgbClr val="C0C0C0"/>
                </a:outerShdw>
              </a:effectLst>
            </a:endParaRPr>
          </a:p>
        </p:txBody>
      </p:sp>
      <p:sp>
        <p:nvSpPr>
          <p:cNvPr id="2263" name="Rectangle 3"/>
          <p:cNvSpPr/>
          <p:nvPr>
            <p:ph type="body"/>
          </p:nvPr>
        </p:nvSpPr>
        <p:spPr>
          <a:ln/>
        </p:spPr>
        <p:txBody>
          <a:bodyPr wrap="square" lIns="91440" tIns="45720" rIns="91440" bIns="45720" anchor="t"/>
          <a:p>
            <a:r>
              <a:rPr lang="zh-CN" altLang="en-US" sz="3600" b="1"/>
              <a:t>2、家庭人际关系</a:t>
            </a:r>
            <a:endParaRPr lang="zh-CN" altLang="en-US" sz="3600" b="1"/>
          </a:p>
          <a:p>
            <a:pPr>
              <a:buFontTx/>
              <a:buNone/>
            </a:pPr>
            <a:r>
              <a:rPr lang="zh-CN" altLang="en-US"/>
              <a:t>         家庭成员内部之间有矛盾，多找自己的原因，多替别人着想，讲究个“善”字，宽以待人，严以律己，</a:t>
            </a:r>
            <a:endParaRPr lang="zh-CN" altLang="en-US"/>
          </a:p>
          <a:p>
            <a:pPr>
              <a:buFontTx/>
              <a:buNone/>
            </a:pPr>
            <a:r>
              <a:rPr lang="zh-CN" altLang="en-US"/>
              <a:t>   退一步海阔天空，</a:t>
            </a:r>
            <a:endParaRPr lang="zh-CN" altLang="en-US"/>
          </a:p>
          <a:p>
            <a:pPr>
              <a:buFontTx/>
              <a:buNone/>
            </a:pPr>
            <a:r>
              <a:rPr lang="zh-CN" altLang="en-US"/>
              <a:t>   否则失望、怨恨、</a:t>
            </a:r>
            <a:endParaRPr lang="zh-CN" altLang="en-US"/>
          </a:p>
          <a:p>
            <a:pPr>
              <a:buFontTx/>
              <a:buNone/>
            </a:pPr>
            <a:r>
              <a:rPr lang="zh-CN" altLang="en-US"/>
              <a:t>   气愤等</a:t>
            </a:r>
            <a:endParaRPr lang="zh-CN" altLang="en-US"/>
          </a:p>
          <a:p>
            <a:pPr>
              <a:buFontTx/>
              <a:buNone/>
            </a:pPr>
            <a:r>
              <a:rPr lang="zh-CN" altLang="en-US"/>
              <a:t>    伤心也伤身</a:t>
            </a:r>
            <a:endParaRPr lang="zh-CN" altLang="en-US"/>
          </a:p>
        </p:txBody>
      </p:sp>
      <p:pic>
        <p:nvPicPr>
          <p:cNvPr id="2264" name="Picture 4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11675" y="3743325"/>
            <a:ext cx="4735513" cy="2943225"/>
          </a:xfrm>
          <a:prstGeom prst="rect">
            <a:avLst/>
          </a:prstGeom>
          <a:noFill/>
          <a:ln w="9525">
            <a:noFill/>
          </a:ln>
        </p:spPr>
      </p:pic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0F8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267" name="Rectangle 2"/>
          <p:cNvSpPr>
            <a:spLocks noGrp="1"/>
          </p:cNvSpPr>
          <p:nvPr>
            <p:ph type="title"/>
          </p:nvPr>
        </p:nvSpPr>
        <p:spPr>
          <a:ln/>
        </p:spPr>
        <p:txBody>
          <a:bodyPr wrap="square" lIns="91440" tIns="45720" rIns="91440" bIns="45720" anchor="ctr"/>
          <a:p>
            <a:r>
              <a:rPr lang="zh-CN" altLang="en-US" b="1">
                <a:effectLst>
                  <a:outerShdw blurRad="38100" dist="38100" dir="2700000">
                    <a:srgbClr val="C0C0C0"/>
                  </a:outerShdw>
                </a:effectLst>
              </a:rPr>
              <a:t>三、家庭因素引起的心理改变</a:t>
            </a:r>
            <a:endParaRPr lang="zh-CN" altLang="en-US" b="1">
              <a:effectLst>
                <a:outerShdw blurRad="38100" dist="38100" dir="2700000">
                  <a:srgbClr val="C0C0C0"/>
                </a:outerShdw>
              </a:effectLst>
            </a:endParaRPr>
          </a:p>
        </p:txBody>
      </p:sp>
      <p:sp>
        <p:nvSpPr>
          <p:cNvPr id="2268" name="Rectangle 3"/>
          <p:cNvSpPr/>
          <p:nvPr>
            <p:ph type="body"/>
          </p:nvPr>
        </p:nvSpPr>
        <p:spPr>
          <a:ln/>
        </p:spPr>
        <p:txBody>
          <a:bodyPr wrap="square" lIns="91440" tIns="45720" rIns="91440" bIns="45720" anchor="t"/>
          <a:p>
            <a:r>
              <a:rPr lang="zh-CN" altLang="en-US" sz="3600" b="1"/>
              <a:t>3、空巢老人的心理表现</a:t>
            </a:r>
            <a:endParaRPr lang="zh-CN" altLang="en-US" sz="3600" b="1"/>
          </a:p>
          <a:p>
            <a:pPr>
              <a:buFontTx/>
              <a:buNone/>
            </a:pPr>
            <a:r>
              <a:rPr lang="zh-CN" altLang="en-US"/>
              <a:t>      人往往是身在福中不知福，一辈子忙忙碌碌，累死累活，把儿女拉扯大，培养成人，再照顾接送孙辈上学，完了也老了，该享享清福了，他还享不了，</a:t>
            </a:r>
            <a:endParaRPr lang="zh-CN" altLang="en-US"/>
          </a:p>
          <a:p>
            <a:pPr>
              <a:buFontTx/>
              <a:buNone/>
            </a:pPr>
            <a:r>
              <a:rPr lang="zh-CN" altLang="en-US"/>
              <a:t>   他又觉得空虚、失落、</a:t>
            </a:r>
            <a:endParaRPr lang="zh-CN" altLang="en-US"/>
          </a:p>
          <a:p>
            <a:pPr>
              <a:buFontTx/>
              <a:buNone/>
            </a:pPr>
            <a:r>
              <a:rPr lang="zh-CN" altLang="en-US"/>
              <a:t>    孤独、抑郁、焦虑等</a:t>
            </a:r>
            <a:endParaRPr lang="zh-CN" altLang="en-US"/>
          </a:p>
          <a:p>
            <a:pPr>
              <a:buFontTx/>
              <a:buNone/>
            </a:pPr>
            <a:r>
              <a:rPr lang="zh-CN" altLang="en-US"/>
              <a:t>-----该修心养性</a:t>
            </a:r>
            <a:endParaRPr lang="zh-CN" altLang="en-US"/>
          </a:p>
        </p:txBody>
      </p:sp>
      <p:pic>
        <p:nvPicPr>
          <p:cNvPr id="2269" name="Picture 4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378575" y="4562475"/>
            <a:ext cx="3325813" cy="2517775"/>
          </a:xfrm>
          <a:prstGeom prst="rect">
            <a:avLst/>
          </a:prstGeom>
          <a:noFill/>
          <a:ln w="9525">
            <a:noFill/>
          </a:ln>
        </p:spPr>
      </p:pic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0F8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272" name="Rectangle 2"/>
          <p:cNvSpPr>
            <a:spLocks noGrp="1"/>
          </p:cNvSpPr>
          <p:nvPr>
            <p:ph type="title"/>
          </p:nvPr>
        </p:nvSpPr>
        <p:spPr>
          <a:ln/>
        </p:spPr>
        <p:txBody>
          <a:bodyPr wrap="square" lIns="91440" tIns="45720" rIns="91440" bIns="45720" anchor="ctr"/>
          <a:p>
            <a:r>
              <a:rPr lang="zh-CN" altLang="en-US" b="1">
                <a:effectLst>
                  <a:outerShdw blurRad="38100" dist="38100" dir="2700000">
                    <a:srgbClr val="C0C0C0"/>
                  </a:outerShdw>
                </a:effectLst>
              </a:rPr>
              <a:t>三、家庭因素引起的心理改变</a:t>
            </a:r>
            <a:endParaRPr lang="zh-CN" altLang="en-US" b="1">
              <a:effectLst>
                <a:outerShdw blurRad="38100" dist="38100" dir="2700000">
                  <a:srgbClr val="C0C0C0"/>
                </a:outerShdw>
              </a:effectLst>
            </a:endParaRPr>
          </a:p>
        </p:txBody>
      </p:sp>
      <p:sp>
        <p:nvSpPr>
          <p:cNvPr id="2273" name="Rectangle 3"/>
          <p:cNvSpPr/>
          <p:nvPr>
            <p:ph type="body"/>
          </p:nvPr>
        </p:nvSpPr>
        <p:spPr>
          <a:ln/>
        </p:spPr>
        <p:txBody>
          <a:bodyPr wrap="square" lIns="91440" tIns="45720" rIns="91440" bIns="45720" anchor="t"/>
          <a:p>
            <a:pPr>
              <a:lnSpc>
                <a:spcPct val="90000"/>
              </a:lnSpc>
            </a:pPr>
            <a:r>
              <a:rPr lang="zh-CN" altLang="en-US" sz="2800"/>
              <a:t>4、丧偶老人的心理表现</a:t>
            </a:r>
            <a:endParaRPr lang="zh-CN" altLang="en-US" sz="2800"/>
          </a:p>
          <a:p>
            <a:pPr>
              <a:lnSpc>
                <a:spcPct val="90000"/>
              </a:lnSpc>
              <a:buFontTx/>
              <a:buNone/>
            </a:pPr>
            <a:r>
              <a:rPr lang="zh-CN" altLang="en-US" sz="2400"/>
              <a:t>        生老病死---不可抗拒---自然法则，可还是接受不了------心理障碍</a:t>
            </a:r>
            <a:r>
              <a:rPr lang="zh-CN" altLang="en-US" sz="2400">
                <a:sym typeface="Arial" panose="020B0604020202020204" pitchFamily="34" charset="0"/>
              </a:rPr>
              <a:t>→抑郁、绝望，</a:t>
            </a:r>
            <a:r>
              <a:rPr lang="zh-CN" altLang="en-US" sz="2400"/>
              <a:t>有可能生病、甚至死亡</a:t>
            </a:r>
            <a:endParaRPr lang="zh-CN" altLang="en-US" sz="2400"/>
          </a:p>
          <a:p>
            <a:pPr>
              <a:lnSpc>
                <a:spcPct val="90000"/>
              </a:lnSpc>
              <a:buFontTx/>
              <a:buNone/>
            </a:pPr>
            <a:r>
              <a:rPr lang="zh-CN" altLang="en-US" sz="2400"/>
              <a:t>    一般有五个阶段：</a:t>
            </a:r>
            <a:endParaRPr lang="zh-CN" altLang="en-US" sz="2400"/>
          </a:p>
          <a:p>
            <a:pPr>
              <a:lnSpc>
                <a:spcPct val="90000"/>
              </a:lnSpc>
              <a:buFontTx/>
              <a:buNone/>
            </a:pPr>
            <a:r>
              <a:rPr lang="zh-CN" altLang="en-US" sz="2400"/>
              <a:t>    第一震惊---痛不欲生</a:t>
            </a:r>
            <a:endParaRPr lang="zh-CN" altLang="en-US" sz="2400"/>
          </a:p>
          <a:p>
            <a:pPr>
              <a:lnSpc>
                <a:spcPct val="90000"/>
              </a:lnSpc>
              <a:buFontTx/>
              <a:buNone/>
            </a:pPr>
            <a:r>
              <a:rPr lang="zh-CN" altLang="en-US" sz="2400"/>
              <a:t>    第二情绪波动---发脾气---“怨”</a:t>
            </a:r>
            <a:endParaRPr lang="zh-CN" altLang="en-US" sz="2400"/>
          </a:p>
          <a:p>
            <a:pPr>
              <a:lnSpc>
                <a:spcPct val="90000"/>
              </a:lnSpc>
              <a:buFontTx/>
              <a:buNone/>
            </a:pPr>
            <a:r>
              <a:rPr lang="zh-CN" altLang="en-US" sz="2400"/>
              <a:t>    第三孤独感产生----</a:t>
            </a:r>
            <a:endParaRPr lang="zh-CN" altLang="en-US" sz="2400"/>
          </a:p>
          <a:p>
            <a:pPr>
              <a:lnSpc>
                <a:spcPct val="90000"/>
              </a:lnSpc>
              <a:buFontTx/>
              <a:buNone/>
            </a:pPr>
            <a:r>
              <a:rPr lang="zh-CN" altLang="en-US" sz="2400"/>
              <a:t>    第四宽慰自我---面对现实</a:t>
            </a:r>
            <a:endParaRPr lang="zh-CN" altLang="en-US" sz="2400"/>
          </a:p>
          <a:p>
            <a:pPr>
              <a:lnSpc>
                <a:spcPct val="90000"/>
              </a:lnSpc>
              <a:buFontTx/>
              <a:buNone/>
            </a:pPr>
            <a:r>
              <a:rPr lang="zh-CN" altLang="en-US" sz="2400"/>
              <a:t>    第五重建新模式---从绝望中</a:t>
            </a:r>
            <a:endParaRPr lang="zh-CN" altLang="en-US" sz="2400"/>
          </a:p>
          <a:p>
            <a:pPr>
              <a:lnSpc>
                <a:spcPct val="90000"/>
              </a:lnSpc>
              <a:buFontTx/>
              <a:buNone/>
            </a:pPr>
            <a:r>
              <a:rPr lang="zh-CN" altLang="en-US" sz="2400"/>
              <a:t>撤退，心境趋稳，重建新生活</a:t>
            </a:r>
            <a:r>
              <a:rPr lang="zh-CN" altLang="en-US" sz="2800"/>
              <a:t>         </a:t>
            </a:r>
            <a:endParaRPr lang="zh-CN" altLang="en-US" sz="2800"/>
          </a:p>
        </p:txBody>
      </p:sp>
      <p:pic>
        <p:nvPicPr>
          <p:cNvPr id="2274" name="Picture 4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969000" y="3949700"/>
            <a:ext cx="3798888" cy="3140075"/>
          </a:xfrm>
          <a:prstGeom prst="rect">
            <a:avLst/>
          </a:prstGeom>
          <a:noFill/>
          <a:ln w="9525">
            <a:noFill/>
          </a:ln>
        </p:spPr>
      </p:pic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0F8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277" name="Rectangle 2"/>
          <p:cNvSpPr>
            <a:spLocks noGrp="1"/>
          </p:cNvSpPr>
          <p:nvPr>
            <p:ph type="title"/>
          </p:nvPr>
        </p:nvSpPr>
        <p:spPr>
          <a:ln/>
        </p:spPr>
        <p:txBody>
          <a:bodyPr wrap="square" lIns="91440" tIns="45720" rIns="91440" bIns="45720" anchor="ctr"/>
          <a:p>
            <a:r>
              <a:rPr lang="zh-CN" altLang="en-US" sz="3600" b="1">
                <a:effectLst>
                  <a:outerShdw blurRad="38100" dist="38100" dir="2700000">
                    <a:srgbClr val="C0C0C0"/>
                  </a:outerShdw>
                </a:effectLst>
                <a:latin typeface="楷体_GB2312" charset="-122"/>
                <a:ea typeface="楷体_GB2312" charset="-122"/>
              </a:rPr>
              <a:t>第三节</a:t>
            </a:r>
            <a:r>
              <a:rPr lang="zh-CN" altLang="en-US" sz="3600" b="1">
                <a:effectLst>
                  <a:outerShdw blurRad="38100" dist="38100" dir="2700000">
                    <a:srgbClr val="C0C0C0"/>
                  </a:outerShdw>
                </a:effectLst>
                <a:ea typeface="楷体_GB2312" charset="-122"/>
              </a:rPr>
              <a:t>老年人护理特点</a:t>
            </a:r>
            <a:br>
              <a:rPr lang="zh-CN" altLang="en-US" sz="3600" b="1">
                <a:effectLst>
                  <a:outerShdw blurRad="38100" dist="38100" dir="2700000">
                    <a:srgbClr val="C0C0C0"/>
                  </a:outerShdw>
                </a:effectLst>
                <a:latin typeface="楷体_GB2312" charset="-122"/>
                <a:ea typeface="楷体_GB2312" charset="-122"/>
              </a:rPr>
            </a:br>
            <a:r>
              <a:rPr lang="zh-CN" altLang="en-US" sz="3600" b="1">
                <a:effectLst>
                  <a:outerShdw blurRad="38100" dist="38100" dir="2700000">
                    <a:srgbClr val="C0C0C0"/>
                  </a:outerShdw>
                </a:effectLst>
                <a:latin typeface="楷体_GB2312" charset="-122"/>
                <a:ea typeface="楷体_GB2312" charset="-122"/>
              </a:rPr>
              <a:t>二</a:t>
            </a:r>
            <a:r>
              <a:rPr lang="zh-CN" altLang="en-US" sz="3200" b="1">
                <a:effectLst>
                  <a:outerShdw blurRad="38100" dist="38100" dir="2700000">
                    <a:srgbClr val="C0C0C0"/>
                  </a:outerShdw>
                </a:effectLst>
                <a:latin typeface="楷体_GB2312" charset="-122"/>
                <a:ea typeface="楷体_GB2312" charset="-122"/>
              </a:rPr>
              <a:t>、老年人身体护理特点</a:t>
            </a:r>
            <a:endParaRPr lang="zh-CN" altLang="en-US" sz="3200" b="1">
              <a:effectLst>
                <a:outerShdw blurRad="38100" dist="38100" dir="2700000">
                  <a:srgbClr val="C0C0C0"/>
                </a:outerShdw>
              </a:effectLst>
              <a:latin typeface="楷体_GB2312" charset="-122"/>
              <a:ea typeface="楷体_GB2312" charset="-122"/>
            </a:endParaRPr>
          </a:p>
        </p:txBody>
      </p:sp>
      <p:sp>
        <p:nvSpPr>
          <p:cNvPr id="2278" name="Rectangle 3"/>
          <p:cNvSpPr/>
          <p:nvPr>
            <p:ph type="body"/>
          </p:nvPr>
        </p:nvSpPr>
        <p:spPr>
          <a:ln/>
        </p:spPr>
        <p:txBody>
          <a:bodyPr wrap="square" lIns="91440" tIns="45720" rIns="91440" bIns="45720" anchor="t"/>
          <a:p>
            <a:pPr algn="ctr">
              <a:buNone/>
            </a:pPr>
            <a:r>
              <a:rPr lang="en-US" altLang="zh-CN" sz="2800" b="1">
                <a:solidFill>
                  <a:srgbClr val="FF3300"/>
                </a:solidFill>
                <a:latin typeface="楷体_GB2312" charset="-122"/>
                <a:ea typeface="楷体_GB2312" charset="-122"/>
              </a:rPr>
              <a:t>1</a:t>
            </a:r>
            <a:r>
              <a:rPr lang="zh-CN" altLang="en-US" sz="2800" b="1">
                <a:solidFill>
                  <a:srgbClr val="FF3300"/>
                </a:solidFill>
                <a:latin typeface="楷体_GB2312" charset="-122"/>
                <a:ea typeface="楷体_GB2312" charset="-122"/>
              </a:rPr>
              <a:t>、居家护理</a:t>
            </a:r>
            <a:endParaRPr lang="zh-CN" altLang="en-US" sz="2800">
              <a:latin typeface="楷体_GB2312" charset="-122"/>
              <a:ea typeface="楷体_GB2312" charset="-122"/>
            </a:endParaRPr>
          </a:p>
          <a:p>
            <a:r>
              <a:rPr lang="en-US" altLang="zh-CN" sz="2400" b="1">
                <a:solidFill>
                  <a:srgbClr val="00CC00"/>
                </a:solidFill>
                <a:latin typeface="楷体_GB2312" charset="-122"/>
                <a:ea typeface="楷体_GB2312" charset="-122"/>
              </a:rPr>
              <a:t>1</a:t>
            </a:r>
            <a:r>
              <a:rPr lang="zh-CN" altLang="en-US" sz="2400" b="1">
                <a:solidFill>
                  <a:srgbClr val="00CC00"/>
                </a:solidFill>
                <a:latin typeface="楷体_GB2312" charset="-122"/>
                <a:ea typeface="楷体_GB2312" charset="-122"/>
              </a:rPr>
              <a:t>、向阳</a:t>
            </a:r>
            <a:r>
              <a:rPr lang="zh-CN" altLang="en-US" sz="2400">
                <a:solidFill>
                  <a:srgbClr val="00CC00"/>
                </a:solidFill>
                <a:latin typeface="楷体_GB2312" charset="-122"/>
                <a:ea typeface="楷体_GB2312" charset="-122"/>
              </a:rPr>
              <a:t> </a:t>
            </a:r>
            <a:r>
              <a:rPr lang="zh-CN" altLang="en-US" sz="2400">
                <a:latin typeface="楷体_GB2312" charset="-122"/>
                <a:ea typeface="楷体_GB2312" charset="-122"/>
              </a:rPr>
              <a:t>：</a:t>
            </a:r>
            <a:r>
              <a:rPr lang="zh-CN" altLang="en-US" sz="2400">
                <a:ea typeface="楷体_GB2312" charset="-122"/>
                <a:sym typeface="Arial" panose="020B0604020202020204" pitchFamily="34" charset="0"/>
              </a:rPr>
              <a:t>预防骨质疏松症，扩张血管，防止抑郁</a:t>
            </a:r>
            <a:endParaRPr lang="zh-CN" altLang="en-US" sz="2400">
              <a:latin typeface="楷体_GB2312" charset="-122"/>
              <a:ea typeface="楷体_GB2312" charset="-122"/>
            </a:endParaRPr>
          </a:p>
          <a:p>
            <a:r>
              <a:rPr lang="en-US" altLang="zh-CN" sz="2400" b="1">
                <a:solidFill>
                  <a:srgbClr val="00CC00"/>
                </a:solidFill>
                <a:latin typeface="楷体_GB2312" charset="-122"/>
                <a:ea typeface="楷体_GB2312" charset="-122"/>
              </a:rPr>
              <a:t>2</a:t>
            </a:r>
            <a:r>
              <a:rPr lang="zh-CN" altLang="en-US" sz="2400" b="1">
                <a:solidFill>
                  <a:srgbClr val="00CC00"/>
                </a:solidFill>
                <a:latin typeface="楷体_GB2312" charset="-122"/>
                <a:ea typeface="楷体_GB2312" charset="-122"/>
              </a:rPr>
              <a:t>、通风</a:t>
            </a:r>
            <a:r>
              <a:rPr lang="zh-CN" altLang="en-US" sz="2400">
                <a:latin typeface="楷体_GB2312" charset="-122"/>
                <a:ea typeface="楷体_GB2312" charset="-122"/>
              </a:rPr>
              <a:t> ：一般居室开窗通风</a:t>
            </a:r>
            <a:r>
              <a:rPr lang="en-US" altLang="zh-CN" sz="2400">
                <a:latin typeface="楷体_GB2312" charset="-122"/>
                <a:ea typeface="楷体_GB2312" charset="-122"/>
              </a:rPr>
              <a:t>20-30</a:t>
            </a:r>
            <a:r>
              <a:rPr lang="zh-CN" altLang="en-US" sz="2400">
                <a:latin typeface="楷体_GB2312" charset="-122"/>
                <a:ea typeface="楷体_GB2312" charset="-122"/>
              </a:rPr>
              <a:t>分钟 </a:t>
            </a:r>
            <a:endParaRPr lang="zh-CN" altLang="en-US" sz="2400">
              <a:latin typeface="楷体_GB2312" charset="-122"/>
              <a:ea typeface="楷体_GB2312" charset="-122"/>
            </a:endParaRPr>
          </a:p>
          <a:p>
            <a:r>
              <a:rPr lang="en-US" altLang="zh-CN" sz="2400" b="1">
                <a:solidFill>
                  <a:srgbClr val="00CC00"/>
                </a:solidFill>
                <a:latin typeface="楷体_GB2312" charset="-122"/>
                <a:ea typeface="楷体_GB2312" charset="-122"/>
              </a:rPr>
              <a:t>3</a:t>
            </a:r>
            <a:r>
              <a:rPr lang="zh-CN" altLang="en-US" sz="2400" b="1">
                <a:solidFill>
                  <a:srgbClr val="00CC00"/>
                </a:solidFill>
                <a:latin typeface="楷体_GB2312" charset="-122"/>
                <a:ea typeface="楷体_GB2312" charset="-122"/>
              </a:rPr>
              <a:t>、宁静</a:t>
            </a:r>
            <a:r>
              <a:rPr lang="zh-CN" altLang="en-US" sz="2400">
                <a:latin typeface="楷体_GB2312" charset="-122"/>
                <a:ea typeface="楷体_GB2312" charset="-122"/>
              </a:rPr>
              <a:t> ：安静对于心脏病老人是一种治疗手段</a:t>
            </a:r>
            <a:endParaRPr lang="zh-CN" altLang="en-US" sz="2400">
              <a:latin typeface="楷体_GB2312" charset="-122"/>
              <a:ea typeface="楷体_GB2312" charset="-122"/>
            </a:endParaRPr>
          </a:p>
          <a:p>
            <a:r>
              <a:rPr lang="en-US" altLang="zh-CN" sz="2400" b="1">
                <a:solidFill>
                  <a:srgbClr val="00CC00"/>
                </a:solidFill>
                <a:latin typeface="楷体_GB2312" charset="-122"/>
                <a:ea typeface="楷体_GB2312" charset="-122"/>
              </a:rPr>
              <a:t>4</a:t>
            </a:r>
            <a:r>
              <a:rPr lang="zh-CN" altLang="en-US" sz="2400" b="1">
                <a:solidFill>
                  <a:srgbClr val="00CC00"/>
                </a:solidFill>
                <a:latin typeface="楷体_GB2312" charset="-122"/>
                <a:ea typeface="楷体_GB2312" charset="-122"/>
              </a:rPr>
              <a:t>、温度</a:t>
            </a:r>
            <a:r>
              <a:rPr lang="zh-CN" altLang="en-US" sz="2400">
                <a:latin typeface="楷体_GB2312" charset="-122"/>
                <a:ea typeface="楷体_GB2312" charset="-122"/>
              </a:rPr>
              <a:t> ：居室温度以</a:t>
            </a:r>
            <a:r>
              <a:rPr lang="en-US" altLang="zh-CN" sz="2400">
                <a:latin typeface="楷体_GB2312" charset="-122"/>
                <a:ea typeface="楷体_GB2312" charset="-122"/>
              </a:rPr>
              <a:t>18-20℃</a:t>
            </a:r>
            <a:r>
              <a:rPr lang="zh-CN" altLang="en-US" sz="2400">
                <a:latin typeface="楷体_GB2312" charset="-122"/>
                <a:ea typeface="楷体_GB2312" charset="-122"/>
              </a:rPr>
              <a:t>为宜，夏天以</a:t>
            </a:r>
            <a:r>
              <a:rPr lang="en-US" altLang="zh-CN" sz="2400">
                <a:latin typeface="楷体_GB2312" charset="-122"/>
                <a:ea typeface="楷体_GB2312" charset="-122"/>
              </a:rPr>
              <a:t>22-24℃</a:t>
            </a:r>
            <a:r>
              <a:rPr lang="zh-CN" altLang="en-US" sz="2400">
                <a:latin typeface="楷体_GB2312" charset="-122"/>
                <a:ea typeface="楷体_GB2312" charset="-122"/>
              </a:rPr>
              <a:t>为宜</a:t>
            </a:r>
            <a:endParaRPr lang="zh-CN" altLang="en-US" sz="2400">
              <a:latin typeface="楷体_GB2312" charset="-122"/>
              <a:ea typeface="楷体_GB2312" charset="-122"/>
            </a:endParaRPr>
          </a:p>
          <a:p>
            <a:r>
              <a:rPr lang="en-US" altLang="zh-CN" sz="2400" b="1">
                <a:solidFill>
                  <a:srgbClr val="00CC00"/>
                </a:solidFill>
                <a:latin typeface="楷体_GB2312" charset="-122"/>
                <a:ea typeface="楷体_GB2312" charset="-122"/>
              </a:rPr>
              <a:t>5</a:t>
            </a:r>
            <a:r>
              <a:rPr lang="zh-CN" altLang="en-US" sz="2400" b="1">
                <a:solidFill>
                  <a:srgbClr val="00CC00"/>
                </a:solidFill>
                <a:latin typeface="楷体_GB2312" charset="-122"/>
                <a:ea typeface="楷体_GB2312" charset="-122"/>
              </a:rPr>
              <a:t>、湿度</a:t>
            </a:r>
            <a:r>
              <a:rPr lang="zh-CN" altLang="en-US" sz="2400">
                <a:latin typeface="楷体_GB2312" charset="-122"/>
                <a:ea typeface="楷体_GB2312" charset="-122"/>
              </a:rPr>
              <a:t> ：居室最佳湿度为</a:t>
            </a:r>
            <a:r>
              <a:rPr lang="en-US" altLang="zh-CN" sz="2400">
                <a:latin typeface="楷体_GB2312" charset="-122"/>
                <a:ea typeface="楷体_GB2312" charset="-122"/>
              </a:rPr>
              <a:t>50%-60%</a:t>
            </a:r>
            <a:endParaRPr lang="en-US" altLang="zh-CN" sz="2400">
              <a:latin typeface="楷体_GB2312" charset="-122"/>
              <a:ea typeface="楷体_GB2312" charset="-122"/>
            </a:endParaRPr>
          </a:p>
          <a:p>
            <a:r>
              <a:rPr lang="en-US" altLang="zh-CN" sz="2400" b="1">
                <a:solidFill>
                  <a:srgbClr val="00CC00"/>
                </a:solidFill>
                <a:latin typeface="楷体_GB2312" charset="-122"/>
                <a:ea typeface="楷体_GB2312" charset="-122"/>
              </a:rPr>
              <a:t>6</a:t>
            </a:r>
            <a:r>
              <a:rPr lang="zh-CN" altLang="en-US" sz="2400" b="1">
                <a:solidFill>
                  <a:srgbClr val="00CC00"/>
                </a:solidFill>
                <a:latin typeface="楷体_GB2312" charset="-122"/>
                <a:ea typeface="楷体_GB2312" charset="-122"/>
              </a:rPr>
              <a:t>、家具</a:t>
            </a:r>
            <a:r>
              <a:rPr lang="zh-CN" altLang="en-US" sz="2400">
                <a:latin typeface="楷体_GB2312" charset="-122"/>
                <a:ea typeface="楷体_GB2312" charset="-122"/>
              </a:rPr>
              <a:t> ：造型简单，布局合理，尽量靠窗</a:t>
            </a:r>
            <a:endParaRPr lang="zh-CN" altLang="en-US" sz="2400">
              <a:latin typeface="楷体_GB2312" charset="-122"/>
              <a:ea typeface="楷体_GB2312" charset="-122"/>
            </a:endParaRPr>
          </a:p>
          <a:p>
            <a:r>
              <a:rPr lang="en-US" altLang="zh-CN" sz="2400" b="1">
                <a:solidFill>
                  <a:srgbClr val="00CC00"/>
                </a:solidFill>
                <a:latin typeface="楷体_GB2312" charset="-122"/>
                <a:ea typeface="楷体_GB2312" charset="-122"/>
              </a:rPr>
              <a:t>7</a:t>
            </a:r>
            <a:r>
              <a:rPr lang="zh-CN" altLang="en-US" sz="2400" b="1">
                <a:solidFill>
                  <a:srgbClr val="00CC00"/>
                </a:solidFill>
                <a:latin typeface="楷体_GB2312" charset="-122"/>
                <a:ea typeface="楷体_GB2312" charset="-122"/>
              </a:rPr>
              <a:t>、装饰</a:t>
            </a:r>
            <a:r>
              <a:rPr lang="zh-CN" altLang="en-US" sz="2400">
                <a:latin typeface="楷体_GB2312" charset="-122"/>
                <a:ea typeface="楷体_GB2312" charset="-122"/>
              </a:rPr>
              <a:t> ：根据老人爱好，唤起老人记忆。</a:t>
            </a:r>
            <a:endParaRPr lang="zh-CN" altLang="en-US" sz="2400">
              <a:latin typeface="楷体_GB2312" charset="-122"/>
              <a:ea typeface="楷体_GB2312" charset="-122"/>
            </a:endParaRPr>
          </a:p>
        </p:txBody>
      </p:sp>
      <p:pic>
        <p:nvPicPr>
          <p:cNvPr id="2279" name="Picture 4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013575" y="5240338"/>
            <a:ext cx="2530475" cy="1692275"/>
          </a:xfrm>
          <a:prstGeom prst="rect">
            <a:avLst/>
          </a:prstGeom>
          <a:noFill/>
          <a:ln w="9525">
            <a:noFill/>
          </a:ln>
        </p:spPr>
      </p:pic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0F8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282" name="Rectangle 2"/>
          <p:cNvSpPr>
            <a:spLocks noGrp="1"/>
          </p:cNvSpPr>
          <p:nvPr>
            <p:ph type="title"/>
          </p:nvPr>
        </p:nvSpPr>
        <p:spPr>
          <a:ln/>
        </p:spPr>
        <p:txBody>
          <a:bodyPr wrap="square" lIns="91440" tIns="45720" rIns="91440" bIns="45720" anchor="ctr"/>
          <a:p>
            <a:endParaRPr lang="zh-CN" altLang="en-US" b="1">
              <a:effectLst>
                <a:outerShdw blurRad="38100" dist="38100" dir="2700000">
                  <a:srgbClr val="C0C0C0"/>
                </a:outerShdw>
              </a:effectLst>
            </a:endParaRPr>
          </a:p>
        </p:txBody>
      </p:sp>
      <p:sp>
        <p:nvSpPr>
          <p:cNvPr id="2283" name="Rectangle 3"/>
          <p:cNvSpPr/>
          <p:nvPr>
            <p:ph type="body"/>
          </p:nvPr>
        </p:nvSpPr>
        <p:spPr>
          <a:ln/>
        </p:spPr>
        <p:txBody>
          <a:bodyPr wrap="square" lIns="91440" tIns="45720" rIns="91440" bIns="45720" anchor="t"/>
          <a:p>
            <a:pPr>
              <a:lnSpc>
                <a:spcPct val="80000"/>
              </a:lnSpc>
            </a:pPr>
            <a:r>
              <a:rPr lang="zh-CN" altLang="en-US" sz="3600" b="1"/>
              <a:t>1、居家护理------</a:t>
            </a:r>
            <a:endParaRPr lang="zh-CN" altLang="en-US" sz="3600" b="1"/>
          </a:p>
          <a:p>
            <a:pPr>
              <a:lnSpc>
                <a:spcPct val="80000"/>
              </a:lnSpc>
              <a:buFontTx/>
              <a:buNone/>
            </a:pPr>
            <a:r>
              <a:rPr lang="zh-CN" altLang="en-US" sz="2800" b="1"/>
              <a:t> </a:t>
            </a:r>
            <a:r>
              <a:rPr lang="zh-CN" altLang="en-US" b="1"/>
              <a:t>充足的阳光</a:t>
            </a:r>
            <a:r>
              <a:rPr lang="zh-CN" altLang="en-US" b="1">
                <a:sym typeface="Arial" panose="020B0604020202020204" pitchFamily="34" charset="0"/>
              </a:rPr>
              <a:t>→预防骨质疏松症</a:t>
            </a:r>
            <a:endParaRPr lang="zh-CN" altLang="en-US" b="1">
              <a:sym typeface="Arial" panose="020B0604020202020204" pitchFamily="34" charset="0"/>
            </a:endParaRPr>
          </a:p>
          <a:p>
            <a:pPr>
              <a:lnSpc>
                <a:spcPct val="80000"/>
              </a:lnSpc>
              <a:buFontTx/>
              <a:buNone/>
            </a:pPr>
            <a:r>
              <a:rPr lang="zh-CN" altLang="en-US" b="1">
                <a:sym typeface="Arial" panose="020B0604020202020204" pitchFamily="34" charset="0"/>
              </a:rPr>
              <a:t>                  →还能排解抑郁的情绪</a:t>
            </a:r>
            <a:endParaRPr lang="zh-CN" altLang="en-US" b="1">
              <a:sym typeface="Arial" panose="020B0604020202020204" pitchFamily="34" charset="0"/>
            </a:endParaRPr>
          </a:p>
          <a:p>
            <a:pPr>
              <a:lnSpc>
                <a:spcPct val="80000"/>
              </a:lnSpc>
              <a:buFontTx/>
              <a:buNone/>
            </a:pPr>
            <a:r>
              <a:rPr lang="zh-CN" altLang="en-US" b="1">
                <a:sym typeface="Arial" panose="020B0604020202020204" pitchFamily="34" charset="0"/>
              </a:rPr>
              <a:t>                  →紫外线消毒、杀菌---预防感染</a:t>
            </a:r>
            <a:endParaRPr lang="zh-CN" altLang="en-US" b="1">
              <a:sym typeface="Arial" panose="020B0604020202020204" pitchFamily="34" charset="0"/>
            </a:endParaRPr>
          </a:p>
          <a:p>
            <a:pPr>
              <a:lnSpc>
                <a:spcPct val="80000"/>
              </a:lnSpc>
              <a:buFontTx/>
              <a:buNone/>
            </a:pPr>
            <a:r>
              <a:rPr lang="zh-CN" altLang="en-US" b="1">
                <a:sym typeface="Arial" panose="020B0604020202020204" pitchFamily="34" charset="0"/>
              </a:rPr>
              <a:t>                   →红外线温热效用---皮肤及深部                                                                              血管扩张---气血通畅</a:t>
            </a:r>
            <a:endParaRPr lang="zh-CN" altLang="en-US" b="1">
              <a:sym typeface="Arial" panose="020B0604020202020204" pitchFamily="34" charset="0"/>
            </a:endParaRPr>
          </a:p>
          <a:p>
            <a:pPr>
              <a:lnSpc>
                <a:spcPct val="80000"/>
              </a:lnSpc>
              <a:buFontTx/>
              <a:buNone/>
            </a:pPr>
            <a:r>
              <a:rPr lang="zh-CN" altLang="en-US" b="1">
                <a:sym typeface="Arial" panose="020B0604020202020204" pitchFamily="34" charset="0"/>
              </a:rPr>
              <a:t>---通则不痛---舒适</a:t>
            </a:r>
            <a:endParaRPr lang="zh-CN" altLang="en-US" b="1">
              <a:sym typeface="Arial" panose="020B0604020202020204" pitchFamily="34" charset="0"/>
            </a:endParaRPr>
          </a:p>
          <a:p>
            <a:pPr>
              <a:lnSpc>
                <a:spcPct val="80000"/>
              </a:lnSpc>
              <a:buFontTx/>
              <a:buNone/>
            </a:pPr>
            <a:r>
              <a:rPr lang="zh-CN" altLang="en-US" sz="2800" b="1">
                <a:sym typeface="Arial" panose="020B0604020202020204" pitchFamily="34" charset="0"/>
              </a:rPr>
              <a:t>                      </a:t>
            </a:r>
            <a:endParaRPr lang="zh-CN" altLang="en-US" sz="2800" b="1">
              <a:sym typeface="Arial" panose="020B0604020202020204" pitchFamily="34" charset="0"/>
            </a:endParaRPr>
          </a:p>
          <a:p>
            <a:pPr>
              <a:lnSpc>
                <a:spcPct val="80000"/>
              </a:lnSpc>
              <a:buFontTx/>
              <a:buNone/>
            </a:pPr>
            <a:r>
              <a:rPr lang="zh-CN" altLang="en-US" sz="2800" b="1">
                <a:sym typeface="Arial" panose="020B0604020202020204" pitchFamily="34" charset="0"/>
              </a:rPr>
              <a:t>                       </a:t>
            </a:r>
            <a:endParaRPr lang="zh-CN" altLang="en-US" sz="2800" b="1">
              <a:sym typeface="Arial" panose="020B0604020202020204" pitchFamily="34" charset="0"/>
            </a:endParaRPr>
          </a:p>
          <a:p>
            <a:pPr>
              <a:lnSpc>
                <a:spcPct val="80000"/>
              </a:lnSpc>
              <a:buFontTx/>
              <a:buNone/>
            </a:pPr>
            <a:endParaRPr lang="zh-CN" altLang="en-US" sz="2800" b="1"/>
          </a:p>
        </p:txBody>
      </p:sp>
      <p:sp>
        <p:nvSpPr>
          <p:cNvPr id="2284" name="Rectangle 4"/>
          <p:cNvSpPr/>
          <p:nvPr/>
        </p:nvSpPr>
        <p:spPr>
          <a:xfrm>
            <a:off x="4624388" y="1460500"/>
            <a:ext cx="1096962" cy="636588"/>
          </a:xfrm>
          <a:prstGeom prst="rect">
            <a:avLst/>
          </a:prstGeom>
          <a:solidFill>
            <a:srgbClr val="4F81BD"/>
          </a:solidFill>
          <a:ln w="9525" cap="flat" cmpd="sng">
            <a:solidFill>
              <a:srgbClr val="000000"/>
            </a:solidFill>
            <a:prstDash val="solid"/>
            <a:miter/>
            <a:headEnd type="none" w="med" len="med"/>
            <a:tailEnd type="none" w="med" len="med"/>
          </a:ln>
        </p:spPr>
        <p:txBody>
          <a:bodyPr wrap="none" anchor="ctr"/>
          <a:p>
            <a:pPr algn="ctr"/>
            <a:r>
              <a:rPr lang="zh-CN" altLang="en-US" sz="3600"/>
              <a:t>向阳</a:t>
            </a:r>
            <a:endParaRPr lang="zh-CN" altLang="en-US" sz="3600"/>
          </a:p>
        </p:txBody>
      </p:sp>
      <p:pic>
        <p:nvPicPr>
          <p:cNvPr id="2285" name="Picture 5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453063" y="4264025"/>
            <a:ext cx="4256087" cy="2800350"/>
          </a:xfrm>
          <a:prstGeom prst="rect">
            <a:avLst/>
          </a:prstGeom>
          <a:noFill/>
          <a:ln w="9525">
            <a:noFill/>
          </a:ln>
        </p:spPr>
      </p:pic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0F8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288" name="Rectangle 2"/>
          <p:cNvSpPr>
            <a:spLocks noGrp="1"/>
          </p:cNvSpPr>
          <p:nvPr>
            <p:ph type="title"/>
          </p:nvPr>
        </p:nvSpPr>
        <p:spPr>
          <a:ln/>
        </p:spPr>
        <p:txBody>
          <a:bodyPr wrap="square" lIns="91440" tIns="45720" rIns="91440" bIns="45720" anchor="ctr"/>
          <a:p>
            <a:r>
              <a:rPr lang="zh-CN" altLang="en-US" b="1">
                <a:effectLst>
                  <a:outerShdw blurRad="38100" dist="38100" dir="2700000">
                    <a:srgbClr val="C0C0C0"/>
                  </a:outerShdw>
                </a:effectLst>
              </a:rPr>
              <a:t>一、老人身体护理特点</a:t>
            </a:r>
            <a:endParaRPr lang="zh-CN" altLang="en-US" b="1">
              <a:effectLst>
                <a:outerShdw blurRad="38100" dist="38100" dir="2700000">
                  <a:srgbClr val="C0C0C0"/>
                </a:outerShdw>
              </a:effectLst>
            </a:endParaRPr>
          </a:p>
        </p:txBody>
      </p:sp>
      <p:sp>
        <p:nvSpPr>
          <p:cNvPr id="2289" name="Rectangle 3"/>
          <p:cNvSpPr/>
          <p:nvPr>
            <p:ph type="body"/>
          </p:nvPr>
        </p:nvSpPr>
        <p:spPr>
          <a:ln/>
        </p:spPr>
        <p:txBody>
          <a:bodyPr wrap="square" lIns="91440" tIns="45720" rIns="91440" bIns="45720" anchor="t"/>
          <a:p>
            <a:r>
              <a:rPr lang="zh-CN" altLang="en-US" sz="3600" b="1"/>
              <a:t>1、居家护理</a:t>
            </a:r>
            <a:r>
              <a:rPr lang="zh-CN" altLang="en-US" b="1"/>
              <a:t>------</a:t>
            </a:r>
            <a:endParaRPr lang="zh-CN" altLang="en-US" b="1"/>
          </a:p>
          <a:p>
            <a:pPr>
              <a:buFontTx/>
              <a:buNone/>
            </a:pPr>
            <a:r>
              <a:rPr lang="zh-CN" altLang="en-US" b="1"/>
              <a:t>        大家知道，门窗关闭久了，室内空气肯定不新鲜---气味差、病菌病毒多</a:t>
            </a:r>
            <a:endParaRPr lang="zh-CN" altLang="en-US" b="1"/>
          </a:p>
          <a:p>
            <a:pPr>
              <a:buFontTx/>
              <a:buNone/>
            </a:pPr>
            <a:r>
              <a:rPr lang="zh-CN" altLang="en-US" b="1"/>
              <a:t>        一般开窗20~30分钟，室内空气更新一遍。但要注意保暖</a:t>
            </a:r>
            <a:endParaRPr lang="zh-CN" altLang="en-US" b="1"/>
          </a:p>
          <a:p>
            <a:pPr>
              <a:buFontTx/>
              <a:buNone/>
            </a:pPr>
            <a:r>
              <a:rPr lang="zh-CN" altLang="en-US" b="1"/>
              <a:t>   避开风道</a:t>
            </a:r>
            <a:endParaRPr lang="zh-CN" altLang="en-US" b="1"/>
          </a:p>
          <a:p>
            <a:pPr>
              <a:buFontTx/>
              <a:buNone/>
            </a:pPr>
            <a:r>
              <a:rPr lang="zh-CN" altLang="en-US" b="1"/>
              <a:t>   穿着厚一点</a:t>
            </a:r>
            <a:endParaRPr lang="zh-CN" altLang="en-US" b="1"/>
          </a:p>
        </p:txBody>
      </p:sp>
      <p:sp>
        <p:nvSpPr>
          <p:cNvPr id="2290" name="AutoShape 4"/>
          <p:cNvSpPr/>
          <p:nvPr/>
        </p:nvSpPr>
        <p:spPr>
          <a:xfrm>
            <a:off x="4181475" y="1649413"/>
            <a:ext cx="1284288" cy="628650"/>
          </a:xfrm>
          <a:prstGeom prst="flowChartProcess">
            <a:avLst/>
          </a:prstGeom>
          <a:solidFill>
            <a:srgbClr val="4F81BD"/>
          </a:solidFill>
          <a:ln w="9525" cap="flat" cmpd="sng">
            <a:solidFill>
              <a:srgbClr val="000000"/>
            </a:solidFill>
            <a:prstDash val="solid"/>
            <a:miter/>
            <a:headEnd type="none" w="med" len="med"/>
            <a:tailEnd type="none" w="med" len="med"/>
          </a:ln>
        </p:spPr>
        <p:txBody>
          <a:bodyPr wrap="none" anchor="ctr"/>
          <a:p>
            <a:pPr algn="ctr"/>
            <a:r>
              <a:rPr lang="zh-CN" altLang="en-US" sz="3200" b="1"/>
              <a:t>通风</a:t>
            </a:r>
            <a:endParaRPr lang="zh-CN" altLang="en-US" sz="3200" b="1"/>
          </a:p>
        </p:txBody>
      </p:sp>
      <p:pic>
        <p:nvPicPr>
          <p:cNvPr id="2291" name="Picture 5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854825" y="4154488"/>
            <a:ext cx="2139950" cy="2159000"/>
          </a:xfrm>
          <a:prstGeom prst="rect">
            <a:avLst/>
          </a:prstGeom>
          <a:noFill/>
          <a:ln w="9525">
            <a:noFill/>
          </a:ln>
        </p:spPr>
      </p:pic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0F8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294" name="Rectangle 2"/>
          <p:cNvSpPr>
            <a:spLocks noGrp="1"/>
          </p:cNvSpPr>
          <p:nvPr>
            <p:ph type="title"/>
          </p:nvPr>
        </p:nvSpPr>
        <p:spPr>
          <a:ln/>
        </p:spPr>
        <p:txBody>
          <a:bodyPr wrap="square" lIns="91440" tIns="45720" rIns="91440" bIns="45720" anchor="ctr"/>
          <a:p>
            <a:r>
              <a:rPr lang="zh-CN" altLang="en-US" b="1">
                <a:effectLst>
                  <a:outerShdw blurRad="38100" dist="38100" dir="2700000">
                    <a:srgbClr val="C0C0C0"/>
                  </a:outerShdw>
                </a:effectLst>
              </a:rPr>
              <a:t>一、老人身体护理特点</a:t>
            </a:r>
            <a:endParaRPr lang="zh-CN" altLang="en-US" b="1">
              <a:effectLst>
                <a:outerShdw blurRad="38100" dist="38100" dir="2700000">
                  <a:srgbClr val="C0C0C0"/>
                </a:outerShdw>
              </a:effectLst>
            </a:endParaRPr>
          </a:p>
        </p:txBody>
      </p:sp>
      <p:sp>
        <p:nvSpPr>
          <p:cNvPr id="2295" name="Rectangle 3"/>
          <p:cNvSpPr/>
          <p:nvPr>
            <p:ph type="body"/>
          </p:nvPr>
        </p:nvSpPr>
        <p:spPr>
          <a:ln/>
        </p:spPr>
        <p:txBody>
          <a:bodyPr wrap="square" lIns="91440" tIns="45720" rIns="91440" bIns="45720" anchor="t"/>
          <a:p>
            <a:pPr>
              <a:lnSpc>
                <a:spcPct val="80000"/>
              </a:lnSpc>
            </a:pPr>
            <a:r>
              <a:rPr lang="zh-CN" altLang="en-US" b="1"/>
              <a:t>1、居家护理------</a:t>
            </a:r>
            <a:endParaRPr lang="zh-CN" altLang="en-US" b="1"/>
          </a:p>
          <a:p>
            <a:pPr>
              <a:lnSpc>
                <a:spcPct val="80000"/>
              </a:lnSpc>
            </a:pPr>
            <a:endParaRPr lang="zh-CN" altLang="en-US" b="1"/>
          </a:p>
          <a:p>
            <a:pPr>
              <a:lnSpc>
                <a:spcPct val="80000"/>
              </a:lnSpc>
            </a:pPr>
            <a:r>
              <a:rPr lang="zh-CN" altLang="en-US" b="1"/>
              <a:t>色彩----选蓝、绿等宁静优雅的色调，忌用  红、橙等使人兴奋的颜色，有助睡眠</a:t>
            </a:r>
            <a:endParaRPr lang="zh-CN" altLang="en-US" b="1"/>
          </a:p>
          <a:p>
            <a:pPr>
              <a:lnSpc>
                <a:spcPct val="80000"/>
              </a:lnSpc>
            </a:pPr>
            <a:r>
              <a:rPr lang="zh-CN" altLang="en-US" b="1"/>
              <a:t>声音----安静    一般都喜静</a:t>
            </a:r>
            <a:endParaRPr lang="zh-CN" altLang="en-US" b="1"/>
          </a:p>
          <a:p>
            <a:pPr>
              <a:lnSpc>
                <a:spcPct val="80000"/>
              </a:lnSpc>
              <a:buFontTx/>
              <a:buNone/>
            </a:pPr>
            <a:r>
              <a:rPr lang="zh-CN" altLang="en-US" b="1"/>
              <a:t>   不喜欢闹，尤其对有心脏病</a:t>
            </a:r>
            <a:endParaRPr lang="zh-CN" altLang="en-US" b="1"/>
          </a:p>
          <a:p>
            <a:pPr>
              <a:lnSpc>
                <a:spcPct val="80000"/>
              </a:lnSpc>
              <a:buFontTx/>
              <a:buNone/>
            </a:pPr>
            <a:r>
              <a:rPr lang="zh-CN" altLang="en-US" b="1"/>
              <a:t>   的老人</a:t>
            </a:r>
            <a:endParaRPr lang="zh-CN" altLang="en-US" b="1"/>
          </a:p>
          <a:p>
            <a:pPr>
              <a:lnSpc>
                <a:spcPct val="80000"/>
              </a:lnSpc>
              <a:buFontTx/>
              <a:buNone/>
            </a:pPr>
            <a:r>
              <a:rPr lang="zh-CN" altLang="en-US" b="1"/>
              <a:t>   都说：静养</a:t>
            </a:r>
            <a:endParaRPr lang="zh-CN" altLang="en-US" b="1"/>
          </a:p>
          <a:p>
            <a:pPr>
              <a:lnSpc>
                <a:spcPct val="80000"/>
              </a:lnSpc>
              <a:buFontTx/>
              <a:buNone/>
            </a:pPr>
            <a:r>
              <a:rPr lang="zh-CN" altLang="en-US" b="1"/>
              <a:t>                      </a:t>
            </a:r>
            <a:endParaRPr lang="zh-CN" altLang="en-US" b="1"/>
          </a:p>
          <a:p>
            <a:pPr>
              <a:lnSpc>
                <a:spcPct val="80000"/>
              </a:lnSpc>
              <a:buFontTx/>
              <a:buNone/>
            </a:pPr>
            <a:endParaRPr lang="zh-CN" altLang="en-US" b="1"/>
          </a:p>
          <a:p>
            <a:pPr>
              <a:lnSpc>
                <a:spcPct val="80000"/>
              </a:lnSpc>
              <a:buFontTx/>
              <a:buNone/>
            </a:pPr>
            <a:endParaRPr lang="zh-CN" altLang="en-US" b="1"/>
          </a:p>
        </p:txBody>
      </p:sp>
      <p:sp>
        <p:nvSpPr>
          <p:cNvPr id="2296" name="Rectangle 4"/>
          <p:cNvSpPr/>
          <p:nvPr/>
        </p:nvSpPr>
        <p:spPr>
          <a:xfrm>
            <a:off x="4232275" y="1649413"/>
            <a:ext cx="1612900" cy="746125"/>
          </a:xfrm>
          <a:prstGeom prst="rect">
            <a:avLst/>
          </a:prstGeom>
          <a:solidFill>
            <a:srgbClr val="4F81BD"/>
          </a:solidFill>
          <a:ln w="9525" cap="flat" cmpd="sng">
            <a:solidFill>
              <a:srgbClr val="000000"/>
            </a:solidFill>
            <a:prstDash val="solid"/>
            <a:miter/>
            <a:headEnd type="none" w="med" len="med"/>
            <a:tailEnd type="none" w="med" len="med"/>
          </a:ln>
        </p:spPr>
        <p:txBody>
          <a:bodyPr wrap="none" anchor="ctr"/>
          <a:p>
            <a:pPr algn="ctr"/>
            <a:r>
              <a:rPr lang="zh-CN" altLang="en-US" sz="3600" b="1"/>
              <a:t>宁静</a:t>
            </a:r>
            <a:endParaRPr lang="zh-CN" altLang="en-US" sz="3600" b="1"/>
          </a:p>
        </p:txBody>
      </p:sp>
      <p:pic>
        <p:nvPicPr>
          <p:cNvPr id="2297" name="Picture 5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557963" y="5073650"/>
            <a:ext cx="3100387" cy="1962150"/>
          </a:xfrm>
          <a:prstGeom prst="rect">
            <a:avLst/>
          </a:prstGeom>
          <a:noFill/>
          <a:ln w="9525">
            <a:noFill/>
          </a:ln>
        </p:spPr>
      </p:pic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0F8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300" name="Rectangle 2"/>
          <p:cNvSpPr>
            <a:spLocks noGrp="1"/>
          </p:cNvSpPr>
          <p:nvPr>
            <p:ph type="title"/>
          </p:nvPr>
        </p:nvSpPr>
        <p:spPr>
          <a:ln/>
        </p:spPr>
        <p:txBody>
          <a:bodyPr wrap="square" lIns="91440" tIns="45720" rIns="91440" bIns="45720" anchor="ctr"/>
          <a:p>
            <a:r>
              <a:rPr lang="zh-CN" altLang="en-US" b="1">
                <a:effectLst>
                  <a:outerShdw blurRad="38100" dist="38100" dir="2700000">
                    <a:srgbClr val="C0C0C0"/>
                  </a:outerShdw>
                </a:effectLst>
              </a:rPr>
              <a:t>一、老人身体护理特点</a:t>
            </a:r>
            <a:endParaRPr lang="zh-CN" altLang="en-US" b="1">
              <a:effectLst>
                <a:outerShdw blurRad="38100" dist="38100" dir="2700000">
                  <a:srgbClr val="C0C0C0"/>
                </a:outerShdw>
              </a:effectLst>
            </a:endParaRPr>
          </a:p>
        </p:txBody>
      </p:sp>
      <p:sp>
        <p:nvSpPr>
          <p:cNvPr id="2301" name="Rectangle 3"/>
          <p:cNvSpPr/>
          <p:nvPr>
            <p:ph type="body"/>
          </p:nvPr>
        </p:nvSpPr>
        <p:spPr>
          <a:ln/>
        </p:spPr>
        <p:txBody>
          <a:bodyPr wrap="square" lIns="91440" tIns="45720" rIns="91440" bIns="45720" anchor="t"/>
          <a:p>
            <a:pPr>
              <a:lnSpc>
                <a:spcPct val="90000"/>
              </a:lnSpc>
            </a:pPr>
            <a:r>
              <a:rPr lang="zh-CN" altLang="en-US" sz="2800" b="1"/>
              <a:t>1、居家护理------</a:t>
            </a:r>
            <a:endParaRPr lang="zh-CN" altLang="en-US" sz="2800" b="1"/>
          </a:p>
          <a:p>
            <a:pPr>
              <a:lnSpc>
                <a:spcPct val="90000"/>
              </a:lnSpc>
              <a:buFontTx/>
              <a:buNone/>
            </a:pPr>
            <a:r>
              <a:rPr lang="zh-CN" altLang="en-US" sz="2800" b="1"/>
              <a:t>  人体就是比较娇贵，冷了不行，热了也不行</a:t>
            </a:r>
            <a:endParaRPr lang="zh-CN" altLang="en-US" sz="2800" b="1"/>
          </a:p>
          <a:p>
            <a:pPr>
              <a:lnSpc>
                <a:spcPct val="90000"/>
              </a:lnSpc>
              <a:buFontTx/>
              <a:buNone/>
            </a:pPr>
            <a:r>
              <a:rPr lang="zh-CN" altLang="en-US" sz="2800" b="1"/>
              <a:t>一般18~20</a:t>
            </a:r>
            <a:r>
              <a:rPr lang="zh-CN" altLang="en-US" sz="2800" b="1">
                <a:sym typeface="Arial" panose="020B0604020202020204" pitchFamily="34" charset="0"/>
              </a:rPr>
              <a:t>℃为宜，夏天以22~24℃为宜。</a:t>
            </a:r>
            <a:endParaRPr lang="zh-CN" altLang="en-US" sz="2800" b="1">
              <a:sym typeface="Arial" panose="020B0604020202020204" pitchFamily="34" charset="0"/>
            </a:endParaRPr>
          </a:p>
          <a:p>
            <a:pPr>
              <a:lnSpc>
                <a:spcPct val="90000"/>
              </a:lnSpc>
              <a:buFontTx/>
              <a:buNone/>
            </a:pPr>
            <a:r>
              <a:rPr lang="zh-CN" altLang="en-US" sz="2800" b="1">
                <a:sym typeface="Arial" panose="020B0604020202020204" pitchFamily="34" charset="0"/>
              </a:rPr>
              <a:t>        </a:t>
            </a:r>
            <a:r>
              <a:rPr lang="zh-CN" altLang="en-US" sz="2800" b="1"/>
              <a:t>居家护理------</a:t>
            </a:r>
            <a:endParaRPr lang="zh-CN" altLang="en-US" sz="2800" b="1"/>
          </a:p>
          <a:p>
            <a:pPr>
              <a:lnSpc>
                <a:spcPct val="90000"/>
              </a:lnSpc>
              <a:buFontTx/>
              <a:buNone/>
            </a:pPr>
            <a:r>
              <a:rPr lang="zh-CN" altLang="en-US" sz="2800" b="1"/>
              <a:t>   湿度---指空气中水分的含量</a:t>
            </a:r>
            <a:endParaRPr lang="zh-CN" altLang="en-US" sz="2800" b="1"/>
          </a:p>
          <a:p>
            <a:pPr>
              <a:lnSpc>
                <a:spcPct val="90000"/>
              </a:lnSpc>
              <a:buFontTx/>
              <a:buNone/>
            </a:pPr>
            <a:r>
              <a:rPr lang="zh-CN" altLang="en-US" sz="2800" b="1"/>
              <a:t>   大了---感到潮湿、闷气---心肺功能不全的---憋气</a:t>
            </a:r>
            <a:endParaRPr lang="zh-CN" altLang="en-US" sz="2800" b="1"/>
          </a:p>
          <a:p>
            <a:pPr>
              <a:lnSpc>
                <a:spcPct val="90000"/>
              </a:lnSpc>
              <a:buFontTx/>
              <a:buNone/>
            </a:pPr>
            <a:r>
              <a:rPr lang="zh-CN" altLang="en-US" sz="2800" b="1"/>
              <a:t>   小了---蒸发太厉害---皮肤干燥、口干咽痛痰粘稠</a:t>
            </a:r>
            <a:endParaRPr lang="zh-CN" altLang="en-US" sz="2800" b="1"/>
          </a:p>
          <a:p>
            <a:pPr>
              <a:lnSpc>
                <a:spcPct val="90000"/>
              </a:lnSpc>
              <a:buFontTx/>
              <a:buNone/>
            </a:pPr>
            <a:r>
              <a:rPr lang="zh-CN" altLang="en-US" sz="2800" b="1"/>
              <a:t>   最佳湿度一般是50%~60%</a:t>
            </a:r>
            <a:endParaRPr lang="zh-CN" altLang="en-US" sz="2800" b="1"/>
          </a:p>
        </p:txBody>
      </p:sp>
      <p:sp>
        <p:nvSpPr>
          <p:cNvPr id="2302" name="AutoShape 4"/>
          <p:cNvSpPr/>
          <p:nvPr/>
        </p:nvSpPr>
        <p:spPr>
          <a:xfrm>
            <a:off x="3756025" y="1460500"/>
            <a:ext cx="1355725" cy="660400"/>
          </a:xfrm>
          <a:prstGeom prst="flowChartProcess">
            <a:avLst/>
          </a:prstGeom>
          <a:solidFill>
            <a:srgbClr val="4F81BD"/>
          </a:solidFill>
          <a:ln w="9525" cap="flat" cmpd="sng">
            <a:solidFill>
              <a:srgbClr val="000000"/>
            </a:solidFill>
            <a:prstDash val="solid"/>
            <a:miter/>
            <a:headEnd type="none" w="med" len="med"/>
            <a:tailEnd type="none" w="med" len="med"/>
          </a:ln>
        </p:spPr>
        <p:txBody>
          <a:bodyPr wrap="none" anchor="ctr"/>
          <a:p>
            <a:pPr algn="ctr"/>
            <a:r>
              <a:rPr lang="zh-CN" altLang="en-US" sz="3200" b="1"/>
              <a:t>温度</a:t>
            </a:r>
            <a:endParaRPr lang="zh-CN" altLang="en-US" sz="3200" b="1"/>
          </a:p>
        </p:txBody>
      </p:sp>
      <p:sp>
        <p:nvSpPr>
          <p:cNvPr id="2303" name="AutoShape 5"/>
          <p:cNvSpPr/>
          <p:nvPr/>
        </p:nvSpPr>
        <p:spPr>
          <a:xfrm>
            <a:off x="3756025" y="3032125"/>
            <a:ext cx="1355725" cy="627063"/>
          </a:xfrm>
          <a:prstGeom prst="flowChartProcess">
            <a:avLst/>
          </a:prstGeom>
          <a:solidFill>
            <a:srgbClr val="4F81BD"/>
          </a:solidFill>
          <a:ln w="9525" cap="flat" cmpd="sng">
            <a:solidFill>
              <a:srgbClr val="000000"/>
            </a:solidFill>
            <a:prstDash val="solid"/>
            <a:miter/>
            <a:headEnd type="none" w="med" len="med"/>
            <a:tailEnd type="none" w="med" len="med"/>
          </a:ln>
        </p:spPr>
        <p:txBody>
          <a:bodyPr wrap="none" anchor="ctr"/>
          <a:p>
            <a:pPr algn="ctr"/>
            <a:r>
              <a:rPr lang="zh-CN" altLang="en-US" sz="3200" b="1"/>
              <a:t>湿度</a:t>
            </a:r>
            <a:endParaRPr lang="zh-CN" altLang="en-US" sz="3200" b="1"/>
          </a:p>
        </p:txBody>
      </p:sp>
      <p:pic>
        <p:nvPicPr>
          <p:cNvPr id="2304" name="Picture 6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699125" y="5233988"/>
            <a:ext cx="4035425" cy="2159000"/>
          </a:xfrm>
          <a:prstGeom prst="rect">
            <a:avLst/>
          </a:prstGeom>
          <a:noFill/>
          <a:ln w="9525">
            <a:noFill/>
          </a:ln>
        </p:spPr>
      </p:pic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0F8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307" name="Rectangle 2"/>
          <p:cNvSpPr>
            <a:spLocks noGrp="1"/>
          </p:cNvSpPr>
          <p:nvPr>
            <p:ph type="title"/>
          </p:nvPr>
        </p:nvSpPr>
        <p:spPr>
          <a:ln/>
        </p:spPr>
        <p:txBody>
          <a:bodyPr wrap="square" lIns="91440" tIns="45720" rIns="91440" bIns="45720" anchor="ctr"/>
          <a:p>
            <a:r>
              <a:rPr lang="zh-CN" altLang="en-US" b="1">
                <a:effectLst>
                  <a:outerShdw blurRad="38100" dist="38100" dir="2700000">
                    <a:srgbClr val="C0C0C0"/>
                  </a:outerShdw>
                </a:effectLst>
              </a:rPr>
              <a:t>一、老人身体护理特点</a:t>
            </a:r>
            <a:endParaRPr lang="zh-CN" altLang="en-US" b="1">
              <a:effectLst>
                <a:outerShdw blurRad="38100" dist="38100" dir="2700000">
                  <a:srgbClr val="C0C0C0"/>
                </a:outerShdw>
              </a:effectLst>
            </a:endParaRPr>
          </a:p>
        </p:txBody>
      </p:sp>
      <p:sp>
        <p:nvSpPr>
          <p:cNvPr id="2308" name="Rectangle 3"/>
          <p:cNvSpPr/>
          <p:nvPr>
            <p:ph type="body"/>
          </p:nvPr>
        </p:nvSpPr>
        <p:spPr>
          <a:ln/>
        </p:spPr>
        <p:txBody>
          <a:bodyPr wrap="square" lIns="91440" tIns="45720" rIns="91440" bIns="45720" anchor="t"/>
          <a:p>
            <a:pPr>
              <a:lnSpc>
                <a:spcPct val="80000"/>
              </a:lnSpc>
            </a:pPr>
            <a:r>
              <a:rPr lang="zh-CN" altLang="en-US" sz="3600" b="1"/>
              <a:t>1、居家护理-----</a:t>
            </a:r>
            <a:endParaRPr lang="zh-CN" altLang="en-US" sz="3600" b="1"/>
          </a:p>
          <a:p>
            <a:pPr>
              <a:lnSpc>
                <a:spcPct val="80000"/>
              </a:lnSpc>
              <a:buFontTx/>
              <a:buNone/>
            </a:pPr>
            <a:r>
              <a:rPr lang="zh-CN" altLang="en-US" b="1"/>
              <a:t>       简洁实用、不宜复杂，靠墙边陈列摆放，</a:t>
            </a:r>
            <a:endParaRPr lang="zh-CN" altLang="en-US" b="1"/>
          </a:p>
          <a:p>
            <a:pPr>
              <a:lnSpc>
                <a:spcPct val="80000"/>
              </a:lnSpc>
              <a:buFontTx/>
              <a:buNone/>
            </a:pPr>
            <a:r>
              <a:rPr lang="zh-CN" altLang="en-US" b="1"/>
              <a:t>  留出室内活动空间，</a:t>
            </a:r>
            <a:endParaRPr lang="zh-CN" altLang="en-US" b="1"/>
          </a:p>
          <a:p>
            <a:pPr>
              <a:lnSpc>
                <a:spcPct val="80000"/>
              </a:lnSpc>
              <a:buFontTx/>
              <a:buNone/>
            </a:pPr>
            <a:r>
              <a:rPr lang="zh-CN" altLang="en-US" b="1"/>
              <a:t>        物品摆放在随手能拿到的地方</a:t>
            </a:r>
            <a:endParaRPr lang="zh-CN" altLang="en-US" b="1"/>
          </a:p>
          <a:p>
            <a:pPr>
              <a:lnSpc>
                <a:spcPct val="80000"/>
              </a:lnSpc>
              <a:buFontTx/>
              <a:buNone/>
            </a:pPr>
            <a:r>
              <a:rPr lang="zh-CN" altLang="en-US" b="1"/>
              <a:t>        床应选硬板的，以不下陷为宜，高度与小腿等长</a:t>
            </a:r>
            <a:endParaRPr lang="zh-CN" altLang="en-US" b="1"/>
          </a:p>
          <a:p>
            <a:pPr>
              <a:lnSpc>
                <a:spcPct val="80000"/>
              </a:lnSpc>
              <a:buFontTx/>
              <a:buNone/>
            </a:pPr>
            <a:endParaRPr lang="zh-CN" altLang="en-US" b="1"/>
          </a:p>
          <a:p>
            <a:pPr>
              <a:lnSpc>
                <a:spcPct val="80000"/>
              </a:lnSpc>
              <a:buFontTx/>
              <a:buNone/>
            </a:pPr>
            <a:r>
              <a:rPr lang="zh-CN" altLang="en-US" b="1"/>
              <a:t>       </a:t>
            </a:r>
            <a:endParaRPr lang="zh-CN" altLang="en-US" b="1"/>
          </a:p>
          <a:p>
            <a:pPr>
              <a:lnSpc>
                <a:spcPct val="80000"/>
              </a:lnSpc>
              <a:buFontTx/>
              <a:buNone/>
            </a:pPr>
            <a:endParaRPr lang="zh-CN" altLang="en-US" b="1"/>
          </a:p>
        </p:txBody>
      </p:sp>
      <p:sp>
        <p:nvSpPr>
          <p:cNvPr id="2309" name="AutoShape 4"/>
          <p:cNvSpPr/>
          <p:nvPr/>
        </p:nvSpPr>
        <p:spPr>
          <a:xfrm>
            <a:off x="4622800" y="1460500"/>
            <a:ext cx="1443038" cy="628650"/>
          </a:xfrm>
          <a:prstGeom prst="flowChartProcess">
            <a:avLst/>
          </a:prstGeom>
          <a:solidFill>
            <a:srgbClr val="4F81BD"/>
          </a:solidFill>
          <a:ln w="9525" cap="flat" cmpd="sng">
            <a:solidFill>
              <a:srgbClr val="000000"/>
            </a:solidFill>
            <a:prstDash val="solid"/>
            <a:miter/>
            <a:headEnd type="none" w="med" len="med"/>
            <a:tailEnd type="none" w="med" len="med"/>
          </a:ln>
        </p:spPr>
        <p:txBody>
          <a:bodyPr wrap="none" anchor="ctr"/>
          <a:p>
            <a:pPr algn="ctr"/>
            <a:r>
              <a:rPr lang="zh-CN" altLang="en-US" sz="3600" b="1"/>
              <a:t>家具</a:t>
            </a:r>
            <a:endParaRPr lang="zh-CN" altLang="en-US" sz="3600" b="1"/>
          </a:p>
        </p:txBody>
      </p:sp>
      <p:pic>
        <p:nvPicPr>
          <p:cNvPr id="2310" name="Picture 5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722938" y="4797425"/>
            <a:ext cx="4035425" cy="2159000"/>
          </a:xfrm>
          <a:prstGeom prst="rect">
            <a:avLst/>
          </a:prstGeom>
          <a:noFill/>
          <a:ln w="9525">
            <a:noFill/>
          </a:ln>
        </p:spPr>
      </p:pic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0F8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313" name="Rectangle 2"/>
          <p:cNvSpPr>
            <a:spLocks noGrp="1"/>
          </p:cNvSpPr>
          <p:nvPr>
            <p:ph type="title"/>
          </p:nvPr>
        </p:nvSpPr>
        <p:spPr>
          <a:ln/>
        </p:spPr>
        <p:txBody>
          <a:bodyPr wrap="square" lIns="91440" tIns="45720" rIns="91440" bIns="45720" anchor="ctr"/>
          <a:p>
            <a:r>
              <a:rPr lang="zh-CN" altLang="en-US" b="1">
                <a:effectLst>
                  <a:outerShdw blurRad="38100" dist="38100" dir="2700000">
                    <a:srgbClr val="C0C0C0"/>
                  </a:outerShdw>
                </a:effectLst>
              </a:rPr>
              <a:t>一、老人身体护理特点</a:t>
            </a:r>
            <a:endParaRPr lang="zh-CN" altLang="en-US" b="1">
              <a:effectLst>
                <a:outerShdw blurRad="38100" dist="38100" dir="2700000">
                  <a:srgbClr val="C0C0C0"/>
                </a:outerShdw>
              </a:effectLst>
            </a:endParaRPr>
          </a:p>
        </p:txBody>
      </p:sp>
      <p:sp>
        <p:nvSpPr>
          <p:cNvPr id="2314" name="Rectangle 3"/>
          <p:cNvSpPr/>
          <p:nvPr>
            <p:ph type="body"/>
          </p:nvPr>
        </p:nvSpPr>
        <p:spPr>
          <a:ln/>
        </p:spPr>
        <p:txBody>
          <a:bodyPr wrap="square" lIns="91440" tIns="45720" rIns="91440" bIns="45720" anchor="t"/>
          <a:p>
            <a:r>
              <a:rPr lang="zh-CN" altLang="en-US" b="1"/>
              <a:t>1、居家护理-----</a:t>
            </a:r>
            <a:endParaRPr lang="zh-CN" altLang="en-US" b="1"/>
          </a:p>
          <a:p>
            <a:pPr>
              <a:buFontTx/>
              <a:buNone/>
            </a:pPr>
            <a:r>
              <a:rPr lang="zh-CN" altLang="en-US" b="1"/>
              <a:t>     老人喜欢的书画、饰品、老照片等</a:t>
            </a:r>
            <a:endParaRPr lang="zh-CN" altLang="en-US" b="1"/>
          </a:p>
          <a:p>
            <a:pPr>
              <a:buFontTx/>
              <a:buNone/>
            </a:pPr>
            <a:r>
              <a:rPr lang="zh-CN" altLang="en-US" b="1"/>
              <a:t>    可以再养一些花卉、绿草等植物</a:t>
            </a:r>
            <a:endParaRPr lang="zh-CN" altLang="en-US" b="1"/>
          </a:p>
          <a:p>
            <a:pPr>
              <a:buFontTx/>
              <a:buNone/>
            </a:pPr>
            <a:r>
              <a:rPr lang="zh-CN" altLang="en-US" b="1"/>
              <a:t>    产生净化空气</a:t>
            </a:r>
            <a:endParaRPr lang="zh-CN" altLang="en-US" b="1"/>
          </a:p>
          <a:p>
            <a:pPr>
              <a:buFontTx/>
              <a:buNone/>
            </a:pPr>
            <a:r>
              <a:rPr lang="zh-CN" altLang="en-US" b="1"/>
              <a:t>    的效果</a:t>
            </a:r>
            <a:endParaRPr lang="zh-CN" altLang="en-US" b="1"/>
          </a:p>
          <a:p>
            <a:pPr>
              <a:buFontTx/>
              <a:buNone/>
            </a:pPr>
            <a:r>
              <a:rPr lang="zh-CN" altLang="en-US" b="1"/>
              <a:t>      </a:t>
            </a:r>
            <a:endParaRPr lang="zh-CN" altLang="en-US" b="1"/>
          </a:p>
        </p:txBody>
      </p:sp>
      <p:sp>
        <p:nvSpPr>
          <p:cNvPr id="2315" name="AutoShape 4"/>
          <p:cNvSpPr/>
          <p:nvPr/>
        </p:nvSpPr>
        <p:spPr>
          <a:xfrm flipV="1">
            <a:off x="4084638" y="1649413"/>
            <a:ext cx="1527175" cy="600075"/>
          </a:xfrm>
          <a:prstGeom prst="flowChartProcess">
            <a:avLst/>
          </a:prstGeom>
          <a:solidFill>
            <a:srgbClr val="4F81BD"/>
          </a:solidFill>
          <a:ln w="9525" cap="flat" cmpd="sng">
            <a:solidFill>
              <a:srgbClr val="000000"/>
            </a:solidFill>
            <a:prstDash val="solid"/>
            <a:miter/>
            <a:headEnd type="none" w="med" len="med"/>
            <a:tailEnd type="none" w="med" len="med"/>
          </a:ln>
        </p:spPr>
        <p:txBody>
          <a:bodyPr rot="10800000" wrap="none" anchor="ctr"/>
          <a:p>
            <a:pPr algn="ctr"/>
            <a:r>
              <a:rPr lang="zh-CN" altLang="en-US" sz="3200" b="1"/>
              <a:t>装饰</a:t>
            </a:r>
            <a:endParaRPr lang="zh-CN" altLang="en-US" sz="3200" b="1"/>
          </a:p>
        </p:txBody>
      </p:sp>
      <p:pic>
        <p:nvPicPr>
          <p:cNvPr id="2316" name="Picture 5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929188" y="3541713"/>
            <a:ext cx="4319587" cy="3573462"/>
          </a:xfrm>
          <a:prstGeom prst="rect">
            <a:avLst/>
          </a:prstGeom>
          <a:noFill/>
          <a:ln w="9525">
            <a:noFill/>
          </a:ln>
        </p:spPr>
      </p:pic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0F8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319" name="Rectangle 2"/>
          <p:cNvSpPr>
            <a:spLocks noGrp="1"/>
          </p:cNvSpPr>
          <p:nvPr>
            <p:ph type="title"/>
          </p:nvPr>
        </p:nvSpPr>
        <p:spPr>
          <a:ln/>
        </p:spPr>
        <p:txBody>
          <a:bodyPr wrap="square" lIns="91440" tIns="45720" rIns="91440" bIns="45720" anchor="ctr"/>
          <a:p>
            <a:r>
              <a:rPr lang="zh-CN" altLang="en-US" b="1">
                <a:effectLst>
                  <a:outerShdw blurRad="38100" dist="38100" dir="2700000">
                    <a:srgbClr val="C0C0C0"/>
                  </a:outerShdw>
                </a:effectLst>
              </a:rPr>
              <a:t>老年人的饮食护理</a:t>
            </a:r>
            <a:endParaRPr lang="zh-CN" altLang="en-US" b="1">
              <a:effectLst>
                <a:outerShdw blurRad="38100" dist="38100" dir="2700000">
                  <a:srgbClr val="C0C0C0"/>
                </a:outerShdw>
              </a:effectLst>
            </a:endParaRPr>
          </a:p>
        </p:txBody>
      </p:sp>
      <p:sp>
        <p:nvSpPr>
          <p:cNvPr id="2320" name="Rectangle 3"/>
          <p:cNvSpPr/>
          <p:nvPr>
            <p:ph type="body"/>
          </p:nvPr>
        </p:nvSpPr>
        <p:spPr>
          <a:ln/>
        </p:spPr>
        <p:txBody>
          <a:bodyPr wrap="square" lIns="91440" tIns="45720" rIns="91440" bIns="45720" anchor="t"/>
          <a:p>
            <a:pPr>
              <a:buFontTx/>
              <a:buNone/>
            </a:pPr>
            <a:endParaRPr lang="zh-CN" altLang="zh-CN"/>
          </a:p>
        </p:txBody>
      </p:sp>
      <p:sp>
        <p:nvSpPr>
          <p:cNvPr id="2321" name="AutoShape 4"/>
          <p:cNvSpPr/>
          <p:nvPr/>
        </p:nvSpPr>
        <p:spPr>
          <a:xfrm>
            <a:off x="490538" y="3551238"/>
            <a:ext cx="1198562" cy="1492250"/>
          </a:xfrm>
          <a:prstGeom prst="flowChartProcess">
            <a:avLst/>
          </a:prstGeom>
          <a:solidFill>
            <a:srgbClr val="4F81BD"/>
          </a:solidFill>
          <a:ln w="9525" cap="flat" cmpd="sng">
            <a:solidFill>
              <a:srgbClr val="000000"/>
            </a:solidFill>
            <a:prstDash val="solid"/>
            <a:miter/>
            <a:headEnd type="none" w="med" len="med"/>
            <a:tailEnd type="none" w="med" len="med"/>
          </a:ln>
        </p:spPr>
        <p:txBody>
          <a:bodyPr wrap="none" anchor="ctr"/>
          <a:p>
            <a:pPr algn="ctr"/>
            <a:r>
              <a:rPr lang="zh-CN" altLang="en-US" sz="3600" b="1"/>
              <a:t>饮食</a:t>
            </a:r>
            <a:endParaRPr lang="zh-CN" altLang="en-US" sz="3600" b="1"/>
          </a:p>
          <a:p>
            <a:pPr algn="ctr"/>
            <a:r>
              <a:rPr lang="zh-CN" altLang="en-US" sz="3600" b="1"/>
              <a:t>护理</a:t>
            </a:r>
            <a:endParaRPr lang="zh-CN" altLang="en-US" sz="3600" b="1"/>
          </a:p>
        </p:txBody>
      </p:sp>
      <p:sp>
        <p:nvSpPr>
          <p:cNvPr id="2322" name="AutoShape 5"/>
          <p:cNvSpPr/>
          <p:nvPr/>
        </p:nvSpPr>
        <p:spPr>
          <a:xfrm>
            <a:off x="1689100" y="4057650"/>
            <a:ext cx="793750" cy="500063"/>
          </a:xfrm>
          <a:prstGeom prst="rightArrow">
            <a:avLst>
              <a:gd name="adj1" fmla="val 50000"/>
              <a:gd name="adj2" fmla="val 39498"/>
            </a:avLst>
          </a:prstGeom>
          <a:solidFill>
            <a:srgbClr val="4F81BD"/>
          </a:solidFill>
          <a:ln w="9525" cap="flat" cmpd="sng">
            <a:solidFill>
              <a:srgbClr val="000000"/>
            </a:solidFill>
            <a:prstDash val="solid"/>
            <a:miter/>
            <a:headEnd type="none" w="med" len="med"/>
            <a:tailEnd type="none" w="med" len="med"/>
          </a:ln>
        </p:spPr>
        <p:txBody>
          <a:bodyPr wrap="none" anchor="ctr"/>
          <a:p>
            <a:endParaRPr lang="zh-CN" altLang="en-US"/>
          </a:p>
        </p:txBody>
      </p:sp>
      <p:sp>
        <p:nvSpPr>
          <p:cNvPr id="2323" name="Rectangle 6"/>
          <p:cNvSpPr/>
          <p:nvPr/>
        </p:nvSpPr>
        <p:spPr>
          <a:xfrm>
            <a:off x="2332038" y="2193925"/>
            <a:ext cx="5672137" cy="3932238"/>
          </a:xfrm>
          <a:prstGeom prst="rect">
            <a:avLst/>
          </a:prstGeom>
          <a:solidFill>
            <a:srgbClr val="4F81BD"/>
          </a:solidFill>
          <a:ln w="9525" cap="flat" cmpd="sng">
            <a:solidFill>
              <a:srgbClr val="000000"/>
            </a:solidFill>
            <a:prstDash val="solid"/>
            <a:miter/>
            <a:headEnd type="none" w="med" len="med"/>
            <a:tailEnd type="none" w="med" len="med"/>
          </a:ln>
        </p:spPr>
        <p:txBody>
          <a:bodyPr wrap="none" anchor="ctr"/>
          <a:p>
            <a:pPr algn="ctr"/>
            <a:r>
              <a:rPr lang="zh-CN" altLang="en-US" sz="3200" b="1">
                <a:effectLst>
                  <a:outerShdw blurRad="38100" dist="38100" dir="2700000">
                    <a:srgbClr val="FFFFFF"/>
                  </a:outerShdw>
                </a:effectLst>
              </a:rPr>
              <a:t>色香味要全        饮食要清淡</a:t>
            </a:r>
            <a:endParaRPr lang="zh-CN" altLang="en-US" sz="3200" b="1">
              <a:effectLst>
                <a:outerShdw blurRad="38100" dist="38100" dir="2700000">
                  <a:srgbClr val="FFFFFF"/>
                </a:outerShdw>
              </a:effectLst>
            </a:endParaRPr>
          </a:p>
          <a:p>
            <a:pPr algn="ctr"/>
            <a:r>
              <a:rPr lang="zh-CN" altLang="en-US" sz="3200" b="1">
                <a:effectLst>
                  <a:outerShdw blurRad="38100" dist="38100" dir="2700000">
                    <a:srgbClr val="FFFFFF"/>
                  </a:outerShdw>
                </a:effectLst>
              </a:rPr>
              <a:t>蛋白要优质        食品要多样 </a:t>
            </a:r>
            <a:endParaRPr lang="zh-CN" altLang="en-US" sz="3200" b="1">
              <a:effectLst>
                <a:outerShdw blurRad="38100" dist="38100" dir="2700000">
                  <a:srgbClr val="FFFFFF"/>
                </a:outerShdw>
              </a:effectLst>
            </a:endParaRPr>
          </a:p>
          <a:p>
            <a:pPr algn="ctr"/>
            <a:r>
              <a:rPr lang="zh-CN" altLang="en-US" sz="3200" b="1">
                <a:effectLst>
                  <a:outerShdw blurRad="38100" dist="38100" dir="2700000">
                    <a:srgbClr val="FFFFFF"/>
                  </a:outerShdw>
                </a:effectLst>
              </a:rPr>
              <a:t>水果要适量        蔬菜要新鲜</a:t>
            </a:r>
            <a:endParaRPr lang="zh-CN" altLang="en-US" sz="3200" b="1">
              <a:effectLst>
                <a:outerShdw blurRad="38100" dist="38100" dir="2700000">
                  <a:srgbClr val="FFFFFF"/>
                </a:outerShdw>
              </a:effectLst>
            </a:endParaRPr>
          </a:p>
          <a:p>
            <a:pPr algn="ctr"/>
            <a:r>
              <a:rPr lang="zh-CN" altLang="en-US" sz="3200" b="1">
                <a:effectLst>
                  <a:outerShdw blurRad="38100" dist="38100" dir="2700000">
                    <a:srgbClr val="FFFFFF"/>
                  </a:outerShdw>
                </a:effectLst>
              </a:rPr>
              <a:t>食物要温热        饭菜要松软</a:t>
            </a:r>
            <a:endParaRPr lang="zh-CN" altLang="en-US" sz="3200" b="1">
              <a:effectLst>
                <a:outerShdw blurRad="38100" dist="38100" dir="2700000">
                  <a:srgbClr val="FFFFFF"/>
                </a:outerShdw>
              </a:effectLst>
            </a:endParaRPr>
          </a:p>
          <a:p>
            <a:pPr algn="ctr"/>
            <a:r>
              <a:rPr lang="zh-CN" altLang="en-US" sz="3200" b="1">
                <a:effectLst>
                  <a:outerShdw blurRad="38100" dist="38100" dir="2700000">
                    <a:srgbClr val="FFFFFF"/>
                  </a:outerShdw>
                </a:effectLst>
              </a:rPr>
              <a:t>喝水要充足        进食要缓慢 </a:t>
            </a:r>
            <a:endParaRPr lang="zh-CN" altLang="en-US" sz="3200" b="1">
              <a:effectLst>
                <a:outerShdw blurRad="38100" dist="38100" dir="2700000">
                  <a:srgbClr val="FFFFFF"/>
                </a:outerShdw>
              </a:effectLst>
            </a:endParaRPr>
          </a:p>
          <a:p>
            <a:pPr algn="ctr"/>
            <a:r>
              <a:rPr lang="zh-CN" altLang="en-US" sz="3200" b="1">
                <a:effectLst>
                  <a:outerShdw blurRad="38100" dist="38100" dir="2700000">
                    <a:srgbClr val="FFFFFF"/>
                  </a:outerShdw>
                </a:effectLst>
              </a:rPr>
              <a:t>食量要控制</a:t>
            </a:r>
            <a:endParaRPr lang="zh-CN" altLang="en-US" sz="3200" b="1">
              <a:effectLst>
                <a:outerShdw blurRad="38100" dist="38100" dir="2700000">
                  <a:srgbClr val="FFFFFF"/>
                </a:outerShdw>
              </a:effectLst>
            </a:endParaRP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0F8FF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326" name="Picture 8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478588" y="342900"/>
            <a:ext cx="2716212" cy="1708150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2327" name="Rectangle 4"/>
          <p:cNvSpPr>
            <a:spLocks noGrp="1"/>
          </p:cNvSpPr>
          <p:nvPr>
            <p:ph type="body"/>
          </p:nvPr>
        </p:nvSpPr>
        <p:spPr>
          <a:xfrm>
            <a:off x="468313" y="1196975"/>
            <a:ext cx="8389937" cy="5202238"/>
          </a:xfrm>
          <a:ln/>
        </p:spPr>
        <p:txBody>
          <a:bodyPr wrap="square" lIns="91440" tIns="45720" rIns="91440" bIns="45720" anchor="t"/>
          <a:p>
            <a:pPr>
              <a:lnSpc>
                <a:spcPct val="90000"/>
              </a:lnSpc>
              <a:buNone/>
            </a:pPr>
            <a:endParaRPr lang="zh-CN" altLang="en-US" sz="2400">
              <a:solidFill>
                <a:srgbClr val="FF3300"/>
              </a:solidFill>
              <a:latin typeface="楷体_GB2312" charset="-122"/>
              <a:ea typeface="楷体_GB2312" charset="-122"/>
            </a:endParaRPr>
          </a:p>
          <a:p>
            <a:pPr>
              <a:lnSpc>
                <a:spcPct val="90000"/>
              </a:lnSpc>
            </a:pPr>
            <a:r>
              <a:rPr lang="en-US" altLang="zh-CN" sz="2800" b="1">
                <a:solidFill>
                  <a:srgbClr val="33CC33"/>
                </a:solidFill>
                <a:latin typeface="楷体_GB2312" charset="-122"/>
                <a:ea typeface="楷体_GB2312" charset="-122"/>
              </a:rPr>
              <a:t>1</a:t>
            </a:r>
            <a:r>
              <a:rPr lang="zh-CN" altLang="en-US" sz="2800" b="1">
                <a:solidFill>
                  <a:srgbClr val="33CC33"/>
                </a:solidFill>
                <a:latin typeface="楷体_GB2312" charset="-122"/>
                <a:ea typeface="楷体_GB2312" charset="-122"/>
              </a:rPr>
              <a:t>、色香味俱全</a:t>
            </a:r>
            <a:endParaRPr lang="zh-CN" altLang="en-US" sz="2800">
              <a:solidFill>
                <a:srgbClr val="33CC33"/>
              </a:solidFill>
              <a:latin typeface="楷体_GB2312" charset="-122"/>
              <a:ea typeface="楷体_GB2312" charset="-122"/>
            </a:endParaRPr>
          </a:p>
          <a:p>
            <a:pPr>
              <a:lnSpc>
                <a:spcPct val="90000"/>
              </a:lnSpc>
            </a:pPr>
            <a:r>
              <a:rPr lang="en-US" altLang="zh-CN" sz="2800" b="1">
                <a:solidFill>
                  <a:srgbClr val="33CC33"/>
                </a:solidFill>
                <a:latin typeface="楷体_GB2312" charset="-122"/>
                <a:ea typeface="楷体_GB2312" charset="-122"/>
              </a:rPr>
              <a:t>2</a:t>
            </a:r>
            <a:r>
              <a:rPr lang="zh-CN" altLang="en-US" sz="2800" b="1">
                <a:solidFill>
                  <a:srgbClr val="33CC33"/>
                </a:solidFill>
                <a:latin typeface="楷体_GB2312" charset="-122"/>
                <a:ea typeface="楷体_GB2312" charset="-122"/>
              </a:rPr>
              <a:t>、饮食要清淡</a:t>
            </a:r>
            <a:r>
              <a:rPr lang="zh-CN" altLang="en-US" sz="2000">
                <a:solidFill>
                  <a:srgbClr val="33CC33"/>
                </a:solidFill>
                <a:latin typeface="楷体_GB2312" charset="-122"/>
                <a:ea typeface="楷体_GB2312" charset="-122"/>
              </a:rPr>
              <a:t> </a:t>
            </a:r>
            <a:r>
              <a:rPr lang="zh-CN" altLang="en-US" sz="2000">
                <a:latin typeface="楷体_GB2312" charset="-122"/>
                <a:ea typeface="楷体_GB2312" charset="-122"/>
              </a:rPr>
              <a:t>：</a:t>
            </a:r>
            <a:r>
              <a:rPr lang="zh-CN" altLang="en-US" sz="1800">
                <a:latin typeface="楷体_GB2312" charset="-122"/>
                <a:ea typeface="楷体_GB2312" charset="-122"/>
              </a:rPr>
              <a:t>过咸过油</a:t>
            </a:r>
            <a:r>
              <a:rPr lang="zh-CN" altLang="en-US" sz="1800">
                <a:latin typeface="楷体_GB2312" charset="-122"/>
                <a:ea typeface="楷体_GB2312" charset="-122"/>
                <a:sym typeface="Arial" panose="020B0604020202020204" pitchFamily="34" charset="0"/>
              </a:rPr>
              <a:t>，易致心脑血管疾病，盐低于</a:t>
            </a:r>
            <a:r>
              <a:rPr lang="en-US" altLang="zh-CN" sz="1800">
                <a:latin typeface="楷体_GB2312" charset="-122"/>
                <a:ea typeface="楷体_GB2312" charset="-122"/>
                <a:sym typeface="Arial" panose="020B0604020202020204" pitchFamily="34" charset="0"/>
              </a:rPr>
              <a:t>6g/</a:t>
            </a:r>
            <a:r>
              <a:rPr lang="zh-CN" altLang="en-US" sz="1800">
                <a:latin typeface="楷体_GB2312" charset="-122"/>
                <a:ea typeface="楷体_GB2312" charset="-122"/>
                <a:sym typeface="Arial" panose="020B0604020202020204" pitchFamily="34" charset="0"/>
              </a:rPr>
              <a:t>天</a:t>
            </a:r>
            <a:endParaRPr lang="zh-CN" altLang="en-US" sz="1800">
              <a:latin typeface="楷体_GB2312" charset="-122"/>
              <a:ea typeface="楷体_GB2312" charset="-122"/>
              <a:sym typeface="Arial" panose="020B0604020202020204" pitchFamily="34" charset="0"/>
            </a:endParaRPr>
          </a:p>
          <a:p>
            <a:pPr>
              <a:lnSpc>
                <a:spcPct val="90000"/>
              </a:lnSpc>
            </a:pPr>
            <a:r>
              <a:rPr lang="en-US" altLang="zh-CN" sz="2400" b="1">
                <a:solidFill>
                  <a:srgbClr val="33CC33"/>
                </a:solidFill>
                <a:latin typeface="楷体_GB2312" charset="-122"/>
                <a:ea typeface="楷体_GB2312" charset="-122"/>
              </a:rPr>
              <a:t>3</a:t>
            </a:r>
            <a:r>
              <a:rPr lang="zh-CN" altLang="en-US" sz="2400" b="1">
                <a:solidFill>
                  <a:srgbClr val="33CC33"/>
                </a:solidFill>
                <a:latin typeface="楷体_GB2312" charset="-122"/>
                <a:ea typeface="楷体_GB2312" charset="-122"/>
              </a:rPr>
              <a:t>、食品要多样</a:t>
            </a:r>
            <a:r>
              <a:rPr lang="zh-CN" altLang="en-US" sz="2000">
                <a:latin typeface="楷体_GB2312" charset="-122"/>
                <a:ea typeface="楷体_GB2312" charset="-122"/>
              </a:rPr>
              <a:t> ：</a:t>
            </a:r>
            <a:r>
              <a:rPr lang="zh-CN" altLang="en-US" sz="1800">
                <a:latin typeface="楷体_GB2312" charset="-122"/>
                <a:ea typeface="楷体_GB2312" charset="-122"/>
              </a:rPr>
              <a:t>每天的主副食品保持在10种以上</a:t>
            </a:r>
            <a:endParaRPr lang="zh-CN" altLang="en-US" sz="2000">
              <a:latin typeface="楷体_GB2312" charset="-122"/>
              <a:ea typeface="楷体_GB2312" charset="-122"/>
            </a:endParaRPr>
          </a:p>
          <a:p>
            <a:pPr>
              <a:lnSpc>
                <a:spcPct val="90000"/>
              </a:lnSpc>
            </a:pPr>
            <a:r>
              <a:rPr lang="en-US" altLang="zh-CN" sz="2400" b="1">
                <a:solidFill>
                  <a:srgbClr val="33CC33"/>
                </a:solidFill>
                <a:latin typeface="楷体_GB2312" charset="-122"/>
                <a:ea typeface="楷体_GB2312" charset="-122"/>
              </a:rPr>
              <a:t>4</a:t>
            </a:r>
            <a:r>
              <a:rPr lang="zh-CN" altLang="en-US" sz="2400" b="1">
                <a:solidFill>
                  <a:srgbClr val="33CC33"/>
                </a:solidFill>
                <a:latin typeface="楷体_GB2312" charset="-122"/>
                <a:ea typeface="楷体_GB2312" charset="-122"/>
              </a:rPr>
              <a:t>、蛋白质要优质</a:t>
            </a:r>
            <a:r>
              <a:rPr lang="zh-CN" altLang="en-US" sz="2400">
                <a:solidFill>
                  <a:srgbClr val="33CC33"/>
                </a:solidFill>
                <a:latin typeface="楷体_GB2312" charset="-122"/>
                <a:ea typeface="楷体_GB2312" charset="-122"/>
              </a:rPr>
              <a:t> </a:t>
            </a:r>
            <a:r>
              <a:rPr lang="zh-CN" altLang="en-US" sz="2400">
                <a:latin typeface="楷体_GB2312" charset="-122"/>
                <a:ea typeface="楷体_GB2312" charset="-122"/>
              </a:rPr>
              <a:t>：</a:t>
            </a:r>
            <a:r>
              <a:rPr lang="zh-CN" altLang="en-US" sz="1800">
                <a:latin typeface="楷体_GB2312" charset="-122"/>
                <a:ea typeface="楷体_GB2312" charset="-122"/>
              </a:rPr>
              <a:t>豆制品、乳制品、自然生长的鸡、鱼、家畜等</a:t>
            </a:r>
            <a:endParaRPr lang="zh-CN" altLang="en-US" sz="1800">
              <a:latin typeface="楷体_GB2312" charset="-122"/>
              <a:ea typeface="楷体_GB2312" charset="-122"/>
            </a:endParaRPr>
          </a:p>
          <a:p>
            <a:pPr>
              <a:lnSpc>
                <a:spcPct val="90000"/>
              </a:lnSpc>
            </a:pPr>
            <a:r>
              <a:rPr lang="en-US" altLang="zh-CN" sz="2400" b="1">
                <a:solidFill>
                  <a:srgbClr val="33CC33"/>
                </a:solidFill>
                <a:latin typeface="楷体_GB2312" charset="-122"/>
                <a:ea typeface="楷体_GB2312" charset="-122"/>
              </a:rPr>
              <a:t>5</a:t>
            </a:r>
            <a:r>
              <a:rPr lang="zh-CN" altLang="en-US" sz="2400" b="1">
                <a:solidFill>
                  <a:srgbClr val="33CC33"/>
                </a:solidFill>
                <a:latin typeface="楷体_GB2312" charset="-122"/>
                <a:ea typeface="楷体_GB2312" charset="-122"/>
              </a:rPr>
              <a:t>、蔬菜要新鲜 </a:t>
            </a:r>
            <a:r>
              <a:rPr lang="zh-CN" altLang="en-US" sz="2400">
                <a:latin typeface="楷体_GB2312" charset="-122"/>
                <a:ea typeface="楷体_GB2312" charset="-122"/>
              </a:rPr>
              <a:t>：</a:t>
            </a:r>
            <a:r>
              <a:rPr lang="zh-CN" altLang="en-US" sz="1800">
                <a:latin typeface="楷体_GB2312" charset="-122"/>
                <a:ea typeface="楷体_GB2312" charset="-122"/>
              </a:rPr>
              <a:t>每天因摄入量应少于</a:t>
            </a:r>
            <a:r>
              <a:rPr lang="en-US" altLang="zh-CN" sz="1800">
                <a:latin typeface="楷体_GB2312" charset="-122"/>
                <a:ea typeface="楷体_GB2312" charset="-122"/>
              </a:rPr>
              <a:t>250g</a:t>
            </a:r>
            <a:r>
              <a:rPr lang="zh-CN" altLang="en-US" sz="1800">
                <a:latin typeface="楷体_GB2312" charset="-122"/>
                <a:ea typeface="楷体_GB2312" charset="-122"/>
              </a:rPr>
              <a:t>，防便秘、保护心血管等</a:t>
            </a:r>
            <a:endParaRPr lang="en-US" altLang="zh-CN" sz="1800">
              <a:latin typeface="楷体_GB2312" charset="-122"/>
              <a:ea typeface="楷体_GB2312" charset="-122"/>
            </a:endParaRPr>
          </a:p>
          <a:p>
            <a:pPr>
              <a:lnSpc>
                <a:spcPct val="90000"/>
              </a:lnSpc>
            </a:pPr>
            <a:r>
              <a:rPr lang="en-US" altLang="zh-CN" sz="2400" b="1">
                <a:solidFill>
                  <a:srgbClr val="33CC33"/>
                </a:solidFill>
                <a:latin typeface="楷体_GB2312" charset="-122"/>
                <a:ea typeface="楷体_GB2312" charset="-122"/>
              </a:rPr>
              <a:t>6</a:t>
            </a:r>
            <a:r>
              <a:rPr lang="zh-CN" altLang="en-US" sz="2400" b="1">
                <a:solidFill>
                  <a:srgbClr val="33CC33"/>
                </a:solidFill>
                <a:latin typeface="楷体_GB2312" charset="-122"/>
                <a:ea typeface="楷体_GB2312" charset="-122"/>
              </a:rPr>
              <a:t>、水果要适量</a:t>
            </a:r>
            <a:r>
              <a:rPr lang="zh-CN" altLang="en-US" sz="2000">
                <a:latin typeface="楷体_GB2312" charset="-122"/>
                <a:ea typeface="楷体_GB2312" charset="-122"/>
              </a:rPr>
              <a:t> ：</a:t>
            </a:r>
            <a:r>
              <a:rPr lang="zh-CN" altLang="en-US" sz="1800">
                <a:ea typeface="楷体_GB2312" charset="-122"/>
              </a:rPr>
              <a:t>应在</a:t>
            </a:r>
            <a:r>
              <a:rPr lang="zh-CN" altLang="en-US" sz="1800">
                <a:effectLst>
                  <a:outerShdw blurRad="38100" dist="38100" dir="2700000">
                    <a:srgbClr val="C0C0C0"/>
                  </a:outerShdw>
                </a:effectLst>
                <a:ea typeface="楷体_GB2312" charset="-122"/>
              </a:rPr>
              <a:t>饭后半小时</a:t>
            </a:r>
            <a:r>
              <a:rPr lang="zh-CN" altLang="en-US" sz="1800">
                <a:ea typeface="楷体_GB2312" charset="-122"/>
              </a:rPr>
              <a:t>进行，还得适量。</a:t>
            </a:r>
            <a:endParaRPr lang="zh-CN" altLang="en-US" sz="1800">
              <a:ea typeface="楷体_GB2312" charset="-122"/>
            </a:endParaRPr>
          </a:p>
          <a:p>
            <a:pPr>
              <a:lnSpc>
                <a:spcPct val="90000"/>
              </a:lnSpc>
            </a:pPr>
            <a:r>
              <a:rPr lang="en-US" altLang="zh-CN" sz="2400" b="1">
                <a:solidFill>
                  <a:srgbClr val="33CC33"/>
                </a:solidFill>
                <a:latin typeface="楷体_GB2312" charset="-122"/>
                <a:ea typeface="楷体_GB2312" charset="-122"/>
              </a:rPr>
              <a:t>7</a:t>
            </a:r>
            <a:r>
              <a:rPr lang="zh-CN" altLang="en-US" sz="2400" b="1">
                <a:solidFill>
                  <a:srgbClr val="33CC33"/>
                </a:solidFill>
                <a:latin typeface="楷体_GB2312" charset="-122"/>
                <a:ea typeface="楷体_GB2312" charset="-122"/>
              </a:rPr>
              <a:t>、饭菜要松软</a:t>
            </a:r>
            <a:endParaRPr lang="zh-CN" altLang="en-US" sz="2400" b="1">
              <a:solidFill>
                <a:srgbClr val="33CC33"/>
              </a:solidFill>
              <a:latin typeface="楷体_GB2312" charset="-122"/>
              <a:ea typeface="楷体_GB2312" charset="-122"/>
            </a:endParaRPr>
          </a:p>
          <a:p>
            <a:pPr>
              <a:lnSpc>
                <a:spcPct val="90000"/>
              </a:lnSpc>
            </a:pPr>
            <a:r>
              <a:rPr lang="en-US" altLang="zh-CN" sz="2400" b="1">
                <a:solidFill>
                  <a:srgbClr val="33CC33"/>
                </a:solidFill>
                <a:latin typeface="楷体_GB2312" charset="-122"/>
                <a:ea typeface="楷体_GB2312" charset="-122"/>
              </a:rPr>
              <a:t>8</a:t>
            </a:r>
            <a:r>
              <a:rPr lang="zh-CN" altLang="en-US" sz="2400" b="1">
                <a:solidFill>
                  <a:srgbClr val="33CC33"/>
                </a:solidFill>
                <a:latin typeface="楷体_GB2312" charset="-122"/>
                <a:ea typeface="楷体_GB2312" charset="-122"/>
              </a:rPr>
              <a:t>、食物要温热 </a:t>
            </a:r>
            <a:r>
              <a:rPr lang="zh-CN" altLang="en-US" sz="2400">
                <a:latin typeface="楷体_GB2312" charset="-122"/>
                <a:ea typeface="楷体_GB2312" charset="-122"/>
              </a:rPr>
              <a:t>：</a:t>
            </a:r>
            <a:r>
              <a:rPr lang="zh-CN" altLang="en-US" sz="1800">
                <a:latin typeface="楷体_GB2312" charset="-122"/>
                <a:ea typeface="楷体_GB2312" charset="-122"/>
              </a:rPr>
              <a:t>一般控制在42℃</a:t>
            </a:r>
            <a:r>
              <a:rPr lang="zh-CN" altLang="en-US" sz="1800" b="1">
                <a:latin typeface="楷体_GB2312" charset="-122"/>
                <a:ea typeface="楷体_GB2312" charset="-122"/>
              </a:rPr>
              <a:t> </a:t>
            </a:r>
            <a:r>
              <a:rPr lang="zh-CN" altLang="en-US" sz="1800">
                <a:latin typeface="楷体_GB2312" charset="-122"/>
                <a:ea typeface="楷体_GB2312" charset="-122"/>
              </a:rPr>
              <a:t>，注意保温</a:t>
            </a:r>
            <a:endParaRPr lang="zh-CN" altLang="en-US" sz="1800">
              <a:latin typeface="楷体_GB2312" charset="-122"/>
              <a:ea typeface="楷体_GB2312" charset="-122"/>
            </a:endParaRPr>
          </a:p>
          <a:p>
            <a:pPr>
              <a:lnSpc>
                <a:spcPct val="90000"/>
              </a:lnSpc>
            </a:pPr>
            <a:r>
              <a:rPr lang="en-US" altLang="zh-CN" sz="2400" b="1">
                <a:solidFill>
                  <a:srgbClr val="33CC33"/>
                </a:solidFill>
                <a:latin typeface="楷体_GB2312" charset="-122"/>
                <a:ea typeface="楷体_GB2312" charset="-122"/>
              </a:rPr>
              <a:t>9</a:t>
            </a:r>
            <a:r>
              <a:rPr lang="zh-CN" altLang="en-US" sz="2400" b="1">
                <a:solidFill>
                  <a:srgbClr val="33CC33"/>
                </a:solidFill>
                <a:latin typeface="楷体_GB2312" charset="-122"/>
                <a:ea typeface="楷体_GB2312" charset="-122"/>
              </a:rPr>
              <a:t>、进食要缓慢 </a:t>
            </a:r>
            <a:r>
              <a:rPr lang="zh-CN" altLang="en-US" sz="2000" b="1">
                <a:latin typeface="楷体_GB2312" charset="-122"/>
                <a:ea typeface="楷体_GB2312" charset="-122"/>
              </a:rPr>
              <a:t>：</a:t>
            </a:r>
            <a:r>
              <a:rPr lang="zh-CN" altLang="en-US" sz="1800">
                <a:latin typeface="楷体_GB2312" charset="-122"/>
                <a:ea typeface="楷体_GB2312" charset="-122"/>
              </a:rPr>
              <a:t>避免噎食</a:t>
            </a:r>
            <a:endParaRPr lang="zh-CN" altLang="en-US" sz="1800">
              <a:latin typeface="楷体_GB2312" charset="-122"/>
              <a:ea typeface="楷体_GB2312" charset="-122"/>
            </a:endParaRPr>
          </a:p>
          <a:p>
            <a:pPr>
              <a:lnSpc>
                <a:spcPct val="90000"/>
              </a:lnSpc>
            </a:pPr>
            <a:r>
              <a:rPr lang="en-US" altLang="zh-CN" sz="2400" b="1">
                <a:solidFill>
                  <a:srgbClr val="33CC33"/>
                </a:solidFill>
                <a:latin typeface="楷体_GB2312" charset="-122"/>
                <a:ea typeface="楷体_GB2312" charset="-122"/>
              </a:rPr>
              <a:t>10</a:t>
            </a:r>
            <a:r>
              <a:rPr lang="zh-CN" altLang="en-US" sz="2400" b="1">
                <a:solidFill>
                  <a:srgbClr val="33CC33"/>
                </a:solidFill>
                <a:latin typeface="楷体_GB2312" charset="-122"/>
                <a:ea typeface="楷体_GB2312" charset="-122"/>
              </a:rPr>
              <a:t>、喝水要充足</a:t>
            </a:r>
            <a:r>
              <a:rPr lang="zh-CN" altLang="en-US" sz="2400">
                <a:latin typeface="楷体_GB2312" charset="-122"/>
                <a:ea typeface="楷体_GB2312" charset="-122"/>
              </a:rPr>
              <a:t>：</a:t>
            </a:r>
            <a:r>
              <a:rPr lang="zh-CN" altLang="en-US" sz="1800">
                <a:latin typeface="楷体_GB2312" charset="-122"/>
                <a:ea typeface="楷体_GB2312" charset="-122"/>
              </a:rPr>
              <a:t>一般6</a:t>
            </a:r>
            <a:r>
              <a:rPr lang="en-US" altLang="zh-CN" sz="1800">
                <a:latin typeface="楷体_GB2312" charset="-122"/>
                <a:ea typeface="楷体_GB2312" charset="-122"/>
              </a:rPr>
              <a:t>-8</a:t>
            </a:r>
            <a:r>
              <a:rPr lang="zh-CN" altLang="en-US" sz="1800">
                <a:latin typeface="楷体_GB2312" charset="-122"/>
                <a:ea typeface="楷体_GB2312" charset="-122"/>
              </a:rPr>
              <a:t>杯（2000</a:t>
            </a:r>
            <a:r>
              <a:rPr lang="en-US" altLang="zh-CN" sz="1800">
                <a:latin typeface="楷体_GB2312" charset="-122"/>
                <a:ea typeface="楷体_GB2312" charset="-122"/>
              </a:rPr>
              <a:t>-2500</a:t>
            </a:r>
            <a:r>
              <a:rPr lang="zh-CN" altLang="en-US" sz="1800">
                <a:latin typeface="楷体_GB2312" charset="-122"/>
                <a:ea typeface="楷体_GB2312" charset="-122"/>
              </a:rPr>
              <a:t>毫升）为宜</a:t>
            </a:r>
            <a:endParaRPr lang="zh-CN" altLang="en-US" sz="1800">
              <a:latin typeface="楷体_GB2312" charset="-122"/>
              <a:ea typeface="楷体_GB2312" charset="-122"/>
            </a:endParaRPr>
          </a:p>
          <a:p>
            <a:pPr>
              <a:lnSpc>
                <a:spcPct val="90000"/>
              </a:lnSpc>
            </a:pPr>
            <a:r>
              <a:rPr lang="en-US" altLang="zh-CN" sz="2400" b="1">
                <a:solidFill>
                  <a:srgbClr val="33CC33"/>
                </a:solidFill>
                <a:latin typeface="楷体_GB2312" charset="-122"/>
                <a:ea typeface="楷体_GB2312" charset="-122"/>
              </a:rPr>
              <a:t>11</a:t>
            </a:r>
            <a:r>
              <a:rPr lang="zh-CN" altLang="en-US" sz="2400" b="1">
                <a:solidFill>
                  <a:srgbClr val="33CC33"/>
                </a:solidFill>
                <a:latin typeface="楷体_GB2312" charset="-122"/>
                <a:ea typeface="楷体_GB2312" charset="-122"/>
              </a:rPr>
              <a:t>、食物要控制</a:t>
            </a:r>
            <a:r>
              <a:rPr lang="zh-CN" altLang="en-US" sz="2400" b="1">
                <a:latin typeface="楷体_GB2312" charset="-122"/>
                <a:ea typeface="楷体_GB2312" charset="-122"/>
              </a:rPr>
              <a:t>：</a:t>
            </a:r>
            <a:r>
              <a:rPr lang="zh-CN" altLang="en-US" sz="1800">
                <a:ea typeface="楷体_GB2312" charset="-122"/>
              </a:rPr>
              <a:t>七八分饱为宜，晚餐一定要少吃、早吃</a:t>
            </a:r>
            <a:endParaRPr lang="zh-CN" altLang="en-US" sz="1800">
              <a:latin typeface="楷体_GB2312" charset="-122"/>
              <a:ea typeface="楷体_GB2312" charset="-122"/>
            </a:endParaRPr>
          </a:p>
          <a:p>
            <a:pPr>
              <a:lnSpc>
                <a:spcPct val="90000"/>
              </a:lnSpc>
            </a:pPr>
            <a:endParaRPr lang="zh-CN" altLang="en-US" sz="2000">
              <a:latin typeface="楷体_GB2312" charset="-122"/>
              <a:ea typeface="楷体_GB2312" charset="-122"/>
            </a:endParaRPr>
          </a:p>
          <a:p>
            <a:pPr>
              <a:lnSpc>
                <a:spcPct val="90000"/>
              </a:lnSpc>
            </a:pPr>
            <a:endParaRPr lang="en-US" altLang="zh-CN" sz="1800">
              <a:latin typeface="楷体_GB2312" charset="-122"/>
              <a:ea typeface="楷体_GB2312" charset="-122"/>
            </a:endParaRPr>
          </a:p>
          <a:p>
            <a:pPr>
              <a:lnSpc>
                <a:spcPct val="90000"/>
              </a:lnSpc>
            </a:pPr>
            <a:endParaRPr lang="zh-CN" altLang="en-US" sz="1800">
              <a:solidFill>
                <a:srgbClr val="33CC33"/>
              </a:solidFill>
              <a:latin typeface="楷体_GB2312" charset="-122"/>
              <a:ea typeface="楷体_GB2312" charset="-122"/>
            </a:endParaRPr>
          </a:p>
        </p:txBody>
      </p:sp>
      <p:sp>
        <p:nvSpPr>
          <p:cNvPr id="2328" name="Text Box 7"/>
          <p:cNvSpPr/>
          <p:nvPr/>
        </p:nvSpPr>
        <p:spPr>
          <a:xfrm>
            <a:off x="3333750" y="639763"/>
            <a:ext cx="2913063" cy="59690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p>
            <a:pPr algn="ctr">
              <a:spcBef>
                <a:spcPct val="50000"/>
              </a:spcBef>
            </a:pPr>
            <a:r>
              <a:rPr lang="en-US" altLang="zh-CN" sz="3200" b="1">
                <a:solidFill>
                  <a:srgbClr val="FF3300"/>
                </a:solidFill>
                <a:latin typeface="楷体_GB2312" charset="-122"/>
                <a:ea typeface="楷体_GB2312" charset="-122"/>
              </a:rPr>
              <a:t>2</a:t>
            </a:r>
            <a:r>
              <a:rPr lang="zh-CN" altLang="en-US" sz="3200" b="1">
                <a:solidFill>
                  <a:srgbClr val="FF3300"/>
                </a:solidFill>
                <a:latin typeface="楷体_GB2312" charset="-122"/>
                <a:ea typeface="楷体_GB2312" charset="-122"/>
              </a:rPr>
              <a:t>、</a:t>
            </a:r>
            <a:r>
              <a:rPr lang="zh-CN" altLang="en-US" sz="3200" b="1">
                <a:solidFill>
                  <a:srgbClr val="FF3300"/>
                </a:solidFill>
                <a:ea typeface="楷体_GB2312" charset="-122"/>
              </a:rPr>
              <a:t>饮食护理</a:t>
            </a:r>
            <a:endParaRPr lang="zh-CN" altLang="en-US" sz="3200" b="1">
              <a:solidFill>
                <a:srgbClr val="FF3300"/>
              </a:solidFill>
              <a:ea typeface="楷体_GB2312" charset="-122"/>
            </a:endParaRP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0F8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331" name="Rectangle 3"/>
          <p:cNvSpPr/>
          <p:nvPr>
            <p:ph type="body"/>
          </p:nvPr>
        </p:nvSpPr>
        <p:spPr>
          <a:xfrm>
            <a:off x="498475" y="1306513"/>
            <a:ext cx="8969375" cy="1336675"/>
          </a:xfrm>
          <a:ln/>
        </p:spPr>
        <p:txBody>
          <a:bodyPr wrap="square" lIns="91440" tIns="45720" rIns="91440" bIns="45720" anchor="t"/>
          <a:p>
            <a:pPr eaLnBrk="1" hangingPunct="1"/>
            <a:r>
              <a:rPr lang="zh-CN" altLang="en-US" sz="2000" b="1">
                <a:solidFill>
                  <a:schemeClr val="hlink"/>
                </a:solidFill>
                <a:latin typeface="楷体_GB2312" charset="-122"/>
                <a:ea typeface="楷体_GB2312" charset="-122"/>
              </a:rPr>
              <a:t>观察正常与否</a:t>
            </a:r>
            <a:endParaRPr lang="zh-CN" altLang="en-US" sz="2000" b="1">
              <a:solidFill>
                <a:schemeClr val="hlink"/>
              </a:solidFill>
              <a:latin typeface="楷体_GB2312" charset="-122"/>
              <a:ea typeface="楷体_GB2312" charset="-122"/>
            </a:endParaRPr>
          </a:p>
          <a:p>
            <a:pPr eaLnBrk="1" hangingPunct="1">
              <a:buNone/>
            </a:pPr>
            <a:r>
              <a:rPr lang="zh-CN" altLang="en-US" sz="2000">
                <a:latin typeface="楷体_GB2312" charset="-122"/>
                <a:ea typeface="楷体_GB2312" charset="-122"/>
              </a:rPr>
              <a:t>  正常次数---1</a:t>
            </a:r>
            <a:r>
              <a:rPr lang="en-US" altLang="zh-CN" sz="2000">
                <a:latin typeface="楷体_GB2312" charset="-122"/>
                <a:ea typeface="楷体_GB2312" charset="-122"/>
              </a:rPr>
              <a:t>-2</a:t>
            </a:r>
            <a:r>
              <a:rPr lang="zh-CN" altLang="en-US" sz="2000">
                <a:latin typeface="楷体_GB2312" charset="-122"/>
                <a:ea typeface="楷体_GB2312" charset="-122"/>
              </a:rPr>
              <a:t>次       正常性状---软便、成形</a:t>
            </a:r>
            <a:endParaRPr lang="zh-CN" altLang="en-US" sz="2000">
              <a:latin typeface="楷体_GB2312" charset="-122"/>
              <a:ea typeface="楷体_GB2312" charset="-122"/>
            </a:endParaRPr>
          </a:p>
          <a:p>
            <a:pPr eaLnBrk="1" hangingPunct="1">
              <a:buNone/>
            </a:pPr>
            <a:r>
              <a:rPr lang="zh-CN" altLang="en-US" sz="2000">
                <a:latin typeface="楷体_GB2312" charset="-122"/>
                <a:ea typeface="楷体_GB2312" charset="-122"/>
              </a:rPr>
              <a:t>  正常颜色---黄褐色      正常气味---微臭味</a:t>
            </a:r>
            <a:endParaRPr lang="zh-CN" altLang="en-US" sz="2000">
              <a:latin typeface="楷体_GB2312" charset="-122"/>
              <a:ea typeface="楷体_GB2312" charset="-122"/>
            </a:endParaRPr>
          </a:p>
          <a:p>
            <a:endParaRPr lang="zh-CN" altLang="en-US" sz="2400">
              <a:latin typeface="楷体_GB2312" charset="-122"/>
              <a:ea typeface="楷体_GB2312" charset="-122"/>
            </a:endParaRPr>
          </a:p>
        </p:txBody>
      </p:sp>
      <p:sp>
        <p:nvSpPr>
          <p:cNvPr id="2332" name="Text Box 4"/>
          <p:cNvSpPr/>
          <p:nvPr/>
        </p:nvSpPr>
        <p:spPr>
          <a:xfrm>
            <a:off x="3333750" y="639763"/>
            <a:ext cx="2913063" cy="59690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p>
            <a:pPr algn="ctr">
              <a:spcBef>
                <a:spcPct val="50000"/>
              </a:spcBef>
            </a:pPr>
            <a:r>
              <a:rPr lang="en-US" altLang="zh-CN" sz="3200" b="1">
                <a:solidFill>
                  <a:srgbClr val="FF3300"/>
                </a:solidFill>
                <a:latin typeface="楷体_GB2312" charset="-122"/>
                <a:ea typeface="楷体_GB2312" charset="-122"/>
              </a:rPr>
              <a:t>3</a:t>
            </a:r>
            <a:r>
              <a:rPr lang="zh-CN" altLang="en-US" sz="3200" b="1">
                <a:solidFill>
                  <a:srgbClr val="FF3300"/>
                </a:solidFill>
                <a:latin typeface="楷体_GB2312" charset="-122"/>
                <a:ea typeface="楷体_GB2312" charset="-122"/>
              </a:rPr>
              <a:t>、</a:t>
            </a:r>
            <a:r>
              <a:rPr lang="zh-CN" altLang="en-US" sz="3200" b="1">
                <a:solidFill>
                  <a:srgbClr val="FF3300"/>
                </a:solidFill>
                <a:ea typeface="楷体_GB2312" charset="-122"/>
              </a:rPr>
              <a:t>排便护理</a:t>
            </a:r>
            <a:endParaRPr lang="zh-CN" altLang="en-US" sz="3200" b="1">
              <a:solidFill>
                <a:srgbClr val="FF3300"/>
              </a:solidFill>
              <a:ea typeface="楷体_GB2312" charset="-122"/>
            </a:endParaRPr>
          </a:p>
        </p:txBody>
      </p:sp>
      <p:sp>
        <p:nvSpPr>
          <p:cNvPr id="2333" name="Text Box 5"/>
          <p:cNvSpPr/>
          <p:nvPr/>
        </p:nvSpPr>
        <p:spPr>
          <a:xfrm>
            <a:off x="420688" y="2717800"/>
            <a:ext cx="9047162" cy="3521075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p>
            <a:pPr>
              <a:spcBef>
                <a:spcPct val="50000"/>
              </a:spcBef>
              <a:buSzPct val="100000"/>
              <a:buChar char="•"/>
            </a:pPr>
            <a:r>
              <a:rPr lang="zh-CN" altLang="en-US" sz="2000">
                <a:solidFill>
                  <a:schemeClr val="hlink"/>
                </a:solidFill>
                <a:latin typeface="楷体_GB2312" charset="-122"/>
                <a:ea typeface="楷体_GB2312" charset="-122"/>
              </a:rPr>
              <a:t>  </a:t>
            </a:r>
            <a:r>
              <a:rPr lang="zh-CN" altLang="en-US" sz="2000" b="1">
                <a:solidFill>
                  <a:schemeClr val="hlink"/>
                </a:solidFill>
                <a:latin typeface="楷体_GB2312" charset="-122"/>
                <a:ea typeface="楷体_GB2312" charset="-122"/>
              </a:rPr>
              <a:t>排便异常</a:t>
            </a:r>
            <a:endParaRPr lang="zh-CN" altLang="en-US" sz="2000" b="1">
              <a:solidFill>
                <a:schemeClr val="hlink"/>
              </a:solidFill>
              <a:latin typeface="楷体_GB2312" charset="-122"/>
              <a:ea typeface="楷体_GB2312" charset="-122"/>
            </a:endParaRPr>
          </a:p>
          <a:p>
            <a:pPr>
              <a:spcBef>
                <a:spcPct val="50000"/>
              </a:spcBef>
            </a:pPr>
            <a:r>
              <a:rPr lang="en-US" altLang="zh-CN" sz="2000" b="1">
                <a:latin typeface="楷体_GB2312" charset="-122"/>
                <a:ea typeface="楷体_GB2312" charset="-122"/>
              </a:rPr>
              <a:t>1</a:t>
            </a:r>
            <a:r>
              <a:rPr lang="zh-CN" altLang="en-US" sz="2000" b="1">
                <a:latin typeface="楷体_GB2312" charset="-122"/>
                <a:ea typeface="楷体_GB2312" charset="-122"/>
              </a:rPr>
              <a:t>、次数异常</a:t>
            </a:r>
            <a:endParaRPr lang="zh-CN" altLang="en-US" sz="2000" b="1">
              <a:latin typeface="楷体_GB2312" charset="-122"/>
              <a:ea typeface="楷体_GB2312" charset="-122"/>
            </a:endParaRPr>
          </a:p>
          <a:p>
            <a:r>
              <a:rPr lang="en-US" altLang="zh-CN" sz="2000" b="1">
                <a:latin typeface="楷体_GB2312" charset="-122"/>
                <a:ea typeface="楷体_GB2312" charset="-122"/>
              </a:rPr>
              <a:t>2</a:t>
            </a:r>
            <a:r>
              <a:rPr lang="zh-CN" altLang="en-US" sz="2000" b="1">
                <a:latin typeface="楷体_GB2312" charset="-122"/>
                <a:ea typeface="楷体_GB2312" charset="-122"/>
              </a:rPr>
              <a:t>、形状异常</a:t>
            </a:r>
            <a:r>
              <a:rPr lang="zh-CN" altLang="en-US" sz="2000">
                <a:latin typeface="楷体_GB2312" charset="-122"/>
                <a:ea typeface="楷体_GB2312" charset="-122"/>
              </a:rPr>
              <a:t>：</a:t>
            </a:r>
            <a:r>
              <a:rPr lang="zh-CN" altLang="en-US">
                <a:latin typeface="楷体_GB2312" charset="-122"/>
                <a:ea typeface="楷体_GB2312" charset="-122"/>
              </a:rPr>
              <a:t>排便困难、干硬</a:t>
            </a:r>
            <a:r>
              <a:rPr lang="zh-CN" altLang="en-US">
                <a:latin typeface="楷体_GB2312" charset="-122"/>
                <a:ea typeface="楷体_GB2312" charset="-122"/>
                <a:sym typeface="Arial" panose="020B0604020202020204" pitchFamily="34" charset="0"/>
              </a:rPr>
              <a:t>→便秘 、次数增加、稀薄或水样便→腹泻</a:t>
            </a:r>
            <a:endParaRPr lang="zh-CN" altLang="en-US">
              <a:latin typeface="楷体_GB2312" charset="-122"/>
              <a:ea typeface="楷体_GB2312" charset="-122"/>
            </a:endParaRPr>
          </a:p>
          <a:p>
            <a:r>
              <a:rPr lang="en-US" altLang="zh-CN" sz="2000" b="1">
                <a:latin typeface="楷体_GB2312" charset="-122"/>
                <a:ea typeface="楷体_GB2312" charset="-122"/>
              </a:rPr>
              <a:t>3</a:t>
            </a:r>
            <a:r>
              <a:rPr lang="zh-CN" altLang="en-US" sz="2000" b="1">
                <a:latin typeface="楷体_GB2312" charset="-122"/>
                <a:ea typeface="楷体_GB2312" charset="-122"/>
              </a:rPr>
              <a:t>、颜色异常：</a:t>
            </a:r>
            <a:r>
              <a:rPr lang="zh-CN" altLang="en-US">
                <a:latin typeface="楷体_GB2312" charset="-122"/>
                <a:ea typeface="楷体_GB2312" charset="-122"/>
                <a:sym typeface="Arial" panose="020B0604020202020204" pitchFamily="34" charset="0"/>
              </a:rPr>
              <a:t>进食绿叶菜---呈绿色          口服补铁药物---呈黑色</a:t>
            </a:r>
            <a:endParaRPr lang="zh-CN" altLang="en-US">
              <a:latin typeface="楷体_GB2312" charset="-122"/>
              <a:ea typeface="楷体_GB2312" charset="-122"/>
              <a:sym typeface="Arial" panose="020B0604020202020204" pitchFamily="34" charset="0"/>
            </a:endParaRPr>
          </a:p>
          <a:p>
            <a:r>
              <a:rPr lang="zh-CN" altLang="en-US">
                <a:latin typeface="楷体_GB2312" charset="-122"/>
                <a:ea typeface="楷体_GB2312" charset="-122"/>
                <a:sym typeface="Arial" panose="020B0604020202020204" pitchFamily="34" charset="0"/>
              </a:rPr>
              <a:t>              上消化道出血---黑色柏油样     下消化道出血---暗红色</a:t>
            </a:r>
            <a:endParaRPr lang="zh-CN" altLang="en-US">
              <a:latin typeface="楷体_GB2312" charset="-122"/>
              <a:ea typeface="楷体_GB2312" charset="-122"/>
              <a:sym typeface="Arial" panose="020B0604020202020204" pitchFamily="34" charset="0"/>
            </a:endParaRPr>
          </a:p>
          <a:p>
            <a:r>
              <a:rPr lang="zh-CN" altLang="en-US">
                <a:latin typeface="楷体_GB2312" charset="-122"/>
                <a:ea typeface="楷体_GB2312" charset="-122"/>
              </a:rPr>
              <a:t>              肠套叠时-----果酱色           胆道完全梗阻---陶土色</a:t>
            </a:r>
            <a:endParaRPr lang="zh-CN" altLang="en-US">
              <a:latin typeface="楷体_GB2312" charset="-122"/>
              <a:ea typeface="楷体_GB2312" charset="-122"/>
            </a:endParaRPr>
          </a:p>
          <a:p>
            <a:r>
              <a:rPr lang="zh-CN" altLang="en-US">
                <a:latin typeface="楷体_GB2312" charset="-122"/>
                <a:ea typeface="楷体_GB2312" charset="-122"/>
              </a:rPr>
              <a:t>              便后有鲜血滴出---多为痔疮     含大量粘液---提示肠炎</a:t>
            </a:r>
            <a:endParaRPr lang="zh-CN" altLang="en-US">
              <a:latin typeface="楷体_GB2312" charset="-122"/>
              <a:ea typeface="楷体_GB2312" charset="-122"/>
            </a:endParaRPr>
          </a:p>
          <a:p>
            <a:r>
              <a:rPr lang="zh-CN" altLang="en-US">
                <a:latin typeface="楷体_GB2312" charset="-122"/>
                <a:ea typeface="楷体_GB2312" charset="-122"/>
              </a:rPr>
              <a:t>              脓血便---提示痢疾</a:t>
            </a:r>
            <a:endParaRPr lang="zh-CN" altLang="en-US">
              <a:latin typeface="楷体_GB2312" charset="-122"/>
              <a:ea typeface="楷体_GB2312" charset="-122"/>
            </a:endParaRPr>
          </a:p>
          <a:p>
            <a:pPr>
              <a:lnSpc>
                <a:spcPct val="80000"/>
              </a:lnSpc>
              <a:spcBef>
                <a:spcPct val="20000"/>
              </a:spcBef>
            </a:pPr>
            <a:r>
              <a:rPr lang="en-US" altLang="zh-CN" sz="2000" b="1">
                <a:latin typeface="楷体_GB2312" charset="-122"/>
                <a:ea typeface="楷体_GB2312" charset="-122"/>
              </a:rPr>
              <a:t>4</a:t>
            </a:r>
            <a:r>
              <a:rPr lang="zh-CN" altLang="en-US" sz="2000" b="1">
                <a:latin typeface="楷体_GB2312" charset="-122"/>
                <a:ea typeface="楷体_GB2312" charset="-122"/>
              </a:rPr>
              <a:t>、气味异常  </a:t>
            </a:r>
            <a:r>
              <a:rPr lang="zh-CN" altLang="en-US">
                <a:latin typeface="楷体_GB2312" charset="-122"/>
                <a:ea typeface="楷体_GB2312" charset="-122"/>
              </a:rPr>
              <a:t>一般的酸臭味---消化不良</a:t>
            </a:r>
            <a:endParaRPr lang="zh-CN" altLang="en-US">
              <a:latin typeface="楷体_GB2312" charset="-122"/>
              <a:ea typeface="楷体_GB2312" charset="-122"/>
            </a:endParaRPr>
          </a:p>
          <a:p>
            <a:r>
              <a:rPr lang="zh-CN" altLang="en-US">
                <a:latin typeface="楷体_GB2312" charset="-122"/>
                <a:ea typeface="楷体_GB2312" charset="-122"/>
              </a:rPr>
              <a:t>               腥臭味----消化道出血</a:t>
            </a:r>
            <a:endParaRPr lang="zh-CN" altLang="en-US">
              <a:latin typeface="楷体_GB2312" charset="-122"/>
              <a:ea typeface="楷体_GB2312" charset="-122"/>
            </a:endParaRPr>
          </a:p>
          <a:p>
            <a:pPr>
              <a:buSzPct val="100000"/>
            </a:pPr>
            <a:r>
              <a:rPr lang="zh-CN" altLang="en-US">
                <a:latin typeface="楷体_GB2312" charset="-122"/>
                <a:ea typeface="楷体_GB2312" charset="-122"/>
              </a:rPr>
              <a:t>               腐臭味----直肠癌</a:t>
            </a:r>
            <a:endParaRPr lang="zh-CN" altLang="en-US">
              <a:latin typeface="楷体_GB2312" charset="-122"/>
              <a:ea typeface="楷体_GB2312" charset="-122"/>
            </a:endParaRP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0F8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336" name="矩形 22"/>
          <p:cNvSpPr/>
          <p:nvPr/>
        </p:nvSpPr>
        <p:spPr>
          <a:xfrm>
            <a:off x="6629400" y="1382713"/>
            <a:ext cx="2684463" cy="3932237"/>
          </a:xfrm>
          <a:prstGeom prst="rect">
            <a:avLst/>
          </a:prstGeom>
          <a:solidFill>
            <a:srgbClr val="FF99CC"/>
          </a:solidFill>
          <a:ln w="25400">
            <a:noFill/>
          </a:ln>
        </p:spPr>
        <p:txBody>
          <a:bodyPr anchor="ctr"/>
          <a:p>
            <a:pPr algn="ctr"/>
            <a:endParaRPr lang="zh-CN" altLang="en-US">
              <a:solidFill>
                <a:srgbClr val="FFFFFF"/>
              </a:solidFill>
              <a:latin typeface="Franklin Gothic Medium" panose="020B0603020102020204" charset="0"/>
              <a:ea typeface="微软雅黑" panose="020B0503020204020204" charset="-122"/>
            </a:endParaRPr>
          </a:p>
        </p:txBody>
      </p:sp>
      <p:sp>
        <p:nvSpPr>
          <p:cNvPr id="2337" name="矩形 22"/>
          <p:cNvSpPr/>
          <p:nvPr/>
        </p:nvSpPr>
        <p:spPr>
          <a:xfrm>
            <a:off x="3487738" y="1382713"/>
            <a:ext cx="2684462" cy="3932237"/>
          </a:xfrm>
          <a:prstGeom prst="rect">
            <a:avLst/>
          </a:prstGeom>
          <a:solidFill>
            <a:srgbClr val="33CCFF"/>
          </a:solidFill>
          <a:ln w="25400">
            <a:noFill/>
          </a:ln>
        </p:spPr>
        <p:txBody>
          <a:bodyPr anchor="ctr"/>
          <a:p>
            <a:pPr algn="ctr"/>
            <a:endParaRPr lang="zh-CN" altLang="en-US">
              <a:solidFill>
                <a:srgbClr val="FFFFFF"/>
              </a:solidFill>
              <a:latin typeface="Franklin Gothic Medium" panose="020B0603020102020204" charset="0"/>
              <a:ea typeface="微软雅黑" panose="020B0503020204020204" charset="-122"/>
            </a:endParaRPr>
          </a:p>
        </p:txBody>
      </p:sp>
      <p:sp>
        <p:nvSpPr>
          <p:cNvPr id="2338" name="矩形 22"/>
          <p:cNvSpPr/>
          <p:nvPr/>
        </p:nvSpPr>
        <p:spPr>
          <a:xfrm>
            <a:off x="266700" y="1382713"/>
            <a:ext cx="2684463" cy="3932237"/>
          </a:xfrm>
          <a:prstGeom prst="rect">
            <a:avLst/>
          </a:prstGeom>
          <a:solidFill>
            <a:srgbClr val="33CC33"/>
          </a:solidFill>
          <a:ln w="25400">
            <a:noFill/>
          </a:ln>
        </p:spPr>
        <p:txBody>
          <a:bodyPr anchor="ctr"/>
          <a:p>
            <a:pPr algn="ctr"/>
            <a:endParaRPr lang="zh-CN" altLang="en-US">
              <a:solidFill>
                <a:srgbClr val="FFFFFF"/>
              </a:solidFill>
              <a:latin typeface="Franklin Gothic Medium" panose="020B0603020102020204" charset="0"/>
              <a:ea typeface="微软雅黑" panose="020B0503020204020204" charset="-122"/>
            </a:endParaRPr>
          </a:p>
        </p:txBody>
      </p:sp>
      <p:sp>
        <p:nvSpPr>
          <p:cNvPr id="2339" name="Rectangle 3"/>
          <p:cNvSpPr/>
          <p:nvPr>
            <p:ph type="body"/>
          </p:nvPr>
        </p:nvSpPr>
        <p:spPr>
          <a:xfrm>
            <a:off x="344488" y="1455738"/>
            <a:ext cx="2693987" cy="3784600"/>
          </a:xfrm>
          <a:ln/>
        </p:spPr>
        <p:txBody>
          <a:bodyPr wrap="square" lIns="91440" tIns="45720" rIns="91440" bIns="45720" anchor="t"/>
          <a:p>
            <a:pPr eaLnBrk="1" hangingPunct="1"/>
            <a:r>
              <a:rPr lang="zh-CN" altLang="en-US" sz="2400" b="1">
                <a:latin typeface="楷体_GB2312" charset="-122"/>
                <a:ea typeface="楷体_GB2312" charset="-122"/>
              </a:rPr>
              <a:t>对症护理</a:t>
            </a:r>
            <a:endParaRPr lang="zh-CN" altLang="en-US" sz="2400" b="1">
              <a:latin typeface="楷体_GB2312" charset="-122"/>
              <a:ea typeface="楷体_GB2312" charset="-122"/>
            </a:endParaRPr>
          </a:p>
          <a:p>
            <a:pPr eaLnBrk="1" hangingPunct="1">
              <a:buNone/>
            </a:pPr>
            <a:r>
              <a:rPr lang="en-US" altLang="zh-CN" sz="2000">
                <a:latin typeface="楷体_GB2312" charset="-122"/>
                <a:ea typeface="楷体_GB2312" charset="-122"/>
              </a:rPr>
              <a:t>1</a:t>
            </a:r>
            <a:r>
              <a:rPr lang="zh-CN" altLang="en-US" sz="2000">
                <a:latin typeface="楷体_GB2312" charset="-122"/>
                <a:ea typeface="楷体_GB2312" charset="-122"/>
              </a:rPr>
              <a:t>、建立排便习惯</a:t>
            </a:r>
            <a:endParaRPr lang="zh-CN" altLang="en-US" sz="2000">
              <a:latin typeface="楷体_GB2312" charset="-122"/>
              <a:ea typeface="楷体_GB2312" charset="-122"/>
            </a:endParaRPr>
          </a:p>
          <a:p>
            <a:pPr eaLnBrk="1" hangingPunct="1">
              <a:buNone/>
            </a:pPr>
            <a:r>
              <a:rPr lang="en-US" altLang="zh-CN" sz="2000">
                <a:latin typeface="楷体_GB2312" charset="-122"/>
                <a:ea typeface="楷体_GB2312" charset="-122"/>
              </a:rPr>
              <a:t>2</a:t>
            </a:r>
            <a:r>
              <a:rPr lang="zh-CN" altLang="en-US" sz="2000">
                <a:latin typeface="楷体_GB2312" charset="-122"/>
                <a:ea typeface="楷体_GB2312" charset="-122"/>
              </a:rPr>
              <a:t>、调节饮食结构---多吃菜、水果</a:t>
            </a:r>
            <a:endParaRPr lang="zh-CN" altLang="en-US" sz="2000">
              <a:latin typeface="楷体_GB2312" charset="-122"/>
              <a:ea typeface="楷体_GB2312" charset="-122"/>
            </a:endParaRPr>
          </a:p>
          <a:p>
            <a:pPr eaLnBrk="1" hangingPunct="1">
              <a:buNone/>
            </a:pPr>
            <a:r>
              <a:rPr lang="en-US" altLang="zh-CN" sz="2000">
                <a:latin typeface="楷体_GB2312" charset="-122"/>
                <a:ea typeface="楷体_GB2312" charset="-122"/>
              </a:rPr>
              <a:t>3</a:t>
            </a:r>
            <a:r>
              <a:rPr lang="zh-CN" altLang="en-US" sz="2000">
                <a:latin typeface="楷体_GB2312" charset="-122"/>
                <a:ea typeface="楷体_GB2312" charset="-122"/>
              </a:rPr>
              <a:t>、保证饮水量</a:t>
            </a:r>
            <a:endParaRPr lang="zh-CN" altLang="en-US" sz="2000">
              <a:latin typeface="楷体_GB2312" charset="-122"/>
              <a:ea typeface="楷体_GB2312" charset="-122"/>
            </a:endParaRPr>
          </a:p>
          <a:p>
            <a:pPr eaLnBrk="1" hangingPunct="1">
              <a:buNone/>
            </a:pPr>
            <a:r>
              <a:rPr lang="en-US" altLang="zh-CN" sz="2000">
                <a:latin typeface="楷体_GB2312" charset="-122"/>
                <a:ea typeface="楷体_GB2312" charset="-122"/>
              </a:rPr>
              <a:t>4</a:t>
            </a:r>
            <a:r>
              <a:rPr lang="zh-CN" altLang="en-US" sz="2000">
                <a:latin typeface="楷体_GB2312" charset="-122"/>
                <a:ea typeface="楷体_GB2312" charset="-122"/>
              </a:rPr>
              <a:t>、增加活动量</a:t>
            </a:r>
            <a:endParaRPr lang="zh-CN" altLang="en-US" sz="2000">
              <a:latin typeface="楷体_GB2312" charset="-122"/>
              <a:ea typeface="楷体_GB2312" charset="-122"/>
            </a:endParaRPr>
          </a:p>
          <a:p>
            <a:pPr eaLnBrk="1" hangingPunct="1">
              <a:buNone/>
            </a:pPr>
            <a:r>
              <a:rPr lang="en-US" altLang="zh-CN" sz="2000">
                <a:latin typeface="楷体_GB2312" charset="-122"/>
                <a:ea typeface="楷体_GB2312" charset="-122"/>
              </a:rPr>
              <a:t>5</a:t>
            </a:r>
            <a:r>
              <a:rPr lang="zh-CN" altLang="en-US" sz="2000">
                <a:latin typeface="楷体_GB2312" charset="-122"/>
                <a:ea typeface="楷体_GB2312" charset="-122"/>
              </a:rPr>
              <a:t>、按摩---双手重叠在腹部顺时针环形按摩腹部</a:t>
            </a:r>
            <a:endParaRPr lang="zh-CN" altLang="en-US" sz="2000">
              <a:latin typeface="楷体_GB2312" charset="-122"/>
              <a:ea typeface="楷体_GB2312" charset="-122"/>
            </a:endParaRPr>
          </a:p>
          <a:p>
            <a:endParaRPr lang="zh-CN" altLang="en-US" sz="2000">
              <a:latin typeface="楷体_GB2312" charset="-122"/>
              <a:ea typeface="楷体_GB2312" charset="-122"/>
            </a:endParaRPr>
          </a:p>
        </p:txBody>
      </p:sp>
      <p:sp>
        <p:nvSpPr>
          <p:cNvPr id="2340" name="Rectangle 8"/>
          <p:cNvSpPr/>
          <p:nvPr/>
        </p:nvSpPr>
        <p:spPr>
          <a:xfrm>
            <a:off x="3563938" y="1530350"/>
            <a:ext cx="2693987" cy="3709988"/>
          </a:xfrm>
          <a:prstGeom prst="rect">
            <a:avLst/>
          </a:prstGeom>
          <a:noFill/>
          <a:ln w="9525">
            <a:noFill/>
          </a:ln>
        </p:spPr>
        <p:txBody>
          <a:bodyPr/>
          <a:p>
            <a:pPr marL="342900" indent="-342900">
              <a:spcBef>
                <a:spcPct val="20000"/>
              </a:spcBef>
              <a:buSzPct val="100000"/>
              <a:buFont typeface="Arial" panose="020B0604020202020204" pitchFamily="34" charset="0"/>
              <a:buChar char="•"/>
            </a:pPr>
            <a:r>
              <a:rPr lang="zh-CN" altLang="en-US" sz="2400" b="1">
                <a:latin typeface="楷体_GB2312" charset="-122"/>
                <a:ea typeface="楷体_GB2312" charset="-122"/>
              </a:rPr>
              <a:t>简易通便</a:t>
            </a:r>
            <a:endParaRPr lang="zh-CN" altLang="en-US" sz="2400" b="1">
              <a:latin typeface="楷体_GB2312" charset="-122"/>
              <a:ea typeface="楷体_GB2312" charset="-122"/>
            </a:endParaRPr>
          </a:p>
          <a:p>
            <a:pPr marL="342900" indent="-342900">
              <a:spcBef>
                <a:spcPct val="20000"/>
              </a:spcBef>
              <a:buSzPct val="100000"/>
              <a:buFont typeface="Arial" panose="020B0604020202020204" pitchFamily="34" charset="0"/>
            </a:pPr>
            <a:r>
              <a:rPr lang="en-US" altLang="zh-CN">
                <a:latin typeface="楷体_GB2312" charset="-122"/>
                <a:ea typeface="楷体_GB2312" charset="-122"/>
              </a:rPr>
              <a:t>1</a:t>
            </a:r>
            <a:r>
              <a:rPr lang="zh-CN" altLang="en-US">
                <a:latin typeface="楷体_GB2312" charset="-122"/>
                <a:ea typeface="楷体_GB2312" charset="-122"/>
              </a:rPr>
              <a:t>、</a:t>
            </a:r>
            <a:r>
              <a:rPr lang="zh-CN" altLang="en-US" b="1">
                <a:solidFill>
                  <a:srgbClr val="FF3300"/>
                </a:solidFill>
                <a:latin typeface="楷体_GB2312" charset="-122"/>
                <a:ea typeface="楷体_GB2312" charset="-122"/>
              </a:rPr>
              <a:t>开塞露法</a:t>
            </a:r>
            <a:r>
              <a:rPr lang="zh-CN" altLang="en-US">
                <a:latin typeface="楷体_GB2312" charset="-122"/>
                <a:ea typeface="楷体_GB2312" charset="-122"/>
              </a:rPr>
              <a:t>--一般用两个分别深入肛门内，将药液一次性挤入，软化大便</a:t>
            </a:r>
            <a:endParaRPr lang="zh-CN" altLang="en-US">
              <a:latin typeface="楷体_GB2312" charset="-122"/>
              <a:ea typeface="楷体_GB2312" charset="-122"/>
            </a:endParaRPr>
          </a:p>
          <a:p>
            <a:pPr marL="342900" indent="-342900">
              <a:spcBef>
                <a:spcPct val="20000"/>
              </a:spcBef>
              <a:buSzPct val="100000"/>
              <a:buFont typeface="Arial" panose="020B0604020202020204" pitchFamily="34" charset="0"/>
            </a:pPr>
            <a:r>
              <a:rPr lang="en-US" altLang="zh-CN">
                <a:latin typeface="楷体_GB2312" charset="-122"/>
                <a:ea typeface="楷体_GB2312" charset="-122"/>
              </a:rPr>
              <a:t>2</a:t>
            </a:r>
            <a:r>
              <a:rPr lang="zh-CN" altLang="en-US">
                <a:latin typeface="楷体_GB2312" charset="-122"/>
                <a:ea typeface="楷体_GB2312" charset="-122"/>
              </a:rPr>
              <a:t>、</a:t>
            </a:r>
            <a:r>
              <a:rPr lang="zh-CN" altLang="en-US" b="1">
                <a:solidFill>
                  <a:srgbClr val="FF3300"/>
                </a:solidFill>
                <a:latin typeface="楷体_GB2312" charset="-122"/>
                <a:ea typeface="楷体_GB2312" charset="-122"/>
              </a:rPr>
              <a:t>肛门药栓法</a:t>
            </a:r>
            <a:r>
              <a:rPr lang="zh-CN" altLang="en-US">
                <a:latin typeface="楷体_GB2312" charset="-122"/>
                <a:ea typeface="楷体_GB2312" charset="-122"/>
              </a:rPr>
              <a:t>--插入肛门内3~4厘米</a:t>
            </a:r>
            <a:endParaRPr lang="zh-CN" altLang="en-US">
              <a:latin typeface="楷体_GB2312" charset="-122"/>
              <a:ea typeface="楷体_GB2312" charset="-122"/>
            </a:endParaRPr>
          </a:p>
          <a:p>
            <a:pPr marL="342900" indent="-342900">
              <a:spcBef>
                <a:spcPct val="20000"/>
              </a:spcBef>
              <a:buSzPct val="100000"/>
              <a:buFont typeface="Arial" panose="020B0604020202020204" pitchFamily="34" charset="0"/>
            </a:pPr>
            <a:r>
              <a:rPr lang="en-US" altLang="zh-CN">
                <a:latin typeface="楷体_GB2312" charset="-122"/>
                <a:ea typeface="楷体_GB2312" charset="-122"/>
              </a:rPr>
              <a:t>3</a:t>
            </a:r>
            <a:r>
              <a:rPr lang="zh-CN" altLang="en-US">
                <a:latin typeface="楷体_GB2312" charset="-122"/>
                <a:ea typeface="楷体_GB2312" charset="-122"/>
              </a:rPr>
              <a:t>、</a:t>
            </a:r>
            <a:r>
              <a:rPr lang="zh-CN" altLang="en-US" b="1">
                <a:solidFill>
                  <a:srgbClr val="FF3300"/>
                </a:solidFill>
                <a:latin typeface="楷体_GB2312" charset="-122"/>
                <a:ea typeface="楷体_GB2312" charset="-122"/>
              </a:rPr>
              <a:t>肥皂栓法</a:t>
            </a:r>
            <a:r>
              <a:rPr lang="zh-CN" altLang="en-US">
                <a:latin typeface="楷体_GB2312" charset="-122"/>
                <a:ea typeface="楷体_GB2312" charset="-122"/>
              </a:rPr>
              <a:t>---修剪成药栓大小，入热水中融化成圆形肥皂栓---插入肛门内3</a:t>
            </a:r>
            <a:r>
              <a:rPr lang="en-US" altLang="zh-CN">
                <a:latin typeface="楷体_GB2312" charset="-122"/>
                <a:ea typeface="楷体_GB2312" charset="-122"/>
              </a:rPr>
              <a:t>-4</a:t>
            </a:r>
            <a:r>
              <a:rPr lang="zh-CN" altLang="en-US">
                <a:latin typeface="楷体_GB2312" charset="-122"/>
                <a:ea typeface="楷体_GB2312" charset="-122"/>
              </a:rPr>
              <a:t>厘米</a:t>
            </a:r>
            <a:endParaRPr lang="zh-CN" altLang="en-US">
              <a:latin typeface="楷体_GB2312" charset="-122"/>
              <a:ea typeface="楷体_GB2312" charset="-122"/>
            </a:endParaRPr>
          </a:p>
          <a:p>
            <a:pPr marL="342900" indent="-342900">
              <a:spcBef>
                <a:spcPct val="20000"/>
              </a:spcBef>
              <a:buSzPct val="100000"/>
              <a:buFont typeface="Arial" panose="020B0604020202020204" pitchFamily="34" charset="0"/>
              <a:buChar char="•"/>
            </a:pPr>
            <a:endParaRPr lang="zh-CN" altLang="en-US" sz="2000">
              <a:latin typeface="楷体_GB2312" charset="-122"/>
              <a:ea typeface="楷体_GB2312" charset="-122"/>
            </a:endParaRPr>
          </a:p>
          <a:p>
            <a:pPr marL="342900" indent="-342900" eaLnBrk="0" hangingPunct="0">
              <a:spcBef>
                <a:spcPct val="20000"/>
              </a:spcBef>
              <a:buSzPct val="100000"/>
              <a:buFont typeface="Arial" panose="020B0604020202020204" pitchFamily="34" charset="0"/>
              <a:buChar char="•"/>
            </a:pPr>
            <a:endParaRPr lang="zh-CN" altLang="en-US" sz="2000">
              <a:latin typeface="楷体_GB2312" charset="-122"/>
              <a:ea typeface="楷体_GB2312" charset="-122"/>
            </a:endParaRPr>
          </a:p>
        </p:txBody>
      </p:sp>
      <p:sp>
        <p:nvSpPr>
          <p:cNvPr id="2341" name="Text Box 10"/>
          <p:cNvSpPr/>
          <p:nvPr/>
        </p:nvSpPr>
        <p:spPr>
          <a:xfrm>
            <a:off x="6859588" y="1604963"/>
            <a:ext cx="2300287" cy="2528887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p>
            <a:pPr>
              <a:buSzPct val="100000"/>
              <a:buChar char="•"/>
            </a:pPr>
            <a:r>
              <a:rPr lang="zh-CN" altLang="en-US" sz="2400" b="1">
                <a:latin typeface="楷体_GB2312" charset="-122"/>
                <a:ea typeface="楷体_GB2312" charset="-122"/>
              </a:rPr>
              <a:t> 人工排便</a:t>
            </a:r>
            <a:endParaRPr lang="zh-CN" altLang="en-US" sz="2400" b="1">
              <a:latin typeface="楷体_GB2312" charset="-122"/>
              <a:ea typeface="楷体_GB2312" charset="-122"/>
            </a:endParaRPr>
          </a:p>
          <a:p>
            <a:r>
              <a:rPr lang="zh-CN" altLang="en-US" sz="2400">
                <a:latin typeface="楷体_GB2312" charset="-122"/>
                <a:ea typeface="楷体_GB2312" charset="-122"/>
              </a:rPr>
              <a:t> </a:t>
            </a:r>
            <a:r>
              <a:rPr lang="zh-CN" altLang="en-US" sz="2000">
                <a:latin typeface="楷体_GB2312" charset="-122"/>
                <a:ea typeface="楷体_GB2312" charset="-122"/>
              </a:rPr>
              <a:t>戴手套，用食指或中指深入老年人直肠中，将粪便抠出。</a:t>
            </a:r>
            <a:endParaRPr lang="zh-CN" altLang="en-US" sz="2000">
              <a:latin typeface="楷体_GB2312" charset="-122"/>
              <a:ea typeface="楷体_GB2312" charset="-122"/>
            </a:endParaRPr>
          </a:p>
          <a:p>
            <a:endParaRPr lang="zh-CN" altLang="en-US" sz="2000">
              <a:latin typeface="楷体_GB2312" charset="-122"/>
              <a:ea typeface="楷体_GB2312" charset="-122"/>
            </a:endParaRPr>
          </a:p>
          <a:p>
            <a:pPr>
              <a:spcBef>
                <a:spcPct val="50000"/>
              </a:spcBef>
              <a:buSzPct val="100000"/>
            </a:pPr>
            <a:endParaRPr lang="zh-CN" altLang="en-US"/>
          </a:p>
        </p:txBody>
      </p:sp>
      <p:sp>
        <p:nvSpPr>
          <p:cNvPr id="2342" name="矩形 22"/>
          <p:cNvSpPr/>
          <p:nvPr/>
        </p:nvSpPr>
        <p:spPr>
          <a:xfrm>
            <a:off x="650875" y="5537200"/>
            <a:ext cx="8356600" cy="1262063"/>
          </a:xfrm>
          <a:prstGeom prst="rect">
            <a:avLst/>
          </a:prstGeom>
          <a:solidFill>
            <a:srgbClr val="B9E5E1"/>
          </a:solidFill>
          <a:ln w="25400">
            <a:noFill/>
          </a:ln>
        </p:spPr>
        <p:txBody>
          <a:bodyPr anchor="ctr"/>
          <a:p>
            <a:pPr algn="ctr"/>
            <a:endParaRPr lang="zh-CN" altLang="en-US">
              <a:solidFill>
                <a:srgbClr val="FFFFFF"/>
              </a:solidFill>
              <a:latin typeface="Franklin Gothic Medium" panose="020B0603020102020204" charset="0"/>
              <a:ea typeface="微软雅黑" panose="020B0503020204020204" charset="-122"/>
            </a:endParaRPr>
          </a:p>
        </p:txBody>
      </p:sp>
      <p:sp>
        <p:nvSpPr>
          <p:cNvPr id="2343" name="Text Box 12"/>
          <p:cNvSpPr/>
          <p:nvPr/>
        </p:nvSpPr>
        <p:spPr>
          <a:xfrm>
            <a:off x="804863" y="5537200"/>
            <a:ext cx="7970837" cy="1684338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p>
            <a:pPr>
              <a:buSzPct val="100000"/>
              <a:buChar char="•"/>
            </a:pPr>
            <a:r>
              <a:rPr lang="zh-CN" altLang="en-US" sz="2000" b="1">
                <a:latin typeface="楷体_GB2312" charset="-122"/>
                <a:ea typeface="楷体_GB2312" charset="-122"/>
              </a:rPr>
              <a:t>  腹泻的护理</a:t>
            </a:r>
            <a:endParaRPr lang="zh-CN" altLang="en-US" sz="2000" b="1">
              <a:latin typeface="楷体_GB2312" charset="-122"/>
              <a:ea typeface="楷体_GB2312" charset="-122"/>
            </a:endParaRPr>
          </a:p>
          <a:p>
            <a:r>
              <a:rPr lang="zh-CN" altLang="en-US">
                <a:latin typeface="楷体_GB2312" charset="-122"/>
                <a:ea typeface="楷体_GB2312" charset="-122"/>
              </a:rPr>
              <a:t>1、对症护理</a:t>
            </a:r>
            <a:r>
              <a:rPr lang="zh-CN" altLang="en-US"/>
              <a:t>--</a:t>
            </a:r>
            <a:r>
              <a:rPr lang="zh-CN" altLang="en-US">
                <a:latin typeface="楷体_GB2312" charset="-122"/>
                <a:ea typeface="楷体_GB2312" charset="-122"/>
              </a:rPr>
              <a:t>卧床、补充水分、调节饮食、保持清洁、保留标本   </a:t>
            </a:r>
            <a:endParaRPr lang="zh-CN" altLang="en-US">
              <a:latin typeface="楷体_GB2312" charset="-122"/>
              <a:ea typeface="楷体_GB2312" charset="-122"/>
            </a:endParaRPr>
          </a:p>
          <a:p>
            <a:r>
              <a:rPr lang="zh-CN" altLang="en-US">
                <a:latin typeface="楷体_GB2312" charset="-122"/>
                <a:ea typeface="楷体_GB2312" charset="-122"/>
              </a:rPr>
              <a:t>2、隔离护理</a:t>
            </a:r>
            <a:r>
              <a:rPr lang="zh-CN" altLang="en-US"/>
              <a:t>--</a:t>
            </a:r>
            <a:r>
              <a:rPr lang="zh-CN" altLang="en-US">
                <a:latin typeface="楷体_GB2312" charset="-122"/>
                <a:ea typeface="楷体_GB2312" charset="-122"/>
              </a:rPr>
              <a:t>隔离、预防传染</a:t>
            </a:r>
            <a:endParaRPr lang="zh-CN" altLang="en-US">
              <a:latin typeface="楷体_GB2312" charset="-122"/>
              <a:ea typeface="楷体_GB2312" charset="-122"/>
            </a:endParaRPr>
          </a:p>
          <a:p>
            <a:r>
              <a:rPr lang="zh-CN" altLang="en-US">
                <a:latin typeface="楷体_GB2312" charset="-122"/>
                <a:ea typeface="楷体_GB2312" charset="-122"/>
              </a:rPr>
              <a:t>3、治疗护理</a:t>
            </a:r>
            <a:r>
              <a:rPr lang="zh-CN" altLang="en-US"/>
              <a:t>--</a:t>
            </a:r>
            <a:r>
              <a:rPr lang="zh-CN" altLang="en-US">
                <a:latin typeface="楷体_GB2312" charset="-122"/>
                <a:ea typeface="楷体_GB2312" charset="-122"/>
              </a:rPr>
              <a:t>尽早通知家属请医生诊断，必要时补液、给予抗生素</a:t>
            </a:r>
            <a:endParaRPr lang="zh-CN" altLang="en-US">
              <a:latin typeface="楷体_GB2312" charset="-122"/>
              <a:ea typeface="楷体_GB2312" charset="-122"/>
            </a:endParaRPr>
          </a:p>
          <a:p>
            <a:pPr>
              <a:spcBef>
                <a:spcPct val="50000"/>
              </a:spcBef>
              <a:buSzPct val="100000"/>
            </a:pPr>
            <a:endParaRPr lang="zh-CN" altLang="en-US">
              <a:latin typeface="楷体_GB2312" charset="-122"/>
              <a:ea typeface="楷体_GB2312" charset="-122"/>
            </a:endParaRPr>
          </a:p>
        </p:txBody>
      </p:sp>
      <p:sp>
        <p:nvSpPr>
          <p:cNvPr id="2344" name="Text Box 13"/>
          <p:cNvSpPr/>
          <p:nvPr/>
        </p:nvSpPr>
        <p:spPr>
          <a:xfrm>
            <a:off x="3255963" y="268288"/>
            <a:ext cx="2913062" cy="59690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p>
            <a:pPr algn="ctr">
              <a:spcBef>
                <a:spcPct val="50000"/>
              </a:spcBef>
            </a:pPr>
            <a:r>
              <a:rPr lang="en-US" altLang="zh-CN" sz="3200" b="1">
                <a:solidFill>
                  <a:srgbClr val="FF3300"/>
                </a:solidFill>
                <a:latin typeface="楷体_GB2312" charset="-122"/>
                <a:ea typeface="楷体_GB2312" charset="-122"/>
              </a:rPr>
              <a:t>3</a:t>
            </a:r>
            <a:r>
              <a:rPr lang="zh-CN" altLang="en-US" sz="3200" b="1">
                <a:solidFill>
                  <a:srgbClr val="FF3300"/>
                </a:solidFill>
                <a:latin typeface="楷体_GB2312" charset="-122"/>
                <a:ea typeface="楷体_GB2312" charset="-122"/>
              </a:rPr>
              <a:t>、</a:t>
            </a:r>
            <a:r>
              <a:rPr lang="zh-CN" altLang="en-US" sz="3200" b="1">
                <a:solidFill>
                  <a:srgbClr val="FF3300"/>
                </a:solidFill>
                <a:ea typeface="楷体_GB2312" charset="-122"/>
              </a:rPr>
              <a:t>排便护理</a:t>
            </a:r>
            <a:endParaRPr lang="zh-CN" altLang="en-US" sz="3200" b="1">
              <a:solidFill>
                <a:srgbClr val="FF3300"/>
              </a:solidFill>
              <a:ea typeface="楷体_GB2312" charset="-122"/>
            </a:endParaRPr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0F8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347" name="Rectangle 3"/>
          <p:cNvSpPr/>
          <p:nvPr>
            <p:ph type="body"/>
          </p:nvPr>
        </p:nvSpPr>
        <p:spPr>
          <a:xfrm>
            <a:off x="344488" y="1604963"/>
            <a:ext cx="4610100" cy="2967037"/>
          </a:xfrm>
          <a:ln/>
        </p:spPr>
        <p:txBody>
          <a:bodyPr wrap="square" lIns="91440" tIns="45720" rIns="91440" bIns="45720" anchor="t"/>
          <a:p>
            <a:pPr eaLnBrk="1" hangingPunct="1">
              <a:lnSpc>
                <a:spcPct val="80000"/>
              </a:lnSpc>
            </a:pPr>
            <a:r>
              <a:rPr lang="zh-CN" altLang="en-US" sz="2400" b="1">
                <a:solidFill>
                  <a:srgbClr val="FF3399"/>
                </a:solidFill>
                <a:latin typeface="楷体_GB2312" charset="-122"/>
                <a:ea typeface="楷体_GB2312" charset="-122"/>
              </a:rPr>
              <a:t>观察</a:t>
            </a:r>
            <a:endParaRPr lang="zh-CN" altLang="en-US" sz="2400" b="1">
              <a:solidFill>
                <a:srgbClr val="FF3399"/>
              </a:solidFill>
              <a:latin typeface="楷体_GB2312" charset="-122"/>
              <a:ea typeface="楷体_GB2312" charset="-122"/>
            </a:endParaRPr>
          </a:p>
          <a:p>
            <a:pPr eaLnBrk="1" hangingPunct="1">
              <a:lnSpc>
                <a:spcPct val="80000"/>
              </a:lnSpc>
              <a:buNone/>
            </a:pPr>
            <a:r>
              <a:rPr lang="zh-CN" altLang="en-US" sz="1800" b="1">
                <a:latin typeface="楷体_GB2312" charset="-122"/>
                <a:ea typeface="楷体_GB2312" charset="-122"/>
              </a:rPr>
              <a:t>  正常排尿</a:t>
            </a:r>
            <a:endParaRPr lang="zh-CN" altLang="en-US" sz="1800" b="1">
              <a:latin typeface="楷体_GB2312" charset="-122"/>
              <a:ea typeface="楷体_GB2312" charset="-122"/>
            </a:endParaRPr>
          </a:p>
          <a:p>
            <a:pPr eaLnBrk="1" hangingPunct="1">
              <a:lnSpc>
                <a:spcPct val="80000"/>
              </a:lnSpc>
              <a:buNone/>
            </a:pPr>
            <a:r>
              <a:rPr lang="zh-CN" altLang="en-US" sz="1800">
                <a:latin typeface="楷体_GB2312" charset="-122"/>
                <a:ea typeface="楷体_GB2312" charset="-122"/>
              </a:rPr>
              <a:t>  每日1000</a:t>
            </a:r>
            <a:r>
              <a:rPr lang="en-US" altLang="zh-CN" sz="1800">
                <a:latin typeface="楷体_GB2312" charset="-122"/>
                <a:ea typeface="楷体_GB2312" charset="-122"/>
              </a:rPr>
              <a:t>-2000</a:t>
            </a:r>
            <a:r>
              <a:rPr lang="zh-CN" altLang="en-US" sz="1800">
                <a:latin typeface="楷体_GB2312" charset="-122"/>
                <a:ea typeface="楷体_GB2312" charset="-122"/>
              </a:rPr>
              <a:t>毫升，每次250</a:t>
            </a:r>
            <a:r>
              <a:rPr lang="en-US" altLang="zh-CN" sz="1800">
                <a:latin typeface="楷体_GB2312" charset="-122"/>
                <a:ea typeface="楷体_GB2312" charset="-122"/>
              </a:rPr>
              <a:t>-300</a:t>
            </a:r>
            <a:r>
              <a:rPr lang="zh-CN" altLang="en-US" sz="1800">
                <a:latin typeface="楷体_GB2312" charset="-122"/>
                <a:ea typeface="楷体_GB2312" charset="-122"/>
              </a:rPr>
              <a:t>毫升</a:t>
            </a:r>
            <a:endParaRPr lang="zh-CN" altLang="en-US" sz="1800">
              <a:latin typeface="楷体_GB2312" charset="-122"/>
              <a:ea typeface="楷体_GB2312" charset="-122"/>
            </a:endParaRPr>
          </a:p>
          <a:p>
            <a:pPr eaLnBrk="1" hangingPunct="1">
              <a:lnSpc>
                <a:spcPct val="80000"/>
              </a:lnSpc>
              <a:buNone/>
            </a:pPr>
            <a:r>
              <a:rPr lang="zh-CN" altLang="en-US" sz="1800" b="1">
                <a:latin typeface="楷体_GB2312" charset="-122"/>
                <a:ea typeface="楷体_GB2312" charset="-122"/>
              </a:rPr>
              <a:t>  异常排尿</a:t>
            </a:r>
            <a:endParaRPr lang="zh-CN" altLang="en-US" sz="1800" b="1">
              <a:latin typeface="楷体_GB2312" charset="-122"/>
              <a:ea typeface="楷体_GB2312" charset="-122"/>
            </a:endParaRPr>
          </a:p>
          <a:p>
            <a:pPr eaLnBrk="1" hangingPunct="1">
              <a:lnSpc>
                <a:spcPct val="80000"/>
              </a:lnSpc>
              <a:buNone/>
            </a:pPr>
            <a:r>
              <a:rPr lang="zh-CN" altLang="en-US" sz="1800">
                <a:latin typeface="楷体_GB2312" charset="-122"/>
                <a:ea typeface="楷体_GB2312" charset="-122"/>
              </a:rPr>
              <a:t>  尿频、尿急、尿痛---尿路感染</a:t>
            </a:r>
            <a:endParaRPr lang="zh-CN" altLang="en-US" sz="1800">
              <a:latin typeface="楷体_GB2312" charset="-122"/>
              <a:ea typeface="楷体_GB2312" charset="-122"/>
            </a:endParaRPr>
          </a:p>
          <a:p>
            <a:pPr eaLnBrk="1" hangingPunct="1">
              <a:lnSpc>
                <a:spcPct val="80000"/>
              </a:lnSpc>
              <a:buNone/>
            </a:pPr>
            <a:r>
              <a:rPr lang="zh-CN" altLang="en-US" sz="1800">
                <a:latin typeface="楷体_GB2312" charset="-122"/>
                <a:ea typeface="楷体_GB2312" charset="-122"/>
              </a:rPr>
              <a:t>  排尿困难、淋漓不尽---前列腺肥大</a:t>
            </a:r>
            <a:endParaRPr lang="zh-CN" altLang="en-US" sz="1800">
              <a:latin typeface="楷体_GB2312" charset="-122"/>
              <a:ea typeface="楷体_GB2312" charset="-122"/>
            </a:endParaRPr>
          </a:p>
          <a:p>
            <a:pPr eaLnBrk="1" hangingPunct="1">
              <a:lnSpc>
                <a:spcPct val="80000"/>
              </a:lnSpc>
              <a:buNone/>
            </a:pPr>
            <a:r>
              <a:rPr lang="zh-CN" altLang="en-US" sz="1800">
                <a:latin typeface="楷体_GB2312" charset="-122"/>
                <a:ea typeface="楷体_GB2312" charset="-122"/>
              </a:rPr>
              <a:t>  不能随意控制而流出---尿失禁</a:t>
            </a:r>
            <a:endParaRPr lang="zh-CN" altLang="en-US" sz="1800">
              <a:latin typeface="楷体_GB2312" charset="-122"/>
              <a:ea typeface="楷体_GB2312" charset="-122"/>
            </a:endParaRPr>
          </a:p>
          <a:p>
            <a:pPr eaLnBrk="1" hangingPunct="1">
              <a:lnSpc>
                <a:spcPct val="80000"/>
              </a:lnSpc>
              <a:buNone/>
            </a:pPr>
            <a:r>
              <a:rPr lang="zh-CN" altLang="en-US" sz="1800">
                <a:latin typeface="楷体_GB2312" charset="-122"/>
                <a:ea typeface="楷体_GB2312" charset="-122"/>
              </a:rPr>
              <a:t>  膀胱内储满尿尿不出来---尿潴留</a:t>
            </a:r>
            <a:endParaRPr lang="zh-CN" altLang="en-US" sz="1800">
              <a:latin typeface="楷体_GB2312" charset="-122"/>
              <a:ea typeface="楷体_GB2312" charset="-122"/>
            </a:endParaRPr>
          </a:p>
          <a:p>
            <a:pPr eaLnBrk="1" hangingPunct="1">
              <a:lnSpc>
                <a:spcPct val="80000"/>
              </a:lnSpc>
              <a:buNone/>
            </a:pPr>
            <a:r>
              <a:rPr lang="zh-CN" altLang="en-US" sz="1800">
                <a:latin typeface="楷体_GB2312" charset="-122"/>
                <a:ea typeface="楷体_GB2312" charset="-122"/>
              </a:rPr>
              <a:t>  异常尿量</a:t>
            </a:r>
            <a:endParaRPr lang="zh-CN" altLang="en-US" sz="1800">
              <a:latin typeface="楷体_GB2312" charset="-122"/>
              <a:ea typeface="楷体_GB2312" charset="-122"/>
            </a:endParaRPr>
          </a:p>
          <a:p>
            <a:pPr eaLnBrk="1" hangingPunct="1">
              <a:lnSpc>
                <a:spcPct val="80000"/>
              </a:lnSpc>
              <a:buNone/>
            </a:pPr>
            <a:r>
              <a:rPr lang="zh-CN" altLang="en-US" sz="1800">
                <a:latin typeface="楷体_GB2312" charset="-122"/>
                <a:ea typeface="楷体_GB2312" charset="-122"/>
              </a:rPr>
              <a:t>  </a:t>
            </a:r>
            <a:r>
              <a:rPr lang="zh-CN" altLang="en-US" sz="1800" b="1">
                <a:latin typeface="楷体_GB2312" charset="-122"/>
                <a:ea typeface="楷体_GB2312" charset="-122"/>
              </a:rPr>
              <a:t>异常性状</a:t>
            </a:r>
            <a:r>
              <a:rPr lang="zh-CN" altLang="en-US" sz="1800">
                <a:latin typeface="楷体_GB2312" charset="-122"/>
                <a:ea typeface="楷体_GB2312" charset="-122"/>
              </a:rPr>
              <a:t>---颜色：血尿、脓尿</a:t>
            </a:r>
            <a:endParaRPr lang="zh-CN" altLang="en-US" sz="1800">
              <a:latin typeface="楷体_GB2312" charset="-122"/>
              <a:ea typeface="楷体_GB2312" charset="-122"/>
            </a:endParaRPr>
          </a:p>
          <a:p>
            <a:pPr>
              <a:lnSpc>
                <a:spcPct val="80000"/>
              </a:lnSpc>
            </a:pPr>
            <a:endParaRPr lang="zh-CN" altLang="en-US" sz="1800">
              <a:latin typeface="楷体_GB2312" charset="-122"/>
              <a:ea typeface="楷体_GB2312" charset="-122"/>
            </a:endParaRPr>
          </a:p>
        </p:txBody>
      </p:sp>
      <p:sp>
        <p:nvSpPr>
          <p:cNvPr id="2348" name="Text Box 4"/>
          <p:cNvSpPr/>
          <p:nvPr/>
        </p:nvSpPr>
        <p:spPr>
          <a:xfrm>
            <a:off x="3640138" y="268288"/>
            <a:ext cx="2760662" cy="59690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p>
            <a:pPr algn="ctr">
              <a:spcBef>
                <a:spcPct val="50000"/>
              </a:spcBef>
            </a:pPr>
            <a:r>
              <a:rPr lang="en-US" altLang="zh-CN" sz="3200" b="1">
                <a:solidFill>
                  <a:srgbClr val="FF3300"/>
                </a:solidFill>
                <a:latin typeface="楷体_GB2312" charset="-122"/>
                <a:ea typeface="楷体_GB2312" charset="-122"/>
              </a:rPr>
              <a:t>4</a:t>
            </a:r>
            <a:r>
              <a:rPr lang="zh-CN" altLang="en-US" sz="3200" b="1">
                <a:solidFill>
                  <a:srgbClr val="FF3300"/>
                </a:solidFill>
                <a:latin typeface="楷体_GB2312" charset="-122"/>
                <a:ea typeface="楷体_GB2312" charset="-122"/>
              </a:rPr>
              <a:t>、</a:t>
            </a:r>
            <a:r>
              <a:rPr lang="zh-CN" altLang="en-US" sz="3200" b="1">
                <a:solidFill>
                  <a:srgbClr val="FF3300"/>
                </a:solidFill>
                <a:ea typeface="楷体_GB2312" charset="-122"/>
              </a:rPr>
              <a:t>排尿护理</a:t>
            </a:r>
            <a:endParaRPr lang="zh-CN" altLang="en-US" sz="3200" b="1">
              <a:solidFill>
                <a:srgbClr val="FF3300"/>
              </a:solidFill>
              <a:ea typeface="楷体_GB2312" charset="-122"/>
            </a:endParaRPr>
          </a:p>
        </p:txBody>
      </p:sp>
      <p:sp>
        <p:nvSpPr>
          <p:cNvPr id="2349" name="Text Box 5"/>
          <p:cNvSpPr/>
          <p:nvPr/>
        </p:nvSpPr>
        <p:spPr>
          <a:xfrm>
            <a:off x="266700" y="4795838"/>
            <a:ext cx="4216400" cy="1603375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p>
            <a:pPr>
              <a:buSzPct val="100000"/>
              <a:buChar char="•"/>
            </a:pPr>
            <a:r>
              <a:rPr lang="zh-CN" altLang="en-US" sz="2400" b="1">
                <a:solidFill>
                  <a:srgbClr val="FF3399"/>
                </a:solidFill>
                <a:latin typeface="楷体_GB2312" charset="-122"/>
                <a:ea typeface="楷体_GB2312" charset="-122"/>
              </a:rPr>
              <a:t>尿失禁的护理</a:t>
            </a:r>
            <a:endParaRPr lang="zh-CN" altLang="en-US" sz="2400" b="1">
              <a:solidFill>
                <a:srgbClr val="FF3399"/>
              </a:solidFill>
              <a:latin typeface="楷体_GB2312" charset="-122"/>
              <a:ea typeface="楷体_GB2312" charset="-122"/>
            </a:endParaRPr>
          </a:p>
          <a:p>
            <a:pPr>
              <a:buSzPct val="100000"/>
            </a:pPr>
            <a:r>
              <a:rPr lang="zh-CN" altLang="en-US">
                <a:latin typeface="楷体_GB2312" charset="-122"/>
                <a:ea typeface="楷体_GB2312" charset="-122"/>
              </a:rPr>
              <a:t>对症护理---心理疏导、进行排尿训练（每隔2</a:t>
            </a:r>
            <a:r>
              <a:rPr lang="en-US" altLang="zh-CN">
                <a:latin typeface="楷体_GB2312" charset="-122"/>
                <a:ea typeface="楷体_GB2312" charset="-122"/>
              </a:rPr>
              <a:t>-3</a:t>
            </a:r>
            <a:r>
              <a:rPr lang="zh-CN" altLang="en-US">
                <a:latin typeface="楷体_GB2312" charset="-122"/>
                <a:ea typeface="楷体_GB2312" charset="-122"/>
              </a:rPr>
              <a:t>小时一次）、调节饮水量、保持局部清洁、擦洗，请医生导尿并留置尿管</a:t>
            </a:r>
            <a:endParaRPr lang="zh-CN" altLang="en-US">
              <a:latin typeface="楷体_GB2312" charset="-122"/>
              <a:ea typeface="楷体_GB2312" charset="-122"/>
            </a:endParaRPr>
          </a:p>
        </p:txBody>
      </p:sp>
      <p:sp>
        <p:nvSpPr>
          <p:cNvPr id="2350" name="Text Box 6"/>
          <p:cNvSpPr/>
          <p:nvPr/>
        </p:nvSpPr>
        <p:spPr>
          <a:xfrm>
            <a:off x="5211763" y="1604963"/>
            <a:ext cx="4522787" cy="3017837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p>
            <a:pPr>
              <a:buSzPct val="100000"/>
              <a:buChar char="•"/>
            </a:pPr>
            <a:r>
              <a:rPr lang="zh-CN" altLang="en-US" sz="2400" b="1">
                <a:solidFill>
                  <a:srgbClr val="FF3399"/>
                </a:solidFill>
                <a:latin typeface="楷体_GB2312" charset="-122"/>
                <a:ea typeface="楷体_GB2312" charset="-122"/>
              </a:rPr>
              <a:t>尿潴留的护理</a:t>
            </a:r>
            <a:endParaRPr lang="zh-CN" altLang="en-US" sz="2400" b="1">
              <a:solidFill>
                <a:srgbClr val="FF3399"/>
              </a:solidFill>
              <a:latin typeface="楷体_GB2312" charset="-122"/>
              <a:ea typeface="楷体_GB2312" charset="-122"/>
            </a:endParaRPr>
          </a:p>
          <a:p>
            <a:r>
              <a:rPr lang="zh-CN" altLang="en-US">
                <a:latin typeface="楷体_GB2312" charset="-122"/>
                <a:ea typeface="楷体_GB2312" charset="-122"/>
              </a:rPr>
              <a:t>对症护理---心理疏导、 改变体位、刺激排尿、按摩排尿</a:t>
            </a:r>
            <a:endParaRPr lang="zh-CN" altLang="en-US">
              <a:latin typeface="楷体_GB2312" charset="-122"/>
              <a:ea typeface="楷体_GB2312" charset="-122"/>
            </a:endParaRPr>
          </a:p>
          <a:p>
            <a:pPr>
              <a:buSzPct val="100000"/>
            </a:pPr>
            <a:r>
              <a:rPr lang="zh-CN" altLang="en-US">
                <a:latin typeface="楷体_GB2312" charset="-122"/>
                <a:ea typeface="楷体_GB2312" charset="-122"/>
              </a:rPr>
              <a:t>留置导尿护理---往往这种老人已卧床不起，因而要定时翻身、多饮水，但翻身前先固定好尿管；每日早晚用热毛巾擦洗会阴部；发现异常及时报告医生；每2小时开放尿管一次，锻炼膀胱功能。集尿袋中尿及时排放，避免满袋，集尿袋每日更换一次</a:t>
            </a:r>
            <a:endParaRPr lang="zh-CN" altLang="en-US">
              <a:latin typeface="楷体_GB2312" charset="-122"/>
              <a:ea typeface="楷体_GB2312" charset="-122"/>
            </a:endParaRPr>
          </a:p>
        </p:txBody>
      </p:sp>
      <p:sp>
        <p:nvSpPr>
          <p:cNvPr id="2351" name="Text Box 7"/>
          <p:cNvSpPr/>
          <p:nvPr/>
        </p:nvSpPr>
        <p:spPr>
          <a:xfrm>
            <a:off x="5251450" y="5092700"/>
            <a:ext cx="4368800" cy="1179513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p>
            <a:pPr>
              <a:buSzPct val="100000"/>
              <a:buChar char="•"/>
            </a:pPr>
            <a:r>
              <a:rPr lang="zh-CN" altLang="en-US" sz="2400" b="1">
                <a:solidFill>
                  <a:srgbClr val="FF3399"/>
                </a:solidFill>
                <a:ea typeface="楷体_GB2312" charset="-122"/>
              </a:rPr>
              <a:t>尿路感染的护理</a:t>
            </a:r>
            <a:endParaRPr lang="zh-CN" altLang="en-US" sz="2400" b="1">
              <a:solidFill>
                <a:srgbClr val="FF3399"/>
              </a:solidFill>
              <a:ea typeface="楷体_GB2312" charset="-122"/>
            </a:endParaRPr>
          </a:p>
          <a:p>
            <a:r>
              <a:rPr lang="zh-CN" altLang="en-US">
                <a:ea typeface="楷体_GB2312" charset="-122"/>
              </a:rPr>
              <a:t>此时应看医生，遵照医嘱执行</a:t>
            </a:r>
            <a:endParaRPr lang="zh-CN" altLang="en-US">
              <a:ea typeface="楷体_GB2312" charset="-122"/>
            </a:endParaRPr>
          </a:p>
          <a:p>
            <a:pPr>
              <a:spcBef>
                <a:spcPct val="50000"/>
              </a:spcBef>
              <a:buSzPct val="100000"/>
            </a:pPr>
            <a:endParaRPr lang="zh-CN" altLang="en-US">
              <a:ea typeface="楷体_GB2312" charset="-122"/>
            </a:endParaRPr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0F8FF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354" name="Picture 6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60888" y="3836988"/>
            <a:ext cx="4868862" cy="3230562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2355" name="Rectangle 3"/>
          <p:cNvSpPr/>
          <p:nvPr>
            <p:ph type="body"/>
          </p:nvPr>
        </p:nvSpPr>
        <p:spPr>
          <a:xfrm>
            <a:off x="487363" y="1649413"/>
            <a:ext cx="3841750" cy="4664075"/>
          </a:xfrm>
          <a:ln/>
        </p:spPr>
        <p:txBody>
          <a:bodyPr wrap="square" lIns="91440" tIns="45720" rIns="91440" bIns="45720" anchor="t"/>
          <a:p>
            <a:pPr marL="609600" indent="-609600" eaLnBrk="1" hangingPunct="1">
              <a:buNone/>
            </a:pPr>
            <a:r>
              <a:rPr lang="zh-CN" altLang="en-US" sz="2400" b="1">
                <a:solidFill>
                  <a:schemeClr val="hlink"/>
                </a:solidFill>
                <a:latin typeface="楷体_GB2312" charset="-122"/>
                <a:ea typeface="楷体_GB2312" charset="-122"/>
              </a:rPr>
              <a:t>正常护理</a:t>
            </a:r>
            <a:endParaRPr lang="zh-CN" altLang="en-US" sz="2400" b="1">
              <a:solidFill>
                <a:schemeClr val="hlink"/>
              </a:solidFill>
              <a:latin typeface="楷体_GB2312" charset="-122"/>
              <a:ea typeface="楷体_GB2312" charset="-122"/>
            </a:endParaRPr>
          </a:p>
          <a:p>
            <a:pPr marL="609600" indent="-609600" eaLnBrk="1" hangingPunct="1">
              <a:buNone/>
            </a:pPr>
            <a:endParaRPr lang="zh-CN" altLang="en-US" sz="2400" b="1">
              <a:solidFill>
                <a:schemeClr val="hlink"/>
              </a:solidFill>
              <a:latin typeface="楷体_GB2312" charset="-122"/>
              <a:ea typeface="楷体_GB2312" charset="-122"/>
            </a:endParaRPr>
          </a:p>
          <a:p>
            <a:pPr marL="609600" indent="-609600" eaLnBrk="1" hangingPunct="1">
              <a:buNone/>
            </a:pPr>
            <a:r>
              <a:rPr lang="zh-CN" altLang="en-US" sz="2000">
                <a:latin typeface="楷体_GB2312" charset="-122"/>
                <a:ea typeface="楷体_GB2312" charset="-122"/>
              </a:rPr>
              <a:t>环境、姿势、时间</a:t>
            </a:r>
            <a:endParaRPr lang="zh-CN" altLang="en-US" sz="2000">
              <a:latin typeface="楷体_GB2312" charset="-122"/>
              <a:ea typeface="楷体_GB2312" charset="-122"/>
            </a:endParaRPr>
          </a:p>
          <a:p>
            <a:pPr marL="609600" indent="-609600" eaLnBrk="1" hangingPunct="1">
              <a:buNone/>
            </a:pPr>
            <a:r>
              <a:rPr lang="zh-CN" altLang="en-US" sz="2000">
                <a:latin typeface="楷体_GB2312" charset="-122"/>
                <a:ea typeface="楷体_GB2312" charset="-122"/>
              </a:rPr>
              <a:t>60</a:t>
            </a:r>
            <a:r>
              <a:rPr lang="en-US" altLang="zh-CN" sz="2000">
                <a:latin typeface="楷体_GB2312" charset="-122"/>
                <a:ea typeface="楷体_GB2312" charset="-122"/>
              </a:rPr>
              <a:t>-70</a:t>
            </a:r>
            <a:r>
              <a:rPr lang="zh-CN" altLang="en-US" sz="2000">
                <a:latin typeface="楷体_GB2312" charset="-122"/>
                <a:ea typeface="楷体_GB2312" charset="-122"/>
              </a:rPr>
              <a:t>岁每天睡眠8小时以上</a:t>
            </a:r>
            <a:endParaRPr lang="zh-CN" altLang="en-US" sz="2000">
              <a:latin typeface="楷体_GB2312" charset="-122"/>
              <a:ea typeface="楷体_GB2312" charset="-122"/>
            </a:endParaRPr>
          </a:p>
          <a:p>
            <a:pPr marL="609600" indent="-609600" eaLnBrk="1" hangingPunct="1">
              <a:buNone/>
            </a:pPr>
            <a:r>
              <a:rPr lang="zh-CN" altLang="en-US" sz="2000">
                <a:latin typeface="楷体_GB2312" charset="-122"/>
                <a:ea typeface="楷体_GB2312" charset="-122"/>
              </a:rPr>
              <a:t>70</a:t>
            </a:r>
            <a:r>
              <a:rPr lang="en-US" altLang="zh-CN" sz="2000">
                <a:latin typeface="楷体_GB2312" charset="-122"/>
                <a:ea typeface="楷体_GB2312" charset="-122"/>
              </a:rPr>
              <a:t>-80</a:t>
            </a:r>
            <a:r>
              <a:rPr lang="zh-CN" altLang="en-US" sz="2000">
                <a:latin typeface="楷体_GB2312" charset="-122"/>
                <a:ea typeface="楷体_GB2312" charset="-122"/>
              </a:rPr>
              <a:t>岁每天睡眠9小时以上</a:t>
            </a:r>
            <a:endParaRPr lang="zh-CN" altLang="en-US" sz="2000">
              <a:latin typeface="楷体_GB2312" charset="-122"/>
              <a:ea typeface="楷体_GB2312" charset="-122"/>
            </a:endParaRPr>
          </a:p>
          <a:p>
            <a:pPr marL="609600" indent="-609600" eaLnBrk="1" hangingPunct="1">
              <a:buNone/>
            </a:pPr>
            <a:r>
              <a:rPr lang="zh-CN" altLang="en-US" sz="2000">
                <a:latin typeface="楷体_GB2312" charset="-122"/>
                <a:ea typeface="楷体_GB2312" charset="-122"/>
              </a:rPr>
              <a:t>80</a:t>
            </a:r>
            <a:r>
              <a:rPr lang="en-US" altLang="zh-CN" sz="2000">
                <a:latin typeface="楷体_GB2312" charset="-122"/>
                <a:ea typeface="楷体_GB2312" charset="-122"/>
              </a:rPr>
              <a:t>-90</a:t>
            </a:r>
            <a:r>
              <a:rPr lang="zh-CN" altLang="en-US" sz="2000">
                <a:latin typeface="楷体_GB2312" charset="-122"/>
                <a:ea typeface="楷体_GB2312" charset="-122"/>
              </a:rPr>
              <a:t>岁每天睡眠10小时以上</a:t>
            </a:r>
            <a:endParaRPr lang="zh-CN" altLang="en-US" sz="2000">
              <a:latin typeface="楷体_GB2312" charset="-122"/>
              <a:ea typeface="楷体_GB2312" charset="-122"/>
            </a:endParaRPr>
          </a:p>
          <a:p>
            <a:pPr marL="609600" indent="-609600" eaLnBrk="1" hangingPunct="1">
              <a:buNone/>
            </a:pPr>
            <a:r>
              <a:rPr lang="zh-CN" altLang="en-US" sz="2000">
                <a:latin typeface="楷体_GB2312" charset="-122"/>
                <a:ea typeface="楷体_GB2312" charset="-122"/>
              </a:rPr>
              <a:t>注意事项 </a:t>
            </a:r>
            <a:endParaRPr lang="zh-CN" altLang="en-US" sz="2000">
              <a:latin typeface="楷体_GB2312" charset="-122"/>
              <a:ea typeface="楷体_GB2312" charset="-122"/>
            </a:endParaRPr>
          </a:p>
          <a:p>
            <a:pPr marL="609600" indent="-609600" eaLnBrk="1" hangingPunct="1">
              <a:buNone/>
            </a:pPr>
            <a:r>
              <a:rPr lang="zh-CN" altLang="en-US" sz="2000">
                <a:latin typeface="楷体_GB2312" charset="-122"/>
                <a:ea typeface="楷体_GB2312" charset="-122"/>
              </a:rPr>
              <a:t>睡前忌：进食、饮浓茶和咖啡、</a:t>
            </a:r>
            <a:endParaRPr lang="zh-CN" altLang="en-US" sz="2000">
              <a:latin typeface="楷体_GB2312" charset="-122"/>
              <a:ea typeface="楷体_GB2312" charset="-122"/>
            </a:endParaRPr>
          </a:p>
          <a:p>
            <a:pPr marL="609600" indent="-609600" eaLnBrk="1" hangingPunct="1">
              <a:buNone/>
            </a:pPr>
            <a:r>
              <a:rPr lang="zh-CN" altLang="en-US" sz="2000">
                <a:latin typeface="楷体_GB2312" charset="-122"/>
                <a:ea typeface="楷体_GB2312" charset="-122"/>
              </a:rPr>
              <a:t> 讲话、当风而睡</a:t>
            </a:r>
            <a:endParaRPr lang="zh-CN" altLang="en-US" sz="2000">
              <a:latin typeface="楷体_GB2312" charset="-122"/>
              <a:ea typeface="楷体_GB2312" charset="-122"/>
            </a:endParaRPr>
          </a:p>
          <a:p>
            <a:pPr marL="609600" indent="-609600"/>
            <a:endParaRPr lang="zh-CN" altLang="en-US" sz="2000">
              <a:latin typeface="楷体_GB2312" charset="-122"/>
              <a:ea typeface="楷体_GB2312" charset="-122"/>
            </a:endParaRPr>
          </a:p>
        </p:txBody>
      </p:sp>
      <p:sp>
        <p:nvSpPr>
          <p:cNvPr id="2356" name="Text Box 5"/>
          <p:cNvSpPr/>
          <p:nvPr/>
        </p:nvSpPr>
        <p:spPr>
          <a:xfrm>
            <a:off x="4867275" y="1677988"/>
            <a:ext cx="3373438" cy="2700337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p>
            <a:pPr>
              <a:buSzPct val="100000"/>
            </a:pPr>
            <a:r>
              <a:rPr lang="zh-CN" altLang="en-US" sz="2400" b="1">
                <a:solidFill>
                  <a:schemeClr val="hlink"/>
                </a:solidFill>
                <a:latin typeface="楷体_GB2312" charset="-122"/>
                <a:ea typeface="楷体_GB2312" charset="-122"/>
              </a:rPr>
              <a:t>睡眠障碍的护理</a:t>
            </a:r>
            <a:endParaRPr lang="zh-CN" altLang="en-US" sz="2400" b="1">
              <a:solidFill>
                <a:schemeClr val="hlink"/>
              </a:solidFill>
              <a:latin typeface="楷体_GB2312" charset="-122"/>
              <a:ea typeface="楷体_GB2312" charset="-122"/>
            </a:endParaRPr>
          </a:p>
          <a:p>
            <a:pPr>
              <a:buSzPct val="100000"/>
            </a:pPr>
            <a:endParaRPr lang="zh-CN" altLang="en-US" sz="2400" b="1">
              <a:solidFill>
                <a:schemeClr val="hlink"/>
              </a:solidFill>
              <a:latin typeface="楷体_GB2312" charset="-122"/>
              <a:ea typeface="楷体_GB2312" charset="-122"/>
            </a:endParaRPr>
          </a:p>
          <a:p>
            <a:pPr>
              <a:buSzPct val="100000"/>
              <a:buChar char="•"/>
            </a:pPr>
            <a:r>
              <a:rPr lang="zh-CN" altLang="en-US" sz="2400">
                <a:latin typeface="楷体_GB2312" charset="-122"/>
                <a:ea typeface="楷体_GB2312" charset="-122"/>
              </a:rPr>
              <a:t> </a:t>
            </a:r>
            <a:r>
              <a:rPr lang="zh-CN" altLang="en-US" sz="2400" b="1">
                <a:latin typeface="楷体_GB2312" charset="-122"/>
                <a:ea typeface="楷体_GB2312" charset="-122"/>
              </a:rPr>
              <a:t>心理疏导</a:t>
            </a:r>
            <a:r>
              <a:rPr lang="zh-CN" altLang="en-US" sz="2000">
                <a:latin typeface="楷体_GB2312" charset="-122"/>
                <a:ea typeface="楷体_GB2312" charset="-122"/>
              </a:rPr>
              <a:t>---关心、安慰、缓解不良情绪</a:t>
            </a:r>
            <a:endParaRPr lang="zh-CN" altLang="en-US" sz="2000">
              <a:latin typeface="楷体_GB2312" charset="-122"/>
              <a:ea typeface="楷体_GB2312" charset="-122"/>
            </a:endParaRPr>
          </a:p>
          <a:p>
            <a:pPr>
              <a:buSzPct val="100000"/>
              <a:buChar char="•"/>
            </a:pPr>
            <a:r>
              <a:rPr lang="zh-CN" altLang="en-US" sz="2400">
                <a:latin typeface="楷体_GB2312" charset="-122"/>
                <a:ea typeface="楷体_GB2312" charset="-122"/>
              </a:rPr>
              <a:t> </a:t>
            </a:r>
            <a:r>
              <a:rPr lang="zh-CN" altLang="en-US" sz="2400" b="1">
                <a:latin typeface="楷体_GB2312" charset="-122"/>
                <a:ea typeface="楷体_GB2312" charset="-122"/>
              </a:rPr>
              <a:t>治疗护理</a:t>
            </a:r>
            <a:r>
              <a:rPr lang="zh-CN" altLang="en-US" sz="2400">
                <a:latin typeface="楷体_GB2312" charset="-122"/>
                <a:ea typeface="楷体_GB2312" charset="-122"/>
              </a:rPr>
              <a:t>---</a:t>
            </a:r>
            <a:r>
              <a:rPr lang="zh-CN" altLang="en-US" sz="2000">
                <a:latin typeface="楷体_GB2312" charset="-122"/>
                <a:ea typeface="楷体_GB2312" charset="-122"/>
              </a:rPr>
              <a:t>严格遵守医生护士指导，及时服药</a:t>
            </a:r>
            <a:endParaRPr lang="zh-CN" altLang="en-US" sz="2000">
              <a:latin typeface="楷体_GB2312" charset="-122"/>
              <a:ea typeface="楷体_GB2312" charset="-122"/>
            </a:endParaRPr>
          </a:p>
          <a:p>
            <a:pPr>
              <a:spcBef>
                <a:spcPct val="50000"/>
              </a:spcBef>
              <a:buSzPct val="100000"/>
              <a:buChar char="•"/>
            </a:pPr>
            <a:endParaRPr lang="zh-CN" altLang="en-US" sz="2000">
              <a:latin typeface="楷体_GB2312" charset="-122"/>
              <a:ea typeface="楷体_GB2312" charset="-122"/>
            </a:endParaRPr>
          </a:p>
        </p:txBody>
      </p:sp>
      <p:sp>
        <p:nvSpPr>
          <p:cNvPr id="2357" name="矩形 5"/>
          <p:cNvSpPr/>
          <p:nvPr/>
        </p:nvSpPr>
        <p:spPr>
          <a:xfrm>
            <a:off x="3409950" y="342900"/>
            <a:ext cx="3263900" cy="728663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p>
            <a:r>
              <a:rPr lang="en-US" altLang="zh-CN" sz="4000" b="1">
                <a:solidFill>
                  <a:srgbClr val="FF3300"/>
                </a:solidFill>
                <a:latin typeface="楷体_GB2312" charset="-122"/>
                <a:ea typeface="楷体_GB2312" charset="-122"/>
              </a:rPr>
              <a:t>5</a:t>
            </a:r>
            <a:r>
              <a:rPr lang="zh-CN" altLang="en-US" sz="4000" b="1">
                <a:solidFill>
                  <a:srgbClr val="FF3300"/>
                </a:solidFill>
                <a:latin typeface="楷体_GB2312" charset="-122"/>
                <a:ea typeface="楷体_GB2312" charset="-122"/>
              </a:rPr>
              <a:t>、睡眠护理</a:t>
            </a:r>
            <a:endParaRPr lang="zh-CN" altLang="en-US" sz="4000"/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0F8FF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360" name="Picture 5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60888" y="3836988"/>
            <a:ext cx="4868862" cy="3230562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2361" name="Rectangle 3"/>
          <p:cNvSpPr/>
          <p:nvPr>
            <p:ph type="body"/>
          </p:nvPr>
        </p:nvSpPr>
        <p:spPr>
          <a:xfrm>
            <a:off x="728663" y="1382713"/>
            <a:ext cx="8661400" cy="4664075"/>
          </a:xfrm>
          <a:ln/>
        </p:spPr>
        <p:txBody>
          <a:bodyPr wrap="square" lIns="91440" tIns="45720" rIns="91440" bIns="45720" anchor="t"/>
          <a:p>
            <a:pPr eaLnBrk="1" hangingPunct="1">
              <a:buNone/>
            </a:pPr>
            <a:r>
              <a:rPr lang="zh-CN" altLang="en-US" sz="2400">
                <a:latin typeface="楷体_GB2312" charset="-122"/>
                <a:ea typeface="楷体_GB2312" charset="-122"/>
              </a:rPr>
              <a:t>（1）每日护理</a:t>
            </a:r>
            <a:endParaRPr lang="zh-CN" altLang="en-US" sz="2400">
              <a:latin typeface="楷体_GB2312" charset="-122"/>
              <a:ea typeface="楷体_GB2312" charset="-122"/>
            </a:endParaRPr>
          </a:p>
          <a:p>
            <a:pPr eaLnBrk="1" hangingPunct="1">
              <a:buNone/>
            </a:pPr>
            <a:r>
              <a:rPr lang="zh-CN" altLang="en-US" sz="2400">
                <a:latin typeface="楷体_GB2312" charset="-122"/>
                <a:ea typeface="楷体_GB2312" charset="-122"/>
              </a:rPr>
              <a:t>早晚洗脸刷牙，饭前洗手，饭后漱口，睡前清洗会阴和双足</a:t>
            </a:r>
            <a:endParaRPr lang="zh-CN" altLang="en-US" sz="2400">
              <a:latin typeface="楷体_GB2312" charset="-122"/>
              <a:ea typeface="楷体_GB2312" charset="-122"/>
            </a:endParaRPr>
          </a:p>
          <a:p>
            <a:pPr eaLnBrk="1" hangingPunct="1">
              <a:buNone/>
            </a:pPr>
            <a:r>
              <a:rPr lang="zh-CN" altLang="en-US" sz="2400">
                <a:latin typeface="楷体_GB2312" charset="-122"/>
                <a:ea typeface="楷体_GB2312" charset="-122"/>
              </a:rPr>
              <a:t>（2）每周护理</a:t>
            </a:r>
            <a:endParaRPr lang="zh-CN" altLang="en-US" sz="2400">
              <a:latin typeface="楷体_GB2312" charset="-122"/>
              <a:ea typeface="楷体_GB2312" charset="-122"/>
            </a:endParaRPr>
          </a:p>
          <a:p>
            <a:pPr eaLnBrk="1" hangingPunct="1">
              <a:buNone/>
            </a:pPr>
            <a:r>
              <a:rPr lang="zh-CN" altLang="en-US" sz="2400">
                <a:latin typeface="楷体_GB2312" charset="-122"/>
                <a:ea typeface="楷体_GB2312" charset="-122"/>
              </a:rPr>
              <a:t>在身体状况允许下，每周洗头、洗澡一次</a:t>
            </a:r>
            <a:endParaRPr lang="zh-CN" altLang="en-US" sz="2400">
              <a:latin typeface="楷体_GB2312" charset="-122"/>
              <a:ea typeface="楷体_GB2312" charset="-122"/>
            </a:endParaRPr>
          </a:p>
          <a:p>
            <a:pPr eaLnBrk="1" hangingPunct="1">
              <a:buNone/>
            </a:pPr>
            <a:r>
              <a:rPr lang="zh-CN" altLang="en-US" sz="2400">
                <a:latin typeface="楷体_GB2312" charset="-122"/>
                <a:ea typeface="楷体_GB2312" charset="-122"/>
              </a:rPr>
              <a:t>（3）洗澡注意事项</a:t>
            </a:r>
            <a:endParaRPr lang="zh-CN" altLang="en-US" sz="2400">
              <a:latin typeface="楷体_GB2312" charset="-122"/>
              <a:ea typeface="楷体_GB2312" charset="-122"/>
            </a:endParaRPr>
          </a:p>
          <a:p>
            <a:pPr eaLnBrk="1" hangingPunct="1">
              <a:buNone/>
            </a:pPr>
            <a:r>
              <a:rPr lang="zh-CN" altLang="en-US" sz="2400">
                <a:latin typeface="楷体_GB2312" charset="-122"/>
                <a:ea typeface="楷体_GB2312" charset="-122"/>
              </a:rPr>
              <a:t>注意评估、注意温度、防止跌倒、注意力度、注意特别部位、缩短时间</a:t>
            </a:r>
            <a:endParaRPr lang="zh-CN" altLang="en-US" sz="2400">
              <a:latin typeface="楷体_GB2312" charset="-122"/>
              <a:ea typeface="楷体_GB2312" charset="-122"/>
            </a:endParaRPr>
          </a:p>
          <a:p>
            <a:endParaRPr lang="zh-CN" altLang="en-US" sz="2400">
              <a:latin typeface="楷体_GB2312" charset="-122"/>
              <a:ea typeface="楷体_GB2312" charset="-122"/>
            </a:endParaRPr>
          </a:p>
        </p:txBody>
      </p:sp>
      <p:sp>
        <p:nvSpPr>
          <p:cNvPr id="2362" name="Text Box 4"/>
          <p:cNvSpPr/>
          <p:nvPr>
            <p:ph type="title"/>
          </p:nvPr>
        </p:nvSpPr>
        <p:spPr>
          <a:ln/>
        </p:spPr>
        <p:txBody>
          <a:bodyPr wrap="square" lIns="91440" tIns="45720" rIns="91440" bIns="45720" anchor="ctr"/>
          <a:p>
            <a:pPr eaLnBrk="1" hangingPunct="1">
              <a:spcBef>
                <a:spcPct val="50000"/>
              </a:spcBef>
            </a:pPr>
            <a:r>
              <a:rPr lang="en-US" altLang="zh-CN" sz="3200" b="1">
                <a:solidFill>
                  <a:srgbClr val="FF3300"/>
                </a:solidFill>
                <a:latin typeface="楷体_GB2312" charset="-122"/>
                <a:ea typeface="楷体_GB2312" charset="-122"/>
              </a:rPr>
              <a:t>6</a:t>
            </a:r>
            <a:r>
              <a:rPr lang="zh-CN" altLang="en-US" sz="3200" b="1">
                <a:solidFill>
                  <a:srgbClr val="FF3300"/>
                </a:solidFill>
                <a:latin typeface="楷体_GB2312" charset="-122"/>
                <a:ea typeface="楷体_GB2312" charset="-122"/>
              </a:rPr>
              <a:t>、清洁</a:t>
            </a:r>
            <a:r>
              <a:rPr lang="zh-CN" altLang="en-US" sz="3200" b="1">
                <a:solidFill>
                  <a:srgbClr val="FF3300"/>
                </a:solidFill>
                <a:ea typeface="楷体_GB2312" charset="-122"/>
              </a:rPr>
              <a:t>护理</a:t>
            </a:r>
            <a:br>
              <a:rPr lang="zh-CN" altLang="en-US" sz="3200" b="1">
                <a:solidFill>
                  <a:srgbClr val="FF3300"/>
                </a:solidFill>
                <a:ea typeface="楷体_GB2312" charset="-122"/>
              </a:rPr>
            </a:br>
            <a:endParaRPr lang="zh-CN" altLang="en-US" sz="3200" b="1">
              <a:solidFill>
                <a:srgbClr val="FF3300"/>
              </a:solidFill>
              <a:latin typeface="楷体_GB2312" charset="-122"/>
              <a:ea typeface="楷体_GB2312" charset="-122"/>
            </a:endParaRPr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0F8FF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365" name="Picture 6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60888" y="3836988"/>
            <a:ext cx="4868862" cy="3230562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2366" name="Rectangle 3"/>
          <p:cNvSpPr/>
          <p:nvPr>
            <p:ph type="body"/>
          </p:nvPr>
        </p:nvSpPr>
        <p:spPr>
          <a:xfrm>
            <a:off x="487363" y="1649413"/>
            <a:ext cx="3690937" cy="4664075"/>
          </a:xfrm>
          <a:ln/>
        </p:spPr>
        <p:txBody>
          <a:bodyPr wrap="square" lIns="91440" tIns="45720" rIns="91440" bIns="45720" anchor="t"/>
          <a:p>
            <a:pPr eaLnBrk="1" hangingPunct="1"/>
            <a:r>
              <a:rPr lang="zh-CN" altLang="en-US" sz="2000" b="1">
                <a:solidFill>
                  <a:srgbClr val="FF3399"/>
                </a:solidFill>
                <a:latin typeface="楷体_GB2312" charset="-122"/>
                <a:ea typeface="楷体_GB2312" charset="-122"/>
              </a:rPr>
              <a:t>帽子</a:t>
            </a:r>
            <a:r>
              <a:rPr lang="zh-CN" altLang="en-US" sz="2000">
                <a:latin typeface="楷体_GB2312" charset="-122"/>
                <a:ea typeface="楷体_GB2312" charset="-122"/>
              </a:rPr>
              <a:t>---头部血管丰富，天冷时大量热量从头部蒸发，戴帽子----保温</a:t>
            </a:r>
            <a:endParaRPr lang="zh-CN" altLang="en-US" sz="2000">
              <a:latin typeface="楷体_GB2312" charset="-122"/>
              <a:ea typeface="楷体_GB2312" charset="-122"/>
            </a:endParaRPr>
          </a:p>
          <a:p>
            <a:pPr eaLnBrk="1" hangingPunct="1"/>
            <a:r>
              <a:rPr lang="zh-CN" altLang="en-US" sz="2000" b="1">
                <a:solidFill>
                  <a:srgbClr val="FF3399"/>
                </a:solidFill>
                <a:latin typeface="楷体_GB2312" charset="-122"/>
                <a:ea typeface="楷体_GB2312" charset="-122"/>
              </a:rPr>
              <a:t>衣服</a:t>
            </a:r>
            <a:endParaRPr lang="zh-CN" altLang="en-US" sz="2000" b="1">
              <a:solidFill>
                <a:srgbClr val="FF3399"/>
              </a:solidFill>
              <a:latin typeface="楷体_GB2312" charset="-122"/>
              <a:ea typeface="楷体_GB2312" charset="-122"/>
            </a:endParaRPr>
          </a:p>
          <a:p>
            <a:pPr eaLnBrk="1" hangingPunct="1">
              <a:buNone/>
            </a:pPr>
            <a:r>
              <a:rPr lang="en-US" altLang="zh-CN" sz="2000">
                <a:latin typeface="楷体_GB2312" charset="-122"/>
                <a:ea typeface="楷体_GB2312" charset="-122"/>
              </a:rPr>
              <a:t>1</a:t>
            </a:r>
            <a:r>
              <a:rPr lang="zh-CN" altLang="en-US" sz="2000">
                <a:latin typeface="楷体_GB2312" charset="-122"/>
                <a:ea typeface="楷体_GB2312" charset="-122"/>
              </a:rPr>
              <a:t>、面料最好用纯棉织品</a:t>
            </a:r>
            <a:endParaRPr lang="zh-CN" altLang="en-US" sz="2000">
              <a:latin typeface="楷体_GB2312" charset="-122"/>
              <a:ea typeface="楷体_GB2312" charset="-122"/>
            </a:endParaRPr>
          </a:p>
          <a:p>
            <a:pPr eaLnBrk="1" hangingPunct="1">
              <a:buNone/>
            </a:pPr>
            <a:r>
              <a:rPr lang="en-US" altLang="zh-CN" sz="2000">
                <a:latin typeface="楷体_GB2312" charset="-122"/>
                <a:ea typeface="楷体_GB2312" charset="-122"/>
              </a:rPr>
              <a:t>2</a:t>
            </a:r>
            <a:r>
              <a:rPr lang="zh-CN" altLang="en-US" sz="2000">
                <a:latin typeface="楷体_GB2312" charset="-122"/>
                <a:ea typeface="楷体_GB2312" charset="-122"/>
              </a:rPr>
              <a:t>、款式要宽大、合体、轻软、穿脱方便</a:t>
            </a:r>
            <a:endParaRPr lang="zh-CN" altLang="en-US" sz="2000">
              <a:latin typeface="楷体_GB2312" charset="-122"/>
              <a:ea typeface="楷体_GB2312" charset="-122"/>
            </a:endParaRPr>
          </a:p>
          <a:p>
            <a:pPr eaLnBrk="1" hangingPunct="1">
              <a:buNone/>
            </a:pPr>
            <a:r>
              <a:rPr lang="en-US" altLang="zh-CN" sz="2000">
                <a:latin typeface="楷体_GB2312" charset="-122"/>
                <a:ea typeface="楷体_GB2312" charset="-122"/>
              </a:rPr>
              <a:t>3</a:t>
            </a:r>
            <a:r>
              <a:rPr lang="zh-CN" altLang="en-US" sz="2000">
                <a:latin typeface="楷体_GB2312" charset="-122"/>
                <a:ea typeface="楷体_GB2312" charset="-122"/>
              </a:rPr>
              <a:t>、色彩要柔和、不褪色，夏季色淡的，冬季色深的、鲜艳的---使老人愉悦、富有活力</a:t>
            </a:r>
            <a:endParaRPr lang="zh-CN" altLang="en-US" sz="2000">
              <a:latin typeface="楷体_GB2312" charset="-122"/>
              <a:ea typeface="楷体_GB2312" charset="-122"/>
            </a:endParaRPr>
          </a:p>
          <a:p>
            <a:pPr eaLnBrk="1" hangingPunct="1">
              <a:buNone/>
            </a:pPr>
            <a:r>
              <a:rPr lang="en-US" altLang="zh-CN" sz="2000">
                <a:latin typeface="楷体_GB2312" charset="-122"/>
                <a:ea typeface="楷体_GB2312" charset="-122"/>
              </a:rPr>
              <a:t>4</a:t>
            </a:r>
            <a:r>
              <a:rPr lang="zh-CN" altLang="en-US" sz="2000">
                <a:latin typeface="楷体_GB2312" charset="-122"/>
                <a:ea typeface="楷体_GB2312" charset="-122"/>
              </a:rPr>
              <a:t>、散热与保暖</a:t>
            </a:r>
            <a:endParaRPr lang="zh-CN" altLang="en-US" sz="2000">
              <a:latin typeface="楷体_GB2312" charset="-122"/>
              <a:ea typeface="楷体_GB2312" charset="-122"/>
            </a:endParaRPr>
          </a:p>
          <a:p>
            <a:pPr eaLnBrk="1" hangingPunct="1"/>
            <a:endParaRPr lang="zh-CN" altLang="en-US" sz="2000">
              <a:latin typeface="楷体_GB2312" charset="-122"/>
              <a:ea typeface="楷体_GB2312" charset="-122"/>
            </a:endParaRPr>
          </a:p>
          <a:p>
            <a:endParaRPr lang="zh-CN" altLang="en-US"/>
          </a:p>
        </p:txBody>
      </p:sp>
      <p:sp>
        <p:nvSpPr>
          <p:cNvPr id="2367" name="Text Box 4"/>
          <p:cNvSpPr/>
          <p:nvPr/>
        </p:nvSpPr>
        <p:spPr>
          <a:xfrm>
            <a:off x="3640138" y="268288"/>
            <a:ext cx="2760662" cy="59690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p>
            <a:pPr algn="ctr">
              <a:spcBef>
                <a:spcPct val="50000"/>
              </a:spcBef>
            </a:pPr>
            <a:r>
              <a:rPr lang="en-US" altLang="zh-CN" sz="3200" b="1">
                <a:solidFill>
                  <a:srgbClr val="FF3300"/>
                </a:solidFill>
                <a:latin typeface="楷体_GB2312" charset="-122"/>
                <a:ea typeface="楷体_GB2312" charset="-122"/>
              </a:rPr>
              <a:t>7</a:t>
            </a:r>
            <a:r>
              <a:rPr lang="zh-CN" altLang="en-US" sz="3200" b="1">
                <a:solidFill>
                  <a:srgbClr val="FF3300"/>
                </a:solidFill>
                <a:latin typeface="楷体_GB2312" charset="-122"/>
                <a:ea typeface="楷体_GB2312" charset="-122"/>
              </a:rPr>
              <a:t>、衣着</a:t>
            </a:r>
            <a:r>
              <a:rPr lang="zh-CN" altLang="en-US" sz="3200" b="1">
                <a:solidFill>
                  <a:srgbClr val="FF3300"/>
                </a:solidFill>
                <a:ea typeface="楷体_GB2312" charset="-122"/>
              </a:rPr>
              <a:t>护理</a:t>
            </a:r>
            <a:endParaRPr lang="zh-CN" altLang="en-US" sz="3200" b="1">
              <a:solidFill>
                <a:srgbClr val="FF3300"/>
              </a:solidFill>
              <a:ea typeface="楷体_GB2312" charset="-122"/>
            </a:endParaRPr>
          </a:p>
        </p:txBody>
      </p:sp>
      <p:sp>
        <p:nvSpPr>
          <p:cNvPr id="2368" name="Text Box 5"/>
          <p:cNvSpPr/>
          <p:nvPr/>
        </p:nvSpPr>
        <p:spPr>
          <a:xfrm>
            <a:off x="4867275" y="1455738"/>
            <a:ext cx="4062413" cy="3394075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p>
            <a:pPr>
              <a:buSzPct val="100000"/>
              <a:buChar char="•"/>
            </a:pPr>
            <a:r>
              <a:rPr lang="zh-CN" altLang="en-US" sz="2000" b="1">
                <a:solidFill>
                  <a:srgbClr val="FF3399"/>
                </a:solidFill>
                <a:latin typeface="楷体_GB2312" charset="-122"/>
                <a:ea typeface="楷体_GB2312" charset="-122"/>
              </a:rPr>
              <a:t>  鞋袜</a:t>
            </a:r>
            <a:endParaRPr lang="zh-CN" altLang="en-US" sz="2000" b="1">
              <a:solidFill>
                <a:srgbClr val="FF3399"/>
              </a:solidFill>
              <a:latin typeface="楷体_GB2312" charset="-122"/>
              <a:ea typeface="楷体_GB2312" charset="-122"/>
            </a:endParaRPr>
          </a:p>
          <a:p>
            <a:r>
              <a:rPr lang="en-US" altLang="zh-CN" sz="2000">
                <a:latin typeface="楷体_GB2312" charset="-122"/>
                <a:ea typeface="楷体_GB2312" charset="-122"/>
              </a:rPr>
              <a:t>1</a:t>
            </a:r>
            <a:r>
              <a:rPr lang="zh-CN" altLang="en-US" sz="2000">
                <a:latin typeface="楷体_GB2312" charset="-122"/>
                <a:ea typeface="楷体_GB2312" charset="-122"/>
              </a:rPr>
              <a:t>、人老先老脚，末梢循环差，易脚冷--树梢先干一样</a:t>
            </a:r>
            <a:endParaRPr lang="zh-CN" altLang="en-US" sz="2000">
              <a:latin typeface="楷体_GB2312" charset="-122"/>
              <a:ea typeface="楷体_GB2312" charset="-122"/>
            </a:endParaRPr>
          </a:p>
          <a:p>
            <a:r>
              <a:rPr lang="en-US" altLang="zh-CN" sz="2000">
                <a:latin typeface="楷体_GB2312" charset="-122"/>
                <a:ea typeface="楷体_GB2312" charset="-122"/>
              </a:rPr>
              <a:t>2</a:t>
            </a:r>
            <a:r>
              <a:rPr lang="zh-CN" altLang="en-US" sz="2000">
                <a:latin typeface="楷体_GB2312" charset="-122"/>
                <a:ea typeface="楷体_GB2312" charset="-122"/>
              </a:rPr>
              <a:t>、双脚受凉--反射性鼻粘膜水肿---感冒</a:t>
            </a:r>
            <a:endParaRPr lang="zh-CN" altLang="en-US" sz="2000">
              <a:latin typeface="楷体_GB2312" charset="-122"/>
              <a:ea typeface="楷体_GB2312" charset="-122"/>
            </a:endParaRPr>
          </a:p>
          <a:p>
            <a:r>
              <a:rPr lang="en-US" altLang="zh-CN" sz="2000">
                <a:latin typeface="楷体_GB2312" charset="-122"/>
                <a:ea typeface="楷体_GB2312" charset="-122"/>
              </a:rPr>
              <a:t>3</a:t>
            </a:r>
            <a:r>
              <a:rPr lang="zh-CN" altLang="en-US" sz="2000">
                <a:latin typeface="楷体_GB2312" charset="-122"/>
                <a:ea typeface="楷体_GB2312" charset="-122"/>
              </a:rPr>
              <a:t>、冬天穿保暖、透气、防滑的棉鞋</a:t>
            </a:r>
            <a:endParaRPr lang="zh-CN" altLang="en-US" sz="2000">
              <a:latin typeface="楷体_GB2312" charset="-122"/>
              <a:ea typeface="楷体_GB2312" charset="-122"/>
            </a:endParaRPr>
          </a:p>
          <a:p>
            <a:r>
              <a:rPr lang="en-US" altLang="zh-CN" sz="2000">
                <a:latin typeface="楷体_GB2312" charset="-122"/>
                <a:ea typeface="楷体_GB2312" charset="-122"/>
              </a:rPr>
              <a:t>4</a:t>
            </a:r>
            <a:r>
              <a:rPr lang="zh-CN" altLang="en-US" sz="2000">
                <a:latin typeface="楷体_GB2312" charset="-122"/>
                <a:ea typeface="楷体_GB2312" charset="-122"/>
              </a:rPr>
              <a:t>、其他季节穿轻便布鞋</a:t>
            </a:r>
            <a:endParaRPr lang="zh-CN" altLang="en-US" sz="2000">
              <a:latin typeface="楷体_GB2312" charset="-122"/>
              <a:ea typeface="楷体_GB2312" charset="-122"/>
            </a:endParaRPr>
          </a:p>
          <a:p>
            <a:r>
              <a:rPr lang="en-US" altLang="zh-CN" sz="2000">
                <a:latin typeface="楷体_GB2312" charset="-122"/>
                <a:ea typeface="楷体_GB2312" charset="-122"/>
              </a:rPr>
              <a:t>5</a:t>
            </a:r>
            <a:r>
              <a:rPr lang="zh-CN" altLang="en-US" sz="2000">
                <a:latin typeface="楷体_GB2312" charset="-122"/>
                <a:ea typeface="楷体_GB2312" charset="-122"/>
              </a:rPr>
              <a:t>、袜子---要宽松口的</a:t>
            </a:r>
            <a:endParaRPr lang="zh-CN" altLang="en-US" sz="2000">
              <a:latin typeface="楷体_GB2312" charset="-122"/>
              <a:ea typeface="楷体_GB2312" charset="-122"/>
            </a:endParaRPr>
          </a:p>
          <a:p>
            <a:pPr>
              <a:spcBef>
                <a:spcPct val="50000"/>
              </a:spcBef>
              <a:buSzPct val="100000"/>
            </a:pPr>
            <a:endParaRPr lang="zh-CN" altLang="en-US" sz="2000">
              <a:latin typeface="楷体_GB2312" charset="-122"/>
              <a:ea typeface="楷体_GB2312" charset="-122"/>
            </a:endParaRPr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0F8FF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371" name="Picture 5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60888" y="3836988"/>
            <a:ext cx="4868862" cy="3230562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2372" name="Rectangle 3"/>
          <p:cNvSpPr/>
          <p:nvPr>
            <p:ph type="body"/>
          </p:nvPr>
        </p:nvSpPr>
        <p:spPr>
          <a:xfrm>
            <a:off x="266700" y="1160463"/>
            <a:ext cx="8761413" cy="4664075"/>
          </a:xfrm>
          <a:ln/>
        </p:spPr>
        <p:txBody>
          <a:bodyPr wrap="square" lIns="91440" tIns="45720" rIns="91440" bIns="45720" anchor="t"/>
          <a:p>
            <a:pPr eaLnBrk="1" hangingPunct="1">
              <a:lnSpc>
                <a:spcPct val="90000"/>
              </a:lnSpc>
            </a:pPr>
            <a:r>
              <a:rPr lang="zh-CN" altLang="en-US" sz="2400" b="1">
                <a:solidFill>
                  <a:schemeClr val="hlink"/>
                </a:solidFill>
                <a:latin typeface="楷体_GB2312" charset="-122"/>
                <a:ea typeface="楷体_GB2312" charset="-122"/>
              </a:rPr>
              <a:t>自理老人的</a:t>
            </a:r>
            <a:endParaRPr lang="zh-CN" altLang="en-US" sz="2400" b="1">
              <a:solidFill>
                <a:schemeClr val="hlink"/>
              </a:solidFill>
              <a:latin typeface="楷体_GB2312" charset="-122"/>
              <a:ea typeface="楷体_GB2312" charset="-122"/>
            </a:endParaRPr>
          </a:p>
          <a:p>
            <a:pPr eaLnBrk="1" hangingPunct="1">
              <a:lnSpc>
                <a:spcPct val="90000"/>
              </a:lnSpc>
            </a:pPr>
            <a:r>
              <a:rPr lang="zh-CN" altLang="en-US" sz="2400">
                <a:latin typeface="楷体_GB2312" charset="-122"/>
                <a:ea typeface="楷体_GB2312" charset="-122"/>
              </a:rPr>
              <a:t>1）起床后---醒了静卧3分钟---床上活动穿衣服---床边静坐3分钟---站立行走	</a:t>
            </a:r>
            <a:endParaRPr lang="zh-CN" altLang="en-US" sz="2400">
              <a:latin typeface="楷体_GB2312" charset="-122"/>
              <a:ea typeface="楷体_GB2312" charset="-122"/>
            </a:endParaRPr>
          </a:p>
          <a:p>
            <a:pPr eaLnBrk="1" hangingPunct="1">
              <a:lnSpc>
                <a:spcPct val="90000"/>
              </a:lnSpc>
            </a:pPr>
            <a:r>
              <a:rPr lang="zh-CN" altLang="en-US" sz="2400">
                <a:latin typeface="楷体_GB2312" charset="-122"/>
                <a:ea typeface="楷体_GB2312" charset="-122"/>
              </a:rPr>
              <a:t>2）晨间梳洗---一般先去卫生间大小便、刷牙漱口、洗脸、梳头---有益的活动</a:t>
            </a:r>
            <a:endParaRPr lang="zh-CN" altLang="en-US" sz="2400">
              <a:latin typeface="楷体_GB2312" charset="-122"/>
              <a:ea typeface="楷体_GB2312" charset="-122"/>
            </a:endParaRPr>
          </a:p>
          <a:p>
            <a:pPr eaLnBrk="1" hangingPunct="1">
              <a:lnSpc>
                <a:spcPct val="90000"/>
              </a:lnSpc>
            </a:pPr>
            <a:r>
              <a:rPr lang="zh-CN" altLang="en-US" sz="2400">
                <a:latin typeface="楷体_GB2312" charset="-122"/>
                <a:ea typeface="楷体_GB2312" charset="-122"/>
              </a:rPr>
              <a:t>3）户外---现代医学之父希波拉底指出：阳光、空气、水和运动是健康四宝</a:t>
            </a:r>
            <a:endParaRPr lang="zh-CN" altLang="en-US" sz="2400">
              <a:latin typeface="楷体_GB2312" charset="-122"/>
              <a:ea typeface="楷体_GB2312" charset="-122"/>
            </a:endParaRPr>
          </a:p>
          <a:p>
            <a:pPr eaLnBrk="1" hangingPunct="1">
              <a:lnSpc>
                <a:spcPct val="90000"/>
              </a:lnSpc>
            </a:pPr>
            <a:r>
              <a:rPr lang="zh-CN" altLang="en-US" sz="2400">
                <a:latin typeface="楷体_GB2312" charset="-122"/>
                <a:ea typeface="楷体_GB2312" charset="-122"/>
              </a:rPr>
              <a:t>4）晚间洗漱---除重复早晨活动外，可增加洗浴、泡脚</a:t>
            </a:r>
            <a:endParaRPr lang="zh-CN" altLang="en-US" sz="2400">
              <a:latin typeface="楷体_GB2312" charset="-122"/>
              <a:ea typeface="楷体_GB2312" charset="-122"/>
            </a:endParaRPr>
          </a:p>
          <a:p>
            <a:pPr>
              <a:lnSpc>
                <a:spcPct val="90000"/>
              </a:lnSpc>
            </a:pPr>
            <a:endParaRPr lang="zh-CN" altLang="en-US" sz="2400">
              <a:latin typeface="楷体_GB2312" charset="-122"/>
              <a:ea typeface="楷体_GB2312" charset="-122"/>
            </a:endParaRPr>
          </a:p>
        </p:txBody>
      </p:sp>
      <p:sp>
        <p:nvSpPr>
          <p:cNvPr id="2373" name="Text Box 4"/>
          <p:cNvSpPr/>
          <p:nvPr/>
        </p:nvSpPr>
        <p:spPr>
          <a:xfrm>
            <a:off x="3640138" y="268288"/>
            <a:ext cx="2760662" cy="59690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p>
            <a:pPr algn="ctr">
              <a:spcBef>
                <a:spcPct val="50000"/>
              </a:spcBef>
            </a:pPr>
            <a:r>
              <a:rPr lang="en-US" altLang="zh-CN" sz="3200" b="1">
                <a:solidFill>
                  <a:srgbClr val="FF3300"/>
                </a:solidFill>
                <a:latin typeface="楷体_GB2312" charset="-122"/>
                <a:ea typeface="楷体_GB2312" charset="-122"/>
              </a:rPr>
              <a:t>8</a:t>
            </a:r>
            <a:r>
              <a:rPr lang="zh-CN" altLang="en-US" sz="3200" b="1">
                <a:solidFill>
                  <a:srgbClr val="FF3300"/>
                </a:solidFill>
                <a:latin typeface="楷体_GB2312" charset="-122"/>
                <a:ea typeface="楷体_GB2312" charset="-122"/>
              </a:rPr>
              <a:t>、运动</a:t>
            </a:r>
            <a:r>
              <a:rPr lang="zh-CN" altLang="en-US" sz="3200" b="1">
                <a:solidFill>
                  <a:srgbClr val="FF3300"/>
                </a:solidFill>
                <a:ea typeface="楷体_GB2312" charset="-122"/>
              </a:rPr>
              <a:t>护理</a:t>
            </a:r>
            <a:endParaRPr lang="zh-CN" altLang="en-US" sz="3200" b="1">
              <a:solidFill>
                <a:srgbClr val="FF3300"/>
              </a:solidFill>
              <a:ea typeface="楷体_GB2312" charset="-122"/>
            </a:endParaRPr>
          </a:p>
        </p:txBody>
      </p:sp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0F8FF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376" name="Picture 5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60888" y="3836988"/>
            <a:ext cx="4868862" cy="3230562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2377" name="Rectangle 3"/>
          <p:cNvSpPr/>
          <p:nvPr>
            <p:ph type="body"/>
          </p:nvPr>
        </p:nvSpPr>
        <p:spPr>
          <a:xfrm>
            <a:off x="266700" y="1084263"/>
            <a:ext cx="8761413" cy="4664075"/>
          </a:xfrm>
          <a:ln/>
        </p:spPr>
        <p:txBody>
          <a:bodyPr wrap="square" lIns="91440" tIns="45720" rIns="91440" bIns="45720" anchor="t"/>
          <a:p>
            <a:pPr eaLnBrk="1" hangingPunct="1"/>
            <a:r>
              <a:rPr lang="zh-CN" altLang="en-US" sz="2400" b="1">
                <a:solidFill>
                  <a:schemeClr val="hlink"/>
                </a:solidFill>
                <a:latin typeface="楷体_GB2312" charset="-122"/>
                <a:ea typeface="楷体_GB2312" charset="-122"/>
              </a:rPr>
              <a:t>不能自理老人的运动护理</a:t>
            </a:r>
            <a:endParaRPr lang="zh-CN" altLang="en-US" sz="2400" b="1">
              <a:solidFill>
                <a:schemeClr val="hlink"/>
              </a:solidFill>
              <a:latin typeface="楷体_GB2312" charset="-122"/>
              <a:ea typeface="楷体_GB2312" charset="-122"/>
            </a:endParaRPr>
          </a:p>
          <a:p>
            <a:pPr eaLnBrk="1" hangingPunct="1">
              <a:buNone/>
            </a:pPr>
            <a:r>
              <a:rPr lang="zh-CN" altLang="en-US" sz="2400">
                <a:latin typeface="楷体_GB2312" charset="-122"/>
                <a:ea typeface="楷体_GB2312" charset="-122"/>
              </a:rPr>
              <a:t>1）偏瘫老人的</a:t>
            </a:r>
            <a:endParaRPr lang="zh-CN" altLang="en-US" sz="2400">
              <a:latin typeface="楷体_GB2312" charset="-122"/>
              <a:ea typeface="楷体_GB2312" charset="-122"/>
            </a:endParaRPr>
          </a:p>
          <a:p>
            <a:pPr eaLnBrk="1" hangingPunct="1">
              <a:buNone/>
            </a:pPr>
            <a:r>
              <a:rPr lang="zh-CN" altLang="en-US" sz="2400">
                <a:latin typeface="楷体_GB2312" charset="-122"/>
                <a:ea typeface="楷体_GB2312" charset="-122"/>
              </a:rPr>
              <a:t>   鼓励、劝说老人树立信心，帮助尽可能多的进行各个肢体的运动，延缓肌肉萎缩、神经萎缩，但要讲究循序渐进、力所能及</a:t>
            </a:r>
            <a:endParaRPr lang="zh-CN" altLang="en-US" sz="2400">
              <a:latin typeface="楷体_GB2312" charset="-122"/>
              <a:ea typeface="楷体_GB2312" charset="-122"/>
            </a:endParaRPr>
          </a:p>
          <a:p>
            <a:pPr eaLnBrk="1" hangingPunct="1">
              <a:buNone/>
            </a:pPr>
            <a:r>
              <a:rPr lang="zh-CN" altLang="en-US" sz="2400">
                <a:latin typeface="楷体_GB2312" charset="-122"/>
                <a:ea typeface="楷体_GB2312" charset="-122"/>
              </a:rPr>
              <a:t>2）全瘫老人的</a:t>
            </a:r>
            <a:endParaRPr lang="zh-CN" altLang="en-US" sz="2400">
              <a:latin typeface="楷体_GB2312" charset="-122"/>
              <a:ea typeface="楷体_GB2312" charset="-122"/>
            </a:endParaRPr>
          </a:p>
          <a:p>
            <a:pPr eaLnBrk="1" hangingPunct="1">
              <a:buNone/>
            </a:pPr>
            <a:r>
              <a:rPr lang="zh-CN" altLang="en-US" sz="2400">
                <a:latin typeface="楷体_GB2312" charset="-122"/>
                <a:ea typeface="楷体_GB2312" charset="-122"/>
              </a:rPr>
              <a:t>   定时翻身防压疮，一般间隔2小时一次，有气垫床，可适当延长间隔时间帮助被动活动关节、肌肉，可预防关节僵硬、肌肉萎缩、促进康复</a:t>
            </a:r>
            <a:endParaRPr lang="en-US" altLang="zh-CN" sz="2400">
              <a:latin typeface="楷体_GB2312" charset="-122"/>
              <a:ea typeface="楷体_GB2312" charset="-122"/>
            </a:endParaRPr>
          </a:p>
        </p:txBody>
      </p:sp>
      <p:sp>
        <p:nvSpPr>
          <p:cNvPr id="2378" name="Text Box 4"/>
          <p:cNvSpPr/>
          <p:nvPr/>
        </p:nvSpPr>
        <p:spPr>
          <a:xfrm>
            <a:off x="3640138" y="268288"/>
            <a:ext cx="2760662" cy="59690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p>
            <a:pPr algn="ctr">
              <a:spcBef>
                <a:spcPct val="50000"/>
              </a:spcBef>
            </a:pPr>
            <a:r>
              <a:rPr lang="en-US" altLang="zh-CN" sz="3200" b="1">
                <a:solidFill>
                  <a:srgbClr val="FF3300"/>
                </a:solidFill>
                <a:latin typeface="楷体_GB2312" charset="-122"/>
                <a:ea typeface="楷体_GB2312" charset="-122"/>
              </a:rPr>
              <a:t>8</a:t>
            </a:r>
            <a:r>
              <a:rPr lang="zh-CN" altLang="en-US" sz="3200" b="1">
                <a:solidFill>
                  <a:srgbClr val="FF3300"/>
                </a:solidFill>
                <a:latin typeface="楷体_GB2312" charset="-122"/>
                <a:ea typeface="楷体_GB2312" charset="-122"/>
              </a:rPr>
              <a:t>、运动</a:t>
            </a:r>
            <a:r>
              <a:rPr lang="zh-CN" altLang="en-US" sz="3200" b="1">
                <a:solidFill>
                  <a:srgbClr val="FF3300"/>
                </a:solidFill>
                <a:ea typeface="楷体_GB2312" charset="-122"/>
              </a:rPr>
              <a:t>护理</a:t>
            </a:r>
            <a:endParaRPr lang="zh-CN" altLang="en-US" sz="3200" b="1">
              <a:solidFill>
                <a:srgbClr val="FF3300"/>
              </a:solidFill>
              <a:ea typeface="楷体_GB2312" charset="-122"/>
            </a:endParaRPr>
          </a:p>
        </p:txBody>
      </p:sp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0F8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381" name="Rectangle 2"/>
          <p:cNvSpPr>
            <a:spLocks noGrp="1"/>
          </p:cNvSpPr>
          <p:nvPr>
            <p:ph type="title"/>
          </p:nvPr>
        </p:nvSpPr>
        <p:spPr>
          <a:ln/>
        </p:spPr>
        <p:txBody>
          <a:bodyPr wrap="square" lIns="91440" tIns="45720" rIns="91440" bIns="45720" anchor="ctr"/>
          <a:p>
            <a:r>
              <a:rPr lang="zh-CN" altLang="en-US" sz="3600" b="1">
                <a:effectLst>
                  <a:outerShdw blurRad="38100" dist="38100" dir="2700000">
                    <a:srgbClr val="C0C0C0"/>
                  </a:outerShdw>
                </a:effectLst>
                <a:latin typeface="楷体_GB2312" charset="-122"/>
                <a:ea typeface="楷体_GB2312" charset="-122"/>
              </a:rPr>
              <a:t>二、老年人心理护理特点</a:t>
            </a:r>
            <a:endParaRPr lang="zh-CN" altLang="en-US" sz="3600" b="1">
              <a:effectLst>
                <a:outerShdw blurRad="38100" dist="38100" dir="2700000">
                  <a:srgbClr val="C0C0C0"/>
                </a:outerShdw>
              </a:effectLst>
              <a:latin typeface="楷体_GB2312" charset="-122"/>
              <a:ea typeface="楷体_GB2312" charset="-122"/>
            </a:endParaRPr>
          </a:p>
        </p:txBody>
      </p:sp>
      <p:sp>
        <p:nvSpPr>
          <p:cNvPr id="2382" name="Rectangle 3"/>
          <p:cNvSpPr/>
          <p:nvPr>
            <p:ph type="body"/>
          </p:nvPr>
        </p:nvSpPr>
        <p:spPr>
          <a:ln/>
        </p:spPr>
        <p:txBody>
          <a:bodyPr wrap="square" lIns="91440" tIns="45720" rIns="91440" bIns="45720" anchor="t"/>
          <a:p>
            <a:pPr>
              <a:lnSpc>
                <a:spcPct val="90000"/>
              </a:lnSpc>
            </a:pPr>
            <a:r>
              <a:rPr lang="zh-CN" altLang="en-US" sz="2400" b="1">
                <a:solidFill>
                  <a:srgbClr val="6600FF"/>
                </a:solidFill>
                <a:ea typeface="楷体_GB2312" charset="-122"/>
              </a:rPr>
              <a:t>老年人的心理问题</a:t>
            </a:r>
            <a:r>
              <a:rPr lang="zh-CN" altLang="en-US" sz="2400" b="1">
                <a:solidFill>
                  <a:srgbClr val="33CC33"/>
                </a:solidFill>
                <a:ea typeface="楷体_GB2312" charset="-122"/>
              </a:rPr>
              <a:t>：</a:t>
            </a:r>
            <a:endParaRPr lang="zh-CN" altLang="en-US" sz="2400" b="1">
              <a:solidFill>
                <a:srgbClr val="33CC33"/>
              </a:solidFill>
              <a:ea typeface="楷体_GB2312" charset="-122"/>
            </a:endParaRPr>
          </a:p>
          <a:p>
            <a:pPr eaLnBrk="1" hangingPunct="1">
              <a:lnSpc>
                <a:spcPct val="90000"/>
              </a:lnSpc>
              <a:buNone/>
            </a:pPr>
            <a:r>
              <a:rPr lang="zh-CN" altLang="en-US" sz="2000">
                <a:ea typeface="楷体_GB2312" charset="-122"/>
              </a:rPr>
              <a:t>失落、孤独、抑郁、恐惧、健忘</a:t>
            </a:r>
            <a:endParaRPr lang="zh-CN" altLang="en-US" sz="2000">
              <a:ea typeface="楷体_GB2312" charset="-122"/>
            </a:endParaRPr>
          </a:p>
          <a:p>
            <a:pPr eaLnBrk="1" hangingPunct="1">
              <a:lnSpc>
                <a:spcPct val="90000"/>
              </a:lnSpc>
            </a:pPr>
            <a:r>
              <a:rPr lang="zh-CN" altLang="en-US" sz="2400" b="1">
                <a:solidFill>
                  <a:srgbClr val="6600FF"/>
                </a:solidFill>
                <a:ea typeface="楷体_GB2312" charset="-122"/>
              </a:rPr>
              <a:t>健康的定义：</a:t>
            </a:r>
            <a:endParaRPr lang="zh-CN" altLang="en-US" sz="2400" b="1">
              <a:solidFill>
                <a:srgbClr val="6600FF"/>
              </a:solidFill>
              <a:ea typeface="楷体_GB2312" charset="-122"/>
            </a:endParaRPr>
          </a:p>
          <a:p>
            <a:pPr eaLnBrk="1" hangingPunct="1">
              <a:lnSpc>
                <a:spcPct val="90000"/>
              </a:lnSpc>
              <a:buNone/>
            </a:pPr>
            <a:r>
              <a:rPr lang="zh-CN" altLang="en-US" sz="2000">
                <a:ea typeface="楷体_GB2312" charset="-122"/>
              </a:rPr>
              <a:t>身体健康、心理健康和社会功能良好</a:t>
            </a:r>
            <a:endParaRPr lang="zh-CN" altLang="en-US" sz="2000">
              <a:ea typeface="楷体_GB2312" charset="-122"/>
            </a:endParaRPr>
          </a:p>
          <a:p>
            <a:pPr eaLnBrk="1" hangingPunct="1">
              <a:lnSpc>
                <a:spcPct val="90000"/>
              </a:lnSpc>
            </a:pPr>
            <a:r>
              <a:rPr lang="zh-CN" altLang="en-US" sz="2400" b="1">
                <a:solidFill>
                  <a:srgbClr val="6600FF"/>
                </a:solidFill>
                <a:latin typeface="楷体_GB2312" charset="-122"/>
                <a:ea typeface="楷体_GB2312" charset="-122"/>
              </a:rPr>
              <a:t>与心理问题有关的常见疾病</a:t>
            </a:r>
            <a:endParaRPr lang="zh-CN" altLang="en-US" sz="2400" b="1">
              <a:solidFill>
                <a:srgbClr val="6600FF"/>
              </a:solidFill>
              <a:latin typeface="楷体_GB2312" charset="-122"/>
              <a:ea typeface="楷体_GB2312" charset="-122"/>
            </a:endParaRPr>
          </a:p>
          <a:p>
            <a:pPr eaLnBrk="1" hangingPunct="1">
              <a:lnSpc>
                <a:spcPct val="90000"/>
              </a:lnSpc>
              <a:buNone/>
            </a:pPr>
            <a:r>
              <a:rPr lang="zh-CN" altLang="en-US" sz="2000">
                <a:latin typeface="楷体_GB2312" charset="-122"/>
                <a:ea typeface="楷体_GB2312" charset="-122"/>
              </a:rPr>
              <a:t>头痛----神经性头痛或者紧张性头痛</a:t>
            </a:r>
            <a:endParaRPr lang="zh-CN" altLang="en-US" sz="2000">
              <a:latin typeface="楷体_GB2312" charset="-122"/>
              <a:ea typeface="楷体_GB2312" charset="-122"/>
            </a:endParaRPr>
          </a:p>
          <a:p>
            <a:pPr eaLnBrk="1" hangingPunct="1">
              <a:lnSpc>
                <a:spcPct val="90000"/>
              </a:lnSpc>
              <a:buNone/>
            </a:pPr>
            <a:r>
              <a:rPr lang="zh-CN" altLang="en-US" sz="2000">
                <a:latin typeface="楷体_GB2312" charset="-122"/>
                <a:ea typeface="楷体_GB2312" charset="-122"/>
              </a:rPr>
              <a:t>高血压---紧张、忧虑、愤怒、恐惧</a:t>
            </a:r>
            <a:endParaRPr lang="zh-CN" altLang="en-US" sz="2000">
              <a:latin typeface="楷体_GB2312" charset="-122"/>
              <a:ea typeface="楷体_GB2312" charset="-122"/>
            </a:endParaRPr>
          </a:p>
          <a:p>
            <a:pPr eaLnBrk="1" hangingPunct="1">
              <a:lnSpc>
                <a:spcPct val="90000"/>
              </a:lnSpc>
              <a:buNone/>
            </a:pPr>
            <a:r>
              <a:rPr lang="zh-CN" altLang="en-US" sz="2000">
                <a:latin typeface="楷体_GB2312" charset="-122"/>
                <a:ea typeface="楷体_GB2312" charset="-122"/>
              </a:rPr>
              <a:t>冠心病---急躁、激动易致胃、</a:t>
            </a:r>
            <a:endParaRPr lang="zh-CN" altLang="en-US" sz="2000">
              <a:latin typeface="楷体_GB2312" charset="-122"/>
              <a:ea typeface="楷体_GB2312" charset="-122"/>
            </a:endParaRPr>
          </a:p>
          <a:p>
            <a:pPr eaLnBrk="1" hangingPunct="1">
              <a:lnSpc>
                <a:spcPct val="90000"/>
              </a:lnSpc>
              <a:buNone/>
            </a:pPr>
            <a:r>
              <a:rPr lang="zh-CN" altLang="en-US" sz="2000">
                <a:latin typeface="楷体_GB2312" charset="-122"/>
                <a:ea typeface="楷体_GB2312" charset="-122"/>
              </a:rPr>
              <a:t>十二指肠溃疡---胃肠是情绪器官</a:t>
            </a:r>
            <a:endParaRPr lang="zh-CN" altLang="en-US" sz="2000">
              <a:latin typeface="楷体_GB2312" charset="-122"/>
              <a:ea typeface="楷体_GB2312" charset="-122"/>
            </a:endParaRPr>
          </a:p>
          <a:p>
            <a:pPr eaLnBrk="1" hangingPunct="1">
              <a:lnSpc>
                <a:spcPct val="90000"/>
              </a:lnSpc>
              <a:buNone/>
            </a:pPr>
            <a:r>
              <a:rPr lang="zh-CN" altLang="en-US" sz="2000">
                <a:latin typeface="楷体_GB2312" charset="-122"/>
                <a:ea typeface="楷体_GB2312" charset="-122"/>
              </a:rPr>
              <a:t>溃疡性结肠炎----失调</a:t>
            </a:r>
            <a:endParaRPr lang="zh-CN" altLang="en-US" sz="2000">
              <a:latin typeface="楷体_GB2312" charset="-122"/>
              <a:ea typeface="楷体_GB2312" charset="-122"/>
            </a:endParaRPr>
          </a:p>
          <a:p>
            <a:pPr eaLnBrk="1" hangingPunct="1">
              <a:lnSpc>
                <a:spcPct val="90000"/>
              </a:lnSpc>
              <a:buNone/>
            </a:pPr>
            <a:r>
              <a:rPr lang="zh-CN" altLang="en-US" sz="2000">
                <a:latin typeface="楷体_GB2312" charset="-122"/>
                <a:ea typeface="楷体_GB2312" charset="-122"/>
              </a:rPr>
              <a:t>癌症---往往是两种极端性格的人</a:t>
            </a:r>
            <a:endParaRPr lang="zh-CN" altLang="en-US" sz="2000">
              <a:latin typeface="楷体_GB2312" charset="-122"/>
              <a:ea typeface="楷体_GB2312" charset="-122"/>
            </a:endParaRPr>
          </a:p>
          <a:p>
            <a:pPr eaLnBrk="1" hangingPunct="1">
              <a:lnSpc>
                <a:spcPct val="90000"/>
              </a:lnSpc>
              <a:buNone/>
            </a:pPr>
            <a:r>
              <a:rPr lang="zh-CN" altLang="en-US" sz="2000">
                <a:latin typeface="楷体_GB2312" charset="-122"/>
                <a:ea typeface="楷体_GB2312" charset="-122"/>
              </a:rPr>
              <a:t>老年痴呆---目前，发病原因不明，但心理因素可能是诱因。</a:t>
            </a:r>
            <a:endParaRPr lang="zh-CN" altLang="en-US" sz="1800">
              <a:ea typeface="楷体_GB2312" charset="-122"/>
            </a:endParaRPr>
          </a:p>
          <a:p>
            <a:pPr>
              <a:lnSpc>
                <a:spcPct val="90000"/>
              </a:lnSpc>
            </a:pPr>
            <a:endParaRPr lang="zh-CN" altLang="en-US" sz="2400"/>
          </a:p>
        </p:txBody>
      </p:sp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0F8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385" name="Rectangle 2"/>
          <p:cNvSpPr/>
          <p:nvPr>
            <p:ph type="title"/>
          </p:nvPr>
        </p:nvSpPr>
        <p:spPr>
          <a:ln/>
        </p:spPr>
        <p:txBody>
          <a:bodyPr wrap="square" lIns="91440" tIns="45720" rIns="91440" bIns="45720" anchor="ctr"/>
          <a:p>
            <a:r>
              <a:rPr lang="zh-CN" altLang="en-US" sz="4000"/>
              <a:t>养老护理员进行老年人</a:t>
            </a:r>
            <a:br>
              <a:rPr lang="zh-CN" altLang="en-US" sz="4000"/>
            </a:br>
            <a:r>
              <a:rPr lang="zh-CN" altLang="en-US" sz="4000"/>
              <a:t>心理护理的意义</a:t>
            </a:r>
            <a:endParaRPr lang="zh-CN" altLang="en-US" sz="4000"/>
          </a:p>
        </p:txBody>
      </p:sp>
      <p:sp>
        <p:nvSpPr>
          <p:cNvPr id="2386" name="Rectangle 3"/>
          <p:cNvSpPr/>
          <p:nvPr>
            <p:ph type="body"/>
          </p:nvPr>
        </p:nvSpPr>
        <p:spPr>
          <a:ln/>
        </p:spPr>
        <p:txBody>
          <a:bodyPr wrap="square" lIns="91440" tIns="45720" rIns="91440" bIns="45720" anchor="t"/>
          <a:p>
            <a:pPr>
              <a:lnSpc>
                <a:spcPct val="90000"/>
              </a:lnSpc>
            </a:pPr>
            <a:r>
              <a:rPr lang="zh-CN" altLang="en-US"/>
              <a:t>随着现代医学的发展，心理护理已成为现代护理模式的核心</a:t>
            </a:r>
            <a:endParaRPr lang="zh-CN" altLang="en-US"/>
          </a:p>
          <a:p>
            <a:pPr>
              <a:lnSpc>
                <a:spcPct val="90000"/>
              </a:lnSpc>
            </a:pPr>
            <a:r>
              <a:rPr lang="zh-CN" altLang="en-US"/>
              <a:t>人是感情动物，健康状况与心理密切相关俗语讲：心病还得心药治。</a:t>
            </a:r>
            <a:endParaRPr lang="zh-CN" altLang="en-US"/>
          </a:p>
          <a:p>
            <a:pPr>
              <a:lnSpc>
                <a:spcPct val="90000"/>
              </a:lnSpc>
            </a:pPr>
            <a:r>
              <a:rPr lang="zh-CN" altLang="en-US"/>
              <a:t>养老护理员由于其职业特殊性，和老年人密切接触（老人愿意向其倾诉），能充分了解、掌握各个老人的心理状况，如能给予个性化的关怀、照顾、心理调整、疏导，则能达到事半功倍的效果</a:t>
            </a:r>
            <a:endParaRPr lang="zh-CN" altLang="en-US"/>
          </a:p>
        </p:txBody>
      </p:sp>
    </p:spTree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0F8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389" name="Rectangle 2"/>
          <p:cNvSpPr/>
          <p:nvPr>
            <p:ph type="title"/>
          </p:nvPr>
        </p:nvSpPr>
        <p:spPr>
          <a:ln/>
        </p:spPr>
        <p:txBody>
          <a:bodyPr wrap="square" lIns="91440" tIns="45720" rIns="91440" bIns="45720" anchor="ctr"/>
          <a:p>
            <a:r>
              <a:rPr lang="zh-CN" altLang="en-US"/>
              <a:t>养老护理员进行老年人</a:t>
            </a:r>
            <a:br>
              <a:rPr lang="zh-CN" altLang="en-US"/>
            </a:br>
            <a:r>
              <a:rPr lang="zh-CN" altLang="en-US"/>
              <a:t>心理护理的原则</a:t>
            </a:r>
            <a:endParaRPr lang="zh-CN" altLang="en-US"/>
          </a:p>
        </p:txBody>
      </p:sp>
      <p:sp>
        <p:nvSpPr>
          <p:cNvPr id="2390" name="Rectangle 3"/>
          <p:cNvSpPr>
            <a:spLocks noGrp="1"/>
          </p:cNvSpPr>
          <p:nvPr>
            <p:ph type="body"/>
          </p:nvPr>
        </p:nvSpPr>
        <p:spPr>
          <a:ln/>
        </p:spPr>
        <p:txBody>
          <a:bodyPr wrap="square" lIns="91440" tIns="45720" rIns="91440" bIns="45720" anchor="t"/>
          <a:p>
            <a:pPr>
              <a:lnSpc>
                <a:spcPct val="80000"/>
              </a:lnSpc>
            </a:pPr>
            <a:r>
              <a:rPr lang="zh-CN" altLang="en-US"/>
              <a:t>拥有高尚的道德品质</a:t>
            </a:r>
            <a:endParaRPr lang="zh-CN" altLang="en-US"/>
          </a:p>
          <a:p>
            <a:pPr>
              <a:lnSpc>
                <a:spcPct val="80000"/>
              </a:lnSpc>
            </a:pPr>
            <a:r>
              <a:rPr lang="zh-CN" altLang="en-US"/>
              <a:t>具备良好的工作作风---</a:t>
            </a:r>
            <a:r>
              <a:rPr lang="zh-CN" altLang="en-US" b="1">
                <a:solidFill>
                  <a:srgbClr val="FF0066"/>
                </a:solidFill>
                <a:effectLst>
                  <a:outerShdw blurRad="38100" dist="38100" dir="2700000">
                    <a:srgbClr val="C0C0C0"/>
                  </a:outerShdw>
                </a:effectLst>
              </a:rPr>
              <a:t>热心、耐心、细心、</a:t>
            </a:r>
            <a:endParaRPr lang="zh-CN" altLang="en-US" b="1">
              <a:solidFill>
                <a:srgbClr val="FF0066"/>
              </a:solidFill>
              <a:effectLst>
                <a:outerShdw blurRad="38100" dist="38100" dir="2700000">
                  <a:srgbClr val="C0C0C0"/>
                </a:outerShdw>
              </a:effectLst>
            </a:endParaRPr>
          </a:p>
          <a:p>
            <a:pPr>
              <a:lnSpc>
                <a:spcPct val="80000"/>
              </a:lnSpc>
              <a:buFontTx/>
              <a:buNone/>
            </a:pPr>
            <a:r>
              <a:rPr lang="zh-CN" altLang="en-US" b="1">
                <a:solidFill>
                  <a:srgbClr val="FF0066"/>
                </a:solidFill>
                <a:effectLst>
                  <a:outerShdw blurRad="38100" dist="38100" dir="2700000">
                    <a:srgbClr val="C0C0C0"/>
                  </a:outerShdw>
                </a:effectLst>
              </a:rPr>
              <a:t>   爱心</a:t>
            </a:r>
            <a:r>
              <a:rPr lang="zh-CN" altLang="en-US"/>
              <a:t>的原则</a:t>
            </a:r>
            <a:endParaRPr lang="zh-CN" altLang="en-US"/>
          </a:p>
          <a:p>
            <a:pPr>
              <a:lnSpc>
                <a:spcPct val="80000"/>
              </a:lnSpc>
              <a:buFontTx/>
              <a:buNone/>
            </a:pPr>
            <a:r>
              <a:rPr lang="zh-CN" altLang="en-US"/>
              <a:t>掌握个性化护理方式</a:t>
            </a:r>
            <a:endParaRPr lang="zh-CN" altLang="en-US"/>
          </a:p>
          <a:p>
            <a:pPr>
              <a:lnSpc>
                <a:spcPct val="80000"/>
              </a:lnSpc>
              <a:buFontTx/>
              <a:buNone/>
            </a:pPr>
            <a:r>
              <a:rPr lang="zh-CN" altLang="en-US"/>
              <a:t>    每个老年人所受教育、阅历、经济条件、家庭不同，所患疾病不同，性格不同，遇到问题时的心理反应也不同，因此，要有针对性的采取个性化疏导、护理方式，帮助每个老人解除烦恼，以愉快的心情度过晚年。</a:t>
            </a:r>
            <a:endParaRPr lang="zh-CN" altLang="en-US"/>
          </a:p>
        </p:txBody>
      </p:sp>
    </p:spTree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0F8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393" name="Rectangle 2"/>
          <p:cNvSpPr/>
          <p:nvPr/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</a:ln>
        </p:spPr>
        <p:txBody>
          <a:bodyPr anchor="ctr"/>
          <a:p>
            <a:pPr algn="ctr" eaLnBrk="0" hangingPunct="0"/>
            <a:r>
              <a:rPr lang="zh-CN" altLang="en-US" sz="3200" b="1">
                <a:effectLst>
                  <a:outerShdw blurRad="38100" dist="38100" dir="2700000">
                    <a:srgbClr val="C0C0C0"/>
                  </a:outerShdw>
                </a:effectLst>
                <a:latin typeface="楷体_GB2312" charset="-122"/>
                <a:ea typeface="楷体_GB2312" charset="-122"/>
              </a:rPr>
              <a:t>第四节</a:t>
            </a:r>
            <a:r>
              <a:rPr lang="zh-CN" altLang="en-US" sz="3200" b="1">
                <a:effectLst>
                  <a:outerShdw blurRad="38100" dist="38100" dir="2700000">
                    <a:srgbClr val="C0C0C0"/>
                  </a:outerShdw>
                </a:effectLst>
                <a:latin typeface="Calibri" panose="020F0502020204030204" charset="0"/>
                <a:ea typeface="楷体_GB2312" charset="-122"/>
              </a:rPr>
              <a:t>老年人常见疾病护理知识</a:t>
            </a:r>
            <a:endParaRPr lang="zh-CN" altLang="en-US" sz="3200" b="1">
              <a:effectLst>
                <a:outerShdw blurRad="38100" dist="38100" dir="2700000">
                  <a:srgbClr val="C0C0C0"/>
                </a:outerShdw>
              </a:effectLst>
              <a:latin typeface="楷体_GB2312" charset="-122"/>
              <a:ea typeface="楷体_GB2312" charset="-122"/>
            </a:endParaRPr>
          </a:p>
        </p:txBody>
      </p:sp>
      <p:sp>
        <p:nvSpPr>
          <p:cNvPr id="2394" name="Text Box 3"/>
          <p:cNvSpPr/>
          <p:nvPr/>
        </p:nvSpPr>
        <p:spPr>
          <a:xfrm>
            <a:off x="1801813" y="1455738"/>
            <a:ext cx="5057775" cy="79375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p>
            <a:pPr algn="ctr">
              <a:spcBef>
                <a:spcPct val="50000"/>
              </a:spcBef>
            </a:pPr>
            <a:r>
              <a:rPr lang="en-US" altLang="zh-CN" sz="4400" b="1">
                <a:solidFill>
                  <a:srgbClr val="FF3300"/>
                </a:solidFill>
                <a:ea typeface="楷体_GB2312" charset="-122"/>
              </a:rPr>
              <a:t>1</a:t>
            </a:r>
            <a:r>
              <a:rPr lang="zh-CN" altLang="en-US" sz="4400" b="1">
                <a:solidFill>
                  <a:srgbClr val="FF3300"/>
                </a:solidFill>
                <a:ea typeface="楷体_GB2312" charset="-122"/>
              </a:rPr>
              <a:t>、高血压病</a:t>
            </a:r>
            <a:endParaRPr lang="zh-CN" altLang="en-US" sz="4400" b="1">
              <a:solidFill>
                <a:srgbClr val="FF3300"/>
              </a:solidFill>
              <a:ea typeface="楷体_GB2312" charset="-122"/>
            </a:endParaRPr>
          </a:p>
        </p:txBody>
      </p:sp>
      <p:sp>
        <p:nvSpPr>
          <p:cNvPr id="2395" name="Text Box 4"/>
          <p:cNvSpPr/>
          <p:nvPr/>
        </p:nvSpPr>
        <p:spPr>
          <a:xfrm>
            <a:off x="314325" y="2997200"/>
            <a:ext cx="8757920" cy="3272155"/>
          </a:xfrm>
          <a:prstGeom prst="rect">
            <a:avLst/>
          </a:prstGeom>
          <a:noFill/>
          <a:ln w="9525">
            <a:noFill/>
          </a:ln>
        </p:spPr>
        <p:txBody>
          <a:bodyPr/>
          <a:p>
            <a:pPr marL="449580" indent="-449580" algn="l">
              <a:spcBef>
                <a:spcPct val="50000"/>
              </a:spcBef>
            </a:pPr>
            <a:r>
              <a:rPr lang="zh-CN" altLang="en-US" sz="2000" b="1">
                <a:solidFill>
                  <a:srgbClr val="6600FF"/>
                </a:solidFill>
                <a:latin typeface="楷体_GB2312" charset="-122"/>
                <a:ea typeface="楷体_GB2312" charset="-122"/>
              </a:rPr>
              <a:t>临床表现：</a:t>
            </a:r>
            <a:endParaRPr lang="zh-CN" altLang="en-US" sz="2000" b="1">
              <a:solidFill>
                <a:srgbClr val="6600FF"/>
              </a:solidFill>
              <a:latin typeface="楷体_GB2312" charset="-122"/>
              <a:ea typeface="楷体_GB2312" charset="-122"/>
            </a:endParaRPr>
          </a:p>
          <a:p>
            <a:pPr marL="449580" indent="-449580" algn="l">
              <a:spcBef>
                <a:spcPct val="50000"/>
              </a:spcBef>
            </a:pPr>
            <a:r>
              <a:rPr lang="en-US" altLang="zh-CN">
                <a:latin typeface="楷体_GB2312" charset="-122"/>
                <a:ea typeface="楷体_GB2312" charset="-122"/>
              </a:rPr>
              <a:t>1</a:t>
            </a:r>
            <a:r>
              <a:rPr lang="zh-CN" altLang="en-US">
                <a:latin typeface="楷体_GB2312" charset="-122"/>
                <a:ea typeface="楷体_GB2312" charset="-122"/>
              </a:rPr>
              <a:t>、一般表现：头晕、头痛、气急、乏力、耳鸣、心悸等</a:t>
            </a:r>
            <a:endParaRPr lang="zh-CN" altLang="en-US">
              <a:latin typeface="楷体_GB2312" charset="-122"/>
              <a:ea typeface="楷体_GB2312" charset="-122"/>
            </a:endParaRPr>
          </a:p>
          <a:p>
            <a:pPr marL="449580" indent="-449580" algn="l">
              <a:spcBef>
                <a:spcPct val="50000"/>
              </a:spcBef>
            </a:pPr>
            <a:r>
              <a:rPr lang="en-US" altLang="zh-CN">
                <a:latin typeface="楷体_GB2312" charset="-122"/>
                <a:ea typeface="楷体_GB2312" charset="-122"/>
              </a:rPr>
              <a:t>2</a:t>
            </a:r>
            <a:r>
              <a:rPr lang="zh-CN" altLang="en-US">
                <a:latin typeface="楷体_GB2312" charset="-122"/>
                <a:ea typeface="楷体_GB2312" charset="-122"/>
              </a:rPr>
              <a:t>、动脉收缩压≥</a:t>
            </a:r>
            <a:r>
              <a:rPr lang="en-US" altLang="zh-CN">
                <a:latin typeface="楷体_GB2312" charset="-122"/>
                <a:ea typeface="楷体_GB2312" charset="-122"/>
              </a:rPr>
              <a:t>140</a:t>
            </a:r>
            <a:r>
              <a:rPr lang="zh-CN" altLang="en-US">
                <a:latin typeface="楷体_GB2312" charset="-122"/>
                <a:ea typeface="楷体_GB2312" charset="-122"/>
              </a:rPr>
              <a:t>毫米汞柱，舒张压≥</a:t>
            </a:r>
            <a:r>
              <a:rPr lang="en-US" altLang="zh-CN">
                <a:latin typeface="楷体_GB2312" charset="-122"/>
                <a:ea typeface="楷体_GB2312" charset="-122"/>
              </a:rPr>
              <a:t>90</a:t>
            </a:r>
            <a:r>
              <a:rPr lang="zh-CN" altLang="en-US">
                <a:latin typeface="楷体_GB2312" charset="-122"/>
                <a:ea typeface="楷体_GB2312" charset="-122"/>
              </a:rPr>
              <a:t>毫米汞柱</a:t>
            </a:r>
            <a:endParaRPr lang="zh-CN" altLang="en-US">
              <a:latin typeface="楷体_GB2312" charset="-122"/>
              <a:ea typeface="楷体_GB2312" charset="-122"/>
            </a:endParaRPr>
          </a:p>
          <a:p>
            <a:pPr marL="449580" indent="-449580" algn="l">
              <a:spcBef>
                <a:spcPct val="50000"/>
              </a:spcBef>
            </a:pPr>
            <a:r>
              <a:rPr lang="en-US" altLang="zh-CN">
                <a:latin typeface="楷体_GB2312" charset="-122"/>
                <a:ea typeface="楷体_GB2312" charset="-122"/>
              </a:rPr>
              <a:t>3</a:t>
            </a:r>
            <a:r>
              <a:rPr lang="zh-CN" altLang="en-US">
                <a:latin typeface="楷体_GB2312" charset="-122"/>
                <a:ea typeface="楷体_GB2312" charset="-122"/>
              </a:rPr>
              <a:t>、并发症</a:t>
            </a:r>
            <a:endParaRPr lang="zh-CN" altLang="en-US">
              <a:latin typeface="楷体_GB2312" charset="-122"/>
              <a:ea typeface="楷体_GB2312" charset="-122"/>
            </a:endParaRPr>
          </a:p>
          <a:p>
            <a:pPr marL="449580" indent="-449580" algn="l">
              <a:lnSpc>
                <a:spcPct val="120000"/>
              </a:lnSpc>
              <a:spcBef>
                <a:spcPct val="30000"/>
              </a:spcBef>
            </a:pPr>
            <a:r>
              <a:rPr lang="en-US" altLang="zh-CN">
                <a:latin typeface="楷体_GB2312" charset="-122"/>
                <a:ea typeface="楷体_GB2312" charset="-122"/>
              </a:rPr>
              <a:t>4</a:t>
            </a:r>
            <a:r>
              <a:rPr lang="zh-CN" altLang="en-US">
                <a:latin typeface="楷体_GB2312" charset="-122"/>
                <a:ea typeface="楷体_GB2312" charset="-122"/>
              </a:rPr>
              <a:t>、高血压危象。在</a:t>
            </a:r>
            <a:r>
              <a:rPr lang="en-US" altLang="zh-CN">
                <a:latin typeface="楷体_GB2312" charset="-122"/>
                <a:ea typeface="楷体_GB2312" charset="-122"/>
              </a:rPr>
              <a:t>200/120</a:t>
            </a:r>
            <a:r>
              <a:rPr lang="zh-CN" altLang="en-US">
                <a:latin typeface="楷体_GB2312" charset="-122"/>
                <a:ea typeface="楷体_GB2312" charset="-122"/>
              </a:rPr>
              <a:t>毫米汞柱以上</a:t>
            </a:r>
            <a:endParaRPr lang="en-US" altLang="zh-CN">
              <a:latin typeface="楷体_GB2312" charset="-122"/>
              <a:ea typeface="楷体_GB2312" charset="-122"/>
            </a:endParaRPr>
          </a:p>
          <a:p>
            <a:pPr marL="449580" indent="-449580" algn="l">
              <a:lnSpc>
                <a:spcPct val="120000"/>
              </a:lnSpc>
              <a:spcBef>
                <a:spcPct val="30000"/>
              </a:spcBef>
            </a:pPr>
            <a:r>
              <a:rPr lang="zh-CN" altLang="zh-CN" sz="2000" b="1">
                <a:ea typeface="黑体" panose="02010609060101010101" charset="-122"/>
              </a:rPr>
              <a:t>病因</a:t>
            </a:r>
            <a:r>
              <a:rPr lang="zh-CN" altLang="zh-CN" sz="2000" b="1"/>
              <a:t>  </a:t>
            </a:r>
            <a:endParaRPr lang="zh-CN" altLang="zh-CN" sz="2000"/>
          </a:p>
          <a:p>
            <a:pPr marL="449580" indent="-449580" algn="l">
              <a:lnSpc>
                <a:spcPct val="120000"/>
              </a:lnSpc>
              <a:spcBef>
                <a:spcPct val="30000"/>
              </a:spcBef>
            </a:pPr>
            <a:r>
              <a:rPr lang="zh-CN" altLang="zh-CN"/>
              <a:t>老年高血压病的发病原因尚不十分明确，与年龄、肥胖、摄盐量、精神情绪、遗传和个人生活习惯等因素相关。</a:t>
            </a:r>
            <a:endParaRPr lang="zh-CN" altLang="en-US">
              <a:latin typeface="楷体_GB2312" charset="-122"/>
              <a:ea typeface="楷体_GB2312" charset="-122"/>
            </a:endParaRPr>
          </a:p>
        </p:txBody>
      </p:sp>
    </p:spTree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0F8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398" name="Rectangle 2"/>
          <p:cNvSpPr>
            <a:spLocks noGrp="1"/>
          </p:cNvSpPr>
          <p:nvPr>
            <p:ph type="title"/>
          </p:nvPr>
        </p:nvSpPr>
        <p:spPr>
          <a:ln/>
          <a:effectLst>
            <a:outerShdw dist="107763" dir="2699999" algn="ctr" rotWithShape="0">
              <a:schemeClr val="bg2">
                <a:alpha val="50000"/>
              </a:schemeClr>
            </a:outerShdw>
          </a:effectLst>
        </p:spPr>
        <p:txBody>
          <a:bodyPr wrap="square" lIns="91440" tIns="45720" rIns="91440" bIns="45720" anchor="ctr"/>
          <a:p>
            <a:r>
              <a:rPr lang="en-US" altLang="zh-CN">
                <a:ea typeface="华文新魏" charset="-122"/>
              </a:rPr>
              <a:t>1</a:t>
            </a:r>
            <a:r>
              <a:rPr lang="zh-CN" altLang="en-US">
                <a:ea typeface="华文新魏" charset="-122"/>
              </a:rPr>
              <a:t>、高血压病</a:t>
            </a:r>
            <a:endParaRPr lang="zh-CN" altLang="en-US">
              <a:ea typeface="华文新魏" charset="-122"/>
            </a:endParaRPr>
          </a:p>
        </p:txBody>
      </p:sp>
      <p:sp>
        <p:nvSpPr>
          <p:cNvPr id="2399" name="Rectangle 3"/>
          <p:cNvSpPr/>
          <p:nvPr>
            <p:ph type="body"/>
          </p:nvPr>
        </p:nvSpPr>
        <p:spPr>
          <a:ln/>
        </p:spPr>
        <p:txBody>
          <a:bodyPr wrap="square" lIns="91440" tIns="45720" rIns="91440" bIns="45720" anchor="t"/>
          <a:p>
            <a:pPr marL="450850" indent="-450850">
              <a:lnSpc>
                <a:spcPct val="120000"/>
              </a:lnSpc>
              <a:spcBef>
                <a:spcPct val="30000"/>
              </a:spcBef>
              <a:buFontTx/>
              <a:buChar char="•"/>
            </a:pPr>
            <a:r>
              <a:rPr lang="zh-CN" altLang="en-US" sz="2000"/>
              <a:t>并发症：</a:t>
            </a:r>
            <a:endParaRPr lang="zh-CN" altLang="en-US" sz="2000"/>
          </a:p>
          <a:p>
            <a:pPr marL="450850" indent="-450850">
              <a:lnSpc>
                <a:spcPct val="120000"/>
              </a:lnSpc>
              <a:spcBef>
                <a:spcPct val="30000"/>
              </a:spcBef>
              <a:buFontTx/>
              <a:buNone/>
            </a:pPr>
            <a:r>
              <a:rPr lang="zh-CN" altLang="zh-CN" sz="2000"/>
              <a:t>  </a:t>
            </a:r>
            <a:r>
              <a:rPr lang="zh-CN" altLang="en-US" sz="2000"/>
              <a:t>随病程进展，可导致心、脑、肾等脏器损害。</a:t>
            </a:r>
            <a:endParaRPr lang="zh-CN" altLang="en-US" sz="2000"/>
          </a:p>
          <a:p>
            <a:pPr marL="450850" indent="-450850">
              <a:lnSpc>
                <a:spcPct val="120000"/>
              </a:lnSpc>
              <a:spcBef>
                <a:spcPct val="30000"/>
              </a:spcBef>
              <a:buFontTx/>
              <a:buNone/>
            </a:pPr>
            <a:r>
              <a:rPr lang="zh-CN" altLang="en-US" sz="2000"/>
              <a:t>（</a:t>
            </a:r>
            <a:r>
              <a:rPr lang="zh-CN" altLang="zh-CN" sz="2000"/>
              <a:t>1</a:t>
            </a:r>
            <a:r>
              <a:rPr lang="zh-CN" altLang="en-US" sz="2000"/>
              <a:t>）脑部损害：脑中风。</a:t>
            </a:r>
            <a:endParaRPr lang="zh-CN" altLang="en-US" sz="2000"/>
          </a:p>
          <a:p>
            <a:pPr marL="450850" indent="-450850">
              <a:lnSpc>
                <a:spcPct val="120000"/>
              </a:lnSpc>
              <a:spcBef>
                <a:spcPct val="30000"/>
              </a:spcBef>
              <a:buFontTx/>
              <a:buNone/>
            </a:pPr>
            <a:r>
              <a:rPr lang="zh-CN" altLang="en-US" sz="2000"/>
              <a:t>（</a:t>
            </a:r>
            <a:r>
              <a:rPr lang="zh-CN" altLang="zh-CN" sz="2000"/>
              <a:t>2</a:t>
            </a:r>
            <a:r>
              <a:rPr lang="zh-CN" altLang="en-US" sz="2000"/>
              <a:t>）心脏损害：高血压性心脏病。</a:t>
            </a:r>
            <a:endParaRPr lang="zh-CN" altLang="en-US" sz="2000"/>
          </a:p>
          <a:p>
            <a:pPr marL="450850" indent="-450850">
              <a:lnSpc>
                <a:spcPct val="120000"/>
              </a:lnSpc>
              <a:spcBef>
                <a:spcPct val="30000"/>
              </a:spcBef>
              <a:buFontTx/>
              <a:buNone/>
            </a:pPr>
            <a:r>
              <a:rPr lang="zh-CN" altLang="en-US" sz="2000"/>
              <a:t>（</a:t>
            </a:r>
            <a:r>
              <a:rPr lang="zh-CN" altLang="zh-CN" sz="2000"/>
              <a:t>3</a:t>
            </a:r>
            <a:r>
              <a:rPr lang="zh-CN" altLang="en-US" sz="2000"/>
              <a:t>）肾脏损害：高血压肾病，晚期可发展成尿毒症。</a:t>
            </a:r>
            <a:endParaRPr lang="zh-CN" altLang="en-US" sz="2000"/>
          </a:p>
          <a:p>
            <a:pPr marL="450850" indent="-450850">
              <a:lnSpc>
                <a:spcPct val="120000"/>
              </a:lnSpc>
              <a:spcBef>
                <a:spcPct val="30000"/>
              </a:spcBef>
            </a:pPr>
            <a:r>
              <a:rPr lang="zh-CN" altLang="en-US" sz="2400" b="1">
                <a:ea typeface="黑体" panose="02010609060101010101" charset="-122"/>
              </a:rPr>
              <a:t>护理</a:t>
            </a:r>
            <a:endParaRPr lang="zh-CN" altLang="en-US" sz="2400" b="1">
              <a:ea typeface="黑体" panose="02010609060101010101" charset="-122"/>
            </a:endParaRPr>
          </a:p>
          <a:p>
            <a:pPr marL="450850" indent="-450850">
              <a:lnSpc>
                <a:spcPct val="120000"/>
              </a:lnSpc>
              <a:spcBef>
                <a:spcPct val="30000"/>
              </a:spcBef>
              <a:buFontTx/>
              <a:buChar char="•"/>
            </a:pPr>
            <a:r>
              <a:rPr lang="zh-CN" altLang="en-US" sz="2000"/>
              <a:t>向老人介绍高血压病防治知识，合理安排生活，劳逸结合，保持良好心态，避免不良刺激。</a:t>
            </a:r>
            <a:endParaRPr lang="zh-CN" altLang="en-US" sz="2000"/>
          </a:p>
          <a:p>
            <a:pPr marL="450850" indent="-450850">
              <a:lnSpc>
                <a:spcPct val="120000"/>
              </a:lnSpc>
              <a:spcBef>
                <a:spcPct val="30000"/>
              </a:spcBef>
              <a:buFontTx/>
              <a:buChar char="•"/>
            </a:pPr>
            <a:r>
              <a:rPr lang="zh-CN" altLang="en-US" sz="2000"/>
              <a:t>劝戒老人改变不良生活习惯，戒烟忌酒，保证充足睡眠。</a:t>
            </a:r>
            <a:endParaRPr lang="zh-CN" altLang="en-US" sz="2000"/>
          </a:p>
        </p:txBody>
      </p:sp>
    </p:spTree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0F8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402" name="Rectangle 2"/>
          <p:cNvSpPr>
            <a:spLocks noGrp="1"/>
          </p:cNvSpPr>
          <p:nvPr>
            <p:ph type="title"/>
          </p:nvPr>
        </p:nvSpPr>
        <p:spPr>
          <a:ln/>
          <a:effectLst>
            <a:outerShdw dist="107763" dir="2699999" algn="ctr" rotWithShape="0">
              <a:schemeClr val="bg2">
                <a:alpha val="50000"/>
              </a:schemeClr>
            </a:outerShdw>
          </a:effectLst>
        </p:spPr>
        <p:txBody>
          <a:bodyPr wrap="square" lIns="91440" tIns="45720" rIns="91440" bIns="45720" anchor="ctr"/>
          <a:p>
            <a:r>
              <a:rPr lang="en-US" altLang="zh-CN">
                <a:ea typeface="华文新魏" charset="-122"/>
              </a:rPr>
              <a:t>1</a:t>
            </a:r>
            <a:r>
              <a:rPr lang="zh-CN" altLang="en-US">
                <a:ea typeface="华文新魏" charset="-122"/>
              </a:rPr>
              <a:t>、高血压病</a:t>
            </a:r>
            <a:endParaRPr lang="zh-CN" altLang="en-US">
              <a:ea typeface="华文新魏" charset="-122"/>
            </a:endParaRPr>
          </a:p>
        </p:txBody>
      </p:sp>
      <p:sp>
        <p:nvSpPr>
          <p:cNvPr id="2403" name="Rectangle 3"/>
          <p:cNvSpPr/>
          <p:nvPr>
            <p:ph type="body"/>
          </p:nvPr>
        </p:nvSpPr>
        <p:spPr>
          <a:xfrm>
            <a:off x="280988" y="1647825"/>
            <a:ext cx="7862887" cy="5076825"/>
          </a:xfrm>
          <a:ln/>
        </p:spPr>
        <p:txBody>
          <a:bodyPr wrap="square" lIns="91440" tIns="45720" rIns="91440" bIns="45720" anchor="t"/>
          <a:p>
            <a:pPr marL="609600" indent="-609600">
              <a:lnSpc>
                <a:spcPct val="120000"/>
              </a:lnSpc>
              <a:spcBef>
                <a:spcPct val="30000"/>
              </a:spcBef>
              <a:buFontTx/>
              <a:buChar char="•"/>
            </a:pPr>
            <a:r>
              <a:rPr lang="zh-CN" altLang="en-US" sz="2000"/>
              <a:t>养成定时排便习惯，多吃蔬菜、水果和富含植物纤维的食物，适量饮水，保持大便通畅。</a:t>
            </a:r>
            <a:endParaRPr lang="zh-CN" altLang="en-US" sz="2000"/>
          </a:p>
          <a:p>
            <a:pPr marL="609600" indent="-609600">
              <a:lnSpc>
                <a:spcPct val="120000"/>
              </a:lnSpc>
              <a:spcBef>
                <a:spcPct val="30000"/>
              </a:spcBef>
              <a:buFontTx/>
              <a:buChar char="•"/>
            </a:pPr>
            <a:r>
              <a:rPr lang="zh-CN" altLang="en-US" sz="2000"/>
              <a:t>定期测量血压，坚持长期服药，保持血压在正常的范围。</a:t>
            </a:r>
            <a:endParaRPr lang="zh-CN" altLang="en-US" sz="2000"/>
          </a:p>
          <a:p>
            <a:pPr marL="609600" indent="-609600">
              <a:lnSpc>
                <a:spcPct val="120000"/>
              </a:lnSpc>
              <a:spcBef>
                <a:spcPct val="30000"/>
              </a:spcBef>
              <a:buFontTx/>
              <a:buChar char="•"/>
            </a:pPr>
            <a:r>
              <a:rPr lang="zh-CN" altLang="en-US" sz="2000"/>
              <a:t>给老人提供低盐（</a:t>
            </a:r>
            <a:r>
              <a:rPr lang="zh-CN" altLang="zh-CN" sz="2000">
                <a:solidFill>
                  <a:schemeClr val="tx2"/>
                </a:solidFill>
              </a:rPr>
              <a:t>3</a:t>
            </a:r>
            <a:r>
              <a:rPr lang="zh-CN" altLang="en-US" sz="2000">
                <a:solidFill>
                  <a:schemeClr val="tx2"/>
                </a:solidFill>
              </a:rPr>
              <a:t>－</a:t>
            </a:r>
            <a:r>
              <a:rPr lang="zh-CN" altLang="zh-CN" sz="2000">
                <a:solidFill>
                  <a:schemeClr val="tx2"/>
                </a:solidFill>
              </a:rPr>
              <a:t>5</a:t>
            </a:r>
            <a:r>
              <a:rPr lang="zh-CN" altLang="en-US" sz="2000">
                <a:solidFill>
                  <a:schemeClr val="tx2"/>
                </a:solidFill>
              </a:rPr>
              <a:t>克</a:t>
            </a:r>
            <a:r>
              <a:rPr lang="zh-CN" altLang="zh-CN" sz="2000">
                <a:solidFill>
                  <a:schemeClr val="tx2"/>
                </a:solidFill>
              </a:rPr>
              <a:t>/</a:t>
            </a:r>
            <a:r>
              <a:rPr lang="zh-CN" altLang="en-US" sz="2000">
                <a:solidFill>
                  <a:schemeClr val="tx2"/>
                </a:solidFill>
              </a:rPr>
              <a:t>日</a:t>
            </a:r>
            <a:r>
              <a:rPr lang="zh-CN" altLang="en-US" sz="2000"/>
              <a:t>）、低脂、低胆固醇饮食，肥胖老人应适当限制热量摄入，以减轻体重。</a:t>
            </a:r>
            <a:endParaRPr lang="zh-CN" altLang="en-US" sz="2000"/>
          </a:p>
          <a:p>
            <a:pPr marL="609600" indent="-609600">
              <a:lnSpc>
                <a:spcPct val="120000"/>
              </a:lnSpc>
              <a:spcBef>
                <a:spcPct val="30000"/>
              </a:spcBef>
              <a:buFontTx/>
              <a:buChar char="•"/>
            </a:pPr>
            <a:r>
              <a:rPr lang="zh-CN" altLang="en-US" sz="2000"/>
              <a:t>适量运动。</a:t>
            </a:r>
            <a:endParaRPr lang="zh-CN" altLang="en-US" sz="2000"/>
          </a:p>
          <a:p>
            <a:pPr marL="609600" indent="-609600">
              <a:lnSpc>
                <a:spcPct val="120000"/>
              </a:lnSpc>
              <a:spcBef>
                <a:spcPct val="30000"/>
              </a:spcBef>
              <a:buFontTx/>
              <a:buChar char="•"/>
            </a:pPr>
            <a:r>
              <a:rPr lang="zh-CN" altLang="en-US" sz="2000"/>
              <a:t>一旦发现血压持续升高或出现头晕、头痛、恶心等症状，应停止一切活动，嘱老人放松，就地休息，做好安抚，并及时报告家属和医生。</a:t>
            </a:r>
            <a:endParaRPr lang="zh-CN" altLang="en-US" sz="2000"/>
          </a:p>
        </p:txBody>
      </p:sp>
    </p:spTree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0F8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406" name="Rectangle 2"/>
          <p:cNvSpPr>
            <a:spLocks noGrp="1"/>
          </p:cNvSpPr>
          <p:nvPr>
            <p:ph type="title"/>
          </p:nvPr>
        </p:nvSpPr>
        <p:spPr>
          <a:ln/>
          <a:effectLst>
            <a:outerShdw dist="107763" dir="2699999" algn="ctr" rotWithShape="0">
              <a:schemeClr val="bg2">
                <a:alpha val="50000"/>
              </a:schemeClr>
            </a:outerShdw>
          </a:effectLst>
        </p:spPr>
        <p:txBody>
          <a:bodyPr wrap="square" lIns="91440" tIns="45720" rIns="91440" bIns="45720" anchor="ctr"/>
          <a:p>
            <a:r>
              <a:rPr lang="en-US" altLang="zh-CN">
                <a:ea typeface="华文新魏" charset="-122"/>
              </a:rPr>
              <a:t>1</a:t>
            </a:r>
            <a:r>
              <a:rPr lang="zh-CN" altLang="en-US">
                <a:ea typeface="华文新魏" charset="-122"/>
              </a:rPr>
              <a:t>、高血压病</a:t>
            </a:r>
            <a:endParaRPr lang="zh-CN" altLang="en-US">
              <a:ea typeface="华文新魏" charset="-122"/>
            </a:endParaRPr>
          </a:p>
        </p:txBody>
      </p:sp>
      <p:sp>
        <p:nvSpPr>
          <p:cNvPr id="2407" name="Rectangle 3"/>
          <p:cNvSpPr/>
          <p:nvPr>
            <p:ph type="body"/>
          </p:nvPr>
        </p:nvSpPr>
        <p:spPr>
          <a:xfrm>
            <a:off x="266700" y="1382713"/>
            <a:ext cx="7959725" cy="476250"/>
          </a:xfrm>
          <a:ln/>
        </p:spPr>
        <p:txBody>
          <a:bodyPr wrap="square" lIns="91440" tIns="45720" rIns="91440" bIns="45720" anchor="t"/>
          <a:p>
            <a:pPr marL="262255" indent="-262255">
              <a:lnSpc>
                <a:spcPct val="120000"/>
              </a:lnSpc>
              <a:spcBef>
                <a:spcPct val="30000"/>
              </a:spcBef>
              <a:buFontTx/>
              <a:buNone/>
            </a:pPr>
            <a:r>
              <a:rPr lang="zh-CN" altLang="en-US" sz="2000">
                <a:solidFill>
                  <a:schemeClr val="tx2"/>
                </a:solidFill>
                <a:ea typeface="黑体" panose="02010609060101010101" charset="-122"/>
              </a:rPr>
              <a:t>三个半分钟、三个半小时</a:t>
            </a:r>
            <a:r>
              <a:rPr lang="zh-CN" altLang="en-US" sz="2000">
                <a:ea typeface="黑体" panose="02010609060101010101" charset="-122"/>
              </a:rPr>
              <a:t>最简单、有效预防高血压并发症的方法</a:t>
            </a:r>
            <a:endParaRPr lang="zh-CN" altLang="en-US" sz="2000">
              <a:ea typeface="黑体" panose="02010609060101010101" charset="-122"/>
            </a:endParaRPr>
          </a:p>
        </p:txBody>
      </p:sp>
      <p:sp>
        <p:nvSpPr>
          <p:cNvPr id="2408" name="Rectangle 4"/>
          <p:cNvSpPr/>
          <p:nvPr/>
        </p:nvSpPr>
        <p:spPr>
          <a:xfrm>
            <a:off x="1189038" y="2276475"/>
            <a:ext cx="2303462" cy="376238"/>
          </a:xfrm>
          <a:prstGeom prst="rect">
            <a:avLst/>
          </a:prstGeom>
          <a:ln>
            <a:headEnd type="none" w="med" len="med"/>
            <a:tailEnd type="none" w="med" len="med"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anchor="ctr"/>
          <a:p>
            <a:r>
              <a:rPr lang="zh-CN" altLang="en-US">
                <a:ea typeface="黑体" panose="02010609060101010101" charset="-122"/>
              </a:rPr>
              <a:t>醒来躺在床上半分钟</a:t>
            </a:r>
            <a:r>
              <a:rPr lang="zh-CN" altLang="en-US"/>
              <a:t> </a:t>
            </a:r>
            <a:endParaRPr lang="zh-CN" altLang="en-US"/>
          </a:p>
        </p:txBody>
      </p:sp>
      <p:sp>
        <p:nvSpPr>
          <p:cNvPr id="2409" name="Rectangle 5"/>
          <p:cNvSpPr/>
          <p:nvPr/>
        </p:nvSpPr>
        <p:spPr>
          <a:xfrm>
            <a:off x="1189038" y="2908300"/>
            <a:ext cx="2303462" cy="376238"/>
          </a:xfrm>
          <a:prstGeom prst="rect">
            <a:avLst/>
          </a:prstGeom>
          <a:ln>
            <a:headEnd type="none" w="med" len="med"/>
            <a:tailEnd type="none" w="med" len="med"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anchor="ctr"/>
          <a:p>
            <a:r>
              <a:rPr lang="zh-CN" altLang="en-US">
                <a:ea typeface="黑体" panose="02010609060101010101" charset="-122"/>
              </a:rPr>
              <a:t>坐 起 来 又 坐半分钟</a:t>
            </a:r>
            <a:r>
              <a:rPr lang="zh-CN" altLang="en-US"/>
              <a:t> </a:t>
            </a:r>
            <a:endParaRPr lang="zh-CN" altLang="en-US"/>
          </a:p>
        </p:txBody>
      </p:sp>
      <p:sp>
        <p:nvSpPr>
          <p:cNvPr id="2410" name="Rectangle 6"/>
          <p:cNvSpPr/>
          <p:nvPr/>
        </p:nvSpPr>
        <p:spPr>
          <a:xfrm>
            <a:off x="1187450" y="3557588"/>
            <a:ext cx="2314575" cy="376237"/>
          </a:xfrm>
          <a:prstGeom prst="rect">
            <a:avLst/>
          </a:prstGeom>
          <a:ln>
            <a:headEnd type="none" w="med" len="med"/>
            <a:tailEnd type="none" w="med" len="med"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anchor="ctr"/>
          <a:p>
            <a:r>
              <a:rPr lang="zh-CN" altLang="en-US">
                <a:ea typeface="黑体" panose="02010609060101010101" charset="-122"/>
              </a:rPr>
              <a:t>两腿垂在床沿半分钟</a:t>
            </a:r>
            <a:r>
              <a:rPr lang="zh-CN" altLang="en-US"/>
              <a:t> </a:t>
            </a:r>
            <a:endParaRPr lang="zh-CN" altLang="en-US"/>
          </a:p>
        </p:txBody>
      </p:sp>
      <p:sp>
        <p:nvSpPr>
          <p:cNvPr id="2411" name="Rectangle 7"/>
          <p:cNvSpPr/>
          <p:nvPr/>
        </p:nvSpPr>
        <p:spPr>
          <a:xfrm>
            <a:off x="1189038" y="4365625"/>
            <a:ext cx="2303462" cy="376238"/>
          </a:xfrm>
          <a:prstGeom prst="rect">
            <a:avLst/>
          </a:prstGeom>
          <a:ln>
            <a:headEnd type="none" w="med" len="med"/>
            <a:tailEnd type="none" w="med" len="med"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anchor="ctr"/>
          <a:p>
            <a:r>
              <a:rPr lang="zh-CN" altLang="en-US">
                <a:ea typeface="黑体" panose="02010609060101010101" charset="-122"/>
              </a:rPr>
              <a:t>早上起来运动半小时</a:t>
            </a:r>
            <a:endParaRPr lang="zh-CN" altLang="en-US">
              <a:ea typeface="黑体" panose="02010609060101010101" charset="-122"/>
            </a:endParaRPr>
          </a:p>
        </p:txBody>
      </p:sp>
      <p:sp>
        <p:nvSpPr>
          <p:cNvPr id="2412" name="Rectangle 8"/>
          <p:cNvSpPr/>
          <p:nvPr/>
        </p:nvSpPr>
        <p:spPr>
          <a:xfrm>
            <a:off x="1189038" y="4951413"/>
            <a:ext cx="2303462" cy="376237"/>
          </a:xfrm>
          <a:prstGeom prst="rect">
            <a:avLst/>
          </a:prstGeom>
          <a:ln>
            <a:headEnd type="none" w="med" len="med"/>
            <a:tailEnd type="none" w="med" len="med"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anchor="ctr"/>
          <a:p>
            <a:r>
              <a:rPr lang="zh-CN" altLang="en-US">
                <a:ea typeface="黑体" panose="02010609060101010101" charset="-122"/>
              </a:rPr>
              <a:t>午  睡  半  小  时</a:t>
            </a:r>
            <a:endParaRPr lang="zh-CN" altLang="en-US">
              <a:ea typeface="黑体" panose="02010609060101010101" charset="-122"/>
            </a:endParaRPr>
          </a:p>
        </p:txBody>
      </p:sp>
      <p:sp>
        <p:nvSpPr>
          <p:cNvPr id="2413" name="Rectangle 9"/>
          <p:cNvSpPr/>
          <p:nvPr/>
        </p:nvSpPr>
        <p:spPr>
          <a:xfrm>
            <a:off x="1177925" y="5573713"/>
            <a:ext cx="2314575" cy="376237"/>
          </a:xfrm>
          <a:prstGeom prst="rect">
            <a:avLst/>
          </a:prstGeom>
          <a:ln>
            <a:headEnd type="none" w="med" len="med"/>
            <a:tailEnd type="none" w="med" len="med"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anchor="ctr"/>
          <a:p>
            <a:r>
              <a:rPr lang="zh-CN" altLang="en-US">
                <a:ea typeface="黑体" panose="02010609060101010101" charset="-122"/>
              </a:rPr>
              <a:t>晚上漫步行走半小时</a:t>
            </a:r>
            <a:endParaRPr lang="zh-CN" altLang="en-US">
              <a:ea typeface="黑体" panose="02010609060101010101" charset="-122"/>
            </a:endParaRPr>
          </a:p>
        </p:txBody>
      </p:sp>
      <p:sp>
        <p:nvSpPr>
          <p:cNvPr id="2414" name="Rectangle 10"/>
          <p:cNvSpPr/>
          <p:nvPr/>
        </p:nvSpPr>
        <p:spPr>
          <a:xfrm>
            <a:off x="250825" y="2420938"/>
            <a:ext cx="433388" cy="1368425"/>
          </a:xfrm>
          <a:prstGeom prst="rect">
            <a:avLst/>
          </a:prstGeom>
          <a:solidFill>
            <a:srgbClr val="FFFF99"/>
          </a:solidFill>
          <a:ln w="9525" cap="flat" cmpd="sng">
            <a:solidFill>
              <a:srgbClr val="000000"/>
            </a:solidFill>
            <a:prstDash val="solid"/>
            <a:miter/>
            <a:headEnd type="none" w="med" len="med"/>
            <a:tailEnd type="none" w="med" len="med"/>
          </a:ln>
          <a:effectLst>
            <a:outerShdw dist="107763" dir="2699999" algn="ctr" rotWithShape="0">
              <a:schemeClr val="bg2">
                <a:alpha val="50000"/>
              </a:schemeClr>
            </a:outerShdw>
          </a:effectLst>
        </p:spPr>
        <p:txBody>
          <a:bodyPr vert="eaVert" wrap="none" anchor="ctr"/>
          <a:p>
            <a:pPr algn="ctr"/>
            <a:r>
              <a:rPr lang="zh-CN" altLang="en-US">
                <a:solidFill>
                  <a:srgbClr val="FF0066"/>
                </a:solidFill>
                <a:ea typeface="黑体" panose="02010609060101010101" charset="-122"/>
              </a:rPr>
              <a:t>三个半分钟</a:t>
            </a:r>
            <a:endParaRPr lang="zh-CN" altLang="en-US">
              <a:solidFill>
                <a:srgbClr val="FF0066"/>
              </a:solidFill>
              <a:ea typeface="黑体" panose="02010609060101010101" charset="-122"/>
            </a:endParaRPr>
          </a:p>
        </p:txBody>
      </p:sp>
      <p:sp>
        <p:nvSpPr>
          <p:cNvPr id="2415" name="Rectangle 11"/>
          <p:cNvSpPr/>
          <p:nvPr/>
        </p:nvSpPr>
        <p:spPr>
          <a:xfrm>
            <a:off x="250825" y="4437063"/>
            <a:ext cx="433388" cy="1368425"/>
          </a:xfrm>
          <a:prstGeom prst="rect">
            <a:avLst/>
          </a:prstGeom>
          <a:solidFill>
            <a:srgbClr val="FFFF99"/>
          </a:solidFill>
          <a:ln w="9525" cap="flat" cmpd="sng">
            <a:solidFill>
              <a:srgbClr val="000000"/>
            </a:solidFill>
            <a:prstDash val="solid"/>
            <a:miter/>
            <a:headEnd type="none" w="med" len="med"/>
            <a:tailEnd type="none" w="med" len="med"/>
          </a:ln>
          <a:effectLst>
            <a:outerShdw dist="107763" dir="2699999" algn="ctr" rotWithShape="0">
              <a:schemeClr val="bg2">
                <a:alpha val="50000"/>
              </a:schemeClr>
            </a:outerShdw>
          </a:effectLst>
        </p:spPr>
        <p:txBody>
          <a:bodyPr vert="eaVert" wrap="none" anchor="ctr"/>
          <a:p>
            <a:pPr algn="ctr"/>
            <a:r>
              <a:rPr lang="zh-CN" altLang="en-US">
                <a:solidFill>
                  <a:srgbClr val="FF0066"/>
                </a:solidFill>
                <a:ea typeface="黑体" panose="02010609060101010101" charset="-122"/>
              </a:rPr>
              <a:t>三个半小时</a:t>
            </a:r>
            <a:endParaRPr lang="zh-CN" altLang="en-US">
              <a:solidFill>
                <a:srgbClr val="FF0066"/>
              </a:solidFill>
              <a:ea typeface="黑体" panose="02010609060101010101" charset="-122"/>
            </a:endParaRPr>
          </a:p>
        </p:txBody>
      </p:sp>
      <p:sp>
        <p:nvSpPr>
          <p:cNvPr id="2416" name="AutoShape 12"/>
          <p:cNvSpPr/>
          <p:nvPr/>
        </p:nvSpPr>
        <p:spPr>
          <a:xfrm>
            <a:off x="958850" y="2495550"/>
            <a:ext cx="76200" cy="1409700"/>
          </a:xfrm>
          <a:prstGeom prst="leftBrace">
            <a:avLst>
              <a:gd name="adj1" fmla="val 154166"/>
              <a:gd name="adj2" fmla="val 50000"/>
            </a:avLst>
          </a:prstGeom>
          <a:noFill/>
          <a:ln w="38100" cap="flat" cmpd="sng">
            <a:solidFill>
              <a:srgbClr val="800080"/>
            </a:solidFill>
            <a:prstDash val="solid"/>
            <a:headEnd type="none" w="med" len="med"/>
            <a:tailEnd type="none" w="med" len="med"/>
          </a:ln>
        </p:spPr>
        <p:txBody>
          <a:bodyPr wrap="none" anchor="ctr"/>
          <a:p>
            <a:pPr algn="ctr"/>
            <a:endParaRPr lang="zh-CN" altLang="zh-CN">
              <a:solidFill>
                <a:schemeClr val="folHlink"/>
              </a:solidFill>
            </a:endParaRPr>
          </a:p>
        </p:txBody>
      </p:sp>
      <p:sp>
        <p:nvSpPr>
          <p:cNvPr id="2417" name="AutoShape 13"/>
          <p:cNvSpPr/>
          <p:nvPr/>
        </p:nvSpPr>
        <p:spPr>
          <a:xfrm>
            <a:off x="958850" y="4646613"/>
            <a:ext cx="76200" cy="1409700"/>
          </a:xfrm>
          <a:prstGeom prst="leftBrace">
            <a:avLst>
              <a:gd name="adj1" fmla="val 154166"/>
              <a:gd name="adj2" fmla="val 50000"/>
            </a:avLst>
          </a:prstGeom>
          <a:noFill/>
          <a:ln w="38100" cap="flat" cmpd="sng">
            <a:solidFill>
              <a:srgbClr val="800080"/>
            </a:solidFill>
            <a:prstDash val="solid"/>
            <a:headEnd type="none" w="med" len="med"/>
            <a:tailEnd type="none" w="med" len="med"/>
          </a:ln>
        </p:spPr>
        <p:txBody>
          <a:bodyPr wrap="none" anchor="ctr"/>
          <a:p>
            <a:pPr algn="ctr"/>
            <a:endParaRPr lang="zh-CN" altLang="zh-CN">
              <a:solidFill>
                <a:schemeClr val="folHlink"/>
              </a:solidFill>
            </a:endParaRPr>
          </a:p>
        </p:txBody>
      </p:sp>
      <p:sp>
        <p:nvSpPr>
          <p:cNvPr id="2418" name="Rectangle 14"/>
          <p:cNvSpPr/>
          <p:nvPr/>
        </p:nvSpPr>
        <p:spPr>
          <a:xfrm>
            <a:off x="4481513" y="2578100"/>
            <a:ext cx="3681412" cy="1038225"/>
          </a:xfrm>
          <a:prstGeom prst="rect">
            <a:avLst/>
          </a:prstGeom>
          <a:noFill/>
          <a:ln w="9525">
            <a:noFill/>
          </a:ln>
        </p:spPr>
        <p:txBody>
          <a:bodyPr anchor="ctr">
            <a:spAutoFit/>
          </a:bodyPr>
          <a:p>
            <a:r>
              <a:rPr lang="zh-CN" altLang="en-US" sz="2000">
                <a:ea typeface="黑体" panose="02010609060101010101" charset="-122"/>
              </a:rPr>
              <a:t>预防体位性低血压、脑缺血、摔倒、骨折，减少脑中风、心肌梗塞和猝死事件发生。</a:t>
            </a:r>
            <a:r>
              <a:rPr lang="zh-CN" altLang="en-US"/>
              <a:t> </a:t>
            </a:r>
            <a:endParaRPr lang="zh-CN" altLang="en-US"/>
          </a:p>
        </p:txBody>
      </p:sp>
      <p:sp>
        <p:nvSpPr>
          <p:cNvPr id="2419" name="Text Box 15"/>
          <p:cNvSpPr/>
          <p:nvPr/>
        </p:nvSpPr>
        <p:spPr>
          <a:xfrm>
            <a:off x="4560888" y="4943475"/>
            <a:ext cx="3527425" cy="409575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p>
            <a:pPr>
              <a:spcBef>
                <a:spcPct val="50000"/>
              </a:spcBef>
            </a:pPr>
            <a:r>
              <a:rPr lang="zh-CN" altLang="en-US" sz="2000">
                <a:ea typeface="黑体" panose="02010609060101010101" charset="-122"/>
              </a:rPr>
              <a:t>增强体质，提高生活质量</a:t>
            </a:r>
            <a:endParaRPr lang="zh-CN" altLang="en-US" sz="2000">
              <a:ea typeface="黑体" panose="02010609060101010101" charset="-122"/>
            </a:endParaRPr>
          </a:p>
        </p:txBody>
      </p:sp>
    </p:spTree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0F8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422" name="Rectangle 2"/>
          <p:cNvSpPr>
            <a:spLocks noGrp="1"/>
          </p:cNvSpPr>
          <p:nvPr>
            <p:ph type="title"/>
          </p:nvPr>
        </p:nvSpPr>
        <p:spPr>
          <a:ln/>
          <a:effectLst>
            <a:outerShdw dist="107763" dir="2699999" algn="ctr" rotWithShape="0">
              <a:schemeClr val="bg2">
                <a:alpha val="50000"/>
              </a:schemeClr>
            </a:outerShdw>
          </a:effectLst>
        </p:spPr>
        <p:txBody>
          <a:bodyPr wrap="square" lIns="91440" tIns="45720" rIns="91440" bIns="45720" anchor="ctr"/>
          <a:p>
            <a:r>
              <a:rPr lang="en-US" altLang="zh-CN">
                <a:ea typeface="华文新魏" charset="-122"/>
              </a:rPr>
              <a:t>2</a:t>
            </a:r>
            <a:r>
              <a:rPr lang="zh-CN" altLang="en-US">
                <a:ea typeface="华文新魏" charset="-122"/>
              </a:rPr>
              <a:t>、冠心病</a:t>
            </a:r>
            <a:endParaRPr lang="zh-CN" altLang="en-US">
              <a:ea typeface="华文新魏" charset="-122"/>
            </a:endParaRPr>
          </a:p>
        </p:txBody>
      </p:sp>
      <p:sp>
        <p:nvSpPr>
          <p:cNvPr id="2423" name="Rectangle 3"/>
          <p:cNvSpPr/>
          <p:nvPr>
            <p:ph type="body"/>
          </p:nvPr>
        </p:nvSpPr>
        <p:spPr>
          <a:xfrm>
            <a:off x="280988" y="1647825"/>
            <a:ext cx="7862887" cy="5002213"/>
          </a:xfrm>
          <a:ln/>
        </p:spPr>
        <p:txBody>
          <a:bodyPr wrap="square" lIns="91440" tIns="45720" rIns="91440" bIns="45720" anchor="t"/>
          <a:p>
            <a:pPr marL="449580" indent="-449580">
              <a:lnSpc>
                <a:spcPct val="120000"/>
              </a:lnSpc>
              <a:spcBef>
                <a:spcPct val="35000"/>
              </a:spcBef>
            </a:pPr>
            <a:r>
              <a:rPr lang="zh-CN" altLang="en-US" sz="2800" b="1">
                <a:ea typeface="黑体" panose="02010609060101010101" charset="-122"/>
              </a:rPr>
              <a:t>护理</a:t>
            </a:r>
            <a:endParaRPr lang="zh-CN" altLang="en-US" sz="2800" b="1">
              <a:ea typeface="黑体" panose="02010609060101010101" charset="-122"/>
            </a:endParaRPr>
          </a:p>
          <a:p>
            <a:pPr marL="449580" indent="-449580">
              <a:lnSpc>
                <a:spcPct val="120000"/>
              </a:lnSpc>
              <a:spcBef>
                <a:spcPct val="35000"/>
              </a:spcBef>
            </a:pPr>
            <a:r>
              <a:rPr lang="zh-CN" altLang="en-US" sz="2400" b="1"/>
              <a:t>发作时急救：</a:t>
            </a:r>
            <a:endParaRPr lang="zh-CN" altLang="en-US" sz="2400" b="1"/>
          </a:p>
          <a:p>
            <a:pPr marL="449580" indent="-449580">
              <a:lnSpc>
                <a:spcPct val="120000"/>
              </a:lnSpc>
              <a:spcBef>
                <a:spcPct val="35000"/>
              </a:spcBef>
              <a:buFontTx/>
              <a:buChar char="•"/>
            </a:pPr>
            <a:r>
              <a:rPr lang="zh-CN" altLang="en-US" sz="2400"/>
              <a:t>心绞痛发作时立即停止活动，就地休息，协助老人采取舒适的体位，解开衣领，安慰老人，以减少心肌耗氧量。</a:t>
            </a:r>
            <a:endParaRPr lang="zh-CN" altLang="en-US" sz="2400"/>
          </a:p>
          <a:p>
            <a:pPr marL="449580" indent="-449580">
              <a:lnSpc>
                <a:spcPct val="120000"/>
              </a:lnSpc>
              <a:spcBef>
                <a:spcPct val="35000"/>
              </a:spcBef>
              <a:buFontTx/>
              <a:buChar char="•"/>
            </a:pPr>
            <a:r>
              <a:rPr lang="zh-CN" altLang="en-US" sz="2400"/>
              <a:t>立即给予硝酸甘油（</a:t>
            </a:r>
            <a:r>
              <a:rPr lang="zh-CN" altLang="zh-CN" sz="2400"/>
              <a:t>0.3㎎</a:t>
            </a:r>
            <a:r>
              <a:rPr lang="zh-CN" altLang="en-US" sz="2400"/>
              <a:t>～</a:t>
            </a:r>
            <a:r>
              <a:rPr lang="zh-CN" altLang="zh-CN" sz="2400"/>
              <a:t>0.6㎎</a:t>
            </a:r>
            <a:r>
              <a:rPr lang="zh-CN" altLang="en-US" sz="2400"/>
              <a:t>）或消心痛（</a:t>
            </a:r>
            <a:r>
              <a:rPr lang="zh-CN" altLang="zh-CN" sz="2400"/>
              <a:t>5</a:t>
            </a:r>
            <a:r>
              <a:rPr lang="zh-CN" altLang="en-US" sz="2400"/>
              <a:t>～</a:t>
            </a:r>
            <a:r>
              <a:rPr lang="zh-CN" altLang="zh-CN" sz="2400"/>
              <a:t>10㎎</a:t>
            </a:r>
            <a:r>
              <a:rPr lang="zh-CN" altLang="en-US" sz="2400"/>
              <a:t>）等急救药舌下含服。</a:t>
            </a:r>
            <a:endParaRPr lang="zh-CN" altLang="en-US" sz="2400"/>
          </a:p>
          <a:p>
            <a:pPr marL="449580" indent="-449580">
              <a:lnSpc>
                <a:spcPct val="120000"/>
              </a:lnSpc>
              <a:spcBef>
                <a:spcPct val="35000"/>
              </a:spcBef>
              <a:buFontTx/>
              <a:buAutoNum type="arabicPeriod"/>
            </a:pPr>
            <a:r>
              <a:rPr lang="zh-CN" altLang="en-US" sz="2400"/>
              <a:t>上述处理</a:t>
            </a:r>
            <a:r>
              <a:rPr lang="zh-CN" altLang="en-US" sz="2400">
                <a:solidFill>
                  <a:schemeClr val="tx2"/>
                </a:solidFill>
              </a:rPr>
              <a:t>的同时</a:t>
            </a:r>
            <a:r>
              <a:rPr lang="zh-CN" altLang="en-US" sz="2400"/>
              <a:t>立即通知家属、值班医生，或直接拨打</a:t>
            </a:r>
            <a:r>
              <a:rPr lang="zh-CN" altLang="zh-CN" sz="2400"/>
              <a:t>120</a:t>
            </a:r>
            <a:r>
              <a:rPr lang="zh-CN" altLang="en-US" sz="2400"/>
              <a:t>急救电话。</a:t>
            </a:r>
            <a:r>
              <a:rPr lang="zh-CN" altLang="en-US" sz="2000" b="1"/>
              <a:t> </a:t>
            </a:r>
            <a:endParaRPr lang="zh-CN" altLang="en-US" sz="2000" b="1"/>
          </a:p>
        </p:txBody>
      </p:sp>
    </p:spTree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0F8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426" name="Rectangle 2"/>
          <p:cNvSpPr>
            <a:spLocks noGrp="1"/>
          </p:cNvSpPr>
          <p:nvPr>
            <p:ph type="title"/>
          </p:nvPr>
        </p:nvSpPr>
        <p:spPr>
          <a:ln/>
          <a:effectLst>
            <a:outerShdw dist="107763" dir="2699999" algn="ctr" rotWithShape="0">
              <a:schemeClr val="bg2">
                <a:alpha val="50000"/>
              </a:schemeClr>
            </a:outerShdw>
          </a:effectLst>
        </p:spPr>
        <p:txBody>
          <a:bodyPr wrap="square" lIns="91440" tIns="45720" rIns="91440" bIns="45720" anchor="ctr"/>
          <a:p>
            <a:r>
              <a:rPr lang="en-US" altLang="zh-CN">
                <a:ea typeface="华文新魏" charset="-122"/>
              </a:rPr>
              <a:t>2</a:t>
            </a:r>
            <a:r>
              <a:rPr lang="zh-CN" altLang="en-US">
                <a:ea typeface="华文新魏" charset="-122"/>
              </a:rPr>
              <a:t>、冠心病</a:t>
            </a:r>
            <a:endParaRPr lang="zh-CN" altLang="en-US">
              <a:ea typeface="华文新魏" charset="-122"/>
            </a:endParaRPr>
          </a:p>
        </p:txBody>
      </p:sp>
      <p:sp>
        <p:nvSpPr>
          <p:cNvPr id="2427" name="Rectangle 3"/>
          <p:cNvSpPr/>
          <p:nvPr>
            <p:ph type="body"/>
          </p:nvPr>
        </p:nvSpPr>
        <p:spPr>
          <a:ln/>
        </p:spPr>
        <p:txBody>
          <a:bodyPr wrap="square" lIns="91440" tIns="45720" rIns="91440" bIns="45720" anchor="t"/>
          <a:p>
            <a:pPr marL="0" indent="0">
              <a:lnSpc>
                <a:spcPct val="120000"/>
              </a:lnSpc>
              <a:spcBef>
                <a:spcPct val="30000"/>
              </a:spcBef>
            </a:pPr>
            <a:r>
              <a:rPr lang="zh-CN" altLang="zh-CN" sz="2400" b="1"/>
              <a:t>   </a:t>
            </a:r>
            <a:r>
              <a:rPr lang="zh-CN" altLang="en-US" sz="2400" b="1"/>
              <a:t>缓解期护理：</a:t>
            </a:r>
            <a:endParaRPr lang="zh-CN" altLang="en-US" sz="2400" b="1"/>
          </a:p>
          <a:p>
            <a:pPr marL="0" indent="0">
              <a:lnSpc>
                <a:spcPct val="120000"/>
              </a:lnSpc>
              <a:spcBef>
                <a:spcPct val="30000"/>
              </a:spcBef>
              <a:buFontTx/>
              <a:buNone/>
            </a:pPr>
            <a:r>
              <a:rPr lang="zh-CN" altLang="en-US" sz="2400"/>
              <a:t>（</a:t>
            </a:r>
            <a:r>
              <a:rPr lang="zh-CN" altLang="zh-CN" sz="2400"/>
              <a:t>1</a:t>
            </a:r>
            <a:r>
              <a:rPr lang="zh-CN" altLang="en-US" sz="2400"/>
              <a:t>）提供低热量、低脂肪、低胆固醇、低盐饮食，宜少食多餐，不宜饱餐，戒烟忌酒。多吃蔬菜、水果和富含植物纤维的食物，适量饮水，保持大便通畅，避免排便用力。</a:t>
            </a:r>
            <a:endParaRPr lang="zh-CN" altLang="en-US" sz="2400"/>
          </a:p>
          <a:p>
            <a:pPr marL="0" indent="0">
              <a:lnSpc>
                <a:spcPct val="120000"/>
              </a:lnSpc>
              <a:spcBef>
                <a:spcPct val="30000"/>
              </a:spcBef>
              <a:buFontTx/>
              <a:buNone/>
            </a:pPr>
            <a:r>
              <a:rPr lang="zh-CN" altLang="en-US" sz="2400"/>
              <a:t>（</a:t>
            </a:r>
            <a:r>
              <a:rPr lang="zh-CN" altLang="zh-CN" sz="2400"/>
              <a:t>2</a:t>
            </a:r>
            <a:r>
              <a:rPr lang="zh-CN" altLang="en-US" sz="2400"/>
              <a:t>）避免寒冷剌激，避免情绪过分激动，保持乐观心态。</a:t>
            </a:r>
            <a:endParaRPr lang="zh-CN" altLang="en-US" sz="2400"/>
          </a:p>
          <a:p>
            <a:pPr marL="0" indent="0">
              <a:lnSpc>
                <a:spcPct val="120000"/>
              </a:lnSpc>
              <a:spcBef>
                <a:spcPct val="30000"/>
              </a:spcBef>
              <a:buFontTx/>
              <a:buNone/>
            </a:pPr>
            <a:r>
              <a:rPr lang="zh-CN" altLang="en-US" sz="2400"/>
              <a:t>（</a:t>
            </a:r>
            <a:r>
              <a:rPr lang="zh-CN" altLang="zh-CN" sz="2400"/>
              <a:t>3</a:t>
            </a:r>
            <a:r>
              <a:rPr lang="zh-CN" altLang="en-US" sz="2400"/>
              <a:t>）避免体力劳动或过度疲劳，参加适当锻炼。</a:t>
            </a:r>
            <a:endParaRPr lang="zh-CN" altLang="en-US" sz="2400"/>
          </a:p>
          <a:p>
            <a:pPr marL="0" indent="0">
              <a:lnSpc>
                <a:spcPct val="120000"/>
              </a:lnSpc>
              <a:spcBef>
                <a:spcPct val="30000"/>
              </a:spcBef>
              <a:buFontTx/>
              <a:buNone/>
            </a:pPr>
            <a:r>
              <a:rPr lang="zh-CN" altLang="en-US" sz="2400"/>
              <a:t>（</a:t>
            </a:r>
            <a:r>
              <a:rPr lang="zh-CN" altLang="zh-CN" sz="2400"/>
              <a:t>4</a:t>
            </a:r>
            <a:r>
              <a:rPr lang="zh-CN" altLang="en-US" sz="2400"/>
              <a:t>）随身携带急救药盒，按医嘱服用防治药物。</a:t>
            </a:r>
            <a:endParaRPr lang="zh-CN" altLang="en-US" sz="2400"/>
          </a:p>
          <a:p>
            <a:pPr marL="0" indent="0">
              <a:lnSpc>
                <a:spcPct val="120000"/>
              </a:lnSpc>
              <a:spcBef>
                <a:spcPct val="30000"/>
              </a:spcBef>
              <a:buFontTx/>
              <a:buNone/>
            </a:pPr>
            <a:endParaRPr lang="zh-CN" altLang="zh-CN" sz="2400"/>
          </a:p>
        </p:txBody>
      </p:sp>
    </p:spTree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0F8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430" name="Rectangle 3"/>
          <p:cNvSpPr/>
          <p:nvPr>
            <p:ph type="body"/>
          </p:nvPr>
        </p:nvSpPr>
        <p:spPr>
          <a:ln/>
        </p:spPr>
        <p:txBody>
          <a:bodyPr wrap="square" lIns="91440" tIns="45720" rIns="91440" bIns="45720" anchor="t"/>
          <a:p>
            <a:pPr>
              <a:lnSpc>
                <a:spcPct val="90000"/>
              </a:lnSpc>
            </a:pPr>
            <a:r>
              <a:rPr lang="zh-CN" altLang="en-US" sz="2800" b="1">
                <a:solidFill>
                  <a:srgbClr val="6600FF"/>
                </a:solidFill>
                <a:latin typeface="楷体_GB2312" charset="-122"/>
                <a:ea typeface="楷体_GB2312" charset="-122"/>
              </a:rPr>
              <a:t>临床表现：</a:t>
            </a:r>
            <a:endParaRPr lang="zh-CN" altLang="en-US" sz="2800" b="1">
              <a:solidFill>
                <a:srgbClr val="6600FF"/>
              </a:solidFill>
              <a:latin typeface="楷体_GB2312" charset="-122"/>
              <a:ea typeface="楷体_GB2312" charset="-122"/>
            </a:endParaRPr>
          </a:p>
          <a:p>
            <a:pPr>
              <a:lnSpc>
                <a:spcPct val="90000"/>
              </a:lnSpc>
              <a:buNone/>
            </a:pPr>
            <a:r>
              <a:rPr lang="en-US" altLang="zh-CN" sz="1800">
                <a:latin typeface="楷体_GB2312" charset="-122"/>
                <a:ea typeface="楷体_GB2312" charset="-122"/>
              </a:rPr>
              <a:t>1</a:t>
            </a:r>
            <a:r>
              <a:rPr lang="zh-CN" altLang="en-US" sz="1800">
                <a:latin typeface="楷体_GB2312" charset="-122"/>
                <a:ea typeface="楷体_GB2312" charset="-122"/>
              </a:rPr>
              <a:t>、肺部感染</a:t>
            </a:r>
            <a:endParaRPr lang="zh-CN" altLang="en-US" sz="1800">
              <a:latin typeface="楷体_GB2312" charset="-122"/>
              <a:ea typeface="楷体_GB2312" charset="-122"/>
            </a:endParaRPr>
          </a:p>
          <a:p>
            <a:pPr>
              <a:lnSpc>
                <a:spcPct val="90000"/>
              </a:lnSpc>
              <a:buNone/>
            </a:pPr>
            <a:r>
              <a:rPr lang="en-US" altLang="zh-CN" sz="1800">
                <a:latin typeface="楷体_GB2312" charset="-122"/>
                <a:ea typeface="楷体_GB2312" charset="-122"/>
              </a:rPr>
              <a:t>2</a:t>
            </a:r>
            <a:r>
              <a:rPr lang="zh-CN" altLang="en-US" sz="1800">
                <a:latin typeface="楷体_GB2312" charset="-122"/>
                <a:ea typeface="楷体_GB2312" charset="-122"/>
              </a:rPr>
              <a:t>、肝功能不全</a:t>
            </a:r>
            <a:endParaRPr lang="zh-CN" altLang="en-US" sz="1800">
              <a:latin typeface="楷体_GB2312" charset="-122"/>
              <a:ea typeface="楷体_GB2312" charset="-122"/>
            </a:endParaRPr>
          </a:p>
          <a:p>
            <a:pPr>
              <a:lnSpc>
                <a:spcPct val="90000"/>
              </a:lnSpc>
              <a:buNone/>
            </a:pPr>
            <a:r>
              <a:rPr lang="en-US" altLang="zh-CN" sz="1800">
                <a:latin typeface="楷体_GB2312" charset="-122"/>
                <a:ea typeface="楷体_GB2312" charset="-122"/>
              </a:rPr>
              <a:t>3</a:t>
            </a:r>
            <a:r>
              <a:rPr lang="zh-CN" altLang="en-US" sz="1800">
                <a:latin typeface="楷体_GB2312" charset="-122"/>
                <a:ea typeface="楷体_GB2312" charset="-122"/>
              </a:rPr>
              <a:t>、肾功能不全</a:t>
            </a:r>
            <a:endParaRPr lang="zh-CN" altLang="en-US" sz="1800">
              <a:latin typeface="楷体_GB2312" charset="-122"/>
              <a:ea typeface="楷体_GB2312" charset="-122"/>
            </a:endParaRPr>
          </a:p>
          <a:p>
            <a:pPr>
              <a:lnSpc>
                <a:spcPct val="90000"/>
              </a:lnSpc>
              <a:buNone/>
            </a:pPr>
            <a:r>
              <a:rPr lang="en-US" altLang="zh-CN" sz="1800">
                <a:latin typeface="楷体_GB2312" charset="-122"/>
                <a:ea typeface="楷体_GB2312" charset="-122"/>
              </a:rPr>
              <a:t>4</a:t>
            </a:r>
            <a:r>
              <a:rPr lang="zh-CN" altLang="en-US" sz="1800">
                <a:latin typeface="楷体_GB2312" charset="-122"/>
                <a:ea typeface="楷体_GB2312" charset="-122"/>
              </a:rPr>
              <a:t>、水电解质紊乱</a:t>
            </a:r>
            <a:endParaRPr lang="zh-CN" altLang="en-US" sz="1800">
              <a:latin typeface="楷体_GB2312" charset="-122"/>
              <a:ea typeface="楷体_GB2312" charset="-122"/>
            </a:endParaRPr>
          </a:p>
          <a:p>
            <a:pPr>
              <a:lnSpc>
                <a:spcPct val="90000"/>
              </a:lnSpc>
              <a:buNone/>
            </a:pPr>
            <a:r>
              <a:rPr lang="en-US" altLang="zh-CN" sz="1800">
                <a:latin typeface="楷体_GB2312" charset="-122"/>
                <a:ea typeface="楷体_GB2312" charset="-122"/>
              </a:rPr>
              <a:t>5</a:t>
            </a:r>
            <a:r>
              <a:rPr lang="zh-CN" altLang="en-US" sz="1800">
                <a:latin typeface="楷体_GB2312" charset="-122"/>
                <a:ea typeface="楷体_GB2312" charset="-122"/>
              </a:rPr>
              <a:t>、心律失常</a:t>
            </a:r>
            <a:endParaRPr lang="zh-CN" altLang="en-US" sz="1800">
              <a:latin typeface="楷体_GB2312" charset="-122"/>
              <a:ea typeface="楷体_GB2312" charset="-122"/>
            </a:endParaRPr>
          </a:p>
          <a:p>
            <a:pPr>
              <a:lnSpc>
                <a:spcPct val="90000"/>
              </a:lnSpc>
            </a:pPr>
            <a:r>
              <a:rPr lang="zh-CN" altLang="en-US" sz="2800" b="1">
                <a:solidFill>
                  <a:srgbClr val="6600FF"/>
                </a:solidFill>
                <a:latin typeface="楷体_GB2312" charset="-122"/>
                <a:ea typeface="楷体_GB2312" charset="-122"/>
              </a:rPr>
              <a:t>护理要点：</a:t>
            </a:r>
            <a:endParaRPr lang="zh-CN" altLang="en-US" sz="2800" b="1">
              <a:solidFill>
                <a:srgbClr val="6600FF"/>
              </a:solidFill>
              <a:latin typeface="楷体_GB2312" charset="-122"/>
              <a:ea typeface="楷体_GB2312" charset="-122"/>
            </a:endParaRPr>
          </a:p>
          <a:p>
            <a:pPr>
              <a:lnSpc>
                <a:spcPct val="90000"/>
              </a:lnSpc>
              <a:buNone/>
            </a:pPr>
            <a:r>
              <a:rPr lang="en-US" altLang="zh-CN" sz="1800">
                <a:latin typeface="楷体_GB2312" charset="-122"/>
                <a:ea typeface="楷体_GB2312" charset="-122"/>
              </a:rPr>
              <a:t>1</a:t>
            </a:r>
            <a:r>
              <a:rPr lang="zh-CN" altLang="en-US" sz="1800">
                <a:latin typeface="楷体_GB2312" charset="-122"/>
                <a:ea typeface="楷体_GB2312" charset="-122"/>
              </a:rPr>
              <a:t>、限制活动量</a:t>
            </a:r>
            <a:endParaRPr lang="zh-CN" altLang="en-US" sz="1800">
              <a:latin typeface="楷体_GB2312" charset="-122"/>
              <a:ea typeface="楷体_GB2312" charset="-122"/>
            </a:endParaRPr>
          </a:p>
          <a:p>
            <a:pPr>
              <a:lnSpc>
                <a:spcPct val="90000"/>
              </a:lnSpc>
              <a:buNone/>
            </a:pPr>
            <a:r>
              <a:rPr lang="en-US" altLang="zh-CN" sz="1800">
                <a:latin typeface="楷体_GB2312" charset="-122"/>
                <a:ea typeface="楷体_GB2312" charset="-122"/>
              </a:rPr>
              <a:t>2</a:t>
            </a:r>
            <a:r>
              <a:rPr lang="zh-CN" altLang="en-US" sz="1800">
                <a:latin typeface="楷体_GB2312" charset="-122"/>
                <a:ea typeface="楷体_GB2312" charset="-122"/>
              </a:rPr>
              <a:t>、限制水、盐摄入：</a:t>
            </a:r>
            <a:r>
              <a:rPr lang="zh-CN" altLang="en-US" sz="1800">
                <a:solidFill>
                  <a:srgbClr val="FF3300"/>
                </a:solidFill>
                <a:latin typeface="楷体_GB2312" charset="-122"/>
                <a:ea typeface="楷体_GB2312" charset="-122"/>
              </a:rPr>
              <a:t>轻度心衰的</a:t>
            </a:r>
            <a:r>
              <a:rPr lang="en-US" altLang="zh-CN" sz="1800">
                <a:solidFill>
                  <a:srgbClr val="FF3300"/>
                </a:solidFill>
                <a:latin typeface="楷体_GB2312" charset="-122"/>
                <a:ea typeface="楷体_GB2312" charset="-122"/>
              </a:rPr>
              <a:t>5g/</a:t>
            </a:r>
            <a:r>
              <a:rPr lang="zh-CN" altLang="en-US" sz="1800">
                <a:solidFill>
                  <a:srgbClr val="FF3300"/>
                </a:solidFill>
                <a:latin typeface="楷体_GB2312" charset="-122"/>
                <a:ea typeface="楷体_GB2312" charset="-122"/>
              </a:rPr>
              <a:t>天，中度为</a:t>
            </a:r>
            <a:r>
              <a:rPr lang="en-US" altLang="zh-CN" sz="1800">
                <a:solidFill>
                  <a:srgbClr val="FF3300"/>
                </a:solidFill>
                <a:latin typeface="楷体_GB2312" charset="-122"/>
                <a:ea typeface="楷体_GB2312" charset="-122"/>
              </a:rPr>
              <a:t>2.5g/</a:t>
            </a:r>
            <a:r>
              <a:rPr lang="zh-CN" altLang="en-US" sz="1800">
                <a:solidFill>
                  <a:srgbClr val="FF3300"/>
                </a:solidFill>
                <a:latin typeface="楷体_GB2312" charset="-122"/>
                <a:ea typeface="楷体_GB2312" charset="-122"/>
              </a:rPr>
              <a:t>天，重度</a:t>
            </a:r>
            <a:r>
              <a:rPr lang="en-US" altLang="zh-CN" sz="1800">
                <a:solidFill>
                  <a:srgbClr val="FF3300"/>
                </a:solidFill>
                <a:latin typeface="楷体_GB2312" charset="-122"/>
                <a:ea typeface="楷体_GB2312" charset="-122"/>
              </a:rPr>
              <a:t>1.5g/</a:t>
            </a:r>
            <a:r>
              <a:rPr lang="zh-CN" altLang="en-US" sz="1800">
                <a:solidFill>
                  <a:srgbClr val="FF3300"/>
                </a:solidFill>
                <a:latin typeface="楷体_GB2312" charset="-122"/>
                <a:ea typeface="楷体_GB2312" charset="-122"/>
              </a:rPr>
              <a:t>天</a:t>
            </a:r>
            <a:endParaRPr lang="zh-CN" altLang="en-US" sz="1800">
              <a:solidFill>
                <a:srgbClr val="FF3300"/>
              </a:solidFill>
              <a:latin typeface="楷体_GB2312" charset="-122"/>
              <a:ea typeface="楷体_GB2312" charset="-122"/>
            </a:endParaRPr>
          </a:p>
          <a:p>
            <a:pPr>
              <a:lnSpc>
                <a:spcPct val="90000"/>
              </a:lnSpc>
              <a:buNone/>
            </a:pPr>
            <a:r>
              <a:rPr lang="en-US" altLang="zh-CN" sz="1800">
                <a:solidFill>
                  <a:srgbClr val="FF3300"/>
                </a:solidFill>
                <a:latin typeface="楷体_GB2312" charset="-122"/>
                <a:ea typeface="楷体_GB2312" charset="-122"/>
              </a:rPr>
              <a:t>                   </a:t>
            </a:r>
            <a:r>
              <a:rPr lang="zh-CN" altLang="en-US" sz="1800">
                <a:solidFill>
                  <a:srgbClr val="FF3300"/>
                </a:solidFill>
                <a:latin typeface="楷体_GB2312" charset="-122"/>
                <a:ea typeface="楷体_GB2312" charset="-122"/>
              </a:rPr>
              <a:t>重度心衰、明显水肿的老人水控制在</a:t>
            </a:r>
            <a:r>
              <a:rPr lang="en-US" altLang="zh-CN" sz="1800">
                <a:solidFill>
                  <a:srgbClr val="FF3300"/>
                </a:solidFill>
                <a:latin typeface="楷体_GB2312" charset="-122"/>
                <a:ea typeface="楷体_GB2312" charset="-122"/>
              </a:rPr>
              <a:t>2000</a:t>
            </a:r>
            <a:r>
              <a:rPr lang="zh-CN" altLang="en-US" sz="1800">
                <a:solidFill>
                  <a:srgbClr val="FF3300"/>
                </a:solidFill>
                <a:latin typeface="楷体_GB2312" charset="-122"/>
                <a:ea typeface="楷体_GB2312" charset="-122"/>
              </a:rPr>
              <a:t>毫升</a:t>
            </a:r>
            <a:r>
              <a:rPr lang="en-US" altLang="zh-CN" sz="1800">
                <a:solidFill>
                  <a:srgbClr val="FF3300"/>
                </a:solidFill>
                <a:latin typeface="楷体_GB2312" charset="-122"/>
                <a:ea typeface="楷体_GB2312" charset="-122"/>
              </a:rPr>
              <a:t>/</a:t>
            </a:r>
            <a:r>
              <a:rPr lang="zh-CN" altLang="en-US" sz="1800">
                <a:solidFill>
                  <a:srgbClr val="FF3300"/>
                </a:solidFill>
                <a:latin typeface="楷体_GB2312" charset="-122"/>
                <a:ea typeface="楷体_GB2312" charset="-122"/>
              </a:rPr>
              <a:t>天</a:t>
            </a:r>
            <a:endParaRPr lang="zh-CN" altLang="en-US" sz="1800">
              <a:solidFill>
                <a:srgbClr val="FF3300"/>
              </a:solidFill>
              <a:latin typeface="楷体_GB2312" charset="-122"/>
              <a:ea typeface="楷体_GB2312" charset="-122"/>
            </a:endParaRPr>
          </a:p>
          <a:p>
            <a:pPr>
              <a:lnSpc>
                <a:spcPct val="90000"/>
              </a:lnSpc>
              <a:buNone/>
            </a:pPr>
            <a:r>
              <a:rPr lang="en-US" altLang="zh-CN" sz="1800">
                <a:latin typeface="楷体_GB2312" charset="-122"/>
                <a:ea typeface="楷体_GB2312" charset="-122"/>
              </a:rPr>
              <a:t>3</a:t>
            </a:r>
            <a:r>
              <a:rPr lang="zh-CN" altLang="en-US" sz="1800">
                <a:latin typeface="楷体_GB2312" charset="-122"/>
                <a:ea typeface="楷体_GB2312" charset="-122"/>
              </a:rPr>
              <a:t>、应用强心利尿药</a:t>
            </a:r>
            <a:endParaRPr lang="zh-CN" altLang="en-US" sz="1800">
              <a:latin typeface="楷体_GB2312" charset="-122"/>
              <a:ea typeface="楷体_GB2312" charset="-122"/>
            </a:endParaRPr>
          </a:p>
          <a:p>
            <a:pPr>
              <a:lnSpc>
                <a:spcPct val="90000"/>
              </a:lnSpc>
              <a:buNone/>
            </a:pPr>
            <a:r>
              <a:rPr lang="en-US" altLang="zh-CN" sz="1800">
                <a:latin typeface="楷体_GB2312" charset="-122"/>
                <a:ea typeface="楷体_GB2312" charset="-122"/>
              </a:rPr>
              <a:t>4</a:t>
            </a:r>
            <a:r>
              <a:rPr lang="zh-CN" altLang="en-US" sz="1800">
                <a:latin typeface="楷体_GB2312" charset="-122"/>
                <a:ea typeface="楷体_GB2312" charset="-122"/>
              </a:rPr>
              <a:t>、急性发作体位</a:t>
            </a:r>
            <a:endParaRPr lang="zh-CN" altLang="en-US" sz="1800">
              <a:latin typeface="楷体_GB2312" charset="-122"/>
              <a:ea typeface="楷体_GB2312" charset="-122"/>
            </a:endParaRPr>
          </a:p>
          <a:p>
            <a:pPr>
              <a:lnSpc>
                <a:spcPct val="90000"/>
              </a:lnSpc>
              <a:buNone/>
            </a:pPr>
            <a:r>
              <a:rPr lang="en-US" altLang="zh-CN" sz="1800">
                <a:latin typeface="楷体_GB2312" charset="-122"/>
                <a:ea typeface="楷体_GB2312" charset="-122"/>
              </a:rPr>
              <a:t>5</a:t>
            </a:r>
            <a:r>
              <a:rPr lang="zh-CN" altLang="en-US" sz="1800">
                <a:latin typeface="楷体_GB2312" charset="-122"/>
                <a:ea typeface="楷体_GB2312" charset="-122"/>
              </a:rPr>
              <a:t>、吸氧</a:t>
            </a:r>
            <a:endParaRPr lang="zh-CN" altLang="en-US" sz="1800">
              <a:latin typeface="楷体_GB2312" charset="-122"/>
              <a:ea typeface="楷体_GB2312" charset="-122"/>
            </a:endParaRPr>
          </a:p>
          <a:p>
            <a:pPr>
              <a:lnSpc>
                <a:spcPct val="90000"/>
              </a:lnSpc>
            </a:pPr>
            <a:endParaRPr lang="zh-CN" altLang="en-US" sz="1800">
              <a:latin typeface="楷体_GB2312" charset="-122"/>
              <a:ea typeface="楷体_GB2312" charset="-122"/>
            </a:endParaRPr>
          </a:p>
        </p:txBody>
      </p:sp>
      <p:sp>
        <p:nvSpPr>
          <p:cNvPr id="2431" name="Text Box 4"/>
          <p:cNvSpPr/>
          <p:nvPr/>
        </p:nvSpPr>
        <p:spPr>
          <a:xfrm>
            <a:off x="2032000" y="417513"/>
            <a:ext cx="5365750" cy="728662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p>
            <a:pPr algn="ctr">
              <a:spcBef>
                <a:spcPct val="50000"/>
              </a:spcBef>
            </a:pPr>
            <a:r>
              <a:rPr lang="en-US" altLang="zh-CN" sz="4000" b="1">
                <a:solidFill>
                  <a:srgbClr val="FF3300"/>
                </a:solidFill>
                <a:ea typeface="楷体_GB2312" charset="-122"/>
              </a:rPr>
              <a:t>3</a:t>
            </a:r>
            <a:r>
              <a:rPr lang="zh-CN" altLang="en-US" sz="4000" b="1">
                <a:solidFill>
                  <a:srgbClr val="FF3300"/>
                </a:solidFill>
                <a:ea typeface="楷体_GB2312" charset="-122"/>
              </a:rPr>
              <a:t>、慢性心力衰竭</a:t>
            </a:r>
            <a:endParaRPr lang="zh-CN" altLang="en-US" sz="4000" b="1">
              <a:solidFill>
                <a:srgbClr val="FF3300"/>
              </a:solidFill>
              <a:ea typeface="楷体_GB2312" charset="-122"/>
            </a:endParaRPr>
          </a:p>
        </p:txBody>
      </p:sp>
      <p:pic>
        <p:nvPicPr>
          <p:cNvPr id="2432" name="Picture 5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786438" y="1677988"/>
            <a:ext cx="3717925" cy="2466975"/>
          </a:xfrm>
          <a:prstGeom prst="rect">
            <a:avLst/>
          </a:prstGeom>
          <a:noFill/>
          <a:ln w="9525">
            <a:noFill/>
          </a:ln>
        </p:spPr>
      </p:pic>
    </p:spTree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0F8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435" name="Rectangle 2"/>
          <p:cNvSpPr>
            <a:spLocks noGrp="1"/>
          </p:cNvSpPr>
          <p:nvPr>
            <p:ph type="title"/>
          </p:nvPr>
        </p:nvSpPr>
        <p:spPr>
          <a:ln/>
          <a:effectLst>
            <a:outerShdw dist="107763" dir="2699999" algn="ctr" rotWithShape="0">
              <a:schemeClr val="bg2">
                <a:alpha val="50000"/>
              </a:schemeClr>
            </a:outerShdw>
          </a:effectLst>
        </p:spPr>
        <p:txBody>
          <a:bodyPr wrap="square" lIns="91440" tIns="45720" rIns="91440" bIns="45720" anchor="ctr"/>
          <a:p>
            <a:r>
              <a:rPr lang="en-US" altLang="zh-CN">
                <a:ea typeface="华文新魏" charset="-122"/>
              </a:rPr>
              <a:t>4</a:t>
            </a:r>
            <a:r>
              <a:rPr lang="zh-CN" altLang="en-US">
                <a:ea typeface="华文新魏" charset="-122"/>
              </a:rPr>
              <a:t>、糖尿病</a:t>
            </a:r>
            <a:endParaRPr lang="zh-CN" altLang="en-US">
              <a:ea typeface="华文新魏" charset="-122"/>
            </a:endParaRPr>
          </a:p>
        </p:txBody>
      </p:sp>
      <p:sp>
        <p:nvSpPr>
          <p:cNvPr id="2436" name="Rectangle 3"/>
          <p:cNvSpPr/>
          <p:nvPr>
            <p:ph type="body"/>
          </p:nvPr>
        </p:nvSpPr>
        <p:spPr>
          <a:xfrm>
            <a:off x="487363" y="1649413"/>
            <a:ext cx="8759825" cy="2495550"/>
          </a:xfrm>
          <a:ln/>
        </p:spPr>
        <p:txBody>
          <a:bodyPr wrap="square" lIns="91440" tIns="45720" rIns="91440" bIns="45720" anchor="t"/>
          <a:p>
            <a:pPr>
              <a:lnSpc>
                <a:spcPct val="120000"/>
              </a:lnSpc>
              <a:spcBef>
                <a:spcPct val="30000"/>
              </a:spcBef>
            </a:pPr>
            <a:r>
              <a:rPr lang="zh-CN" altLang="en-US" sz="1800"/>
              <a:t>老年人糖尿病特点：</a:t>
            </a:r>
            <a:endParaRPr lang="zh-CN" altLang="en-US" sz="1800"/>
          </a:p>
          <a:p>
            <a:pPr>
              <a:lnSpc>
                <a:spcPct val="120000"/>
              </a:lnSpc>
              <a:spcBef>
                <a:spcPct val="30000"/>
              </a:spcBef>
            </a:pPr>
            <a:r>
              <a:rPr lang="zh-CN" altLang="en-US" sz="1800"/>
              <a:t>（</a:t>
            </a:r>
            <a:r>
              <a:rPr lang="zh-CN" altLang="zh-CN" sz="1800"/>
              <a:t>1</a:t>
            </a:r>
            <a:r>
              <a:rPr lang="zh-CN" altLang="en-US" sz="1800"/>
              <a:t>）半数以上患者无症状：</a:t>
            </a:r>
            <a:endParaRPr lang="zh-CN" altLang="en-US" sz="1800"/>
          </a:p>
          <a:p>
            <a:pPr>
              <a:lnSpc>
                <a:spcPct val="120000"/>
              </a:lnSpc>
              <a:spcBef>
                <a:spcPct val="30000"/>
              </a:spcBef>
            </a:pPr>
            <a:r>
              <a:rPr lang="zh-CN" altLang="en-US" sz="1800"/>
              <a:t>（</a:t>
            </a:r>
            <a:r>
              <a:rPr lang="zh-CN" altLang="zh-CN" sz="1800"/>
              <a:t>2</a:t>
            </a:r>
            <a:r>
              <a:rPr lang="zh-CN" altLang="en-US" sz="1800"/>
              <a:t>）“三多一少”较少见：而老年患者仅占</a:t>
            </a:r>
            <a:r>
              <a:rPr lang="zh-CN" altLang="zh-CN" sz="1800"/>
              <a:t>1/4</a:t>
            </a:r>
            <a:r>
              <a:rPr lang="zh-CN" altLang="en-US" sz="1800"/>
              <a:t>～</a:t>
            </a:r>
            <a:r>
              <a:rPr lang="zh-CN" altLang="zh-CN" sz="1800"/>
              <a:t>1/3</a:t>
            </a:r>
            <a:r>
              <a:rPr lang="zh-CN" altLang="en-US" sz="1800"/>
              <a:t>，且程度轻微，常被忽视。</a:t>
            </a:r>
            <a:endParaRPr lang="zh-CN" altLang="en-US" sz="1800"/>
          </a:p>
          <a:p>
            <a:pPr>
              <a:lnSpc>
                <a:spcPct val="120000"/>
              </a:lnSpc>
              <a:spcBef>
                <a:spcPct val="30000"/>
              </a:spcBef>
            </a:pPr>
            <a:r>
              <a:rPr lang="zh-CN" altLang="en-US" sz="1800"/>
              <a:t>（</a:t>
            </a:r>
            <a:r>
              <a:rPr lang="zh-CN" altLang="zh-CN" sz="1800"/>
              <a:t>3</a:t>
            </a:r>
            <a:r>
              <a:rPr lang="zh-CN" altLang="en-US" sz="1800"/>
              <a:t>）非特异性症状较常见：多数老年患者虽无“三多一少”，但常有疲乏无力、轻度口渴、尿频多汗、皮肤瘙痒、阳痿等非特异性症状。</a:t>
            </a:r>
            <a:endParaRPr lang="zh-CN" altLang="en-US" sz="1800"/>
          </a:p>
        </p:txBody>
      </p:sp>
      <p:pic>
        <p:nvPicPr>
          <p:cNvPr id="2437" name="Picture 4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881063" y="4424363"/>
            <a:ext cx="3103562" cy="2254250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2438" name="Pictur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37088" y="4424363"/>
            <a:ext cx="3143250" cy="2239962"/>
          </a:xfrm>
          <a:prstGeom prst="rect">
            <a:avLst/>
          </a:prstGeom>
          <a:noFill/>
          <a:ln w="9525">
            <a:noFill/>
          </a:ln>
        </p:spPr>
      </p:pic>
    </p:spTree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0F8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441" name="Rectangle 2"/>
          <p:cNvSpPr>
            <a:spLocks noGrp="1"/>
          </p:cNvSpPr>
          <p:nvPr>
            <p:ph type="title"/>
          </p:nvPr>
        </p:nvSpPr>
        <p:spPr>
          <a:ln/>
          <a:effectLst>
            <a:outerShdw dist="107763" dir="2699999" algn="ctr" rotWithShape="0">
              <a:schemeClr val="bg2">
                <a:alpha val="50000"/>
              </a:schemeClr>
            </a:outerShdw>
          </a:effectLst>
        </p:spPr>
        <p:txBody>
          <a:bodyPr wrap="square" lIns="91440" tIns="45720" rIns="91440" bIns="45720" anchor="ctr"/>
          <a:p>
            <a:r>
              <a:rPr lang="en-US" altLang="zh-CN">
                <a:ea typeface="华文新魏" charset="-122"/>
              </a:rPr>
              <a:t>4</a:t>
            </a:r>
            <a:r>
              <a:rPr lang="zh-CN" altLang="en-US">
                <a:ea typeface="华文新魏" charset="-122"/>
              </a:rPr>
              <a:t>、糖尿病</a:t>
            </a:r>
            <a:endParaRPr lang="zh-CN" altLang="en-US">
              <a:ea typeface="华文新魏" charset="-122"/>
            </a:endParaRPr>
          </a:p>
        </p:txBody>
      </p:sp>
      <p:sp>
        <p:nvSpPr>
          <p:cNvPr id="2442" name="Rectangle 3"/>
          <p:cNvSpPr/>
          <p:nvPr>
            <p:ph type="body"/>
          </p:nvPr>
        </p:nvSpPr>
        <p:spPr>
          <a:xfrm>
            <a:off x="344488" y="1233488"/>
            <a:ext cx="7864475" cy="773112"/>
          </a:xfrm>
          <a:ln/>
        </p:spPr>
        <p:txBody>
          <a:bodyPr wrap="square" lIns="91440" tIns="45720" rIns="91440" bIns="45720" anchor="t"/>
          <a:p>
            <a:pPr marL="0" indent="0">
              <a:lnSpc>
                <a:spcPct val="120000"/>
              </a:lnSpc>
            </a:pPr>
            <a:r>
              <a:rPr lang="zh-CN" altLang="zh-CN" sz="2800" b="1">
                <a:ea typeface="黑体" panose="02010609060101010101" charset="-122"/>
              </a:rPr>
              <a:t>  </a:t>
            </a:r>
            <a:r>
              <a:rPr lang="zh-CN" altLang="en-US" sz="2800" b="1">
                <a:ea typeface="黑体" panose="02010609060101010101" charset="-122"/>
              </a:rPr>
              <a:t>治疗</a:t>
            </a:r>
            <a:endParaRPr lang="zh-CN" altLang="en-US" sz="2800">
              <a:ea typeface="黑体" panose="02010609060101010101" charset="-122"/>
            </a:endParaRPr>
          </a:p>
        </p:txBody>
      </p:sp>
      <p:grpSp>
        <p:nvGrpSpPr>
          <p:cNvPr id="2443" name="组合 2442"/>
          <p:cNvGrpSpPr/>
          <p:nvPr/>
        </p:nvGrpSpPr>
        <p:grpSpPr>
          <a:xfrm>
            <a:off x="650875" y="1974850"/>
            <a:ext cx="7270750" cy="4865688"/>
            <a:chOff x="0" y="0"/>
            <a:chExt cx="4302" cy="2974"/>
          </a:xfrm>
        </p:grpSpPr>
        <p:pic>
          <p:nvPicPr>
            <p:cNvPr id="2444" name="Picture 5"/>
            <p:cNvPicPr>
              <a:picLocks noChangeAspect="1"/>
            </p:cNvPicPr>
            <p:nvPr/>
          </p:nvPicPr>
          <p:blipFill>
            <a:blip r:embed="rId1"/>
            <a:stretch>
              <a:fillRect/>
            </a:stretch>
          </p:blipFill>
          <p:spPr>
            <a:xfrm>
              <a:off x="0" y="0"/>
              <a:ext cx="4302" cy="2974"/>
            </a:xfrm>
            <a:prstGeom prst="rect">
              <a:avLst/>
            </a:prstGeom>
            <a:noFill/>
            <a:ln w="9525">
              <a:noFill/>
            </a:ln>
          </p:spPr>
        </p:pic>
        <p:sp>
          <p:nvSpPr>
            <p:cNvPr id="2445" name="Text Box 6"/>
            <p:cNvSpPr/>
            <p:nvPr/>
          </p:nvSpPr>
          <p:spPr>
            <a:xfrm>
              <a:off x="1588" y="45"/>
              <a:ext cx="1089" cy="327"/>
            </a:xfrm>
            <a:prstGeom prst="rect">
              <a:avLst/>
            </a:prstGeom>
            <a:noFill/>
            <a:ln w="9525">
              <a:noFill/>
            </a:ln>
          </p:spPr>
          <p:txBody>
            <a:bodyPr>
              <a:spAutoFit/>
            </a:bodyPr>
            <a:p>
              <a:pPr>
                <a:spcBef>
                  <a:spcPct val="50000"/>
                </a:spcBef>
              </a:pPr>
              <a:r>
                <a:rPr lang="zh-CN" altLang="en-US" sz="2800">
                  <a:ea typeface="黑体" panose="02010609060101010101" charset="-122"/>
                </a:rPr>
                <a:t>治疗方法</a:t>
              </a:r>
              <a:r>
                <a:rPr lang="zh-CN" altLang="en-US" sz="2800">
                  <a:ea typeface="楷体_GB2312" charset="-122"/>
                </a:rPr>
                <a:t>：</a:t>
              </a:r>
              <a:endParaRPr lang="zh-CN" altLang="en-US" sz="2800">
                <a:ea typeface="楷体_GB2312" charset="-122"/>
              </a:endParaRPr>
            </a:p>
          </p:txBody>
        </p:sp>
      </p:grpSp>
    </p:spTree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0F8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448" name="Text Box 4"/>
          <p:cNvSpPr/>
          <p:nvPr/>
        </p:nvSpPr>
        <p:spPr>
          <a:xfrm>
            <a:off x="1724025" y="0"/>
            <a:ext cx="6975475" cy="73025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p>
            <a:pPr algn="ctr">
              <a:spcBef>
                <a:spcPct val="50000"/>
              </a:spcBef>
            </a:pPr>
            <a:r>
              <a:rPr lang="en-US" altLang="zh-CN" sz="4000" b="1">
                <a:solidFill>
                  <a:srgbClr val="FF3300"/>
                </a:solidFill>
                <a:ea typeface="楷体_GB2312" charset="-122"/>
              </a:rPr>
              <a:t>4</a:t>
            </a:r>
            <a:r>
              <a:rPr lang="zh-CN" altLang="en-US" sz="4000" b="1">
                <a:solidFill>
                  <a:srgbClr val="FF3300"/>
                </a:solidFill>
                <a:ea typeface="楷体_GB2312" charset="-122"/>
              </a:rPr>
              <a:t>、糖尿病</a:t>
            </a:r>
            <a:r>
              <a:rPr lang="zh-CN" altLang="en-US" sz="4000" b="1">
                <a:solidFill>
                  <a:srgbClr val="6600FF"/>
                </a:solidFill>
                <a:latin typeface="楷体_GB2312" charset="-122"/>
                <a:ea typeface="楷体_GB2312" charset="-122"/>
              </a:rPr>
              <a:t>护理要点</a:t>
            </a:r>
            <a:endParaRPr lang="zh-CN" altLang="en-US" sz="4000" b="1">
              <a:solidFill>
                <a:srgbClr val="FF3300"/>
              </a:solidFill>
              <a:ea typeface="楷体_GB2312" charset="-122"/>
            </a:endParaRPr>
          </a:p>
        </p:txBody>
      </p:sp>
      <p:sp>
        <p:nvSpPr>
          <p:cNvPr id="2449" name="Rectangle 5"/>
          <p:cNvSpPr/>
          <p:nvPr/>
        </p:nvSpPr>
        <p:spPr>
          <a:xfrm>
            <a:off x="0" y="862013"/>
            <a:ext cx="10079038" cy="6186487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p>
            <a:pPr marL="342900" indent="-342900">
              <a:buSzPct val="100000"/>
            </a:pPr>
            <a:r>
              <a:rPr lang="en-US" altLang="zh-CN" sz="2400">
                <a:latin typeface="楷体_GB2312" charset="-122"/>
                <a:ea typeface="楷体_GB2312" charset="-122"/>
              </a:rPr>
              <a:t>1</a:t>
            </a:r>
            <a:r>
              <a:rPr lang="zh-CN" altLang="en-US" sz="2400">
                <a:latin typeface="楷体_GB2312" charset="-122"/>
                <a:ea typeface="楷体_GB2312" charset="-122"/>
              </a:rPr>
              <a:t>、糖尿病的知识护理</a:t>
            </a:r>
            <a:endParaRPr lang="zh-CN" altLang="en-US" sz="2400">
              <a:latin typeface="楷体_GB2312" charset="-122"/>
              <a:ea typeface="楷体_GB2312" charset="-122"/>
            </a:endParaRPr>
          </a:p>
          <a:p>
            <a:pPr marL="342900" indent="-342900">
              <a:buSzPct val="100000"/>
            </a:pPr>
            <a:r>
              <a:rPr lang="en-US" altLang="zh-CN" sz="2400">
                <a:latin typeface="楷体_GB2312" charset="-122"/>
                <a:ea typeface="楷体_GB2312" charset="-122"/>
              </a:rPr>
              <a:t>2</a:t>
            </a:r>
            <a:r>
              <a:rPr lang="zh-CN" altLang="en-US" sz="2400">
                <a:latin typeface="楷体_GB2312" charset="-122"/>
                <a:ea typeface="楷体_GB2312" charset="-122"/>
              </a:rPr>
              <a:t>、糖尿病的饮食护理</a:t>
            </a:r>
            <a:endParaRPr lang="zh-CN" altLang="en-US" sz="2400">
              <a:latin typeface="楷体_GB2312" charset="-122"/>
              <a:ea typeface="楷体_GB2312" charset="-122"/>
            </a:endParaRPr>
          </a:p>
          <a:p>
            <a:pPr marL="342900" indent="-342900">
              <a:buSzPct val="100000"/>
              <a:buChar char="•"/>
            </a:pPr>
            <a:r>
              <a:rPr lang="zh-CN" altLang="en-US" sz="2400">
                <a:latin typeface="楷体_GB2312" charset="-122"/>
                <a:ea typeface="楷体_GB2312" charset="-122"/>
              </a:rPr>
              <a:t>严格控制主食量主食以</a:t>
            </a:r>
            <a:r>
              <a:rPr lang="en-US" altLang="zh-CN" sz="2400">
                <a:latin typeface="楷体_GB2312" charset="-122"/>
                <a:ea typeface="楷体_GB2312" charset="-122"/>
              </a:rPr>
              <a:t>300-400</a:t>
            </a:r>
            <a:r>
              <a:rPr lang="zh-CN" altLang="en-US" sz="2400">
                <a:latin typeface="楷体_GB2312" charset="-122"/>
                <a:ea typeface="楷体_GB2312" charset="-122"/>
              </a:rPr>
              <a:t>克为宜，没天分</a:t>
            </a:r>
            <a:r>
              <a:rPr lang="en-US" altLang="zh-CN" sz="2400">
                <a:latin typeface="楷体_GB2312" charset="-122"/>
                <a:ea typeface="楷体_GB2312" charset="-122"/>
              </a:rPr>
              <a:t>5-6</a:t>
            </a:r>
            <a:r>
              <a:rPr lang="zh-CN" altLang="en-US" sz="2400">
                <a:latin typeface="楷体_GB2312" charset="-122"/>
                <a:ea typeface="楷体_GB2312" charset="-122"/>
              </a:rPr>
              <a:t>次进食，不要吃糖和甜食以及过多脂肪。</a:t>
            </a:r>
            <a:endParaRPr lang="zh-CN" altLang="en-US" sz="2400">
              <a:latin typeface="楷体_GB2312" charset="-122"/>
              <a:ea typeface="楷体_GB2312" charset="-122"/>
            </a:endParaRPr>
          </a:p>
          <a:p>
            <a:pPr marL="342900" indent="-342900">
              <a:buSzPct val="100000"/>
              <a:buChar char="•"/>
            </a:pPr>
            <a:r>
              <a:rPr lang="zh-CN" altLang="en-US" sz="2400">
                <a:latin typeface="楷体_GB2312" charset="-122"/>
                <a:ea typeface="楷体_GB2312" charset="-122"/>
              </a:rPr>
              <a:t>增加膳食纤维量</a:t>
            </a:r>
            <a:endParaRPr lang="zh-CN" altLang="en-US" sz="2400">
              <a:latin typeface="楷体_GB2312" charset="-122"/>
              <a:ea typeface="楷体_GB2312" charset="-122"/>
            </a:endParaRPr>
          </a:p>
          <a:p>
            <a:pPr marL="342900" indent="-342900">
              <a:buSzPct val="100000"/>
              <a:buChar char="•"/>
            </a:pPr>
            <a:r>
              <a:rPr lang="zh-CN" altLang="en-US" sz="2400">
                <a:latin typeface="楷体_GB2312" charset="-122"/>
                <a:ea typeface="楷体_GB2312" charset="-122"/>
              </a:rPr>
              <a:t>少吃多餐定食量：</a:t>
            </a:r>
            <a:r>
              <a:rPr lang="zh-CN" altLang="en-US" sz="2400"/>
              <a:t>糖尿病</a:t>
            </a:r>
            <a:r>
              <a:rPr lang="zh-CN" altLang="en-US" sz="2400">
                <a:latin typeface="楷体_GB2312" charset="-122"/>
                <a:ea typeface="楷体_GB2312" charset="-122"/>
              </a:rPr>
              <a:t>老年人每天食物分</a:t>
            </a:r>
            <a:r>
              <a:rPr lang="en-US" altLang="zh-CN" sz="2400">
                <a:latin typeface="楷体_GB2312" charset="-122"/>
                <a:ea typeface="楷体_GB2312" charset="-122"/>
              </a:rPr>
              <a:t>4-5</a:t>
            </a:r>
            <a:r>
              <a:rPr lang="zh-CN" altLang="en-US" sz="2400">
                <a:latin typeface="楷体_GB2312" charset="-122"/>
                <a:ea typeface="楷体_GB2312" charset="-122"/>
              </a:rPr>
              <a:t>次吃，或者吃半饱</a:t>
            </a:r>
            <a:endParaRPr lang="zh-CN" altLang="en-US" sz="2400">
              <a:latin typeface="楷体_GB2312" charset="-122"/>
              <a:ea typeface="楷体_GB2312" charset="-122"/>
            </a:endParaRPr>
          </a:p>
          <a:p>
            <a:pPr marL="342900" indent="-342900">
              <a:buSzPct val="100000"/>
              <a:buChar char="•"/>
            </a:pPr>
            <a:r>
              <a:rPr lang="zh-CN" altLang="en-US" sz="2400">
                <a:latin typeface="楷体_GB2312" charset="-122"/>
                <a:ea typeface="楷体_GB2312" charset="-122"/>
              </a:rPr>
              <a:t>减少食盐摄入量（过多的盐可以促进葡萄糖的吸收）</a:t>
            </a:r>
            <a:endParaRPr lang="zh-CN" altLang="en-US" sz="2400">
              <a:latin typeface="楷体_GB2312" charset="-122"/>
              <a:ea typeface="楷体_GB2312" charset="-122"/>
            </a:endParaRPr>
          </a:p>
          <a:p>
            <a:pPr marL="342900" indent="-342900">
              <a:buSzPct val="100000"/>
              <a:buChar char="•"/>
            </a:pPr>
            <a:r>
              <a:rPr lang="zh-CN" altLang="en-US" sz="2400">
                <a:latin typeface="楷体_GB2312" charset="-122"/>
                <a:ea typeface="楷体_GB2312" charset="-122"/>
              </a:rPr>
              <a:t>主动增加喝水量</a:t>
            </a:r>
            <a:endParaRPr lang="zh-CN" altLang="en-US" sz="2400">
              <a:latin typeface="楷体_GB2312" charset="-122"/>
              <a:ea typeface="楷体_GB2312" charset="-122"/>
            </a:endParaRPr>
          </a:p>
          <a:p>
            <a:pPr marL="342900" indent="-342900"/>
            <a:r>
              <a:rPr lang="en-US" altLang="zh-CN" sz="2400">
                <a:latin typeface="楷体_GB2312" charset="-122"/>
                <a:ea typeface="楷体_GB2312" charset="-122"/>
              </a:rPr>
              <a:t>3</a:t>
            </a:r>
            <a:r>
              <a:rPr lang="zh-CN" altLang="en-US" sz="2400">
                <a:latin typeface="楷体_GB2312" charset="-122"/>
                <a:ea typeface="楷体_GB2312" charset="-122"/>
              </a:rPr>
              <a:t>、糖尿病的情绪护理</a:t>
            </a:r>
            <a:endParaRPr lang="zh-CN" altLang="en-US" sz="2400">
              <a:latin typeface="楷体_GB2312" charset="-122"/>
              <a:ea typeface="楷体_GB2312" charset="-122"/>
            </a:endParaRPr>
          </a:p>
          <a:p>
            <a:pPr marL="342900" indent="-342900"/>
            <a:r>
              <a:rPr lang="en-US" altLang="zh-CN" sz="2400">
                <a:latin typeface="楷体_GB2312" charset="-122"/>
                <a:ea typeface="楷体_GB2312" charset="-122"/>
              </a:rPr>
              <a:t>4</a:t>
            </a:r>
            <a:r>
              <a:rPr lang="zh-CN" altLang="en-US" sz="2400">
                <a:latin typeface="楷体_GB2312" charset="-122"/>
                <a:ea typeface="楷体_GB2312" charset="-122"/>
              </a:rPr>
              <a:t>、糖尿病的皮肤护理：皮肤卫生、测血糖避免感染、清洗外阴、检查皮肤颜色、温水洗脚、修剪指甲切忌太短、保持鞋袜清洁宽松柔软</a:t>
            </a:r>
            <a:endParaRPr lang="zh-CN" altLang="en-US" sz="2400">
              <a:latin typeface="楷体_GB2312" charset="-122"/>
              <a:ea typeface="楷体_GB2312" charset="-122"/>
            </a:endParaRPr>
          </a:p>
          <a:p>
            <a:pPr marL="342900" indent="-342900"/>
            <a:r>
              <a:rPr lang="en-US" altLang="zh-CN" sz="2400">
                <a:latin typeface="楷体_GB2312" charset="-122"/>
                <a:ea typeface="楷体_GB2312" charset="-122"/>
              </a:rPr>
              <a:t>5</a:t>
            </a:r>
            <a:r>
              <a:rPr lang="zh-CN" altLang="en-US" sz="2400">
                <a:latin typeface="楷体_GB2312" charset="-122"/>
                <a:ea typeface="楷体_GB2312" charset="-122"/>
              </a:rPr>
              <a:t>、糖尿病的运动护理（运动可以消耗葡萄糖）</a:t>
            </a:r>
            <a:endParaRPr lang="zh-CN" altLang="en-US" sz="2400">
              <a:latin typeface="楷体_GB2312" charset="-122"/>
              <a:ea typeface="楷体_GB2312" charset="-122"/>
            </a:endParaRPr>
          </a:p>
          <a:p>
            <a:pPr marL="342900" indent="-342900"/>
            <a:r>
              <a:rPr lang="en-US" altLang="zh-CN" sz="2400">
                <a:latin typeface="楷体_GB2312" charset="-122"/>
                <a:ea typeface="楷体_GB2312" charset="-122"/>
              </a:rPr>
              <a:t>6</a:t>
            </a:r>
            <a:r>
              <a:rPr lang="zh-CN" altLang="en-US" sz="2400">
                <a:latin typeface="楷体_GB2312" charset="-122"/>
                <a:ea typeface="楷体_GB2312" charset="-122"/>
              </a:rPr>
              <a:t>、糖尿病的药物护理。服药后注意观察，发现低血糖立即给老人进食饼干和糖果</a:t>
            </a:r>
            <a:endParaRPr lang="en-US" altLang="zh-CN" sz="2400">
              <a:latin typeface="楷体_GB2312" charset="-122"/>
              <a:ea typeface="楷体_GB2312" charset="-122"/>
            </a:endParaRPr>
          </a:p>
          <a:p>
            <a:pPr marL="342900" indent="-342900">
              <a:buSzPct val="100000"/>
            </a:pPr>
            <a:r>
              <a:rPr lang="en-US" altLang="zh-CN" sz="2400">
                <a:latin typeface="楷体_GB2312" charset="-122"/>
                <a:ea typeface="楷体_GB2312" charset="-122"/>
              </a:rPr>
              <a:t>7</a:t>
            </a:r>
            <a:r>
              <a:rPr lang="zh-CN" altLang="en-US" sz="2400">
                <a:latin typeface="楷体_GB2312" charset="-122"/>
                <a:ea typeface="楷体_GB2312" charset="-122"/>
              </a:rPr>
              <a:t>、外出携带食物</a:t>
            </a:r>
            <a:endParaRPr lang="zh-CN" altLang="en-US" sz="2400">
              <a:latin typeface="楷体_GB2312" charset="-122"/>
              <a:ea typeface="楷体_GB2312" charset="-122"/>
            </a:endParaRPr>
          </a:p>
        </p:txBody>
      </p:sp>
    </p:spTree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0F8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452" name="Rectangle 2"/>
          <p:cNvSpPr>
            <a:spLocks noGrp="1"/>
          </p:cNvSpPr>
          <p:nvPr>
            <p:ph type="title"/>
          </p:nvPr>
        </p:nvSpPr>
        <p:spPr>
          <a:ln/>
          <a:effectLst>
            <a:outerShdw dist="107763" dir="2699999" algn="ctr" rotWithShape="0">
              <a:schemeClr val="bg2">
                <a:alpha val="50000"/>
              </a:schemeClr>
            </a:outerShdw>
          </a:effectLst>
        </p:spPr>
        <p:txBody>
          <a:bodyPr wrap="square" lIns="91440" tIns="45720" rIns="91440" bIns="45720" anchor="ctr"/>
          <a:p>
            <a:r>
              <a:rPr lang="en-US" altLang="zh-CN">
                <a:ea typeface="华文新魏" charset="-122"/>
              </a:rPr>
              <a:t>4</a:t>
            </a:r>
            <a:r>
              <a:rPr lang="zh-CN" altLang="en-US">
                <a:ea typeface="华文新魏" charset="-122"/>
              </a:rPr>
              <a:t>、糖尿病</a:t>
            </a:r>
            <a:endParaRPr lang="zh-CN" altLang="en-US">
              <a:ea typeface="华文新魏" charset="-122"/>
            </a:endParaRPr>
          </a:p>
        </p:txBody>
      </p:sp>
      <p:sp>
        <p:nvSpPr>
          <p:cNvPr id="2453" name="Rectangle 3"/>
          <p:cNvSpPr/>
          <p:nvPr>
            <p:ph type="body"/>
          </p:nvPr>
        </p:nvSpPr>
        <p:spPr>
          <a:xfrm>
            <a:off x="266700" y="1382713"/>
            <a:ext cx="7864475" cy="5076825"/>
          </a:xfrm>
          <a:ln/>
        </p:spPr>
        <p:txBody>
          <a:bodyPr wrap="square" lIns="91440" tIns="45720" rIns="91440" bIns="45720" anchor="t"/>
          <a:p>
            <a:pPr marL="0" indent="0">
              <a:lnSpc>
                <a:spcPct val="120000"/>
              </a:lnSpc>
            </a:pPr>
            <a:r>
              <a:rPr lang="zh-CN" altLang="zh-CN" b="1"/>
              <a:t>  </a:t>
            </a:r>
            <a:r>
              <a:rPr lang="zh-CN" altLang="en-US" sz="2800" b="1">
                <a:ea typeface="黑体" panose="02010609060101010101" charset="-122"/>
              </a:rPr>
              <a:t>护理</a:t>
            </a:r>
            <a:endParaRPr lang="zh-CN" altLang="en-US" sz="2800">
              <a:ea typeface="黑体" panose="02010609060101010101" charset="-122"/>
            </a:endParaRPr>
          </a:p>
          <a:p>
            <a:pPr marL="0" indent="0">
              <a:lnSpc>
                <a:spcPct val="120000"/>
              </a:lnSpc>
              <a:buFontTx/>
              <a:buNone/>
            </a:pPr>
            <a:r>
              <a:rPr lang="zh-CN" altLang="zh-CN" sz="2400"/>
              <a:t>1</a:t>
            </a:r>
            <a:r>
              <a:rPr lang="zh-CN" altLang="en-US" sz="2400"/>
              <a:t>．注意防寒保暖和皮肤清洁卫生：糖尿病老人极易合并各种感染，要特别注意糖尿病老人的防寒保暖，特别注意足部、口腔、阴部的清洁卫生。</a:t>
            </a:r>
            <a:endParaRPr lang="zh-CN" altLang="en-US" sz="2400"/>
          </a:p>
          <a:p>
            <a:pPr marL="0" indent="0">
              <a:lnSpc>
                <a:spcPct val="120000"/>
              </a:lnSpc>
              <a:buFontTx/>
              <a:buNone/>
            </a:pPr>
            <a:r>
              <a:rPr lang="zh-CN" altLang="zh-CN" sz="2400"/>
              <a:t>2</a:t>
            </a:r>
            <a:r>
              <a:rPr lang="zh-CN" altLang="en-US" sz="2400"/>
              <a:t>．定期复查血糖：</a:t>
            </a:r>
            <a:endParaRPr lang="zh-CN" altLang="en-US" sz="2400"/>
          </a:p>
          <a:p>
            <a:pPr marL="0" indent="0">
              <a:lnSpc>
                <a:spcPct val="120000"/>
              </a:lnSpc>
              <a:buFontTx/>
              <a:buNone/>
            </a:pPr>
            <a:r>
              <a:rPr lang="zh-CN" altLang="zh-CN" sz="2400"/>
              <a:t>3</a:t>
            </a:r>
            <a:r>
              <a:rPr lang="zh-CN" altLang="en-US" sz="2400"/>
              <a:t>．使用胰岛素的老人，可餐前检测学尿糖，并注射胰岛素。</a:t>
            </a:r>
            <a:endParaRPr lang="zh-CN" altLang="en-US" sz="2400"/>
          </a:p>
          <a:p>
            <a:pPr marL="0" indent="0">
              <a:lnSpc>
                <a:spcPct val="120000"/>
              </a:lnSpc>
              <a:buFontTx/>
              <a:buNone/>
            </a:pPr>
            <a:r>
              <a:rPr lang="zh-CN" altLang="zh-CN" sz="2400"/>
              <a:t>4</a:t>
            </a:r>
            <a:r>
              <a:rPr lang="zh-CN" altLang="en-US" sz="2400"/>
              <a:t>．外出携带食物。</a:t>
            </a:r>
            <a:endParaRPr lang="zh-CN" altLang="en-US" sz="2400"/>
          </a:p>
        </p:txBody>
      </p:sp>
      <p:pic>
        <p:nvPicPr>
          <p:cNvPr id="2454" name="Picture 4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187450" y="5908675"/>
            <a:ext cx="6745288" cy="949325"/>
          </a:xfrm>
          <a:prstGeom prst="rect">
            <a:avLst/>
          </a:prstGeom>
          <a:noFill/>
          <a:ln w="9525">
            <a:noFill/>
          </a:ln>
        </p:spPr>
      </p:pic>
    </p:spTree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0F8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457" name="Rectangle 2"/>
          <p:cNvSpPr>
            <a:spLocks noGrp="1"/>
          </p:cNvSpPr>
          <p:nvPr>
            <p:ph type="title"/>
          </p:nvPr>
        </p:nvSpPr>
        <p:spPr>
          <a:ln/>
          <a:effectLst>
            <a:outerShdw dist="107763" dir="2699999" algn="ctr" rotWithShape="0">
              <a:schemeClr val="bg2">
                <a:alpha val="50000"/>
              </a:schemeClr>
            </a:outerShdw>
          </a:effectLst>
        </p:spPr>
        <p:txBody>
          <a:bodyPr wrap="square" lIns="91440" tIns="45720" rIns="91440" bIns="45720" anchor="ctr"/>
          <a:p>
            <a:pPr>
              <a:spcBef>
                <a:spcPct val="50000"/>
              </a:spcBef>
            </a:pPr>
            <a:r>
              <a:rPr lang="en-US" altLang="zh-CN" b="1">
                <a:solidFill>
                  <a:srgbClr val="FF3300"/>
                </a:solidFill>
                <a:ea typeface="楷体_GB2312" charset="-122"/>
              </a:rPr>
              <a:t>5</a:t>
            </a:r>
            <a:r>
              <a:rPr lang="zh-CN" altLang="en-US" b="1">
                <a:solidFill>
                  <a:srgbClr val="FF3300"/>
                </a:solidFill>
                <a:ea typeface="楷体_GB2312" charset="-122"/>
              </a:rPr>
              <a:t>、脑血管病</a:t>
            </a:r>
            <a:endParaRPr lang="zh-CN" altLang="en-US" b="1">
              <a:solidFill>
                <a:srgbClr val="FF3300"/>
              </a:solidFill>
              <a:ea typeface="楷体_GB2312" charset="-122"/>
            </a:endParaRPr>
          </a:p>
        </p:txBody>
      </p:sp>
      <p:sp>
        <p:nvSpPr>
          <p:cNvPr id="2458" name="Rectangle 3"/>
          <p:cNvSpPr/>
          <p:nvPr/>
        </p:nvSpPr>
        <p:spPr>
          <a:xfrm>
            <a:off x="34925" y="1701800"/>
            <a:ext cx="2627313" cy="561975"/>
          </a:xfrm>
          <a:prstGeom prst="rect">
            <a:avLst/>
          </a:prstGeom>
          <a:noFill/>
          <a:ln w="9525">
            <a:noFill/>
          </a:ln>
        </p:spPr>
        <p:txBody>
          <a:bodyPr/>
          <a:p>
            <a:pPr indent="449580" algn="just">
              <a:lnSpc>
                <a:spcPct val="110000"/>
              </a:lnSpc>
              <a:spcBef>
                <a:spcPct val="20000"/>
              </a:spcBef>
            </a:pPr>
            <a:r>
              <a:rPr lang="zh-CN" altLang="en-US" sz="2800">
                <a:solidFill>
                  <a:schemeClr val="tx2"/>
                </a:solidFill>
                <a:effectLst>
                  <a:outerShdw blurRad="38100" dist="38100" dir="2700000">
                    <a:srgbClr val="C0C0C0"/>
                  </a:outerShdw>
                </a:effectLst>
                <a:latin typeface="黑体" panose="02010609060101010101" charset="-122"/>
                <a:ea typeface="黑体" panose="02010609060101010101" charset="-122"/>
              </a:rPr>
              <a:t>临床分类：</a:t>
            </a:r>
            <a:endParaRPr lang="zh-CN" altLang="en-US" sz="2800">
              <a:solidFill>
                <a:schemeClr val="tx2"/>
              </a:solidFill>
              <a:effectLst>
                <a:outerShdw blurRad="38100" dist="38100" dir="2700000">
                  <a:srgbClr val="C0C0C0"/>
                </a:outerShdw>
              </a:effectLst>
              <a:latin typeface="黑体" panose="02010609060101010101" charset="-122"/>
              <a:ea typeface="黑体" panose="02010609060101010101" charset="-122"/>
            </a:endParaRPr>
          </a:p>
        </p:txBody>
      </p:sp>
      <p:grpSp>
        <p:nvGrpSpPr>
          <p:cNvPr id="2459" name="组合 2458"/>
          <p:cNvGrpSpPr/>
          <p:nvPr/>
        </p:nvGrpSpPr>
        <p:grpSpPr>
          <a:xfrm>
            <a:off x="3602038" y="2701925"/>
            <a:ext cx="1798637" cy="3349625"/>
            <a:chOff x="0" y="0"/>
            <a:chExt cx="1065" cy="2047"/>
          </a:xfrm>
        </p:grpSpPr>
        <p:sp>
          <p:nvSpPr>
            <p:cNvPr id="2460" name="Text Box 5"/>
            <p:cNvSpPr/>
            <p:nvPr/>
          </p:nvSpPr>
          <p:spPr>
            <a:xfrm>
              <a:off x="22" y="0"/>
              <a:ext cx="1043" cy="2047"/>
            </a:xfrm>
            <a:prstGeom prst="rect">
              <a:avLst/>
            </a:prstGeom>
            <a:noFill/>
            <a:ln w="9525">
              <a:noFill/>
            </a:ln>
          </p:spPr>
          <p:txBody>
            <a:bodyPr/>
            <a:p>
              <a:pPr>
                <a:spcBef>
                  <a:spcPct val="50000"/>
                </a:spcBef>
              </a:pPr>
              <a:r>
                <a:rPr lang="zh-CN" altLang="zh-CN"/>
                <a:t>   </a:t>
              </a:r>
              <a:r>
                <a:rPr lang="zh-CN" altLang="en-US" sz="2000" b="1" u="sng">
                  <a:latin typeface="楷体_GB2312" charset="-122"/>
                  <a:ea typeface="楷体_GB2312" charset="-122"/>
                </a:rPr>
                <a:t>缺血性</a:t>
              </a:r>
              <a:endParaRPr lang="zh-CN" altLang="en-US" sz="2000" b="1" u="sng">
                <a:latin typeface="楷体_GB2312" charset="-122"/>
                <a:ea typeface="楷体_GB2312" charset="-122"/>
              </a:endParaRPr>
            </a:p>
            <a:p>
              <a:pPr>
                <a:lnSpc>
                  <a:spcPct val="120000"/>
                </a:lnSpc>
                <a:spcBef>
                  <a:spcPct val="20000"/>
                </a:spcBef>
              </a:pPr>
              <a:r>
                <a:rPr lang="zh-CN" altLang="en-US" b="1">
                  <a:latin typeface="隶书" charset="-122"/>
                  <a:ea typeface="隶书" charset="-122"/>
                </a:rPr>
                <a:t>（</a:t>
              </a:r>
              <a:r>
                <a:rPr lang="zh-CN" altLang="en-US">
                  <a:effectLst>
                    <a:outerShdw blurRad="38100" dist="38100" dir="2700000">
                      <a:srgbClr val="C0C0C0"/>
                    </a:outerShdw>
                  </a:effectLst>
                  <a:latin typeface="隶书" charset="-122"/>
                  <a:ea typeface="隶书" charset="-122"/>
                </a:rPr>
                <a:t>痉挛、</a:t>
              </a:r>
              <a:endParaRPr lang="zh-CN" altLang="en-US">
                <a:effectLst>
                  <a:outerShdw blurRad="38100" dist="38100" dir="2700000">
                    <a:srgbClr val="C0C0C0"/>
                  </a:outerShdw>
                </a:effectLst>
                <a:latin typeface="隶书" charset="-122"/>
                <a:ea typeface="隶书" charset="-122"/>
              </a:endParaRPr>
            </a:p>
            <a:p>
              <a:pPr>
                <a:lnSpc>
                  <a:spcPct val="120000"/>
                </a:lnSpc>
                <a:spcBef>
                  <a:spcPct val="20000"/>
                </a:spcBef>
              </a:pPr>
              <a:r>
                <a:rPr lang="zh-CN" altLang="en-US">
                  <a:effectLst>
                    <a:outerShdw blurRad="38100" dist="38100" dir="2700000">
                      <a:srgbClr val="C0C0C0"/>
                    </a:outerShdw>
                  </a:effectLst>
                  <a:latin typeface="隶书" charset="-122"/>
                  <a:ea typeface="隶书" charset="-122"/>
                </a:rPr>
                <a:t>  狭窄、</a:t>
              </a:r>
              <a:endParaRPr lang="zh-CN" altLang="en-US">
                <a:effectLst>
                  <a:outerShdw blurRad="38100" dist="38100" dir="2700000">
                    <a:srgbClr val="C0C0C0"/>
                  </a:outerShdw>
                </a:effectLst>
                <a:latin typeface="隶书" charset="-122"/>
                <a:ea typeface="隶书" charset="-122"/>
              </a:endParaRPr>
            </a:p>
            <a:p>
              <a:pPr>
                <a:lnSpc>
                  <a:spcPct val="120000"/>
                </a:lnSpc>
                <a:spcBef>
                  <a:spcPct val="20000"/>
                </a:spcBef>
              </a:pPr>
              <a:r>
                <a:rPr lang="zh-CN" altLang="en-US">
                  <a:effectLst>
                    <a:outerShdw blurRad="38100" dist="38100" dir="2700000">
                      <a:srgbClr val="C0C0C0"/>
                    </a:outerShdw>
                  </a:effectLst>
                  <a:latin typeface="隶书" charset="-122"/>
                  <a:ea typeface="隶书" charset="-122"/>
                </a:rPr>
                <a:t>  闭塞</a:t>
              </a:r>
              <a:r>
                <a:rPr lang="zh-CN" altLang="en-US" b="1">
                  <a:latin typeface="隶书" charset="-122"/>
                  <a:ea typeface="隶书" charset="-122"/>
                </a:rPr>
                <a:t>）</a:t>
              </a:r>
              <a:endParaRPr lang="zh-CN" altLang="en-US" b="1">
                <a:latin typeface="隶书" charset="-122"/>
                <a:ea typeface="隶书" charset="-122"/>
              </a:endParaRPr>
            </a:p>
            <a:p>
              <a:pPr>
                <a:spcBef>
                  <a:spcPct val="50000"/>
                </a:spcBef>
              </a:pPr>
              <a:endParaRPr lang="zh-CN" altLang="en-US">
                <a:solidFill>
                  <a:srgbClr val="66FF66"/>
                </a:solidFill>
                <a:latin typeface="楷体_GB2312" charset="-122"/>
                <a:ea typeface="楷体_GB2312" charset="-122"/>
              </a:endParaRPr>
            </a:p>
            <a:p>
              <a:pPr>
                <a:spcBef>
                  <a:spcPct val="50000"/>
                </a:spcBef>
              </a:pPr>
              <a:endParaRPr lang="zh-CN" altLang="en-US">
                <a:latin typeface="楷体_GB2312" charset="-122"/>
                <a:ea typeface="楷体_GB2312" charset="-122"/>
              </a:endParaRPr>
            </a:p>
            <a:p>
              <a:pPr>
                <a:spcBef>
                  <a:spcPct val="50000"/>
                </a:spcBef>
              </a:pPr>
              <a:r>
                <a:rPr lang="zh-CN" altLang="en-US" sz="2000" b="1">
                  <a:latin typeface="楷体_GB2312" charset="-122"/>
                  <a:ea typeface="楷体_GB2312" charset="-122"/>
                </a:rPr>
                <a:t> </a:t>
              </a:r>
              <a:r>
                <a:rPr lang="zh-CN" altLang="en-US" sz="2000" b="1" u="sng">
                  <a:latin typeface="楷体_GB2312" charset="-122"/>
                  <a:ea typeface="楷体_GB2312" charset="-122"/>
                </a:rPr>
                <a:t>出血性</a:t>
              </a:r>
              <a:endParaRPr lang="zh-CN" altLang="en-US" sz="2000" b="1" u="sng">
                <a:latin typeface="楷体_GB2312" charset="-122"/>
                <a:ea typeface="楷体_GB2312" charset="-122"/>
              </a:endParaRPr>
            </a:p>
            <a:p>
              <a:pPr>
                <a:spcBef>
                  <a:spcPct val="50000"/>
                </a:spcBef>
              </a:pPr>
              <a:r>
                <a:rPr lang="zh-CN" altLang="en-US" b="1">
                  <a:solidFill>
                    <a:schemeClr val="hlink"/>
                  </a:solidFill>
                  <a:effectLst>
                    <a:outerShdw blurRad="38100" dist="38100" dir="2700000">
                      <a:srgbClr val="C0C0C0"/>
                    </a:outerShdw>
                  </a:effectLst>
                  <a:latin typeface="楷体_GB2312" charset="-122"/>
                  <a:ea typeface="楷体_GB2312" charset="-122"/>
                </a:rPr>
                <a:t>（</a:t>
              </a:r>
              <a:r>
                <a:rPr lang="zh-CN" altLang="en-US">
                  <a:solidFill>
                    <a:schemeClr val="hlink"/>
                  </a:solidFill>
                  <a:effectLst>
                    <a:outerShdw blurRad="38100" dist="38100" dir="2700000">
                      <a:srgbClr val="C0C0C0"/>
                    </a:outerShdw>
                  </a:effectLst>
                  <a:latin typeface="隶书" charset="-122"/>
                  <a:ea typeface="隶书" charset="-122"/>
                </a:rPr>
                <a:t>破裂</a:t>
              </a:r>
              <a:r>
                <a:rPr lang="zh-CN" altLang="en-US" b="1">
                  <a:solidFill>
                    <a:schemeClr val="hlink"/>
                  </a:solidFill>
                  <a:effectLst>
                    <a:outerShdw blurRad="38100" dist="38100" dir="2700000">
                      <a:srgbClr val="C0C0C0"/>
                    </a:outerShdw>
                  </a:effectLst>
                  <a:latin typeface="楷体_GB2312" charset="-122"/>
                  <a:ea typeface="楷体_GB2312" charset="-122"/>
                </a:rPr>
                <a:t>）</a:t>
              </a:r>
              <a:endParaRPr lang="zh-CN" altLang="en-US" b="1">
                <a:solidFill>
                  <a:schemeClr val="hlink"/>
                </a:solidFill>
                <a:effectLst>
                  <a:outerShdw blurRad="38100" dist="38100" dir="2700000">
                    <a:srgbClr val="C0C0C0"/>
                  </a:outerShdw>
                </a:effectLst>
                <a:latin typeface="楷体_GB2312" charset="-122"/>
                <a:ea typeface="楷体_GB2312" charset="-122"/>
              </a:endParaRPr>
            </a:p>
          </p:txBody>
        </p:sp>
        <p:sp>
          <p:nvSpPr>
            <p:cNvPr id="2461" name="AutoShape 6"/>
            <p:cNvSpPr/>
            <p:nvPr/>
          </p:nvSpPr>
          <p:spPr>
            <a:xfrm>
              <a:off x="0" y="100"/>
              <a:ext cx="69" cy="1552"/>
            </a:xfrm>
            <a:prstGeom prst="leftBrace">
              <a:avLst>
                <a:gd name="adj1" fmla="val 193479"/>
                <a:gd name="adj2" fmla="val 50000"/>
              </a:avLst>
            </a:prstGeom>
            <a:noFill/>
            <a:ln w="38100" cap="flat" cmpd="sng">
              <a:solidFill>
                <a:srgbClr val="CCFFCC"/>
              </a:solidFill>
              <a:prstDash val="solid"/>
              <a:headEnd type="none" w="med" len="med"/>
              <a:tailEnd type="none" w="med" len="med"/>
            </a:ln>
          </p:spPr>
          <p:txBody>
            <a:bodyPr wrap="none" anchor="ctr"/>
            <a:p>
              <a:pPr algn="ctr"/>
              <a:endParaRPr lang="zh-CN" altLang="zh-CN">
                <a:solidFill>
                  <a:schemeClr val="bg1"/>
                </a:solidFill>
              </a:endParaRPr>
            </a:p>
          </p:txBody>
        </p:sp>
      </p:grpSp>
      <p:grpSp>
        <p:nvGrpSpPr>
          <p:cNvPr id="2462" name="组合 2461"/>
          <p:cNvGrpSpPr/>
          <p:nvPr/>
        </p:nvGrpSpPr>
        <p:grpSpPr>
          <a:xfrm>
            <a:off x="4941888" y="2332038"/>
            <a:ext cx="3335337" cy="1304925"/>
            <a:chOff x="0" y="0"/>
            <a:chExt cx="1974" cy="798"/>
          </a:xfrm>
        </p:grpSpPr>
        <p:sp>
          <p:nvSpPr>
            <p:cNvPr id="2463" name="AutoShape 8"/>
            <p:cNvSpPr/>
            <p:nvPr/>
          </p:nvSpPr>
          <p:spPr>
            <a:xfrm>
              <a:off x="0" y="136"/>
              <a:ext cx="45" cy="544"/>
            </a:xfrm>
            <a:prstGeom prst="leftBrace">
              <a:avLst>
                <a:gd name="adj1" fmla="val 104098"/>
                <a:gd name="adj2" fmla="val 50000"/>
              </a:avLst>
            </a:prstGeom>
            <a:noFill/>
            <a:ln w="28575" cap="flat" cmpd="sng">
              <a:solidFill>
                <a:srgbClr val="000000"/>
              </a:solidFill>
              <a:prstDash val="solid"/>
              <a:headEnd type="none" w="med" len="med"/>
              <a:tailEnd type="none" w="med" len="med"/>
            </a:ln>
          </p:spPr>
          <p:txBody>
            <a:bodyPr wrap="none" anchor="ctr"/>
            <a:p>
              <a:pPr algn="ctr"/>
              <a:endParaRPr lang="zh-CN" altLang="zh-CN">
                <a:solidFill>
                  <a:srgbClr val="CCFFCC"/>
                </a:solidFill>
              </a:endParaRPr>
            </a:p>
          </p:txBody>
        </p:sp>
        <p:sp>
          <p:nvSpPr>
            <p:cNvPr id="2464" name="Text Box 9"/>
            <p:cNvSpPr/>
            <p:nvPr/>
          </p:nvSpPr>
          <p:spPr>
            <a:xfrm>
              <a:off x="91" y="0"/>
              <a:ext cx="1883" cy="798"/>
            </a:xfrm>
            <a:prstGeom prst="rect">
              <a:avLst/>
            </a:prstGeom>
            <a:noFill/>
            <a:ln w="9525">
              <a:noFill/>
            </a:ln>
          </p:spPr>
          <p:txBody>
            <a:bodyPr>
              <a:spAutoFit/>
            </a:bodyPr>
            <a:p>
              <a:pPr>
                <a:spcBef>
                  <a:spcPct val="50000"/>
                </a:spcBef>
              </a:pPr>
              <a:r>
                <a:rPr lang="zh-CN" altLang="en-US" sz="2000" b="1" u="sng">
                  <a:ea typeface="楷体_GB2312" charset="-122"/>
                </a:rPr>
                <a:t>短暂性脑缺血发作（</a:t>
              </a:r>
              <a:r>
                <a:rPr lang="zh-CN" altLang="zh-CN" sz="2000" b="1" u="sng">
                  <a:ea typeface="楷体_GB2312" charset="-122"/>
                </a:rPr>
                <a:t>TIA</a:t>
              </a:r>
              <a:r>
                <a:rPr lang="zh-CN" altLang="en-US" sz="2000" b="1" u="sng">
                  <a:ea typeface="楷体_GB2312" charset="-122"/>
                </a:rPr>
                <a:t>）</a:t>
              </a:r>
              <a:endParaRPr lang="zh-CN" altLang="en-US" sz="2000" b="1" u="sng">
                <a:ea typeface="楷体_GB2312" charset="-122"/>
              </a:endParaRPr>
            </a:p>
            <a:p>
              <a:pPr>
                <a:spcBef>
                  <a:spcPct val="50000"/>
                </a:spcBef>
              </a:pPr>
              <a:endParaRPr lang="zh-CN" altLang="zh-CN">
                <a:ea typeface="楷体_GB2312" charset="-122"/>
              </a:endParaRPr>
            </a:p>
            <a:p>
              <a:pPr>
                <a:spcBef>
                  <a:spcPct val="50000"/>
                </a:spcBef>
              </a:pPr>
              <a:r>
                <a:rPr lang="zh-CN" altLang="en-US" sz="2000" b="1" u="sng">
                  <a:ea typeface="楷体_GB2312" charset="-122"/>
                </a:rPr>
                <a:t>脑梗塞</a:t>
              </a:r>
              <a:endParaRPr lang="zh-CN" altLang="en-US" sz="2000" b="1" u="sng">
                <a:ea typeface="楷体_GB2312" charset="-122"/>
              </a:endParaRPr>
            </a:p>
          </p:txBody>
        </p:sp>
      </p:grpSp>
      <p:sp>
        <p:nvSpPr>
          <p:cNvPr id="2465" name="AutoShape 10"/>
          <p:cNvSpPr/>
          <p:nvPr/>
        </p:nvSpPr>
        <p:spPr>
          <a:xfrm>
            <a:off x="6091238" y="2998788"/>
            <a:ext cx="153987" cy="963612"/>
          </a:xfrm>
          <a:prstGeom prst="leftBrace">
            <a:avLst>
              <a:gd name="adj1" fmla="val 52147"/>
              <a:gd name="adj2" fmla="val 50000"/>
            </a:avLst>
          </a:prstGeom>
          <a:noFill/>
          <a:ln w="28575" cap="flat" cmpd="sng">
            <a:solidFill>
              <a:srgbClr val="000000"/>
            </a:solidFill>
            <a:prstDash val="solid"/>
            <a:headEnd type="none" w="med" len="med"/>
            <a:tailEnd type="none" w="med" len="med"/>
          </a:ln>
        </p:spPr>
        <p:txBody>
          <a:bodyPr wrap="none" anchor="ctr"/>
          <a:p>
            <a:endParaRPr lang="zh-CN" altLang="en-US"/>
          </a:p>
        </p:txBody>
      </p:sp>
      <p:sp>
        <p:nvSpPr>
          <p:cNvPr id="2466" name="Text Box 11"/>
          <p:cNvSpPr/>
          <p:nvPr/>
        </p:nvSpPr>
        <p:spPr>
          <a:xfrm>
            <a:off x="6399213" y="2851150"/>
            <a:ext cx="1763712" cy="1350963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p>
            <a:pPr>
              <a:spcBef>
                <a:spcPct val="50000"/>
              </a:spcBef>
            </a:pPr>
            <a:r>
              <a:rPr lang="zh-CN" altLang="en-US" sz="2000" b="1" u="sng">
                <a:ea typeface="楷体_GB2312" charset="-122"/>
              </a:rPr>
              <a:t>脑血栓形成</a:t>
            </a:r>
            <a:endParaRPr lang="zh-CN" altLang="en-US" sz="2000" b="1" u="sng">
              <a:ea typeface="楷体_GB2312" charset="-122"/>
            </a:endParaRPr>
          </a:p>
          <a:p>
            <a:pPr>
              <a:spcBef>
                <a:spcPct val="50000"/>
              </a:spcBef>
            </a:pPr>
            <a:endParaRPr lang="zh-CN" altLang="zh-CN" sz="2000" b="1">
              <a:ea typeface="楷体_GB2312" charset="-122"/>
            </a:endParaRPr>
          </a:p>
          <a:p>
            <a:pPr>
              <a:spcBef>
                <a:spcPct val="50000"/>
              </a:spcBef>
            </a:pPr>
            <a:r>
              <a:rPr lang="zh-CN" altLang="en-US" sz="2000" b="1" u="sng">
                <a:ea typeface="楷体_GB2312" charset="-122"/>
              </a:rPr>
              <a:t>脑栓塞</a:t>
            </a:r>
            <a:endParaRPr lang="zh-CN" altLang="en-US" sz="2000" b="1" u="sng">
              <a:ea typeface="楷体_GB2312" charset="-122"/>
            </a:endParaRPr>
          </a:p>
        </p:txBody>
      </p:sp>
      <p:grpSp>
        <p:nvGrpSpPr>
          <p:cNvPr id="2467" name="组合 2466"/>
          <p:cNvGrpSpPr/>
          <p:nvPr/>
        </p:nvGrpSpPr>
        <p:grpSpPr>
          <a:xfrm>
            <a:off x="4903788" y="4779963"/>
            <a:ext cx="2720975" cy="1352550"/>
            <a:chOff x="0" y="0"/>
            <a:chExt cx="1610" cy="826"/>
          </a:xfrm>
        </p:grpSpPr>
        <p:sp>
          <p:nvSpPr>
            <p:cNvPr id="2468" name="AutoShape 13"/>
            <p:cNvSpPr/>
            <p:nvPr/>
          </p:nvSpPr>
          <p:spPr>
            <a:xfrm>
              <a:off x="0" y="91"/>
              <a:ext cx="91" cy="680"/>
            </a:xfrm>
            <a:prstGeom prst="leftBrace">
              <a:avLst>
                <a:gd name="adj1" fmla="val 64277"/>
                <a:gd name="adj2" fmla="val 50000"/>
              </a:avLst>
            </a:prstGeom>
            <a:noFill/>
            <a:ln w="28575" cap="flat" cmpd="sng">
              <a:solidFill>
                <a:srgbClr val="FFCCCC"/>
              </a:solidFill>
              <a:prstDash val="solid"/>
              <a:headEnd type="none" w="med" len="med"/>
              <a:tailEnd type="none" w="med" len="med"/>
            </a:ln>
          </p:spPr>
          <p:txBody>
            <a:bodyPr wrap="none" anchor="ctr"/>
            <a:p>
              <a:endParaRPr lang="zh-CN" altLang="en-US"/>
            </a:p>
          </p:txBody>
        </p:sp>
        <p:sp>
          <p:nvSpPr>
            <p:cNvPr id="2469" name="Text Box 14"/>
            <p:cNvSpPr/>
            <p:nvPr/>
          </p:nvSpPr>
          <p:spPr>
            <a:xfrm>
              <a:off x="113" y="0"/>
              <a:ext cx="1497" cy="826"/>
            </a:xfrm>
            <a:prstGeom prst="rect">
              <a:avLst/>
            </a:prstGeom>
            <a:noFill/>
            <a:ln w="9525">
              <a:noFill/>
            </a:ln>
          </p:spPr>
          <p:txBody>
            <a:bodyPr>
              <a:spAutoFit/>
            </a:bodyPr>
            <a:p>
              <a:pPr>
                <a:spcBef>
                  <a:spcPct val="50000"/>
                </a:spcBef>
              </a:pPr>
              <a:r>
                <a:rPr lang="zh-CN" altLang="en-US" sz="2000" b="1" u="sng">
                  <a:ea typeface="楷体_GB2312" charset="-122"/>
                </a:rPr>
                <a:t>脑出血（脑溢血）</a:t>
              </a:r>
              <a:endParaRPr lang="zh-CN" altLang="en-US" sz="2000" b="1" u="sng">
                <a:ea typeface="楷体_GB2312" charset="-122"/>
              </a:endParaRPr>
            </a:p>
            <a:p>
              <a:pPr>
                <a:spcBef>
                  <a:spcPct val="50000"/>
                </a:spcBef>
              </a:pPr>
              <a:endParaRPr lang="zh-CN" altLang="zh-CN" sz="2000" b="1">
                <a:ea typeface="楷体_GB2312" charset="-122"/>
              </a:endParaRPr>
            </a:p>
            <a:p>
              <a:pPr>
                <a:spcBef>
                  <a:spcPct val="50000"/>
                </a:spcBef>
              </a:pPr>
              <a:r>
                <a:rPr lang="zh-CN" altLang="en-US" sz="2000" b="1" u="sng">
                  <a:ea typeface="楷体_GB2312" charset="-122"/>
                </a:rPr>
                <a:t>蛛网膜下腔出血</a:t>
              </a:r>
              <a:endParaRPr lang="zh-CN" altLang="en-US" sz="2000" b="1" u="sng">
                <a:ea typeface="楷体_GB2312" charset="-122"/>
              </a:endParaRPr>
            </a:p>
          </p:txBody>
        </p:sp>
      </p:grpSp>
      <p:sp>
        <p:nvSpPr>
          <p:cNvPr id="2470" name="AutoShape 15"/>
          <p:cNvSpPr/>
          <p:nvPr/>
        </p:nvSpPr>
        <p:spPr>
          <a:xfrm>
            <a:off x="2452688" y="3608388"/>
            <a:ext cx="152400" cy="1112837"/>
          </a:xfrm>
          <a:prstGeom prst="rightBrace">
            <a:avLst>
              <a:gd name="adj1" fmla="val 60850"/>
              <a:gd name="adj2" fmla="val 50000"/>
            </a:avLst>
          </a:prstGeom>
          <a:noFill/>
          <a:ln w="28575" cap="flat" cmpd="sng">
            <a:solidFill>
              <a:srgbClr val="CCFFCC"/>
            </a:solidFill>
            <a:prstDash val="solid"/>
            <a:headEnd type="none" w="med" len="med"/>
            <a:tailEnd type="none" w="med" len="med"/>
          </a:ln>
        </p:spPr>
        <p:txBody>
          <a:bodyPr wrap="none" anchor="ctr"/>
          <a:p>
            <a:endParaRPr lang="zh-CN" altLang="en-US"/>
          </a:p>
        </p:txBody>
      </p:sp>
      <p:grpSp>
        <p:nvGrpSpPr>
          <p:cNvPr id="2471" name="组合 2470"/>
          <p:cNvGrpSpPr/>
          <p:nvPr/>
        </p:nvGrpSpPr>
        <p:grpSpPr>
          <a:xfrm>
            <a:off x="304800" y="3460750"/>
            <a:ext cx="3143250" cy="1350963"/>
            <a:chOff x="0" y="0"/>
            <a:chExt cx="1860" cy="826"/>
          </a:xfrm>
        </p:grpSpPr>
        <p:sp>
          <p:nvSpPr>
            <p:cNvPr id="2472" name="Text Box 17"/>
            <p:cNvSpPr/>
            <p:nvPr/>
          </p:nvSpPr>
          <p:spPr>
            <a:xfrm>
              <a:off x="0" y="0"/>
              <a:ext cx="1407" cy="826"/>
            </a:xfrm>
            <a:prstGeom prst="rect">
              <a:avLst/>
            </a:prstGeom>
            <a:noFill/>
            <a:ln w="9525">
              <a:noFill/>
            </a:ln>
          </p:spPr>
          <p:txBody>
            <a:bodyPr/>
            <a:p>
              <a:pPr>
                <a:spcBef>
                  <a:spcPct val="50000"/>
                </a:spcBef>
              </a:pPr>
              <a:r>
                <a:rPr lang="zh-CN" altLang="en-US" sz="2000" b="1">
                  <a:effectLst>
                    <a:outerShdw blurRad="38100" dist="38100" dir="2700000">
                      <a:srgbClr val="C0C0C0"/>
                    </a:outerShdw>
                  </a:effectLst>
                  <a:latin typeface="楷体_GB2312" charset="-122"/>
                  <a:ea typeface="楷体_GB2312" charset="-122"/>
                </a:rPr>
                <a:t>血管病变</a:t>
              </a:r>
              <a:endParaRPr lang="zh-CN" altLang="en-US" sz="2000" b="1">
                <a:effectLst>
                  <a:outerShdw blurRad="38100" dist="38100" dir="2700000">
                    <a:srgbClr val="C0C0C0"/>
                  </a:outerShdw>
                </a:effectLst>
                <a:latin typeface="楷体_GB2312" charset="-122"/>
                <a:ea typeface="楷体_GB2312" charset="-122"/>
              </a:endParaRPr>
            </a:p>
            <a:p>
              <a:pPr>
                <a:spcBef>
                  <a:spcPct val="50000"/>
                </a:spcBef>
              </a:pPr>
              <a:r>
                <a:rPr lang="zh-CN" altLang="en-US" sz="2000" b="1">
                  <a:effectLst>
                    <a:outerShdw blurRad="38100" dist="38100" dir="2700000">
                      <a:srgbClr val="C0C0C0"/>
                    </a:outerShdw>
                  </a:effectLst>
                  <a:latin typeface="楷体_GB2312" charset="-122"/>
                  <a:ea typeface="楷体_GB2312" charset="-122"/>
                </a:rPr>
                <a:t>高（或低）血压</a:t>
              </a:r>
              <a:endParaRPr lang="zh-CN" altLang="en-US" sz="2000" b="1">
                <a:effectLst>
                  <a:outerShdw blurRad="38100" dist="38100" dir="2700000">
                    <a:srgbClr val="C0C0C0"/>
                  </a:outerShdw>
                </a:effectLst>
                <a:latin typeface="楷体_GB2312" charset="-122"/>
                <a:ea typeface="楷体_GB2312" charset="-122"/>
              </a:endParaRPr>
            </a:p>
            <a:p>
              <a:pPr>
                <a:spcBef>
                  <a:spcPct val="50000"/>
                </a:spcBef>
              </a:pPr>
              <a:r>
                <a:rPr lang="zh-CN" altLang="en-US" sz="2000" b="1">
                  <a:effectLst>
                    <a:outerShdw blurRad="38100" dist="38100" dir="2700000">
                      <a:srgbClr val="C0C0C0"/>
                    </a:outerShdw>
                  </a:effectLst>
                  <a:latin typeface="楷体_GB2312" charset="-122"/>
                  <a:ea typeface="楷体_GB2312" charset="-122"/>
                </a:rPr>
                <a:t>血液粘滞度变化</a:t>
              </a:r>
              <a:endParaRPr lang="zh-CN" altLang="en-US" sz="2000" b="1">
                <a:effectLst>
                  <a:outerShdw blurRad="38100" dist="38100" dir="2700000">
                    <a:srgbClr val="C0C0C0"/>
                  </a:outerShdw>
                </a:effectLst>
                <a:latin typeface="楷体_GB2312" charset="-122"/>
                <a:ea typeface="楷体_GB2312" charset="-122"/>
              </a:endParaRPr>
            </a:p>
          </p:txBody>
        </p:sp>
        <p:sp>
          <p:nvSpPr>
            <p:cNvPr id="2473" name="AutoShape 18"/>
            <p:cNvSpPr/>
            <p:nvPr/>
          </p:nvSpPr>
          <p:spPr>
            <a:xfrm>
              <a:off x="1452" y="317"/>
              <a:ext cx="408" cy="227"/>
            </a:xfrm>
            <a:solidFill>
              <a:srgbClr val="FF0000"/>
            </a:solidFill>
            <a:ln w="9525" cap="flat" cmpd="sng">
              <a:solidFill>
                <a:srgbClr val="EEECE1"/>
              </a:solidFill>
              <a:prstDash val="solid"/>
              <a:headEnd type="none" w="med" len="med"/>
              <a:tailEnd type="none" w="med" len="med"/>
            </a:ln>
          </p:spPr>
          <p:txBody>
            <a:bodyPr/>
            <a:p>
              <a:endParaRPr lang="zh-CN" altLang="en-US"/>
            </a:p>
          </p:txBody>
        </p:sp>
      </p:grpSp>
    </p:spTree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0F8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476" name="Rectangle 3"/>
          <p:cNvSpPr/>
          <p:nvPr>
            <p:ph type="body"/>
          </p:nvPr>
        </p:nvSpPr>
        <p:spPr>
          <a:xfrm>
            <a:off x="344488" y="1233488"/>
            <a:ext cx="3460750" cy="5418137"/>
          </a:xfrm>
          <a:ln/>
        </p:spPr>
        <p:txBody>
          <a:bodyPr wrap="square" lIns="91440" tIns="45720" rIns="91440" bIns="45720" anchor="t"/>
          <a:p>
            <a:pPr algn="ctr">
              <a:lnSpc>
                <a:spcPct val="80000"/>
              </a:lnSpc>
              <a:buNone/>
            </a:pPr>
            <a:r>
              <a:rPr lang="zh-CN" altLang="en-US" sz="2400" b="1">
                <a:solidFill>
                  <a:srgbClr val="6600FF"/>
                </a:solidFill>
                <a:latin typeface="楷体_GB2312" charset="-122"/>
                <a:ea typeface="楷体_GB2312" charset="-122"/>
              </a:rPr>
              <a:t>①脑动脉硬化</a:t>
            </a:r>
            <a:endParaRPr lang="zh-CN" altLang="en-US" sz="2400" b="1">
              <a:solidFill>
                <a:srgbClr val="6600FF"/>
              </a:solidFill>
              <a:latin typeface="楷体_GB2312" charset="-122"/>
              <a:ea typeface="楷体_GB2312" charset="-122"/>
            </a:endParaRPr>
          </a:p>
          <a:p>
            <a:pPr>
              <a:lnSpc>
                <a:spcPct val="80000"/>
              </a:lnSpc>
            </a:pPr>
            <a:r>
              <a:rPr lang="zh-CN" altLang="en-US" sz="2400" b="1">
                <a:solidFill>
                  <a:srgbClr val="FF3399"/>
                </a:solidFill>
                <a:latin typeface="楷体_GB2312" charset="-122"/>
                <a:ea typeface="楷体_GB2312" charset="-122"/>
              </a:rPr>
              <a:t>临床表现：</a:t>
            </a:r>
            <a:endParaRPr lang="zh-CN" altLang="en-US" sz="2400" b="1">
              <a:solidFill>
                <a:srgbClr val="FF3399"/>
              </a:solidFill>
              <a:latin typeface="楷体_GB2312" charset="-122"/>
              <a:ea typeface="楷体_GB2312" charset="-122"/>
            </a:endParaRPr>
          </a:p>
          <a:p>
            <a:pPr>
              <a:lnSpc>
                <a:spcPct val="80000"/>
              </a:lnSpc>
              <a:buNone/>
            </a:pPr>
            <a:r>
              <a:rPr lang="en-US" altLang="zh-CN" sz="2400">
                <a:latin typeface="楷体_GB2312" charset="-122"/>
                <a:ea typeface="楷体_GB2312" charset="-122"/>
              </a:rPr>
              <a:t>1</a:t>
            </a:r>
            <a:r>
              <a:rPr lang="zh-CN" altLang="en-US" sz="2400">
                <a:latin typeface="楷体_GB2312" charset="-122"/>
                <a:ea typeface="楷体_GB2312" charset="-122"/>
              </a:rPr>
              <a:t>、头晕</a:t>
            </a:r>
            <a:endParaRPr lang="zh-CN" altLang="en-US" sz="2400">
              <a:latin typeface="楷体_GB2312" charset="-122"/>
              <a:ea typeface="楷体_GB2312" charset="-122"/>
            </a:endParaRPr>
          </a:p>
          <a:p>
            <a:pPr>
              <a:lnSpc>
                <a:spcPct val="80000"/>
              </a:lnSpc>
              <a:buNone/>
            </a:pPr>
            <a:r>
              <a:rPr lang="en-US" altLang="zh-CN" sz="2400">
                <a:latin typeface="楷体_GB2312" charset="-122"/>
                <a:ea typeface="楷体_GB2312" charset="-122"/>
              </a:rPr>
              <a:t>2</a:t>
            </a:r>
            <a:r>
              <a:rPr lang="zh-CN" altLang="en-US" sz="2400">
                <a:latin typeface="楷体_GB2312" charset="-122"/>
                <a:ea typeface="楷体_GB2312" charset="-122"/>
              </a:rPr>
              <a:t>、头痛</a:t>
            </a:r>
            <a:endParaRPr lang="zh-CN" altLang="en-US" sz="2400">
              <a:latin typeface="楷体_GB2312" charset="-122"/>
              <a:ea typeface="楷体_GB2312" charset="-122"/>
            </a:endParaRPr>
          </a:p>
          <a:p>
            <a:pPr>
              <a:lnSpc>
                <a:spcPct val="80000"/>
              </a:lnSpc>
              <a:buNone/>
            </a:pPr>
            <a:r>
              <a:rPr lang="en-US" altLang="zh-CN" sz="2400">
                <a:latin typeface="楷体_GB2312" charset="-122"/>
                <a:ea typeface="楷体_GB2312" charset="-122"/>
              </a:rPr>
              <a:t>3</a:t>
            </a:r>
            <a:r>
              <a:rPr lang="zh-CN" altLang="en-US" sz="2400">
                <a:latin typeface="楷体_GB2312" charset="-122"/>
                <a:ea typeface="楷体_GB2312" charset="-122"/>
              </a:rPr>
              <a:t>、健忘</a:t>
            </a:r>
            <a:endParaRPr lang="zh-CN" altLang="en-US" sz="2400">
              <a:latin typeface="楷体_GB2312" charset="-122"/>
              <a:ea typeface="楷体_GB2312" charset="-122"/>
            </a:endParaRPr>
          </a:p>
          <a:p>
            <a:pPr>
              <a:lnSpc>
                <a:spcPct val="80000"/>
              </a:lnSpc>
              <a:buNone/>
            </a:pPr>
            <a:r>
              <a:rPr lang="en-US" altLang="zh-CN" sz="2400">
                <a:latin typeface="楷体_GB2312" charset="-122"/>
                <a:ea typeface="楷体_GB2312" charset="-122"/>
              </a:rPr>
              <a:t>4</a:t>
            </a:r>
            <a:r>
              <a:rPr lang="zh-CN" altLang="en-US" sz="2400">
                <a:latin typeface="楷体_GB2312" charset="-122"/>
                <a:ea typeface="楷体_GB2312" charset="-122"/>
              </a:rPr>
              <a:t>、麻木</a:t>
            </a:r>
            <a:endParaRPr lang="zh-CN" altLang="en-US" sz="2400">
              <a:latin typeface="楷体_GB2312" charset="-122"/>
              <a:ea typeface="楷体_GB2312" charset="-122"/>
            </a:endParaRPr>
          </a:p>
          <a:p>
            <a:pPr>
              <a:lnSpc>
                <a:spcPct val="80000"/>
              </a:lnSpc>
              <a:buNone/>
            </a:pPr>
            <a:r>
              <a:rPr lang="en-US" altLang="zh-CN" sz="2400">
                <a:latin typeface="楷体_GB2312" charset="-122"/>
                <a:ea typeface="楷体_GB2312" charset="-122"/>
              </a:rPr>
              <a:t>5</a:t>
            </a:r>
            <a:r>
              <a:rPr lang="zh-CN" altLang="en-US" sz="2400">
                <a:latin typeface="楷体_GB2312" charset="-122"/>
                <a:ea typeface="楷体_GB2312" charset="-122"/>
              </a:rPr>
              <a:t>、出血</a:t>
            </a:r>
            <a:endParaRPr lang="zh-CN" altLang="en-US" sz="2400">
              <a:latin typeface="楷体_GB2312" charset="-122"/>
              <a:ea typeface="楷体_GB2312" charset="-122"/>
            </a:endParaRPr>
          </a:p>
          <a:p>
            <a:pPr>
              <a:lnSpc>
                <a:spcPct val="80000"/>
              </a:lnSpc>
            </a:pPr>
            <a:r>
              <a:rPr lang="zh-CN" altLang="en-US" sz="2400" b="1">
                <a:solidFill>
                  <a:srgbClr val="FF3399"/>
                </a:solidFill>
                <a:latin typeface="楷体_GB2312" charset="-122"/>
                <a:ea typeface="楷体_GB2312" charset="-122"/>
              </a:rPr>
              <a:t>护理要点：</a:t>
            </a:r>
            <a:endParaRPr lang="zh-CN" altLang="en-US" sz="2400" b="1">
              <a:solidFill>
                <a:srgbClr val="FF3399"/>
              </a:solidFill>
              <a:latin typeface="楷体_GB2312" charset="-122"/>
              <a:ea typeface="楷体_GB2312" charset="-122"/>
            </a:endParaRPr>
          </a:p>
          <a:p>
            <a:pPr>
              <a:lnSpc>
                <a:spcPct val="80000"/>
              </a:lnSpc>
              <a:buNone/>
            </a:pPr>
            <a:r>
              <a:rPr lang="en-US" altLang="zh-CN" sz="2400">
                <a:latin typeface="楷体_GB2312" charset="-122"/>
                <a:ea typeface="楷体_GB2312" charset="-122"/>
              </a:rPr>
              <a:t>1</a:t>
            </a:r>
            <a:r>
              <a:rPr lang="zh-CN" altLang="en-US" sz="2400">
                <a:latin typeface="楷体_GB2312" charset="-122"/>
                <a:ea typeface="楷体_GB2312" charset="-122"/>
              </a:rPr>
              <a:t>、合理饮食</a:t>
            </a:r>
            <a:endParaRPr lang="zh-CN" altLang="en-US" sz="2400">
              <a:latin typeface="楷体_GB2312" charset="-122"/>
              <a:ea typeface="楷体_GB2312" charset="-122"/>
            </a:endParaRPr>
          </a:p>
          <a:p>
            <a:pPr>
              <a:lnSpc>
                <a:spcPct val="80000"/>
              </a:lnSpc>
              <a:buNone/>
            </a:pPr>
            <a:r>
              <a:rPr lang="en-US" altLang="zh-CN" sz="2400">
                <a:latin typeface="楷体_GB2312" charset="-122"/>
                <a:ea typeface="楷体_GB2312" charset="-122"/>
              </a:rPr>
              <a:t>2</a:t>
            </a:r>
            <a:r>
              <a:rPr lang="zh-CN" altLang="en-US" sz="2400">
                <a:latin typeface="楷体_GB2312" charset="-122"/>
                <a:ea typeface="楷体_GB2312" charset="-122"/>
              </a:rPr>
              <a:t>、补充维生素</a:t>
            </a:r>
            <a:endParaRPr lang="zh-CN" altLang="en-US" sz="2400">
              <a:latin typeface="楷体_GB2312" charset="-122"/>
              <a:ea typeface="楷体_GB2312" charset="-122"/>
            </a:endParaRPr>
          </a:p>
          <a:p>
            <a:pPr>
              <a:lnSpc>
                <a:spcPct val="80000"/>
              </a:lnSpc>
              <a:buNone/>
            </a:pPr>
            <a:r>
              <a:rPr lang="en-US" altLang="zh-CN" sz="2400">
                <a:latin typeface="楷体_GB2312" charset="-122"/>
                <a:ea typeface="楷体_GB2312" charset="-122"/>
              </a:rPr>
              <a:t>3</a:t>
            </a:r>
            <a:r>
              <a:rPr lang="zh-CN" altLang="en-US" sz="2400">
                <a:latin typeface="楷体_GB2312" charset="-122"/>
                <a:ea typeface="楷体_GB2312" charset="-122"/>
              </a:rPr>
              <a:t>、限制食盐</a:t>
            </a:r>
            <a:endParaRPr lang="zh-CN" altLang="en-US" sz="2400">
              <a:latin typeface="楷体_GB2312" charset="-122"/>
              <a:ea typeface="楷体_GB2312" charset="-122"/>
            </a:endParaRPr>
          </a:p>
          <a:p>
            <a:pPr>
              <a:lnSpc>
                <a:spcPct val="80000"/>
              </a:lnSpc>
              <a:buNone/>
            </a:pPr>
            <a:r>
              <a:rPr lang="en-US" altLang="zh-CN" sz="2400">
                <a:latin typeface="楷体_GB2312" charset="-122"/>
                <a:ea typeface="楷体_GB2312" charset="-122"/>
              </a:rPr>
              <a:t>4</a:t>
            </a:r>
            <a:r>
              <a:rPr lang="zh-CN" altLang="en-US" sz="2400">
                <a:latin typeface="楷体_GB2312" charset="-122"/>
                <a:ea typeface="楷体_GB2312" charset="-122"/>
              </a:rPr>
              <a:t>、适当运动</a:t>
            </a:r>
            <a:endParaRPr lang="zh-CN" altLang="en-US" sz="2400">
              <a:latin typeface="楷体_GB2312" charset="-122"/>
              <a:ea typeface="楷体_GB2312" charset="-122"/>
            </a:endParaRPr>
          </a:p>
          <a:p>
            <a:pPr>
              <a:lnSpc>
                <a:spcPct val="80000"/>
              </a:lnSpc>
              <a:buNone/>
            </a:pPr>
            <a:r>
              <a:rPr lang="en-US" altLang="zh-CN" sz="2400">
                <a:latin typeface="楷体_GB2312" charset="-122"/>
                <a:ea typeface="楷体_GB2312" charset="-122"/>
              </a:rPr>
              <a:t>5</a:t>
            </a:r>
            <a:r>
              <a:rPr lang="zh-CN" altLang="en-US" sz="2400">
                <a:latin typeface="楷体_GB2312" charset="-122"/>
                <a:ea typeface="楷体_GB2312" charset="-122"/>
              </a:rPr>
              <a:t>、戒烟限酒</a:t>
            </a:r>
            <a:endParaRPr lang="zh-CN" altLang="en-US" sz="2400">
              <a:latin typeface="楷体_GB2312" charset="-122"/>
              <a:ea typeface="楷体_GB2312" charset="-122"/>
            </a:endParaRPr>
          </a:p>
          <a:p>
            <a:pPr>
              <a:lnSpc>
                <a:spcPct val="80000"/>
              </a:lnSpc>
              <a:buNone/>
            </a:pPr>
            <a:r>
              <a:rPr lang="en-US" altLang="zh-CN" sz="2400">
                <a:latin typeface="楷体_GB2312" charset="-122"/>
                <a:ea typeface="楷体_GB2312" charset="-122"/>
              </a:rPr>
              <a:t>6</a:t>
            </a:r>
            <a:r>
              <a:rPr lang="zh-CN" altLang="en-US" sz="2400">
                <a:latin typeface="楷体_GB2312" charset="-122"/>
                <a:ea typeface="楷体_GB2312" charset="-122"/>
              </a:rPr>
              <a:t>、治疗相关疾病</a:t>
            </a:r>
            <a:endParaRPr lang="zh-CN" altLang="en-US" sz="2400">
              <a:latin typeface="楷体_GB2312" charset="-122"/>
              <a:ea typeface="楷体_GB2312" charset="-122"/>
            </a:endParaRPr>
          </a:p>
          <a:p>
            <a:pPr>
              <a:lnSpc>
                <a:spcPct val="80000"/>
              </a:lnSpc>
              <a:buNone/>
            </a:pPr>
            <a:endParaRPr lang="zh-CN" altLang="en-US" sz="2000">
              <a:latin typeface="楷体_GB2312" charset="-122"/>
              <a:ea typeface="楷体_GB2312" charset="-122"/>
            </a:endParaRPr>
          </a:p>
        </p:txBody>
      </p:sp>
      <p:sp>
        <p:nvSpPr>
          <p:cNvPr id="2477" name="Text Box 4"/>
          <p:cNvSpPr/>
          <p:nvPr/>
        </p:nvSpPr>
        <p:spPr>
          <a:xfrm>
            <a:off x="2032000" y="268288"/>
            <a:ext cx="4673600" cy="73025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p>
            <a:pPr algn="ctr">
              <a:spcBef>
                <a:spcPct val="50000"/>
              </a:spcBef>
            </a:pPr>
            <a:r>
              <a:rPr lang="en-US" altLang="zh-CN" sz="4000" b="1">
                <a:solidFill>
                  <a:srgbClr val="FF3300"/>
                </a:solidFill>
                <a:ea typeface="楷体_GB2312" charset="-122"/>
              </a:rPr>
              <a:t>5</a:t>
            </a:r>
            <a:r>
              <a:rPr lang="zh-CN" altLang="en-US" sz="4000" b="1">
                <a:solidFill>
                  <a:srgbClr val="FF3300"/>
                </a:solidFill>
                <a:ea typeface="楷体_GB2312" charset="-122"/>
              </a:rPr>
              <a:t>、脑血管病</a:t>
            </a:r>
            <a:endParaRPr lang="zh-CN" altLang="en-US" sz="4000" b="1">
              <a:solidFill>
                <a:srgbClr val="FF3300"/>
              </a:solidFill>
              <a:ea typeface="楷体_GB2312" charset="-122"/>
            </a:endParaRPr>
          </a:p>
        </p:txBody>
      </p:sp>
      <p:sp>
        <p:nvSpPr>
          <p:cNvPr id="2478" name="Rectangle 5"/>
          <p:cNvSpPr/>
          <p:nvPr/>
        </p:nvSpPr>
        <p:spPr>
          <a:xfrm>
            <a:off x="5173663" y="1233488"/>
            <a:ext cx="3756025" cy="5121275"/>
          </a:xfrm>
          <a:prstGeom prst="rect">
            <a:avLst/>
          </a:prstGeom>
          <a:noFill/>
          <a:ln w="9525">
            <a:noFill/>
          </a:ln>
        </p:spPr>
        <p:txBody>
          <a:bodyPr/>
          <a:p>
            <a:pPr marL="342900" indent="-342900" algn="ctr" eaLnBrk="0" hangingPunct="0">
              <a:lnSpc>
                <a:spcPct val="80000"/>
              </a:lnSpc>
              <a:spcBef>
                <a:spcPct val="20000"/>
              </a:spcBef>
              <a:buSzPct val="100000"/>
              <a:buFont typeface="Arial" panose="020B0604020202020204" pitchFamily="34" charset="0"/>
            </a:pPr>
            <a:r>
              <a:rPr lang="zh-CN" altLang="en-US" sz="2400" b="1">
                <a:solidFill>
                  <a:srgbClr val="6600FF"/>
                </a:solidFill>
                <a:latin typeface="楷体_GB2312" charset="-122"/>
                <a:ea typeface="楷体_GB2312" charset="-122"/>
              </a:rPr>
              <a:t>②短暂性脑缺血发作</a:t>
            </a:r>
            <a:endParaRPr lang="zh-CN" altLang="en-US" sz="2400" b="1">
              <a:solidFill>
                <a:srgbClr val="6600FF"/>
              </a:solidFill>
              <a:latin typeface="楷体_GB2312" charset="-122"/>
              <a:ea typeface="楷体_GB2312" charset="-122"/>
            </a:endParaRPr>
          </a:p>
          <a:p>
            <a:pPr marL="342900" indent="-342900" eaLnBrk="0" hangingPunct="0">
              <a:lnSpc>
                <a:spcPct val="80000"/>
              </a:lnSpc>
              <a:spcBef>
                <a:spcPct val="20000"/>
              </a:spcBef>
              <a:buSzPct val="100000"/>
              <a:buFont typeface="Arial" panose="020B0604020202020204" pitchFamily="34" charset="0"/>
              <a:buChar char="•"/>
            </a:pPr>
            <a:r>
              <a:rPr lang="zh-CN" altLang="en-US" sz="2400" b="1">
                <a:solidFill>
                  <a:srgbClr val="FF3399"/>
                </a:solidFill>
                <a:latin typeface="楷体_GB2312" charset="-122"/>
                <a:ea typeface="楷体_GB2312" charset="-122"/>
              </a:rPr>
              <a:t>临床表现：</a:t>
            </a:r>
            <a:endParaRPr lang="zh-CN" altLang="en-US" sz="2400" b="1">
              <a:solidFill>
                <a:srgbClr val="FF3399"/>
              </a:solidFill>
              <a:latin typeface="楷体_GB2312" charset="-122"/>
              <a:ea typeface="楷体_GB2312" charset="-122"/>
            </a:endParaRPr>
          </a:p>
          <a:p>
            <a:pPr marL="342900" indent="-342900" eaLnBrk="0" hangingPunct="0">
              <a:lnSpc>
                <a:spcPct val="80000"/>
              </a:lnSpc>
              <a:spcBef>
                <a:spcPct val="20000"/>
              </a:spcBef>
              <a:buSzPct val="100000"/>
              <a:buFont typeface="Arial" panose="020B0604020202020204" pitchFamily="34" charset="0"/>
            </a:pPr>
            <a:r>
              <a:rPr lang="en-US" altLang="zh-CN" sz="2400">
                <a:latin typeface="楷体_GB2312" charset="-122"/>
                <a:ea typeface="楷体_GB2312" charset="-122"/>
              </a:rPr>
              <a:t>1</a:t>
            </a:r>
            <a:r>
              <a:rPr lang="zh-CN" altLang="en-US" sz="2400">
                <a:latin typeface="楷体_GB2312" charset="-122"/>
                <a:ea typeface="楷体_GB2312" charset="-122"/>
              </a:rPr>
              <a:t>、突然发病：</a:t>
            </a:r>
            <a:endParaRPr lang="zh-CN" altLang="en-US" sz="2400">
              <a:latin typeface="楷体_GB2312" charset="-122"/>
              <a:ea typeface="楷体_GB2312" charset="-122"/>
            </a:endParaRPr>
          </a:p>
          <a:p>
            <a:pPr marL="342900" indent="-342900" eaLnBrk="0" hangingPunct="0">
              <a:lnSpc>
                <a:spcPct val="80000"/>
              </a:lnSpc>
              <a:spcBef>
                <a:spcPct val="20000"/>
              </a:spcBef>
              <a:buSzPct val="100000"/>
              <a:buFont typeface="Arial" panose="020B0604020202020204" pitchFamily="34" charset="0"/>
            </a:pPr>
            <a:r>
              <a:rPr lang="zh-CN" altLang="en-US" sz="2400">
                <a:latin typeface="楷体_GB2312" charset="-122"/>
                <a:ea typeface="楷体_GB2312" charset="-122"/>
              </a:rPr>
              <a:t>   一侧肢体麻木无力、瘫痪或吞咽障碍、失语或大小便失禁</a:t>
            </a:r>
            <a:endParaRPr lang="zh-CN" altLang="en-US" sz="2400">
              <a:latin typeface="楷体_GB2312" charset="-122"/>
              <a:ea typeface="楷体_GB2312" charset="-122"/>
            </a:endParaRPr>
          </a:p>
          <a:p>
            <a:pPr marL="342900" indent="-342900" eaLnBrk="0" hangingPunct="0">
              <a:lnSpc>
                <a:spcPct val="80000"/>
              </a:lnSpc>
              <a:spcBef>
                <a:spcPct val="20000"/>
              </a:spcBef>
              <a:buSzPct val="100000"/>
              <a:buFont typeface="Arial" panose="020B0604020202020204" pitchFamily="34" charset="0"/>
            </a:pPr>
            <a:r>
              <a:rPr lang="en-US" altLang="zh-CN" sz="2400">
                <a:latin typeface="楷体_GB2312" charset="-122"/>
                <a:ea typeface="楷体_GB2312" charset="-122"/>
              </a:rPr>
              <a:t>2</a:t>
            </a:r>
            <a:r>
              <a:rPr lang="zh-CN" altLang="en-US" sz="2400">
                <a:latin typeface="楷体_GB2312" charset="-122"/>
                <a:ea typeface="楷体_GB2312" charset="-122"/>
              </a:rPr>
              <a:t>、短时恢复</a:t>
            </a:r>
            <a:endParaRPr lang="zh-CN" altLang="en-US" sz="2400">
              <a:latin typeface="楷体_GB2312" charset="-122"/>
              <a:ea typeface="楷体_GB2312" charset="-122"/>
            </a:endParaRPr>
          </a:p>
          <a:p>
            <a:pPr marL="342900" indent="-342900" eaLnBrk="0" hangingPunct="0">
              <a:lnSpc>
                <a:spcPct val="80000"/>
              </a:lnSpc>
              <a:spcBef>
                <a:spcPct val="20000"/>
              </a:spcBef>
              <a:buSzPct val="100000"/>
              <a:buFont typeface="Arial" panose="020B0604020202020204" pitchFamily="34" charset="0"/>
              <a:buChar char="•"/>
            </a:pPr>
            <a:r>
              <a:rPr lang="zh-CN" altLang="en-US" sz="2400" b="1">
                <a:solidFill>
                  <a:srgbClr val="FF3399"/>
                </a:solidFill>
                <a:latin typeface="楷体_GB2312" charset="-122"/>
                <a:ea typeface="楷体_GB2312" charset="-122"/>
              </a:rPr>
              <a:t>护理要点：</a:t>
            </a:r>
            <a:endParaRPr lang="zh-CN" altLang="en-US" sz="2400" b="1">
              <a:solidFill>
                <a:srgbClr val="FF3399"/>
              </a:solidFill>
              <a:latin typeface="楷体_GB2312" charset="-122"/>
              <a:ea typeface="楷体_GB2312" charset="-122"/>
            </a:endParaRPr>
          </a:p>
          <a:p>
            <a:pPr marL="342900" indent="-342900" eaLnBrk="0" hangingPunct="0">
              <a:lnSpc>
                <a:spcPct val="80000"/>
              </a:lnSpc>
              <a:spcBef>
                <a:spcPct val="20000"/>
              </a:spcBef>
              <a:buSzPct val="100000"/>
              <a:buFont typeface="Arial" panose="020B0604020202020204" pitchFamily="34" charset="0"/>
            </a:pPr>
            <a:r>
              <a:rPr lang="en-US" altLang="zh-CN" sz="2400">
                <a:latin typeface="楷体_GB2312" charset="-122"/>
                <a:ea typeface="楷体_GB2312" charset="-122"/>
              </a:rPr>
              <a:t>1</a:t>
            </a:r>
            <a:r>
              <a:rPr lang="zh-CN" altLang="en-US" sz="2400">
                <a:latin typeface="楷体_GB2312" charset="-122"/>
                <a:ea typeface="楷体_GB2312" charset="-122"/>
              </a:rPr>
              <a:t>、低脂饮食</a:t>
            </a:r>
            <a:endParaRPr lang="zh-CN" altLang="en-US" sz="2400">
              <a:latin typeface="楷体_GB2312" charset="-122"/>
              <a:ea typeface="楷体_GB2312" charset="-122"/>
            </a:endParaRPr>
          </a:p>
          <a:p>
            <a:pPr marL="342900" indent="-342900" eaLnBrk="0" hangingPunct="0">
              <a:lnSpc>
                <a:spcPct val="80000"/>
              </a:lnSpc>
              <a:spcBef>
                <a:spcPct val="20000"/>
              </a:spcBef>
              <a:buSzPct val="100000"/>
              <a:buFont typeface="Arial" panose="020B0604020202020204" pitchFamily="34" charset="0"/>
            </a:pPr>
            <a:r>
              <a:rPr lang="en-US" altLang="zh-CN" sz="2400">
                <a:latin typeface="楷体_GB2312" charset="-122"/>
                <a:ea typeface="楷体_GB2312" charset="-122"/>
              </a:rPr>
              <a:t>2</a:t>
            </a:r>
            <a:r>
              <a:rPr lang="zh-CN" altLang="en-US" sz="2400">
                <a:latin typeface="楷体_GB2312" charset="-122"/>
                <a:ea typeface="楷体_GB2312" charset="-122"/>
              </a:rPr>
              <a:t>、稳定情绪</a:t>
            </a:r>
            <a:endParaRPr lang="zh-CN" altLang="en-US" sz="2400">
              <a:latin typeface="楷体_GB2312" charset="-122"/>
              <a:ea typeface="楷体_GB2312" charset="-122"/>
            </a:endParaRPr>
          </a:p>
          <a:p>
            <a:pPr marL="342900" indent="-342900" eaLnBrk="0" hangingPunct="0">
              <a:lnSpc>
                <a:spcPct val="80000"/>
              </a:lnSpc>
              <a:spcBef>
                <a:spcPct val="20000"/>
              </a:spcBef>
              <a:buSzPct val="100000"/>
              <a:buFont typeface="Arial" panose="020B0604020202020204" pitchFamily="34" charset="0"/>
            </a:pPr>
            <a:r>
              <a:rPr lang="en-US" altLang="zh-CN" sz="2400">
                <a:latin typeface="楷体_GB2312" charset="-122"/>
                <a:ea typeface="楷体_GB2312" charset="-122"/>
              </a:rPr>
              <a:t>3</a:t>
            </a:r>
            <a:r>
              <a:rPr lang="zh-CN" altLang="en-US" sz="2400">
                <a:latin typeface="楷体_GB2312" charset="-122"/>
                <a:ea typeface="楷体_GB2312" charset="-122"/>
              </a:rPr>
              <a:t>、适当运动</a:t>
            </a:r>
            <a:endParaRPr lang="zh-CN" altLang="en-US" sz="2400">
              <a:latin typeface="楷体_GB2312" charset="-122"/>
              <a:ea typeface="楷体_GB2312" charset="-122"/>
            </a:endParaRPr>
          </a:p>
          <a:p>
            <a:pPr marL="342900" indent="-342900" eaLnBrk="0" hangingPunct="0">
              <a:lnSpc>
                <a:spcPct val="80000"/>
              </a:lnSpc>
              <a:spcBef>
                <a:spcPct val="20000"/>
              </a:spcBef>
              <a:buSzPct val="100000"/>
              <a:buFont typeface="Arial" panose="020B0604020202020204" pitchFamily="34" charset="0"/>
            </a:pPr>
            <a:r>
              <a:rPr lang="en-US" altLang="zh-CN" sz="2400">
                <a:latin typeface="楷体_GB2312" charset="-122"/>
                <a:ea typeface="楷体_GB2312" charset="-122"/>
              </a:rPr>
              <a:t>4</a:t>
            </a:r>
            <a:r>
              <a:rPr lang="zh-CN" altLang="en-US" sz="2400">
                <a:latin typeface="楷体_GB2312" charset="-122"/>
                <a:ea typeface="楷体_GB2312" charset="-122"/>
              </a:rPr>
              <a:t>、预防发作</a:t>
            </a:r>
            <a:endParaRPr lang="zh-CN" altLang="en-US" sz="2400">
              <a:latin typeface="楷体_GB2312" charset="-122"/>
              <a:ea typeface="楷体_GB2312" charset="-122"/>
            </a:endParaRPr>
          </a:p>
          <a:p>
            <a:pPr marL="342900" indent="-342900" eaLnBrk="0" hangingPunct="0">
              <a:lnSpc>
                <a:spcPct val="80000"/>
              </a:lnSpc>
              <a:spcBef>
                <a:spcPct val="20000"/>
              </a:spcBef>
              <a:buSzPct val="100000"/>
              <a:buFont typeface="Arial" panose="020B0604020202020204" pitchFamily="34" charset="0"/>
            </a:pPr>
            <a:r>
              <a:rPr lang="en-US" altLang="zh-CN" sz="2400">
                <a:latin typeface="楷体_GB2312" charset="-122"/>
                <a:ea typeface="楷体_GB2312" charset="-122"/>
              </a:rPr>
              <a:t>5</a:t>
            </a:r>
            <a:r>
              <a:rPr lang="zh-CN" altLang="en-US" sz="2400">
                <a:latin typeface="楷体_GB2312" charset="-122"/>
                <a:ea typeface="楷体_GB2312" charset="-122"/>
              </a:rPr>
              <a:t>、加强保护</a:t>
            </a:r>
            <a:endParaRPr lang="zh-CN" altLang="en-US" sz="2400">
              <a:latin typeface="楷体_GB2312" charset="-122"/>
              <a:ea typeface="楷体_GB2312" charset="-122"/>
            </a:endParaRPr>
          </a:p>
          <a:p>
            <a:pPr marL="342900" indent="-342900" eaLnBrk="0" hangingPunct="0">
              <a:lnSpc>
                <a:spcPct val="80000"/>
              </a:lnSpc>
              <a:spcBef>
                <a:spcPct val="20000"/>
              </a:spcBef>
              <a:buSzPct val="100000"/>
              <a:buFont typeface="Arial" panose="020B0604020202020204" pitchFamily="34" charset="0"/>
            </a:pPr>
            <a:r>
              <a:rPr lang="en-US" altLang="zh-CN" sz="2400">
                <a:latin typeface="楷体_GB2312" charset="-122"/>
                <a:ea typeface="楷体_GB2312" charset="-122"/>
              </a:rPr>
              <a:t>6</a:t>
            </a:r>
            <a:r>
              <a:rPr lang="zh-CN" altLang="en-US" sz="2400">
                <a:latin typeface="楷体_GB2312" charset="-122"/>
                <a:ea typeface="楷体_GB2312" charset="-122"/>
              </a:rPr>
              <a:t>、治疗相关疾病</a:t>
            </a:r>
            <a:endParaRPr lang="zh-CN" altLang="en-US" sz="2400">
              <a:latin typeface="楷体_GB2312" charset="-122"/>
              <a:ea typeface="楷体_GB2312" charset="-122"/>
            </a:endParaRPr>
          </a:p>
          <a:p>
            <a:pPr marL="342900" indent="-342900" eaLnBrk="0" hangingPunct="0">
              <a:lnSpc>
                <a:spcPct val="80000"/>
              </a:lnSpc>
              <a:spcBef>
                <a:spcPct val="20000"/>
              </a:spcBef>
              <a:buSzPct val="100000"/>
              <a:buFont typeface="Arial" panose="020B0604020202020204" pitchFamily="34" charset="0"/>
              <a:buChar char="•"/>
            </a:pPr>
            <a:endParaRPr lang="zh-CN" altLang="en-US">
              <a:latin typeface="楷体_GB2312" charset="-122"/>
              <a:ea typeface="楷体_GB2312" charset="-122"/>
            </a:endParaRPr>
          </a:p>
        </p:txBody>
      </p:sp>
    </p:spTree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0F8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481" name="Rectangle 2"/>
          <p:cNvSpPr>
            <a:spLocks noGrp="1"/>
          </p:cNvSpPr>
          <p:nvPr>
            <p:ph type="title"/>
          </p:nvPr>
        </p:nvSpPr>
        <p:spPr>
          <a:ln/>
          <a:effectLst>
            <a:outerShdw dist="107763" dir="2699999" algn="ctr" rotWithShape="0">
              <a:schemeClr val="bg2">
                <a:alpha val="50000"/>
              </a:schemeClr>
            </a:outerShdw>
          </a:effectLst>
        </p:spPr>
        <p:txBody>
          <a:bodyPr wrap="square" lIns="91440" tIns="45720" rIns="91440" bIns="45720" anchor="ctr"/>
          <a:p>
            <a:pPr>
              <a:spcBef>
                <a:spcPct val="50000"/>
              </a:spcBef>
            </a:pPr>
            <a:r>
              <a:rPr lang="en-US" altLang="zh-CN" b="1">
                <a:solidFill>
                  <a:srgbClr val="FF3300"/>
                </a:solidFill>
                <a:ea typeface="楷体_GB2312" charset="-122"/>
              </a:rPr>
              <a:t>5</a:t>
            </a:r>
            <a:r>
              <a:rPr lang="zh-CN" altLang="en-US" b="1">
                <a:solidFill>
                  <a:srgbClr val="FF3300"/>
                </a:solidFill>
                <a:ea typeface="楷体_GB2312" charset="-122"/>
              </a:rPr>
              <a:t>、脑血管病（脑出血）</a:t>
            </a:r>
            <a:endParaRPr lang="zh-CN" altLang="en-US" b="1">
              <a:solidFill>
                <a:srgbClr val="FF3300"/>
              </a:solidFill>
              <a:ea typeface="楷体_GB2312" charset="-122"/>
            </a:endParaRPr>
          </a:p>
        </p:txBody>
      </p:sp>
      <p:sp>
        <p:nvSpPr>
          <p:cNvPr id="2482" name="Rectangle 3"/>
          <p:cNvSpPr/>
          <p:nvPr>
            <p:ph type="body"/>
          </p:nvPr>
        </p:nvSpPr>
        <p:spPr>
          <a:ln/>
        </p:spPr>
        <p:txBody>
          <a:bodyPr wrap="square" lIns="91440" tIns="45720" rIns="91440" bIns="45720" anchor="t"/>
          <a:p>
            <a:pPr marL="0" indent="0">
              <a:lnSpc>
                <a:spcPct val="120000"/>
              </a:lnSpc>
              <a:spcBef>
                <a:spcPct val="30000"/>
              </a:spcBef>
            </a:pPr>
            <a:r>
              <a:rPr lang="zh-CN" altLang="zh-CN" sz="2800" b="1">
                <a:latin typeface="黑体" panose="02010609060101010101" charset="-122"/>
                <a:ea typeface="黑体" panose="02010609060101010101" charset="-122"/>
              </a:rPr>
              <a:t>  </a:t>
            </a:r>
            <a:r>
              <a:rPr lang="zh-CN" altLang="en-US" sz="2800" b="1">
                <a:latin typeface="黑体" panose="02010609060101010101" charset="-122"/>
                <a:ea typeface="黑体" panose="02010609060101010101" charset="-122"/>
              </a:rPr>
              <a:t>护理</a:t>
            </a:r>
            <a:endParaRPr lang="zh-CN" altLang="en-US" sz="2800">
              <a:latin typeface="黑体" panose="02010609060101010101" charset="-122"/>
              <a:ea typeface="黑体" panose="02010609060101010101" charset="-122"/>
            </a:endParaRPr>
          </a:p>
          <a:p>
            <a:pPr marL="0" indent="0">
              <a:lnSpc>
                <a:spcPct val="120000"/>
              </a:lnSpc>
              <a:spcBef>
                <a:spcPct val="30000"/>
              </a:spcBef>
              <a:buFontTx/>
              <a:buNone/>
            </a:pPr>
            <a:r>
              <a:rPr lang="zh-CN" altLang="zh-CN" sz="2000" b="1"/>
              <a:t>1</a:t>
            </a:r>
            <a:r>
              <a:rPr lang="zh-CN" altLang="en-US" sz="2000" b="1"/>
              <a:t>．急救处理：</a:t>
            </a:r>
            <a:endParaRPr lang="zh-CN" altLang="en-US" sz="2000" b="1"/>
          </a:p>
          <a:p>
            <a:pPr marL="0" indent="0">
              <a:lnSpc>
                <a:spcPct val="120000"/>
              </a:lnSpc>
              <a:spcBef>
                <a:spcPct val="30000"/>
              </a:spcBef>
              <a:buFontTx/>
              <a:buNone/>
            </a:pPr>
            <a:r>
              <a:rPr lang="zh-CN" altLang="en-US" sz="2000"/>
              <a:t>一旦怀疑老人中风，不要随便搬动老人，及时报告值班医生、通知家属及相关人员或直接拨打</a:t>
            </a:r>
            <a:r>
              <a:rPr lang="zh-CN" altLang="zh-CN" sz="2000"/>
              <a:t>120</a:t>
            </a:r>
            <a:r>
              <a:rPr lang="zh-CN" altLang="en-US" sz="2000"/>
              <a:t>急救。</a:t>
            </a:r>
            <a:endParaRPr lang="zh-CN" altLang="en-US" sz="2000"/>
          </a:p>
          <a:p>
            <a:pPr marL="0" indent="0">
              <a:lnSpc>
                <a:spcPct val="120000"/>
              </a:lnSpc>
              <a:spcBef>
                <a:spcPct val="30000"/>
              </a:spcBef>
              <a:buFontTx/>
              <a:buNone/>
            </a:pPr>
            <a:r>
              <a:rPr lang="zh-CN" altLang="en-US" sz="2000"/>
              <a:t>（</a:t>
            </a:r>
            <a:r>
              <a:rPr lang="zh-CN" altLang="zh-CN" sz="2000"/>
              <a:t>1</a:t>
            </a:r>
            <a:r>
              <a:rPr lang="zh-CN" altLang="en-US" sz="2000"/>
              <a:t>）让老人仰卧，头肩部稍垫高，头偏向一侧，防止痰液或呕吐物回流吸入气管造成窒息，注意保暖。</a:t>
            </a:r>
            <a:endParaRPr lang="zh-CN" altLang="en-US" sz="2000"/>
          </a:p>
          <a:p>
            <a:pPr marL="0" indent="0">
              <a:lnSpc>
                <a:spcPct val="120000"/>
              </a:lnSpc>
              <a:spcBef>
                <a:spcPct val="30000"/>
              </a:spcBef>
              <a:buFontTx/>
              <a:buNone/>
            </a:pPr>
            <a:r>
              <a:rPr lang="zh-CN" altLang="en-US" sz="2000"/>
              <a:t>（</a:t>
            </a:r>
            <a:r>
              <a:rPr lang="zh-CN" altLang="zh-CN" sz="2000"/>
              <a:t>2</a:t>
            </a:r>
            <a:r>
              <a:rPr lang="zh-CN" altLang="en-US" sz="2000"/>
              <a:t>）解开老人领口纽扣、裤带、胸罩，如有假牙也应取出。</a:t>
            </a:r>
            <a:endParaRPr lang="zh-CN" altLang="en-US" sz="2000"/>
          </a:p>
          <a:p>
            <a:pPr marL="0" indent="0">
              <a:lnSpc>
                <a:spcPct val="120000"/>
              </a:lnSpc>
              <a:spcBef>
                <a:spcPct val="30000"/>
              </a:spcBef>
              <a:buFontTx/>
              <a:buNone/>
            </a:pPr>
            <a:r>
              <a:rPr lang="zh-CN" altLang="en-US" sz="2000"/>
              <a:t>（</a:t>
            </a:r>
            <a:r>
              <a:rPr lang="zh-CN" altLang="zh-CN" sz="2000"/>
              <a:t>3</a:t>
            </a:r>
            <a:r>
              <a:rPr lang="zh-CN" altLang="en-US" sz="2000"/>
              <a:t>）如果老人清醒，要注意安慰，缓解其紧张情绪，宜保持镇静，切勿慌乱，避免造成老人心理压力。</a:t>
            </a:r>
            <a:endParaRPr lang="zh-CN" altLang="en-US" sz="2000"/>
          </a:p>
          <a:p>
            <a:pPr marL="0" indent="0">
              <a:lnSpc>
                <a:spcPct val="120000"/>
              </a:lnSpc>
              <a:spcBef>
                <a:spcPct val="30000"/>
              </a:spcBef>
              <a:buFontTx/>
              <a:buNone/>
            </a:pPr>
            <a:r>
              <a:rPr lang="zh-CN" altLang="en-US" sz="2000"/>
              <a:t>（</a:t>
            </a:r>
            <a:r>
              <a:rPr lang="zh-CN" altLang="zh-CN" sz="2000"/>
              <a:t>4</a:t>
            </a:r>
            <a:r>
              <a:rPr lang="zh-CN" altLang="en-US" sz="2000"/>
              <a:t>）搬动老人时应听从急救医生的指挥，动作轻柔。</a:t>
            </a:r>
            <a:endParaRPr lang="zh-CN" altLang="en-US" sz="2000"/>
          </a:p>
        </p:txBody>
      </p:sp>
    </p:spTree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0F8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485" name="Rectangle 2"/>
          <p:cNvSpPr>
            <a:spLocks noGrp="1"/>
          </p:cNvSpPr>
          <p:nvPr>
            <p:ph type="title"/>
          </p:nvPr>
        </p:nvSpPr>
        <p:spPr>
          <a:xfrm>
            <a:off x="323850" y="0"/>
            <a:ext cx="8229600" cy="1143000"/>
          </a:xfrm>
          <a:ln/>
          <a:effectLst>
            <a:outerShdw dist="107763" dir="2699999" algn="ctr" rotWithShape="0">
              <a:schemeClr val="bg2">
                <a:alpha val="50000"/>
              </a:schemeClr>
            </a:outerShdw>
          </a:effectLst>
        </p:spPr>
        <p:txBody>
          <a:bodyPr wrap="square" lIns="91440" tIns="45720" rIns="91440" bIns="45720" anchor="ctr"/>
          <a:p>
            <a:pPr>
              <a:spcBef>
                <a:spcPct val="50000"/>
              </a:spcBef>
            </a:pPr>
            <a:r>
              <a:rPr lang="en-US" altLang="zh-CN" b="1">
                <a:solidFill>
                  <a:srgbClr val="FF3300"/>
                </a:solidFill>
                <a:ea typeface="楷体_GB2312" charset="-122"/>
              </a:rPr>
              <a:t>5</a:t>
            </a:r>
            <a:r>
              <a:rPr lang="zh-CN" altLang="en-US" b="1">
                <a:solidFill>
                  <a:srgbClr val="FF3300"/>
                </a:solidFill>
                <a:ea typeface="楷体_GB2312" charset="-122"/>
              </a:rPr>
              <a:t>、脑血管病（脑出血）</a:t>
            </a:r>
            <a:endParaRPr lang="zh-CN" altLang="en-US" b="1">
              <a:solidFill>
                <a:srgbClr val="FF3300"/>
              </a:solidFill>
              <a:ea typeface="楷体_GB2312" charset="-122"/>
            </a:endParaRPr>
          </a:p>
        </p:txBody>
      </p:sp>
      <p:sp>
        <p:nvSpPr>
          <p:cNvPr id="2486" name="Rectangle 3"/>
          <p:cNvSpPr>
            <a:spLocks noGrp="1"/>
          </p:cNvSpPr>
          <p:nvPr>
            <p:ph type="body"/>
          </p:nvPr>
        </p:nvSpPr>
        <p:spPr>
          <a:xfrm>
            <a:off x="0" y="908050"/>
            <a:ext cx="9144000" cy="6265863"/>
          </a:xfrm>
          <a:ln/>
        </p:spPr>
        <p:txBody>
          <a:bodyPr wrap="square" lIns="91440" tIns="45720" rIns="91440" bIns="45720" anchor="t"/>
          <a:p>
            <a:pPr>
              <a:lnSpc>
                <a:spcPct val="120000"/>
              </a:lnSpc>
              <a:spcBef>
                <a:spcPct val="30000"/>
              </a:spcBef>
              <a:buFontTx/>
              <a:buNone/>
            </a:pPr>
            <a:r>
              <a:rPr lang="zh-CN" altLang="zh-CN" sz="2400" b="1"/>
              <a:t>2</a:t>
            </a:r>
            <a:r>
              <a:rPr lang="zh-CN" altLang="en-US" sz="2400" b="1"/>
              <a:t>．恢复期护理：</a:t>
            </a:r>
            <a:endParaRPr lang="zh-CN" altLang="en-US" sz="2400" b="1"/>
          </a:p>
          <a:p>
            <a:pPr>
              <a:lnSpc>
                <a:spcPct val="120000"/>
              </a:lnSpc>
              <a:spcBef>
                <a:spcPct val="30000"/>
              </a:spcBef>
              <a:buFontTx/>
              <a:buNone/>
            </a:pPr>
            <a:r>
              <a:rPr lang="zh-CN" altLang="en-US" sz="2000"/>
              <a:t>（</a:t>
            </a:r>
            <a:r>
              <a:rPr lang="zh-CN" altLang="zh-CN" sz="2000"/>
              <a:t>1</a:t>
            </a:r>
            <a:r>
              <a:rPr lang="zh-CN" altLang="en-US" sz="2000"/>
              <a:t>）心理护理：与老人交流，进行开导，使老人感受温暖，树立信心。 </a:t>
            </a:r>
            <a:endParaRPr lang="zh-CN" altLang="en-US" sz="2000"/>
          </a:p>
          <a:p>
            <a:pPr>
              <a:lnSpc>
                <a:spcPct val="120000"/>
              </a:lnSpc>
              <a:spcBef>
                <a:spcPct val="30000"/>
              </a:spcBef>
              <a:buFontTx/>
              <a:buNone/>
            </a:pPr>
            <a:r>
              <a:rPr lang="zh-CN" altLang="en-US" sz="2000"/>
              <a:t>（</a:t>
            </a:r>
            <a:r>
              <a:rPr lang="zh-CN" altLang="zh-CN" sz="2000"/>
              <a:t>2</a:t>
            </a:r>
            <a:r>
              <a:rPr lang="zh-CN" altLang="en-US" sz="2000"/>
              <a:t>）呼吸道护理：如病情允许可采取半坐卧位，拍打胸背部。</a:t>
            </a:r>
            <a:endParaRPr lang="zh-CN" altLang="en-US" sz="2000"/>
          </a:p>
          <a:p>
            <a:pPr>
              <a:lnSpc>
                <a:spcPct val="120000"/>
              </a:lnSpc>
              <a:spcBef>
                <a:spcPct val="30000"/>
              </a:spcBef>
              <a:buFontTx/>
              <a:buNone/>
            </a:pPr>
            <a:r>
              <a:rPr lang="zh-CN" altLang="en-US" sz="2000"/>
              <a:t>（</a:t>
            </a:r>
            <a:r>
              <a:rPr lang="zh-CN" altLang="zh-CN" sz="2000"/>
              <a:t>3</a:t>
            </a:r>
            <a:r>
              <a:rPr lang="zh-CN" altLang="en-US" sz="2000"/>
              <a:t>）口腔护理：每天</a:t>
            </a:r>
            <a:r>
              <a:rPr lang="zh-CN" altLang="zh-CN" sz="2000"/>
              <a:t>2</a:t>
            </a:r>
            <a:r>
              <a:rPr lang="zh-CN" altLang="en-US" sz="2000"/>
              <a:t>次用冷开水清洁口腔。 </a:t>
            </a:r>
            <a:endParaRPr lang="zh-CN" altLang="en-US" sz="2000"/>
          </a:p>
          <a:p>
            <a:pPr>
              <a:lnSpc>
                <a:spcPct val="120000"/>
              </a:lnSpc>
              <a:spcBef>
                <a:spcPct val="30000"/>
              </a:spcBef>
              <a:buFontTx/>
              <a:buNone/>
            </a:pPr>
            <a:r>
              <a:rPr lang="zh-CN" altLang="en-US" sz="2000"/>
              <a:t>（</a:t>
            </a:r>
            <a:r>
              <a:rPr lang="zh-CN" altLang="zh-CN" sz="2000"/>
              <a:t>4</a:t>
            </a:r>
            <a:r>
              <a:rPr lang="zh-CN" altLang="en-US" sz="2000"/>
              <a:t>）眼睛护理：眼睛不能闭合的老人，应每天用</a:t>
            </a:r>
            <a:r>
              <a:rPr lang="zh-CN" altLang="zh-CN" sz="2000"/>
              <a:t>1</a:t>
            </a:r>
            <a:r>
              <a:rPr lang="zh-CN" altLang="en-US" sz="2000"/>
              <a:t>％硼酸水或生理盐水冲洗眼睛，并用无菌油纱布覆盖保护眼睛。 </a:t>
            </a:r>
            <a:endParaRPr lang="zh-CN" altLang="en-US" sz="2000"/>
          </a:p>
          <a:p>
            <a:pPr>
              <a:lnSpc>
                <a:spcPct val="120000"/>
              </a:lnSpc>
              <a:spcBef>
                <a:spcPct val="30000"/>
              </a:spcBef>
              <a:buChar char="•"/>
            </a:pPr>
            <a:r>
              <a:rPr lang="zh-CN" altLang="en-US" sz="2000"/>
              <a:t>（</a:t>
            </a:r>
            <a:r>
              <a:rPr lang="zh-CN" altLang="zh-CN" sz="2000"/>
              <a:t>5</a:t>
            </a:r>
            <a:r>
              <a:rPr lang="zh-CN" altLang="en-US" sz="2000"/>
              <a:t>）褥疮护理：</a:t>
            </a:r>
            <a:r>
              <a:rPr lang="zh-CN" altLang="en-US" sz="2000">
                <a:latin typeface="楷体_GB2312" charset="-122"/>
                <a:ea typeface="楷体_GB2312" charset="-122"/>
              </a:rPr>
              <a:t>每隔</a:t>
            </a:r>
            <a:r>
              <a:rPr lang="en-US" altLang="zh-CN" sz="2000">
                <a:latin typeface="楷体_GB2312" charset="-122"/>
                <a:ea typeface="楷体_GB2312" charset="-122"/>
              </a:rPr>
              <a:t>2</a:t>
            </a:r>
            <a:r>
              <a:rPr lang="zh-CN" altLang="en-US" sz="2000">
                <a:latin typeface="楷体_GB2312" charset="-122"/>
                <a:ea typeface="楷体_GB2312" charset="-122"/>
              </a:rPr>
              <a:t>小时翻一次身，</a:t>
            </a:r>
            <a:r>
              <a:rPr lang="zh-CN" altLang="en-US" sz="2000"/>
              <a:t>变换体位，预防褥疮。 </a:t>
            </a:r>
            <a:endParaRPr lang="zh-CN" altLang="en-US" sz="2000"/>
          </a:p>
          <a:p>
            <a:pPr>
              <a:lnSpc>
                <a:spcPct val="120000"/>
              </a:lnSpc>
              <a:spcBef>
                <a:spcPct val="30000"/>
              </a:spcBef>
              <a:buChar char="•"/>
            </a:pPr>
            <a:r>
              <a:rPr lang="zh-CN" altLang="en-US" sz="2000"/>
              <a:t>（</a:t>
            </a:r>
            <a:r>
              <a:rPr lang="zh-CN" altLang="zh-CN" sz="2000"/>
              <a:t>6</a:t>
            </a:r>
            <a:r>
              <a:rPr lang="zh-CN" altLang="en-US" sz="2000"/>
              <a:t>）康复护理：在医务人员指导下进行康复护理、如被动</a:t>
            </a:r>
            <a:r>
              <a:rPr lang="en-US" altLang="zh-CN" sz="2000"/>
              <a:t>—</a:t>
            </a:r>
            <a:r>
              <a:rPr lang="zh-CN" altLang="en-US" sz="2000"/>
              <a:t>辅助</a:t>
            </a:r>
            <a:r>
              <a:rPr lang="en-US" altLang="zh-CN" sz="2000"/>
              <a:t>—</a:t>
            </a:r>
            <a:r>
              <a:rPr lang="zh-CN" altLang="en-US" sz="2000"/>
              <a:t>主动运动。</a:t>
            </a:r>
            <a:endParaRPr lang="zh-CN" altLang="en-US" sz="2000"/>
          </a:p>
          <a:p>
            <a:pPr>
              <a:spcBef>
                <a:spcPct val="50000"/>
              </a:spcBef>
              <a:buNone/>
            </a:pPr>
            <a:r>
              <a:rPr lang="zh-CN" altLang="en-US" sz="2000"/>
              <a:t>（</a:t>
            </a:r>
            <a:r>
              <a:rPr lang="zh-CN" altLang="zh-CN" sz="2000"/>
              <a:t>7</a:t>
            </a:r>
            <a:r>
              <a:rPr lang="zh-CN" altLang="en-US" sz="2000"/>
              <a:t>）饮食护理：限制总热量，低盐、低脂、清淡饮食，戒烟忌酒，多吃蔬菜水果。</a:t>
            </a:r>
            <a:endParaRPr lang="zh-CN" altLang="en-US" sz="2000">
              <a:latin typeface="楷体_GB2312" charset="-122"/>
              <a:ea typeface="楷体_GB2312" charset="-122"/>
            </a:endParaRPr>
          </a:p>
          <a:p>
            <a:pPr>
              <a:spcBef>
                <a:spcPct val="50000"/>
              </a:spcBef>
              <a:buNone/>
            </a:pPr>
            <a:r>
              <a:rPr lang="zh-CN" altLang="en-US" sz="2000">
                <a:latin typeface="楷体_GB2312" charset="-122"/>
                <a:ea typeface="楷体_GB2312" charset="-122"/>
              </a:rPr>
              <a:t>（</a:t>
            </a:r>
            <a:r>
              <a:rPr lang="en-US" altLang="zh-CN" sz="2000">
                <a:latin typeface="楷体_GB2312" charset="-122"/>
                <a:ea typeface="楷体_GB2312" charset="-122"/>
              </a:rPr>
              <a:t>8</a:t>
            </a:r>
            <a:r>
              <a:rPr lang="zh-CN" altLang="en-US" sz="2000">
                <a:latin typeface="楷体_GB2312" charset="-122"/>
                <a:ea typeface="楷体_GB2312" charset="-122"/>
              </a:rPr>
              <a:t>）用药护理</a:t>
            </a:r>
            <a:endParaRPr lang="zh-CN" altLang="en-US" sz="2000">
              <a:latin typeface="楷体_GB2312" charset="-122"/>
              <a:ea typeface="楷体_GB2312" charset="-122"/>
            </a:endParaRPr>
          </a:p>
          <a:p>
            <a:pPr>
              <a:spcBef>
                <a:spcPct val="50000"/>
              </a:spcBef>
              <a:buNone/>
            </a:pPr>
            <a:r>
              <a:rPr lang="zh-CN" altLang="en-US" sz="2000">
                <a:latin typeface="楷体_GB2312" charset="-122"/>
                <a:ea typeface="楷体_GB2312" charset="-122"/>
              </a:rPr>
              <a:t>（</a:t>
            </a:r>
            <a:r>
              <a:rPr lang="en-US" altLang="zh-CN" sz="2000">
                <a:latin typeface="楷体_GB2312" charset="-122"/>
                <a:ea typeface="楷体_GB2312" charset="-122"/>
              </a:rPr>
              <a:t>9</a:t>
            </a:r>
            <a:r>
              <a:rPr lang="zh-CN" altLang="en-US" sz="2000">
                <a:latin typeface="楷体_GB2312" charset="-122"/>
                <a:ea typeface="楷体_GB2312" charset="-122"/>
              </a:rPr>
              <a:t>）预防肺炎护理：翻身后要进行拍背护理，每次</a:t>
            </a:r>
            <a:r>
              <a:rPr lang="en-US" altLang="zh-CN" sz="2000">
                <a:latin typeface="楷体_GB2312" charset="-122"/>
                <a:ea typeface="楷体_GB2312" charset="-122"/>
              </a:rPr>
              <a:t>10</a:t>
            </a:r>
            <a:r>
              <a:rPr lang="zh-CN" altLang="en-US" sz="2000">
                <a:latin typeface="楷体_GB2312" charset="-122"/>
                <a:ea typeface="楷体_GB2312" charset="-122"/>
              </a:rPr>
              <a:t>分钟左右</a:t>
            </a:r>
            <a:endParaRPr lang="zh-CN" altLang="en-US" sz="2000">
              <a:latin typeface="楷体_GB2312" charset="-122"/>
              <a:ea typeface="楷体_GB2312" charset="-122"/>
            </a:endParaRPr>
          </a:p>
          <a:p>
            <a:pPr>
              <a:lnSpc>
                <a:spcPct val="120000"/>
              </a:lnSpc>
              <a:spcBef>
                <a:spcPct val="30000"/>
              </a:spcBef>
            </a:pPr>
            <a:r>
              <a:rPr lang="zh-CN" altLang="en-US" sz="2000">
                <a:latin typeface="楷体_GB2312" charset="-122"/>
                <a:ea typeface="楷体_GB2312" charset="-122"/>
              </a:rPr>
              <a:t>（</a:t>
            </a:r>
            <a:r>
              <a:rPr lang="en-US" altLang="zh-CN" sz="2000">
                <a:latin typeface="楷体_GB2312" charset="-122"/>
                <a:ea typeface="楷体_GB2312" charset="-122"/>
              </a:rPr>
              <a:t> 10</a:t>
            </a:r>
            <a:r>
              <a:rPr lang="zh-CN" altLang="en-US" sz="2000">
                <a:latin typeface="楷体_GB2312" charset="-122"/>
                <a:ea typeface="楷体_GB2312" charset="-122"/>
              </a:rPr>
              <a:t>）排尿护理、排便护理：多喝水</a:t>
            </a:r>
            <a:endParaRPr lang="zh-CN" altLang="en-US" sz="2000">
              <a:latin typeface="楷体_GB2312" charset="-122"/>
              <a:ea typeface="楷体_GB2312" charset="-122"/>
            </a:endParaRPr>
          </a:p>
          <a:p>
            <a:pPr>
              <a:lnSpc>
                <a:spcPct val="120000"/>
              </a:lnSpc>
              <a:spcBef>
                <a:spcPct val="30000"/>
              </a:spcBef>
              <a:buChar char="•"/>
            </a:pPr>
            <a:endParaRPr lang="zh-CN" altLang="zh-CN" sz="2000"/>
          </a:p>
        </p:txBody>
      </p:sp>
    </p:spTree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0F8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489" name="Rectangle 3"/>
          <p:cNvSpPr/>
          <p:nvPr/>
        </p:nvSpPr>
        <p:spPr>
          <a:xfrm>
            <a:off x="0" y="836613"/>
            <a:ext cx="8351838" cy="5602287"/>
          </a:xfrm>
          <a:prstGeom prst="rect">
            <a:avLst/>
          </a:prstGeom>
          <a:noFill/>
          <a:ln w="9525">
            <a:noFill/>
          </a:ln>
        </p:spPr>
        <p:txBody>
          <a:bodyPr/>
          <a:p>
            <a:pPr marL="342900" indent="-342900"/>
            <a:r>
              <a:rPr lang="zh-CN" altLang="en-US" sz="2000" b="1">
                <a:solidFill>
                  <a:srgbClr val="6600FF"/>
                </a:solidFill>
                <a:latin typeface="楷体_GB2312" charset="-122"/>
                <a:ea typeface="楷体_GB2312" charset="-122"/>
              </a:rPr>
              <a:t>临床表现：</a:t>
            </a:r>
            <a:endParaRPr lang="zh-CN" altLang="en-US" sz="2000" b="1">
              <a:solidFill>
                <a:srgbClr val="6600FF"/>
              </a:solidFill>
              <a:latin typeface="楷体_GB2312" charset="-122"/>
              <a:ea typeface="楷体_GB2312" charset="-122"/>
            </a:endParaRPr>
          </a:p>
          <a:p>
            <a:pPr marL="342900" indent="-342900"/>
            <a:r>
              <a:rPr lang="en-US" altLang="zh-CN" sz="2000">
                <a:latin typeface="楷体_GB2312" charset="-122"/>
                <a:ea typeface="楷体_GB2312" charset="-122"/>
              </a:rPr>
              <a:t>1</a:t>
            </a:r>
            <a:r>
              <a:rPr lang="zh-CN" altLang="en-US" sz="2000">
                <a:latin typeface="楷体_GB2312" charset="-122"/>
                <a:ea typeface="楷体_GB2312" charset="-122"/>
              </a:rPr>
              <a:t>、平时有慢性咳嗽、咳痰、痰呈白色黏液泡沫状</a:t>
            </a:r>
            <a:endParaRPr lang="zh-CN" altLang="en-US" sz="2000">
              <a:latin typeface="楷体_GB2312" charset="-122"/>
              <a:ea typeface="楷体_GB2312" charset="-122"/>
            </a:endParaRPr>
          </a:p>
          <a:p>
            <a:pPr marL="342900" indent="-342900"/>
            <a:r>
              <a:rPr lang="en-US" altLang="zh-CN" sz="2000">
                <a:latin typeface="楷体_GB2312" charset="-122"/>
                <a:ea typeface="楷体_GB2312" charset="-122"/>
              </a:rPr>
              <a:t>2</a:t>
            </a:r>
            <a:r>
              <a:rPr lang="zh-CN" altLang="en-US" sz="2000">
                <a:latin typeface="楷体_GB2312" charset="-122"/>
                <a:ea typeface="楷体_GB2312" charset="-122"/>
              </a:rPr>
              <a:t>、急性发作时，加重痰增多为黄色脓性，偶尔带血</a:t>
            </a:r>
            <a:endParaRPr lang="zh-CN" altLang="en-US" sz="2000">
              <a:latin typeface="楷体_GB2312" charset="-122"/>
              <a:ea typeface="楷体_GB2312" charset="-122"/>
            </a:endParaRPr>
          </a:p>
          <a:p>
            <a:pPr marL="342900" indent="-342900"/>
            <a:r>
              <a:rPr lang="en-US" altLang="zh-CN" sz="2000">
                <a:latin typeface="楷体_GB2312" charset="-122"/>
                <a:ea typeface="楷体_GB2312" charset="-122"/>
              </a:rPr>
              <a:t>3</a:t>
            </a:r>
            <a:r>
              <a:rPr lang="zh-CN" altLang="en-US" sz="2000">
                <a:latin typeface="楷体_GB2312" charset="-122"/>
                <a:ea typeface="楷体_GB2312" charset="-122"/>
              </a:rPr>
              <a:t>、反复发作</a:t>
            </a:r>
            <a:endParaRPr lang="zh-CN" altLang="en-US" sz="2000">
              <a:latin typeface="楷体_GB2312" charset="-122"/>
              <a:ea typeface="楷体_GB2312" charset="-122"/>
            </a:endParaRPr>
          </a:p>
          <a:p>
            <a:pPr marL="342900" indent="-342900"/>
            <a:r>
              <a:rPr lang="en-US" altLang="zh-CN" sz="2000">
                <a:latin typeface="楷体_GB2312" charset="-122"/>
                <a:ea typeface="楷体_GB2312" charset="-122"/>
              </a:rPr>
              <a:t>4</a:t>
            </a:r>
            <a:r>
              <a:rPr lang="zh-CN" altLang="en-US" sz="2000">
                <a:latin typeface="楷体_GB2312" charset="-122"/>
                <a:ea typeface="楷体_GB2312" charset="-122"/>
              </a:rPr>
              <a:t>、合并肺气肿时，出现心慌气短，逐渐加重，甚至出现肺心病</a:t>
            </a:r>
            <a:endParaRPr lang="zh-CN" altLang="en-US" sz="2000">
              <a:latin typeface="楷体_GB2312" charset="-122"/>
              <a:ea typeface="楷体_GB2312" charset="-122"/>
            </a:endParaRPr>
          </a:p>
          <a:p>
            <a:pPr marL="342900" indent="-342900"/>
            <a:r>
              <a:rPr lang="zh-CN" altLang="en-US" sz="2000" b="1">
                <a:solidFill>
                  <a:srgbClr val="6600FF"/>
                </a:solidFill>
                <a:latin typeface="楷体_GB2312" charset="-122"/>
                <a:ea typeface="楷体_GB2312" charset="-122"/>
              </a:rPr>
              <a:t>护理要点：</a:t>
            </a:r>
            <a:endParaRPr lang="zh-CN" altLang="en-US" sz="2000" b="1">
              <a:solidFill>
                <a:srgbClr val="6600FF"/>
              </a:solidFill>
              <a:latin typeface="楷体_GB2312" charset="-122"/>
              <a:ea typeface="楷体_GB2312" charset="-122"/>
            </a:endParaRPr>
          </a:p>
          <a:p>
            <a:pPr marL="342900" indent="-342900"/>
            <a:r>
              <a:rPr lang="en-US" altLang="zh-CN" sz="2000">
                <a:latin typeface="楷体_GB2312" charset="-122"/>
                <a:ea typeface="楷体_GB2312" charset="-122"/>
              </a:rPr>
              <a:t>1</a:t>
            </a:r>
            <a:r>
              <a:rPr lang="zh-CN" altLang="en-US" sz="2000">
                <a:latin typeface="楷体_GB2312" charset="-122"/>
                <a:ea typeface="楷体_GB2312" charset="-122"/>
              </a:rPr>
              <a:t>、空气新鲜：</a:t>
            </a:r>
            <a:endParaRPr lang="zh-CN" altLang="en-US" sz="2000">
              <a:latin typeface="楷体_GB2312" charset="-122"/>
              <a:ea typeface="楷体_GB2312" charset="-122"/>
            </a:endParaRPr>
          </a:p>
          <a:p>
            <a:pPr marL="342900" indent="-342900"/>
            <a:r>
              <a:rPr lang="en-US" altLang="zh-CN" sz="2000">
                <a:latin typeface="楷体_GB2312" charset="-122"/>
                <a:ea typeface="楷体_GB2312" charset="-122"/>
              </a:rPr>
              <a:t>2</a:t>
            </a:r>
            <a:r>
              <a:rPr lang="zh-CN" altLang="en-US" sz="2000">
                <a:latin typeface="楷体_GB2312" charset="-122"/>
                <a:ea typeface="楷体_GB2312" charset="-122"/>
              </a:rPr>
              <a:t>、注意保暖：</a:t>
            </a:r>
            <a:r>
              <a:rPr lang="zh-CN" altLang="zh-CN" sz="2000"/>
              <a:t>及时添加衣被，预防感冒，有条件的老人接种流感疫苗。</a:t>
            </a:r>
            <a:endParaRPr lang="zh-CN" altLang="en-US" sz="2000">
              <a:latin typeface="楷体_GB2312" charset="-122"/>
              <a:ea typeface="楷体_GB2312" charset="-122"/>
            </a:endParaRPr>
          </a:p>
          <a:p>
            <a:pPr marL="342900" indent="-342900"/>
            <a:r>
              <a:rPr lang="en-US" altLang="zh-CN" sz="2000">
                <a:latin typeface="楷体_GB2312" charset="-122"/>
                <a:ea typeface="楷体_GB2312" charset="-122"/>
              </a:rPr>
              <a:t>3</a:t>
            </a:r>
            <a:r>
              <a:rPr lang="zh-CN" altLang="en-US" sz="2000">
                <a:latin typeface="楷体_GB2312" charset="-122"/>
                <a:ea typeface="楷体_GB2312" charset="-122"/>
              </a:rPr>
              <a:t>、补充营养：高蛋白、高热量、高纤维、</a:t>
            </a:r>
            <a:r>
              <a:rPr lang="zh-CN" altLang="zh-CN" sz="2000"/>
              <a:t>宜以低盐、低脂、低糖清淡</a:t>
            </a:r>
            <a:r>
              <a:rPr lang="zh-CN" altLang="en-US" sz="2000"/>
              <a:t>、</a:t>
            </a:r>
            <a:r>
              <a:rPr lang="zh-CN" altLang="en-US" sz="2000">
                <a:latin typeface="楷体_GB2312" charset="-122"/>
                <a:ea typeface="楷体_GB2312" charset="-122"/>
              </a:rPr>
              <a:t>易消化的食物</a:t>
            </a:r>
            <a:r>
              <a:rPr lang="zh-CN" altLang="zh-CN" sz="2000"/>
              <a:t>为主</a:t>
            </a:r>
            <a:endParaRPr lang="zh-CN" altLang="en-US" sz="2000">
              <a:latin typeface="楷体_GB2312" charset="-122"/>
              <a:ea typeface="楷体_GB2312" charset="-122"/>
            </a:endParaRPr>
          </a:p>
          <a:p>
            <a:pPr marL="342900" indent="-342900"/>
            <a:r>
              <a:rPr lang="en-US" altLang="zh-CN" sz="2000">
                <a:latin typeface="楷体_GB2312" charset="-122"/>
                <a:ea typeface="楷体_GB2312" charset="-122"/>
              </a:rPr>
              <a:t>4</a:t>
            </a:r>
            <a:r>
              <a:rPr lang="zh-CN" altLang="en-US" sz="2000">
                <a:latin typeface="楷体_GB2312" charset="-122"/>
                <a:ea typeface="楷体_GB2312" charset="-122"/>
              </a:rPr>
              <a:t>、翻身叩背</a:t>
            </a:r>
            <a:endParaRPr lang="zh-CN" altLang="en-US" sz="2000">
              <a:latin typeface="楷体_GB2312" charset="-122"/>
              <a:ea typeface="楷体_GB2312" charset="-122"/>
            </a:endParaRPr>
          </a:p>
          <a:p>
            <a:pPr marL="342900" indent="-342900">
              <a:lnSpc>
                <a:spcPct val="120000"/>
              </a:lnSpc>
            </a:pPr>
            <a:r>
              <a:rPr lang="en-US" altLang="zh-CN" sz="2000"/>
              <a:t>5</a:t>
            </a:r>
            <a:r>
              <a:rPr lang="zh-CN" altLang="zh-CN" sz="2000"/>
              <a:t>．坚持适量运动，提高老人的身体素质。</a:t>
            </a:r>
            <a:endParaRPr lang="zh-CN" altLang="zh-CN" sz="2000"/>
          </a:p>
          <a:p>
            <a:pPr marL="342900" indent="-342900">
              <a:lnSpc>
                <a:spcPct val="120000"/>
              </a:lnSpc>
            </a:pPr>
            <a:r>
              <a:rPr lang="en-US" altLang="zh-CN" sz="2000">
                <a:latin typeface="楷体_GB2312" charset="-122"/>
                <a:ea typeface="楷体_GB2312" charset="-122"/>
              </a:rPr>
              <a:t>6</a:t>
            </a:r>
            <a:r>
              <a:rPr lang="zh-CN" altLang="en-US" sz="2000">
                <a:latin typeface="楷体_GB2312" charset="-122"/>
                <a:ea typeface="楷体_GB2312" charset="-122"/>
              </a:rPr>
              <a:t>、预防发作：避免尘埃和烟雾，帮助老人戒烟</a:t>
            </a:r>
            <a:endParaRPr lang="en-US" altLang="zh-CN" sz="2000">
              <a:latin typeface="楷体_GB2312" charset="-122"/>
              <a:ea typeface="楷体_GB2312" charset="-122"/>
            </a:endParaRPr>
          </a:p>
          <a:p>
            <a:pPr marL="342900" indent="-342900">
              <a:lnSpc>
                <a:spcPct val="120000"/>
              </a:lnSpc>
            </a:pPr>
            <a:r>
              <a:rPr lang="en-US" altLang="zh-CN" sz="2000"/>
              <a:t>7</a:t>
            </a:r>
            <a:r>
              <a:rPr lang="zh-CN" altLang="zh-CN" sz="2000"/>
              <a:t>．遵医嘱，督促发作期的老人按时服药、打针治疗并观察治疗反应。老人剧烈咳嗽时要帮助老人拍背排痰，安抚老人；最好为老人准备一个痰盂或者痰杯。 </a:t>
            </a:r>
            <a:endParaRPr lang="zh-CN" altLang="zh-CN" sz="2000"/>
          </a:p>
          <a:p>
            <a:pPr marL="342900" indent="-342900"/>
            <a:endParaRPr lang="zh-CN" altLang="en-US">
              <a:latin typeface="楷体_GB2312" charset="-122"/>
              <a:ea typeface="楷体_GB2312" charset="-122"/>
            </a:endParaRPr>
          </a:p>
        </p:txBody>
      </p:sp>
      <p:sp>
        <p:nvSpPr>
          <p:cNvPr id="2490" name="Text Box 4"/>
          <p:cNvSpPr/>
          <p:nvPr/>
        </p:nvSpPr>
        <p:spPr>
          <a:xfrm>
            <a:off x="1878013" y="0"/>
            <a:ext cx="4905375" cy="73025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p>
            <a:pPr algn="ctr">
              <a:spcBef>
                <a:spcPct val="50000"/>
              </a:spcBef>
            </a:pPr>
            <a:r>
              <a:rPr lang="en-US" altLang="zh-CN" sz="4000" b="1">
                <a:solidFill>
                  <a:srgbClr val="FF3300"/>
                </a:solidFill>
                <a:ea typeface="楷体_GB2312" charset="-122"/>
              </a:rPr>
              <a:t>6</a:t>
            </a:r>
            <a:r>
              <a:rPr lang="zh-CN" altLang="en-US" sz="4000" b="1">
                <a:solidFill>
                  <a:srgbClr val="FF3300"/>
                </a:solidFill>
                <a:ea typeface="楷体_GB2312" charset="-122"/>
              </a:rPr>
              <a:t>、慢性支气管炎</a:t>
            </a:r>
            <a:endParaRPr lang="zh-CN" altLang="en-US" sz="4000" b="1">
              <a:solidFill>
                <a:srgbClr val="FF3300"/>
              </a:solidFill>
              <a:ea typeface="楷体_GB2312" charset="-122"/>
            </a:endParaRPr>
          </a:p>
        </p:txBody>
      </p:sp>
    </p:spTree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0F8FF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493" name="Picture 7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556250" y="4600575"/>
            <a:ext cx="3717925" cy="2466975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2494" name="Text Box 4"/>
          <p:cNvSpPr/>
          <p:nvPr/>
        </p:nvSpPr>
        <p:spPr>
          <a:xfrm>
            <a:off x="1647825" y="0"/>
            <a:ext cx="6054725" cy="73025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p>
            <a:pPr algn="ctr">
              <a:spcBef>
                <a:spcPct val="50000"/>
              </a:spcBef>
            </a:pPr>
            <a:r>
              <a:rPr lang="en-US" altLang="zh-CN" sz="4000" b="1">
                <a:solidFill>
                  <a:srgbClr val="FF3300"/>
                </a:solidFill>
                <a:ea typeface="楷体_GB2312" charset="-122"/>
              </a:rPr>
              <a:t>7</a:t>
            </a:r>
            <a:r>
              <a:rPr lang="zh-CN" altLang="en-US" sz="4000" b="1">
                <a:solidFill>
                  <a:srgbClr val="FF3300"/>
                </a:solidFill>
                <a:ea typeface="楷体_GB2312" charset="-122"/>
              </a:rPr>
              <a:t>、老年人慢性胃炎</a:t>
            </a:r>
            <a:endParaRPr lang="zh-CN" altLang="en-US" sz="4000" b="1">
              <a:solidFill>
                <a:srgbClr val="FF3300"/>
              </a:solidFill>
              <a:ea typeface="楷体_GB2312" charset="-122"/>
            </a:endParaRPr>
          </a:p>
        </p:txBody>
      </p:sp>
      <p:sp>
        <p:nvSpPr>
          <p:cNvPr id="2495" name="Text Box 6"/>
          <p:cNvSpPr/>
          <p:nvPr/>
        </p:nvSpPr>
        <p:spPr>
          <a:xfrm>
            <a:off x="0" y="881063"/>
            <a:ext cx="10002838" cy="6186487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p>
            <a:r>
              <a:rPr lang="zh-CN" altLang="en-US" sz="2400" b="1">
                <a:solidFill>
                  <a:srgbClr val="6600FF"/>
                </a:solidFill>
                <a:latin typeface="楷体_GB2312" charset="-122"/>
                <a:ea typeface="楷体_GB2312" charset="-122"/>
              </a:rPr>
              <a:t>临床表现：</a:t>
            </a:r>
            <a:endParaRPr lang="zh-CN" altLang="en-US" sz="2400" b="1">
              <a:solidFill>
                <a:srgbClr val="6600FF"/>
              </a:solidFill>
              <a:latin typeface="楷体_GB2312" charset="-122"/>
              <a:ea typeface="楷体_GB2312" charset="-122"/>
            </a:endParaRPr>
          </a:p>
          <a:p>
            <a:r>
              <a:rPr lang="zh-CN" altLang="en-US" sz="2400">
                <a:latin typeface="楷体_GB2312" charset="-122"/>
                <a:ea typeface="楷体_GB2312" charset="-122"/>
              </a:rPr>
              <a:t>胃粘膜的慢性炎症和出现血糜烂性胃炎。出现腹胀、腹痛、泛酸、无力等</a:t>
            </a:r>
            <a:endParaRPr lang="zh-CN" altLang="en-US" sz="2400">
              <a:latin typeface="楷体_GB2312" charset="-122"/>
              <a:ea typeface="楷体_GB2312" charset="-122"/>
            </a:endParaRPr>
          </a:p>
          <a:p>
            <a:r>
              <a:rPr lang="zh-CN" altLang="en-US" sz="2400" b="1">
                <a:solidFill>
                  <a:srgbClr val="6600FF"/>
                </a:solidFill>
                <a:latin typeface="楷体_GB2312" charset="-122"/>
                <a:ea typeface="楷体_GB2312" charset="-122"/>
              </a:rPr>
              <a:t>护理要点：</a:t>
            </a:r>
            <a:endParaRPr lang="zh-CN" altLang="en-US" sz="2400" b="1">
              <a:solidFill>
                <a:srgbClr val="6600FF"/>
              </a:solidFill>
              <a:latin typeface="楷体_GB2312" charset="-122"/>
              <a:ea typeface="楷体_GB2312" charset="-122"/>
            </a:endParaRPr>
          </a:p>
          <a:p>
            <a:r>
              <a:rPr lang="en-US" altLang="zh-CN" sz="2400">
                <a:latin typeface="楷体_GB2312" charset="-122"/>
                <a:ea typeface="楷体_GB2312" charset="-122"/>
              </a:rPr>
              <a:t>1</a:t>
            </a:r>
            <a:r>
              <a:rPr lang="zh-CN" altLang="en-US" sz="2400">
                <a:latin typeface="楷体_GB2312" charset="-122"/>
                <a:ea typeface="楷体_GB2312" charset="-122"/>
              </a:rPr>
              <a:t>、生活有规律，戒除烟酒，勿暴饮暴食，避免浓茶，饮食定量</a:t>
            </a:r>
            <a:endParaRPr lang="zh-CN" altLang="en-US" sz="2400">
              <a:latin typeface="楷体_GB2312" charset="-122"/>
              <a:ea typeface="楷体_GB2312" charset="-122"/>
            </a:endParaRPr>
          </a:p>
          <a:p>
            <a:r>
              <a:rPr lang="en-US" altLang="zh-CN" sz="2400">
                <a:latin typeface="楷体_GB2312" charset="-122"/>
                <a:ea typeface="楷体_GB2312" charset="-122"/>
              </a:rPr>
              <a:t>2</a:t>
            </a:r>
            <a:r>
              <a:rPr lang="zh-CN" altLang="en-US" sz="2400">
                <a:latin typeface="楷体_GB2312" charset="-122"/>
                <a:ea typeface="楷体_GB2312" charset="-122"/>
              </a:rPr>
              <a:t>、饭菜宜软烂，容易消化，少吃纤维多的</a:t>
            </a:r>
            <a:endParaRPr lang="zh-CN" altLang="en-US" sz="2400">
              <a:latin typeface="楷体_GB2312" charset="-122"/>
              <a:ea typeface="楷体_GB2312" charset="-122"/>
            </a:endParaRPr>
          </a:p>
          <a:p>
            <a:r>
              <a:rPr lang="en-US" altLang="zh-CN" sz="2400">
                <a:latin typeface="楷体_GB2312" charset="-122"/>
                <a:ea typeface="楷体_GB2312" charset="-122"/>
              </a:rPr>
              <a:t>3</a:t>
            </a:r>
            <a:r>
              <a:rPr lang="zh-CN" altLang="en-US" sz="2400">
                <a:latin typeface="楷体_GB2312" charset="-122"/>
                <a:ea typeface="楷体_GB2312" charset="-122"/>
              </a:rPr>
              <a:t>、烹饪食物多选蒸、煮、炖、烩，禁忌煎炸、生、冷、硬及酸辣食</a:t>
            </a:r>
            <a:endParaRPr lang="zh-CN" altLang="en-US" sz="2400">
              <a:latin typeface="楷体_GB2312" charset="-122"/>
              <a:ea typeface="楷体_GB2312" charset="-122"/>
            </a:endParaRPr>
          </a:p>
          <a:p>
            <a:r>
              <a:rPr lang="en-US" altLang="zh-CN" sz="2400">
                <a:latin typeface="楷体_GB2312" charset="-122"/>
                <a:ea typeface="楷体_GB2312" charset="-122"/>
              </a:rPr>
              <a:t>4</a:t>
            </a:r>
            <a:r>
              <a:rPr lang="zh-CN" altLang="en-US" sz="2400">
                <a:latin typeface="楷体_GB2312" charset="-122"/>
                <a:ea typeface="楷体_GB2312" charset="-122"/>
              </a:rPr>
              <a:t>、少量多餐方法，每日安排</a:t>
            </a:r>
            <a:r>
              <a:rPr lang="en-US" altLang="zh-CN" sz="2400">
                <a:latin typeface="楷体_GB2312" charset="-122"/>
                <a:ea typeface="楷体_GB2312" charset="-122"/>
              </a:rPr>
              <a:t>4-5</a:t>
            </a:r>
            <a:r>
              <a:rPr lang="zh-CN" altLang="en-US" sz="2400">
                <a:latin typeface="楷体_GB2312" charset="-122"/>
                <a:ea typeface="楷体_GB2312" charset="-122"/>
              </a:rPr>
              <a:t>餐</a:t>
            </a:r>
            <a:endParaRPr lang="zh-CN" altLang="en-US" sz="2400">
              <a:latin typeface="楷体_GB2312" charset="-122"/>
              <a:ea typeface="楷体_GB2312" charset="-122"/>
            </a:endParaRPr>
          </a:p>
          <a:p>
            <a:r>
              <a:rPr lang="en-US" altLang="zh-CN" sz="2400">
                <a:latin typeface="楷体_GB2312" charset="-122"/>
                <a:ea typeface="楷体_GB2312" charset="-122"/>
              </a:rPr>
              <a:t>5</a:t>
            </a:r>
            <a:r>
              <a:rPr lang="zh-CN" altLang="en-US" sz="2400">
                <a:latin typeface="楷体_GB2312" charset="-122"/>
                <a:ea typeface="楷体_GB2312" charset="-122"/>
              </a:rPr>
              <a:t>、主食选用软米饭、面食等</a:t>
            </a:r>
            <a:endParaRPr lang="zh-CN" altLang="en-US" sz="2400">
              <a:latin typeface="楷体_GB2312" charset="-122"/>
              <a:ea typeface="楷体_GB2312" charset="-122"/>
            </a:endParaRPr>
          </a:p>
          <a:p>
            <a:r>
              <a:rPr lang="en-US" altLang="zh-CN" sz="2400">
                <a:latin typeface="楷体_GB2312" charset="-122"/>
                <a:ea typeface="楷体_GB2312" charset="-122"/>
              </a:rPr>
              <a:t>6</a:t>
            </a:r>
            <a:r>
              <a:rPr lang="zh-CN" altLang="en-US" sz="2400">
                <a:latin typeface="楷体_GB2312" charset="-122"/>
                <a:ea typeface="楷体_GB2312" charset="-122"/>
              </a:rPr>
              <a:t>、不刺激胃酸分泌的食物：牛奶、蔬菜、奶油、淀粉等，适合高酸性胃炎老人</a:t>
            </a:r>
            <a:endParaRPr lang="zh-CN" altLang="en-US" sz="2400">
              <a:latin typeface="楷体_GB2312" charset="-122"/>
              <a:ea typeface="楷体_GB2312" charset="-122"/>
            </a:endParaRPr>
          </a:p>
          <a:p>
            <a:r>
              <a:rPr lang="en-US" altLang="zh-CN" sz="2400">
                <a:latin typeface="楷体_GB2312" charset="-122"/>
                <a:ea typeface="楷体_GB2312" charset="-122"/>
              </a:rPr>
              <a:t>7</a:t>
            </a:r>
            <a:r>
              <a:rPr lang="zh-CN" altLang="en-US" sz="2400">
                <a:latin typeface="楷体_GB2312" charset="-122"/>
                <a:ea typeface="楷体_GB2312" charset="-122"/>
              </a:rPr>
              <a:t>、浓肉汤、鸡汤、鱼汤能刺激分泌胃酸适合低酸性胃炎老人</a:t>
            </a:r>
            <a:endParaRPr lang="zh-CN" altLang="en-US" sz="2400">
              <a:latin typeface="楷体_GB2312" charset="-122"/>
              <a:ea typeface="楷体_GB2312" charset="-122"/>
            </a:endParaRPr>
          </a:p>
          <a:p>
            <a:r>
              <a:rPr lang="en-US" altLang="zh-CN" sz="2400">
                <a:latin typeface="楷体_GB2312" charset="-122"/>
                <a:ea typeface="楷体_GB2312" charset="-122"/>
              </a:rPr>
              <a:t>8</a:t>
            </a:r>
            <a:r>
              <a:rPr lang="zh-CN" altLang="en-US" sz="2400">
                <a:latin typeface="楷体_GB2312" charset="-122"/>
                <a:ea typeface="楷体_GB2312" charset="-122"/>
              </a:rPr>
              <a:t>、防止便秘发生</a:t>
            </a:r>
            <a:endParaRPr lang="zh-CN" altLang="en-US" sz="2400">
              <a:latin typeface="楷体_GB2312" charset="-122"/>
              <a:ea typeface="楷体_GB2312" charset="-122"/>
            </a:endParaRPr>
          </a:p>
          <a:p>
            <a:r>
              <a:rPr lang="en-US" altLang="zh-CN" sz="2400">
                <a:latin typeface="楷体_GB2312" charset="-122"/>
                <a:ea typeface="楷体_GB2312" charset="-122"/>
              </a:rPr>
              <a:t>9</a:t>
            </a:r>
            <a:r>
              <a:rPr lang="zh-CN" altLang="en-US" sz="2400">
                <a:latin typeface="楷体_GB2312" charset="-122"/>
                <a:ea typeface="楷体_GB2312" charset="-122"/>
              </a:rPr>
              <a:t>、适当吃些新鲜的瓜果蔬菜</a:t>
            </a:r>
            <a:endParaRPr lang="zh-CN" altLang="en-US" sz="2400">
              <a:latin typeface="楷体_GB2312" charset="-122"/>
              <a:ea typeface="楷体_GB2312" charset="-122"/>
            </a:endParaRPr>
          </a:p>
          <a:p>
            <a:r>
              <a:rPr lang="en-US" altLang="zh-CN" sz="2400">
                <a:latin typeface="楷体_GB2312" charset="-122"/>
                <a:ea typeface="楷体_GB2312" charset="-122"/>
              </a:rPr>
              <a:t>10</a:t>
            </a:r>
            <a:r>
              <a:rPr lang="zh-CN" altLang="en-US" sz="2400">
                <a:latin typeface="楷体_GB2312" charset="-122"/>
                <a:ea typeface="楷体_GB2312" charset="-122"/>
              </a:rPr>
              <a:t>、注意饮食卫生</a:t>
            </a:r>
            <a:endParaRPr lang="zh-CN" altLang="en-US" sz="2400">
              <a:latin typeface="楷体_GB2312" charset="-122"/>
              <a:ea typeface="楷体_GB2312" charset="-122"/>
            </a:endParaRPr>
          </a:p>
          <a:p>
            <a:r>
              <a:rPr lang="en-US" altLang="zh-CN" sz="2400">
                <a:latin typeface="楷体_GB2312" charset="-122"/>
                <a:ea typeface="楷体_GB2312" charset="-122"/>
              </a:rPr>
              <a:t>11</a:t>
            </a:r>
            <a:r>
              <a:rPr lang="zh-CN" altLang="en-US" sz="2400">
                <a:latin typeface="楷体_GB2312" charset="-122"/>
                <a:ea typeface="楷体_GB2312" charset="-122"/>
              </a:rPr>
              <a:t>、心理疏导</a:t>
            </a:r>
            <a:endParaRPr lang="zh-CN" altLang="en-US" sz="2400">
              <a:latin typeface="楷体_GB2312" charset="-122"/>
              <a:ea typeface="楷体_GB2312" charset="-122"/>
            </a:endParaRPr>
          </a:p>
        </p:txBody>
      </p:sp>
    </p:spTree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0F8FF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498" name="Picture 5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556250" y="4600575"/>
            <a:ext cx="3717925" cy="2466975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2499" name="Rectangle 3"/>
          <p:cNvSpPr/>
          <p:nvPr>
            <p:ph type="body"/>
          </p:nvPr>
        </p:nvSpPr>
        <p:spPr>
          <a:xfrm>
            <a:off x="266700" y="935038"/>
            <a:ext cx="8761413" cy="6132512"/>
          </a:xfrm>
          <a:ln/>
        </p:spPr>
        <p:txBody>
          <a:bodyPr wrap="square" lIns="91440" tIns="45720" rIns="91440" bIns="45720" anchor="t"/>
          <a:p>
            <a:pPr>
              <a:lnSpc>
                <a:spcPct val="90000"/>
              </a:lnSpc>
            </a:pPr>
            <a:r>
              <a:rPr lang="zh-CN" altLang="en-US" sz="2400" b="1">
                <a:solidFill>
                  <a:srgbClr val="6600FF"/>
                </a:solidFill>
                <a:latin typeface="楷体_GB2312" charset="-122"/>
                <a:ea typeface="楷体_GB2312" charset="-122"/>
              </a:rPr>
              <a:t>临床表现：</a:t>
            </a:r>
            <a:endParaRPr lang="zh-CN" altLang="en-US" sz="2400" b="1">
              <a:solidFill>
                <a:srgbClr val="6600FF"/>
              </a:solidFill>
              <a:latin typeface="楷体_GB2312" charset="-122"/>
              <a:ea typeface="楷体_GB2312" charset="-122"/>
            </a:endParaRPr>
          </a:p>
          <a:p>
            <a:pPr>
              <a:lnSpc>
                <a:spcPct val="90000"/>
              </a:lnSpc>
              <a:buNone/>
            </a:pPr>
            <a:r>
              <a:rPr lang="en-US" altLang="zh-CN" sz="2400">
                <a:latin typeface="楷体_GB2312" charset="-122"/>
                <a:ea typeface="楷体_GB2312" charset="-122"/>
              </a:rPr>
              <a:t>1</a:t>
            </a:r>
            <a:r>
              <a:rPr lang="zh-CN" altLang="en-US" sz="2400">
                <a:latin typeface="楷体_GB2312" charset="-122"/>
                <a:ea typeface="楷体_GB2312" charset="-122"/>
              </a:rPr>
              <a:t>、呕血或咖啡样物</a:t>
            </a:r>
            <a:endParaRPr lang="zh-CN" altLang="en-US" sz="2400">
              <a:latin typeface="楷体_GB2312" charset="-122"/>
              <a:ea typeface="楷体_GB2312" charset="-122"/>
            </a:endParaRPr>
          </a:p>
          <a:p>
            <a:pPr>
              <a:lnSpc>
                <a:spcPct val="90000"/>
              </a:lnSpc>
              <a:buNone/>
            </a:pPr>
            <a:r>
              <a:rPr lang="en-US" altLang="zh-CN" sz="2400">
                <a:latin typeface="楷体_GB2312" charset="-122"/>
                <a:ea typeface="楷体_GB2312" charset="-122"/>
              </a:rPr>
              <a:t>2</a:t>
            </a:r>
            <a:r>
              <a:rPr lang="zh-CN" altLang="en-US" sz="2400">
                <a:latin typeface="楷体_GB2312" charset="-122"/>
                <a:ea typeface="楷体_GB2312" charset="-122"/>
              </a:rPr>
              <a:t>、黑便：呈柏油样，黏稠而发亮</a:t>
            </a:r>
            <a:endParaRPr lang="zh-CN" altLang="en-US" sz="2400">
              <a:latin typeface="楷体_GB2312" charset="-122"/>
              <a:ea typeface="楷体_GB2312" charset="-122"/>
            </a:endParaRPr>
          </a:p>
          <a:p>
            <a:pPr>
              <a:lnSpc>
                <a:spcPct val="90000"/>
              </a:lnSpc>
              <a:buNone/>
            </a:pPr>
            <a:r>
              <a:rPr lang="en-US" altLang="zh-CN" sz="2400">
                <a:latin typeface="楷体_GB2312" charset="-122"/>
                <a:ea typeface="楷体_GB2312" charset="-122"/>
              </a:rPr>
              <a:t>3</a:t>
            </a:r>
            <a:r>
              <a:rPr lang="zh-CN" altLang="en-US" sz="2400">
                <a:latin typeface="楷体_GB2312" charset="-122"/>
                <a:ea typeface="楷体_GB2312" charset="-122"/>
              </a:rPr>
              <a:t>、头晕无力：出血量</a:t>
            </a:r>
            <a:r>
              <a:rPr lang="en-US" altLang="zh-CN" sz="2400">
                <a:latin typeface="楷体_GB2312" charset="-122"/>
                <a:ea typeface="楷体_GB2312" charset="-122"/>
              </a:rPr>
              <a:t>400</a:t>
            </a:r>
            <a:r>
              <a:rPr lang="zh-CN" altLang="en-US" sz="2400">
                <a:latin typeface="楷体_GB2312" charset="-122"/>
                <a:ea typeface="楷体_GB2312" charset="-122"/>
              </a:rPr>
              <a:t>毫升以内可无症，大量出血可发生休克</a:t>
            </a:r>
            <a:endParaRPr lang="zh-CN" altLang="en-US" sz="2400">
              <a:latin typeface="楷体_GB2312" charset="-122"/>
              <a:ea typeface="楷体_GB2312" charset="-122"/>
            </a:endParaRPr>
          </a:p>
          <a:p>
            <a:pPr>
              <a:lnSpc>
                <a:spcPct val="90000"/>
              </a:lnSpc>
              <a:buNone/>
            </a:pPr>
            <a:r>
              <a:rPr lang="en-US" altLang="zh-CN" sz="2400">
                <a:latin typeface="楷体_GB2312" charset="-122"/>
                <a:ea typeface="楷体_GB2312" charset="-122"/>
              </a:rPr>
              <a:t>4</a:t>
            </a:r>
            <a:r>
              <a:rPr lang="zh-CN" altLang="en-US" sz="2400">
                <a:latin typeface="楷体_GB2312" charset="-122"/>
                <a:ea typeface="楷体_GB2312" charset="-122"/>
              </a:rPr>
              <a:t>、发热：</a:t>
            </a:r>
            <a:r>
              <a:rPr lang="en-US" altLang="zh-CN" sz="2400">
                <a:latin typeface="楷体_GB2312" charset="-122"/>
                <a:ea typeface="楷体_GB2312" charset="-122"/>
              </a:rPr>
              <a:t>24</a:t>
            </a:r>
            <a:r>
              <a:rPr lang="zh-CN" altLang="en-US" sz="2400">
                <a:latin typeface="楷体_GB2312" charset="-122"/>
                <a:ea typeface="楷体_GB2312" charset="-122"/>
              </a:rPr>
              <a:t>小时内发热，多在</a:t>
            </a:r>
            <a:r>
              <a:rPr lang="en-US" altLang="zh-CN" sz="2400">
                <a:latin typeface="楷体_GB2312" charset="-122"/>
                <a:ea typeface="楷体_GB2312" charset="-122"/>
              </a:rPr>
              <a:t>38℃</a:t>
            </a:r>
            <a:r>
              <a:rPr lang="zh-CN" altLang="en-US" sz="2400">
                <a:latin typeface="楷体_GB2312" charset="-122"/>
                <a:ea typeface="楷体_GB2312" charset="-122"/>
              </a:rPr>
              <a:t>以下，持续数日至一周</a:t>
            </a:r>
            <a:endParaRPr lang="zh-CN" altLang="en-US" sz="2400">
              <a:latin typeface="楷体_GB2312" charset="-122"/>
              <a:ea typeface="楷体_GB2312" charset="-122"/>
            </a:endParaRPr>
          </a:p>
          <a:p>
            <a:pPr>
              <a:lnSpc>
                <a:spcPct val="90000"/>
              </a:lnSpc>
              <a:buNone/>
            </a:pPr>
            <a:r>
              <a:rPr lang="en-US" altLang="zh-CN" sz="2400">
                <a:latin typeface="楷体_GB2312" charset="-122"/>
                <a:ea typeface="楷体_GB2312" charset="-122"/>
              </a:rPr>
              <a:t>5</a:t>
            </a:r>
            <a:r>
              <a:rPr lang="zh-CN" altLang="en-US" sz="2400">
                <a:latin typeface="楷体_GB2312" charset="-122"/>
                <a:ea typeface="楷体_GB2312" charset="-122"/>
              </a:rPr>
              <a:t>、氮质血症</a:t>
            </a:r>
            <a:endParaRPr lang="zh-CN" altLang="en-US" sz="2400">
              <a:latin typeface="楷体_GB2312" charset="-122"/>
              <a:ea typeface="楷体_GB2312" charset="-122"/>
            </a:endParaRPr>
          </a:p>
          <a:p>
            <a:pPr>
              <a:lnSpc>
                <a:spcPct val="90000"/>
              </a:lnSpc>
            </a:pPr>
            <a:r>
              <a:rPr lang="zh-CN" altLang="en-US" sz="2400" b="1">
                <a:solidFill>
                  <a:srgbClr val="6600FF"/>
                </a:solidFill>
                <a:latin typeface="楷体_GB2312" charset="-122"/>
                <a:ea typeface="楷体_GB2312" charset="-122"/>
              </a:rPr>
              <a:t>护理要点：</a:t>
            </a:r>
            <a:endParaRPr lang="zh-CN" altLang="en-US" sz="2400" b="1">
              <a:solidFill>
                <a:srgbClr val="6600FF"/>
              </a:solidFill>
              <a:latin typeface="楷体_GB2312" charset="-122"/>
              <a:ea typeface="楷体_GB2312" charset="-122"/>
            </a:endParaRPr>
          </a:p>
          <a:p>
            <a:pPr>
              <a:lnSpc>
                <a:spcPct val="90000"/>
              </a:lnSpc>
              <a:buNone/>
            </a:pPr>
            <a:r>
              <a:rPr lang="en-US" altLang="zh-CN" sz="2400">
                <a:latin typeface="楷体_GB2312" charset="-122"/>
                <a:ea typeface="楷体_GB2312" charset="-122"/>
              </a:rPr>
              <a:t>1</a:t>
            </a:r>
            <a:r>
              <a:rPr lang="zh-CN" altLang="en-US" sz="2400">
                <a:latin typeface="楷体_GB2312" charset="-122"/>
                <a:ea typeface="楷体_GB2312" charset="-122"/>
              </a:rPr>
              <a:t>、安静卧床：采取平卧位，下肢抬高，头侧位，一年呕吐物呛入气管造成窒息</a:t>
            </a:r>
            <a:endParaRPr lang="zh-CN" altLang="en-US" sz="2400">
              <a:latin typeface="楷体_GB2312" charset="-122"/>
              <a:ea typeface="楷体_GB2312" charset="-122"/>
            </a:endParaRPr>
          </a:p>
          <a:p>
            <a:pPr>
              <a:lnSpc>
                <a:spcPct val="90000"/>
              </a:lnSpc>
              <a:buNone/>
            </a:pPr>
            <a:r>
              <a:rPr lang="en-US" altLang="zh-CN" sz="2400">
                <a:latin typeface="楷体_GB2312" charset="-122"/>
                <a:ea typeface="楷体_GB2312" charset="-122"/>
              </a:rPr>
              <a:t>2</a:t>
            </a:r>
            <a:r>
              <a:rPr lang="zh-CN" altLang="en-US" sz="2400">
                <a:latin typeface="楷体_GB2312" charset="-122"/>
                <a:ea typeface="楷体_GB2312" charset="-122"/>
              </a:rPr>
              <a:t>、保暖</a:t>
            </a:r>
            <a:endParaRPr lang="zh-CN" altLang="en-US" sz="2400">
              <a:latin typeface="楷体_GB2312" charset="-122"/>
              <a:ea typeface="楷体_GB2312" charset="-122"/>
            </a:endParaRPr>
          </a:p>
          <a:p>
            <a:pPr>
              <a:lnSpc>
                <a:spcPct val="90000"/>
              </a:lnSpc>
              <a:buNone/>
            </a:pPr>
            <a:r>
              <a:rPr lang="en-US" altLang="zh-CN" sz="2400">
                <a:latin typeface="楷体_GB2312" charset="-122"/>
                <a:ea typeface="楷体_GB2312" charset="-122"/>
              </a:rPr>
              <a:t>3</a:t>
            </a:r>
            <a:r>
              <a:rPr lang="zh-CN" altLang="en-US" sz="2400">
                <a:latin typeface="楷体_GB2312" charset="-122"/>
                <a:ea typeface="楷体_GB2312" charset="-122"/>
              </a:rPr>
              <a:t>、镇静</a:t>
            </a:r>
            <a:endParaRPr lang="zh-CN" altLang="en-US" sz="2400">
              <a:latin typeface="楷体_GB2312" charset="-122"/>
              <a:ea typeface="楷体_GB2312" charset="-122"/>
            </a:endParaRPr>
          </a:p>
          <a:p>
            <a:pPr>
              <a:lnSpc>
                <a:spcPct val="90000"/>
              </a:lnSpc>
              <a:buNone/>
            </a:pPr>
            <a:r>
              <a:rPr lang="en-US" altLang="zh-CN" sz="2400">
                <a:latin typeface="楷体_GB2312" charset="-122"/>
                <a:ea typeface="楷体_GB2312" charset="-122"/>
              </a:rPr>
              <a:t>4</a:t>
            </a:r>
            <a:r>
              <a:rPr lang="zh-CN" altLang="en-US" sz="2400">
                <a:latin typeface="楷体_GB2312" charset="-122"/>
                <a:ea typeface="楷体_GB2312" charset="-122"/>
              </a:rPr>
              <a:t>、禁食</a:t>
            </a:r>
            <a:endParaRPr lang="zh-CN" altLang="en-US" sz="2400">
              <a:latin typeface="楷体_GB2312" charset="-122"/>
              <a:ea typeface="楷体_GB2312" charset="-122"/>
            </a:endParaRPr>
          </a:p>
          <a:p>
            <a:pPr>
              <a:lnSpc>
                <a:spcPct val="90000"/>
              </a:lnSpc>
              <a:buNone/>
            </a:pPr>
            <a:r>
              <a:rPr lang="en-US" altLang="zh-CN" sz="2400">
                <a:latin typeface="楷体_GB2312" charset="-122"/>
                <a:ea typeface="楷体_GB2312" charset="-122"/>
              </a:rPr>
              <a:t>5</a:t>
            </a:r>
            <a:r>
              <a:rPr lang="zh-CN" altLang="en-US" sz="2400">
                <a:latin typeface="楷体_GB2312" charset="-122"/>
                <a:ea typeface="楷体_GB2312" charset="-122"/>
              </a:rPr>
              <a:t>、观察</a:t>
            </a:r>
            <a:endParaRPr lang="zh-CN" altLang="en-US" sz="2400">
              <a:latin typeface="楷体_GB2312" charset="-122"/>
              <a:ea typeface="楷体_GB2312" charset="-122"/>
            </a:endParaRPr>
          </a:p>
          <a:p>
            <a:pPr>
              <a:lnSpc>
                <a:spcPct val="90000"/>
              </a:lnSpc>
            </a:pPr>
            <a:endParaRPr lang="zh-CN" altLang="en-US" sz="1800">
              <a:latin typeface="楷体_GB2312" charset="-122"/>
              <a:ea typeface="楷体_GB2312" charset="-122"/>
            </a:endParaRPr>
          </a:p>
          <a:p>
            <a:pPr>
              <a:lnSpc>
                <a:spcPct val="90000"/>
              </a:lnSpc>
            </a:pPr>
            <a:endParaRPr lang="zh-CN" altLang="en-US" sz="2400"/>
          </a:p>
        </p:txBody>
      </p:sp>
      <p:sp>
        <p:nvSpPr>
          <p:cNvPr id="2500" name="Text Box 4"/>
          <p:cNvSpPr/>
          <p:nvPr/>
        </p:nvSpPr>
        <p:spPr>
          <a:xfrm>
            <a:off x="1493838" y="0"/>
            <a:ext cx="6438900" cy="73025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p>
            <a:pPr algn="ctr">
              <a:spcBef>
                <a:spcPct val="50000"/>
              </a:spcBef>
            </a:pPr>
            <a:r>
              <a:rPr lang="en-US" altLang="zh-CN" sz="4000" b="1">
                <a:solidFill>
                  <a:srgbClr val="FF3300"/>
                </a:solidFill>
                <a:ea typeface="楷体_GB2312" charset="-122"/>
              </a:rPr>
              <a:t>8</a:t>
            </a:r>
            <a:r>
              <a:rPr lang="zh-CN" altLang="en-US" sz="4000" b="1">
                <a:solidFill>
                  <a:srgbClr val="FF3300"/>
                </a:solidFill>
                <a:ea typeface="楷体_GB2312" charset="-122"/>
              </a:rPr>
              <a:t>、上消化道出血</a:t>
            </a:r>
            <a:endParaRPr lang="zh-CN" altLang="en-US" sz="4000" b="1">
              <a:solidFill>
                <a:srgbClr val="FF3300"/>
              </a:solidFill>
              <a:ea typeface="楷体_GB2312" charset="-122"/>
            </a:endParaRPr>
          </a:p>
        </p:txBody>
      </p:sp>
    </p:spTree>
  </p:cSld>
  <p:clrMapOvr>
    <a:masterClrMapping/>
  </p:clrMapOvr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0F8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503" name="Rectangle 3"/>
          <p:cNvSpPr/>
          <p:nvPr>
            <p:ph type="body"/>
          </p:nvPr>
        </p:nvSpPr>
        <p:spPr>
          <a:ln/>
        </p:spPr>
        <p:txBody>
          <a:bodyPr wrap="square" lIns="91440" tIns="45720" rIns="91440" bIns="45720" anchor="t"/>
          <a:p>
            <a:pPr>
              <a:lnSpc>
                <a:spcPct val="90000"/>
              </a:lnSpc>
            </a:pPr>
            <a:r>
              <a:rPr lang="zh-CN" altLang="en-US" sz="2400" b="1">
                <a:solidFill>
                  <a:srgbClr val="6600FF"/>
                </a:solidFill>
                <a:latin typeface="楷体_GB2312" charset="-122"/>
                <a:ea typeface="楷体_GB2312" charset="-122"/>
              </a:rPr>
              <a:t>临床表现：</a:t>
            </a:r>
            <a:endParaRPr lang="zh-CN" altLang="en-US" sz="2400" b="1">
              <a:solidFill>
                <a:srgbClr val="6600FF"/>
              </a:solidFill>
              <a:latin typeface="楷体_GB2312" charset="-122"/>
              <a:ea typeface="楷体_GB2312" charset="-122"/>
            </a:endParaRPr>
          </a:p>
          <a:p>
            <a:pPr>
              <a:lnSpc>
                <a:spcPct val="90000"/>
              </a:lnSpc>
              <a:buNone/>
            </a:pPr>
            <a:r>
              <a:rPr lang="en-US" altLang="zh-CN" sz="2400">
                <a:latin typeface="楷体_GB2312" charset="-122"/>
                <a:ea typeface="楷体_GB2312" charset="-122"/>
              </a:rPr>
              <a:t>1</a:t>
            </a:r>
            <a:r>
              <a:rPr lang="zh-CN" altLang="en-US" sz="2400">
                <a:latin typeface="楷体_GB2312" charset="-122"/>
                <a:ea typeface="楷体_GB2312" charset="-122"/>
              </a:rPr>
              <a:t>、关节疼痛</a:t>
            </a:r>
            <a:endParaRPr lang="zh-CN" altLang="en-US" sz="2400">
              <a:latin typeface="楷体_GB2312" charset="-122"/>
              <a:ea typeface="楷体_GB2312" charset="-122"/>
            </a:endParaRPr>
          </a:p>
          <a:p>
            <a:pPr>
              <a:lnSpc>
                <a:spcPct val="90000"/>
              </a:lnSpc>
              <a:buNone/>
            </a:pPr>
            <a:r>
              <a:rPr lang="en-US" altLang="zh-CN" sz="2400">
                <a:latin typeface="楷体_GB2312" charset="-122"/>
                <a:ea typeface="楷体_GB2312" charset="-122"/>
              </a:rPr>
              <a:t>2</a:t>
            </a:r>
            <a:r>
              <a:rPr lang="zh-CN" altLang="en-US" sz="2400">
                <a:latin typeface="楷体_GB2312" charset="-122"/>
                <a:ea typeface="楷体_GB2312" charset="-122"/>
              </a:rPr>
              <a:t>、关节僵硬</a:t>
            </a:r>
            <a:endParaRPr lang="zh-CN" altLang="en-US" sz="2400">
              <a:latin typeface="楷体_GB2312" charset="-122"/>
              <a:ea typeface="楷体_GB2312" charset="-122"/>
            </a:endParaRPr>
          </a:p>
          <a:p>
            <a:pPr>
              <a:lnSpc>
                <a:spcPct val="90000"/>
              </a:lnSpc>
              <a:buNone/>
            </a:pPr>
            <a:r>
              <a:rPr lang="en-US" altLang="zh-CN" sz="2400">
                <a:latin typeface="楷体_GB2312" charset="-122"/>
                <a:ea typeface="楷体_GB2312" charset="-122"/>
              </a:rPr>
              <a:t>3</a:t>
            </a:r>
            <a:r>
              <a:rPr lang="zh-CN" altLang="en-US" sz="2400">
                <a:latin typeface="楷体_GB2312" charset="-122"/>
                <a:ea typeface="楷体_GB2312" charset="-122"/>
              </a:rPr>
              <a:t>、其他</a:t>
            </a:r>
            <a:endParaRPr lang="zh-CN" altLang="en-US" sz="2400">
              <a:latin typeface="楷体_GB2312" charset="-122"/>
              <a:ea typeface="楷体_GB2312" charset="-122"/>
            </a:endParaRPr>
          </a:p>
          <a:p>
            <a:pPr>
              <a:lnSpc>
                <a:spcPct val="90000"/>
              </a:lnSpc>
            </a:pPr>
            <a:r>
              <a:rPr lang="zh-CN" altLang="en-US" sz="2400" b="1">
                <a:solidFill>
                  <a:srgbClr val="6600FF"/>
                </a:solidFill>
                <a:latin typeface="楷体_GB2312" charset="-122"/>
                <a:ea typeface="楷体_GB2312" charset="-122"/>
              </a:rPr>
              <a:t>护理要点：</a:t>
            </a:r>
            <a:endParaRPr lang="zh-CN" altLang="en-US" sz="2400" b="1">
              <a:solidFill>
                <a:srgbClr val="6600FF"/>
              </a:solidFill>
              <a:latin typeface="楷体_GB2312" charset="-122"/>
              <a:ea typeface="楷体_GB2312" charset="-122"/>
            </a:endParaRPr>
          </a:p>
          <a:p>
            <a:pPr>
              <a:lnSpc>
                <a:spcPct val="90000"/>
              </a:lnSpc>
              <a:buNone/>
            </a:pPr>
            <a:r>
              <a:rPr lang="en-US" altLang="zh-CN" sz="2400">
                <a:latin typeface="楷体_GB2312" charset="-122"/>
                <a:ea typeface="楷体_GB2312" charset="-122"/>
              </a:rPr>
              <a:t>1</a:t>
            </a:r>
            <a:r>
              <a:rPr lang="zh-CN" altLang="en-US" sz="2400">
                <a:latin typeface="楷体_GB2312" charset="-122"/>
                <a:ea typeface="楷体_GB2312" charset="-122"/>
              </a:rPr>
              <a:t>、控制体重，避免肥胖，减轻关节负担</a:t>
            </a:r>
            <a:endParaRPr lang="zh-CN" altLang="en-US" sz="2400">
              <a:latin typeface="楷体_GB2312" charset="-122"/>
              <a:ea typeface="楷体_GB2312" charset="-122"/>
            </a:endParaRPr>
          </a:p>
          <a:p>
            <a:pPr>
              <a:lnSpc>
                <a:spcPct val="90000"/>
              </a:lnSpc>
              <a:buNone/>
            </a:pPr>
            <a:r>
              <a:rPr lang="en-US" altLang="zh-CN" sz="2400">
                <a:latin typeface="楷体_GB2312" charset="-122"/>
                <a:ea typeface="楷体_GB2312" charset="-122"/>
              </a:rPr>
              <a:t>2</a:t>
            </a:r>
            <a:r>
              <a:rPr lang="zh-CN" altLang="en-US" sz="2400">
                <a:latin typeface="楷体_GB2312" charset="-122"/>
                <a:ea typeface="楷体_GB2312" charset="-122"/>
              </a:rPr>
              <a:t>、注意姿势，避免长时间下蹲</a:t>
            </a:r>
            <a:endParaRPr lang="zh-CN" altLang="en-US" sz="2400">
              <a:latin typeface="楷体_GB2312" charset="-122"/>
              <a:ea typeface="楷体_GB2312" charset="-122"/>
            </a:endParaRPr>
          </a:p>
          <a:p>
            <a:pPr>
              <a:lnSpc>
                <a:spcPct val="90000"/>
              </a:lnSpc>
              <a:buNone/>
            </a:pPr>
            <a:r>
              <a:rPr lang="en-US" altLang="zh-CN" sz="2400">
                <a:latin typeface="楷体_GB2312" charset="-122"/>
                <a:ea typeface="楷体_GB2312" charset="-122"/>
              </a:rPr>
              <a:t>3</a:t>
            </a:r>
            <a:r>
              <a:rPr lang="zh-CN" altLang="en-US" sz="2400">
                <a:latin typeface="楷体_GB2312" charset="-122"/>
                <a:ea typeface="楷体_GB2312" charset="-122"/>
              </a:rPr>
              <a:t>、鞋选软底鞋</a:t>
            </a:r>
            <a:endParaRPr lang="zh-CN" altLang="en-US" sz="2400">
              <a:latin typeface="楷体_GB2312" charset="-122"/>
              <a:ea typeface="楷体_GB2312" charset="-122"/>
            </a:endParaRPr>
          </a:p>
          <a:p>
            <a:pPr>
              <a:lnSpc>
                <a:spcPct val="90000"/>
              </a:lnSpc>
              <a:buNone/>
            </a:pPr>
            <a:r>
              <a:rPr lang="en-US" altLang="zh-CN" sz="2400">
                <a:latin typeface="楷体_GB2312" charset="-122"/>
                <a:ea typeface="楷体_GB2312" charset="-122"/>
              </a:rPr>
              <a:t>4</a:t>
            </a:r>
            <a:r>
              <a:rPr lang="zh-CN" altLang="en-US" sz="2400">
                <a:latin typeface="楷体_GB2312" charset="-122"/>
                <a:ea typeface="楷体_GB2312" charset="-122"/>
              </a:rPr>
              <a:t>、冬季保暖</a:t>
            </a:r>
            <a:endParaRPr lang="zh-CN" altLang="en-US" sz="2400">
              <a:latin typeface="楷体_GB2312" charset="-122"/>
              <a:ea typeface="楷体_GB2312" charset="-122"/>
            </a:endParaRPr>
          </a:p>
          <a:p>
            <a:pPr>
              <a:lnSpc>
                <a:spcPct val="90000"/>
              </a:lnSpc>
              <a:buNone/>
            </a:pPr>
            <a:r>
              <a:rPr lang="en-US" altLang="zh-CN" sz="2400">
                <a:latin typeface="楷体_GB2312" charset="-122"/>
                <a:ea typeface="楷体_GB2312" charset="-122"/>
              </a:rPr>
              <a:t>5</a:t>
            </a:r>
            <a:r>
              <a:rPr lang="zh-CN" altLang="en-US" sz="2400">
                <a:latin typeface="楷体_GB2312" charset="-122"/>
                <a:ea typeface="楷体_GB2312" charset="-122"/>
              </a:rPr>
              <a:t>、补充营养</a:t>
            </a:r>
            <a:endParaRPr lang="zh-CN" altLang="en-US" sz="2400">
              <a:latin typeface="楷体_GB2312" charset="-122"/>
              <a:ea typeface="楷体_GB2312" charset="-122"/>
            </a:endParaRPr>
          </a:p>
          <a:p>
            <a:pPr>
              <a:lnSpc>
                <a:spcPct val="90000"/>
              </a:lnSpc>
              <a:buNone/>
            </a:pPr>
            <a:r>
              <a:rPr lang="en-US" altLang="zh-CN" sz="2400">
                <a:latin typeface="楷体_GB2312" charset="-122"/>
                <a:ea typeface="楷体_GB2312" charset="-122"/>
              </a:rPr>
              <a:t>6</a:t>
            </a:r>
            <a:r>
              <a:rPr lang="zh-CN" altLang="en-US" sz="2400">
                <a:latin typeface="楷体_GB2312" charset="-122"/>
                <a:ea typeface="楷体_GB2312" charset="-122"/>
              </a:rPr>
              <a:t>、适当运动</a:t>
            </a:r>
            <a:endParaRPr lang="zh-CN" altLang="en-US" sz="2400">
              <a:latin typeface="楷体_GB2312" charset="-122"/>
              <a:ea typeface="楷体_GB2312" charset="-122"/>
            </a:endParaRPr>
          </a:p>
          <a:p>
            <a:pPr>
              <a:lnSpc>
                <a:spcPct val="90000"/>
              </a:lnSpc>
            </a:pPr>
            <a:endParaRPr lang="zh-CN" altLang="en-US" sz="2000">
              <a:latin typeface="楷体_GB2312" charset="-122"/>
              <a:ea typeface="楷体_GB2312" charset="-122"/>
            </a:endParaRPr>
          </a:p>
        </p:txBody>
      </p:sp>
      <p:sp>
        <p:nvSpPr>
          <p:cNvPr id="2504" name="Text Box 4"/>
          <p:cNvSpPr/>
          <p:nvPr/>
        </p:nvSpPr>
        <p:spPr>
          <a:xfrm>
            <a:off x="1417638" y="268288"/>
            <a:ext cx="5672137" cy="73025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p>
            <a:pPr algn="ctr">
              <a:spcBef>
                <a:spcPct val="50000"/>
              </a:spcBef>
            </a:pPr>
            <a:r>
              <a:rPr lang="en-US" altLang="zh-CN" sz="4000" b="1">
                <a:solidFill>
                  <a:srgbClr val="FF3300"/>
                </a:solidFill>
                <a:ea typeface="楷体_GB2312" charset="-122"/>
              </a:rPr>
              <a:t>9</a:t>
            </a:r>
            <a:r>
              <a:rPr lang="zh-CN" altLang="en-US" sz="4000" b="1">
                <a:solidFill>
                  <a:srgbClr val="FF3300"/>
                </a:solidFill>
                <a:ea typeface="楷体_GB2312" charset="-122"/>
              </a:rPr>
              <a:t>、老年骨性关节炎</a:t>
            </a:r>
            <a:endParaRPr lang="zh-CN" altLang="en-US" sz="4000" b="1">
              <a:solidFill>
                <a:srgbClr val="FF3300"/>
              </a:solidFill>
              <a:ea typeface="楷体_GB2312" charset="-122"/>
            </a:endParaRPr>
          </a:p>
        </p:txBody>
      </p:sp>
      <p:pic>
        <p:nvPicPr>
          <p:cNvPr id="2505" name="Picture 5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480050" y="4276725"/>
            <a:ext cx="3719513" cy="2466975"/>
          </a:xfrm>
          <a:prstGeom prst="rect">
            <a:avLst/>
          </a:prstGeom>
          <a:noFill/>
          <a:ln w="9525">
            <a:noFill/>
          </a:ln>
        </p:spPr>
      </p:pic>
    </p:spTree>
  </p:cSld>
  <p:clrMapOvr>
    <a:masterClrMapping/>
  </p:clrMapOvr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0F8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508" name="Text Box 4"/>
          <p:cNvSpPr/>
          <p:nvPr/>
        </p:nvSpPr>
        <p:spPr>
          <a:xfrm>
            <a:off x="1187450" y="417513"/>
            <a:ext cx="6515100" cy="728662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p>
            <a:pPr algn="ctr">
              <a:spcBef>
                <a:spcPct val="50000"/>
              </a:spcBef>
            </a:pPr>
            <a:r>
              <a:rPr lang="en-US" altLang="zh-CN" sz="4000" b="1">
                <a:solidFill>
                  <a:srgbClr val="FF3300"/>
                </a:solidFill>
                <a:ea typeface="楷体_GB2312" charset="-122"/>
              </a:rPr>
              <a:t>10</a:t>
            </a:r>
            <a:r>
              <a:rPr lang="zh-CN" altLang="en-US" sz="4000" b="1">
                <a:solidFill>
                  <a:srgbClr val="FF3300"/>
                </a:solidFill>
                <a:ea typeface="楷体_GB2312" charset="-122"/>
              </a:rPr>
              <a:t>、肩关节周围炎</a:t>
            </a:r>
            <a:endParaRPr lang="zh-CN" altLang="en-US" sz="4000" b="1">
              <a:solidFill>
                <a:srgbClr val="FF3300"/>
              </a:solidFill>
              <a:ea typeface="楷体_GB2312" charset="-122"/>
            </a:endParaRPr>
          </a:p>
        </p:txBody>
      </p:sp>
      <p:sp>
        <p:nvSpPr>
          <p:cNvPr id="2509" name="Rectangle 5"/>
          <p:cNvSpPr/>
          <p:nvPr>
            <p:ph type="body"/>
          </p:nvPr>
        </p:nvSpPr>
        <p:spPr>
          <a:xfrm>
            <a:off x="1263650" y="1974850"/>
            <a:ext cx="4292600" cy="4664075"/>
          </a:xfrm>
          <a:ln/>
        </p:spPr>
        <p:txBody>
          <a:bodyPr wrap="square" lIns="91440" tIns="45720" rIns="91440" bIns="45720" anchor="t"/>
          <a:p>
            <a:pPr>
              <a:lnSpc>
                <a:spcPct val="90000"/>
              </a:lnSpc>
            </a:pPr>
            <a:r>
              <a:rPr lang="zh-CN" altLang="en-US" sz="2800" b="1">
                <a:solidFill>
                  <a:srgbClr val="6600FF"/>
                </a:solidFill>
                <a:latin typeface="楷体_GB2312" charset="-122"/>
                <a:ea typeface="楷体_GB2312" charset="-122"/>
              </a:rPr>
              <a:t>临床表现：</a:t>
            </a:r>
            <a:endParaRPr lang="zh-CN" altLang="en-US" sz="2800" b="1">
              <a:solidFill>
                <a:srgbClr val="6600FF"/>
              </a:solidFill>
              <a:latin typeface="楷体_GB2312" charset="-122"/>
              <a:ea typeface="楷体_GB2312" charset="-122"/>
            </a:endParaRPr>
          </a:p>
          <a:p>
            <a:pPr>
              <a:lnSpc>
                <a:spcPct val="90000"/>
              </a:lnSpc>
              <a:buNone/>
            </a:pPr>
            <a:r>
              <a:rPr lang="en-US" altLang="zh-CN" sz="2800">
                <a:latin typeface="楷体_GB2312" charset="-122"/>
                <a:ea typeface="楷体_GB2312" charset="-122"/>
              </a:rPr>
              <a:t>1</a:t>
            </a:r>
            <a:r>
              <a:rPr lang="zh-CN" altLang="en-US" sz="2800">
                <a:latin typeface="楷体_GB2312" charset="-122"/>
                <a:ea typeface="楷体_GB2312" charset="-122"/>
              </a:rPr>
              <a:t>、肩部疼痛</a:t>
            </a:r>
            <a:endParaRPr lang="zh-CN" altLang="en-US" sz="2800">
              <a:latin typeface="楷体_GB2312" charset="-122"/>
              <a:ea typeface="楷体_GB2312" charset="-122"/>
            </a:endParaRPr>
          </a:p>
          <a:p>
            <a:pPr>
              <a:lnSpc>
                <a:spcPct val="90000"/>
              </a:lnSpc>
              <a:buNone/>
            </a:pPr>
            <a:r>
              <a:rPr lang="en-US" altLang="zh-CN" sz="2800">
                <a:latin typeface="楷体_GB2312" charset="-122"/>
                <a:ea typeface="楷体_GB2312" charset="-122"/>
              </a:rPr>
              <a:t>2</a:t>
            </a:r>
            <a:r>
              <a:rPr lang="zh-CN" altLang="en-US" sz="2800">
                <a:latin typeface="楷体_GB2312" charset="-122"/>
                <a:ea typeface="楷体_GB2312" charset="-122"/>
              </a:rPr>
              <a:t>、对人敏感</a:t>
            </a:r>
            <a:endParaRPr lang="zh-CN" altLang="en-US" sz="2800">
              <a:latin typeface="楷体_GB2312" charset="-122"/>
              <a:ea typeface="楷体_GB2312" charset="-122"/>
            </a:endParaRPr>
          </a:p>
          <a:p>
            <a:pPr>
              <a:lnSpc>
                <a:spcPct val="90000"/>
              </a:lnSpc>
            </a:pPr>
            <a:r>
              <a:rPr lang="zh-CN" altLang="en-US" sz="2800" b="1">
                <a:solidFill>
                  <a:srgbClr val="6600FF"/>
                </a:solidFill>
                <a:latin typeface="楷体_GB2312" charset="-122"/>
                <a:ea typeface="楷体_GB2312" charset="-122"/>
              </a:rPr>
              <a:t>护理要点：</a:t>
            </a:r>
            <a:endParaRPr lang="zh-CN" altLang="en-US" sz="2800" b="1">
              <a:solidFill>
                <a:srgbClr val="6600FF"/>
              </a:solidFill>
              <a:latin typeface="楷体_GB2312" charset="-122"/>
              <a:ea typeface="楷体_GB2312" charset="-122"/>
            </a:endParaRPr>
          </a:p>
          <a:p>
            <a:pPr>
              <a:lnSpc>
                <a:spcPct val="90000"/>
              </a:lnSpc>
              <a:buNone/>
            </a:pPr>
            <a:r>
              <a:rPr lang="en-US" altLang="zh-CN" sz="2800">
                <a:latin typeface="楷体_GB2312" charset="-122"/>
                <a:ea typeface="楷体_GB2312" charset="-122"/>
              </a:rPr>
              <a:t>1</a:t>
            </a:r>
            <a:r>
              <a:rPr lang="zh-CN" altLang="en-US" sz="2800">
                <a:latin typeface="楷体_GB2312" charset="-122"/>
                <a:ea typeface="楷体_GB2312" charset="-122"/>
              </a:rPr>
              <a:t>、加强锻炼</a:t>
            </a:r>
            <a:endParaRPr lang="zh-CN" altLang="en-US" sz="2800">
              <a:latin typeface="楷体_GB2312" charset="-122"/>
              <a:ea typeface="楷体_GB2312" charset="-122"/>
            </a:endParaRPr>
          </a:p>
          <a:p>
            <a:pPr>
              <a:lnSpc>
                <a:spcPct val="90000"/>
              </a:lnSpc>
              <a:buNone/>
            </a:pPr>
            <a:r>
              <a:rPr lang="en-US" altLang="zh-CN" sz="2800">
                <a:latin typeface="楷体_GB2312" charset="-122"/>
                <a:ea typeface="楷体_GB2312" charset="-122"/>
              </a:rPr>
              <a:t>2</a:t>
            </a:r>
            <a:r>
              <a:rPr lang="zh-CN" altLang="en-US" sz="2800">
                <a:latin typeface="楷体_GB2312" charset="-122"/>
                <a:ea typeface="楷体_GB2312" charset="-122"/>
              </a:rPr>
              <a:t>、防寒保暖</a:t>
            </a:r>
            <a:endParaRPr lang="zh-CN" altLang="en-US" sz="2800">
              <a:latin typeface="楷体_GB2312" charset="-122"/>
              <a:ea typeface="楷体_GB2312" charset="-122"/>
            </a:endParaRPr>
          </a:p>
          <a:p>
            <a:pPr>
              <a:lnSpc>
                <a:spcPct val="90000"/>
              </a:lnSpc>
              <a:buNone/>
            </a:pPr>
            <a:r>
              <a:rPr lang="en-US" altLang="zh-CN" sz="2800">
                <a:latin typeface="楷体_GB2312" charset="-122"/>
                <a:ea typeface="楷体_GB2312" charset="-122"/>
              </a:rPr>
              <a:t>3</a:t>
            </a:r>
            <a:r>
              <a:rPr lang="zh-CN" altLang="en-US" sz="2800">
                <a:latin typeface="楷体_GB2312" charset="-122"/>
                <a:ea typeface="楷体_GB2312" charset="-122"/>
              </a:rPr>
              <a:t>、补充营养</a:t>
            </a:r>
            <a:endParaRPr lang="zh-CN" altLang="en-US" sz="2800">
              <a:latin typeface="楷体_GB2312" charset="-122"/>
              <a:ea typeface="楷体_GB2312" charset="-122"/>
            </a:endParaRPr>
          </a:p>
          <a:p>
            <a:pPr>
              <a:lnSpc>
                <a:spcPct val="90000"/>
              </a:lnSpc>
              <a:buNone/>
            </a:pPr>
            <a:r>
              <a:rPr lang="en-US" altLang="zh-CN" sz="2800">
                <a:latin typeface="楷体_GB2312" charset="-122"/>
                <a:ea typeface="楷体_GB2312" charset="-122"/>
              </a:rPr>
              <a:t>4</a:t>
            </a:r>
            <a:r>
              <a:rPr lang="zh-CN" altLang="en-US" sz="2800">
                <a:latin typeface="楷体_GB2312" charset="-122"/>
                <a:ea typeface="楷体_GB2312" charset="-122"/>
              </a:rPr>
              <a:t>、及时止痛</a:t>
            </a:r>
            <a:endParaRPr lang="zh-CN" altLang="en-US" sz="2800">
              <a:latin typeface="楷体_GB2312" charset="-122"/>
              <a:ea typeface="楷体_GB2312" charset="-122"/>
            </a:endParaRPr>
          </a:p>
          <a:p>
            <a:pPr>
              <a:lnSpc>
                <a:spcPct val="90000"/>
              </a:lnSpc>
            </a:pPr>
            <a:endParaRPr lang="zh-CN" altLang="en-US" sz="1800">
              <a:latin typeface="楷体_GB2312" charset="-122"/>
              <a:ea typeface="楷体_GB2312" charset="-122"/>
            </a:endParaRPr>
          </a:p>
        </p:txBody>
      </p:sp>
    </p:spTree>
  </p:cSld>
  <p:clrMapOvr>
    <a:masterClrMapping/>
  </p:clrMapOvr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0F8FF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512" name="Picture 5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324600" y="1677988"/>
            <a:ext cx="3409950" cy="2466975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2513" name="Rectangle 3"/>
          <p:cNvSpPr/>
          <p:nvPr>
            <p:ph type="body"/>
          </p:nvPr>
        </p:nvSpPr>
        <p:spPr>
          <a:xfrm>
            <a:off x="306388" y="1160463"/>
            <a:ext cx="9428162" cy="5149850"/>
          </a:xfrm>
          <a:ln/>
        </p:spPr>
        <p:txBody>
          <a:bodyPr wrap="square" lIns="91440" tIns="45720" rIns="91440" bIns="45720" anchor="t"/>
          <a:p>
            <a:r>
              <a:rPr lang="zh-CN" altLang="en-US" sz="2800" b="1">
                <a:solidFill>
                  <a:srgbClr val="6600FF"/>
                </a:solidFill>
                <a:latin typeface="楷体_GB2312" charset="-122"/>
                <a:ea typeface="楷体_GB2312" charset="-122"/>
              </a:rPr>
              <a:t>临床表现：</a:t>
            </a:r>
            <a:endParaRPr lang="zh-CN" altLang="en-US" sz="2800" b="1">
              <a:solidFill>
                <a:srgbClr val="6600FF"/>
              </a:solidFill>
              <a:latin typeface="楷体_GB2312" charset="-122"/>
              <a:ea typeface="楷体_GB2312" charset="-122"/>
            </a:endParaRPr>
          </a:p>
          <a:p>
            <a:pPr>
              <a:buNone/>
            </a:pPr>
            <a:r>
              <a:rPr lang="en-US" altLang="zh-CN" sz="2000" b="1">
                <a:latin typeface="楷体_GB2312" charset="-122"/>
                <a:ea typeface="楷体_GB2312" charset="-122"/>
              </a:rPr>
              <a:t>1</a:t>
            </a:r>
            <a:r>
              <a:rPr lang="zh-CN" altLang="en-US" sz="2000" b="1">
                <a:latin typeface="楷体_GB2312" charset="-122"/>
                <a:ea typeface="楷体_GB2312" charset="-122"/>
              </a:rPr>
              <a:t>、大发作：以发作性意识丧失和全身抽搐</a:t>
            </a:r>
            <a:endParaRPr lang="zh-CN" altLang="en-US" sz="2000" b="1">
              <a:latin typeface="楷体_GB2312" charset="-122"/>
              <a:ea typeface="楷体_GB2312" charset="-122"/>
            </a:endParaRPr>
          </a:p>
          <a:p>
            <a:pPr>
              <a:buNone/>
            </a:pPr>
            <a:r>
              <a:rPr lang="en-US" altLang="zh-CN" sz="2000" b="1">
                <a:latin typeface="楷体_GB2312" charset="-122"/>
                <a:ea typeface="楷体_GB2312" charset="-122"/>
              </a:rPr>
              <a:t>2</a:t>
            </a:r>
            <a:r>
              <a:rPr lang="zh-CN" altLang="en-US" sz="2000" b="1">
                <a:latin typeface="楷体_GB2312" charset="-122"/>
                <a:ea typeface="楷体_GB2312" charset="-122"/>
              </a:rPr>
              <a:t>、小发作：短暂意识障碍丧失，无全身痉挛现象</a:t>
            </a:r>
            <a:endParaRPr lang="zh-CN" altLang="en-US" sz="2000" b="1">
              <a:latin typeface="楷体_GB2312" charset="-122"/>
              <a:ea typeface="楷体_GB2312" charset="-122"/>
            </a:endParaRPr>
          </a:p>
          <a:p>
            <a:pPr>
              <a:buNone/>
            </a:pPr>
            <a:r>
              <a:rPr lang="en-US" altLang="zh-CN" sz="2000" b="1">
                <a:latin typeface="楷体_GB2312" charset="-122"/>
                <a:ea typeface="楷体_GB2312" charset="-122"/>
              </a:rPr>
              <a:t>3</a:t>
            </a:r>
            <a:r>
              <a:rPr lang="zh-CN" altLang="en-US" sz="2000" b="1">
                <a:latin typeface="楷体_GB2312" charset="-122"/>
                <a:ea typeface="楷体_GB2312" charset="-122"/>
              </a:rPr>
              <a:t>、局部性发作：局部症状，持续数秒至数十秒</a:t>
            </a:r>
            <a:endParaRPr lang="zh-CN" altLang="en-US" sz="2000" b="1">
              <a:latin typeface="楷体_GB2312" charset="-122"/>
              <a:ea typeface="楷体_GB2312" charset="-122"/>
            </a:endParaRPr>
          </a:p>
          <a:p>
            <a:pPr>
              <a:buNone/>
            </a:pPr>
            <a:r>
              <a:rPr lang="en-US" altLang="zh-CN" sz="2000" b="1">
                <a:latin typeface="楷体_GB2312" charset="-122"/>
                <a:ea typeface="楷体_GB2312" charset="-122"/>
              </a:rPr>
              <a:t>4</a:t>
            </a:r>
            <a:r>
              <a:rPr lang="zh-CN" altLang="en-US" sz="2000" b="1">
                <a:latin typeface="楷体_GB2312" charset="-122"/>
                <a:ea typeface="楷体_GB2312" charset="-122"/>
              </a:rPr>
              <a:t>、精神运动型发作：发作性意识障碍和精神症状</a:t>
            </a:r>
            <a:endParaRPr lang="zh-CN" altLang="en-US" sz="2000" b="1">
              <a:latin typeface="楷体_GB2312" charset="-122"/>
              <a:ea typeface="楷体_GB2312" charset="-122"/>
            </a:endParaRPr>
          </a:p>
          <a:p>
            <a:pPr>
              <a:buNone/>
            </a:pPr>
            <a:endParaRPr lang="zh-CN" altLang="en-US" sz="2000" b="1">
              <a:latin typeface="楷体_GB2312" charset="-122"/>
              <a:ea typeface="楷体_GB2312" charset="-122"/>
            </a:endParaRPr>
          </a:p>
          <a:p>
            <a:r>
              <a:rPr lang="zh-CN" altLang="en-US" sz="2800" b="1">
                <a:solidFill>
                  <a:srgbClr val="6600FF"/>
                </a:solidFill>
                <a:latin typeface="楷体_GB2312" charset="-122"/>
                <a:ea typeface="楷体_GB2312" charset="-122"/>
              </a:rPr>
              <a:t>护理要点：</a:t>
            </a:r>
            <a:endParaRPr lang="zh-CN" altLang="en-US" sz="2800" b="1">
              <a:solidFill>
                <a:srgbClr val="6600FF"/>
              </a:solidFill>
              <a:latin typeface="楷体_GB2312" charset="-122"/>
              <a:ea typeface="楷体_GB2312" charset="-122"/>
            </a:endParaRPr>
          </a:p>
          <a:p>
            <a:pPr>
              <a:buNone/>
            </a:pPr>
            <a:r>
              <a:rPr lang="en-US" altLang="zh-CN" sz="2000" b="1">
                <a:latin typeface="楷体_GB2312" charset="-122"/>
                <a:ea typeface="楷体_GB2312" charset="-122"/>
              </a:rPr>
              <a:t>1</a:t>
            </a:r>
            <a:r>
              <a:rPr lang="zh-CN" altLang="en-US" sz="2000" b="1">
                <a:latin typeface="楷体_GB2312" charset="-122"/>
                <a:ea typeface="楷体_GB2312" charset="-122"/>
              </a:rPr>
              <a:t>、就地平卧</a:t>
            </a:r>
            <a:endParaRPr lang="zh-CN" altLang="en-US" sz="2000" b="1">
              <a:latin typeface="楷体_GB2312" charset="-122"/>
              <a:ea typeface="楷体_GB2312" charset="-122"/>
            </a:endParaRPr>
          </a:p>
          <a:p>
            <a:pPr>
              <a:buNone/>
            </a:pPr>
            <a:r>
              <a:rPr lang="en-US" altLang="zh-CN" sz="2000" b="1">
                <a:latin typeface="楷体_GB2312" charset="-122"/>
                <a:ea typeface="楷体_GB2312" charset="-122"/>
              </a:rPr>
              <a:t>2</a:t>
            </a:r>
            <a:r>
              <a:rPr lang="zh-CN" altLang="en-US" sz="2000" b="1">
                <a:latin typeface="楷体_GB2312" charset="-122"/>
                <a:ea typeface="楷体_GB2312" charset="-122"/>
              </a:rPr>
              <a:t>、保护舌头：将一块包有纱布的压舌板或小毛巾卷起放在上下牙之间</a:t>
            </a:r>
            <a:endParaRPr lang="zh-CN" altLang="en-US" sz="2000" b="1">
              <a:latin typeface="楷体_GB2312" charset="-122"/>
              <a:ea typeface="楷体_GB2312" charset="-122"/>
            </a:endParaRPr>
          </a:p>
          <a:p>
            <a:pPr>
              <a:buNone/>
            </a:pPr>
            <a:r>
              <a:rPr lang="en-US" altLang="zh-CN" sz="2000" b="1">
                <a:latin typeface="楷体_GB2312" charset="-122"/>
                <a:ea typeface="楷体_GB2312" charset="-122"/>
              </a:rPr>
              <a:t>3</a:t>
            </a:r>
            <a:r>
              <a:rPr lang="zh-CN" altLang="en-US" sz="2000" b="1">
                <a:latin typeface="楷体_GB2312" charset="-122"/>
                <a:ea typeface="楷体_GB2312" charset="-122"/>
              </a:rPr>
              <a:t>、按压四肢：可适当用力按压四肢关节处，限制抽动幅度，不可强行按压</a:t>
            </a:r>
            <a:endParaRPr lang="zh-CN" altLang="en-US" sz="2000" b="1">
              <a:latin typeface="楷体_GB2312" charset="-122"/>
              <a:ea typeface="楷体_GB2312" charset="-122"/>
            </a:endParaRPr>
          </a:p>
          <a:p>
            <a:pPr>
              <a:buNone/>
            </a:pPr>
            <a:r>
              <a:rPr lang="en-US" altLang="zh-CN" sz="2000" b="1">
                <a:latin typeface="楷体_GB2312" charset="-122"/>
                <a:ea typeface="楷体_GB2312" charset="-122"/>
              </a:rPr>
              <a:t>4</a:t>
            </a:r>
            <a:r>
              <a:rPr lang="zh-CN" altLang="en-US" sz="2000" b="1">
                <a:latin typeface="楷体_GB2312" charset="-122"/>
                <a:ea typeface="楷体_GB2312" charset="-122"/>
              </a:rPr>
              <a:t>、保证安全：要防止自伤、自杀、伤人等行为</a:t>
            </a:r>
            <a:endParaRPr lang="zh-CN" altLang="en-US" sz="2000" b="1">
              <a:latin typeface="楷体_GB2312" charset="-122"/>
              <a:ea typeface="楷体_GB2312" charset="-122"/>
            </a:endParaRPr>
          </a:p>
        </p:txBody>
      </p:sp>
      <p:sp>
        <p:nvSpPr>
          <p:cNvPr id="2514" name="Text Box 4"/>
          <p:cNvSpPr/>
          <p:nvPr/>
        </p:nvSpPr>
        <p:spPr>
          <a:xfrm>
            <a:off x="3333750" y="268288"/>
            <a:ext cx="2760663" cy="73025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p>
            <a:pPr algn="ctr">
              <a:spcBef>
                <a:spcPct val="50000"/>
              </a:spcBef>
            </a:pPr>
            <a:r>
              <a:rPr lang="en-US" altLang="zh-CN" sz="4000" b="1">
                <a:solidFill>
                  <a:srgbClr val="FF3300"/>
                </a:solidFill>
                <a:ea typeface="楷体_GB2312" charset="-122"/>
              </a:rPr>
              <a:t>11</a:t>
            </a:r>
            <a:r>
              <a:rPr lang="zh-CN" altLang="en-US" sz="4000" b="1">
                <a:solidFill>
                  <a:srgbClr val="FF3300"/>
                </a:solidFill>
                <a:ea typeface="楷体_GB2312" charset="-122"/>
              </a:rPr>
              <a:t>、癫痫</a:t>
            </a:r>
            <a:endParaRPr lang="zh-CN" altLang="en-US" sz="4000" b="1">
              <a:solidFill>
                <a:srgbClr val="FF3300"/>
              </a:solidFill>
              <a:ea typeface="楷体_GB2312" charset="-122"/>
            </a:endParaRPr>
          </a:p>
        </p:txBody>
      </p:sp>
    </p:spTree>
  </p:cSld>
  <p:clrMapOvr>
    <a:masterClrMapping/>
  </p:clrMapOvr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0F8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517" name="Text Box 4"/>
          <p:cNvSpPr/>
          <p:nvPr/>
        </p:nvSpPr>
        <p:spPr>
          <a:xfrm>
            <a:off x="2490788" y="195263"/>
            <a:ext cx="4062412" cy="728662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p>
            <a:pPr algn="ctr">
              <a:spcBef>
                <a:spcPct val="50000"/>
              </a:spcBef>
            </a:pPr>
            <a:r>
              <a:rPr lang="en-US" altLang="zh-CN" sz="4000" b="1">
                <a:solidFill>
                  <a:srgbClr val="FF3300"/>
                </a:solidFill>
                <a:ea typeface="楷体_GB2312" charset="-122"/>
              </a:rPr>
              <a:t>12</a:t>
            </a:r>
            <a:r>
              <a:rPr lang="zh-CN" altLang="en-US" sz="4000" b="1">
                <a:solidFill>
                  <a:srgbClr val="FF3300"/>
                </a:solidFill>
                <a:ea typeface="楷体_GB2312" charset="-122"/>
              </a:rPr>
              <a:t>、帕金森氏病</a:t>
            </a:r>
            <a:endParaRPr lang="zh-CN" altLang="en-US" sz="4000" b="1">
              <a:solidFill>
                <a:srgbClr val="FF3300"/>
              </a:solidFill>
              <a:ea typeface="楷体_GB2312" charset="-122"/>
            </a:endParaRPr>
          </a:p>
        </p:txBody>
      </p:sp>
      <p:sp>
        <p:nvSpPr>
          <p:cNvPr id="2518" name="Rectangle 5"/>
          <p:cNvSpPr/>
          <p:nvPr>
            <p:ph type="body"/>
          </p:nvPr>
        </p:nvSpPr>
        <p:spPr>
          <a:xfrm>
            <a:off x="420688" y="2420938"/>
            <a:ext cx="8815387" cy="4646612"/>
          </a:xfrm>
          <a:ln/>
        </p:spPr>
        <p:txBody>
          <a:bodyPr wrap="square" lIns="91440" tIns="45720" rIns="91440" bIns="45720" anchor="t"/>
          <a:p>
            <a:pPr>
              <a:lnSpc>
                <a:spcPct val="80000"/>
              </a:lnSpc>
            </a:pPr>
            <a:r>
              <a:rPr lang="zh-CN" altLang="en-US" sz="2400" b="1">
                <a:solidFill>
                  <a:srgbClr val="6600FF"/>
                </a:solidFill>
                <a:latin typeface="楷体_GB2312" charset="-122"/>
                <a:ea typeface="楷体_GB2312" charset="-122"/>
              </a:rPr>
              <a:t>临床表现：</a:t>
            </a:r>
            <a:endParaRPr lang="zh-CN" altLang="en-US" sz="2400" b="1">
              <a:solidFill>
                <a:srgbClr val="6600FF"/>
              </a:solidFill>
              <a:latin typeface="楷体_GB2312" charset="-122"/>
              <a:ea typeface="楷体_GB2312" charset="-122"/>
            </a:endParaRPr>
          </a:p>
          <a:p>
            <a:pPr>
              <a:lnSpc>
                <a:spcPct val="80000"/>
              </a:lnSpc>
              <a:buNone/>
            </a:pPr>
            <a:r>
              <a:rPr lang="en-US" altLang="zh-CN" sz="2400">
                <a:latin typeface="楷体_GB2312" charset="-122"/>
                <a:ea typeface="楷体_GB2312" charset="-122"/>
              </a:rPr>
              <a:t>1</a:t>
            </a:r>
            <a:r>
              <a:rPr lang="zh-CN" altLang="en-US" sz="2400">
                <a:latin typeface="楷体_GB2312" charset="-122"/>
                <a:ea typeface="楷体_GB2312" charset="-122"/>
              </a:rPr>
              <a:t>、起病：缓慢，呈进行性加重</a:t>
            </a:r>
            <a:endParaRPr lang="zh-CN" altLang="en-US" sz="2400">
              <a:latin typeface="楷体_GB2312" charset="-122"/>
              <a:ea typeface="楷体_GB2312" charset="-122"/>
            </a:endParaRPr>
          </a:p>
          <a:p>
            <a:pPr>
              <a:lnSpc>
                <a:spcPct val="80000"/>
              </a:lnSpc>
              <a:buNone/>
            </a:pPr>
            <a:r>
              <a:rPr lang="en-US" altLang="zh-CN" sz="2400">
                <a:latin typeface="楷体_GB2312" charset="-122"/>
                <a:ea typeface="楷体_GB2312" charset="-122"/>
              </a:rPr>
              <a:t>2</a:t>
            </a:r>
            <a:r>
              <a:rPr lang="zh-CN" altLang="en-US" sz="2400">
                <a:latin typeface="楷体_GB2312" charset="-122"/>
                <a:ea typeface="楷体_GB2312" charset="-122"/>
              </a:rPr>
              <a:t>、面容：淡漠、呆板</a:t>
            </a:r>
            <a:endParaRPr lang="zh-CN" altLang="en-US" sz="2400">
              <a:latin typeface="楷体_GB2312" charset="-122"/>
              <a:ea typeface="楷体_GB2312" charset="-122"/>
            </a:endParaRPr>
          </a:p>
          <a:p>
            <a:pPr>
              <a:lnSpc>
                <a:spcPct val="80000"/>
              </a:lnSpc>
              <a:buNone/>
            </a:pPr>
            <a:r>
              <a:rPr lang="en-US" altLang="zh-CN" sz="2400">
                <a:latin typeface="楷体_GB2312" charset="-122"/>
                <a:ea typeface="楷体_GB2312" charset="-122"/>
              </a:rPr>
              <a:t>3</a:t>
            </a:r>
            <a:r>
              <a:rPr lang="zh-CN" altLang="en-US" sz="2400">
                <a:latin typeface="楷体_GB2312" charset="-122"/>
                <a:ea typeface="楷体_GB2312" charset="-122"/>
              </a:rPr>
              <a:t>、姿势与步态：头部前倾，躯干前倾屈曲，肘关节、膝关节微屈；行动缓慢，呈慌张步态，两上肢不做前后摆动</a:t>
            </a:r>
            <a:endParaRPr lang="zh-CN" altLang="en-US" sz="2400">
              <a:latin typeface="楷体_GB2312" charset="-122"/>
              <a:ea typeface="楷体_GB2312" charset="-122"/>
            </a:endParaRPr>
          </a:p>
          <a:p>
            <a:pPr>
              <a:lnSpc>
                <a:spcPct val="80000"/>
              </a:lnSpc>
              <a:buNone/>
            </a:pPr>
            <a:r>
              <a:rPr lang="en-US" altLang="zh-CN" sz="2400">
                <a:latin typeface="楷体_GB2312" charset="-122"/>
                <a:ea typeface="楷体_GB2312" charset="-122"/>
              </a:rPr>
              <a:t>4</a:t>
            </a:r>
            <a:r>
              <a:rPr lang="zh-CN" altLang="en-US" sz="2400">
                <a:latin typeface="楷体_GB2312" charset="-122"/>
                <a:ea typeface="楷体_GB2312" charset="-122"/>
              </a:rPr>
              <a:t>、震颤：以手部为最明显，晚期震颤呈持续性</a:t>
            </a:r>
            <a:endParaRPr lang="zh-CN" altLang="en-US" sz="2400">
              <a:latin typeface="楷体_GB2312" charset="-122"/>
              <a:ea typeface="楷体_GB2312" charset="-122"/>
            </a:endParaRPr>
          </a:p>
          <a:p>
            <a:pPr>
              <a:lnSpc>
                <a:spcPct val="80000"/>
              </a:lnSpc>
              <a:buNone/>
            </a:pPr>
            <a:r>
              <a:rPr lang="en-US" altLang="zh-CN" sz="2400">
                <a:latin typeface="楷体_GB2312" charset="-122"/>
                <a:ea typeface="楷体_GB2312" charset="-122"/>
              </a:rPr>
              <a:t>5</a:t>
            </a:r>
            <a:r>
              <a:rPr lang="zh-CN" altLang="en-US" sz="2400">
                <a:latin typeface="楷体_GB2312" charset="-122"/>
                <a:ea typeface="楷体_GB2312" charset="-122"/>
              </a:rPr>
              <a:t>、肌肉僵硬</a:t>
            </a:r>
            <a:endParaRPr lang="zh-CN" altLang="en-US" sz="2400">
              <a:latin typeface="楷体_GB2312" charset="-122"/>
              <a:ea typeface="楷体_GB2312" charset="-122"/>
            </a:endParaRPr>
          </a:p>
          <a:p>
            <a:pPr>
              <a:lnSpc>
                <a:spcPct val="80000"/>
              </a:lnSpc>
              <a:buNone/>
            </a:pPr>
            <a:r>
              <a:rPr lang="en-US" altLang="zh-CN" sz="2400">
                <a:latin typeface="楷体_GB2312" charset="-122"/>
                <a:ea typeface="楷体_GB2312" charset="-122"/>
              </a:rPr>
              <a:t>6</a:t>
            </a:r>
            <a:r>
              <a:rPr lang="zh-CN" altLang="en-US" sz="2400">
                <a:latin typeface="楷体_GB2312" charset="-122"/>
                <a:ea typeface="楷体_GB2312" charset="-122"/>
              </a:rPr>
              <a:t>、运动障碍</a:t>
            </a:r>
            <a:endParaRPr lang="zh-CN" altLang="en-US" sz="2400">
              <a:latin typeface="楷体_GB2312" charset="-122"/>
              <a:ea typeface="楷体_GB2312" charset="-122"/>
            </a:endParaRPr>
          </a:p>
          <a:p>
            <a:pPr>
              <a:lnSpc>
                <a:spcPct val="80000"/>
              </a:lnSpc>
              <a:buNone/>
            </a:pPr>
            <a:r>
              <a:rPr lang="en-US" altLang="zh-CN" sz="2400">
                <a:latin typeface="楷体_GB2312" charset="-122"/>
                <a:ea typeface="楷体_GB2312" charset="-122"/>
              </a:rPr>
              <a:t>7</a:t>
            </a:r>
            <a:r>
              <a:rPr lang="zh-CN" altLang="en-US" sz="2400">
                <a:latin typeface="楷体_GB2312" charset="-122"/>
                <a:ea typeface="楷体_GB2312" charset="-122"/>
              </a:rPr>
              <a:t>、其他：容易激动；多汗、油脂脸；大小便困难等</a:t>
            </a:r>
            <a:endParaRPr lang="zh-CN" altLang="en-US" sz="2400">
              <a:latin typeface="楷体_GB2312" charset="-122"/>
              <a:ea typeface="楷体_GB2312" charset="-122"/>
            </a:endParaRPr>
          </a:p>
          <a:p>
            <a:pPr>
              <a:lnSpc>
                <a:spcPct val="80000"/>
              </a:lnSpc>
              <a:buNone/>
            </a:pPr>
            <a:endParaRPr lang="zh-CN" altLang="en-US" sz="2400">
              <a:latin typeface="楷体_GB2312" charset="-122"/>
              <a:ea typeface="楷体_GB2312" charset="-122"/>
            </a:endParaRPr>
          </a:p>
          <a:p>
            <a:pPr>
              <a:lnSpc>
                <a:spcPct val="80000"/>
              </a:lnSpc>
            </a:pPr>
            <a:endParaRPr lang="zh-CN" altLang="en-US" sz="1400">
              <a:latin typeface="楷体_GB2312" charset="-122"/>
              <a:ea typeface="楷体_GB2312" charset="-122"/>
            </a:endParaRPr>
          </a:p>
        </p:txBody>
      </p:sp>
    </p:spTree>
  </p:cSld>
  <p:clrMapOvr>
    <a:masterClrMapping/>
  </p:clrMapOvr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0F8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521" name="Rectangle 2"/>
          <p:cNvSpPr>
            <a:spLocks noGrp="1"/>
          </p:cNvSpPr>
          <p:nvPr>
            <p:ph type="title"/>
          </p:nvPr>
        </p:nvSpPr>
        <p:spPr>
          <a:ln/>
          <a:effectLst>
            <a:outerShdw dist="107763" dir="2699999" algn="ctr" rotWithShape="0">
              <a:schemeClr val="bg2">
                <a:alpha val="50000"/>
              </a:schemeClr>
            </a:outerShdw>
          </a:effectLst>
        </p:spPr>
        <p:txBody>
          <a:bodyPr wrap="square" lIns="91440" tIns="45720" rIns="91440" bIns="45720" anchor="ctr"/>
          <a:p>
            <a:r>
              <a:rPr lang="en-US" altLang="zh-CN">
                <a:ea typeface="华文新魏" charset="-122"/>
              </a:rPr>
              <a:t>12</a:t>
            </a:r>
            <a:r>
              <a:rPr lang="zh-CN" altLang="en-US">
                <a:ea typeface="华文新魏" charset="-122"/>
              </a:rPr>
              <a:t>、帕金森氏病</a:t>
            </a:r>
            <a:endParaRPr lang="zh-CN" altLang="en-US">
              <a:ea typeface="华文新魏" charset="-122"/>
            </a:endParaRPr>
          </a:p>
        </p:txBody>
      </p:sp>
      <p:sp>
        <p:nvSpPr>
          <p:cNvPr id="2522" name="Rectangle 3"/>
          <p:cNvSpPr/>
          <p:nvPr>
            <p:ph type="body"/>
          </p:nvPr>
        </p:nvSpPr>
        <p:spPr>
          <a:xfrm>
            <a:off x="0" y="1649413"/>
            <a:ext cx="9247188" cy="5222875"/>
          </a:xfrm>
          <a:ln/>
        </p:spPr>
        <p:txBody>
          <a:bodyPr wrap="square" lIns="91440" tIns="45720" rIns="91440" bIns="45720" anchor="t"/>
          <a:p>
            <a:pPr>
              <a:lnSpc>
                <a:spcPct val="120000"/>
              </a:lnSpc>
              <a:spcBef>
                <a:spcPct val="30000"/>
              </a:spcBef>
            </a:pPr>
            <a:r>
              <a:rPr lang="zh-CN" altLang="en-US" sz="2400" b="1">
                <a:latin typeface="黑体" panose="02010609060101010101" charset="-122"/>
                <a:ea typeface="黑体" panose="02010609060101010101" charset="-122"/>
              </a:rPr>
              <a:t>护理</a:t>
            </a:r>
            <a:endParaRPr lang="en-US" altLang="zh-CN" sz="2400" b="1">
              <a:latin typeface="黑体" panose="02010609060101010101" charset="-122"/>
              <a:ea typeface="黑体" panose="02010609060101010101" charset="-122"/>
            </a:endParaRPr>
          </a:p>
          <a:p>
            <a:pPr>
              <a:lnSpc>
                <a:spcPct val="80000"/>
              </a:lnSpc>
            </a:pPr>
            <a:r>
              <a:rPr lang="zh-CN" altLang="zh-CN" sz="2400" u="sng">
                <a:latin typeface="宋体" panose="02010600030101010101" pitchFamily="2" charset="-122"/>
              </a:rPr>
              <a:t>1．膳食调理：</a:t>
            </a:r>
            <a:r>
              <a:rPr lang="zh-CN" altLang="en-US" sz="2400">
                <a:latin typeface="楷体_GB2312" charset="-122"/>
                <a:ea typeface="楷体_GB2312" charset="-122"/>
              </a:rPr>
              <a:t>蛋白质饮食不过量、控制含脂肪的食物，</a:t>
            </a:r>
            <a:r>
              <a:rPr lang="zh-CN" altLang="zh-CN" sz="2400">
                <a:latin typeface="宋体" panose="02010600030101010101" pitchFamily="2" charset="-122"/>
              </a:rPr>
              <a:t>以植物油为主，少食动物脂肪，多吃新鲜蔬菜、水果和蜂蜜，以防治大便秘结。老人出汗多，应注意补充水分。避免刺激性食</a:t>
            </a:r>
            <a:r>
              <a:rPr lang="zh-CN" altLang="zh-CN" sz="2400" u="sng">
                <a:latin typeface="宋体" panose="02010600030101010101" pitchFamily="2" charset="-122"/>
              </a:rPr>
              <a:t>物，戒烟忌酒。</a:t>
            </a:r>
            <a:r>
              <a:rPr lang="zh-CN" altLang="en-US" sz="2400">
                <a:latin typeface="楷体_GB2312" charset="-122"/>
                <a:ea typeface="楷体_GB2312" charset="-122"/>
              </a:rPr>
              <a:t>防止食物误吸入气管</a:t>
            </a:r>
            <a:endParaRPr lang="en-US" altLang="zh-CN" sz="2400" u="sng">
              <a:latin typeface="宋体" panose="02010600030101010101" pitchFamily="2" charset="-122"/>
            </a:endParaRPr>
          </a:p>
          <a:p>
            <a:pPr>
              <a:lnSpc>
                <a:spcPct val="80000"/>
              </a:lnSpc>
            </a:pPr>
            <a:r>
              <a:rPr lang="zh-CN" altLang="zh-CN" sz="2400" u="sng">
                <a:latin typeface="宋体" panose="02010600030101010101" pitchFamily="2" charset="-122"/>
              </a:rPr>
              <a:t>2．生活指导与帮助：</a:t>
            </a:r>
            <a:r>
              <a:rPr lang="zh-CN" altLang="zh-CN" sz="2400">
                <a:latin typeface="宋体" panose="02010600030101010101" pitchFamily="2" charset="-122"/>
              </a:rPr>
              <a:t>本病早期，老人运动功能无障碍，能坚持一定的劳动，应指导老人尽量参与各种形式的活动，坚持四肢各关节的功能锻炼。随着病情的发展，老人运动功能发生一定程度的障碍，生活自理能力显著降低。此时宜注意老人活动中的安全问题，走路时应持拐杖助行，入厕时应采用坐便方式。端碗、持筷有困难的老人，应为其准备金属餐具。无法进食者，需养老护理人员喂汤饭。穿脱衣服、扣纽扣、结腰带、鞋带有困难者，均需给予帮助。</a:t>
            </a:r>
            <a:endParaRPr lang="zh-CN" altLang="zh-CN" sz="2400">
              <a:latin typeface="宋体" panose="02010600030101010101" pitchFamily="2" charset="-122"/>
            </a:endParaRPr>
          </a:p>
          <a:p>
            <a:pPr>
              <a:lnSpc>
                <a:spcPct val="120000"/>
              </a:lnSpc>
              <a:spcBef>
                <a:spcPct val="30000"/>
              </a:spcBef>
            </a:pPr>
            <a:endParaRPr lang="zh-CN" altLang="zh-CN" sz="2400">
              <a:latin typeface="黑体" panose="02010609060101010101" charset="-122"/>
              <a:ea typeface="黑体" panose="02010609060101010101" charset="-122"/>
            </a:endParaRPr>
          </a:p>
        </p:txBody>
      </p:sp>
    </p:spTree>
  </p:cSld>
  <p:clrMapOvr>
    <a:masterClrMapping/>
  </p:clrMapOvr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0F8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525" name="Rectangle 2"/>
          <p:cNvSpPr>
            <a:spLocks noGrp="1"/>
          </p:cNvSpPr>
          <p:nvPr>
            <p:ph type="title"/>
          </p:nvPr>
        </p:nvSpPr>
        <p:spPr>
          <a:xfrm>
            <a:off x="323850" y="0"/>
            <a:ext cx="8229600" cy="1143000"/>
          </a:xfrm>
          <a:ln/>
          <a:effectLst>
            <a:outerShdw dist="107763" dir="2699999" algn="ctr" rotWithShape="0">
              <a:schemeClr val="bg2">
                <a:alpha val="50000"/>
              </a:schemeClr>
            </a:outerShdw>
          </a:effectLst>
        </p:spPr>
        <p:txBody>
          <a:bodyPr wrap="square" lIns="91440" tIns="45720" rIns="91440" bIns="45720" anchor="ctr"/>
          <a:p>
            <a:r>
              <a:rPr lang="en-US" altLang="zh-CN">
                <a:ea typeface="华文新魏" charset="-122"/>
              </a:rPr>
              <a:t>12</a:t>
            </a:r>
            <a:r>
              <a:rPr lang="zh-CN" altLang="en-US">
                <a:ea typeface="华文新魏" charset="-122"/>
              </a:rPr>
              <a:t>、帕金森氏病</a:t>
            </a:r>
            <a:endParaRPr lang="zh-CN" altLang="en-US">
              <a:ea typeface="华文新魏" charset="-122"/>
            </a:endParaRPr>
          </a:p>
        </p:txBody>
      </p:sp>
      <p:sp>
        <p:nvSpPr>
          <p:cNvPr id="2526" name="Rectangle 3"/>
          <p:cNvSpPr/>
          <p:nvPr>
            <p:ph type="body"/>
          </p:nvPr>
        </p:nvSpPr>
        <p:spPr>
          <a:xfrm>
            <a:off x="0" y="1084263"/>
            <a:ext cx="9734550" cy="4664075"/>
          </a:xfrm>
          <a:ln/>
        </p:spPr>
        <p:txBody>
          <a:bodyPr wrap="square" lIns="91440" tIns="45720" rIns="91440" bIns="45720" anchor="t"/>
          <a:p>
            <a:pPr marL="0" indent="0">
              <a:lnSpc>
                <a:spcPct val="120000"/>
              </a:lnSpc>
              <a:spcBef>
                <a:spcPct val="30000"/>
              </a:spcBef>
              <a:buFontTx/>
              <a:buNone/>
            </a:pPr>
            <a:r>
              <a:rPr lang="zh-CN" altLang="zh-CN" sz="2400" u="sng"/>
              <a:t>3</a:t>
            </a:r>
            <a:r>
              <a:rPr lang="zh-CN" altLang="en-US" sz="2400" u="sng"/>
              <a:t>．加强肢体功能锻炼：</a:t>
            </a:r>
            <a:r>
              <a:rPr lang="zh-CN" altLang="en-US" sz="2400"/>
              <a:t>早期老人应坚持主动肢体功能锻炼，四肢各关节作最大范围的屈伸、旋转等活动，以预防肢体挛缩、关节僵直的发生。晚期老人作被动肢体活动和肌肉、关节的按摩，以促进肢体的血液循环。同时也要进行姿势与步态的训练，日常生活尽量让老人自己完成，但要注意保护老人安全，防止跌倒摔伤。</a:t>
            </a:r>
            <a:endParaRPr lang="zh-CN" altLang="en-US" sz="2400"/>
          </a:p>
          <a:p>
            <a:pPr marL="0" indent="0">
              <a:lnSpc>
                <a:spcPct val="120000"/>
              </a:lnSpc>
              <a:spcBef>
                <a:spcPct val="30000"/>
              </a:spcBef>
              <a:buFontTx/>
              <a:buNone/>
            </a:pPr>
            <a:r>
              <a:rPr lang="zh-CN" altLang="zh-CN" sz="2400" u="sng"/>
              <a:t>4</a:t>
            </a:r>
            <a:r>
              <a:rPr lang="zh-CN" altLang="en-US" sz="2400" u="sng"/>
              <a:t>．预防并发症：</a:t>
            </a:r>
            <a:r>
              <a:rPr lang="zh-CN" altLang="en-US" sz="2400"/>
              <a:t>本病老人常有免疫功能低下，对环境适应能力差，应注意居室的温度、湿度、通风及采光等。根据季节、气候等情况增减衣服，决定室外活动的方式、强度。以上措施均能有效地预防感冒。晚期卧床老人要定时翻身，做好皮肤护理，防止尿便浸渍和褥疮形成。结合口腔护理、翻身、叩背，预防吸入性肺炎和坠积性肺炎。</a:t>
            </a:r>
            <a:endParaRPr lang="zh-CN" altLang="en-US" sz="2400"/>
          </a:p>
          <a:p>
            <a:pPr marL="0" indent="0">
              <a:lnSpc>
                <a:spcPct val="120000"/>
              </a:lnSpc>
              <a:spcBef>
                <a:spcPct val="30000"/>
              </a:spcBef>
              <a:buFontTx/>
              <a:buNone/>
            </a:pPr>
            <a:r>
              <a:rPr lang="zh-CN" altLang="zh-CN" sz="2400" u="sng"/>
              <a:t>5</a:t>
            </a:r>
            <a:r>
              <a:rPr lang="zh-CN" altLang="en-US" sz="2400" u="sng"/>
              <a:t>．药物治疗：</a:t>
            </a:r>
            <a:r>
              <a:rPr lang="zh-CN" altLang="en-US" sz="2400"/>
              <a:t>应遵医嘱督促和协助老人按时服药，并严密观察用药反应，发现异常，及时报告医生。</a:t>
            </a:r>
            <a:endParaRPr lang="zh-CN" altLang="en-US" sz="2400"/>
          </a:p>
        </p:txBody>
      </p:sp>
    </p:spTree>
  </p:cSld>
  <p:clrMapOvr>
    <a:masterClrMapping/>
  </p:clrMapOvr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0F8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529" name="Rectangle 2"/>
          <p:cNvSpPr>
            <a:spLocks noGrp="1"/>
          </p:cNvSpPr>
          <p:nvPr>
            <p:ph type="title"/>
          </p:nvPr>
        </p:nvSpPr>
        <p:spPr>
          <a:ln/>
          <a:effectLst>
            <a:outerShdw dist="107763" dir="2699999" algn="ctr" rotWithShape="0">
              <a:schemeClr val="bg2">
                <a:alpha val="50000"/>
              </a:schemeClr>
            </a:outerShdw>
          </a:effectLst>
        </p:spPr>
        <p:txBody>
          <a:bodyPr wrap="square" lIns="91440" tIns="45720" rIns="91440" bIns="45720" anchor="ctr"/>
          <a:p>
            <a:r>
              <a:rPr lang="zh-CN" altLang="zh-CN">
                <a:ea typeface="华文新魏" charset="-122"/>
              </a:rPr>
              <a:t>1</a:t>
            </a:r>
            <a:r>
              <a:rPr lang="en-US" altLang="zh-CN">
                <a:ea typeface="华文新魏" charset="-122"/>
              </a:rPr>
              <a:t>3</a:t>
            </a:r>
            <a:r>
              <a:rPr lang="zh-CN" altLang="en-US">
                <a:ea typeface="华文新魏" charset="-122"/>
              </a:rPr>
              <a:t>、老年性痴呆</a:t>
            </a:r>
            <a:endParaRPr lang="zh-CN" altLang="en-US">
              <a:ea typeface="华文新魏" charset="-122"/>
            </a:endParaRPr>
          </a:p>
        </p:txBody>
      </p:sp>
      <p:sp>
        <p:nvSpPr>
          <p:cNvPr id="2530" name="Rectangle 3"/>
          <p:cNvSpPr/>
          <p:nvPr>
            <p:ph type="body"/>
          </p:nvPr>
        </p:nvSpPr>
        <p:spPr>
          <a:ln/>
        </p:spPr>
        <p:txBody>
          <a:bodyPr wrap="square" lIns="91440" tIns="45720" rIns="91440" bIns="45720" anchor="t"/>
          <a:p>
            <a:pPr marL="0" indent="0">
              <a:lnSpc>
                <a:spcPct val="120000"/>
              </a:lnSpc>
              <a:spcBef>
                <a:spcPct val="30000"/>
              </a:spcBef>
            </a:pPr>
            <a:r>
              <a:rPr lang="zh-CN" altLang="zh-CN" sz="2800" b="1">
                <a:latin typeface="黑体" panose="02010609060101010101" charset="-122"/>
                <a:ea typeface="黑体" panose="02010609060101010101" charset="-122"/>
              </a:rPr>
              <a:t>  </a:t>
            </a:r>
            <a:r>
              <a:rPr lang="zh-CN" altLang="en-US" sz="2800" b="1">
                <a:latin typeface="黑体" panose="02010609060101010101" charset="-122"/>
                <a:ea typeface="黑体" panose="02010609060101010101" charset="-122"/>
              </a:rPr>
              <a:t>概述：</a:t>
            </a:r>
            <a:endParaRPr lang="zh-CN" altLang="en-US" sz="2800" b="1">
              <a:latin typeface="黑体" panose="02010609060101010101" charset="-122"/>
              <a:ea typeface="黑体" panose="02010609060101010101" charset="-122"/>
            </a:endParaRPr>
          </a:p>
          <a:p>
            <a:pPr marL="0" indent="0">
              <a:lnSpc>
                <a:spcPct val="120000"/>
              </a:lnSpc>
              <a:spcBef>
                <a:spcPct val="30000"/>
              </a:spcBef>
              <a:buFontTx/>
              <a:buNone/>
            </a:pPr>
            <a:r>
              <a:rPr lang="zh-CN" altLang="en-US" sz="2800"/>
              <a:t>痴呆是一种临床综合征，即在无意识障碍的情况下，患者记忆、认知、语言、时空间机能和人格五项心理活动中，至少有记忆、认知和另一项明显缺损，且已持续</a:t>
            </a:r>
            <a:r>
              <a:rPr lang="zh-CN" altLang="zh-CN" sz="2800"/>
              <a:t>6</a:t>
            </a:r>
            <a:r>
              <a:rPr lang="zh-CN" altLang="en-US" sz="2800"/>
              <a:t>个月以上者为痴呆。</a:t>
            </a:r>
            <a:endParaRPr lang="zh-CN" altLang="en-US" sz="2800"/>
          </a:p>
          <a:p>
            <a:pPr marL="0" indent="0">
              <a:buChar char="•"/>
            </a:pPr>
            <a:endParaRPr lang="zh-CN" altLang="zh-CN" sz="2800"/>
          </a:p>
        </p:txBody>
      </p:sp>
    </p:spTree>
  </p:cSld>
  <p:clrMapOvr>
    <a:masterClrMapping/>
  </p:clrMapOvr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0F8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533" name="Rectangle 2"/>
          <p:cNvSpPr>
            <a:spLocks noGrp="1"/>
          </p:cNvSpPr>
          <p:nvPr>
            <p:ph type="title"/>
          </p:nvPr>
        </p:nvSpPr>
        <p:spPr>
          <a:ln/>
          <a:effectLst>
            <a:outerShdw dist="107763" dir="2699999" algn="ctr" rotWithShape="0">
              <a:schemeClr val="bg2">
                <a:alpha val="50000"/>
              </a:schemeClr>
            </a:outerShdw>
          </a:effectLst>
        </p:spPr>
        <p:txBody>
          <a:bodyPr wrap="square" lIns="91440" tIns="45720" rIns="91440" bIns="45720" anchor="ctr"/>
          <a:p>
            <a:r>
              <a:rPr lang="zh-CN" altLang="zh-CN">
                <a:ea typeface="华文新魏" charset="-122"/>
              </a:rPr>
              <a:t>1</a:t>
            </a:r>
            <a:r>
              <a:rPr lang="en-US" altLang="zh-CN">
                <a:ea typeface="华文新魏" charset="-122"/>
              </a:rPr>
              <a:t>3</a:t>
            </a:r>
            <a:r>
              <a:rPr lang="zh-CN" altLang="en-US">
                <a:ea typeface="华文新魏" charset="-122"/>
              </a:rPr>
              <a:t>、老年痴呆</a:t>
            </a:r>
            <a:endParaRPr lang="zh-CN" altLang="en-US">
              <a:ea typeface="华文新魏" charset="-122"/>
            </a:endParaRPr>
          </a:p>
        </p:txBody>
      </p:sp>
      <p:sp>
        <p:nvSpPr>
          <p:cNvPr id="2534" name="Rectangle 3"/>
          <p:cNvSpPr/>
          <p:nvPr>
            <p:ph type="body"/>
          </p:nvPr>
        </p:nvSpPr>
        <p:spPr>
          <a:xfrm>
            <a:off x="280988" y="1647825"/>
            <a:ext cx="7862887" cy="4929188"/>
          </a:xfrm>
          <a:ln/>
        </p:spPr>
        <p:txBody>
          <a:bodyPr wrap="square" lIns="91440" tIns="45720" rIns="91440" bIns="45720" anchor="t"/>
          <a:p>
            <a:pPr>
              <a:lnSpc>
                <a:spcPct val="120000"/>
              </a:lnSpc>
              <a:spcBef>
                <a:spcPct val="30000"/>
              </a:spcBef>
            </a:pPr>
            <a:r>
              <a:rPr lang="zh-CN" altLang="en-US" sz="2400" b="1">
                <a:ea typeface="黑体" panose="02010609060101010101" charset="-122"/>
              </a:rPr>
              <a:t>类型</a:t>
            </a:r>
            <a:endParaRPr lang="zh-CN" altLang="en-US" sz="2400" b="1">
              <a:ea typeface="黑体" panose="02010609060101010101" charset="-122"/>
            </a:endParaRPr>
          </a:p>
          <a:p>
            <a:pPr>
              <a:lnSpc>
                <a:spcPct val="120000"/>
              </a:lnSpc>
              <a:spcBef>
                <a:spcPct val="30000"/>
              </a:spcBef>
              <a:buFontTx/>
              <a:buNone/>
            </a:pPr>
            <a:r>
              <a:rPr lang="zh-CN" altLang="zh-CN" sz="1800" u="sng"/>
              <a:t>1</a:t>
            </a:r>
            <a:r>
              <a:rPr lang="zh-CN" altLang="en-US" sz="1800" u="sng"/>
              <a:t>．</a:t>
            </a:r>
            <a:r>
              <a:rPr lang="zh-CN" altLang="en-US" sz="1800" b="1" u="sng">
                <a:solidFill>
                  <a:schemeClr val="tx2"/>
                </a:solidFill>
                <a:ea typeface="黑体" panose="02010609060101010101" charset="-122"/>
              </a:rPr>
              <a:t>老年性痴呆</a:t>
            </a:r>
            <a:r>
              <a:rPr lang="zh-CN" altLang="en-US" sz="1800"/>
              <a:t>：又称</a:t>
            </a:r>
            <a:r>
              <a:rPr lang="zh-CN" altLang="en-US" sz="1800">
                <a:solidFill>
                  <a:schemeClr val="tx2"/>
                </a:solidFill>
                <a:ea typeface="黑体" panose="02010609060101010101" charset="-122"/>
              </a:rPr>
              <a:t>阿尔茨海默病</a:t>
            </a:r>
            <a:r>
              <a:rPr lang="zh-CN" altLang="en-US" sz="1800">
                <a:solidFill>
                  <a:schemeClr val="tx2"/>
                </a:solidFill>
              </a:rPr>
              <a:t>（</a:t>
            </a:r>
            <a:r>
              <a:rPr lang="zh-CN" altLang="zh-CN" sz="1800">
                <a:solidFill>
                  <a:schemeClr val="tx2"/>
                </a:solidFill>
              </a:rPr>
              <a:t>Alzheimer disease</a:t>
            </a:r>
            <a:r>
              <a:rPr lang="zh-CN" altLang="zh-CN" sz="1800"/>
              <a:t> </a:t>
            </a:r>
            <a:r>
              <a:rPr lang="zh-CN" altLang="en-US" sz="1800"/>
              <a:t>），是一种病因不明的渐进性脑病，何时起病不易察觉，多数老人发病在</a:t>
            </a:r>
            <a:r>
              <a:rPr lang="zh-CN" altLang="zh-CN" sz="1800"/>
              <a:t>60</a:t>
            </a:r>
            <a:r>
              <a:rPr lang="zh-CN" altLang="en-US" sz="1800"/>
              <a:t>岁以后，约占老年期痴呆老人的</a:t>
            </a:r>
            <a:r>
              <a:rPr lang="zh-CN" altLang="zh-CN" sz="1800"/>
              <a:t>50</a:t>
            </a:r>
            <a:r>
              <a:rPr lang="zh-CN" altLang="en-US" sz="1800"/>
              <a:t>％，从诊断到死亡约</a:t>
            </a:r>
            <a:r>
              <a:rPr lang="zh-CN" altLang="zh-CN" sz="1800"/>
              <a:t>3</a:t>
            </a:r>
            <a:r>
              <a:rPr lang="zh-CN" altLang="en-US" sz="1800"/>
              <a:t>～</a:t>
            </a:r>
            <a:r>
              <a:rPr lang="zh-CN" altLang="zh-CN" sz="1800"/>
              <a:t>25</a:t>
            </a:r>
            <a:r>
              <a:rPr lang="zh-CN" altLang="en-US" sz="1800"/>
              <a:t>年不等，病情发展不可逆转，视为不治之症，目前尚无法阻止其恶化。</a:t>
            </a:r>
            <a:endParaRPr lang="zh-CN" altLang="en-US" sz="1800"/>
          </a:p>
          <a:p>
            <a:pPr>
              <a:lnSpc>
                <a:spcPct val="120000"/>
              </a:lnSpc>
              <a:spcBef>
                <a:spcPct val="30000"/>
              </a:spcBef>
              <a:buFontTx/>
              <a:buNone/>
            </a:pPr>
            <a:r>
              <a:rPr lang="zh-CN" altLang="zh-CN" sz="1800" u="sng"/>
              <a:t>2</a:t>
            </a:r>
            <a:r>
              <a:rPr lang="zh-CN" altLang="en-US" sz="1800" u="sng"/>
              <a:t>．</a:t>
            </a:r>
            <a:r>
              <a:rPr lang="zh-CN" altLang="en-US" sz="1800" b="1" u="sng">
                <a:solidFill>
                  <a:schemeClr val="tx2"/>
                </a:solidFill>
                <a:ea typeface="黑体" panose="02010609060101010101" charset="-122"/>
              </a:rPr>
              <a:t>血管型痴呆</a:t>
            </a:r>
            <a:r>
              <a:rPr lang="zh-CN" altLang="en-US" sz="1800"/>
              <a:t>（</a:t>
            </a:r>
            <a:r>
              <a:rPr lang="zh-CN" altLang="zh-CN" sz="1800"/>
              <a:t>vascular dementia,</a:t>
            </a:r>
            <a:r>
              <a:rPr lang="zh-CN" altLang="en-US" sz="1800"/>
              <a:t>）：约占老年痴呆病例的</a:t>
            </a:r>
            <a:r>
              <a:rPr lang="zh-CN" altLang="zh-CN" sz="1800"/>
              <a:t>20</a:t>
            </a:r>
            <a:r>
              <a:rPr lang="zh-CN" altLang="en-US" sz="1800"/>
              <a:t>％，多因重复中风而引起。此类痴呆的病因明确，发病时间可回忆，发生痴呆症状同时常伴有偏瘫和神经系统症状等。</a:t>
            </a:r>
            <a:endParaRPr lang="zh-CN" altLang="en-US" sz="1800"/>
          </a:p>
          <a:p>
            <a:pPr>
              <a:lnSpc>
                <a:spcPct val="120000"/>
              </a:lnSpc>
              <a:spcBef>
                <a:spcPct val="30000"/>
              </a:spcBef>
              <a:buFontTx/>
              <a:buNone/>
            </a:pPr>
            <a:r>
              <a:rPr lang="zh-CN" altLang="zh-CN" sz="1800"/>
              <a:t>3</a:t>
            </a:r>
            <a:r>
              <a:rPr lang="zh-CN" altLang="en-US" sz="1800"/>
              <a:t>．</a:t>
            </a:r>
            <a:r>
              <a:rPr lang="zh-CN" altLang="en-US" sz="1800" b="1">
                <a:solidFill>
                  <a:schemeClr val="tx2"/>
                </a:solidFill>
                <a:ea typeface="黑体" panose="02010609060101010101" charset="-122"/>
              </a:rPr>
              <a:t>混合型痴呆</a:t>
            </a:r>
            <a:r>
              <a:rPr lang="zh-CN" altLang="en-US" sz="1800"/>
              <a:t>（</a:t>
            </a:r>
            <a:r>
              <a:rPr lang="zh-CN" altLang="zh-CN" sz="1800"/>
              <a:t>mixed dementia</a:t>
            </a:r>
            <a:r>
              <a:rPr lang="zh-CN" altLang="en-US" sz="1800"/>
              <a:t>）：约占痴呆症老人</a:t>
            </a:r>
            <a:r>
              <a:rPr lang="zh-CN" altLang="zh-CN" sz="1800"/>
              <a:t>20</a:t>
            </a:r>
            <a:r>
              <a:rPr lang="zh-CN" altLang="en-US" sz="1800"/>
              <a:t>％，多指阿尔茨海默病与血管型痴呆共存者。</a:t>
            </a:r>
            <a:endParaRPr lang="zh-CN" altLang="en-US" sz="1800"/>
          </a:p>
          <a:p>
            <a:pPr>
              <a:lnSpc>
                <a:spcPct val="120000"/>
              </a:lnSpc>
              <a:spcBef>
                <a:spcPct val="30000"/>
              </a:spcBef>
              <a:buFontTx/>
              <a:buNone/>
            </a:pPr>
            <a:r>
              <a:rPr lang="zh-CN" altLang="zh-CN" sz="1800" u="sng"/>
              <a:t>4</a:t>
            </a:r>
            <a:r>
              <a:rPr lang="zh-CN" altLang="en-US" sz="1800" u="sng"/>
              <a:t>．</a:t>
            </a:r>
            <a:r>
              <a:rPr lang="zh-CN" altLang="en-US" sz="1800" b="1" u="sng">
                <a:solidFill>
                  <a:schemeClr val="tx2"/>
                </a:solidFill>
                <a:ea typeface="黑体" panose="02010609060101010101" charset="-122"/>
              </a:rPr>
              <a:t>其他痴呆</a:t>
            </a:r>
            <a:r>
              <a:rPr lang="zh-CN" altLang="en-US" sz="1800"/>
              <a:t>：包括因服用过量镇静剂或抗抑郁药、酒精中毒、患抑郁症、病毒或细菌感染等原因引起，此型痴呆有医治的可能。</a:t>
            </a:r>
            <a:endParaRPr lang="zh-CN" altLang="en-US" sz="1800"/>
          </a:p>
        </p:txBody>
      </p:sp>
    </p:spTree>
  </p:cSld>
  <p:clrMapOvr>
    <a:masterClrMapping/>
  </p:clrMapOvr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0F8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537" name="Rectangle 2"/>
          <p:cNvSpPr>
            <a:spLocks noGrp="1"/>
          </p:cNvSpPr>
          <p:nvPr>
            <p:ph type="title"/>
          </p:nvPr>
        </p:nvSpPr>
        <p:spPr>
          <a:ln/>
          <a:effectLst>
            <a:outerShdw dist="107763" dir="2699999" algn="ctr" rotWithShape="0">
              <a:schemeClr val="bg2">
                <a:alpha val="50000"/>
              </a:schemeClr>
            </a:outerShdw>
          </a:effectLst>
        </p:spPr>
        <p:txBody>
          <a:bodyPr wrap="square" lIns="91440" tIns="45720" rIns="91440" bIns="45720" anchor="ctr"/>
          <a:p>
            <a:r>
              <a:rPr lang="zh-CN" altLang="zh-CN">
                <a:ea typeface="华文新魏" charset="-122"/>
              </a:rPr>
              <a:t>1</a:t>
            </a:r>
            <a:r>
              <a:rPr lang="en-US" altLang="zh-CN">
                <a:ea typeface="华文新魏" charset="-122"/>
              </a:rPr>
              <a:t>3</a:t>
            </a:r>
            <a:r>
              <a:rPr lang="zh-CN" altLang="en-US">
                <a:ea typeface="华文新魏" charset="-122"/>
              </a:rPr>
              <a:t>、老年痴呆</a:t>
            </a:r>
            <a:endParaRPr lang="zh-CN" altLang="en-US">
              <a:ea typeface="华文新魏" charset="-122"/>
            </a:endParaRPr>
          </a:p>
        </p:txBody>
      </p:sp>
      <p:sp>
        <p:nvSpPr>
          <p:cNvPr id="2538" name="Rectangle 3"/>
          <p:cNvSpPr/>
          <p:nvPr>
            <p:ph type="body"/>
          </p:nvPr>
        </p:nvSpPr>
        <p:spPr>
          <a:ln/>
        </p:spPr>
        <p:txBody>
          <a:bodyPr wrap="square" lIns="91440" tIns="45720" rIns="91440" bIns="45720" anchor="t"/>
          <a:p>
            <a:pPr marL="0" indent="0">
              <a:lnSpc>
                <a:spcPct val="120000"/>
              </a:lnSpc>
              <a:spcBef>
                <a:spcPct val="30000"/>
              </a:spcBef>
            </a:pPr>
            <a:r>
              <a:rPr lang="zh-CN" altLang="zh-CN" sz="2400" b="1">
                <a:latin typeface="黑体" panose="02010609060101010101" charset="-122"/>
                <a:ea typeface="黑体" panose="02010609060101010101" charset="-122"/>
              </a:rPr>
              <a:t> </a:t>
            </a:r>
            <a:r>
              <a:rPr lang="zh-CN" altLang="en-US" sz="2400" b="1">
                <a:latin typeface="黑体" panose="02010609060101010101" charset="-122"/>
                <a:ea typeface="黑体" panose="02010609060101010101" charset="-122"/>
              </a:rPr>
              <a:t>病因 </a:t>
            </a:r>
            <a:endParaRPr lang="zh-CN" altLang="en-US" sz="2400" b="1">
              <a:latin typeface="黑体" panose="02010609060101010101" charset="-122"/>
              <a:ea typeface="黑体" panose="02010609060101010101" charset="-122"/>
            </a:endParaRPr>
          </a:p>
          <a:p>
            <a:pPr marL="0" indent="0">
              <a:lnSpc>
                <a:spcPct val="120000"/>
              </a:lnSpc>
              <a:spcBef>
                <a:spcPct val="30000"/>
              </a:spcBef>
              <a:buFontTx/>
              <a:buNone/>
            </a:pPr>
            <a:r>
              <a:rPr lang="zh-CN" altLang="en-US" sz="2000"/>
              <a:t>老年性痴呆的确切病因尚不十分清楚，可能与衰老、遗传、神经递质改变、慢性病毒感染、脑中铝含量增高、脑血管病变、性格孤癖、突如其来的精神打击等因素有关。</a:t>
            </a:r>
            <a:endParaRPr lang="zh-CN" altLang="en-US" sz="2000"/>
          </a:p>
          <a:p>
            <a:pPr marL="0" indent="0">
              <a:lnSpc>
                <a:spcPct val="120000"/>
              </a:lnSpc>
              <a:spcBef>
                <a:spcPct val="30000"/>
              </a:spcBef>
              <a:buChar char="•"/>
            </a:pPr>
            <a:r>
              <a:rPr lang="zh-CN" altLang="zh-CN" sz="2000"/>
              <a:t>  </a:t>
            </a:r>
            <a:r>
              <a:rPr lang="zh-CN" altLang="en-US" sz="2400" b="1">
                <a:ea typeface="黑体" panose="02010609060101010101" charset="-122"/>
              </a:rPr>
              <a:t>临床表现</a:t>
            </a:r>
            <a:endParaRPr lang="zh-CN" altLang="en-US" sz="2400" b="1">
              <a:ea typeface="黑体" panose="02010609060101010101" charset="-122"/>
            </a:endParaRPr>
          </a:p>
          <a:p>
            <a:pPr marL="0" indent="0">
              <a:lnSpc>
                <a:spcPct val="120000"/>
              </a:lnSpc>
              <a:spcBef>
                <a:spcPct val="30000"/>
              </a:spcBef>
              <a:buFontTx/>
              <a:buNone/>
            </a:pPr>
            <a:r>
              <a:rPr lang="zh-CN" altLang="en-US" sz="2000"/>
              <a:t>起病缓慢，首先表现近期记忆障碍，继之出现远期记忆障碍，认知功能与计算能力下降，晚期可出现失认（不认识亲人和熟人）、定向功能障碍（出门后不认识回家路线），智能严重衰退，生活完全不能自理，四肢疆直及大小便失禁，人格、行为异常等。</a:t>
            </a:r>
            <a:endParaRPr lang="zh-CN" altLang="en-US" sz="2000"/>
          </a:p>
        </p:txBody>
      </p:sp>
    </p:spTree>
  </p:cSld>
  <p:clrMapOvr>
    <a:masterClrMapping/>
  </p:clrMapOvr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0F8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541" name="Rectangle 2"/>
          <p:cNvSpPr>
            <a:spLocks noGrp="1"/>
          </p:cNvSpPr>
          <p:nvPr>
            <p:ph type="title"/>
          </p:nvPr>
        </p:nvSpPr>
        <p:spPr>
          <a:ln/>
          <a:effectLst>
            <a:outerShdw dist="107763" dir="2699999" algn="ctr" rotWithShape="0">
              <a:schemeClr val="bg2">
                <a:alpha val="50000"/>
              </a:schemeClr>
            </a:outerShdw>
          </a:effectLst>
        </p:spPr>
        <p:txBody>
          <a:bodyPr wrap="square" lIns="91440" tIns="45720" rIns="91440" bIns="45720" anchor="ctr"/>
          <a:p>
            <a:r>
              <a:rPr lang="zh-CN" altLang="zh-CN">
                <a:ea typeface="华文新魏" charset="-122"/>
              </a:rPr>
              <a:t>1</a:t>
            </a:r>
            <a:r>
              <a:rPr lang="en-US" altLang="zh-CN">
                <a:ea typeface="华文新魏" charset="-122"/>
              </a:rPr>
              <a:t>3</a:t>
            </a:r>
            <a:r>
              <a:rPr lang="zh-CN" altLang="en-US">
                <a:ea typeface="华文新魏" charset="-122"/>
              </a:rPr>
              <a:t>、老年痴呆</a:t>
            </a:r>
            <a:endParaRPr lang="zh-CN" altLang="en-US">
              <a:ea typeface="华文新魏" charset="-122"/>
            </a:endParaRPr>
          </a:p>
        </p:txBody>
      </p:sp>
      <p:sp>
        <p:nvSpPr>
          <p:cNvPr id="2542" name="Rectangle 3"/>
          <p:cNvSpPr/>
          <p:nvPr>
            <p:ph type="body"/>
          </p:nvPr>
        </p:nvSpPr>
        <p:spPr>
          <a:ln/>
        </p:spPr>
        <p:txBody>
          <a:bodyPr wrap="square" lIns="91440" tIns="45720" rIns="91440" bIns="45720" anchor="t"/>
          <a:p>
            <a:pPr marL="0" indent="0">
              <a:lnSpc>
                <a:spcPct val="120000"/>
              </a:lnSpc>
              <a:spcBef>
                <a:spcPct val="30000"/>
              </a:spcBef>
            </a:pPr>
            <a:r>
              <a:rPr lang="zh-CN" altLang="zh-CN" sz="2400" b="1">
                <a:ea typeface="黑体" panose="02010609060101010101" charset="-122"/>
              </a:rPr>
              <a:t>  </a:t>
            </a:r>
            <a:r>
              <a:rPr lang="zh-CN" altLang="en-US" sz="2400" b="1">
                <a:ea typeface="黑体" panose="02010609060101010101" charset="-122"/>
              </a:rPr>
              <a:t>护理</a:t>
            </a:r>
            <a:endParaRPr lang="zh-CN" altLang="en-US" sz="2400" b="1">
              <a:ea typeface="黑体" panose="02010609060101010101" charset="-122"/>
            </a:endParaRPr>
          </a:p>
          <a:p>
            <a:pPr marL="0" indent="0">
              <a:lnSpc>
                <a:spcPct val="120000"/>
              </a:lnSpc>
              <a:spcBef>
                <a:spcPct val="30000"/>
              </a:spcBef>
              <a:buFontTx/>
              <a:buNone/>
            </a:pPr>
            <a:r>
              <a:rPr lang="zh-CN" altLang="en-US" sz="2000"/>
              <a:t>（</a:t>
            </a:r>
            <a:r>
              <a:rPr lang="zh-CN" altLang="zh-CN" sz="2000"/>
              <a:t>1</a:t>
            </a:r>
            <a:r>
              <a:rPr lang="zh-CN" altLang="en-US" sz="2000"/>
              <a:t>）充分了解和理解痴呆老人，与老人建立起良好的护患关系，赢得老人信任。</a:t>
            </a:r>
            <a:endParaRPr lang="zh-CN" altLang="en-US" sz="2000"/>
          </a:p>
          <a:p>
            <a:pPr marL="0" indent="0">
              <a:lnSpc>
                <a:spcPct val="120000"/>
              </a:lnSpc>
              <a:spcBef>
                <a:spcPct val="30000"/>
              </a:spcBef>
              <a:buFontTx/>
              <a:buNone/>
            </a:pPr>
            <a:r>
              <a:rPr lang="zh-CN" altLang="en-US" sz="2000"/>
              <a:t>（</a:t>
            </a:r>
            <a:r>
              <a:rPr lang="zh-CN" altLang="zh-CN" sz="2000"/>
              <a:t>2</a:t>
            </a:r>
            <a:r>
              <a:rPr lang="zh-CN" altLang="en-US" sz="2000"/>
              <a:t>）帮助新来的痴呆老人熟悉环境和居室设施，让老人在养老机构大院内能够辨认出自己的居室，在居室内能够找到自己需要的物品和衣物，逐渐适应养老机构的生活。</a:t>
            </a:r>
            <a:endParaRPr lang="zh-CN" altLang="en-US" sz="2000"/>
          </a:p>
          <a:p>
            <a:pPr marL="0" indent="0">
              <a:lnSpc>
                <a:spcPct val="120000"/>
              </a:lnSpc>
              <a:spcBef>
                <a:spcPct val="30000"/>
              </a:spcBef>
              <a:buFontTx/>
              <a:buNone/>
            </a:pPr>
            <a:r>
              <a:rPr lang="zh-CN" altLang="en-US" sz="2000"/>
              <a:t>（</a:t>
            </a:r>
            <a:r>
              <a:rPr lang="zh-CN" altLang="zh-CN" sz="2000"/>
              <a:t>3</a:t>
            </a:r>
            <a:r>
              <a:rPr lang="zh-CN" altLang="en-US" sz="2000"/>
              <a:t>）帮助痴呆老人形成有规律的生活。督促老人按时起床、洗漱、吃饭，避免昼夜颠倒的生活。</a:t>
            </a:r>
            <a:endParaRPr lang="zh-CN" altLang="en-US" sz="2000"/>
          </a:p>
          <a:p>
            <a:pPr marL="0" indent="0">
              <a:lnSpc>
                <a:spcPct val="120000"/>
              </a:lnSpc>
              <a:spcBef>
                <a:spcPct val="30000"/>
              </a:spcBef>
              <a:buFontTx/>
              <a:buNone/>
            </a:pPr>
            <a:r>
              <a:rPr lang="zh-CN" altLang="en-US" sz="2000"/>
              <a:t>（</a:t>
            </a:r>
            <a:r>
              <a:rPr lang="zh-CN" altLang="zh-CN" sz="2000"/>
              <a:t>4</a:t>
            </a:r>
            <a:r>
              <a:rPr lang="zh-CN" altLang="en-US" sz="2000"/>
              <a:t>）引导痴呆老人适当用脑，强化记忆。多陪老人聊天，回忆过去的生活往事。 </a:t>
            </a:r>
            <a:endParaRPr lang="zh-CN" altLang="en-US" sz="2000"/>
          </a:p>
        </p:txBody>
      </p:sp>
    </p:spTree>
  </p:cSld>
  <p:clrMapOvr>
    <a:masterClrMapping/>
  </p:clrMapOvr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0F8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545" name="Rectangle 2"/>
          <p:cNvSpPr>
            <a:spLocks noGrp="1"/>
          </p:cNvSpPr>
          <p:nvPr>
            <p:ph type="title"/>
          </p:nvPr>
        </p:nvSpPr>
        <p:spPr>
          <a:ln/>
          <a:effectLst>
            <a:outerShdw dist="107763" dir="2699999" algn="ctr" rotWithShape="0">
              <a:schemeClr val="bg2">
                <a:alpha val="50000"/>
              </a:schemeClr>
            </a:outerShdw>
          </a:effectLst>
        </p:spPr>
        <p:txBody>
          <a:bodyPr wrap="square" lIns="91440" tIns="45720" rIns="91440" bIns="45720" anchor="ctr"/>
          <a:p>
            <a:r>
              <a:rPr lang="zh-CN" altLang="zh-CN">
                <a:ea typeface="华文新魏" charset="-122"/>
              </a:rPr>
              <a:t>1</a:t>
            </a:r>
            <a:r>
              <a:rPr lang="en-US" altLang="zh-CN">
                <a:ea typeface="华文新魏" charset="-122"/>
              </a:rPr>
              <a:t>3</a:t>
            </a:r>
            <a:r>
              <a:rPr lang="zh-CN" altLang="en-US">
                <a:ea typeface="华文新魏" charset="-122"/>
              </a:rPr>
              <a:t>、老年痴呆</a:t>
            </a:r>
            <a:endParaRPr lang="zh-CN" altLang="en-US">
              <a:ea typeface="华文新魏" charset="-122"/>
            </a:endParaRPr>
          </a:p>
        </p:txBody>
      </p:sp>
      <p:sp>
        <p:nvSpPr>
          <p:cNvPr id="2546" name="Rectangle 3"/>
          <p:cNvSpPr/>
          <p:nvPr>
            <p:ph type="body"/>
          </p:nvPr>
        </p:nvSpPr>
        <p:spPr>
          <a:xfrm>
            <a:off x="280988" y="1647825"/>
            <a:ext cx="7862887" cy="5002213"/>
          </a:xfrm>
          <a:ln/>
        </p:spPr>
        <p:txBody>
          <a:bodyPr wrap="square" lIns="91440" tIns="45720" rIns="91440" bIns="45720" anchor="t"/>
          <a:p>
            <a:pPr marL="0" indent="0">
              <a:lnSpc>
                <a:spcPct val="120000"/>
              </a:lnSpc>
              <a:spcBef>
                <a:spcPct val="30000"/>
              </a:spcBef>
              <a:buFontTx/>
              <a:buNone/>
            </a:pPr>
            <a:r>
              <a:rPr lang="zh-CN" altLang="en-US" sz="2000"/>
              <a:t>（</a:t>
            </a:r>
            <a:r>
              <a:rPr lang="zh-CN" altLang="zh-CN" sz="2000"/>
              <a:t>5</a:t>
            </a:r>
            <a:r>
              <a:rPr lang="zh-CN" altLang="en-US" sz="2000"/>
              <a:t>）指导老人进行日常生活能力的训练，尽可能保持生活自理能力。</a:t>
            </a:r>
            <a:endParaRPr lang="zh-CN" altLang="en-US" sz="2000"/>
          </a:p>
          <a:p>
            <a:pPr marL="0" indent="0">
              <a:lnSpc>
                <a:spcPct val="120000"/>
              </a:lnSpc>
              <a:spcBef>
                <a:spcPct val="30000"/>
              </a:spcBef>
              <a:buFontTx/>
              <a:buNone/>
            </a:pPr>
            <a:r>
              <a:rPr lang="zh-CN" altLang="en-US" sz="2000"/>
              <a:t>（</a:t>
            </a:r>
            <a:r>
              <a:rPr lang="zh-CN" altLang="zh-CN" sz="2000"/>
              <a:t>6</a:t>
            </a:r>
            <a:r>
              <a:rPr lang="zh-CN" altLang="en-US" sz="2000"/>
              <a:t>）请老人参加文体活动（如听音乐、跳舞、打太极拳、打门球）、社交活动、阅读活动等，延缓老人的社会退缩。</a:t>
            </a:r>
            <a:endParaRPr lang="zh-CN" altLang="en-US" sz="2000"/>
          </a:p>
          <a:p>
            <a:pPr marL="0" indent="0">
              <a:lnSpc>
                <a:spcPct val="120000"/>
              </a:lnSpc>
              <a:spcBef>
                <a:spcPct val="30000"/>
              </a:spcBef>
              <a:buFontTx/>
              <a:buNone/>
            </a:pPr>
            <a:r>
              <a:rPr lang="zh-CN" altLang="en-US" sz="2000"/>
              <a:t>（</a:t>
            </a:r>
            <a:r>
              <a:rPr lang="zh-CN" altLang="zh-CN" sz="2000"/>
              <a:t>7</a:t>
            </a:r>
            <a:r>
              <a:rPr lang="zh-CN" altLang="en-US" sz="2000"/>
              <a:t>）对于日常生活完全不能自理的痴呆老人，要照顾好其饮食起居，定时进餐、定时排泄，保持个人卫生。同时要注意防止褥疮和呼吸道感染。</a:t>
            </a:r>
            <a:endParaRPr lang="zh-CN" altLang="en-US" sz="2000"/>
          </a:p>
          <a:p>
            <a:pPr marL="0" indent="0">
              <a:lnSpc>
                <a:spcPct val="120000"/>
              </a:lnSpc>
              <a:spcBef>
                <a:spcPct val="30000"/>
              </a:spcBef>
              <a:buFontTx/>
              <a:buNone/>
            </a:pPr>
            <a:r>
              <a:rPr lang="zh-CN" altLang="en-US" sz="2000"/>
              <a:t>（</a:t>
            </a:r>
            <a:r>
              <a:rPr lang="zh-CN" altLang="zh-CN" sz="2000"/>
              <a:t>8</a:t>
            </a:r>
            <a:r>
              <a:rPr lang="zh-CN" altLang="en-US" sz="2000"/>
              <a:t>）做好痴呆老人“五防，即：防自我伤害、防跌伤骨折、防意外事故、防药物中毒、防老人走失。</a:t>
            </a:r>
            <a:r>
              <a:rPr lang="zh-CN" altLang="en-US" sz="2400"/>
              <a:t>  </a:t>
            </a:r>
            <a:endParaRPr lang="zh-CN" altLang="en-US" sz="2400"/>
          </a:p>
        </p:txBody>
      </p:sp>
    </p:spTree>
  </p:cSld>
  <p:clrMapOvr>
    <a:masterClrMapping/>
  </p:clrMapOvr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0F8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549" name="Rectangle 2"/>
          <p:cNvSpPr>
            <a:spLocks noGrp="1"/>
          </p:cNvSpPr>
          <p:nvPr>
            <p:ph type="title"/>
          </p:nvPr>
        </p:nvSpPr>
        <p:spPr>
          <a:ln/>
          <a:effectLst>
            <a:outerShdw dist="107763" dir="2699999" algn="ctr" rotWithShape="0">
              <a:schemeClr val="bg2">
                <a:alpha val="50000"/>
              </a:schemeClr>
            </a:outerShdw>
          </a:effectLst>
        </p:spPr>
        <p:txBody>
          <a:bodyPr wrap="square" lIns="91440" tIns="45720" rIns="91440" bIns="45720" anchor="ctr"/>
          <a:p>
            <a:r>
              <a:rPr lang="en-US" altLang="zh-CN">
                <a:ea typeface="华文新魏" charset="-122"/>
              </a:rPr>
              <a:t>14</a:t>
            </a:r>
            <a:r>
              <a:rPr lang="zh-CN" altLang="en-US">
                <a:ea typeface="华文新魏" charset="-122"/>
              </a:rPr>
              <a:t>、高尿酸血症与痛风</a:t>
            </a:r>
            <a:endParaRPr lang="zh-CN" altLang="en-US">
              <a:ea typeface="华文新魏" charset="-122"/>
            </a:endParaRPr>
          </a:p>
        </p:txBody>
      </p:sp>
      <p:sp>
        <p:nvSpPr>
          <p:cNvPr id="2550" name="Rectangle 3"/>
          <p:cNvSpPr/>
          <p:nvPr>
            <p:ph type="body"/>
          </p:nvPr>
        </p:nvSpPr>
        <p:spPr>
          <a:ln/>
        </p:spPr>
        <p:txBody>
          <a:bodyPr wrap="square" lIns="91440" tIns="45720" rIns="91440" bIns="45720" anchor="t"/>
          <a:p>
            <a:pPr marL="0" indent="0" algn="just">
              <a:lnSpc>
                <a:spcPct val="120000"/>
              </a:lnSpc>
              <a:spcBef>
                <a:spcPct val="30000"/>
              </a:spcBef>
            </a:pPr>
            <a:r>
              <a:rPr lang="zh-CN" altLang="zh-CN" sz="2400" b="1">
                <a:latin typeface="黑体" panose="02010609060101010101" charset="-122"/>
                <a:ea typeface="黑体" panose="02010609060101010101" charset="-122"/>
              </a:rPr>
              <a:t>  </a:t>
            </a:r>
            <a:r>
              <a:rPr lang="zh-CN" altLang="en-US" sz="2400" b="1">
                <a:latin typeface="黑体" panose="02010609060101010101" charset="-122"/>
                <a:ea typeface="黑体" panose="02010609060101010101" charset="-122"/>
              </a:rPr>
              <a:t>概述</a:t>
            </a:r>
            <a:endParaRPr lang="zh-CN" altLang="en-US" sz="2400" b="1">
              <a:latin typeface="黑体" panose="02010609060101010101" charset="-122"/>
              <a:ea typeface="黑体" panose="02010609060101010101" charset="-122"/>
            </a:endParaRPr>
          </a:p>
          <a:p>
            <a:pPr marL="0" indent="0" algn="just">
              <a:lnSpc>
                <a:spcPct val="120000"/>
              </a:lnSpc>
              <a:spcBef>
                <a:spcPct val="30000"/>
              </a:spcBef>
            </a:pPr>
            <a:r>
              <a:rPr lang="zh-CN" altLang="zh-CN" sz="2000"/>
              <a:t>  </a:t>
            </a:r>
            <a:r>
              <a:rPr lang="zh-CN" altLang="en-US" sz="2000"/>
              <a:t>高尿酸血症与痛风是长期嘌呤代谢障碍引起的一组代谢疾病。高尿酸血症是指血尿酸超过</a:t>
            </a:r>
            <a:r>
              <a:rPr lang="zh-CN" altLang="zh-CN" sz="2000">
                <a:solidFill>
                  <a:schemeClr val="tx2"/>
                </a:solidFill>
              </a:rPr>
              <a:t>390umol/L(6</a:t>
            </a:r>
            <a:r>
              <a:rPr lang="zh-CN" altLang="en-US" sz="2000">
                <a:solidFill>
                  <a:schemeClr val="tx2"/>
                </a:solidFill>
              </a:rPr>
              <a:t>．</a:t>
            </a:r>
            <a:r>
              <a:rPr lang="zh-CN" altLang="zh-CN" sz="2000">
                <a:solidFill>
                  <a:schemeClr val="tx2"/>
                </a:solidFill>
              </a:rPr>
              <a:t>5mg/dl)</a:t>
            </a:r>
            <a:r>
              <a:rPr lang="zh-CN" altLang="en-US" sz="2000">
                <a:solidFill>
                  <a:schemeClr val="tx2"/>
                </a:solidFill>
              </a:rPr>
              <a:t>，</a:t>
            </a:r>
            <a:r>
              <a:rPr lang="zh-CN" altLang="en-US" sz="2000"/>
              <a:t>它不一定出现临床症状。痛风是指在长期的高尿酸血症，尤其是血尿酸超过</a:t>
            </a:r>
            <a:r>
              <a:rPr lang="zh-CN" altLang="zh-CN" sz="2000">
                <a:solidFill>
                  <a:schemeClr val="tx2"/>
                </a:solidFill>
              </a:rPr>
              <a:t>480~540umol/L(8~9mg/dl)</a:t>
            </a:r>
            <a:r>
              <a:rPr lang="zh-CN" altLang="en-US" sz="2000"/>
              <a:t>的前提下，引起特征的急性关节炎反复发作</a:t>
            </a:r>
            <a:r>
              <a:rPr lang="zh-CN" altLang="zh-CN" sz="2000"/>
              <a:t>(</a:t>
            </a:r>
            <a:r>
              <a:rPr lang="zh-CN" altLang="en-US" sz="2000"/>
              <a:t>急性痛风性关节炎</a:t>
            </a:r>
            <a:r>
              <a:rPr lang="zh-CN" altLang="zh-CN" sz="2000"/>
              <a:t>)</a:t>
            </a:r>
            <a:r>
              <a:rPr lang="zh-CN" altLang="en-US" sz="2000"/>
              <a:t>，最后可转为慢性关节炎，导致关节畸形与功能障碍</a:t>
            </a:r>
            <a:r>
              <a:rPr lang="zh-CN" altLang="zh-CN" sz="2000"/>
              <a:t>(</a:t>
            </a:r>
            <a:r>
              <a:rPr lang="zh-CN" altLang="en-US" sz="2000"/>
              <a:t>慢性痛风性关节炎</a:t>
            </a:r>
            <a:r>
              <a:rPr lang="zh-CN" altLang="zh-CN" sz="2000"/>
              <a:t>)</a:t>
            </a:r>
            <a:r>
              <a:rPr lang="zh-CN" altLang="en-US" sz="2000"/>
              <a:t>、皮下痛风结节、尿酸性肾病及肾结石等。</a:t>
            </a:r>
            <a:endParaRPr lang="zh-CN" altLang="en-US" sz="2000"/>
          </a:p>
          <a:p>
            <a:pPr marL="0" indent="0" algn="just">
              <a:lnSpc>
                <a:spcPct val="120000"/>
              </a:lnSpc>
              <a:spcBef>
                <a:spcPct val="30000"/>
              </a:spcBef>
            </a:pPr>
            <a:r>
              <a:rPr lang="zh-CN" altLang="zh-CN" sz="2000"/>
              <a:t>  </a:t>
            </a:r>
            <a:r>
              <a:rPr lang="zh-CN" altLang="en-US" sz="2000"/>
              <a:t>高尿酸血症与痛风可分为原发性与继发性两大类，本病发生将随着生活水平的提高，有逐年增加和低龄化趋势。</a:t>
            </a:r>
            <a:endParaRPr lang="zh-CN" altLang="en-US" sz="2000"/>
          </a:p>
        </p:txBody>
      </p:sp>
    </p:spTree>
  </p:cSld>
  <p:clrMapOvr>
    <a:masterClrMapping/>
  </p:clrMapOvr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0F8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553" name="Rectangle 2"/>
          <p:cNvSpPr>
            <a:spLocks noGrp="1"/>
          </p:cNvSpPr>
          <p:nvPr>
            <p:ph type="title"/>
          </p:nvPr>
        </p:nvSpPr>
        <p:spPr>
          <a:ln/>
          <a:effectLst>
            <a:outerShdw dist="107763" dir="2699999" algn="ctr" rotWithShape="0">
              <a:schemeClr val="bg2">
                <a:alpha val="50000"/>
              </a:schemeClr>
            </a:outerShdw>
          </a:effectLst>
        </p:spPr>
        <p:txBody>
          <a:bodyPr wrap="square" lIns="91440" tIns="45720" rIns="91440" bIns="45720" anchor="ctr"/>
          <a:p>
            <a:r>
              <a:rPr lang="en-US" altLang="zh-CN">
                <a:ea typeface="华文新魏" charset="-122"/>
              </a:rPr>
              <a:t>14</a:t>
            </a:r>
            <a:r>
              <a:rPr lang="zh-CN" altLang="en-US">
                <a:ea typeface="华文新魏" charset="-122"/>
              </a:rPr>
              <a:t>、高尿酸血症和痛风</a:t>
            </a:r>
            <a:endParaRPr lang="zh-CN" altLang="en-US">
              <a:ea typeface="华文新魏" charset="-122"/>
            </a:endParaRPr>
          </a:p>
        </p:txBody>
      </p:sp>
      <p:sp>
        <p:nvSpPr>
          <p:cNvPr id="2554" name="Rectangle 3"/>
          <p:cNvSpPr/>
          <p:nvPr>
            <p:ph type="body"/>
          </p:nvPr>
        </p:nvSpPr>
        <p:spPr>
          <a:ln/>
        </p:spPr>
        <p:txBody>
          <a:bodyPr wrap="square" lIns="91440" tIns="45720" rIns="91440" bIns="45720" anchor="t"/>
          <a:p>
            <a:pPr marL="0" indent="0">
              <a:lnSpc>
                <a:spcPct val="120000"/>
              </a:lnSpc>
              <a:spcBef>
                <a:spcPct val="30000"/>
              </a:spcBef>
            </a:pPr>
            <a:r>
              <a:rPr lang="zh-CN" altLang="zh-CN" sz="2400" b="1">
                <a:ea typeface="黑体" panose="02010609060101010101" charset="-122"/>
              </a:rPr>
              <a:t>  </a:t>
            </a:r>
            <a:r>
              <a:rPr lang="zh-CN" altLang="en-US" sz="2400" b="1">
                <a:ea typeface="黑体" panose="02010609060101010101" charset="-122"/>
              </a:rPr>
              <a:t>病因</a:t>
            </a:r>
            <a:endParaRPr lang="zh-CN" altLang="en-US" sz="2400">
              <a:ea typeface="黑体" panose="02010609060101010101" charset="-122"/>
            </a:endParaRPr>
          </a:p>
          <a:p>
            <a:pPr marL="0" indent="0">
              <a:lnSpc>
                <a:spcPct val="120000"/>
              </a:lnSpc>
              <a:spcBef>
                <a:spcPct val="30000"/>
              </a:spcBef>
              <a:buFontTx/>
              <a:buNone/>
            </a:pPr>
            <a:r>
              <a:rPr lang="zh-CN" altLang="zh-CN" sz="2000" u="sng"/>
              <a:t>1</a:t>
            </a:r>
            <a:r>
              <a:rPr lang="zh-CN" altLang="en-US" sz="2000" u="sng"/>
              <a:t>．尿酸的生成增多：</a:t>
            </a:r>
            <a:r>
              <a:rPr lang="zh-CN" altLang="en-US" sz="2000"/>
              <a:t>尿酸主要来源于细胞的分解。核酸为细胞的重要成分，它主要包括</a:t>
            </a:r>
            <a:r>
              <a:rPr lang="zh-CN" altLang="zh-CN" sz="2000"/>
              <a:t>DNA</a:t>
            </a:r>
            <a:r>
              <a:rPr lang="zh-CN" altLang="en-US" sz="2000"/>
              <a:t>与</a:t>
            </a:r>
            <a:r>
              <a:rPr lang="zh-CN" altLang="zh-CN" sz="2000"/>
              <a:t>RNA</a:t>
            </a:r>
            <a:r>
              <a:rPr lang="zh-CN" altLang="en-US" sz="2000"/>
              <a:t>。细胞分解代谢后产生尿酸。包括自体细胞分解导致尿酸增高和摄入高嘌呤饮食，后者是引起高尿酸血症的饮食因素，也是诱发痛风发作的主要因素。</a:t>
            </a:r>
            <a:endParaRPr lang="zh-CN" altLang="en-US" sz="2000"/>
          </a:p>
          <a:p>
            <a:pPr marL="0" indent="0">
              <a:lnSpc>
                <a:spcPct val="120000"/>
              </a:lnSpc>
              <a:spcBef>
                <a:spcPct val="30000"/>
              </a:spcBef>
              <a:buFontTx/>
              <a:buNone/>
            </a:pPr>
            <a:r>
              <a:rPr lang="zh-CN" altLang="zh-CN" sz="2000" u="sng"/>
              <a:t> 2</a:t>
            </a:r>
            <a:r>
              <a:rPr lang="zh-CN" altLang="en-US" sz="2000" u="sng"/>
              <a:t>．尿酸的排泄减少：</a:t>
            </a:r>
            <a:r>
              <a:rPr lang="zh-CN" altLang="en-US" sz="2000"/>
              <a:t>大约</a:t>
            </a:r>
            <a:r>
              <a:rPr lang="zh-CN" altLang="zh-CN" sz="2000"/>
              <a:t>70</a:t>
            </a:r>
            <a:r>
              <a:rPr lang="zh-CN" altLang="en-US" sz="2000"/>
              <a:t>％的尿酸以原形由肾排出，</a:t>
            </a:r>
            <a:r>
              <a:rPr lang="zh-CN" altLang="zh-CN" sz="2000"/>
              <a:t>30</a:t>
            </a:r>
            <a:r>
              <a:rPr lang="zh-CN" altLang="en-US" sz="2000"/>
              <a:t>％左右经过肠道排出。老年人肾血流量、肾小球滤过率、肾小管排泄随增龄而减少，也是导致血尿酸增高的因素。</a:t>
            </a:r>
            <a:endParaRPr lang="zh-CN" altLang="en-US" sz="2000"/>
          </a:p>
        </p:txBody>
      </p:sp>
    </p:spTree>
  </p:cSld>
  <p:clrMapOvr>
    <a:masterClrMapping/>
  </p:clrMapOvr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0F8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557" name="Rectangle 2"/>
          <p:cNvSpPr>
            <a:spLocks noGrp="1"/>
          </p:cNvSpPr>
          <p:nvPr>
            <p:ph type="title"/>
          </p:nvPr>
        </p:nvSpPr>
        <p:spPr>
          <a:ln/>
          <a:effectLst>
            <a:outerShdw dist="107763" dir="2699999" algn="ctr" rotWithShape="0">
              <a:schemeClr val="bg2">
                <a:alpha val="50000"/>
              </a:schemeClr>
            </a:outerShdw>
          </a:effectLst>
        </p:spPr>
        <p:txBody>
          <a:bodyPr wrap="square" lIns="91440" tIns="45720" rIns="91440" bIns="45720" anchor="ctr"/>
          <a:p>
            <a:r>
              <a:rPr lang="en-US" altLang="zh-CN">
                <a:ea typeface="华文新魏" charset="-122"/>
              </a:rPr>
              <a:t>14</a:t>
            </a:r>
            <a:r>
              <a:rPr lang="zh-CN" altLang="en-US">
                <a:ea typeface="华文新魏" charset="-122"/>
              </a:rPr>
              <a:t>、高尿酸血症和痛风</a:t>
            </a:r>
            <a:endParaRPr lang="zh-CN" altLang="en-US">
              <a:ea typeface="华文新魏" charset="-122"/>
            </a:endParaRPr>
          </a:p>
        </p:txBody>
      </p:sp>
      <p:sp>
        <p:nvSpPr>
          <p:cNvPr id="2558" name="Rectangle 3"/>
          <p:cNvSpPr/>
          <p:nvPr>
            <p:ph type="body"/>
          </p:nvPr>
        </p:nvSpPr>
        <p:spPr>
          <a:ln/>
        </p:spPr>
        <p:txBody>
          <a:bodyPr wrap="square" lIns="91440" tIns="45720" rIns="91440" bIns="45720" anchor="t"/>
          <a:p>
            <a:pPr marL="0" indent="0">
              <a:lnSpc>
                <a:spcPct val="120000"/>
              </a:lnSpc>
              <a:spcBef>
                <a:spcPct val="30000"/>
              </a:spcBef>
            </a:pPr>
            <a:r>
              <a:rPr lang="zh-CN" altLang="zh-CN" sz="2400" b="1">
                <a:latin typeface="黑体" panose="02010609060101010101" charset="-122"/>
                <a:ea typeface="黑体" panose="02010609060101010101" charset="-122"/>
              </a:rPr>
              <a:t> </a:t>
            </a:r>
            <a:r>
              <a:rPr lang="zh-CN" altLang="en-US" sz="2400" b="1">
                <a:latin typeface="黑体" panose="02010609060101010101" charset="-122"/>
                <a:ea typeface="黑体" panose="02010609060101010101" charset="-122"/>
              </a:rPr>
              <a:t>临床表现</a:t>
            </a:r>
            <a:endParaRPr lang="zh-CN" altLang="en-US" sz="2400" b="1">
              <a:latin typeface="黑体" panose="02010609060101010101" charset="-122"/>
              <a:ea typeface="黑体" panose="02010609060101010101" charset="-122"/>
            </a:endParaRPr>
          </a:p>
          <a:p>
            <a:pPr marL="0" indent="0">
              <a:lnSpc>
                <a:spcPct val="120000"/>
              </a:lnSpc>
              <a:spcBef>
                <a:spcPct val="30000"/>
              </a:spcBef>
              <a:buFontTx/>
              <a:buNone/>
            </a:pPr>
            <a:r>
              <a:rPr lang="zh-CN" altLang="zh-CN" sz="1800"/>
              <a:t>       </a:t>
            </a:r>
            <a:r>
              <a:rPr lang="zh-CN" altLang="en-US" sz="1800"/>
              <a:t>原发性痛风可表现为痛风性关节炎、痛风性肾脏病变、痛风性结节肿三大主症，部分老人仅表现为高尿酸血症而无临床症状。</a:t>
            </a:r>
            <a:endParaRPr lang="zh-CN" altLang="en-US" sz="1800"/>
          </a:p>
          <a:p>
            <a:pPr marL="0" indent="0">
              <a:lnSpc>
                <a:spcPct val="120000"/>
              </a:lnSpc>
              <a:spcBef>
                <a:spcPct val="30000"/>
              </a:spcBef>
              <a:buFontTx/>
              <a:buNone/>
            </a:pPr>
            <a:r>
              <a:rPr lang="zh-CN" altLang="zh-CN" sz="1800" u="sng"/>
              <a:t>1</a:t>
            </a:r>
            <a:r>
              <a:rPr lang="zh-CN" altLang="en-US" sz="1800" u="sng"/>
              <a:t>．</a:t>
            </a:r>
            <a:r>
              <a:rPr lang="zh-CN" altLang="en-US" sz="1800" u="sng">
                <a:solidFill>
                  <a:schemeClr val="tx2"/>
                </a:solidFill>
                <a:ea typeface="黑体" panose="02010609060101010101" charset="-122"/>
              </a:rPr>
              <a:t>无症状高尿酸血症期：</a:t>
            </a:r>
            <a:r>
              <a:rPr lang="zh-CN" altLang="en-US" sz="1800"/>
              <a:t>血尿酸持续或间歇性升高，而无临床症状。</a:t>
            </a:r>
            <a:endParaRPr lang="zh-CN" altLang="en-US" sz="1800"/>
          </a:p>
          <a:p>
            <a:pPr marL="0" indent="0">
              <a:lnSpc>
                <a:spcPct val="120000"/>
              </a:lnSpc>
              <a:spcBef>
                <a:spcPct val="30000"/>
              </a:spcBef>
              <a:buFontTx/>
              <a:buNone/>
            </a:pPr>
            <a:r>
              <a:rPr lang="zh-CN" altLang="zh-CN" sz="1800" u="sng"/>
              <a:t>2</a:t>
            </a:r>
            <a:r>
              <a:rPr lang="zh-CN" altLang="en-US" sz="1800" u="sng"/>
              <a:t>．</a:t>
            </a:r>
            <a:r>
              <a:rPr lang="zh-CN" altLang="en-US" sz="1800" u="sng">
                <a:solidFill>
                  <a:schemeClr val="tx2"/>
                </a:solidFill>
                <a:ea typeface="黑体" panose="02010609060101010101" charset="-122"/>
              </a:rPr>
              <a:t>急性关节炎发作期：</a:t>
            </a:r>
            <a:r>
              <a:rPr lang="zh-CN" altLang="en-US" sz="1800"/>
              <a:t>几乎</a:t>
            </a:r>
            <a:r>
              <a:rPr lang="zh-CN" altLang="zh-CN" sz="1800"/>
              <a:t>100</a:t>
            </a:r>
            <a:r>
              <a:rPr lang="zh-CN" altLang="en-US" sz="1800"/>
              <a:t>％痛风患者有此期，起病急骤，在数小时内关节即可出现明显的红、肿、热、痛、活动受限，容易被误诊为化脓性关节炎，抗生素治疗无效。好发于拇趾关节，其次为其他趾关节和踝、足跟、膝、指、腕、肘关节等关节。大约</a:t>
            </a:r>
            <a:r>
              <a:rPr lang="zh-CN" altLang="zh-CN" sz="1800"/>
              <a:t>20</a:t>
            </a:r>
            <a:r>
              <a:rPr lang="zh-CN" altLang="en-US" sz="1800"/>
              <a:t>％患者有全身症状，包括畏寒、发热、周身不适、乏力、头痛、恶心、全身酸痛等。少数老人体温可高达</a:t>
            </a:r>
            <a:r>
              <a:rPr lang="zh-CN" altLang="zh-CN" sz="1800"/>
              <a:t>39℃</a:t>
            </a:r>
            <a:r>
              <a:rPr lang="zh-CN" altLang="en-US" sz="1800"/>
              <a:t>以上。发作的诱因包括进高嘌呤饮食、饮酒、疲劳、受凉、局部外伤、手术、感染、利尿剂及其他药物的应用等。</a:t>
            </a:r>
            <a:r>
              <a:rPr lang="zh-CN" altLang="en-US" sz="1800">
                <a:ea typeface="黑体" panose="02010609060101010101" charset="-122"/>
              </a:rPr>
              <a:t> </a:t>
            </a:r>
            <a:endParaRPr lang="zh-CN" altLang="en-US" sz="1800">
              <a:ea typeface="黑体" panose="02010609060101010101" charset="-122"/>
            </a:endParaRPr>
          </a:p>
        </p:txBody>
      </p:sp>
    </p:spTree>
  </p:cSld>
  <p:clrMapOvr>
    <a:masterClrMapping/>
  </p:clrMapOvr>
</p:sld>
</file>

<file path=ppt/slides/slide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0F8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561" name="Rectangle 2"/>
          <p:cNvSpPr>
            <a:spLocks noGrp="1"/>
          </p:cNvSpPr>
          <p:nvPr>
            <p:ph type="title"/>
          </p:nvPr>
        </p:nvSpPr>
        <p:spPr>
          <a:ln/>
          <a:effectLst>
            <a:outerShdw dist="107763" dir="2699999" algn="ctr" rotWithShape="0">
              <a:schemeClr val="bg2">
                <a:alpha val="50000"/>
              </a:schemeClr>
            </a:outerShdw>
          </a:effectLst>
        </p:spPr>
        <p:txBody>
          <a:bodyPr wrap="square" lIns="91440" tIns="45720" rIns="91440" bIns="45720" anchor="ctr"/>
          <a:p>
            <a:r>
              <a:rPr lang="en-US" altLang="zh-CN">
                <a:ea typeface="华文新魏" charset="-122"/>
              </a:rPr>
              <a:t>14</a:t>
            </a:r>
            <a:r>
              <a:rPr lang="zh-CN" altLang="en-US">
                <a:ea typeface="华文新魏" charset="-122"/>
              </a:rPr>
              <a:t>、高尿酸血症和痛风</a:t>
            </a:r>
            <a:endParaRPr lang="zh-CN" altLang="en-US">
              <a:ea typeface="华文新魏" charset="-122"/>
            </a:endParaRPr>
          </a:p>
        </p:txBody>
      </p:sp>
      <p:sp>
        <p:nvSpPr>
          <p:cNvPr id="2562" name="Rectangle 3"/>
          <p:cNvSpPr/>
          <p:nvPr>
            <p:ph type="body"/>
          </p:nvPr>
        </p:nvSpPr>
        <p:spPr>
          <a:xfrm>
            <a:off x="471488" y="1679575"/>
            <a:ext cx="8761412" cy="4664075"/>
          </a:xfrm>
          <a:ln/>
        </p:spPr>
        <p:txBody>
          <a:bodyPr wrap="square" lIns="91440" tIns="45720" rIns="91440" bIns="45720" anchor="t"/>
          <a:p>
            <a:pPr marL="0" indent="0">
              <a:lnSpc>
                <a:spcPct val="120000"/>
              </a:lnSpc>
              <a:spcBef>
                <a:spcPct val="30000"/>
              </a:spcBef>
              <a:buFontTx/>
              <a:buNone/>
            </a:pPr>
            <a:r>
              <a:rPr lang="zh-CN" altLang="zh-CN" sz="1800" u="sng"/>
              <a:t>3</a:t>
            </a:r>
            <a:r>
              <a:rPr lang="zh-CN" altLang="en-US" sz="1800" u="sng"/>
              <a:t>．</a:t>
            </a:r>
            <a:r>
              <a:rPr lang="zh-CN" altLang="en-US" sz="1800" u="sng">
                <a:solidFill>
                  <a:schemeClr val="tx2"/>
                </a:solidFill>
                <a:ea typeface="黑体" panose="02010609060101010101" charset="-122"/>
              </a:rPr>
              <a:t>慢性关节炎期：</a:t>
            </a:r>
            <a:r>
              <a:rPr lang="zh-CN" altLang="en-US" sz="1800"/>
              <a:t>急性反复发作转为慢性，若不积极治疗，仍可急性发作，使关节损害进一步加重。</a:t>
            </a:r>
            <a:endParaRPr lang="zh-CN" altLang="en-US" sz="1800"/>
          </a:p>
          <a:p>
            <a:pPr marL="0" indent="0">
              <a:lnSpc>
                <a:spcPct val="120000"/>
              </a:lnSpc>
              <a:spcBef>
                <a:spcPct val="30000"/>
              </a:spcBef>
              <a:buFontTx/>
              <a:buNone/>
            </a:pPr>
            <a:r>
              <a:rPr lang="zh-CN" altLang="zh-CN" sz="1800" u="sng"/>
              <a:t>4</a:t>
            </a:r>
            <a:r>
              <a:rPr lang="zh-CN" altLang="en-US" sz="1800" u="sng"/>
              <a:t>．</a:t>
            </a:r>
            <a:r>
              <a:rPr lang="zh-CN" altLang="en-US" sz="1800" u="sng">
                <a:solidFill>
                  <a:schemeClr val="tx2"/>
                </a:solidFill>
                <a:ea typeface="黑体" panose="02010609060101010101" charset="-122"/>
              </a:rPr>
              <a:t>痛风结节肿：</a:t>
            </a:r>
            <a:r>
              <a:rPr lang="zh-CN" altLang="en-US" sz="1800"/>
              <a:t>尿酸盐沉积在软组织形成皮下结节，称为痛风石，其周围发生炎症反应则称为痛风结节肿。外观为突起皮面的暗黄色结节，质地中等，常见于耳廓、趾、跗关节、手指关节、掌指关节、踝关节、膝关节附近。</a:t>
            </a:r>
            <a:endParaRPr lang="zh-CN" altLang="en-US" sz="1800"/>
          </a:p>
          <a:p>
            <a:pPr marL="0" indent="0">
              <a:lnSpc>
                <a:spcPct val="120000"/>
              </a:lnSpc>
              <a:spcBef>
                <a:spcPct val="30000"/>
              </a:spcBef>
              <a:buFontTx/>
              <a:buNone/>
            </a:pPr>
            <a:r>
              <a:rPr lang="zh-CN" altLang="zh-CN" sz="1800" u="sng"/>
              <a:t>5</a:t>
            </a:r>
            <a:r>
              <a:rPr lang="zh-CN" altLang="en-US" sz="1800" u="sng"/>
              <a:t>．</a:t>
            </a:r>
            <a:r>
              <a:rPr lang="zh-CN" altLang="en-US" sz="1800" u="sng">
                <a:solidFill>
                  <a:schemeClr val="tx2"/>
                </a:solidFill>
                <a:ea typeface="黑体" panose="02010609060101010101" charset="-122"/>
              </a:rPr>
              <a:t>肾脏病变：</a:t>
            </a:r>
            <a:r>
              <a:rPr lang="zh-CN" altLang="en-US" sz="1800"/>
              <a:t>主要包括尿酸性肾病与肾结石，多数痛风老人这两种病变同时存在。 肾结石平均发生率约为</a:t>
            </a:r>
            <a:r>
              <a:rPr lang="zh-CN" altLang="zh-CN" sz="1800"/>
              <a:t>20</a:t>
            </a:r>
            <a:r>
              <a:rPr lang="zh-CN" altLang="en-US" sz="1800"/>
              <a:t>％～</a:t>
            </a:r>
            <a:r>
              <a:rPr lang="zh-CN" altLang="zh-CN" sz="1800"/>
              <a:t>25</a:t>
            </a:r>
            <a:r>
              <a:rPr lang="zh-CN" altLang="en-US" sz="1800"/>
              <a:t>％，占全部泌尿系结石中</a:t>
            </a:r>
            <a:r>
              <a:rPr lang="zh-CN" altLang="zh-CN" sz="1800"/>
              <a:t>5</a:t>
            </a:r>
            <a:r>
              <a:rPr lang="zh-CN" altLang="en-US" sz="1800"/>
              <a:t>％～</a:t>
            </a:r>
            <a:r>
              <a:rPr lang="zh-CN" altLang="zh-CN" sz="1800"/>
              <a:t>l0</a:t>
            </a:r>
            <a:r>
              <a:rPr lang="zh-CN" altLang="en-US" sz="1800"/>
              <a:t>％。尿酸性肾病系尿酸盐在肾间质组织沉积引起间质性肾炎，常累及双肾。由于病变进展缓慢，故一般无临床症状，仅在尿常规检查时，可发现蛋白尿，最后发展为尿毒症。</a:t>
            </a:r>
            <a:endParaRPr lang="zh-CN" altLang="en-US" sz="1800"/>
          </a:p>
        </p:txBody>
      </p:sp>
    </p:spTree>
  </p:cSld>
  <p:clrMapOvr>
    <a:masterClrMapping/>
  </p:clrMapOvr>
</p:sld>
</file>

<file path=ppt/slides/slide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0F8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565" name="Rectangle 2"/>
          <p:cNvSpPr>
            <a:spLocks noGrp="1"/>
          </p:cNvSpPr>
          <p:nvPr>
            <p:ph type="title"/>
          </p:nvPr>
        </p:nvSpPr>
        <p:spPr>
          <a:ln/>
          <a:effectLst>
            <a:outerShdw dist="107763" dir="2699999" algn="ctr" rotWithShape="0">
              <a:schemeClr val="bg2">
                <a:alpha val="50000"/>
              </a:schemeClr>
            </a:outerShdw>
          </a:effectLst>
        </p:spPr>
        <p:txBody>
          <a:bodyPr wrap="square" lIns="91440" tIns="45720" rIns="91440" bIns="45720" anchor="ctr"/>
          <a:p>
            <a:r>
              <a:rPr lang="en-US" altLang="zh-CN">
                <a:ea typeface="华文新魏" charset="-122"/>
              </a:rPr>
              <a:t>14</a:t>
            </a:r>
            <a:r>
              <a:rPr lang="zh-CN" altLang="en-US">
                <a:ea typeface="华文新魏" charset="-122"/>
              </a:rPr>
              <a:t>、高尿酸血症和痛风</a:t>
            </a:r>
            <a:endParaRPr lang="zh-CN" altLang="en-US">
              <a:ea typeface="华文新魏" charset="-122"/>
            </a:endParaRPr>
          </a:p>
        </p:txBody>
      </p:sp>
      <p:sp>
        <p:nvSpPr>
          <p:cNvPr id="2566" name="Rectangle 3"/>
          <p:cNvSpPr/>
          <p:nvPr>
            <p:ph type="body"/>
          </p:nvPr>
        </p:nvSpPr>
        <p:spPr>
          <a:xfrm>
            <a:off x="280988" y="1647825"/>
            <a:ext cx="7862887" cy="5076825"/>
          </a:xfrm>
          <a:ln/>
        </p:spPr>
        <p:txBody>
          <a:bodyPr wrap="square" lIns="91440" tIns="45720" rIns="91440" bIns="45720" anchor="t"/>
          <a:p>
            <a:pPr marL="0" indent="0">
              <a:lnSpc>
                <a:spcPct val="120000"/>
              </a:lnSpc>
              <a:spcBef>
                <a:spcPct val="30000"/>
              </a:spcBef>
            </a:pPr>
            <a:r>
              <a:rPr lang="zh-CN" altLang="en-US" sz="2800">
                <a:ea typeface="黑体" panose="02010609060101010101" charset="-122"/>
              </a:rPr>
              <a:t>护理</a:t>
            </a:r>
            <a:endParaRPr lang="zh-CN" altLang="en-US" sz="2800">
              <a:ea typeface="黑体" panose="02010609060101010101" charset="-122"/>
            </a:endParaRPr>
          </a:p>
          <a:p>
            <a:pPr marL="0" indent="0">
              <a:lnSpc>
                <a:spcPct val="120000"/>
              </a:lnSpc>
              <a:spcBef>
                <a:spcPct val="30000"/>
              </a:spcBef>
              <a:buFontTx/>
              <a:buNone/>
            </a:pPr>
            <a:r>
              <a:rPr lang="zh-CN" altLang="zh-CN" sz="2000"/>
              <a:t>1</a:t>
            </a:r>
            <a:r>
              <a:rPr lang="zh-CN" altLang="en-US" sz="2000"/>
              <a:t>．限制嘌呤类食物摄取，降低尿酸水平。</a:t>
            </a:r>
            <a:endParaRPr lang="zh-CN" altLang="en-US" sz="2000"/>
          </a:p>
          <a:p>
            <a:pPr marL="0" indent="0">
              <a:lnSpc>
                <a:spcPct val="120000"/>
              </a:lnSpc>
              <a:spcBef>
                <a:spcPct val="30000"/>
              </a:spcBef>
              <a:buFontTx/>
              <a:buNone/>
            </a:pPr>
            <a:r>
              <a:rPr lang="zh-CN" altLang="en-US" sz="2000"/>
              <a:t>（</a:t>
            </a:r>
            <a:r>
              <a:rPr lang="zh-CN" altLang="zh-CN" sz="2000"/>
              <a:t>1</a:t>
            </a:r>
            <a:r>
              <a:rPr lang="zh-CN" altLang="en-US" sz="2000"/>
              <a:t>）极高的有：动物内脏、某些鱼类例如沙丁鱼、风尾鱼；鲤鱼、各种肉汤等。</a:t>
            </a:r>
            <a:endParaRPr lang="zh-CN" altLang="en-US" sz="2000"/>
          </a:p>
          <a:p>
            <a:pPr marL="0" indent="0">
              <a:lnSpc>
                <a:spcPct val="120000"/>
              </a:lnSpc>
              <a:spcBef>
                <a:spcPct val="30000"/>
              </a:spcBef>
              <a:buFontTx/>
              <a:buNone/>
            </a:pPr>
            <a:r>
              <a:rPr lang="zh-CN" altLang="en-US" sz="2000"/>
              <a:t>（</a:t>
            </a:r>
            <a:r>
              <a:rPr lang="zh-CN" altLang="zh-CN" sz="2000"/>
              <a:t>2</a:t>
            </a:r>
            <a:r>
              <a:rPr lang="zh-CN" altLang="en-US" sz="2000"/>
              <a:t>）较高的有：动物肉类、家禽、海贝及海蟹、粗粮类及某些蔬菜，例如菠菜、扁豆、大豆、黄豆、芦笋等。</a:t>
            </a:r>
            <a:endParaRPr lang="zh-CN" altLang="en-US" sz="2000"/>
          </a:p>
          <a:p>
            <a:pPr marL="0" indent="0">
              <a:lnSpc>
                <a:spcPct val="120000"/>
              </a:lnSpc>
              <a:spcBef>
                <a:spcPct val="30000"/>
              </a:spcBef>
              <a:buFontTx/>
              <a:buNone/>
            </a:pPr>
            <a:r>
              <a:rPr lang="zh-CN" altLang="zh-CN" sz="2000"/>
              <a:t>2</a:t>
            </a:r>
            <a:r>
              <a:rPr lang="zh-CN" altLang="en-US" sz="2000"/>
              <a:t>．增加碱性食品的摄取，如蔬菜、马铃薯、甘薯、奶类等，使尿液呈碱性，从而增加尿酸在尿中的溶解，促进尿酸排泄。</a:t>
            </a:r>
            <a:endParaRPr lang="zh-CN" altLang="en-US" sz="2000"/>
          </a:p>
          <a:p>
            <a:pPr marL="0" indent="0">
              <a:lnSpc>
                <a:spcPct val="120000"/>
              </a:lnSpc>
              <a:spcBef>
                <a:spcPct val="30000"/>
              </a:spcBef>
              <a:buFontTx/>
              <a:buNone/>
            </a:pPr>
            <a:r>
              <a:rPr lang="zh-CN" altLang="zh-CN" sz="2000"/>
              <a:t>3</a:t>
            </a:r>
            <a:r>
              <a:rPr lang="zh-CN" altLang="en-US" sz="2000"/>
              <a:t>．鼓励老人多饮水稀释尿酸，每日液体摄入总量需达</a:t>
            </a:r>
            <a:r>
              <a:rPr lang="zh-CN" altLang="zh-CN" sz="2000"/>
              <a:t>2 500</a:t>
            </a:r>
            <a:r>
              <a:rPr lang="zh-CN" altLang="en-US" sz="2000"/>
              <a:t>～</a:t>
            </a:r>
            <a:r>
              <a:rPr lang="zh-CN" altLang="zh-CN" sz="2000"/>
              <a:t>3 000 ml</a:t>
            </a:r>
            <a:r>
              <a:rPr lang="zh-CN" altLang="en-US" sz="2000"/>
              <a:t>，使排每日尿量达</a:t>
            </a:r>
            <a:r>
              <a:rPr lang="zh-CN" altLang="zh-CN" sz="2000"/>
              <a:t>2000ml</a:t>
            </a:r>
            <a:r>
              <a:rPr lang="zh-CN" altLang="en-US" sz="2000"/>
              <a:t>以上，防止结石形成。 </a:t>
            </a:r>
            <a:endParaRPr lang="zh-CN" altLang="en-US" sz="2000"/>
          </a:p>
        </p:txBody>
      </p:sp>
    </p:spTree>
  </p:cSld>
  <p:clrMapOvr>
    <a:masterClrMapping/>
  </p:clrMapOvr>
</p:sld>
</file>

<file path=ppt/slides/slide8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0F8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569" name="Rectangle 2"/>
          <p:cNvSpPr>
            <a:spLocks noGrp="1"/>
          </p:cNvSpPr>
          <p:nvPr>
            <p:ph type="title"/>
          </p:nvPr>
        </p:nvSpPr>
        <p:spPr>
          <a:ln/>
          <a:effectLst>
            <a:outerShdw dist="107763" dir="2699999" algn="ctr" rotWithShape="0">
              <a:schemeClr val="bg2">
                <a:alpha val="50000"/>
              </a:schemeClr>
            </a:outerShdw>
          </a:effectLst>
        </p:spPr>
        <p:txBody>
          <a:bodyPr wrap="square" lIns="91440" tIns="45720" rIns="91440" bIns="45720" anchor="ctr"/>
          <a:p>
            <a:r>
              <a:rPr lang="en-US" altLang="zh-CN">
                <a:ea typeface="华文新魏" charset="-122"/>
              </a:rPr>
              <a:t>14</a:t>
            </a:r>
            <a:r>
              <a:rPr lang="zh-CN" altLang="en-US">
                <a:ea typeface="华文新魏" charset="-122"/>
              </a:rPr>
              <a:t>、高尿酸血症和痛风</a:t>
            </a:r>
            <a:endParaRPr lang="zh-CN" altLang="en-US">
              <a:ea typeface="华文新魏" charset="-122"/>
            </a:endParaRPr>
          </a:p>
        </p:txBody>
      </p:sp>
      <p:sp>
        <p:nvSpPr>
          <p:cNvPr id="2570" name="Rectangle 3"/>
          <p:cNvSpPr/>
          <p:nvPr>
            <p:ph type="body"/>
          </p:nvPr>
        </p:nvSpPr>
        <p:spPr>
          <a:ln/>
        </p:spPr>
        <p:txBody>
          <a:bodyPr wrap="square" lIns="91440" tIns="45720" rIns="91440" bIns="45720" anchor="t"/>
          <a:p>
            <a:pPr marL="0" indent="0">
              <a:lnSpc>
                <a:spcPct val="120000"/>
              </a:lnSpc>
              <a:spcBef>
                <a:spcPct val="30000"/>
              </a:spcBef>
              <a:buFontTx/>
              <a:buNone/>
            </a:pPr>
            <a:r>
              <a:rPr lang="zh-CN" altLang="zh-CN" sz="2000"/>
              <a:t>4</a:t>
            </a:r>
            <a:r>
              <a:rPr lang="zh-CN" altLang="en-US" sz="2000"/>
              <a:t>．忌酒戒烟：饮酒易使体内乳酸堆积，后者对尿酸排泄产生竞争性抑制，故应忌酒，包括啤酒。咖啡、可可、茶叶不影响尿酸排泄与沉积，故不严格限制，但酸奶因含乳酸较多，对痛风老人不利，故不宜饮用。</a:t>
            </a:r>
            <a:endParaRPr lang="zh-CN" altLang="en-US" sz="2000"/>
          </a:p>
          <a:p>
            <a:pPr marL="0" indent="0">
              <a:lnSpc>
                <a:spcPct val="120000"/>
              </a:lnSpc>
              <a:spcBef>
                <a:spcPct val="30000"/>
              </a:spcBef>
              <a:buFontTx/>
              <a:buNone/>
            </a:pPr>
            <a:r>
              <a:rPr lang="zh-CN" altLang="zh-CN" sz="2000"/>
              <a:t>5</a:t>
            </a:r>
            <a:r>
              <a:rPr lang="zh-CN" altLang="en-US" sz="2000"/>
              <a:t>．适量运动：</a:t>
            </a:r>
            <a:endParaRPr lang="zh-CN" altLang="en-US" sz="2000"/>
          </a:p>
          <a:p>
            <a:pPr marL="0" indent="0">
              <a:lnSpc>
                <a:spcPct val="120000"/>
              </a:lnSpc>
              <a:spcBef>
                <a:spcPct val="30000"/>
              </a:spcBef>
              <a:buFontTx/>
              <a:buNone/>
            </a:pPr>
            <a:r>
              <a:rPr lang="zh-CN" altLang="zh-CN" sz="2000"/>
              <a:t>6</a:t>
            </a:r>
            <a:r>
              <a:rPr lang="zh-CN" altLang="en-US" sz="2000"/>
              <a:t>．急性发作期应遵医嘱，督促老人按时服药，并让老人卧床休息，抬高患肢，关节制动，尽量保护受累部位免受损伤。</a:t>
            </a:r>
            <a:endParaRPr lang="zh-CN" altLang="en-US" sz="2000"/>
          </a:p>
          <a:p>
            <a:pPr marL="0" indent="0">
              <a:lnSpc>
                <a:spcPct val="120000"/>
              </a:lnSpc>
              <a:spcBef>
                <a:spcPct val="30000"/>
              </a:spcBef>
              <a:buFontTx/>
              <a:buNone/>
            </a:pPr>
            <a:r>
              <a:rPr lang="zh-CN" altLang="zh-CN" sz="2000"/>
              <a:t>7</a:t>
            </a:r>
            <a:r>
              <a:rPr lang="zh-CN" altLang="en-US" sz="2000"/>
              <a:t>．老年人要劳逸结合，保证睡眠，生活要有规律，以消除各种心理压力。</a:t>
            </a:r>
            <a:endParaRPr lang="zh-CN" altLang="en-US" sz="2000"/>
          </a:p>
        </p:txBody>
      </p:sp>
    </p:spTree>
  </p:cSld>
  <p:clrMapOvr>
    <a:masterClrMapping/>
  </p:clrMapOvr>
</p:sld>
</file>

<file path=ppt/slides/slide8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0F8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573" name="Rectangle 2"/>
          <p:cNvSpPr>
            <a:spLocks noGrp="1"/>
          </p:cNvSpPr>
          <p:nvPr>
            <p:ph type="title"/>
          </p:nvPr>
        </p:nvSpPr>
        <p:spPr>
          <a:ln/>
          <a:effectLst>
            <a:outerShdw dist="107763" dir="2699999" algn="ctr" rotWithShape="0">
              <a:schemeClr val="bg2">
                <a:alpha val="50000"/>
              </a:schemeClr>
            </a:outerShdw>
          </a:effectLst>
        </p:spPr>
        <p:txBody>
          <a:bodyPr wrap="square" lIns="91440" tIns="45720" rIns="91440" bIns="45720" anchor="ctr"/>
          <a:p>
            <a:r>
              <a:rPr lang="en-US" altLang="zh-CN">
                <a:ea typeface="华文新魏" charset="-122"/>
              </a:rPr>
              <a:t>15</a:t>
            </a:r>
            <a:r>
              <a:rPr lang="zh-CN" altLang="en-US">
                <a:ea typeface="华文新魏" charset="-122"/>
              </a:rPr>
              <a:t>、老年便秘</a:t>
            </a:r>
            <a:endParaRPr lang="zh-CN" altLang="en-US">
              <a:ea typeface="华文新魏" charset="-122"/>
            </a:endParaRPr>
          </a:p>
        </p:txBody>
      </p:sp>
      <p:sp>
        <p:nvSpPr>
          <p:cNvPr id="2574" name="Rectangle 3"/>
          <p:cNvSpPr/>
          <p:nvPr>
            <p:ph type="body"/>
          </p:nvPr>
        </p:nvSpPr>
        <p:spPr>
          <a:xfrm>
            <a:off x="487363" y="1649413"/>
            <a:ext cx="8759825" cy="4064000"/>
          </a:xfrm>
          <a:ln/>
        </p:spPr>
        <p:txBody>
          <a:bodyPr wrap="square" lIns="91440" tIns="45720" rIns="91440" bIns="45720" anchor="t"/>
          <a:p>
            <a:pPr>
              <a:lnSpc>
                <a:spcPct val="120000"/>
              </a:lnSpc>
              <a:spcBef>
                <a:spcPct val="30000"/>
              </a:spcBef>
            </a:pPr>
            <a:r>
              <a:rPr lang="zh-CN" altLang="en-US" sz="2800" b="1">
                <a:ea typeface="黑体" panose="02010609060101010101" charset="-122"/>
              </a:rPr>
              <a:t>概述</a:t>
            </a:r>
            <a:endParaRPr lang="zh-CN" altLang="en-US" sz="2800" b="1">
              <a:ea typeface="黑体" panose="02010609060101010101" charset="-122"/>
            </a:endParaRPr>
          </a:p>
          <a:p>
            <a:pPr>
              <a:lnSpc>
                <a:spcPct val="120000"/>
              </a:lnSpc>
              <a:spcBef>
                <a:spcPct val="30000"/>
              </a:spcBef>
            </a:pPr>
            <a:r>
              <a:rPr lang="zh-CN" altLang="en-US" sz="2000"/>
              <a:t>便秘是由于各种原因引起的粪便在肠道内滞留时间过长，水分被过多吸收而造成粪便干结、坚硬和排便不畅或排便困难。</a:t>
            </a:r>
            <a:endParaRPr lang="zh-CN" altLang="en-US" sz="2000"/>
          </a:p>
          <a:p>
            <a:pPr>
              <a:lnSpc>
                <a:spcPct val="120000"/>
              </a:lnSpc>
              <a:spcBef>
                <a:spcPct val="30000"/>
              </a:spcBef>
            </a:pPr>
            <a:r>
              <a:rPr lang="zh-CN" altLang="en-US" sz="2800" b="1">
                <a:ea typeface="黑体" panose="02010609060101010101" charset="-122"/>
              </a:rPr>
              <a:t>原因</a:t>
            </a:r>
            <a:endParaRPr lang="zh-CN" altLang="en-US" sz="2800" b="1">
              <a:ea typeface="黑体" panose="02010609060101010101" charset="-122"/>
            </a:endParaRPr>
          </a:p>
          <a:p>
            <a:pPr>
              <a:lnSpc>
                <a:spcPct val="120000"/>
              </a:lnSpc>
              <a:spcBef>
                <a:spcPct val="30000"/>
              </a:spcBef>
            </a:pPr>
            <a:r>
              <a:rPr lang="zh-CN" altLang="en-US" sz="2000"/>
              <a:t>某些器质性病变、排便习惯不良、中枢神经系统功能障碍、强烈的情绪反应、各类直肠肛门手术、某些药物不合理的使用、饮食结构不合理、饮水量不足、滥用缓泻剂、栓剂、灌肠、长期卧床或活动减少等，均可抑制肠道功能而导致便秘的发生。</a:t>
            </a:r>
            <a:endParaRPr lang="zh-CN" altLang="en-US" sz="2000"/>
          </a:p>
        </p:txBody>
      </p:sp>
    </p:spTree>
  </p:cSld>
  <p:clrMapOvr>
    <a:masterClrMapping/>
  </p:clrMapOvr>
</p:sld>
</file>

<file path=ppt/slides/slide9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0F8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577" name="Rectangle 2"/>
          <p:cNvSpPr>
            <a:spLocks noGrp="1"/>
          </p:cNvSpPr>
          <p:nvPr>
            <p:ph type="title"/>
          </p:nvPr>
        </p:nvSpPr>
        <p:spPr>
          <a:ln/>
          <a:effectLst>
            <a:outerShdw dist="107763" dir="2699999" algn="ctr" rotWithShape="0">
              <a:schemeClr val="bg2">
                <a:alpha val="50000"/>
              </a:schemeClr>
            </a:outerShdw>
          </a:effectLst>
        </p:spPr>
        <p:txBody>
          <a:bodyPr wrap="square" lIns="91440" tIns="45720" rIns="91440" bIns="45720" anchor="ctr"/>
          <a:p>
            <a:r>
              <a:rPr lang="en-US" altLang="zh-CN">
                <a:ea typeface="华文新魏" charset="-122"/>
              </a:rPr>
              <a:t>15</a:t>
            </a:r>
            <a:r>
              <a:rPr lang="zh-CN" altLang="en-US">
                <a:ea typeface="华文新魏" charset="-122"/>
              </a:rPr>
              <a:t>、老年便秘</a:t>
            </a:r>
            <a:endParaRPr lang="zh-CN" altLang="en-US">
              <a:ea typeface="华文新魏" charset="-122"/>
            </a:endParaRPr>
          </a:p>
        </p:txBody>
      </p:sp>
      <p:sp>
        <p:nvSpPr>
          <p:cNvPr id="2578" name="Rectangle 3"/>
          <p:cNvSpPr/>
          <p:nvPr>
            <p:ph type="body"/>
          </p:nvPr>
        </p:nvSpPr>
        <p:spPr>
          <a:ln/>
        </p:spPr>
        <p:txBody>
          <a:bodyPr wrap="square" lIns="91440" tIns="45720" rIns="91440" bIns="45720" anchor="t"/>
          <a:p>
            <a:pPr>
              <a:lnSpc>
                <a:spcPct val="120000"/>
              </a:lnSpc>
              <a:spcBef>
                <a:spcPct val="30000"/>
              </a:spcBef>
            </a:pPr>
            <a:r>
              <a:rPr lang="zh-CN" altLang="en-US" sz="2400" b="1">
                <a:ea typeface="黑体" panose="02010609060101010101" charset="-122"/>
              </a:rPr>
              <a:t>危害</a:t>
            </a:r>
            <a:endParaRPr lang="zh-CN" altLang="en-US" sz="2400" b="1">
              <a:ea typeface="黑体" panose="02010609060101010101" charset="-122"/>
            </a:endParaRPr>
          </a:p>
          <a:p>
            <a:pPr>
              <a:lnSpc>
                <a:spcPct val="120000"/>
              </a:lnSpc>
              <a:spcBef>
                <a:spcPct val="30000"/>
              </a:spcBef>
            </a:pPr>
            <a:r>
              <a:rPr lang="zh-CN" altLang="en-US" sz="2000"/>
              <a:t>便秘常常使老人头痛、心烦、嗜睡、厌食和腹部胀满，影响老人营养、休息与健康。</a:t>
            </a:r>
            <a:endParaRPr lang="zh-CN" altLang="en-US" sz="2000"/>
          </a:p>
          <a:p>
            <a:pPr>
              <a:lnSpc>
                <a:spcPct val="120000"/>
              </a:lnSpc>
              <a:spcBef>
                <a:spcPct val="30000"/>
              </a:spcBef>
            </a:pPr>
            <a:r>
              <a:rPr lang="zh-CN" altLang="en-US" sz="2000"/>
              <a:t>便秘时用力排便对血压、心脏负荷的影响是正常排便时的</a:t>
            </a:r>
            <a:r>
              <a:rPr lang="zh-CN" altLang="zh-CN" sz="2000"/>
              <a:t>5</a:t>
            </a:r>
            <a:r>
              <a:rPr lang="zh-CN" altLang="en-US" sz="2000"/>
              <a:t>倍。便秘可以使患有心脑血管疾病的老年人发生意外，导致心绞痛、心肌梗塞、心律失常、脑血管破裂、心跳骤停发生。此外，用力排便还可使胸内压升高，老人呼吸形态发生变化，特别是患有慢性呼吸系统疾病的老人可导致窒息或呼吸衰竭。</a:t>
            </a:r>
            <a:endParaRPr lang="zh-CN" altLang="en-US" sz="2000"/>
          </a:p>
        </p:txBody>
      </p:sp>
    </p:spTree>
  </p:cSld>
  <p:clrMapOvr>
    <a:masterClrMapping/>
  </p:clrMapOvr>
</p:sld>
</file>

<file path=ppt/slides/slide9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0F8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581" name="Rectangle 2"/>
          <p:cNvSpPr>
            <a:spLocks noGrp="1"/>
          </p:cNvSpPr>
          <p:nvPr>
            <p:ph type="title"/>
          </p:nvPr>
        </p:nvSpPr>
        <p:spPr>
          <a:ln/>
          <a:effectLst>
            <a:outerShdw dist="107763" dir="2699999" algn="ctr" rotWithShape="0">
              <a:schemeClr val="bg2">
                <a:alpha val="50000"/>
              </a:schemeClr>
            </a:outerShdw>
          </a:effectLst>
        </p:spPr>
        <p:txBody>
          <a:bodyPr wrap="square" lIns="91440" tIns="45720" rIns="91440" bIns="45720" anchor="ctr"/>
          <a:p>
            <a:r>
              <a:rPr lang="en-US" altLang="zh-CN">
                <a:ea typeface="华文新魏" charset="-122"/>
              </a:rPr>
              <a:t>15</a:t>
            </a:r>
            <a:r>
              <a:rPr lang="zh-CN" altLang="en-US">
                <a:ea typeface="华文新魏" charset="-122"/>
              </a:rPr>
              <a:t>、老年便秘</a:t>
            </a:r>
            <a:endParaRPr lang="zh-CN" altLang="en-US">
              <a:ea typeface="华文新魏" charset="-122"/>
            </a:endParaRPr>
          </a:p>
        </p:txBody>
      </p:sp>
      <p:sp>
        <p:nvSpPr>
          <p:cNvPr id="2582" name="Rectangle 3"/>
          <p:cNvSpPr/>
          <p:nvPr>
            <p:ph type="body"/>
          </p:nvPr>
        </p:nvSpPr>
        <p:spPr>
          <a:ln/>
        </p:spPr>
        <p:txBody>
          <a:bodyPr wrap="square" lIns="91440" tIns="45720" rIns="91440" bIns="45720" anchor="t"/>
          <a:p>
            <a:pPr>
              <a:lnSpc>
                <a:spcPct val="120000"/>
              </a:lnSpc>
            </a:pPr>
            <a:r>
              <a:rPr lang="zh-CN" altLang="en-US" sz="2400" b="1">
                <a:ea typeface="黑体" panose="02010609060101010101" charset="-122"/>
              </a:rPr>
              <a:t>护理</a:t>
            </a:r>
            <a:endParaRPr lang="zh-CN" altLang="en-US" sz="2400" b="1">
              <a:ea typeface="黑体" panose="02010609060101010101" charset="-122"/>
            </a:endParaRPr>
          </a:p>
          <a:p>
            <a:pPr>
              <a:lnSpc>
                <a:spcPct val="120000"/>
              </a:lnSpc>
              <a:buFontTx/>
              <a:buChar char="•"/>
            </a:pPr>
            <a:r>
              <a:rPr lang="zh-CN" altLang="en-US" sz="2000"/>
              <a:t>调整饮食结构：增加纤维素类食物，如粗粮、蔬菜、水果等，促进胃肠蠕动，加速粪便在肠道移动，预防便秘。</a:t>
            </a:r>
            <a:endParaRPr lang="zh-CN" altLang="en-US" sz="2000"/>
          </a:p>
          <a:p>
            <a:pPr>
              <a:lnSpc>
                <a:spcPct val="120000"/>
              </a:lnSpc>
              <a:buFontTx/>
              <a:buChar char="•"/>
            </a:pPr>
            <a:r>
              <a:rPr lang="zh-CN" altLang="en-US" sz="2000"/>
              <a:t>适当补充液体：适当增加饮水，可增加大便的含水量，预防老年人便秘。目前多采用以下两种补液方法。</a:t>
            </a:r>
            <a:endParaRPr lang="zh-CN" altLang="en-US" sz="2000"/>
          </a:p>
          <a:p>
            <a:pPr>
              <a:lnSpc>
                <a:spcPct val="120000"/>
              </a:lnSpc>
              <a:buFontTx/>
              <a:buNone/>
            </a:pPr>
            <a:r>
              <a:rPr lang="zh-CN" altLang="en-US" sz="2000"/>
              <a:t>其一，每天清晨起床后空腹喝一杯</a:t>
            </a:r>
            <a:r>
              <a:rPr lang="zh-CN" altLang="zh-CN" sz="2000"/>
              <a:t>300</a:t>
            </a:r>
            <a:r>
              <a:rPr lang="zh-CN" altLang="en-US" sz="2000"/>
              <a:t>～</a:t>
            </a:r>
            <a:r>
              <a:rPr lang="zh-CN" altLang="zh-CN" sz="2000"/>
              <a:t>500</a:t>
            </a:r>
            <a:r>
              <a:rPr lang="zh-CN" altLang="en-US" sz="2000"/>
              <a:t>毫升加一汤匙蜂蜜的开水，然后再活动，这样不仅有利于增强胃肠道的功能，如果持之以恒，还能够起到美容、抗衰老的作用。</a:t>
            </a:r>
            <a:endParaRPr lang="zh-CN" altLang="en-US" sz="2000"/>
          </a:p>
          <a:p>
            <a:pPr>
              <a:lnSpc>
                <a:spcPct val="120000"/>
              </a:lnSpc>
              <a:buFontTx/>
              <a:buNone/>
            </a:pPr>
            <a:r>
              <a:rPr lang="zh-CN" altLang="en-US" sz="2000"/>
              <a:t>其二，水果汁。梅子汁对于大多数人而言是一种天然的缓泻剂，还有杏汁、柠檬汁、橘子汁等都具有刺激肠蠕动的作用．经常饮用可以达到预防和治疗便秘的疗效。</a:t>
            </a:r>
            <a:endParaRPr lang="zh-CN" altLang="en-US" sz="2000"/>
          </a:p>
        </p:txBody>
      </p:sp>
    </p:spTree>
  </p:cSld>
  <p:clrMapOvr>
    <a:masterClrMapping/>
  </p:clrMapOvr>
</p:sld>
</file>

<file path=ppt/slides/slide9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0F8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585" name="Rectangle 2"/>
          <p:cNvSpPr>
            <a:spLocks noGrp="1"/>
          </p:cNvSpPr>
          <p:nvPr>
            <p:ph type="title"/>
          </p:nvPr>
        </p:nvSpPr>
        <p:spPr>
          <a:ln/>
          <a:effectLst>
            <a:outerShdw dist="107763" dir="2699999" algn="ctr" rotWithShape="0">
              <a:schemeClr val="bg2">
                <a:alpha val="50000"/>
              </a:schemeClr>
            </a:outerShdw>
          </a:effectLst>
        </p:spPr>
        <p:txBody>
          <a:bodyPr wrap="square" lIns="91440" tIns="45720" rIns="91440" bIns="45720" anchor="ctr"/>
          <a:p>
            <a:r>
              <a:rPr lang="en-US" altLang="zh-CN">
                <a:ea typeface="华文新魏" charset="-122"/>
              </a:rPr>
              <a:t>15</a:t>
            </a:r>
            <a:r>
              <a:rPr lang="zh-CN" altLang="en-US">
                <a:ea typeface="华文新魏" charset="-122"/>
              </a:rPr>
              <a:t>、老年便秘</a:t>
            </a:r>
            <a:endParaRPr lang="zh-CN" altLang="en-US">
              <a:ea typeface="华文新魏" charset="-122"/>
            </a:endParaRPr>
          </a:p>
        </p:txBody>
      </p:sp>
      <p:sp>
        <p:nvSpPr>
          <p:cNvPr id="2586" name="Rectangle 3"/>
          <p:cNvSpPr/>
          <p:nvPr>
            <p:ph type="body"/>
          </p:nvPr>
        </p:nvSpPr>
        <p:spPr>
          <a:xfrm>
            <a:off x="487363" y="1649413"/>
            <a:ext cx="8780462" cy="4664075"/>
          </a:xfrm>
          <a:ln/>
        </p:spPr>
        <p:txBody>
          <a:bodyPr wrap="square" lIns="91440" tIns="45720" rIns="91440" bIns="45720" anchor="t"/>
          <a:p>
            <a:pPr marL="457200" indent="-457200">
              <a:lnSpc>
                <a:spcPct val="120000"/>
              </a:lnSpc>
              <a:spcBef>
                <a:spcPct val="30000"/>
              </a:spcBef>
              <a:buFontTx/>
              <a:buChar char="•"/>
            </a:pPr>
            <a:r>
              <a:rPr lang="zh-CN" altLang="en-US" sz="2000"/>
              <a:t>运动防便秘：运动能增强腹肌的张力，促进排便。</a:t>
            </a:r>
            <a:endParaRPr lang="zh-CN" altLang="en-US" sz="2000"/>
          </a:p>
          <a:p>
            <a:pPr marL="457200" indent="-457200">
              <a:lnSpc>
                <a:spcPct val="120000"/>
              </a:lnSpc>
              <a:spcBef>
                <a:spcPct val="30000"/>
              </a:spcBef>
              <a:buFontTx/>
              <a:buNone/>
            </a:pPr>
            <a:r>
              <a:rPr lang="zh-CN" altLang="en-US" sz="2000"/>
              <a:t>（</a:t>
            </a:r>
            <a:r>
              <a:rPr lang="zh-CN" altLang="zh-CN" sz="2000"/>
              <a:t>1</a:t>
            </a:r>
            <a:r>
              <a:rPr lang="zh-CN" altLang="en-US" sz="2000"/>
              <a:t>）每天从事适量运动。如饭后半个小时散步等。</a:t>
            </a:r>
            <a:endParaRPr lang="zh-CN" altLang="en-US" sz="2000"/>
          </a:p>
          <a:p>
            <a:pPr marL="457200" indent="-457200">
              <a:lnSpc>
                <a:spcPct val="120000"/>
              </a:lnSpc>
              <a:spcBef>
                <a:spcPct val="30000"/>
              </a:spcBef>
              <a:buFontTx/>
              <a:buNone/>
            </a:pPr>
            <a:r>
              <a:rPr lang="zh-CN" altLang="en-US" sz="2000"/>
              <a:t>（</a:t>
            </a:r>
            <a:r>
              <a:rPr lang="zh-CN" altLang="zh-CN" sz="2000"/>
              <a:t>2</a:t>
            </a:r>
            <a:r>
              <a:rPr lang="zh-CN" altLang="en-US" sz="2000"/>
              <a:t>）指导老人做增强腹肌的运动。</a:t>
            </a:r>
            <a:endParaRPr lang="zh-CN" altLang="en-US" sz="2000"/>
          </a:p>
          <a:p>
            <a:pPr marL="457200" indent="-457200">
              <a:lnSpc>
                <a:spcPct val="120000"/>
              </a:lnSpc>
              <a:spcBef>
                <a:spcPct val="30000"/>
              </a:spcBef>
              <a:buFontTx/>
              <a:buNone/>
            </a:pPr>
            <a:r>
              <a:rPr lang="zh-CN" altLang="zh-CN" sz="2000"/>
              <a:t>       </a:t>
            </a:r>
            <a:r>
              <a:rPr lang="zh-CN" altLang="en-US" sz="2000"/>
              <a:t>其方法是：嘱老人平卧或站立，尽可能地收缩腹肌</a:t>
            </a:r>
            <a:r>
              <a:rPr lang="zh-CN" altLang="zh-CN" sz="2000"/>
              <a:t>10</a:t>
            </a:r>
            <a:r>
              <a:rPr lang="zh-CN" altLang="en-US" sz="2000"/>
              <a:t>秒钟，然后放松，视老人情况每个动作做</a:t>
            </a:r>
            <a:r>
              <a:rPr lang="zh-CN" altLang="zh-CN" sz="2000"/>
              <a:t>5</a:t>
            </a:r>
            <a:r>
              <a:rPr lang="zh-CN" altLang="en-US" sz="2000"/>
              <a:t>～</a:t>
            </a:r>
            <a:r>
              <a:rPr lang="zh-CN" altLang="zh-CN" sz="2000"/>
              <a:t>10</a:t>
            </a:r>
            <a:r>
              <a:rPr lang="zh-CN" altLang="en-US" sz="2000"/>
              <a:t>次或</a:t>
            </a:r>
            <a:r>
              <a:rPr lang="zh-CN" altLang="zh-CN" sz="2000"/>
              <a:t>10</a:t>
            </a:r>
            <a:r>
              <a:rPr lang="zh-CN" altLang="en-US" sz="2000"/>
              <a:t>－</a:t>
            </a:r>
            <a:r>
              <a:rPr lang="zh-CN" altLang="zh-CN" sz="2000"/>
              <a:t>20</a:t>
            </a:r>
            <a:r>
              <a:rPr lang="zh-CN" altLang="en-US" sz="2000"/>
              <a:t>次，每天</a:t>
            </a:r>
            <a:r>
              <a:rPr lang="zh-CN" altLang="zh-CN" sz="2000"/>
              <a:t>3-4</a:t>
            </a:r>
            <a:r>
              <a:rPr lang="zh-CN" altLang="en-US" sz="2000"/>
              <a:t>次，长期坚持。患有高血压、冠心病的老人应慎重做此项活动，以防意外。</a:t>
            </a:r>
            <a:endParaRPr lang="zh-CN" altLang="en-US" sz="2000"/>
          </a:p>
          <a:p>
            <a:pPr marL="457200" indent="-457200">
              <a:lnSpc>
                <a:spcPct val="120000"/>
              </a:lnSpc>
              <a:spcBef>
                <a:spcPct val="30000"/>
              </a:spcBef>
              <a:buFontTx/>
              <a:buNone/>
            </a:pPr>
            <a:r>
              <a:rPr lang="zh-CN" altLang="en-US" sz="2000"/>
              <a:t>（</a:t>
            </a:r>
            <a:r>
              <a:rPr lang="zh-CN" altLang="zh-CN" sz="2000"/>
              <a:t>3</a:t>
            </a:r>
            <a:r>
              <a:rPr lang="zh-CN" altLang="en-US" sz="2000"/>
              <a:t>）卧床老人床上按揉腹部，进肠蠕动。</a:t>
            </a:r>
            <a:endParaRPr lang="zh-CN" altLang="en-US" sz="2000"/>
          </a:p>
          <a:p>
            <a:pPr marL="457200" indent="-457200">
              <a:lnSpc>
                <a:spcPct val="120000"/>
              </a:lnSpc>
              <a:spcBef>
                <a:spcPct val="30000"/>
              </a:spcBef>
              <a:buFontTx/>
              <a:buChar char="•"/>
            </a:pPr>
            <a:r>
              <a:rPr lang="zh-CN" altLang="en-US" sz="2000"/>
              <a:t>养成排便习惯：</a:t>
            </a:r>
            <a:endParaRPr lang="zh-CN" altLang="en-US" sz="2000"/>
          </a:p>
        </p:txBody>
      </p:sp>
      <p:pic>
        <p:nvPicPr>
          <p:cNvPr id="2587" name="Picture 4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629400" y="4349750"/>
            <a:ext cx="1528763" cy="2484438"/>
          </a:xfrm>
          <a:prstGeom prst="rect">
            <a:avLst/>
          </a:prstGeom>
          <a:noFill/>
          <a:ln w="9525">
            <a:noFill/>
          </a:ln>
        </p:spPr>
      </p:pic>
    </p:spTree>
  </p:cSld>
  <p:clrMapOvr>
    <a:masterClrMapping/>
  </p:clrMapOvr>
</p:sld>
</file>

<file path=ppt/slides/slide9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0F8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590" name="Rectangle 2"/>
          <p:cNvSpPr>
            <a:spLocks noGrp="1"/>
          </p:cNvSpPr>
          <p:nvPr>
            <p:ph type="title"/>
          </p:nvPr>
        </p:nvSpPr>
        <p:spPr>
          <a:ln/>
          <a:effectLst>
            <a:outerShdw dist="107763" dir="2699999" algn="ctr" rotWithShape="0">
              <a:schemeClr val="bg2">
                <a:alpha val="50000"/>
              </a:schemeClr>
            </a:outerShdw>
          </a:effectLst>
        </p:spPr>
        <p:txBody>
          <a:bodyPr wrap="square" lIns="91440" tIns="45720" rIns="91440" bIns="45720" anchor="ctr"/>
          <a:p>
            <a:r>
              <a:rPr lang="en-US" altLang="zh-CN">
                <a:ea typeface="华文新魏" charset="-122"/>
              </a:rPr>
              <a:t>15</a:t>
            </a:r>
            <a:r>
              <a:rPr lang="zh-CN" altLang="en-US">
                <a:ea typeface="华文新魏" charset="-122"/>
              </a:rPr>
              <a:t>、老年便秘</a:t>
            </a:r>
            <a:endParaRPr lang="zh-CN" altLang="en-US">
              <a:ea typeface="华文新魏" charset="-122"/>
            </a:endParaRPr>
          </a:p>
        </p:txBody>
      </p:sp>
      <p:sp>
        <p:nvSpPr>
          <p:cNvPr id="2591" name="Rectangle 3"/>
          <p:cNvSpPr/>
          <p:nvPr>
            <p:ph type="body"/>
          </p:nvPr>
        </p:nvSpPr>
        <p:spPr>
          <a:ln/>
        </p:spPr>
        <p:txBody>
          <a:bodyPr wrap="square" lIns="91440" tIns="45720" rIns="91440" bIns="45720" anchor="t"/>
          <a:p>
            <a:pPr marL="0" indent="0">
              <a:lnSpc>
                <a:spcPct val="120000"/>
              </a:lnSpc>
              <a:spcBef>
                <a:spcPct val="30000"/>
              </a:spcBef>
              <a:buFontTx/>
              <a:buChar char="•"/>
            </a:pPr>
            <a:r>
              <a:rPr lang="zh-CN" altLang="zh-CN" sz="1800"/>
              <a:t>   </a:t>
            </a:r>
            <a:r>
              <a:rPr lang="zh-CN" altLang="en-US" sz="1800"/>
              <a:t>缓泻剂的应用：常用的缓泻剂有中药番茄叶（每次</a:t>
            </a:r>
            <a:r>
              <a:rPr lang="zh-CN" altLang="zh-CN" sz="1800"/>
              <a:t>6</a:t>
            </a:r>
            <a:r>
              <a:rPr lang="zh-CN" altLang="en-US" sz="1800"/>
              <a:t>克，泡水当茶饮用）、大黄苏打片、麻仁丸和果导片等，应遵医嘱服用。食用香油也是非常好的缓泻剂，每次口服</a:t>
            </a:r>
            <a:r>
              <a:rPr lang="zh-CN" altLang="zh-CN" sz="1800"/>
              <a:t>10</a:t>
            </a:r>
            <a:r>
              <a:rPr lang="zh-CN" altLang="en-US" sz="1800"/>
              <a:t>毫升，每天</a:t>
            </a:r>
            <a:r>
              <a:rPr lang="zh-CN" altLang="zh-CN" sz="1800"/>
              <a:t>2</a:t>
            </a:r>
            <a:r>
              <a:rPr lang="zh-CN" altLang="en-US" sz="1800"/>
              <a:t>次。若上述方法不能奏效，可以采用下列方法：</a:t>
            </a:r>
            <a:endParaRPr lang="zh-CN" altLang="en-US" sz="1800"/>
          </a:p>
          <a:p>
            <a:pPr marL="0" indent="0">
              <a:lnSpc>
                <a:spcPct val="120000"/>
              </a:lnSpc>
              <a:spcBef>
                <a:spcPct val="30000"/>
              </a:spcBef>
              <a:buFontTx/>
              <a:buNone/>
            </a:pPr>
            <a:r>
              <a:rPr lang="zh-CN" altLang="en-US" sz="1800"/>
              <a:t>（</a:t>
            </a:r>
            <a:r>
              <a:rPr lang="zh-CN" altLang="zh-CN" sz="1800"/>
              <a:t>1</a:t>
            </a:r>
            <a:r>
              <a:rPr lang="zh-CN" altLang="en-US" sz="1800"/>
              <a:t>）开塞露通便法：</a:t>
            </a:r>
            <a:endParaRPr lang="zh-CN" altLang="en-US" sz="1800"/>
          </a:p>
          <a:p>
            <a:pPr marL="0" indent="0">
              <a:lnSpc>
                <a:spcPct val="120000"/>
              </a:lnSpc>
              <a:spcBef>
                <a:spcPct val="30000"/>
              </a:spcBef>
              <a:buFontTx/>
              <a:buNone/>
            </a:pPr>
            <a:r>
              <a:rPr lang="zh-CN" altLang="zh-CN" sz="1800"/>
              <a:t>1</a:t>
            </a:r>
            <a:r>
              <a:rPr lang="zh-CN" altLang="en-US" sz="1800"/>
              <a:t>）老人取左侧卧位，右腿前曲，脱下一支裤腿，暴露肛门。</a:t>
            </a:r>
            <a:endParaRPr lang="zh-CN" altLang="en-US" sz="1800"/>
          </a:p>
          <a:p>
            <a:pPr marL="0" indent="0">
              <a:lnSpc>
                <a:spcPct val="120000"/>
              </a:lnSpc>
              <a:spcBef>
                <a:spcPct val="30000"/>
              </a:spcBef>
              <a:buFontTx/>
              <a:buNone/>
            </a:pPr>
            <a:r>
              <a:rPr lang="zh-CN" altLang="zh-CN" sz="1800"/>
              <a:t>2</a:t>
            </a:r>
            <a:r>
              <a:rPr lang="zh-CN" altLang="en-US" sz="1800"/>
              <a:t>）剪开开塞露前端流出口，注意不能多剪，以药液能挤出为宜，修圆流出口，以免损伤肛门，挤出少量液体，润滑前端。</a:t>
            </a:r>
            <a:endParaRPr lang="zh-CN" altLang="en-US" sz="1800"/>
          </a:p>
          <a:p>
            <a:pPr marL="0" indent="0">
              <a:lnSpc>
                <a:spcPct val="120000"/>
              </a:lnSpc>
              <a:spcBef>
                <a:spcPct val="30000"/>
              </a:spcBef>
              <a:buFontTx/>
              <a:buNone/>
            </a:pPr>
            <a:r>
              <a:rPr lang="zh-CN" altLang="zh-CN" sz="1800"/>
              <a:t>3</a:t>
            </a:r>
            <a:r>
              <a:rPr lang="zh-CN" altLang="en-US" sz="1800"/>
              <a:t>）嘱老人张口深呼吸，勿屏气，全身放松，操作者左手将老人肛门撑开，右手持开塞露沿直肠壁插入肛门，用力将药液一次性挤入。</a:t>
            </a:r>
            <a:endParaRPr lang="zh-CN" altLang="en-US" sz="1800"/>
          </a:p>
          <a:p>
            <a:pPr marL="0" indent="0">
              <a:lnSpc>
                <a:spcPct val="120000"/>
              </a:lnSpc>
              <a:spcBef>
                <a:spcPct val="30000"/>
              </a:spcBef>
              <a:buFontTx/>
              <a:buNone/>
            </a:pPr>
            <a:r>
              <a:rPr lang="zh-CN" altLang="zh-CN" sz="1800"/>
              <a:t>4</a:t>
            </a:r>
            <a:r>
              <a:rPr lang="zh-CN" altLang="en-US" sz="1800"/>
              <a:t>）缓缓拔出开塞露，用手纸按压肛门</a:t>
            </a:r>
            <a:r>
              <a:rPr lang="zh-CN" altLang="zh-CN" sz="1800"/>
              <a:t>5</a:t>
            </a:r>
            <a:r>
              <a:rPr lang="zh-CN" altLang="en-US" sz="1800"/>
              <a:t>分钟，嘱老人尽量保留药液</a:t>
            </a:r>
            <a:r>
              <a:rPr lang="zh-CN" altLang="zh-CN" sz="1800"/>
              <a:t>10</a:t>
            </a:r>
            <a:r>
              <a:rPr lang="zh-CN" altLang="en-US" sz="1800"/>
              <a:t>分钟左右。</a:t>
            </a:r>
            <a:endParaRPr lang="zh-CN" altLang="en-US" sz="1800"/>
          </a:p>
          <a:p>
            <a:pPr marL="0" indent="0">
              <a:lnSpc>
                <a:spcPct val="120000"/>
              </a:lnSpc>
              <a:spcBef>
                <a:spcPct val="30000"/>
              </a:spcBef>
              <a:buFontTx/>
              <a:buNone/>
            </a:pPr>
            <a:r>
              <a:rPr lang="zh-CN" altLang="zh-CN" sz="1800"/>
              <a:t>5</a:t>
            </a:r>
            <a:r>
              <a:rPr lang="zh-CN" altLang="en-US" sz="1800"/>
              <a:t>）老人有便意后，协助人入厕，或床上便盆排泄。</a:t>
            </a:r>
            <a:endParaRPr lang="zh-CN" altLang="en-US" sz="1800"/>
          </a:p>
        </p:txBody>
      </p:sp>
    </p:spTree>
  </p:cSld>
  <p:clrMapOvr>
    <a:masterClrMapping/>
  </p:clrMapOvr>
</p:sld>
</file>

<file path=ppt/slides/slide9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0F8FF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594" name="Picture 5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44488" y="4572000"/>
            <a:ext cx="3143250" cy="2085975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2595" name="Rectangle 2"/>
          <p:cNvSpPr/>
          <p:nvPr>
            <p:ph type="title"/>
          </p:nvPr>
        </p:nvSpPr>
        <p:spPr>
          <a:ln/>
        </p:spPr>
        <p:txBody>
          <a:bodyPr wrap="square" lIns="91440" tIns="45720" rIns="91440" bIns="45720" anchor="ctr"/>
          <a:p>
            <a:r>
              <a:rPr lang="zh-CN" altLang="en-US" sz="3200">
                <a:ea typeface="楷体_GB2312" charset="-122"/>
              </a:rPr>
              <a:t>第五节、老年人营养需求及饮食种类</a:t>
            </a:r>
            <a:endParaRPr lang="zh-CN" altLang="en-US" sz="3200">
              <a:ea typeface="楷体_GB2312" charset="-122"/>
            </a:endParaRPr>
          </a:p>
        </p:txBody>
      </p:sp>
      <p:sp>
        <p:nvSpPr>
          <p:cNvPr id="2596" name="Rectangle 3"/>
          <p:cNvSpPr/>
          <p:nvPr>
            <p:ph type="body"/>
          </p:nvPr>
        </p:nvSpPr>
        <p:spPr>
          <a:xfrm>
            <a:off x="1647825" y="2495550"/>
            <a:ext cx="8761413" cy="3773488"/>
          </a:xfrm>
          <a:ln/>
        </p:spPr>
        <p:txBody>
          <a:bodyPr wrap="square" lIns="91440" tIns="45720" rIns="91440" bIns="45720" anchor="t"/>
          <a:p>
            <a:pPr>
              <a:buNone/>
            </a:pPr>
            <a:r>
              <a:rPr lang="zh-CN" altLang="en-US" sz="2800">
                <a:ea typeface="楷体_GB2312" charset="-122"/>
              </a:rPr>
              <a:t>食物全面多样化，荤素搭配要合理；</a:t>
            </a:r>
            <a:endParaRPr lang="zh-CN" altLang="en-US" sz="2800">
              <a:ea typeface="楷体_GB2312" charset="-122"/>
            </a:endParaRPr>
          </a:p>
          <a:p>
            <a:pPr>
              <a:buNone/>
            </a:pPr>
            <a:r>
              <a:rPr lang="zh-CN" altLang="en-US" sz="2800">
                <a:ea typeface="楷体_GB2312" charset="-122"/>
              </a:rPr>
              <a:t>少食多餐要定时，食物清淡不吃素；</a:t>
            </a:r>
            <a:endParaRPr lang="zh-CN" altLang="en-US" sz="2800">
              <a:ea typeface="楷体_GB2312" charset="-122"/>
            </a:endParaRPr>
          </a:p>
          <a:p>
            <a:pPr>
              <a:buNone/>
            </a:pPr>
            <a:r>
              <a:rPr lang="zh-CN" altLang="en-US" sz="2800">
                <a:ea typeface="楷体_GB2312" charset="-122"/>
              </a:rPr>
              <a:t>饭菜烹调宜软烂，温度咸淡要适宜；</a:t>
            </a:r>
            <a:endParaRPr lang="zh-CN" altLang="en-US" sz="2800">
              <a:ea typeface="楷体_GB2312" charset="-122"/>
            </a:endParaRPr>
          </a:p>
          <a:p>
            <a:pPr>
              <a:buNone/>
            </a:pPr>
            <a:r>
              <a:rPr lang="zh-CN" altLang="en-US" sz="2800">
                <a:ea typeface="楷体_GB2312" charset="-122"/>
              </a:rPr>
              <a:t>瓜果蔬菜要多吃，饮食有节不暴食；</a:t>
            </a:r>
            <a:endParaRPr lang="zh-CN" altLang="en-US" sz="2800">
              <a:ea typeface="楷体_GB2312" charset="-122"/>
            </a:endParaRPr>
          </a:p>
          <a:p>
            <a:pPr>
              <a:buNone/>
            </a:pPr>
            <a:r>
              <a:rPr lang="zh-CN" altLang="en-US" sz="2800">
                <a:ea typeface="楷体_GB2312" charset="-122"/>
              </a:rPr>
              <a:t>食量饮茶勿吸烟，慎吃油炸、熏腌、酱、冷食。</a:t>
            </a:r>
            <a:endParaRPr lang="zh-CN" altLang="en-US" sz="2800">
              <a:ea typeface="楷体_GB2312" charset="-122"/>
            </a:endParaRPr>
          </a:p>
        </p:txBody>
      </p:sp>
      <p:sp>
        <p:nvSpPr>
          <p:cNvPr id="2597" name="Text Box 4"/>
          <p:cNvSpPr/>
          <p:nvPr/>
        </p:nvSpPr>
        <p:spPr>
          <a:xfrm>
            <a:off x="1647825" y="1455738"/>
            <a:ext cx="6669088" cy="471487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p>
            <a:pPr algn="ctr">
              <a:spcBef>
                <a:spcPct val="50000"/>
              </a:spcBef>
            </a:pPr>
            <a:r>
              <a:rPr lang="zh-CN" altLang="en-US" sz="2400" b="1">
                <a:solidFill>
                  <a:srgbClr val="FF3300"/>
                </a:solidFill>
                <a:ea typeface="楷体_GB2312" charset="-122"/>
              </a:rPr>
              <a:t>老年人基本饮食原则</a:t>
            </a:r>
            <a:endParaRPr lang="zh-CN" altLang="en-US" sz="2400" b="1">
              <a:solidFill>
                <a:srgbClr val="FF3300"/>
              </a:solidFill>
              <a:ea typeface="楷体_GB2312" charset="-122"/>
            </a:endParaRPr>
          </a:p>
        </p:txBody>
      </p:sp>
    </p:spTree>
  </p:cSld>
  <p:clrMapOvr>
    <a:masterClrMapping/>
  </p:clrMapOvr>
</p:sld>
</file>

<file path=ppt/slides/slide9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0F8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600" name="Text Box 2"/>
          <p:cNvSpPr/>
          <p:nvPr/>
        </p:nvSpPr>
        <p:spPr>
          <a:xfrm>
            <a:off x="7243763" y="1604963"/>
            <a:ext cx="1624012" cy="4748212"/>
          </a:xfrm>
          <a:prstGeom prst="rect">
            <a:avLst/>
          </a:prstGeom>
          <a:noFill/>
          <a:ln w="9525">
            <a:noFill/>
          </a:ln>
        </p:spPr>
        <p:txBody>
          <a:bodyPr vert="eaVert">
            <a:spAutoFit/>
          </a:bodyPr>
          <a:p>
            <a:pPr>
              <a:spcBef>
                <a:spcPct val="50000"/>
              </a:spcBef>
            </a:pPr>
            <a:r>
              <a:rPr lang="zh-CN" altLang="en-US" sz="8800" b="1">
                <a:ea typeface="楷体_GB2312" charset="-122"/>
              </a:rPr>
              <a:t>谢谢！</a:t>
            </a:r>
            <a:endParaRPr lang="zh-CN" altLang="en-US" sz="8800" b="1">
              <a:ea typeface="楷体_GB2312" charset="-122"/>
            </a:endParaRPr>
          </a:p>
        </p:txBody>
      </p:sp>
    </p:spTree>
  </p:cSld>
  <p:clrMapOvr>
    <a:masterClrMapping/>
  </p:clrMapOvr>
</p:sld>
</file>

<file path=ppt/tags/tag1.xml><?xml version="1.0" encoding="utf-8"?>
<p:tagLst xmlns:p="http://schemas.openxmlformats.org/presentationml/2006/main">
  <p:tag name="AS_NET" val="4.0.30319.42000"/>
  <p:tag name="AS_OS" val="Microsoft Windows NT 6.2.9200.0"/>
  <p:tag name="AS_RELEASE_DATE" val="2016.09.30"/>
  <p:tag name="AS_TITLE" val="Aspose.Slides for .NET 2.0"/>
  <p:tag name="AS_VERSION" val="16.9.0.0"/>
</p:tagLst>
</file>

<file path=ppt/theme/theme1.xml><?xml version="1.0" encoding="utf-8"?>
<a:theme xmlns:a="http://schemas.openxmlformats.org/drawingml/2006/main" name="Office 主题">
  <a:themeElements>
    <a:clrScheme name="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FFFFFF"/>
      </a:accent3>
      <a:accent4>
        <a:srgbClr val="000000"/>
      </a:accent4>
      <a:accent5>
        <a:srgbClr val="B3C1DA"/>
      </a:accent5>
      <a:accent6>
        <a:srgbClr val="AC4744"/>
      </a:accent6>
      <a:hlink>
        <a:srgbClr val="0000FF"/>
      </a:hlink>
      <a:folHlink>
        <a:srgbClr val="800080"/>
      </a:folHlink>
    </a:clrScheme>
    <a:fontScheme name="">
      <a:majorFont>
        <a:latin typeface="Calibri"/>
        <a:ea typeface="Arial"/>
        <a:cs typeface=""/>
      </a:majorFont>
      <a:minorFont>
        <a:latin typeface="Calibri"/>
        <a:ea typeface="Arial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">
  <a:themeElements>
    <a:clrScheme name="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FFFFFF"/>
      </a:accent3>
      <a:accent4>
        <a:srgbClr val="000000"/>
      </a:accent4>
      <a:accent5>
        <a:srgbClr val="B3C1DA"/>
      </a:accent5>
      <a:accent6>
        <a:srgbClr val="AC4744"/>
      </a:accent6>
      <a:hlink>
        <a:srgbClr val="0000FF"/>
      </a:hlink>
      <a:folHlink>
        <a:srgbClr val="800080"/>
      </a:folHlink>
    </a:clrScheme>
    <a:fontScheme name="Cambria-Calibri">
      <a:majorFont>
        <a:latin typeface="Cambria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明朝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2007-2010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atMod val="350000"/>
                <a:shade val="99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15558</Words>
  <Application>WPS 演示</Application>
  <PresentationFormat>Экран</PresentationFormat>
  <Paragraphs>1152</Paragraphs>
  <Slides>95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13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95</vt:i4>
      </vt:variant>
    </vt:vector>
  </HeadingPairs>
  <TitlesOfParts>
    <vt:vector size="109" baseType="lpstr">
      <vt:lpstr>Arial</vt:lpstr>
      <vt:lpstr>宋体</vt:lpstr>
      <vt:lpstr>Wingdings</vt:lpstr>
      <vt:lpstr>Calibri</vt:lpstr>
      <vt:lpstr>Arial</vt:lpstr>
      <vt:lpstr>楷体_GB2312</vt:lpstr>
      <vt:lpstr>新宋体</vt:lpstr>
      <vt:lpstr>Franklin Gothic Medium</vt:lpstr>
      <vt:lpstr>微软雅黑</vt:lpstr>
      <vt:lpstr>黑体</vt:lpstr>
      <vt:lpstr>华文新魏</vt:lpstr>
      <vt:lpstr>隶书</vt:lpstr>
      <vt:lpstr>Arial Unicode MS</vt:lpstr>
      <vt:lpstr>Office 主题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幻灯片 1</dc:title>
  <dc:creator>bj</dc:creator>
  <cp:lastModifiedBy>玉婷</cp:lastModifiedBy>
  <cp:revision>141</cp:revision>
  <dcterms:created xsi:type="dcterms:W3CDTF">2013-10-30T09:04:50Z</dcterms:created>
  <dcterms:modified xsi:type="dcterms:W3CDTF">2021-01-25T06:49:59Z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2052-11.1.0.10314</vt:lpwstr>
  </property>
</Properties>
</file>