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gif" ContentType="image/gi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362" r:id="rId3"/>
    <p:sldId id="363" r:id="rId4"/>
    <p:sldId id="321" r:id="rId5"/>
    <p:sldId id="322" r:id="rId6"/>
    <p:sldId id="323" r:id="rId7"/>
    <p:sldId id="324" r:id="rId8"/>
    <p:sldId id="325" r:id="rId9"/>
    <p:sldId id="326" r:id="rId10"/>
    <p:sldId id="327" r:id="rId11"/>
    <p:sldId id="328" r:id="rId12"/>
    <p:sldId id="339" r:id="rId13"/>
    <p:sldId id="340" r:id="rId14"/>
    <p:sldId id="341" r:id="rId15"/>
    <p:sldId id="342" r:id="rId16"/>
    <p:sldId id="553" r:id="rId17"/>
    <p:sldId id="554" r:id="rId18"/>
    <p:sldId id="343" r:id="rId19"/>
    <p:sldId id="344" r:id="rId20"/>
    <p:sldId id="345" r:id="rId21"/>
    <p:sldId id="346" r:id="rId22"/>
    <p:sldId id="347" r:id="rId23"/>
    <p:sldId id="348" r:id="rId24"/>
    <p:sldId id="349" r:id="rId25"/>
    <p:sldId id="350" r:id="rId26"/>
    <p:sldId id="351" r:id="rId27"/>
    <p:sldId id="352" r:id="rId28"/>
    <p:sldId id="407" r:id="rId29"/>
    <p:sldId id="408" r:id="rId30"/>
    <p:sldId id="409" r:id="rId31"/>
    <p:sldId id="410" r:id="rId32"/>
    <p:sldId id="411" r:id="rId33"/>
    <p:sldId id="412" r:id="rId34"/>
    <p:sldId id="413" r:id="rId35"/>
    <p:sldId id="414" r:id="rId36"/>
    <p:sldId id="415" r:id="rId37"/>
    <p:sldId id="416" r:id="rId38"/>
    <p:sldId id="417" r:id="rId39"/>
    <p:sldId id="418" r:id="rId40"/>
    <p:sldId id="419" r:id="rId41"/>
    <p:sldId id="420" r:id="rId42"/>
    <p:sldId id="421" r:id="rId43"/>
    <p:sldId id="422" r:id="rId45"/>
    <p:sldId id="423" r:id="rId46"/>
    <p:sldId id="258" r:id="rId47"/>
    <p:sldId id="260" r:id="rId48"/>
    <p:sldId id="266" r:id="rId49"/>
    <p:sldId id="268" r:id="rId50"/>
    <p:sldId id="274" r:id="rId51"/>
    <p:sldId id="269" r:id="rId52"/>
    <p:sldId id="270" r:id="rId53"/>
    <p:sldId id="271" r:id="rId54"/>
    <p:sldId id="355" r:id="rId55"/>
    <p:sldId id="356" r:id="rId56"/>
    <p:sldId id="357" r:id="rId57"/>
    <p:sldId id="358" r:id="rId58"/>
    <p:sldId id="359" r:id="rId59"/>
    <p:sldId id="360" r:id="rId60"/>
    <p:sldId id="361" r:id="rId61"/>
    <p:sldId id="275" r:id="rId62"/>
    <p:sldId id="276" r:id="rId63"/>
    <p:sldId id="277" r:id="rId64"/>
    <p:sldId id="278" r:id="rId65"/>
    <p:sldId id="279" r:id="rId66"/>
    <p:sldId id="280" r:id="rId67"/>
    <p:sldId id="281" r:id="rId68"/>
    <p:sldId id="282" r:id="rId69"/>
    <p:sldId id="283" r:id="rId70"/>
    <p:sldId id="284" r:id="rId71"/>
    <p:sldId id="285" r:id="rId72"/>
    <p:sldId id="286" r:id="rId73"/>
    <p:sldId id="287" r:id="rId74"/>
    <p:sldId id="288" r:id="rId75"/>
    <p:sldId id="289" r:id="rId76"/>
    <p:sldId id="290" r:id="rId77"/>
    <p:sldId id="291" r:id="rId78"/>
    <p:sldId id="292" r:id="rId79"/>
    <p:sldId id="293" r:id="rId80"/>
    <p:sldId id="294" r:id="rId81"/>
    <p:sldId id="295" r:id="rId82"/>
    <p:sldId id="296" r:id="rId83"/>
    <p:sldId id="297" r:id="rId84"/>
    <p:sldId id="298" r:id="rId85"/>
    <p:sldId id="299" r:id="rId86"/>
    <p:sldId id="300" r:id="rId87"/>
    <p:sldId id="301" r:id="rId88"/>
    <p:sldId id="329" r:id="rId89"/>
    <p:sldId id="330" r:id="rId90"/>
    <p:sldId id="331" r:id="rId91"/>
    <p:sldId id="332" r:id="rId92"/>
    <p:sldId id="333" r:id="rId93"/>
    <p:sldId id="334" r:id="rId94"/>
    <p:sldId id="335" r:id="rId95"/>
    <p:sldId id="336" r:id="rId96"/>
    <p:sldId id="337" r:id="rId97"/>
    <p:sldId id="338" r:id="rId98"/>
    <p:sldId id="406" r:id="rId99"/>
    <p:sldId id="399" r:id="rId100"/>
    <p:sldId id="400" r:id="rId101"/>
    <p:sldId id="401" r:id="rId102"/>
    <p:sldId id="402" r:id="rId103"/>
    <p:sldId id="403" r:id="rId104"/>
    <p:sldId id="404" r:id="rId105"/>
    <p:sldId id="405" r:id="rId106"/>
    <p:sldId id="424" r:id="rId107"/>
    <p:sldId id="425" r:id="rId108"/>
    <p:sldId id="426" r:id="rId109"/>
    <p:sldId id="427" r:id="rId110"/>
    <p:sldId id="428" r:id="rId111"/>
    <p:sldId id="429" r:id="rId112"/>
    <p:sldId id="430" r:id="rId113"/>
    <p:sldId id="431" r:id="rId114"/>
    <p:sldId id="309" r:id="rId115"/>
    <p:sldId id="310" r:id="rId116"/>
    <p:sldId id="311" r:id="rId117"/>
    <p:sldId id="312" r:id="rId118"/>
    <p:sldId id="313" r:id="rId119"/>
    <p:sldId id="314" r:id="rId120"/>
    <p:sldId id="315" r:id="rId121"/>
    <p:sldId id="316" r:id="rId122"/>
    <p:sldId id="317" r:id="rId123"/>
    <p:sldId id="318" r:id="rId124"/>
    <p:sldId id="319" r:id="rId125"/>
    <p:sldId id="353" r:id="rId126"/>
    <p:sldId id="320" r:id="rId127"/>
    <p:sldId id="354" r:id="rId128"/>
    <p:sldId id="364" r:id="rId129"/>
    <p:sldId id="365" r:id="rId130"/>
    <p:sldId id="366" r:id="rId131"/>
    <p:sldId id="367" r:id="rId132"/>
    <p:sldId id="368" r:id="rId133"/>
    <p:sldId id="369" r:id="rId134"/>
    <p:sldId id="370" r:id="rId135"/>
    <p:sldId id="371" r:id="rId136"/>
    <p:sldId id="372" r:id="rId137"/>
    <p:sldId id="373" r:id="rId138"/>
    <p:sldId id="374" r:id="rId139"/>
    <p:sldId id="375" r:id="rId140"/>
    <p:sldId id="383" r:id="rId141"/>
    <p:sldId id="384" r:id="rId142"/>
    <p:sldId id="385" r:id="rId143"/>
    <p:sldId id="386" r:id="rId144"/>
    <p:sldId id="387" r:id="rId145"/>
    <p:sldId id="388" r:id="rId146"/>
    <p:sldId id="389" r:id="rId147"/>
    <p:sldId id="390" r:id="rId148"/>
    <p:sldId id="391" r:id="rId149"/>
    <p:sldId id="392" r:id="rId150"/>
    <p:sldId id="393" r:id="rId151"/>
    <p:sldId id="394" r:id="rId152"/>
    <p:sldId id="395" r:id="rId153"/>
    <p:sldId id="396" r:id="rId154"/>
    <p:sldId id="397" r:id="rId155"/>
    <p:sldId id="398" r:id="rId156"/>
    <p:sldId id="432" r:id="rId157"/>
    <p:sldId id="433" r:id="rId158"/>
    <p:sldId id="434" r:id="rId159"/>
    <p:sldId id="435" r:id="rId160"/>
    <p:sldId id="436" r:id="rId161"/>
    <p:sldId id="437" r:id="rId162"/>
    <p:sldId id="438" r:id="rId163"/>
    <p:sldId id="439" r:id="rId164"/>
    <p:sldId id="440" r:id="rId165"/>
    <p:sldId id="441" r:id="rId166"/>
    <p:sldId id="442" r:id="rId167"/>
    <p:sldId id="443" r:id="rId168"/>
    <p:sldId id="444" r:id="rId169"/>
    <p:sldId id="445" r:id="rId170"/>
    <p:sldId id="446" r:id="rId171"/>
    <p:sldId id="447" r:id="rId172"/>
    <p:sldId id="448" r:id="rId173"/>
    <p:sldId id="449" r:id="rId174"/>
    <p:sldId id="450" r:id="rId175"/>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F8F8F8"/>
    <a:srgbClr val="FFFF00"/>
    <a:srgbClr val="0066F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6231"/>
    <p:restoredTop sz="94660"/>
  </p:normalViewPr>
  <p:slideViewPr>
    <p:cSldViewPr showGuides="1">
      <p:cViewPr varScale="1">
        <p:scale>
          <a:sx n="99" d="100"/>
          <a:sy n="99" d="100"/>
        </p:scale>
        <p:origin x="-492" y="-96"/>
      </p:cViewPr>
      <p:guideLst>
        <p:guide orient="horz" pos="2208"/>
        <p:guide pos="2925"/>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8" Type="http://schemas.openxmlformats.org/officeDocument/2006/relationships/tableStyles" Target="tableStyles.xml"/><Relationship Id="rId177" Type="http://schemas.openxmlformats.org/officeDocument/2006/relationships/viewProps" Target="viewProps.xml"/><Relationship Id="rId176" Type="http://schemas.openxmlformats.org/officeDocument/2006/relationships/presProps" Target="presProps.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5.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4.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3.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2.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0.wmf"/><Relationship Id="rId7" Type="http://schemas.openxmlformats.org/officeDocument/2006/relationships/image" Target="../media/image29.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7.vml.rels><?xml version="1.0" encoding="UTF-8" standalone="yes"?>
<Relationships xmlns="http://schemas.openxmlformats.org/package/2006/relationships"><Relationship Id="rId4" Type="http://schemas.openxmlformats.org/officeDocument/2006/relationships/image" Target="../media/image62.wmf"/><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7.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79.wmf"/><Relationship Id="rId7" Type="http://schemas.openxmlformats.org/officeDocument/2006/relationships/image" Target="../media/image78.wmf"/><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1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27.vml.rels><?xml version="1.0" encoding="UTF-8" standalone="yes"?>
<Relationships xmlns="http://schemas.openxmlformats.org/package/2006/relationships"><Relationship Id="rId9" Type="http://schemas.openxmlformats.org/officeDocument/2006/relationships/image" Target="../media/image93.wmf"/><Relationship Id="rId8" Type="http://schemas.openxmlformats.org/officeDocument/2006/relationships/image" Target="../media/image92.wmf"/><Relationship Id="rId7" Type="http://schemas.openxmlformats.org/officeDocument/2006/relationships/image" Target="../media/image91.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8.wmf"/><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9.wmf"/></Relationships>
</file>

<file path=ppt/drawings/_rels/vmlDrawing41.vml.rels><?xml version="1.0" encoding="UTF-8" standalone="yes"?>
<Relationships xmlns="http://schemas.openxmlformats.org/package/2006/relationships"><Relationship Id="rId4" Type="http://schemas.openxmlformats.org/officeDocument/2006/relationships/image" Target="../media/image124.wmf"/><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s>
</file>

<file path=ppt/drawings/_rels/vmlDrawing42.vml.rels><?xml version="1.0" encoding="UTF-8" standalone="yes"?>
<Relationships xmlns="http://schemas.openxmlformats.org/package/2006/relationships"><Relationship Id="rId9" Type="http://schemas.openxmlformats.org/officeDocument/2006/relationships/image" Target="../media/image133.wmf"/><Relationship Id="rId8" Type="http://schemas.openxmlformats.org/officeDocument/2006/relationships/image" Target="../media/image132.wmf"/><Relationship Id="rId7" Type="http://schemas.openxmlformats.org/officeDocument/2006/relationships/image" Target="../media/image131.wmf"/><Relationship Id="rId6" Type="http://schemas.openxmlformats.org/officeDocument/2006/relationships/image" Target="../media/image130.wmf"/><Relationship Id="rId5" Type="http://schemas.openxmlformats.org/officeDocument/2006/relationships/image" Target="../media/image129.wmf"/><Relationship Id="rId4" Type="http://schemas.openxmlformats.org/officeDocument/2006/relationships/image" Target="../media/image128.wmf"/><Relationship Id="rId3" Type="http://schemas.openxmlformats.org/officeDocument/2006/relationships/image" Target="../media/image127.wmf"/><Relationship Id="rId2" Type="http://schemas.openxmlformats.org/officeDocument/2006/relationships/image" Target="../media/image126.wmf"/><Relationship Id="rId14" Type="http://schemas.openxmlformats.org/officeDocument/2006/relationships/image" Target="../media/image138.wmf"/><Relationship Id="rId13" Type="http://schemas.openxmlformats.org/officeDocument/2006/relationships/image" Target="../media/image137.wmf"/><Relationship Id="rId12" Type="http://schemas.openxmlformats.org/officeDocument/2006/relationships/image" Target="../media/image136.wmf"/><Relationship Id="rId11" Type="http://schemas.openxmlformats.org/officeDocument/2006/relationships/image" Target="../media/image135.wmf"/><Relationship Id="rId10" Type="http://schemas.openxmlformats.org/officeDocument/2006/relationships/image" Target="../media/image134.wmf"/><Relationship Id="rId1" Type="http://schemas.openxmlformats.org/officeDocument/2006/relationships/image" Target="../media/image125.wmf"/></Relationships>
</file>

<file path=ppt/drawings/_rels/vmlDrawing43.vml.rels><?xml version="1.0" encoding="UTF-8" standalone="yes"?>
<Relationships xmlns="http://schemas.openxmlformats.org/package/2006/relationships"><Relationship Id="rId9" Type="http://schemas.openxmlformats.org/officeDocument/2006/relationships/image" Target="../media/image147.wmf"/><Relationship Id="rId8" Type="http://schemas.openxmlformats.org/officeDocument/2006/relationships/image" Target="../media/image146.wmf"/><Relationship Id="rId7" Type="http://schemas.openxmlformats.org/officeDocument/2006/relationships/image" Target="../media/image145.wmf"/><Relationship Id="rId6" Type="http://schemas.openxmlformats.org/officeDocument/2006/relationships/image" Target="../media/image144.wmf"/><Relationship Id="rId5" Type="http://schemas.openxmlformats.org/officeDocument/2006/relationships/image" Target="../media/image143.wmf"/><Relationship Id="rId4" Type="http://schemas.openxmlformats.org/officeDocument/2006/relationships/image" Target="../media/image142.wmf"/><Relationship Id="rId3" Type="http://schemas.openxmlformats.org/officeDocument/2006/relationships/image" Target="../media/image141.wmf"/><Relationship Id="rId2" Type="http://schemas.openxmlformats.org/officeDocument/2006/relationships/image" Target="../media/image140.wmf"/><Relationship Id="rId10" Type="http://schemas.openxmlformats.org/officeDocument/2006/relationships/image" Target="../media/image148.wmf"/><Relationship Id="rId1" Type="http://schemas.openxmlformats.org/officeDocument/2006/relationships/image" Target="../media/image139.wmf"/></Relationships>
</file>

<file path=ppt/drawings/_rels/vmlDrawing44.vml.rels><?xml version="1.0" encoding="UTF-8" standalone="yes"?>
<Relationships xmlns="http://schemas.openxmlformats.org/package/2006/relationships"><Relationship Id="rId9" Type="http://schemas.openxmlformats.org/officeDocument/2006/relationships/image" Target="../media/image157.wmf"/><Relationship Id="rId8" Type="http://schemas.openxmlformats.org/officeDocument/2006/relationships/image" Target="../media/image156.wmf"/><Relationship Id="rId7" Type="http://schemas.openxmlformats.org/officeDocument/2006/relationships/image" Target="../media/image155.wmf"/><Relationship Id="rId6" Type="http://schemas.openxmlformats.org/officeDocument/2006/relationships/image" Target="../media/image154.wmf"/><Relationship Id="rId5" Type="http://schemas.openxmlformats.org/officeDocument/2006/relationships/image" Target="../media/image153.wmf"/><Relationship Id="rId4" Type="http://schemas.openxmlformats.org/officeDocument/2006/relationships/image" Target="../media/image152.wmf"/><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49.wmf"/></Relationships>
</file>

<file path=ppt/drawings/_rels/vmlDrawing45.vml.rels><?xml version="1.0" encoding="UTF-8" standalone="yes"?>
<Relationships xmlns="http://schemas.openxmlformats.org/package/2006/relationships"><Relationship Id="rId4" Type="http://schemas.openxmlformats.org/officeDocument/2006/relationships/image" Target="../media/image162.wmf"/><Relationship Id="rId3" Type="http://schemas.openxmlformats.org/officeDocument/2006/relationships/image" Target="../media/image161.wmf"/><Relationship Id="rId2" Type="http://schemas.openxmlformats.org/officeDocument/2006/relationships/image" Target="../media/image160.wmf"/><Relationship Id="rId1" Type="http://schemas.openxmlformats.org/officeDocument/2006/relationships/image" Target="../media/image159.wmf"/></Relationships>
</file>

<file path=ppt/drawings/_rels/vmlDrawing46.vml.rels><?xml version="1.0" encoding="UTF-8" standalone="yes"?>
<Relationships xmlns="http://schemas.openxmlformats.org/package/2006/relationships"><Relationship Id="rId6" Type="http://schemas.openxmlformats.org/officeDocument/2006/relationships/image" Target="../media/image168.wmf"/><Relationship Id="rId5" Type="http://schemas.openxmlformats.org/officeDocument/2006/relationships/image" Target="../media/image167.wmf"/><Relationship Id="rId4" Type="http://schemas.openxmlformats.org/officeDocument/2006/relationships/image" Target="../media/image166.wmf"/><Relationship Id="rId3" Type="http://schemas.openxmlformats.org/officeDocument/2006/relationships/image" Target="../media/image165.wmf"/><Relationship Id="rId2" Type="http://schemas.openxmlformats.org/officeDocument/2006/relationships/image" Target="../media/image164.wmf"/><Relationship Id="rId1" Type="http://schemas.openxmlformats.org/officeDocument/2006/relationships/image" Target="../media/image163.wmf"/></Relationships>
</file>

<file path=ppt/drawings/_rels/vmlDrawing47.vml.rels><?xml version="1.0" encoding="UTF-8" standalone="yes"?>
<Relationships xmlns="http://schemas.openxmlformats.org/package/2006/relationships"><Relationship Id="rId9" Type="http://schemas.openxmlformats.org/officeDocument/2006/relationships/image" Target="../media/image177.wmf"/><Relationship Id="rId8" Type="http://schemas.openxmlformats.org/officeDocument/2006/relationships/image" Target="../media/image176.wmf"/><Relationship Id="rId7" Type="http://schemas.openxmlformats.org/officeDocument/2006/relationships/image" Target="../media/image175.wmf"/><Relationship Id="rId6" Type="http://schemas.openxmlformats.org/officeDocument/2006/relationships/image" Target="../media/image174.wmf"/><Relationship Id="rId5" Type="http://schemas.openxmlformats.org/officeDocument/2006/relationships/image" Target="../media/image173.wmf"/><Relationship Id="rId4" Type="http://schemas.openxmlformats.org/officeDocument/2006/relationships/image" Target="../media/image172.wmf"/><Relationship Id="rId3" Type="http://schemas.openxmlformats.org/officeDocument/2006/relationships/image" Target="../media/image171.wmf"/><Relationship Id="rId2" Type="http://schemas.openxmlformats.org/officeDocument/2006/relationships/image" Target="../media/image170.wmf"/><Relationship Id="rId12" Type="http://schemas.openxmlformats.org/officeDocument/2006/relationships/image" Target="../media/image180.wmf"/><Relationship Id="rId11" Type="http://schemas.openxmlformats.org/officeDocument/2006/relationships/image" Target="../media/image179.wmf"/><Relationship Id="rId10" Type="http://schemas.openxmlformats.org/officeDocument/2006/relationships/image" Target="../media/image178.wmf"/><Relationship Id="rId1" Type="http://schemas.openxmlformats.org/officeDocument/2006/relationships/image" Target="../media/image169.wmf"/></Relationships>
</file>

<file path=ppt/drawings/_rels/vmlDrawing48.vml.rels><?xml version="1.0" encoding="UTF-8" standalone="yes"?>
<Relationships xmlns="http://schemas.openxmlformats.org/package/2006/relationships"><Relationship Id="rId7" Type="http://schemas.openxmlformats.org/officeDocument/2006/relationships/image" Target="../media/image187.wmf"/><Relationship Id="rId6" Type="http://schemas.openxmlformats.org/officeDocument/2006/relationships/image" Target="../media/image186.wmf"/><Relationship Id="rId5" Type="http://schemas.openxmlformats.org/officeDocument/2006/relationships/image" Target="../media/image185.wmf"/><Relationship Id="rId4" Type="http://schemas.openxmlformats.org/officeDocument/2006/relationships/image" Target="../media/image184.wmf"/><Relationship Id="rId3" Type="http://schemas.openxmlformats.org/officeDocument/2006/relationships/image" Target="../media/image183.wmf"/><Relationship Id="rId2" Type="http://schemas.openxmlformats.org/officeDocument/2006/relationships/image" Target="../media/image182.wmf"/><Relationship Id="rId1" Type="http://schemas.openxmlformats.org/officeDocument/2006/relationships/image" Target="../media/image181.wmf"/></Relationships>
</file>

<file path=ppt/drawings/_rels/vmlDrawing49.vml.rels><?xml version="1.0" encoding="UTF-8" standalone="yes"?>
<Relationships xmlns="http://schemas.openxmlformats.org/package/2006/relationships"><Relationship Id="rId9" Type="http://schemas.openxmlformats.org/officeDocument/2006/relationships/image" Target="../media/image196.wmf"/><Relationship Id="rId8" Type="http://schemas.openxmlformats.org/officeDocument/2006/relationships/image" Target="../media/image195.wmf"/><Relationship Id="rId7" Type="http://schemas.openxmlformats.org/officeDocument/2006/relationships/image" Target="../media/image194.wmf"/><Relationship Id="rId6" Type="http://schemas.openxmlformats.org/officeDocument/2006/relationships/image" Target="../media/image193.wmf"/><Relationship Id="rId5" Type="http://schemas.openxmlformats.org/officeDocument/2006/relationships/image" Target="../media/image192.wmf"/><Relationship Id="rId4" Type="http://schemas.openxmlformats.org/officeDocument/2006/relationships/image" Target="../media/image191.wmf"/><Relationship Id="rId3" Type="http://schemas.openxmlformats.org/officeDocument/2006/relationships/image" Target="../media/image190.wmf"/><Relationship Id="rId2" Type="http://schemas.openxmlformats.org/officeDocument/2006/relationships/image" Target="../media/image189.wmf"/><Relationship Id="rId11" Type="http://schemas.openxmlformats.org/officeDocument/2006/relationships/image" Target="../media/image198.wmf"/><Relationship Id="rId10" Type="http://schemas.openxmlformats.org/officeDocument/2006/relationships/image" Target="../media/image197.wmf"/><Relationship Id="rId1" Type="http://schemas.openxmlformats.org/officeDocument/2006/relationships/image" Target="../media/image188.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201.wmf"/><Relationship Id="rId2" Type="http://schemas.openxmlformats.org/officeDocument/2006/relationships/image" Target="../media/image200.wmf"/><Relationship Id="rId1" Type="http://schemas.openxmlformats.org/officeDocument/2006/relationships/image" Target="../media/image199.wmf"/></Relationships>
</file>

<file path=ppt/drawings/_rels/vmlDrawing51.vml.rels><?xml version="1.0" encoding="UTF-8" standalone="yes"?>
<Relationships xmlns="http://schemas.openxmlformats.org/package/2006/relationships"><Relationship Id="rId9" Type="http://schemas.openxmlformats.org/officeDocument/2006/relationships/image" Target="../media/image210.wmf"/><Relationship Id="rId8" Type="http://schemas.openxmlformats.org/officeDocument/2006/relationships/image" Target="../media/image209.wmf"/><Relationship Id="rId7" Type="http://schemas.openxmlformats.org/officeDocument/2006/relationships/image" Target="../media/image208.wmf"/><Relationship Id="rId6" Type="http://schemas.openxmlformats.org/officeDocument/2006/relationships/image" Target="../media/image207.wmf"/><Relationship Id="rId5" Type="http://schemas.openxmlformats.org/officeDocument/2006/relationships/image" Target="../media/image206.wmf"/><Relationship Id="rId4" Type="http://schemas.openxmlformats.org/officeDocument/2006/relationships/image" Target="../media/image205.wmf"/><Relationship Id="rId3" Type="http://schemas.openxmlformats.org/officeDocument/2006/relationships/image" Target="../media/image204.wmf"/><Relationship Id="rId2" Type="http://schemas.openxmlformats.org/officeDocument/2006/relationships/image" Target="../media/image203.wmf"/><Relationship Id="rId14" Type="http://schemas.openxmlformats.org/officeDocument/2006/relationships/image" Target="../media/image215.wmf"/><Relationship Id="rId13" Type="http://schemas.openxmlformats.org/officeDocument/2006/relationships/image" Target="../media/image214.wmf"/><Relationship Id="rId12" Type="http://schemas.openxmlformats.org/officeDocument/2006/relationships/image" Target="../media/image213.wmf"/><Relationship Id="rId11" Type="http://schemas.openxmlformats.org/officeDocument/2006/relationships/image" Target="../media/image212.wmf"/><Relationship Id="rId10" Type="http://schemas.openxmlformats.org/officeDocument/2006/relationships/image" Target="../media/image211.wmf"/><Relationship Id="rId1" Type="http://schemas.openxmlformats.org/officeDocument/2006/relationships/image" Target="../media/image202.wmf"/></Relationships>
</file>

<file path=ppt/drawings/_rels/vmlDrawing52.vml.rels><?xml version="1.0" encoding="UTF-8" standalone="yes"?>
<Relationships xmlns="http://schemas.openxmlformats.org/package/2006/relationships"><Relationship Id="rId9" Type="http://schemas.openxmlformats.org/officeDocument/2006/relationships/image" Target="../media/image224.wmf"/><Relationship Id="rId8" Type="http://schemas.openxmlformats.org/officeDocument/2006/relationships/image" Target="../media/image223.wmf"/><Relationship Id="rId7" Type="http://schemas.openxmlformats.org/officeDocument/2006/relationships/image" Target="../media/image222.wmf"/><Relationship Id="rId6" Type="http://schemas.openxmlformats.org/officeDocument/2006/relationships/image" Target="../media/image221.wmf"/><Relationship Id="rId5" Type="http://schemas.openxmlformats.org/officeDocument/2006/relationships/image" Target="../media/image220.wmf"/><Relationship Id="rId4" Type="http://schemas.openxmlformats.org/officeDocument/2006/relationships/image" Target="../media/image219.wmf"/><Relationship Id="rId3" Type="http://schemas.openxmlformats.org/officeDocument/2006/relationships/image" Target="../media/image218.wmf"/><Relationship Id="rId2" Type="http://schemas.openxmlformats.org/officeDocument/2006/relationships/image" Target="../media/image217.wmf"/><Relationship Id="rId10" Type="http://schemas.openxmlformats.org/officeDocument/2006/relationships/image" Target="../media/image225.wmf"/><Relationship Id="rId1" Type="http://schemas.openxmlformats.org/officeDocument/2006/relationships/image" Target="../media/image216.wmf"/></Relationships>
</file>

<file path=ppt/drawings/_rels/vmlDrawing53.vml.rels><?xml version="1.0" encoding="UTF-8" standalone="yes"?>
<Relationships xmlns="http://schemas.openxmlformats.org/package/2006/relationships"><Relationship Id="rId9" Type="http://schemas.openxmlformats.org/officeDocument/2006/relationships/image" Target="../media/image234.wmf"/><Relationship Id="rId8" Type="http://schemas.openxmlformats.org/officeDocument/2006/relationships/image" Target="../media/image233.wmf"/><Relationship Id="rId7" Type="http://schemas.openxmlformats.org/officeDocument/2006/relationships/image" Target="../media/image232.wmf"/><Relationship Id="rId6" Type="http://schemas.openxmlformats.org/officeDocument/2006/relationships/image" Target="../media/image231.wmf"/><Relationship Id="rId5" Type="http://schemas.openxmlformats.org/officeDocument/2006/relationships/image" Target="../media/image230.wmf"/><Relationship Id="rId4" Type="http://schemas.openxmlformats.org/officeDocument/2006/relationships/image" Target="../media/image229.wmf"/><Relationship Id="rId3" Type="http://schemas.openxmlformats.org/officeDocument/2006/relationships/image" Target="../media/image228.wmf"/><Relationship Id="rId2" Type="http://schemas.openxmlformats.org/officeDocument/2006/relationships/image" Target="../media/image227.wmf"/><Relationship Id="rId14" Type="http://schemas.openxmlformats.org/officeDocument/2006/relationships/image" Target="../media/image239.wmf"/><Relationship Id="rId13" Type="http://schemas.openxmlformats.org/officeDocument/2006/relationships/image" Target="../media/image238.wmf"/><Relationship Id="rId12" Type="http://schemas.openxmlformats.org/officeDocument/2006/relationships/image" Target="../media/image237.wmf"/><Relationship Id="rId11" Type="http://schemas.openxmlformats.org/officeDocument/2006/relationships/image" Target="../media/image236.wmf"/><Relationship Id="rId10" Type="http://schemas.openxmlformats.org/officeDocument/2006/relationships/image" Target="../media/image235.wmf"/><Relationship Id="rId1" Type="http://schemas.openxmlformats.org/officeDocument/2006/relationships/image" Target="../media/image226.wmf"/></Relationships>
</file>

<file path=ppt/drawings/_rels/vmlDrawing54.vml.rels><?xml version="1.0" encoding="UTF-8" standalone="yes"?>
<Relationships xmlns="http://schemas.openxmlformats.org/package/2006/relationships"><Relationship Id="rId9" Type="http://schemas.openxmlformats.org/officeDocument/2006/relationships/image" Target="../media/image248.wmf"/><Relationship Id="rId8" Type="http://schemas.openxmlformats.org/officeDocument/2006/relationships/image" Target="../media/image247.wmf"/><Relationship Id="rId7" Type="http://schemas.openxmlformats.org/officeDocument/2006/relationships/image" Target="../media/image246.wmf"/><Relationship Id="rId6" Type="http://schemas.openxmlformats.org/officeDocument/2006/relationships/image" Target="../media/image245.wmf"/><Relationship Id="rId5" Type="http://schemas.openxmlformats.org/officeDocument/2006/relationships/image" Target="../media/image244.wmf"/><Relationship Id="rId4" Type="http://schemas.openxmlformats.org/officeDocument/2006/relationships/image" Target="../media/image243.wmf"/><Relationship Id="rId3" Type="http://schemas.openxmlformats.org/officeDocument/2006/relationships/image" Target="../media/image242.wmf"/><Relationship Id="rId2" Type="http://schemas.openxmlformats.org/officeDocument/2006/relationships/image" Target="../media/image241.wmf"/><Relationship Id="rId11" Type="http://schemas.openxmlformats.org/officeDocument/2006/relationships/image" Target="../media/image250.wmf"/><Relationship Id="rId10" Type="http://schemas.openxmlformats.org/officeDocument/2006/relationships/image" Target="../media/image249.wmf"/><Relationship Id="rId1" Type="http://schemas.openxmlformats.org/officeDocument/2006/relationships/image" Target="../media/image240.wmf"/></Relationships>
</file>

<file path=ppt/drawings/_rels/vmlDrawing55.vml.rels><?xml version="1.0" encoding="UTF-8" standalone="yes"?>
<Relationships xmlns="http://schemas.openxmlformats.org/package/2006/relationships"><Relationship Id="rId4" Type="http://schemas.openxmlformats.org/officeDocument/2006/relationships/image" Target="../media/image254.wmf"/><Relationship Id="rId3" Type="http://schemas.openxmlformats.org/officeDocument/2006/relationships/image" Target="../media/image253.wmf"/><Relationship Id="rId2" Type="http://schemas.openxmlformats.org/officeDocument/2006/relationships/image" Target="../media/image17.wmf"/><Relationship Id="rId1" Type="http://schemas.openxmlformats.org/officeDocument/2006/relationships/image" Target="../media/image252.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57.wmf"/><Relationship Id="rId2" Type="http://schemas.openxmlformats.org/officeDocument/2006/relationships/image" Target="../media/image256.wmf"/><Relationship Id="rId1" Type="http://schemas.openxmlformats.org/officeDocument/2006/relationships/image" Target="../media/image255.wmf"/></Relationships>
</file>

<file path=ppt/drawings/_rels/vmlDrawing57.vml.rels><?xml version="1.0" encoding="UTF-8" standalone="yes"?>
<Relationships xmlns="http://schemas.openxmlformats.org/package/2006/relationships"><Relationship Id="rId7" Type="http://schemas.openxmlformats.org/officeDocument/2006/relationships/image" Target="../media/image263.wmf"/><Relationship Id="rId6" Type="http://schemas.openxmlformats.org/officeDocument/2006/relationships/image" Target="../media/image262.wmf"/><Relationship Id="rId5" Type="http://schemas.openxmlformats.org/officeDocument/2006/relationships/image" Target="../media/image261.wmf"/><Relationship Id="rId4" Type="http://schemas.openxmlformats.org/officeDocument/2006/relationships/image" Target="../media/image260.wmf"/><Relationship Id="rId3" Type="http://schemas.openxmlformats.org/officeDocument/2006/relationships/image" Target="../media/image259.wmf"/><Relationship Id="rId2" Type="http://schemas.openxmlformats.org/officeDocument/2006/relationships/image" Target="../media/image258.wmf"/><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smtClean="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smtClean="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77156" name="Rectangle 4"/>
          <p:cNvSpPr>
            <a:spLocks noRot="1"/>
          </p:cNvSpPr>
          <p:nvPr>
            <p:ph type="sldImg" idx="2"/>
          </p:nvPr>
        </p:nvSpPr>
        <p:spPr>
          <a:xfrm>
            <a:off x="1143000" y="685800"/>
            <a:ext cx="4572000" cy="3429000"/>
          </a:xfrm>
          <a:prstGeom prst="rect">
            <a:avLst/>
          </a:prstGeom>
          <a:noFill/>
          <a:ln w="9525">
            <a:noFill/>
          </a:ln>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0" lang="zh-CN"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smtClean="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
        <p:nvSpPr>
          <p:cNvPr id="178179" name="Rectangle 2"/>
          <p:cNvSpPr>
            <a:spLocks noRot="1" noTextEdit="1"/>
          </p:cNvSpPr>
          <p:nvPr>
            <p:ph type="sldImg"/>
          </p:nvPr>
        </p:nvSpPr>
        <p:spPr/>
      </p:sp>
      <p:sp>
        <p:nvSpPr>
          <p:cNvPr id="178180" name="Rectangle 3"/>
          <p:cNvSpPr>
            <a:spLocks noRot="1"/>
          </p:cNvSpPr>
          <p:nvPr>
            <p:ph type="body" idx="1"/>
          </p:nvPr>
        </p:nvSpPr>
        <p:spPr/>
        <p:txBody>
          <a:bodyPr wrap="square" lIns="91440" tIns="45720" rIns="91440" bIns="45720" anchor="ctr"/>
          <a:p>
            <a:pPr lvl="0" eaLnBrk="1" hangingPunct="1"/>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
        <p:nvSpPr>
          <p:cNvPr id="179203" name="Rectangle 2"/>
          <p:cNvSpPr>
            <a:spLocks noRot="1" noTextEdit="1"/>
          </p:cNvSpPr>
          <p:nvPr>
            <p:ph type="sldImg"/>
          </p:nvPr>
        </p:nvSpPr>
        <p:spPr/>
      </p:sp>
      <p:sp>
        <p:nvSpPr>
          <p:cNvPr id="179204" name="Rectangle 3"/>
          <p:cNvSpPr>
            <a:spLocks noRot="1"/>
          </p:cNvSpPr>
          <p:nvPr>
            <p:ph type="body" idx="1"/>
          </p:nvPr>
        </p:nvSpPr>
        <p:spPr/>
        <p:txBody>
          <a:bodyPr wrap="square" lIns="91440" tIns="45720" rIns="91440" bIns="45720" anchor="ctr"/>
          <a:p>
            <a:pPr lvl="0" eaLnBrk="1" hangingPunct="1"/>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gradFill rotWithShape="0">
          <a:gsLst>
            <a:gs pos="0">
              <a:schemeClr val="bg2"/>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58370" name="Group 2"/>
          <p:cNvGrpSpPr/>
          <p:nvPr userDrawn="1"/>
        </p:nvGrpSpPr>
        <p:grpSpPr>
          <a:xfrm>
            <a:off x="0" y="0"/>
            <a:ext cx="9144000" cy="6934200"/>
            <a:chOff x="0" y="0"/>
            <a:chExt cx="5760" cy="4368"/>
          </a:xfrm>
        </p:grpSpPr>
        <p:sp>
          <p:nvSpPr>
            <p:cNvPr id="27" name="未知"/>
            <p:cNvSpPr/>
            <p:nvPr/>
          </p:nvSpPr>
          <p:spPr bwMode="auto">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 name="未知"/>
            <p:cNvSpPr/>
            <p:nvPr/>
          </p:nvSpPr>
          <p:spPr bwMode="auto">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 name="未知"/>
            <p:cNvSpPr/>
            <p:nvPr/>
          </p:nvSpPr>
          <p:spPr bwMode="auto">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 name="未知"/>
            <p:cNvSpPr/>
            <p:nvPr/>
          </p:nvSpPr>
          <p:spPr bwMode="auto">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 name="未知"/>
            <p:cNvSpPr/>
            <p:nvPr/>
          </p:nvSpPr>
          <p:spPr bwMode="auto">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2" name="未知"/>
            <p:cNvSpPr/>
            <p:nvPr/>
          </p:nvSpPr>
          <p:spPr bwMode="auto">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3" name="未知"/>
            <p:cNvSpPr/>
            <p:nvPr/>
          </p:nvSpPr>
          <p:spPr bwMode="auto">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 name="未知"/>
            <p:cNvSpPr/>
            <p:nvPr/>
          </p:nvSpPr>
          <p:spPr bwMode="auto">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 name="未知"/>
            <p:cNvSpPr/>
            <p:nvPr/>
          </p:nvSpPr>
          <p:spPr bwMode="auto">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6" name="Rectangle 12"/>
            <p:cNvSpPr>
              <a:spLocks noChangeArrowheads="1"/>
            </p:cNvSpPr>
            <p:nvPr/>
          </p:nvSpPr>
          <p:spPr bwMode="auto">
            <a:xfrm>
              <a:off x="192" y="127"/>
              <a:ext cx="1" cy="1"/>
            </a:xfrm>
            <a:prstGeom prst="rect">
              <a:avLst/>
            </a:prstGeom>
            <a:solidFill>
              <a:srgbClr val="9A1E8D"/>
            </a:solidFill>
            <a:ln w="9525">
              <a:noFill/>
              <a:miter lim="800000"/>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7" name="Rectangle 13"/>
            <p:cNvSpPr>
              <a:spLocks noChangeArrowheads="1"/>
            </p:cNvSpPr>
            <p:nvPr/>
          </p:nvSpPr>
          <p:spPr bwMode="auto">
            <a:xfrm>
              <a:off x="204" y="131"/>
              <a:ext cx="1" cy="1"/>
            </a:xfrm>
            <a:prstGeom prst="rect">
              <a:avLst/>
            </a:prstGeom>
            <a:solidFill>
              <a:srgbClr val="9A1E8D"/>
            </a:solidFill>
            <a:ln w="9525">
              <a:noFill/>
              <a:miter lim="800000"/>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8" name="未知"/>
            <p:cNvSpPr/>
            <p:nvPr/>
          </p:nvSpPr>
          <p:spPr bwMode="auto">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 name="未知"/>
            <p:cNvSpPr/>
            <p:nvPr/>
          </p:nvSpPr>
          <p:spPr bwMode="auto">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 name="未知"/>
            <p:cNvSpPr/>
            <p:nvPr/>
          </p:nvSpPr>
          <p:spPr bwMode="auto">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 name="未知"/>
            <p:cNvSpPr/>
            <p:nvPr/>
          </p:nvSpPr>
          <p:spPr bwMode="auto">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2" name="未知"/>
            <p:cNvSpPr/>
            <p:nvPr/>
          </p:nvSpPr>
          <p:spPr bwMode="auto">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3" name="未知"/>
            <p:cNvSpPr/>
            <p:nvPr/>
          </p:nvSpPr>
          <p:spPr bwMode="auto">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4" name="未知"/>
            <p:cNvSpPr/>
            <p:nvPr/>
          </p:nvSpPr>
          <p:spPr bwMode="auto">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291861" name="Rectangle 21"/>
          <p:cNvSpPr>
            <a:spLocks noGrp="1" noChangeArrowheads="1"/>
          </p:cNvSpPr>
          <p:nvPr>
            <p:ph type="ctrTitle" sz="quarter"/>
          </p:nvPr>
        </p:nvSpPr>
        <p:spPr>
          <a:xfrm>
            <a:off x="685800" y="1828800"/>
            <a:ext cx="7772400" cy="1736725"/>
          </a:xfrm>
        </p:spPr>
        <p:txBody>
          <a:bodyPr/>
          <a:lstStyle>
            <a:lvl1pPr>
              <a:defRPr/>
            </a:lvl1pPr>
          </a:lstStyle>
          <a:p>
            <a:r>
              <a:rPr lang="zh-CN" altLang="en-US"/>
              <a:t>单击此处编辑母版标题样式</a:t>
            </a:r>
            <a:endParaRPr lang="zh-CN" altLang="en-US"/>
          </a:p>
        </p:txBody>
      </p:sp>
      <p:sp>
        <p:nvSpPr>
          <p:cNvPr id="291862"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45" name="Rectangle 23"/>
          <p:cNvSpPr>
            <a:spLocks noGrp="1" noChangeArrowheads="1"/>
          </p:cNvSpPr>
          <p:nvPr>
            <p:ph type="dt" sz="quarter" idx="2"/>
          </p:nvPr>
        </p:nvSpPr>
        <p:spPr bwMode="auto">
          <a:xfrm>
            <a:off x="457200" y="6248400"/>
            <a:ext cx="2133600" cy="45720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46" name="Rectangle 24"/>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47" name="Rectangle 25"/>
          <p:cNvSpPr>
            <a:spLocks noGrp="1" noChangeArrowheads="1"/>
          </p:cNvSpPr>
          <p:nvPr>
            <p:ph type="sldNum" sz="quarter" idx="4"/>
          </p:nvPr>
        </p:nvSpPr>
        <p:spPr bwMode="auto">
          <a:xfrm>
            <a:off x="6553200" y="6248400"/>
            <a:ext cx="2133600" cy="457200"/>
          </a:xfrm>
          <a:prstGeom prst="rect">
            <a:avLst/>
          </a:prstGeom>
          <a:ln>
            <a:miter lim="800000"/>
          </a:ln>
        </p:spPr>
        <p:txBody>
          <a:bodyPr vert="horz" wrap="square" lIns="91440" tIns="45720" rIns="91440" bIns="45720" numCol="1" anchor="t" anchorCtr="0" compatLnSpc="1"/>
          <a:p>
            <a:pPr algn="r" eaLnBrk="1" hangingPunct="1">
              <a:buNone/>
            </a:pPr>
            <a:fld id="{9A0DB2DC-4C9A-4742-B13C-FB6460FD3503}" type="slidenum">
              <a:rPr lang="en-US" altLang="zh-CN" dirty="0">
                <a:effectLst>
                  <a:outerShdw blurRad="38100" dist="38100" dir="2700000">
                    <a:srgbClr val="C0C0C0"/>
                  </a:outerShdw>
                </a:effectLst>
                <a:latin typeface="Times New Roman" panose="02020603050405020304" pitchFamily="18" charset="0"/>
              </a:rPr>
            </a:fld>
            <a:endParaRPr lang="en-US" altLang="zh-CN" dirty="0">
              <a:effectLst>
                <a:outerShdw blurRad="38100" dist="38100" dir="2700000">
                  <a:srgbClr val="C0C0C0"/>
                </a:outerShdw>
              </a:effectLst>
              <a:latin typeface="Times New Roman" panose="02020603050405020304" pitchFamily="18" charset="0"/>
            </a:endParaRPr>
          </a:p>
        </p:txBody>
      </p:sp>
      <p:pic>
        <p:nvPicPr>
          <p:cNvPr id="4" name="图片 3" descr="WPS图片-修改尺寸"/>
          <p:cNvPicPr>
            <a:picLocks noChangeAspect="1"/>
          </p:cNvPicPr>
          <p:nvPr userDrawn="1"/>
        </p:nvPicPr>
        <p:blipFill>
          <a:blip r:embed="rId2"/>
          <a:stretch>
            <a:fillRect/>
          </a:stretch>
        </p:blipFill>
        <p:spPr>
          <a:xfrm>
            <a:off x="8175625" y="1905"/>
            <a:ext cx="965200" cy="72263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60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7813"/>
            <a:ext cx="2057400"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7813"/>
            <a:ext cx="6019800" cy="58531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7813"/>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307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91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4648200" y="3941763"/>
            <a:ext cx="4038600" cy="21891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日期占位符 5"/>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7" name="页脚占位符 6"/>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8" name="灯片编号占位符 7"/>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77813"/>
            <a:ext cx="82296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1600200"/>
            <a:ext cx="4038600" cy="21891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91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457200" y="3941763"/>
            <a:ext cx="4038600" cy="21891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内容占位符 5"/>
          <p:cNvSpPr>
            <a:spLocks noGrp="1"/>
          </p:cNvSpPr>
          <p:nvPr>
            <p:ph sz="quarter" idx="4"/>
          </p:nvPr>
        </p:nvSpPr>
        <p:spPr>
          <a:xfrm>
            <a:off x="4648200" y="3941763"/>
            <a:ext cx="4038600" cy="21891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tileRect/>
        </a:gradFill>
        <a:effectLst/>
      </p:bgPr>
    </p:bg>
    <p:spTree>
      <p:nvGrpSpPr>
        <p:cNvPr id="1" name=""/>
        <p:cNvGrpSpPr/>
        <p:nvPr/>
      </p:nvGrpSpPr>
      <p:grpSpPr/>
      <p:grpSp>
        <p:nvGrpSpPr>
          <p:cNvPr id="57346" name="Group 2"/>
          <p:cNvGrpSpPr/>
          <p:nvPr/>
        </p:nvGrpSpPr>
        <p:grpSpPr>
          <a:xfrm>
            <a:off x="0" y="0"/>
            <a:ext cx="9144000" cy="6934200"/>
            <a:chOff x="0" y="0"/>
            <a:chExt cx="5760" cy="4368"/>
          </a:xfrm>
        </p:grpSpPr>
        <p:sp>
          <p:nvSpPr>
            <p:cNvPr id="290819" name="未知"/>
            <p:cNvSpPr/>
            <p:nvPr/>
          </p:nvSpPr>
          <p:spPr bwMode="auto">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0" name="未知"/>
            <p:cNvSpPr/>
            <p:nvPr/>
          </p:nvSpPr>
          <p:spPr bwMode="auto">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1" name="未知"/>
            <p:cNvSpPr/>
            <p:nvPr/>
          </p:nvSpPr>
          <p:spPr bwMode="auto">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2" name="未知"/>
            <p:cNvSpPr/>
            <p:nvPr/>
          </p:nvSpPr>
          <p:spPr bwMode="auto">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3" name="未知"/>
            <p:cNvSpPr/>
            <p:nvPr/>
          </p:nvSpPr>
          <p:spPr bwMode="auto">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4" name="未知"/>
            <p:cNvSpPr/>
            <p:nvPr/>
          </p:nvSpPr>
          <p:spPr bwMode="auto">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5" name="未知"/>
            <p:cNvSpPr/>
            <p:nvPr/>
          </p:nvSpPr>
          <p:spPr bwMode="auto">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6" name="未知"/>
            <p:cNvSpPr/>
            <p:nvPr/>
          </p:nvSpPr>
          <p:spPr bwMode="auto">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7" name="未知"/>
            <p:cNvSpPr/>
            <p:nvPr/>
          </p:nvSpPr>
          <p:spPr bwMode="auto">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8" name="Rectangle 12"/>
            <p:cNvSpPr>
              <a:spLocks noChangeArrowheads="1"/>
            </p:cNvSpPr>
            <p:nvPr/>
          </p:nvSpPr>
          <p:spPr bwMode="auto">
            <a:xfrm>
              <a:off x="192" y="127"/>
              <a:ext cx="1" cy="1"/>
            </a:xfrm>
            <a:prstGeom prst="rect">
              <a:avLst/>
            </a:prstGeom>
            <a:solidFill>
              <a:srgbClr val="9A1E8D"/>
            </a:solidFill>
            <a:ln w="9525">
              <a:noFill/>
              <a:miter lim="800000"/>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29" name="Rectangle 13"/>
            <p:cNvSpPr>
              <a:spLocks noChangeArrowheads="1"/>
            </p:cNvSpPr>
            <p:nvPr/>
          </p:nvSpPr>
          <p:spPr bwMode="auto">
            <a:xfrm>
              <a:off x="204" y="131"/>
              <a:ext cx="1" cy="1"/>
            </a:xfrm>
            <a:prstGeom prst="rect">
              <a:avLst/>
            </a:prstGeom>
            <a:solidFill>
              <a:srgbClr val="9A1E8D"/>
            </a:solidFill>
            <a:ln w="9525">
              <a:noFill/>
              <a:miter lim="800000"/>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0" name="未知"/>
            <p:cNvSpPr/>
            <p:nvPr/>
          </p:nvSpPr>
          <p:spPr bwMode="auto">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1" name="未知"/>
            <p:cNvSpPr/>
            <p:nvPr/>
          </p:nvSpPr>
          <p:spPr bwMode="auto">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2" name="未知"/>
            <p:cNvSpPr/>
            <p:nvPr/>
          </p:nvSpPr>
          <p:spPr bwMode="auto">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3" name="未知"/>
            <p:cNvSpPr/>
            <p:nvPr/>
          </p:nvSpPr>
          <p:spPr bwMode="auto">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4" name="未知"/>
            <p:cNvSpPr/>
            <p:nvPr/>
          </p:nvSpPr>
          <p:spPr bwMode="auto">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5" name="未知"/>
            <p:cNvSpPr/>
            <p:nvPr/>
          </p:nvSpPr>
          <p:spPr bwMode="auto">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0836" name="未知"/>
            <p:cNvSpPr/>
            <p:nvPr/>
          </p:nvSpPr>
          <p:spPr bwMode="auto">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290837" name="Rectangle 21"/>
          <p:cNvSpPr>
            <a:spLocks noGrp="1" noChangeArrowheads="1"/>
          </p:cNvSpPr>
          <p:nvPr>
            <p:ph type="title"/>
          </p:nvPr>
        </p:nvSpPr>
        <p:spPr bwMode="auto">
          <a:xfrm>
            <a:off x="457200" y="277813"/>
            <a:ext cx="8229600" cy="1143000"/>
          </a:xfrm>
          <a:prstGeom prst="rect">
            <a:avLst/>
          </a:prstGeom>
          <a:noFill/>
          <a:ln w="9525">
            <a:noFill/>
            <a:miter lim="800000"/>
          </a:ln>
          <a:effec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90838" name="Rectangle 22"/>
          <p:cNvSpPr>
            <a:spLocks noGrp="1" noChangeArrowheads="1"/>
          </p:cNvSpPr>
          <p:nvPr>
            <p:ph type="body" idx="1"/>
          </p:nvPr>
        </p:nvSpPr>
        <p:spPr bwMode="auto">
          <a:xfrm>
            <a:off x="457200" y="1600200"/>
            <a:ext cx="8229600" cy="4530725"/>
          </a:xfrm>
          <a:prstGeom prst="rect">
            <a:avLst/>
          </a:prstGeom>
          <a:noFill/>
          <a:ln w="9525">
            <a:noFill/>
            <a:miter lim="800000"/>
          </a:ln>
          <a:effec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90839" name="Rectangle 23"/>
          <p:cNvSpPr>
            <a:spLocks noGrp="1" noChangeArrowheads="1"/>
          </p:cNvSpPr>
          <p:nvPr>
            <p:ph type="dt" sz="half" idx="2"/>
          </p:nvPr>
        </p:nvSpPr>
        <p:spPr bwMode="auto">
          <a:xfrm>
            <a:off x="457200" y="6248400"/>
            <a:ext cx="21336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smtClean="0">
                <a:effectLst>
                  <a:outerShdw blurRad="38100" dist="38100" dir="2700000" algn="tl">
                    <a:srgbClr val="C0C0C0"/>
                  </a:outerShdw>
                </a:effectLst>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290840" name="Rectangle 24"/>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smtClean="0">
                <a:effectLst>
                  <a:outerShdw blurRad="38100" dist="38100" dir="2700000" algn="tl">
                    <a:srgbClr val="C0C0C0"/>
                  </a:outerShdw>
                </a:effectLst>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outerShdw blurRad="38100" dist="38100" dir="2700000" algn="tl">
                  <a:srgbClr val="C0C0C0"/>
                </a:outerShdw>
              </a:effectLst>
              <a:uLnTx/>
              <a:uFillTx/>
              <a:latin typeface="+mn-lt"/>
              <a:ea typeface="宋体" panose="02010600030101010101" pitchFamily="2" charset="-122"/>
              <a:cs typeface="+mn-cs"/>
            </a:endParaRPr>
          </a:p>
        </p:txBody>
      </p:sp>
      <p:sp>
        <p:nvSpPr>
          <p:cNvPr id="290841" name="Rectangle 25"/>
          <p:cNvSpPr>
            <a:spLocks noGrp="1" noChangeArrowheads="1"/>
          </p:cNvSpPr>
          <p:nvPr>
            <p:ph type="sldNum" sz="quarter" idx="4"/>
          </p:nvPr>
        </p:nvSpPr>
        <p:spPr bwMode="auto">
          <a:xfrm>
            <a:off x="6553200" y="6248400"/>
            <a:ext cx="2133600" cy="457200"/>
          </a:xfrm>
          <a:prstGeom prst="rect">
            <a:avLst/>
          </a:prstGeom>
          <a:noFill/>
          <a:ln w="9525">
            <a:noFill/>
            <a:miter lim="800000"/>
          </a:ln>
          <a:effectLst/>
        </p:spPr>
        <p:txBody>
          <a:bodyPr vert="horz" wrap="square" lIns="91440" tIns="45720" rIns="91440" bIns="45720" numCol="1" anchor="t" anchorCtr="0" compatLnSpc="1"/>
          <a:lstStyle>
            <a:lvl1pPr algn="r">
              <a:defRPr sz="1400">
                <a:latin typeface="Times New Roman" panose="02020603050405020304" pitchFamily="18" charset="0"/>
              </a:defRPr>
            </a:lvl1pPr>
          </a:lstStyle>
          <a:p>
            <a:pPr lvl="0" eaLnBrk="1" hangingPunct="1">
              <a:buNone/>
            </a:pPr>
            <a:fld id="{9A0DB2DC-4C9A-4742-B13C-FB6460FD3503}" type="slidenum">
              <a:rPr lang="en-US" altLang="zh-CN" dirty="0">
                <a:effectLst>
                  <a:outerShdw blurRad="38100" dist="38100" dir="2700000">
                    <a:srgbClr val="C0C0C0"/>
                  </a:outerShdw>
                </a:effectLst>
              </a:rPr>
            </a:fld>
            <a:endParaRPr lang="en-US" altLang="zh-CN" dirty="0">
              <a:effectLst>
                <a:outerShdw blurRad="38100" dist="38100" dir="2700000">
                  <a:srgbClr val="C0C0C0"/>
                </a:outerShdw>
              </a:effectLst>
              <a:latin typeface="Arial" panose="020B0604020202020204" pitchFamily="34" charset="0"/>
            </a:endParaRPr>
          </a:p>
        </p:txBody>
      </p:sp>
      <p:pic>
        <p:nvPicPr>
          <p:cNvPr id="2" name="图片 1" descr="WPS图片-修改尺寸"/>
          <p:cNvPicPr>
            <a:picLocks noChangeAspect="1"/>
          </p:cNvPicPr>
          <p:nvPr userDrawn="1"/>
        </p:nvPicPr>
        <p:blipFill>
          <a:blip r:embed="rId14"/>
          <a:stretch>
            <a:fillRect/>
          </a:stretch>
        </p:blipFill>
        <p:spPr>
          <a:xfrm>
            <a:off x="8175625" y="1905"/>
            <a:ext cx="965200" cy="7226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b="1">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800">
          <a:solidFill>
            <a:schemeClr val="tx1"/>
          </a:solidFill>
          <a:effectLst>
            <a:outerShdw blurRad="38100" dist="38100" dir="2700000" algn="tl">
              <a:srgbClr val="C0C0C0"/>
            </a:outerShdw>
          </a:effectLst>
          <a:latin typeface="+mn-lt"/>
          <a:ea typeface="+mn-ea"/>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effectLst>
            <a:outerShdw blurRad="38100" dist="38100" dir="2700000" algn="tl">
              <a:srgbClr val="C0C0C0"/>
            </a:outerShdw>
          </a:effectLst>
          <a:latin typeface="+mn-lt"/>
          <a:ea typeface="+mn-ea"/>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5pPr>
      <a:lvl6pPr marL="2514600" indent="-228600" algn="l" rtl="0" fontAlgn="base">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slide" Target="slide12.xml"/><Relationship Id="rId8" Type="http://schemas.openxmlformats.org/officeDocument/2006/relationships/slide" Target="slide4.xml"/><Relationship Id="rId7" Type="http://schemas.openxmlformats.org/officeDocument/2006/relationships/slide" Target="slide4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2" Type="http://schemas.openxmlformats.org/officeDocument/2006/relationships/slideLayout" Target="../slideLayouts/slideLayout7.xml"/><Relationship Id="rId11" Type="http://schemas.openxmlformats.org/officeDocument/2006/relationships/image" Target="../media/image9.png"/><Relationship Id="rId10" Type="http://schemas.openxmlformats.org/officeDocument/2006/relationships/slide" Target="slide45.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0.GIF"/><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hyperlink" Target="file:///F:\kejianziliao\m1.ppt" TargetMode="External"/><Relationship Id="rId2" Type="http://schemas.openxmlformats.org/officeDocument/2006/relationships/image" Target="../media/image4.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oleObject" Target="../embeddings/oleObject1.bin"/><Relationship Id="rId8" Type="http://schemas.openxmlformats.org/officeDocument/2006/relationships/image" Target="../media/image16.png"/><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6" Type="http://schemas.openxmlformats.org/officeDocument/2006/relationships/vmlDrawing" Target="../drawings/vmlDrawing1.vml"/><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image" Target="../media/image18.png"/><Relationship Id="rId12" Type="http://schemas.openxmlformats.org/officeDocument/2006/relationships/oleObject" Target="../embeddings/oleObject3.bin"/><Relationship Id="rId11" Type="http://schemas.openxmlformats.org/officeDocument/2006/relationships/oleObject" Target="../embeddings/oleObject2.bin"/><Relationship Id="rId10" Type="http://schemas.openxmlformats.org/officeDocument/2006/relationships/image" Target="../media/image17.wmf"/><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image" Target="../media/image10.GIF"/><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21.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GIF"/><Relationship Id="rId7" Type="http://schemas.openxmlformats.org/officeDocument/2006/relationships/slide" Target="slide1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6" Type="http://schemas.openxmlformats.org/officeDocument/2006/relationships/slideLayout" Target="../slideLayouts/slideLayout1.xml"/><Relationship Id="rId15" Type="http://schemas.openxmlformats.org/officeDocument/2006/relationships/image" Target="../media/image9.png"/><Relationship Id="rId14" Type="http://schemas.openxmlformats.org/officeDocument/2006/relationships/image" Target="../media/image16.png"/><Relationship Id="rId13" Type="http://schemas.openxmlformats.org/officeDocument/2006/relationships/image" Target="../media/image15.png"/><Relationship Id="rId12" Type="http://schemas.openxmlformats.org/officeDocument/2006/relationships/image" Target="../media/image14.png"/><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6.png"/><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4.bin"/><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31.xml"/><Relationship Id="rId2" Type="http://schemas.openxmlformats.org/officeDocument/2006/relationships/image" Target="../media/image11.png"/><Relationship Id="rId14" Type="http://schemas.openxmlformats.org/officeDocument/2006/relationships/vmlDrawing" Target="../drawings/vmlDrawing2.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4.png"/><Relationship Id="rId10" Type="http://schemas.openxmlformats.org/officeDocument/2006/relationships/image" Target="../media/image22.wmf"/><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30.xml"/><Relationship Id="rId2" Type="http://schemas.openxmlformats.org/officeDocument/2006/relationships/image" Target="../media/image11.png"/><Relationship Id="rId14" Type="http://schemas.openxmlformats.org/officeDocument/2006/relationships/vmlDrawing" Target="../drawings/vmlDrawing3.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4.png"/><Relationship Id="rId10" Type="http://schemas.openxmlformats.org/officeDocument/2006/relationships/image" Target="../media/image22.wmf"/><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9" Type="http://schemas.openxmlformats.org/officeDocument/2006/relationships/oleObject" Target="../embeddings/oleObject6.bin"/><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29.xml"/><Relationship Id="rId2" Type="http://schemas.openxmlformats.org/officeDocument/2006/relationships/image" Target="../media/image11.png"/><Relationship Id="rId14" Type="http://schemas.openxmlformats.org/officeDocument/2006/relationships/vmlDrawing" Target="../drawings/vmlDrawing4.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4.png"/><Relationship Id="rId10" Type="http://schemas.openxmlformats.org/officeDocument/2006/relationships/image" Target="../media/image22.wmf"/><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8" Type="http://schemas.openxmlformats.org/officeDocument/2006/relationships/vmlDrawing" Target="../drawings/vmlDrawing5.vml"/><Relationship Id="rId27" Type="http://schemas.openxmlformats.org/officeDocument/2006/relationships/slideLayout" Target="../slideLayouts/slideLayout1.xml"/><Relationship Id="rId26" Type="http://schemas.openxmlformats.org/officeDocument/2006/relationships/image" Target="../media/image9.png"/><Relationship Id="rId25" Type="http://schemas.openxmlformats.org/officeDocument/2006/relationships/image" Target="../media/image30.wmf"/><Relationship Id="rId24" Type="http://schemas.openxmlformats.org/officeDocument/2006/relationships/oleObject" Target="../embeddings/oleObject14.bin"/><Relationship Id="rId23" Type="http://schemas.openxmlformats.org/officeDocument/2006/relationships/image" Target="../media/image29.wmf"/><Relationship Id="rId22" Type="http://schemas.openxmlformats.org/officeDocument/2006/relationships/oleObject" Target="../embeddings/oleObject13.bin"/><Relationship Id="rId21" Type="http://schemas.openxmlformats.org/officeDocument/2006/relationships/image" Target="../media/image28.wmf"/><Relationship Id="rId20" Type="http://schemas.openxmlformats.org/officeDocument/2006/relationships/oleObject" Target="../embeddings/oleObject12.bin"/><Relationship Id="rId2" Type="http://schemas.openxmlformats.org/officeDocument/2006/relationships/image" Target="../media/image11.png"/><Relationship Id="rId19" Type="http://schemas.openxmlformats.org/officeDocument/2006/relationships/image" Target="../media/image27.wmf"/><Relationship Id="rId18" Type="http://schemas.openxmlformats.org/officeDocument/2006/relationships/oleObject" Target="../embeddings/oleObject11.bin"/><Relationship Id="rId17" Type="http://schemas.openxmlformats.org/officeDocument/2006/relationships/image" Target="../media/image26.wmf"/><Relationship Id="rId16" Type="http://schemas.openxmlformats.org/officeDocument/2006/relationships/oleObject" Target="../embeddings/oleObject10.bin"/><Relationship Id="rId15" Type="http://schemas.openxmlformats.org/officeDocument/2006/relationships/image" Target="../media/image25.wmf"/><Relationship Id="rId14" Type="http://schemas.openxmlformats.org/officeDocument/2006/relationships/oleObject" Target="../embeddings/oleObject9.bin"/><Relationship Id="rId13" Type="http://schemas.openxmlformats.org/officeDocument/2006/relationships/image" Target="../media/image24.wmf"/><Relationship Id="rId12" Type="http://schemas.openxmlformats.org/officeDocument/2006/relationships/oleObject" Target="../embeddings/oleObject8.bin"/><Relationship Id="rId11" Type="http://schemas.openxmlformats.org/officeDocument/2006/relationships/image" Target="../media/image23.wmf"/><Relationship Id="rId10" Type="http://schemas.openxmlformats.org/officeDocument/2006/relationships/oleObject" Target="../embeddings/oleObject7.bin"/><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4" Type="http://schemas.openxmlformats.org/officeDocument/2006/relationships/vmlDrawing" Target="../drawings/vmlDrawing6.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31.wmf"/><Relationship Id="rId10" Type="http://schemas.openxmlformats.org/officeDocument/2006/relationships/oleObject" Target="../embeddings/oleObject15.bin"/><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9" Type="http://schemas.openxmlformats.org/officeDocument/2006/relationships/slide" Target="slide27.xml"/><Relationship Id="rId8" Type="http://schemas.openxmlformats.org/officeDocument/2006/relationships/slide" Target="slide9.xml"/><Relationship Id="rId7" Type="http://schemas.openxmlformats.org/officeDocument/2006/relationships/slide" Target="slide4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6.png"/><Relationship Id="rId6" Type="http://schemas.openxmlformats.org/officeDocument/2006/relationships/image" Target="../media/image11.png"/><Relationship Id="rId5" Type="http://schemas.openxmlformats.org/officeDocument/2006/relationships/image" Target="../media/image33.wmf"/><Relationship Id="rId4" Type="http://schemas.openxmlformats.org/officeDocument/2006/relationships/oleObject" Target="../embeddings/oleObject16.bin"/><Relationship Id="rId3" Type="http://schemas.openxmlformats.org/officeDocument/2006/relationships/image" Target="../media/image32.png"/><Relationship Id="rId2" Type="http://schemas.openxmlformats.org/officeDocument/2006/relationships/image" Target="../media/image4.png"/><Relationship Id="rId14" Type="http://schemas.openxmlformats.org/officeDocument/2006/relationships/vmlDrawing" Target="../drawings/vmlDrawing7.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3.png"/><Relationship Id="rId7" Type="http://schemas.openxmlformats.org/officeDocument/2006/relationships/image" Target="../media/image36.wmf"/><Relationship Id="rId6" Type="http://schemas.openxmlformats.org/officeDocument/2006/relationships/oleObject" Target="../embeddings/oleObject19.bin"/><Relationship Id="rId5" Type="http://schemas.openxmlformats.org/officeDocument/2006/relationships/image" Target="../media/image35.wmf"/><Relationship Id="rId4" Type="http://schemas.openxmlformats.org/officeDocument/2006/relationships/oleObject" Target="../embeddings/oleObject18.bin"/><Relationship Id="rId3" Type="http://schemas.openxmlformats.org/officeDocument/2006/relationships/image" Target="../media/image34.wmf"/><Relationship Id="rId2" Type="http://schemas.openxmlformats.org/officeDocument/2006/relationships/oleObject" Target="../embeddings/oleObject17.bin"/><Relationship Id="rId17" Type="http://schemas.openxmlformats.org/officeDocument/2006/relationships/vmlDrawing" Target="../drawings/vmlDrawing8.vml"/><Relationship Id="rId16" Type="http://schemas.openxmlformats.org/officeDocument/2006/relationships/slideLayout" Target="../slideLayouts/slideLayout12.xml"/><Relationship Id="rId15" Type="http://schemas.openxmlformats.org/officeDocument/2006/relationships/image" Target="../media/image9.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6.png"/><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10.GIF"/><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9" Type="http://schemas.openxmlformats.org/officeDocument/2006/relationships/slide" Target="slide108.xml"/><Relationship Id="rId8" Type="http://schemas.openxmlformats.org/officeDocument/2006/relationships/image" Target="../media/image11.png"/><Relationship Id="rId7" Type="http://schemas.openxmlformats.org/officeDocument/2006/relationships/image" Target="../media/image3.png"/><Relationship Id="rId6" Type="http://schemas.openxmlformats.org/officeDocument/2006/relationships/image" Target="../media/image38.wmf"/><Relationship Id="rId5" Type="http://schemas.openxmlformats.org/officeDocument/2006/relationships/oleObject" Target="../embeddings/oleObject21.bin"/><Relationship Id="rId4" Type="http://schemas.openxmlformats.org/officeDocument/2006/relationships/image" Target="../media/image37.png"/><Relationship Id="rId3" Type="http://schemas.openxmlformats.org/officeDocument/2006/relationships/image" Target="../media/image17.wmf"/><Relationship Id="rId2" Type="http://schemas.openxmlformats.org/officeDocument/2006/relationships/oleObject" Target="../embeddings/oleObject20.bin"/><Relationship Id="rId17" Type="http://schemas.openxmlformats.org/officeDocument/2006/relationships/vmlDrawing" Target="../drawings/vmlDrawing9.vml"/><Relationship Id="rId16" Type="http://schemas.openxmlformats.org/officeDocument/2006/relationships/slideLayout" Target="../slideLayouts/slideLayout12.xml"/><Relationship Id="rId15" Type="http://schemas.openxmlformats.org/officeDocument/2006/relationships/image" Target="../media/image9.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6.png"/><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49.xml"/><Relationship Id="rId4" Type="http://schemas.openxmlformats.org/officeDocument/2006/relationships/image" Target="../media/image11.png"/><Relationship Id="rId3" Type="http://schemas.openxmlformats.org/officeDocument/2006/relationships/image" Target="../media/image39.png"/><Relationship Id="rId2" Type="http://schemas.openxmlformats.org/officeDocument/2006/relationships/image" Target="../media/image4.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44.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6.png"/><Relationship Id="rId7" Type="http://schemas.openxmlformats.org/officeDocument/2006/relationships/slide" Target="slide45.xml"/><Relationship Id="rId6" Type="http://schemas.openxmlformats.org/officeDocument/2006/relationships/image" Target="../media/image11.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10.GIF"/><Relationship Id="rId2" Type="http://schemas.openxmlformats.org/officeDocument/2006/relationships/image" Target="../media/image4.png"/><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image" Target="../media/image15.png"/><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slide" Target="slide45.xml"/><Relationship Id="rId7" Type="http://schemas.openxmlformats.org/officeDocument/2006/relationships/image" Target="../media/image11.png"/><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wmf"/><Relationship Id="rId3" Type="http://schemas.openxmlformats.org/officeDocument/2006/relationships/oleObject" Target="../embeddings/oleObject22.bin"/><Relationship Id="rId2" Type="http://schemas.openxmlformats.org/officeDocument/2006/relationships/image" Target="../media/image4.png"/><Relationship Id="rId16" Type="http://schemas.openxmlformats.org/officeDocument/2006/relationships/vmlDrawing" Target="../drawings/vmlDrawing10.vml"/><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image" Target="../media/image15.png"/><Relationship Id="rId12" Type="http://schemas.openxmlformats.org/officeDocument/2006/relationships/image" Target="../media/image14.png"/><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5.xml"/><Relationship Id="rId2" Type="http://schemas.openxmlformats.org/officeDocument/2006/relationships/image" Target="../media/image11.png"/><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45.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45.png"/></Relationships>
</file>

<file path=ppt/slides/_rels/slide39.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45.xml"/><Relationship Id="rId3" Type="http://schemas.openxmlformats.org/officeDocument/2006/relationships/image" Target="../media/image11.png"/><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6.png"/><Relationship Id="rId7" Type="http://schemas.openxmlformats.org/officeDocument/2006/relationships/image" Target="../media/image11.png"/><Relationship Id="rId6" Type="http://schemas.openxmlformats.org/officeDocument/2006/relationships/image" Target="../media/image47.wmf"/><Relationship Id="rId5" Type="http://schemas.openxmlformats.org/officeDocument/2006/relationships/oleObject" Target="../embeddings/oleObject24.bin"/><Relationship Id="rId4" Type="http://schemas.openxmlformats.org/officeDocument/2006/relationships/image" Target="../media/image46.wmf"/><Relationship Id="rId3" Type="http://schemas.openxmlformats.org/officeDocument/2006/relationships/oleObject" Target="../embeddings/oleObject23.bin"/><Relationship Id="rId2" Type="http://schemas.openxmlformats.org/officeDocument/2006/relationships/image" Target="../media/image4.png"/><Relationship Id="rId15" Type="http://schemas.openxmlformats.org/officeDocument/2006/relationships/vmlDrawing" Target="../drawings/vmlDrawing11.vml"/><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image" Target="../media/image15.png"/><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3.png"/></Relationships>
</file>

<file path=ppt/slides/_rels/slide41.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6.png"/><Relationship Id="rId7" Type="http://schemas.openxmlformats.org/officeDocument/2006/relationships/image" Target="../media/image11.png"/><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5" Type="http://schemas.openxmlformats.org/officeDocument/2006/relationships/notesSlide" Target="../notesSlides/notesSlide1.xml"/><Relationship Id="rId14" Type="http://schemas.openxmlformats.org/officeDocument/2006/relationships/slideLayout" Target="../slideLayouts/slideLayout2.xml"/><Relationship Id="rId13" Type="http://schemas.openxmlformats.org/officeDocument/2006/relationships/image" Target="../media/image9.png"/><Relationship Id="rId12" Type="http://schemas.openxmlformats.org/officeDocument/2006/relationships/image" Target="../media/image15.png"/><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48.png"/></Relationships>
</file>

<file path=ppt/slides/_rels/slide4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4.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4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53.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image" Target="../media/image10.GIF"/><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25.bin"/><Relationship Id="rId8" Type="http://schemas.openxmlformats.org/officeDocument/2006/relationships/image" Target="../media/image16.png"/><Relationship Id="rId7" Type="http://schemas.openxmlformats.org/officeDocument/2006/relationships/slide" Target="slide6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6" Type="http://schemas.openxmlformats.org/officeDocument/2006/relationships/vmlDrawing" Target="../drawings/vmlDrawing12.vml"/><Relationship Id="rId15" Type="http://schemas.openxmlformats.org/officeDocument/2006/relationships/slideLayout" Target="../slideLayouts/slideLayout1.xml"/><Relationship Id="rId14" Type="http://schemas.openxmlformats.org/officeDocument/2006/relationships/image" Target="../media/image54.wmf"/><Relationship Id="rId13" Type="http://schemas.openxmlformats.org/officeDocument/2006/relationships/oleObject" Target="../embeddings/oleObject28.bin"/><Relationship Id="rId12" Type="http://schemas.openxmlformats.org/officeDocument/2006/relationships/oleObject" Target="../embeddings/oleObject27.bin"/><Relationship Id="rId11" Type="http://schemas.openxmlformats.org/officeDocument/2006/relationships/oleObject" Target="../embeddings/oleObject26.bin"/><Relationship Id="rId10" Type="http://schemas.openxmlformats.org/officeDocument/2006/relationships/image" Target="../media/image17.wmf"/><Relationship Id="rId1" Type="http://schemas.openxmlformats.org/officeDocument/2006/relationships/image" Target="../media/image3.png"/></Relationships>
</file>

<file path=ppt/slides/_rels/slide4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61.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4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4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50.xml.rels><?xml version="1.0" encoding="UTF-8" standalone="yes"?>
<Relationships xmlns="http://schemas.openxmlformats.org/package/2006/relationships"><Relationship Id="rId9" Type="http://schemas.openxmlformats.org/officeDocument/2006/relationships/oleObject" Target="../embeddings/oleObject29.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7" Type="http://schemas.openxmlformats.org/officeDocument/2006/relationships/vmlDrawing" Target="../drawings/vmlDrawing13.vml"/><Relationship Id="rId16" Type="http://schemas.openxmlformats.org/officeDocument/2006/relationships/slideLayout" Target="../slideLayouts/slideLayout1.xml"/><Relationship Id="rId15" Type="http://schemas.openxmlformats.org/officeDocument/2006/relationships/image" Target="../media/image9.png"/><Relationship Id="rId14" Type="http://schemas.openxmlformats.org/officeDocument/2006/relationships/image" Target="../media/image56.wmf"/><Relationship Id="rId13" Type="http://schemas.openxmlformats.org/officeDocument/2006/relationships/oleObject" Target="../embeddings/oleObject31.bin"/><Relationship Id="rId12" Type="http://schemas.openxmlformats.org/officeDocument/2006/relationships/image" Target="../media/image55.wmf"/><Relationship Id="rId11" Type="http://schemas.openxmlformats.org/officeDocument/2006/relationships/oleObject" Target="../embeddings/oleObject30.bin"/><Relationship Id="rId10" Type="http://schemas.openxmlformats.org/officeDocument/2006/relationships/image" Target="../media/image54.wmf"/><Relationship Id="rId1" Type="http://schemas.openxmlformats.org/officeDocument/2006/relationships/image" Target="../media/image3.png"/></Relationships>
</file>

<file path=ppt/slides/_rels/slide5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0.GIF"/><Relationship Id="rId7" Type="http://schemas.openxmlformats.org/officeDocument/2006/relationships/slide" Target="slide6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54.xml.rels><?xml version="1.0" encoding="UTF-8" standalone="yes"?>
<Relationships xmlns="http://schemas.openxmlformats.org/package/2006/relationships"><Relationship Id="rId9" Type="http://schemas.openxmlformats.org/officeDocument/2006/relationships/oleObject" Target="../embeddings/oleObject32.bin"/><Relationship Id="rId8" Type="http://schemas.openxmlformats.org/officeDocument/2006/relationships/image" Target="../media/image16.png"/><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5" Type="http://schemas.openxmlformats.org/officeDocument/2006/relationships/vmlDrawing" Target="../drawings/vmlDrawing14.vml"/><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oleObject" Target="../embeddings/oleObject34.bin"/><Relationship Id="rId11" Type="http://schemas.openxmlformats.org/officeDocument/2006/relationships/oleObject" Target="../embeddings/oleObject33.bin"/><Relationship Id="rId10" Type="http://schemas.openxmlformats.org/officeDocument/2006/relationships/image" Target="../media/image17.wmf"/><Relationship Id="rId1" Type="http://schemas.openxmlformats.org/officeDocument/2006/relationships/image" Target="../media/image3.png"/></Relationships>
</file>

<file path=ppt/slides/_rels/slide5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57.wmf"/><Relationship Id="rId14" Type="http://schemas.openxmlformats.org/officeDocument/2006/relationships/vmlDrawing" Target="../drawings/vmlDrawing15.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0.GIF"/><Relationship Id="rId10" Type="http://schemas.openxmlformats.org/officeDocument/2006/relationships/image" Target="../media/image4.png"/><Relationship Id="rId1" Type="http://schemas.openxmlformats.org/officeDocument/2006/relationships/oleObject" Target="../embeddings/oleObject35.bin"/></Relationships>
</file>

<file path=ppt/slides/_rels/slide56.xml.rels><?xml version="1.0" encoding="UTF-8" standalone="yes"?>
<Relationships xmlns="http://schemas.openxmlformats.org/package/2006/relationships"><Relationship Id="rId9" Type="http://schemas.openxmlformats.org/officeDocument/2006/relationships/image" Target="../media/image10.GIF"/><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4" Type="http://schemas.openxmlformats.org/officeDocument/2006/relationships/vmlDrawing" Target="../drawings/vmlDrawing16.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58.wmf"/><Relationship Id="rId10" Type="http://schemas.openxmlformats.org/officeDocument/2006/relationships/oleObject" Target="../embeddings/oleObject36.bin"/><Relationship Id="rId1" Type="http://schemas.openxmlformats.org/officeDocument/2006/relationships/image" Target="../media/image3.png"/></Relationships>
</file>

<file path=ppt/slides/_rels/slide57.xml.rels><?xml version="1.0" encoding="UTF-8" standalone="yes"?>
<Relationships xmlns="http://schemas.openxmlformats.org/package/2006/relationships"><Relationship Id="rId9" Type="http://schemas.openxmlformats.org/officeDocument/2006/relationships/oleObject" Target="../embeddings/oleObject37.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9" Type="http://schemas.openxmlformats.org/officeDocument/2006/relationships/vmlDrawing" Target="../drawings/vmlDrawing17.vml"/><Relationship Id="rId18" Type="http://schemas.openxmlformats.org/officeDocument/2006/relationships/slideLayout" Target="../slideLayouts/slideLayout1.xml"/><Relationship Id="rId17" Type="http://schemas.openxmlformats.org/officeDocument/2006/relationships/image" Target="../media/image9.png"/><Relationship Id="rId16" Type="http://schemas.openxmlformats.org/officeDocument/2006/relationships/image" Target="../media/image62.wmf"/><Relationship Id="rId15" Type="http://schemas.openxmlformats.org/officeDocument/2006/relationships/oleObject" Target="../embeddings/oleObject40.bin"/><Relationship Id="rId14" Type="http://schemas.openxmlformats.org/officeDocument/2006/relationships/image" Target="../media/image61.wmf"/><Relationship Id="rId13" Type="http://schemas.openxmlformats.org/officeDocument/2006/relationships/oleObject" Target="../embeddings/oleObject39.bin"/><Relationship Id="rId12" Type="http://schemas.openxmlformats.org/officeDocument/2006/relationships/image" Target="../media/image60.wmf"/><Relationship Id="rId11" Type="http://schemas.openxmlformats.org/officeDocument/2006/relationships/oleObject" Target="../embeddings/oleObject38.bin"/><Relationship Id="rId10" Type="http://schemas.openxmlformats.org/officeDocument/2006/relationships/image" Target="../media/image59.wmf"/><Relationship Id="rId1" Type="http://schemas.openxmlformats.org/officeDocument/2006/relationships/image" Target="../media/image3.png"/></Relationships>
</file>

<file path=ppt/slides/_rels/slide58.xml.rels><?xml version="1.0" encoding="UTF-8" standalone="yes"?>
<Relationships xmlns="http://schemas.openxmlformats.org/package/2006/relationships"><Relationship Id="rId9" Type="http://schemas.openxmlformats.org/officeDocument/2006/relationships/oleObject" Target="../embeddings/oleObject41.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3" Type="http://schemas.openxmlformats.org/officeDocument/2006/relationships/vmlDrawing" Target="../drawings/vmlDrawing18.vml"/><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63.wmf"/><Relationship Id="rId1"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9" Type="http://schemas.openxmlformats.org/officeDocument/2006/relationships/oleObject" Target="../embeddings/oleObject42.bin"/><Relationship Id="rId8" Type="http://schemas.openxmlformats.org/officeDocument/2006/relationships/image" Target="../media/image10.GIF"/><Relationship Id="rId7" Type="http://schemas.openxmlformats.org/officeDocument/2006/relationships/slide" Target="slide6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3" Type="http://schemas.openxmlformats.org/officeDocument/2006/relationships/vmlDrawing" Target="../drawings/vmlDrawing19.vml"/><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64.wmf"/><Relationship Id="rId1" Type="http://schemas.openxmlformats.org/officeDocument/2006/relationships/image" Target="../media/image3.png"/></Relationships>
</file>

<file path=ppt/slides/_rels/slide61.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slide" Target="slide84.xml"/><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7" Type="http://schemas.openxmlformats.org/officeDocument/2006/relationships/vmlDrawing" Target="../drawings/vmlDrawing20.vml"/><Relationship Id="rId16" Type="http://schemas.openxmlformats.org/officeDocument/2006/relationships/slideLayout" Target="../slideLayouts/slideLayout1.xml"/><Relationship Id="rId15" Type="http://schemas.openxmlformats.org/officeDocument/2006/relationships/image" Target="../media/image9.png"/><Relationship Id="rId14" Type="http://schemas.openxmlformats.org/officeDocument/2006/relationships/image" Target="../media/image10.GIF"/><Relationship Id="rId13" Type="http://schemas.openxmlformats.org/officeDocument/2006/relationships/oleObject" Target="../embeddings/oleObject45.bin"/><Relationship Id="rId12" Type="http://schemas.openxmlformats.org/officeDocument/2006/relationships/oleObject" Target="../embeddings/oleObject44.bin"/><Relationship Id="rId11" Type="http://schemas.openxmlformats.org/officeDocument/2006/relationships/image" Target="../media/image17.wmf"/><Relationship Id="rId10" Type="http://schemas.openxmlformats.org/officeDocument/2006/relationships/oleObject" Target="../embeddings/oleObject43.bin"/><Relationship Id="rId1" Type="http://schemas.openxmlformats.org/officeDocument/2006/relationships/image" Target="../media/image3.png"/></Relationships>
</file>

<file path=ppt/slides/_rels/slide62.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4.xml"/><Relationship Id="rId2" Type="http://schemas.openxmlformats.org/officeDocument/2006/relationships/image" Target="../media/image11.png"/><Relationship Id="rId19" Type="http://schemas.openxmlformats.org/officeDocument/2006/relationships/vmlDrawing" Target="../drawings/vmlDrawing21.vml"/><Relationship Id="rId18" Type="http://schemas.openxmlformats.org/officeDocument/2006/relationships/slideLayout" Target="../slideLayouts/slideLayout1.xml"/><Relationship Id="rId17" Type="http://schemas.openxmlformats.org/officeDocument/2006/relationships/image" Target="../media/image9.png"/><Relationship Id="rId16" Type="http://schemas.openxmlformats.org/officeDocument/2006/relationships/image" Target="../media/image66.wmf"/><Relationship Id="rId15" Type="http://schemas.openxmlformats.org/officeDocument/2006/relationships/oleObject" Target="../embeddings/oleObject48.bin"/><Relationship Id="rId14" Type="http://schemas.openxmlformats.org/officeDocument/2006/relationships/image" Target="../media/image65.wmf"/><Relationship Id="rId13" Type="http://schemas.openxmlformats.org/officeDocument/2006/relationships/oleObject" Target="../embeddings/oleObject47.bin"/><Relationship Id="rId12" Type="http://schemas.openxmlformats.org/officeDocument/2006/relationships/image" Target="../media/image64.wmf"/><Relationship Id="rId11" Type="http://schemas.openxmlformats.org/officeDocument/2006/relationships/oleObject" Target="../embeddings/oleObject46.bin"/><Relationship Id="rId10" Type="http://schemas.openxmlformats.org/officeDocument/2006/relationships/image" Target="../media/image10.GIF"/><Relationship Id="rId1" Type="http://schemas.openxmlformats.org/officeDocument/2006/relationships/image" Target="../media/image3.png"/></Relationships>
</file>

<file path=ppt/slides/_rels/slide63.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4.xml"/><Relationship Id="rId2" Type="http://schemas.openxmlformats.org/officeDocument/2006/relationships/image" Target="../media/image11.png"/><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10.GIF"/><Relationship Id="rId1" Type="http://schemas.openxmlformats.org/officeDocument/2006/relationships/image" Target="../media/image3.png"/></Relationships>
</file>

<file path=ppt/slides/_rels/slide64.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4.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6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4.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66.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73.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6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73.xml"/><Relationship Id="rId2" Type="http://schemas.openxmlformats.org/officeDocument/2006/relationships/image" Target="../media/image11.png"/><Relationship Id="rId17" Type="http://schemas.openxmlformats.org/officeDocument/2006/relationships/vmlDrawing" Target="../drawings/vmlDrawing22.vml"/><Relationship Id="rId16" Type="http://schemas.openxmlformats.org/officeDocument/2006/relationships/slideLayout" Target="../slideLayouts/slideLayout1.xml"/><Relationship Id="rId15" Type="http://schemas.openxmlformats.org/officeDocument/2006/relationships/image" Target="../media/image9.png"/><Relationship Id="rId14" Type="http://schemas.openxmlformats.org/officeDocument/2006/relationships/oleObject" Target="../embeddings/oleObject51.bin"/><Relationship Id="rId13" Type="http://schemas.openxmlformats.org/officeDocument/2006/relationships/image" Target="../media/image66.wmf"/><Relationship Id="rId12" Type="http://schemas.openxmlformats.org/officeDocument/2006/relationships/oleObject" Target="../embeddings/oleObject50.bin"/><Relationship Id="rId11" Type="http://schemas.openxmlformats.org/officeDocument/2006/relationships/image" Target="../media/image67.wmf"/><Relationship Id="rId10" Type="http://schemas.openxmlformats.org/officeDocument/2006/relationships/oleObject" Target="../embeddings/oleObject49.bin"/><Relationship Id="rId1" Type="http://schemas.openxmlformats.org/officeDocument/2006/relationships/image" Target="../media/image3.png"/></Relationships>
</file>

<file path=ppt/slides/_rels/slide68.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44.xml"/><Relationship Id="rId2" Type="http://schemas.openxmlformats.org/officeDocument/2006/relationships/image" Target="../media/image11.png"/><Relationship Id="rId16" Type="http://schemas.openxmlformats.org/officeDocument/2006/relationships/vmlDrawing" Target="../drawings/vmlDrawing23.vml"/><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image" Target="../media/image69.wmf"/><Relationship Id="rId12" Type="http://schemas.openxmlformats.org/officeDocument/2006/relationships/oleObject" Target="../embeddings/oleObject53.bin"/><Relationship Id="rId11" Type="http://schemas.openxmlformats.org/officeDocument/2006/relationships/image" Target="../media/image68.wmf"/><Relationship Id="rId10" Type="http://schemas.openxmlformats.org/officeDocument/2006/relationships/oleObject" Target="../embeddings/oleObject52.bin"/><Relationship Id="rId1" Type="http://schemas.openxmlformats.org/officeDocument/2006/relationships/image" Target="../media/image3.png"/></Relationships>
</file>

<file path=ppt/slides/_rels/slide69.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44.xml"/><Relationship Id="rId3" Type="http://schemas.openxmlformats.org/officeDocument/2006/relationships/image" Target="../media/image11.png"/><Relationship Id="rId2" Type="http://schemas.openxmlformats.org/officeDocument/2006/relationships/image" Target="../media/image3.png"/><Relationship Id="rId14" Type="http://schemas.openxmlformats.org/officeDocument/2006/relationships/vmlDrawing" Target="../drawings/vmlDrawing24.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70.wmf"/><Relationship Id="rId10" Type="http://schemas.openxmlformats.org/officeDocument/2006/relationships/oleObject" Target="../embeddings/oleObject54.bin"/><Relationship Id="rId1" Type="http://schemas.openxmlformats.org/officeDocument/2006/relationships/image" Target="../media/image4.png"/></Relationships>
</file>

<file path=ppt/slides/_rels/slide70.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73.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4.png"/></Relationships>
</file>

<file path=ppt/slides/_rels/slide7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73.xml"/><Relationship Id="rId2" Type="http://schemas.openxmlformats.org/officeDocument/2006/relationships/image" Target="../media/image11.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0.GIF"/><Relationship Id="rId1" Type="http://schemas.openxmlformats.org/officeDocument/2006/relationships/image" Target="../media/image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9" Type="http://schemas.openxmlformats.org/officeDocument/2006/relationships/slide" Target="slide95.xml"/><Relationship Id="rId8" Type="http://schemas.openxmlformats.org/officeDocument/2006/relationships/slide" Target="slide94.xml"/><Relationship Id="rId7" Type="http://schemas.openxmlformats.org/officeDocument/2006/relationships/slide" Target="slide9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71.png"/><Relationship Id="rId10" Type="http://schemas.openxmlformats.org/officeDocument/2006/relationships/slide" Target="slide113.xml"/><Relationship Id="rId1" Type="http://schemas.openxmlformats.org/officeDocument/2006/relationships/image" Target="../media/image3.png"/></Relationships>
</file>

<file path=ppt/slides/_rels/slide74.xml.rels><?xml version="1.0" encoding="UTF-8" standalone="yes"?>
<Relationships xmlns="http://schemas.openxmlformats.org/package/2006/relationships"><Relationship Id="rId9" Type="http://schemas.openxmlformats.org/officeDocument/2006/relationships/image" Target="../media/image72.png"/><Relationship Id="rId8" Type="http://schemas.openxmlformats.org/officeDocument/2006/relationships/image" Target="../media/image16.png"/><Relationship Id="rId7" Type="http://schemas.openxmlformats.org/officeDocument/2006/relationships/slide" Target="slide113.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1" Type="http://schemas.openxmlformats.org/officeDocument/2006/relationships/slideLayout" Target="../slideLayouts/slideLayout7.xml"/><Relationship Id="rId10" Type="http://schemas.openxmlformats.org/officeDocument/2006/relationships/image" Target="../media/image9.png"/><Relationship Id="rId1" Type="http://schemas.openxmlformats.org/officeDocument/2006/relationships/image" Target="../media/image3.png"/></Relationships>
</file>

<file path=ppt/slides/_rels/slide75.xml.rels><?xml version="1.0" encoding="UTF-8" standalone="yes"?>
<Relationships xmlns="http://schemas.openxmlformats.org/package/2006/relationships"><Relationship Id="rId9" Type="http://schemas.openxmlformats.org/officeDocument/2006/relationships/image" Target="../media/image17.wmf"/><Relationship Id="rId8" Type="http://schemas.openxmlformats.org/officeDocument/2006/relationships/oleObject" Target="../embeddings/oleObject55.bin"/><Relationship Id="rId7" Type="http://schemas.openxmlformats.org/officeDocument/2006/relationships/image" Target="../media/image16.png"/><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9" Type="http://schemas.openxmlformats.org/officeDocument/2006/relationships/vmlDrawing" Target="../drawings/vmlDrawing25.vml"/><Relationship Id="rId28" Type="http://schemas.openxmlformats.org/officeDocument/2006/relationships/slideLayout" Target="../slideLayouts/slideLayout1.xml"/><Relationship Id="rId27" Type="http://schemas.openxmlformats.org/officeDocument/2006/relationships/image" Target="../media/image9.png"/><Relationship Id="rId26" Type="http://schemas.openxmlformats.org/officeDocument/2006/relationships/image" Target="../media/image80.png"/><Relationship Id="rId25" Type="http://schemas.openxmlformats.org/officeDocument/2006/relationships/image" Target="../media/image79.wmf"/><Relationship Id="rId24" Type="http://schemas.openxmlformats.org/officeDocument/2006/relationships/oleObject" Target="../embeddings/oleObject64.bin"/><Relationship Id="rId23" Type="http://schemas.openxmlformats.org/officeDocument/2006/relationships/image" Target="../media/image78.wmf"/><Relationship Id="rId22" Type="http://schemas.openxmlformats.org/officeDocument/2006/relationships/oleObject" Target="../embeddings/oleObject63.bin"/><Relationship Id="rId21" Type="http://schemas.openxmlformats.org/officeDocument/2006/relationships/image" Target="../media/image77.wmf"/><Relationship Id="rId20" Type="http://schemas.openxmlformats.org/officeDocument/2006/relationships/oleObject" Target="../embeddings/oleObject62.bin"/><Relationship Id="rId2" Type="http://schemas.openxmlformats.org/officeDocument/2006/relationships/image" Target="../media/image11.png"/><Relationship Id="rId19" Type="http://schemas.openxmlformats.org/officeDocument/2006/relationships/image" Target="../media/image76.wmf"/><Relationship Id="rId18" Type="http://schemas.openxmlformats.org/officeDocument/2006/relationships/oleObject" Target="../embeddings/oleObject61.bin"/><Relationship Id="rId17" Type="http://schemas.openxmlformats.org/officeDocument/2006/relationships/image" Target="../media/image75.wmf"/><Relationship Id="rId16" Type="http://schemas.openxmlformats.org/officeDocument/2006/relationships/oleObject" Target="../embeddings/oleObject60.bin"/><Relationship Id="rId15" Type="http://schemas.openxmlformats.org/officeDocument/2006/relationships/image" Target="../media/image74.wmf"/><Relationship Id="rId14" Type="http://schemas.openxmlformats.org/officeDocument/2006/relationships/oleObject" Target="../embeddings/oleObject59.bin"/><Relationship Id="rId13" Type="http://schemas.openxmlformats.org/officeDocument/2006/relationships/image" Target="../media/image73.wmf"/><Relationship Id="rId12" Type="http://schemas.openxmlformats.org/officeDocument/2006/relationships/oleObject" Target="../embeddings/oleObject58.bin"/><Relationship Id="rId11" Type="http://schemas.openxmlformats.org/officeDocument/2006/relationships/oleObject" Target="../embeddings/oleObject57.bin"/><Relationship Id="rId10" Type="http://schemas.openxmlformats.org/officeDocument/2006/relationships/oleObject" Target="../embeddings/oleObject56.bin"/><Relationship Id="rId1" Type="http://schemas.openxmlformats.org/officeDocument/2006/relationships/image" Target="../media/image3.png"/></Relationships>
</file>

<file path=ppt/slides/_rels/slide76.xml.rels><?xml version="1.0" encoding="UTF-8" standalone="yes"?>
<Relationships xmlns="http://schemas.openxmlformats.org/package/2006/relationships"><Relationship Id="rId9" Type="http://schemas.openxmlformats.org/officeDocument/2006/relationships/image" Target="../media/image10.GIF"/><Relationship Id="rId8" Type="http://schemas.openxmlformats.org/officeDocument/2006/relationships/image" Target="../media/image4.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slide" Target="slide113.xml"/><Relationship Id="rId15" Type="http://schemas.openxmlformats.org/officeDocument/2006/relationships/vmlDrawing" Target="../drawings/vmlDrawing26.vml"/><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image" Target="../media/image82.png"/><Relationship Id="rId11" Type="http://schemas.openxmlformats.org/officeDocument/2006/relationships/image" Target="../media/image81.wmf"/><Relationship Id="rId10" Type="http://schemas.openxmlformats.org/officeDocument/2006/relationships/oleObject" Target="../embeddings/oleObject65.bin"/><Relationship Id="rId1" Type="http://schemas.openxmlformats.org/officeDocument/2006/relationships/image" Target="../media/image3.png"/></Relationships>
</file>

<file path=ppt/slides/_rels/slide77.xml.rels><?xml version="1.0" encoding="UTF-8" standalone="yes"?>
<Relationships xmlns="http://schemas.openxmlformats.org/package/2006/relationships"><Relationship Id="rId9" Type="http://schemas.openxmlformats.org/officeDocument/2006/relationships/image" Target="../media/image10.GIF"/><Relationship Id="rId8" Type="http://schemas.openxmlformats.org/officeDocument/2006/relationships/image" Target="../media/image4.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13.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78.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87.xml"/><Relationship Id="rId33" Type="http://schemas.openxmlformats.org/officeDocument/2006/relationships/vmlDrawing" Target="../drawings/vmlDrawing27.vml"/><Relationship Id="rId32" Type="http://schemas.openxmlformats.org/officeDocument/2006/relationships/slideLayout" Target="../slideLayouts/slideLayout1.xml"/><Relationship Id="rId31" Type="http://schemas.openxmlformats.org/officeDocument/2006/relationships/image" Target="../media/image9.png"/><Relationship Id="rId30" Type="http://schemas.openxmlformats.org/officeDocument/2006/relationships/oleObject" Target="../embeddings/oleObject76.bin"/><Relationship Id="rId3" Type="http://schemas.openxmlformats.org/officeDocument/2006/relationships/image" Target="../media/image11.png"/><Relationship Id="rId29" Type="http://schemas.openxmlformats.org/officeDocument/2006/relationships/image" Target="../media/image93.wmf"/><Relationship Id="rId28" Type="http://schemas.openxmlformats.org/officeDocument/2006/relationships/oleObject" Target="../embeddings/oleObject75.bin"/><Relationship Id="rId27" Type="http://schemas.openxmlformats.org/officeDocument/2006/relationships/image" Target="../media/image92.wmf"/><Relationship Id="rId26" Type="http://schemas.openxmlformats.org/officeDocument/2006/relationships/oleObject" Target="../embeddings/oleObject74.bin"/><Relationship Id="rId25" Type="http://schemas.openxmlformats.org/officeDocument/2006/relationships/image" Target="../media/image91.wmf"/><Relationship Id="rId24" Type="http://schemas.openxmlformats.org/officeDocument/2006/relationships/oleObject" Target="../embeddings/oleObject73.bin"/><Relationship Id="rId23" Type="http://schemas.openxmlformats.org/officeDocument/2006/relationships/image" Target="../media/image90.wmf"/><Relationship Id="rId22" Type="http://schemas.openxmlformats.org/officeDocument/2006/relationships/oleObject" Target="../embeddings/oleObject72.bin"/><Relationship Id="rId21" Type="http://schemas.openxmlformats.org/officeDocument/2006/relationships/oleObject" Target="../embeddings/oleObject71.bin"/><Relationship Id="rId20" Type="http://schemas.openxmlformats.org/officeDocument/2006/relationships/image" Target="../media/image89.wmf"/><Relationship Id="rId2" Type="http://schemas.openxmlformats.org/officeDocument/2006/relationships/image" Target="../media/image3.png"/><Relationship Id="rId19" Type="http://schemas.openxmlformats.org/officeDocument/2006/relationships/oleObject" Target="../embeddings/oleObject70.bin"/><Relationship Id="rId18" Type="http://schemas.openxmlformats.org/officeDocument/2006/relationships/image" Target="../media/image88.wmf"/><Relationship Id="rId17" Type="http://schemas.openxmlformats.org/officeDocument/2006/relationships/oleObject" Target="../embeddings/oleObject69.bin"/><Relationship Id="rId16" Type="http://schemas.openxmlformats.org/officeDocument/2006/relationships/image" Target="../media/image87.wmf"/><Relationship Id="rId15" Type="http://schemas.openxmlformats.org/officeDocument/2006/relationships/oleObject" Target="../embeddings/oleObject68.bin"/><Relationship Id="rId14" Type="http://schemas.openxmlformats.org/officeDocument/2006/relationships/image" Target="../media/image86.wmf"/><Relationship Id="rId13" Type="http://schemas.openxmlformats.org/officeDocument/2006/relationships/oleObject" Target="../embeddings/oleObject67.bin"/><Relationship Id="rId12" Type="http://schemas.openxmlformats.org/officeDocument/2006/relationships/image" Target="../media/image85.wmf"/><Relationship Id="rId11" Type="http://schemas.openxmlformats.org/officeDocument/2006/relationships/oleObject" Target="../embeddings/oleObject66.bin"/><Relationship Id="rId10" Type="http://schemas.openxmlformats.org/officeDocument/2006/relationships/image" Target="../media/image84.png"/><Relationship Id="rId1" Type="http://schemas.openxmlformats.org/officeDocument/2006/relationships/image" Target="../media/image83.png"/></Relationships>
</file>

<file path=ppt/slides/_rels/slide7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94.png"/><Relationship Id="rId7" Type="http://schemas.openxmlformats.org/officeDocument/2006/relationships/image" Target="../media/image16.png"/><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7.xml"/><Relationship Id="rId1" Type="http://schemas.openxmlformats.org/officeDocument/2006/relationships/image" Target="../media/image3.png"/></Relationships>
</file>

<file path=ppt/slides/_rels/slide8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95.png"/><Relationship Id="rId7" Type="http://schemas.openxmlformats.org/officeDocument/2006/relationships/image" Target="../media/image4.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81.xml.rels><?xml version="1.0" encoding="UTF-8" standalone="yes"?>
<Relationships xmlns="http://schemas.openxmlformats.org/package/2006/relationships"><Relationship Id="rId9" Type="http://schemas.openxmlformats.org/officeDocument/2006/relationships/oleObject" Target="../embeddings/oleObject77.bin"/><Relationship Id="rId8" Type="http://schemas.openxmlformats.org/officeDocument/2006/relationships/image" Target="../media/image4.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11.png"/><Relationship Id="rId15" Type="http://schemas.openxmlformats.org/officeDocument/2006/relationships/vmlDrawing" Target="../drawings/vmlDrawing28.vml"/><Relationship Id="rId14" Type="http://schemas.openxmlformats.org/officeDocument/2006/relationships/slideLayout" Target="../slideLayouts/slideLayout7.xml"/><Relationship Id="rId13" Type="http://schemas.openxmlformats.org/officeDocument/2006/relationships/image" Target="../media/image9.png"/><Relationship Id="rId12" Type="http://schemas.openxmlformats.org/officeDocument/2006/relationships/oleObject" Target="../embeddings/oleObject79.bin"/><Relationship Id="rId11" Type="http://schemas.openxmlformats.org/officeDocument/2006/relationships/oleObject" Target="../embeddings/oleObject78.bin"/><Relationship Id="rId10" Type="http://schemas.openxmlformats.org/officeDocument/2006/relationships/image" Target="../media/image96.wmf"/><Relationship Id="rId1" Type="http://schemas.openxmlformats.org/officeDocument/2006/relationships/image" Target="../media/image3.png"/></Relationships>
</file>

<file path=ppt/slides/_rels/slide8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slide" Target="slide127.xml"/><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83.xml.rels><?xml version="1.0" encoding="UTF-8" standalone="yes"?>
<Relationships xmlns="http://schemas.openxmlformats.org/package/2006/relationships"><Relationship Id="rId9" Type="http://schemas.openxmlformats.org/officeDocument/2006/relationships/oleObject" Target="../embeddings/oleObject80.bin"/><Relationship Id="rId8" Type="http://schemas.openxmlformats.org/officeDocument/2006/relationships/image" Target="../media/image4.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6.xml"/><Relationship Id="rId2" Type="http://schemas.openxmlformats.org/officeDocument/2006/relationships/image" Target="../media/image11.png"/><Relationship Id="rId19" Type="http://schemas.openxmlformats.org/officeDocument/2006/relationships/vmlDrawing" Target="../drawings/vmlDrawing29.vml"/><Relationship Id="rId18" Type="http://schemas.openxmlformats.org/officeDocument/2006/relationships/slideLayout" Target="../slideLayouts/slideLayout1.xml"/><Relationship Id="rId17" Type="http://schemas.openxmlformats.org/officeDocument/2006/relationships/image" Target="../media/image9.png"/><Relationship Id="rId16" Type="http://schemas.openxmlformats.org/officeDocument/2006/relationships/image" Target="../media/image101.png"/><Relationship Id="rId15" Type="http://schemas.openxmlformats.org/officeDocument/2006/relationships/image" Target="../media/image100.png"/><Relationship Id="rId14" Type="http://schemas.openxmlformats.org/officeDocument/2006/relationships/image" Target="../media/image99.wmf"/><Relationship Id="rId13" Type="http://schemas.openxmlformats.org/officeDocument/2006/relationships/oleObject" Target="../embeddings/oleObject82.bin"/><Relationship Id="rId12" Type="http://schemas.openxmlformats.org/officeDocument/2006/relationships/image" Target="../media/image98.wmf"/><Relationship Id="rId11" Type="http://schemas.openxmlformats.org/officeDocument/2006/relationships/oleObject" Target="../embeddings/oleObject81.bin"/><Relationship Id="rId10" Type="http://schemas.openxmlformats.org/officeDocument/2006/relationships/image" Target="../media/image97.wmf"/><Relationship Id="rId1" Type="http://schemas.openxmlformats.org/officeDocument/2006/relationships/image" Target="../media/image3.png"/></Relationships>
</file>

<file path=ppt/slides/_rels/slide84.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6.xml"/><Relationship Id="rId3" Type="http://schemas.openxmlformats.org/officeDocument/2006/relationships/image" Target="../media/image11.png"/><Relationship Id="rId2" Type="http://schemas.openxmlformats.org/officeDocument/2006/relationships/slide" Target="slide9.xml"/><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8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1.xml"/><Relationship Id="rId3" Type="http://schemas.openxmlformats.org/officeDocument/2006/relationships/image" Target="../media/image11.png"/><Relationship Id="rId2" Type="http://schemas.openxmlformats.org/officeDocument/2006/relationships/slide" Target="slide3.xml"/><Relationship Id="rId12" Type="http://schemas.openxmlformats.org/officeDocument/2006/relationships/slideLayout" Target="../slideLayouts/slideLayout7.xml"/><Relationship Id="rId11" Type="http://schemas.openxmlformats.org/officeDocument/2006/relationships/image" Target="../media/image9.png"/><Relationship Id="rId10" Type="http://schemas.openxmlformats.org/officeDocument/2006/relationships/image" Target="../media/image102.png"/><Relationship Id="rId1" Type="http://schemas.openxmlformats.org/officeDocument/2006/relationships/image" Target="../media/image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9" Type="http://schemas.openxmlformats.org/officeDocument/2006/relationships/slide" Target="slide96.xml"/><Relationship Id="rId8" Type="http://schemas.openxmlformats.org/officeDocument/2006/relationships/slide" Target="slide86.xml"/><Relationship Id="rId7" Type="http://schemas.openxmlformats.org/officeDocument/2006/relationships/slide" Target="slide7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slide" Target="slide112.xml"/><Relationship Id="rId1" Type="http://schemas.openxmlformats.org/officeDocument/2006/relationships/image" Target="../media/image3.png"/></Relationships>
</file>

<file path=ppt/slides/_rels/slide88.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6.png"/><Relationship Id="rId7" Type="http://schemas.openxmlformats.org/officeDocument/2006/relationships/image" Target="../media/image11.png"/><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4.png"/><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image" Target="../media/image15.png"/><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3.png"/></Relationships>
</file>

<file path=ppt/slides/_rels/slide89.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107.xml"/><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2" Type="http://schemas.openxmlformats.org/officeDocument/2006/relationships/slideLayout" Target="../slideLayouts/slideLayout1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107.png"/></Relationships>
</file>

<file path=ppt/slides/_rels/slide90.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6.png"/><Relationship Id="rId6" Type="http://schemas.openxmlformats.org/officeDocument/2006/relationships/slide" Target="slide105.xml"/><Relationship Id="rId5" Type="http://schemas.openxmlformats.org/officeDocument/2006/relationships/image" Target="../media/image11.png"/><Relationship Id="rId4" Type="http://schemas.openxmlformats.org/officeDocument/2006/relationships/image" Target="../media/image108.png"/><Relationship Id="rId3" Type="http://schemas.openxmlformats.org/officeDocument/2006/relationships/image" Target="../media/image10.GIF"/><Relationship Id="rId2" Type="http://schemas.openxmlformats.org/officeDocument/2006/relationships/image" Target="../media/image4.png"/><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image" Target="../media/image3.png"/></Relationships>
</file>

<file path=ppt/slides/_rels/slide91.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6.png"/><Relationship Id="rId6" Type="http://schemas.openxmlformats.org/officeDocument/2006/relationships/slide" Target="slide169.xml"/><Relationship Id="rId5" Type="http://schemas.openxmlformats.org/officeDocument/2006/relationships/image" Target="../media/image11.png"/><Relationship Id="rId4" Type="http://schemas.openxmlformats.org/officeDocument/2006/relationships/image" Target="../media/image3.png"/><Relationship Id="rId3" Type="http://schemas.openxmlformats.org/officeDocument/2006/relationships/image" Target="../media/image17.wmf"/><Relationship Id="rId2" Type="http://schemas.openxmlformats.org/officeDocument/2006/relationships/oleObject" Target="../embeddings/oleObject83.bin"/><Relationship Id="rId14" Type="http://schemas.openxmlformats.org/officeDocument/2006/relationships/vmlDrawing" Target="../drawings/vmlDrawing30.vml"/><Relationship Id="rId13" Type="http://schemas.openxmlformats.org/officeDocument/2006/relationships/slideLayout" Target="../slideLayouts/slideLayout12.xml"/><Relationship Id="rId12" Type="http://schemas.openxmlformats.org/officeDocument/2006/relationships/image" Target="../media/image9.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image" Target="../media/image4.png"/></Relationships>
</file>

<file path=ppt/slides/_rels/slide92.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127.xml"/><Relationship Id="rId4" Type="http://schemas.openxmlformats.org/officeDocument/2006/relationships/image" Target="../media/image11.png"/><Relationship Id="rId3" Type="http://schemas.openxmlformats.org/officeDocument/2006/relationships/image" Target="../media/image109.png"/><Relationship Id="rId2" Type="http://schemas.openxmlformats.org/officeDocument/2006/relationships/image" Target="../media/image4.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3.png"/></Relationships>
</file>

<file path=ppt/slides/_rels/slide9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10.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3.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4.png"/></Relationships>
</file>

<file path=ppt/slides/_rels/slide9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3.png"/><Relationship Id="rId10" Type="http://schemas.openxmlformats.org/officeDocument/2006/relationships/slideLayout" Target="../slideLayouts/slideLayout2.xml"/><Relationship Id="rId1" Type="http://schemas.openxmlformats.org/officeDocument/2006/relationships/image" Target="../media/image4.png"/></Relationships>
</file>

<file path=ppt/slides/_rels/slide9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111.png"/><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9" Type="http://schemas.openxmlformats.org/officeDocument/2006/relationships/image" Target="../media/image84.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3.png"/></Relationships>
</file>

<file path=ppt/slides/_rels/slide9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99.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56.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4.png"/></Relationships>
</file>

<file path=ppt/slides/_rels/slide100.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6.png"/><Relationship Id="rId6" Type="http://schemas.openxmlformats.org/officeDocument/2006/relationships/slide" Target="slide127.xml"/><Relationship Id="rId5" Type="http://schemas.openxmlformats.org/officeDocument/2006/relationships/image" Target="../media/image11.png"/><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112.wmf"/><Relationship Id="rId14" Type="http://schemas.openxmlformats.org/officeDocument/2006/relationships/vmlDrawing" Target="../drawings/vmlDrawing31.vml"/><Relationship Id="rId13" Type="http://schemas.openxmlformats.org/officeDocument/2006/relationships/slideLayout" Target="../slideLayouts/slideLayout2.xml"/><Relationship Id="rId12" Type="http://schemas.openxmlformats.org/officeDocument/2006/relationships/image" Target="../media/image9.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oleObject" Target="../embeddings/oleObject84.bin"/></Relationships>
</file>

<file path=ppt/slides/_rels/slide10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11.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3.png"/></Relationships>
</file>

<file path=ppt/slides/_rels/slide10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10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165.xml"/><Relationship Id="rId4" Type="http://schemas.openxmlformats.org/officeDocument/2006/relationships/image" Target="../media/image11.png"/><Relationship Id="rId3" Type="http://schemas.openxmlformats.org/officeDocument/2006/relationships/image" Target="../media/image113.wmf"/><Relationship Id="rId2" Type="http://schemas.openxmlformats.org/officeDocument/2006/relationships/image" Target="../media/image4.png"/><Relationship Id="rId12" Type="http://schemas.openxmlformats.org/officeDocument/2006/relationships/slideLayout" Target="../slideLayouts/slideLayout7.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9" Type="http://schemas.openxmlformats.org/officeDocument/2006/relationships/image" Target="../media/image5.jpeg"/><Relationship Id="rId8" Type="http://schemas.openxmlformats.org/officeDocument/2006/relationships/slide" Target="slide124.xml"/><Relationship Id="rId7" Type="http://schemas.openxmlformats.org/officeDocument/2006/relationships/slide" Target="slide121.xml"/><Relationship Id="rId6" Type="http://schemas.openxmlformats.org/officeDocument/2006/relationships/slide" Target="slide120.xml"/><Relationship Id="rId5" Type="http://schemas.openxmlformats.org/officeDocument/2006/relationships/slide" Target="slide119.xml"/><Relationship Id="rId4" Type="http://schemas.openxmlformats.org/officeDocument/2006/relationships/slide" Target="slide118.xml"/><Relationship Id="rId3" Type="http://schemas.openxmlformats.org/officeDocument/2006/relationships/slide" Target="slide114.xml"/><Relationship Id="rId21" Type="http://schemas.openxmlformats.org/officeDocument/2006/relationships/slideLayout" Target="../slideLayouts/slideLayout1.xml"/><Relationship Id="rId20" Type="http://schemas.openxmlformats.org/officeDocument/2006/relationships/image" Target="../media/image9.png"/><Relationship Id="rId2" Type="http://schemas.openxmlformats.org/officeDocument/2006/relationships/image" Target="../media/image3.png"/><Relationship Id="rId19" Type="http://schemas.openxmlformats.org/officeDocument/2006/relationships/image" Target="../media/image15.png"/><Relationship Id="rId18" Type="http://schemas.openxmlformats.org/officeDocument/2006/relationships/image" Target="../media/image14.png"/><Relationship Id="rId17" Type="http://schemas.openxmlformats.org/officeDocument/2006/relationships/image" Target="../media/image13.png"/><Relationship Id="rId16" Type="http://schemas.openxmlformats.org/officeDocument/2006/relationships/image" Target="../media/image12.png"/><Relationship Id="rId15" Type="http://schemas.openxmlformats.org/officeDocument/2006/relationships/image" Target="../media/image16.png"/><Relationship Id="rId14" Type="http://schemas.openxmlformats.org/officeDocument/2006/relationships/slide" Target="slide113.xml"/><Relationship Id="rId13" Type="http://schemas.openxmlformats.org/officeDocument/2006/relationships/image" Target="../media/image11.png"/><Relationship Id="rId12" Type="http://schemas.openxmlformats.org/officeDocument/2006/relationships/image" Target="../media/image8.jpeg"/><Relationship Id="rId11" Type="http://schemas.openxmlformats.org/officeDocument/2006/relationships/image" Target="../media/image7.jpeg"/><Relationship Id="rId10" Type="http://schemas.openxmlformats.org/officeDocument/2006/relationships/image" Target="../media/image6.jpeg"/><Relationship Id="rId1" Type="http://schemas.openxmlformats.org/officeDocument/2006/relationships/image" Target="../media/image4.png"/></Relationships>
</file>

<file path=ppt/slides/_rels/slide10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3.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10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image" Target="../media/image11.png"/></Relationships>
</file>

<file path=ppt/slides/_rels/slide108.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3.png"/><Relationship Id="rId7" Type="http://schemas.openxmlformats.org/officeDocument/2006/relationships/image" Target="../media/image10.GIF"/><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4.png"/></Relationships>
</file>

<file path=ppt/slides/_rels/slide10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3.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110.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6.png"/><Relationship Id="rId7" Type="http://schemas.openxmlformats.org/officeDocument/2006/relationships/image" Target="../media/image11.png"/><Relationship Id="rId6" Type="http://schemas.openxmlformats.org/officeDocument/2006/relationships/oleObject" Target="../embeddings/oleObject87.bin"/><Relationship Id="rId5" Type="http://schemas.openxmlformats.org/officeDocument/2006/relationships/oleObject" Target="../embeddings/oleObject86.bin"/><Relationship Id="rId4" Type="http://schemas.openxmlformats.org/officeDocument/2006/relationships/image" Target="../media/image17.wmf"/><Relationship Id="rId3" Type="http://schemas.openxmlformats.org/officeDocument/2006/relationships/oleObject" Target="../embeddings/oleObject85.bin"/><Relationship Id="rId2" Type="http://schemas.openxmlformats.org/officeDocument/2006/relationships/image" Target="../media/image4.png"/><Relationship Id="rId15" Type="http://schemas.openxmlformats.org/officeDocument/2006/relationships/vmlDrawing" Target="../drawings/vmlDrawing32.vml"/><Relationship Id="rId14" Type="http://schemas.openxmlformats.org/officeDocument/2006/relationships/slideLayout" Target="../slideLayouts/slideLayout12.xml"/><Relationship Id="rId13" Type="http://schemas.openxmlformats.org/officeDocument/2006/relationships/image" Target="../media/image9.png"/><Relationship Id="rId12" Type="http://schemas.openxmlformats.org/officeDocument/2006/relationships/image" Target="../media/image15.png"/><Relationship Id="rId11" Type="http://schemas.openxmlformats.org/officeDocument/2006/relationships/image" Target="../media/image14.png"/><Relationship Id="rId10" Type="http://schemas.openxmlformats.org/officeDocument/2006/relationships/image" Target="../media/image13.png"/><Relationship Id="rId1" Type="http://schemas.openxmlformats.org/officeDocument/2006/relationships/image" Target="../media/image3.png"/></Relationships>
</file>

<file path=ppt/slides/_rels/slide11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3.png"/><Relationship Id="rId10" Type="http://schemas.openxmlformats.org/officeDocument/2006/relationships/slideLayout" Target="../slideLayouts/slideLayout13.xml"/><Relationship Id="rId1" Type="http://schemas.openxmlformats.org/officeDocument/2006/relationships/image" Target="../media/image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9" Type="http://schemas.openxmlformats.org/officeDocument/2006/relationships/slide" Target="slide133.xml"/><Relationship Id="rId8" Type="http://schemas.openxmlformats.org/officeDocument/2006/relationships/slide" Target="slide128.xml"/><Relationship Id="rId7" Type="http://schemas.openxmlformats.org/officeDocument/2006/relationships/slide" Target="slide13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slide" Target="slide144.xml"/><Relationship Id="rId12" Type="http://schemas.openxmlformats.org/officeDocument/2006/relationships/slide" Target="slide139.xml"/><Relationship Id="rId11" Type="http://schemas.openxmlformats.org/officeDocument/2006/relationships/slide" Target="slide137.xml"/><Relationship Id="rId10" Type="http://schemas.openxmlformats.org/officeDocument/2006/relationships/slide" Target="slide135.xml"/><Relationship Id="rId1" Type="http://schemas.openxmlformats.org/officeDocument/2006/relationships/image" Target="../media/image3.png"/></Relationships>
</file>

<file path=ppt/slides/_rels/slide114.xml.rels><?xml version="1.0" encoding="UTF-8" standalone="yes"?>
<Relationships xmlns="http://schemas.openxmlformats.org/package/2006/relationships"><Relationship Id="rId9" Type="http://schemas.openxmlformats.org/officeDocument/2006/relationships/oleObject" Target="../embeddings/oleObject88.bin"/><Relationship Id="rId8" Type="http://schemas.openxmlformats.org/officeDocument/2006/relationships/image" Target="../media/image16.png"/><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5" Type="http://schemas.openxmlformats.org/officeDocument/2006/relationships/vmlDrawing" Target="../drawings/vmlDrawing33.vml"/><Relationship Id="rId14" Type="http://schemas.openxmlformats.org/officeDocument/2006/relationships/slideLayout" Target="../slideLayouts/slideLayout1.xml"/><Relationship Id="rId13" Type="http://schemas.openxmlformats.org/officeDocument/2006/relationships/image" Target="../media/image9.png"/><Relationship Id="rId12" Type="http://schemas.openxmlformats.org/officeDocument/2006/relationships/oleObject" Target="../embeddings/oleObject90.bin"/><Relationship Id="rId11" Type="http://schemas.openxmlformats.org/officeDocument/2006/relationships/oleObject" Target="../embeddings/oleObject89.bin"/><Relationship Id="rId10" Type="http://schemas.openxmlformats.org/officeDocument/2006/relationships/image" Target="../media/image17.wmf"/><Relationship Id="rId1" Type="http://schemas.openxmlformats.org/officeDocument/2006/relationships/image" Target="../media/image3.png"/></Relationships>
</file>

<file path=ppt/slides/_rels/slide11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1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114.wmf"/><Relationship Id="rId14" Type="http://schemas.openxmlformats.org/officeDocument/2006/relationships/vmlDrawing" Target="../drawings/vmlDrawing34.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0.GIF"/><Relationship Id="rId10" Type="http://schemas.openxmlformats.org/officeDocument/2006/relationships/image" Target="../media/image4.png"/><Relationship Id="rId1" Type="http://schemas.openxmlformats.org/officeDocument/2006/relationships/oleObject" Target="../embeddings/oleObject91.bin"/></Relationships>
</file>

<file path=ppt/slides/_rels/slide117.xml.rels><?xml version="1.0" encoding="UTF-8" standalone="yes"?>
<Relationships xmlns="http://schemas.openxmlformats.org/package/2006/relationships"><Relationship Id="rId9" Type="http://schemas.openxmlformats.org/officeDocument/2006/relationships/oleObject" Target="../embeddings/oleObject92.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3" Type="http://schemas.openxmlformats.org/officeDocument/2006/relationships/vmlDrawing" Target="../drawings/vmlDrawing35.vml"/><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115.wmf"/><Relationship Id="rId1" Type="http://schemas.openxmlformats.org/officeDocument/2006/relationships/image" Target="../media/image3.png"/></Relationships>
</file>

<file path=ppt/slides/_rels/slide118.xml.rels><?xml version="1.0" encoding="UTF-8" standalone="yes"?>
<Relationships xmlns="http://schemas.openxmlformats.org/package/2006/relationships"><Relationship Id="rId9" Type="http://schemas.openxmlformats.org/officeDocument/2006/relationships/oleObject" Target="../embeddings/oleObject93.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3" Type="http://schemas.openxmlformats.org/officeDocument/2006/relationships/vmlDrawing" Target="../drawings/vmlDrawing36.vml"/><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116.wmf"/><Relationship Id="rId1" Type="http://schemas.openxmlformats.org/officeDocument/2006/relationships/image" Target="../media/image3.png"/></Relationships>
</file>

<file path=ppt/slides/_rels/slide11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2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2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2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23.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127.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13.png"/><Relationship Id="rId11" Type="http://schemas.openxmlformats.org/officeDocument/2006/relationships/slideLayout" Target="../slideLayouts/slideLayout7.xml"/><Relationship Id="rId10" Type="http://schemas.openxmlformats.org/officeDocument/2006/relationships/image" Target="../media/image9.png"/><Relationship Id="rId1" Type="http://schemas.openxmlformats.org/officeDocument/2006/relationships/image" Target="../media/image11.png"/></Relationships>
</file>

<file path=ppt/slides/_rels/slide124.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4.png"/></Relationships>
</file>

<file path=ppt/slides/_rels/slide12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 Type="http://schemas.openxmlformats.org/officeDocument/2006/relationships/image" Target="../media/image3.png"/><Relationship Id="rId11" Type="http://schemas.openxmlformats.org/officeDocument/2006/relationships/slideLayout" Target="../slideLayouts/slideLayout7.xml"/><Relationship Id="rId10" Type="http://schemas.openxmlformats.org/officeDocument/2006/relationships/image" Target="../media/image9.png"/><Relationship Id="rId1" Type="http://schemas.openxmlformats.org/officeDocument/2006/relationships/image" Target="../media/image4.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slide" Target="slide12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128.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slide" Target="slide127.xml"/><Relationship Id="rId7" Type="http://schemas.openxmlformats.org/officeDocument/2006/relationships/image" Target="../media/image4.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6" Type="http://schemas.openxmlformats.org/officeDocument/2006/relationships/vmlDrawing" Target="../drawings/vmlDrawing37.vml"/><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oleObject" Target="../embeddings/oleObject96.bin"/><Relationship Id="rId12" Type="http://schemas.openxmlformats.org/officeDocument/2006/relationships/oleObject" Target="../embeddings/oleObject95.bin"/><Relationship Id="rId11" Type="http://schemas.openxmlformats.org/officeDocument/2006/relationships/image" Target="../media/image17.wmf"/><Relationship Id="rId10" Type="http://schemas.openxmlformats.org/officeDocument/2006/relationships/oleObject" Target="../embeddings/oleObject94.bin"/><Relationship Id="rId1" Type="http://schemas.openxmlformats.org/officeDocument/2006/relationships/image" Target="../media/image3.png"/></Relationships>
</file>

<file path=ppt/slides/_rels/slide129.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30.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1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31.xml.rels><?xml version="1.0" encoding="UTF-8" standalone="yes"?>
<Relationships xmlns="http://schemas.openxmlformats.org/package/2006/relationships"><Relationship Id="rId9" Type="http://schemas.openxmlformats.org/officeDocument/2006/relationships/image" Target="../media/image84.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4" Type="http://schemas.openxmlformats.org/officeDocument/2006/relationships/vmlDrawing" Target="../drawings/vmlDrawing38.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17.wmf"/><Relationship Id="rId10" Type="http://schemas.openxmlformats.org/officeDocument/2006/relationships/oleObject" Target="../embeddings/oleObject97.bin"/><Relationship Id="rId1" Type="http://schemas.openxmlformats.org/officeDocument/2006/relationships/image" Target="../media/image3.png"/></Relationships>
</file>

<file path=ppt/slides/_rels/slide13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3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34.xml.rels><?xml version="1.0" encoding="UTF-8" standalone="yes"?>
<Relationships xmlns="http://schemas.openxmlformats.org/package/2006/relationships"><Relationship Id="rId9" Type="http://schemas.openxmlformats.org/officeDocument/2006/relationships/oleObject" Target="../embeddings/oleObject98.bin"/><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3" Type="http://schemas.openxmlformats.org/officeDocument/2006/relationships/vmlDrawing" Target="../drawings/vmlDrawing39.vml"/><Relationship Id="rId12" Type="http://schemas.openxmlformats.org/officeDocument/2006/relationships/slideLayout" Target="../slideLayouts/slideLayout1.xml"/><Relationship Id="rId11" Type="http://schemas.openxmlformats.org/officeDocument/2006/relationships/image" Target="../media/image9.png"/><Relationship Id="rId10" Type="http://schemas.openxmlformats.org/officeDocument/2006/relationships/image" Target="../media/image118.wmf"/><Relationship Id="rId1" Type="http://schemas.openxmlformats.org/officeDocument/2006/relationships/image" Target="../media/image3.png"/></Relationships>
</file>

<file path=ppt/slides/_rels/slide13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slide" Target="slide127.xml"/><Relationship Id="rId2" Type="http://schemas.openxmlformats.org/officeDocument/2006/relationships/image" Target="../media/image11.png"/><Relationship Id="rId14" Type="http://schemas.openxmlformats.org/officeDocument/2006/relationships/vmlDrawing" Target="../drawings/vmlDrawing40.vml"/><Relationship Id="rId13" Type="http://schemas.openxmlformats.org/officeDocument/2006/relationships/slideLayout" Target="../slideLayouts/slideLayout1.xml"/><Relationship Id="rId12" Type="http://schemas.openxmlformats.org/officeDocument/2006/relationships/image" Target="../media/image9.png"/><Relationship Id="rId11" Type="http://schemas.openxmlformats.org/officeDocument/2006/relationships/image" Target="../media/image119.wmf"/><Relationship Id="rId10" Type="http://schemas.openxmlformats.org/officeDocument/2006/relationships/oleObject" Target="../embeddings/oleObject99.bin"/><Relationship Id="rId1" Type="http://schemas.openxmlformats.org/officeDocument/2006/relationships/image" Target="../media/image3.png"/></Relationships>
</file>

<file path=ppt/slides/_rels/slide13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1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image" Target="../media/image4.png"/></Relationships>
</file>

<file path=ppt/slides/_rels/slide13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120.wmf"/><Relationship Id="rId2" Type="http://schemas.openxmlformats.org/officeDocument/2006/relationships/image" Target="../media/image4.png"/><Relationship Id="rId1" Type="http://schemas.openxmlformats.org/officeDocument/2006/relationships/image" Target="../media/image3.png"/></Relationships>
</file>

<file path=ppt/slides/_rels/slide139.xml.rels><?xml version="1.0" encoding="UTF-8" standalone="yes"?>
<Relationships xmlns="http://schemas.openxmlformats.org/package/2006/relationships"><Relationship Id="rId9" Type="http://schemas.openxmlformats.org/officeDocument/2006/relationships/oleObject" Target="../embeddings/oleObject100.bin"/><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3.png"/><Relationship Id="rId19" Type="http://schemas.openxmlformats.org/officeDocument/2006/relationships/vmlDrawing" Target="../drawings/vmlDrawing41.vml"/><Relationship Id="rId18" Type="http://schemas.openxmlformats.org/officeDocument/2006/relationships/slideLayout" Target="../slideLayouts/slideLayout2.xml"/><Relationship Id="rId17" Type="http://schemas.openxmlformats.org/officeDocument/2006/relationships/image" Target="../media/image9.png"/><Relationship Id="rId16" Type="http://schemas.openxmlformats.org/officeDocument/2006/relationships/image" Target="../media/image124.wmf"/><Relationship Id="rId15" Type="http://schemas.openxmlformats.org/officeDocument/2006/relationships/oleObject" Target="../embeddings/oleObject103.bin"/><Relationship Id="rId14" Type="http://schemas.openxmlformats.org/officeDocument/2006/relationships/image" Target="../media/image123.wmf"/><Relationship Id="rId13" Type="http://schemas.openxmlformats.org/officeDocument/2006/relationships/oleObject" Target="../embeddings/oleObject102.bin"/><Relationship Id="rId12" Type="http://schemas.openxmlformats.org/officeDocument/2006/relationships/image" Target="../media/image122.wmf"/><Relationship Id="rId11" Type="http://schemas.openxmlformats.org/officeDocument/2006/relationships/oleObject" Target="../embeddings/oleObject101.bin"/><Relationship Id="rId10" Type="http://schemas.openxmlformats.org/officeDocument/2006/relationships/image" Target="../media/image121.wmf"/><Relationship Id="rId1" Type="http://schemas.openxmlformats.org/officeDocument/2006/relationships/image" Target="../media/image4.png"/></Relationships>
</file>

<file path=ppt/slides/_rels/slide140.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1" Type="http://schemas.openxmlformats.org/officeDocument/2006/relationships/notesSlide" Target="../notesSlides/notesSlide2.xml"/><Relationship Id="rId40" Type="http://schemas.openxmlformats.org/officeDocument/2006/relationships/vmlDrawing" Target="../drawings/vmlDrawing42.vml"/><Relationship Id="rId4" Type="http://schemas.openxmlformats.org/officeDocument/2006/relationships/slide" Target="slide162.xml"/><Relationship Id="rId39" Type="http://schemas.openxmlformats.org/officeDocument/2006/relationships/slideLayout" Target="../slideLayouts/slideLayout2.xml"/><Relationship Id="rId38" Type="http://schemas.openxmlformats.org/officeDocument/2006/relationships/image" Target="../media/image9.png"/><Relationship Id="rId37" Type="http://schemas.openxmlformats.org/officeDocument/2006/relationships/image" Target="../media/image138.wmf"/><Relationship Id="rId36" Type="http://schemas.openxmlformats.org/officeDocument/2006/relationships/oleObject" Target="../embeddings/oleObject117.bin"/><Relationship Id="rId35" Type="http://schemas.openxmlformats.org/officeDocument/2006/relationships/image" Target="../media/image137.wmf"/><Relationship Id="rId34" Type="http://schemas.openxmlformats.org/officeDocument/2006/relationships/oleObject" Target="../embeddings/oleObject116.bin"/><Relationship Id="rId33" Type="http://schemas.openxmlformats.org/officeDocument/2006/relationships/image" Target="../media/image136.wmf"/><Relationship Id="rId32" Type="http://schemas.openxmlformats.org/officeDocument/2006/relationships/oleObject" Target="../embeddings/oleObject115.bin"/><Relationship Id="rId31" Type="http://schemas.openxmlformats.org/officeDocument/2006/relationships/image" Target="../media/image135.wmf"/><Relationship Id="rId30" Type="http://schemas.openxmlformats.org/officeDocument/2006/relationships/oleObject" Target="../embeddings/oleObject114.bin"/><Relationship Id="rId3" Type="http://schemas.openxmlformats.org/officeDocument/2006/relationships/image" Target="../media/image11.png"/><Relationship Id="rId29" Type="http://schemas.openxmlformats.org/officeDocument/2006/relationships/image" Target="../media/image134.wmf"/><Relationship Id="rId28" Type="http://schemas.openxmlformats.org/officeDocument/2006/relationships/oleObject" Target="../embeddings/oleObject113.bin"/><Relationship Id="rId27" Type="http://schemas.openxmlformats.org/officeDocument/2006/relationships/image" Target="../media/image133.wmf"/><Relationship Id="rId26" Type="http://schemas.openxmlformats.org/officeDocument/2006/relationships/oleObject" Target="../embeddings/oleObject112.bin"/><Relationship Id="rId25" Type="http://schemas.openxmlformats.org/officeDocument/2006/relationships/image" Target="../media/image132.wmf"/><Relationship Id="rId24" Type="http://schemas.openxmlformats.org/officeDocument/2006/relationships/oleObject" Target="../embeddings/oleObject111.bin"/><Relationship Id="rId23" Type="http://schemas.openxmlformats.org/officeDocument/2006/relationships/image" Target="../media/image131.wmf"/><Relationship Id="rId22" Type="http://schemas.openxmlformats.org/officeDocument/2006/relationships/oleObject" Target="../embeddings/oleObject110.bin"/><Relationship Id="rId21" Type="http://schemas.openxmlformats.org/officeDocument/2006/relationships/image" Target="../media/image130.wmf"/><Relationship Id="rId20" Type="http://schemas.openxmlformats.org/officeDocument/2006/relationships/oleObject" Target="../embeddings/oleObject109.bin"/><Relationship Id="rId2" Type="http://schemas.openxmlformats.org/officeDocument/2006/relationships/image" Target="../media/image3.png"/><Relationship Id="rId19" Type="http://schemas.openxmlformats.org/officeDocument/2006/relationships/image" Target="../media/image129.wmf"/><Relationship Id="rId18" Type="http://schemas.openxmlformats.org/officeDocument/2006/relationships/oleObject" Target="../embeddings/oleObject108.bin"/><Relationship Id="rId17" Type="http://schemas.openxmlformats.org/officeDocument/2006/relationships/image" Target="../media/image128.wmf"/><Relationship Id="rId16" Type="http://schemas.openxmlformats.org/officeDocument/2006/relationships/oleObject" Target="../embeddings/oleObject107.bin"/><Relationship Id="rId15" Type="http://schemas.openxmlformats.org/officeDocument/2006/relationships/image" Target="../media/image127.wmf"/><Relationship Id="rId14" Type="http://schemas.openxmlformats.org/officeDocument/2006/relationships/oleObject" Target="../embeddings/oleObject106.bin"/><Relationship Id="rId13" Type="http://schemas.openxmlformats.org/officeDocument/2006/relationships/image" Target="../media/image126.wmf"/><Relationship Id="rId12" Type="http://schemas.openxmlformats.org/officeDocument/2006/relationships/oleObject" Target="../embeddings/oleObject105.bin"/><Relationship Id="rId11" Type="http://schemas.openxmlformats.org/officeDocument/2006/relationships/image" Target="../media/image125.wmf"/><Relationship Id="rId10" Type="http://schemas.openxmlformats.org/officeDocument/2006/relationships/oleObject" Target="../embeddings/oleObject104.bin"/><Relationship Id="rId1" Type="http://schemas.openxmlformats.org/officeDocument/2006/relationships/image" Target="../media/image4.png"/></Relationships>
</file>

<file path=ppt/slides/_rels/slide14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2" Type="http://schemas.openxmlformats.org/officeDocument/2006/relationships/vmlDrawing" Target="../drawings/vmlDrawing43.vml"/><Relationship Id="rId31" Type="http://schemas.openxmlformats.org/officeDocument/2006/relationships/slideLayout" Target="../slideLayouts/slideLayout7.xml"/><Relationship Id="rId30" Type="http://schemas.openxmlformats.org/officeDocument/2006/relationships/image" Target="../media/image9.png"/><Relationship Id="rId3" Type="http://schemas.openxmlformats.org/officeDocument/2006/relationships/image" Target="../media/image11.png"/><Relationship Id="rId29" Type="http://schemas.openxmlformats.org/officeDocument/2006/relationships/image" Target="../media/image148.wmf"/><Relationship Id="rId28" Type="http://schemas.openxmlformats.org/officeDocument/2006/relationships/oleObject" Target="../embeddings/oleObject127.bin"/><Relationship Id="rId27" Type="http://schemas.openxmlformats.org/officeDocument/2006/relationships/image" Target="../media/image147.wmf"/><Relationship Id="rId26" Type="http://schemas.openxmlformats.org/officeDocument/2006/relationships/oleObject" Target="../embeddings/oleObject126.bin"/><Relationship Id="rId25" Type="http://schemas.openxmlformats.org/officeDocument/2006/relationships/image" Target="../media/image146.wmf"/><Relationship Id="rId24" Type="http://schemas.openxmlformats.org/officeDocument/2006/relationships/oleObject" Target="../embeddings/oleObject125.bin"/><Relationship Id="rId23" Type="http://schemas.openxmlformats.org/officeDocument/2006/relationships/image" Target="../media/image145.wmf"/><Relationship Id="rId22" Type="http://schemas.openxmlformats.org/officeDocument/2006/relationships/oleObject" Target="../embeddings/oleObject124.bin"/><Relationship Id="rId21" Type="http://schemas.openxmlformats.org/officeDocument/2006/relationships/image" Target="../media/image144.wmf"/><Relationship Id="rId20" Type="http://schemas.openxmlformats.org/officeDocument/2006/relationships/oleObject" Target="../embeddings/oleObject123.bin"/><Relationship Id="rId2" Type="http://schemas.openxmlformats.org/officeDocument/2006/relationships/image" Target="../media/image3.png"/><Relationship Id="rId19" Type="http://schemas.openxmlformats.org/officeDocument/2006/relationships/image" Target="../media/image143.wmf"/><Relationship Id="rId18" Type="http://schemas.openxmlformats.org/officeDocument/2006/relationships/oleObject" Target="../embeddings/oleObject122.bin"/><Relationship Id="rId17" Type="http://schemas.openxmlformats.org/officeDocument/2006/relationships/image" Target="../media/image142.wmf"/><Relationship Id="rId16" Type="http://schemas.openxmlformats.org/officeDocument/2006/relationships/oleObject" Target="../embeddings/oleObject121.bin"/><Relationship Id="rId15" Type="http://schemas.openxmlformats.org/officeDocument/2006/relationships/image" Target="../media/image141.wmf"/><Relationship Id="rId14" Type="http://schemas.openxmlformats.org/officeDocument/2006/relationships/oleObject" Target="../embeddings/oleObject120.bin"/><Relationship Id="rId13" Type="http://schemas.openxmlformats.org/officeDocument/2006/relationships/image" Target="../media/image140.wmf"/><Relationship Id="rId12" Type="http://schemas.openxmlformats.org/officeDocument/2006/relationships/oleObject" Target="../embeddings/oleObject119.bin"/><Relationship Id="rId11" Type="http://schemas.openxmlformats.org/officeDocument/2006/relationships/image" Target="../media/image139.wmf"/><Relationship Id="rId10" Type="http://schemas.openxmlformats.org/officeDocument/2006/relationships/oleObject" Target="../embeddings/oleObject118.bin"/><Relationship Id="rId1" Type="http://schemas.openxmlformats.org/officeDocument/2006/relationships/image" Target="../media/image4.png"/></Relationships>
</file>

<file path=ppt/slides/_rels/slide142.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0" Type="http://schemas.openxmlformats.org/officeDocument/2006/relationships/vmlDrawing" Target="../drawings/vmlDrawing44.vml"/><Relationship Id="rId3" Type="http://schemas.openxmlformats.org/officeDocument/2006/relationships/image" Target="../media/image11.png"/><Relationship Id="rId29" Type="http://schemas.openxmlformats.org/officeDocument/2006/relationships/slideLayout" Target="../slideLayouts/slideLayout7.xml"/><Relationship Id="rId28" Type="http://schemas.openxmlformats.org/officeDocument/2006/relationships/image" Target="../media/image9.png"/><Relationship Id="rId27" Type="http://schemas.openxmlformats.org/officeDocument/2006/relationships/image" Target="../media/image157.wmf"/><Relationship Id="rId26" Type="http://schemas.openxmlformats.org/officeDocument/2006/relationships/oleObject" Target="../embeddings/oleObject136.bin"/><Relationship Id="rId25" Type="http://schemas.openxmlformats.org/officeDocument/2006/relationships/image" Target="../media/image156.wmf"/><Relationship Id="rId24" Type="http://schemas.openxmlformats.org/officeDocument/2006/relationships/oleObject" Target="../embeddings/oleObject135.bin"/><Relationship Id="rId23" Type="http://schemas.openxmlformats.org/officeDocument/2006/relationships/image" Target="../media/image155.wmf"/><Relationship Id="rId22" Type="http://schemas.openxmlformats.org/officeDocument/2006/relationships/oleObject" Target="../embeddings/oleObject134.bin"/><Relationship Id="rId21" Type="http://schemas.openxmlformats.org/officeDocument/2006/relationships/image" Target="../media/image154.wmf"/><Relationship Id="rId20" Type="http://schemas.openxmlformats.org/officeDocument/2006/relationships/oleObject" Target="../embeddings/oleObject133.bin"/><Relationship Id="rId2" Type="http://schemas.openxmlformats.org/officeDocument/2006/relationships/image" Target="../media/image3.png"/><Relationship Id="rId19" Type="http://schemas.openxmlformats.org/officeDocument/2006/relationships/image" Target="../media/image153.wmf"/><Relationship Id="rId18" Type="http://schemas.openxmlformats.org/officeDocument/2006/relationships/oleObject" Target="../embeddings/oleObject132.bin"/><Relationship Id="rId17" Type="http://schemas.openxmlformats.org/officeDocument/2006/relationships/image" Target="../media/image152.wmf"/><Relationship Id="rId16" Type="http://schemas.openxmlformats.org/officeDocument/2006/relationships/oleObject" Target="../embeddings/oleObject131.bin"/><Relationship Id="rId15" Type="http://schemas.openxmlformats.org/officeDocument/2006/relationships/image" Target="../media/image151.wmf"/><Relationship Id="rId14" Type="http://schemas.openxmlformats.org/officeDocument/2006/relationships/oleObject" Target="../embeddings/oleObject130.bin"/><Relationship Id="rId13" Type="http://schemas.openxmlformats.org/officeDocument/2006/relationships/image" Target="../media/image150.wmf"/><Relationship Id="rId12" Type="http://schemas.openxmlformats.org/officeDocument/2006/relationships/oleObject" Target="../embeddings/oleObject129.bin"/><Relationship Id="rId11" Type="http://schemas.openxmlformats.org/officeDocument/2006/relationships/image" Target="../media/image149.wmf"/><Relationship Id="rId10" Type="http://schemas.openxmlformats.org/officeDocument/2006/relationships/oleObject" Target="../embeddings/oleObject128.bin"/><Relationship Id="rId1" Type="http://schemas.openxmlformats.org/officeDocument/2006/relationships/image" Target="../media/image4.png"/></Relationships>
</file>

<file path=ppt/slides/_rels/slide14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6.png"/><Relationship Id="rId5" Type="http://schemas.openxmlformats.org/officeDocument/2006/relationships/slide" Target="slide127.xml"/><Relationship Id="rId4" Type="http://schemas.openxmlformats.org/officeDocument/2006/relationships/image" Target="../media/image11.png"/><Relationship Id="rId3" Type="http://schemas.openxmlformats.org/officeDocument/2006/relationships/image" Target="../media/image158.wmf"/><Relationship Id="rId2" Type="http://schemas.openxmlformats.org/officeDocument/2006/relationships/image" Target="../media/image4.png"/><Relationship Id="rId12" Type="http://schemas.openxmlformats.org/officeDocument/2006/relationships/slideLayout" Target="../slideLayouts/slideLayout2.xml"/><Relationship Id="rId11" Type="http://schemas.openxmlformats.org/officeDocument/2006/relationships/image" Target="../media/image9.png"/><Relationship Id="rId10" Type="http://schemas.openxmlformats.org/officeDocument/2006/relationships/image" Target="../media/image15.png"/><Relationship Id="rId1" Type="http://schemas.openxmlformats.org/officeDocument/2006/relationships/image" Target="../media/image3.png"/></Relationships>
</file>

<file path=ppt/slides/_rels/slide144.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0" Type="http://schemas.openxmlformats.org/officeDocument/2006/relationships/vmlDrawing" Target="../drawings/vmlDrawing45.vml"/><Relationship Id="rId2" Type="http://schemas.openxmlformats.org/officeDocument/2006/relationships/image" Target="../media/image3.png"/><Relationship Id="rId19" Type="http://schemas.openxmlformats.org/officeDocument/2006/relationships/slideLayout" Target="../slideLayouts/slideLayout7.xml"/><Relationship Id="rId18" Type="http://schemas.openxmlformats.org/officeDocument/2006/relationships/image" Target="../media/image9.png"/><Relationship Id="rId17" Type="http://schemas.openxmlformats.org/officeDocument/2006/relationships/image" Target="../media/image162.wmf"/><Relationship Id="rId16" Type="http://schemas.openxmlformats.org/officeDocument/2006/relationships/oleObject" Target="../embeddings/oleObject140.bin"/><Relationship Id="rId15" Type="http://schemas.openxmlformats.org/officeDocument/2006/relationships/image" Target="../media/image161.wmf"/><Relationship Id="rId14" Type="http://schemas.openxmlformats.org/officeDocument/2006/relationships/oleObject" Target="../embeddings/oleObject139.bin"/><Relationship Id="rId13" Type="http://schemas.openxmlformats.org/officeDocument/2006/relationships/image" Target="../media/image160.wmf"/><Relationship Id="rId12" Type="http://schemas.openxmlformats.org/officeDocument/2006/relationships/oleObject" Target="../embeddings/oleObject138.bin"/><Relationship Id="rId11" Type="http://schemas.openxmlformats.org/officeDocument/2006/relationships/image" Target="../media/image159.wmf"/><Relationship Id="rId10" Type="http://schemas.openxmlformats.org/officeDocument/2006/relationships/oleObject" Target="../embeddings/oleObject137.bin"/><Relationship Id="rId1" Type="http://schemas.openxmlformats.org/officeDocument/2006/relationships/image" Target="../media/image4.png"/></Relationships>
</file>

<file path=ppt/slides/_rels/slide14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4" Type="http://schemas.openxmlformats.org/officeDocument/2006/relationships/vmlDrawing" Target="../drawings/vmlDrawing46.vml"/><Relationship Id="rId23" Type="http://schemas.openxmlformats.org/officeDocument/2006/relationships/slideLayout" Target="../slideLayouts/slideLayout7.xml"/><Relationship Id="rId22" Type="http://schemas.openxmlformats.org/officeDocument/2006/relationships/image" Target="../media/image9.png"/><Relationship Id="rId21" Type="http://schemas.openxmlformats.org/officeDocument/2006/relationships/image" Target="../media/image168.wmf"/><Relationship Id="rId20" Type="http://schemas.openxmlformats.org/officeDocument/2006/relationships/oleObject" Target="../embeddings/oleObject146.bin"/><Relationship Id="rId2" Type="http://schemas.openxmlformats.org/officeDocument/2006/relationships/image" Target="../media/image3.png"/><Relationship Id="rId19" Type="http://schemas.openxmlformats.org/officeDocument/2006/relationships/image" Target="../media/image167.wmf"/><Relationship Id="rId18" Type="http://schemas.openxmlformats.org/officeDocument/2006/relationships/oleObject" Target="../embeddings/oleObject145.bin"/><Relationship Id="rId17" Type="http://schemas.openxmlformats.org/officeDocument/2006/relationships/image" Target="../media/image166.wmf"/><Relationship Id="rId16" Type="http://schemas.openxmlformats.org/officeDocument/2006/relationships/oleObject" Target="../embeddings/oleObject144.bin"/><Relationship Id="rId15" Type="http://schemas.openxmlformats.org/officeDocument/2006/relationships/image" Target="../media/image165.wmf"/><Relationship Id="rId14" Type="http://schemas.openxmlformats.org/officeDocument/2006/relationships/oleObject" Target="../embeddings/oleObject143.bin"/><Relationship Id="rId13" Type="http://schemas.openxmlformats.org/officeDocument/2006/relationships/image" Target="../media/image164.wmf"/><Relationship Id="rId12" Type="http://schemas.openxmlformats.org/officeDocument/2006/relationships/oleObject" Target="../embeddings/oleObject142.bin"/><Relationship Id="rId11" Type="http://schemas.openxmlformats.org/officeDocument/2006/relationships/image" Target="../media/image163.wmf"/><Relationship Id="rId10" Type="http://schemas.openxmlformats.org/officeDocument/2006/relationships/oleObject" Target="../embeddings/oleObject141.bin"/><Relationship Id="rId1" Type="http://schemas.openxmlformats.org/officeDocument/2006/relationships/image" Target="../media/image4.png"/></Relationships>
</file>

<file path=ppt/slides/_rels/slide14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6" Type="http://schemas.openxmlformats.org/officeDocument/2006/relationships/vmlDrawing" Target="../drawings/vmlDrawing47.vml"/><Relationship Id="rId35" Type="http://schemas.openxmlformats.org/officeDocument/2006/relationships/slideLayout" Target="../slideLayouts/slideLayout7.xml"/><Relationship Id="rId34" Type="http://schemas.openxmlformats.org/officeDocument/2006/relationships/image" Target="../media/image9.png"/><Relationship Id="rId33" Type="http://schemas.openxmlformats.org/officeDocument/2006/relationships/image" Target="../media/image180.wmf"/><Relationship Id="rId32" Type="http://schemas.openxmlformats.org/officeDocument/2006/relationships/oleObject" Target="../embeddings/oleObject158.bin"/><Relationship Id="rId31" Type="http://schemas.openxmlformats.org/officeDocument/2006/relationships/image" Target="../media/image179.wmf"/><Relationship Id="rId30" Type="http://schemas.openxmlformats.org/officeDocument/2006/relationships/oleObject" Target="../embeddings/oleObject157.bin"/><Relationship Id="rId3" Type="http://schemas.openxmlformats.org/officeDocument/2006/relationships/image" Target="../media/image11.png"/><Relationship Id="rId29" Type="http://schemas.openxmlformats.org/officeDocument/2006/relationships/image" Target="../media/image178.wmf"/><Relationship Id="rId28" Type="http://schemas.openxmlformats.org/officeDocument/2006/relationships/oleObject" Target="../embeddings/oleObject156.bin"/><Relationship Id="rId27" Type="http://schemas.openxmlformats.org/officeDocument/2006/relationships/image" Target="../media/image177.wmf"/><Relationship Id="rId26" Type="http://schemas.openxmlformats.org/officeDocument/2006/relationships/oleObject" Target="../embeddings/oleObject155.bin"/><Relationship Id="rId25" Type="http://schemas.openxmlformats.org/officeDocument/2006/relationships/image" Target="../media/image176.wmf"/><Relationship Id="rId24" Type="http://schemas.openxmlformats.org/officeDocument/2006/relationships/oleObject" Target="../embeddings/oleObject154.bin"/><Relationship Id="rId23" Type="http://schemas.openxmlformats.org/officeDocument/2006/relationships/image" Target="../media/image175.wmf"/><Relationship Id="rId22" Type="http://schemas.openxmlformats.org/officeDocument/2006/relationships/oleObject" Target="../embeddings/oleObject153.bin"/><Relationship Id="rId21" Type="http://schemas.openxmlformats.org/officeDocument/2006/relationships/image" Target="../media/image174.wmf"/><Relationship Id="rId20" Type="http://schemas.openxmlformats.org/officeDocument/2006/relationships/oleObject" Target="../embeddings/oleObject152.bin"/><Relationship Id="rId2" Type="http://schemas.openxmlformats.org/officeDocument/2006/relationships/image" Target="../media/image3.png"/><Relationship Id="rId19" Type="http://schemas.openxmlformats.org/officeDocument/2006/relationships/image" Target="../media/image173.wmf"/><Relationship Id="rId18" Type="http://schemas.openxmlformats.org/officeDocument/2006/relationships/oleObject" Target="../embeddings/oleObject151.bin"/><Relationship Id="rId17" Type="http://schemas.openxmlformats.org/officeDocument/2006/relationships/image" Target="../media/image172.wmf"/><Relationship Id="rId16" Type="http://schemas.openxmlformats.org/officeDocument/2006/relationships/oleObject" Target="../embeddings/oleObject150.bin"/><Relationship Id="rId15" Type="http://schemas.openxmlformats.org/officeDocument/2006/relationships/image" Target="../media/image171.wmf"/><Relationship Id="rId14" Type="http://schemas.openxmlformats.org/officeDocument/2006/relationships/oleObject" Target="../embeddings/oleObject149.bin"/><Relationship Id="rId13" Type="http://schemas.openxmlformats.org/officeDocument/2006/relationships/image" Target="../media/image170.wmf"/><Relationship Id="rId12" Type="http://schemas.openxmlformats.org/officeDocument/2006/relationships/oleObject" Target="../embeddings/oleObject148.bin"/><Relationship Id="rId11" Type="http://schemas.openxmlformats.org/officeDocument/2006/relationships/image" Target="../media/image169.wmf"/><Relationship Id="rId10" Type="http://schemas.openxmlformats.org/officeDocument/2006/relationships/oleObject" Target="../embeddings/oleObject147.bin"/><Relationship Id="rId1" Type="http://schemas.openxmlformats.org/officeDocument/2006/relationships/image" Target="../media/image4.png"/></Relationships>
</file>

<file path=ppt/slides/_rels/slide147.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6" Type="http://schemas.openxmlformats.org/officeDocument/2006/relationships/vmlDrawing" Target="../drawings/vmlDrawing48.vml"/><Relationship Id="rId25" Type="http://schemas.openxmlformats.org/officeDocument/2006/relationships/slideLayout" Target="../slideLayouts/slideLayout7.xml"/><Relationship Id="rId24" Type="http://schemas.openxmlformats.org/officeDocument/2006/relationships/image" Target="../media/image9.png"/><Relationship Id="rId23" Type="http://schemas.openxmlformats.org/officeDocument/2006/relationships/image" Target="../media/image187.wmf"/><Relationship Id="rId22" Type="http://schemas.openxmlformats.org/officeDocument/2006/relationships/oleObject" Target="../embeddings/oleObject165.bin"/><Relationship Id="rId21" Type="http://schemas.openxmlformats.org/officeDocument/2006/relationships/image" Target="../media/image186.wmf"/><Relationship Id="rId20" Type="http://schemas.openxmlformats.org/officeDocument/2006/relationships/oleObject" Target="../embeddings/oleObject164.bin"/><Relationship Id="rId2" Type="http://schemas.openxmlformats.org/officeDocument/2006/relationships/image" Target="../media/image3.png"/><Relationship Id="rId19" Type="http://schemas.openxmlformats.org/officeDocument/2006/relationships/image" Target="../media/image185.wmf"/><Relationship Id="rId18" Type="http://schemas.openxmlformats.org/officeDocument/2006/relationships/oleObject" Target="../embeddings/oleObject163.bin"/><Relationship Id="rId17" Type="http://schemas.openxmlformats.org/officeDocument/2006/relationships/image" Target="../media/image184.wmf"/><Relationship Id="rId16" Type="http://schemas.openxmlformats.org/officeDocument/2006/relationships/oleObject" Target="../embeddings/oleObject162.bin"/><Relationship Id="rId15" Type="http://schemas.openxmlformats.org/officeDocument/2006/relationships/image" Target="../media/image183.wmf"/><Relationship Id="rId14" Type="http://schemas.openxmlformats.org/officeDocument/2006/relationships/oleObject" Target="../embeddings/oleObject161.bin"/><Relationship Id="rId13" Type="http://schemas.openxmlformats.org/officeDocument/2006/relationships/image" Target="../media/image182.wmf"/><Relationship Id="rId12" Type="http://schemas.openxmlformats.org/officeDocument/2006/relationships/oleObject" Target="../embeddings/oleObject160.bin"/><Relationship Id="rId11" Type="http://schemas.openxmlformats.org/officeDocument/2006/relationships/image" Target="../media/image181.wmf"/><Relationship Id="rId10" Type="http://schemas.openxmlformats.org/officeDocument/2006/relationships/oleObject" Target="../embeddings/oleObject159.bin"/><Relationship Id="rId1" Type="http://schemas.openxmlformats.org/officeDocument/2006/relationships/image" Target="../media/image4.png"/></Relationships>
</file>

<file path=ppt/slides/_rels/slide148.xml.rels><?xml version="1.0" encoding="UTF-8" standalone="yes"?>
<Relationships xmlns="http://schemas.openxmlformats.org/package/2006/relationships"><Relationship Id="rId9" Type="http://schemas.openxmlformats.org/officeDocument/2006/relationships/image" Target="../media/image84.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4" Type="http://schemas.openxmlformats.org/officeDocument/2006/relationships/vmlDrawing" Target="../drawings/vmlDrawing49.vml"/><Relationship Id="rId33" Type="http://schemas.openxmlformats.org/officeDocument/2006/relationships/slideLayout" Target="../slideLayouts/slideLayout7.xml"/><Relationship Id="rId32" Type="http://schemas.openxmlformats.org/officeDocument/2006/relationships/image" Target="../media/image9.png"/><Relationship Id="rId31" Type="http://schemas.openxmlformats.org/officeDocument/2006/relationships/image" Target="../media/image198.wmf"/><Relationship Id="rId30" Type="http://schemas.openxmlformats.org/officeDocument/2006/relationships/oleObject" Target="../embeddings/oleObject176.bin"/><Relationship Id="rId3" Type="http://schemas.openxmlformats.org/officeDocument/2006/relationships/image" Target="../media/image11.png"/><Relationship Id="rId29" Type="http://schemas.openxmlformats.org/officeDocument/2006/relationships/image" Target="../media/image197.wmf"/><Relationship Id="rId28" Type="http://schemas.openxmlformats.org/officeDocument/2006/relationships/oleObject" Target="../embeddings/oleObject175.bin"/><Relationship Id="rId27" Type="http://schemas.openxmlformats.org/officeDocument/2006/relationships/image" Target="../media/image196.wmf"/><Relationship Id="rId26" Type="http://schemas.openxmlformats.org/officeDocument/2006/relationships/oleObject" Target="../embeddings/oleObject174.bin"/><Relationship Id="rId25" Type="http://schemas.openxmlformats.org/officeDocument/2006/relationships/image" Target="../media/image195.wmf"/><Relationship Id="rId24" Type="http://schemas.openxmlformats.org/officeDocument/2006/relationships/oleObject" Target="../embeddings/oleObject173.bin"/><Relationship Id="rId23" Type="http://schemas.openxmlformats.org/officeDocument/2006/relationships/image" Target="../media/image194.wmf"/><Relationship Id="rId22" Type="http://schemas.openxmlformats.org/officeDocument/2006/relationships/oleObject" Target="../embeddings/oleObject172.bin"/><Relationship Id="rId21" Type="http://schemas.openxmlformats.org/officeDocument/2006/relationships/image" Target="../media/image193.wmf"/><Relationship Id="rId20" Type="http://schemas.openxmlformats.org/officeDocument/2006/relationships/oleObject" Target="../embeddings/oleObject171.bin"/><Relationship Id="rId2" Type="http://schemas.openxmlformats.org/officeDocument/2006/relationships/image" Target="../media/image3.png"/><Relationship Id="rId19" Type="http://schemas.openxmlformats.org/officeDocument/2006/relationships/image" Target="../media/image192.wmf"/><Relationship Id="rId18" Type="http://schemas.openxmlformats.org/officeDocument/2006/relationships/oleObject" Target="../embeddings/oleObject170.bin"/><Relationship Id="rId17" Type="http://schemas.openxmlformats.org/officeDocument/2006/relationships/image" Target="../media/image191.wmf"/><Relationship Id="rId16" Type="http://schemas.openxmlformats.org/officeDocument/2006/relationships/oleObject" Target="../embeddings/oleObject169.bin"/><Relationship Id="rId15" Type="http://schemas.openxmlformats.org/officeDocument/2006/relationships/image" Target="../media/image190.wmf"/><Relationship Id="rId14" Type="http://schemas.openxmlformats.org/officeDocument/2006/relationships/oleObject" Target="../embeddings/oleObject168.bin"/><Relationship Id="rId13" Type="http://schemas.openxmlformats.org/officeDocument/2006/relationships/image" Target="../media/image189.wmf"/><Relationship Id="rId12" Type="http://schemas.openxmlformats.org/officeDocument/2006/relationships/oleObject" Target="../embeddings/oleObject167.bin"/><Relationship Id="rId11" Type="http://schemas.openxmlformats.org/officeDocument/2006/relationships/image" Target="../media/image188.wmf"/><Relationship Id="rId10" Type="http://schemas.openxmlformats.org/officeDocument/2006/relationships/oleObject" Target="../embeddings/oleObject166.bin"/><Relationship Id="rId1" Type="http://schemas.openxmlformats.org/officeDocument/2006/relationships/image" Target="../media/image4.png"/></Relationships>
</file>

<file path=ppt/slides/_rels/slide149.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 Type="http://schemas.openxmlformats.org/officeDocument/2006/relationships/image" Target="../media/image11.png"/><Relationship Id="rId2" Type="http://schemas.openxmlformats.org/officeDocument/2006/relationships/image" Target="../media/image3.png"/><Relationship Id="rId18" Type="http://schemas.openxmlformats.org/officeDocument/2006/relationships/vmlDrawing" Target="../drawings/vmlDrawing50.vml"/><Relationship Id="rId17" Type="http://schemas.openxmlformats.org/officeDocument/2006/relationships/slideLayout" Target="../slideLayouts/slideLayout7.xml"/><Relationship Id="rId16" Type="http://schemas.openxmlformats.org/officeDocument/2006/relationships/image" Target="../media/image9.png"/><Relationship Id="rId15" Type="http://schemas.openxmlformats.org/officeDocument/2006/relationships/image" Target="../media/image201.wmf"/><Relationship Id="rId14" Type="http://schemas.openxmlformats.org/officeDocument/2006/relationships/oleObject" Target="../embeddings/oleObject179.bin"/><Relationship Id="rId13" Type="http://schemas.openxmlformats.org/officeDocument/2006/relationships/image" Target="../media/image200.wmf"/><Relationship Id="rId12" Type="http://schemas.openxmlformats.org/officeDocument/2006/relationships/oleObject" Target="../embeddings/oleObject178.bin"/><Relationship Id="rId11" Type="http://schemas.openxmlformats.org/officeDocument/2006/relationships/image" Target="../media/image199.wmf"/><Relationship Id="rId10" Type="http://schemas.openxmlformats.org/officeDocument/2006/relationships/oleObject" Target="../embeddings/oleObject177.bin"/><Relationship Id="rId1" Type="http://schemas.openxmlformats.org/officeDocument/2006/relationships/image" Target="../media/image4.png"/></Relationships>
</file>

<file path=ppt/slides/_rels/slide150.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1" Type="http://schemas.openxmlformats.org/officeDocument/2006/relationships/vmlDrawing" Target="../drawings/vmlDrawing51.vml"/><Relationship Id="rId40" Type="http://schemas.openxmlformats.org/officeDocument/2006/relationships/slideLayout" Target="../slideLayouts/slideLayout7.xml"/><Relationship Id="rId4" Type="http://schemas.openxmlformats.org/officeDocument/2006/relationships/slide" Target="slide167.xml"/><Relationship Id="rId39" Type="http://schemas.openxmlformats.org/officeDocument/2006/relationships/image" Target="../media/image9.png"/><Relationship Id="rId38" Type="http://schemas.openxmlformats.org/officeDocument/2006/relationships/image" Target="../media/image84.png"/><Relationship Id="rId37" Type="http://schemas.openxmlformats.org/officeDocument/2006/relationships/image" Target="../media/image215.wmf"/><Relationship Id="rId36" Type="http://schemas.openxmlformats.org/officeDocument/2006/relationships/oleObject" Target="../embeddings/oleObject193.bin"/><Relationship Id="rId35" Type="http://schemas.openxmlformats.org/officeDocument/2006/relationships/image" Target="../media/image214.wmf"/><Relationship Id="rId34" Type="http://schemas.openxmlformats.org/officeDocument/2006/relationships/oleObject" Target="../embeddings/oleObject192.bin"/><Relationship Id="rId33" Type="http://schemas.openxmlformats.org/officeDocument/2006/relationships/image" Target="../media/image213.wmf"/><Relationship Id="rId32" Type="http://schemas.openxmlformats.org/officeDocument/2006/relationships/oleObject" Target="../embeddings/oleObject191.bin"/><Relationship Id="rId31" Type="http://schemas.openxmlformats.org/officeDocument/2006/relationships/image" Target="../media/image212.wmf"/><Relationship Id="rId30" Type="http://schemas.openxmlformats.org/officeDocument/2006/relationships/oleObject" Target="../embeddings/oleObject190.bin"/><Relationship Id="rId3" Type="http://schemas.openxmlformats.org/officeDocument/2006/relationships/image" Target="../media/image11.png"/><Relationship Id="rId29" Type="http://schemas.openxmlformats.org/officeDocument/2006/relationships/image" Target="../media/image211.wmf"/><Relationship Id="rId28" Type="http://schemas.openxmlformats.org/officeDocument/2006/relationships/oleObject" Target="../embeddings/oleObject189.bin"/><Relationship Id="rId27" Type="http://schemas.openxmlformats.org/officeDocument/2006/relationships/image" Target="../media/image210.wmf"/><Relationship Id="rId26" Type="http://schemas.openxmlformats.org/officeDocument/2006/relationships/oleObject" Target="../embeddings/oleObject188.bin"/><Relationship Id="rId25" Type="http://schemas.openxmlformats.org/officeDocument/2006/relationships/image" Target="../media/image209.wmf"/><Relationship Id="rId24" Type="http://schemas.openxmlformats.org/officeDocument/2006/relationships/oleObject" Target="../embeddings/oleObject187.bin"/><Relationship Id="rId23" Type="http://schemas.openxmlformats.org/officeDocument/2006/relationships/image" Target="../media/image208.wmf"/><Relationship Id="rId22" Type="http://schemas.openxmlformats.org/officeDocument/2006/relationships/oleObject" Target="../embeddings/oleObject186.bin"/><Relationship Id="rId21" Type="http://schemas.openxmlformats.org/officeDocument/2006/relationships/image" Target="../media/image207.wmf"/><Relationship Id="rId20" Type="http://schemas.openxmlformats.org/officeDocument/2006/relationships/oleObject" Target="../embeddings/oleObject185.bin"/><Relationship Id="rId2" Type="http://schemas.openxmlformats.org/officeDocument/2006/relationships/image" Target="../media/image3.png"/><Relationship Id="rId19" Type="http://schemas.openxmlformats.org/officeDocument/2006/relationships/image" Target="../media/image206.wmf"/><Relationship Id="rId18" Type="http://schemas.openxmlformats.org/officeDocument/2006/relationships/oleObject" Target="../embeddings/oleObject184.bin"/><Relationship Id="rId17" Type="http://schemas.openxmlformats.org/officeDocument/2006/relationships/image" Target="../media/image205.wmf"/><Relationship Id="rId16" Type="http://schemas.openxmlformats.org/officeDocument/2006/relationships/oleObject" Target="../embeddings/oleObject183.bin"/><Relationship Id="rId15" Type="http://schemas.openxmlformats.org/officeDocument/2006/relationships/image" Target="../media/image204.wmf"/><Relationship Id="rId14" Type="http://schemas.openxmlformats.org/officeDocument/2006/relationships/oleObject" Target="../embeddings/oleObject182.bin"/><Relationship Id="rId13" Type="http://schemas.openxmlformats.org/officeDocument/2006/relationships/image" Target="../media/image203.wmf"/><Relationship Id="rId12" Type="http://schemas.openxmlformats.org/officeDocument/2006/relationships/oleObject" Target="../embeddings/oleObject181.bin"/><Relationship Id="rId11" Type="http://schemas.openxmlformats.org/officeDocument/2006/relationships/image" Target="../media/image202.wmf"/><Relationship Id="rId10" Type="http://schemas.openxmlformats.org/officeDocument/2006/relationships/oleObject" Target="../embeddings/oleObject180.bin"/><Relationship Id="rId1" Type="http://schemas.openxmlformats.org/officeDocument/2006/relationships/image" Target="../media/image4.png"/></Relationships>
</file>

<file path=ppt/slides/_rels/slide15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127.xml"/><Relationship Id="rId32" Type="http://schemas.openxmlformats.org/officeDocument/2006/relationships/vmlDrawing" Target="../drawings/vmlDrawing52.vml"/><Relationship Id="rId31" Type="http://schemas.openxmlformats.org/officeDocument/2006/relationships/slideLayout" Target="../slideLayouts/slideLayout7.xml"/><Relationship Id="rId30" Type="http://schemas.openxmlformats.org/officeDocument/2006/relationships/image" Target="../media/image9.png"/><Relationship Id="rId3" Type="http://schemas.openxmlformats.org/officeDocument/2006/relationships/image" Target="../media/image11.png"/><Relationship Id="rId29" Type="http://schemas.openxmlformats.org/officeDocument/2006/relationships/image" Target="../media/image225.wmf"/><Relationship Id="rId28" Type="http://schemas.openxmlformats.org/officeDocument/2006/relationships/oleObject" Target="../embeddings/oleObject203.bin"/><Relationship Id="rId27" Type="http://schemas.openxmlformats.org/officeDocument/2006/relationships/image" Target="../media/image224.wmf"/><Relationship Id="rId26" Type="http://schemas.openxmlformats.org/officeDocument/2006/relationships/oleObject" Target="../embeddings/oleObject202.bin"/><Relationship Id="rId25" Type="http://schemas.openxmlformats.org/officeDocument/2006/relationships/image" Target="../media/image223.wmf"/><Relationship Id="rId24" Type="http://schemas.openxmlformats.org/officeDocument/2006/relationships/oleObject" Target="../embeddings/oleObject201.bin"/><Relationship Id="rId23" Type="http://schemas.openxmlformats.org/officeDocument/2006/relationships/image" Target="../media/image222.wmf"/><Relationship Id="rId22" Type="http://schemas.openxmlformats.org/officeDocument/2006/relationships/oleObject" Target="../embeddings/oleObject200.bin"/><Relationship Id="rId21" Type="http://schemas.openxmlformats.org/officeDocument/2006/relationships/image" Target="../media/image221.wmf"/><Relationship Id="rId20" Type="http://schemas.openxmlformats.org/officeDocument/2006/relationships/oleObject" Target="../embeddings/oleObject199.bin"/><Relationship Id="rId2" Type="http://schemas.openxmlformats.org/officeDocument/2006/relationships/image" Target="../media/image3.png"/><Relationship Id="rId19" Type="http://schemas.openxmlformats.org/officeDocument/2006/relationships/image" Target="../media/image220.wmf"/><Relationship Id="rId18" Type="http://schemas.openxmlformats.org/officeDocument/2006/relationships/oleObject" Target="../embeddings/oleObject198.bin"/><Relationship Id="rId17" Type="http://schemas.openxmlformats.org/officeDocument/2006/relationships/image" Target="../media/image219.wmf"/><Relationship Id="rId16" Type="http://schemas.openxmlformats.org/officeDocument/2006/relationships/oleObject" Target="../embeddings/oleObject197.bin"/><Relationship Id="rId15" Type="http://schemas.openxmlformats.org/officeDocument/2006/relationships/image" Target="../media/image218.wmf"/><Relationship Id="rId14" Type="http://schemas.openxmlformats.org/officeDocument/2006/relationships/oleObject" Target="../embeddings/oleObject196.bin"/><Relationship Id="rId13" Type="http://schemas.openxmlformats.org/officeDocument/2006/relationships/image" Target="../media/image217.wmf"/><Relationship Id="rId12" Type="http://schemas.openxmlformats.org/officeDocument/2006/relationships/oleObject" Target="../embeddings/oleObject195.bin"/><Relationship Id="rId11" Type="http://schemas.openxmlformats.org/officeDocument/2006/relationships/image" Target="../media/image216.wmf"/><Relationship Id="rId10" Type="http://schemas.openxmlformats.org/officeDocument/2006/relationships/oleObject" Target="../embeddings/oleObject194.bin"/><Relationship Id="rId1" Type="http://schemas.openxmlformats.org/officeDocument/2006/relationships/image" Target="../media/image4.png"/></Relationships>
</file>

<file path=ppt/slides/_rels/slide152.xml.rels><?xml version="1.0" encoding="UTF-8" standalone="yes"?>
<Relationships xmlns="http://schemas.openxmlformats.org/package/2006/relationships"><Relationship Id="rId9" Type="http://schemas.openxmlformats.org/officeDocument/2006/relationships/oleObject" Target="../embeddings/oleObject204.bin"/><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0" Type="http://schemas.openxmlformats.org/officeDocument/2006/relationships/vmlDrawing" Target="../drawings/vmlDrawing53.vml"/><Relationship Id="rId4" Type="http://schemas.openxmlformats.org/officeDocument/2006/relationships/image" Target="../media/image16.png"/><Relationship Id="rId39" Type="http://schemas.openxmlformats.org/officeDocument/2006/relationships/slideLayout" Target="../slideLayouts/slideLayout7.xml"/><Relationship Id="rId38" Type="http://schemas.openxmlformats.org/officeDocument/2006/relationships/image" Target="../media/image9.png"/><Relationship Id="rId37" Type="http://schemas.openxmlformats.org/officeDocument/2006/relationships/image" Target="../media/image84.png"/><Relationship Id="rId36" Type="http://schemas.openxmlformats.org/officeDocument/2006/relationships/image" Target="../media/image239.wmf"/><Relationship Id="rId35" Type="http://schemas.openxmlformats.org/officeDocument/2006/relationships/oleObject" Target="../embeddings/oleObject217.bin"/><Relationship Id="rId34" Type="http://schemas.openxmlformats.org/officeDocument/2006/relationships/image" Target="../media/image238.wmf"/><Relationship Id="rId33" Type="http://schemas.openxmlformats.org/officeDocument/2006/relationships/oleObject" Target="../embeddings/oleObject216.bin"/><Relationship Id="rId32" Type="http://schemas.openxmlformats.org/officeDocument/2006/relationships/image" Target="../media/image237.wmf"/><Relationship Id="rId31" Type="http://schemas.openxmlformats.org/officeDocument/2006/relationships/oleObject" Target="../embeddings/oleObject215.bin"/><Relationship Id="rId30" Type="http://schemas.openxmlformats.org/officeDocument/2006/relationships/image" Target="../media/image236.wmf"/><Relationship Id="rId3" Type="http://schemas.openxmlformats.org/officeDocument/2006/relationships/image" Target="../media/image11.png"/><Relationship Id="rId29" Type="http://schemas.openxmlformats.org/officeDocument/2006/relationships/oleObject" Target="../embeddings/oleObject214.bin"/><Relationship Id="rId28" Type="http://schemas.openxmlformats.org/officeDocument/2006/relationships/image" Target="../media/image235.wmf"/><Relationship Id="rId27" Type="http://schemas.openxmlformats.org/officeDocument/2006/relationships/oleObject" Target="../embeddings/oleObject213.bin"/><Relationship Id="rId26" Type="http://schemas.openxmlformats.org/officeDocument/2006/relationships/image" Target="../media/image234.wmf"/><Relationship Id="rId25" Type="http://schemas.openxmlformats.org/officeDocument/2006/relationships/oleObject" Target="../embeddings/oleObject212.bin"/><Relationship Id="rId24" Type="http://schemas.openxmlformats.org/officeDocument/2006/relationships/image" Target="../media/image233.wmf"/><Relationship Id="rId23" Type="http://schemas.openxmlformats.org/officeDocument/2006/relationships/oleObject" Target="../embeddings/oleObject211.bin"/><Relationship Id="rId22" Type="http://schemas.openxmlformats.org/officeDocument/2006/relationships/image" Target="../media/image232.wmf"/><Relationship Id="rId21" Type="http://schemas.openxmlformats.org/officeDocument/2006/relationships/oleObject" Target="../embeddings/oleObject210.bin"/><Relationship Id="rId20" Type="http://schemas.openxmlformats.org/officeDocument/2006/relationships/image" Target="../media/image231.wmf"/><Relationship Id="rId2" Type="http://schemas.openxmlformats.org/officeDocument/2006/relationships/image" Target="../media/image3.png"/><Relationship Id="rId19" Type="http://schemas.openxmlformats.org/officeDocument/2006/relationships/oleObject" Target="../embeddings/oleObject209.bin"/><Relationship Id="rId18" Type="http://schemas.openxmlformats.org/officeDocument/2006/relationships/image" Target="../media/image230.wmf"/><Relationship Id="rId17" Type="http://schemas.openxmlformats.org/officeDocument/2006/relationships/oleObject" Target="../embeddings/oleObject208.bin"/><Relationship Id="rId16" Type="http://schemas.openxmlformats.org/officeDocument/2006/relationships/image" Target="../media/image229.wmf"/><Relationship Id="rId15" Type="http://schemas.openxmlformats.org/officeDocument/2006/relationships/oleObject" Target="../embeddings/oleObject207.bin"/><Relationship Id="rId14" Type="http://schemas.openxmlformats.org/officeDocument/2006/relationships/image" Target="../media/image228.wmf"/><Relationship Id="rId13" Type="http://schemas.openxmlformats.org/officeDocument/2006/relationships/oleObject" Target="../embeddings/oleObject206.bin"/><Relationship Id="rId12" Type="http://schemas.openxmlformats.org/officeDocument/2006/relationships/image" Target="../media/image227.wmf"/><Relationship Id="rId11" Type="http://schemas.openxmlformats.org/officeDocument/2006/relationships/oleObject" Target="../embeddings/oleObject205.bin"/><Relationship Id="rId10" Type="http://schemas.openxmlformats.org/officeDocument/2006/relationships/image" Target="../media/image226.wmf"/><Relationship Id="rId1" Type="http://schemas.openxmlformats.org/officeDocument/2006/relationships/image" Target="../media/image4.png"/></Relationships>
</file>

<file path=ppt/slides/_rels/slide153.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72.xml"/><Relationship Id="rId35" Type="http://schemas.openxmlformats.org/officeDocument/2006/relationships/vmlDrawing" Target="../drawings/vmlDrawing54.vml"/><Relationship Id="rId34" Type="http://schemas.openxmlformats.org/officeDocument/2006/relationships/slideLayout" Target="../slideLayouts/slideLayout7.xml"/><Relationship Id="rId33" Type="http://schemas.openxmlformats.org/officeDocument/2006/relationships/image" Target="../media/image9.png"/><Relationship Id="rId32" Type="http://schemas.openxmlformats.org/officeDocument/2006/relationships/image" Target="../media/image84.png"/><Relationship Id="rId31" Type="http://schemas.openxmlformats.org/officeDocument/2006/relationships/image" Target="../media/image250.wmf"/><Relationship Id="rId30" Type="http://schemas.openxmlformats.org/officeDocument/2006/relationships/oleObject" Target="../embeddings/oleObject228.bin"/><Relationship Id="rId3" Type="http://schemas.openxmlformats.org/officeDocument/2006/relationships/image" Target="../media/image11.png"/><Relationship Id="rId29" Type="http://schemas.openxmlformats.org/officeDocument/2006/relationships/image" Target="../media/image249.wmf"/><Relationship Id="rId28" Type="http://schemas.openxmlformats.org/officeDocument/2006/relationships/oleObject" Target="../embeddings/oleObject227.bin"/><Relationship Id="rId27" Type="http://schemas.openxmlformats.org/officeDocument/2006/relationships/image" Target="../media/image248.wmf"/><Relationship Id="rId26" Type="http://schemas.openxmlformats.org/officeDocument/2006/relationships/oleObject" Target="../embeddings/oleObject226.bin"/><Relationship Id="rId25" Type="http://schemas.openxmlformats.org/officeDocument/2006/relationships/image" Target="../media/image247.wmf"/><Relationship Id="rId24" Type="http://schemas.openxmlformats.org/officeDocument/2006/relationships/oleObject" Target="../embeddings/oleObject225.bin"/><Relationship Id="rId23" Type="http://schemas.openxmlformats.org/officeDocument/2006/relationships/image" Target="../media/image246.wmf"/><Relationship Id="rId22" Type="http://schemas.openxmlformats.org/officeDocument/2006/relationships/oleObject" Target="../embeddings/oleObject224.bin"/><Relationship Id="rId21" Type="http://schemas.openxmlformats.org/officeDocument/2006/relationships/image" Target="../media/image245.wmf"/><Relationship Id="rId20" Type="http://schemas.openxmlformats.org/officeDocument/2006/relationships/oleObject" Target="../embeddings/oleObject223.bin"/><Relationship Id="rId2" Type="http://schemas.openxmlformats.org/officeDocument/2006/relationships/image" Target="../media/image3.png"/><Relationship Id="rId19" Type="http://schemas.openxmlformats.org/officeDocument/2006/relationships/image" Target="../media/image244.wmf"/><Relationship Id="rId18" Type="http://schemas.openxmlformats.org/officeDocument/2006/relationships/oleObject" Target="../embeddings/oleObject222.bin"/><Relationship Id="rId17" Type="http://schemas.openxmlformats.org/officeDocument/2006/relationships/image" Target="../media/image243.wmf"/><Relationship Id="rId16" Type="http://schemas.openxmlformats.org/officeDocument/2006/relationships/oleObject" Target="../embeddings/oleObject221.bin"/><Relationship Id="rId15" Type="http://schemas.openxmlformats.org/officeDocument/2006/relationships/image" Target="../media/image242.wmf"/><Relationship Id="rId14" Type="http://schemas.openxmlformats.org/officeDocument/2006/relationships/oleObject" Target="../embeddings/oleObject220.bin"/><Relationship Id="rId13" Type="http://schemas.openxmlformats.org/officeDocument/2006/relationships/image" Target="../media/image241.wmf"/><Relationship Id="rId12" Type="http://schemas.openxmlformats.org/officeDocument/2006/relationships/oleObject" Target="../embeddings/oleObject219.bin"/><Relationship Id="rId11" Type="http://schemas.openxmlformats.org/officeDocument/2006/relationships/image" Target="../media/image240.wmf"/><Relationship Id="rId10" Type="http://schemas.openxmlformats.org/officeDocument/2006/relationships/oleObject" Target="../embeddings/oleObject218.bin"/><Relationship Id="rId1" Type="http://schemas.openxmlformats.org/officeDocument/2006/relationships/image" Target="../media/image4.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6.jpeg"/><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slide" Target="slide171.xml"/><Relationship Id="rId3" Type="http://schemas.openxmlformats.org/officeDocument/2006/relationships/slide" Target="slide170.xml"/><Relationship Id="rId2" Type="http://schemas.openxmlformats.org/officeDocument/2006/relationships/slide" Target="slide169.xml"/><Relationship Id="rId18" Type="http://schemas.openxmlformats.org/officeDocument/2006/relationships/slideLayout" Target="../slideLayouts/slideLayout1.xml"/><Relationship Id="rId17" Type="http://schemas.openxmlformats.org/officeDocument/2006/relationships/image" Target="../media/image9.png"/><Relationship Id="rId16"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6.png"/><Relationship Id="rId11" Type="http://schemas.openxmlformats.org/officeDocument/2006/relationships/image" Target="../media/image11.png"/><Relationship Id="rId10" Type="http://schemas.openxmlformats.org/officeDocument/2006/relationships/image" Target="../media/image10.GIF"/><Relationship Id="rId1" Type="http://schemas.openxmlformats.org/officeDocument/2006/relationships/image" Target="../media/image3.png"/></Relationships>
</file>

<file path=ppt/slides/_rels/slide15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slide" Target="slide52.xml"/><Relationship Id="rId3" Type="http://schemas.openxmlformats.org/officeDocument/2006/relationships/image" Target="../media/image11.png"/><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57.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251.png"/><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3.png"/></Relationships>
</file>

<file path=ppt/slides/_rels/slide15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4.png"/><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15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4.png"/><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16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4.png"/><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16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3.png"/><Relationship Id="rId7" Type="http://schemas.openxmlformats.org/officeDocument/2006/relationships/image" Target="../media/image4.png"/><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2.xml"/><Relationship Id="rId1" Type="http://schemas.openxmlformats.org/officeDocument/2006/relationships/image" Target="../media/image15.png"/></Relationships>
</file>

<file path=ppt/slides/_rels/slide162.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8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9" Type="http://schemas.openxmlformats.org/officeDocument/2006/relationships/hyperlink" Target="file:///F:\kejianziliao\m1.ppt" TargetMode="External"/><Relationship Id="rId8" Type="http://schemas.openxmlformats.org/officeDocument/2006/relationships/image" Target="../media/image4.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1.png"/><Relationship Id="rId15" Type="http://schemas.openxmlformats.org/officeDocument/2006/relationships/slideLayout" Target="../slideLayouts/slideLayout1.xml"/><Relationship Id="rId14" Type="http://schemas.openxmlformats.org/officeDocument/2006/relationships/image" Target="../media/image9.png"/><Relationship Id="rId13" Type="http://schemas.openxmlformats.org/officeDocument/2006/relationships/image" Target="../media/image8.jpeg"/><Relationship Id="rId12" Type="http://schemas.openxmlformats.org/officeDocument/2006/relationships/image" Target="../media/image7.jpeg"/><Relationship Id="rId11" Type="http://schemas.openxmlformats.org/officeDocument/2006/relationships/image" Target="../media/image6.jpeg"/><Relationship Id="rId10" Type="http://schemas.openxmlformats.org/officeDocument/2006/relationships/image" Target="../media/image5.jpeg"/><Relationship Id="rId1" Type="http://schemas.openxmlformats.org/officeDocument/2006/relationships/image" Target="../media/image3.png"/></Relationships>
</file>

<file path=ppt/slides/_rels/slide16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 Id="rId3" Type="http://schemas.openxmlformats.org/officeDocument/2006/relationships/image" Target="../media/image11.png"/><Relationship Id="rId2" Type="http://schemas.openxmlformats.org/officeDocument/2006/relationships/image" Target="../media/image3.png"/><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16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251.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4.png"/></Relationships>
</file>

<file path=ppt/slides/_rels/slide167.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10.GIF"/><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4.png"/></Relationships>
</file>

<file path=ppt/slides/_rels/slide168.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84.png"/><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4.png"/></Relationships>
</file>

<file path=ppt/slides/_rels/slide169.xml.rels><?xml version="1.0" encoding="UTF-8" standalone="yes"?>
<Relationships xmlns="http://schemas.openxmlformats.org/package/2006/relationships"><Relationship Id="rId9" Type="http://schemas.openxmlformats.org/officeDocument/2006/relationships/oleObject" Target="../embeddings/oleObject232.bin"/><Relationship Id="rId8" Type="http://schemas.openxmlformats.org/officeDocument/2006/relationships/image" Target="../media/image253.wmf"/><Relationship Id="rId7" Type="http://schemas.openxmlformats.org/officeDocument/2006/relationships/oleObject" Target="../embeddings/oleObject231.bin"/><Relationship Id="rId6" Type="http://schemas.openxmlformats.org/officeDocument/2006/relationships/image" Target="../media/image17.wmf"/><Relationship Id="rId5" Type="http://schemas.openxmlformats.org/officeDocument/2006/relationships/oleObject" Target="../embeddings/oleObject230.bin"/><Relationship Id="rId4" Type="http://schemas.openxmlformats.org/officeDocument/2006/relationships/image" Target="../media/image252.wmf"/><Relationship Id="rId3" Type="http://schemas.openxmlformats.org/officeDocument/2006/relationships/oleObject" Target="../embeddings/oleObject229.bin"/><Relationship Id="rId2" Type="http://schemas.openxmlformats.org/officeDocument/2006/relationships/image" Target="../media/image3.png"/><Relationship Id="rId19" Type="http://schemas.openxmlformats.org/officeDocument/2006/relationships/vmlDrawing" Target="../drawings/vmlDrawing55.vml"/><Relationship Id="rId18" Type="http://schemas.openxmlformats.org/officeDocument/2006/relationships/slideLayout" Target="../slideLayouts/slideLayout12.xml"/><Relationship Id="rId17" Type="http://schemas.openxmlformats.org/officeDocument/2006/relationships/image" Target="../media/image9.png"/><Relationship Id="rId16"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6.png"/><Relationship Id="rId11" Type="http://schemas.openxmlformats.org/officeDocument/2006/relationships/image" Target="../media/image11.png"/><Relationship Id="rId10" Type="http://schemas.openxmlformats.org/officeDocument/2006/relationships/image" Target="../media/image254.wmf"/><Relationship Id="rId1" Type="http://schemas.openxmlformats.org/officeDocument/2006/relationships/image" Target="../media/image4.png"/></Relationships>
</file>

<file path=ppt/slides/_rels/slide170.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3.png"/><Relationship Id="rId7" Type="http://schemas.openxmlformats.org/officeDocument/2006/relationships/image" Target="../media/image257.wmf"/><Relationship Id="rId6" Type="http://schemas.openxmlformats.org/officeDocument/2006/relationships/oleObject" Target="../embeddings/oleObject235.bin"/><Relationship Id="rId5" Type="http://schemas.openxmlformats.org/officeDocument/2006/relationships/image" Target="../media/image256.wmf"/><Relationship Id="rId4" Type="http://schemas.openxmlformats.org/officeDocument/2006/relationships/oleObject" Target="../embeddings/oleObject234.bin"/><Relationship Id="rId3" Type="http://schemas.openxmlformats.org/officeDocument/2006/relationships/image" Target="../media/image255.wmf"/><Relationship Id="rId2" Type="http://schemas.openxmlformats.org/officeDocument/2006/relationships/oleObject" Target="../embeddings/oleObject233.bin"/><Relationship Id="rId17" Type="http://schemas.openxmlformats.org/officeDocument/2006/relationships/vmlDrawing" Target="../drawings/vmlDrawing56.vml"/><Relationship Id="rId16" Type="http://schemas.openxmlformats.org/officeDocument/2006/relationships/slideLayout" Target="../slideLayouts/slideLayout13.xml"/><Relationship Id="rId15" Type="http://schemas.openxmlformats.org/officeDocument/2006/relationships/image" Target="../media/image9.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6.png"/><Relationship Id="rId1" Type="http://schemas.openxmlformats.org/officeDocument/2006/relationships/image" Target="../media/image4.png"/></Relationships>
</file>

<file path=ppt/slides/_rels/slide171.xml.rels><?xml version="1.0" encoding="UTF-8" standalone="yes"?>
<Relationships xmlns="http://schemas.openxmlformats.org/package/2006/relationships"><Relationship Id="rId9" Type="http://schemas.openxmlformats.org/officeDocument/2006/relationships/image" Target="../media/image260.wmf"/><Relationship Id="rId8" Type="http://schemas.openxmlformats.org/officeDocument/2006/relationships/oleObject" Target="../embeddings/oleObject239.bin"/><Relationship Id="rId7" Type="http://schemas.openxmlformats.org/officeDocument/2006/relationships/image" Target="../media/image259.wmf"/><Relationship Id="rId6" Type="http://schemas.openxmlformats.org/officeDocument/2006/relationships/oleObject" Target="../embeddings/oleObject238.bin"/><Relationship Id="rId5" Type="http://schemas.openxmlformats.org/officeDocument/2006/relationships/image" Target="../media/image258.wmf"/><Relationship Id="rId4" Type="http://schemas.openxmlformats.org/officeDocument/2006/relationships/oleObject" Target="../embeddings/oleObject237.bin"/><Relationship Id="rId3" Type="http://schemas.openxmlformats.org/officeDocument/2006/relationships/image" Target="../media/image17.wmf"/><Relationship Id="rId25" Type="http://schemas.openxmlformats.org/officeDocument/2006/relationships/vmlDrawing" Target="../drawings/vmlDrawing57.vml"/><Relationship Id="rId24" Type="http://schemas.openxmlformats.org/officeDocument/2006/relationships/slideLayout" Target="../slideLayouts/slideLayout12.xml"/><Relationship Id="rId23" Type="http://schemas.openxmlformats.org/officeDocument/2006/relationships/image" Target="../media/image9.png"/><Relationship Id="rId22" Type="http://schemas.openxmlformats.org/officeDocument/2006/relationships/image" Target="../media/image15.png"/><Relationship Id="rId21" Type="http://schemas.openxmlformats.org/officeDocument/2006/relationships/image" Target="../media/image14.png"/><Relationship Id="rId20" Type="http://schemas.openxmlformats.org/officeDocument/2006/relationships/image" Target="../media/image13.png"/><Relationship Id="rId2" Type="http://schemas.openxmlformats.org/officeDocument/2006/relationships/oleObject" Target="../embeddings/oleObject236.bin"/><Relationship Id="rId19" Type="http://schemas.openxmlformats.org/officeDocument/2006/relationships/image" Target="../media/image12.png"/><Relationship Id="rId18" Type="http://schemas.openxmlformats.org/officeDocument/2006/relationships/image" Target="../media/image16.png"/><Relationship Id="rId17" Type="http://schemas.openxmlformats.org/officeDocument/2006/relationships/image" Target="../media/image11.png"/><Relationship Id="rId16" Type="http://schemas.openxmlformats.org/officeDocument/2006/relationships/image" Target="../media/image3.png"/><Relationship Id="rId15" Type="http://schemas.openxmlformats.org/officeDocument/2006/relationships/image" Target="../media/image263.wmf"/><Relationship Id="rId14" Type="http://schemas.openxmlformats.org/officeDocument/2006/relationships/oleObject" Target="../embeddings/oleObject242.bin"/><Relationship Id="rId13" Type="http://schemas.openxmlformats.org/officeDocument/2006/relationships/image" Target="../media/image262.wmf"/><Relationship Id="rId12" Type="http://schemas.openxmlformats.org/officeDocument/2006/relationships/oleObject" Target="../embeddings/oleObject241.bin"/><Relationship Id="rId11" Type="http://schemas.openxmlformats.org/officeDocument/2006/relationships/image" Target="../media/image261.wmf"/><Relationship Id="rId10" Type="http://schemas.openxmlformats.org/officeDocument/2006/relationships/oleObject" Target="../embeddings/oleObject240.bin"/><Relationship Id="rId1" Type="http://schemas.openxmlformats.org/officeDocument/2006/relationships/image" Target="../media/image4.png"/></Relationships>
</file>

<file path=ppt/slides/_rels/slide1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WordArt 4"/>
          <p:cNvSpPr/>
          <p:nvPr/>
        </p:nvSpPr>
        <p:spPr>
          <a:xfrm>
            <a:off x="685800" y="1143000"/>
            <a:ext cx="8077200" cy="1066800"/>
          </a:xfrm>
          <a:prstGeom prst="rect">
            <a:avLst/>
          </a:prstGeom>
        </p:spPr>
        <p:txBody>
          <a:bodyPr wrap="none" fromWordArt="1">
            <a:prstTxWarp prst="textPlain">
              <a:avLst>
                <a:gd name="adj" fmla="val 50000"/>
              </a:avLst>
            </a:prstTxWarp>
            <a:normAutofit/>
          </a:bodyPr>
          <a:p>
            <a:pPr algn="ctr"/>
            <a:r>
              <a:rPr lang="zh-CN" altLang="en-US" sz="4800" normalizeH="1">
                <a:solidFill>
                  <a:srgbClr val="00FF00"/>
                </a:solidFill>
                <a:effectLst>
                  <a:outerShdw dist="35921" dir="2699999" algn="ctr" rotWithShape="0">
                    <a:srgbClr val="C0C0C0"/>
                  </a:outerShdw>
                </a:effectLst>
                <a:latin typeface="宋体" panose="02010600030101010101" pitchFamily="2" charset="-122"/>
                <a:ea typeface="宋体" panose="02010600030101010101" pitchFamily="2" charset="-122"/>
              </a:rPr>
              <a:t>车工技能训练</a:t>
            </a:r>
            <a:endParaRPr lang="zh-CN" altLang="en-US" sz="4800" normalizeH="1">
              <a:solidFill>
                <a:srgbClr val="00FF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pic>
        <p:nvPicPr>
          <p:cNvPr id="59395" name="Picture 5"/>
          <p:cNvPicPr>
            <a:picLocks noChangeAspect="1"/>
          </p:cNvPicPr>
          <p:nvPr/>
        </p:nvPicPr>
        <p:blipFill>
          <a:blip r:embed="rId1"/>
          <a:stretch>
            <a:fillRect/>
          </a:stretch>
        </p:blipFill>
        <p:spPr>
          <a:xfrm>
            <a:off x="1371600" y="2438400"/>
            <a:ext cx="6477000" cy="37973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blinds(horizontal)">
                                      <p:cBhvr>
                                        <p:cTn id="7" dur="5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0418" name="Picture 4"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60419" name="Picture 5"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228600"/>
            <a:ext cx="9144000" cy="1870075"/>
          </a:xfrm>
          <a:prstGeom prst="rect">
            <a:avLst/>
          </a:prstGeom>
          <a:noFill/>
          <a:ln w="9525">
            <a:noFill/>
          </a:ln>
        </p:spPr>
      </p:pic>
      <p:sp>
        <p:nvSpPr>
          <p:cNvPr id="60420" name="Text Box 6"/>
          <p:cNvSpPr txBox="1"/>
          <p:nvPr/>
        </p:nvSpPr>
        <p:spPr>
          <a:xfrm>
            <a:off x="5429885" y="0"/>
            <a:ext cx="2045970" cy="706755"/>
          </a:xfrm>
          <a:prstGeom prst="rect">
            <a:avLst/>
          </a:prstGeom>
          <a:noFill/>
          <a:ln w="9525">
            <a:noFill/>
          </a:ln>
        </p:spPr>
        <p:txBody>
          <a:bodyPr wrap="square">
            <a:spAutoFit/>
          </a:bodyPr>
          <a:p>
            <a:pPr eaLnBrk="1" hangingPunct="1"/>
            <a:r>
              <a:rPr lang="zh-CN" altLang="x-none" sz="4000" dirty="0">
                <a:solidFill>
                  <a:schemeClr val="bg1"/>
                </a:solidFill>
                <a:latin typeface="Arial" panose="020B0604020202020204" pitchFamily="34" charset="0"/>
                <a:ea typeface="隶书" pitchFamily="49" charset="-122"/>
              </a:rPr>
              <a:t>目录</a:t>
            </a:r>
            <a:endParaRPr lang="zh-CN" altLang="x-none" sz="4000" dirty="0">
              <a:solidFill>
                <a:schemeClr val="bg1"/>
              </a:solidFill>
              <a:latin typeface="Arial" panose="020B0604020202020204" pitchFamily="34" charset="0"/>
              <a:ea typeface="隶书" pitchFamily="49" charset="-122"/>
            </a:endParaRPr>
          </a:p>
        </p:txBody>
      </p:sp>
      <p:pic>
        <p:nvPicPr>
          <p:cNvPr id="60421" name="Picture 7" descr="skin1_11">
            <a:hlinkClick r:id="" action="ppaction://hlinkpres?slideindex=1&amp;slidetitle="/>
          </p:cNvPr>
          <p:cNvPicPr>
            <a:picLocks noChangeAspect="1"/>
          </p:cNvPicPr>
          <p:nvPr/>
        </p:nvPicPr>
        <p:blipFill>
          <a:blip r:embed="rId3"/>
          <a:stretch>
            <a:fillRect/>
          </a:stretch>
        </p:blipFill>
        <p:spPr>
          <a:xfrm>
            <a:off x="304800" y="0"/>
            <a:ext cx="523875" cy="428625"/>
          </a:xfrm>
          <a:prstGeom prst="rect">
            <a:avLst/>
          </a:prstGeom>
          <a:noFill/>
          <a:ln w="9525">
            <a:noFill/>
          </a:ln>
        </p:spPr>
      </p:pic>
      <p:pic>
        <p:nvPicPr>
          <p:cNvPr id="60422" name="Picture 8" descr="skin1_12"/>
          <p:cNvPicPr>
            <a:picLocks noChangeAspect="1"/>
          </p:cNvPicPr>
          <p:nvPr/>
        </p:nvPicPr>
        <p:blipFill>
          <a:blip r:embed="rId4"/>
          <a:stretch>
            <a:fillRect/>
          </a:stretch>
        </p:blipFill>
        <p:spPr>
          <a:xfrm>
            <a:off x="1143000" y="0"/>
            <a:ext cx="352425" cy="428625"/>
          </a:xfrm>
          <a:prstGeom prst="rect">
            <a:avLst/>
          </a:prstGeom>
          <a:noFill/>
          <a:ln w="9525">
            <a:noFill/>
          </a:ln>
        </p:spPr>
      </p:pic>
      <p:pic>
        <p:nvPicPr>
          <p:cNvPr id="60423" name="Picture 9" descr="skin1_13"/>
          <p:cNvPicPr>
            <a:picLocks noChangeAspect="1"/>
          </p:cNvPicPr>
          <p:nvPr/>
        </p:nvPicPr>
        <p:blipFill>
          <a:blip r:embed="rId5"/>
          <a:stretch>
            <a:fillRect/>
          </a:stretch>
        </p:blipFill>
        <p:spPr>
          <a:xfrm>
            <a:off x="838200" y="0"/>
            <a:ext cx="352425" cy="428625"/>
          </a:xfrm>
          <a:prstGeom prst="rect">
            <a:avLst/>
          </a:prstGeom>
          <a:noFill/>
          <a:ln w="9525">
            <a:noFill/>
          </a:ln>
        </p:spPr>
      </p:pic>
      <p:pic>
        <p:nvPicPr>
          <p:cNvPr id="60424" name="Picture 10" descr="skin1_14"/>
          <p:cNvPicPr>
            <a:picLocks noChangeAspect="1"/>
          </p:cNvPicPr>
          <p:nvPr/>
        </p:nvPicPr>
        <p:blipFill>
          <a:blip r:embed="rId6"/>
          <a:stretch>
            <a:fillRect/>
          </a:stretch>
        </p:blipFill>
        <p:spPr>
          <a:xfrm>
            <a:off x="1447800" y="0"/>
            <a:ext cx="361950" cy="428625"/>
          </a:xfrm>
          <a:prstGeom prst="rect">
            <a:avLst/>
          </a:prstGeom>
          <a:noFill/>
          <a:ln w="9525">
            <a:noFill/>
          </a:ln>
        </p:spPr>
      </p:pic>
      <p:sp>
        <p:nvSpPr>
          <p:cNvPr id="60425" name="Text Box 34">
            <a:hlinkClick r:id="" action="ppaction://hlinkshowjump?jump=nextslide"/>
          </p:cNvPr>
          <p:cNvSpPr txBox="1"/>
          <p:nvPr/>
        </p:nvSpPr>
        <p:spPr>
          <a:xfrm>
            <a:off x="1676400" y="838200"/>
            <a:ext cx="25146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外圆车刀的刃磨</a:t>
            </a:r>
            <a:endParaRPr lang="zh-CN" altLang="en-US" sz="2400" dirty="0">
              <a:latin typeface="Times New Roman" panose="02020603050405020304" pitchFamily="18" charset="0"/>
            </a:endParaRPr>
          </a:p>
        </p:txBody>
      </p:sp>
      <p:sp>
        <p:nvSpPr>
          <p:cNvPr id="60426" name="Text Box 35">
            <a:hlinkClick r:id="rId7" action="ppaction://hlinksldjump"/>
          </p:cNvPr>
          <p:cNvSpPr txBox="1"/>
          <p:nvPr/>
        </p:nvSpPr>
        <p:spPr>
          <a:xfrm>
            <a:off x="1676400" y="1295400"/>
            <a:ext cx="18288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车削台阶轴</a:t>
            </a:r>
            <a:endParaRPr lang="zh-CN" altLang="en-US" sz="2400" dirty="0">
              <a:latin typeface="Times New Roman" panose="02020603050405020304" pitchFamily="18" charset="0"/>
            </a:endParaRPr>
          </a:p>
        </p:txBody>
      </p:sp>
      <p:sp>
        <p:nvSpPr>
          <p:cNvPr id="60427" name="Text Box 36">
            <a:hlinkClick r:id="rId7" action="ppaction://hlinksldjump"/>
          </p:cNvPr>
          <p:cNvSpPr txBox="1"/>
          <p:nvPr/>
        </p:nvSpPr>
        <p:spPr>
          <a:xfrm>
            <a:off x="1676400" y="2286000"/>
            <a:ext cx="23622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车削对配圆锥</a:t>
            </a:r>
            <a:endParaRPr lang="zh-CN" altLang="en-US" sz="2400" dirty="0">
              <a:latin typeface="Times New Roman" panose="02020603050405020304" pitchFamily="18" charset="0"/>
            </a:endParaRPr>
          </a:p>
        </p:txBody>
      </p:sp>
      <p:sp>
        <p:nvSpPr>
          <p:cNvPr id="60428" name="Rectangle 37">
            <a:hlinkClick r:id="rId8" action="ppaction://hlinksldjump"/>
          </p:cNvPr>
          <p:cNvSpPr/>
          <p:nvPr/>
        </p:nvSpPr>
        <p:spPr>
          <a:xfrm>
            <a:off x="1752600" y="2819400"/>
            <a:ext cx="17081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切槽和切断</a:t>
            </a:r>
            <a:endParaRPr lang="zh-CN" altLang="en-US" sz="2400" dirty="0">
              <a:latin typeface="Times New Roman" panose="02020603050405020304" pitchFamily="18" charset="0"/>
            </a:endParaRPr>
          </a:p>
        </p:txBody>
      </p:sp>
      <p:sp>
        <p:nvSpPr>
          <p:cNvPr id="60429" name="Rectangle 38">
            <a:hlinkClick r:id="rId7" action="ppaction://hlinksldjump"/>
          </p:cNvPr>
          <p:cNvSpPr/>
          <p:nvPr/>
        </p:nvSpPr>
        <p:spPr>
          <a:xfrm>
            <a:off x="1752600" y="3352800"/>
            <a:ext cx="23177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车削三角形螺纹</a:t>
            </a:r>
            <a:endParaRPr lang="zh-CN" altLang="en-US" sz="2400" dirty="0">
              <a:latin typeface="Times New Roman" panose="02020603050405020304" pitchFamily="18" charset="0"/>
            </a:endParaRPr>
          </a:p>
        </p:txBody>
      </p:sp>
      <p:sp>
        <p:nvSpPr>
          <p:cNvPr id="60430" name="Rectangle 39">
            <a:hlinkClick r:id="rId7" action="ppaction://hlinksldjump"/>
          </p:cNvPr>
          <p:cNvSpPr/>
          <p:nvPr/>
        </p:nvSpPr>
        <p:spPr>
          <a:xfrm>
            <a:off x="1752600" y="3886200"/>
            <a:ext cx="2012950" cy="457200"/>
          </a:xfrm>
          <a:prstGeom prst="rect">
            <a:avLst/>
          </a:prstGeom>
          <a:noFill/>
          <a:ln w="9525">
            <a:noFill/>
          </a:ln>
        </p:spPr>
        <p:txBody>
          <a:bodyPr wrap="none">
            <a:spAutoFit/>
          </a:bodyPr>
          <a:p>
            <a:pPr eaLnBrk="1" hangingPunct="1">
              <a:buFont typeface="Wingdings" panose="05000000000000000000" pitchFamily="2" charset="2"/>
            </a:pPr>
            <a:r>
              <a:rPr lang="zh-CN" altLang="en-US" sz="2400" dirty="0">
                <a:latin typeface="Times New Roman" panose="02020603050405020304" pitchFamily="18" charset="0"/>
              </a:rPr>
              <a:t>车削梯形螺纹</a:t>
            </a:r>
            <a:endParaRPr lang="zh-CN" altLang="en-US" sz="2400" dirty="0">
              <a:latin typeface="Times New Roman" panose="02020603050405020304" pitchFamily="18" charset="0"/>
            </a:endParaRPr>
          </a:p>
        </p:txBody>
      </p:sp>
      <p:sp>
        <p:nvSpPr>
          <p:cNvPr id="60431" name="Rectangle 40">
            <a:hlinkClick r:id="rId7" action="ppaction://hlinksldjump"/>
          </p:cNvPr>
          <p:cNvSpPr/>
          <p:nvPr/>
        </p:nvSpPr>
        <p:spPr>
          <a:xfrm>
            <a:off x="1752600" y="4495800"/>
            <a:ext cx="1403350" cy="457200"/>
          </a:xfrm>
          <a:prstGeom prst="rect">
            <a:avLst/>
          </a:prstGeom>
          <a:noFill/>
          <a:ln w="9525">
            <a:noFill/>
          </a:ln>
        </p:spPr>
        <p:txBody>
          <a:bodyPr>
            <a:spAutoFit/>
          </a:bodyPr>
          <a:p>
            <a:pPr eaLnBrk="1" hangingPunct="1"/>
            <a:r>
              <a:rPr lang="zh-CN" altLang="en-US" sz="2400" dirty="0">
                <a:latin typeface="Times New Roman" panose="02020603050405020304" pitchFamily="18" charset="0"/>
              </a:rPr>
              <a:t>蜗杆车削</a:t>
            </a:r>
            <a:endParaRPr lang="zh-CN" altLang="en-US" sz="2400" dirty="0">
              <a:latin typeface="Times New Roman" panose="02020603050405020304" pitchFamily="18" charset="0"/>
            </a:endParaRPr>
          </a:p>
        </p:txBody>
      </p:sp>
      <p:sp>
        <p:nvSpPr>
          <p:cNvPr id="60432" name="Rectangle 41">
            <a:hlinkClick r:id="rId9" action="ppaction://hlinksldjump"/>
          </p:cNvPr>
          <p:cNvSpPr/>
          <p:nvPr/>
        </p:nvSpPr>
        <p:spPr>
          <a:xfrm>
            <a:off x="4876800" y="1066800"/>
            <a:ext cx="20129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套类工件车削</a:t>
            </a:r>
            <a:endParaRPr lang="zh-CN" altLang="en-US" sz="2400" dirty="0">
              <a:latin typeface="Times New Roman" panose="02020603050405020304" pitchFamily="18" charset="0"/>
            </a:endParaRPr>
          </a:p>
        </p:txBody>
      </p:sp>
      <p:sp>
        <p:nvSpPr>
          <p:cNvPr id="60433" name="Rectangle 42">
            <a:hlinkClick r:id="rId9" action="ppaction://hlinksldjump"/>
          </p:cNvPr>
          <p:cNvSpPr/>
          <p:nvPr/>
        </p:nvSpPr>
        <p:spPr>
          <a:xfrm>
            <a:off x="4876800" y="1752600"/>
            <a:ext cx="23177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十字孔扁体车削</a:t>
            </a:r>
            <a:endParaRPr lang="zh-CN" altLang="en-US" sz="2400" dirty="0">
              <a:latin typeface="Times New Roman" panose="02020603050405020304" pitchFamily="18" charset="0"/>
            </a:endParaRPr>
          </a:p>
        </p:txBody>
      </p:sp>
      <p:sp>
        <p:nvSpPr>
          <p:cNvPr id="60434" name="Text Box 43">
            <a:hlinkClick r:id="rId9" action="ppaction://hlinksldjump"/>
          </p:cNvPr>
          <p:cNvSpPr txBox="1"/>
          <p:nvPr/>
        </p:nvSpPr>
        <p:spPr>
          <a:xfrm>
            <a:off x="1828800" y="5638800"/>
            <a:ext cx="27432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车削多线螺纹</a:t>
            </a:r>
            <a:endParaRPr lang="zh-CN" altLang="en-US" sz="2400" dirty="0">
              <a:latin typeface="Times New Roman" panose="02020603050405020304" pitchFamily="18" charset="0"/>
            </a:endParaRPr>
          </a:p>
        </p:txBody>
      </p:sp>
      <p:sp>
        <p:nvSpPr>
          <p:cNvPr id="106541" name="Rectangle 45">
            <a:hlinkClick r:id="rId9" action="ppaction://hlinksldjump"/>
          </p:cNvPr>
          <p:cNvSpPr>
            <a:spLocks noChangeArrowheads="1"/>
          </p:cNvSpPr>
          <p:nvPr/>
        </p:nvSpPr>
        <p:spPr bwMode="auto">
          <a:xfrm rot="3419336">
            <a:off x="1066006" y="28963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2" name="Rectangle 46">
            <a:hlinkClick r:id="rId9" action="ppaction://hlinksldjump"/>
          </p:cNvPr>
          <p:cNvSpPr>
            <a:spLocks noChangeArrowheads="1"/>
          </p:cNvSpPr>
          <p:nvPr/>
        </p:nvSpPr>
        <p:spPr bwMode="auto">
          <a:xfrm rot="3419336">
            <a:off x="1146175" y="40354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3" name="Rectangle 47">
            <a:hlinkClick r:id="rId9" action="ppaction://hlinksldjump"/>
          </p:cNvPr>
          <p:cNvSpPr>
            <a:spLocks noChangeArrowheads="1"/>
          </p:cNvSpPr>
          <p:nvPr/>
        </p:nvSpPr>
        <p:spPr bwMode="auto">
          <a:xfrm rot="3419336">
            <a:off x="1083469" y="1888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4" name="Rectangle 48">
            <a:hlinkClick r:id="rId10" action="ppaction://hlinksldjump"/>
          </p:cNvPr>
          <p:cNvSpPr>
            <a:spLocks noChangeArrowheads="1"/>
          </p:cNvSpPr>
          <p:nvPr/>
        </p:nvSpPr>
        <p:spPr bwMode="auto">
          <a:xfrm rot="3419336">
            <a:off x="1298575" y="5711825"/>
            <a:ext cx="307975" cy="314325"/>
          </a:xfrm>
          <a:prstGeom prst="rect">
            <a:avLst/>
          </a:prstGeom>
          <a:solidFill>
            <a:srgbClr val="0000FF"/>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5" name="Rectangle 49">
            <a:hlinkClick r:id="rId10" action="ppaction://hlinksldjump"/>
          </p:cNvPr>
          <p:cNvSpPr>
            <a:spLocks noChangeArrowheads="1"/>
          </p:cNvSpPr>
          <p:nvPr/>
        </p:nvSpPr>
        <p:spPr bwMode="auto">
          <a:xfrm rot="3419336">
            <a:off x="1066006" y="23629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6" name="Rectangle 50">
            <a:hlinkClick r:id="rId10" action="ppaction://hlinksldjump"/>
          </p:cNvPr>
          <p:cNvSpPr>
            <a:spLocks noChangeArrowheads="1"/>
          </p:cNvSpPr>
          <p:nvPr/>
        </p:nvSpPr>
        <p:spPr bwMode="auto">
          <a:xfrm rot="3419336">
            <a:off x="1146175" y="34258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7" name="Rectangle 51">
            <a:hlinkClick r:id="rId10" action="ppaction://hlinksldjump"/>
          </p:cNvPr>
          <p:cNvSpPr>
            <a:spLocks noChangeArrowheads="1"/>
          </p:cNvSpPr>
          <p:nvPr/>
        </p:nvSpPr>
        <p:spPr bwMode="auto">
          <a:xfrm rot="3419336">
            <a:off x="1083469" y="13549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8" name="Rectangle 52">
            <a:hlinkClick r:id="rId10" action="ppaction://hlinksldjump"/>
          </p:cNvPr>
          <p:cNvSpPr>
            <a:spLocks noChangeArrowheads="1"/>
          </p:cNvSpPr>
          <p:nvPr/>
        </p:nvSpPr>
        <p:spPr bwMode="auto">
          <a:xfrm rot="3419336">
            <a:off x="1222375" y="4568825"/>
            <a:ext cx="307975" cy="314325"/>
          </a:xfrm>
          <a:prstGeom prst="rect">
            <a:avLst/>
          </a:prstGeom>
          <a:solidFill>
            <a:srgbClr val="0000FF"/>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49" name="Rectangle 53">
            <a:hlinkClick r:id="rId10" action="ppaction://hlinksldjump"/>
          </p:cNvPr>
          <p:cNvSpPr>
            <a:spLocks noChangeArrowheads="1"/>
          </p:cNvSpPr>
          <p:nvPr/>
        </p:nvSpPr>
        <p:spPr bwMode="auto">
          <a:xfrm rot="3419336">
            <a:off x="4266406" y="12199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551" name="Rectangle 55">
            <a:hlinkClick r:id="rId10" action="ppaction://hlinksldjump"/>
          </p:cNvPr>
          <p:cNvSpPr>
            <a:spLocks noChangeArrowheads="1"/>
          </p:cNvSpPr>
          <p:nvPr/>
        </p:nvSpPr>
        <p:spPr bwMode="auto">
          <a:xfrm rot="3419336">
            <a:off x="1083469" y="8977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445" name="Text Box 57">
            <a:hlinkClick r:id="rId10" action="ppaction://hlinksldjump"/>
          </p:cNvPr>
          <p:cNvSpPr txBox="1"/>
          <p:nvPr/>
        </p:nvSpPr>
        <p:spPr>
          <a:xfrm>
            <a:off x="1676400" y="1828800"/>
            <a:ext cx="17526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车削圆锥</a:t>
            </a:r>
            <a:endParaRPr lang="zh-CN" altLang="en-US" sz="2400" dirty="0">
              <a:latin typeface="Times New Roman" panose="02020603050405020304" pitchFamily="18" charset="0"/>
            </a:endParaRPr>
          </a:p>
        </p:txBody>
      </p:sp>
      <p:sp>
        <p:nvSpPr>
          <p:cNvPr id="106554" name="Rectangle 58">
            <a:hlinkClick r:id="rId9" action="ppaction://hlinksldjump"/>
          </p:cNvPr>
          <p:cNvSpPr>
            <a:spLocks noChangeArrowheads="1"/>
          </p:cNvSpPr>
          <p:nvPr/>
        </p:nvSpPr>
        <p:spPr bwMode="auto">
          <a:xfrm rot="3419336">
            <a:off x="4270375" y="18256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447" name="Rectangle 59">
            <a:hlinkClick r:id="rId9" action="ppaction://hlinksldjump"/>
          </p:cNvPr>
          <p:cNvSpPr/>
          <p:nvPr/>
        </p:nvSpPr>
        <p:spPr>
          <a:xfrm>
            <a:off x="1752600" y="5029200"/>
            <a:ext cx="23177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偏心工件的车削</a:t>
            </a:r>
            <a:endParaRPr lang="zh-CN" altLang="en-US" sz="2400" dirty="0">
              <a:latin typeface="Times New Roman" panose="02020603050405020304" pitchFamily="18" charset="0"/>
            </a:endParaRPr>
          </a:p>
        </p:txBody>
      </p:sp>
      <p:sp>
        <p:nvSpPr>
          <p:cNvPr id="106556" name="Rectangle 60">
            <a:hlinkClick r:id="rId9" action="ppaction://hlinksldjump"/>
          </p:cNvPr>
          <p:cNvSpPr>
            <a:spLocks noChangeArrowheads="1"/>
          </p:cNvSpPr>
          <p:nvPr/>
        </p:nvSpPr>
        <p:spPr bwMode="auto">
          <a:xfrm rot="3419336">
            <a:off x="1218406" y="51061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449" name="Rectangle 61">
            <a:hlinkClick r:id="rId9" action="ppaction://hlinksldjump"/>
          </p:cNvPr>
          <p:cNvSpPr/>
          <p:nvPr/>
        </p:nvSpPr>
        <p:spPr>
          <a:xfrm>
            <a:off x="4800600" y="2438400"/>
            <a:ext cx="35369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相应难度工件的车削加工</a:t>
            </a:r>
            <a:endParaRPr lang="zh-CN" altLang="en-US" sz="2400" dirty="0">
              <a:latin typeface="Times New Roman" panose="02020603050405020304" pitchFamily="18" charset="0"/>
            </a:endParaRPr>
          </a:p>
        </p:txBody>
      </p:sp>
      <p:sp>
        <p:nvSpPr>
          <p:cNvPr id="106558" name="Rectangle 62">
            <a:hlinkClick r:id="rId9" action="ppaction://hlinksldjump"/>
          </p:cNvPr>
          <p:cNvSpPr>
            <a:spLocks noChangeArrowheads="1"/>
          </p:cNvSpPr>
          <p:nvPr/>
        </p:nvSpPr>
        <p:spPr bwMode="auto">
          <a:xfrm rot="3419336">
            <a:off x="4283869" y="24979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451" name="Rectangle 63">
            <a:hlinkClick r:id="rId9" action="ppaction://hlinksldjump"/>
          </p:cNvPr>
          <p:cNvSpPr/>
          <p:nvPr/>
        </p:nvSpPr>
        <p:spPr>
          <a:xfrm>
            <a:off x="4876800" y="3048000"/>
            <a:ext cx="3886200" cy="822325"/>
          </a:xfrm>
          <a:prstGeom prst="rect">
            <a:avLst/>
          </a:prstGeom>
          <a:noFill/>
          <a:ln w="9525">
            <a:noFill/>
          </a:ln>
        </p:spPr>
        <p:txBody>
          <a:bodyPr>
            <a:spAutoFit/>
          </a:bodyPr>
          <a:p>
            <a:pPr eaLnBrk="1" hangingPunct="1"/>
            <a:r>
              <a:rPr lang="zh-CN" altLang="en-US" sz="2400" dirty="0">
                <a:latin typeface="Times New Roman" panose="02020603050405020304" pitchFamily="18" charset="0"/>
              </a:rPr>
              <a:t>组合件及双锥偏心滑套组合工艺安排</a:t>
            </a:r>
            <a:endParaRPr lang="zh-CN" altLang="en-US" sz="2400" dirty="0">
              <a:latin typeface="Times New Roman" panose="02020603050405020304" pitchFamily="18" charset="0"/>
            </a:endParaRPr>
          </a:p>
        </p:txBody>
      </p:sp>
      <p:sp>
        <p:nvSpPr>
          <p:cNvPr id="106560" name="Rectangle 64">
            <a:hlinkClick r:id="" action="ppaction://noaction"/>
          </p:cNvPr>
          <p:cNvSpPr>
            <a:spLocks noChangeArrowheads="1"/>
          </p:cNvSpPr>
          <p:nvPr/>
        </p:nvSpPr>
        <p:spPr bwMode="auto">
          <a:xfrm rot="3419336">
            <a:off x="4266406" y="32011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2" name="图片 1" descr="图片1"/>
          <p:cNvPicPr>
            <a:picLocks noChangeAspect="1"/>
          </p:cNvPicPr>
          <p:nvPr/>
        </p:nvPicPr>
        <p:blipFill>
          <a:blip r:embed="rId11"/>
          <a:stretch>
            <a:fillRect/>
          </a:stretch>
        </p:blipFill>
        <p:spPr>
          <a:xfrm>
            <a:off x="8132445" y="-152400"/>
            <a:ext cx="1011555" cy="10115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WordArt 2"/>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00FF00"/>
                </a:solidFill>
                <a:effectLst>
                  <a:outerShdw dist="35921" dir="2699999" algn="ctr" rotWithShape="0">
                    <a:srgbClr val="C0C0C0"/>
                  </a:outerShdw>
                </a:effectLst>
                <a:latin typeface="宋体" panose="02010600030101010101" pitchFamily="2" charset="-122"/>
                <a:ea typeface="宋体" panose="02010600030101010101" pitchFamily="2" charset="-122"/>
              </a:rPr>
              <a:t>外圆车刀的刃磨</a:t>
            </a:r>
            <a:endParaRPr lang="zh-CN" altLang="en-US" sz="4800" normalizeH="1">
              <a:solidFill>
                <a:srgbClr val="00FF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blinds(horizontal)">
                                      <p:cBhvr>
                                        <p:cTn id="7"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246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62467"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0812"/>
            <a:ext cx="9144000" cy="1870075"/>
          </a:xfrm>
          <a:prstGeom prst="rect">
            <a:avLst/>
          </a:prstGeom>
          <a:noFill/>
          <a:ln w="9525">
            <a:noFill/>
          </a:ln>
        </p:spPr>
      </p:pic>
      <p:sp>
        <p:nvSpPr>
          <p:cNvPr id="62468"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2469" name="Text Box 5"/>
          <p:cNvSpPr txBox="1"/>
          <p:nvPr/>
        </p:nvSpPr>
        <p:spPr>
          <a:xfrm>
            <a:off x="6096000" y="0"/>
            <a:ext cx="1200150" cy="701675"/>
          </a:xfrm>
          <a:prstGeom prst="rect">
            <a:avLst/>
          </a:prstGeom>
          <a:noFill/>
          <a:ln w="9525">
            <a:noFill/>
          </a:ln>
        </p:spPr>
        <p:txBody>
          <a:bodyPr wrap="none">
            <a:spAutoFit/>
          </a:bodyPr>
          <a:p>
            <a:pPr eaLnBrk="1" hangingPunct="1"/>
            <a:r>
              <a:rPr lang="zh-CN" altLang="x-none" sz="4000" dirty="0">
                <a:solidFill>
                  <a:schemeClr val="bg1"/>
                </a:solidFill>
                <a:latin typeface="Arial" panose="020B0604020202020204" pitchFamily="34" charset="0"/>
                <a:ea typeface="隶书" pitchFamily="49" charset="-122"/>
              </a:rPr>
              <a:t>目录</a:t>
            </a:r>
            <a:endParaRPr lang="zh-CN" altLang="x-none" sz="4000" dirty="0">
              <a:solidFill>
                <a:schemeClr val="bg1"/>
              </a:solidFill>
              <a:latin typeface="Arial" panose="020B0604020202020204" pitchFamily="34" charset="0"/>
              <a:ea typeface="隶书" pitchFamily="49" charset="-122"/>
            </a:endParaRPr>
          </a:p>
        </p:txBody>
      </p:sp>
      <p:pic>
        <p:nvPicPr>
          <p:cNvPr id="62470" name="Picture 6" descr="skin1_11">
            <a:hlinkClick r:id="rId3" action="ppaction://hlinkpres?slideindex=1&amp;slidetitle="/>
          </p:cNvPr>
          <p:cNvPicPr>
            <a:picLocks noChangeAspect="1"/>
          </p:cNvPicPr>
          <p:nvPr/>
        </p:nvPicPr>
        <p:blipFill>
          <a:blip r:embed="rId4"/>
          <a:stretch>
            <a:fillRect/>
          </a:stretch>
        </p:blipFill>
        <p:spPr>
          <a:xfrm>
            <a:off x="228600" y="228600"/>
            <a:ext cx="523875" cy="428625"/>
          </a:xfrm>
          <a:prstGeom prst="rect">
            <a:avLst/>
          </a:prstGeom>
          <a:noFill/>
          <a:ln w="9525">
            <a:noFill/>
          </a:ln>
        </p:spPr>
      </p:pic>
      <p:pic>
        <p:nvPicPr>
          <p:cNvPr id="62471" name="Picture 7" descr="skin1_12"/>
          <p:cNvPicPr>
            <a:picLocks noChangeAspect="1"/>
          </p:cNvPicPr>
          <p:nvPr/>
        </p:nvPicPr>
        <p:blipFill>
          <a:blip r:embed="rId5"/>
          <a:stretch>
            <a:fillRect/>
          </a:stretch>
        </p:blipFill>
        <p:spPr>
          <a:xfrm>
            <a:off x="1066800" y="228600"/>
            <a:ext cx="352425" cy="428625"/>
          </a:xfrm>
          <a:prstGeom prst="rect">
            <a:avLst/>
          </a:prstGeom>
          <a:noFill/>
          <a:ln w="9525">
            <a:noFill/>
          </a:ln>
        </p:spPr>
      </p:pic>
      <p:pic>
        <p:nvPicPr>
          <p:cNvPr id="62472" name="Picture 8" descr="skin1_13"/>
          <p:cNvPicPr>
            <a:picLocks noChangeAspect="1"/>
          </p:cNvPicPr>
          <p:nvPr/>
        </p:nvPicPr>
        <p:blipFill>
          <a:blip r:embed="rId6"/>
          <a:stretch>
            <a:fillRect/>
          </a:stretch>
        </p:blipFill>
        <p:spPr>
          <a:xfrm>
            <a:off x="762000" y="228600"/>
            <a:ext cx="352425" cy="428625"/>
          </a:xfrm>
          <a:prstGeom prst="rect">
            <a:avLst/>
          </a:prstGeom>
          <a:noFill/>
          <a:ln w="9525">
            <a:noFill/>
          </a:ln>
        </p:spPr>
      </p:pic>
      <p:pic>
        <p:nvPicPr>
          <p:cNvPr id="62473" name="Picture 9" descr="skin1_14"/>
          <p:cNvPicPr>
            <a:picLocks noChangeAspect="1"/>
          </p:cNvPicPr>
          <p:nvPr/>
        </p:nvPicPr>
        <p:blipFill>
          <a:blip r:embed="rId7"/>
          <a:stretch>
            <a:fillRect/>
          </a:stretch>
        </p:blipFill>
        <p:spPr>
          <a:xfrm>
            <a:off x="1371600" y="228600"/>
            <a:ext cx="361950" cy="428625"/>
          </a:xfrm>
          <a:prstGeom prst="rect">
            <a:avLst/>
          </a:prstGeom>
          <a:noFill/>
          <a:ln w="9525">
            <a:noFill/>
          </a:ln>
        </p:spPr>
      </p:pic>
      <p:sp>
        <p:nvSpPr>
          <p:cNvPr id="62474" name="Rectangle 10">
            <a:hlinkClick r:id="" action="ppaction://noaction"/>
          </p:cNvPr>
          <p:cNvSpPr>
            <a:spLocks noChangeArrowheads="1"/>
          </p:cNvSpPr>
          <p:nvPr/>
        </p:nvSpPr>
        <p:spPr bwMode="auto">
          <a:xfrm rot="3419336">
            <a:off x="685006" y="27439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2475" name="Rectangle 11">
            <a:hlinkClick r:id="" action="ppaction://noaction"/>
          </p:cNvPr>
          <p:cNvSpPr>
            <a:spLocks noChangeArrowheads="1"/>
          </p:cNvSpPr>
          <p:nvPr/>
        </p:nvSpPr>
        <p:spPr bwMode="auto">
          <a:xfrm rot="3419336">
            <a:off x="688975" y="38830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2476" name="Rectangle 12">
            <a:hlinkClick r:id="" action="ppaction://noaction"/>
          </p:cNvPr>
          <p:cNvSpPr>
            <a:spLocks noChangeArrowheads="1"/>
          </p:cNvSpPr>
          <p:nvPr/>
        </p:nvSpPr>
        <p:spPr bwMode="auto">
          <a:xfrm rot="3419336">
            <a:off x="702469" y="1507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62477" name="Picture 13" descr="Npu"/>
          <p:cNvPicPr>
            <a:picLocks noChangeAspect="1"/>
          </p:cNvPicPr>
          <p:nvPr/>
        </p:nvPicPr>
        <p:blipFill>
          <a:blip r:embed="rId8"/>
          <a:stretch>
            <a:fillRect/>
          </a:stretch>
        </p:blipFill>
        <p:spPr>
          <a:xfrm>
            <a:off x="6324600" y="1219200"/>
            <a:ext cx="1600200" cy="1371600"/>
          </a:xfrm>
          <a:prstGeom prst="rect">
            <a:avLst/>
          </a:prstGeom>
          <a:noFill/>
          <a:ln w="9525">
            <a:noFill/>
          </a:ln>
        </p:spPr>
      </p:pic>
      <p:sp>
        <p:nvSpPr>
          <p:cNvPr id="62478" name="Rectangle 14">
            <a:hlinkClick r:id="" action="ppaction://noaction"/>
          </p:cNvPr>
          <p:cNvSpPr>
            <a:spLocks noChangeArrowheads="1"/>
          </p:cNvSpPr>
          <p:nvPr/>
        </p:nvSpPr>
        <p:spPr bwMode="auto">
          <a:xfrm rot="3419336">
            <a:off x="765175" y="4949825"/>
            <a:ext cx="307975" cy="314325"/>
          </a:xfrm>
          <a:prstGeom prst="rect">
            <a:avLst/>
          </a:prstGeom>
          <a:solidFill>
            <a:srgbClr val="0000FF"/>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2479" name="Text Box 15"/>
          <p:cNvSpPr txBox="1">
            <a:spLocks noChangeArrowheads="1"/>
          </p:cNvSpPr>
          <p:nvPr/>
        </p:nvSpPr>
        <p:spPr bwMode="auto">
          <a:xfrm rot="10800000" flipV="1">
            <a:off x="1141413" y="1371600"/>
            <a:ext cx="5868988" cy="579438"/>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en-US" alt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车刀选择的基本要求</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2480" name="Text Box 16"/>
          <p:cNvSpPr txBox="1">
            <a:spLocks noChangeArrowheads="1"/>
          </p:cNvSpPr>
          <p:nvPr/>
        </p:nvSpPr>
        <p:spPr bwMode="auto">
          <a:xfrm>
            <a:off x="1295400" y="2590800"/>
            <a:ext cx="3505200" cy="579438"/>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车刀的刃磨要求</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2481" name="Text Box 17"/>
          <p:cNvSpPr txBox="1">
            <a:spLocks noChangeArrowheads="1"/>
          </p:cNvSpPr>
          <p:nvPr/>
        </p:nvSpPr>
        <p:spPr bwMode="auto">
          <a:xfrm>
            <a:off x="1219200" y="3657600"/>
            <a:ext cx="4495800" cy="579438"/>
          </a:xfrm>
          <a:prstGeom prst="rect">
            <a:avLst/>
          </a:prstGeom>
          <a:noFill/>
          <a:ln w="9525">
            <a:noFill/>
            <a:miter lim="800000"/>
          </a:ln>
          <a:effectLst/>
        </p:spPr>
        <p:txBody>
          <a:bodyPr>
            <a:spAutoFit/>
          </a:bodyPr>
          <a:lstStyle/>
          <a:p>
            <a:pPr marR="0" defTabSz="914400" eaLnBrk="1" hangingPunct="1">
              <a:buClrTx/>
              <a:buSzTx/>
              <a:buFontTx/>
              <a:defRPr/>
            </a:pPr>
            <a:r>
              <a:rPr kumimoji="0" lang="en-US" alt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车刀的刃磨顺序</a:t>
            </a:r>
            <a:r>
              <a:rPr kumimoji="0" lang="zh-CN"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endParaRPr kumimoji="0" lang="zh-CN" altLang="en-US" kern="1200" cap="none" spc="0" normalizeH="0" baseline="0" noProof="0">
              <a:latin typeface="Times New Roman" panose="02020603050405020304" pitchFamily="18" charset="0"/>
              <a:ea typeface="宋体" panose="02010600030101010101" pitchFamily="2" charset="-122"/>
              <a:cs typeface="+mn-cs"/>
            </a:endParaRPr>
          </a:p>
        </p:txBody>
      </p:sp>
      <p:sp>
        <p:nvSpPr>
          <p:cNvPr id="62482" name="Text Box 18"/>
          <p:cNvSpPr txBox="1">
            <a:spLocks noChangeArrowheads="1"/>
          </p:cNvSpPr>
          <p:nvPr/>
        </p:nvSpPr>
        <p:spPr bwMode="auto">
          <a:xfrm>
            <a:off x="1219200" y="4800600"/>
            <a:ext cx="34290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en-US" alt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车刀刃磨练习</a:t>
            </a:r>
            <a:endParaRPr kumimoji="0" lang="zh-CN" altLang="en-US" kern="1200" cap="none" spc="0" normalizeH="0" baseline="0" noProof="0">
              <a:latin typeface="Times New Roman" panose="02020603050405020304" pitchFamily="18" charset="0"/>
              <a:ea typeface="宋体" panose="02010600030101010101" pitchFamily="2" charset="-122"/>
              <a:cs typeface="+mn-cs"/>
            </a:endParaRPr>
          </a:p>
        </p:txBody>
      </p:sp>
      <p:pic>
        <p:nvPicPr>
          <p:cNvPr id="2" name="图片 1" descr="图片1"/>
          <p:cNvPicPr>
            <a:picLocks noChangeAspect="1"/>
          </p:cNvPicPr>
          <p:nvPr/>
        </p:nvPicPr>
        <p:blipFill>
          <a:blip r:embed="rId9"/>
          <a:stretch>
            <a:fillRect/>
          </a:stretch>
        </p:blipFill>
        <p:spPr>
          <a:xfrm>
            <a:off x="8132445" y="-152400"/>
            <a:ext cx="1011555" cy="101155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62476"/>
                                        </p:tgtEl>
                                        <p:attrNameLst>
                                          <p:attrName>style.visibility</p:attrName>
                                        </p:attrNameLst>
                                      </p:cBhvr>
                                      <p:to>
                                        <p:strVal val="visible"/>
                                      </p:to>
                                    </p:set>
                                    <p:anim calcmode="lin" valueType="num">
                                      <p:cBhvr>
                                        <p:cTn id="7" dur="5000" fill="hold"/>
                                        <p:tgtEl>
                                          <p:spTgt spid="62476"/>
                                        </p:tgtEl>
                                        <p:attrNameLst>
                                          <p:attrName>ppt_w</p:attrName>
                                        </p:attrNameLst>
                                      </p:cBhvr>
                                      <p:tavLst>
                                        <p:tav tm="0" fmla="#ppt_w*sin(2.5*pi*$)">
                                          <p:val>
                                            <p:fltVal val="0.000000"/>
                                          </p:val>
                                        </p:tav>
                                        <p:tav tm="100000">
                                          <p:val>
                                            <p:fltVal val="1.000000"/>
                                          </p:val>
                                        </p:tav>
                                      </p:tavLst>
                                    </p:anim>
                                    <p:anim calcmode="lin" valueType="num">
                                      <p:cBhvr>
                                        <p:cTn id="8" dur="5000" fill="hold"/>
                                        <p:tgtEl>
                                          <p:spTgt spid="6247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62474"/>
                                        </p:tgtEl>
                                        <p:attrNameLst>
                                          <p:attrName>style.visibility</p:attrName>
                                        </p:attrNameLst>
                                      </p:cBhvr>
                                      <p:to>
                                        <p:strVal val="visible"/>
                                      </p:to>
                                    </p:set>
                                    <p:anim calcmode="lin" valueType="num">
                                      <p:cBhvr>
                                        <p:cTn id="13" dur="5000" fill="hold"/>
                                        <p:tgtEl>
                                          <p:spTgt spid="62474"/>
                                        </p:tgtEl>
                                        <p:attrNameLst>
                                          <p:attrName>ppt_w</p:attrName>
                                        </p:attrNameLst>
                                      </p:cBhvr>
                                      <p:tavLst>
                                        <p:tav tm="0" fmla="#ppt_w*sin(2.5*pi*$)">
                                          <p:val>
                                            <p:fltVal val="0.000000"/>
                                          </p:val>
                                        </p:tav>
                                        <p:tav tm="100000">
                                          <p:val>
                                            <p:fltVal val="1.000000"/>
                                          </p:val>
                                        </p:tav>
                                      </p:tavLst>
                                    </p:anim>
                                    <p:anim calcmode="lin" valueType="num">
                                      <p:cBhvr>
                                        <p:cTn id="14" dur="5000" fill="hold"/>
                                        <p:tgtEl>
                                          <p:spTgt spid="6247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62475"/>
                                        </p:tgtEl>
                                        <p:attrNameLst>
                                          <p:attrName>style.visibility</p:attrName>
                                        </p:attrNameLst>
                                      </p:cBhvr>
                                      <p:to>
                                        <p:strVal val="visible"/>
                                      </p:to>
                                    </p:set>
                                    <p:anim calcmode="lin" valueType="num">
                                      <p:cBhvr>
                                        <p:cTn id="19" dur="5000" fill="hold"/>
                                        <p:tgtEl>
                                          <p:spTgt spid="62475"/>
                                        </p:tgtEl>
                                        <p:attrNameLst>
                                          <p:attrName>ppt_w</p:attrName>
                                        </p:attrNameLst>
                                      </p:cBhvr>
                                      <p:tavLst>
                                        <p:tav tm="0" fmla="#ppt_w*sin(2.5*pi*$)">
                                          <p:val>
                                            <p:fltVal val="0.000000"/>
                                          </p:val>
                                        </p:tav>
                                        <p:tav tm="100000">
                                          <p:val>
                                            <p:fltVal val="1.000000"/>
                                          </p:val>
                                        </p:tav>
                                      </p:tavLst>
                                    </p:anim>
                                    <p:anim calcmode="lin" valueType="num">
                                      <p:cBhvr>
                                        <p:cTn id="20" dur="5000" fill="hold"/>
                                        <p:tgtEl>
                                          <p:spTgt spid="6247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fill="hold" grpId="0" nodeType="clickEffect">
                                  <p:stCondLst>
                                    <p:cond delay="0"/>
                                  </p:stCondLst>
                                  <p:childTnLst>
                                    <p:set>
                                      <p:cBhvr>
                                        <p:cTn id="24" dur="1" fill="hold">
                                          <p:stCondLst>
                                            <p:cond delay="0"/>
                                          </p:stCondLst>
                                        </p:cTn>
                                        <p:tgtEl>
                                          <p:spTgt spid="62478"/>
                                        </p:tgtEl>
                                        <p:attrNameLst>
                                          <p:attrName>style.visibility</p:attrName>
                                        </p:attrNameLst>
                                      </p:cBhvr>
                                      <p:to>
                                        <p:strVal val="visible"/>
                                      </p:to>
                                    </p:set>
                                    <p:anim calcmode="lin" valueType="num">
                                      <p:cBhvr>
                                        <p:cTn id="25" dur="5000" fill="hold"/>
                                        <p:tgtEl>
                                          <p:spTgt spid="62478"/>
                                        </p:tgtEl>
                                        <p:attrNameLst>
                                          <p:attrName>ppt_w</p:attrName>
                                        </p:attrNameLst>
                                      </p:cBhvr>
                                      <p:tavLst>
                                        <p:tav tm="0" fmla="#ppt_w*sin(2.5*pi*$)">
                                          <p:val>
                                            <p:fltVal val="0.000000"/>
                                          </p:val>
                                        </p:tav>
                                        <p:tav tm="100000">
                                          <p:val>
                                            <p:fltVal val="1.000000"/>
                                          </p:val>
                                        </p:tav>
                                      </p:tavLst>
                                    </p:anim>
                                    <p:anim calcmode="lin" valueType="num">
                                      <p:cBhvr>
                                        <p:cTn id="26" dur="5000" fill="hold"/>
                                        <p:tgtEl>
                                          <p:spTgt spid="6247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4" grpId="0" animBg="1"/>
      <p:bldP spid="62475" grpId="0" animBg="1"/>
      <p:bldP spid="62476" grpId="0" animBg="1"/>
      <p:bldP spid="624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03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31"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032"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033"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034"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1035"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1036"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037" name="Text Box 10"/>
          <p:cNvSpPr txBox="1"/>
          <p:nvPr/>
        </p:nvSpPr>
        <p:spPr>
          <a:xfrm>
            <a:off x="381000" y="533400"/>
            <a:ext cx="4267200" cy="957263"/>
          </a:xfrm>
          <a:prstGeom prst="rect">
            <a:avLst/>
          </a:prstGeom>
          <a:noFill/>
          <a:ln w="9525">
            <a:noFill/>
          </a:ln>
        </p:spPr>
        <p:txBody>
          <a:bodyPr>
            <a:spAutoFit/>
          </a:bodyPr>
          <a:p>
            <a:pPr eaLnBrk="1" hangingPunct="1">
              <a:spcBef>
                <a:spcPct val="20000"/>
              </a:spcBef>
            </a:pPr>
            <a:endParaRPr lang="zh-CN" altLang="zh-CN" sz="2800" dirty="0">
              <a:latin typeface="黑体" panose="02010609060101010101" pitchFamily="2" charset="-122"/>
              <a:ea typeface="黑体" panose="02010609060101010101" pitchFamily="2" charset="-122"/>
            </a:endParaRPr>
          </a:p>
          <a:p>
            <a:pPr eaLnBrk="1" hangingPunct="1">
              <a:spcBef>
                <a:spcPct val="20000"/>
              </a:spcBef>
            </a:pPr>
            <a:endParaRPr lang="zh-CN" altLang="zh-CN" sz="2400" dirty="0">
              <a:latin typeface="Times New Roman" panose="02020603050405020304" pitchFamily="18" charset="0"/>
            </a:endParaRPr>
          </a:p>
        </p:txBody>
      </p:sp>
      <p:sp>
        <p:nvSpPr>
          <p:cNvPr id="1038"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63500" name="Text Box 12"/>
          <p:cNvSpPr txBox="1">
            <a:spLocks noChangeArrowheads="1"/>
          </p:cNvSpPr>
          <p:nvPr/>
        </p:nvSpPr>
        <p:spPr bwMode="auto">
          <a:xfrm>
            <a:off x="0" y="0"/>
            <a:ext cx="5791200" cy="685800"/>
          </a:xfrm>
          <a:prstGeom prst="rect">
            <a:avLst/>
          </a:prstGeom>
          <a:noFill/>
          <a:ln w="9525">
            <a:noFill/>
            <a:miter lim="800000"/>
          </a:ln>
          <a:effectLst/>
        </p:spPr>
        <p:txBody>
          <a:bodyPr/>
          <a:lstStyle/>
          <a:p>
            <a:pPr marR="0" defTabSz="914400" eaLnBrk="1" hangingPunct="1">
              <a:spcBef>
                <a:spcPct val="20000"/>
              </a:spcBef>
              <a:buClr>
                <a:schemeClr val="tx1"/>
              </a:buClr>
              <a:buSzPct val="60000"/>
              <a:buFont typeface="Wingdings" panose="05000000000000000000" pitchFamily="2" charset="2"/>
              <a:defRPr/>
            </a:pPr>
            <a:r>
              <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车刀选择的基本要求</a:t>
            </a:r>
            <a:endParaRPr kumimoji="0" lang="zh-CN" sz="4000" kern="1200" cap="none" spc="0" normalizeH="0" baseline="0" noProof="0">
              <a:solidFill>
                <a:schemeClr val="bg1"/>
              </a:solidFill>
              <a:latin typeface="Times New Roman" panose="02020603050405020304" pitchFamily="18" charset="0"/>
              <a:ea typeface="隶书" pitchFamily="49" charset="-122"/>
              <a:cs typeface="+mn-cs"/>
            </a:endParaRPr>
          </a:p>
        </p:txBody>
      </p:sp>
      <p:pic>
        <p:nvPicPr>
          <p:cNvPr id="1040" name="Picture 13"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graphicFrame>
        <p:nvGraphicFramePr>
          <p:cNvPr id="1026" name="Object 14"/>
          <p:cNvGraphicFramePr>
            <a:graphicFrameLocks noChangeAspect="1"/>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077" name="" r:id="rId9" imgW="114300" imgH="215900" progId="Equation.3">
                  <p:embed/>
                </p:oleObj>
              </mc:Choice>
              <mc:Fallback>
                <p:oleObj name="" r:id="rId9" imgW="114300" imgH="215900" progId="Equation.3">
                  <p:embed/>
                  <p:pic>
                    <p:nvPicPr>
                      <p:cNvPr id="0" name="图片 3076"/>
                      <p:cNvPicPr/>
                      <p:nvPr/>
                    </p:nvPicPr>
                    <p:blipFill>
                      <a:blip r:embed="rId10"/>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1027" name="Object 15"/>
          <p:cNvGraphicFramePr>
            <a:graphicFrameLocks noChangeAspect="1"/>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078" name="" r:id="rId11" imgW="114300" imgH="215900" progId="Equation.3">
                  <p:embed/>
                </p:oleObj>
              </mc:Choice>
              <mc:Fallback>
                <p:oleObj name="" r:id="rId11" imgW="114300" imgH="215900" progId="Equation.3">
                  <p:embed/>
                  <p:pic>
                    <p:nvPicPr>
                      <p:cNvPr id="0" name="图片 3077"/>
                      <p:cNvPicPr/>
                      <p:nvPr/>
                    </p:nvPicPr>
                    <p:blipFill>
                      <a:blip r:embed="rId10"/>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1028" name="Object 16"/>
          <p:cNvGraphicFramePr>
            <a:graphicFrameLocks noChangeAspect="1"/>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076" name="" r:id="rId12" imgW="114300" imgH="215900" progId="Equation.3">
                  <p:embed/>
                </p:oleObj>
              </mc:Choice>
              <mc:Fallback>
                <p:oleObj name="" r:id="rId12" imgW="114300" imgH="215900" progId="Equation.3">
                  <p:embed/>
                  <p:pic>
                    <p:nvPicPr>
                      <p:cNvPr id="0" name="图片 3075"/>
                      <p:cNvPicPr/>
                      <p:nvPr/>
                    </p:nvPicPr>
                    <p:blipFill>
                      <a:blip r:embed="rId10"/>
                      <a:stretch>
                        <a:fillRect/>
                      </a:stretch>
                    </p:blipFill>
                    <p:spPr>
                      <a:xfrm>
                        <a:off x="4319588" y="2347913"/>
                        <a:ext cx="276225" cy="523875"/>
                      </a:xfrm>
                      <a:prstGeom prst="rect">
                        <a:avLst/>
                      </a:prstGeom>
                      <a:noFill/>
                      <a:ln w="38100">
                        <a:noFill/>
                        <a:miter/>
                      </a:ln>
                    </p:spPr>
                  </p:pic>
                </p:oleObj>
              </mc:Fallback>
            </mc:AlternateContent>
          </a:graphicData>
        </a:graphic>
      </p:graphicFrame>
      <p:pic>
        <p:nvPicPr>
          <p:cNvPr id="1041" name="Picture 17" descr="Npu"/>
          <p:cNvPicPr>
            <a:picLocks noChangeAspect="1"/>
          </p:cNvPicPr>
          <p:nvPr/>
        </p:nvPicPr>
        <p:blipFill>
          <a:blip r:embed="rId13"/>
          <a:stretch>
            <a:fillRect/>
          </a:stretch>
        </p:blipFill>
        <p:spPr>
          <a:xfrm>
            <a:off x="7735888" y="76200"/>
            <a:ext cx="1333500" cy="1143000"/>
          </a:xfrm>
          <a:prstGeom prst="rect">
            <a:avLst/>
          </a:prstGeom>
          <a:noFill/>
          <a:ln w="9525">
            <a:noFill/>
          </a:ln>
        </p:spPr>
      </p:pic>
      <p:sp>
        <p:nvSpPr>
          <p:cNvPr id="1042" name="Text Box 18"/>
          <p:cNvSpPr txBox="1"/>
          <p:nvPr/>
        </p:nvSpPr>
        <p:spPr>
          <a:xfrm>
            <a:off x="457200" y="1143000"/>
            <a:ext cx="4724400" cy="579438"/>
          </a:xfrm>
          <a:prstGeom prst="rect">
            <a:avLst/>
          </a:prstGeom>
          <a:noFill/>
          <a:ln w="9525">
            <a:noFill/>
          </a:ln>
        </p:spPr>
        <p:txBody>
          <a:bodyPr>
            <a:spAutoFit/>
          </a:bodyPr>
          <a:p>
            <a:pPr eaLnBrk="1" hangingPunct="1">
              <a:spcBef>
                <a:spcPct val="50000"/>
              </a:spcBef>
            </a:pPr>
            <a:r>
              <a:rPr lang="zh-CN" altLang="x-none" sz="3200" dirty="0">
                <a:latin typeface="Times New Roman" panose="02020603050405020304" pitchFamily="18" charset="0"/>
              </a:rPr>
              <a:t>（</a:t>
            </a:r>
            <a:r>
              <a:rPr lang="en-US" altLang="zh-CN" sz="3200" dirty="0">
                <a:latin typeface="Times New Roman" panose="02020603050405020304" pitchFamily="18" charset="0"/>
              </a:rPr>
              <a:t>1</a:t>
            </a:r>
            <a:r>
              <a:rPr lang="zh-CN" altLang="x-none" sz="3200" dirty="0">
                <a:latin typeface="Times New Roman" panose="02020603050405020304" pitchFamily="18" charset="0"/>
              </a:rPr>
              <a:t>）切削效率高</a:t>
            </a:r>
            <a:endParaRPr lang="zh-CN" altLang="en-US" sz="3200" dirty="0">
              <a:latin typeface="Times New Roman" panose="02020603050405020304" pitchFamily="18" charset="0"/>
            </a:endParaRPr>
          </a:p>
        </p:txBody>
      </p:sp>
      <p:sp>
        <p:nvSpPr>
          <p:cNvPr id="1043" name="Text Box 19"/>
          <p:cNvSpPr txBox="1"/>
          <p:nvPr/>
        </p:nvSpPr>
        <p:spPr>
          <a:xfrm>
            <a:off x="1371600" y="1676400"/>
            <a:ext cx="7772400" cy="579438"/>
          </a:xfrm>
          <a:prstGeom prst="rect">
            <a:avLst/>
          </a:prstGeom>
          <a:noFill/>
          <a:ln w="9525">
            <a:noFill/>
          </a:ln>
        </p:spPr>
        <p:txBody>
          <a:bodyPr>
            <a:spAutoFit/>
          </a:bodyPr>
          <a:p>
            <a:pPr eaLnBrk="1" hangingPunct="1"/>
            <a:r>
              <a:rPr lang="zh-CN" altLang="x-none" sz="3200" dirty="0">
                <a:latin typeface="Times New Roman" panose="02020603050405020304" pitchFamily="18" charset="0"/>
              </a:rPr>
              <a:t>能在最短的时间内完成对工件的加工</a:t>
            </a:r>
            <a:endParaRPr lang="zh-CN" altLang="en-US" sz="3200" dirty="0">
              <a:latin typeface="Times New Roman" panose="02020603050405020304" pitchFamily="18" charset="0"/>
            </a:endParaRPr>
          </a:p>
        </p:txBody>
      </p:sp>
      <p:sp>
        <p:nvSpPr>
          <p:cNvPr id="1044" name="Text Box 20"/>
          <p:cNvSpPr txBox="1"/>
          <p:nvPr/>
        </p:nvSpPr>
        <p:spPr>
          <a:xfrm>
            <a:off x="457200" y="2362200"/>
            <a:ext cx="4191000" cy="579438"/>
          </a:xfrm>
          <a:prstGeom prst="rect">
            <a:avLst/>
          </a:prstGeom>
          <a:noFill/>
          <a:ln w="9525">
            <a:noFill/>
          </a:ln>
        </p:spPr>
        <p:txBody>
          <a:bodyPr>
            <a:spAutoFit/>
          </a:bodyPr>
          <a:p>
            <a:pPr eaLnBrk="1" hangingPunct="1">
              <a:spcBef>
                <a:spcPct val="50000"/>
              </a:spcBef>
            </a:pPr>
            <a:r>
              <a:rPr lang="zh-CN" altLang="x-none" sz="3200" dirty="0">
                <a:latin typeface="Times New Roman" panose="02020603050405020304" pitchFamily="18" charset="0"/>
              </a:rPr>
              <a:t>（</a:t>
            </a:r>
            <a:r>
              <a:rPr lang="en-US" altLang="zh-CN" sz="3200" dirty="0">
                <a:latin typeface="Times New Roman" panose="02020603050405020304" pitchFamily="18" charset="0"/>
              </a:rPr>
              <a:t>2</a:t>
            </a:r>
            <a:r>
              <a:rPr lang="zh-CN" altLang="x-none" sz="3200" dirty="0">
                <a:latin typeface="Times New Roman" panose="02020603050405020304" pitchFamily="18" charset="0"/>
              </a:rPr>
              <a:t>）加工质量好</a:t>
            </a:r>
            <a:endParaRPr lang="zh-CN" altLang="en-US" sz="3200" dirty="0">
              <a:latin typeface="Times New Roman" panose="02020603050405020304" pitchFamily="18" charset="0"/>
            </a:endParaRPr>
          </a:p>
        </p:txBody>
      </p:sp>
      <p:sp>
        <p:nvSpPr>
          <p:cNvPr id="1045" name="Text Box 21"/>
          <p:cNvSpPr txBox="1"/>
          <p:nvPr/>
        </p:nvSpPr>
        <p:spPr>
          <a:xfrm>
            <a:off x="1447800" y="2895600"/>
            <a:ext cx="9372600" cy="579438"/>
          </a:xfrm>
          <a:prstGeom prst="rect">
            <a:avLst/>
          </a:prstGeom>
          <a:noFill/>
          <a:ln w="9525">
            <a:noFill/>
          </a:ln>
        </p:spPr>
        <p:txBody>
          <a:bodyPr>
            <a:spAutoFit/>
          </a:bodyPr>
          <a:p>
            <a:pPr eaLnBrk="1" hangingPunct="1"/>
            <a:r>
              <a:rPr lang="zh-CN" altLang="x-none" sz="3200" dirty="0">
                <a:latin typeface="Times New Roman" panose="02020603050405020304" pitchFamily="18" charset="0"/>
              </a:rPr>
              <a:t>能保证对工件的精度及表面粗糙度的要求</a:t>
            </a:r>
            <a:endParaRPr lang="zh-CN" altLang="en-US" sz="3200" dirty="0">
              <a:latin typeface="Times New Roman" panose="02020603050405020304" pitchFamily="18" charset="0"/>
            </a:endParaRPr>
          </a:p>
        </p:txBody>
      </p:sp>
      <p:sp>
        <p:nvSpPr>
          <p:cNvPr id="1046" name="Text Box 22"/>
          <p:cNvSpPr txBox="1"/>
          <p:nvPr/>
        </p:nvSpPr>
        <p:spPr>
          <a:xfrm>
            <a:off x="457200" y="3505200"/>
            <a:ext cx="4044950" cy="579438"/>
          </a:xfrm>
          <a:prstGeom prst="rect">
            <a:avLst/>
          </a:prstGeom>
          <a:noFill/>
          <a:ln w="9525">
            <a:noFill/>
          </a:ln>
        </p:spPr>
        <p:txBody>
          <a:bodyPr wrap="none">
            <a:spAutoFit/>
          </a:bodyPr>
          <a:p>
            <a:pPr eaLnBrk="1" hangingPunct="1"/>
            <a:r>
              <a:rPr lang="zh-CN" altLang="x-none" sz="3200" dirty="0">
                <a:latin typeface="Times New Roman" panose="02020603050405020304" pitchFamily="18" charset="0"/>
              </a:rPr>
              <a:t>（</a:t>
            </a:r>
            <a:r>
              <a:rPr lang="en-US" altLang="zh-CN" sz="3200" dirty="0">
                <a:latin typeface="Times New Roman" panose="02020603050405020304" pitchFamily="18" charset="0"/>
              </a:rPr>
              <a:t>3</a:t>
            </a:r>
            <a:r>
              <a:rPr lang="zh-CN" altLang="x-none" sz="3200" dirty="0">
                <a:latin typeface="Times New Roman" panose="02020603050405020304" pitchFamily="18" charset="0"/>
              </a:rPr>
              <a:t>）刀具使用寿命长</a:t>
            </a:r>
            <a:endParaRPr lang="zh-CN" altLang="en-US" sz="3200" dirty="0">
              <a:latin typeface="Times New Roman" panose="02020603050405020304" pitchFamily="18" charset="0"/>
            </a:endParaRPr>
          </a:p>
        </p:txBody>
      </p:sp>
      <p:sp>
        <p:nvSpPr>
          <p:cNvPr id="1047" name="Text Box 23"/>
          <p:cNvSpPr txBox="1"/>
          <p:nvPr/>
        </p:nvSpPr>
        <p:spPr>
          <a:xfrm>
            <a:off x="1447800" y="4038600"/>
            <a:ext cx="7696200" cy="579438"/>
          </a:xfrm>
          <a:prstGeom prst="rect">
            <a:avLst/>
          </a:prstGeom>
          <a:noFill/>
          <a:ln w="9525">
            <a:noFill/>
          </a:ln>
        </p:spPr>
        <p:txBody>
          <a:bodyPr>
            <a:spAutoFit/>
          </a:bodyPr>
          <a:p>
            <a:pPr eaLnBrk="1" hangingPunct="1">
              <a:spcBef>
                <a:spcPct val="50000"/>
              </a:spcBef>
            </a:pPr>
            <a:r>
              <a:rPr lang="zh-CN" altLang="x-none" sz="3200" dirty="0">
                <a:latin typeface="Times New Roman" panose="02020603050405020304" pitchFamily="18" charset="0"/>
              </a:rPr>
              <a:t>能缩短辅助时间，减少刀具刃磨次数</a:t>
            </a:r>
            <a:endParaRPr lang="zh-CN" altLang="en-US" sz="3200" dirty="0">
              <a:latin typeface="Times New Roman" panose="02020603050405020304" pitchFamily="18" charset="0"/>
            </a:endParaRPr>
          </a:p>
        </p:txBody>
      </p:sp>
      <p:sp>
        <p:nvSpPr>
          <p:cNvPr id="1048" name="Text Box 24"/>
          <p:cNvSpPr txBox="1"/>
          <p:nvPr/>
        </p:nvSpPr>
        <p:spPr>
          <a:xfrm>
            <a:off x="533400" y="4648200"/>
            <a:ext cx="4267200" cy="579438"/>
          </a:xfrm>
          <a:prstGeom prst="rect">
            <a:avLst/>
          </a:prstGeom>
          <a:noFill/>
          <a:ln w="9525">
            <a:noFill/>
          </a:ln>
        </p:spPr>
        <p:txBody>
          <a:bodyPr>
            <a:spAutoFit/>
          </a:bodyPr>
          <a:p>
            <a:pPr eaLnBrk="1" hangingPunct="1">
              <a:spcBef>
                <a:spcPct val="50000"/>
              </a:spcBef>
            </a:pPr>
            <a:r>
              <a:rPr lang="zh-CN" altLang="x-none" sz="3200" dirty="0">
                <a:latin typeface="Times New Roman" panose="02020603050405020304" pitchFamily="18" charset="0"/>
              </a:rPr>
              <a:t>（</a:t>
            </a:r>
            <a:r>
              <a:rPr lang="en-US" altLang="zh-CN" sz="3200" dirty="0">
                <a:latin typeface="Times New Roman" panose="02020603050405020304" pitchFamily="18" charset="0"/>
              </a:rPr>
              <a:t>4</a:t>
            </a:r>
            <a:r>
              <a:rPr lang="zh-CN" altLang="x-none" sz="3200" dirty="0">
                <a:latin typeface="Times New Roman" panose="02020603050405020304" pitchFamily="18" charset="0"/>
              </a:rPr>
              <a:t>）断、排屑效果好</a:t>
            </a:r>
            <a:endParaRPr lang="zh-CN" altLang="en-US" sz="3200" dirty="0">
              <a:latin typeface="Times New Roman" panose="02020603050405020304" pitchFamily="18" charset="0"/>
            </a:endParaRPr>
          </a:p>
        </p:txBody>
      </p:sp>
      <p:sp>
        <p:nvSpPr>
          <p:cNvPr id="1049" name="Text Box 25"/>
          <p:cNvSpPr txBox="1"/>
          <p:nvPr/>
        </p:nvSpPr>
        <p:spPr>
          <a:xfrm>
            <a:off x="1447800" y="5181600"/>
            <a:ext cx="4343400" cy="1479550"/>
          </a:xfrm>
          <a:prstGeom prst="rect">
            <a:avLst/>
          </a:prstGeom>
          <a:noFill/>
          <a:ln w="9525">
            <a:noFill/>
          </a:ln>
        </p:spPr>
        <p:txBody>
          <a:bodyPr>
            <a:spAutoFit/>
          </a:bodyPr>
          <a:p>
            <a:pPr eaLnBrk="1" hangingPunct="1"/>
            <a:r>
              <a:rPr lang="zh-CN" altLang="x-none" sz="3200" dirty="0">
                <a:latin typeface="Times New Roman" panose="02020603050405020304" pitchFamily="18" charset="0"/>
              </a:rPr>
              <a:t>断屑、卷屑性能良好，排屑通畅</a:t>
            </a:r>
            <a:endParaRPr lang="zh-CN" altLang="x-none" sz="3200" dirty="0">
              <a:latin typeface="Times New Roman" panose="02020603050405020304" pitchFamily="18" charset="0"/>
            </a:endParaRPr>
          </a:p>
          <a:p>
            <a:pPr eaLnBrk="1" hangingPunct="1">
              <a:spcBef>
                <a:spcPct val="50000"/>
              </a:spcBef>
            </a:pPr>
            <a:endParaRPr lang="zh-CN" altLang="en-US" dirty="0">
              <a:latin typeface="Times New Roman" panose="02020603050405020304" pitchFamily="18" charset="0"/>
            </a:endParaRPr>
          </a:p>
        </p:txBody>
      </p:sp>
      <p:pic>
        <p:nvPicPr>
          <p:cNvPr id="2" name="图片 1" descr="图片1"/>
          <p:cNvPicPr>
            <a:picLocks noChangeAspect="1"/>
          </p:cNvPicPr>
          <p:nvPr/>
        </p:nvPicPr>
        <p:blipFill>
          <a:blip r:embed="rId14"/>
          <a:stretch>
            <a:fillRect/>
          </a:stretch>
        </p:blipFill>
        <p:spPr>
          <a:xfrm>
            <a:off x="8132445" y="76200"/>
            <a:ext cx="1011555" cy="1011555"/>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9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6349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63492"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63493"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63494"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63495"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63496"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63497"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63498"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3499"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64524" name="Text Box 12"/>
          <p:cNvSpPr txBox="1">
            <a:spLocks noChangeArrowheads="1"/>
          </p:cNvSpPr>
          <p:nvPr/>
        </p:nvSpPr>
        <p:spPr bwMode="auto">
          <a:xfrm>
            <a:off x="0" y="-49212"/>
            <a:ext cx="409575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车刀的刃磨要求</a:t>
            </a:r>
            <a:endPar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4525" name="Rectangle 13"/>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64526" name="Rectangle 14"/>
          <p:cNvSpPr/>
          <p:nvPr/>
        </p:nvSpPr>
        <p:spPr>
          <a:xfrm>
            <a:off x="304800" y="2971800"/>
            <a:ext cx="7010400" cy="1066800"/>
          </a:xfrm>
          <a:prstGeom prst="rect">
            <a:avLst/>
          </a:prstGeom>
          <a:noFill/>
          <a:ln w="9525">
            <a:noFill/>
          </a:ln>
        </p:spPr>
        <p:txBody>
          <a:bodyPr>
            <a:spAutoFit/>
          </a:bodyPr>
          <a:p>
            <a:pPr marL="457200" indent="-457200" eaLnBrk="1" hangingPunct="1"/>
            <a:r>
              <a:rPr lang="zh-CN" altLang="x-none" sz="3200" dirty="0">
                <a:latin typeface="Times New Roman" panose="02020603050405020304" pitchFamily="18" charset="0"/>
              </a:rPr>
              <a:t>（</a:t>
            </a:r>
            <a:r>
              <a:rPr lang="en-US" altLang="zh-CN" sz="3200" dirty="0">
                <a:latin typeface="Times New Roman" panose="02020603050405020304" pitchFamily="18" charset="0"/>
              </a:rPr>
              <a:t>2</a:t>
            </a:r>
            <a:r>
              <a:rPr lang="zh-CN" altLang="x-none" sz="3200" dirty="0">
                <a:latin typeface="Times New Roman" panose="02020603050405020304" pitchFamily="18" charset="0"/>
              </a:rPr>
              <a:t>）外圆车刀的三个面和六个角的关系，即刃磨一个面要保证两个角度。 </a:t>
            </a:r>
            <a:endParaRPr lang="zh-CN" altLang="x-none" sz="3200" dirty="0">
              <a:latin typeface="Times New Roman" panose="02020603050405020304" pitchFamily="18" charset="0"/>
            </a:endParaRPr>
          </a:p>
        </p:txBody>
      </p:sp>
      <p:pic>
        <p:nvPicPr>
          <p:cNvPr id="63503" name="Picture 15" descr="Npu"/>
          <p:cNvPicPr>
            <a:picLocks noChangeAspect="1"/>
          </p:cNvPicPr>
          <p:nvPr/>
        </p:nvPicPr>
        <p:blipFill>
          <a:blip r:embed="rId9"/>
          <a:stretch>
            <a:fillRect/>
          </a:stretch>
        </p:blipFill>
        <p:spPr>
          <a:xfrm>
            <a:off x="6858000" y="1143000"/>
            <a:ext cx="1600200" cy="1371600"/>
          </a:xfrm>
          <a:prstGeom prst="rect">
            <a:avLst/>
          </a:prstGeom>
          <a:noFill/>
          <a:ln w="9525">
            <a:noFill/>
          </a:ln>
        </p:spPr>
      </p:pic>
      <p:graphicFrame>
        <p:nvGraphicFramePr>
          <p:cNvPr id="64528" name="Group 16"/>
          <p:cNvGraphicFramePr>
            <a:graphicFrameLocks noGrp="1"/>
          </p:cNvGraphicFramePr>
          <p:nvPr/>
        </p:nvGraphicFramePr>
        <p:xfrm>
          <a:off x="838200" y="4419600"/>
          <a:ext cx="7402513" cy="1225550"/>
        </p:xfrm>
        <a:graphic>
          <a:graphicData uri="http://schemas.openxmlformats.org/drawingml/2006/table">
            <a:tbl>
              <a:tblPr/>
              <a:tblGrid>
                <a:gridCol w="965200"/>
                <a:gridCol w="1285875"/>
                <a:gridCol w="1289050"/>
                <a:gridCol w="1287463"/>
                <a:gridCol w="1287462"/>
                <a:gridCol w="1287463"/>
              </a:tblGrid>
              <a:tr h="619125">
                <a:tc gridSpan="2">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前刀面</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主后刀面</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附后刀面</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r h="606425">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前角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刃倾角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主后角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主偏角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副后角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Times New Roman" panose="02020603050405020304" pitchFamily="18" charset="0"/>
                        <a:buNone/>
                      </a:pPr>
                      <a:r>
                        <a:rPr kumimoji="0"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副偏角</a:t>
                      </a:r>
                      <a:endParaRPr kumimoji="0" lang="zh-CN" altLang="en-US" sz="28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3524" name="Text Box 36"/>
          <p:cNvSpPr txBox="1"/>
          <p:nvPr/>
        </p:nvSpPr>
        <p:spPr>
          <a:xfrm>
            <a:off x="304800" y="1295400"/>
            <a:ext cx="6477000" cy="1554163"/>
          </a:xfrm>
          <a:prstGeom prst="rect">
            <a:avLst/>
          </a:prstGeom>
          <a:noFill/>
          <a:ln w="9525">
            <a:noFill/>
          </a:ln>
        </p:spPr>
        <p:txBody>
          <a:bodyPr>
            <a:spAutoFit/>
          </a:bodyPr>
          <a:p>
            <a:pPr eaLnBrk="1" hangingPunct="1"/>
            <a:r>
              <a:rPr lang="zh-CN" altLang="x-none" sz="3200" dirty="0">
                <a:latin typeface="Times New Roman" panose="02020603050405020304" pitchFamily="18" charset="0"/>
              </a:rPr>
              <a:t>（</a:t>
            </a:r>
            <a:r>
              <a:rPr lang="en-US" altLang="zh-CN" sz="3200" dirty="0">
                <a:latin typeface="Times New Roman" panose="02020603050405020304" pitchFamily="18" charset="0"/>
              </a:rPr>
              <a:t>1</a:t>
            </a:r>
            <a:r>
              <a:rPr lang="zh-CN" altLang="x-none" sz="3200" dirty="0">
                <a:latin typeface="Times New Roman" panose="02020603050405020304" pitchFamily="18" charset="0"/>
              </a:rPr>
              <a:t>）车刀的六个独立角度：前角、后角、副后角、主偏角、副偏角、刃倾角。</a:t>
            </a:r>
            <a:endParaRPr lang="zh-CN" altLang="en-US" sz="3200" dirty="0">
              <a:latin typeface="Times New Roman" panose="02020603050405020304" pitchFamily="18" charset="0"/>
            </a:endParaRPr>
          </a:p>
        </p:txBody>
      </p:sp>
      <p:sp>
        <p:nvSpPr>
          <p:cNvPr id="2" name="文本框 1"/>
          <p:cNvSpPr txBox="1"/>
          <p:nvPr/>
        </p:nvSpPr>
        <p:spPr>
          <a:xfrm>
            <a:off x="3302000" y="3244850"/>
            <a:ext cx="2540000" cy="368300"/>
          </a:xfrm>
          <a:prstGeom prst="rect">
            <a:avLst/>
          </a:prstGeom>
          <a:noFill/>
        </p:spPr>
        <p:txBody>
          <a:bodyPr wrap="square" rtlCol="0" anchor="t">
            <a:spAutoFit/>
          </a:bodyPr>
          <a:p>
            <a:r>
              <a:rPr lang="zh-CN" altLang="en-US"/>
              <a:t>PGp20188</a:t>
            </a:r>
            <a:endParaRPr lang="zh-CN" altLang="en-US"/>
          </a:p>
        </p:txBody>
      </p:sp>
      <p:pic>
        <p:nvPicPr>
          <p:cNvPr id="3" name="图片 2" descr="图片1"/>
          <p:cNvPicPr>
            <a:picLocks noChangeAspect="1"/>
          </p:cNvPicPr>
          <p:nvPr/>
        </p:nvPicPr>
        <p:blipFill>
          <a:blip r:embed="rId10"/>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4526"/>
                                        </p:tgtEl>
                                        <p:attrNameLst>
                                          <p:attrName>style.visibility</p:attrName>
                                        </p:attrNameLst>
                                      </p:cBhvr>
                                      <p:to>
                                        <p:strVal val="visible"/>
                                      </p:to>
                                    </p:set>
                                    <p:animEffect transition="in" filter="plus(in)">
                                      <p:cBhvr>
                                        <p:cTn id="7" dur="2000"/>
                                        <p:tgtEl>
                                          <p:spTgt spid="64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451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64515"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64516"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64517"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64518"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64519"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64520"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64521"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64522"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4523"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65548" name="Text Box 12"/>
          <p:cNvSpPr txBox="1">
            <a:spLocks noChangeArrowheads="1"/>
          </p:cNvSpPr>
          <p:nvPr/>
        </p:nvSpPr>
        <p:spPr bwMode="auto">
          <a:xfrm>
            <a:off x="0" y="-49212"/>
            <a:ext cx="409575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车刀的刃磨要求</a:t>
            </a:r>
            <a:endPar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5549" name="Rectangle 13"/>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65550" name="Rectangle 14"/>
          <p:cNvSpPr/>
          <p:nvPr/>
        </p:nvSpPr>
        <p:spPr>
          <a:xfrm>
            <a:off x="0" y="762000"/>
            <a:ext cx="4951413" cy="381000"/>
          </a:xfrm>
          <a:prstGeom prst="rect">
            <a:avLst/>
          </a:prstGeom>
          <a:noFill/>
          <a:ln w="9525">
            <a:noFill/>
          </a:ln>
        </p:spPr>
        <p:txBody>
          <a:bodyPr/>
          <a:p>
            <a:pPr marL="457200" indent="-457200" eaLnBrk="1" hangingPunct="1"/>
            <a:r>
              <a:rPr lang="zh-CN" altLang="x-none" sz="2000" dirty="0">
                <a:latin typeface="Times New Roman" panose="02020603050405020304" pitchFamily="18" charset="0"/>
              </a:rPr>
              <a:t>（</a:t>
            </a:r>
            <a:r>
              <a:rPr lang="en-US" altLang="zh-CN" sz="2000" dirty="0">
                <a:latin typeface="Times New Roman" panose="02020603050405020304" pitchFamily="18" charset="0"/>
              </a:rPr>
              <a:t>3</a:t>
            </a:r>
            <a:r>
              <a:rPr lang="zh-CN" altLang="x-none" sz="2000" dirty="0">
                <a:latin typeface="Times New Roman" panose="02020603050405020304" pitchFamily="18" charset="0"/>
              </a:rPr>
              <a:t>）粗车刀的刃磨要求</a:t>
            </a:r>
            <a:endParaRPr lang="zh-CN" altLang="x-none" sz="2000" dirty="0">
              <a:latin typeface="Times New Roman" panose="02020603050405020304" pitchFamily="18" charset="0"/>
            </a:endParaRPr>
          </a:p>
        </p:txBody>
      </p:sp>
      <p:sp>
        <p:nvSpPr>
          <p:cNvPr id="64527"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64528" name="Picture 16"/>
          <p:cNvPicPr>
            <a:picLocks noChangeAspect="1"/>
          </p:cNvPicPr>
          <p:nvPr/>
        </p:nvPicPr>
        <p:blipFill>
          <a:blip r:embed="rId9">
            <a:clrChange>
              <a:clrFrom>
                <a:srgbClr val="FFFFFF"/>
              </a:clrFrom>
              <a:clrTo>
                <a:srgbClr val="FFFFFF">
                  <a:alpha val="0"/>
                </a:srgbClr>
              </a:clrTo>
            </a:clrChange>
          </a:blip>
          <a:stretch>
            <a:fillRect/>
          </a:stretch>
        </p:blipFill>
        <p:spPr>
          <a:xfrm>
            <a:off x="5410200" y="1066800"/>
            <a:ext cx="3733800" cy="4572000"/>
          </a:xfrm>
          <a:prstGeom prst="rect">
            <a:avLst/>
          </a:prstGeom>
          <a:noFill/>
          <a:ln w="9525">
            <a:noFill/>
          </a:ln>
        </p:spPr>
      </p:pic>
      <p:sp>
        <p:nvSpPr>
          <p:cNvPr id="64529" name="Text Box 17"/>
          <p:cNvSpPr txBox="1"/>
          <p:nvPr/>
        </p:nvSpPr>
        <p:spPr>
          <a:xfrm>
            <a:off x="228600" y="5334000"/>
            <a:ext cx="6248400" cy="1054100"/>
          </a:xfrm>
          <a:prstGeom prst="rect">
            <a:avLst/>
          </a:prstGeom>
          <a:noFill/>
          <a:ln w="9525">
            <a:noFill/>
          </a:ln>
        </p:spPr>
        <p:txBody>
          <a:bodyPr>
            <a:spAutoFit/>
          </a:bodyPr>
          <a:p>
            <a:pPr marL="457200" indent="-457200" eaLnBrk="1" hangingPunct="1">
              <a:buAutoNum type="arabicParenR" startAt="5"/>
            </a:pPr>
            <a:r>
              <a:rPr lang="zh-CN" altLang="zh-CN" dirty="0">
                <a:latin typeface="Times New Roman" panose="02020603050405020304" pitchFamily="18" charset="0"/>
              </a:rPr>
              <a:t> </a:t>
            </a:r>
            <a:r>
              <a:rPr lang="zh-CN" altLang="x-none" dirty="0">
                <a:latin typeface="Times New Roman" panose="02020603050405020304" pitchFamily="18" charset="0"/>
              </a:rPr>
              <a:t>粗车时必须解决断屑问题，需合理刃磨断屑槽，另外主切削刃和断屑槽需有 距离一般为（</a:t>
            </a:r>
            <a:r>
              <a:rPr lang="en-US" altLang="zh-CN" dirty="0">
                <a:latin typeface="Times New Roman" panose="02020603050405020304" pitchFamily="18" charset="0"/>
              </a:rPr>
              <a:t>0.5-0.8</a:t>
            </a:r>
            <a:r>
              <a:rPr lang="zh-CN" altLang="x-none" dirty="0">
                <a:latin typeface="Times New Roman" panose="02020603050405020304" pitchFamily="18" charset="0"/>
              </a:rPr>
              <a:t>）</a:t>
            </a:r>
            <a:r>
              <a:rPr lang="en-US" altLang="zh-CN" dirty="0">
                <a:latin typeface="Times New Roman" panose="02020603050405020304" pitchFamily="18" charset="0"/>
              </a:rPr>
              <a:t>F</a:t>
            </a:r>
            <a:r>
              <a:rPr lang="zh-CN" altLang="x-none" dirty="0">
                <a:latin typeface="Times New Roman" panose="02020603050405020304" pitchFamily="18" charset="0"/>
              </a:rPr>
              <a:t>。</a:t>
            </a:r>
            <a:endParaRPr lang="zh-CN" altLang="x-none" dirty="0">
              <a:latin typeface="Times New Roman" panose="02020603050405020304" pitchFamily="18" charset="0"/>
            </a:endParaRPr>
          </a:p>
          <a:p>
            <a:pPr marL="457200" indent="-457200" eaLnBrk="1" hangingPunct="1">
              <a:spcBef>
                <a:spcPct val="50000"/>
              </a:spcBef>
            </a:pPr>
            <a:endParaRPr lang="zh-CN" altLang="en-US" dirty="0">
              <a:latin typeface="Times New Roman" panose="02020603050405020304" pitchFamily="18" charset="0"/>
            </a:endParaRPr>
          </a:p>
        </p:txBody>
      </p:sp>
      <p:sp>
        <p:nvSpPr>
          <p:cNvPr id="64530" name="Text Box 18"/>
          <p:cNvSpPr txBox="1"/>
          <p:nvPr/>
        </p:nvSpPr>
        <p:spPr>
          <a:xfrm>
            <a:off x="228600" y="4724400"/>
            <a:ext cx="5410200" cy="641350"/>
          </a:xfrm>
          <a:prstGeom prst="rect">
            <a:avLst/>
          </a:prstGeom>
          <a:noFill/>
          <a:ln w="9525">
            <a:noFill/>
          </a:ln>
        </p:spPr>
        <p:txBody>
          <a:bodyPr>
            <a:spAutoFit/>
          </a:bodyPr>
          <a:p>
            <a:pPr eaLnBrk="1" hangingPunct="1"/>
            <a:r>
              <a:rPr lang="en-US" altLang="zh-CN" dirty="0">
                <a:latin typeface="Times New Roman" panose="02020603050405020304" pitchFamily="18" charset="0"/>
              </a:rPr>
              <a:t>4)  </a:t>
            </a:r>
            <a:r>
              <a:rPr lang="zh-CN" altLang="x-none" dirty="0">
                <a:latin typeface="Times New Roman" panose="02020603050405020304" pitchFamily="18" charset="0"/>
              </a:rPr>
              <a:t>粗车刃倾角</a:t>
            </a:r>
            <a:endParaRPr lang="zh-CN" altLang="x-none" dirty="0">
              <a:latin typeface="Times New Roman" panose="02020603050405020304" pitchFamily="18" charset="0"/>
            </a:endParaRPr>
          </a:p>
          <a:p>
            <a:pPr eaLnBrk="1" hangingPunct="1"/>
            <a:r>
              <a:rPr lang="zh-CN" altLang="zh-CN" dirty="0">
                <a:latin typeface="Times New Roman" panose="02020603050405020304" pitchFamily="18" charset="0"/>
              </a:rPr>
              <a:t>      </a:t>
            </a:r>
            <a:r>
              <a:rPr lang="zh-CN" altLang="x-none" dirty="0">
                <a:latin typeface="Times New Roman" panose="02020603050405020304" pitchFamily="18" charset="0"/>
              </a:rPr>
              <a:t>为方便前刀面排屑一般选择为</a:t>
            </a:r>
            <a:r>
              <a:rPr lang="en-US" altLang="zh-CN" dirty="0">
                <a:latin typeface="Times New Roman" panose="02020603050405020304" pitchFamily="18" charset="0"/>
              </a:rPr>
              <a:t>0°-3°</a:t>
            </a:r>
            <a:endParaRPr lang="zh-CN" altLang="en-US" dirty="0">
              <a:latin typeface="Times New Roman" panose="02020603050405020304" pitchFamily="18" charset="0"/>
            </a:endParaRPr>
          </a:p>
        </p:txBody>
      </p:sp>
      <p:sp>
        <p:nvSpPr>
          <p:cNvPr id="64531" name="Text Box 19"/>
          <p:cNvSpPr txBox="1"/>
          <p:nvPr/>
        </p:nvSpPr>
        <p:spPr>
          <a:xfrm>
            <a:off x="228600" y="3810000"/>
            <a:ext cx="5562600" cy="915988"/>
          </a:xfrm>
          <a:prstGeom prst="rect">
            <a:avLst/>
          </a:prstGeom>
          <a:noFill/>
          <a:ln w="9525">
            <a:noFill/>
          </a:ln>
        </p:spPr>
        <p:txBody>
          <a:bodyPr>
            <a:spAutoFit/>
          </a:bodyPr>
          <a:p>
            <a:pPr eaLnBrk="1" hangingPunct="1"/>
            <a:r>
              <a:rPr lang="en-US" altLang="zh-CN" dirty="0">
                <a:latin typeface="Times New Roman" panose="02020603050405020304" pitchFamily="18" charset="0"/>
              </a:rPr>
              <a:t>3</a:t>
            </a:r>
            <a:r>
              <a:rPr lang="zh-CN" altLang="x-none" dirty="0">
                <a:latin typeface="Times New Roman" panose="02020603050405020304" pitchFamily="18" charset="0"/>
              </a:rPr>
              <a:t>）副偏角：</a:t>
            </a:r>
            <a:endParaRPr lang="zh-CN" altLang="x-none" dirty="0">
              <a:latin typeface="Times New Roman" panose="02020603050405020304" pitchFamily="18" charset="0"/>
            </a:endParaRPr>
          </a:p>
          <a:p>
            <a:pPr eaLnBrk="1" hangingPunct="1"/>
            <a:r>
              <a:rPr lang="zh-CN" altLang="zh-CN" dirty="0">
                <a:latin typeface="Times New Roman" panose="02020603050405020304" pitchFamily="18" charset="0"/>
              </a:rPr>
              <a:t>       </a:t>
            </a:r>
            <a:r>
              <a:rPr lang="zh-CN" altLang="x-none" dirty="0">
                <a:latin typeface="Times New Roman" panose="02020603050405020304" pitchFamily="18" charset="0"/>
              </a:rPr>
              <a:t>不宜太大，只要保证和工件的接触面不能太大，不引起走刀振动即可。</a:t>
            </a:r>
            <a:endParaRPr lang="zh-CN" altLang="en-US" dirty="0">
              <a:latin typeface="Times New Roman" panose="02020603050405020304" pitchFamily="18" charset="0"/>
            </a:endParaRPr>
          </a:p>
        </p:txBody>
      </p:sp>
      <p:sp>
        <p:nvSpPr>
          <p:cNvPr id="64532" name="Text Box 20"/>
          <p:cNvSpPr txBox="1"/>
          <p:nvPr/>
        </p:nvSpPr>
        <p:spPr>
          <a:xfrm>
            <a:off x="228600" y="2819400"/>
            <a:ext cx="5105400" cy="915988"/>
          </a:xfrm>
          <a:prstGeom prst="rect">
            <a:avLst/>
          </a:prstGeom>
          <a:noFill/>
          <a:ln w="9525">
            <a:noFill/>
          </a:ln>
        </p:spPr>
        <p:txBody>
          <a:bodyPr>
            <a:spAutoFit/>
          </a:bodyPr>
          <a:p>
            <a:pPr eaLnBrk="1" hangingPunct="1"/>
            <a:r>
              <a:rPr lang="en-US" altLang="zh-CN" dirty="0">
                <a:latin typeface="Times New Roman" panose="02020603050405020304" pitchFamily="18" charset="0"/>
              </a:rPr>
              <a:t>2</a:t>
            </a:r>
            <a:r>
              <a:rPr lang="zh-CN" altLang="x-none" dirty="0">
                <a:latin typeface="Times New Roman" panose="02020603050405020304" pitchFamily="18" charset="0"/>
              </a:rPr>
              <a:t>）主偏角：</a:t>
            </a:r>
            <a:endParaRPr lang="zh-CN" altLang="x-none" dirty="0">
              <a:latin typeface="Times New Roman" panose="02020603050405020304" pitchFamily="18" charset="0"/>
            </a:endParaRPr>
          </a:p>
          <a:p>
            <a:pPr eaLnBrk="1" hangingPunct="1"/>
            <a:r>
              <a:rPr lang="zh-CN" altLang="zh-CN" dirty="0">
                <a:latin typeface="Times New Roman" panose="02020603050405020304" pitchFamily="18" charset="0"/>
              </a:rPr>
              <a:t>      </a:t>
            </a:r>
            <a:r>
              <a:rPr lang="zh-CN" altLang="x-none" dirty="0">
                <a:latin typeface="Times New Roman" panose="02020603050405020304" pitchFamily="18" charset="0"/>
              </a:rPr>
              <a:t>当车削阶台轴时，主偏角选择</a:t>
            </a:r>
            <a:r>
              <a:rPr lang="en-US" altLang="zh-CN" dirty="0">
                <a:latin typeface="Times New Roman" panose="02020603050405020304" pitchFamily="18" charset="0"/>
              </a:rPr>
              <a:t>90°</a:t>
            </a:r>
            <a:r>
              <a:rPr lang="zh-CN" altLang="x-none" dirty="0">
                <a:latin typeface="Times New Roman" panose="02020603050405020304" pitchFamily="18" charset="0"/>
              </a:rPr>
              <a:t>偏刀，粗车为增加刀具的强度可稍小于</a:t>
            </a:r>
            <a:r>
              <a:rPr lang="en-US" altLang="zh-CN" dirty="0">
                <a:latin typeface="Times New Roman" panose="02020603050405020304" pitchFamily="18" charset="0"/>
              </a:rPr>
              <a:t>90°</a:t>
            </a:r>
            <a:endParaRPr lang="zh-CN" altLang="en-US" dirty="0">
              <a:latin typeface="Times New Roman" panose="02020603050405020304" pitchFamily="18" charset="0"/>
            </a:endParaRPr>
          </a:p>
        </p:txBody>
      </p:sp>
      <p:sp>
        <p:nvSpPr>
          <p:cNvPr id="64533" name="Text Box 21"/>
          <p:cNvSpPr txBox="1"/>
          <p:nvPr/>
        </p:nvSpPr>
        <p:spPr>
          <a:xfrm>
            <a:off x="228600" y="1905000"/>
            <a:ext cx="5257800" cy="915988"/>
          </a:xfrm>
          <a:prstGeom prst="rect">
            <a:avLst/>
          </a:prstGeom>
          <a:noFill/>
          <a:ln w="9525">
            <a:noFill/>
          </a:ln>
        </p:spPr>
        <p:txBody>
          <a:bodyPr>
            <a:spAutoFit/>
          </a:bodyPr>
          <a:p>
            <a:pPr eaLnBrk="1" hangingPunct="1"/>
            <a:r>
              <a:rPr lang="en-US" altLang="zh-CN" dirty="0">
                <a:latin typeface="Times New Roman" panose="02020603050405020304" pitchFamily="18" charset="0"/>
              </a:rPr>
              <a:t>1</a:t>
            </a:r>
            <a:r>
              <a:rPr lang="zh-CN" altLang="x-none" dirty="0">
                <a:latin typeface="Times New Roman" panose="02020603050405020304" pitchFamily="18" charset="0"/>
              </a:rPr>
              <a:t>）前角：</a:t>
            </a:r>
            <a:endParaRPr lang="zh-CN" altLang="x-none" dirty="0">
              <a:latin typeface="Times New Roman" panose="02020603050405020304" pitchFamily="18" charset="0"/>
            </a:endParaRPr>
          </a:p>
          <a:p>
            <a:pPr eaLnBrk="1" hangingPunct="1"/>
            <a:r>
              <a:rPr lang="zh-CN" altLang="zh-CN" dirty="0">
                <a:latin typeface="Times New Roman" panose="02020603050405020304" pitchFamily="18" charset="0"/>
              </a:rPr>
              <a:t>      </a:t>
            </a:r>
            <a:r>
              <a:rPr lang="zh-CN" altLang="x-none" dirty="0">
                <a:latin typeface="Times New Roman" panose="02020603050405020304" pitchFamily="18" charset="0"/>
              </a:rPr>
              <a:t>刃磨前角和后角都应小一些，但前角过小切削力冲击大 </a:t>
            </a:r>
            <a:r>
              <a:rPr lang="en-US" altLang="zh-CN" dirty="0">
                <a:latin typeface="Times New Roman" panose="02020603050405020304" pitchFamily="18" charset="0"/>
              </a:rPr>
              <a:t>, </a:t>
            </a:r>
            <a:r>
              <a:rPr lang="zh-CN" altLang="x-none" dirty="0">
                <a:latin typeface="Times New Roman" panose="02020603050405020304" pitchFamily="18" charset="0"/>
              </a:rPr>
              <a:t>一般为</a:t>
            </a:r>
            <a:r>
              <a:rPr lang="en-US" altLang="zh-CN" dirty="0">
                <a:latin typeface="Times New Roman" panose="02020603050405020304" pitchFamily="18" charset="0"/>
              </a:rPr>
              <a:t>1°-3°</a:t>
            </a:r>
            <a:r>
              <a:rPr lang="zh-CN" altLang="x-none" dirty="0">
                <a:latin typeface="Times New Roman" panose="02020603050405020304" pitchFamily="18" charset="0"/>
              </a:rPr>
              <a:t>前角</a:t>
            </a:r>
            <a:r>
              <a:rPr lang="en-US" altLang="zh-CN" dirty="0">
                <a:latin typeface="Times New Roman" panose="02020603050405020304" pitchFamily="18" charset="0"/>
              </a:rPr>
              <a:t>4°-5°</a:t>
            </a:r>
            <a:r>
              <a:rPr lang="zh-CN" altLang="x-none" dirty="0">
                <a:latin typeface="Times New Roman" panose="02020603050405020304" pitchFamily="18" charset="0"/>
              </a:rPr>
              <a:t>后角。</a:t>
            </a:r>
            <a:endParaRPr lang="zh-CN" altLang="en-US" dirty="0">
              <a:latin typeface="Times New Roman" panose="02020603050405020304" pitchFamily="18" charset="0"/>
            </a:endParaRPr>
          </a:p>
        </p:txBody>
      </p:sp>
      <p:sp>
        <p:nvSpPr>
          <p:cNvPr id="64534" name="Text Box 22"/>
          <p:cNvSpPr txBox="1"/>
          <p:nvPr/>
        </p:nvSpPr>
        <p:spPr>
          <a:xfrm>
            <a:off x="609600" y="1219200"/>
            <a:ext cx="4953000" cy="641350"/>
          </a:xfrm>
          <a:prstGeom prst="rect">
            <a:avLst/>
          </a:prstGeom>
          <a:noFill/>
          <a:ln w="9525">
            <a:noFill/>
          </a:ln>
        </p:spPr>
        <p:txBody>
          <a:bodyPr>
            <a:spAutoFit/>
          </a:bodyPr>
          <a:p>
            <a:pPr eaLnBrk="1" hangingPunct="1"/>
            <a:r>
              <a:rPr lang="zh-CN" altLang="zh-CN" dirty="0">
                <a:latin typeface="Times New Roman" panose="02020603050405020304" pitchFamily="18" charset="0"/>
              </a:rPr>
              <a:t> </a:t>
            </a:r>
            <a:r>
              <a:rPr lang="zh-CN" altLang="x-none" dirty="0">
                <a:latin typeface="Times New Roman" panose="02020603050405020304" pitchFamily="18" charset="0"/>
              </a:rPr>
              <a:t>刃磨粗车刀必须适应切削深、进给量大的特点，有足够的强度</a:t>
            </a:r>
            <a:endParaRPr lang="zh-CN" altLang="en-US" dirty="0">
              <a:latin typeface="Times New Roman" panose="02020603050405020304" pitchFamily="18" charset="0"/>
            </a:endParaRPr>
          </a:p>
        </p:txBody>
      </p:sp>
      <p:sp>
        <p:nvSpPr>
          <p:cNvPr id="2" name="文本框 1"/>
          <p:cNvSpPr txBox="1"/>
          <p:nvPr/>
        </p:nvSpPr>
        <p:spPr>
          <a:xfrm>
            <a:off x="3302000" y="3244850"/>
            <a:ext cx="2540000" cy="368300"/>
          </a:xfrm>
          <a:prstGeom prst="rect">
            <a:avLst/>
          </a:prstGeom>
          <a:noFill/>
        </p:spPr>
        <p:txBody>
          <a:bodyPr wrap="square" rtlCol="0" anchor="t">
            <a:spAutoFit/>
          </a:bodyPr>
          <a:p>
            <a:r>
              <a:rPr lang="zh-CN" altLang="en-US"/>
              <a:t>PGp20188</a:t>
            </a:r>
            <a:endParaRPr lang="zh-CN" altLang="en-US"/>
          </a:p>
        </p:txBody>
      </p:sp>
      <p:pic>
        <p:nvPicPr>
          <p:cNvPr id="3" name="图片 2" descr="图片1"/>
          <p:cNvPicPr>
            <a:picLocks noChangeAspect="1"/>
          </p:cNvPicPr>
          <p:nvPr/>
        </p:nvPicPr>
        <p:blipFill>
          <a:blip r:embed="rId10"/>
          <a:stretch>
            <a:fillRect/>
          </a:stretch>
        </p:blipFill>
        <p:spPr>
          <a:xfrm>
            <a:off x="8132445" y="0"/>
            <a:ext cx="1011555" cy="101155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50"/>
                                        </p:tgtEl>
                                        <p:attrNameLst>
                                          <p:attrName>style.visibility</p:attrName>
                                        </p:attrNameLst>
                                      </p:cBhvr>
                                      <p:to>
                                        <p:strVal val="visible"/>
                                      </p:to>
                                    </p:set>
                                    <p:animEffect transition="in" filter="blinds(horizontal)">
                                      <p:cBhvr>
                                        <p:cTn id="7" dur="500"/>
                                        <p:tgtEl>
                                          <p:spTgt spid="65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553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6553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65540"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65541"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65542"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65543"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65544"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65545"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6554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554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66572" name="Text Box 12"/>
          <p:cNvSpPr txBox="1">
            <a:spLocks noChangeArrowheads="1"/>
          </p:cNvSpPr>
          <p:nvPr/>
        </p:nvSpPr>
        <p:spPr bwMode="auto">
          <a:xfrm>
            <a:off x="0" y="-49212"/>
            <a:ext cx="409575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车刀的刃磨要求</a:t>
            </a:r>
            <a:endPar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6573" name="Rectangle 13"/>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65550" name="Rectangle 14"/>
          <p:cNvSpPr/>
          <p:nvPr/>
        </p:nvSpPr>
        <p:spPr>
          <a:xfrm>
            <a:off x="0" y="762000"/>
            <a:ext cx="8763000" cy="822325"/>
          </a:xfrm>
          <a:prstGeom prst="rect">
            <a:avLst/>
          </a:prstGeom>
          <a:noFill/>
          <a:ln w="9525">
            <a:noFill/>
          </a:ln>
        </p:spPr>
        <p:txBody>
          <a:bodyPr>
            <a:spAutoFit/>
          </a:bodyPr>
          <a:p>
            <a:pPr marL="457200" indent="-457200" eaLnBrk="1" hangingPunct="1"/>
            <a:endParaRPr lang="zh-CN" altLang="zh-CN" sz="2400" dirty="0">
              <a:latin typeface="Times New Roman" panose="02020603050405020304" pitchFamily="18" charset="0"/>
            </a:endParaRPr>
          </a:p>
          <a:p>
            <a:pPr marL="457200" indent="-457200" eaLnBrk="1" hangingPunct="1"/>
            <a:endParaRPr lang="zh-CN" altLang="zh-CN" sz="2400" dirty="0">
              <a:latin typeface="Times New Roman" panose="02020603050405020304" pitchFamily="18" charset="0"/>
            </a:endParaRPr>
          </a:p>
        </p:txBody>
      </p:sp>
      <p:pic>
        <p:nvPicPr>
          <p:cNvPr id="65551" name="Picture 15" descr="Npu"/>
          <p:cNvPicPr>
            <a:picLocks noChangeAspect="1"/>
          </p:cNvPicPr>
          <p:nvPr/>
        </p:nvPicPr>
        <p:blipFill>
          <a:blip r:embed="rId9"/>
          <a:stretch>
            <a:fillRect/>
          </a:stretch>
        </p:blipFill>
        <p:spPr>
          <a:xfrm>
            <a:off x="7772400" y="0"/>
            <a:ext cx="1295400" cy="1133475"/>
          </a:xfrm>
          <a:prstGeom prst="rect">
            <a:avLst/>
          </a:prstGeom>
          <a:noFill/>
          <a:ln w="9525">
            <a:noFill/>
          </a:ln>
        </p:spPr>
      </p:pic>
      <p:sp>
        <p:nvSpPr>
          <p:cNvPr id="65552"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65553" name="Rectangle 17"/>
          <p:cNvSpPr/>
          <p:nvPr/>
        </p:nvSpPr>
        <p:spPr>
          <a:xfrm>
            <a:off x="-381000" y="1447800"/>
            <a:ext cx="5638800" cy="76200"/>
          </a:xfrm>
          <a:prstGeom prst="rect">
            <a:avLst/>
          </a:prstGeom>
          <a:noFill/>
          <a:ln w="9525">
            <a:noFill/>
          </a:ln>
        </p:spPr>
        <p:txBody>
          <a:bodyPr anchor="ctr"/>
          <a:p>
            <a:pPr indent="382905" eaLnBrk="1" hangingPunct="1"/>
            <a:r>
              <a:rPr lang="zh-CN" altLang="x-none" sz="2400" dirty="0">
                <a:latin typeface="Times New Roman" panose="02020603050405020304" pitchFamily="18" charset="0"/>
              </a:rPr>
              <a:t>（</a:t>
            </a:r>
            <a:r>
              <a:rPr lang="en-US" altLang="zh-CN" sz="2400" dirty="0">
                <a:latin typeface="Times New Roman" panose="02020603050405020304" pitchFamily="18" charset="0"/>
              </a:rPr>
              <a:t>4</a:t>
            </a:r>
            <a:r>
              <a:rPr lang="zh-CN" altLang="x-none" sz="2400" dirty="0">
                <a:latin typeface="Times New Roman" panose="02020603050405020304" pitchFamily="18" charset="0"/>
              </a:rPr>
              <a:t>）精车刀的刃磨要求</a:t>
            </a:r>
            <a:endParaRPr lang="zh-CN" altLang="x-none" sz="2400" dirty="0">
              <a:latin typeface="Times New Roman" panose="02020603050405020304" pitchFamily="18" charset="0"/>
            </a:endParaRPr>
          </a:p>
          <a:p>
            <a:pPr indent="382905" eaLnBrk="1" hangingPunct="1"/>
            <a:endParaRPr lang="zh-CN" altLang="zh-CN" sz="2400" dirty="0">
              <a:latin typeface="Times New Roman" panose="02020603050405020304" pitchFamily="18" charset="0"/>
            </a:endParaRPr>
          </a:p>
          <a:p>
            <a:pPr indent="382905" eaLnBrk="1" hangingPunct="1"/>
            <a:endParaRPr lang="zh-CN" altLang="zh-CN" sz="2400" b="1" dirty="0">
              <a:latin typeface="Times New Roman" panose="02020603050405020304" pitchFamily="18" charset="0"/>
            </a:endParaRPr>
          </a:p>
        </p:txBody>
      </p:sp>
      <p:pic>
        <p:nvPicPr>
          <p:cNvPr id="65554" name="Picture 18"/>
          <p:cNvPicPr>
            <a:picLocks noChangeAspect="1"/>
          </p:cNvPicPr>
          <p:nvPr/>
        </p:nvPicPr>
        <p:blipFill>
          <a:blip r:embed="rId10">
            <a:clrChange>
              <a:clrFrom>
                <a:srgbClr val="FFFFFF"/>
              </a:clrFrom>
              <a:clrTo>
                <a:srgbClr val="FFFFFF">
                  <a:alpha val="0"/>
                </a:srgbClr>
              </a:clrTo>
            </a:clrChange>
          </a:blip>
          <a:stretch>
            <a:fillRect/>
          </a:stretch>
        </p:blipFill>
        <p:spPr>
          <a:xfrm>
            <a:off x="5105400" y="609600"/>
            <a:ext cx="3733800" cy="5867400"/>
          </a:xfrm>
          <a:prstGeom prst="rect">
            <a:avLst/>
          </a:prstGeom>
          <a:noFill/>
          <a:ln w="9525">
            <a:noFill/>
          </a:ln>
        </p:spPr>
      </p:pic>
      <p:sp>
        <p:nvSpPr>
          <p:cNvPr id="65555" name="Text Box 19"/>
          <p:cNvSpPr txBox="1"/>
          <p:nvPr/>
        </p:nvSpPr>
        <p:spPr>
          <a:xfrm>
            <a:off x="685800" y="5486400"/>
            <a:ext cx="5105400" cy="366713"/>
          </a:xfrm>
          <a:prstGeom prst="rect">
            <a:avLst/>
          </a:prstGeom>
          <a:noFill/>
          <a:ln w="9525">
            <a:noFill/>
          </a:ln>
        </p:spPr>
        <p:txBody>
          <a:bodyPr>
            <a:spAutoFit/>
          </a:bodyPr>
          <a:p>
            <a:pPr eaLnBrk="1" hangingPunct="1"/>
            <a:r>
              <a:rPr lang="zh-CN" altLang="x-none" b="1" dirty="0">
                <a:latin typeface="Times New Roman" panose="02020603050405020304" pitchFamily="18" charset="0"/>
              </a:rPr>
              <a:t>（刀具的锋利程度需从此入手应特别精细修磨）</a:t>
            </a:r>
            <a:endParaRPr lang="zh-CN" altLang="en-US" b="1" dirty="0">
              <a:latin typeface="Times New Roman" panose="02020603050405020304" pitchFamily="18" charset="0"/>
            </a:endParaRPr>
          </a:p>
        </p:txBody>
      </p:sp>
      <p:sp>
        <p:nvSpPr>
          <p:cNvPr id="65556" name="Text Box 20"/>
          <p:cNvSpPr txBox="1"/>
          <p:nvPr/>
        </p:nvSpPr>
        <p:spPr>
          <a:xfrm>
            <a:off x="533400" y="4648200"/>
            <a:ext cx="5486400" cy="641350"/>
          </a:xfrm>
          <a:prstGeom prst="rect">
            <a:avLst/>
          </a:prstGeom>
          <a:noFill/>
          <a:ln w="9525">
            <a:noFill/>
          </a:ln>
        </p:spPr>
        <p:txBody>
          <a:bodyPr>
            <a:spAutoFit/>
          </a:bodyPr>
          <a:p>
            <a:pPr eaLnBrk="1" hangingPunct="1">
              <a:spcBef>
                <a:spcPct val="50000"/>
              </a:spcBef>
            </a:pPr>
            <a:r>
              <a:rPr lang="en-US" altLang="zh-CN" dirty="0">
                <a:latin typeface="Times New Roman" panose="02020603050405020304" pitchFamily="18" charset="0"/>
              </a:rPr>
              <a:t>5</a:t>
            </a:r>
            <a:r>
              <a:rPr lang="zh-CN" altLang="x-none" dirty="0">
                <a:latin typeface="Times New Roman" panose="02020603050405020304" pitchFamily="18" charset="0"/>
              </a:rPr>
              <a:t>） 刃磨断屑槽，要注意主切削刃和断屑槽联结处的状态，要锋利、平直、无崩刃，尤其是在刀尖附近</a:t>
            </a:r>
            <a:r>
              <a:rPr lang="zh-CN" altLang="en-US" dirty="0">
                <a:latin typeface="Times New Roman" panose="02020603050405020304" pitchFamily="18" charset="0"/>
              </a:rPr>
              <a:t>。</a:t>
            </a:r>
            <a:endParaRPr lang="zh-CN" altLang="en-US" dirty="0">
              <a:latin typeface="Times New Roman" panose="02020603050405020304" pitchFamily="18" charset="0"/>
            </a:endParaRPr>
          </a:p>
        </p:txBody>
      </p:sp>
      <p:sp>
        <p:nvSpPr>
          <p:cNvPr id="65557" name="Text Box 21"/>
          <p:cNvSpPr txBox="1"/>
          <p:nvPr/>
        </p:nvSpPr>
        <p:spPr>
          <a:xfrm>
            <a:off x="533400" y="3810000"/>
            <a:ext cx="5029200" cy="641350"/>
          </a:xfrm>
          <a:prstGeom prst="rect">
            <a:avLst/>
          </a:prstGeom>
          <a:noFill/>
          <a:ln w="9525">
            <a:noFill/>
          </a:ln>
        </p:spPr>
        <p:txBody>
          <a:bodyPr>
            <a:spAutoFit/>
          </a:bodyPr>
          <a:p>
            <a:pPr eaLnBrk="1" hangingPunct="1"/>
            <a:r>
              <a:rPr lang="en-US" altLang="zh-CN" dirty="0">
                <a:latin typeface="Times New Roman" panose="02020603050405020304" pitchFamily="18" charset="0"/>
              </a:rPr>
              <a:t>4</a:t>
            </a:r>
            <a:r>
              <a:rPr lang="zh-CN" altLang="x-none" dirty="0">
                <a:latin typeface="Times New Roman" panose="02020603050405020304" pitchFamily="18" charset="0"/>
              </a:rPr>
              <a:t>） 刃倾角一般为正</a:t>
            </a:r>
            <a:r>
              <a:rPr lang="en-US" altLang="zh-CN" dirty="0">
                <a:latin typeface="Times New Roman" panose="02020603050405020304" pitchFamily="18" charset="0"/>
              </a:rPr>
              <a:t>3°-8°</a:t>
            </a:r>
            <a:r>
              <a:rPr lang="zh-CN" altLang="x-none" dirty="0">
                <a:latin typeface="Times New Roman" panose="02020603050405020304" pitchFamily="18" charset="0"/>
              </a:rPr>
              <a:t>控制切屑流向待加工表面</a:t>
            </a:r>
            <a:endParaRPr lang="zh-CN" altLang="en-US" dirty="0">
              <a:latin typeface="Times New Roman" panose="02020603050405020304" pitchFamily="18" charset="0"/>
            </a:endParaRPr>
          </a:p>
        </p:txBody>
      </p:sp>
      <p:sp>
        <p:nvSpPr>
          <p:cNvPr id="65558" name="Text Box 22"/>
          <p:cNvSpPr txBox="1"/>
          <p:nvPr/>
        </p:nvSpPr>
        <p:spPr>
          <a:xfrm>
            <a:off x="1295400" y="3429000"/>
            <a:ext cx="3276600" cy="366713"/>
          </a:xfrm>
          <a:prstGeom prst="rect">
            <a:avLst/>
          </a:prstGeom>
          <a:noFill/>
          <a:ln w="9525">
            <a:noFill/>
          </a:ln>
        </p:spPr>
        <p:txBody>
          <a:bodyPr>
            <a:spAutoFit/>
          </a:bodyPr>
          <a:p>
            <a:pPr eaLnBrk="1" hangingPunct="1">
              <a:spcBef>
                <a:spcPct val="50000"/>
              </a:spcBef>
            </a:pPr>
            <a:r>
              <a:rPr lang="zh-CN" altLang="x-none" b="1" dirty="0">
                <a:latin typeface="Times New Roman" panose="02020603050405020304" pitchFamily="18" charset="0"/>
              </a:rPr>
              <a:t>（粗糙度差需从此入手解决）</a:t>
            </a:r>
            <a:endParaRPr lang="zh-CN" altLang="en-US" b="1" dirty="0">
              <a:latin typeface="Times New Roman" panose="02020603050405020304" pitchFamily="18" charset="0"/>
            </a:endParaRPr>
          </a:p>
        </p:txBody>
      </p:sp>
      <p:sp>
        <p:nvSpPr>
          <p:cNvPr id="65559" name="Text Box 23"/>
          <p:cNvSpPr txBox="1"/>
          <p:nvPr/>
        </p:nvSpPr>
        <p:spPr>
          <a:xfrm>
            <a:off x="457200" y="2743200"/>
            <a:ext cx="5181600" cy="641350"/>
          </a:xfrm>
          <a:prstGeom prst="rect">
            <a:avLst/>
          </a:prstGeom>
          <a:noFill/>
          <a:ln w="9525">
            <a:noFill/>
          </a:ln>
        </p:spPr>
        <p:txBody>
          <a:bodyPr>
            <a:spAutoFit/>
          </a:bodyPr>
          <a:p>
            <a:pPr eaLnBrk="1" hangingPunct="1"/>
            <a:r>
              <a:rPr lang="en-US" altLang="zh-CN" dirty="0">
                <a:latin typeface="Times New Roman" panose="02020603050405020304" pitchFamily="18" charset="0"/>
              </a:rPr>
              <a:t> 3</a:t>
            </a:r>
            <a:r>
              <a:rPr lang="zh-CN" altLang="x-none" dirty="0">
                <a:latin typeface="Times New Roman" panose="02020603050405020304" pitchFamily="18" charset="0"/>
              </a:rPr>
              <a:t>） 副偏角对工件粗糙度有影响不宜太大或应磨修光刃</a:t>
            </a:r>
            <a:endParaRPr lang="zh-CN" altLang="en-US" dirty="0">
              <a:latin typeface="Times New Roman" panose="02020603050405020304" pitchFamily="18" charset="0"/>
            </a:endParaRPr>
          </a:p>
        </p:txBody>
      </p:sp>
      <p:sp>
        <p:nvSpPr>
          <p:cNvPr id="65560" name="Text Box 24"/>
          <p:cNvSpPr txBox="1"/>
          <p:nvPr/>
        </p:nvSpPr>
        <p:spPr>
          <a:xfrm>
            <a:off x="457200" y="2057400"/>
            <a:ext cx="5029200" cy="641350"/>
          </a:xfrm>
          <a:prstGeom prst="rect">
            <a:avLst/>
          </a:prstGeom>
          <a:noFill/>
          <a:ln w="9525">
            <a:noFill/>
          </a:ln>
        </p:spPr>
        <p:txBody>
          <a:bodyPr>
            <a:spAutoFit/>
          </a:bodyPr>
          <a:p>
            <a:pPr eaLnBrk="1" hangingPunct="1"/>
            <a:r>
              <a:rPr lang="en-US" altLang="zh-CN" dirty="0">
                <a:latin typeface="Times New Roman" panose="02020603050405020304" pitchFamily="18" charset="0"/>
              </a:rPr>
              <a:t> 2 )  </a:t>
            </a:r>
            <a:r>
              <a:rPr lang="zh-CN" altLang="x-none" dirty="0">
                <a:latin typeface="Times New Roman" panose="02020603050405020304" pitchFamily="18" charset="0"/>
              </a:rPr>
              <a:t>后角应大些，减小和工件的 摩擦。一般为</a:t>
            </a:r>
            <a:r>
              <a:rPr lang="en-US" altLang="zh-CN" dirty="0">
                <a:latin typeface="Times New Roman" panose="02020603050405020304" pitchFamily="18" charset="0"/>
              </a:rPr>
              <a:t>8°</a:t>
            </a:r>
            <a:endParaRPr lang="zh-CN" altLang="en-US" dirty="0">
              <a:latin typeface="Times New Roman" panose="02020603050405020304" pitchFamily="18" charset="0"/>
            </a:endParaRPr>
          </a:p>
        </p:txBody>
      </p:sp>
      <p:sp>
        <p:nvSpPr>
          <p:cNvPr id="65561" name="Text Box 25"/>
          <p:cNvSpPr txBox="1"/>
          <p:nvPr/>
        </p:nvSpPr>
        <p:spPr>
          <a:xfrm>
            <a:off x="457200" y="1447800"/>
            <a:ext cx="4191000" cy="641350"/>
          </a:xfrm>
          <a:prstGeom prst="rect">
            <a:avLst/>
          </a:prstGeom>
          <a:noFill/>
          <a:ln w="9525">
            <a:noFill/>
          </a:ln>
        </p:spPr>
        <p:txBody>
          <a:bodyPr>
            <a:spAutoFit/>
          </a:bodyPr>
          <a:p>
            <a:pPr eaLnBrk="1" hangingPunct="1"/>
            <a:r>
              <a:rPr lang="zh-CN" altLang="en-US" dirty="0">
                <a:latin typeface="Times New Roman" panose="02020603050405020304" pitchFamily="18" charset="0"/>
              </a:rPr>
              <a:t> </a:t>
            </a:r>
            <a:r>
              <a:rPr lang="en-US" altLang="zh-CN" dirty="0">
                <a:latin typeface="Times New Roman" panose="02020603050405020304" pitchFamily="18" charset="0"/>
              </a:rPr>
              <a:t>1</a:t>
            </a:r>
            <a:r>
              <a:rPr lang="zh-CN" altLang="x-none" dirty="0">
                <a:latin typeface="Times New Roman" panose="02020603050405020304" pitchFamily="18" charset="0"/>
              </a:rPr>
              <a:t>）前角应大些，使车刀锋利，切削轻快。一般为</a:t>
            </a:r>
            <a:r>
              <a:rPr lang="en-US" altLang="zh-CN" dirty="0">
                <a:latin typeface="Times New Roman" panose="02020603050405020304" pitchFamily="18" charset="0"/>
              </a:rPr>
              <a:t>10°</a:t>
            </a:r>
            <a:endParaRPr lang="zh-CN" altLang="en-US" dirty="0">
              <a:latin typeface="Times New Roman" panose="02020603050405020304" pitchFamily="18" charset="0"/>
            </a:endParaRPr>
          </a:p>
        </p:txBody>
      </p:sp>
      <p:pic>
        <p:nvPicPr>
          <p:cNvPr id="3" name="图片 2" descr="图片1"/>
          <p:cNvPicPr>
            <a:picLocks noChangeAspect="1"/>
          </p:cNvPicPr>
          <p:nvPr/>
        </p:nvPicPr>
        <p:blipFill>
          <a:blip r:embed="rId11"/>
          <a:stretch>
            <a:fillRect/>
          </a:stretch>
        </p:blipFill>
        <p:spPr>
          <a:xfrm>
            <a:off x="8126730" y="0"/>
            <a:ext cx="941070" cy="941070"/>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656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6656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66564"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66565"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66566"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66567"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66568"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66569"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66570"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6571"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67596" name="Text Box 12"/>
          <p:cNvSpPr txBox="1">
            <a:spLocks noChangeArrowheads="1"/>
          </p:cNvSpPr>
          <p:nvPr/>
        </p:nvSpPr>
        <p:spPr bwMode="auto">
          <a:xfrm>
            <a:off x="0" y="-49212"/>
            <a:ext cx="409575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车刀的刃磨顺序</a:t>
            </a:r>
            <a:endParaRPr kumimoji="0" lang="zh-CN"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7597" name="Text Box 13"/>
          <p:cNvSpPr txBox="1"/>
          <p:nvPr/>
        </p:nvSpPr>
        <p:spPr>
          <a:xfrm>
            <a:off x="228600" y="1066800"/>
            <a:ext cx="8610600" cy="1190625"/>
          </a:xfrm>
          <a:prstGeom prst="rect">
            <a:avLst/>
          </a:prstGeom>
          <a:noFill/>
          <a:ln w="9525">
            <a:noFill/>
          </a:ln>
        </p:spPr>
        <p:txBody>
          <a:bodyPr>
            <a:spAutoFit/>
          </a:bodyPr>
          <a:p>
            <a:pPr marL="457200" indent="-457200" eaLnBrk="1" hangingPunct="1"/>
            <a:r>
              <a:rPr lang="en-US" altLang="zh-CN" sz="3600" dirty="0">
                <a:latin typeface="Times New Roman" panose="02020603050405020304" pitchFamily="18" charset="0"/>
              </a:rPr>
              <a:t>1</a:t>
            </a:r>
            <a:r>
              <a:rPr lang="zh-CN" altLang="x-none" sz="3600" dirty="0">
                <a:latin typeface="Times New Roman" panose="02020603050405020304" pitchFamily="18" charset="0"/>
              </a:rPr>
              <a:t>）粗磨：  用氧化铝砂轮粗磨车刀的三个面，使其和硬质合金面平齐</a:t>
            </a:r>
            <a:endParaRPr lang="zh-CN" altLang="x-none" sz="3600" dirty="0">
              <a:latin typeface="Times New Roman" panose="02020603050405020304" pitchFamily="18" charset="0"/>
            </a:endParaRPr>
          </a:p>
        </p:txBody>
      </p:sp>
      <p:sp>
        <p:nvSpPr>
          <p:cNvPr id="66574" name="Text Box 14"/>
          <p:cNvSpPr txBox="1"/>
          <p:nvPr/>
        </p:nvSpPr>
        <p:spPr>
          <a:xfrm>
            <a:off x="228600" y="4648200"/>
            <a:ext cx="8077200" cy="1190625"/>
          </a:xfrm>
          <a:prstGeom prst="rect">
            <a:avLst/>
          </a:prstGeom>
          <a:noFill/>
          <a:ln w="9525">
            <a:noFill/>
          </a:ln>
        </p:spPr>
        <p:txBody>
          <a:bodyPr>
            <a:spAutoFit/>
          </a:bodyPr>
          <a:p>
            <a:pPr eaLnBrk="1" hangingPunct="1"/>
            <a:r>
              <a:rPr lang="en-US" altLang="zh-CN" sz="3600" dirty="0">
                <a:latin typeface="Times New Roman" panose="02020603050405020304" pitchFamily="18" charset="0"/>
              </a:rPr>
              <a:t>4</a:t>
            </a:r>
            <a:r>
              <a:rPr lang="zh-CN" altLang="x-none" sz="3600" dirty="0">
                <a:latin typeface="Times New Roman" panose="02020603050405020304" pitchFamily="18" charset="0"/>
              </a:rPr>
              <a:t>）研磨：  根据不同的要求用油石研磨刀尖处的主切削刃和副切削刃</a:t>
            </a:r>
            <a:endParaRPr lang="zh-CN" altLang="en-US" sz="3600" dirty="0">
              <a:latin typeface="Times New Roman" panose="02020603050405020304" pitchFamily="18" charset="0"/>
            </a:endParaRPr>
          </a:p>
        </p:txBody>
      </p:sp>
      <p:sp>
        <p:nvSpPr>
          <p:cNvPr id="66575" name="Text Box 15"/>
          <p:cNvSpPr txBox="1"/>
          <p:nvPr/>
        </p:nvSpPr>
        <p:spPr>
          <a:xfrm>
            <a:off x="228600" y="3505200"/>
            <a:ext cx="8305800" cy="1190625"/>
          </a:xfrm>
          <a:prstGeom prst="rect">
            <a:avLst/>
          </a:prstGeom>
          <a:noFill/>
          <a:ln w="9525">
            <a:noFill/>
          </a:ln>
        </p:spPr>
        <p:txBody>
          <a:bodyPr>
            <a:spAutoFit/>
          </a:bodyPr>
          <a:p>
            <a:pPr eaLnBrk="1" hangingPunct="1"/>
            <a:r>
              <a:rPr lang="en-US" altLang="zh-CN" sz="3600" dirty="0">
                <a:latin typeface="Times New Roman" panose="02020603050405020304" pitchFamily="18" charset="0"/>
              </a:rPr>
              <a:t>3</a:t>
            </a:r>
            <a:r>
              <a:rPr lang="zh-CN" altLang="x-none" sz="3600" dirty="0">
                <a:latin typeface="Times New Roman" panose="02020603050405020304" pitchFamily="18" charset="0"/>
              </a:rPr>
              <a:t>）精磨：  精磨三个面，保证刀具要求的角度</a:t>
            </a:r>
            <a:endParaRPr lang="zh-CN" altLang="en-US" sz="3600" dirty="0">
              <a:latin typeface="Times New Roman" panose="02020603050405020304" pitchFamily="18" charset="0"/>
            </a:endParaRPr>
          </a:p>
        </p:txBody>
      </p:sp>
      <p:sp>
        <p:nvSpPr>
          <p:cNvPr id="66576" name="Text Box 16"/>
          <p:cNvSpPr txBox="1"/>
          <p:nvPr/>
        </p:nvSpPr>
        <p:spPr>
          <a:xfrm>
            <a:off x="228600" y="2362200"/>
            <a:ext cx="8229600" cy="1190625"/>
          </a:xfrm>
          <a:prstGeom prst="rect">
            <a:avLst/>
          </a:prstGeom>
          <a:noFill/>
          <a:ln w="9525">
            <a:noFill/>
          </a:ln>
        </p:spPr>
        <p:txBody>
          <a:bodyPr>
            <a:spAutoFit/>
          </a:bodyPr>
          <a:p>
            <a:pPr eaLnBrk="1" hangingPunct="1"/>
            <a:r>
              <a:rPr lang="en-US" altLang="zh-CN" sz="3600" dirty="0">
                <a:latin typeface="Times New Roman" panose="02020603050405020304" pitchFamily="18" charset="0"/>
              </a:rPr>
              <a:t>2</a:t>
            </a:r>
            <a:r>
              <a:rPr lang="zh-CN" altLang="x-none" sz="3600" dirty="0">
                <a:latin typeface="Times New Roman" panose="02020603050405020304" pitchFamily="18" charset="0"/>
              </a:rPr>
              <a:t>）开槽：  把车刀的前刀面用碳化硅砂轮刃磨刀光，修砂轮刃角开断屑槽</a:t>
            </a:r>
            <a:endParaRPr lang="zh-CN" altLang="en-US" sz="3600" dirty="0">
              <a:latin typeface="Times New Roman" panose="02020603050405020304" pitchFamily="18" charset="0"/>
            </a:endParaRPr>
          </a:p>
        </p:txBody>
      </p:sp>
      <p:pic>
        <p:nvPicPr>
          <p:cNvPr id="3" name="图片 2" descr="图片1"/>
          <p:cNvPicPr>
            <a:picLocks noChangeAspect="1"/>
          </p:cNvPicPr>
          <p:nvPr/>
        </p:nvPicPr>
        <p:blipFill>
          <a:blip r:embed="rId9"/>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7597">
                                            <p:txEl>
                                              <p:charRg st="0" end="33"/>
                                            </p:txEl>
                                          </p:spTgt>
                                        </p:tgtEl>
                                        <p:attrNameLst>
                                          <p:attrName>style.visibility</p:attrName>
                                        </p:attrNameLst>
                                      </p:cBhvr>
                                      <p:to>
                                        <p:strVal val="visible"/>
                                      </p:to>
                                    </p:set>
                                    <p:animEffect transition="in" filter="randombar(horizontal)">
                                      <p:cBhvr>
                                        <p:cTn id="7" dur="500"/>
                                        <p:tgtEl>
                                          <p:spTgt spid="67597">
                                            <p:txEl>
                                              <p:charRg st="0" end="3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758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6758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67588"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67589"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67590"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67591"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67592"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67593"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67594" name="Text Box 10"/>
          <p:cNvSpPr txBox="1"/>
          <p:nvPr/>
        </p:nvSpPr>
        <p:spPr>
          <a:xfrm>
            <a:off x="76200" y="76200"/>
            <a:ext cx="3140075" cy="579438"/>
          </a:xfrm>
          <a:prstGeom prst="rect">
            <a:avLst/>
          </a:prstGeom>
          <a:noFill/>
          <a:ln w="9525">
            <a:noFill/>
          </a:ln>
        </p:spPr>
        <p:txBody>
          <a:bodyPr>
            <a:spAutoFit/>
          </a:bodyPr>
          <a:p>
            <a:pPr eaLnBrk="1" hangingPunct="1"/>
            <a:r>
              <a:rPr lang="zh-CN" altLang="en-US" sz="3200" dirty="0">
                <a:solidFill>
                  <a:schemeClr val="bg1"/>
                </a:solidFill>
                <a:latin typeface="Times New Roman" panose="02020603050405020304" pitchFamily="18" charset="0"/>
              </a:rPr>
              <a:t>车刀刃磨练习</a:t>
            </a:r>
            <a:endParaRPr lang="zh-CN" altLang="en-US" sz="3200" dirty="0">
              <a:solidFill>
                <a:schemeClr val="bg1"/>
              </a:solidFill>
              <a:latin typeface="Times New Roman" panose="02020603050405020304" pitchFamily="18" charset="0"/>
            </a:endParaRPr>
          </a:p>
        </p:txBody>
      </p:sp>
      <p:sp>
        <p:nvSpPr>
          <p:cNvPr id="67595" name="Text Box 11"/>
          <p:cNvSpPr txBox="1"/>
          <p:nvPr/>
        </p:nvSpPr>
        <p:spPr>
          <a:xfrm>
            <a:off x="838200" y="2971800"/>
            <a:ext cx="7499350" cy="639763"/>
          </a:xfrm>
          <a:prstGeom prst="rect">
            <a:avLst/>
          </a:prstGeom>
          <a:noFill/>
          <a:ln w="9525">
            <a:noFill/>
          </a:ln>
        </p:spPr>
        <p:txBody>
          <a:bodyPr>
            <a:spAutoFit/>
          </a:bodyPr>
          <a:p>
            <a:pPr eaLnBrk="1" hangingPunct="1"/>
            <a:r>
              <a:rPr lang="zh-CN" altLang="x-none" sz="3600" dirty="0">
                <a:latin typeface="Times New Roman" panose="02020603050405020304" pitchFamily="18" charset="0"/>
              </a:rPr>
              <a:t>由同学自己找一把车刀进行磨刀练习</a:t>
            </a:r>
            <a:endParaRPr lang="zh-CN" altLang="x-none" sz="3600" dirty="0">
              <a:latin typeface="Times New Roman" panose="02020603050405020304" pitchFamily="18" charset="0"/>
            </a:endParaRPr>
          </a:p>
        </p:txBody>
      </p:sp>
      <p:pic>
        <p:nvPicPr>
          <p:cNvPr id="3" name="图片 2" descr="图片1"/>
          <p:cNvPicPr>
            <a:picLocks noChangeAspect="1"/>
          </p:cNvPicPr>
          <p:nvPr/>
        </p:nvPicPr>
        <p:blipFill>
          <a:blip r:embed="rId9"/>
          <a:stretch>
            <a:fillRect/>
          </a:stretch>
        </p:blipFill>
        <p:spPr>
          <a:xfrm>
            <a:off x="8126730" y="0"/>
            <a:ext cx="941070" cy="9410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WordArt 2"/>
          <p:cNvSpPr/>
          <p:nvPr/>
        </p:nvSpPr>
        <p:spPr>
          <a:xfrm>
            <a:off x="1600200" y="2362200"/>
            <a:ext cx="6096000" cy="1219200"/>
          </a:xfrm>
          <a:prstGeom prst="rect">
            <a:avLst/>
          </a:prstGeom>
        </p:spPr>
        <p:txBody>
          <a:bodyPr wrap="none" fromWordArt="1">
            <a:prstTxWarp prst="textPlain">
              <a:avLst>
                <a:gd name="adj" fmla="val 50000"/>
              </a:avLst>
            </a:prstTxWarp>
            <a:normAutofit/>
          </a:bodyPr>
          <a:p>
            <a:pPr algn="ctr"/>
            <a:r>
              <a:rPr lang="zh-CN" altLang="en-US" sz="96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车削台阶轴</a:t>
            </a:r>
            <a:endParaRPr lang="zh-CN" altLang="en-US" sz="96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63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69635"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47637"/>
            <a:ext cx="9144000" cy="1866900"/>
          </a:xfrm>
          <a:prstGeom prst="rect">
            <a:avLst/>
          </a:prstGeom>
          <a:noFill/>
          <a:ln w="9525">
            <a:noFill/>
          </a:ln>
        </p:spPr>
      </p:pic>
      <p:sp>
        <p:nvSpPr>
          <p:cNvPr id="69636"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69637" name="Text Box 5"/>
          <p:cNvSpPr txBox="1"/>
          <p:nvPr/>
        </p:nvSpPr>
        <p:spPr>
          <a:xfrm>
            <a:off x="6096000" y="0"/>
            <a:ext cx="1200150" cy="701675"/>
          </a:xfrm>
          <a:prstGeom prst="rect">
            <a:avLst/>
          </a:prstGeom>
          <a:noFill/>
          <a:ln w="9525">
            <a:noFill/>
          </a:ln>
        </p:spPr>
        <p:txBody>
          <a:bodyPr wrap="none">
            <a:spAutoFit/>
          </a:bodyPr>
          <a:p>
            <a:pPr eaLnBrk="1" hangingPunct="1"/>
            <a:r>
              <a:rPr lang="zh-CN" altLang="x-none" sz="4000" dirty="0">
                <a:solidFill>
                  <a:schemeClr val="bg1"/>
                </a:solidFill>
                <a:latin typeface="Arial" panose="020B0604020202020204" pitchFamily="34" charset="0"/>
                <a:ea typeface="隶书" pitchFamily="49" charset="-122"/>
              </a:rPr>
              <a:t>目录</a:t>
            </a:r>
            <a:endParaRPr lang="zh-CN" altLang="x-none" sz="4000" dirty="0">
              <a:solidFill>
                <a:schemeClr val="bg1"/>
              </a:solidFill>
              <a:latin typeface="Arial" panose="020B0604020202020204" pitchFamily="34" charset="0"/>
              <a:ea typeface="隶书" pitchFamily="49" charset="-122"/>
            </a:endParaRPr>
          </a:p>
        </p:txBody>
      </p:sp>
      <p:pic>
        <p:nvPicPr>
          <p:cNvPr id="69638" name="Picture 6" descr="skin1_11">
            <a:hlinkClick r:id="" action="ppaction://noaction"/>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69639" name="Picture 7"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69640" name="Picture 8"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69641" name="Picture 9"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81930" name="Rectangle 10">
            <a:hlinkClick r:id="" action="ppaction://noaction"/>
          </p:cNvPr>
          <p:cNvSpPr>
            <a:spLocks noChangeArrowheads="1"/>
          </p:cNvSpPr>
          <p:nvPr/>
        </p:nvSpPr>
        <p:spPr bwMode="auto">
          <a:xfrm rot="3419336">
            <a:off x="989806" y="1542256"/>
            <a:ext cx="319088" cy="317500"/>
          </a:xfrm>
          <a:prstGeom prst="rect">
            <a:avLst/>
          </a:prstGeom>
          <a:solidFill>
            <a:srgbClr val="3333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31" name="Rectangle 11">
            <a:hlinkClick r:id="" action="ppaction://noaction"/>
          </p:cNvPr>
          <p:cNvSpPr>
            <a:spLocks noChangeArrowheads="1"/>
          </p:cNvSpPr>
          <p:nvPr/>
        </p:nvSpPr>
        <p:spPr bwMode="auto">
          <a:xfrm rot="3419336">
            <a:off x="993775" y="2162175"/>
            <a:ext cx="307975" cy="314325"/>
          </a:xfrm>
          <a:prstGeom prst="rect">
            <a:avLst/>
          </a:prstGeom>
          <a:solidFill>
            <a:srgbClr val="FF00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32" name="Rectangle 12">
            <a:hlinkClick r:id="rId7" action="ppaction://hlinksldjump"/>
          </p:cNvPr>
          <p:cNvSpPr>
            <a:spLocks noChangeArrowheads="1"/>
          </p:cNvSpPr>
          <p:nvPr/>
        </p:nvSpPr>
        <p:spPr bwMode="auto">
          <a:xfrm rot="3419336">
            <a:off x="1007269" y="897731"/>
            <a:ext cx="304800" cy="338138"/>
          </a:xfrm>
          <a:prstGeom prst="rect">
            <a:avLst/>
          </a:prstGeom>
          <a:solidFill>
            <a:srgbClr val="D20EB6"/>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33" name="Rectangle 13">
            <a:hlinkClick r:id="" action="ppaction://noaction"/>
          </p:cNvPr>
          <p:cNvSpPr>
            <a:spLocks noChangeArrowheads="1"/>
          </p:cNvSpPr>
          <p:nvPr/>
        </p:nvSpPr>
        <p:spPr bwMode="auto">
          <a:xfrm rot="3419336">
            <a:off x="949325" y="2784475"/>
            <a:ext cx="355600" cy="336550"/>
          </a:xfrm>
          <a:prstGeom prst="rect">
            <a:avLst/>
          </a:prstGeom>
          <a:solidFill>
            <a:srgbClr val="660033"/>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34" name="Rectangle 14">
            <a:hlinkClick r:id="" action="ppaction://noaction"/>
          </p:cNvPr>
          <p:cNvSpPr>
            <a:spLocks noChangeArrowheads="1"/>
          </p:cNvSpPr>
          <p:nvPr/>
        </p:nvSpPr>
        <p:spPr bwMode="auto">
          <a:xfrm rot="3419336">
            <a:off x="895350" y="3371850"/>
            <a:ext cx="365125" cy="327025"/>
          </a:xfrm>
          <a:prstGeom prst="rect">
            <a:avLst/>
          </a:prstGeom>
          <a:solidFill>
            <a:srgbClr val="0066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69647" name="Picture 15" descr="Npu"/>
          <p:cNvPicPr>
            <a:picLocks noChangeAspect="1"/>
          </p:cNvPicPr>
          <p:nvPr/>
        </p:nvPicPr>
        <p:blipFill>
          <a:blip r:embed="rId8"/>
          <a:stretch>
            <a:fillRect/>
          </a:stretch>
        </p:blipFill>
        <p:spPr>
          <a:xfrm>
            <a:off x="6324600" y="1219200"/>
            <a:ext cx="1600200" cy="1371600"/>
          </a:xfrm>
          <a:prstGeom prst="rect">
            <a:avLst/>
          </a:prstGeom>
          <a:noFill/>
          <a:ln w="9525">
            <a:noFill/>
          </a:ln>
        </p:spPr>
      </p:pic>
      <p:sp>
        <p:nvSpPr>
          <p:cNvPr id="69648" name="Text Box 16"/>
          <p:cNvSpPr txBox="1"/>
          <p:nvPr/>
        </p:nvSpPr>
        <p:spPr>
          <a:xfrm>
            <a:off x="1752600" y="762000"/>
            <a:ext cx="4114800" cy="641350"/>
          </a:xfrm>
          <a:prstGeom prst="rect">
            <a:avLst/>
          </a:prstGeom>
          <a:noFill/>
          <a:ln w="9525">
            <a:noFill/>
          </a:ln>
        </p:spPr>
        <p:txBody>
          <a:bodyPr>
            <a:spAutoFit/>
          </a:bodyPr>
          <a:p>
            <a:pPr eaLnBrk="1" hangingPunct="1">
              <a:spcBef>
                <a:spcPct val="50000"/>
              </a:spcBef>
            </a:pPr>
            <a:r>
              <a:rPr lang="zh-CN" altLang="en-US" sz="3600" dirty="0">
                <a:solidFill>
                  <a:srgbClr val="D20EB6"/>
                </a:solidFill>
                <a:latin typeface="Times New Roman" panose="02020603050405020304" pitchFamily="18" charset="0"/>
              </a:rPr>
              <a:t>粗车、精车的定义</a:t>
            </a:r>
            <a:endParaRPr lang="zh-CN" altLang="en-US" sz="3600" dirty="0">
              <a:solidFill>
                <a:srgbClr val="D20EB6"/>
              </a:solidFill>
              <a:latin typeface="Times New Roman" panose="02020603050405020304" pitchFamily="18" charset="0"/>
            </a:endParaRPr>
          </a:p>
        </p:txBody>
      </p:sp>
      <p:sp>
        <p:nvSpPr>
          <p:cNvPr id="69649" name="Text Box 17"/>
          <p:cNvSpPr txBox="1"/>
          <p:nvPr/>
        </p:nvSpPr>
        <p:spPr>
          <a:xfrm>
            <a:off x="1676400" y="1371600"/>
            <a:ext cx="2514600" cy="641350"/>
          </a:xfrm>
          <a:prstGeom prst="rect">
            <a:avLst/>
          </a:prstGeom>
          <a:noFill/>
          <a:ln w="9525">
            <a:noFill/>
          </a:ln>
        </p:spPr>
        <p:txBody>
          <a:bodyPr>
            <a:spAutoFit/>
          </a:bodyPr>
          <a:p>
            <a:pPr eaLnBrk="1" hangingPunct="1">
              <a:spcBef>
                <a:spcPct val="50000"/>
              </a:spcBef>
            </a:pPr>
            <a:r>
              <a:rPr lang="zh-CN" altLang="en-US" sz="3600" dirty="0">
                <a:solidFill>
                  <a:srgbClr val="333300"/>
                </a:solidFill>
                <a:latin typeface="Times New Roman" panose="02020603050405020304" pitchFamily="18" charset="0"/>
              </a:rPr>
              <a:t>切削三要素</a:t>
            </a:r>
            <a:endParaRPr lang="zh-CN" altLang="en-US" sz="3600" dirty="0">
              <a:solidFill>
                <a:srgbClr val="333300"/>
              </a:solidFill>
              <a:latin typeface="Times New Roman" panose="02020603050405020304" pitchFamily="18" charset="0"/>
            </a:endParaRPr>
          </a:p>
        </p:txBody>
      </p:sp>
      <p:sp>
        <p:nvSpPr>
          <p:cNvPr id="69650" name="Text Box 18"/>
          <p:cNvSpPr txBox="1"/>
          <p:nvPr/>
        </p:nvSpPr>
        <p:spPr>
          <a:xfrm>
            <a:off x="1676400" y="1981200"/>
            <a:ext cx="5105400" cy="641350"/>
          </a:xfrm>
          <a:prstGeom prst="rect">
            <a:avLst/>
          </a:prstGeom>
          <a:noFill/>
          <a:ln w="9525">
            <a:noFill/>
          </a:ln>
        </p:spPr>
        <p:txBody>
          <a:bodyPr>
            <a:spAutoFit/>
          </a:bodyPr>
          <a:p>
            <a:pPr eaLnBrk="1" hangingPunct="1">
              <a:spcBef>
                <a:spcPct val="50000"/>
              </a:spcBef>
            </a:pPr>
            <a:r>
              <a:rPr lang="zh-CN" altLang="en-US" sz="3600" dirty="0">
                <a:solidFill>
                  <a:srgbClr val="FF0000"/>
                </a:solidFill>
                <a:latin typeface="Times New Roman" panose="02020603050405020304" pitchFamily="18" charset="0"/>
              </a:rPr>
              <a:t>保证外圆尺寸的方法</a:t>
            </a:r>
            <a:endParaRPr lang="zh-CN" altLang="en-US" sz="3600" dirty="0">
              <a:solidFill>
                <a:srgbClr val="FF0000"/>
              </a:solidFill>
              <a:latin typeface="Times New Roman" panose="02020603050405020304" pitchFamily="18" charset="0"/>
            </a:endParaRPr>
          </a:p>
        </p:txBody>
      </p:sp>
      <p:sp>
        <p:nvSpPr>
          <p:cNvPr id="69651" name="Text Box 19"/>
          <p:cNvSpPr txBox="1"/>
          <p:nvPr/>
        </p:nvSpPr>
        <p:spPr>
          <a:xfrm>
            <a:off x="1676400" y="2590800"/>
            <a:ext cx="4419600" cy="641350"/>
          </a:xfrm>
          <a:prstGeom prst="rect">
            <a:avLst/>
          </a:prstGeom>
          <a:noFill/>
          <a:ln w="9525">
            <a:noFill/>
          </a:ln>
        </p:spPr>
        <p:txBody>
          <a:bodyPr>
            <a:spAutoFit/>
          </a:bodyPr>
          <a:p>
            <a:pPr eaLnBrk="1" hangingPunct="1">
              <a:spcBef>
                <a:spcPct val="50000"/>
              </a:spcBef>
            </a:pPr>
            <a:r>
              <a:rPr lang="zh-CN" altLang="en-US" sz="3600" dirty="0">
                <a:solidFill>
                  <a:srgbClr val="660033"/>
                </a:solidFill>
                <a:latin typeface="Times New Roman" panose="02020603050405020304" pitchFamily="18" charset="0"/>
              </a:rPr>
              <a:t>保证长度尺寸的方法</a:t>
            </a:r>
            <a:endParaRPr lang="zh-CN" altLang="en-US" sz="3600" dirty="0">
              <a:solidFill>
                <a:srgbClr val="660033"/>
              </a:solidFill>
              <a:latin typeface="Times New Roman" panose="02020603050405020304" pitchFamily="18" charset="0"/>
            </a:endParaRPr>
          </a:p>
        </p:txBody>
      </p:sp>
      <p:sp>
        <p:nvSpPr>
          <p:cNvPr id="69652" name="Text Box 20"/>
          <p:cNvSpPr txBox="1"/>
          <p:nvPr/>
        </p:nvSpPr>
        <p:spPr>
          <a:xfrm>
            <a:off x="1676400" y="3200400"/>
            <a:ext cx="4953000" cy="641350"/>
          </a:xfrm>
          <a:prstGeom prst="rect">
            <a:avLst/>
          </a:prstGeom>
          <a:noFill/>
          <a:ln w="9525">
            <a:noFill/>
          </a:ln>
        </p:spPr>
        <p:txBody>
          <a:bodyPr>
            <a:spAutoFit/>
          </a:bodyPr>
          <a:p>
            <a:pPr eaLnBrk="1" hangingPunct="1">
              <a:spcBef>
                <a:spcPct val="50000"/>
              </a:spcBef>
            </a:pPr>
            <a:r>
              <a:rPr lang="zh-CN" altLang="en-US" sz="3600" dirty="0">
                <a:solidFill>
                  <a:srgbClr val="006600"/>
                </a:solidFill>
                <a:latin typeface="Times New Roman" panose="02020603050405020304" pitchFamily="18" charset="0"/>
              </a:rPr>
              <a:t>台阶轴的车削工艺安排</a:t>
            </a:r>
            <a:endParaRPr lang="zh-CN" altLang="en-US" sz="3600" dirty="0">
              <a:solidFill>
                <a:srgbClr val="006600"/>
              </a:solidFill>
              <a:latin typeface="Times New Roman" panose="02020603050405020304" pitchFamily="18" charset="0"/>
            </a:endParaRPr>
          </a:p>
        </p:txBody>
      </p:sp>
      <p:sp>
        <p:nvSpPr>
          <p:cNvPr id="81941" name="Rectangle 21">
            <a:hlinkClick r:id="" action="ppaction://noaction"/>
          </p:cNvPr>
          <p:cNvSpPr>
            <a:spLocks noChangeArrowheads="1"/>
          </p:cNvSpPr>
          <p:nvPr/>
        </p:nvSpPr>
        <p:spPr bwMode="auto">
          <a:xfrm rot="3419336">
            <a:off x="917575" y="3956050"/>
            <a:ext cx="307975" cy="314325"/>
          </a:xfrm>
          <a:prstGeom prst="rect">
            <a:avLst/>
          </a:prstGeom>
          <a:solidFill>
            <a:srgbClr val="FF66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9654" name="Text Box 22"/>
          <p:cNvSpPr txBox="1"/>
          <p:nvPr/>
        </p:nvSpPr>
        <p:spPr>
          <a:xfrm>
            <a:off x="1676400" y="3810000"/>
            <a:ext cx="4953000" cy="641350"/>
          </a:xfrm>
          <a:prstGeom prst="rect">
            <a:avLst/>
          </a:prstGeom>
          <a:noFill/>
          <a:ln w="9525">
            <a:noFill/>
          </a:ln>
        </p:spPr>
        <p:txBody>
          <a:bodyPr>
            <a:spAutoFit/>
          </a:bodyPr>
          <a:p>
            <a:pPr eaLnBrk="1" hangingPunct="1">
              <a:spcBef>
                <a:spcPct val="50000"/>
              </a:spcBef>
            </a:pPr>
            <a:r>
              <a:rPr lang="zh-CN" altLang="en-US" sz="3600" dirty="0">
                <a:solidFill>
                  <a:srgbClr val="FF6600"/>
                </a:solidFill>
                <a:latin typeface="Times New Roman" panose="02020603050405020304" pitchFamily="18" charset="0"/>
              </a:rPr>
              <a:t>台阶轴的车削过程</a:t>
            </a:r>
            <a:endParaRPr lang="zh-CN" altLang="en-US" sz="3600" dirty="0">
              <a:solidFill>
                <a:srgbClr val="FF6600"/>
              </a:solidFill>
              <a:latin typeface="Times New Roman" panose="02020603050405020304" pitchFamily="18" charset="0"/>
            </a:endParaRPr>
          </a:p>
        </p:txBody>
      </p:sp>
      <p:pic>
        <p:nvPicPr>
          <p:cNvPr id="69655" name="Picture 23" descr="后退">
            <a:hlinkClick r:id="" action="ppaction://hlinkshowjump?jump=previousslide"/>
          </p:cNvPr>
          <p:cNvPicPr>
            <a:picLocks noChangeAspect="1"/>
          </p:cNvPicPr>
          <p:nvPr/>
        </p:nvPicPr>
        <p:blipFill>
          <a:blip r:embed="rId9"/>
          <a:stretch>
            <a:fillRect/>
          </a:stretch>
        </p:blipFill>
        <p:spPr>
          <a:xfrm>
            <a:off x="6916738" y="6337300"/>
            <a:ext cx="1039812" cy="520700"/>
          </a:xfrm>
          <a:prstGeom prst="rect">
            <a:avLst/>
          </a:prstGeom>
          <a:noFill/>
          <a:ln w="9525">
            <a:noFill/>
          </a:ln>
        </p:spPr>
      </p:pic>
      <p:pic>
        <p:nvPicPr>
          <p:cNvPr id="69656" name="Picture 24" descr="上一页">
            <a:hlinkClick r:id="" action="ppaction://hlinkshowjump?jump=previousslide"/>
          </p:cNvPr>
          <p:cNvPicPr>
            <a:picLocks noChangeAspect="1"/>
          </p:cNvPicPr>
          <p:nvPr/>
        </p:nvPicPr>
        <p:blipFill>
          <a:blip r:embed="rId10"/>
          <a:stretch>
            <a:fillRect/>
          </a:stretch>
        </p:blipFill>
        <p:spPr>
          <a:xfrm>
            <a:off x="4684713" y="6337300"/>
            <a:ext cx="1039812" cy="520700"/>
          </a:xfrm>
          <a:prstGeom prst="rect">
            <a:avLst/>
          </a:prstGeom>
          <a:noFill/>
          <a:ln w="9525">
            <a:noFill/>
          </a:ln>
        </p:spPr>
      </p:pic>
      <p:pic>
        <p:nvPicPr>
          <p:cNvPr id="69657" name="Picture 25" descr="退出">
            <a:hlinkClick r:id="" action="ppaction://hlinkshowjump?jump=endshow"/>
          </p:cNvPr>
          <p:cNvPicPr>
            <a:picLocks noChangeAspect="1"/>
          </p:cNvPicPr>
          <p:nvPr/>
        </p:nvPicPr>
        <p:blipFill>
          <a:blip r:embed="rId11"/>
          <a:stretch>
            <a:fillRect/>
          </a:stretch>
        </p:blipFill>
        <p:spPr>
          <a:xfrm>
            <a:off x="8027988" y="6337300"/>
            <a:ext cx="1039812" cy="520700"/>
          </a:xfrm>
          <a:prstGeom prst="rect">
            <a:avLst/>
          </a:prstGeom>
          <a:noFill/>
          <a:ln w="9525">
            <a:noFill/>
          </a:ln>
        </p:spPr>
      </p:pic>
      <p:pic>
        <p:nvPicPr>
          <p:cNvPr id="69658" name="Picture 26" descr="下一页">
            <a:hlinkClick r:id="" action="ppaction://hlinkshowjump?jump=nextslide"/>
          </p:cNvPr>
          <p:cNvPicPr>
            <a:picLocks noChangeAspect="1"/>
          </p:cNvPicPr>
          <p:nvPr/>
        </p:nvPicPr>
        <p:blipFill>
          <a:blip r:embed="rId12"/>
          <a:stretch>
            <a:fillRect/>
          </a:stretch>
        </p:blipFill>
        <p:spPr>
          <a:xfrm>
            <a:off x="5795963" y="6337300"/>
            <a:ext cx="1039812" cy="520700"/>
          </a:xfrm>
          <a:prstGeom prst="rect">
            <a:avLst/>
          </a:prstGeom>
          <a:noFill/>
          <a:ln w="9525">
            <a:noFill/>
          </a:ln>
        </p:spPr>
      </p:pic>
      <p:pic>
        <p:nvPicPr>
          <p:cNvPr id="69659" name="Picture 27" descr="主页">
            <a:hlinkClick r:id="" action="ppaction://hlinkshowjump?jump=firstslide"/>
          </p:cNvPr>
          <p:cNvPicPr>
            <a:picLocks noChangeAspect="1"/>
          </p:cNvPicPr>
          <p:nvPr/>
        </p:nvPicPr>
        <p:blipFill>
          <a:blip r:embed="rId13"/>
          <a:stretch>
            <a:fillRect/>
          </a:stretch>
        </p:blipFill>
        <p:spPr>
          <a:xfrm>
            <a:off x="2522538" y="6337300"/>
            <a:ext cx="1041400" cy="520700"/>
          </a:xfrm>
          <a:prstGeom prst="rect">
            <a:avLst/>
          </a:prstGeom>
          <a:noFill/>
          <a:ln w="9525">
            <a:noFill/>
          </a:ln>
        </p:spPr>
      </p:pic>
      <p:pic>
        <p:nvPicPr>
          <p:cNvPr id="69660" name="Picture 28" descr="目录">
            <a:hlinkClick r:id="" action="ppaction://noaction"/>
          </p:cNvPr>
          <p:cNvPicPr>
            <a:picLocks noChangeAspect="1"/>
          </p:cNvPicPr>
          <p:nvPr/>
        </p:nvPicPr>
        <p:blipFill>
          <a:blip r:embed="rId14"/>
          <a:stretch>
            <a:fillRect/>
          </a:stretch>
        </p:blipFill>
        <p:spPr>
          <a:xfrm>
            <a:off x="3603625" y="6337300"/>
            <a:ext cx="1039813" cy="520700"/>
          </a:xfrm>
          <a:prstGeom prst="rect">
            <a:avLst/>
          </a:prstGeom>
          <a:noFill/>
          <a:ln w="9525">
            <a:noFill/>
          </a:ln>
        </p:spPr>
      </p:pic>
      <p:sp>
        <p:nvSpPr>
          <p:cNvPr id="81949" name="Rectangle 29">
            <a:hlinkClick r:id="" action="ppaction://noaction"/>
          </p:cNvPr>
          <p:cNvSpPr>
            <a:spLocks noChangeArrowheads="1"/>
          </p:cNvSpPr>
          <p:nvPr/>
        </p:nvSpPr>
        <p:spPr bwMode="auto">
          <a:xfrm rot="3419336">
            <a:off x="917575" y="4533900"/>
            <a:ext cx="307975" cy="314325"/>
          </a:xfrm>
          <a:prstGeom prst="rect">
            <a:avLst/>
          </a:prstGeom>
          <a:solidFill>
            <a:srgbClr val="660033"/>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9662" name="Text Box 30"/>
          <p:cNvSpPr txBox="1"/>
          <p:nvPr/>
        </p:nvSpPr>
        <p:spPr>
          <a:xfrm>
            <a:off x="1676400" y="4387850"/>
            <a:ext cx="2362200" cy="641350"/>
          </a:xfrm>
          <a:prstGeom prst="rect">
            <a:avLst/>
          </a:prstGeom>
          <a:noFill/>
          <a:ln w="9525">
            <a:noFill/>
          </a:ln>
        </p:spPr>
        <p:txBody>
          <a:bodyPr>
            <a:spAutoFit/>
          </a:bodyPr>
          <a:p>
            <a:pPr eaLnBrk="1" hangingPunct="1">
              <a:spcBef>
                <a:spcPct val="50000"/>
              </a:spcBef>
            </a:pPr>
            <a:r>
              <a:rPr lang="zh-CN" altLang="en-US" sz="3600" dirty="0">
                <a:solidFill>
                  <a:srgbClr val="800000"/>
                </a:solidFill>
                <a:latin typeface="Times New Roman" panose="02020603050405020304" pitchFamily="18" charset="0"/>
              </a:rPr>
              <a:t>注意事项</a:t>
            </a:r>
            <a:endParaRPr lang="zh-CN" altLang="en-US" sz="3600" dirty="0">
              <a:solidFill>
                <a:srgbClr val="800000"/>
              </a:solidFill>
              <a:latin typeface="Times New Roman" panose="02020603050405020304" pitchFamily="18" charset="0"/>
            </a:endParaRPr>
          </a:p>
        </p:txBody>
      </p:sp>
      <p:sp>
        <p:nvSpPr>
          <p:cNvPr id="81951" name="Rectangle 31">
            <a:hlinkClick r:id="rId7" action="ppaction://hlinksldjump"/>
          </p:cNvPr>
          <p:cNvSpPr>
            <a:spLocks noChangeArrowheads="1"/>
          </p:cNvSpPr>
          <p:nvPr/>
        </p:nvSpPr>
        <p:spPr bwMode="auto">
          <a:xfrm rot="3419336">
            <a:off x="917575" y="5175250"/>
            <a:ext cx="307975" cy="314325"/>
          </a:xfrm>
          <a:prstGeom prst="rect">
            <a:avLst/>
          </a:prstGeom>
          <a:solidFill>
            <a:srgbClr val="33CC33"/>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9664" name="Text Box 32"/>
          <p:cNvSpPr txBox="1"/>
          <p:nvPr/>
        </p:nvSpPr>
        <p:spPr>
          <a:xfrm>
            <a:off x="1676400" y="5029200"/>
            <a:ext cx="2438400" cy="641350"/>
          </a:xfrm>
          <a:prstGeom prst="rect">
            <a:avLst/>
          </a:prstGeom>
          <a:noFill/>
          <a:ln w="9525">
            <a:noFill/>
          </a:ln>
        </p:spPr>
        <p:txBody>
          <a:bodyPr>
            <a:spAutoFit/>
          </a:bodyPr>
          <a:p>
            <a:pPr eaLnBrk="1" hangingPunct="1">
              <a:spcBef>
                <a:spcPct val="50000"/>
              </a:spcBef>
            </a:pPr>
            <a:r>
              <a:rPr lang="zh-CN" altLang="en-US" sz="3600" dirty="0">
                <a:solidFill>
                  <a:srgbClr val="33CC33"/>
                </a:solidFill>
                <a:latin typeface="Times New Roman" panose="02020603050405020304" pitchFamily="18" charset="0"/>
              </a:rPr>
              <a:t>教学录像</a:t>
            </a:r>
            <a:endParaRPr lang="zh-CN" altLang="en-US" sz="3600" dirty="0">
              <a:solidFill>
                <a:srgbClr val="33CC33"/>
              </a:solidFill>
              <a:latin typeface="Times New Roman" panose="02020603050405020304" pitchFamily="18" charset="0"/>
            </a:endParaRPr>
          </a:p>
        </p:txBody>
      </p:sp>
      <p:sp>
        <p:nvSpPr>
          <p:cNvPr id="81953" name="Rectangle 33">
            <a:hlinkClick r:id="" action="ppaction://noaction"/>
          </p:cNvPr>
          <p:cNvSpPr>
            <a:spLocks noChangeArrowheads="1"/>
          </p:cNvSpPr>
          <p:nvPr/>
        </p:nvSpPr>
        <p:spPr bwMode="auto">
          <a:xfrm rot="3419336">
            <a:off x="917575" y="5711825"/>
            <a:ext cx="307975" cy="314325"/>
          </a:xfrm>
          <a:prstGeom prst="rect">
            <a:avLst/>
          </a:prstGeom>
          <a:solidFill>
            <a:srgbClr val="1F0BB7"/>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9666" name="Text Box 34"/>
          <p:cNvSpPr txBox="1"/>
          <p:nvPr/>
        </p:nvSpPr>
        <p:spPr>
          <a:xfrm>
            <a:off x="1676400" y="5562600"/>
            <a:ext cx="2286000" cy="641350"/>
          </a:xfrm>
          <a:prstGeom prst="rect">
            <a:avLst/>
          </a:prstGeom>
          <a:noFill/>
          <a:ln w="9525">
            <a:noFill/>
          </a:ln>
        </p:spPr>
        <p:txBody>
          <a:bodyPr>
            <a:spAutoFit/>
          </a:bodyPr>
          <a:p>
            <a:pPr eaLnBrk="1" hangingPunct="1">
              <a:spcBef>
                <a:spcPct val="50000"/>
              </a:spcBef>
            </a:pPr>
            <a:r>
              <a:rPr lang="zh-CN" altLang="en-US" sz="3600" dirty="0">
                <a:solidFill>
                  <a:schemeClr val="hlink"/>
                </a:solidFill>
                <a:latin typeface="Times New Roman" panose="02020603050405020304" pitchFamily="18" charset="0"/>
              </a:rPr>
              <a:t>技能训练  </a:t>
            </a:r>
            <a:endParaRPr lang="zh-CN" altLang="en-US" sz="3600" dirty="0">
              <a:solidFill>
                <a:schemeClr val="hlink"/>
              </a:solidFill>
              <a:latin typeface="Times New Roman" panose="02020603050405020304" pitchFamily="18" charset="0"/>
            </a:endParaRPr>
          </a:p>
        </p:txBody>
      </p:sp>
      <p:pic>
        <p:nvPicPr>
          <p:cNvPr id="3" name="图片 2" descr="图片1"/>
          <p:cNvPicPr>
            <a:picLocks noChangeAspect="1"/>
          </p:cNvPicPr>
          <p:nvPr/>
        </p:nvPicPr>
        <p:blipFill>
          <a:blip r:embed="rId15"/>
          <a:stretch>
            <a:fillRect/>
          </a:stretch>
        </p:blipFill>
        <p:spPr>
          <a:xfrm>
            <a:off x="8126730" y="0"/>
            <a:ext cx="941070" cy="941070"/>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065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7065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0660"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70661"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70662"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70663"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70664"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82953" name="Text Box 9"/>
          <p:cNvSpPr txBox="1"/>
          <p:nvPr/>
        </p:nvSpPr>
        <p:spPr>
          <a:xfrm>
            <a:off x="381000" y="979488"/>
            <a:ext cx="8339138" cy="1920875"/>
          </a:xfrm>
          <a:prstGeom prst="rect">
            <a:avLst/>
          </a:prstGeom>
          <a:noFill/>
          <a:ln w="9525">
            <a:noFill/>
          </a:ln>
        </p:spPr>
        <p:txBody>
          <a:bodyPr wrap="none">
            <a:spAutoFit/>
          </a:bodyPr>
          <a:p>
            <a:pPr eaLnBrk="1" hangingPunct="1"/>
            <a:r>
              <a:rPr lang="zh-CN" altLang="x-none" sz="4000" b="1" dirty="0">
                <a:latin typeface="Arial" panose="020B0604020202020204" pitchFamily="34" charset="0"/>
              </a:rPr>
              <a:t>粗车</a:t>
            </a:r>
            <a:r>
              <a:rPr lang="zh-CN" altLang="x-none" sz="4000" dirty="0">
                <a:latin typeface="Arial" panose="020B0604020202020204" pitchFamily="34" charset="0"/>
              </a:rPr>
              <a:t>：快速的去除多余的材料为</a:t>
            </a:r>
            <a:endParaRPr lang="zh-CN" altLang="en-US" sz="4000" dirty="0">
              <a:latin typeface="Arial" panose="020B0604020202020204" pitchFamily="34" charset="0"/>
            </a:endParaRPr>
          </a:p>
          <a:p>
            <a:pPr eaLnBrk="1" hangingPunct="1"/>
            <a:r>
              <a:rPr lang="zh-CN" altLang="en-US" sz="4000" dirty="0">
                <a:latin typeface="Arial" panose="020B0604020202020204" pitchFamily="34" charset="0"/>
              </a:rPr>
              <a:t>           </a:t>
            </a:r>
            <a:endParaRPr lang="zh-CN" altLang="en-US" sz="4000" dirty="0">
              <a:latin typeface="Arial" panose="020B0604020202020204" pitchFamily="34" charset="0"/>
            </a:endParaRPr>
          </a:p>
          <a:p>
            <a:pPr eaLnBrk="1" hangingPunct="1"/>
            <a:r>
              <a:rPr lang="zh-CN" altLang="en-US" sz="4000" dirty="0">
                <a:latin typeface="Arial" panose="020B0604020202020204" pitchFamily="34" charset="0"/>
              </a:rPr>
              <a:t>           </a:t>
            </a:r>
            <a:r>
              <a:rPr lang="zh-CN" altLang="x-none" sz="4000" dirty="0">
                <a:latin typeface="Arial" panose="020B0604020202020204" pitchFamily="34" charset="0"/>
              </a:rPr>
              <a:t>精车留取合适的精车余量。</a:t>
            </a:r>
            <a:r>
              <a:rPr lang="zh-CN" altLang="x-none" sz="2400" dirty="0">
                <a:latin typeface="Arial" panose="020B0604020202020204" pitchFamily="34" charset="0"/>
              </a:rPr>
              <a:t>      </a:t>
            </a:r>
            <a:endParaRPr lang="zh-CN" altLang="x-none" sz="2400" dirty="0">
              <a:latin typeface="Arial" panose="020B0604020202020204" pitchFamily="34" charset="0"/>
            </a:endParaRPr>
          </a:p>
        </p:txBody>
      </p:sp>
      <p:sp>
        <p:nvSpPr>
          <p:cNvPr id="70666" name="Text Box 10"/>
          <p:cNvSpPr txBox="1"/>
          <p:nvPr/>
        </p:nvSpPr>
        <p:spPr>
          <a:xfrm>
            <a:off x="0" y="-26987"/>
            <a:ext cx="471170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粗车、精车的定义</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pic>
        <p:nvPicPr>
          <p:cNvPr id="70667" name="Picture 11"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sp>
        <p:nvSpPr>
          <p:cNvPr id="82956" name="Text Box 12"/>
          <p:cNvSpPr txBox="1"/>
          <p:nvPr/>
        </p:nvSpPr>
        <p:spPr>
          <a:xfrm>
            <a:off x="381000" y="3641725"/>
            <a:ext cx="8001000" cy="1616075"/>
          </a:xfrm>
          <a:prstGeom prst="rect">
            <a:avLst/>
          </a:prstGeom>
          <a:noFill/>
          <a:ln w="9525">
            <a:noFill/>
          </a:ln>
        </p:spPr>
        <p:txBody>
          <a:bodyPr>
            <a:spAutoFit/>
          </a:bodyPr>
          <a:p>
            <a:pPr eaLnBrk="1" hangingPunct="1">
              <a:spcBef>
                <a:spcPct val="50000"/>
              </a:spcBef>
            </a:pPr>
            <a:r>
              <a:rPr lang="zh-CN" altLang="en-US" sz="4000" b="1" dirty="0">
                <a:latin typeface="Times New Roman" panose="02020603050405020304" pitchFamily="18" charset="0"/>
              </a:rPr>
              <a:t>精车</a:t>
            </a:r>
            <a:r>
              <a:rPr lang="zh-CN" altLang="en-US" sz="4000" dirty="0">
                <a:latin typeface="Times New Roman" panose="02020603050405020304" pitchFamily="18" charset="0"/>
              </a:rPr>
              <a:t>：保证工件的尺寸精度、形状     </a:t>
            </a:r>
            <a:endParaRPr lang="zh-CN" altLang="en-US" sz="4000" dirty="0">
              <a:latin typeface="Times New Roman" panose="02020603050405020304" pitchFamily="18" charset="0"/>
            </a:endParaRPr>
          </a:p>
          <a:p>
            <a:pPr eaLnBrk="1" hangingPunct="1">
              <a:spcBef>
                <a:spcPct val="50000"/>
              </a:spcBef>
            </a:pPr>
            <a:r>
              <a:rPr lang="zh-CN" altLang="en-US" sz="4000" dirty="0">
                <a:latin typeface="Times New Roman" panose="02020603050405020304" pitchFamily="18" charset="0"/>
              </a:rPr>
              <a:t>            位置精度和表面粗超度。</a:t>
            </a:r>
            <a:endParaRPr lang="zh-CN" altLang="en-US" sz="4000" dirty="0">
              <a:latin typeface="Times New Roman" panose="02020603050405020304" pitchFamily="18" charset="0"/>
            </a:endParaRPr>
          </a:p>
        </p:txBody>
      </p:sp>
      <p:sp>
        <p:nvSpPr>
          <p:cNvPr id="82957" name="Line 13"/>
          <p:cNvSpPr/>
          <p:nvPr/>
        </p:nvSpPr>
        <p:spPr>
          <a:xfrm>
            <a:off x="2057400" y="1676400"/>
            <a:ext cx="990600" cy="0"/>
          </a:xfrm>
          <a:prstGeom prst="line">
            <a:avLst/>
          </a:prstGeom>
          <a:ln w="57150" cap="flat" cmpd="sng">
            <a:solidFill>
              <a:srgbClr val="FF0000"/>
            </a:solidFill>
            <a:prstDash val="solid"/>
            <a:headEnd type="none" w="med" len="med"/>
            <a:tailEnd type="none" w="med" len="med"/>
          </a:ln>
        </p:spPr>
      </p:sp>
      <p:sp>
        <p:nvSpPr>
          <p:cNvPr id="82958" name="Line 14"/>
          <p:cNvSpPr/>
          <p:nvPr/>
        </p:nvSpPr>
        <p:spPr>
          <a:xfrm>
            <a:off x="4114800" y="2895600"/>
            <a:ext cx="990600" cy="0"/>
          </a:xfrm>
          <a:prstGeom prst="line">
            <a:avLst/>
          </a:prstGeom>
          <a:ln w="57150" cap="flat" cmpd="sng">
            <a:solidFill>
              <a:srgbClr val="FF0000"/>
            </a:solidFill>
            <a:prstDash val="solid"/>
            <a:headEnd type="none" w="med" len="med"/>
            <a:tailEnd type="none" w="med" len="med"/>
          </a:ln>
        </p:spPr>
      </p:sp>
      <p:pic>
        <p:nvPicPr>
          <p:cNvPr id="3" name="图片 2" descr="图片1"/>
          <p:cNvPicPr>
            <a:picLocks noChangeAspect="1"/>
          </p:cNvPicPr>
          <p:nvPr/>
        </p:nvPicPr>
        <p:blipFill>
          <a:blip r:embed="rId9"/>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82953"/>
                                        </p:tgtEl>
                                        <p:attrNameLst>
                                          <p:attrName>style.visibility</p:attrName>
                                        </p:attrNameLst>
                                      </p:cBhvr>
                                      <p:to>
                                        <p:strVal val="visible"/>
                                      </p:to>
                                    </p:set>
                                    <p:anim calcmode="lin" valueType="num">
                                      <p:cBhvr>
                                        <p:cTn id="7" dur="500" fill="hold"/>
                                        <p:tgtEl>
                                          <p:spTgt spid="82953"/>
                                        </p:tgtEl>
                                        <p:attrNameLst>
                                          <p:attrName>ppt_x</p:attrName>
                                        </p:attrNameLst>
                                      </p:cBhvr>
                                      <p:tavLst>
                                        <p:tav tm="0">
                                          <p:val>
                                            <p:strVal val="#ppt_x-#ppt_w/2"/>
                                          </p:val>
                                        </p:tav>
                                        <p:tav tm="100000">
                                          <p:val>
                                            <p:strVal val="#ppt_x"/>
                                          </p:val>
                                        </p:tav>
                                      </p:tavLst>
                                    </p:anim>
                                    <p:anim calcmode="lin" valueType="num">
                                      <p:cBhvr>
                                        <p:cTn id="8" dur="500" fill="hold"/>
                                        <p:tgtEl>
                                          <p:spTgt spid="82953"/>
                                        </p:tgtEl>
                                        <p:attrNameLst>
                                          <p:attrName>ppt_y</p:attrName>
                                        </p:attrNameLst>
                                      </p:cBhvr>
                                      <p:tavLst>
                                        <p:tav tm="0">
                                          <p:val>
                                            <p:strVal val="#ppt_y"/>
                                          </p:val>
                                        </p:tav>
                                        <p:tav tm="100000">
                                          <p:val>
                                            <p:strVal val="#ppt_y"/>
                                          </p:val>
                                        </p:tav>
                                      </p:tavLst>
                                    </p:anim>
                                    <p:anim calcmode="lin" valueType="num">
                                      <p:cBhvr>
                                        <p:cTn id="9" dur="500" fill="hold"/>
                                        <p:tgtEl>
                                          <p:spTgt spid="82953"/>
                                        </p:tgtEl>
                                        <p:attrNameLst>
                                          <p:attrName>ppt_w</p:attrName>
                                        </p:attrNameLst>
                                      </p:cBhvr>
                                      <p:tavLst>
                                        <p:tav tm="0">
                                          <p:val>
                                            <p:fltVal val="0.000000"/>
                                          </p:val>
                                        </p:tav>
                                        <p:tav tm="100000">
                                          <p:val>
                                            <p:strVal val="#ppt_w"/>
                                          </p:val>
                                        </p:tav>
                                      </p:tavLst>
                                    </p:anim>
                                    <p:anim calcmode="lin" valueType="num">
                                      <p:cBhvr>
                                        <p:cTn id="10" dur="500" fill="hold"/>
                                        <p:tgtEl>
                                          <p:spTgt spid="82953"/>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2957"/>
                                        </p:tgtEl>
                                        <p:attrNameLst>
                                          <p:attrName>style.visibility</p:attrName>
                                        </p:attrNameLst>
                                      </p:cBhvr>
                                      <p:to>
                                        <p:strVal val="visible"/>
                                      </p:to>
                                    </p:set>
                                    <p:animEffect transition="in" filter="dissolve">
                                      <p:cBhvr>
                                        <p:cTn id="15" dur="500"/>
                                        <p:tgtEl>
                                          <p:spTgt spid="8295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82958"/>
                                        </p:tgtEl>
                                        <p:attrNameLst>
                                          <p:attrName>style.visibility</p:attrName>
                                        </p:attrNameLst>
                                      </p:cBhvr>
                                      <p:to>
                                        <p:strVal val="visible"/>
                                      </p:to>
                                    </p:set>
                                    <p:animEffect transition="in" filter="dissolve">
                                      <p:cBhvr>
                                        <p:cTn id="20" dur="500"/>
                                        <p:tgtEl>
                                          <p:spTgt spid="82958"/>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8" fill="hold" grpId="0" nodeType="clickEffect">
                                  <p:stCondLst>
                                    <p:cond delay="0"/>
                                  </p:stCondLst>
                                  <p:childTnLst>
                                    <p:set>
                                      <p:cBhvr>
                                        <p:cTn id="24" dur="1" fill="hold">
                                          <p:stCondLst>
                                            <p:cond delay="0"/>
                                          </p:stCondLst>
                                        </p:cTn>
                                        <p:tgtEl>
                                          <p:spTgt spid="82956"/>
                                        </p:tgtEl>
                                        <p:attrNameLst>
                                          <p:attrName>style.visibility</p:attrName>
                                        </p:attrNameLst>
                                      </p:cBhvr>
                                      <p:to>
                                        <p:strVal val="visible"/>
                                      </p:to>
                                    </p:set>
                                    <p:anim calcmode="lin" valueType="num">
                                      <p:cBhvr>
                                        <p:cTn id="25" dur="500" fill="hold"/>
                                        <p:tgtEl>
                                          <p:spTgt spid="82956"/>
                                        </p:tgtEl>
                                        <p:attrNameLst>
                                          <p:attrName>ppt_x</p:attrName>
                                        </p:attrNameLst>
                                      </p:cBhvr>
                                      <p:tavLst>
                                        <p:tav tm="0">
                                          <p:val>
                                            <p:strVal val="#ppt_x-#ppt_w/2"/>
                                          </p:val>
                                        </p:tav>
                                        <p:tav tm="100000">
                                          <p:val>
                                            <p:strVal val="#ppt_x"/>
                                          </p:val>
                                        </p:tav>
                                      </p:tavLst>
                                    </p:anim>
                                    <p:anim calcmode="lin" valueType="num">
                                      <p:cBhvr>
                                        <p:cTn id="26" dur="500" fill="hold"/>
                                        <p:tgtEl>
                                          <p:spTgt spid="82956"/>
                                        </p:tgtEl>
                                        <p:attrNameLst>
                                          <p:attrName>ppt_y</p:attrName>
                                        </p:attrNameLst>
                                      </p:cBhvr>
                                      <p:tavLst>
                                        <p:tav tm="0">
                                          <p:val>
                                            <p:strVal val="#ppt_y"/>
                                          </p:val>
                                        </p:tav>
                                        <p:tav tm="100000">
                                          <p:val>
                                            <p:strVal val="#ppt_y"/>
                                          </p:val>
                                        </p:tav>
                                      </p:tavLst>
                                    </p:anim>
                                    <p:anim calcmode="lin" valueType="num">
                                      <p:cBhvr>
                                        <p:cTn id="27" dur="500" fill="hold"/>
                                        <p:tgtEl>
                                          <p:spTgt spid="82956"/>
                                        </p:tgtEl>
                                        <p:attrNameLst>
                                          <p:attrName>ppt_w</p:attrName>
                                        </p:attrNameLst>
                                      </p:cBhvr>
                                      <p:tavLst>
                                        <p:tav tm="0">
                                          <p:val>
                                            <p:fltVal val="0.000000"/>
                                          </p:val>
                                        </p:tav>
                                        <p:tav tm="100000">
                                          <p:val>
                                            <p:strVal val="#ppt_w"/>
                                          </p:val>
                                        </p:tav>
                                      </p:tavLst>
                                    </p:anim>
                                    <p:anim calcmode="lin" valueType="num">
                                      <p:cBhvr>
                                        <p:cTn id="28" dur="500" fill="hold"/>
                                        <p:tgtEl>
                                          <p:spTgt spid="829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3" grpId="0"/>
      <p:bldP spid="829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1"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052"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053"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054"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055"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056"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057"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83977" name="Text Box 9"/>
          <p:cNvSpPr txBox="1"/>
          <p:nvPr/>
        </p:nvSpPr>
        <p:spPr>
          <a:xfrm>
            <a:off x="457200" y="1309688"/>
            <a:ext cx="2895600" cy="519112"/>
          </a:xfrm>
          <a:prstGeom prst="rect">
            <a:avLst/>
          </a:prstGeom>
          <a:noFill/>
          <a:ln w="9525">
            <a:noFill/>
          </a:ln>
        </p:spPr>
        <p:txBody>
          <a:bodyPr>
            <a:spAutoFit/>
          </a:bodyPr>
          <a:p>
            <a:pPr eaLnBrk="1" hangingPunct="1"/>
            <a:r>
              <a:rPr lang="zh-CN" altLang="x-none" sz="2800" dirty="0">
                <a:latin typeface="Arial" panose="020B0604020202020204" pitchFamily="34" charset="0"/>
              </a:rPr>
              <a:t>切削速度</a:t>
            </a:r>
            <a:r>
              <a:rPr lang="zh-CN" altLang="en-US" sz="2800" dirty="0">
                <a:latin typeface="Arial" panose="020B0604020202020204" pitchFamily="34" charset="0"/>
              </a:rPr>
              <a:t> </a:t>
            </a:r>
            <a:r>
              <a:rPr lang="en-US" altLang="zh-CN" sz="2800" dirty="0">
                <a:latin typeface="Arial" panose="020B0604020202020204" pitchFamily="34" charset="0"/>
              </a:rPr>
              <a:t>v</a:t>
            </a:r>
            <a:r>
              <a:rPr lang="zh-CN" altLang="zh-CN" sz="2800" dirty="0">
                <a:latin typeface="Arial" panose="020B0604020202020204" pitchFamily="34" charset="0"/>
              </a:rPr>
              <a:t>：</a:t>
            </a:r>
            <a:endParaRPr lang="zh-CN" altLang="zh-CN" sz="2800" dirty="0">
              <a:latin typeface="Arial" panose="020B0604020202020204" pitchFamily="34" charset="0"/>
            </a:endParaRPr>
          </a:p>
        </p:txBody>
      </p:sp>
      <p:sp>
        <p:nvSpPr>
          <p:cNvPr id="2059" name="Text Box 10"/>
          <p:cNvSpPr txBox="1"/>
          <p:nvPr/>
        </p:nvSpPr>
        <p:spPr>
          <a:xfrm>
            <a:off x="0" y="-46037"/>
            <a:ext cx="2978150" cy="762000"/>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切削三要素</a:t>
            </a:r>
            <a:endParaRPr lang="zh-CN" altLang="x-none" sz="4400" dirty="0">
              <a:solidFill>
                <a:schemeClr val="bg1"/>
              </a:solidFill>
              <a:latin typeface="Times New Roman" panose="02020603050405020304" pitchFamily="18" charset="0"/>
            </a:endParaRPr>
          </a:p>
        </p:txBody>
      </p:sp>
      <p:sp>
        <p:nvSpPr>
          <p:cNvPr id="83979" name="Text Box 11"/>
          <p:cNvSpPr txBox="1"/>
          <p:nvPr/>
        </p:nvSpPr>
        <p:spPr>
          <a:xfrm>
            <a:off x="381000" y="1828800"/>
            <a:ext cx="2438400" cy="519113"/>
          </a:xfrm>
          <a:prstGeom prst="rect">
            <a:avLst/>
          </a:prstGeom>
          <a:noFill/>
          <a:ln w="57150">
            <a:noFill/>
          </a:ln>
        </p:spPr>
        <p:txBody>
          <a:bodyPr>
            <a:spAutoFit/>
          </a:bodyPr>
          <a:p>
            <a:pPr algn="ctr" eaLnBrk="1" hangingPunct="1">
              <a:spcBef>
                <a:spcPct val="50000"/>
              </a:spcBef>
            </a:pPr>
            <a:r>
              <a:rPr lang="zh-CN" altLang="en-US" sz="2800" dirty="0">
                <a:latin typeface="Times New Roman" panose="02020603050405020304" pitchFamily="18" charset="0"/>
              </a:rPr>
              <a:t>进   给  量 </a:t>
            </a:r>
            <a:r>
              <a:rPr lang="en-US" altLang="zh-CN" sz="2800" dirty="0">
                <a:latin typeface="Times New Roman" panose="02020603050405020304" pitchFamily="18" charset="0"/>
              </a:rPr>
              <a:t>f：</a:t>
            </a:r>
            <a:endParaRPr lang="en-US" altLang="zh-CN" sz="2800" dirty="0">
              <a:latin typeface="Times New Roman" panose="02020603050405020304" pitchFamily="18" charset="0"/>
            </a:endParaRPr>
          </a:p>
        </p:txBody>
      </p:sp>
      <p:sp>
        <p:nvSpPr>
          <p:cNvPr id="83980" name="Text Box 12"/>
          <p:cNvSpPr txBox="1"/>
          <p:nvPr/>
        </p:nvSpPr>
        <p:spPr>
          <a:xfrm>
            <a:off x="533400" y="2362200"/>
            <a:ext cx="4953000" cy="519113"/>
          </a:xfrm>
          <a:prstGeom prst="rect">
            <a:avLst/>
          </a:prstGeom>
          <a:noFill/>
          <a:ln w="9525">
            <a:noFill/>
          </a:ln>
        </p:spPr>
        <p:txBody>
          <a:bodyPr>
            <a:spAutoFit/>
          </a:bodyPr>
          <a:p>
            <a:pPr eaLnBrk="1" hangingPunct="1">
              <a:spcBef>
                <a:spcPct val="50000"/>
              </a:spcBef>
            </a:pPr>
            <a:r>
              <a:rPr lang="zh-CN" altLang="en-US" sz="2800" dirty="0">
                <a:latin typeface="Times New Roman" panose="02020603050405020304" pitchFamily="18" charset="0"/>
              </a:rPr>
              <a:t>背吃刀量</a:t>
            </a:r>
            <a:r>
              <a:rPr lang="en-US" altLang="zh-CN" sz="2800" dirty="0">
                <a:latin typeface="Times New Roman" panose="02020603050405020304" pitchFamily="18" charset="0"/>
                <a:cs typeface="Arial" panose="020B0604020202020204" pitchFamily="34" charset="0"/>
              </a:rPr>
              <a:t>a</a:t>
            </a:r>
            <a:r>
              <a:rPr lang="en-US" altLang="zh-CN" sz="2800" baseline="-25000" dirty="0">
                <a:latin typeface="Times New Roman" panose="02020603050405020304" pitchFamily="18" charset="0"/>
                <a:cs typeface="Arial" panose="020B0604020202020204" pitchFamily="34" charset="0"/>
              </a:rPr>
              <a:t>p</a:t>
            </a:r>
            <a:r>
              <a:rPr lang="en-US" altLang="zh-CN" sz="2800" dirty="0">
                <a:latin typeface="Times New Roman" panose="02020603050405020304" pitchFamily="18" charset="0"/>
              </a:rPr>
              <a:t>：</a:t>
            </a:r>
            <a:endParaRPr lang="en-US" altLang="zh-CN" sz="2800" dirty="0">
              <a:latin typeface="Times New Roman" panose="02020603050405020304" pitchFamily="18" charset="0"/>
            </a:endParaRPr>
          </a:p>
        </p:txBody>
      </p:sp>
      <p:sp>
        <p:nvSpPr>
          <p:cNvPr id="83981" name="Text Box 13"/>
          <p:cNvSpPr txBox="1"/>
          <p:nvPr/>
        </p:nvSpPr>
        <p:spPr>
          <a:xfrm>
            <a:off x="2514600" y="1843088"/>
            <a:ext cx="5486400" cy="519112"/>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工件转一转刀具移动的距离。</a:t>
            </a:r>
            <a:endParaRPr lang="zh-CN" altLang="en-US" sz="2800" dirty="0">
              <a:latin typeface="Times New Roman" panose="02020603050405020304" pitchFamily="18" charset="0"/>
            </a:endParaRPr>
          </a:p>
        </p:txBody>
      </p:sp>
      <p:sp>
        <p:nvSpPr>
          <p:cNvPr id="83982" name="Text Box 14"/>
          <p:cNvSpPr txBox="1"/>
          <p:nvPr/>
        </p:nvSpPr>
        <p:spPr>
          <a:xfrm>
            <a:off x="2514600" y="2362200"/>
            <a:ext cx="7239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已加工表面和待加工表面的垂直距离。</a:t>
            </a:r>
            <a:endParaRPr lang="zh-CN" altLang="en-US" sz="2800" dirty="0">
              <a:latin typeface="Times New Roman" panose="02020603050405020304" pitchFamily="18" charset="0"/>
            </a:endParaRPr>
          </a:p>
        </p:txBody>
      </p:sp>
      <p:sp>
        <p:nvSpPr>
          <p:cNvPr id="83983" name="Text Box 15"/>
          <p:cNvSpPr txBox="1"/>
          <p:nvPr/>
        </p:nvSpPr>
        <p:spPr>
          <a:xfrm>
            <a:off x="609600" y="3048000"/>
            <a:ext cx="7391400" cy="576263"/>
          </a:xfrm>
          <a:prstGeom prst="rect">
            <a:avLst/>
          </a:prstGeom>
          <a:noFill/>
          <a:ln w="57150" cap="flat" cmpd="sng">
            <a:solidFill>
              <a:srgbClr val="FF0000"/>
            </a:solidFill>
            <a:prstDash val="solid"/>
            <a:miter/>
            <a:headEnd type="none" w="med" len="med"/>
            <a:tailEnd type="none" w="med" len="med"/>
          </a:ln>
        </p:spPr>
        <p:txBody>
          <a:bodyPr>
            <a:spAutoFit/>
          </a:bodyPr>
          <a:p>
            <a:pPr eaLnBrk="1" hangingPunct="1">
              <a:spcBef>
                <a:spcPct val="50000"/>
              </a:spcBef>
            </a:pPr>
            <a:r>
              <a:rPr lang="zh-CN" altLang="en-US" sz="2800" dirty="0">
                <a:latin typeface="Times New Roman" panose="02020603050405020304" pitchFamily="18" charset="0"/>
              </a:rPr>
              <a:t>车削</a:t>
            </a:r>
            <a:r>
              <a:rPr lang="en-US" altLang="zh-CN" sz="2800" dirty="0">
                <a:latin typeface="Times New Roman" panose="02020603050405020304" pitchFamily="18" charset="0"/>
                <a:cs typeface="Times New Roman" panose="02020603050405020304" pitchFamily="18" charset="0"/>
              </a:rPr>
              <a:t>Φ50</a:t>
            </a:r>
            <a:r>
              <a:rPr lang="zh-CN" altLang="en-US" sz="2800" dirty="0">
                <a:latin typeface="Times New Roman" panose="02020603050405020304" pitchFamily="18" charset="0"/>
              </a:rPr>
              <a:t>外圆45</a:t>
            </a:r>
            <a:r>
              <a:rPr lang="zh-CN" altLang="en-US" sz="2800" baseline="30000" dirty="0">
                <a:latin typeface="Times New Roman" panose="02020603050405020304" pitchFamily="18" charset="0"/>
              </a:rPr>
              <a:t>#</a:t>
            </a:r>
            <a:r>
              <a:rPr lang="zh-CN" altLang="en-US" sz="2800" dirty="0">
                <a:latin typeface="Times New Roman" panose="02020603050405020304" pitchFamily="18" charset="0"/>
              </a:rPr>
              <a:t>钢粗精车参考切削三要素：</a:t>
            </a:r>
            <a:endParaRPr lang="en-US" altLang="zh-CN" sz="2800" dirty="0">
              <a:latin typeface="Times New Roman" panose="02020603050405020304" pitchFamily="18" charset="0"/>
            </a:endParaRPr>
          </a:p>
        </p:txBody>
      </p:sp>
      <p:grpSp>
        <p:nvGrpSpPr>
          <p:cNvPr id="2" name="Group 16"/>
          <p:cNvGrpSpPr/>
          <p:nvPr/>
        </p:nvGrpSpPr>
        <p:grpSpPr>
          <a:xfrm>
            <a:off x="457200" y="3595688"/>
            <a:ext cx="7010400" cy="595312"/>
            <a:chOff x="288" y="2208"/>
            <a:chExt cx="4416" cy="375"/>
          </a:xfrm>
        </p:grpSpPr>
        <p:sp>
          <p:nvSpPr>
            <p:cNvPr id="2085" name="Text Box 17"/>
            <p:cNvSpPr txBox="1"/>
            <p:nvPr/>
          </p:nvSpPr>
          <p:spPr>
            <a:xfrm>
              <a:off x="288" y="2208"/>
              <a:ext cx="1632" cy="327"/>
            </a:xfrm>
            <a:prstGeom prst="rect">
              <a:avLst/>
            </a:prstGeom>
            <a:noFill/>
            <a:ln w="57150">
              <a:noFill/>
            </a:ln>
          </p:spPr>
          <p:txBody>
            <a:bodyPr>
              <a:spAutoFit/>
            </a:bodyPr>
            <a:p>
              <a:pPr algn="ctr" eaLnBrk="1" hangingPunct="1">
                <a:spcBef>
                  <a:spcPct val="50000"/>
                </a:spcBef>
              </a:pPr>
              <a:r>
                <a:rPr lang="zh-CN" altLang="en-US" sz="2800" dirty="0">
                  <a:solidFill>
                    <a:srgbClr val="D20EB6"/>
                  </a:solidFill>
                  <a:latin typeface="Times New Roman" panose="02020603050405020304" pitchFamily="18" charset="0"/>
                </a:rPr>
                <a:t>粗车</a:t>
              </a:r>
              <a:endParaRPr lang="zh-CN" altLang="en-US" sz="2800" dirty="0">
                <a:solidFill>
                  <a:srgbClr val="D20EB6"/>
                </a:solidFill>
                <a:latin typeface="Times New Roman" panose="02020603050405020304" pitchFamily="18" charset="0"/>
              </a:endParaRPr>
            </a:p>
          </p:txBody>
        </p:sp>
        <p:sp>
          <p:nvSpPr>
            <p:cNvPr id="2086" name="Text Box 18"/>
            <p:cNvSpPr txBox="1"/>
            <p:nvPr/>
          </p:nvSpPr>
          <p:spPr>
            <a:xfrm>
              <a:off x="3072" y="2256"/>
              <a:ext cx="1632" cy="327"/>
            </a:xfrm>
            <a:prstGeom prst="rect">
              <a:avLst/>
            </a:prstGeom>
            <a:noFill/>
            <a:ln w="57150">
              <a:noFill/>
            </a:ln>
          </p:spPr>
          <p:txBody>
            <a:bodyPr>
              <a:spAutoFit/>
            </a:bodyPr>
            <a:p>
              <a:pPr algn="ctr" eaLnBrk="1" hangingPunct="1">
                <a:spcBef>
                  <a:spcPct val="50000"/>
                </a:spcBef>
              </a:pPr>
              <a:r>
                <a:rPr lang="zh-CN" altLang="en-US" sz="2800" dirty="0">
                  <a:solidFill>
                    <a:srgbClr val="006600"/>
                  </a:solidFill>
                  <a:latin typeface="Times New Roman" panose="02020603050405020304" pitchFamily="18" charset="0"/>
                </a:rPr>
                <a:t>精车</a:t>
              </a:r>
              <a:endParaRPr lang="zh-CN" altLang="en-US" sz="2800" dirty="0">
                <a:solidFill>
                  <a:srgbClr val="006600"/>
                </a:solidFill>
                <a:latin typeface="Times New Roman" panose="02020603050405020304" pitchFamily="18" charset="0"/>
              </a:endParaRPr>
            </a:p>
          </p:txBody>
        </p:sp>
      </p:grpSp>
      <p:sp>
        <p:nvSpPr>
          <p:cNvPr id="83987" name="Text Box 19"/>
          <p:cNvSpPr txBox="1"/>
          <p:nvPr/>
        </p:nvSpPr>
        <p:spPr>
          <a:xfrm>
            <a:off x="533400" y="4038600"/>
            <a:ext cx="27432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V=60-80m/min</a:t>
            </a:r>
            <a:endParaRPr lang="en-US" altLang="zh-CN" sz="2800" dirty="0">
              <a:solidFill>
                <a:srgbClr val="D20EB6"/>
              </a:solidFill>
              <a:latin typeface="Times New Roman" panose="02020603050405020304" pitchFamily="18" charset="0"/>
            </a:endParaRPr>
          </a:p>
        </p:txBody>
      </p:sp>
      <p:sp>
        <p:nvSpPr>
          <p:cNvPr id="83988" name="Text Box 20"/>
          <p:cNvSpPr txBox="1"/>
          <p:nvPr/>
        </p:nvSpPr>
        <p:spPr>
          <a:xfrm>
            <a:off x="609600" y="4572000"/>
            <a:ext cx="26670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n=500rad/min </a:t>
            </a:r>
            <a:endParaRPr lang="en-US" altLang="zh-CN" sz="2800" dirty="0">
              <a:solidFill>
                <a:srgbClr val="D20EB6"/>
              </a:solidFill>
              <a:latin typeface="Times New Roman" panose="02020603050405020304" pitchFamily="18" charset="0"/>
            </a:endParaRPr>
          </a:p>
        </p:txBody>
      </p:sp>
      <p:sp>
        <p:nvSpPr>
          <p:cNvPr id="83989" name="Text Box 21"/>
          <p:cNvSpPr txBox="1"/>
          <p:nvPr/>
        </p:nvSpPr>
        <p:spPr>
          <a:xfrm>
            <a:off x="4953000" y="4052888"/>
            <a:ext cx="4191000" cy="519112"/>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V=180-200m/min</a:t>
            </a:r>
            <a:endParaRPr lang="en-US" altLang="zh-CN" sz="2800" dirty="0">
              <a:solidFill>
                <a:srgbClr val="006600"/>
              </a:solidFill>
              <a:latin typeface="Times New Roman" panose="02020603050405020304" pitchFamily="18" charset="0"/>
            </a:endParaRPr>
          </a:p>
        </p:txBody>
      </p:sp>
      <p:sp>
        <p:nvSpPr>
          <p:cNvPr id="83990" name="Text Box 22"/>
          <p:cNvSpPr txBox="1"/>
          <p:nvPr/>
        </p:nvSpPr>
        <p:spPr>
          <a:xfrm>
            <a:off x="5029200" y="4572000"/>
            <a:ext cx="2514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n=1200rad/min</a:t>
            </a:r>
            <a:r>
              <a:rPr lang="en-US" altLang="zh-CN" sz="2800" dirty="0">
                <a:latin typeface="Times New Roman" panose="02020603050405020304" pitchFamily="18" charset="0"/>
              </a:rPr>
              <a:t> </a:t>
            </a:r>
            <a:endParaRPr lang="en-US" altLang="zh-CN" sz="2800" dirty="0">
              <a:latin typeface="Times New Roman" panose="02020603050405020304" pitchFamily="18" charset="0"/>
            </a:endParaRPr>
          </a:p>
        </p:txBody>
      </p:sp>
      <p:sp>
        <p:nvSpPr>
          <p:cNvPr id="83991" name="Text Box 23"/>
          <p:cNvSpPr txBox="1"/>
          <p:nvPr/>
        </p:nvSpPr>
        <p:spPr>
          <a:xfrm>
            <a:off x="609600" y="5105400"/>
            <a:ext cx="28194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f=0.35mm/rad</a:t>
            </a:r>
            <a:endParaRPr lang="en-US" altLang="zh-CN" sz="2800" dirty="0">
              <a:solidFill>
                <a:srgbClr val="D20EB6"/>
              </a:solidFill>
              <a:latin typeface="Times New Roman" panose="02020603050405020304" pitchFamily="18" charset="0"/>
            </a:endParaRPr>
          </a:p>
        </p:txBody>
      </p:sp>
      <p:sp>
        <p:nvSpPr>
          <p:cNvPr id="83992" name="Text Box 24"/>
          <p:cNvSpPr txBox="1"/>
          <p:nvPr/>
        </p:nvSpPr>
        <p:spPr>
          <a:xfrm>
            <a:off x="5029200" y="5105400"/>
            <a:ext cx="3276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f=0.09mm/rad</a:t>
            </a:r>
            <a:endParaRPr lang="en-US" altLang="zh-CN" sz="2800" dirty="0">
              <a:solidFill>
                <a:srgbClr val="006600"/>
              </a:solidFill>
              <a:latin typeface="Times New Roman" panose="02020603050405020304" pitchFamily="18" charset="0"/>
            </a:endParaRPr>
          </a:p>
        </p:txBody>
      </p:sp>
      <p:sp>
        <p:nvSpPr>
          <p:cNvPr id="83993" name="Text Box 25"/>
          <p:cNvSpPr txBox="1"/>
          <p:nvPr/>
        </p:nvSpPr>
        <p:spPr>
          <a:xfrm>
            <a:off x="609600" y="5638800"/>
            <a:ext cx="21336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cs typeface="Arial" panose="020B0604020202020204" pitchFamily="34" charset="0"/>
              </a:rPr>
              <a:t>a</a:t>
            </a:r>
            <a:r>
              <a:rPr lang="en-US" altLang="zh-CN" sz="2800" baseline="-25000" dirty="0">
                <a:solidFill>
                  <a:srgbClr val="D20EB6"/>
                </a:solidFill>
                <a:latin typeface="Times New Roman" panose="02020603050405020304" pitchFamily="18" charset="0"/>
                <a:cs typeface="Arial" panose="020B0604020202020204" pitchFamily="34" charset="0"/>
              </a:rPr>
              <a:t>p</a:t>
            </a:r>
            <a:r>
              <a:rPr lang="en-US" altLang="zh-CN" sz="2800" dirty="0">
                <a:solidFill>
                  <a:srgbClr val="D20EB6"/>
                </a:solidFill>
                <a:latin typeface="Times New Roman" panose="02020603050405020304" pitchFamily="18" charset="0"/>
              </a:rPr>
              <a:t> =3-4mm</a:t>
            </a:r>
            <a:endParaRPr lang="en-US" altLang="zh-CN" sz="2800" dirty="0">
              <a:solidFill>
                <a:srgbClr val="D20EB6"/>
              </a:solidFill>
              <a:latin typeface="Times New Roman" panose="02020603050405020304" pitchFamily="18" charset="0"/>
            </a:endParaRPr>
          </a:p>
        </p:txBody>
      </p:sp>
      <p:sp>
        <p:nvSpPr>
          <p:cNvPr id="83994" name="Text Box 26"/>
          <p:cNvSpPr txBox="1"/>
          <p:nvPr/>
        </p:nvSpPr>
        <p:spPr>
          <a:xfrm>
            <a:off x="5029200" y="5638800"/>
            <a:ext cx="28194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cs typeface="Arial" panose="020B0604020202020204" pitchFamily="34" charset="0"/>
              </a:rPr>
              <a:t>a</a:t>
            </a:r>
            <a:r>
              <a:rPr lang="en-US" altLang="zh-CN" sz="2800" baseline="-25000" dirty="0">
                <a:solidFill>
                  <a:srgbClr val="006600"/>
                </a:solidFill>
                <a:latin typeface="Times New Roman" panose="02020603050405020304" pitchFamily="18" charset="0"/>
                <a:cs typeface="Arial" panose="020B0604020202020204" pitchFamily="34" charset="0"/>
              </a:rPr>
              <a:t>p</a:t>
            </a:r>
            <a:r>
              <a:rPr lang="en-US" altLang="zh-CN" sz="2800" dirty="0">
                <a:solidFill>
                  <a:srgbClr val="006600"/>
                </a:solidFill>
                <a:latin typeface="Times New Roman" panose="02020603050405020304" pitchFamily="18" charset="0"/>
              </a:rPr>
              <a:t> =0.15-0.2mm</a:t>
            </a:r>
            <a:endParaRPr lang="en-US" altLang="zh-CN" sz="2800" dirty="0">
              <a:solidFill>
                <a:srgbClr val="006600"/>
              </a:solidFill>
              <a:latin typeface="Times New Roman" panose="02020603050405020304" pitchFamily="18" charset="0"/>
            </a:endParaRPr>
          </a:p>
        </p:txBody>
      </p:sp>
      <p:grpSp>
        <p:nvGrpSpPr>
          <p:cNvPr id="3" name="Group 27"/>
          <p:cNvGrpSpPr/>
          <p:nvPr/>
        </p:nvGrpSpPr>
        <p:grpSpPr>
          <a:xfrm>
            <a:off x="3182938" y="1371600"/>
            <a:ext cx="1312862" cy="609600"/>
            <a:chOff x="1584" y="528"/>
            <a:chExt cx="827" cy="384"/>
          </a:xfrm>
        </p:grpSpPr>
        <p:graphicFrame>
          <p:nvGraphicFramePr>
            <p:cNvPr id="2050" name="Object 28"/>
            <p:cNvGraphicFramePr/>
            <p:nvPr/>
          </p:nvGraphicFramePr>
          <p:xfrm>
            <a:off x="2064" y="528"/>
            <a:ext cx="347" cy="384"/>
          </p:xfrm>
          <a:graphic>
            <a:graphicData uri="http://schemas.openxmlformats.org/presentationml/2006/ole">
              <mc:AlternateContent xmlns:mc="http://schemas.openxmlformats.org/markup-compatibility/2006">
                <mc:Choice xmlns:v="urn:schemas-microsoft-com:vml" Requires="v">
                  <p:oleObj spid="_x0000_s3076" name="" r:id="rId9" imgW="355600" imgH="393065" progId="Equation.DSMT4">
                    <p:embed/>
                  </p:oleObj>
                </mc:Choice>
                <mc:Fallback>
                  <p:oleObj name="" r:id="rId9" imgW="355600" imgH="393065" progId="Equation.DSMT4">
                    <p:embed/>
                    <p:pic>
                      <p:nvPicPr>
                        <p:cNvPr id="0" name="图片 3075"/>
                        <p:cNvPicPr/>
                        <p:nvPr/>
                      </p:nvPicPr>
                      <p:blipFill>
                        <a:blip r:embed="rId10"/>
                        <a:stretch>
                          <a:fillRect/>
                        </a:stretch>
                      </p:blipFill>
                      <p:spPr>
                        <a:xfrm>
                          <a:off x="2064" y="528"/>
                          <a:ext cx="347" cy="384"/>
                        </a:xfrm>
                        <a:prstGeom prst="rect">
                          <a:avLst/>
                        </a:prstGeom>
                        <a:noFill/>
                        <a:ln w="38100">
                          <a:noFill/>
                          <a:miter/>
                        </a:ln>
                      </p:spPr>
                    </p:pic>
                  </p:oleObj>
                </mc:Fallback>
              </mc:AlternateContent>
            </a:graphicData>
          </a:graphic>
        </p:graphicFrame>
        <p:sp>
          <p:nvSpPr>
            <p:cNvPr id="2084" name="Text Box 29"/>
            <p:cNvSpPr txBox="1"/>
            <p:nvPr/>
          </p:nvSpPr>
          <p:spPr>
            <a:xfrm>
              <a:off x="1584" y="537"/>
              <a:ext cx="480" cy="327"/>
            </a:xfrm>
            <a:prstGeom prst="rect">
              <a:avLst/>
            </a:prstGeom>
            <a:noFill/>
            <a:ln w="57150">
              <a:noFill/>
            </a:ln>
          </p:spPr>
          <p:txBody>
            <a:bodyPr>
              <a:spAutoFit/>
            </a:bodyPr>
            <a:p>
              <a:pPr algn="ctr" eaLnBrk="1" hangingPunct="1">
                <a:spcBef>
                  <a:spcPct val="50000"/>
                </a:spcBef>
              </a:pPr>
              <a:r>
                <a:rPr lang="en-US" altLang="zh-CN" sz="2800" dirty="0">
                  <a:latin typeface="Times New Roman" panose="02020603050405020304" pitchFamily="18" charset="0"/>
                </a:rPr>
                <a:t>v=</a:t>
              </a:r>
              <a:endParaRPr lang="en-US" altLang="zh-CN" sz="2800" dirty="0">
                <a:latin typeface="Times New Roman" panose="02020603050405020304" pitchFamily="18" charset="0"/>
              </a:endParaRPr>
            </a:p>
          </p:txBody>
        </p:sp>
      </p:grpSp>
      <p:pic>
        <p:nvPicPr>
          <p:cNvPr id="2075" name="Picture 30" descr="上边框"/>
          <p:cNvPicPr>
            <a:picLocks noChangeAspect="1"/>
          </p:cNvPicPr>
          <p:nvPr/>
        </p:nvPicPr>
        <p:blipFill>
          <a:blip r:embed="rId11">
            <a:clrChange>
              <a:clrFrom>
                <a:srgbClr val="FFFFFF"/>
              </a:clrFrom>
              <a:clrTo>
                <a:srgbClr val="FFFFFF">
                  <a:alpha val="0"/>
                </a:srgbClr>
              </a:clrTo>
            </a:clrChange>
          </a:blip>
          <a:stretch>
            <a:fillRect/>
          </a:stretch>
        </p:blipFill>
        <p:spPr>
          <a:xfrm>
            <a:off x="0" y="-152400"/>
            <a:ext cx="9144000" cy="1866900"/>
          </a:xfrm>
          <a:prstGeom prst="rect">
            <a:avLst/>
          </a:prstGeom>
          <a:noFill/>
          <a:ln w="9525">
            <a:noFill/>
          </a:ln>
        </p:spPr>
      </p:pic>
      <p:grpSp>
        <p:nvGrpSpPr>
          <p:cNvPr id="4" name="Group 31"/>
          <p:cNvGrpSpPr/>
          <p:nvPr/>
        </p:nvGrpSpPr>
        <p:grpSpPr>
          <a:xfrm>
            <a:off x="4419600" y="1447800"/>
            <a:ext cx="2286000" cy="423863"/>
            <a:chOff x="2784" y="912"/>
            <a:chExt cx="1440" cy="267"/>
          </a:xfrm>
        </p:grpSpPr>
        <p:sp>
          <p:nvSpPr>
            <p:cNvPr id="2082" name="Line 32"/>
            <p:cNvSpPr/>
            <p:nvPr/>
          </p:nvSpPr>
          <p:spPr>
            <a:xfrm>
              <a:off x="2784" y="960"/>
              <a:ext cx="432" cy="0"/>
            </a:xfrm>
            <a:prstGeom prst="line">
              <a:avLst/>
            </a:prstGeom>
            <a:ln w="38100" cap="flat" cmpd="sng">
              <a:solidFill>
                <a:srgbClr val="FF0000"/>
              </a:solidFill>
              <a:prstDash val="solid"/>
              <a:headEnd type="arrow" w="med" len="med"/>
              <a:tailEnd type="none" w="med" len="med"/>
            </a:ln>
          </p:spPr>
        </p:sp>
        <p:sp>
          <p:nvSpPr>
            <p:cNvPr id="2083" name="Text Box 33"/>
            <p:cNvSpPr txBox="1"/>
            <p:nvPr/>
          </p:nvSpPr>
          <p:spPr>
            <a:xfrm>
              <a:off x="3216" y="912"/>
              <a:ext cx="1008" cy="267"/>
            </a:xfrm>
            <a:prstGeom prst="rect">
              <a:avLst/>
            </a:prstGeom>
            <a:noFill/>
            <a:ln w="57150" cap="flat" cmpd="sng">
              <a:solidFill>
                <a:srgbClr val="FF33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主轴转速</a:t>
              </a:r>
              <a:endParaRPr lang="zh-CN" altLang="en-US" dirty="0">
                <a:latin typeface="Times New Roman" panose="02020603050405020304" pitchFamily="18" charset="0"/>
              </a:endParaRPr>
            </a:p>
          </p:txBody>
        </p:sp>
      </p:grpSp>
      <p:grpSp>
        <p:nvGrpSpPr>
          <p:cNvPr id="5" name="Group 34"/>
          <p:cNvGrpSpPr/>
          <p:nvPr/>
        </p:nvGrpSpPr>
        <p:grpSpPr>
          <a:xfrm>
            <a:off x="4267200" y="838200"/>
            <a:ext cx="2819400" cy="533400"/>
            <a:chOff x="2688" y="528"/>
            <a:chExt cx="1776" cy="336"/>
          </a:xfrm>
        </p:grpSpPr>
        <p:sp>
          <p:nvSpPr>
            <p:cNvPr id="2079" name="Line 35"/>
            <p:cNvSpPr/>
            <p:nvPr/>
          </p:nvSpPr>
          <p:spPr>
            <a:xfrm flipV="1">
              <a:off x="2688" y="624"/>
              <a:ext cx="0" cy="240"/>
            </a:xfrm>
            <a:prstGeom prst="line">
              <a:avLst/>
            </a:prstGeom>
            <a:ln w="38100" cap="flat" cmpd="sng">
              <a:solidFill>
                <a:srgbClr val="006600"/>
              </a:solidFill>
              <a:prstDash val="solid"/>
              <a:headEnd type="arrow" w="med" len="med"/>
              <a:tailEnd type="none" w="med" len="med"/>
            </a:ln>
          </p:spPr>
        </p:sp>
        <p:sp>
          <p:nvSpPr>
            <p:cNvPr id="2080" name="Line 36"/>
            <p:cNvSpPr/>
            <p:nvPr/>
          </p:nvSpPr>
          <p:spPr>
            <a:xfrm>
              <a:off x="2688" y="624"/>
              <a:ext cx="528" cy="0"/>
            </a:xfrm>
            <a:prstGeom prst="line">
              <a:avLst/>
            </a:prstGeom>
            <a:ln w="38100" cap="flat" cmpd="sng">
              <a:solidFill>
                <a:srgbClr val="006600"/>
              </a:solidFill>
              <a:prstDash val="solid"/>
              <a:headEnd type="none" w="med" len="med"/>
              <a:tailEnd type="none" w="med" len="med"/>
            </a:ln>
          </p:spPr>
        </p:sp>
        <p:sp>
          <p:nvSpPr>
            <p:cNvPr id="2081" name="Text Box 37"/>
            <p:cNvSpPr txBox="1"/>
            <p:nvPr/>
          </p:nvSpPr>
          <p:spPr>
            <a:xfrm>
              <a:off x="3216" y="528"/>
              <a:ext cx="1248" cy="267"/>
            </a:xfrm>
            <a:prstGeom prst="rect">
              <a:avLst/>
            </a:prstGeom>
            <a:noFill/>
            <a:ln w="57150" cap="flat" cmpd="sng">
              <a:solidFill>
                <a:srgbClr val="0066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工件外圆直径</a:t>
              </a:r>
              <a:endParaRPr lang="zh-CN" altLang="en-US" dirty="0">
                <a:latin typeface="Times New Roman" panose="02020603050405020304" pitchFamily="18" charset="0"/>
              </a:endParaRPr>
            </a:p>
          </p:txBody>
        </p:sp>
      </p:grpSp>
      <p:sp>
        <p:nvSpPr>
          <p:cNvPr id="2078" name="Text Box 38"/>
          <p:cNvSpPr txBox="1"/>
          <p:nvPr/>
        </p:nvSpPr>
        <p:spPr>
          <a:xfrm>
            <a:off x="0" y="0"/>
            <a:ext cx="297815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切削三要素</a:t>
            </a:r>
            <a:endParaRPr lang="zh-CN" altLang="x-none" dirty="0">
              <a:latin typeface="Times New Roman" panose="02020603050405020304" pitchFamily="18" charset="0"/>
            </a:endParaRPr>
          </a:p>
        </p:txBody>
      </p:sp>
      <p:pic>
        <p:nvPicPr>
          <p:cNvPr id="6" name="图片 5" descr="图片1"/>
          <p:cNvPicPr>
            <a:picLocks noChangeAspect="1"/>
          </p:cNvPicPr>
          <p:nvPr/>
        </p:nvPicPr>
        <p:blipFill>
          <a:blip r:embed="rId12"/>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3977"/>
                                        </p:tgtEl>
                                        <p:attrNameLst>
                                          <p:attrName>style.visibility</p:attrName>
                                        </p:attrNameLst>
                                      </p:cBhvr>
                                      <p:to>
                                        <p:strVal val="visible"/>
                                      </p:to>
                                    </p:set>
                                    <p:animEffect transition="in" filter="box(in)">
                                      <p:cBhvr>
                                        <p:cTn id="7" dur="500"/>
                                        <p:tgtEl>
                                          <p:spTgt spid="8397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83979"/>
                                        </p:tgtEl>
                                        <p:attrNameLst>
                                          <p:attrName>style.visibility</p:attrName>
                                        </p:attrNameLst>
                                      </p:cBhvr>
                                      <p:to>
                                        <p:strVal val="visible"/>
                                      </p:to>
                                    </p:set>
                                    <p:animEffect transition="in" filter="box(in)">
                                      <p:cBhvr>
                                        <p:cTn id="29" dur="500"/>
                                        <p:tgtEl>
                                          <p:spTgt spid="8397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3981"/>
                                        </p:tgtEl>
                                        <p:attrNameLst>
                                          <p:attrName>style.visibility</p:attrName>
                                        </p:attrNameLst>
                                      </p:cBhvr>
                                      <p:to>
                                        <p:strVal val="visible"/>
                                      </p:to>
                                    </p:set>
                                    <p:animEffect transition="in" filter="blinds(horizontal)">
                                      <p:cBhvr>
                                        <p:cTn id="34" dur="500"/>
                                        <p:tgtEl>
                                          <p:spTgt spid="83981"/>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83980"/>
                                        </p:tgtEl>
                                        <p:attrNameLst>
                                          <p:attrName>style.visibility</p:attrName>
                                        </p:attrNameLst>
                                      </p:cBhvr>
                                      <p:to>
                                        <p:strVal val="visible"/>
                                      </p:to>
                                    </p:set>
                                    <p:animEffect transition="in" filter="box(in)">
                                      <p:cBhvr>
                                        <p:cTn id="39" dur="500"/>
                                        <p:tgtEl>
                                          <p:spTgt spid="8398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83982"/>
                                        </p:tgtEl>
                                        <p:attrNameLst>
                                          <p:attrName>style.visibility</p:attrName>
                                        </p:attrNameLst>
                                      </p:cBhvr>
                                      <p:to>
                                        <p:strVal val="visible"/>
                                      </p:to>
                                    </p:set>
                                    <p:animEffect transition="in" filter="blinds(horizontal)">
                                      <p:cBhvr>
                                        <p:cTn id="44" dur="500"/>
                                        <p:tgtEl>
                                          <p:spTgt spid="83982"/>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3983"/>
                                        </p:tgtEl>
                                        <p:attrNameLst>
                                          <p:attrName>style.visibility</p:attrName>
                                        </p:attrNameLst>
                                      </p:cBhvr>
                                      <p:to>
                                        <p:strVal val="visible"/>
                                      </p:to>
                                    </p:set>
                                    <p:anim calcmode="lin" valueType="num">
                                      <p:cBhvr additive="base">
                                        <p:cTn id="49" dur="500" fill="hold"/>
                                        <p:tgtEl>
                                          <p:spTgt spid="83983"/>
                                        </p:tgtEl>
                                        <p:attrNameLst>
                                          <p:attrName>ppt_x</p:attrName>
                                        </p:attrNameLst>
                                      </p:cBhvr>
                                      <p:tavLst>
                                        <p:tav tm="0">
                                          <p:val>
                                            <p:strVal val="0-#ppt_w/2"/>
                                          </p:val>
                                        </p:tav>
                                        <p:tav tm="100000">
                                          <p:val>
                                            <p:strVal val="#ppt_x"/>
                                          </p:val>
                                        </p:tav>
                                      </p:tavLst>
                                    </p:anim>
                                    <p:anim calcmode="lin" valueType="num">
                                      <p:cBhvr additive="base">
                                        <p:cTn id="50" dur="500" fill="hold"/>
                                        <p:tgtEl>
                                          <p:spTgt spid="8398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8"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ppt_x</p:attrName>
                                        </p:attrNameLst>
                                      </p:cBhvr>
                                      <p:tavLst>
                                        <p:tav tm="0">
                                          <p:val>
                                            <p:strVal val="#ppt_x-#ppt_w/2"/>
                                          </p:val>
                                        </p:tav>
                                        <p:tav tm="100000">
                                          <p:val>
                                            <p:strVal val="#ppt_x"/>
                                          </p:val>
                                        </p:tav>
                                      </p:tavLst>
                                    </p:anim>
                                    <p:anim calcmode="lin" valueType="num">
                                      <p:cBhvr>
                                        <p:cTn id="56" dur="500" fill="hold"/>
                                        <p:tgtEl>
                                          <p:spTgt spid="2"/>
                                        </p:tgtEl>
                                        <p:attrNameLst>
                                          <p:attrName>ppt_y</p:attrName>
                                        </p:attrNameLst>
                                      </p:cBhvr>
                                      <p:tavLst>
                                        <p:tav tm="0">
                                          <p:val>
                                            <p:strVal val="#ppt_y"/>
                                          </p:val>
                                        </p:tav>
                                        <p:tav tm="100000">
                                          <p:val>
                                            <p:strVal val="#ppt_y"/>
                                          </p:val>
                                        </p:tav>
                                      </p:tavLst>
                                    </p:anim>
                                    <p:anim calcmode="lin" valueType="num">
                                      <p:cBhvr>
                                        <p:cTn id="57" dur="500" fill="hold"/>
                                        <p:tgtEl>
                                          <p:spTgt spid="2"/>
                                        </p:tgtEl>
                                        <p:attrNameLst>
                                          <p:attrName>ppt_w</p:attrName>
                                        </p:attrNameLst>
                                      </p:cBhvr>
                                      <p:tavLst>
                                        <p:tav tm="0">
                                          <p:val>
                                            <p:fltVal val="0.000000"/>
                                          </p:val>
                                        </p:tav>
                                        <p:tav tm="100000">
                                          <p:val>
                                            <p:strVal val="#ppt_w"/>
                                          </p:val>
                                        </p:tav>
                                      </p:tavLst>
                                    </p:anim>
                                    <p:anim calcmode="lin" valueType="num">
                                      <p:cBhvr>
                                        <p:cTn id="5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grpId="0" nodeType="clickEffect">
                                  <p:stCondLst>
                                    <p:cond delay="0"/>
                                  </p:stCondLst>
                                  <p:childTnLst>
                                    <p:set>
                                      <p:cBhvr>
                                        <p:cTn id="62" dur="1" fill="hold">
                                          <p:stCondLst>
                                            <p:cond delay="0"/>
                                          </p:stCondLst>
                                        </p:cTn>
                                        <p:tgtEl>
                                          <p:spTgt spid="83987"/>
                                        </p:tgtEl>
                                        <p:attrNameLst>
                                          <p:attrName>style.visibility</p:attrName>
                                        </p:attrNameLst>
                                      </p:cBhvr>
                                      <p:to>
                                        <p:strVal val="visible"/>
                                      </p:to>
                                    </p:set>
                                    <p:anim calcmode="lin" valueType="num">
                                      <p:cBhvr>
                                        <p:cTn id="63" dur="500" fill="hold"/>
                                        <p:tgtEl>
                                          <p:spTgt spid="83987"/>
                                        </p:tgtEl>
                                        <p:attrNameLst>
                                          <p:attrName>ppt_x</p:attrName>
                                        </p:attrNameLst>
                                      </p:cBhvr>
                                      <p:tavLst>
                                        <p:tav tm="0">
                                          <p:val>
                                            <p:strVal val="#ppt_x-#ppt_w/2"/>
                                          </p:val>
                                        </p:tav>
                                        <p:tav tm="100000">
                                          <p:val>
                                            <p:strVal val="#ppt_x"/>
                                          </p:val>
                                        </p:tav>
                                      </p:tavLst>
                                    </p:anim>
                                    <p:anim calcmode="lin" valueType="num">
                                      <p:cBhvr>
                                        <p:cTn id="64" dur="500" fill="hold"/>
                                        <p:tgtEl>
                                          <p:spTgt spid="83987"/>
                                        </p:tgtEl>
                                        <p:attrNameLst>
                                          <p:attrName>ppt_y</p:attrName>
                                        </p:attrNameLst>
                                      </p:cBhvr>
                                      <p:tavLst>
                                        <p:tav tm="0">
                                          <p:val>
                                            <p:strVal val="#ppt_y"/>
                                          </p:val>
                                        </p:tav>
                                        <p:tav tm="100000">
                                          <p:val>
                                            <p:strVal val="#ppt_y"/>
                                          </p:val>
                                        </p:tav>
                                      </p:tavLst>
                                    </p:anim>
                                    <p:anim calcmode="lin" valueType="num">
                                      <p:cBhvr>
                                        <p:cTn id="65" dur="500" fill="hold"/>
                                        <p:tgtEl>
                                          <p:spTgt spid="83987"/>
                                        </p:tgtEl>
                                        <p:attrNameLst>
                                          <p:attrName>ppt_w</p:attrName>
                                        </p:attrNameLst>
                                      </p:cBhvr>
                                      <p:tavLst>
                                        <p:tav tm="0">
                                          <p:val>
                                            <p:fltVal val="0.000000"/>
                                          </p:val>
                                        </p:tav>
                                        <p:tav tm="100000">
                                          <p:val>
                                            <p:strVal val="#ppt_w"/>
                                          </p:val>
                                        </p:tav>
                                      </p:tavLst>
                                    </p:anim>
                                    <p:anim calcmode="lin" valueType="num">
                                      <p:cBhvr>
                                        <p:cTn id="66" dur="500" fill="hold"/>
                                        <p:tgtEl>
                                          <p:spTgt spid="83987"/>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7" presetClass="entr" presetSubtype="8" fill="hold" grpId="0" nodeType="clickEffect">
                                  <p:stCondLst>
                                    <p:cond delay="0"/>
                                  </p:stCondLst>
                                  <p:childTnLst>
                                    <p:set>
                                      <p:cBhvr>
                                        <p:cTn id="70" dur="1" fill="hold">
                                          <p:stCondLst>
                                            <p:cond delay="0"/>
                                          </p:stCondLst>
                                        </p:cTn>
                                        <p:tgtEl>
                                          <p:spTgt spid="83989"/>
                                        </p:tgtEl>
                                        <p:attrNameLst>
                                          <p:attrName>style.visibility</p:attrName>
                                        </p:attrNameLst>
                                      </p:cBhvr>
                                      <p:to>
                                        <p:strVal val="visible"/>
                                      </p:to>
                                    </p:set>
                                    <p:anim calcmode="lin" valueType="num">
                                      <p:cBhvr>
                                        <p:cTn id="71" dur="500" fill="hold"/>
                                        <p:tgtEl>
                                          <p:spTgt spid="83989"/>
                                        </p:tgtEl>
                                        <p:attrNameLst>
                                          <p:attrName>ppt_x</p:attrName>
                                        </p:attrNameLst>
                                      </p:cBhvr>
                                      <p:tavLst>
                                        <p:tav tm="0">
                                          <p:val>
                                            <p:strVal val="#ppt_x-#ppt_w/2"/>
                                          </p:val>
                                        </p:tav>
                                        <p:tav tm="100000">
                                          <p:val>
                                            <p:strVal val="#ppt_x"/>
                                          </p:val>
                                        </p:tav>
                                      </p:tavLst>
                                    </p:anim>
                                    <p:anim calcmode="lin" valueType="num">
                                      <p:cBhvr>
                                        <p:cTn id="72" dur="500" fill="hold"/>
                                        <p:tgtEl>
                                          <p:spTgt spid="83989"/>
                                        </p:tgtEl>
                                        <p:attrNameLst>
                                          <p:attrName>ppt_y</p:attrName>
                                        </p:attrNameLst>
                                      </p:cBhvr>
                                      <p:tavLst>
                                        <p:tav tm="0">
                                          <p:val>
                                            <p:strVal val="#ppt_y"/>
                                          </p:val>
                                        </p:tav>
                                        <p:tav tm="100000">
                                          <p:val>
                                            <p:strVal val="#ppt_y"/>
                                          </p:val>
                                        </p:tav>
                                      </p:tavLst>
                                    </p:anim>
                                    <p:anim calcmode="lin" valueType="num">
                                      <p:cBhvr>
                                        <p:cTn id="73" dur="500" fill="hold"/>
                                        <p:tgtEl>
                                          <p:spTgt spid="83989"/>
                                        </p:tgtEl>
                                        <p:attrNameLst>
                                          <p:attrName>ppt_w</p:attrName>
                                        </p:attrNameLst>
                                      </p:cBhvr>
                                      <p:tavLst>
                                        <p:tav tm="0">
                                          <p:val>
                                            <p:fltVal val="0.000000"/>
                                          </p:val>
                                        </p:tav>
                                        <p:tav tm="100000">
                                          <p:val>
                                            <p:strVal val="#ppt_w"/>
                                          </p:val>
                                        </p:tav>
                                      </p:tavLst>
                                    </p:anim>
                                    <p:anim calcmode="lin" valueType="num">
                                      <p:cBhvr>
                                        <p:cTn id="74" dur="500" fill="hold"/>
                                        <p:tgtEl>
                                          <p:spTgt spid="83989"/>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8" fill="hold" grpId="0" nodeType="clickEffect">
                                  <p:stCondLst>
                                    <p:cond delay="0"/>
                                  </p:stCondLst>
                                  <p:childTnLst>
                                    <p:set>
                                      <p:cBhvr>
                                        <p:cTn id="78" dur="1" fill="hold">
                                          <p:stCondLst>
                                            <p:cond delay="0"/>
                                          </p:stCondLst>
                                        </p:cTn>
                                        <p:tgtEl>
                                          <p:spTgt spid="83988"/>
                                        </p:tgtEl>
                                        <p:attrNameLst>
                                          <p:attrName>style.visibility</p:attrName>
                                        </p:attrNameLst>
                                      </p:cBhvr>
                                      <p:to>
                                        <p:strVal val="visible"/>
                                      </p:to>
                                    </p:set>
                                    <p:anim calcmode="lin" valueType="num">
                                      <p:cBhvr>
                                        <p:cTn id="79" dur="500" fill="hold"/>
                                        <p:tgtEl>
                                          <p:spTgt spid="83988"/>
                                        </p:tgtEl>
                                        <p:attrNameLst>
                                          <p:attrName>ppt_x</p:attrName>
                                        </p:attrNameLst>
                                      </p:cBhvr>
                                      <p:tavLst>
                                        <p:tav tm="0">
                                          <p:val>
                                            <p:strVal val="#ppt_x-#ppt_w/2"/>
                                          </p:val>
                                        </p:tav>
                                        <p:tav tm="100000">
                                          <p:val>
                                            <p:strVal val="#ppt_x"/>
                                          </p:val>
                                        </p:tav>
                                      </p:tavLst>
                                    </p:anim>
                                    <p:anim calcmode="lin" valueType="num">
                                      <p:cBhvr>
                                        <p:cTn id="80" dur="500" fill="hold"/>
                                        <p:tgtEl>
                                          <p:spTgt spid="83988"/>
                                        </p:tgtEl>
                                        <p:attrNameLst>
                                          <p:attrName>ppt_y</p:attrName>
                                        </p:attrNameLst>
                                      </p:cBhvr>
                                      <p:tavLst>
                                        <p:tav tm="0">
                                          <p:val>
                                            <p:strVal val="#ppt_y"/>
                                          </p:val>
                                        </p:tav>
                                        <p:tav tm="100000">
                                          <p:val>
                                            <p:strVal val="#ppt_y"/>
                                          </p:val>
                                        </p:tav>
                                      </p:tavLst>
                                    </p:anim>
                                    <p:anim calcmode="lin" valueType="num">
                                      <p:cBhvr>
                                        <p:cTn id="81" dur="500" fill="hold"/>
                                        <p:tgtEl>
                                          <p:spTgt spid="83988"/>
                                        </p:tgtEl>
                                        <p:attrNameLst>
                                          <p:attrName>ppt_w</p:attrName>
                                        </p:attrNameLst>
                                      </p:cBhvr>
                                      <p:tavLst>
                                        <p:tav tm="0">
                                          <p:val>
                                            <p:fltVal val="0.000000"/>
                                          </p:val>
                                        </p:tav>
                                        <p:tav tm="100000">
                                          <p:val>
                                            <p:strVal val="#ppt_w"/>
                                          </p:val>
                                        </p:tav>
                                      </p:tavLst>
                                    </p:anim>
                                    <p:anim calcmode="lin" valueType="num">
                                      <p:cBhvr>
                                        <p:cTn id="82" dur="500" fill="hold"/>
                                        <p:tgtEl>
                                          <p:spTgt spid="83988"/>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grpId="0" nodeType="clickEffect">
                                  <p:stCondLst>
                                    <p:cond delay="0"/>
                                  </p:stCondLst>
                                  <p:childTnLst>
                                    <p:set>
                                      <p:cBhvr>
                                        <p:cTn id="86" dur="1" fill="hold">
                                          <p:stCondLst>
                                            <p:cond delay="0"/>
                                          </p:stCondLst>
                                        </p:cTn>
                                        <p:tgtEl>
                                          <p:spTgt spid="83990"/>
                                        </p:tgtEl>
                                        <p:attrNameLst>
                                          <p:attrName>style.visibility</p:attrName>
                                        </p:attrNameLst>
                                      </p:cBhvr>
                                      <p:to>
                                        <p:strVal val="visible"/>
                                      </p:to>
                                    </p:set>
                                    <p:anim calcmode="lin" valueType="num">
                                      <p:cBhvr>
                                        <p:cTn id="87" dur="500" fill="hold"/>
                                        <p:tgtEl>
                                          <p:spTgt spid="83990"/>
                                        </p:tgtEl>
                                        <p:attrNameLst>
                                          <p:attrName>ppt_x</p:attrName>
                                        </p:attrNameLst>
                                      </p:cBhvr>
                                      <p:tavLst>
                                        <p:tav tm="0">
                                          <p:val>
                                            <p:strVal val="#ppt_x-#ppt_w/2"/>
                                          </p:val>
                                        </p:tav>
                                        <p:tav tm="100000">
                                          <p:val>
                                            <p:strVal val="#ppt_x"/>
                                          </p:val>
                                        </p:tav>
                                      </p:tavLst>
                                    </p:anim>
                                    <p:anim calcmode="lin" valueType="num">
                                      <p:cBhvr>
                                        <p:cTn id="88" dur="500" fill="hold"/>
                                        <p:tgtEl>
                                          <p:spTgt spid="83990"/>
                                        </p:tgtEl>
                                        <p:attrNameLst>
                                          <p:attrName>ppt_y</p:attrName>
                                        </p:attrNameLst>
                                      </p:cBhvr>
                                      <p:tavLst>
                                        <p:tav tm="0">
                                          <p:val>
                                            <p:strVal val="#ppt_y"/>
                                          </p:val>
                                        </p:tav>
                                        <p:tav tm="100000">
                                          <p:val>
                                            <p:strVal val="#ppt_y"/>
                                          </p:val>
                                        </p:tav>
                                      </p:tavLst>
                                    </p:anim>
                                    <p:anim calcmode="lin" valueType="num">
                                      <p:cBhvr>
                                        <p:cTn id="89" dur="500" fill="hold"/>
                                        <p:tgtEl>
                                          <p:spTgt spid="83990"/>
                                        </p:tgtEl>
                                        <p:attrNameLst>
                                          <p:attrName>ppt_w</p:attrName>
                                        </p:attrNameLst>
                                      </p:cBhvr>
                                      <p:tavLst>
                                        <p:tav tm="0">
                                          <p:val>
                                            <p:fltVal val="0.000000"/>
                                          </p:val>
                                        </p:tav>
                                        <p:tav tm="100000">
                                          <p:val>
                                            <p:strVal val="#ppt_w"/>
                                          </p:val>
                                        </p:tav>
                                      </p:tavLst>
                                    </p:anim>
                                    <p:anim calcmode="lin" valueType="num">
                                      <p:cBhvr>
                                        <p:cTn id="90" dur="500" fill="hold"/>
                                        <p:tgtEl>
                                          <p:spTgt spid="83990"/>
                                        </p:tgtEl>
                                        <p:attrNameLst>
                                          <p:attrName>ppt_h</p:attrName>
                                        </p:attrNameLst>
                                      </p:cBhvr>
                                      <p:tavLst>
                                        <p:tav tm="0">
                                          <p:val>
                                            <p:strVal val="#ppt_h"/>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8" fill="hold" grpId="0" nodeType="clickEffect">
                                  <p:stCondLst>
                                    <p:cond delay="0"/>
                                  </p:stCondLst>
                                  <p:childTnLst>
                                    <p:set>
                                      <p:cBhvr>
                                        <p:cTn id="94" dur="1" fill="hold">
                                          <p:stCondLst>
                                            <p:cond delay="0"/>
                                          </p:stCondLst>
                                        </p:cTn>
                                        <p:tgtEl>
                                          <p:spTgt spid="83991"/>
                                        </p:tgtEl>
                                        <p:attrNameLst>
                                          <p:attrName>style.visibility</p:attrName>
                                        </p:attrNameLst>
                                      </p:cBhvr>
                                      <p:to>
                                        <p:strVal val="visible"/>
                                      </p:to>
                                    </p:set>
                                    <p:anim calcmode="lin" valueType="num">
                                      <p:cBhvr>
                                        <p:cTn id="95" dur="500" fill="hold"/>
                                        <p:tgtEl>
                                          <p:spTgt spid="83991"/>
                                        </p:tgtEl>
                                        <p:attrNameLst>
                                          <p:attrName>ppt_x</p:attrName>
                                        </p:attrNameLst>
                                      </p:cBhvr>
                                      <p:tavLst>
                                        <p:tav tm="0">
                                          <p:val>
                                            <p:strVal val="#ppt_x-#ppt_w/2"/>
                                          </p:val>
                                        </p:tav>
                                        <p:tav tm="100000">
                                          <p:val>
                                            <p:strVal val="#ppt_x"/>
                                          </p:val>
                                        </p:tav>
                                      </p:tavLst>
                                    </p:anim>
                                    <p:anim calcmode="lin" valueType="num">
                                      <p:cBhvr>
                                        <p:cTn id="96" dur="500" fill="hold"/>
                                        <p:tgtEl>
                                          <p:spTgt spid="83991"/>
                                        </p:tgtEl>
                                        <p:attrNameLst>
                                          <p:attrName>ppt_y</p:attrName>
                                        </p:attrNameLst>
                                      </p:cBhvr>
                                      <p:tavLst>
                                        <p:tav tm="0">
                                          <p:val>
                                            <p:strVal val="#ppt_y"/>
                                          </p:val>
                                        </p:tav>
                                        <p:tav tm="100000">
                                          <p:val>
                                            <p:strVal val="#ppt_y"/>
                                          </p:val>
                                        </p:tav>
                                      </p:tavLst>
                                    </p:anim>
                                    <p:anim calcmode="lin" valueType="num">
                                      <p:cBhvr>
                                        <p:cTn id="97" dur="500" fill="hold"/>
                                        <p:tgtEl>
                                          <p:spTgt spid="83991"/>
                                        </p:tgtEl>
                                        <p:attrNameLst>
                                          <p:attrName>ppt_w</p:attrName>
                                        </p:attrNameLst>
                                      </p:cBhvr>
                                      <p:tavLst>
                                        <p:tav tm="0">
                                          <p:val>
                                            <p:fltVal val="0.000000"/>
                                          </p:val>
                                        </p:tav>
                                        <p:tav tm="100000">
                                          <p:val>
                                            <p:strVal val="#ppt_w"/>
                                          </p:val>
                                        </p:tav>
                                      </p:tavLst>
                                    </p:anim>
                                    <p:anim calcmode="lin" valueType="num">
                                      <p:cBhvr>
                                        <p:cTn id="98" dur="500" fill="hold"/>
                                        <p:tgtEl>
                                          <p:spTgt spid="83991"/>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17" presetClass="entr" presetSubtype="8" fill="hold" grpId="0" nodeType="clickEffect">
                                  <p:stCondLst>
                                    <p:cond delay="0"/>
                                  </p:stCondLst>
                                  <p:childTnLst>
                                    <p:set>
                                      <p:cBhvr>
                                        <p:cTn id="102" dur="1" fill="hold">
                                          <p:stCondLst>
                                            <p:cond delay="0"/>
                                          </p:stCondLst>
                                        </p:cTn>
                                        <p:tgtEl>
                                          <p:spTgt spid="83992"/>
                                        </p:tgtEl>
                                        <p:attrNameLst>
                                          <p:attrName>style.visibility</p:attrName>
                                        </p:attrNameLst>
                                      </p:cBhvr>
                                      <p:to>
                                        <p:strVal val="visible"/>
                                      </p:to>
                                    </p:set>
                                    <p:anim calcmode="lin" valueType="num">
                                      <p:cBhvr>
                                        <p:cTn id="103" dur="500" fill="hold"/>
                                        <p:tgtEl>
                                          <p:spTgt spid="83992"/>
                                        </p:tgtEl>
                                        <p:attrNameLst>
                                          <p:attrName>ppt_x</p:attrName>
                                        </p:attrNameLst>
                                      </p:cBhvr>
                                      <p:tavLst>
                                        <p:tav tm="0">
                                          <p:val>
                                            <p:strVal val="#ppt_x-#ppt_w/2"/>
                                          </p:val>
                                        </p:tav>
                                        <p:tav tm="100000">
                                          <p:val>
                                            <p:strVal val="#ppt_x"/>
                                          </p:val>
                                        </p:tav>
                                      </p:tavLst>
                                    </p:anim>
                                    <p:anim calcmode="lin" valueType="num">
                                      <p:cBhvr>
                                        <p:cTn id="104" dur="500" fill="hold"/>
                                        <p:tgtEl>
                                          <p:spTgt spid="83992"/>
                                        </p:tgtEl>
                                        <p:attrNameLst>
                                          <p:attrName>ppt_y</p:attrName>
                                        </p:attrNameLst>
                                      </p:cBhvr>
                                      <p:tavLst>
                                        <p:tav tm="0">
                                          <p:val>
                                            <p:strVal val="#ppt_y"/>
                                          </p:val>
                                        </p:tav>
                                        <p:tav tm="100000">
                                          <p:val>
                                            <p:strVal val="#ppt_y"/>
                                          </p:val>
                                        </p:tav>
                                      </p:tavLst>
                                    </p:anim>
                                    <p:anim calcmode="lin" valueType="num">
                                      <p:cBhvr>
                                        <p:cTn id="105" dur="500" fill="hold"/>
                                        <p:tgtEl>
                                          <p:spTgt spid="83992"/>
                                        </p:tgtEl>
                                        <p:attrNameLst>
                                          <p:attrName>ppt_w</p:attrName>
                                        </p:attrNameLst>
                                      </p:cBhvr>
                                      <p:tavLst>
                                        <p:tav tm="0">
                                          <p:val>
                                            <p:fltVal val="0.000000"/>
                                          </p:val>
                                        </p:tav>
                                        <p:tav tm="100000">
                                          <p:val>
                                            <p:strVal val="#ppt_w"/>
                                          </p:val>
                                        </p:tav>
                                      </p:tavLst>
                                    </p:anim>
                                    <p:anim calcmode="lin" valueType="num">
                                      <p:cBhvr>
                                        <p:cTn id="106" dur="500" fill="hold"/>
                                        <p:tgtEl>
                                          <p:spTgt spid="83992"/>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7" presetClass="entr" presetSubtype="8" fill="hold" grpId="0" nodeType="clickEffect">
                                  <p:stCondLst>
                                    <p:cond delay="0"/>
                                  </p:stCondLst>
                                  <p:childTnLst>
                                    <p:set>
                                      <p:cBhvr>
                                        <p:cTn id="110" dur="1" fill="hold">
                                          <p:stCondLst>
                                            <p:cond delay="0"/>
                                          </p:stCondLst>
                                        </p:cTn>
                                        <p:tgtEl>
                                          <p:spTgt spid="83993"/>
                                        </p:tgtEl>
                                        <p:attrNameLst>
                                          <p:attrName>style.visibility</p:attrName>
                                        </p:attrNameLst>
                                      </p:cBhvr>
                                      <p:to>
                                        <p:strVal val="visible"/>
                                      </p:to>
                                    </p:set>
                                    <p:anim calcmode="lin" valueType="num">
                                      <p:cBhvr>
                                        <p:cTn id="111" dur="500" fill="hold"/>
                                        <p:tgtEl>
                                          <p:spTgt spid="83993"/>
                                        </p:tgtEl>
                                        <p:attrNameLst>
                                          <p:attrName>ppt_x</p:attrName>
                                        </p:attrNameLst>
                                      </p:cBhvr>
                                      <p:tavLst>
                                        <p:tav tm="0">
                                          <p:val>
                                            <p:strVal val="#ppt_x-#ppt_w/2"/>
                                          </p:val>
                                        </p:tav>
                                        <p:tav tm="100000">
                                          <p:val>
                                            <p:strVal val="#ppt_x"/>
                                          </p:val>
                                        </p:tav>
                                      </p:tavLst>
                                    </p:anim>
                                    <p:anim calcmode="lin" valueType="num">
                                      <p:cBhvr>
                                        <p:cTn id="112" dur="500" fill="hold"/>
                                        <p:tgtEl>
                                          <p:spTgt spid="83993"/>
                                        </p:tgtEl>
                                        <p:attrNameLst>
                                          <p:attrName>ppt_y</p:attrName>
                                        </p:attrNameLst>
                                      </p:cBhvr>
                                      <p:tavLst>
                                        <p:tav tm="0">
                                          <p:val>
                                            <p:strVal val="#ppt_y"/>
                                          </p:val>
                                        </p:tav>
                                        <p:tav tm="100000">
                                          <p:val>
                                            <p:strVal val="#ppt_y"/>
                                          </p:val>
                                        </p:tav>
                                      </p:tavLst>
                                    </p:anim>
                                    <p:anim calcmode="lin" valueType="num">
                                      <p:cBhvr>
                                        <p:cTn id="113" dur="500" fill="hold"/>
                                        <p:tgtEl>
                                          <p:spTgt spid="83993"/>
                                        </p:tgtEl>
                                        <p:attrNameLst>
                                          <p:attrName>ppt_w</p:attrName>
                                        </p:attrNameLst>
                                      </p:cBhvr>
                                      <p:tavLst>
                                        <p:tav tm="0">
                                          <p:val>
                                            <p:fltVal val="0.000000"/>
                                          </p:val>
                                        </p:tav>
                                        <p:tav tm="100000">
                                          <p:val>
                                            <p:strVal val="#ppt_w"/>
                                          </p:val>
                                        </p:tav>
                                      </p:tavLst>
                                    </p:anim>
                                    <p:anim calcmode="lin" valueType="num">
                                      <p:cBhvr>
                                        <p:cTn id="114" dur="500" fill="hold"/>
                                        <p:tgtEl>
                                          <p:spTgt spid="83993"/>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17" presetClass="entr" presetSubtype="8" fill="hold" grpId="0" nodeType="clickEffect">
                                  <p:stCondLst>
                                    <p:cond delay="0"/>
                                  </p:stCondLst>
                                  <p:childTnLst>
                                    <p:set>
                                      <p:cBhvr>
                                        <p:cTn id="118" dur="1" fill="hold">
                                          <p:stCondLst>
                                            <p:cond delay="0"/>
                                          </p:stCondLst>
                                        </p:cTn>
                                        <p:tgtEl>
                                          <p:spTgt spid="83994"/>
                                        </p:tgtEl>
                                        <p:attrNameLst>
                                          <p:attrName>style.visibility</p:attrName>
                                        </p:attrNameLst>
                                      </p:cBhvr>
                                      <p:to>
                                        <p:strVal val="visible"/>
                                      </p:to>
                                    </p:set>
                                    <p:anim calcmode="lin" valueType="num">
                                      <p:cBhvr>
                                        <p:cTn id="119" dur="500" fill="hold"/>
                                        <p:tgtEl>
                                          <p:spTgt spid="83994"/>
                                        </p:tgtEl>
                                        <p:attrNameLst>
                                          <p:attrName>ppt_x</p:attrName>
                                        </p:attrNameLst>
                                      </p:cBhvr>
                                      <p:tavLst>
                                        <p:tav tm="0">
                                          <p:val>
                                            <p:strVal val="#ppt_x-#ppt_w/2"/>
                                          </p:val>
                                        </p:tav>
                                        <p:tav tm="100000">
                                          <p:val>
                                            <p:strVal val="#ppt_x"/>
                                          </p:val>
                                        </p:tav>
                                      </p:tavLst>
                                    </p:anim>
                                    <p:anim calcmode="lin" valueType="num">
                                      <p:cBhvr>
                                        <p:cTn id="120" dur="500" fill="hold"/>
                                        <p:tgtEl>
                                          <p:spTgt spid="83994"/>
                                        </p:tgtEl>
                                        <p:attrNameLst>
                                          <p:attrName>ppt_y</p:attrName>
                                        </p:attrNameLst>
                                      </p:cBhvr>
                                      <p:tavLst>
                                        <p:tav tm="0">
                                          <p:val>
                                            <p:strVal val="#ppt_y"/>
                                          </p:val>
                                        </p:tav>
                                        <p:tav tm="100000">
                                          <p:val>
                                            <p:strVal val="#ppt_y"/>
                                          </p:val>
                                        </p:tav>
                                      </p:tavLst>
                                    </p:anim>
                                    <p:anim calcmode="lin" valueType="num">
                                      <p:cBhvr>
                                        <p:cTn id="121" dur="500" fill="hold"/>
                                        <p:tgtEl>
                                          <p:spTgt spid="83994"/>
                                        </p:tgtEl>
                                        <p:attrNameLst>
                                          <p:attrName>ppt_w</p:attrName>
                                        </p:attrNameLst>
                                      </p:cBhvr>
                                      <p:tavLst>
                                        <p:tav tm="0">
                                          <p:val>
                                            <p:fltVal val="0.000000"/>
                                          </p:val>
                                        </p:tav>
                                        <p:tav tm="100000">
                                          <p:val>
                                            <p:strVal val="#ppt_w"/>
                                          </p:val>
                                        </p:tav>
                                      </p:tavLst>
                                    </p:anim>
                                    <p:anim calcmode="lin" valueType="num">
                                      <p:cBhvr>
                                        <p:cTn id="122" dur="500" fill="hold"/>
                                        <p:tgtEl>
                                          <p:spTgt spid="839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7" grpId="0"/>
      <p:bldP spid="83979" grpId="0"/>
      <p:bldP spid="83980" grpId="0"/>
      <p:bldP spid="83981" grpId="0"/>
      <p:bldP spid="83982" grpId="0"/>
      <p:bldP spid="83983" grpId="0" animBg="1"/>
      <p:bldP spid="83987" grpId="0"/>
      <p:bldP spid="83988" grpId="0"/>
      <p:bldP spid="83989" grpId="0"/>
      <p:bldP spid="83990" grpId="0"/>
      <p:bldP spid="83991" grpId="0"/>
      <p:bldP spid="83992" grpId="0"/>
      <p:bldP spid="83993" grpId="0"/>
      <p:bldP spid="8399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1"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052"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053"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054"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055"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056"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057"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83977" name="Text Box 9"/>
          <p:cNvSpPr txBox="1"/>
          <p:nvPr/>
        </p:nvSpPr>
        <p:spPr>
          <a:xfrm>
            <a:off x="457200" y="1309688"/>
            <a:ext cx="2895600" cy="519112"/>
          </a:xfrm>
          <a:prstGeom prst="rect">
            <a:avLst/>
          </a:prstGeom>
          <a:noFill/>
          <a:ln w="9525">
            <a:noFill/>
          </a:ln>
        </p:spPr>
        <p:txBody>
          <a:bodyPr>
            <a:spAutoFit/>
          </a:bodyPr>
          <a:p>
            <a:pPr eaLnBrk="1" hangingPunct="1"/>
            <a:r>
              <a:rPr lang="zh-CN" altLang="x-none" sz="2800" dirty="0">
                <a:latin typeface="Arial" panose="020B0604020202020204" pitchFamily="34" charset="0"/>
              </a:rPr>
              <a:t>切削速度</a:t>
            </a:r>
            <a:r>
              <a:rPr lang="zh-CN" altLang="en-US" sz="2800" dirty="0">
                <a:latin typeface="Arial" panose="020B0604020202020204" pitchFamily="34" charset="0"/>
              </a:rPr>
              <a:t> </a:t>
            </a:r>
            <a:r>
              <a:rPr lang="en-US" altLang="zh-CN" sz="2800" dirty="0">
                <a:latin typeface="Arial" panose="020B0604020202020204" pitchFamily="34" charset="0"/>
              </a:rPr>
              <a:t>v</a:t>
            </a:r>
            <a:r>
              <a:rPr lang="zh-CN" altLang="zh-CN" sz="2800" dirty="0">
                <a:latin typeface="Arial" panose="020B0604020202020204" pitchFamily="34" charset="0"/>
              </a:rPr>
              <a:t>：</a:t>
            </a:r>
            <a:endParaRPr lang="zh-CN" altLang="zh-CN" sz="2800" dirty="0">
              <a:latin typeface="Arial" panose="020B0604020202020204" pitchFamily="34" charset="0"/>
            </a:endParaRPr>
          </a:p>
        </p:txBody>
      </p:sp>
      <p:sp>
        <p:nvSpPr>
          <p:cNvPr id="2059" name="Text Box 10"/>
          <p:cNvSpPr txBox="1"/>
          <p:nvPr/>
        </p:nvSpPr>
        <p:spPr>
          <a:xfrm>
            <a:off x="0" y="-46037"/>
            <a:ext cx="2978150" cy="762000"/>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切削三要素</a:t>
            </a:r>
            <a:endParaRPr lang="zh-CN" altLang="x-none" sz="4400" dirty="0">
              <a:solidFill>
                <a:schemeClr val="bg1"/>
              </a:solidFill>
              <a:latin typeface="Times New Roman" panose="02020603050405020304" pitchFamily="18" charset="0"/>
            </a:endParaRPr>
          </a:p>
        </p:txBody>
      </p:sp>
      <p:sp>
        <p:nvSpPr>
          <p:cNvPr id="83979" name="Text Box 11"/>
          <p:cNvSpPr txBox="1"/>
          <p:nvPr/>
        </p:nvSpPr>
        <p:spPr>
          <a:xfrm>
            <a:off x="381000" y="1828800"/>
            <a:ext cx="2438400" cy="519113"/>
          </a:xfrm>
          <a:prstGeom prst="rect">
            <a:avLst/>
          </a:prstGeom>
          <a:noFill/>
          <a:ln w="57150">
            <a:noFill/>
          </a:ln>
        </p:spPr>
        <p:txBody>
          <a:bodyPr>
            <a:spAutoFit/>
          </a:bodyPr>
          <a:p>
            <a:pPr algn="ctr" eaLnBrk="1" hangingPunct="1">
              <a:spcBef>
                <a:spcPct val="50000"/>
              </a:spcBef>
            </a:pPr>
            <a:r>
              <a:rPr lang="zh-CN" altLang="en-US" sz="2800" dirty="0">
                <a:latin typeface="Times New Roman" panose="02020603050405020304" pitchFamily="18" charset="0"/>
              </a:rPr>
              <a:t>进   给  量 </a:t>
            </a:r>
            <a:r>
              <a:rPr lang="en-US" altLang="zh-CN" sz="2800" dirty="0">
                <a:latin typeface="Times New Roman" panose="02020603050405020304" pitchFamily="18" charset="0"/>
              </a:rPr>
              <a:t>f：</a:t>
            </a:r>
            <a:endParaRPr lang="en-US" altLang="zh-CN" sz="2800" dirty="0">
              <a:latin typeface="Times New Roman" panose="02020603050405020304" pitchFamily="18" charset="0"/>
            </a:endParaRPr>
          </a:p>
        </p:txBody>
      </p:sp>
      <p:sp>
        <p:nvSpPr>
          <p:cNvPr id="83980" name="Text Box 12"/>
          <p:cNvSpPr txBox="1"/>
          <p:nvPr/>
        </p:nvSpPr>
        <p:spPr>
          <a:xfrm>
            <a:off x="533400" y="2362200"/>
            <a:ext cx="4953000" cy="519113"/>
          </a:xfrm>
          <a:prstGeom prst="rect">
            <a:avLst/>
          </a:prstGeom>
          <a:noFill/>
          <a:ln w="9525">
            <a:noFill/>
          </a:ln>
        </p:spPr>
        <p:txBody>
          <a:bodyPr>
            <a:spAutoFit/>
          </a:bodyPr>
          <a:p>
            <a:pPr eaLnBrk="1" hangingPunct="1">
              <a:spcBef>
                <a:spcPct val="50000"/>
              </a:spcBef>
            </a:pPr>
            <a:r>
              <a:rPr lang="zh-CN" altLang="en-US" sz="2800" dirty="0">
                <a:latin typeface="Times New Roman" panose="02020603050405020304" pitchFamily="18" charset="0"/>
              </a:rPr>
              <a:t>背吃刀量</a:t>
            </a:r>
            <a:r>
              <a:rPr lang="en-US" altLang="zh-CN" sz="2800" dirty="0">
                <a:latin typeface="Times New Roman" panose="02020603050405020304" pitchFamily="18" charset="0"/>
                <a:cs typeface="Arial" panose="020B0604020202020204" pitchFamily="34" charset="0"/>
              </a:rPr>
              <a:t>a</a:t>
            </a:r>
            <a:r>
              <a:rPr lang="en-US" altLang="zh-CN" sz="2800" baseline="-25000" dirty="0">
                <a:latin typeface="Times New Roman" panose="02020603050405020304" pitchFamily="18" charset="0"/>
                <a:cs typeface="Arial" panose="020B0604020202020204" pitchFamily="34" charset="0"/>
              </a:rPr>
              <a:t>p</a:t>
            </a:r>
            <a:r>
              <a:rPr lang="en-US" altLang="zh-CN" sz="2800" dirty="0">
                <a:latin typeface="Times New Roman" panose="02020603050405020304" pitchFamily="18" charset="0"/>
              </a:rPr>
              <a:t>：</a:t>
            </a:r>
            <a:endParaRPr lang="en-US" altLang="zh-CN" sz="2800" dirty="0">
              <a:latin typeface="Times New Roman" panose="02020603050405020304" pitchFamily="18" charset="0"/>
            </a:endParaRPr>
          </a:p>
        </p:txBody>
      </p:sp>
      <p:sp>
        <p:nvSpPr>
          <p:cNvPr id="83981" name="Text Box 13"/>
          <p:cNvSpPr txBox="1"/>
          <p:nvPr/>
        </p:nvSpPr>
        <p:spPr>
          <a:xfrm>
            <a:off x="2514600" y="1843088"/>
            <a:ext cx="5486400" cy="519112"/>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工件转一转刀具移动的距离。</a:t>
            </a:r>
            <a:endParaRPr lang="zh-CN" altLang="en-US" sz="2800" dirty="0">
              <a:latin typeface="Times New Roman" panose="02020603050405020304" pitchFamily="18" charset="0"/>
            </a:endParaRPr>
          </a:p>
        </p:txBody>
      </p:sp>
      <p:sp>
        <p:nvSpPr>
          <p:cNvPr id="83982" name="Text Box 14"/>
          <p:cNvSpPr txBox="1"/>
          <p:nvPr/>
        </p:nvSpPr>
        <p:spPr>
          <a:xfrm>
            <a:off x="2514600" y="2362200"/>
            <a:ext cx="7239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已加工表面和待加工表面的垂直距离。</a:t>
            </a:r>
            <a:endParaRPr lang="zh-CN" altLang="en-US" sz="2800" dirty="0">
              <a:latin typeface="Times New Roman" panose="02020603050405020304" pitchFamily="18" charset="0"/>
            </a:endParaRPr>
          </a:p>
        </p:txBody>
      </p:sp>
      <p:sp>
        <p:nvSpPr>
          <p:cNvPr id="83983" name="Text Box 15"/>
          <p:cNvSpPr txBox="1"/>
          <p:nvPr/>
        </p:nvSpPr>
        <p:spPr>
          <a:xfrm>
            <a:off x="609600" y="3048000"/>
            <a:ext cx="7391400" cy="576263"/>
          </a:xfrm>
          <a:prstGeom prst="rect">
            <a:avLst/>
          </a:prstGeom>
          <a:noFill/>
          <a:ln w="57150" cap="flat" cmpd="sng">
            <a:solidFill>
              <a:srgbClr val="FF0000"/>
            </a:solidFill>
            <a:prstDash val="solid"/>
            <a:miter/>
            <a:headEnd type="none" w="med" len="med"/>
            <a:tailEnd type="none" w="med" len="med"/>
          </a:ln>
        </p:spPr>
        <p:txBody>
          <a:bodyPr>
            <a:spAutoFit/>
          </a:bodyPr>
          <a:p>
            <a:pPr eaLnBrk="1" hangingPunct="1">
              <a:spcBef>
                <a:spcPct val="50000"/>
              </a:spcBef>
            </a:pPr>
            <a:r>
              <a:rPr lang="zh-CN" altLang="en-US" sz="2800" dirty="0">
                <a:latin typeface="Times New Roman" panose="02020603050405020304" pitchFamily="18" charset="0"/>
              </a:rPr>
              <a:t>车削</a:t>
            </a:r>
            <a:r>
              <a:rPr lang="en-US" altLang="zh-CN" sz="2800" dirty="0">
                <a:latin typeface="Times New Roman" panose="02020603050405020304" pitchFamily="18" charset="0"/>
                <a:cs typeface="Times New Roman" panose="02020603050405020304" pitchFamily="18" charset="0"/>
              </a:rPr>
              <a:t>Φ50</a:t>
            </a:r>
            <a:r>
              <a:rPr lang="zh-CN" altLang="en-US" sz="2800" dirty="0">
                <a:latin typeface="Times New Roman" panose="02020603050405020304" pitchFamily="18" charset="0"/>
              </a:rPr>
              <a:t>外圆45</a:t>
            </a:r>
            <a:r>
              <a:rPr lang="zh-CN" altLang="en-US" sz="2800" baseline="30000" dirty="0">
                <a:latin typeface="Times New Roman" panose="02020603050405020304" pitchFamily="18" charset="0"/>
              </a:rPr>
              <a:t>#</a:t>
            </a:r>
            <a:r>
              <a:rPr lang="zh-CN" altLang="en-US" sz="2800" dirty="0">
                <a:latin typeface="Times New Roman" panose="02020603050405020304" pitchFamily="18" charset="0"/>
              </a:rPr>
              <a:t>钢粗精车参考切削三要素：</a:t>
            </a:r>
            <a:endParaRPr lang="en-US" altLang="zh-CN" sz="2800" dirty="0">
              <a:latin typeface="Times New Roman" panose="02020603050405020304" pitchFamily="18" charset="0"/>
            </a:endParaRPr>
          </a:p>
        </p:txBody>
      </p:sp>
      <p:grpSp>
        <p:nvGrpSpPr>
          <p:cNvPr id="2" name="Group 16"/>
          <p:cNvGrpSpPr/>
          <p:nvPr/>
        </p:nvGrpSpPr>
        <p:grpSpPr>
          <a:xfrm>
            <a:off x="457200" y="3595688"/>
            <a:ext cx="7010400" cy="595312"/>
            <a:chOff x="288" y="2208"/>
            <a:chExt cx="4416" cy="375"/>
          </a:xfrm>
        </p:grpSpPr>
        <p:sp>
          <p:nvSpPr>
            <p:cNvPr id="2085" name="Text Box 17"/>
            <p:cNvSpPr txBox="1"/>
            <p:nvPr/>
          </p:nvSpPr>
          <p:spPr>
            <a:xfrm>
              <a:off x="288" y="2208"/>
              <a:ext cx="1632" cy="327"/>
            </a:xfrm>
            <a:prstGeom prst="rect">
              <a:avLst/>
            </a:prstGeom>
            <a:noFill/>
            <a:ln w="57150">
              <a:noFill/>
            </a:ln>
          </p:spPr>
          <p:txBody>
            <a:bodyPr>
              <a:spAutoFit/>
            </a:bodyPr>
            <a:p>
              <a:pPr algn="ctr" eaLnBrk="1" hangingPunct="1">
                <a:spcBef>
                  <a:spcPct val="50000"/>
                </a:spcBef>
              </a:pPr>
              <a:r>
                <a:rPr lang="zh-CN" altLang="en-US" sz="2800" dirty="0">
                  <a:solidFill>
                    <a:srgbClr val="D20EB6"/>
                  </a:solidFill>
                  <a:latin typeface="Times New Roman" panose="02020603050405020304" pitchFamily="18" charset="0"/>
                </a:rPr>
                <a:t>粗车</a:t>
              </a:r>
              <a:endParaRPr lang="zh-CN" altLang="en-US" sz="2800" dirty="0">
                <a:solidFill>
                  <a:srgbClr val="D20EB6"/>
                </a:solidFill>
                <a:latin typeface="Times New Roman" panose="02020603050405020304" pitchFamily="18" charset="0"/>
              </a:endParaRPr>
            </a:p>
          </p:txBody>
        </p:sp>
        <p:sp>
          <p:nvSpPr>
            <p:cNvPr id="2086" name="Text Box 18"/>
            <p:cNvSpPr txBox="1"/>
            <p:nvPr/>
          </p:nvSpPr>
          <p:spPr>
            <a:xfrm>
              <a:off x="3072" y="2256"/>
              <a:ext cx="1632" cy="327"/>
            </a:xfrm>
            <a:prstGeom prst="rect">
              <a:avLst/>
            </a:prstGeom>
            <a:noFill/>
            <a:ln w="57150">
              <a:noFill/>
            </a:ln>
          </p:spPr>
          <p:txBody>
            <a:bodyPr>
              <a:spAutoFit/>
            </a:bodyPr>
            <a:p>
              <a:pPr algn="ctr" eaLnBrk="1" hangingPunct="1">
                <a:spcBef>
                  <a:spcPct val="50000"/>
                </a:spcBef>
              </a:pPr>
              <a:r>
                <a:rPr lang="zh-CN" altLang="en-US" sz="2800" dirty="0">
                  <a:solidFill>
                    <a:srgbClr val="006600"/>
                  </a:solidFill>
                  <a:latin typeface="Times New Roman" panose="02020603050405020304" pitchFamily="18" charset="0"/>
                </a:rPr>
                <a:t>精车</a:t>
              </a:r>
              <a:endParaRPr lang="zh-CN" altLang="en-US" sz="2800" dirty="0">
                <a:solidFill>
                  <a:srgbClr val="006600"/>
                </a:solidFill>
                <a:latin typeface="Times New Roman" panose="02020603050405020304" pitchFamily="18" charset="0"/>
              </a:endParaRPr>
            </a:p>
          </p:txBody>
        </p:sp>
      </p:grpSp>
      <p:sp>
        <p:nvSpPr>
          <p:cNvPr id="83987" name="Text Box 19"/>
          <p:cNvSpPr txBox="1"/>
          <p:nvPr/>
        </p:nvSpPr>
        <p:spPr>
          <a:xfrm>
            <a:off x="533400" y="4038600"/>
            <a:ext cx="27432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V=60-80m/min</a:t>
            </a:r>
            <a:endParaRPr lang="en-US" altLang="zh-CN" sz="2800" dirty="0">
              <a:solidFill>
                <a:srgbClr val="D20EB6"/>
              </a:solidFill>
              <a:latin typeface="Times New Roman" panose="02020603050405020304" pitchFamily="18" charset="0"/>
            </a:endParaRPr>
          </a:p>
        </p:txBody>
      </p:sp>
      <p:sp>
        <p:nvSpPr>
          <p:cNvPr id="83988" name="Text Box 20"/>
          <p:cNvSpPr txBox="1"/>
          <p:nvPr/>
        </p:nvSpPr>
        <p:spPr>
          <a:xfrm>
            <a:off x="609600" y="4572000"/>
            <a:ext cx="26670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n=500rad/min </a:t>
            </a:r>
            <a:endParaRPr lang="en-US" altLang="zh-CN" sz="2800" dirty="0">
              <a:solidFill>
                <a:srgbClr val="D20EB6"/>
              </a:solidFill>
              <a:latin typeface="Times New Roman" panose="02020603050405020304" pitchFamily="18" charset="0"/>
            </a:endParaRPr>
          </a:p>
        </p:txBody>
      </p:sp>
      <p:sp>
        <p:nvSpPr>
          <p:cNvPr id="83989" name="Text Box 21"/>
          <p:cNvSpPr txBox="1"/>
          <p:nvPr/>
        </p:nvSpPr>
        <p:spPr>
          <a:xfrm>
            <a:off x="4953000" y="4052888"/>
            <a:ext cx="4191000" cy="519112"/>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V=180-200m/min</a:t>
            </a:r>
            <a:endParaRPr lang="en-US" altLang="zh-CN" sz="2800" dirty="0">
              <a:solidFill>
                <a:srgbClr val="006600"/>
              </a:solidFill>
              <a:latin typeface="Times New Roman" panose="02020603050405020304" pitchFamily="18" charset="0"/>
            </a:endParaRPr>
          </a:p>
        </p:txBody>
      </p:sp>
      <p:sp>
        <p:nvSpPr>
          <p:cNvPr id="83990" name="Text Box 22"/>
          <p:cNvSpPr txBox="1"/>
          <p:nvPr/>
        </p:nvSpPr>
        <p:spPr>
          <a:xfrm>
            <a:off x="5029200" y="4572000"/>
            <a:ext cx="2514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n=1200rad/min</a:t>
            </a:r>
            <a:r>
              <a:rPr lang="en-US" altLang="zh-CN" sz="2800" dirty="0">
                <a:latin typeface="Times New Roman" panose="02020603050405020304" pitchFamily="18" charset="0"/>
              </a:rPr>
              <a:t> </a:t>
            </a:r>
            <a:endParaRPr lang="en-US" altLang="zh-CN" sz="2800" dirty="0">
              <a:latin typeface="Times New Roman" panose="02020603050405020304" pitchFamily="18" charset="0"/>
            </a:endParaRPr>
          </a:p>
        </p:txBody>
      </p:sp>
      <p:sp>
        <p:nvSpPr>
          <p:cNvPr id="83991" name="Text Box 23"/>
          <p:cNvSpPr txBox="1"/>
          <p:nvPr/>
        </p:nvSpPr>
        <p:spPr>
          <a:xfrm>
            <a:off x="609600" y="5105400"/>
            <a:ext cx="28194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f=0.35mm/rad</a:t>
            </a:r>
            <a:endParaRPr lang="en-US" altLang="zh-CN" sz="2800" dirty="0">
              <a:solidFill>
                <a:srgbClr val="D20EB6"/>
              </a:solidFill>
              <a:latin typeface="Times New Roman" panose="02020603050405020304" pitchFamily="18" charset="0"/>
            </a:endParaRPr>
          </a:p>
        </p:txBody>
      </p:sp>
      <p:sp>
        <p:nvSpPr>
          <p:cNvPr id="83992" name="Text Box 24"/>
          <p:cNvSpPr txBox="1"/>
          <p:nvPr/>
        </p:nvSpPr>
        <p:spPr>
          <a:xfrm>
            <a:off x="5029200" y="5105400"/>
            <a:ext cx="3276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f=0.09mm/rad</a:t>
            </a:r>
            <a:endParaRPr lang="en-US" altLang="zh-CN" sz="2800" dirty="0">
              <a:solidFill>
                <a:srgbClr val="006600"/>
              </a:solidFill>
              <a:latin typeface="Times New Roman" panose="02020603050405020304" pitchFamily="18" charset="0"/>
            </a:endParaRPr>
          </a:p>
        </p:txBody>
      </p:sp>
      <p:sp>
        <p:nvSpPr>
          <p:cNvPr id="83993" name="Text Box 25"/>
          <p:cNvSpPr txBox="1"/>
          <p:nvPr/>
        </p:nvSpPr>
        <p:spPr>
          <a:xfrm>
            <a:off x="609600" y="5638800"/>
            <a:ext cx="21336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cs typeface="Arial" panose="020B0604020202020204" pitchFamily="34" charset="0"/>
              </a:rPr>
              <a:t>a</a:t>
            </a:r>
            <a:r>
              <a:rPr lang="en-US" altLang="zh-CN" sz="2800" baseline="-25000" dirty="0">
                <a:solidFill>
                  <a:srgbClr val="D20EB6"/>
                </a:solidFill>
                <a:latin typeface="Times New Roman" panose="02020603050405020304" pitchFamily="18" charset="0"/>
                <a:cs typeface="Arial" panose="020B0604020202020204" pitchFamily="34" charset="0"/>
              </a:rPr>
              <a:t>p</a:t>
            </a:r>
            <a:r>
              <a:rPr lang="en-US" altLang="zh-CN" sz="2800" dirty="0">
                <a:solidFill>
                  <a:srgbClr val="D20EB6"/>
                </a:solidFill>
                <a:latin typeface="Times New Roman" panose="02020603050405020304" pitchFamily="18" charset="0"/>
              </a:rPr>
              <a:t> =3-4mm</a:t>
            </a:r>
            <a:endParaRPr lang="en-US" altLang="zh-CN" sz="2800" dirty="0">
              <a:solidFill>
                <a:srgbClr val="D20EB6"/>
              </a:solidFill>
              <a:latin typeface="Times New Roman" panose="02020603050405020304" pitchFamily="18" charset="0"/>
            </a:endParaRPr>
          </a:p>
        </p:txBody>
      </p:sp>
      <p:sp>
        <p:nvSpPr>
          <p:cNvPr id="83994" name="Text Box 26"/>
          <p:cNvSpPr txBox="1"/>
          <p:nvPr/>
        </p:nvSpPr>
        <p:spPr>
          <a:xfrm>
            <a:off x="5029200" y="5638800"/>
            <a:ext cx="28194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cs typeface="Arial" panose="020B0604020202020204" pitchFamily="34" charset="0"/>
              </a:rPr>
              <a:t>a</a:t>
            </a:r>
            <a:r>
              <a:rPr lang="en-US" altLang="zh-CN" sz="2800" baseline="-25000" dirty="0">
                <a:solidFill>
                  <a:srgbClr val="006600"/>
                </a:solidFill>
                <a:latin typeface="Times New Roman" panose="02020603050405020304" pitchFamily="18" charset="0"/>
                <a:cs typeface="Arial" panose="020B0604020202020204" pitchFamily="34" charset="0"/>
              </a:rPr>
              <a:t>p</a:t>
            </a:r>
            <a:r>
              <a:rPr lang="en-US" altLang="zh-CN" sz="2800" dirty="0">
                <a:solidFill>
                  <a:srgbClr val="006600"/>
                </a:solidFill>
                <a:latin typeface="Times New Roman" panose="02020603050405020304" pitchFamily="18" charset="0"/>
              </a:rPr>
              <a:t> =0.15-0.2mm</a:t>
            </a:r>
            <a:endParaRPr lang="en-US" altLang="zh-CN" sz="2800" dirty="0">
              <a:solidFill>
                <a:srgbClr val="006600"/>
              </a:solidFill>
              <a:latin typeface="Times New Roman" panose="02020603050405020304" pitchFamily="18" charset="0"/>
            </a:endParaRPr>
          </a:p>
        </p:txBody>
      </p:sp>
      <p:grpSp>
        <p:nvGrpSpPr>
          <p:cNvPr id="3" name="Group 27"/>
          <p:cNvGrpSpPr/>
          <p:nvPr/>
        </p:nvGrpSpPr>
        <p:grpSpPr>
          <a:xfrm>
            <a:off x="3182938" y="1371600"/>
            <a:ext cx="1312862" cy="609600"/>
            <a:chOff x="1584" y="528"/>
            <a:chExt cx="827" cy="384"/>
          </a:xfrm>
        </p:grpSpPr>
        <p:graphicFrame>
          <p:nvGraphicFramePr>
            <p:cNvPr id="2050" name="Object 28"/>
            <p:cNvGraphicFramePr/>
            <p:nvPr/>
          </p:nvGraphicFramePr>
          <p:xfrm>
            <a:off x="2064" y="528"/>
            <a:ext cx="347" cy="384"/>
          </p:xfrm>
          <a:graphic>
            <a:graphicData uri="http://schemas.openxmlformats.org/presentationml/2006/ole">
              <mc:AlternateContent xmlns:mc="http://schemas.openxmlformats.org/markup-compatibility/2006">
                <mc:Choice xmlns:v="urn:schemas-microsoft-com:vml" Requires="v">
                  <p:oleObj spid="_x0000_s3076" name="" r:id="rId9" imgW="355600" imgH="393065" progId="Equation.DSMT4">
                    <p:embed/>
                  </p:oleObj>
                </mc:Choice>
                <mc:Fallback>
                  <p:oleObj name="" r:id="rId9" imgW="355600" imgH="393065" progId="Equation.DSMT4">
                    <p:embed/>
                    <p:pic>
                      <p:nvPicPr>
                        <p:cNvPr id="0" name="图片 3075"/>
                        <p:cNvPicPr/>
                        <p:nvPr/>
                      </p:nvPicPr>
                      <p:blipFill>
                        <a:blip r:embed="rId10"/>
                        <a:stretch>
                          <a:fillRect/>
                        </a:stretch>
                      </p:blipFill>
                      <p:spPr>
                        <a:xfrm>
                          <a:off x="2064" y="528"/>
                          <a:ext cx="347" cy="384"/>
                        </a:xfrm>
                        <a:prstGeom prst="rect">
                          <a:avLst/>
                        </a:prstGeom>
                        <a:noFill/>
                        <a:ln w="38100">
                          <a:noFill/>
                          <a:miter/>
                        </a:ln>
                      </p:spPr>
                    </p:pic>
                  </p:oleObj>
                </mc:Fallback>
              </mc:AlternateContent>
            </a:graphicData>
          </a:graphic>
        </p:graphicFrame>
        <p:sp>
          <p:nvSpPr>
            <p:cNvPr id="2084" name="Text Box 29"/>
            <p:cNvSpPr txBox="1"/>
            <p:nvPr/>
          </p:nvSpPr>
          <p:spPr>
            <a:xfrm>
              <a:off x="1584" y="537"/>
              <a:ext cx="480" cy="327"/>
            </a:xfrm>
            <a:prstGeom prst="rect">
              <a:avLst/>
            </a:prstGeom>
            <a:noFill/>
            <a:ln w="57150">
              <a:noFill/>
            </a:ln>
          </p:spPr>
          <p:txBody>
            <a:bodyPr>
              <a:spAutoFit/>
            </a:bodyPr>
            <a:p>
              <a:pPr algn="ctr" eaLnBrk="1" hangingPunct="1">
                <a:spcBef>
                  <a:spcPct val="50000"/>
                </a:spcBef>
              </a:pPr>
              <a:r>
                <a:rPr lang="en-US" altLang="zh-CN" sz="2800" dirty="0">
                  <a:latin typeface="Times New Roman" panose="02020603050405020304" pitchFamily="18" charset="0"/>
                </a:rPr>
                <a:t>v=</a:t>
              </a:r>
              <a:endParaRPr lang="en-US" altLang="zh-CN" sz="2800" dirty="0">
                <a:latin typeface="Times New Roman" panose="02020603050405020304" pitchFamily="18" charset="0"/>
              </a:endParaRPr>
            </a:p>
          </p:txBody>
        </p:sp>
      </p:grpSp>
      <p:pic>
        <p:nvPicPr>
          <p:cNvPr id="2075" name="Picture 30" descr="上边框"/>
          <p:cNvPicPr>
            <a:picLocks noChangeAspect="1"/>
          </p:cNvPicPr>
          <p:nvPr/>
        </p:nvPicPr>
        <p:blipFill>
          <a:blip r:embed="rId11">
            <a:clrChange>
              <a:clrFrom>
                <a:srgbClr val="FFFFFF"/>
              </a:clrFrom>
              <a:clrTo>
                <a:srgbClr val="FFFFFF">
                  <a:alpha val="0"/>
                </a:srgbClr>
              </a:clrTo>
            </a:clrChange>
          </a:blip>
          <a:stretch>
            <a:fillRect/>
          </a:stretch>
        </p:blipFill>
        <p:spPr>
          <a:xfrm>
            <a:off x="0" y="-152400"/>
            <a:ext cx="9144000" cy="1866900"/>
          </a:xfrm>
          <a:prstGeom prst="rect">
            <a:avLst/>
          </a:prstGeom>
          <a:noFill/>
          <a:ln w="9525">
            <a:noFill/>
          </a:ln>
        </p:spPr>
      </p:pic>
      <p:grpSp>
        <p:nvGrpSpPr>
          <p:cNvPr id="4" name="Group 31"/>
          <p:cNvGrpSpPr/>
          <p:nvPr/>
        </p:nvGrpSpPr>
        <p:grpSpPr>
          <a:xfrm>
            <a:off x="4419600" y="1447800"/>
            <a:ext cx="2286000" cy="423863"/>
            <a:chOff x="2784" y="912"/>
            <a:chExt cx="1440" cy="267"/>
          </a:xfrm>
        </p:grpSpPr>
        <p:sp>
          <p:nvSpPr>
            <p:cNvPr id="2082" name="Line 32"/>
            <p:cNvSpPr/>
            <p:nvPr/>
          </p:nvSpPr>
          <p:spPr>
            <a:xfrm>
              <a:off x="2784" y="960"/>
              <a:ext cx="432" cy="0"/>
            </a:xfrm>
            <a:prstGeom prst="line">
              <a:avLst/>
            </a:prstGeom>
            <a:ln w="38100" cap="flat" cmpd="sng">
              <a:solidFill>
                <a:srgbClr val="FF0000"/>
              </a:solidFill>
              <a:prstDash val="solid"/>
              <a:headEnd type="arrow" w="med" len="med"/>
              <a:tailEnd type="none" w="med" len="med"/>
            </a:ln>
          </p:spPr>
        </p:sp>
        <p:sp>
          <p:nvSpPr>
            <p:cNvPr id="2083" name="Text Box 33"/>
            <p:cNvSpPr txBox="1"/>
            <p:nvPr/>
          </p:nvSpPr>
          <p:spPr>
            <a:xfrm>
              <a:off x="3216" y="912"/>
              <a:ext cx="1008" cy="267"/>
            </a:xfrm>
            <a:prstGeom prst="rect">
              <a:avLst/>
            </a:prstGeom>
            <a:noFill/>
            <a:ln w="57150" cap="flat" cmpd="sng">
              <a:solidFill>
                <a:srgbClr val="FF33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主轴转速</a:t>
              </a:r>
              <a:endParaRPr lang="zh-CN" altLang="en-US" dirty="0">
                <a:latin typeface="Times New Roman" panose="02020603050405020304" pitchFamily="18" charset="0"/>
              </a:endParaRPr>
            </a:p>
          </p:txBody>
        </p:sp>
      </p:grpSp>
      <p:grpSp>
        <p:nvGrpSpPr>
          <p:cNvPr id="5" name="Group 34"/>
          <p:cNvGrpSpPr/>
          <p:nvPr/>
        </p:nvGrpSpPr>
        <p:grpSpPr>
          <a:xfrm>
            <a:off x="4267200" y="838200"/>
            <a:ext cx="2819400" cy="533400"/>
            <a:chOff x="2688" y="528"/>
            <a:chExt cx="1776" cy="336"/>
          </a:xfrm>
        </p:grpSpPr>
        <p:sp>
          <p:nvSpPr>
            <p:cNvPr id="2079" name="Line 35"/>
            <p:cNvSpPr/>
            <p:nvPr/>
          </p:nvSpPr>
          <p:spPr>
            <a:xfrm flipV="1">
              <a:off x="2688" y="624"/>
              <a:ext cx="0" cy="240"/>
            </a:xfrm>
            <a:prstGeom prst="line">
              <a:avLst/>
            </a:prstGeom>
            <a:ln w="38100" cap="flat" cmpd="sng">
              <a:solidFill>
                <a:srgbClr val="006600"/>
              </a:solidFill>
              <a:prstDash val="solid"/>
              <a:headEnd type="arrow" w="med" len="med"/>
              <a:tailEnd type="none" w="med" len="med"/>
            </a:ln>
          </p:spPr>
        </p:sp>
        <p:sp>
          <p:nvSpPr>
            <p:cNvPr id="2080" name="Line 36"/>
            <p:cNvSpPr/>
            <p:nvPr/>
          </p:nvSpPr>
          <p:spPr>
            <a:xfrm>
              <a:off x="2688" y="624"/>
              <a:ext cx="528" cy="0"/>
            </a:xfrm>
            <a:prstGeom prst="line">
              <a:avLst/>
            </a:prstGeom>
            <a:ln w="38100" cap="flat" cmpd="sng">
              <a:solidFill>
                <a:srgbClr val="006600"/>
              </a:solidFill>
              <a:prstDash val="solid"/>
              <a:headEnd type="none" w="med" len="med"/>
              <a:tailEnd type="none" w="med" len="med"/>
            </a:ln>
          </p:spPr>
        </p:sp>
        <p:sp>
          <p:nvSpPr>
            <p:cNvPr id="2081" name="Text Box 37"/>
            <p:cNvSpPr txBox="1"/>
            <p:nvPr/>
          </p:nvSpPr>
          <p:spPr>
            <a:xfrm>
              <a:off x="3216" y="528"/>
              <a:ext cx="1248" cy="267"/>
            </a:xfrm>
            <a:prstGeom prst="rect">
              <a:avLst/>
            </a:prstGeom>
            <a:noFill/>
            <a:ln w="57150" cap="flat" cmpd="sng">
              <a:solidFill>
                <a:srgbClr val="0066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工件外圆直径</a:t>
              </a:r>
              <a:endParaRPr lang="zh-CN" altLang="en-US" dirty="0">
                <a:latin typeface="Times New Roman" panose="02020603050405020304" pitchFamily="18" charset="0"/>
              </a:endParaRPr>
            </a:p>
          </p:txBody>
        </p:sp>
      </p:grpSp>
      <p:sp>
        <p:nvSpPr>
          <p:cNvPr id="2078" name="Text Box 38"/>
          <p:cNvSpPr txBox="1"/>
          <p:nvPr/>
        </p:nvSpPr>
        <p:spPr>
          <a:xfrm>
            <a:off x="0" y="0"/>
            <a:ext cx="297815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切削三要素</a:t>
            </a:r>
            <a:endParaRPr lang="zh-CN" altLang="x-none" dirty="0">
              <a:latin typeface="Times New Roman" panose="02020603050405020304" pitchFamily="18" charset="0"/>
            </a:endParaRPr>
          </a:p>
        </p:txBody>
      </p:sp>
      <p:pic>
        <p:nvPicPr>
          <p:cNvPr id="6" name="图片 5" descr="图片1"/>
          <p:cNvPicPr>
            <a:picLocks noChangeAspect="1"/>
          </p:cNvPicPr>
          <p:nvPr/>
        </p:nvPicPr>
        <p:blipFill>
          <a:blip r:embed="rId12"/>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3977"/>
                                        </p:tgtEl>
                                        <p:attrNameLst>
                                          <p:attrName>style.visibility</p:attrName>
                                        </p:attrNameLst>
                                      </p:cBhvr>
                                      <p:to>
                                        <p:strVal val="visible"/>
                                      </p:to>
                                    </p:set>
                                    <p:animEffect transition="in" filter="box(in)">
                                      <p:cBhvr>
                                        <p:cTn id="7" dur="500"/>
                                        <p:tgtEl>
                                          <p:spTgt spid="8397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83979"/>
                                        </p:tgtEl>
                                        <p:attrNameLst>
                                          <p:attrName>style.visibility</p:attrName>
                                        </p:attrNameLst>
                                      </p:cBhvr>
                                      <p:to>
                                        <p:strVal val="visible"/>
                                      </p:to>
                                    </p:set>
                                    <p:animEffect transition="in" filter="box(in)">
                                      <p:cBhvr>
                                        <p:cTn id="29" dur="500"/>
                                        <p:tgtEl>
                                          <p:spTgt spid="8397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3981"/>
                                        </p:tgtEl>
                                        <p:attrNameLst>
                                          <p:attrName>style.visibility</p:attrName>
                                        </p:attrNameLst>
                                      </p:cBhvr>
                                      <p:to>
                                        <p:strVal val="visible"/>
                                      </p:to>
                                    </p:set>
                                    <p:animEffect transition="in" filter="blinds(horizontal)">
                                      <p:cBhvr>
                                        <p:cTn id="34" dur="500"/>
                                        <p:tgtEl>
                                          <p:spTgt spid="83981"/>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83980"/>
                                        </p:tgtEl>
                                        <p:attrNameLst>
                                          <p:attrName>style.visibility</p:attrName>
                                        </p:attrNameLst>
                                      </p:cBhvr>
                                      <p:to>
                                        <p:strVal val="visible"/>
                                      </p:to>
                                    </p:set>
                                    <p:animEffect transition="in" filter="box(in)">
                                      <p:cBhvr>
                                        <p:cTn id="39" dur="500"/>
                                        <p:tgtEl>
                                          <p:spTgt spid="8398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83982"/>
                                        </p:tgtEl>
                                        <p:attrNameLst>
                                          <p:attrName>style.visibility</p:attrName>
                                        </p:attrNameLst>
                                      </p:cBhvr>
                                      <p:to>
                                        <p:strVal val="visible"/>
                                      </p:to>
                                    </p:set>
                                    <p:animEffect transition="in" filter="blinds(horizontal)">
                                      <p:cBhvr>
                                        <p:cTn id="44" dur="500"/>
                                        <p:tgtEl>
                                          <p:spTgt spid="83982"/>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3983"/>
                                        </p:tgtEl>
                                        <p:attrNameLst>
                                          <p:attrName>style.visibility</p:attrName>
                                        </p:attrNameLst>
                                      </p:cBhvr>
                                      <p:to>
                                        <p:strVal val="visible"/>
                                      </p:to>
                                    </p:set>
                                    <p:anim calcmode="lin" valueType="num">
                                      <p:cBhvr additive="base">
                                        <p:cTn id="49" dur="500" fill="hold"/>
                                        <p:tgtEl>
                                          <p:spTgt spid="83983"/>
                                        </p:tgtEl>
                                        <p:attrNameLst>
                                          <p:attrName>ppt_x</p:attrName>
                                        </p:attrNameLst>
                                      </p:cBhvr>
                                      <p:tavLst>
                                        <p:tav tm="0">
                                          <p:val>
                                            <p:strVal val="0-#ppt_w/2"/>
                                          </p:val>
                                        </p:tav>
                                        <p:tav tm="100000">
                                          <p:val>
                                            <p:strVal val="#ppt_x"/>
                                          </p:val>
                                        </p:tav>
                                      </p:tavLst>
                                    </p:anim>
                                    <p:anim calcmode="lin" valueType="num">
                                      <p:cBhvr additive="base">
                                        <p:cTn id="50" dur="500" fill="hold"/>
                                        <p:tgtEl>
                                          <p:spTgt spid="8398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8"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ppt_x</p:attrName>
                                        </p:attrNameLst>
                                      </p:cBhvr>
                                      <p:tavLst>
                                        <p:tav tm="0">
                                          <p:val>
                                            <p:strVal val="#ppt_x-#ppt_w/2"/>
                                          </p:val>
                                        </p:tav>
                                        <p:tav tm="100000">
                                          <p:val>
                                            <p:strVal val="#ppt_x"/>
                                          </p:val>
                                        </p:tav>
                                      </p:tavLst>
                                    </p:anim>
                                    <p:anim calcmode="lin" valueType="num">
                                      <p:cBhvr>
                                        <p:cTn id="56" dur="500" fill="hold"/>
                                        <p:tgtEl>
                                          <p:spTgt spid="2"/>
                                        </p:tgtEl>
                                        <p:attrNameLst>
                                          <p:attrName>ppt_y</p:attrName>
                                        </p:attrNameLst>
                                      </p:cBhvr>
                                      <p:tavLst>
                                        <p:tav tm="0">
                                          <p:val>
                                            <p:strVal val="#ppt_y"/>
                                          </p:val>
                                        </p:tav>
                                        <p:tav tm="100000">
                                          <p:val>
                                            <p:strVal val="#ppt_y"/>
                                          </p:val>
                                        </p:tav>
                                      </p:tavLst>
                                    </p:anim>
                                    <p:anim calcmode="lin" valueType="num">
                                      <p:cBhvr>
                                        <p:cTn id="57" dur="500" fill="hold"/>
                                        <p:tgtEl>
                                          <p:spTgt spid="2"/>
                                        </p:tgtEl>
                                        <p:attrNameLst>
                                          <p:attrName>ppt_w</p:attrName>
                                        </p:attrNameLst>
                                      </p:cBhvr>
                                      <p:tavLst>
                                        <p:tav tm="0">
                                          <p:val>
                                            <p:fltVal val="0.000000"/>
                                          </p:val>
                                        </p:tav>
                                        <p:tav tm="100000">
                                          <p:val>
                                            <p:strVal val="#ppt_w"/>
                                          </p:val>
                                        </p:tav>
                                      </p:tavLst>
                                    </p:anim>
                                    <p:anim calcmode="lin" valueType="num">
                                      <p:cBhvr>
                                        <p:cTn id="5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grpId="0" nodeType="clickEffect">
                                  <p:stCondLst>
                                    <p:cond delay="0"/>
                                  </p:stCondLst>
                                  <p:childTnLst>
                                    <p:set>
                                      <p:cBhvr>
                                        <p:cTn id="62" dur="1" fill="hold">
                                          <p:stCondLst>
                                            <p:cond delay="0"/>
                                          </p:stCondLst>
                                        </p:cTn>
                                        <p:tgtEl>
                                          <p:spTgt spid="83987"/>
                                        </p:tgtEl>
                                        <p:attrNameLst>
                                          <p:attrName>style.visibility</p:attrName>
                                        </p:attrNameLst>
                                      </p:cBhvr>
                                      <p:to>
                                        <p:strVal val="visible"/>
                                      </p:to>
                                    </p:set>
                                    <p:anim calcmode="lin" valueType="num">
                                      <p:cBhvr>
                                        <p:cTn id="63" dur="500" fill="hold"/>
                                        <p:tgtEl>
                                          <p:spTgt spid="83987"/>
                                        </p:tgtEl>
                                        <p:attrNameLst>
                                          <p:attrName>ppt_x</p:attrName>
                                        </p:attrNameLst>
                                      </p:cBhvr>
                                      <p:tavLst>
                                        <p:tav tm="0">
                                          <p:val>
                                            <p:strVal val="#ppt_x-#ppt_w/2"/>
                                          </p:val>
                                        </p:tav>
                                        <p:tav tm="100000">
                                          <p:val>
                                            <p:strVal val="#ppt_x"/>
                                          </p:val>
                                        </p:tav>
                                      </p:tavLst>
                                    </p:anim>
                                    <p:anim calcmode="lin" valueType="num">
                                      <p:cBhvr>
                                        <p:cTn id="64" dur="500" fill="hold"/>
                                        <p:tgtEl>
                                          <p:spTgt spid="83987"/>
                                        </p:tgtEl>
                                        <p:attrNameLst>
                                          <p:attrName>ppt_y</p:attrName>
                                        </p:attrNameLst>
                                      </p:cBhvr>
                                      <p:tavLst>
                                        <p:tav tm="0">
                                          <p:val>
                                            <p:strVal val="#ppt_y"/>
                                          </p:val>
                                        </p:tav>
                                        <p:tav tm="100000">
                                          <p:val>
                                            <p:strVal val="#ppt_y"/>
                                          </p:val>
                                        </p:tav>
                                      </p:tavLst>
                                    </p:anim>
                                    <p:anim calcmode="lin" valueType="num">
                                      <p:cBhvr>
                                        <p:cTn id="65" dur="500" fill="hold"/>
                                        <p:tgtEl>
                                          <p:spTgt spid="83987"/>
                                        </p:tgtEl>
                                        <p:attrNameLst>
                                          <p:attrName>ppt_w</p:attrName>
                                        </p:attrNameLst>
                                      </p:cBhvr>
                                      <p:tavLst>
                                        <p:tav tm="0">
                                          <p:val>
                                            <p:fltVal val="0.000000"/>
                                          </p:val>
                                        </p:tav>
                                        <p:tav tm="100000">
                                          <p:val>
                                            <p:strVal val="#ppt_w"/>
                                          </p:val>
                                        </p:tav>
                                      </p:tavLst>
                                    </p:anim>
                                    <p:anim calcmode="lin" valueType="num">
                                      <p:cBhvr>
                                        <p:cTn id="66" dur="500" fill="hold"/>
                                        <p:tgtEl>
                                          <p:spTgt spid="83987"/>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7" presetClass="entr" presetSubtype="8" fill="hold" grpId="0" nodeType="clickEffect">
                                  <p:stCondLst>
                                    <p:cond delay="0"/>
                                  </p:stCondLst>
                                  <p:childTnLst>
                                    <p:set>
                                      <p:cBhvr>
                                        <p:cTn id="70" dur="1" fill="hold">
                                          <p:stCondLst>
                                            <p:cond delay="0"/>
                                          </p:stCondLst>
                                        </p:cTn>
                                        <p:tgtEl>
                                          <p:spTgt spid="83989"/>
                                        </p:tgtEl>
                                        <p:attrNameLst>
                                          <p:attrName>style.visibility</p:attrName>
                                        </p:attrNameLst>
                                      </p:cBhvr>
                                      <p:to>
                                        <p:strVal val="visible"/>
                                      </p:to>
                                    </p:set>
                                    <p:anim calcmode="lin" valueType="num">
                                      <p:cBhvr>
                                        <p:cTn id="71" dur="500" fill="hold"/>
                                        <p:tgtEl>
                                          <p:spTgt spid="83989"/>
                                        </p:tgtEl>
                                        <p:attrNameLst>
                                          <p:attrName>ppt_x</p:attrName>
                                        </p:attrNameLst>
                                      </p:cBhvr>
                                      <p:tavLst>
                                        <p:tav tm="0">
                                          <p:val>
                                            <p:strVal val="#ppt_x-#ppt_w/2"/>
                                          </p:val>
                                        </p:tav>
                                        <p:tav tm="100000">
                                          <p:val>
                                            <p:strVal val="#ppt_x"/>
                                          </p:val>
                                        </p:tav>
                                      </p:tavLst>
                                    </p:anim>
                                    <p:anim calcmode="lin" valueType="num">
                                      <p:cBhvr>
                                        <p:cTn id="72" dur="500" fill="hold"/>
                                        <p:tgtEl>
                                          <p:spTgt spid="83989"/>
                                        </p:tgtEl>
                                        <p:attrNameLst>
                                          <p:attrName>ppt_y</p:attrName>
                                        </p:attrNameLst>
                                      </p:cBhvr>
                                      <p:tavLst>
                                        <p:tav tm="0">
                                          <p:val>
                                            <p:strVal val="#ppt_y"/>
                                          </p:val>
                                        </p:tav>
                                        <p:tav tm="100000">
                                          <p:val>
                                            <p:strVal val="#ppt_y"/>
                                          </p:val>
                                        </p:tav>
                                      </p:tavLst>
                                    </p:anim>
                                    <p:anim calcmode="lin" valueType="num">
                                      <p:cBhvr>
                                        <p:cTn id="73" dur="500" fill="hold"/>
                                        <p:tgtEl>
                                          <p:spTgt spid="83989"/>
                                        </p:tgtEl>
                                        <p:attrNameLst>
                                          <p:attrName>ppt_w</p:attrName>
                                        </p:attrNameLst>
                                      </p:cBhvr>
                                      <p:tavLst>
                                        <p:tav tm="0">
                                          <p:val>
                                            <p:fltVal val="0.000000"/>
                                          </p:val>
                                        </p:tav>
                                        <p:tav tm="100000">
                                          <p:val>
                                            <p:strVal val="#ppt_w"/>
                                          </p:val>
                                        </p:tav>
                                      </p:tavLst>
                                    </p:anim>
                                    <p:anim calcmode="lin" valueType="num">
                                      <p:cBhvr>
                                        <p:cTn id="74" dur="500" fill="hold"/>
                                        <p:tgtEl>
                                          <p:spTgt spid="83989"/>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8" fill="hold" grpId="0" nodeType="clickEffect">
                                  <p:stCondLst>
                                    <p:cond delay="0"/>
                                  </p:stCondLst>
                                  <p:childTnLst>
                                    <p:set>
                                      <p:cBhvr>
                                        <p:cTn id="78" dur="1" fill="hold">
                                          <p:stCondLst>
                                            <p:cond delay="0"/>
                                          </p:stCondLst>
                                        </p:cTn>
                                        <p:tgtEl>
                                          <p:spTgt spid="83988"/>
                                        </p:tgtEl>
                                        <p:attrNameLst>
                                          <p:attrName>style.visibility</p:attrName>
                                        </p:attrNameLst>
                                      </p:cBhvr>
                                      <p:to>
                                        <p:strVal val="visible"/>
                                      </p:to>
                                    </p:set>
                                    <p:anim calcmode="lin" valueType="num">
                                      <p:cBhvr>
                                        <p:cTn id="79" dur="500" fill="hold"/>
                                        <p:tgtEl>
                                          <p:spTgt spid="83988"/>
                                        </p:tgtEl>
                                        <p:attrNameLst>
                                          <p:attrName>ppt_x</p:attrName>
                                        </p:attrNameLst>
                                      </p:cBhvr>
                                      <p:tavLst>
                                        <p:tav tm="0">
                                          <p:val>
                                            <p:strVal val="#ppt_x-#ppt_w/2"/>
                                          </p:val>
                                        </p:tav>
                                        <p:tav tm="100000">
                                          <p:val>
                                            <p:strVal val="#ppt_x"/>
                                          </p:val>
                                        </p:tav>
                                      </p:tavLst>
                                    </p:anim>
                                    <p:anim calcmode="lin" valueType="num">
                                      <p:cBhvr>
                                        <p:cTn id="80" dur="500" fill="hold"/>
                                        <p:tgtEl>
                                          <p:spTgt spid="83988"/>
                                        </p:tgtEl>
                                        <p:attrNameLst>
                                          <p:attrName>ppt_y</p:attrName>
                                        </p:attrNameLst>
                                      </p:cBhvr>
                                      <p:tavLst>
                                        <p:tav tm="0">
                                          <p:val>
                                            <p:strVal val="#ppt_y"/>
                                          </p:val>
                                        </p:tav>
                                        <p:tav tm="100000">
                                          <p:val>
                                            <p:strVal val="#ppt_y"/>
                                          </p:val>
                                        </p:tav>
                                      </p:tavLst>
                                    </p:anim>
                                    <p:anim calcmode="lin" valueType="num">
                                      <p:cBhvr>
                                        <p:cTn id="81" dur="500" fill="hold"/>
                                        <p:tgtEl>
                                          <p:spTgt spid="83988"/>
                                        </p:tgtEl>
                                        <p:attrNameLst>
                                          <p:attrName>ppt_w</p:attrName>
                                        </p:attrNameLst>
                                      </p:cBhvr>
                                      <p:tavLst>
                                        <p:tav tm="0">
                                          <p:val>
                                            <p:fltVal val="0.000000"/>
                                          </p:val>
                                        </p:tav>
                                        <p:tav tm="100000">
                                          <p:val>
                                            <p:strVal val="#ppt_w"/>
                                          </p:val>
                                        </p:tav>
                                      </p:tavLst>
                                    </p:anim>
                                    <p:anim calcmode="lin" valueType="num">
                                      <p:cBhvr>
                                        <p:cTn id="82" dur="500" fill="hold"/>
                                        <p:tgtEl>
                                          <p:spTgt spid="83988"/>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grpId="0" nodeType="clickEffect">
                                  <p:stCondLst>
                                    <p:cond delay="0"/>
                                  </p:stCondLst>
                                  <p:childTnLst>
                                    <p:set>
                                      <p:cBhvr>
                                        <p:cTn id="86" dur="1" fill="hold">
                                          <p:stCondLst>
                                            <p:cond delay="0"/>
                                          </p:stCondLst>
                                        </p:cTn>
                                        <p:tgtEl>
                                          <p:spTgt spid="83990"/>
                                        </p:tgtEl>
                                        <p:attrNameLst>
                                          <p:attrName>style.visibility</p:attrName>
                                        </p:attrNameLst>
                                      </p:cBhvr>
                                      <p:to>
                                        <p:strVal val="visible"/>
                                      </p:to>
                                    </p:set>
                                    <p:anim calcmode="lin" valueType="num">
                                      <p:cBhvr>
                                        <p:cTn id="87" dur="500" fill="hold"/>
                                        <p:tgtEl>
                                          <p:spTgt spid="83990"/>
                                        </p:tgtEl>
                                        <p:attrNameLst>
                                          <p:attrName>ppt_x</p:attrName>
                                        </p:attrNameLst>
                                      </p:cBhvr>
                                      <p:tavLst>
                                        <p:tav tm="0">
                                          <p:val>
                                            <p:strVal val="#ppt_x-#ppt_w/2"/>
                                          </p:val>
                                        </p:tav>
                                        <p:tav tm="100000">
                                          <p:val>
                                            <p:strVal val="#ppt_x"/>
                                          </p:val>
                                        </p:tav>
                                      </p:tavLst>
                                    </p:anim>
                                    <p:anim calcmode="lin" valueType="num">
                                      <p:cBhvr>
                                        <p:cTn id="88" dur="500" fill="hold"/>
                                        <p:tgtEl>
                                          <p:spTgt spid="83990"/>
                                        </p:tgtEl>
                                        <p:attrNameLst>
                                          <p:attrName>ppt_y</p:attrName>
                                        </p:attrNameLst>
                                      </p:cBhvr>
                                      <p:tavLst>
                                        <p:tav tm="0">
                                          <p:val>
                                            <p:strVal val="#ppt_y"/>
                                          </p:val>
                                        </p:tav>
                                        <p:tav tm="100000">
                                          <p:val>
                                            <p:strVal val="#ppt_y"/>
                                          </p:val>
                                        </p:tav>
                                      </p:tavLst>
                                    </p:anim>
                                    <p:anim calcmode="lin" valueType="num">
                                      <p:cBhvr>
                                        <p:cTn id="89" dur="500" fill="hold"/>
                                        <p:tgtEl>
                                          <p:spTgt spid="83990"/>
                                        </p:tgtEl>
                                        <p:attrNameLst>
                                          <p:attrName>ppt_w</p:attrName>
                                        </p:attrNameLst>
                                      </p:cBhvr>
                                      <p:tavLst>
                                        <p:tav tm="0">
                                          <p:val>
                                            <p:fltVal val="0.000000"/>
                                          </p:val>
                                        </p:tav>
                                        <p:tav tm="100000">
                                          <p:val>
                                            <p:strVal val="#ppt_w"/>
                                          </p:val>
                                        </p:tav>
                                      </p:tavLst>
                                    </p:anim>
                                    <p:anim calcmode="lin" valueType="num">
                                      <p:cBhvr>
                                        <p:cTn id="90" dur="500" fill="hold"/>
                                        <p:tgtEl>
                                          <p:spTgt spid="83990"/>
                                        </p:tgtEl>
                                        <p:attrNameLst>
                                          <p:attrName>ppt_h</p:attrName>
                                        </p:attrNameLst>
                                      </p:cBhvr>
                                      <p:tavLst>
                                        <p:tav tm="0">
                                          <p:val>
                                            <p:strVal val="#ppt_h"/>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8" fill="hold" grpId="0" nodeType="clickEffect">
                                  <p:stCondLst>
                                    <p:cond delay="0"/>
                                  </p:stCondLst>
                                  <p:childTnLst>
                                    <p:set>
                                      <p:cBhvr>
                                        <p:cTn id="94" dur="1" fill="hold">
                                          <p:stCondLst>
                                            <p:cond delay="0"/>
                                          </p:stCondLst>
                                        </p:cTn>
                                        <p:tgtEl>
                                          <p:spTgt spid="83991"/>
                                        </p:tgtEl>
                                        <p:attrNameLst>
                                          <p:attrName>style.visibility</p:attrName>
                                        </p:attrNameLst>
                                      </p:cBhvr>
                                      <p:to>
                                        <p:strVal val="visible"/>
                                      </p:to>
                                    </p:set>
                                    <p:anim calcmode="lin" valueType="num">
                                      <p:cBhvr>
                                        <p:cTn id="95" dur="500" fill="hold"/>
                                        <p:tgtEl>
                                          <p:spTgt spid="83991"/>
                                        </p:tgtEl>
                                        <p:attrNameLst>
                                          <p:attrName>ppt_x</p:attrName>
                                        </p:attrNameLst>
                                      </p:cBhvr>
                                      <p:tavLst>
                                        <p:tav tm="0">
                                          <p:val>
                                            <p:strVal val="#ppt_x-#ppt_w/2"/>
                                          </p:val>
                                        </p:tav>
                                        <p:tav tm="100000">
                                          <p:val>
                                            <p:strVal val="#ppt_x"/>
                                          </p:val>
                                        </p:tav>
                                      </p:tavLst>
                                    </p:anim>
                                    <p:anim calcmode="lin" valueType="num">
                                      <p:cBhvr>
                                        <p:cTn id="96" dur="500" fill="hold"/>
                                        <p:tgtEl>
                                          <p:spTgt spid="83991"/>
                                        </p:tgtEl>
                                        <p:attrNameLst>
                                          <p:attrName>ppt_y</p:attrName>
                                        </p:attrNameLst>
                                      </p:cBhvr>
                                      <p:tavLst>
                                        <p:tav tm="0">
                                          <p:val>
                                            <p:strVal val="#ppt_y"/>
                                          </p:val>
                                        </p:tav>
                                        <p:tav tm="100000">
                                          <p:val>
                                            <p:strVal val="#ppt_y"/>
                                          </p:val>
                                        </p:tav>
                                      </p:tavLst>
                                    </p:anim>
                                    <p:anim calcmode="lin" valueType="num">
                                      <p:cBhvr>
                                        <p:cTn id="97" dur="500" fill="hold"/>
                                        <p:tgtEl>
                                          <p:spTgt spid="83991"/>
                                        </p:tgtEl>
                                        <p:attrNameLst>
                                          <p:attrName>ppt_w</p:attrName>
                                        </p:attrNameLst>
                                      </p:cBhvr>
                                      <p:tavLst>
                                        <p:tav tm="0">
                                          <p:val>
                                            <p:fltVal val="0.000000"/>
                                          </p:val>
                                        </p:tav>
                                        <p:tav tm="100000">
                                          <p:val>
                                            <p:strVal val="#ppt_w"/>
                                          </p:val>
                                        </p:tav>
                                      </p:tavLst>
                                    </p:anim>
                                    <p:anim calcmode="lin" valueType="num">
                                      <p:cBhvr>
                                        <p:cTn id="98" dur="500" fill="hold"/>
                                        <p:tgtEl>
                                          <p:spTgt spid="83991"/>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17" presetClass="entr" presetSubtype="8" fill="hold" grpId="0" nodeType="clickEffect">
                                  <p:stCondLst>
                                    <p:cond delay="0"/>
                                  </p:stCondLst>
                                  <p:childTnLst>
                                    <p:set>
                                      <p:cBhvr>
                                        <p:cTn id="102" dur="1" fill="hold">
                                          <p:stCondLst>
                                            <p:cond delay="0"/>
                                          </p:stCondLst>
                                        </p:cTn>
                                        <p:tgtEl>
                                          <p:spTgt spid="83992"/>
                                        </p:tgtEl>
                                        <p:attrNameLst>
                                          <p:attrName>style.visibility</p:attrName>
                                        </p:attrNameLst>
                                      </p:cBhvr>
                                      <p:to>
                                        <p:strVal val="visible"/>
                                      </p:to>
                                    </p:set>
                                    <p:anim calcmode="lin" valueType="num">
                                      <p:cBhvr>
                                        <p:cTn id="103" dur="500" fill="hold"/>
                                        <p:tgtEl>
                                          <p:spTgt spid="83992"/>
                                        </p:tgtEl>
                                        <p:attrNameLst>
                                          <p:attrName>ppt_x</p:attrName>
                                        </p:attrNameLst>
                                      </p:cBhvr>
                                      <p:tavLst>
                                        <p:tav tm="0">
                                          <p:val>
                                            <p:strVal val="#ppt_x-#ppt_w/2"/>
                                          </p:val>
                                        </p:tav>
                                        <p:tav tm="100000">
                                          <p:val>
                                            <p:strVal val="#ppt_x"/>
                                          </p:val>
                                        </p:tav>
                                      </p:tavLst>
                                    </p:anim>
                                    <p:anim calcmode="lin" valueType="num">
                                      <p:cBhvr>
                                        <p:cTn id="104" dur="500" fill="hold"/>
                                        <p:tgtEl>
                                          <p:spTgt spid="83992"/>
                                        </p:tgtEl>
                                        <p:attrNameLst>
                                          <p:attrName>ppt_y</p:attrName>
                                        </p:attrNameLst>
                                      </p:cBhvr>
                                      <p:tavLst>
                                        <p:tav tm="0">
                                          <p:val>
                                            <p:strVal val="#ppt_y"/>
                                          </p:val>
                                        </p:tav>
                                        <p:tav tm="100000">
                                          <p:val>
                                            <p:strVal val="#ppt_y"/>
                                          </p:val>
                                        </p:tav>
                                      </p:tavLst>
                                    </p:anim>
                                    <p:anim calcmode="lin" valueType="num">
                                      <p:cBhvr>
                                        <p:cTn id="105" dur="500" fill="hold"/>
                                        <p:tgtEl>
                                          <p:spTgt spid="83992"/>
                                        </p:tgtEl>
                                        <p:attrNameLst>
                                          <p:attrName>ppt_w</p:attrName>
                                        </p:attrNameLst>
                                      </p:cBhvr>
                                      <p:tavLst>
                                        <p:tav tm="0">
                                          <p:val>
                                            <p:fltVal val="0.000000"/>
                                          </p:val>
                                        </p:tav>
                                        <p:tav tm="100000">
                                          <p:val>
                                            <p:strVal val="#ppt_w"/>
                                          </p:val>
                                        </p:tav>
                                      </p:tavLst>
                                    </p:anim>
                                    <p:anim calcmode="lin" valueType="num">
                                      <p:cBhvr>
                                        <p:cTn id="106" dur="500" fill="hold"/>
                                        <p:tgtEl>
                                          <p:spTgt spid="83992"/>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7" presetClass="entr" presetSubtype="8" fill="hold" grpId="0" nodeType="clickEffect">
                                  <p:stCondLst>
                                    <p:cond delay="0"/>
                                  </p:stCondLst>
                                  <p:childTnLst>
                                    <p:set>
                                      <p:cBhvr>
                                        <p:cTn id="110" dur="1" fill="hold">
                                          <p:stCondLst>
                                            <p:cond delay="0"/>
                                          </p:stCondLst>
                                        </p:cTn>
                                        <p:tgtEl>
                                          <p:spTgt spid="83993"/>
                                        </p:tgtEl>
                                        <p:attrNameLst>
                                          <p:attrName>style.visibility</p:attrName>
                                        </p:attrNameLst>
                                      </p:cBhvr>
                                      <p:to>
                                        <p:strVal val="visible"/>
                                      </p:to>
                                    </p:set>
                                    <p:anim calcmode="lin" valueType="num">
                                      <p:cBhvr>
                                        <p:cTn id="111" dur="500" fill="hold"/>
                                        <p:tgtEl>
                                          <p:spTgt spid="83993"/>
                                        </p:tgtEl>
                                        <p:attrNameLst>
                                          <p:attrName>ppt_x</p:attrName>
                                        </p:attrNameLst>
                                      </p:cBhvr>
                                      <p:tavLst>
                                        <p:tav tm="0">
                                          <p:val>
                                            <p:strVal val="#ppt_x-#ppt_w/2"/>
                                          </p:val>
                                        </p:tav>
                                        <p:tav tm="100000">
                                          <p:val>
                                            <p:strVal val="#ppt_x"/>
                                          </p:val>
                                        </p:tav>
                                      </p:tavLst>
                                    </p:anim>
                                    <p:anim calcmode="lin" valueType="num">
                                      <p:cBhvr>
                                        <p:cTn id="112" dur="500" fill="hold"/>
                                        <p:tgtEl>
                                          <p:spTgt spid="83993"/>
                                        </p:tgtEl>
                                        <p:attrNameLst>
                                          <p:attrName>ppt_y</p:attrName>
                                        </p:attrNameLst>
                                      </p:cBhvr>
                                      <p:tavLst>
                                        <p:tav tm="0">
                                          <p:val>
                                            <p:strVal val="#ppt_y"/>
                                          </p:val>
                                        </p:tav>
                                        <p:tav tm="100000">
                                          <p:val>
                                            <p:strVal val="#ppt_y"/>
                                          </p:val>
                                        </p:tav>
                                      </p:tavLst>
                                    </p:anim>
                                    <p:anim calcmode="lin" valueType="num">
                                      <p:cBhvr>
                                        <p:cTn id="113" dur="500" fill="hold"/>
                                        <p:tgtEl>
                                          <p:spTgt spid="83993"/>
                                        </p:tgtEl>
                                        <p:attrNameLst>
                                          <p:attrName>ppt_w</p:attrName>
                                        </p:attrNameLst>
                                      </p:cBhvr>
                                      <p:tavLst>
                                        <p:tav tm="0">
                                          <p:val>
                                            <p:fltVal val="0.000000"/>
                                          </p:val>
                                        </p:tav>
                                        <p:tav tm="100000">
                                          <p:val>
                                            <p:strVal val="#ppt_w"/>
                                          </p:val>
                                        </p:tav>
                                      </p:tavLst>
                                    </p:anim>
                                    <p:anim calcmode="lin" valueType="num">
                                      <p:cBhvr>
                                        <p:cTn id="114" dur="500" fill="hold"/>
                                        <p:tgtEl>
                                          <p:spTgt spid="83993"/>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17" presetClass="entr" presetSubtype="8" fill="hold" grpId="0" nodeType="clickEffect">
                                  <p:stCondLst>
                                    <p:cond delay="0"/>
                                  </p:stCondLst>
                                  <p:childTnLst>
                                    <p:set>
                                      <p:cBhvr>
                                        <p:cTn id="118" dur="1" fill="hold">
                                          <p:stCondLst>
                                            <p:cond delay="0"/>
                                          </p:stCondLst>
                                        </p:cTn>
                                        <p:tgtEl>
                                          <p:spTgt spid="83994"/>
                                        </p:tgtEl>
                                        <p:attrNameLst>
                                          <p:attrName>style.visibility</p:attrName>
                                        </p:attrNameLst>
                                      </p:cBhvr>
                                      <p:to>
                                        <p:strVal val="visible"/>
                                      </p:to>
                                    </p:set>
                                    <p:anim calcmode="lin" valueType="num">
                                      <p:cBhvr>
                                        <p:cTn id="119" dur="500" fill="hold"/>
                                        <p:tgtEl>
                                          <p:spTgt spid="83994"/>
                                        </p:tgtEl>
                                        <p:attrNameLst>
                                          <p:attrName>ppt_x</p:attrName>
                                        </p:attrNameLst>
                                      </p:cBhvr>
                                      <p:tavLst>
                                        <p:tav tm="0">
                                          <p:val>
                                            <p:strVal val="#ppt_x-#ppt_w/2"/>
                                          </p:val>
                                        </p:tav>
                                        <p:tav tm="100000">
                                          <p:val>
                                            <p:strVal val="#ppt_x"/>
                                          </p:val>
                                        </p:tav>
                                      </p:tavLst>
                                    </p:anim>
                                    <p:anim calcmode="lin" valueType="num">
                                      <p:cBhvr>
                                        <p:cTn id="120" dur="500" fill="hold"/>
                                        <p:tgtEl>
                                          <p:spTgt spid="83994"/>
                                        </p:tgtEl>
                                        <p:attrNameLst>
                                          <p:attrName>ppt_y</p:attrName>
                                        </p:attrNameLst>
                                      </p:cBhvr>
                                      <p:tavLst>
                                        <p:tav tm="0">
                                          <p:val>
                                            <p:strVal val="#ppt_y"/>
                                          </p:val>
                                        </p:tav>
                                        <p:tav tm="100000">
                                          <p:val>
                                            <p:strVal val="#ppt_y"/>
                                          </p:val>
                                        </p:tav>
                                      </p:tavLst>
                                    </p:anim>
                                    <p:anim calcmode="lin" valueType="num">
                                      <p:cBhvr>
                                        <p:cTn id="121" dur="500" fill="hold"/>
                                        <p:tgtEl>
                                          <p:spTgt spid="83994"/>
                                        </p:tgtEl>
                                        <p:attrNameLst>
                                          <p:attrName>ppt_w</p:attrName>
                                        </p:attrNameLst>
                                      </p:cBhvr>
                                      <p:tavLst>
                                        <p:tav tm="0">
                                          <p:val>
                                            <p:fltVal val="0.000000"/>
                                          </p:val>
                                        </p:tav>
                                        <p:tav tm="100000">
                                          <p:val>
                                            <p:strVal val="#ppt_w"/>
                                          </p:val>
                                        </p:tav>
                                      </p:tavLst>
                                    </p:anim>
                                    <p:anim calcmode="lin" valueType="num">
                                      <p:cBhvr>
                                        <p:cTn id="122" dur="500" fill="hold"/>
                                        <p:tgtEl>
                                          <p:spTgt spid="839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7" grpId="0"/>
      <p:bldP spid="83979" grpId="0"/>
      <p:bldP spid="83980" grpId="0"/>
      <p:bldP spid="83981" grpId="0"/>
      <p:bldP spid="83982" grpId="0"/>
      <p:bldP spid="83983" grpId="0" bldLvl="0" animBg="1"/>
      <p:bldP spid="83987" grpId="0"/>
      <p:bldP spid="83988" grpId="0"/>
      <p:bldP spid="83989" grpId="0"/>
      <p:bldP spid="83990" grpId="0"/>
      <p:bldP spid="83991" grpId="0"/>
      <p:bldP spid="83992" grpId="0"/>
      <p:bldP spid="83993" grpId="0"/>
      <p:bldP spid="8399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1"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052"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053"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054"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055"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056"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057"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83977" name="Text Box 9"/>
          <p:cNvSpPr txBox="1"/>
          <p:nvPr/>
        </p:nvSpPr>
        <p:spPr>
          <a:xfrm>
            <a:off x="457200" y="1309688"/>
            <a:ext cx="2895600" cy="519112"/>
          </a:xfrm>
          <a:prstGeom prst="rect">
            <a:avLst/>
          </a:prstGeom>
          <a:noFill/>
          <a:ln w="9525">
            <a:noFill/>
          </a:ln>
        </p:spPr>
        <p:txBody>
          <a:bodyPr>
            <a:spAutoFit/>
          </a:bodyPr>
          <a:p>
            <a:pPr eaLnBrk="1" hangingPunct="1"/>
            <a:r>
              <a:rPr lang="zh-CN" altLang="x-none" sz="2800" dirty="0">
                <a:latin typeface="Arial" panose="020B0604020202020204" pitchFamily="34" charset="0"/>
              </a:rPr>
              <a:t>切削速度</a:t>
            </a:r>
            <a:r>
              <a:rPr lang="zh-CN" altLang="en-US" sz="2800" dirty="0">
                <a:latin typeface="Arial" panose="020B0604020202020204" pitchFamily="34" charset="0"/>
              </a:rPr>
              <a:t> </a:t>
            </a:r>
            <a:r>
              <a:rPr lang="en-US" altLang="zh-CN" sz="2800" dirty="0">
                <a:latin typeface="Arial" panose="020B0604020202020204" pitchFamily="34" charset="0"/>
              </a:rPr>
              <a:t>v</a:t>
            </a:r>
            <a:r>
              <a:rPr lang="zh-CN" altLang="zh-CN" sz="2800" dirty="0">
                <a:latin typeface="Arial" panose="020B0604020202020204" pitchFamily="34" charset="0"/>
              </a:rPr>
              <a:t>：</a:t>
            </a:r>
            <a:endParaRPr lang="zh-CN" altLang="zh-CN" sz="2800" dirty="0">
              <a:latin typeface="Arial" panose="020B0604020202020204" pitchFamily="34" charset="0"/>
            </a:endParaRPr>
          </a:p>
        </p:txBody>
      </p:sp>
      <p:sp>
        <p:nvSpPr>
          <p:cNvPr id="2059" name="Text Box 10"/>
          <p:cNvSpPr txBox="1"/>
          <p:nvPr/>
        </p:nvSpPr>
        <p:spPr>
          <a:xfrm>
            <a:off x="0" y="-46037"/>
            <a:ext cx="2978150" cy="762000"/>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切削三要素</a:t>
            </a:r>
            <a:endParaRPr lang="zh-CN" altLang="x-none" sz="4400" dirty="0">
              <a:solidFill>
                <a:schemeClr val="bg1"/>
              </a:solidFill>
              <a:latin typeface="Times New Roman" panose="02020603050405020304" pitchFamily="18" charset="0"/>
            </a:endParaRPr>
          </a:p>
        </p:txBody>
      </p:sp>
      <p:sp>
        <p:nvSpPr>
          <p:cNvPr id="83979" name="Text Box 11"/>
          <p:cNvSpPr txBox="1"/>
          <p:nvPr/>
        </p:nvSpPr>
        <p:spPr>
          <a:xfrm>
            <a:off x="381000" y="1828800"/>
            <a:ext cx="2438400" cy="519113"/>
          </a:xfrm>
          <a:prstGeom prst="rect">
            <a:avLst/>
          </a:prstGeom>
          <a:noFill/>
          <a:ln w="57150">
            <a:noFill/>
          </a:ln>
        </p:spPr>
        <p:txBody>
          <a:bodyPr>
            <a:spAutoFit/>
          </a:bodyPr>
          <a:p>
            <a:pPr algn="ctr" eaLnBrk="1" hangingPunct="1">
              <a:spcBef>
                <a:spcPct val="50000"/>
              </a:spcBef>
            </a:pPr>
            <a:r>
              <a:rPr lang="zh-CN" altLang="en-US" sz="2800" dirty="0">
                <a:latin typeface="Times New Roman" panose="02020603050405020304" pitchFamily="18" charset="0"/>
              </a:rPr>
              <a:t>进   给  量 </a:t>
            </a:r>
            <a:r>
              <a:rPr lang="en-US" altLang="zh-CN" sz="2800" dirty="0">
                <a:latin typeface="Times New Roman" panose="02020603050405020304" pitchFamily="18" charset="0"/>
              </a:rPr>
              <a:t>f：</a:t>
            </a:r>
            <a:endParaRPr lang="en-US" altLang="zh-CN" sz="2800" dirty="0">
              <a:latin typeface="Times New Roman" panose="02020603050405020304" pitchFamily="18" charset="0"/>
            </a:endParaRPr>
          </a:p>
        </p:txBody>
      </p:sp>
      <p:sp>
        <p:nvSpPr>
          <p:cNvPr id="83980" name="Text Box 12"/>
          <p:cNvSpPr txBox="1"/>
          <p:nvPr/>
        </p:nvSpPr>
        <p:spPr>
          <a:xfrm>
            <a:off x="533400" y="2362200"/>
            <a:ext cx="4953000" cy="519113"/>
          </a:xfrm>
          <a:prstGeom prst="rect">
            <a:avLst/>
          </a:prstGeom>
          <a:noFill/>
          <a:ln w="9525">
            <a:noFill/>
          </a:ln>
        </p:spPr>
        <p:txBody>
          <a:bodyPr>
            <a:spAutoFit/>
          </a:bodyPr>
          <a:p>
            <a:pPr eaLnBrk="1" hangingPunct="1">
              <a:spcBef>
                <a:spcPct val="50000"/>
              </a:spcBef>
            </a:pPr>
            <a:r>
              <a:rPr lang="zh-CN" altLang="en-US" sz="2800" dirty="0">
                <a:latin typeface="Times New Roman" panose="02020603050405020304" pitchFamily="18" charset="0"/>
              </a:rPr>
              <a:t>背吃刀量</a:t>
            </a:r>
            <a:r>
              <a:rPr lang="en-US" altLang="zh-CN" sz="2800" dirty="0">
                <a:latin typeface="Times New Roman" panose="02020603050405020304" pitchFamily="18" charset="0"/>
                <a:cs typeface="Arial" panose="020B0604020202020204" pitchFamily="34" charset="0"/>
              </a:rPr>
              <a:t>a</a:t>
            </a:r>
            <a:r>
              <a:rPr lang="en-US" altLang="zh-CN" sz="2800" baseline="-25000" dirty="0">
                <a:latin typeface="Times New Roman" panose="02020603050405020304" pitchFamily="18" charset="0"/>
                <a:cs typeface="Arial" panose="020B0604020202020204" pitchFamily="34" charset="0"/>
              </a:rPr>
              <a:t>p</a:t>
            </a:r>
            <a:r>
              <a:rPr lang="en-US" altLang="zh-CN" sz="2800" dirty="0">
                <a:latin typeface="Times New Roman" panose="02020603050405020304" pitchFamily="18" charset="0"/>
              </a:rPr>
              <a:t>：</a:t>
            </a:r>
            <a:endParaRPr lang="en-US" altLang="zh-CN" sz="2800" dirty="0">
              <a:latin typeface="Times New Roman" panose="02020603050405020304" pitchFamily="18" charset="0"/>
            </a:endParaRPr>
          </a:p>
        </p:txBody>
      </p:sp>
      <p:sp>
        <p:nvSpPr>
          <p:cNvPr id="83981" name="Text Box 13"/>
          <p:cNvSpPr txBox="1"/>
          <p:nvPr/>
        </p:nvSpPr>
        <p:spPr>
          <a:xfrm>
            <a:off x="2514600" y="1843088"/>
            <a:ext cx="5486400" cy="519112"/>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工件转一转刀具移动的距离。</a:t>
            </a:r>
            <a:endParaRPr lang="zh-CN" altLang="en-US" sz="2800" dirty="0">
              <a:latin typeface="Times New Roman" panose="02020603050405020304" pitchFamily="18" charset="0"/>
            </a:endParaRPr>
          </a:p>
        </p:txBody>
      </p:sp>
      <p:sp>
        <p:nvSpPr>
          <p:cNvPr id="83982" name="Text Box 14"/>
          <p:cNvSpPr txBox="1"/>
          <p:nvPr/>
        </p:nvSpPr>
        <p:spPr>
          <a:xfrm>
            <a:off x="2514600" y="2362200"/>
            <a:ext cx="7239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已加工表面和待加工表面的垂直距离。</a:t>
            </a:r>
            <a:endParaRPr lang="zh-CN" altLang="en-US" sz="2800" dirty="0">
              <a:latin typeface="Times New Roman" panose="02020603050405020304" pitchFamily="18" charset="0"/>
            </a:endParaRPr>
          </a:p>
        </p:txBody>
      </p:sp>
      <p:sp>
        <p:nvSpPr>
          <p:cNvPr id="83983" name="Text Box 15"/>
          <p:cNvSpPr txBox="1"/>
          <p:nvPr/>
        </p:nvSpPr>
        <p:spPr>
          <a:xfrm>
            <a:off x="609600" y="3048000"/>
            <a:ext cx="7391400" cy="576263"/>
          </a:xfrm>
          <a:prstGeom prst="rect">
            <a:avLst/>
          </a:prstGeom>
          <a:noFill/>
          <a:ln w="57150" cap="flat" cmpd="sng">
            <a:solidFill>
              <a:srgbClr val="FF0000"/>
            </a:solidFill>
            <a:prstDash val="solid"/>
            <a:miter/>
            <a:headEnd type="none" w="med" len="med"/>
            <a:tailEnd type="none" w="med" len="med"/>
          </a:ln>
        </p:spPr>
        <p:txBody>
          <a:bodyPr>
            <a:spAutoFit/>
          </a:bodyPr>
          <a:p>
            <a:pPr eaLnBrk="1" hangingPunct="1">
              <a:spcBef>
                <a:spcPct val="50000"/>
              </a:spcBef>
            </a:pPr>
            <a:r>
              <a:rPr lang="zh-CN" altLang="en-US" sz="2800" dirty="0">
                <a:latin typeface="Times New Roman" panose="02020603050405020304" pitchFamily="18" charset="0"/>
              </a:rPr>
              <a:t>车削</a:t>
            </a:r>
            <a:r>
              <a:rPr lang="en-US" altLang="zh-CN" sz="2800" dirty="0">
                <a:latin typeface="Times New Roman" panose="02020603050405020304" pitchFamily="18" charset="0"/>
                <a:cs typeface="Times New Roman" panose="02020603050405020304" pitchFamily="18" charset="0"/>
              </a:rPr>
              <a:t>Φ50</a:t>
            </a:r>
            <a:r>
              <a:rPr lang="zh-CN" altLang="en-US" sz="2800" dirty="0">
                <a:latin typeface="Times New Roman" panose="02020603050405020304" pitchFamily="18" charset="0"/>
              </a:rPr>
              <a:t>外圆45</a:t>
            </a:r>
            <a:r>
              <a:rPr lang="zh-CN" altLang="en-US" sz="2800" baseline="30000" dirty="0">
                <a:latin typeface="Times New Roman" panose="02020603050405020304" pitchFamily="18" charset="0"/>
              </a:rPr>
              <a:t>#</a:t>
            </a:r>
            <a:r>
              <a:rPr lang="zh-CN" altLang="en-US" sz="2800" dirty="0">
                <a:latin typeface="Times New Roman" panose="02020603050405020304" pitchFamily="18" charset="0"/>
              </a:rPr>
              <a:t>钢粗精车参考切削三要素：</a:t>
            </a:r>
            <a:endParaRPr lang="en-US" altLang="zh-CN" sz="2800" dirty="0">
              <a:latin typeface="Times New Roman" panose="02020603050405020304" pitchFamily="18" charset="0"/>
            </a:endParaRPr>
          </a:p>
        </p:txBody>
      </p:sp>
      <p:grpSp>
        <p:nvGrpSpPr>
          <p:cNvPr id="2" name="Group 16"/>
          <p:cNvGrpSpPr/>
          <p:nvPr/>
        </p:nvGrpSpPr>
        <p:grpSpPr>
          <a:xfrm>
            <a:off x="457200" y="3595688"/>
            <a:ext cx="7010400" cy="595312"/>
            <a:chOff x="288" y="2208"/>
            <a:chExt cx="4416" cy="375"/>
          </a:xfrm>
        </p:grpSpPr>
        <p:sp>
          <p:nvSpPr>
            <p:cNvPr id="2085" name="Text Box 17"/>
            <p:cNvSpPr txBox="1"/>
            <p:nvPr/>
          </p:nvSpPr>
          <p:spPr>
            <a:xfrm>
              <a:off x="288" y="2208"/>
              <a:ext cx="1632" cy="327"/>
            </a:xfrm>
            <a:prstGeom prst="rect">
              <a:avLst/>
            </a:prstGeom>
            <a:noFill/>
            <a:ln w="57150">
              <a:noFill/>
            </a:ln>
          </p:spPr>
          <p:txBody>
            <a:bodyPr>
              <a:spAutoFit/>
            </a:bodyPr>
            <a:p>
              <a:pPr algn="ctr" eaLnBrk="1" hangingPunct="1">
                <a:spcBef>
                  <a:spcPct val="50000"/>
                </a:spcBef>
              </a:pPr>
              <a:r>
                <a:rPr lang="zh-CN" altLang="en-US" sz="2800" dirty="0">
                  <a:solidFill>
                    <a:srgbClr val="D20EB6"/>
                  </a:solidFill>
                  <a:latin typeface="Times New Roman" panose="02020603050405020304" pitchFamily="18" charset="0"/>
                </a:rPr>
                <a:t>粗车</a:t>
              </a:r>
              <a:endParaRPr lang="zh-CN" altLang="en-US" sz="2800" dirty="0">
                <a:solidFill>
                  <a:srgbClr val="D20EB6"/>
                </a:solidFill>
                <a:latin typeface="Times New Roman" panose="02020603050405020304" pitchFamily="18" charset="0"/>
              </a:endParaRPr>
            </a:p>
          </p:txBody>
        </p:sp>
        <p:sp>
          <p:nvSpPr>
            <p:cNvPr id="2086" name="Text Box 18"/>
            <p:cNvSpPr txBox="1"/>
            <p:nvPr/>
          </p:nvSpPr>
          <p:spPr>
            <a:xfrm>
              <a:off x="3072" y="2256"/>
              <a:ext cx="1632" cy="327"/>
            </a:xfrm>
            <a:prstGeom prst="rect">
              <a:avLst/>
            </a:prstGeom>
            <a:noFill/>
            <a:ln w="57150">
              <a:noFill/>
            </a:ln>
          </p:spPr>
          <p:txBody>
            <a:bodyPr>
              <a:spAutoFit/>
            </a:bodyPr>
            <a:p>
              <a:pPr algn="ctr" eaLnBrk="1" hangingPunct="1">
                <a:spcBef>
                  <a:spcPct val="50000"/>
                </a:spcBef>
              </a:pPr>
              <a:r>
                <a:rPr lang="zh-CN" altLang="en-US" sz="2800" dirty="0">
                  <a:solidFill>
                    <a:srgbClr val="006600"/>
                  </a:solidFill>
                  <a:latin typeface="Times New Roman" panose="02020603050405020304" pitchFamily="18" charset="0"/>
                </a:rPr>
                <a:t>精车</a:t>
              </a:r>
              <a:endParaRPr lang="zh-CN" altLang="en-US" sz="2800" dirty="0">
                <a:solidFill>
                  <a:srgbClr val="006600"/>
                </a:solidFill>
                <a:latin typeface="Times New Roman" panose="02020603050405020304" pitchFamily="18" charset="0"/>
              </a:endParaRPr>
            </a:p>
          </p:txBody>
        </p:sp>
      </p:grpSp>
      <p:sp>
        <p:nvSpPr>
          <p:cNvPr id="83987" name="Text Box 19"/>
          <p:cNvSpPr txBox="1"/>
          <p:nvPr/>
        </p:nvSpPr>
        <p:spPr>
          <a:xfrm>
            <a:off x="533400" y="4038600"/>
            <a:ext cx="27432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V=60-80m/min</a:t>
            </a:r>
            <a:endParaRPr lang="en-US" altLang="zh-CN" sz="2800" dirty="0">
              <a:solidFill>
                <a:srgbClr val="D20EB6"/>
              </a:solidFill>
              <a:latin typeface="Times New Roman" panose="02020603050405020304" pitchFamily="18" charset="0"/>
            </a:endParaRPr>
          </a:p>
        </p:txBody>
      </p:sp>
      <p:sp>
        <p:nvSpPr>
          <p:cNvPr id="83988" name="Text Box 20"/>
          <p:cNvSpPr txBox="1"/>
          <p:nvPr/>
        </p:nvSpPr>
        <p:spPr>
          <a:xfrm>
            <a:off x="609600" y="4572000"/>
            <a:ext cx="26670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n=500rad/min </a:t>
            </a:r>
            <a:endParaRPr lang="en-US" altLang="zh-CN" sz="2800" dirty="0">
              <a:solidFill>
                <a:srgbClr val="D20EB6"/>
              </a:solidFill>
              <a:latin typeface="Times New Roman" panose="02020603050405020304" pitchFamily="18" charset="0"/>
            </a:endParaRPr>
          </a:p>
        </p:txBody>
      </p:sp>
      <p:sp>
        <p:nvSpPr>
          <p:cNvPr id="83989" name="Text Box 21"/>
          <p:cNvSpPr txBox="1"/>
          <p:nvPr/>
        </p:nvSpPr>
        <p:spPr>
          <a:xfrm>
            <a:off x="4953000" y="4052888"/>
            <a:ext cx="4191000" cy="519112"/>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V=180-200m/min</a:t>
            </a:r>
            <a:endParaRPr lang="en-US" altLang="zh-CN" sz="2800" dirty="0">
              <a:solidFill>
                <a:srgbClr val="006600"/>
              </a:solidFill>
              <a:latin typeface="Times New Roman" panose="02020603050405020304" pitchFamily="18" charset="0"/>
            </a:endParaRPr>
          </a:p>
        </p:txBody>
      </p:sp>
      <p:sp>
        <p:nvSpPr>
          <p:cNvPr id="83990" name="Text Box 22"/>
          <p:cNvSpPr txBox="1"/>
          <p:nvPr/>
        </p:nvSpPr>
        <p:spPr>
          <a:xfrm>
            <a:off x="5029200" y="4572000"/>
            <a:ext cx="2514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n=1200rad/min</a:t>
            </a:r>
            <a:r>
              <a:rPr lang="en-US" altLang="zh-CN" sz="2800" dirty="0">
                <a:latin typeface="Times New Roman" panose="02020603050405020304" pitchFamily="18" charset="0"/>
              </a:rPr>
              <a:t> </a:t>
            </a:r>
            <a:endParaRPr lang="en-US" altLang="zh-CN" sz="2800" dirty="0">
              <a:latin typeface="Times New Roman" panose="02020603050405020304" pitchFamily="18" charset="0"/>
            </a:endParaRPr>
          </a:p>
        </p:txBody>
      </p:sp>
      <p:sp>
        <p:nvSpPr>
          <p:cNvPr id="83991" name="Text Box 23"/>
          <p:cNvSpPr txBox="1"/>
          <p:nvPr/>
        </p:nvSpPr>
        <p:spPr>
          <a:xfrm>
            <a:off x="609600" y="5105400"/>
            <a:ext cx="28194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rPr>
              <a:t>f=0.35mm/rad</a:t>
            </a:r>
            <a:endParaRPr lang="en-US" altLang="zh-CN" sz="2800" dirty="0">
              <a:solidFill>
                <a:srgbClr val="D20EB6"/>
              </a:solidFill>
              <a:latin typeface="Times New Roman" panose="02020603050405020304" pitchFamily="18" charset="0"/>
            </a:endParaRPr>
          </a:p>
        </p:txBody>
      </p:sp>
      <p:sp>
        <p:nvSpPr>
          <p:cNvPr id="83992" name="Text Box 24"/>
          <p:cNvSpPr txBox="1"/>
          <p:nvPr/>
        </p:nvSpPr>
        <p:spPr>
          <a:xfrm>
            <a:off x="5029200" y="5105400"/>
            <a:ext cx="32766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rPr>
              <a:t>f=0.09mm/rad</a:t>
            </a:r>
            <a:endParaRPr lang="en-US" altLang="zh-CN" sz="2800" dirty="0">
              <a:solidFill>
                <a:srgbClr val="006600"/>
              </a:solidFill>
              <a:latin typeface="Times New Roman" panose="02020603050405020304" pitchFamily="18" charset="0"/>
            </a:endParaRPr>
          </a:p>
        </p:txBody>
      </p:sp>
      <p:sp>
        <p:nvSpPr>
          <p:cNvPr id="83993" name="Text Box 25"/>
          <p:cNvSpPr txBox="1"/>
          <p:nvPr/>
        </p:nvSpPr>
        <p:spPr>
          <a:xfrm>
            <a:off x="609600" y="5638800"/>
            <a:ext cx="2133600" cy="519113"/>
          </a:xfrm>
          <a:prstGeom prst="rect">
            <a:avLst/>
          </a:prstGeom>
          <a:noFill/>
          <a:ln w="57150">
            <a:noFill/>
          </a:ln>
        </p:spPr>
        <p:txBody>
          <a:bodyPr>
            <a:spAutoFit/>
          </a:bodyPr>
          <a:p>
            <a:pPr eaLnBrk="1" hangingPunct="1">
              <a:spcBef>
                <a:spcPct val="50000"/>
              </a:spcBef>
            </a:pPr>
            <a:r>
              <a:rPr lang="en-US" altLang="zh-CN" sz="2800" dirty="0">
                <a:solidFill>
                  <a:srgbClr val="D20EB6"/>
                </a:solidFill>
                <a:latin typeface="Times New Roman" panose="02020603050405020304" pitchFamily="18" charset="0"/>
                <a:cs typeface="Arial" panose="020B0604020202020204" pitchFamily="34" charset="0"/>
              </a:rPr>
              <a:t>a</a:t>
            </a:r>
            <a:r>
              <a:rPr lang="en-US" altLang="zh-CN" sz="2800" baseline="-25000" dirty="0">
                <a:solidFill>
                  <a:srgbClr val="D20EB6"/>
                </a:solidFill>
                <a:latin typeface="Times New Roman" panose="02020603050405020304" pitchFamily="18" charset="0"/>
                <a:cs typeface="Arial" panose="020B0604020202020204" pitchFamily="34" charset="0"/>
              </a:rPr>
              <a:t>p</a:t>
            </a:r>
            <a:r>
              <a:rPr lang="en-US" altLang="zh-CN" sz="2800" dirty="0">
                <a:solidFill>
                  <a:srgbClr val="D20EB6"/>
                </a:solidFill>
                <a:latin typeface="Times New Roman" panose="02020603050405020304" pitchFamily="18" charset="0"/>
              </a:rPr>
              <a:t> =3-4mm</a:t>
            </a:r>
            <a:endParaRPr lang="en-US" altLang="zh-CN" sz="2800" dirty="0">
              <a:solidFill>
                <a:srgbClr val="D20EB6"/>
              </a:solidFill>
              <a:latin typeface="Times New Roman" panose="02020603050405020304" pitchFamily="18" charset="0"/>
            </a:endParaRPr>
          </a:p>
        </p:txBody>
      </p:sp>
      <p:sp>
        <p:nvSpPr>
          <p:cNvPr id="83994" name="Text Box 26"/>
          <p:cNvSpPr txBox="1"/>
          <p:nvPr/>
        </p:nvSpPr>
        <p:spPr>
          <a:xfrm>
            <a:off x="5029200" y="5638800"/>
            <a:ext cx="2819400" cy="519113"/>
          </a:xfrm>
          <a:prstGeom prst="rect">
            <a:avLst/>
          </a:prstGeom>
          <a:noFill/>
          <a:ln w="57150">
            <a:noFill/>
          </a:ln>
        </p:spPr>
        <p:txBody>
          <a:bodyPr>
            <a:spAutoFit/>
          </a:bodyPr>
          <a:p>
            <a:pPr eaLnBrk="1" hangingPunct="1">
              <a:spcBef>
                <a:spcPct val="50000"/>
              </a:spcBef>
            </a:pPr>
            <a:r>
              <a:rPr lang="en-US" altLang="zh-CN" sz="2800" dirty="0">
                <a:solidFill>
                  <a:srgbClr val="006600"/>
                </a:solidFill>
                <a:latin typeface="Times New Roman" panose="02020603050405020304" pitchFamily="18" charset="0"/>
                <a:cs typeface="Arial" panose="020B0604020202020204" pitchFamily="34" charset="0"/>
              </a:rPr>
              <a:t>a</a:t>
            </a:r>
            <a:r>
              <a:rPr lang="en-US" altLang="zh-CN" sz="2800" baseline="-25000" dirty="0">
                <a:solidFill>
                  <a:srgbClr val="006600"/>
                </a:solidFill>
                <a:latin typeface="Times New Roman" panose="02020603050405020304" pitchFamily="18" charset="0"/>
                <a:cs typeface="Arial" panose="020B0604020202020204" pitchFamily="34" charset="0"/>
              </a:rPr>
              <a:t>p</a:t>
            </a:r>
            <a:r>
              <a:rPr lang="en-US" altLang="zh-CN" sz="2800" dirty="0">
                <a:solidFill>
                  <a:srgbClr val="006600"/>
                </a:solidFill>
                <a:latin typeface="Times New Roman" panose="02020603050405020304" pitchFamily="18" charset="0"/>
              </a:rPr>
              <a:t> =0.15-0.2mm</a:t>
            </a:r>
            <a:endParaRPr lang="en-US" altLang="zh-CN" sz="2800" dirty="0">
              <a:solidFill>
                <a:srgbClr val="006600"/>
              </a:solidFill>
              <a:latin typeface="Times New Roman" panose="02020603050405020304" pitchFamily="18" charset="0"/>
            </a:endParaRPr>
          </a:p>
        </p:txBody>
      </p:sp>
      <p:grpSp>
        <p:nvGrpSpPr>
          <p:cNvPr id="3" name="Group 27"/>
          <p:cNvGrpSpPr/>
          <p:nvPr/>
        </p:nvGrpSpPr>
        <p:grpSpPr>
          <a:xfrm>
            <a:off x="3182938" y="1371600"/>
            <a:ext cx="1312862" cy="609600"/>
            <a:chOff x="1584" y="528"/>
            <a:chExt cx="827" cy="384"/>
          </a:xfrm>
        </p:grpSpPr>
        <p:graphicFrame>
          <p:nvGraphicFramePr>
            <p:cNvPr id="2050" name="Object 28"/>
            <p:cNvGraphicFramePr/>
            <p:nvPr/>
          </p:nvGraphicFramePr>
          <p:xfrm>
            <a:off x="2064" y="528"/>
            <a:ext cx="347" cy="384"/>
          </p:xfrm>
          <a:graphic>
            <a:graphicData uri="http://schemas.openxmlformats.org/presentationml/2006/ole">
              <mc:AlternateContent xmlns:mc="http://schemas.openxmlformats.org/markup-compatibility/2006">
                <mc:Choice xmlns:v="urn:schemas-microsoft-com:vml" Requires="v">
                  <p:oleObj spid="_x0000_s3076" name="" r:id="rId9" imgW="355600" imgH="393065" progId="Equation.DSMT4">
                    <p:embed/>
                  </p:oleObj>
                </mc:Choice>
                <mc:Fallback>
                  <p:oleObj name="" r:id="rId9" imgW="355600" imgH="393065" progId="Equation.DSMT4">
                    <p:embed/>
                    <p:pic>
                      <p:nvPicPr>
                        <p:cNvPr id="0" name="图片 3075"/>
                        <p:cNvPicPr/>
                        <p:nvPr/>
                      </p:nvPicPr>
                      <p:blipFill>
                        <a:blip r:embed="rId10"/>
                        <a:stretch>
                          <a:fillRect/>
                        </a:stretch>
                      </p:blipFill>
                      <p:spPr>
                        <a:xfrm>
                          <a:off x="2064" y="528"/>
                          <a:ext cx="347" cy="384"/>
                        </a:xfrm>
                        <a:prstGeom prst="rect">
                          <a:avLst/>
                        </a:prstGeom>
                        <a:noFill/>
                        <a:ln w="38100">
                          <a:noFill/>
                          <a:miter/>
                        </a:ln>
                      </p:spPr>
                    </p:pic>
                  </p:oleObj>
                </mc:Fallback>
              </mc:AlternateContent>
            </a:graphicData>
          </a:graphic>
        </p:graphicFrame>
        <p:sp>
          <p:nvSpPr>
            <p:cNvPr id="2084" name="Text Box 29"/>
            <p:cNvSpPr txBox="1"/>
            <p:nvPr/>
          </p:nvSpPr>
          <p:spPr>
            <a:xfrm>
              <a:off x="1584" y="537"/>
              <a:ext cx="480" cy="327"/>
            </a:xfrm>
            <a:prstGeom prst="rect">
              <a:avLst/>
            </a:prstGeom>
            <a:noFill/>
            <a:ln w="57150">
              <a:noFill/>
            </a:ln>
          </p:spPr>
          <p:txBody>
            <a:bodyPr>
              <a:spAutoFit/>
            </a:bodyPr>
            <a:p>
              <a:pPr algn="ctr" eaLnBrk="1" hangingPunct="1">
                <a:spcBef>
                  <a:spcPct val="50000"/>
                </a:spcBef>
              </a:pPr>
              <a:r>
                <a:rPr lang="en-US" altLang="zh-CN" sz="2800" dirty="0">
                  <a:latin typeface="Times New Roman" panose="02020603050405020304" pitchFamily="18" charset="0"/>
                </a:rPr>
                <a:t>v=</a:t>
              </a:r>
              <a:endParaRPr lang="en-US" altLang="zh-CN" sz="2800" dirty="0">
                <a:latin typeface="Times New Roman" panose="02020603050405020304" pitchFamily="18" charset="0"/>
              </a:endParaRPr>
            </a:p>
          </p:txBody>
        </p:sp>
      </p:grpSp>
      <p:pic>
        <p:nvPicPr>
          <p:cNvPr id="2075" name="Picture 30" descr="上边框"/>
          <p:cNvPicPr>
            <a:picLocks noChangeAspect="1"/>
          </p:cNvPicPr>
          <p:nvPr/>
        </p:nvPicPr>
        <p:blipFill>
          <a:blip r:embed="rId11">
            <a:clrChange>
              <a:clrFrom>
                <a:srgbClr val="FFFFFF"/>
              </a:clrFrom>
              <a:clrTo>
                <a:srgbClr val="FFFFFF">
                  <a:alpha val="0"/>
                </a:srgbClr>
              </a:clrTo>
            </a:clrChange>
          </a:blip>
          <a:stretch>
            <a:fillRect/>
          </a:stretch>
        </p:blipFill>
        <p:spPr>
          <a:xfrm>
            <a:off x="0" y="-152400"/>
            <a:ext cx="9144000" cy="1866900"/>
          </a:xfrm>
          <a:prstGeom prst="rect">
            <a:avLst/>
          </a:prstGeom>
          <a:noFill/>
          <a:ln w="9525">
            <a:noFill/>
          </a:ln>
        </p:spPr>
      </p:pic>
      <p:grpSp>
        <p:nvGrpSpPr>
          <p:cNvPr id="4" name="Group 31"/>
          <p:cNvGrpSpPr/>
          <p:nvPr/>
        </p:nvGrpSpPr>
        <p:grpSpPr>
          <a:xfrm>
            <a:off x="4419600" y="1447800"/>
            <a:ext cx="2286000" cy="423863"/>
            <a:chOff x="2784" y="912"/>
            <a:chExt cx="1440" cy="267"/>
          </a:xfrm>
        </p:grpSpPr>
        <p:sp>
          <p:nvSpPr>
            <p:cNvPr id="2082" name="Line 32"/>
            <p:cNvSpPr/>
            <p:nvPr/>
          </p:nvSpPr>
          <p:spPr>
            <a:xfrm>
              <a:off x="2784" y="960"/>
              <a:ext cx="432" cy="0"/>
            </a:xfrm>
            <a:prstGeom prst="line">
              <a:avLst/>
            </a:prstGeom>
            <a:ln w="38100" cap="flat" cmpd="sng">
              <a:solidFill>
                <a:srgbClr val="FF0000"/>
              </a:solidFill>
              <a:prstDash val="solid"/>
              <a:headEnd type="arrow" w="med" len="med"/>
              <a:tailEnd type="none" w="med" len="med"/>
            </a:ln>
          </p:spPr>
        </p:sp>
        <p:sp>
          <p:nvSpPr>
            <p:cNvPr id="2083" name="Text Box 33"/>
            <p:cNvSpPr txBox="1"/>
            <p:nvPr/>
          </p:nvSpPr>
          <p:spPr>
            <a:xfrm>
              <a:off x="3216" y="912"/>
              <a:ext cx="1008" cy="267"/>
            </a:xfrm>
            <a:prstGeom prst="rect">
              <a:avLst/>
            </a:prstGeom>
            <a:noFill/>
            <a:ln w="57150" cap="flat" cmpd="sng">
              <a:solidFill>
                <a:srgbClr val="FF33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主轴转速</a:t>
              </a:r>
              <a:endParaRPr lang="zh-CN" altLang="en-US" dirty="0">
                <a:latin typeface="Times New Roman" panose="02020603050405020304" pitchFamily="18" charset="0"/>
              </a:endParaRPr>
            </a:p>
          </p:txBody>
        </p:sp>
      </p:grpSp>
      <p:grpSp>
        <p:nvGrpSpPr>
          <p:cNvPr id="5" name="Group 34"/>
          <p:cNvGrpSpPr/>
          <p:nvPr/>
        </p:nvGrpSpPr>
        <p:grpSpPr>
          <a:xfrm>
            <a:off x="4267200" y="838200"/>
            <a:ext cx="2819400" cy="533400"/>
            <a:chOff x="2688" y="528"/>
            <a:chExt cx="1776" cy="336"/>
          </a:xfrm>
        </p:grpSpPr>
        <p:sp>
          <p:nvSpPr>
            <p:cNvPr id="2079" name="Line 35"/>
            <p:cNvSpPr/>
            <p:nvPr/>
          </p:nvSpPr>
          <p:spPr>
            <a:xfrm flipV="1">
              <a:off x="2688" y="624"/>
              <a:ext cx="0" cy="240"/>
            </a:xfrm>
            <a:prstGeom prst="line">
              <a:avLst/>
            </a:prstGeom>
            <a:ln w="38100" cap="flat" cmpd="sng">
              <a:solidFill>
                <a:srgbClr val="006600"/>
              </a:solidFill>
              <a:prstDash val="solid"/>
              <a:headEnd type="arrow" w="med" len="med"/>
              <a:tailEnd type="none" w="med" len="med"/>
            </a:ln>
          </p:spPr>
        </p:sp>
        <p:sp>
          <p:nvSpPr>
            <p:cNvPr id="2080" name="Line 36"/>
            <p:cNvSpPr/>
            <p:nvPr/>
          </p:nvSpPr>
          <p:spPr>
            <a:xfrm>
              <a:off x="2688" y="624"/>
              <a:ext cx="528" cy="0"/>
            </a:xfrm>
            <a:prstGeom prst="line">
              <a:avLst/>
            </a:prstGeom>
            <a:ln w="38100" cap="flat" cmpd="sng">
              <a:solidFill>
                <a:srgbClr val="006600"/>
              </a:solidFill>
              <a:prstDash val="solid"/>
              <a:headEnd type="none" w="med" len="med"/>
              <a:tailEnd type="none" w="med" len="med"/>
            </a:ln>
          </p:spPr>
        </p:sp>
        <p:sp>
          <p:nvSpPr>
            <p:cNvPr id="2081" name="Text Box 37"/>
            <p:cNvSpPr txBox="1"/>
            <p:nvPr/>
          </p:nvSpPr>
          <p:spPr>
            <a:xfrm>
              <a:off x="3216" y="528"/>
              <a:ext cx="1248" cy="267"/>
            </a:xfrm>
            <a:prstGeom prst="rect">
              <a:avLst/>
            </a:prstGeom>
            <a:noFill/>
            <a:ln w="57150" cap="flat" cmpd="sng">
              <a:solidFill>
                <a:srgbClr val="006600"/>
              </a:solidFill>
              <a:prstDash val="solid"/>
              <a:miter/>
              <a:headEnd type="none" w="med" len="med"/>
              <a:tailEnd type="none" w="med" len="med"/>
            </a:ln>
          </p:spPr>
          <p:txBody>
            <a:bodyPr>
              <a:spAutoFit/>
            </a:bodyPr>
            <a:p>
              <a:pPr algn="ctr" eaLnBrk="1" hangingPunct="1">
                <a:spcBef>
                  <a:spcPct val="50000"/>
                </a:spcBef>
              </a:pPr>
              <a:r>
                <a:rPr lang="zh-CN" altLang="en-US" dirty="0">
                  <a:latin typeface="Times New Roman" panose="02020603050405020304" pitchFamily="18" charset="0"/>
                </a:rPr>
                <a:t>工件外圆直径</a:t>
              </a:r>
              <a:endParaRPr lang="zh-CN" altLang="en-US" dirty="0">
                <a:latin typeface="Times New Roman" panose="02020603050405020304" pitchFamily="18" charset="0"/>
              </a:endParaRPr>
            </a:p>
          </p:txBody>
        </p:sp>
      </p:grpSp>
      <p:sp>
        <p:nvSpPr>
          <p:cNvPr id="2078" name="Text Box 38"/>
          <p:cNvSpPr txBox="1"/>
          <p:nvPr/>
        </p:nvSpPr>
        <p:spPr>
          <a:xfrm>
            <a:off x="0" y="0"/>
            <a:ext cx="297815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切削三要素</a:t>
            </a:r>
            <a:endParaRPr lang="zh-CN" altLang="x-none" dirty="0">
              <a:latin typeface="Times New Roman" panose="02020603050405020304" pitchFamily="18" charset="0"/>
            </a:endParaRPr>
          </a:p>
        </p:txBody>
      </p:sp>
      <p:pic>
        <p:nvPicPr>
          <p:cNvPr id="6" name="图片 5" descr="图片1"/>
          <p:cNvPicPr>
            <a:picLocks noChangeAspect="1"/>
          </p:cNvPicPr>
          <p:nvPr/>
        </p:nvPicPr>
        <p:blipFill>
          <a:blip r:embed="rId12"/>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3977"/>
                                        </p:tgtEl>
                                        <p:attrNameLst>
                                          <p:attrName>style.visibility</p:attrName>
                                        </p:attrNameLst>
                                      </p:cBhvr>
                                      <p:to>
                                        <p:strVal val="visible"/>
                                      </p:to>
                                    </p:set>
                                    <p:animEffect transition="in" filter="box(in)">
                                      <p:cBhvr>
                                        <p:cTn id="7" dur="500"/>
                                        <p:tgtEl>
                                          <p:spTgt spid="8397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83979"/>
                                        </p:tgtEl>
                                        <p:attrNameLst>
                                          <p:attrName>style.visibility</p:attrName>
                                        </p:attrNameLst>
                                      </p:cBhvr>
                                      <p:to>
                                        <p:strVal val="visible"/>
                                      </p:to>
                                    </p:set>
                                    <p:animEffect transition="in" filter="box(in)">
                                      <p:cBhvr>
                                        <p:cTn id="29" dur="500"/>
                                        <p:tgtEl>
                                          <p:spTgt spid="8397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3981"/>
                                        </p:tgtEl>
                                        <p:attrNameLst>
                                          <p:attrName>style.visibility</p:attrName>
                                        </p:attrNameLst>
                                      </p:cBhvr>
                                      <p:to>
                                        <p:strVal val="visible"/>
                                      </p:to>
                                    </p:set>
                                    <p:animEffect transition="in" filter="blinds(horizontal)">
                                      <p:cBhvr>
                                        <p:cTn id="34" dur="500"/>
                                        <p:tgtEl>
                                          <p:spTgt spid="83981"/>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83980"/>
                                        </p:tgtEl>
                                        <p:attrNameLst>
                                          <p:attrName>style.visibility</p:attrName>
                                        </p:attrNameLst>
                                      </p:cBhvr>
                                      <p:to>
                                        <p:strVal val="visible"/>
                                      </p:to>
                                    </p:set>
                                    <p:animEffect transition="in" filter="box(in)">
                                      <p:cBhvr>
                                        <p:cTn id="39" dur="500"/>
                                        <p:tgtEl>
                                          <p:spTgt spid="8398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83982"/>
                                        </p:tgtEl>
                                        <p:attrNameLst>
                                          <p:attrName>style.visibility</p:attrName>
                                        </p:attrNameLst>
                                      </p:cBhvr>
                                      <p:to>
                                        <p:strVal val="visible"/>
                                      </p:to>
                                    </p:set>
                                    <p:animEffect transition="in" filter="blinds(horizontal)">
                                      <p:cBhvr>
                                        <p:cTn id="44" dur="500"/>
                                        <p:tgtEl>
                                          <p:spTgt spid="83982"/>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3983"/>
                                        </p:tgtEl>
                                        <p:attrNameLst>
                                          <p:attrName>style.visibility</p:attrName>
                                        </p:attrNameLst>
                                      </p:cBhvr>
                                      <p:to>
                                        <p:strVal val="visible"/>
                                      </p:to>
                                    </p:set>
                                    <p:anim calcmode="lin" valueType="num">
                                      <p:cBhvr additive="base">
                                        <p:cTn id="49" dur="500" fill="hold"/>
                                        <p:tgtEl>
                                          <p:spTgt spid="83983"/>
                                        </p:tgtEl>
                                        <p:attrNameLst>
                                          <p:attrName>ppt_x</p:attrName>
                                        </p:attrNameLst>
                                      </p:cBhvr>
                                      <p:tavLst>
                                        <p:tav tm="0">
                                          <p:val>
                                            <p:strVal val="0-#ppt_w/2"/>
                                          </p:val>
                                        </p:tav>
                                        <p:tav tm="100000">
                                          <p:val>
                                            <p:strVal val="#ppt_x"/>
                                          </p:val>
                                        </p:tav>
                                      </p:tavLst>
                                    </p:anim>
                                    <p:anim calcmode="lin" valueType="num">
                                      <p:cBhvr additive="base">
                                        <p:cTn id="50" dur="500" fill="hold"/>
                                        <p:tgtEl>
                                          <p:spTgt spid="8398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8"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ppt_x</p:attrName>
                                        </p:attrNameLst>
                                      </p:cBhvr>
                                      <p:tavLst>
                                        <p:tav tm="0">
                                          <p:val>
                                            <p:strVal val="#ppt_x-#ppt_w/2"/>
                                          </p:val>
                                        </p:tav>
                                        <p:tav tm="100000">
                                          <p:val>
                                            <p:strVal val="#ppt_x"/>
                                          </p:val>
                                        </p:tav>
                                      </p:tavLst>
                                    </p:anim>
                                    <p:anim calcmode="lin" valueType="num">
                                      <p:cBhvr>
                                        <p:cTn id="56" dur="500" fill="hold"/>
                                        <p:tgtEl>
                                          <p:spTgt spid="2"/>
                                        </p:tgtEl>
                                        <p:attrNameLst>
                                          <p:attrName>ppt_y</p:attrName>
                                        </p:attrNameLst>
                                      </p:cBhvr>
                                      <p:tavLst>
                                        <p:tav tm="0">
                                          <p:val>
                                            <p:strVal val="#ppt_y"/>
                                          </p:val>
                                        </p:tav>
                                        <p:tav tm="100000">
                                          <p:val>
                                            <p:strVal val="#ppt_y"/>
                                          </p:val>
                                        </p:tav>
                                      </p:tavLst>
                                    </p:anim>
                                    <p:anim calcmode="lin" valueType="num">
                                      <p:cBhvr>
                                        <p:cTn id="57" dur="500" fill="hold"/>
                                        <p:tgtEl>
                                          <p:spTgt spid="2"/>
                                        </p:tgtEl>
                                        <p:attrNameLst>
                                          <p:attrName>ppt_w</p:attrName>
                                        </p:attrNameLst>
                                      </p:cBhvr>
                                      <p:tavLst>
                                        <p:tav tm="0">
                                          <p:val>
                                            <p:fltVal val="0.000000"/>
                                          </p:val>
                                        </p:tav>
                                        <p:tav tm="100000">
                                          <p:val>
                                            <p:strVal val="#ppt_w"/>
                                          </p:val>
                                        </p:tav>
                                      </p:tavLst>
                                    </p:anim>
                                    <p:anim calcmode="lin" valueType="num">
                                      <p:cBhvr>
                                        <p:cTn id="5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grpId="0" nodeType="clickEffect">
                                  <p:stCondLst>
                                    <p:cond delay="0"/>
                                  </p:stCondLst>
                                  <p:childTnLst>
                                    <p:set>
                                      <p:cBhvr>
                                        <p:cTn id="62" dur="1" fill="hold">
                                          <p:stCondLst>
                                            <p:cond delay="0"/>
                                          </p:stCondLst>
                                        </p:cTn>
                                        <p:tgtEl>
                                          <p:spTgt spid="83987"/>
                                        </p:tgtEl>
                                        <p:attrNameLst>
                                          <p:attrName>style.visibility</p:attrName>
                                        </p:attrNameLst>
                                      </p:cBhvr>
                                      <p:to>
                                        <p:strVal val="visible"/>
                                      </p:to>
                                    </p:set>
                                    <p:anim calcmode="lin" valueType="num">
                                      <p:cBhvr>
                                        <p:cTn id="63" dur="500" fill="hold"/>
                                        <p:tgtEl>
                                          <p:spTgt spid="83987"/>
                                        </p:tgtEl>
                                        <p:attrNameLst>
                                          <p:attrName>ppt_x</p:attrName>
                                        </p:attrNameLst>
                                      </p:cBhvr>
                                      <p:tavLst>
                                        <p:tav tm="0">
                                          <p:val>
                                            <p:strVal val="#ppt_x-#ppt_w/2"/>
                                          </p:val>
                                        </p:tav>
                                        <p:tav tm="100000">
                                          <p:val>
                                            <p:strVal val="#ppt_x"/>
                                          </p:val>
                                        </p:tav>
                                      </p:tavLst>
                                    </p:anim>
                                    <p:anim calcmode="lin" valueType="num">
                                      <p:cBhvr>
                                        <p:cTn id="64" dur="500" fill="hold"/>
                                        <p:tgtEl>
                                          <p:spTgt spid="83987"/>
                                        </p:tgtEl>
                                        <p:attrNameLst>
                                          <p:attrName>ppt_y</p:attrName>
                                        </p:attrNameLst>
                                      </p:cBhvr>
                                      <p:tavLst>
                                        <p:tav tm="0">
                                          <p:val>
                                            <p:strVal val="#ppt_y"/>
                                          </p:val>
                                        </p:tav>
                                        <p:tav tm="100000">
                                          <p:val>
                                            <p:strVal val="#ppt_y"/>
                                          </p:val>
                                        </p:tav>
                                      </p:tavLst>
                                    </p:anim>
                                    <p:anim calcmode="lin" valueType="num">
                                      <p:cBhvr>
                                        <p:cTn id="65" dur="500" fill="hold"/>
                                        <p:tgtEl>
                                          <p:spTgt spid="83987"/>
                                        </p:tgtEl>
                                        <p:attrNameLst>
                                          <p:attrName>ppt_w</p:attrName>
                                        </p:attrNameLst>
                                      </p:cBhvr>
                                      <p:tavLst>
                                        <p:tav tm="0">
                                          <p:val>
                                            <p:fltVal val="0.000000"/>
                                          </p:val>
                                        </p:tav>
                                        <p:tav tm="100000">
                                          <p:val>
                                            <p:strVal val="#ppt_w"/>
                                          </p:val>
                                        </p:tav>
                                      </p:tavLst>
                                    </p:anim>
                                    <p:anim calcmode="lin" valueType="num">
                                      <p:cBhvr>
                                        <p:cTn id="66" dur="500" fill="hold"/>
                                        <p:tgtEl>
                                          <p:spTgt spid="83987"/>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7" presetClass="entr" presetSubtype="8" fill="hold" grpId="0" nodeType="clickEffect">
                                  <p:stCondLst>
                                    <p:cond delay="0"/>
                                  </p:stCondLst>
                                  <p:childTnLst>
                                    <p:set>
                                      <p:cBhvr>
                                        <p:cTn id="70" dur="1" fill="hold">
                                          <p:stCondLst>
                                            <p:cond delay="0"/>
                                          </p:stCondLst>
                                        </p:cTn>
                                        <p:tgtEl>
                                          <p:spTgt spid="83989"/>
                                        </p:tgtEl>
                                        <p:attrNameLst>
                                          <p:attrName>style.visibility</p:attrName>
                                        </p:attrNameLst>
                                      </p:cBhvr>
                                      <p:to>
                                        <p:strVal val="visible"/>
                                      </p:to>
                                    </p:set>
                                    <p:anim calcmode="lin" valueType="num">
                                      <p:cBhvr>
                                        <p:cTn id="71" dur="500" fill="hold"/>
                                        <p:tgtEl>
                                          <p:spTgt spid="83989"/>
                                        </p:tgtEl>
                                        <p:attrNameLst>
                                          <p:attrName>ppt_x</p:attrName>
                                        </p:attrNameLst>
                                      </p:cBhvr>
                                      <p:tavLst>
                                        <p:tav tm="0">
                                          <p:val>
                                            <p:strVal val="#ppt_x-#ppt_w/2"/>
                                          </p:val>
                                        </p:tav>
                                        <p:tav tm="100000">
                                          <p:val>
                                            <p:strVal val="#ppt_x"/>
                                          </p:val>
                                        </p:tav>
                                      </p:tavLst>
                                    </p:anim>
                                    <p:anim calcmode="lin" valueType="num">
                                      <p:cBhvr>
                                        <p:cTn id="72" dur="500" fill="hold"/>
                                        <p:tgtEl>
                                          <p:spTgt spid="83989"/>
                                        </p:tgtEl>
                                        <p:attrNameLst>
                                          <p:attrName>ppt_y</p:attrName>
                                        </p:attrNameLst>
                                      </p:cBhvr>
                                      <p:tavLst>
                                        <p:tav tm="0">
                                          <p:val>
                                            <p:strVal val="#ppt_y"/>
                                          </p:val>
                                        </p:tav>
                                        <p:tav tm="100000">
                                          <p:val>
                                            <p:strVal val="#ppt_y"/>
                                          </p:val>
                                        </p:tav>
                                      </p:tavLst>
                                    </p:anim>
                                    <p:anim calcmode="lin" valueType="num">
                                      <p:cBhvr>
                                        <p:cTn id="73" dur="500" fill="hold"/>
                                        <p:tgtEl>
                                          <p:spTgt spid="83989"/>
                                        </p:tgtEl>
                                        <p:attrNameLst>
                                          <p:attrName>ppt_w</p:attrName>
                                        </p:attrNameLst>
                                      </p:cBhvr>
                                      <p:tavLst>
                                        <p:tav tm="0">
                                          <p:val>
                                            <p:fltVal val="0.000000"/>
                                          </p:val>
                                        </p:tav>
                                        <p:tav tm="100000">
                                          <p:val>
                                            <p:strVal val="#ppt_w"/>
                                          </p:val>
                                        </p:tav>
                                      </p:tavLst>
                                    </p:anim>
                                    <p:anim calcmode="lin" valueType="num">
                                      <p:cBhvr>
                                        <p:cTn id="74" dur="500" fill="hold"/>
                                        <p:tgtEl>
                                          <p:spTgt spid="83989"/>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8" fill="hold" grpId="0" nodeType="clickEffect">
                                  <p:stCondLst>
                                    <p:cond delay="0"/>
                                  </p:stCondLst>
                                  <p:childTnLst>
                                    <p:set>
                                      <p:cBhvr>
                                        <p:cTn id="78" dur="1" fill="hold">
                                          <p:stCondLst>
                                            <p:cond delay="0"/>
                                          </p:stCondLst>
                                        </p:cTn>
                                        <p:tgtEl>
                                          <p:spTgt spid="83988"/>
                                        </p:tgtEl>
                                        <p:attrNameLst>
                                          <p:attrName>style.visibility</p:attrName>
                                        </p:attrNameLst>
                                      </p:cBhvr>
                                      <p:to>
                                        <p:strVal val="visible"/>
                                      </p:to>
                                    </p:set>
                                    <p:anim calcmode="lin" valueType="num">
                                      <p:cBhvr>
                                        <p:cTn id="79" dur="500" fill="hold"/>
                                        <p:tgtEl>
                                          <p:spTgt spid="83988"/>
                                        </p:tgtEl>
                                        <p:attrNameLst>
                                          <p:attrName>ppt_x</p:attrName>
                                        </p:attrNameLst>
                                      </p:cBhvr>
                                      <p:tavLst>
                                        <p:tav tm="0">
                                          <p:val>
                                            <p:strVal val="#ppt_x-#ppt_w/2"/>
                                          </p:val>
                                        </p:tav>
                                        <p:tav tm="100000">
                                          <p:val>
                                            <p:strVal val="#ppt_x"/>
                                          </p:val>
                                        </p:tav>
                                      </p:tavLst>
                                    </p:anim>
                                    <p:anim calcmode="lin" valueType="num">
                                      <p:cBhvr>
                                        <p:cTn id="80" dur="500" fill="hold"/>
                                        <p:tgtEl>
                                          <p:spTgt spid="83988"/>
                                        </p:tgtEl>
                                        <p:attrNameLst>
                                          <p:attrName>ppt_y</p:attrName>
                                        </p:attrNameLst>
                                      </p:cBhvr>
                                      <p:tavLst>
                                        <p:tav tm="0">
                                          <p:val>
                                            <p:strVal val="#ppt_y"/>
                                          </p:val>
                                        </p:tav>
                                        <p:tav tm="100000">
                                          <p:val>
                                            <p:strVal val="#ppt_y"/>
                                          </p:val>
                                        </p:tav>
                                      </p:tavLst>
                                    </p:anim>
                                    <p:anim calcmode="lin" valueType="num">
                                      <p:cBhvr>
                                        <p:cTn id="81" dur="500" fill="hold"/>
                                        <p:tgtEl>
                                          <p:spTgt spid="83988"/>
                                        </p:tgtEl>
                                        <p:attrNameLst>
                                          <p:attrName>ppt_w</p:attrName>
                                        </p:attrNameLst>
                                      </p:cBhvr>
                                      <p:tavLst>
                                        <p:tav tm="0">
                                          <p:val>
                                            <p:fltVal val="0.000000"/>
                                          </p:val>
                                        </p:tav>
                                        <p:tav tm="100000">
                                          <p:val>
                                            <p:strVal val="#ppt_w"/>
                                          </p:val>
                                        </p:tav>
                                      </p:tavLst>
                                    </p:anim>
                                    <p:anim calcmode="lin" valueType="num">
                                      <p:cBhvr>
                                        <p:cTn id="82" dur="500" fill="hold"/>
                                        <p:tgtEl>
                                          <p:spTgt spid="83988"/>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grpId="0" nodeType="clickEffect">
                                  <p:stCondLst>
                                    <p:cond delay="0"/>
                                  </p:stCondLst>
                                  <p:childTnLst>
                                    <p:set>
                                      <p:cBhvr>
                                        <p:cTn id="86" dur="1" fill="hold">
                                          <p:stCondLst>
                                            <p:cond delay="0"/>
                                          </p:stCondLst>
                                        </p:cTn>
                                        <p:tgtEl>
                                          <p:spTgt spid="83990"/>
                                        </p:tgtEl>
                                        <p:attrNameLst>
                                          <p:attrName>style.visibility</p:attrName>
                                        </p:attrNameLst>
                                      </p:cBhvr>
                                      <p:to>
                                        <p:strVal val="visible"/>
                                      </p:to>
                                    </p:set>
                                    <p:anim calcmode="lin" valueType="num">
                                      <p:cBhvr>
                                        <p:cTn id="87" dur="500" fill="hold"/>
                                        <p:tgtEl>
                                          <p:spTgt spid="83990"/>
                                        </p:tgtEl>
                                        <p:attrNameLst>
                                          <p:attrName>ppt_x</p:attrName>
                                        </p:attrNameLst>
                                      </p:cBhvr>
                                      <p:tavLst>
                                        <p:tav tm="0">
                                          <p:val>
                                            <p:strVal val="#ppt_x-#ppt_w/2"/>
                                          </p:val>
                                        </p:tav>
                                        <p:tav tm="100000">
                                          <p:val>
                                            <p:strVal val="#ppt_x"/>
                                          </p:val>
                                        </p:tav>
                                      </p:tavLst>
                                    </p:anim>
                                    <p:anim calcmode="lin" valueType="num">
                                      <p:cBhvr>
                                        <p:cTn id="88" dur="500" fill="hold"/>
                                        <p:tgtEl>
                                          <p:spTgt spid="83990"/>
                                        </p:tgtEl>
                                        <p:attrNameLst>
                                          <p:attrName>ppt_y</p:attrName>
                                        </p:attrNameLst>
                                      </p:cBhvr>
                                      <p:tavLst>
                                        <p:tav tm="0">
                                          <p:val>
                                            <p:strVal val="#ppt_y"/>
                                          </p:val>
                                        </p:tav>
                                        <p:tav tm="100000">
                                          <p:val>
                                            <p:strVal val="#ppt_y"/>
                                          </p:val>
                                        </p:tav>
                                      </p:tavLst>
                                    </p:anim>
                                    <p:anim calcmode="lin" valueType="num">
                                      <p:cBhvr>
                                        <p:cTn id="89" dur="500" fill="hold"/>
                                        <p:tgtEl>
                                          <p:spTgt spid="83990"/>
                                        </p:tgtEl>
                                        <p:attrNameLst>
                                          <p:attrName>ppt_w</p:attrName>
                                        </p:attrNameLst>
                                      </p:cBhvr>
                                      <p:tavLst>
                                        <p:tav tm="0">
                                          <p:val>
                                            <p:fltVal val="0.000000"/>
                                          </p:val>
                                        </p:tav>
                                        <p:tav tm="100000">
                                          <p:val>
                                            <p:strVal val="#ppt_w"/>
                                          </p:val>
                                        </p:tav>
                                      </p:tavLst>
                                    </p:anim>
                                    <p:anim calcmode="lin" valueType="num">
                                      <p:cBhvr>
                                        <p:cTn id="90" dur="500" fill="hold"/>
                                        <p:tgtEl>
                                          <p:spTgt spid="83990"/>
                                        </p:tgtEl>
                                        <p:attrNameLst>
                                          <p:attrName>ppt_h</p:attrName>
                                        </p:attrNameLst>
                                      </p:cBhvr>
                                      <p:tavLst>
                                        <p:tav tm="0">
                                          <p:val>
                                            <p:strVal val="#ppt_h"/>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8" fill="hold" grpId="0" nodeType="clickEffect">
                                  <p:stCondLst>
                                    <p:cond delay="0"/>
                                  </p:stCondLst>
                                  <p:childTnLst>
                                    <p:set>
                                      <p:cBhvr>
                                        <p:cTn id="94" dur="1" fill="hold">
                                          <p:stCondLst>
                                            <p:cond delay="0"/>
                                          </p:stCondLst>
                                        </p:cTn>
                                        <p:tgtEl>
                                          <p:spTgt spid="83991"/>
                                        </p:tgtEl>
                                        <p:attrNameLst>
                                          <p:attrName>style.visibility</p:attrName>
                                        </p:attrNameLst>
                                      </p:cBhvr>
                                      <p:to>
                                        <p:strVal val="visible"/>
                                      </p:to>
                                    </p:set>
                                    <p:anim calcmode="lin" valueType="num">
                                      <p:cBhvr>
                                        <p:cTn id="95" dur="500" fill="hold"/>
                                        <p:tgtEl>
                                          <p:spTgt spid="83991"/>
                                        </p:tgtEl>
                                        <p:attrNameLst>
                                          <p:attrName>ppt_x</p:attrName>
                                        </p:attrNameLst>
                                      </p:cBhvr>
                                      <p:tavLst>
                                        <p:tav tm="0">
                                          <p:val>
                                            <p:strVal val="#ppt_x-#ppt_w/2"/>
                                          </p:val>
                                        </p:tav>
                                        <p:tav tm="100000">
                                          <p:val>
                                            <p:strVal val="#ppt_x"/>
                                          </p:val>
                                        </p:tav>
                                      </p:tavLst>
                                    </p:anim>
                                    <p:anim calcmode="lin" valueType="num">
                                      <p:cBhvr>
                                        <p:cTn id="96" dur="500" fill="hold"/>
                                        <p:tgtEl>
                                          <p:spTgt spid="83991"/>
                                        </p:tgtEl>
                                        <p:attrNameLst>
                                          <p:attrName>ppt_y</p:attrName>
                                        </p:attrNameLst>
                                      </p:cBhvr>
                                      <p:tavLst>
                                        <p:tav tm="0">
                                          <p:val>
                                            <p:strVal val="#ppt_y"/>
                                          </p:val>
                                        </p:tav>
                                        <p:tav tm="100000">
                                          <p:val>
                                            <p:strVal val="#ppt_y"/>
                                          </p:val>
                                        </p:tav>
                                      </p:tavLst>
                                    </p:anim>
                                    <p:anim calcmode="lin" valueType="num">
                                      <p:cBhvr>
                                        <p:cTn id="97" dur="500" fill="hold"/>
                                        <p:tgtEl>
                                          <p:spTgt spid="83991"/>
                                        </p:tgtEl>
                                        <p:attrNameLst>
                                          <p:attrName>ppt_w</p:attrName>
                                        </p:attrNameLst>
                                      </p:cBhvr>
                                      <p:tavLst>
                                        <p:tav tm="0">
                                          <p:val>
                                            <p:fltVal val="0.000000"/>
                                          </p:val>
                                        </p:tav>
                                        <p:tav tm="100000">
                                          <p:val>
                                            <p:strVal val="#ppt_w"/>
                                          </p:val>
                                        </p:tav>
                                      </p:tavLst>
                                    </p:anim>
                                    <p:anim calcmode="lin" valueType="num">
                                      <p:cBhvr>
                                        <p:cTn id="98" dur="500" fill="hold"/>
                                        <p:tgtEl>
                                          <p:spTgt spid="83991"/>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17" presetClass="entr" presetSubtype="8" fill="hold" grpId="0" nodeType="clickEffect">
                                  <p:stCondLst>
                                    <p:cond delay="0"/>
                                  </p:stCondLst>
                                  <p:childTnLst>
                                    <p:set>
                                      <p:cBhvr>
                                        <p:cTn id="102" dur="1" fill="hold">
                                          <p:stCondLst>
                                            <p:cond delay="0"/>
                                          </p:stCondLst>
                                        </p:cTn>
                                        <p:tgtEl>
                                          <p:spTgt spid="83992"/>
                                        </p:tgtEl>
                                        <p:attrNameLst>
                                          <p:attrName>style.visibility</p:attrName>
                                        </p:attrNameLst>
                                      </p:cBhvr>
                                      <p:to>
                                        <p:strVal val="visible"/>
                                      </p:to>
                                    </p:set>
                                    <p:anim calcmode="lin" valueType="num">
                                      <p:cBhvr>
                                        <p:cTn id="103" dur="500" fill="hold"/>
                                        <p:tgtEl>
                                          <p:spTgt spid="83992"/>
                                        </p:tgtEl>
                                        <p:attrNameLst>
                                          <p:attrName>ppt_x</p:attrName>
                                        </p:attrNameLst>
                                      </p:cBhvr>
                                      <p:tavLst>
                                        <p:tav tm="0">
                                          <p:val>
                                            <p:strVal val="#ppt_x-#ppt_w/2"/>
                                          </p:val>
                                        </p:tav>
                                        <p:tav tm="100000">
                                          <p:val>
                                            <p:strVal val="#ppt_x"/>
                                          </p:val>
                                        </p:tav>
                                      </p:tavLst>
                                    </p:anim>
                                    <p:anim calcmode="lin" valueType="num">
                                      <p:cBhvr>
                                        <p:cTn id="104" dur="500" fill="hold"/>
                                        <p:tgtEl>
                                          <p:spTgt spid="83992"/>
                                        </p:tgtEl>
                                        <p:attrNameLst>
                                          <p:attrName>ppt_y</p:attrName>
                                        </p:attrNameLst>
                                      </p:cBhvr>
                                      <p:tavLst>
                                        <p:tav tm="0">
                                          <p:val>
                                            <p:strVal val="#ppt_y"/>
                                          </p:val>
                                        </p:tav>
                                        <p:tav tm="100000">
                                          <p:val>
                                            <p:strVal val="#ppt_y"/>
                                          </p:val>
                                        </p:tav>
                                      </p:tavLst>
                                    </p:anim>
                                    <p:anim calcmode="lin" valueType="num">
                                      <p:cBhvr>
                                        <p:cTn id="105" dur="500" fill="hold"/>
                                        <p:tgtEl>
                                          <p:spTgt spid="83992"/>
                                        </p:tgtEl>
                                        <p:attrNameLst>
                                          <p:attrName>ppt_w</p:attrName>
                                        </p:attrNameLst>
                                      </p:cBhvr>
                                      <p:tavLst>
                                        <p:tav tm="0">
                                          <p:val>
                                            <p:fltVal val="0.000000"/>
                                          </p:val>
                                        </p:tav>
                                        <p:tav tm="100000">
                                          <p:val>
                                            <p:strVal val="#ppt_w"/>
                                          </p:val>
                                        </p:tav>
                                      </p:tavLst>
                                    </p:anim>
                                    <p:anim calcmode="lin" valueType="num">
                                      <p:cBhvr>
                                        <p:cTn id="106" dur="500" fill="hold"/>
                                        <p:tgtEl>
                                          <p:spTgt spid="83992"/>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7" presetClass="entr" presetSubtype="8" fill="hold" grpId="0" nodeType="clickEffect">
                                  <p:stCondLst>
                                    <p:cond delay="0"/>
                                  </p:stCondLst>
                                  <p:childTnLst>
                                    <p:set>
                                      <p:cBhvr>
                                        <p:cTn id="110" dur="1" fill="hold">
                                          <p:stCondLst>
                                            <p:cond delay="0"/>
                                          </p:stCondLst>
                                        </p:cTn>
                                        <p:tgtEl>
                                          <p:spTgt spid="83993"/>
                                        </p:tgtEl>
                                        <p:attrNameLst>
                                          <p:attrName>style.visibility</p:attrName>
                                        </p:attrNameLst>
                                      </p:cBhvr>
                                      <p:to>
                                        <p:strVal val="visible"/>
                                      </p:to>
                                    </p:set>
                                    <p:anim calcmode="lin" valueType="num">
                                      <p:cBhvr>
                                        <p:cTn id="111" dur="500" fill="hold"/>
                                        <p:tgtEl>
                                          <p:spTgt spid="83993"/>
                                        </p:tgtEl>
                                        <p:attrNameLst>
                                          <p:attrName>ppt_x</p:attrName>
                                        </p:attrNameLst>
                                      </p:cBhvr>
                                      <p:tavLst>
                                        <p:tav tm="0">
                                          <p:val>
                                            <p:strVal val="#ppt_x-#ppt_w/2"/>
                                          </p:val>
                                        </p:tav>
                                        <p:tav tm="100000">
                                          <p:val>
                                            <p:strVal val="#ppt_x"/>
                                          </p:val>
                                        </p:tav>
                                      </p:tavLst>
                                    </p:anim>
                                    <p:anim calcmode="lin" valueType="num">
                                      <p:cBhvr>
                                        <p:cTn id="112" dur="500" fill="hold"/>
                                        <p:tgtEl>
                                          <p:spTgt spid="83993"/>
                                        </p:tgtEl>
                                        <p:attrNameLst>
                                          <p:attrName>ppt_y</p:attrName>
                                        </p:attrNameLst>
                                      </p:cBhvr>
                                      <p:tavLst>
                                        <p:tav tm="0">
                                          <p:val>
                                            <p:strVal val="#ppt_y"/>
                                          </p:val>
                                        </p:tav>
                                        <p:tav tm="100000">
                                          <p:val>
                                            <p:strVal val="#ppt_y"/>
                                          </p:val>
                                        </p:tav>
                                      </p:tavLst>
                                    </p:anim>
                                    <p:anim calcmode="lin" valueType="num">
                                      <p:cBhvr>
                                        <p:cTn id="113" dur="500" fill="hold"/>
                                        <p:tgtEl>
                                          <p:spTgt spid="83993"/>
                                        </p:tgtEl>
                                        <p:attrNameLst>
                                          <p:attrName>ppt_w</p:attrName>
                                        </p:attrNameLst>
                                      </p:cBhvr>
                                      <p:tavLst>
                                        <p:tav tm="0">
                                          <p:val>
                                            <p:fltVal val="0.000000"/>
                                          </p:val>
                                        </p:tav>
                                        <p:tav tm="100000">
                                          <p:val>
                                            <p:strVal val="#ppt_w"/>
                                          </p:val>
                                        </p:tav>
                                      </p:tavLst>
                                    </p:anim>
                                    <p:anim calcmode="lin" valueType="num">
                                      <p:cBhvr>
                                        <p:cTn id="114" dur="500" fill="hold"/>
                                        <p:tgtEl>
                                          <p:spTgt spid="83993"/>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17" presetClass="entr" presetSubtype="8" fill="hold" grpId="0" nodeType="clickEffect">
                                  <p:stCondLst>
                                    <p:cond delay="0"/>
                                  </p:stCondLst>
                                  <p:childTnLst>
                                    <p:set>
                                      <p:cBhvr>
                                        <p:cTn id="118" dur="1" fill="hold">
                                          <p:stCondLst>
                                            <p:cond delay="0"/>
                                          </p:stCondLst>
                                        </p:cTn>
                                        <p:tgtEl>
                                          <p:spTgt spid="83994"/>
                                        </p:tgtEl>
                                        <p:attrNameLst>
                                          <p:attrName>style.visibility</p:attrName>
                                        </p:attrNameLst>
                                      </p:cBhvr>
                                      <p:to>
                                        <p:strVal val="visible"/>
                                      </p:to>
                                    </p:set>
                                    <p:anim calcmode="lin" valueType="num">
                                      <p:cBhvr>
                                        <p:cTn id="119" dur="500" fill="hold"/>
                                        <p:tgtEl>
                                          <p:spTgt spid="83994"/>
                                        </p:tgtEl>
                                        <p:attrNameLst>
                                          <p:attrName>ppt_x</p:attrName>
                                        </p:attrNameLst>
                                      </p:cBhvr>
                                      <p:tavLst>
                                        <p:tav tm="0">
                                          <p:val>
                                            <p:strVal val="#ppt_x-#ppt_w/2"/>
                                          </p:val>
                                        </p:tav>
                                        <p:tav tm="100000">
                                          <p:val>
                                            <p:strVal val="#ppt_x"/>
                                          </p:val>
                                        </p:tav>
                                      </p:tavLst>
                                    </p:anim>
                                    <p:anim calcmode="lin" valueType="num">
                                      <p:cBhvr>
                                        <p:cTn id="120" dur="500" fill="hold"/>
                                        <p:tgtEl>
                                          <p:spTgt spid="83994"/>
                                        </p:tgtEl>
                                        <p:attrNameLst>
                                          <p:attrName>ppt_y</p:attrName>
                                        </p:attrNameLst>
                                      </p:cBhvr>
                                      <p:tavLst>
                                        <p:tav tm="0">
                                          <p:val>
                                            <p:strVal val="#ppt_y"/>
                                          </p:val>
                                        </p:tav>
                                        <p:tav tm="100000">
                                          <p:val>
                                            <p:strVal val="#ppt_y"/>
                                          </p:val>
                                        </p:tav>
                                      </p:tavLst>
                                    </p:anim>
                                    <p:anim calcmode="lin" valueType="num">
                                      <p:cBhvr>
                                        <p:cTn id="121" dur="500" fill="hold"/>
                                        <p:tgtEl>
                                          <p:spTgt spid="83994"/>
                                        </p:tgtEl>
                                        <p:attrNameLst>
                                          <p:attrName>ppt_w</p:attrName>
                                        </p:attrNameLst>
                                      </p:cBhvr>
                                      <p:tavLst>
                                        <p:tav tm="0">
                                          <p:val>
                                            <p:fltVal val="0.000000"/>
                                          </p:val>
                                        </p:tav>
                                        <p:tav tm="100000">
                                          <p:val>
                                            <p:strVal val="#ppt_w"/>
                                          </p:val>
                                        </p:tav>
                                      </p:tavLst>
                                    </p:anim>
                                    <p:anim calcmode="lin" valueType="num">
                                      <p:cBhvr>
                                        <p:cTn id="122" dur="500" fill="hold"/>
                                        <p:tgtEl>
                                          <p:spTgt spid="839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7" grpId="0"/>
      <p:bldP spid="83979" grpId="0"/>
      <p:bldP spid="83980" grpId="0"/>
      <p:bldP spid="83981" grpId="0"/>
      <p:bldP spid="83982" grpId="0"/>
      <p:bldP spid="83983" grpId="0" bldLvl="0" animBg="1"/>
      <p:bldP spid="83987" grpId="0"/>
      <p:bldP spid="83988" grpId="0"/>
      <p:bldP spid="83989" grpId="0"/>
      <p:bldP spid="83990" grpId="0"/>
      <p:bldP spid="83991" grpId="0"/>
      <p:bldP spid="83992" grpId="0"/>
      <p:bldP spid="83993" grpId="0"/>
      <p:bldP spid="839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68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1683"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1684"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1685"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1686"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1687"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1688"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1689"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1690"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71691"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1692" name="Text Box 12"/>
          <p:cNvSpPr txBox="1"/>
          <p:nvPr/>
        </p:nvSpPr>
        <p:spPr>
          <a:xfrm>
            <a:off x="0" y="-46037"/>
            <a:ext cx="5213350" cy="762000"/>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外圆尺寸的保证方法</a:t>
            </a:r>
            <a:endParaRPr lang="zh-CN" altLang="x-none" sz="4400" dirty="0">
              <a:solidFill>
                <a:schemeClr val="bg1"/>
              </a:solidFill>
              <a:latin typeface="Times New Roman" panose="02020603050405020304" pitchFamily="18" charset="0"/>
            </a:endParaRPr>
          </a:p>
        </p:txBody>
      </p:sp>
      <p:sp>
        <p:nvSpPr>
          <p:cNvPr id="85005" name="Rectangle 13"/>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71694"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85007" name="Text Box 15"/>
          <p:cNvSpPr txBox="1"/>
          <p:nvPr/>
        </p:nvSpPr>
        <p:spPr>
          <a:xfrm>
            <a:off x="0" y="838200"/>
            <a:ext cx="1676400" cy="519113"/>
          </a:xfrm>
          <a:prstGeom prst="rect">
            <a:avLst/>
          </a:prstGeom>
          <a:noFill/>
          <a:ln w="57150">
            <a:noFill/>
          </a:ln>
        </p:spPr>
        <p:txBody>
          <a:bodyPr>
            <a:spAutoFit/>
          </a:bodyPr>
          <a:p>
            <a:pPr eaLnBrk="1" hangingPunct="1">
              <a:spcBef>
                <a:spcPct val="50000"/>
              </a:spcBef>
            </a:pPr>
            <a:r>
              <a:rPr lang="zh-CN" altLang="en-US" sz="2800" b="1" dirty="0">
                <a:latin typeface="Times New Roman" panose="02020603050405020304" pitchFamily="18" charset="0"/>
              </a:rPr>
              <a:t>试切削：</a:t>
            </a:r>
            <a:endParaRPr lang="zh-CN" altLang="en-US" sz="2800" b="1" dirty="0">
              <a:latin typeface="Times New Roman" panose="02020603050405020304" pitchFamily="18" charset="0"/>
            </a:endParaRPr>
          </a:p>
        </p:txBody>
      </p:sp>
      <p:sp>
        <p:nvSpPr>
          <p:cNvPr id="85008" name="Text Box 16"/>
          <p:cNvSpPr txBox="1"/>
          <p:nvPr/>
        </p:nvSpPr>
        <p:spPr>
          <a:xfrm>
            <a:off x="0" y="3900488"/>
            <a:ext cx="1828800" cy="519112"/>
          </a:xfrm>
          <a:prstGeom prst="rect">
            <a:avLst/>
          </a:prstGeom>
          <a:noFill/>
          <a:ln w="57150">
            <a:noFill/>
          </a:ln>
        </p:spPr>
        <p:txBody>
          <a:bodyPr>
            <a:spAutoFit/>
          </a:bodyPr>
          <a:p>
            <a:pPr eaLnBrk="1" hangingPunct="1">
              <a:spcBef>
                <a:spcPct val="50000"/>
              </a:spcBef>
            </a:pPr>
            <a:r>
              <a:rPr lang="zh-CN" altLang="en-US" sz="2800" b="1" dirty="0">
                <a:latin typeface="Times New Roman" panose="02020603050405020304" pitchFamily="18" charset="0"/>
              </a:rPr>
              <a:t>两刀法：</a:t>
            </a:r>
            <a:endParaRPr lang="zh-CN" altLang="en-US" sz="2800" b="1" dirty="0">
              <a:latin typeface="Times New Roman" panose="02020603050405020304" pitchFamily="18" charset="0"/>
            </a:endParaRPr>
          </a:p>
        </p:txBody>
      </p:sp>
      <p:sp>
        <p:nvSpPr>
          <p:cNvPr id="85009" name="Text Box 17"/>
          <p:cNvSpPr txBox="1"/>
          <p:nvPr/>
        </p:nvSpPr>
        <p:spPr>
          <a:xfrm>
            <a:off x="1295400" y="838200"/>
            <a:ext cx="7010400" cy="946150"/>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在轴端车5</a:t>
            </a:r>
            <a:r>
              <a:rPr lang="en-US" altLang="zh-CN" sz="2800" dirty="0">
                <a:latin typeface="Times New Roman" panose="02020603050405020304" pitchFamily="18" charset="0"/>
              </a:rPr>
              <a:t>mm</a:t>
            </a:r>
            <a:r>
              <a:rPr lang="zh-CN" altLang="en-US" sz="2800" dirty="0">
                <a:latin typeface="Times New Roman" panose="02020603050405020304" pitchFamily="18" charset="0"/>
              </a:rPr>
              <a:t>长左右进行试切，当尺寸合格后在整个工件长度上进行车削。</a:t>
            </a:r>
            <a:endParaRPr lang="zh-CN" altLang="en-US" sz="2800" dirty="0">
              <a:latin typeface="Times New Roman" panose="02020603050405020304" pitchFamily="18" charset="0"/>
            </a:endParaRPr>
          </a:p>
        </p:txBody>
      </p:sp>
      <p:sp>
        <p:nvSpPr>
          <p:cNvPr id="85010" name="Text Box 18"/>
          <p:cNvSpPr txBox="1"/>
          <p:nvPr/>
        </p:nvSpPr>
        <p:spPr>
          <a:xfrm>
            <a:off x="0" y="1752600"/>
            <a:ext cx="3581400" cy="519113"/>
          </a:xfrm>
          <a:prstGeom prst="rect">
            <a:avLst/>
          </a:prstGeom>
          <a:noFill/>
          <a:ln w="57150">
            <a:noFill/>
          </a:ln>
        </p:spPr>
        <p:txBody>
          <a:bodyPr>
            <a:spAutoFit/>
          </a:bodyPr>
          <a:p>
            <a:pPr eaLnBrk="1" hangingPunct="1">
              <a:spcBef>
                <a:spcPct val="50000"/>
              </a:spcBef>
            </a:pPr>
            <a:r>
              <a:rPr lang="zh-CN" altLang="en-US" sz="2800" b="1" dirty="0">
                <a:solidFill>
                  <a:srgbClr val="660033"/>
                </a:solidFill>
                <a:latin typeface="Times New Roman" panose="02020603050405020304" pitchFamily="18" charset="0"/>
              </a:rPr>
              <a:t>试切削的优缺点：</a:t>
            </a:r>
            <a:endParaRPr lang="zh-CN" altLang="en-US" sz="2800" b="1" dirty="0">
              <a:solidFill>
                <a:srgbClr val="660033"/>
              </a:solidFill>
              <a:latin typeface="Times New Roman" panose="02020603050405020304" pitchFamily="18" charset="0"/>
            </a:endParaRPr>
          </a:p>
        </p:txBody>
      </p:sp>
      <p:sp>
        <p:nvSpPr>
          <p:cNvPr id="85011" name="Text Box 19"/>
          <p:cNvSpPr txBox="1"/>
          <p:nvPr/>
        </p:nvSpPr>
        <p:spPr>
          <a:xfrm>
            <a:off x="3124200" y="1752600"/>
            <a:ext cx="5715000" cy="822325"/>
          </a:xfrm>
          <a:prstGeom prst="rect">
            <a:avLst/>
          </a:prstGeom>
          <a:noFill/>
          <a:ln w="57150">
            <a:noFill/>
          </a:ln>
        </p:spPr>
        <p:txBody>
          <a:bodyPr>
            <a:spAutoFit/>
          </a:bodyPr>
          <a:p>
            <a:pPr eaLnBrk="1" fontAlgn="t" hangingPunct="1">
              <a:spcBef>
                <a:spcPct val="50000"/>
              </a:spcBef>
            </a:pPr>
            <a:r>
              <a:rPr lang="zh-CN" altLang="en-US" sz="2400" dirty="0">
                <a:latin typeface="Times New Roman" panose="02020603050405020304" pitchFamily="18" charset="0"/>
              </a:rPr>
              <a:t>1、适合于粗车毛坯料第一刀切削，以及较长工件外圆尺寸的保证。</a:t>
            </a:r>
            <a:endParaRPr lang="zh-CN" altLang="en-US" sz="2400" dirty="0">
              <a:latin typeface="Times New Roman" panose="02020603050405020304" pitchFamily="18" charset="0"/>
            </a:endParaRPr>
          </a:p>
        </p:txBody>
      </p:sp>
      <p:sp>
        <p:nvSpPr>
          <p:cNvPr id="85012" name="Text Box 20"/>
          <p:cNvSpPr txBox="1"/>
          <p:nvPr/>
        </p:nvSpPr>
        <p:spPr>
          <a:xfrm>
            <a:off x="3124200" y="2590800"/>
            <a:ext cx="5867400" cy="822325"/>
          </a:xfrm>
          <a:prstGeom prst="rect">
            <a:avLst/>
          </a:prstGeom>
          <a:noFill/>
          <a:ln w="57150">
            <a:noFill/>
          </a:ln>
        </p:spPr>
        <p:txBody>
          <a:bodyPr>
            <a:spAutoFit/>
          </a:bodyPr>
          <a:p>
            <a:pPr eaLnBrk="1" hangingPunct="1">
              <a:spcBef>
                <a:spcPct val="50000"/>
              </a:spcBef>
            </a:pPr>
            <a:r>
              <a:rPr lang="zh-CN" altLang="en-US" sz="2400" dirty="0">
                <a:latin typeface="Times New Roman" panose="02020603050405020304" pitchFamily="18" charset="0"/>
              </a:rPr>
              <a:t>2、前后的切削余量不同，尺寸可能       有误差，表面粗糙度不同。</a:t>
            </a:r>
            <a:endParaRPr lang="zh-CN" altLang="en-US" sz="2400" dirty="0">
              <a:latin typeface="Times New Roman" panose="02020603050405020304" pitchFamily="18" charset="0"/>
            </a:endParaRPr>
          </a:p>
        </p:txBody>
      </p:sp>
      <p:sp>
        <p:nvSpPr>
          <p:cNvPr id="85013" name="Text Box 21"/>
          <p:cNvSpPr txBox="1"/>
          <p:nvPr/>
        </p:nvSpPr>
        <p:spPr>
          <a:xfrm>
            <a:off x="3124200" y="3429000"/>
            <a:ext cx="4876800" cy="457200"/>
          </a:xfrm>
          <a:prstGeom prst="rect">
            <a:avLst/>
          </a:prstGeom>
          <a:noFill/>
          <a:ln w="57150">
            <a:noFill/>
          </a:ln>
        </p:spPr>
        <p:txBody>
          <a:bodyPr>
            <a:spAutoFit/>
          </a:bodyPr>
          <a:p>
            <a:pPr eaLnBrk="1" hangingPunct="1">
              <a:spcBef>
                <a:spcPct val="50000"/>
              </a:spcBef>
            </a:pPr>
            <a:r>
              <a:rPr lang="zh-CN" altLang="en-US" sz="2400" dirty="0">
                <a:latin typeface="Times New Roman" panose="02020603050405020304" pitchFamily="18" charset="0"/>
              </a:rPr>
              <a:t>3、测量困难，影响加工精度。</a:t>
            </a:r>
            <a:endParaRPr lang="zh-CN" altLang="en-US" sz="2400" dirty="0">
              <a:latin typeface="Times New Roman" panose="02020603050405020304" pitchFamily="18" charset="0"/>
            </a:endParaRPr>
          </a:p>
        </p:txBody>
      </p:sp>
      <p:sp>
        <p:nvSpPr>
          <p:cNvPr id="85014" name="Text Box 22"/>
          <p:cNvSpPr txBox="1"/>
          <p:nvPr/>
        </p:nvSpPr>
        <p:spPr>
          <a:xfrm>
            <a:off x="1371600" y="4038600"/>
            <a:ext cx="7620000" cy="1187450"/>
          </a:xfrm>
          <a:prstGeom prst="rect">
            <a:avLst/>
          </a:prstGeom>
          <a:noFill/>
          <a:ln w="57150">
            <a:noFill/>
          </a:ln>
        </p:spPr>
        <p:txBody>
          <a:bodyPr>
            <a:spAutoFit/>
          </a:bodyPr>
          <a:p>
            <a:pPr eaLnBrk="1" hangingPunct="1">
              <a:spcBef>
                <a:spcPct val="50000"/>
              </a:spcBef>
            </a:pPr>
            <a:r>
              <a:rPr lang="zh-CN" altLang="en-US" sz="2400" dirty="0">
                <a:latin typeface="Times New Roman" panose="02020603050405020304" pitchFamily="18" charset="0"/>
              </a:rPr>
              <a:t>在精车外圆尺寸时，外圆对刀后车去精车余量的一半，（基准）中滑板不退，直接退大滑板，用千分尺测量，再次车削，去除剩余的量。</a:t>
            </a:r>
            <a:endParaRPr lang="zh-CN" altLang="en-US" sz="2400" dirty="0">
              <a:latin typeface="Times New Roman" panose="02020603050405020304" pitchFamily="18" charset="0"/>
            </a:endParaRPr>
          </a:p>
        </p:txBody>
      </p:sp>
      <p:sp>
        <p:nvSpPr>
          <p:cNvPr id="85015" name="Text Box 23"/>
          <p:cNvSpPr txBox="1"/>
          <p:nvPr/>
        </p:nvSpPr>
        <p:spPr>
          <a:xfrm>
            <a:off x="990600" y="5257800"/>
            <a:ext cx="7543800" cy="946150"/>
          </a:xfrm>
          <a:prstGeom prst="rect">
            <a:avLst/>
          </a:prstGeom>
          <a:noFill/>
          <a:ln w="57150">
            <a:noFill/>
          </a:ln>
        </p:spPr>
        <p:txBody>
          <a:bodyPr>
            <a:spAutoFit/>
          </a:bodyPr>
          <a:p>
            <a:pPr eaLnBrk="1" hangingPunct="1">
              <a:spcBef>
                <a:spcPct val="50000"/>
              </a:spcBef>
            </a:pPr>
            <a:r>
              <a:rPr lang="zh-CN" altLang="en-US" sz="2800" b="1" dirty="0">
                <a:solidFill>
                  <a:srgbClr val="FF3300"/>
                </a:solidFill>
                <a:latin typeface="Times New Roman" panose="02020603050405020304" pitchFamily="18" charset="0"/>
              </a:rPr>
              <a:t>注意：</a:t>
            </a:r>
            <a:r>
              <a:rPr lang="zh-CN" altLang="en-US" sz="2800" dirty="0">
                <a:latin typeface="Times New Roman" panose="02020603050405020304" pitchFamily="18" charset="0"/>
              </a:rPr>
              <a:t>两刀法克服了试切削的缺点但不宜车削较长工件，操作者须对刀和机床的特性熟悉。</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007"/>
                                        </p:tgtEl>
                                        <p:attrNameLst>
                                          <p:attrName>style.visibility</p:attrName>
                                        </p:attrNameLst>
                                      </p:cBhvr>
                                      <p:to>
                                        <p:strVal val="visible"/>
                                      </p:to>
                                    </p:set>
                                    <p:animEffect transition="in" filter="blinds(horizontal)">
                                      <p:cBhvr>
                                        <p:cTn id="7" dur="500"/>
                                        <p:tgtEl>
                                          <p:spTgt spid="8500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5008"/>
                                        </p:tgtEl>
                                        <p:attrNameLst>
                                          <p:attrName>style.visibility</p:attrName>
                                        </p:attrNameLst>
                                      </p:cBhvr>
                                      <p:to>
                                        <p:strVal val="visible"/>
                                      </p:to>
                                    </p:set>
                                    <p:animEffect transition="in" filter="blinds(horizontal)">
                                      <p:cBhvr>
                                        <p:cTn id="12" dur="500"/>
                                        <p:tgtEl>
                                          <p:spTgt spid="8500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5009"/>
                                        </p:tgtEl>
                                        <p:attrNameLst>
                                          <p:attrName>style.visibility</p:attrName>
                                        </p:attrNameLst>
                                      </p:cBhvr>
                                      <p:to>
                                        <p:strVal val="visible"/>
                                      </p:to>
                                    </p:set>
                                    <p:animEffect transition="in" filter="blinds(horizontal)">
                                      <p:cBhvr>
                                        <p:cTn id="17" dur="500"/>
                                        <p:tgtEl>
                                          <p:spTgt spid="8500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5010"/>
                                        </p:tgtEl>
                                        <p:attrNameLst>
                                          <p:attrName>style.visibility</p:attrName>
                                        </p:attrNameLst>
                                      </p:cBhvr>
                                      <p:to>
                                        <p:strVal val="visible"/>
                                      </p:to>
                                    </p:set>
                                    <p:animEffect transition="in" filter="blinds(horizontal)">
                                      <p:cBhvr>
                                        <p:cTn id="22" dur="500"/>
                                        <p:tgtEl>
                                          <p:spTgt spid="850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5011"/>
                                        </p:tgtEl>
                                        <p:attrNameLst>
                                          <p:attrName>style.visibility</p:attrName>
                                        </p:attrNameLst>
                                      </p:cBhvr>
                                      <p:to>
                                        <p:strVal val="visible"/>
                                      </p:to>
                                    </p:set>
                                    <p:animEffect transition="in" filter="blinds(horizontal)">
                                      <p:cBhvr>
                                        <p:cTn id="27" dur="500"/>
                                        <p:tgtEl>
                                          <p:spTgt spid="850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5012"/>
                                        </p:tgtEl>
                                        <p:attrNameLst>
                                          <p:attrName>style.visibility</p:attrName>
                                        </p:attrNameLst>
                                      </p:cBhvr>
                                      <p:to>
                                        <p:strVal val="visible"/>
                                      </p:to>
                                    </p:set>
                                    <p:animEffect transition="in" filter="blinds(horizontal)">
                                      <p:cBhvr>
                                        <p:cTn id="32" dur="500"/>
                                        <p:tgtEl>
                                          <p:spTgt spid="850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5013"/>
                                        </p:tgtEl>
                                        <p:attrNameLst>
                                          <p:attrName>style.visibility</p:attrName>
                                        </p:attrNameLst>
                                      </p:cBhvr>
                                      <p:to>
                                        <p:strVal val="visible"/>
                                      </p:to>
                                    </p:set>
                                    <p:animEffect transition="in" filter="blinds(horizontal)">
                                      <p:cBhvr>
                                        <p:cTn id="37" dur="500"/>
                                        <p:tgtEl>
                                          <p:spTgt spid="850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5014"/>
                                        </p:tgtEl>
                                        <p:attrNameLst>
                                          <p:attrName>style.visibility</p:attrName>
                                        </p:attrNameLst>
                                      </p:cBhvr>
                                      <p:to>
                                        <p:strVal val="visible"/>
                                      </p:to>
                                    </p:set>
                                    <p:animEffect transition="in" filter="blinds(horizontal)">
                                      <p:cBhvr>
                                        <p:cTn id="42" dur="500"/>
                                        <p:tgtEl>
                                          <p:spTgt spid="8501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5015"/>
                                        </p:tgtEl>
                                        <p:attrNameLst>
                                          <p:attrName>style.visibility</p:attrName>
                                        </p:attrNameLst>
                                      </p:cBhvr>
                                      <p:to>
                                        <p:strVal val="visible"/>
                                      </p:to>
                                    </p:set>
                                    <p:animEffect transition="in" filter="blinds(horizontal)">
                                      <p:cBhvr>
                                        <p:cTn id="47" dur="500"/>
                                        <p:tgtEl>
                                          <p:spTgt spid="85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07" grpId="0"/>
      <p:bldP spid="85008" grpId="0"/>
      <p:bldP spid="85009" grpId="0"/>
      <p:bldP spid="85010" grpId="0"/>
      <p:bldP spid="85011" grpId="0"/>
      <p:bldP spid="85012" grpId="0"/>
      <p:bldP spid="85013" grpId="0"/>
      <p:bldP spid="85014" grpId="0"/>
      <p:bldP spid="850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270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270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2708"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2709"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2710"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2711"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2712"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2713"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2714"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2715" name="Text Box 11"/>
          <p:cNvSpPr txBox="1"/>
          <p:nvPr/>
        </p:nvSpPr>
        <p:spPr>
          <a:xfrm>
            <a:off x="0" y="-46037"/>
            <a:ext cx="5213350" cy="762000"/>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长度尺寸的保证方法</a:t>
            </a:r>
            <a:endParaRPr lang="zh-CN" altLang="x-none" sz="4400" dirty="0">
              <a:solidFill>
                <a:schemeClr val="bg1"/>
              </a:solidFill>
              <a:latin typeface="Times New Roman" panose="02020603050405020304" pitchFamily="18" charset="0"/>
            </a:endParaRPr>
          </a:p>
        </p:txBody>
      </p:sp>
      <p:sp>
        <p:nvSpPr>
          <p:cNvPr id="72716"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86029" name="Text Box 13"/>
          <p:cNvSpPr txBox="1"/>
          <p:nvPr/>
        </p:nvSpPr>
        <p:spPr>
          <a:xfrm>
            <a:off x="152400" y="914400"/>
            <a:ext cx="1752600" cy="519113"/>
          </a:xfrm>
          <a:prstGeom prst="rect">
            <a:avLst/>
          </a:prstGeom>
          <a:noFill/>
          <a:ln w="57150">
            <a:noFill/>
          </a:ln>
        </p:spPr>
        <p:txBody>
          <a:bodyPr>
            <a:spAutoFit/>
          </a:bodyPr>
          <a:p>
            <a:pPr eaLnBrk="1" hangingPunct="1">
              <a:spcBef>
                <a:spcPct val="50000"/>
              </a:spcBef>
            </a:pPr>
            <a:r>
              <a:rPr lang="zh-CN" altLang="en-US" sz="2800" b="1" dirty="0">
                <a:latin typeface="Times New Roman" panose="02020603050405020304" pitchFamily="18" charset="0"/>
              </a:rPr>
              <a:t>划线法：</a:t>
            </a:r>
            <a:endParaRPr lang="zh-CN" altLang="en-US" sz="2800" b="1" dirty="0">
              <a:latin typeface="Times New Roman" panose="02020603050405020304" pitchFamily="18" charset="0"/>
            </a:endParaRPr>
          </a:p>
        </p:txBody>
      </p:sp>
      <p:sp>
        <p:nvSpPr>
          <p:cNvPr id="86030" name="Text Box 14"/>
          <p:cNvSpPr txBox="1"/>
          <p:nvPr/>
        </p:nvSpPr>
        <p:spPr>
          <a:xfrm>
            <a:off x="0" y="2209800"/>
            <a:ext cx="3581400" cy="519113"/>
          </a:xfrm>
          <a:prstGeom prst="rect">
            <a:avLst/>
          </a:prstGeom>
          <a:noFill/>
          <a:ln w="57150">
            <a:noFill/>
          </a:ln>
        </p:spPr>
        <p:txBody>
          <a:bodyPr>
            <a:spAutoFit/>
          </a:bodyPr>
          <a:p>
            <a:pPr eaLnBrk="1" hangingPunct="1">
              <a:spcBef>
                <a:spcPct val="50000"/>
              </a:spcBef>
            </a:pPr>
            <a:r>
              <a:rPr lang="zh-CN" altLang="en-US" sz="2800" b="1" dirty="0">
                <a:latin typeface="Times New Roman" panose="02020603050405020304" pitchFamily="18" charset="0"/>
              </a:rPr>
              <a:t>大滑板刻度控制法：</a:t>
            </a:r>
            <a:endParaRPr lang="zh-CN" altLang="en-US" sz="2800" b="1" dirty="0">
              <a:latin typeface="Times New Roman" panose="02020603050405020304" pitchFamily="18" charset="0"/>
            </a:endParaRPr>
          </a:p>
        </p:txBody>
      </p:sp>
      <p:sp>
        <p:nvSpPr>
          <p:cNvPr id="86031" name="Text Box 15"/>
          <p:cNvSpPr txBox="1"/>
          <p:nvPr/>
        </p:nvSpPr>
        <p:spPr>
          <a:xfrm>
            <a:off x="76200" y="4967288"/>
            <a:ext cx="1676400" cy="519112"/>
          </a:xfrm>
          <a:prstGeom prst="rect">
            <a:avLst/>
          </a:prstGeom>
          <a:noFill/>
          <a:ln w="57150">
            <a:noFill/>
          </a:ln>
        </p:spPr>
        <p:txBody>
          <a:bodyPr>
            <a:spAutoFit/>
          </a:bodyPr>
          <a:p>
            <a:pPr eaLnBrk="1" hangingPunct="1">
              <a:spcBef>
                <a:spcPct val="50000"/>
              </a:spcBef>
            </a:pPr>
            <a:r>
              <a:rPr lang="zh-CN" altLang="en-US" sz="2800" b="1" dirty="0">
                <a:latin typeface="Times New Roman" panose="02020603050405020304" pitchFamily="18" charset="0"/>
              </a:rPr>
              <a:t>两刀法：</a:t>
            </a:r>
            <a:endParaRPr lang="zh-CN" altLang="en-US" sz="2800" b="1" dirty="0">
              <a:latin typeface="Times New Roman" panose="02020603050405020304" pitchFamily="18" charset="0"/>
            </a:endParaRPr>
          </a:p>
        </p:txBody>
      </p:sp>
      <p:sp>
        <p:nvSpPr>
          <p:cNvPr id="86032" name="Text Box 16"/>
          <p:cNvSpPr txBox="1"/>
          <p:nvPr/>
        </p:nvSpPr>
        <p:spPr>
          <a:xfrm>
            <a:off x="1524000" y="914400"/>
            <a:ext cx="6781800" cy="1373188"/>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当长度尺寸要求不高时，可以用卡尺比较用刀在需要的长度处划一条线，刀到该线即可。</a:t>
            </a:r>
            <a:endParaRPr lang="zh-CN" altLang="en-US" sz="2800" dirty="0">
              <a:latin typeface="Times New Roman" panose="02020603050405020304" pitchFamily="18" charset="0"/>
            </a:endParaRPr>
          </a:p>
        </p:txBody>
      </p:sp>
      <p:sp>
        <p:nvSpPr>
          <p:cNvPr id="86033" name="Text Box 17"/>
          <p:cNvSpPr txBox="1"/>
          <p:nvPr/>
        </p:nvSpPr>
        <p:spPr>
          <a:xfrm>
            <a:off x="3200400" y="2286000"/>
            <a:ext cx="5715000" cy="946150"/>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粗车或尺寸要求不高时可用打滑板的刻度控制长度。</a:t>
            </a:r>
            <a:endParaRPr lang="zh-CN" altLang="en-US" sz="2800" dirty="0">
              <a:latin typeface="Times New Roman" panose="02020603050405020304" pitchFamily="18" charset="0"/>
            </a:endParaRPr>
          </a:p>
        </p:txBody>
      </p:sp>
      <p:sp>
        <p:nvSpPr>
          <p:cNvPr id="86034" name="Text Box 18"/>
          <p:cNvSpPr txBox="1"/>
          <p:nvPr/>
        </p:nvSpPr>
        <p:spPr>
          <a:xfrm>
            <a:off x="152400" y="3276600"/>
            <a:ext cx="2743200" cy="576263"/>
          </a:xfrm>
          <a:prstGeom prst="rect">
            <a:avLst/>
          </a:prstGeom>
          <a:noFill/>
          <a:ln w="57150" cap="flat" cmpd="sng">
            <a:solidFill>
              <a:srgbClr val="D20EB6"/>
            </a:solidFill>
            <a:prstDash val="solid"/>
            <a:miter/>
            <a:headEnd type="none" w="med" len="med"/>
            <a:tailEnd type="none" w="med" len="med"/>
          </a:ln>
        </p:spPr>
        <p:txBody>
          <a:bodyPr>
            <a:spAutoFit/>
          </a:bodyPr>
          <a:p>
            <a:pPr eaLnBrk="1" hangingPunct="1">
              <a:spcBef>
                <a:spcPct val="50000"/>
              </a:spcBef>
            </a:pPr>
            <a:r>
              <a:rPr lang="zh-CN" altLang="en-US" sz="2800" dirty="0">
                <a:latin typeface="Times New Roman" panose="02020603050405020304" pitchFamily="18" charset="0"/>
              </a:rPr>
              <a:t>对刀操作方法：</a:t>
            </a:r>
            <a:endParaRPr lang="zh-CN" altLang="en-US" sz="2800" dirty="0">
              <a:latin typeface="Times New Roman" panose="02020603050405020304" pitchFamily="18" charset="0"/>
            </a:endParaRPr>
          </a:p>
        </p:txBody>
      </p:sp>
      <p:sp>
        <p:nvSpPr>
          <p:cNvPr id="86035" name="Text Box 19"/>
          <p:cNvSpPr txBox="1"/>
          <p:nvPr/>
        </p:nvSpPr>
        <p:spPr>
          <a:xfrm>
            <a:off x="2895600" y="3275013"/>
            <a:ext cx="6248400" cy="1373187"/>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把刀摇到工件端面附近；大滑板刻度近似对</a:t>
            </a:r>
            <a:r>
              <a:rPr lang="zh-CN" altLang="en-US" sz="2800" dirty="0">
                <a:latin typeface="Arial" panose="020B0604020202020204" pitchFamily="34" charset="0"/>
              </a:rPr>
              <a:t>“</a:t>
            </a:r>
            <a:r>
              <a:rPr lang="zh-CN" altLang="en-US" sz="2800" dirty="0">
                <a:latin typeface="Times New Roman" panose="02020603050405020304" pitchFamily="18" charset="0"/>
              </a:rPr>
              <a:t>0</a:t>
            </a:r>
            <a:r>
              <a:rPr lang="zh-CN" altLang="en-US" sz="2800" dirty="0">
                <a:latin typeface="Arial" panose="020B0604020202020204" pitchFamily="34" charset="0"/>
              </a:rPr>
              <a:t>”</a:t>
            </a:r>
            <a:r>
              <a:rPr lang="zh-CN" altLang="en-US" sz="2800" dirty="0">
                <a:latin typeface="Times New Roman" panose="02020603050405020304" pitchFamily="18" charset="0"/>
              </a:rPr>
              <a:t>；工件旋转；大滑板反摇对</a:t>
            </a:r>
            <a:r>
              <a:rPr lang="zh-CN" altLang="en-US" sz="2800" dirty="0">
                <a:latin typeface="Arial" panose="020B0604020202020204" pitchFamily="34" charset="0"/>
              </a:rPr>
              <a:t>“</a:t>
            </a:r>
            <a:r>
              <a:rPr lang="zh-CN" altLang="en-US" sz="2800" dirty="0">
                <a:latin typeface="Times New Roman" panose="02020603050405020304" pitchFamily="18" charset="0"/>
              </a:rPr>
              <a:t>0</a:t>
            </a:r>
            <a:r>
              <a:rPr lang="zh-CN" altLang="en-US" sz="2800" dirty="0">
                <a:latin typeface="Arial" panose="020B0604020202020204" pitchFamily="34" charset="0"/>
              </a:rPr>
              <a:t>”</a:t>
            </a:r>
            <a:r>
              <a:rPr lang="zh-CN" altLang="en-US" sz="2800" dirty="0">
                <a:latin typeface="Times New Roman" panose="02020603050405020304" pitchFamily="18" charset="0"/>
              </a:rPr>
              <a:t>；摇小滑板使刀和工件端面接触。</a:t>
            </a:r>
            <a:endParaRPr lang="zh-CN" altLang="en-US" sz="2800" dirty="0">
              <a:latin typeface="Times New Roman" panose="02020603050405020304" pitchFamily="18" charset="0"/>
            </a:endParaRPr>
          </a:p>
        </p:txBody>
      </p:sp>
      <p:sp>
        <p:nvSpPr>
          <p:cNvPr id="86036" name="Text Box 20"/>
          <p:cNvSpPr txBox="1"/>
          <p:nvPr/>
        </p:nvSpPr>
        <p:spPr>
          <a:xfrm>
            <a:off x="1600200" y="4953000"/>
            <a:ext cx="7467600" cy="946150"/>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当长度尺寸要求较高时，在粗车时需留0.2</a:t>
            </a:r>
            <a:r>
              <a:rPr lang="en-US" altLang="zh-CN" sz="2800" dirty="0">
                <a:latin typeface="Times New Roman" panose="02020603050405020304" pitchFamily="18" charset="0"/>
              </a:rPr>
              <a:t>mm</a:t>
            </a:r>
            <a:r>
              <a:rPr lang="zh-CN" altLang="en-US" sz="2800" dirty="0">
                <a:latin typeface="Times New Roman" panose="02020603050405020304" pitchFamily="18" charset="0"/>
              </a:rPr>
              <a:t>的精车余量，用两刀法精车。</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86029"/>
                                        </p:tgtEl>
                                        <p:attrNameLst>
                                          <p:attrName>style.visibility</p:attrName>
                                        </p:attrNameLst>
                                      </p:cBhvr>
                                      <p:to>
                                        <p:strVal val="visible"/>
                                      </p:to>
                                    </p:set>
                                    <p:anim calcmode="lin" valueType="num">
                                      <p:cBhvr>
                                        <p:cTn id="7" dur="500" fill="hold"/>
                                        <p:tgtEl>
                                          <p:spTgt spid="86029"/>
                                        </p:tgtEl>
                                        <p:attrNameLst>
                                          <p:attrName>ppt_x</p:attrName>
                                        </p:attrNameLst>
                                      </p:cBhvr>
                                      <p:tavLst>
                                        <p:tav tm="0">
                                          <p:val>
                                            <p:strVal val="#ppt_x-#ppt_w/2"/>
                                          </p:val>
                                        </p:tav>
                                        <p:tav tm="100000">
                                          <p:val>
                                            <p:strVal val="#ppt_x"/>
                                          </p:val>
                                        </p:tav>
                                      </p:tavLst>
                                    </p:anim>
                                    <p:anim calcmode="lin" valueType="num">
                                      <p:cBhvr>
                                        <p:cTn id="8" dur="500" fill="hold"/>
                                        <p:tgtEl>
                                          <p:spTgt spid="86029"/>
                                        </p:tgtEl>
                                        <p:attrNameLst>
                                          <p:attrName>ppt_y</p:attrName>
                                        </p:attrNameLst>
                                      </p:cBhvr>
                                      <p:tavLst>
                                        <p:tav tm="0">
                                          <p:val>
                                            <p:strVal val="#ppt_y"/>
                                          </p:val>
                                        </p:tav>
                                        <p:tav tm="100000">
                                          <p:val>
                                            <p:strVal val="#ppt_y"/>
                                          </p:val>
                                        </p:tav>
                                      </p:tavLst>
                                    </p:anim>
                                    <p:anim calcmode="lin" valueType="num">
                                      <p:cBhvr>
                                        <p:cTn id="9" dur="500" fill="hold"/>
                                        <p:tgtEl>
                                          <p:spTgt spid="86029"/>
                                        </p:tgtEl>
                                        <p:attrNameLst>
                                          <p:attrName>ppt_w</p:attrName>
                                        </p:attrNameLst>
                                      </p:cBhvr>
                                      <p:tavLst>
                                        <p:tav tm="0">
                                          <p:val>
                                            <p:fltVal val="0.000000"/>
                                          </p:val>
                                        </p:tav>
                                        <p:tav tm="100000">
                                          <p:val>
                                            <p:strVal val="#ppt_w"/>
                                          </p:val>
                                        </p:tav>
                                      </p:tavLst>
                                    </p:anim>
                                    <p:anim calcmode="lin" valueType="num">
                                      <p:cBhvr>
                                        <p:cTn id="10" dur="500" fill="hold"/>
                                        <p:tgtEl>
                                          <p:spTgt spid="86029"/>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86030"/>
                                        </p:tgtEl>
                                        <p:attrNameLst>
                                          <p:attrName>style.visibility</p:attrName>
                                        </p:attrNameLst>
                                      </p:cBhvr>
                                      <p:to>
                                        <p:strVal val="visible"/>
                                      </p:to>
                                    </p:set>
                                    <p:anim calcmode="lin" valueType="num">
                                      <p:cBhvr>
                                        <p:cTn id="15" dur="500" fill="hold"/>
                                        <p:tgtEl>
                                          <p:spTgt spid="86030"/>
                                        </p:tgtEl>
                                        <p:attrNameLst>
                                          <p:attrName>ppt_x</p:attrName>
                                        </p:attrNameLst>
                                      </p:cBhvr>
                                      <p:tavLst>
                                        <p:tav tm="0">
                                          <p:val>
                                            <p:strVal val="#ppt_x-#ppt_w/2"/>
                                          </p:val>
                                        </p:tav>
                                        <p:tav tm="100000">
                                          <p:val>
                                            <p:strVal val="#ppt_x"/>
                                          </p:val>
                                        </p:tav>
                                      </p:tavLst>
                                    </p:anim>
                                    <p:anim calcmode="lin" valueType="num">
                                      <p:cBhvr>
                                        <p:cTn id="16" dur="500" fill="hold"/>
                                        <p:tgtEl>
                                          <p:spTgt spid="86030"/>
                                        </p:tgtEl>
                                        <p:attrNameLst>
                                          <p:attrName>ppt_y</p:attrName>
                                        </p:attrNameLst>
                                      </p:cBhvr>
                                      <p:tavLst>
                                        <p:tav tm="0">
                                          <p:val>
                                            <p:strVal val="#ppt_y"/>
                                          </p:val>
                                        </p:tav>
                                        <p:tav tm="100000">
                                          <p:val>
                                            <p:strVal val="#ppt_y"/>
                                          </p:val>
                                        </p:tav>
                                      </p:tavLst>
                                    </p:anim>
                                    <p:anim calcmode="lin" valueType="num">
                                      <p:cBhvr>
                                        <p:cTn id="17" dur="500" fill="hold"/>
                                        <p:tgtEl>
                                          <p:spTgt spid="86030"/>
                                        </p:tgtEl>
                                        <p:attrNameLst>
                                          <p:attrName>ppt_w</p:attrName>
                                        </p:attrNameLst>
                                      </p:cBhvr>
                                      <p:tavLst>
                                        <p:tav tm="0">
                                          <p:val>
                                            <p:fltVal val="0.000000"/>
                                          </p:val>
                                        </p:tav>
                                        <p:tav tm="100000">
                                          <p:val>
                                            <p:strVal val="#ppt_w"/>
                                          </p:val>
                                        </p:tav>
                                      </p:tavLst>
                                    </p:anim>
                                    <p:anim calcmode="lin" valueType="num">
                                      <p:cBhvr>
                                        <p:cTn id="18" dur="500" fill="hold"/>
                                        <p:tgtEl>
                                          <p:spTgt spid="86030"/>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86031"/>
                                        </p:tgtEl>
                                        <p:attrNameLst>
                                          <p:attrName>style.visibility</p:attrName>
                                        </p:attrNameLst>
                                      </p:cBhvr>
                                      <p:to>
                                        <p:strVal val="visible"/>
                                      </p:to>
                                    </p:set>
                                    <p:anim calcmode="lin" valueType="num">
                                      <p:cBhvr>
                                        <p:cTn id="23" dur="500" fill="hold"/>
                                        <p:tgtEl>
                                          <p:spTgt spid="86031"/>
                                        </p:tgtEl>
                                        <p:attrNameLst>
                                          <p:attrName>ppt_x</p:attrName>
                                        </p:attrNameLst>
                                      </p:cBhvr>
                                      <p:tavLst>
                                        <p:tav tm="0">
                                          <p:val>
                                            <p:strVal val="#ppt_x-#ppt_w/2"/>
                                          </p:val>
                                        </p:tav>
                                        <p:tav tm="100000">
                                          <p:val>
                                            <p:strVal val="#ppt_x"/>
                                          </p:val>
                                        </p:tav>
                                      </p:tavLst>
                                    </p:anim>
                                    <p:anim calcmode="lin" valueType="num">
                                      <p:cBhvr>
                                        <p:cTn id="24" dur="500" fill="hold"/>
                                        <p:tgtEl>
                                          <p:spTgt spid="86031"/>
                                        </p:tgtEl>
                                        <p:attrNameLst>
                                          <p:attrName>ppt_y</p:attrName>
                                        </p:attrNameLst>
                                      </p:cBhvr>
                                      <p:tavLst>
                                        <p:tav tm="0">
                                          <p:val>
                                            <p:strVal val="#ppt_y"/>
                                          </p:val>
                                        </p:tav>
                                        <p:tav tm="100000">
                                          <p:val>
                                            <p:strVal val="#ppt_y"/>
                                          </p:val>
                                        </p:tav>
                                      </p:tavLst>
                                    </p:anim>
                                    <p:anim calcmode="lin" valueType="num">
                                      <p:cBhvr>
                                        <p:cTn id="25" dur="500" fill="hold"/>
                                        <p:tgtEl>
                                          <p:spTgt spid="86031"/>
                                        </p:tgtEl>
                                        <p:attrNameLst>
                                          <p:attrName>ppt_w</p:attrName>
                                        </p:attrNameLst>
                                      </p:cBhvr>
                                      <p:tavLst>
                                        <p:tav tm="0">
                                          <p:val>
                                            <p:fltVal val="0.000000"/>
                                          </p:val>
                                        </p:tav>
                                        <p:tav tm="100000">
                                          <p:val>
                                            <p:strVal val="#ppt_w"/>
                                          </p:val>
                                        </p:tav>
                                      </p:tavLst>
                                    </p:anim>
                                    <p:anim calcmode="lin" valueType="num">
                                      <p:cBhvr>
                                        <p:cTn id="26" dur="500" fill="hold"/>
                                        <p:tgtEl>
                                          <p:spTgt spid="86031"/>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86032"/>
                                        </p:tgtEl>
                                        <p:attrNameLst>
                                          <p:attrName>style.visibility</p:attrName>
                                        </p:attrNameLst>
                                      </p:cBhvr>
                                      <p:to>
                                        <p:strVal val="visible"/>
                                      </p:to>
                                    </p:set>
                                    <p:anim calcmode="lin" valueType="num">
                                      <p:cBhvr>
                                        <p:cTn id="31" dur="500" fill="hold"/>
                                        <p:tgtEl>
                                          <p:spTgt spid="86032"/>
                                        </p:tgtEl>
                                        <p:attrNameLst>
                                          <p:attrName>ppt_x</p:attrName>
                                        </p:attrNameLst>
                                      </p:cBhvr>
                                      <p:tavLst>
                                        <p:tav tm="0">
                                          <p:val>
                                            <p:strVal val="#ppt_x-#ppt_w/2"/>
                                          </p:val>
                                        </p:tav>
                                        <p:tav tm="100000">
                                          <p:val>
                                            <p:strVal val="#ppt_x"/>
                                          </p:val>
                                        </p:tav>
                                      </p:tavLst>
                                    </p:anim>
                                    <p:anim calcmode="lin" valueType="num">
                                      <p:cBhvr>
                                        <p:cTn id="32" dur="500" fill="hold"/>
                                        <p:tgtEl>
                                          <p:spTgt spid="86032"/>
                                        </p:tgtEl>
                                        <p:attrNameLst>
                                          <p:attrName>ppt_y</p:attrName>
                                        </p:attrNameLst>
                                      </p:cBhvr>
                                      <p:tavLst>
                                        <p:tav tm="0">
                                          <p:val>
                                            <p:strVal val="#ppt_y"/>
                                          </p:val>
                                        </p:tav>
                                        <p:tav tm="100000">
                                          <p:val>
                                            <p:strVal val="#ppt_y"/>
                                          </p:val>
                                        </p:tav>
                                      </p:tavLst>
                                    </p:anim>
                                    <p:anim calcmode="lin" valueType="num">
                                      <p:cBhvr>
                                        <p:cTn id="33" dur="500" fill="hold"/>
                                        <p:tgtEl>
                                          <p:spTgt spid="86032"/>
                                        </p:tgtEl>
                                        <p:attrNameLst>
                                          <p:attrName>ppt_w</p:attrName>
                                        </p:attrNameLst>
                                      </p:cBhvr>
                                      <p:tavLst>
                                        <p:tav tm="0">
                                          <p:val>
                                            <p:fltVal val="0.000000"/>
                                          </p:val>
                                        </p:tav>
                                        <p:tav tm="100000">
                                          <p:val>
                                            <p:strVal val="#ppt_w"/>
                                          </p:val>
                                        </p:tav>
                                      </p:tavLst>
                                    </p:anim>
                                    <p:anim calcmode="lin" valueType="num">
                                      <p:cBhvr>
                                        <p:cTn id="34" dur="500" fill="hold"/>
                                        <p:tgtEl>
                                          <p:spTgt spid="86032"/>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86033"/>
                                        </p:tgtEl>
                                        <p:attrNameLst>
                                          <p:attrName>style.visibility</p:attrName>
                                        </p:attrNameLst>
                                      </p:cBhvr>
                                      <p:to>
                                        <p:strVal val="visible"/>
                                      </p:to>
                                    </p:set>
                                    <p:anim calcmode="lin" valueType="num">
                                      <p:cBhvr>
                                        <p:cTn id="39" dur="500" fill="hold"/>
                                        <p:tgtEl>
                                          <p:spTgt spid="86033"/>
                                        </p:tgtEl>
                                        <p:attrNameLst>
                                          <p:attrName>ppt_x</p:attrName>
                                        </p:attrNameLst>
                                      </p:cBhvr>
                                      <p:tavLst>
                                        <p:tav tm="0">
                                          <p:val>
                                            <p:strVal val="#ppt_x-#ppt_w/2"/>
                                          </p:val>
                                        </p:tav>
                                        <p:tav tm="100000">
                                          <p:val>
                                            <p:strVal val="#ppt_x"/>
                                          </p:val>
                                        </p:tav>
                                      </p:tavLst>
                                    </p:anim>
                                    <p:anim calcmode="lin" valueType="num">
                                      <p:cBhvr>
                                        <p:cTn id="40" dur="500" fill="hold"/>
                                        <p:tgtEl>
                                          <p:spTgt spid="86033"/>
                                        </p:tgtEl>
                                        <p:attrNameLst>
                                          <p:attrName>ppt_y</p:attrName>
                                        </p:attrNameLst>
                                      </p:cBhvr>
                                      <p:tavLst>
                                        <p:tav tm="0">
                                          <p:val>
                                            <p:strVal val="#ppt_y"/>
                                          </p:val>
                                        </p:tav>
                                        <p:tav tm="100000">
                                          <p:val>
                                            <p:strVal val="#ppt_y"/>
                                          </p:val>
                                        </p:tav>
                                      </p:tavLst>
                                    </p:anim>
                                    <p:anim calcmode="lin" valueType="num">
                                      <p:cBhvr>
                                        <p:cTn id="41" dur="500" fill="hold"/>
                                        <p:tgtEl>
                                          <p:spTgt spid="86033"/>
                                        </p:tgtEl>
                                        <p:attrNameLst>
                                          <p:attrName>ppt_w</p:attrName>
                                        </p:attrNameLst>
                                      </p:cBhvr>
                                      <p:tavLst>
                                        <p:tav tm="0">
                                          <p:val>
                                            <p:fltVal val="0.000000"/>
                                          </p:val>
                                        </p:tav>
                                        <p:tav tm="100000">
                                          <p:val>
                                            <p:strVal val="#ppt_w"/>
                                          </p:val>
                                        </p:tav>
                                      </p:tavLst>
                                    </p:anim>
                                    <p:anim calcmode="lin" valueType="num">
                                      <p:cBhvr>
                                        <p:cTn id="42" dur="500" fill="hold"/>
                                        <p:tgtEl>
                                          <p:spTgt spid="86033"/>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8" fill="hold" grpId="0" nodeType="clickEffect">
                                  <p:stCondLst>
                                    <p:cond delay="0"/>
                                  </p:stCondLst>
                                  <p:childTnLst>
                                    <p:set>
                                      <p:cBhvr>
                                        <p:cTn id="46" dur="1" fill="hold">
                                          <p:stCondLst>
                                            <p:cond delay="0"/>
                                          </p:stCondLst>
                                        </p:cTn>
                                        <p:tgtEl>
                                          <p:spTgt spid="86034"/>
                                        </p:tgtEl>
                                        <p:attrNameLst>
                                          <p:attrName>style.visibility</p:attrName>
                                        </p:attrNameLst>
                                      </p:cBhvr>
                                      <p:to>
                                        <p:strVal val="visible"/>
                                      </p:to>
                                    </p:set>
                                    <p:anim calcmode="lin" valueType="num">
                                      <p:cBhvr>
                                        <p:cTn id="47" dur="500" fill="hold"/>
                                        <p:tgtEl>
                                          <p:spTgt spid="86034"/>
                                        </p:tgtEl>
                                        <p:attrNameLst>
                                          <p:attrName>ppt_x</p:attrName>
                                        </p:attrNameLst>
                                      </p:cBhvr>
                                      <p:tavLst>
                                        <p:tav tm="0">
                                          <p:val>
                                            <p:strVal val="#ppt_x-#ppt_w/2"/>
                                          </p:val>
                                        </p:tav>
                                        <p:tav tm="100000">
                                          <p:val>
                                            <p:strVal val="#ppt_x"/>
                                          </p:val>
                                        </p:tav>
                                      </p:tavLst>
                                    </p:anim>
                                    <p:anim calcmode="lin" valueType="num">
                                      <p:cBhvr>
                                        <p:cTn id="48" dur="500" fill="hold"/>
                                        <p:tgtEl>
                                          <p:spTgt spid="86034"/>
                                        </p:tgtEl>
                                        <p:attrNameLst>
                                          <p:attrName>ppt_y</p:attrName>
                                        </p:attrNameLst>
                                      </p:cBhvr>
                                      <p:tavLst>
                                        <p:tav tm="0">
                                          <p:val>
                                            <p:strVal val="#ppt_y"/>
                                          </p:val>
                                        </p:tav>
                                        <p:tav tm="100000">
                                          <p:val>
                                            <p:strVal val="#ppt_y"/>
                                          </p:val>
                                        </p:tav>
                                      </p:tavLst>
                                    </p:anim>
                                    <p:anim calcmode="lin" valueType="num">
                                      <p:cBhvr>
                                        <p:cTn id="49" dur="500" fill="hold"/>
                                        <p:tgtEl>
                                          <p:spTgt spid="86034"/>
                                        </p:tgtEl>
                                        <p:attrNameLst>
                                          <p:attrName>ppt_w</p:attrName>
                                        </p:attrNameLst>
                                      </p:cBhvr>
                                      <p:tavLst>
                                        <p:tav tm="0">
                                          <p:val>
                                            <p:fltVal val="0.000000"/>
                                          </p:val>
                                        </p:tav>
                                        <p:tav tm="100000">
                                          <p:val>
                                            <p:strVal val="#ppt_w"/>
                                          </p:val>
                                        </p:tav>
                                      </p:tavLst>
                                    </p:anim>
                                    <p:anim calcmode="lin" valueType="num">
                                      <p:cBhvr>
                                        <p:cTn id="50" dur="500" fill="hold"/>
                                        <p:tgtEl>
                                          <p:spTgt spid="86034"/>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86035"/>
                                        </p:tgtEl>
                                        <p:attrNameLst>
                                          <p:attrName>style.visibility</p:attrName>
                                        </p:attrNameLst>
                                      </p:cBhvr>
                                      <p:to>
                                        <p:strVal val="visible"/>
                                      </p:to>
                                    </p:set>
                                    <p:anim calcmode="lin" valueType="num">
                                      <p:cBhvr>
                                        <p:cTn id="55" dur="500" fill="hold"/>
                                        <p:tgtEl>
                                          <p:spTgt spid="86035"/>
                                        </p:tgtEl>
                                        <p:attrNameLst>
                                          <p:attrName>ppt_w</p:attrName>
                                        </p:attrNameLst>
                                      </p:cBhvr>
                                      <p:tavLst>
                                        <p:tav tm="0">
                                          <p:val>
                                            <p:fltVal val="0.000000"/>
                                          </p:val>
                                        </p:tav>
                                        <p:tav tm="100000">
                                          <p:val>
                                            <p:strVal val="#ppt_w"/>
                                          </p:val>
                                        </p:tav>
                                      </p:tavLst>
                                    </p:anim>
                                    <p:anim calcmode="lin" valueType="num">
                                      <p:cBhvr>
                                        <p:cTn id="56" dur="500" fill="hold"/>
                                        <p:tgtEl>
                                          <p:spTgt spid="86035"/>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grpId="0" nodeType="clickEffect">
                                  <p:stCondLst>
                                    <p:cond delay="0"/>
                                  </p:stCondLst>
                                  <p:childTnLst>
                                    <p:set>
                                      <p:cBhvr>
                                        <p:cTn id="60" dur="1" fill="hold">
                                          <p:stCondLst>
                                            <p:cond delay="0"/>
                                          </p:stCondLst>
                                        </p:cTn>
                                        <p:tgtEl>
                                          <p:spTgt spid="86036"/>
                                        </p:tgtEl>
                                        <p:attrNameLst>
                                          <p:attrName>style.visibility</p:attrName>
                                        </p:attrNameLst>
                                      </p:cBhvr>
                                      <p:to>
                                        <p:strVal val="visible"/>
                                      </p:to>
                                    </p:set>
                                    <p:anim calcmode="lin" valueType="num">
                                      <p:cBhvr>
                                        <p:cTn id="61" dur="500" fill="hold"/>
                                        <p:tgtEl>
                                          <p:spTgt spid="86036"/>
                                        </p:tgtEl>
                                        <p:attrNameLst>
                                          <p:attrName>ppt_w</p:attrName>
                                        </p:attrNameLst>
                                      </p:cBhvr>
                                      <p:tavLst>
                                        <p:tav tm="0">
                                          <p:val>
                                            <p:fltVal val="0.000000"/>
                                          </p:val>
                                        </p:tav>
                                        <p:tav tm="100000">
                                          <p:val>
                                            <p:strVal val="#ppt_w"/>
                                          </p:val>
                                        </p:tav>
                                      </p:tavLst>
                                    </p:anim>
                                    <p:anim calcmode="lin" valueType="num">
                                      <p:cBhvr>
                                        <p:cTn id="62" dur="500" fill="hold"/>
                                        <p:tgtEl>
                                          <p:spTgt spid="860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9" grpId="0"/>
      <p:bldP spid="86030" grpId="0"/>
      <p:bldP spid="86031" grpId="0"/>
      <p:bldP spid="86032" grpId="0"/>
      <p:bldP spid="86033" grpId="0"/>
      <p:bldP spid="86034" grpId="0" animBg="1"/>
      <p:bldP spid="86035" grpId="0"/>
      <p:bldP spid="860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373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373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3732"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3733"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3734"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3735"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3736"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3737"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3738"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73739"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3740" name="Text Box 12"/>
          <p:cNvSpPr txBox="1"/>
          <p:nvPr/>
        </p:nvSpPr>
        <p:spPr>
          <a:xfrm>
            <a:off x="0" y="-46037"/>
            <a:ext cx="577215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车削台阶轴的工艺安排</a:t>
            </a:r>
            <a:endParaRPr lang="zh-CN" altLang="x-none" dirty="0">
              <a:latin typeface="Times New Roman" panose="02020603050405020304" pitchFamily="18" charset="0"/>
            </a:endParaRPr>
          </a:p>
        </p:txBody>
      </p:sp>
      <p:sp>
        <p:nvSpPr>
          <p:cNvPr id="73741"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87054" name="Text Box 14"/>
          <p:cNvSpPr txBox="1"/>
          <p:nvPr/>
        </p:nvSpPr>
        <p:spPr>
          <a:xfrm>
            <a:off x="0" y="1066800"/>
            <a:ext cx="4191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先粗车大外圆再车小外圆</a:t>
            </a:r>
            <a:endParaRPr lang="zh-CN" altLang="en-US" sz="2800" dirty="0">
              <a:latin typeface="Times New Roman" panose="02020603050405020304" pitchFamily="18" charset="0"/>
            </a:endParaRPr>
          </a:p>
        </p:txBody>
      </p:sp>
      <p:sp>
        <p:nvSpPr>
          <p:cNvPr id="87055" name="Text Box 15"/>
          <p:cNvSpPr txBox="1"/>
          <p:nvPr/>
        </p:nvSpPr>
        <p:spPr>
          <a:xfrm>
            <a:off x="0" y="2362200"/>
            <a:ext cx="44958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先粗车小外圆再车大外圆</a:t>
            </a:r>
            <a:endParaRPr lang="zh-CN" altLang="en-US" sz="2800" dirty="0">
              <a:latin typeface="Times New Roman" panose="02020603050405020304" pitchFamily="18" charset="0"/>
            </a:endParaRPr>
          </a:p>
        </p:txBody>
      </p:sp>
      <p:sp>
        <p:nvSpPr>
          <p:cNvPr id="73744" name="Text Box 16"/>
          <p:cNvSpPr txBox="1"/>
          <p:nvPr/>
        </p:nvSpPr>
        <p:spPr>
          <a:xfrm>
            <a:off x="136525" y="4060825"/>
            <a:ext cx="4511675" cy="366713"/>
          </a:xfrm>
          <a:prstGeom prst="rect">
            <a:avLst/>
          </a:prstGeom>
          <a:noFill/>
          <a:ln w="57150">
            <a:noFill/>
          </a:ln>
        </p:spPr>
        <p:txBody>
          <a:bodyPr>
            <a:spAutoFit/>
          </a:bodyPr>
          <a:p>
            <a:pPr algn="ctr" eaLnBrk="1" hangingPunct="1"/>
            <a:endParaRPr lang="zh-CN" altLang="en-US" dirty="0">
              <a:latin typeface="Times New Roman" panose="02020603050405020304" pitchFamily="18" charset="0"/>
            </a:endParaRPr>
          </a:p>
        </p:txBody>
      </p:sp>
      <p:sp>
        <p:nvSpPr>
          <p:cNvPr id="87057" name="AutoShape 17"/>
          <p:cNvSpPr/>
          <p:nvPr/>
        </p:nvSpPr>
        <p:spPr>
          <a:xfrm>
            <a:off x="6400800" y="8382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87058" name="AutoShape 18"/>
          <p:cNvSpPr/>
          <p:nvPr/>
        </p:nvSpPr>
        <p:spPr>
          <a:xfrm>
            <a:off x="4419600" y="2057400"/>
            <a:ext cx="4267200" cy="1066800"/>
          </a:xfrm>
          <a:prstGeom prst="wedgeRoundRectCallout">
            <a:avLst>
              <a:gd name="adj1" fmla="val -56472"/>
              <a:gd name="adj2" fmla="val -112204"/>
              <a:gd name="adj3" fmla="val 16667"/>
            </a:avLst>
          </a:prstGeom>
          <a:solidFill>
            <a:srgbClr val="CCFFFF"/>
          </a:solidFill>
          <a:ln w="57150" cap="flat" cmpd="sng">
            <a:solidFill>
              <a:schemeClr val="tx1"/>
            </a:solidFill>
            <a:prstDash val="solid"/>
            <a:miter/>
            <a:headEnd type="none" w="med" len="med"/>
            <a:tailEnd type="none" w="med" len="med"/>
          </a:ln>
        </p:spPr>
        <p:txBody>
          <a:bodyPr/>
          <a:p>
            <a:pPr eaLnBrk="1" hangingPunct="1"/>
            <a:r>
              <a:rPr lang="zh-CN" altLang="en-US" sz="2800" dirty="0">
                <a:latin typeface="Times New Roman" panose="02020603050405020304" pitchFamily="18" charset="0"/>
              </a:rPr>
              <a:t>习惯加工方法，尺寸计算较直接，走刀时间长。</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87054"/>
                                        </p:tgtEl>
                                        <p:attrNameLst>
                                          <p:attrName>style.visibility</p:attrName>
                                        </p:attrNameLst>
                                      </p:cBhvr>
                                      <p:to>
                                        <p:strVal val="visible"/>
                                      </p:to>
                                    </p:set>
                                    <p:anim calcmode="lin" valueType="num">
                                      <p:cBhvr>
                                        <p:cTn id="7" dur="500" fill="hold"/>
                                        <p:tgtEl>
                                          <p:spTgt spid="87054"/>
                                        </p:tgtEl>
                                        <p:attrNameLst>
                                          <p:attrName>ppt_x</p:attrName>
                                        </p:attrNameLst>
                                      </p:cBhvr>
                                      <p:tavLst>
                                        <p:tav tm="0">
                                          <p:val>
                                            <p:strVal val="#ppt_x-#ppt_w/2"/>
                                          </p:val>
                                        </p:tav>
                                        <p:tav tm="100000">
                                          <p:val>
                                            <p:strVal val="#ppt_x"/>
                                          </p:val>
                                        </p:tav>
                                      </p:tavLst>
                                    </p:anim>
                                    <p:anim calcmode="lin" valueType="num">
                                      <p:cBhvr>
                                        <p:cTn id="8" dur="500" fill="hold"/>
                                        <p:tgtEl>
                                          <p:spTgt spid="87054"/>
                                        </p:tgtEl>
                                        <p:attrNameLst>
                                          <p:attrName>ppt_y</p:attrName>
                                        </p:attrNameLst>
                                      </p:cBhvr>
                                      <p:tavLst>
                                        <p:tav tm="0">
                                          <p:val>
                                            <p:strVal val="#ppt_y"/>
                                          </p:val>
                                        </p:tav>
                                        <p:tav tm="100000">
                                          <p:val>
                                            <p:strVal val="#ppt_y"/>
                                          </p:val>
                                        </p:tav>
                                      </p:tavLst>
                                    </p:anim>
                                    <p:anim calcmode="lin" valueType="num">
                                      <p:cBhvr>
                                        <p:cTn id="9" dur="500" fill="hold"/>
                                        <p:tgtEl>
                                          <p:spTgt spid="87054"/>
                                        </p:tgtEl>
                                        <p:attrNameLst>
                                          <p:attrName>ppt_w</p:attrName>
                                        </p:attrNameLst>
                                      </p:cBhvr>
                                      <p:tavLst>
                                        <p:tav tm="0">
                                          <p:val>
                                            <p:fltVal val="0.000000"/>
                                          </p:val>
                                        </p:tav>
                                        <p:tav tm="100000">
                                          <p:val>
                                            <p:strVal val="#ppt_w"/>
                                          </p:val>
                                        </p:tav>
                                      </p:tavLst>
                                    </p:anim>
                                    <p:anim calcmode="lin" valueType="num">
                                      <p:cBhvr>
                                        <p:cTn id="10" dur="500" fill="hold"/>
                                        <p:tgtEl>
                                          <p:spTgt spid="8705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87055"/>
                                        </p:tgtEl>
                                        <p:attrNameLst>
                                          <p:attrName>style.visibility</p:attrName>
                                        </p:attrNameLst>
                                      </p:cBhvr>
                                      <p:to>
                                        <p:strVal val="visible"/>
                                      </p:to>
                                    </p:set>
                                    <p:anim calcmode="lin" valueType="num">
                                      <p:cBhvr>
                                        <p:cTn id="15" dur="500" fill="hold"/>
                                        <p:tgtEl>
                                          <p:spTgt spid="87055"/>
                                        </p:tgtEl>
                                        <p:attrNameLst>
                                          <p:attrName>ppt_x</p:attrName>
                                        </p:attrNameLst>
                                      </p:cBhvr>
                                      <p:tavLst>
                                        <p:tav tm="0">
                                          <p:val>
                                            <p:strVal val="#ppt_x-#ppt_w/2"/>
                                          </p:val>
                                        </p:tav>
                                        <p:tav tm="100000">
                                          <p:val>
                                            <p:strVal val="#ppt_x"/>
                                          </p:val>
                                        </p:tav>
                                      </p:tavLst>
                                    </p:anim>
                                    <p:anim calcmode="lin" valueType="num">
                                      <p:cBhvr>
                                        <p:cTn id="16" dur="500" fill="hold"/>
                                        <p:tgtEl>
                                          <p:spTgt spid="87055"/>
                                        </p:tgtEl>
                                        <p:attrNameLst>
                                          <p:attrName>ppt_y</p:attrName>
                                        </p:attrNameLst>
                                      </p:cBhvr>
                                      <p:tavLst>
                                        <p:tav tm="0">
                                          <p:val>
                                            <p:strVal val="#ppt_y"/>
                                          </p:val>
                                        </p:tav>
                                        <p:tav tm="100000">
                                          <p:val>
                                            <p:strVal val="#ppt_y"/>
                                          </p:val>
                                        </p:tav>
                                      </p:tavLst>
                                    </p:anim>
                                    <p:anim calcmode="lin" valueType="num">
                                      <p:cBhvr>
                                        <p:cTn id="17" dur="500" fill="hold"/>
                                        <p:tgtEl>
                                          <p:spTgt spid="87055"/>
                                        </p:tgtEl>
                                        <p:attrNameLst>
                                          <p:attrName>ppt_w</p:attrName>
                                        </p:attrNameLst>
                                      </p:cBhvr>
                                      <p:tavLst>
                                        <p:tav tm="0">
                                          <p:val>
                                            <p:fltVal val="0.000000"/>
                                          </p:val>
                                        </p:tav>
                                        <p:tav tm="100000">
                                          <p:val>
                                            <p:strVal val="#ppt_w"/>
                                          </p:val>
                                        </p:tav>
                                      </p:tavLst>
                                    </p:anim>
                                    <p:anim calcmode="lin" valueType="num">
                                      <p:cBhvr>
                                        <p:cTn id="18" dur="500" fill="hold"/>
                                        <p:tgtEl>
                                          <p:spTgt spid="8705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87057"/>
                                        </p:tgtEl>
                                        <p:attrNameLst>
                                          <p:attrName>style.visibility</p:attrName>
                                        </p:attrNameLst>
                                      </p:cBhvr>
                                      <p:to>
                                        <p:strVal val="visible"/>
                                      </p:to>
                                    </p:set>
                                    <p:anim calcmode="lin" valueType="num">
                                      <p:cBhvr>
                                        <p:cTn id="23" dur="1000" fill="hold"/>
                                        <p:tgtEl>
                                          <p:spTgt spid="87057"/>
                                        </p:tgtEl>
                                        <p:attrNameLst>
                                          <p:attrName>ppt_w</p:attrName>
                                        </p:attrNameLst>
                                      </p:cBhvr>
                                      <p:tavLst>
                                        <p:tav tm="0">
                                          <p:val>
                                            <p:fltVal val="0.000000"/>
                                          </p:val>
                                        </p:tav>
                                        <p:tav tm="100000">
                                          <p:val>
                                            <p:strVal val="#ppt_w"/>
                                          </p:val>
                                        </p:tav>
                                      </p:tavLst>
                                    </p:anim>
                                    <p:anim calcmode="lin" valueType="num">
                                      <p:cBhvr>
                                        <p:cTn id="24" dur="1000" fill="hold"/>
                                        <p:tgtEl>
                                          <p:spTgt spid="87057"/>
                                        </p:tgtEl>
                                        <p:attrNameLst>
                                          <p:attrName>ppt_h</p:attrName>
                                        </p:attrNameLst>
                                      </p:cBhvr>
                                      <p:tavLst>
                                        <p:tav tm="0">
                                          <p:val>
                                            <p:fltVal val="0.000000"/>
                                          </p:val>
                                        </p:tav>
                                        <p:tav tm="100000">
                                          <p:val>
                                            <p:strVal val="#ppt_h"/>
                                          </p:val>
                                        </p:tav>
                                      </p:tavLst>
                                    </p:anim>
                                    <p:anim calcmode="lin" valueType="num">
                                      <p:cBhvr>
                                        <p:cTn id="25" dur="1000" fill="hold"/>
                                        <p:tgtEl>
                                          <p:spTgt spid="87057"/>
                                        </p:tgtEl>
                                        <p:attrNameLst>
                                          <p:attrName>ppt_x</p:attrName>
                                        </p:attrNameLst>
                                      </p:cBhvr>
                                      <p:tavLst>
                                        <p:tav tm="0" fmla="#ppt_x+(cos(-2*pi*(1-$))*-#ppt_x-sin(-2*pi*(1-$))*(1-#ppt_y))*(1-$)">
                                          <p:val>
                                            <p:fltVal val="0.000000"/>
                                          </p:val>
                                        </p:tav>
                                        <p:tav tm="100000">
                                          <p:val>
                                            <p:fltVal val="1.000000"/>
                                          </p:val>
                                        </p:tav>
                                      </p:tavLst>
                                    </p:anim>
                                    <p:anim calcmode="lin" valueType="num">
                                      <p:cBhvr>
                                        <p:cTn id="26" dur="1000" fill="hold"/>
                                        <p:tgtEl>
                                          <p:spTgt spid="8705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87058"/>
                                        </p:tgtEl>
                                        <p:attrNameLst>
                                          <p:attrName>style.visibility</p:attrName>
                                        </p:attrNameLst>
                                      </p:cBhvr>
                                      <p:to>
                                        <p:strVal val="visible"/>
                                      </p:to>
                                    </p:set>
                                    <p:anim calcmode="lin" valueType="num">
                                      <p:cBhvr additive="base">
                                        <p:cTn id="31" dur="500" fill="hold"/>
                                        <p:tgtEl>
                                          <p:spTgt spid="87058"/>
                                        </p:tgtEl>
                                        <p:attrNameLst>
                                          <p:attrName>ppt_x</p:attrName>
                                        </p:attrNameLst>
                                      </p:cBhvr>
                                      <p:tavLst>
                                        <p:tav tm="0">
                                          <p:val>
                                            <p:strVal val="1+#ppt_w/2"/>
                                          </p:val>
                                        </p:tav>
                                        <p:tav tm="100000">
                                          <p:val>
                                            <p:strVal val="#ppt_x"/>
                                          </p:val>
                                        </p:tav>
                                      </p:tavLst>
                                    </p:anim>
                                    <p:anim calcmode="lin" valueType="num">
                                      <p:cBhvr additive="base">
                                        <p:cTn id="32" dur="500" fill="hold"/>
                                        <p:tgtEl>
                                          <p:spTgt spid="87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4" grpId="0"/>
      <p:bldP spid="87055" grpId="0"/>
      <p:bldP spid="87057" grpId="0" animBg="1"/>
      <p:bldP spid="8705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475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4755"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4756"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4757"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4758"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4759"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4760"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4761"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4762"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74763"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4764" name="Text Box 12"/>
          <p:cNvSpPr txBox="1"/>
          <p:nvPr/>
        </p:nvSpPr>
        <p:spPr>
          <a:xfrm>
            <a:off x="0" y="-46037"/>
            <a:ext cx="577215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车削台阶轴的工艺安排</a:t>
            </a:r>
            <a:endParaRPr lang="zh-CN" altLang="x-none" dirty="0">
              <a:latin typeface="Times New Roman" panose="02020603050405020304" pitchFamily="18" charset="0"/>
            </a:endParaRPr>
          </a:p>
        </p:txBody>
      </p:sp>
      <p:sp>
        <p:nvSpPr>
          <p:cNvPr id="74765"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74766" name="Text Box 14"/>
          <p:cNvSpPr txBox="1"/>
          <p:nvPr/>
        </p:nvSpPr>
        <p:spPr>
          <a:xfrm>
            <a:off x="0" y="1066800"/>
            <a:ext cx="4191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先粗车大外圆再车小外圆</a:t>
            </a:r>
            <a:endParaRPr lang="zh-CN" altLang="en-US" sz="2800" dirty="0">
              <a:latin typeface="Times New Roman" panose="02020603050405020304" pitchFamily="18" charset="0"/>
            </a:endParaRPr>
          </a:p>
        </p:txBody>
      </p:sp>
      <p:sp>
        <p:nvSpPr>
          <p:cNvPr id="74767" name="Text Box 15"/>
          <p:cNvSpPr txBox="1"/>
          <p:nvPr/>
        </p:nvSpPr>
        <p:spPr>
          <a:xfrm>
            <a:off x="0" y="2362200"/>
            <a:ext cx="44958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先粗车小外圆再车大外圆</a:t>
            </a:r>
            <a:endParaRPr lang="zh-CN" altLang="en-US" sz="2800" dirty="0">
              <a:latin typeface="Times New Roman" panose="02020603050405020304" pitchFamily="18" charset="0"/>
            </a:endParaRPr>
          </a:p>
        </p:txBody>
      </p:sp>
      <p:sp>
        <p:nvSpPr>
          <p:cNvPr id="74768" name="Text Box 16"/>
          <p:cNvSpPr txBox="1"/>
          <p:nvPr/>
        </p:nvSpPr>
        <p:spPr>
          <a:xfrm>
            <a:off x="136525" y="4060825"/>
            <a:ext cx="4511675" cy="366713"/>
          </a:xfrm>
          <a:prstGeom prst="rect">
            <a:avLst/>
          </a:prstGeom>
          <a:noFill/>
          <a:ln w="57150">
            <a:noFill/>
          </a:ln>
        </p:spPr>
        <p:txBody>
          <a:bodyPr>
            <a:spAutoFit/>
          </a:bodyPr>
          <a:p>
            <a:pPr algn="ctr" eaLnBrk="1" hangingPunct="1"/>
            <a:endParaRPr lang="zh-CN" altLang="en-US" dirty="0">
              <a:latin typeface="Times New Roman" panose="02020603050405020304" pitchFamily="18" charset="0"/>
            </a:endParaRPr>
          </a:p>
        </p:txBody>
      </p:sp>
      <p:sp>
        <p:nvSpPr>
          <p:cNvPr id="74769" name="AutoShape 17"/>
          <p:cNvSpPr/>
          <p:nvPr/>
        </p:nvSpPr>
        <p:spPr>
          <a:xfrm>
            <a:off x="6400800" y="8382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88082" name="AutoShape 18"/>
          <p:cNvSpPr/>
          <p:nvPr/>
        </p:nvSpPr>
        <p:spPr>
          <a:xfrm>
            <a:off x="4191000" y="3429000"/>
            <a:ext cx="4648200" cy="1295400"/>
          </a:xfrm>
          <a:prstGeom prst="wedgeRoundRectCallout">
            <a:avLst>
              <a:gd name="adj1" fmla="val -50921"/>
              <a:gd name="adj2" fmla="val -102940"/>
              <a:gd name="adj3" fmla="val 16667"/>
            </a:avLst>
          </a:prstGeom>
          <a:solidFill>
            <a:schemeClr val="accent1"/>
          </a:solidFill>
          <a:ln w="57150" cap="flat" cmpd="sng">
            <a:solidFill>
              <a:schemeClr val="tx1"/>
            </a:solidFill>
            <a:prstDash val="solid"/>
            <a:miter/>
            <a:headEnd type="none" w="med" len="med"/>
            <a:tailEnd type="none" w="med" len="med"/>
          </a:ln>
        </p:spPr>
        <p:txBody>
          <a:bodyPr/>
          <a:p>
            <a:pPr eaLnBrk="1" hangingPunct="1"/>
            <a:r>
              <a:rPr lang="zh-CN" altLang="en-US" sz="2800" dirty="0">
                <a:latin typeface="Times New Roman" panose="02020603050405020304" pitchFamily="18" charset="0"/>
              </a:rPr>
              <a:t>效率较高，中滑板控制尺寸需反向计算</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88082"/>
                                        </p:tgtEl>
                                        <p:attrNameLst>
                                          <p:attrName>style.visibility</p:attrName>
                                        </p:attrNameLst>
                                      </p:cBhvr>
                                      <p:to>
                                        <p:strVal val="visible"/>
                                      </p:to>
                                    </p:set>
                                    <p:anim calcmode="lin" valueType="num">
                                      <p:cBhvr additive="base">
                                        <p:cTn id="7" dur="500" fill="hold"/>
                                        <p:tgtEl>
                                          <p:spTgt spid="88082"/>
                                        </p:tgtEl>
                                        <p:attrNameLst>
                                          <p:attrName>ppt_x</p:attrName>
                                        </p:attrNameLst>
                                      </p:cBhvr>
                                      <p:tavLst>
                                        <p:tav tm="0">
                                          <p:val>
                                            <p:strVal val="1+#ppt_w/2"/>
                                          </p:val>
                                        </p:tav>
                                        <p:tav tm="100000">
                                          <p:val>
                                            <p:strVal val="#ppt_x"/>
                                          </p:val>
                                        </p:tav>
                                      </p:tavLst>
                                    </p:anim>
                                    <p:anim calcmode="lin" valueType="num">
                                      <p:cBhvr additive="base">
                                        <p:cTn id="8" dur="500" fill="hold"/>
                                        <p:tgtEl>
                                          <p:spTgt spid="88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8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577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577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5780"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5781"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5782"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5783"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5784"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5785"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578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7578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5788" name="Text Box 12"/>
          <p:cNvSpPr txBox="1"/>
          <p:nvPr/>
        </p:nvSpPr>
        <p:spPr>
          <a:xfrm>
            <a:off x="0" y="-46037"/>
            <a:ext cx="577215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车削台阶轴的工艺安排</a:t>
            </a:r>
            <a:endParaRPr lang="zh-CN" altLang="x-none" dirty="0">
              <a:latin typeface="Times New Roman" panose="02020603050405020304" pitchFamily="18" charset="0"/>
            </a:endParaRPr>
          </a:p>
        </p:txBody>
      </p:sp>
      <p:sp>
        <p:nvSpPr>
          <p:cNvPr id="75789"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75790" name="Text Box 14"/>
          <p:cNvSpPr txBox="1"/>
          <p:nvPr/>
        </p:nvSpPr>
        <p:spPr>
          <a:xfrm>
            <a:off x="0" y="1066800"/>
            <a:ext cx="4191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先粗车大外圆再车小外圆</a:t>
            </a:r>
            <a:endParaRPr lang="zh-CN" altLang="en-US" sz="2800" dirty="0">
              <a:latin typeface="Times New Roman" panose="02020603050405020304" pitchFamily="18" charset="0"/>
            </a:endParaRPr>
          </a:p>
        </p:txBody>
      </p:sp>
      <p:sp>
        <p:nvSpPr>
          <p:cNvPr id="75791" name="Text Box 15"/>
          <p:cNvSpPr txBox="1"/>
          <p:nvPr/>
        </p:nvSpPr>
        <p:spPr>
          <a:xfrm>
            <a:off x="0" y="2362200"/>
            <a:ext cx="44958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先粗车小外圆再车大外圆</a:t>
            </a:r>
            <a:endParaRPr lang="zh-CN" altLang="en-US" sz="2800" dirty="0">
              <a:latin typeface="Times New Roman" panose="02020603050405020304" pitchFamily="18" charset="0"/>
            </a:endParaRPr>
          </a:p>
        </p:txBody>
      </p:sp>
      <p:sp>
        <p:nvSpPr>
          <p:cNvPr id="75792" name="Text Box 16"/>
          <p:cNvSpPr txBox="1"/>
          <p:nvPr/>
        </p:nvSpPr>
        <p:spPr>
          <a:xfrm>
            <a:off x="136525" y="4060825"/>
            <a:ext cx="4511675" cy="366713"/>
          </a:xfrm>
          <a:prstGeom prst="rect">
            <a:avLst/>
          </a:prstGeom>
          <a:noFill/>
          <a:ln w="57150">
            <a:noFill/>
          </a:ln>
        </p:spPr>
        <p:txBody>
          <a:bodyPr>
            <a:spAutoFit/>
          </a:bodyPr>
          <a:p>
            <a:pPr algn="ctr" eaLnBrk="1" hangingPunct="1"/>
            <a:endParaRPr lang="zh-CN" altLang="en-US" dirty="0">
              <a:latin typeface="Times New Roman" panose="02020603050405020304" pitchFamily="18" charset="0"/>
            </a:endParaRPr>
          </a:p>
        </p:txBody>
      </p:sp>
      <p:sp>
        <p:nvSpPr>
          <p:cNvPr id="89105" name="Text Box 17"/>
          <p:cNvSpPr txBox="1"/>
          <p:nvPr/>
        </p:nvSpPr>
        <p:spPr>
          <a:xfrm>
            <a:off x="0" y="3810000"/>
            <a:ext cx="4038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先精车端面再精车外圆</a:t>
            </a:r>
            <a:endParaRPr lang="zh-CN" altLang="en-US" sz="2800" dirty="0">
              <a:latin typeface="Times New Roman" panose="02020603050405020304" pitchFamily="18" charset="0"/>
            </a:endParaRPr>
          </a:p>
        </p:txBody>
      </p:sp>
      <p:sp>
        <p:nvSpPr>
          <p:cNvPr id="89106" name="Text Box 18"/>
          <p:cNvSpPr txBox="1"/>
          <p:nvPr/>
        </p:nvSpPr>
        <p:spPr>
          <a:xfrm>
            <a:off x="0" y="5195888"/>
            <a:ext cx="4191000" cy="519112"/>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先精车外圆再精车端面</a:t>
            </a:r>
            <a:endParaRPr lang="zh-CN" altLang="en-US" sz="2800" dirty="0">
              <a:latin typeface="Times New Roman" panose="02020603050405020304" pitchFamily="18" charset="0"/>
            </a:endParaRPr>
          </a:p>
        </p:txBody>
      </p:sp>
      <p:sp>
        <p:nvSpPr>
          <p:cNvPr id="75795" name="AutoShape 19"/>
          <p:cNvSpPr/>
          <p:nvPr/>
        </p:nvSpPr>
        <p:spPr>
          <a:xfrm>
            <a:off x="6400800" y="8382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89108" name="AutoShape 20"/>
          <p:cNvSpPr/>
          <p:nvPr/>
        </p:nvSpPr>
        <p:spPr>
          <a:xfrm>
            <a:off x="4572000" y="2514600"/>
            <a:ext cx="4343400" cy="1981200"/>
          </a:xfrm>
          <a:prstGeom prst="wedgeRoundRectCallout">
            <a:avLst>
              <a:gd name="adj1" fmla="val -69736"/>
              <a:gd name="adj2" fmla="val 28847"/>
              <a:gd name="adj3" fmla="val 16667"/>
            </a:avLst>
          </a:prstGeom>
          <a:solidFill>
            <a:srgbClr val="CCFFFF"/>
          </a:solidFill>
          <a:ln w="57150" cap="flat" cmpd="sng">
            <a:solidFill>
              <a:schemeClr val="tx1"/>
            </a:solidFill>
            <a:prstDash val="solid"/>
            <a:miter/>
            <a:headEnd type="none" w="med" len="med"/>
            <a:tailEnd type="none" w="med" len="med"/>
          </a:ln>
        </p:spPr>
        <p:txBody>
          <a:bodyPr/>
          <a:p>
            <a:pPr eaLnBrk="1" hangingPunct="1"/>
            <a:r>
              <a:rPr lang="zh-CN" altLang="en-US" sz="2800" dirty="0">
                <a:latin typeface="Times New Roman" panose="02020603050405020304" pitchFamily="18" charset="0"/>
              </a:rPr>
              <a:t>可以在端面处出现凹坑，但不能出现凸台，测量时从距外圆1</a:t>
            </a:r>
            <a:r>
              <a:rPr lang="en-US" altLang="zh-CN" sz="2800" dirty="0">
                <a:latin typeface="Times New Roman" panose="02020603050405020304" pitchFamily="18" charset="0"/>
              </a:rPr>
              <a:t>mm</a:t>
            </a:r>
            <a:r>
              <a:rPr lang="zh-CN" altLang="en-US" sz="2800" dirty="0">
                <a:latin typeface="Times New Roman" panose="02020603050405020304" pitchFamily="18" charset="0"/>
              </a:rPr>
              <a:t>外计算。</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89105"/>
                                        </p:tgtEl>
                                        <p:attrNameLst>
                                          <p:attrName>style.visibility</p:attrName>
                                        </p:attrNameLst>
                                      </p:cBhvr>
                                      <p:to>
                                        <p:strVal val="visible"/>
                                      </p:to>
                                    </p:set>
                                    <p:anim calcmode="lin" valueType="num">
                                      <p:cBhvr>
                                        <p:cTn id="7" dur="500" fill="hold"/>
                                        <p:tgtEl>
                                          <p:spTgt spid="89105"/>
                                        </p:tgtEl>
                                        <p:attrNameLst>
                                          <p:attrName>ppt_x</p:attrName>
                                        </p:attrNameLst>
                                      </p:cBhvr>
                                      <p:tavLst>
                                        <p:tav tm="0">
                                          <p:val>
                                            <p:strVal val="#ppt_x-#ppt_w/2"/>
                                          </p:val>
                                        </p:tav>
                                        <p:tav tm="100000">
                                          <p:val>
                                            <p:strVal val="#ppt_x"/>
                                          </p:val>
                                        </p:tav>
                                      </p:tavLst>
                                    </p:anim>
                                    <p:anim calcmode="lin" valueType="num">
                                      <p:cBhvr>
                                        <p:cTn id="8" dur="500" fill="hold"/>
                                        <p:tgtEl>
                                          <p:spTgt spid="89105"/>
                                        </p:tgtEl>
                                        <p:attrNameLst>
                                          <p:attrName>ppt_y</p:attrName>
                                        </p:attrNameLst>
                                      </p:cBhvr>
                                      <p:tavLst>
                                        <p:tav tm="0">
                                          <p:val>
                                            <p:strVal val="#ppt_y"/>
                                          </p:val>
                                        </p:tav>
                                        <p:tav tm="100000">
                                          <p:val>
                                            <p:strVal val="#ppt_y"/>
                                          </p:val>
                                        </p:tav>
                                      </p:tavLst>
                                    </p:anim>
                                    <p:anim calcmode="lin" valueType="num">
                                      <p:cBhvr>
                                        <p:cTn id="9" dur="500" fill="hold"/>
                                        <p:tgtEl>
                                          <p:spTgt spid="89105"/>
                                        </p:tgtEl>
                                        <p:attrNameLst>
                                          <p:attrName>ppt_w</p:attrName>
                                        </p:attrNameLst>
                                      </p:cBhvr>
                                      <p:tavLst>
                                        <p:tav tm="0">
                                          <p:val>
                                            <p:fltVal val="0.000000"/>
                                          </p:val>
                                        </p:tav>
                                        <p:tav tm="100000">
                                          <p:val>
                                            <p:strVal val="#ppt_w"/>
                                          </p:val>
                                        </p:tav>
                                      </p:tavLst>
                                    </p:anim>
                                    <p:anim calcmode="lin" valueType="num">
                                      <p:cBhvr>
                                        <p:cTn id="10" dur="500" fill="hold"/>
                                        <p:tgtEl>
                                          <p:spTgt spid="89105"/>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89106"/>
                                        </p:tgtEl>
                                        <p:attrNameLst>
                                          <p:attrName>style.visibility</p:attrName>
                                        </p:attrNameLst>
                                      </p:cBhvr>
                                      <p:to>
                                        <p:strVal val="visible"/>
                                      </p:to>
                                    </p:set>
                                    <p:anim calcmode="lin" valueType="num">
                                      <p:cBhvr>
                                        <p:cTn id="15" dur="500" fill="hold"/>
                                        <p:tgtEl>
                                          <p:spTgt spid="89106"/>
                                        </p:tgtEl>
                                        <p:attrNameLst>
                                          <p:attrName>ppt_x</p:attrName>
                                        </p:attrNameLst>
                                      </p:cBhvr>
                                      <p:tavLst>
                                        <p:tav tm="0">
                                          <p:val>
                                            <p:strVal val="#ppt_x-#ppt_w/2"/>
                                          </p:val>
                                        </p:tav>
                                        <p:tav tm="100000">
                                          <p:val>
                                            <p:strVal val="#ppt_x"/>
                                          </p:val>
                                        </p:tav>
                                      </p:tavLst>
                                    </p:anim>
                                    <p:anim calcmode="lin" valueType="num">
                                      <p:cBhvr>
                                        <p:cTn id="16" dur="500" fill="hold"/>
                                        <p:tgtEl>
                                          <p:spTgt spid="89106"/>
                                        </p:tgtEl>
                                        <p:attrNameLst>
                                          <p:attrName>ppt_y</p:attrName>
                                        </p:attrNameLst>
                                      </p:cBhvr>
                                      <p:tavLst>
                                        <p:tav tm="0">
                                          <p:val>
                                            <p:strVal val="#ppt_y"/>
                                          </p:val>
                                        </p:tav>
                                        <p:tav tm="100000">
                                          <p:val>
                                            <p:strVal val="#ppt_y"/>
                                          </p:val>
                                        </p:tav>
                                      </p:tavLst>
                                    </p:anim>
                                    <p:anim calcmode="lin" valueType="num">
                                      <p:cBhvr>
                                        <p:cTn id="17" dur="500" fill="hold"/>
                                        <p:tgtEl>
                                          <p:spTgt spid="89106"/>
                                        </p:tgtEl>
                                        <p:attrNameLst>
                                          <p:attrName>ppt_w</p:attrName>
                                        </p:attrNameLst>
                                      </p:cBhvr>
                                      <p:tavLst>
                                        <p:tav tm="0">
                                          <p:val>
                                            <p:fltVal val="0.000000"/>
                                          </p:val>
                                        </p:tav>
                                        <p:tav tm="100000">
                                          <p:val>
                                            <p:strVal val="#ppt_w"/>
                                          </p:val>
                                        </p:tav>
                                      </p:tavLst>
                                    </p:anim>
                                    <p:anim calcmode="lin" valueType="num">
                                      <p:cBhvr>
                                        <p:cTn id="18" dur="500" fill="hold"/>
                                        <p:tgtEl>
                                          <p:spTgt spid="8910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3" fill="hold" grpId="0" nodeType="clickEffect">
                                  <p:stCondLst>
                                    <p:cond delay="0"/>
                                  </p:stCondLst>
                                  <p:childTnLst>
                                    <p:set>
                                      <p:cBhvr>
                                        <p:cTn id="22" dur="1" fill="hold">
                                          <p:stCondLst>
                                            <p:cond delay="0"/>
                                          </p:stCondLst>
                                        </p:cTn>
                                        <p:tgtEl>
                                          <p:spTgt spid="89108"/>
                                        </p:tgtEl>
                                        <p:attrNameLst>
                                          <p:attrName>style.visibility</p:attrName>
                                        </p:attrNameLst>
                                      </p:cBhvr>
                                      <p:to>
                                        <p:strVal val="visible"/>
                                      </p:to>
                                    </p:set>
                                    <p:anim calcmode="lin" valueType="num">
                                      <p:cBhvr additive="base">
                                        <p:cTn id="23" dur="500" fill="hold"/>
                                        <p:tgtEl>
                                          <p:spTgt spid="89108"/>
                                        </p:tgtEl>
                                        <p:attrNameLst>
                                          <p:attrName>ppt_x</p:attrName>
                                        </p:attrNameLst>
                                      </p:cBhvr>
                                      <p:tavLst>
                                        <p:tav tm="0">
                                          <p:val>
                                            <p:strVal val="1+#ppt_w/2"/>
                                          </p:val>
                                        </p:tav>
                                        <p:tav tm="100000">
                                          <p:val>
                                            <p:strVal val="#ppt_x"/>
                                          </p:val>
                                        </p:tav>
                                      </p:tavLst>
                                    </p:anim>
                                    <p:anim calcmode="lin" valueType="num">
                                      <p:cBhvr additive="base">
                                        <p:cTn id="24" dur="500" fill="hold"/>
                                        <p:tgtEl>
                                          <p:spTgt spid="891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5" grpId="0"/>
      <p:bldP spid="89106" grpId="0"/>
      <p:bldP spid="8910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680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680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6804"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6805"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6806"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6807"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6808"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6809"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6810"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76811"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6812" name="Text Box 12"/>
          <p:cNvSpPr txBox="1"/>
          <p:nvPr/>
        </p:nvSpPr>
        <p:spPr>
          <a:xfrm>
            <a:off x="0" y="-46037"/>
            <a:ext cx="577215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车削台阶轴的工艺安排</a:t>
            </a:r>
            <a:endParaRPr lang="zh-CN" altLang="x-none" dirty="0">
              <a:latin typeface="Times New Roman" panose="02020603050405020304" pitchFamily="18" charset="0"/>
            </a:endParaRPr>
          </a:p>
        </p:txBody>
      </p:sp>
      <p:sp>
        <p:nvSpPr>
          <p:cNvPr id="76813"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76814" name="Text Box 14"/>
          <p:cNvSpPr txBox="1"/>
          <p:nvPr/>
        </p:nvSpPr>
        <p:spPr>
          <a:xfrm>
            <a:off x="0" y="1066800"/>
            <a:ext cx="4191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先粗车大外圆再车小外圆</a:t>
            </a:r>
            <a:endParaRPr lang="zh-CN" altLang="en-US" sz="2800" dirty="0">
              <a:latin typeface="Times New Roman" panose="02020603050405020304" pitchFamily="18" charset="0"/>
            </a:endParaRPr>
          </a:p>
        </p:txBody>
      </p:sp>
      <p:sp>
        <p:nvSpPr>
          <p:cNvPr id="76815" name="Text Box 15"/>
          <p:cNvSpPr txBox="1"/>
          <p:nvPr/>
        </p:nvSpPr>
        <p:spPr>
          <a:xfrm>
            <a:off x="0" y="2362200"/>
            <a:ext cx="44958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先粗车小外圆再车大外圆</a:t>
            </a:r>
            <a:endParaRPr lang="zh-CN" altLang="en-US" sz="2800" dirty="0">
              <a:latin typeface="Times New Roman" panose="02020603050405020304" pitchFamily="18" charset="0"/>
            </a:endParaRPr>
          </a:p>
        </p:txBody>
      </p:sp>
      <p:sp>
        <p:nvSpPr>
          <p:cNvPr id="76816" name="Text Box 16"/>
          <p:cNvSpPr txBox="1"/>
          <p:nvPr/>
        </p:nvSpPr>
        <p:spPr>
          <a:xfrm>
            <a:off x="136525" y="4060825"/>
            <a:ext cx="4511675" cy="366713"/>
          </a:xfrm>
          <a:prstGeom prst="rect">
            <a:avLst/>
          </a:prstGeom>
          <a:noFill/>
          <a:ln w="57150">
            <a:noFill/>
          </a:ln>
        </p:spPr>
        <p:txBody>
          <a:bodyPr>
            <a:spAutoFit/>
          </a:bodyPr>
          <a:p>
            <a:pPr algn="ctr" eaLnBrk="1" hangingPunct="1"/>
            <a:endParaRPr lang="zh-CN" altLang="en-US" dirty="0">
              <a:latin typeface="Times New Roman" panose="02020603050405020304" pitchFamily="18" charset="0"/>
            </a:endParaRPr>
          </a:p>
        </p:txBody>
      </p:sp>
      <p:sp>
        <p:nvSpPr>
          <p:cNvPr id="76817" name="Text Box 17"/>
          <p:cNvSpPr txBox="1"/>
          <p:nvPr/>
        </p:nvSpPr>
        <p:spPr>
          <a:xfrm>
            <a:off x="0" y="3810000"/>
            <a:ext cx="4038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先精车端面再精车外圆</a:t>
            </a:r>
            <a:endParaRPr lang="zh-CN" altLang="en-US" sz="2800" dirty="0">
              <a:latin typeface="Times New Roman" panose="02020603050405020304" pitchFamily="18" charset="0"/>
            </a:endParaRPr>
          </a:p>
        </p:txBody>
      </p:sp>
      <p:sp>
        <p:nvSpPr>
          <p:cNvPr id="76818" name="Text Box 18"/>
          <p:cNvSpPr txBox="1"/>
          <p:nvPr/>
        </p:nvSpPr>
        <p:spPr>
          <a:xfrm>
            <a:off x="0" y="5195888"/>
            <a:ext cx="4191000" cy="519112"/>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先精车外圆再精车端面</a:t>
            </a:r>
            <a:endParaRPr lang="zh-CN" altLang="en-US" sz="2800" dirty="0">
              <a:latin typeface="Times New Roman" panose="02020603050405020304" pitchFamily="18" charset="0"/>
            </a:endParaRPr>
          </a:p>
        </p:txBody>
      </p:sp>
      <p:sp>
        <p:nvSpPr>
          <p:cNvPr id="76819" name="AutoShape 19"/>
          <p:cNvSpPr/>
          <p:nvPr/>
        </p:nvSpPr>
        <p:spPr>
          <a:xfrm>
            <a:off x="6400800" y="8382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90132" name="AutoShape 20"/>
          <p:cNvSpPr/>
          <p:nvPr/>
        </p:nvSpPr>
        <p:spPr>
          <a:xfrm>
            <a:off x="4191000" y="2743200"/>
            <a:ext cx="4572000" cy="2362200"/>
          </a:xfrm>
          <a:prstGeom prst="wedgeRoundRectCallout">
            <a:avLst>
              <a:gd name="adj1" fmla="val -58856"/>
              <a:gd name="adj2" fmla="val 66935"/>
              <a:gd name="adj3" fmla="val 16667"/>
            </a:avLst>
          </a:prstGeom>
          <a:solidFill>
            <a:schemeClr val="accent1"/>
          </a:solidFill>
          <a:ln w="57150" cap="flat" cmpd="sng">
            <a:solidFill>
              <a:schemeClr val="tx1"/>
            </a:solidFill>
            <a:prstDash val="solid"/>
            <a:miter/>
            <a:headEnd type="none" w="med" len="med"/>
            <a:tailEnd type="none" w="med" len="med"/>
          </a:ln>
        </p:spPr>
        <p:txBody>
          <a:bodyPr/>
          <a:p>
            <a:pPr eaLnBrk="1" hangingPunct="1"/>
            <a:r>
              <a:rPr lang="zh-CN" altLang="en-US" sz="2800" dirty="0">
                <a:latin typeface="Times New Roman" panose="02020603050405020304" pitchFamily="18" charset="0"/>
              </a:rPr>
              <a:t>精车外圆之前必须核实端面的余量，可在外圆处出现凹坑，但不能出现凸台，测量时距端面1</a:t>
            </a:r>
            <a:r>
              <a:rPr lang="en-US" altLang="zh-CN" sz="2800" dirty="0">
                <a:latin typeface="Times New Roman" panose="02020603050405020304" pitchFamily="18" charset="0"/>
              </a:rPr>
              <a:t>mm</a:t>
            </a:r>
            <a:r>
              <a:rPr lang="zh-CN" altLang="en-US" sz="2800" dirty="0">
                <a:latin typeface="Times New Roman" panose="02020603050405020304" pitchFamily="18" charset="0"/>
              </a:rPr>
              <a:t>计算。</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90132"/>
                                        </p:tgtEl>
                                        <p:attrNameLst>
                                          <p:attrName>style.visibility</p:attrName>
                                        </p:attrNameLst>
                                      </p:cBhvr>
                                      <p:to>
                                        <p:strVal val="visible"/>
                                      </p:to>
                                    </p:set>
                                    <p:anim calcmode="lin" valueType="num">
                                      <p:cBhvr additive="base">
                                        <p:cTn id="7" dur="500" fill="hold"/>
                                        <p:tgtEl>
                                          <p:spTgt spid="90132"/>
                                        </p:tgtEl>
                                        <p:attrNameLst>
                                          <p:attrName>ppt_x</p:attrName>
                                        </p:attrNameLst>
                                      </p:cBhvr>
                                      <p:tavLst>
                                        <p:tav tm="0">
                                          <p:val>
                                            <p:strVal val="1+#ppt_w/2"/>
                                          </p:val>
                                        </p:tav>
                                        <p:tav tm="100000">
                                          <p:val>
                                            <p:strVal val="#ppt_x"/>
                                          </p:val>
                                        </p:tav>
                                      </p:tavLst>
                                    </p:anim>
                                    <p:anim calcmode="lin" valueType="num">
                                      <p:cBhvr additive="base">
                                        <p:cTn id="8" dur="500" fill="hold"/>
                                        <p:tgtEl>
                                          <p:spTgt spid="90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8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08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084"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3085"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3086"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3087"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3088"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3089"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3090"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091" name="Text Box 11"/>
          <p:cNvSpPr txBox="1"/>
          <p:nvPr/>
        </p:nvSpPr>
        <p:spPr>
          <a:xfrm>
            <a:off x="0" y="-46037"/>
            <a:ext cx="471170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台阶轴的车削过程</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sp>
        <p:nvSpPr>
          <p:cNvPr id="3092"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91149" name="Text Box 13"/>
          <p:cNvSpPr txBox="1"/>
          <p:nvPr/>
        </p:nvSpPr>
        <p:spPr>
          <a:xfrm>
            <a:off x="76200" y="914400"/>
            <a:ext cx="51054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1、工件伸出65</a:t>
            </a:r>
            <a:r>
              <a:rPr lang="en-US" altLang="zh-CN" sz="2800" dirty="0">
                <a:latin typeface="Times New Roman" panose="02020603050405020304" pitchFamily="18" charset="0"/>
              </a:rPr>
              <a:t>mm,</a:t>
            </a:r>
            <a:r>
              <a:rPr lang="zh-CN" altLang="en-US" sz="2800" dirty="0">
                <a:latin typeface="Times New Roman" panose="02020603050405020304" pitchFamily="18" charset="0"/>
              </a:rPr>
              <a:t>平端面。</a:t>
            </a:r>
            <a:endParaRPr lang="zh-CN" altLang="en-US" sz="2800" dirty="0">
              <a:latin typeface="Times New Roman" panose="02020603050405020304" pitchFamily="18" charset="0"/>
            </a:endParaRPr>
          </a:p>
        </p:txBody>
      </p:sp>
      <p:sp>
        <p:nvSpPr>
          <p:cNvPr id="91150" name="Text Box 14"/>
          <p:cNvSpPr txBox="1"/>
          <p:nvPr/>
        </p:nvSpPr>
        <p:spPr>
          <a:xfrm>
            <a:off x="76200" y="1371600"/>
            <a:ext cx="3276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2、确定长度基准。</a:t>
            </a:r>
            <a:endParaRPr lang="zh-CN" altLang="en-US" sz="2800" dirty="0">
              <a:latin typeface="Times New Roman" panose="02020603050405020304" pitchFamily="18" charset="0"/>
            </a:endParaRPr>
          </a:p>
        </p:txBody>
      </p:sp>
      <p:sp>
        <p:nvSpPr>
          <p:cNvPr id="91151" name="Text Box 15"/>
          <p:cNvSpPr txBox="1"/>
          <p:nvPr/>
        </p:nvSpPr>
        <p:spPr>
          <a:xfrm>
            <a:off x="76200" y="1828800"/>
            <a:ext cx="35814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3、确定外圆基准。</a:t>
            </a:r>
            <a:endParaRPr lang="zh-CN" altLang="en-US" sz="2800" dirty="0">
              <a:latin typeface="Times New Roman" panose="02020603050405020304" pitchFamily="18" charset="0"/>
            </a:endParaRPr>
          </a:p>
        </p:txBody>
      </p:sp>
      <p:sp>
        <p:nvSpPr>
          <p:cNvPr id="91152" name="Text Box 16"/>
          <p:cNvSpPr txBox="1"/>
          <p:nvPr/>
        </p:nvSpPr>
        <p:spPr>
          <a:xfrm>
            <a:off x="0" y="2286000"/>
            <a:ext cx="4953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 4、试切削车削最大外圆。</a:t>
            </a:r>
            <a:endParaRPr lang="zh-CN" altLang="en-US" sz="2800" dirty="0">
              <a:latin typeface="Times New Roman" panose="02020603050405020304" pitchFamily="18" charset="0"/>
            </a:endParaRPr>
          </a:p>
        </p:txBody>
      </p:sp>
      <p:sp>
        <p:nvSpPr>
          <p:cNvPr id="91153" name="Text Box 17"/>
          <p:cNvSpPr txBox="1"/>
          <p:nvPr/>
        </p:nvSpPr>
        <p:spPr>
          <a:xfrm>
            <a:off x="76200" y="2819400"/>
            <a:ext cx="4572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5、测量并为精车留</a:t>
            </a:r>
            <a:r>
              <a:rPr lang="zh-CN" altLang="x-none" sz="2800" dirty="0">
                <a:latin typeface="Arial" panose="020B0604020202020204" pitchFamily="34" charset="0"/>
              </a:rPr>
              <a:t>余量。</a:t>
            </a:r>
            <a:endParaRPr lang="zh-CN" altLang="en-US" sz="2800" dirty="0">
              <a:latin typeface="Arial" panose="020B0604020202020204" pitchFamily="34" charset="0"/>
            </a:endParaRPr>
          </a:p>
        </p:txBody>
      </p:sp>
      <p:sp>
        <p:nvSpPr>
          <p:cNvPr id="91154" name="Text Box 18"/>
          <p:cNvSpPr txBox="1"/>
          <p:nvPr/>
        </p:nvSpPr>
        <p:spPr>
          <a:xfrm>
            <a:off x="4648200" y="914400"/>
            <a:ext cx="3429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6、粗车其它台阶。</a:t>
            </a:r>
            <a:endParaRPr lang="zh-CN" altLang="en-US" sz="2800" dirty="0">
              <a:latin typeface="Times New Roman" panose="02020603050405020304" pitchFamily="18" charset="0"/>
            </a:endParaRPr>
          </a:p>
        </p:txBody>
      </p:sp>
      <p:sp>
        <p:nvSpPr>
          <p:cNvPr id="91155" name="Text Box 19"/>
          <p:cNvSpPr txBox="1"/>
          <p:nvPr/>
        </p:nvSpPr>
        <p:spPr>
          <a:xfrm>
            <a:off x="4648200" y="1371600"/>
            <a:ext cx="42672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7、检查长度留量。</a:t>
            </a:r>
            <a:endParaRPr lang="zh-CN" altLang="en-US" sz="2800" dirty="0">
              <a:latin typeface="Times New Roman" panose="02020603050405020304" pitchFamily="18" charset="0"/>
            </a:endParaRPr>
          </a:p>
        </p:txBody>
      </p:sp>
      <p:sp>
        <p:nvSpPr>
          <p:cNvPr id="91156" name="Text Box 20"/>
          <p:cNvSpPr txBox="1"/>
          <p:nvPr/>
        </p:nvSpPr>
        <p:spPr>
          <a:xfrm>
            <a:off x="4648200" y="1828800"/>
            <a:ext cx="32004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8、精车各外圆。</a:t>
            </a:r>
            <a:endParaRPr lang="zh-CN" altLang="en-US" sz="2800" dirty="0">
              <a:latin typeface="Times New Roman" panose="02020603050405020304" pitchFamily="18" charset="0"/>
            </a:endParaRPr>
          </a:p>
        </p:txBody>
      </p:sp>
      <p:sp>
        <p:nvSpPr>
          <p:cNvPr id="91157" name="Text Box 21"/>
          <p:cNvSpPr txBox="1"/>
          <p:nvPr/>
        </p:nvSpPr>
        <p:spPr>
          <a:xfrm>
            <a:off x="4648200" y="2286000"/>
            <a:ext cx="34290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9、精车长度尺寸。</a:t>
            </a:r>
            <a:endParaRPr lang="zh-CN" altLang="en-US" sz="2800" dirty="0">
              <a:latin typeface="Times New Roman" panose="02020603050405020304" pitchFamily="18" charset="0"/>
            </a:endParaRPr>
          </a:p>
        </p:txBody>
      </p:sp>
      <p:sp>
        <p:nvSpPr>
          <p:cNvPr id="91158" name="Text Box 22"/>
          <p:cNvSpPr txBox="1"/>
          <p:nvPr/>
        </p:nvSpPr>
        <p:spPr>
          <a:xfrm>
            <a:off x="4572000" y="2819400"/>
            <a:ext cx="3276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10、倒角。</a:t>
            </a:r>
            <a:endParaRPr lang="zh-CN" altLang="en-US" sz="2800" dirty="0">
              <a:latin typeface="Times New Roman" panose="02020603050405020304" pitchFamily="18" charset="0"/>
            </a:endParaRPr>
          </a:p>
        </p:txBody>
      </p:sp>
      <p:graphicFrame>
        <p:nvGraphicFramePr>
          <p:cNvPr id="91159" name="Object 23"/>
          <p:cNvGraphicFramePr/>
          <p:nvPr/>
        </p:nvGraphicFramePr>
        <p:xfrm>
          <a:off x="228600" y="3276600"/>
          <a:ext cx="1676400" cy="1371600"/>
        </p:xfrm>
        <a:graphic>
          <a:graphicData uri="http://schemas.openxmlformats.org/presentationml/2006/ole">
            <mc:AlternateContent xmlns:mc="http://schemas.openxmlformats.org/markup-compatibility/2006">
              <mc:Choice xmlns:v="urn:schemas-microsoft-com:vml" Requires="v">
                <p:oleObj spid="_x0000_s3077" name="" r:id="rId10" imgW="6934200" imgH="3790950" progId="AutoCAD.Drawing.16">
                  <p:embed/>
                </p:oleObj>
              </mc:Choice>
              <mc:Fallback>
                <p:oleObj name="" r:id="rId10" imgW="6934200" imgH="3790950" progId="AutoCAD.Drawing.16">
                  <p:embed/>
                  <p:pic>
                    <p:nvPicPr>
                      <p:cNvPr id="0" name="图片 3076"/>
                      <p:cNvPicPr/>
                      <p:nvPr/>
                    </p:nvPicPr>
                    <p:blipFill>
                      <a:blip r:embed="rId11"/>
                      <a:srcRect l="28021" t="29900" r="47803" b="33920"/>
                      <a:stretch>
                        <a:fillRect/>
                      </a:stretch>
                    </p:blipFill>
                    <p:spPr>
                      <a:xfrm>
                        <a:off x="228600" y="3276600"/>
                        <a:ext cx="1676400" cy="1371600"/>
                      </a:xfrm>
                      <a:prstGeom prst="rect">
                        <a:avLst/>
                      </a:prstGeom>
                      <a:noFill/>
                      <a:ln w="38100">
                        <a:noFill/>
                        <a:miter/>
                      </a:ln>
                    </p:spPr>
                  </p:pic>
                </p:oleObj>
              </mc:Fallback>
            </mc:AlternateContent>
          </a:graphicData>
        </a:graphic>
      </p:graphicFrame>
      <p:graphicFrame>
        <p:nvGraphicFramePr>
          <p:cNvPr id="91160" name="Object 24"/>
          <p:cNvGraphicFramePr/>
          <p:nvPr/>
        </p:nvGraphicFramePr>
        <p:xfrm>
          <a:off x="2514600" y="3276600"/>
          <a:ext cx="1524000" cy="1524000"/>
        </p:xfrm>
        <a:graphic>
          <a:graphicData uri="http://schemas.openxmlformats.org/presentationml/2006/ole">
            <mc:AlternateContent xmlns:mc="http://schemas.openxmlformats.org/markup-compatibility/2006">
              <mc:Choice xmlns:v="urn:schemas-microsoft-com:vml" Requires="v">
                <p:oleObj spid="_x0000_s3078" name="" r:id="rId12" imgW="6934200" imgH="3790950" progId="AutoCAD.Drawing.16">
                  <p:embed/>
                </p:oleObj>
              </mc:Choice>
              <mc:Fallback>
                <p:oleObj name="" r:id="rId12" imgW="6934200" imgH="3790950" progId="AutoCAD.Drawing.16">
                  <p:embed/>
                  <p:pic>
                    <p:nvPicPr>
                      <p:cNvPr id="0" name="图片 3077"/>
                      <p:cNvPicPr/>
                      <p:nvPr/>
                    </p:nvPicPr>
                    <p:blipFill>
                      <a:blip r:embed="rId13"/>
                      <a:srcRect l="56593" t="27890" r="21428" b="31909"/>
                      <a:stretch>
                        <a:fillRect/>
                      </a:stretch>
                    </p:blipFill>
                    <p:spPr>
                      <a:xfrm>
                        <a:off x="2514600" y="3276600"/>
                        <a:ext cx="1524000" cy="1524000"/>
                      </a:xfrm>
                      <a:prstGeom prst="rect">
                        <a:avLst/>
                      </a:prstGeom>
                      <a:noFill/>
                      <a:ln w="38100">
                        <a:noFill/>
                        <a:miter/>
                      </a:ln>
                    </p:spPr>
                  </p:pic>
                </p:oleObj>
              </mc:Fallback>
            </mc:AlternateContent>
          </a:graphicData>
        </a:graphic>
      </p:graphicFrame>
      <p:graphicFrame>
        <p:nvGraphicFramePr>
          <p:cNvPr id="91161" name="Object 25"/>
          <p:cNvGraphicFramePr/>
          <p:nvPr/>
        </p:nvGraphicFramePr>
        <p:xfrm>
          <a:off x="4724400" y="3352800"/>
          <a:ext cx="1752600" cy="1447800"/>
        </p:xfrm>
        <a:graphic>
          <a:graphicData uri="http://schemas.openxmlformats.org/presentationml/2006/ole">
            <mc:AlternateContent xmlns:mc="http://schemas.openxmlformats.org/markup-compatibility/2006">
              <mc:Choice xmlns:v="urn:schemas-microsoft-com:vml" Requires="v">
                <p:oleObj spid="_x0000_s3079" name="" r:id="rId14" imgW="6934200" imgH="3790950" progId="AutoCAD.Drawing.16">
                  <p:embed/>
                </p:oleObj>
              </mc:Choice>
              <mc:Fallback>
                <p:oleObj name="" r:id="rId14" imgW="6934200" imgH="3790950" progId="AutoCAD.Drawing.16">
                  <p:embed/>
                  <p:pic>
                    <p:nvPicPr>
                      <p:cNvPr id="0" name="图片 3078"/>
                      <p:cNvPicPr/>
                      <p:nvPr/>
                    </p:nvPicPr>
                    <p:blipFill>
                      <a:blip r:embed="rId15"/>
                      <a:srcRect l="23627" t="27890" r="51099" b="33919"/>
                      <a:stretch>
                        <a:fillRect/>
                      </a:stretch>
                    </p:blipFill>
                    <p:spPr>
                      <a:xfrm>
                        <a:off x="4724400" y="3352800"/>
                        <a:ext cx="1752600" cy="1447800"/>
                      </a:xfrm>
                      <a:prstGeom prst="rect">
                        <a:avLst/>
                      </a:prstGeom>
                      <a:noFill/>
                      <a:ln w="38100">
                        <a:noFill/>
                        <a:miter/>
                      </a:ln>
                    </p:spPr>
                  </p:pic>
                </p:oleObj>
              </mc:Fallback>
            </mc:AlternateContent>
          </a:graphicData>
        </a:graphic>
      </p:graphicFrame>
      <p:graphicFrame>
        <p:nvGraphicFramePr>
          <p:cNvPr id="91162" name="Object 26"/>
          <p:cNvGraphicFramePr/>
          <p:nvPr/>
        </p:nvGraphicFramePr>
        <p:xfrm>
          <a:off x="6934200" y="3352800"/>
          <a:ext cx="1600200" cy="1447800"/>
        </p:xfrm>
        <a:graphic>
          <a:graphicData uri="http://schemas.openxmlformats.org/presentationml/2006/ole">
            <mc:AlternateContent xmlns:mc="http://schemas.openxmlformats.org/markup-compatibility/2006">
              <mc:Choice xmlns:v="urn:schemas-microsoft-com:vml" Requires="v">
                <p:oleObj spid="_x0000_s3080" name="" r:id="rId16" imgW="6934200" imgH="3790950" progId="AutoCAD.Drawing.16">
                  <p:embed/>
                </p:oleObj>
              </mc:Choice>
              <mc:Fallback>
                <p:oleObj name="" r:id="rId16" imgW="6934200" imgH="3790950" progId="AutoCAD.Drawing.16">
                  <p:embed/>
                  <p:pic>
                    <p:nvPicPr>
                      <p:cNvPr id="0" name="图片 3079"/>
                      <p:cNvPicPr/>
                      <p:nvPr/>
                    </p:nvPicPr>
                    <p:blipFill>
                      <a:blip r:embed="rId17"/>
                      <a:srcRect l="67583" t="27890" r="9340" b="33919"/>
                      <a:stretch>
                        <a:fillRect/>
                      </a:stretch>
                    </p:blipFill>
                    <p:spPr>
                      <a:xfrm>
                        <a:off x="6934200" y="3352800"/>
                        <a:ext cx="1600200" cy="1447800"/>
                      </a:xfrm>
                      <a:prstGeom prst="rect">
                        <a:avLst/>
                      </a:prstGeom>
                      <a:noFill/>
                      <a:ln w="38100">
                        <a:noFill/>
                        <a:miter/>
                      </a:ln>
                    </p:spPr>
                  </p:pic>
                </p:oleObj>
              </mc:Fallback>
            </mc:AlternateContent>
          </a:graphicData>
        </a:graphic>
      </p:graphicFrame>
      <p:graphicFrame>
        <p:nvGraphicFramePr>
          <p:cNvPr id="91163" name="Object 27"/>
          <p:cNvGraphicFramePr/>
          <p:nvPr/>
        </p:nvGraphicFramePr>
        <p:xfrm>
          <a:off x="152400" y="4724400"/>
          <a:ext cx="1905000" cy="1524000"/>
        </p:xfrm>
        <a:graphic>
          <a:graphicData uri="http://schemas.openxmlformats.org/presentationml/2006/ole">
            <mc:AlternateContent xmlns:mc="http://schemas.openxmlformats.org/markup-compatibility/2006">
              <mc:Choice xmlns:v="urn:schemas-microsoft-com:vml" Requires="v">
                <p:oleObj spid="_x0000_s3081" name="" r:id="rId18" imgW="6934200" imgH="3790950" progId="AutoCAD.Drawing.16">
                  <p:embed/>
                </p:oleObj>
              </mc:Choice>
              <mc:Fallback>
                <p:oleObj name="" r:id="rId18" imgW="6934200" imgH="3790950" progId="AutoCAD.Drawing.16">
                  <p:embed/>
                  <p:pic>
                    <p:nvPicPr>
                      <p:cNvPr id="0" name="图片 3080"/>
                      <p:cNvPicPr/>
                      <p:nvPr/>
                    </p:nvPicPr>
                    <p:blipFill>
                      <a:blip r:embed="rId19"/>
                      <a:srcRect l="34065" t="25879" r="38461" b="33920"/>
                      <a:stretch>
                        <a:fillRect/>
                      </a:stretch>
                    </p:blipFill>
                    <p:spPr>
                      <a:xfrm>
                        <a:off x="152400" y="4724400"/>
                        <a:ext cx="1905000" cy="1524000"/>
                      </a:xfrm>
                      <a:prstGeom prst="rect">
                        <a:avLst/>
                      </a:prstGeom>
                      <a:noFill/>
                      <a:ln w="38100">
                        <a:noFill/>
                        <a:miter/>
                      </a:ln>
                    </p:spPr>
                  </p:pic>
                </p:oleObj>
              </mc:Fallback>
            </mc:AlternateContent>
          </a:graphicData>
        </a:graphic>
      </p:graphicFrame>
      <p:graphicFrame>
        <p:nvGraphicFramePr>
          <p:cNvPr id="91164" name="Object 28"/>
          <p:cNvGraphicFramePr/>
          <p:nvPr/>
        </p:nvGraphicFramePr>
        <p:xfrm>
          <a:off x="2286000" y="4800600"/>
          <a:ext cx="1828800" cy="1447800"/>
        </p:xfrm>
        <a:graphic>
          <a:graphicData uri="http://schemas.openxmlformats.org/presentationml/2006/ole">
            <mc:AlternateContent xmlns:mc="http://schemas.openxmlformats.org/markup-compatibility/2006">
              <mc:Choice xmlns:v="urn:schemas-microsoft-com:vml" Requires="v">
                <p:oleObj spid="_x0000_s2" name="" r:id="rId20" imgW="6934200" imgH="3790950" progId="AutoCAD.Drawing.16">
                  <p:embed/>
                </p:oleObj>
              </mc:Choice>
              <mc:Fallback>
                <p:oleObj name="" r:id="rId20" imgW="6934200" imgH="3790950" progId="AutoCAD.Drawing.16">
                  <p:embed/>
                  <p:pic>
                    <p:nvPicPr>
                      <p:cNvPr id="0" name="图片 1"/>
                      <p:cNvPicPr/>
                      <p:nvPr/>
                    </p:nvPicPr>
                    <p:blipFill>
                      <a:blip r:embed="rId21"/>
                      <a:srcRect l="50000" t="27888" r="23334" b="33920"/>
                      <a:stretch>
                        <a:fillRect/>
                      </a:stretch>
                    </p:blipFill>
                    <p:spPr>
                      <a:xfrm>
                        <a:off x="2286000" y="4800600"/>
                        <a:ext cx="1828800" cy="1447800"/>
                      </a:xfrm>
                      <a:prstGeom prst="rect">
                        <a:avLst/>
                      </a:prstGeom>
                      <a:noFill/>
                      <a:ln w="38100">
                        <a:noFill/>
                        <a:miter/>
                      </a:ln>
                    </p:spPr>
                  </p:pic>
                </p:oleObj>
              </mc:Fallback>
            </mc:AlternateContent>
          </a:graphicData>
        </a:graphic>
      </p:graphicFrame>
      <p:graphicFrame>
        <p:nvGraphicFramePr>
          <p:cNvPr id="91165" name="Object 29"/>
          <p:cNvGraphicFramePr/>
          <p:nvPr/>
        </p:nvGraphicFramePr>
        <p:xfrm>
          <a:off x="4648200" y="4800600"/>
          <a:ext cx="1981200" cy="1295400"/>
        </p:xfrm>
        <a:graphic>
          <a:graphicData uri="http://schemas.openxmlformats.org/presentationml/2006/ole">
            <mc:AlternateContent xmlns:mc="http://schemas.openxmlformats.org/markup-compatibility/2006">
              <mc:Choice xmlns:v="urn:schemas-microsoft-com:vml" Requires="v">
                <p:oleObj spid="_x0000_s3" name="" r:id="rId22" imgW="6934200" imgH="3790950" progId="AutoCAD.Drawing.16">
                  <p:embed/>
                </p:oleObj>
              </mc:Choice>
              <mc:Fallback>
                <p:oleObj name="" r:id="rId22" imgW="6934200" imgH="3790950" progId="AutoCAD.Drawing.16">
                  <p:embed/>
                  <p:pic>
                    <p:nvPicPr>
                      <p:cNvPr id="0" name="图片 2"/>
                      <p:cNvPicPr/>
                      <p:nvPr/>
                    </p:nvPicPr>
                    <p:blipFill>
                      <a:blip r:embed="rId23"/>
                      <a:srcRect l="36815" t="27890" r="34615" b="37939"/>
                      <a:stretch>
                        <a:fillRect/>
                      </a:stretch>
                    </p:blipFill>
                    <p:spPr>
                      <a:xfrm>
                        <a:off x="4648200" y="4800600"/>
                        <a:ext cx="1981200" cy="1295400"/>
                      </a:xfrm>
                      <a:prstGeom prst="rect">
                        <a:avLst/>
                      </a:prstGeom>
                      <a:noFill/>
                      <a:ln w="38100">
                        <a:noFill/>
                        <a:miter/>
                      </a:ln>
                    </p:spPr>
                  </p:pic>
                </p:oleObj>
              </mc:Fallback>
            </mc:AlternateContent>
          </a:graphicData>
        </a:graphic>
      </p:graphicFrame>
      <p:graphicFrame>
        <p:nvGraphicFramePr>
          <p:cNvPr id="91166" name="Object 30"/>
          <p:cNvGraphicFramePr/>
          <p:nvPr/>
        </p:nvGraphicFramePr>
        <p:xfrm>
          <a:off x="6934200" y="4800600"/>
          <a:ext cx="1905000" cy="1447800"/>
        </p:xfrm>
        <a:graphic>
          <a:graphicData uri="http://schemas.openxmlformats.org/presentationml/2006/ole">
            <mc:AlternateContent xmlns:mc="http://schemas.openxmlformats.org/markup-compatibility/2006">
              <mc:Choice xmlns:v="urn:schemas-microsoft-com:vml" Requires="v">
                <p:oleObj spid="_x0000_s4" name="" r:id="rId24" imgW="6934200" imgH="3790950" progId="AutoCAD.Drawing.16">
                  <p:embed/>
                </p:oleObj>
              </mc:Choice>
              <mc:Fallback>
                <p:oleObj name="" r:id="rId24" imgW="6934200" imgH="3790950" progId="AutoCAD.Drawing.16">
                  <p:embed/>
                  <p:pic>
                    <p:nvPicPr>
                      <p:cNvPr id="0" name="图片 3"/>
                      <p:cNvPicPr/>
                      <p:nvPr/>
                    </p:nvPicPr>
                    <p:blipFill>
                      <a:blip r:embed="rId25"/>
                      <a:srcRect l="46703" t="25879" r="25824" b="35930"/>
                      <a:stretch>
                        <a:fillRect/>
                      </a:stretch>
                    </p:blipFill>
                    <p:spPr>
                      <a:xfrm>
                        <a:off x="6934200" y="4800600"/>
                        <a:ext cx="1905000" cy="1447800"/>
                      </a:xfrm>
                      <a:prstGeom prst="rect">
                        <a:avLst/>
                      </a:prstGeom>
                      <a:noFill/>
                      <a:ln w="38100">
                        <a:noFill/>
                        <a:miter/>
                      </a:ln>
                    </p:spPr>
                  </p:pic>
                </p:oleObj>
              </mc:Fallback>
            </mc:AlternateContent>
          </a:graphicData>
        </a:graphic>
      </p:graphicFrame>
      <p:pic>
        <p:nvPicPr>
          <p:cNvPr id="5" name="图片 4" descr="图片1"/>
          <p:cNvPicPr>
            <a:picLocks noChangeAspect="1"/>
          </p:cNvPicPr>
          <p:nvPr/>
        </p:nvPicPr>
        <p:blipFill>
          <a:blip r:embed="rId26"/>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1149"/>
                                        </p:tgtEl>
                                        <p:attrNameLst>
                                          <p:attrName>style.visibility</p:attrName>
                                        </p:attrNameLst>
                                      </p:cBhvr>
                                      <p:to>
                                        <p:strVal val="visible"/>
                                      </p:to>
                                    </p:set>
                                    <p:animEffect transition="in" filter="slide(fromLeft)">
                                      <p:cBhvr>
                                        <p:cTn id="7" dur="500"/>
                                        <p:tgtEl>
                                          <p:spTgt spid="9114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91150"/>
                                        </p:tgtEl>
                                        <p:attrNameLst>
                                          <p:attrName>style.visibility</p:attrName>
                                        </p:attrNameLst>
                                      </p:cBhvr>
                                      <p:to>
                                        <p:strVal val="visible"/>
                                      </p:to>
                                    </p:set>
                                    <p:animEffect transition="in" filter="slide(fromLeft)">
                                      <p:cBhvr>
                                        <p:cTn id="12" dur="500"/>
                                        <p:tgtEl>
                                          <p:spTgt spid="911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1159"/>
                                        </p:tgtEl>
                                        <p:attrNameLst>
                                          <p:attrName>style.visibility</p:attrName>
                                        </p:attrNameLst>
                                      </p:cBhvr>
                                      <p:to>
                                        <p:strVal val="visible"/>
                                      </p:to>
                                    </p:set>
                                    <p:animEffect transition="in" filter="dissolve">
                                      <p:cBhvr>
                                        <p:cTn id="17" dur="500"/>
                                        <p:tgtEl>
                                          <p:spTgt spid="9115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91151"/>
                                        </p:tgtEl>
                                        <p:attrNameLst>
                                          <p:attrName>style.visibility</p:attrName>
                                        </p:attrNameLst>
                                      </p:cBhvr>
                                      <p:to>
                                        <p:strVal val="visible"/>
                                      </p:to>
                                    </p:set>
                                    <p:animEffect transition="in" filter="slide(fromLeft)">
                                      <p:cBhvr>
                                        <p:cTn id="22" dur="500"/>
                                        <p:tgtEl>
                                          <p:spTgt spid="911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1160"/>
                                        </p:tgtEl>
                                        <p:attrNameLst>
                                          <p:attrName>style.visibility</p:attrName>
                                        </p:attrNameLst>
                                      </p:cBhvr>
                                      <p:to>
                                        <p:strVal val="visible"/>
                                      </p:to>
                                    </p:set>
                                    <p:animEffect transition="in" filter="dissolve">
                                      <p:cBhvr>
                                        <p:cTn id="27" dur="500"/>
                                        <p:tgtEl>
                                          <p:spTgt spid="91160"/>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91152"/>
                                        </p:tgtEl>
                                        <p:attrNameLst>
                                          <p:attrName>style.visibility</p:attrName>
                                        </p:attrNameLst>
                                      </p:cBhvr>
                                      <p:to>
                                        <p:strVal val="visible"/>
                                      </p:to>
                                    </p:set>
                                    <p:animEffect transition="in" filter="slide(fromLeft)">
                                      <p:cBhvr>
                                        <p:cTn id="32" dur="500"/>
                                        <p:tgtEl>
                                          <p:spTgt spid="9115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91161"/>
                                        </p:tgtEl>
                                        <p:attrNameLst>
                                          <p:attrName>style.visibility</p:attrName>
                                        </p:attrNameLst>
                                      </p:cBhvr>
                                      <p:to>
                                        <p:strVal val="visible"/>
                                      </p:to>
                                    </p:set>
                                    <p:animEffect transition="in" filter="dissolve">
                                      <p:cBhvr>
                                        <p:cTn id="37" dur="500"/>
                                        <p:tgtEl>
                                          <p:spTgt spid="9116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91162"/>
                                        </p:tgtEl>
                                        <p:attrNameLst>
                                          <p:attrName>style.visibility</p:attrName>
                                        </p:attrNameLst>
                                      </p:cBhvr>
                                      <p:to>
                                        <p:strVal val="visible"/>
                                      </p:to>
                                    </p:set>
                                    <p:animEffect transition="in" filter="dissolve">
                                      <p:cBhvr>
                                        <p:cTn id="42" dur="500"/>
                                        <p:tgtEl>
                                          <p:spTgt spid="9116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91153"/>
                                        </p:tgtEl>
                                        <p:attrNameLst>
                                          <p:attrName>style.visibility</p:attrName>
                                        </p:attrNameLst>
                                      </p:cBhvr>
                                      <p:to>
                                        <p:strVal val="visible"/>
                                      </p:to>
                                    </p:set>
                                    <p:animEffect transition="in" filter="slide(fromLeft)">
                                      <p:cBhvr>
                                        <p:cTn id="47" dur="500"/>
                                        <p:tgtEl>
                                          <p:spTgt spid="9115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91163"/>
                                        </p:tgtEl>
                                        <p:attrNameLst>
                                          <p:attrName>style.visibility</p:attrName>
                                        </p:attrNameLst>
                                      </p:cBhvr>
                                      <p:to>
                                        <p:strVal val="visible"/>
                                      </p:to>
                                    </p:set>
                                    <p:animEffect transition="in" filter="dissolve">
                                      <p:cBhvr>
                                        <p:cTn id="52" dur="500"/>
                                        <p:tgtEl>
                                          <p:spTgt spid="9116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91164"/>
                                        </p:tgtEl>
                                        <p:attrNameLst>
                                          <p:attrName>style.visibility</p:attrName>
                                        </p:attrNameLst>
                                      </p:cBhvr>
                                      <p:to>
                                        <p:strVal val="visible"/>
                                      </p:to>
                                    </p:set>
                                    <p:animEffect transition="in" filter="dissolve">
                                      <p:cBhvr>
                                        <p:cTn id="57" dur="500"/>
                                        <p:tgtEl>
                                          <p:spTgt spid="91164"/>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2" fill="hold" grpId="0" nodeType="clickEffect">
                                  <p:stCondLst>
                                    <p:cond delay="0"/>
                                  </p:stCondLst>
                                  <p:childTnLst>
                                    <p:set>
                                      <p:cBhvr>
                                        <p:cTn id="61" dur="1" fill="hold">
                                          <p:stCondLst>
                                            <p:cond delay="0"/>
                                          </p:stCondLst>
                                        </p:cTn>
                                        <p:tgtEl>
                                          <p:spTgt spid="91154"/>
                                        </p:tgtEl>
                                        <p:attrNameLst>
                                          <p:attrName>style.visibility</p:attrName>
                                        </p:attrNameLst>
                                      </p:cBhvr>
                                      <p:to>
                                        <p:strVal val="visible"/>
                                      </p:to>
                                    </p:set>
                                    <p:animEffect transition="in" filter="slide(fromRight)">
                                      <p:cBhvr>
                                        <p:cTn id="62" dur="500"/>
                                        <p:tgtEl>
                                          <p:spTgt spid="91154"/>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91165"/>
                                        </p:tgtEl>
                                        <p:attrNameLst>
                                          <p:attrName>style.visibility</p:attrName>
                                        </p:attrNameLst>
                                      </p:cBhvr>
                                      <p:to>
                                        <p:strVal val="visible"/>
                                      </p:to>
                                    </p:set>
                                    <p:animEffect transition="in" filter="dissolve">
                                      <p:cBhvr>
                                        <p:cTn id="67" dur="500"/>
                                        <p:tgtEl>
                                          <p:spTgt spid="91165"/>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91155"/>
                                        </p:tgtEl>
                                        <p:attrNameLst>
                                          <p:attrName>style.visibility</p:attrName>
                                        </p:attrNameLst>
                                      </p:cBhvr>
                                      <p:to>
                                        <p:strVal val="visible"/>
                                      </p:to>
                                    </p:set>
                                    <p:animEffect transition="in" filter="slide(fromBottom)">
                                      <p:cBhvr>
                                        <p:cTn id="72" dur="500"/>
                                        <p:tgtEl>
                                          <p:spTgt spid="91155"/>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91156"/>
                                        </p:tgtEl>
                                        <p:attrNameLst>
                                          <p:attrName>style.visibility</p:attrName>
                                        </p:attrNameLst>
                                      </p:cBhvr>
                                      <p:to>
                                        <p:strVal val="visible"/>
                                      </p:to>
                                    </p:set>
                                    <p:animEffect transition="in" filter="slide(fromBottom)">
                                      <p:cBhvr>
                                        <p:cTn id="77" dur="500"/>
                                        <p:tgtEl>
                                          <p:spTgt spid="91156"/>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2" fill="hold" grpId="0" nodeType="clickEffect">
                                  <p:stCondLst>
                                    <p:cond delay="0"/>
                                  </p:stCondLst>
                                  <p:childTnLst>
                                    <p:set>
                                      <p:cBhvr>
                                        <p:cTn id="81" dur="1" fill="hold">
                                          <p:stCondLst>
                                            <p:cond delay="0"/>
                                          </p:stCondLst>
                                        </p:cTn>
                                        <p:tgtEl>
                                          <p:spTgt spid="91157"/>
                                        </p:tgtEl>
                                        <p:attrNameLst>
                                          <p:attrName>style.visibility</p:attrName>
                                        </p:attrNameLst>
                                      </p:cBhvr>
                                      <p:to>
                                        <p:strVal val="visible"/>
                                      </p:to>
                                    </p:set>
                                    <p:animEffect transition="in" filter="slide(fromRight)">
                                      <p:cBhvr>
                                        <p:cTn id="82" dur="500"/>
                                        <p:tgtEl>
                                          <p:spTgt spid="91157"/>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2" fill="hold" grpId="0" nodeType="clickEffect">
                                  <p:stCondLst>
                                    <p:cond delay="0"/>
                                  </p:stCondLst>
                                  <p:childTnLst>
                                    <p:set>
                                      <p:cBhvr>
                                        <p:cTn id="86" dur="1" fill="hold">
                                          <p:stCondLst>
                                            <p:cond delay="0"/>
                                          </p:stCondLst>
                                        </p:cTn>
                                        <p:tgtEl>
                                          <p:spTgt spid="91158"/>
                                        </p:tgtEl>
                                        <p:attrNameLst>
                                          <p:attrName>style.visibility</p:attrName>
                                        </p:attrNameLst>
                                      </p:cBhvr>
                                      <p:to>
                                        <p:strVal val="visible"/>
                                      </p:to>
                                    </p:set>
                                    <p:animEffect transition="in" filter="slide(fromRight)">
                                      <p:cBhvr>
                                        <p:cTn id="87" dur="500"/>
                                        <p:tgtEl>
                                          <p:spTgt spid="91158"/>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91166"/>
                                        </p:tgtEl>
                                        <p:attrNameLst>
                                          <p:attrName>style.visibility</p:attrName>
                                        </p:attrNameLst>
                                      </p:cBhvr>
                                      <p:to>
                                        <p:strVal val="visible"/>
                                      </p:to>
                                    </p:set>
                                    <p:animEffect transition="in" filter="dissolve">
                                      <p:cBhvr>
                                        <p:cTn id="92" dur="500"/>
                                        <p:tgtEl>
                                          <p:spTgt spid="91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9" grpId="0"/>
      <p:bldP spid="91150" grpId="0"/>
      <p:bldP spid="91151" grpId="0"/>
      <p:bldP spid="91152" grpId="0"/>
      <p:bldP spid="91153" grpId="0"/>
      <p:bldP spid="91154" grpId="0"/>
      <p:bldP spid="91155" grpId="0"/>
      <p:bldP spid="91156" grpId="0"/>
      <p:bldP spid="91157" grpId="0"/>
      <p:bldP spid="911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782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782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7828"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7829"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7830"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7831"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7832"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7833"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7834"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77835" name="Text Box 11"/>
          <p:cNvSpPr txBox="1"/>
          <p:nvPr/>
        </p:nvSpPr>
        <p:spPr>
          <a:xfrm>
            <a:off x="0" y="-46037"/>
            <a:ext cx="2419350" cy="1036637"/>
          </a:xfrm>
          <a:prstGeom prst="rect">
            <a:avLst/>
          </a:prstGeom>
          <a:noFill/>
          <a:ln w="9525">
            <a:noFill/>
          </a:ln>
        </p:spPr>
        <p:txBody>
          <a:bodyPr wrap="none">
            <a:spAutoFit/>
          </a:bodyPr>
          <a:p>
            <a:pPr eaLnBrk="1" hangingPunct="1">
              <a:spcBef>
                <a:spcPct val="50000"/>
              </a:spcBef>
            </a:pPr>
            <a:r>
              <a:rPr lang="zh-CN" altLang="en-US" sz="4400" dirty="0">
                <a:solidFill>
                  <a:schemeClr val="bg1"/>
                </a:solidFill>
                <a:latin typeface="Times New Roman" panose="02020603050405020304" pitchFamily="18" charset="0"/>
              </a:rPr>
              <a:t>注意事项</a:t>
            </a:r>
            <a:endParaRPr lang="zh-CN" altLang="en-US" sz="4400" dirty="0">
              <a:solidFill>
                <a:schemeClr val="bg1"/>
              </a:solidFill>
              <a:latin typeface="Times New Roman" panose="02020603050405020304" pitchFamily="18" charset="0"/>
            </a:endParaRPr>
          </a:p>
          <a:p>
            <a:pPr eaLnBrk="1" hangingPunct="1"/>
            <a:endParaRPr lang="zh-CN" altLang="zh-CN" dirty="0">
              <a:latin typeface="Times New Roman" panose="02020603050405020304" pitchFamily="18" charset="0"/>
            </a:endParaRPr>
          </a:p>
        </p:txBody>
      </p:sp>
      <p:sp>
        <p:nvSpPr>
          <p:cNvPr id="77836"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92173" name="Text Box 13"/>
          <p:cNvSpPr txBox="1"/>
          <p:nvPr/>
        </p:nvSpPr>
        <p:spPr>
          <a:xfrm>
            <a:off x="152400" y="1066800"/>
            <a:ext cx="7848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1、车削外圆时车刀一般稍低于主轴旋转中心。</a:t>
            </a:r>
            <a:endParaRPr lang="zh-CN" altLang="en-US" sz="2800" dirty="0">
              <a:latin typeface="Times New Roman" panose="02020603050405020304" pitchFamily="18" charset="0"/>
            </a:endParaRPr>
          </a:p>
        </p:txBody>
      </p:sp>
      <p:sp>
        <p:nvSpPr>
          <p:cNvPr id="92174" name="Text Box 14"/>
          <p:cNvSpPr txBox="1"/>
          <p:nvPr/>
        </p:nvSpPr>
        <p:spPr>
          <a:xfrm>
            <a:off x="152400" y="1676400"/>
            <a:ext cx="80772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2、精车外圆时要注意切削热对尺寸的影响。</a:t>
            </a:r>
            <a:endParaRPr lang="zh-CN" altLang="en-US" sz="2800" dirty="0">
              <a:latin typeface="Times New Roman" panose="02020603050405020304" pitchFamily="18" charset="0"/>
            </a:endParaRPr>
          </a:p>
        </p:txBody>
      </p:sp>
      <p:sp>
        <p:nvSpPr>
          <p:cNvPr id="92175" name="Text Box 15"/>
          <p:cNvSpPr txBox="1"/>
          <p:nvPr/>
        </p:nvSpPr>
        <p:spPr>
          <a:xfrm>
            <a:off x="152400" y="2286000"/>
            <a:ext cx="89916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3、测量长度时要检查端面是否有毛刺或倒角后测量。</a:t>
            </a:r>
            <a:endParaRPr lang="zh-CN" altLang="en-US" sz="2800" dirty="0">
              <a:latin typeface="Times New Roman" panose="02020603050405020304" pitchFamily="18" charset="0"/>
            </a:endParaRPr>
          </a:p>
        </p:txBody>
      </p:sp>
      <p:sp>
        <p:nvSpPr>
          <p:cNvPr id="92176" name="Text Box 16"/>
          <p:cNvSpPr txBox="1"/>
          <p:nvPr/>
        </p:nvSpPr>
        <p:spPr>
          <a:xfrm>
            <a:off x="152400" y="2895600"/>
            <a:ext cx="85344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4、粗精车切削用量的转换要尽量方便快捷。</a:t>
            </a:r>
            <a:endParaRPr lang="zh-CN" altLang="en-US" sz="2800" dirty="0">
              <a:latin typeface="Times New Roman" panose="02020603050405020304" pitchFamily="18" charset="0"/>
            </a:endParaRPr>
          </a:p>
        </p:txBody>
      </p:sp>
      <p:sp>
        <p:nvSpPr>
          <p:cNvPr id="92177" name="Text Box 17"/>
          <p:cNvSpPr txBox="1"/>
          <p:nvPr/>
        </p:nvSpPr>
        <p:spPr>
          <a:xfrm>
            <a:off x="152400" y="3505200"/>
            <a:ext cx="8458200" cy="519113"/>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5、精车外圆前必须检查长度余量，余量不宜太大。</a:t>
            </a:r>
            <a:endParaRPr lang="zh-CN" altLang="en-US" sz="2800" dirty="0">
              <a:latin typeface="Times New Roman" panose="02020603050405020304" pitchFamily="18" charset="0"/>
            </a:endParaRPr>
          </a:p>
        </p:txBody>
      </p:sp>
      <p:sp>
        <p:nvSpPr>
          <p:cNvPr id="92178" name="Text Box 18"/>
          <p:cNvSpPr txBox="1"/>
          <p:nvPr/>
        </p:nvSpPr>
        <p:spPr>
          <a:xfrm>
            <a:off x="152400" y="4114800"/>
            <a:ext cx="8686800" cy="946150"/>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6、精车测量时要左右、前后摆动千分尺，并在90度方向分别测量。</a:t>
            </a:r>
            <a:endParaRPr lang="zh-CN" altLang="en-US" sz="2800" dirty="0">
              <a:latin typeface="Times New Roman" panose="02020603050405020304" pitchFamily="18" charset="0"/>
            </a:endParaRPr>
          </a:p>
        </p:txBody>
      </p:sp>
      <p:sp>
        <p:nvSpPr>
          <p:cNvPr id="92179" name="Text Box 19"/>
          <p:cNvSpPr txBox="1"/>
          <p:nvPr/>
        </p:nvSpPr>
        <p:spPr>
          <a:xfrm>
            <a:off x="152400" y="5073650"/>
            <a:ext cx="8686800" cy="946150"/>
          </a:xfrm>
          <a:prstGeom prst="rect">
            <a:avLst/>
          </a:prstGeom>
          <a:noFill/>
          <a:ln w="57150">
            <a:noFill/>
          </a:ln>
        </p:spPr>
        <p:txBody>
          <a:bodyPr>
            <a:spAutoFit/>
          </a:bodyPr>
          <a:p>
            <a:pPr eaLnBrk="1" hangingPunct="1">
              <a:spcBef>
                <a:spcPct val="50000"/>
              </a:spcBef>
            </a:pPr>
            <a:r>
              <a:rPr lang="zh-CN" altLang="en-US" sz="2800" dirty="0">
                <a:latin typeface="Times New Roman" panose="02020603050405020304" pitchFamily="18" charset="0"/>
              </a:rPr>
              <a:t>7、在切断工件或移动工件前应检查各部分尺寸是否加工合格。</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202930" y="-4572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73"/>
                                        </p:tgtEl>
                                        <p:attrNameLst>
                                          <p:attrName>style.visibility</p:attrName>
                                        </p:attrNameLst>
                                      </p:cBhvr>
                                      <p:to>
                                        <p:strVal val="visible"/>
                                      </p:to>
                                    </p:set>
                                    <p:animEffect transition="in" filter="dissolve">
                                      <p:cBhvr>
                                        <p:cTn id="7" dur="500"/>
                                        <p:tgtEl>
                                          <p:spTgt spid="9217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74"/>
                                        </p:tgtEl>
                                        <p:attrNameLst>
                                          <p:attrName>style.visibility</p:attrName>
                                        </p:attrNameLst>
                                      </p:cBhvr>
                                      <p:to>
                                        <p:strVal val="visible"/>
                                      </p:to>
                                    </p:set>
                                    <p:animEffect transition="in" filter="dissolve">
                                      <p:cBhvr>
                                        <p:cTn id="12" dur="500"/>
                                        <p:tgtEl>
                                          <p:spTgt spid="9217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75"/>
                                        </p:tgtEl>
                                        <p:attrNameLst>
                                          <p:attrName>style.visibility</p:attrName>
                                        </p:attrNameLst>
                                      </p:cBhvr>
                                      <p:to>
                                        <p:strVal val="visible"/>
                                      </p:to>
                                    </p:set>
                                    <p:animEffect transition="in" filter="dissolve">
                                      <p:cBhvr>
                                        <p:cTn id="17" dur="500"/>
                                        <p:tgtEl>
                                          <p:spTgt spid="9217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76"/>
                                        </p:tgtEl>
                                        <p:attrNameLst>
                                          <p:attrName>style.visibility</p:attrName>
                                        </p:attrNameLst>
                                      </p:cBhvr>
                                      <p:to>
                                        <p:strVal val="visible"/>
                                      </p:to>
                                    </p:set>
                                    <p:animEffect transition="in" filter="dissolve">
                                      <p:cBhvr>
                                        <p:cTn id="22" dur="500"/>
                                        <p:tgtEl>
                                          <p:spTgt spid="9217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77"/>
                                        </p:tgtEl>
                                        <p:attrNameLst>
                                          <p:attrName>style.visibility</p:attrName>
                                        </p:attrNameLst>
                                      </p:cBhvr>
                                      <p:to>
                                        <p:strVal val="visible"/>
                                      </p:to>
                                    </p:set>
                                    <p:animEffect transition="in" filter="dissolve">
                                      <p:cBhvr>
                                        <p:cTn id="27" dur="500"/>
                                        <p:tgtEl>
                                          <p:spTgt spid="9217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2178"/>
                                        </p:tgtEl>
                                        <p:attrNameLst>
                                          <p:attrName>style.visibility</p:attrName>
                                        </p:attrNameLst>
                                      </p:cBhvr>
                                      <p:to>
                                        <p:strVal val="visible"/>
                                      </p:to>
                                    </p:set>
                                    <p:animEffect transition="in" filter="dissolve">
                                      <p:cBhvr>
                                        <p:cTn id="32" dur="500"/>
                                        <p:tgtEl>
                                          <p:spTgt spid="9217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2179"/>
                                        </p:tgtEl>
                                        <p:attrNameLst>
                                          <p:attrName>style.visibility</p:attrName>
                                        </p:attrNameLst>
                                      </p:cBhvr>
                                      <p:to>
                                        <p:strVal val="visible"/>
                                      </p:to>
                                    </p:set>
                                    <p:animEffect transition="in" filter="dissolve">
                                      <p:cBhvr>
                                        <p:cTn id="37" dur="500"/>
                                        <p:tgtEl>
                                          <p:spTgt spid="92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3" grpId="0"/>
      <p:bldP spid="92174" grpId="0"/>
      <p:bldP spid="92175" grpId="0"/>
      <p:bldP spid="92176" grpId="0"/>
      <p:bldP spid="92177" grpId="0"/>
      <p:bldP spid="92178" grpId="0"/>
      <p:bldP spid="9217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885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7885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78852"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78853"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78854"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78855"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78856"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78857"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78858" name="Text Box 10"/>
          <p:cNvSpPr txBox="1"/>
          <p:nvPr/>
        </p:nvSpPr>
        <p:spPr>
          <a:xfrm>
            <a:off x="0" y="-46037"/>
            <a:ext cx="241935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教学录像</a:t>
            </a:r>
            <a:endParaRPr lang="zh-CN" altLang="x-none" dirty="0">
              <a:latin typeface="Times New Roman" panose="02020603050405020304" pitchFamily="18" charset="0"/>
            </a:endParaRPr>
          </a:p>
        </p:txBody>
      </p:sp>
      <p:sp>
        <p:nvSpPr>
          <p:cNvPr id="78859" name="Rectangle 1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3" name="图片 2" descr="图片1"/>
          <p:cNvPicPr>
            <a:picLocks noChangeAspect="1"/>
          </p:cNvPicPr>
          <p:nvPr/>
        </p:nvPicPr>
        <p:blipFill>
          <a:blip r:embed="rId10"/>
          <a:stretch>
            <a:fillRect/>
          </a:stretch>
        </p:blipFill>
        <p:spPr>
          <a:xfrm>
            <a:off x="8202930" y="-45720"/>
            <a:ext cx="941070" cy="941070"/>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10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4101"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4102"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4103"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4104"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4105"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4106"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4107"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4108" name="Text Box 11"/>
          <p:cNvSpPr txBox="1"/>
          <p:nvPr/>
        </p:nvSpPr>
        <p:spPr>
          <a:xfrm>
            <a:off x="0" y="-46037"/>
            <a:ext cx="2476500" cy="762000"/>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技能训练</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sp>
        <p:nvSpPr>
          <p:cNvPr id="4109"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8" name="Object 13"/>
          <p:cNvGraphicFramePr/>
          <p:nvPr/>
        </p:nvGraphicFramePr>
        <p:xfrm>
          <a:off x="533400" y="1060450"/>
          <a:ext cx="8153400" cy="5068888"/>
        </p:xfrm>
        <a:graphic>
          <a:graphicData uri="http://schemas.openxmlformats.org/presentationml/2006/ole">
            <mc:AlternateContent xmlns:mc="http://schemas.openxmlformats.org/markup-compatibility/2006">
              <mc:Choice xmlns:v="urn:schemas-microsoft-com:vml" Requires="v">
                <p:oleObj spid="_x0000_s3085" name="" r:id="rId10" imgW="6934200" imgH="3790950" progId="AutoCAD.Drawing.16">
                  <p:embed/>
                </p:oleObj>
              </mc:Choice>
              <mc:Fallback>
                <p:oleObj name="" r:id="rId10" imgW="6934200" imgH="3790950" progId="AutoCAD.Drawing.16">
                  <p:embed/>
                  <p:pic>
                    <p:nvPicPr>
                      <p:cNvPr id="0" name="图片 3084"/>
                      <p:cNvPicPr/>
                      <p:nvPr/>
                    </p:nvPicPr>
                    <p:blipFill>
                      <a:blip r:embed="rId11"/>
                      <a:srcRect l="6044" r="6044"/>
                      <a:stretch>
                        <a:fillRect/>
                      </a:stretch>
                    </p:blipFill>
                    <p:spPr>
                      <a:xfrm>
                        <a:off x="533400" y="1060450"/>
                        <a:ext cx="8153400" cy="5068888"/>
                      </a:xfrm>
                      <a:prstGeom prst="rect">
                        <a:avLst/>
                      </a:prstGeom>
                      <a:noFill/>
                      <a:ln w="38100">
                        <a:noFill/>
                        <a:miter/>
                      </a:ln>
                    </p:spPr>
                  </p:pic>
                </p:oleObj>
              </mc:Fallback>
            </mc:AlternateContent>
          </a:graphicData>
        </a:graphic>
      </p:graphicFrame>
      <p:pic>
        <p:nvPicPr>
          <p:cNvPr id="3" name="图片 2" descr="图片1"/>
          <p:cNvPicPr>
            <a:picLocks noChangeAspect="1"/>
          </p:cNvPicPr>
          <p:nvPr/>
        </p:nvPicPr>
        <p:blipFill>
          <a:blip r:embed="rId12"/>
          <a:stretch>
            <a:fillRect/>
          </a:stretch>
        </p:blipFill>
        <p:spPr>
          <a:xfrm>
            <a:off x="8202930" y="-45720"/>
            <a:ext cx="941070" cy="941070"/>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WordArt 3"/>
          <p:cNvSpPr>
            <a:spLocks noTextEdit="1"/>
          </p:cNvSpPr>
          <p:nvPr/>
        </p:nvSpPr>
        <p:spPr>
          <a:xfrm>
            <a:off x="990600" y="1905000"/>
            <a:ext cx="7086600" cy="2286000"/>
          </a:xfrm>
          <a:prstGeom prst="rect">
            <a:avLst/>
          </a:prstGeom>
        </p:spPr>
        <p:txBody>
          <a:bodyPr wrap="none" fromWordArt="1">
            <a:prstTxWarp prst="textPlain">
              <a:avLst>
                <a:gd name="adj" fmla="val 50000"/>
              </a:avLst>
            </a:prstTxWarp>
            <a:normAutofit/>
          </a:bodyPr>
          <a:p>
            <a:pPr algn="ctr"/>
            <a:r>
              <a:rPr lang="zh-CN" altLang="en-US" sz="60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车削圆锥</a:t>
            </a:r>
            <a:endParaRPr lang="zh-CN" altLang="en-US" sz="60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blinds(horizontal)">
                                      <p:cBhvr>
                                        <p:cTn id="7" dur="500"/>
                                        <p:tgtEl>
                                          <p:spTgt spid="79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089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0899"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80900"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80901" name="Text Box 5"/>
          <p:cNvSpPr txBox="1"/>
          <p:nvPr/>
        </p:nvSpPr>
        <p:spPr>
          <a:xfrm>
            <a:off x="541020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197638" name="Rectangle 6"/>
          <p:cNvSpPr>
            <a:spLocks noChangeArrowheads="1"/>
          </p:cNvSpPr>
          <p:nvPr/>
        </p:nvSpPr>
        <p:spPr bwMode="auto">
          <a:xfrm>
            <a:off x="533400" y="1219200"/>
            <a:ext cx="5791200" cy="762000"/>
          </a:xfrm>
          <a:prstGeom prst="rect">
            <a:avLst/>
          </a:prstGeom>
          <a:noFill/>
          <a:ln w="9525">
            <a:noFill/>
            <a:miter lim="800000"/>
          </a:ln>
          <a:effectLst/>
        </p:spPr>
        <p:txBody>
          <a:bodyPr/>
          <a:lstStyle/>
          <a:p>
            <a:pPr marL="609600" marR="0" lvl="0" indent="-609600" algn="l" defTabSz="914400" rtl="0" eaLnBrk="1" fontAlgn="base" latinLnBrk="0" hangingPunct="1">
              <a:lnSpc>
                <a:spcPct val="150000"/>
              </a:lnSpc>
              <a:spcBef>
                <a:spcPct val="20000"/>
              </a:spcBef>
              <a:spcAft>
                <a:spcPct val="0"/>
              </a:spcAft>
              <a:buClr>
                <a:schemeClr val="tx1"/>
              </a:buClr>
              <a:buSzPct val="60000"/>
              <a:buFont typeface="Wingdings" panose="05000000000000000000" pitchFamily="2" charset="2"/>
              <a:buNone/>
              <a:defRPr/>
            </a:pPr>
            <a:r>
              <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黑体" panose="02010609060101010101" pitchFamily="2" charset="-122"/>
                <a:ea typeface="黑体" panose="02010609060101010101" pitchFamily="2" charset="-122"/>
                <a:cs typeface="+mn-cs"/>
              </a:rPr>
              <a:t>   圆锥各部分名称及尺寸标注方法</a:t>
            </a:r>
            <a:endPar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80903"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80904"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80905"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80906"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197643" name="Rectangle 11">
            <a:hlinkClick r:id="rId7" action="ppaction://hlinksldjump"/>
          </p:cNvPr>
          <p:cNvSpPr>
            <a:spLocks noChangeArrowheads="1"/>
          </p:cNvSpPr>
          <p:nvPr/>
        </p:nvSpPr>
        <p:spPr bwMode="gray">
          <a:xfrm rot="3419336">
            <a:off x="608806" y="15247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4" name="Rectangle 12">
            <a:hlinkClick r:id="rId7" action="ppaction://hlinksldjump"/>
          </p:cNvPr>
          <p:cNvSpPr>
            <a:spLocks noChangeArrowheads="1"/>
          </p:cNvSpPr>
          <p:nvPr/>
        </p:nvSpPr>
        <p:spPr bwMode="gray">
          <a:xfrm rot="3419336">
            <a:off x="536575" y="22066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5" name="Rectangle 13">
            <a:hlinkClick r:id="rId8" action="ppaction://hlinksldjump"/>
          </p:cNvPr>
          <p:cNvSpPr>
            <a:spLocks noChangeArrowheads="1"/>
          </p:cNvSpPr>
          <p:nvPr/>
        </p:nvSpPr>
        <p:spPr bwMode="gray">
          <a:xfrm rot="3419336">
            <a:off x="549275" y="2955925"/>
            <a:ext cx="304800" cy="336550"/>
          </a:xfrm>
          <a:prstGeom prst="rect">
            <a:avLst/>
          </a:prstGeom>
          <a:gradFill rotWithShape="1">
            <a:gsLst>
              <a:gs pos="0">
                <a:srgbClr val="3279D8"/>
              </a:gs>
              <a:gs pos="100000">
                <a:srgbClr val="3279D8">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6" name="Rectangle 14">
            <a:hlinkClick r:id="rId9" action="ppaction://hlinksldjump"/>
          </p:cNvPr>
          <p:cNvSpPr>
            <a:spLocks noChangeArrowheads="1"/>
          </p:cNvSpPr>
          <p:nvPr/>
        </p:nvSpPr>
        <p:spPr bwMode="gray">
          <a:xfrm rot="3419336">
            <a:off x="523875" y="36671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7" name="Rectangle 15">
            <a:hlinkClick r:id="" action="ppaction://noaction"/>
          </p:cNvPr>
          <p:cNvSpPr>
            <a:spLocks noChangeArrowheads="1"/>
          </p:cNvSpPr>
          <p:nvPr/>
        </p:nvSpPr>
        <p:spPr bwMode="gray">
          <a:xfrm rot="3419336">
            <a:off x="540544" y="4412456"/>
            <a:ext cx="365125" cy="379413"/>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8" name="Rectangle 16">
            <a:hlinkClick r:id="" action="ppaction://noaction"/>
          </p:cNvPr>
          <p:cNvSpPr>
            <a:spLocks noChangeArrowheads="1"/>
          </p:cNvSpPr>
          <p:nvPr/>
        </p:nvSpPr>
        <p:spPr bwMode="gray">
          <a:xfrm rot="3419336">
            <a:off x="461963" y="5100638"/>
            <a:ext cx="360363"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7649" name="Text Box 17"/>
          <p:cNvSpPr txBox="1">
            <a:spLocks noChangeArrowheads="1"/>
          </p:cNvSpPr>
          <p:nvPr/>
        </p:nvSpPr>
        <p:spPr bwMode="auto">
          <a:xfrm>
            <a:off x="990600" y="4800600"/>
            <a:ext cx="1752600" cy="733425"/>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kern="1200" cap="none" spc="0" normalizeH="0" baseline="0" noProof="0">
                <a:latin typeface="Arial" panose="020B0604020202020204" pitchFamily="34" charset="0"/>
                <a:ea typeface="宋体" panose="02010600030101010101" pitchFamily="2" charset="-122"/>
                <a:cs typeface="+mn-cs"/>
              </a:rPr>
              <a:t> </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黑体" panose="02010609060101010101" pitchFamily="2" charset="-122"/>
                <a:cs typeface="+mn-cs"/>
              </a:rPr>
              <a:t>注意事项</a:t>
            </a:r>
            <a:endParaRPr kumimoji="0" lang="zh-CN" altLang="en-US" sz="2800" kern="1200" cap="none" spc="0" normalizeH="0" baseline="0" noProof="0">
              <a:latin typeface="Arial" panose="020B0604020202020204" pitchFamily="34" charset="0"/>
              <a:ea typeface="黑体" panose="02010609060101010101" pitchFamily="2" charset="-122"/>
              <a:cs typeface="+mn-cs"/>
            </a:endParaRPr>
          </a:p>
        </p:txBody>
      </p:sp>
      <p:sp>
        <p:nvSpPr>
          <p:cNvPr id="197650" name="Text Box 18"/>
          <p:cNvSpPr txBox="1">
            <a:spLocks noChangeArrowheads="1"/>
          </p:cNvSpPr>
          <p:nvPr/>
        </p:nvSpPr>
        <p:spPr bwMode="auto">
          <a:xfrm>
            <a:off x="1066800" y="4114800"/>
            <a:ext cx="2209800" cy="733425"/>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黑体" panose="02010609060101010101" pitchFamily="2" charset="-122"/>
                <a:cs typeface="+mn-cs"/>
              </a:rPr>
              <a:t>圆锥的检测</a:t>
            </a:r>
            <a:endParaRPr kumimoji="0" lang="zh-CN" altLang="en-US" sz="2800" kern="1200" cap="none" spc="0" normalizeH="0" baseline="0" noProof="0">
              <a:latin typeface="Arial" panose="020B0604020202020204" pitchFamily="34" charset="0"/>
              <a:ea typeface="黑体" panose="02010609060101010101" pitchFamily="2" charset="-122"/>
              <a:cs typeface="+mn-cs"/>
            </a:endParaRPr>
          </a:p>
        </p:txBody>
      </p:sp>
      <p:sp>
        <p:nvSpPr>
          <p:cNvPr id="197651" name="Text Box 19"/>
          <p:cNvSpPr txBox="1">
            <a:spLocks noChangeArrowheads="1"/>
          </p:cNvSpPr>
          <p:nvPr/>
        </p:nvSpPr>
        <p:spPr bwMode="auto">
          <a:xfrm>
            <a:off x="990600" y="3429000"/>
            <a:ext cx="2895600" cy="733425"/>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2800" kern="1200" cap="none" spc="0" normalizeH="0" baseline="0" noProof="0">
                <a:latin typeface="Arial" panose="020B0604020202020204" pitchFamily="34" charset="0"/>
                <a:ea typeface="黑体" panose="02010609060101010101" pitchFamily="2" charset="-122"/>
                <a:cs typeface="+mn-cs"/>
              </a:rPr>
              <a:t> </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黑体" panose="02010609060101010101" pitchFamily="2" charset="-122"/>
                <a:cs typeface="+mn-cs"/>
              </a:rPr>
              <a:t>切削深度的控制</a:t>
            </a:r>
            <a:endParaRPr kumimoji="0" lang="zh-CN" altLang="en-US" sz="2800" kern="1200" cap="none" spc="0" normalizeH="0" baseline="0" noProof="0">
              <a:latin typeface="Arial" panose="020B0604020202020204" pitchFamily="34" charset="0"/>
              <a:ea typeface="黑体" panose="02010609060101010101" pitchFamily="2" charset="-122"/>
              <a:cs typeface="+mn-cs"/>
            </a:endParaRPr>
          </a:p>
        </p:txBody>
      </p:sp>
      <p:sp>
        <p:nvSpPr>
          <p:cNvPr id="197652" name="Text Box 20"/>
          <p:cNvSpPr txBox="1">
            <a:spLocks noChangeArrowheads="1"/>
          </p:cNvSpPr>
          <p:nvPr/>
        </p:nvSpPr>
        <p:spPr bwMode="auto">
          <a:xfrm>
            <a:off x="1066800" y="2667000"/>
            <a:ext cx="5638800" cy="733425"/>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黑体" panose="02010609060101010101" pitchFamily="2" charset="-122"/>
                <a:cs typeface="+mn-cs"/>
              </a:rPr>
              <a:t>用转动小拖板法车圆锥角度的调整</a:t>
            </a:r>
            <a:endParaRPr kumimoji="0" lang="zh-CN" altLang="en-US" sz="2800" kern="1200" cap="none" spc="0" normalizeH="0" baseline="0" noProof="0">
              <a:latin typeface="Arial" panose="020B0604020202020204" pitchFamily="34" charset="0"/>
              <a:ea typeface="黑体" panose="02010609060101010101" pitchFamily="2" charset="-122"/>
              <a:cs typeface="+mn-cs"/>
            </a:endParaRPr>
          </a:p>
        </p:txBody>
      </p:sp>
      <p:sp>
        <p:nvSpPr>
          <p:cNvPr id="197653" name="Text Box 21"/>
          <p:cNvSpPr txBox="1">
            <a:spLocks noChangeArrowheads="1"/>
          </p:cNvSpPr>
          <p:nvPr/>
        </p:nvSpPr>
        <p:spPr bwMode="auto">
          <a:xfrm>
            <a:off x="1066800" y="1981200"/>
            <a:ext cx="4419600" cy="733425"/>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黑体" panose="02010609060101010101" pitchFamily="2" charset="-122"/>
                <a:cs typeface="+mn-cs"/>
              </a:rPr>
              <a:t>车削圆锥的方法及特点</a:t>
            </a:r>
            <a:endParaRPr kumimoji="0" lang="zh-CN" altLang="en-US" sz="2800" kern="1200" cap="none" spc="0" normalizeH="0" baseline="0" noProof="0">
              <a:latin typeface="Arial" panose="020B0604020202020204" pitchFamily="34" charset="0"/>
              <a:ea typeface="黑体" panose="02010609060101010101" pitchFamily="2" charset="-122"/>
              <a:cs typeface="+mn-cs"/>
            </a:endParaRPr>
          </a:p>
        </p:txBody>
      </p:sp>
      <p:pic>
        <p:nvPicPr>
          <p:cNvPr id="3" name="图片 2" descr="图片1"/>
          <p:cNvPicPr>
            <a:picLocks noChangeAspect="1"/>
          </p:cNvPicPr>
          <p:nvPr/>
        </p:nvPicPr>
        <p:blipFill>
          <a:blip r:embed="rId10"/>
          <a:stretch>
            <a:fillRect/>
          </a:stretch>
        </p:blipFill>
        <p:spPr>
          <a:xfrm>
            <a:off x="8202930" y="-11938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97638">
                                            <p:txEl>
                                              <p:charRg st="0" end="18"/>
                                            </p:txEl>
                                          </p:spTgt>
                                        </p:tgtEl>
                                        <p:attrNameLst>
                                          <p:attrName>style.visibility</p:attrName>
                                        </p:attrNameLst>
                                      </p:cBhvr>
                                      <p:to>
                                        <p:strVal val="visible"/>
                                      </p:to>
                                    </p:set>
                                    <p:animEffect transition="in" filter="blinds(horizontal)">
                                      <p:cBhvr>
                                        <p:cTn id="7" dur="500"/>
                                        <p:tgtEl>
                                          <p:spTgt spid="197638">
                                            <p:txEl>
                                              <p:charRg st="0" end="18"/>
                                            </p:txEl>
                                          </p:spTgt>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97643"/>
                                        </p:tgtEl>
                                        <p:attrNameLst>
                                          <p:attrName>style.visibility</p:attrName>
                                        </p:attrNameLst>
                                      </p:cBhvr>
                                      <p:to>
                                        <p:strVal val="visible"/>
                                      </p:to>
                                    </p:set>
                                    <p:animEffect transition="in" filter="wedge">
                                      <p:cBhvr>
                                        <p:cTn id="10" dur="1000"/>
                                        <p:tgtEl>
                                          <p:spTgt spid="197643"/>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197644"/>
                                        </p:tgtEl>
                                        <p:attrNameLst>
                                          <p:attrName>style.visibility</p:attrName>
                                        </p:attrNameLst>
                                      </p:cBhvr>
                                      <p:to>
                                        <p:strVal val="visible"/>
                                      </p:to>
                                    </p:set>
                                    <p:animEffect transition="in" filter="wedge">
                                      <p:cBhvr>
                                        <p:cTn id="13" dur="1000"/>
                                        <p:tgtEl>
                                          <p:spTgt spid="197644"/>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197645"/>
                                        </p:tgtEl>
                                        <p:attrNameLst>
                                          <p:attrName>style.visibility</p:attrName>
                                        </p:attrNameLst>
                                      </p:cBhvr>
                                      <p:to>
                                        <p:strVal val="visible"/>
                                      </p:to>
                                    </p:set>
                                    <p:animEffect transition="in" filter="wedge">
                                      <p:cBhvr>
                                        <p:cTn id="16" dur="1000"/>
                                        <p:tgtEl>
                                          <p:spTgt spid="197645"/>
                                        </p:tgtEl>
                                      </p:cBhvr>
                                    </p:animEffect>
                                  </p:childTnLst>
                                </p:cTn>
                              </p:par>
                              <p:par>
                                <p:cTn id="17" presetID="17" presetClass="entr" presetSubtype="10" fill="hold" grpId="0" nodeType="withEffect">
                                  <p:stCondLst>
                                    <p:cond delay="0"/>
                                  </p:stCondLst>
                                  <p:childTnLst>
                                    <p:set>
                                      <p:cBhvr>
                                        <p:cTn id="18" dur="1" fill="hold">
                                          <p:stCondLst>
                                            <p:cond delay="0"/>
                                          </p:stCondLst>
                                        </p:cTn>
                                        <p:tgtEl>
                                          <p:spTgt spid="197646"/>
                                        </p:tgtEl>
                                        <p:attrNameLst>
                                          <p:attrName>style.visibility</p:attrName>
                                        </p:attrNameLst>
                                      </p:cBhvr>
                                      <p:to>
                                        <p:strVal val="visible"/>
                                      </p:to>
                                    </p:set>
                                    <p:anim calcmode="lin" valueType="num">
                                      <p:cBhvr>
                                        <p:cTn id="19" dur="500" fill="hold"/>
                                        <p:tgtEl>
                                          <p:spTgt spid="197646"/>
                                        </p:tgtEl>
                                        <p:attrNameLst>
                                          <p:attrName>ppt_w</p:attrName>
                                        </p:attrNameLst>
                                      </p:cBhvr>
                                      <p:tavLst>
                                        <p:tav tm="0">
                                          <p:val>
                                            <p:fltVal val="0.000000"/>
                                          </p:val>
                                        </p:tav>
                                        <p:tav tm="100000">
                                          <p:val>
                                            <p:strVal val="#ppt_w"/>
                                          </p:val>
                                        </p:tav>
                                      </p:tavLst>
                                    </p:anim>
                                    <p:anim calcmode="lin" valueType="num">
                                      <p:cBhvr>
                                        <p:cTn id="20" dur="500" fill="hold"/>
                                        <p:tgtEl>
                                          <p:spTgt spid="197646"/>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197647"/>
                                        </p:tgtEl>
                                        <p:attrNameLst>
                                          <p:attrName>style.visibility</p:attrName>
                                        </p:attrNameLst>
                                      </p:cBhvr>
                                      <p:to>
                                        <p:strVal val="visible"/>
                                      </p:to>
                                    </p:set>
                                    <p:anim calcmode="lin" valueType="num">
                                      <p:cBhvr>
                                        <p:cTn id="23" dur="500" fill="hold"/>
                                        <p:tgtEl>
                                          <p:spTgt spid="197647"/>
                                        </p:tgtEl>
                                        <p:attrNameLst>
                                          <p:attrName>ppt_w</p:attrName>
                                        </p:attrNameLst>
                                      </p:cBhvr>
                                      <p:tavLst>
                                        <p:tav tm="0">
                                          <p:val>
                                            <p:fltVal val="0.000000"/>
                                          </p:val>
                                        </p:tav>
                                        <p:tav tm="100000">
                                          <p:val>
                                            <p:strVal val="#ppt_w"/>
                                          </p:val>
                                        </p:tav>
                                      </p:tavLst>
                                    </p:anim>
                                    <p:anim calcmode="lin" valueType="num">
                                      <p:cBhvr>
                                        <p:cTn id="24" dur="500" fill="hold"/>
                                        <p:tgtEl>
                                          <p:spTgt spid="197647"/>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97648"/>
                                        </p:tgtEl>
                                        <p:attrNameLst>
                                          <p:attrName>style.visibility</p:attrName>
                                        </p:attrNameLst>
                                      </p:cBhvr>
                                      <p:to>
                                        <p:strVal val="visible"/>
                                      </p:to>
                                    </p:set>
                                    <p:anim calcmode="lin" valueType="num">
                                      <p:cBhvr>
                                        <p:cTn id="27" dur="500" fill="hold"/>
                                        <p:tgtEl>
                                          <p:spTgt spid="197648"/>
                                        </p:tgtEl>
                                        <p:attrNameLst>
                                          <p:attrName>ppt_w</p:attrName>
                                        </p:attrNameLst>
                                      </p:cBhvr>
                                      <p:tavLst>
                                        <p:tav tm="0">
                                          <p:val>
                                            <p:fltVal val="0.000000"/>
                                          </p:val>
                                        </p:tav>
                                        <p:tav tm="100000">
                                          <p:val>
                                            <p:strVal val="#ppt_w"/>
                                          </p:val>
                                        </p:tav>
                                      </p:tavLst>
                                    </p:anim>
                                    <p:anim calcmode="lin" valueType="num">
                                      <p:cBhvr>
                                        <p:cTn id="28" dur="500" fill="hold"/>
                                        <p:tgtEl>
                                          <p:spTgt spid="19764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43" grpId="0" animBg="1"/>
      <p:bldP spid="197644" grpId="0" animBg="1"/>
      <p:bldP spid="197645" grpId="0" animBg="1"/>
      <p:bldP spid="197646" grpId="0" animBg="1"/>
      <p:bldP spid="197647" grpId="0" animBg="1"/>
      <p:bldP spid="19764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3"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5124"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5125"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98661" name="Text Box 5"/>
          <p:cNvSpPr txBox="1"/>
          <p:nvPr/>
        </p:nvSpPr>
        <p:spPr>
          <a:xfrm>
            <a:off x="304800" y="1752600"/>
            <a:ext cx="2667000" cy="457200"/>
          </a:xfrm>
          <a:prstGeom prst="rect">
            <a:avLst/>
          </a:prstGeom>
          <a:noFill/>
          <a:ln w="9525">
            <a:noFill/>
          </a:ln>
        </p:spPr>
        <p:txBody>
          <a:bodyPr>
            <a:spAutoFit/>
          </a:bodyPr>
          <a:p>
            <a:pPr eaLnBrk="1" hangingPunct="1">
              <a:spcBef>
                <a:spcPct val="20000"/>
              </a:spcBef>
            </a:pPr>
            <a:r>
              <a:rPr lang="en-US" altLang="zh-CN" sz="2400" b="1" dirty="0">
                <a:latin typeface="Times New Roman" panose="02020603050405020304" pitchFamily="18" charset="0"/>
                <a:ea typeface="黑体" panose="02010609060101010101" pitchFamily="2" charset="-122"/>
              </a:rPr>
              <a:t>(1)  </a:t>
            </a:r>
            <a:r>
              <a:rPr lang="zh-CN" altLang="en-US" sz="2400" b="1" dirty="0">
                <a:latin typeface="Times New Roman" panose="02020603050405020304" pitchFamily="18" charset="0"/>
                <a:ea typeface="黑体" panose="02010609060101010101" pitchFamily="2" charset="-122"/>
              </a:rPr>
              <a:t>圆锥的直径</a:t>
            </a:r>
            <a:r>
              <a:rPr lang="en-US" altLang="zh-CN" sz="2400" b="1" dirty="0">
                <a:latin typeface="Times New Roman" panose="02020603050405020304" pitchFamily="18" charset="0"/>
                <a:ea typeface="黑体" panose="02010609060101010101" pitchFamily="2" charset="-122"/>
              </a:rPr>
              <a:t>D</a:t>
            </a:r>
            <a:endParaRPr lang="zh-CN" altLang="en-US" sz="2400" dirty="0">
              <a:latin typeface="Times New Roman" panose="02020603050405020304" pitchFamily="18" charset="0"/>
            </a:endParaRPr>
          </a:p>
        </p:txBody>
      </p:sp>
      <p:sp>
        <p:nvSpPr>
          <p:cNvPr id="5127" name="Text Box 6"/>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5128" name="Text Box 7"/>
          <p:cNvSpPr txBox="1"/>
          <p:nvPr/>
        </p:nvSpPr>
        <p:spPr>
          <a:xfrm>
            <a:off x="0" y="19050"/>
            <a:ext cx="2724150" cy="701675"/>
          </a:xfrm>
          <a:prstGeom prst="rect">
            <a:avLst/>
          </a:prstGeom>
          <a:noFill/>
          <a:ln w="9525">
            <a:noFill/>
          </a:ln>
        </p:spPr>
        <p:txBody>
          <a:bodyPr wrap="none">
            <a:spAutoFit/>
          </a:bodyPr>
          <a:p>
            <a:pPr eaLnBrk="1" hangingPunct="1"/>
            <a:r>
              <a:rPr lang="zh-CN" altLang="en-US" sz="4000" dirty="0">
                <a:solidFill>
                  <a:schemeClr val="bg1"/>
                </a:solidFill>
                <a:latin typeface="Times New Roman" panose="02020603050405020304" pitchFamily="18" charset="0"/>
              </a:rPr>
              <a:t>圆锥的车削</a:t>
            </a:r>
            <a:endParaRPr lang="zh-CN" altLang="en-US" sz="4000" dirty="0">
              <a:solidFill>
                <a:schemeClr val="bg1"/>
              </a:solidFill>
              <a:latin typeface="Times New Roman" panose="02020603050405020304" pitchFamily="18" charset="0"/>
            </a:endParaRPr>
          </a:p>
        </p:txBody>
      </p:sp>
      <p:sp>
        <p:nvSpPr>
          <p:cNvPr id="198664" name="Rectangle 8"/>
          <p:cNvSpPr>
            <a:spLocks noChangeArrowheads="1"/>
          </p:cNvSpPr>
          <p:nvPr/>
        </p:nvSpPr>
        <p:spPr bwMode="auto">
          <a:xfrm>
            <a:off x="838200" y="3124200"/>
            <a:ext cx="6781800" cy="14478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98665" name="Picture 9"/>
          <p:cNvPicPr>
            <a:picLocks noChangeAspect="1"/>
          </p:cNvPicPr>
          <p:nvPr/>
        </p:nvPicPr>
        <p:blipFill>
          <a:blip r:embed="rId3">
            <a:clrChange>
              <a:clrFrom>
                <a:srgbClr val="FFFFFF"/>
              </a:clrFrom>
              <a:clrTo>
                <a:srgbClr val="FFFFFF">
                  <a:alpha val="0"/>
                </a:srgbClr>
              </a:clrTo>
            </a:clrChange>
          </a:blip>
          <a:stretch>
            <a:fillRect/>
          </a:stretch>
        </p:blipFill>
        <p:spPr>
          <a:xfrm>
            <a:off x="2667000" y="3048000"/>
            <a:ext cx="5800725" cy="2943225"/>
          </a:xfrm>
          <a:prstGeom prst="rect">
            <a:avLst/>
          </a:prstGeom>
          <a:noFill/>
          <a:ln w="9525">
            <a:noFill/>
          </a:ln>
        </p:spPr>
      </p:pic>
      <p:graphicFrame>
        <p:nvGraphicFramePr>
          <p:cNvPr id="5122" name="Object 10"/>
          <p:cNvGraphicFramePr/>
          <p:nvPr/>
        </p:nvGraphicFramePr>
        <p:xfrm>
          <a:off x="1600200" y="3048000"/>
          <a:ext cx="419100" cy="384175"/>
        </p:xfrm>
        <a:graphic>
          <a:graphicData uri="http://schemas.openxmlformats.org/presentationml/2006/ole">
            <mc:AlternateContent xmlns:mc="http://schemas.openxmlformats.org/markup-compatibility/2006">
              <mc:Choice xmlns:v="urn:schemas-microsoft-com:vml" Requires="v">
                <p:oleObj spid="_x0000_s3086" name="" r:id="rId4" imgW="152400" imgH="139700" progId="Equation.3">
                  <p:embed/>
                </p:oleObj>
              </mc:Choice>
              <mc:Fallback>
                <p:oleObj name="" r:id="rId4" imgW="152400" imgH="139700" progId="Equation.3">
                  <p:embed/>
                  <p:pic>
                    <p:nvPicPr>
                      <p:cNvPr id="0" name="图片 3085"/>
                      <p:cNvPicPr/>
                      <p:nvPr/>
                    </p:nvPicPr>
                    <p:blipFill>
                      <a:blip r:embed="rId5"/>
                      <a:stretch>
                        <a:fillRect/>
                      </a:stretch>
                    </p:blipFill>
                    <p:spPr>
                      <a:xfrm>
                        <a:off x="1600200" y="3048000"/>
                        <a:ext cx="419100" cy="384175"/>
                      </a:xfrm>
                      <a:prstGeom prst="rect">
                        <a:avLst/>
                      </a:prstGeom>
                      <a:noFill/>
                      <a:ln w="38100">
                        <a:noFill/>
                        <a:miter/>
                      </a:ln>
                    </p:spPr>
                  </p:pic>
                </p:oleObj>
              </mc:Fallback>
            </mc:AlternateContent>
          </a:graphicData>
        </a:graphic>
      </p:graphicFrame>
      <p:pic>
        <p:nvPicPr>
          <p:cNvPr id="5131" name="Picture 11" descr="后退">
            <a:hlinkClick r:id="" action="ppaction://hlinkshowjump?jump=previousslide"/>
          </p:cNvPr>
          <p:cNvPicPr>
            <a:picLocks noChangeAspect="1"/>
          </p:cNvPicPr>
          <p:nvPr/>
        </p:nvPicPr>
        <p:blipFill>
          <a:blip r:embed="rId6"/>
          <a:stretch>
            <a:fillRect/>
          </a:stretch>
        </p:blipFill>
        <p:spPr>
          <a:xfrm>
            <a:off x="6916738" y="6364288"/>
            <a:ext cx="1039812" cy="520700"/>
          </a:xfrm>
          <a:prstGeom prst="rect">
            <a:avLst/>
          </a:prstGeom>
          <a:noFill/>
          <a:ln w="9525">
            <a:noFill/>
          </a:ln>
        </p:spPr>
      </p:pic>
      <p:pic>
        <p:nvPicPr>
          <p:cNvPr id="5132" name="Picture 12" descr="目录">
            <a:hlinkClick r:id="" action="ppaction://noaction"/>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5133" name="Picture 13" descr="上一页">
            <a:hlinkClick r:id="" action="ppaction://hlinkshowjump?jump=previousslide"/>
          </p:cNvPr>
          <p:cNvPicPr>
            <a:picLocks noChangeAspect="1"/>
          </p:cNvPicPr>
          <p:nvPr/>
        </p:nvPicPr>
        <p:blipFill>
          <a:blip r:embed="rId8"/>
          <a:stretch>
            <a:fillRect/>
          </a:stretch>
        </p:blipFill>
        <p:spPr>
          <a:xfrm>
            <a:off x="4684713" y="6364288"/>
            <a:ext cx="1039812" cy="520700"/>
          </a:xfrm>
          <a:prstGeom prst="rect">
            <a:avLst/>
          </a:prstGeom>
          <a:noFill/>
          <a:ln w="9525">
            <a:noFill/>
          </a:ln>
        </p:spPr>
      </p:pic>
      <p:pic>
        <p:nvPicPr>
          <p:cNvPr id="5134" name="Picture 14" descr="退出">
            <a:hlinkClick r:id="" action="ppaction://hlinkshowjump?jump=endshow"/>
          </p:cNvPr>
          <p:cNvPicPr>
            <a:picLocks noChangeAspect="1"/>
          </p:cNvPicPr>
          <p:nvPr/>
        </p:nvPicPr>
        <p:blipFill>
          <a:blip r:embed="rId9"/>
          <a:stretch>
            <a:fillRect/>
          </a:stretch>
        </p:blipFill>
        <p:spPr>
          <a:xfrm>
            <a:off x="8027988" y="6364288"/>
            <a:ext cx="1039812" cy="520700"/>
          </a:xfrm>
          <a:prstGeom prst="rect">
            <a:avLst/>
          </a:prstGeom>
          <a:noFill/>
          <a:ln w="9525">
            <a:noFill/>
          </a:ln>
        </p:spPr>
      </p:pic>
      <p:pic>
        <p:nvPicPr>
          <p:cNvPr id="5135" name="Picture 15" descr="下一页">
            <a:hlinkClick r:id="" action="ppaction://hlinkshowjump?jump=nextslide"/>
          </p:cNvPr>
          <p:cNvPicPr>
            <a:picLocks noChangeAspect="1"/>
          </p:cNvPicPr>
          <p:nvPr/>
        </p:nvPicPr>
        <p:blipFill>
          <a:blip r:embed="rId10"/>
          <a:stretch>
            <a:fillRect/>
          </a:stretch>
        </p:blipFill>
        <p:spPr>
          <a:xfrm>
            <a:off x="5795963" y="6364288"/>
            <a:ext cx="1039812" cy="520700"/>
          </a:xfrm>
          <a:prstGeom prst="rect">
            <a:avLst/>
          </a:prstGeom>
          <a:noFill/>
          <a:ln w="9525">
            <a:noFill/>
          </a:ln>
        </p:spPr>
      </p:pic>
      <p:pic>
        <p:nvPicPr>
          <p:cNvPr id="5136" name="Picture 16" descr="主页">
            <a:hlinkClick r:id="" action="ppaction://hlinkshowjump?jump=firstslide"/>
          </p:cNvPr>
          <p:cNvPicPr>
            <a:picLocks noChangeAspect="1"/>
          </p:cNvPicPr>
          <p:nvPr/>
        </p:nvPicPr>
        <p:blipFill>
          <a:blip r:embed="rId11"/>
          <a:stretch>
            <a:fillRect/>
          </a:stretch>
        </p:blipFill>
        <p:spPr>
          <a:xfrm>
            <a:off x="2522538" y="6364288"/>
            <a:ext cx="1041400" cy="520700"/>
          </a:xfrm>
          <a:prstGeom prst="rect">
            <a:avLst/>
          </a:prstGeom>
          <a:noFill/>
          <a:ln w="9525">
            <a:noFill/>
          </a:ln>
        </p:spPr>
      </p:pic>
      <p:sp>
        <p:nvSpPr>
          <p:cNvPr id="5137" name="Text Box 17"/>
          <p:cNvSpPr txBox="1"/>
          <p:nvPr/>
        </p:nvSpPr>
        <p:spPr>
          <a:xfrm>
            <a:off x="304800" y="1066800"/>
            <a:ext cx="3886200" cy="641350"/>
          </a:xfrm>
          <a:prstGeom prst="rect">
            <a:avLst/>
          </a:prstGeom>
          <a:noFill/>
          <a:ln w="9525">
            <a:noFill/>
          </a:ln>
        </p:spPr>
        <p:txBody>
          <a:bodyPr>
            <a:spAutoFit/>
          </a:bodyPr>
          <a:p>
            <a:pPr>
              <a:spcBef>
                <a:spcPct val="50000"/>
              </a:spcBef>
            </a:pPr>
            <a:r>
              <a:rPr lang="zh-CN" altLang="en-US" sz="3600" b="1" dirty="0">
                <a:latin typeface="Arial" panose="020B0604020202020204" pitchFamily="34" charset="0"/>
              </a:rPr>
              <a:t>圆锥的基本要素：</a:t>
            </a:r>
            <a:endParaRPr lang="zh-CN" altLang="en-US" sz="3600" b="1" dirty="0">
              <a:latin typeface="Arial" panose="020B0604020202020204" pitchFamily="34" charset="0"/>
            </a:endParaRPr>
          </a:p>
        </p:txBody>
      </p:sp>
      <p:sp>
        <p:nvSpPr>
          <p:cNvPr id="5138" name="Text Box 18"/>
          <p:cNvSpPr txBox="1"/>
          <p:nvPr/>
        </p:nvSpPr>
        <p:spPr>
          <a:xfrm>
            <a:off x="304800" y="2971800"/>
            <a:ext cx="1905000" cy="457200"/>
          </a:xfrm>
          <a:prstGeom prst="rect">
            <a:avLst/>
          </a:prstGeom>
          <a:noFill/>
          <a:ln w="9525">
            <a:noFill/>
          </a:ln>
        </p:spPr>
        <p:txBody>
          <a:bodyPr>
            <a:spAutoFit/>
          </a:bodyPr>
          <a:p>
            <a:pPr eaLnBrk="1" hangingPunct="1">
              <a:spcBef>
                <a:spcPct val="20000"/>
              </a:spcBef>
            </a:pPr>
            <a:r>
              <a:rPr lang="en-US" altLang="zh-CN" sz="2400" b="1" dirty="0">
                <a:latin typeface="Arial" panose="020B0604020202020204" pitchFamily="34" charset="0"/>
              </a:rPr>
              <a:t>(3)  </a:t>
            </a:r>
            <a:r>
              <a:rPr lang="zh-CN" altLang="en-US" sz="2400" b="1" dirty="0">
                <a:latin typeface="Arial" panose="020B0604020202020204" pitchFamily="34" charset="0"/>
              </a:rPr>
              <a:t>锥角</a:t>
            </a:r>
            <a:endParaRPr lang="zh-CN" altLang="en-US" sz="2400" b="1" dirty="0">
              <a:latin typeface="Arial" panose="020B0604020202020204" pitchFamily="34" charset="0"/>
            </a:endParaRPr>
          </a:p>
        </p:txBody>
      </p:sp>
      <p:sp>
        <p:nvSpPr>
          <p:cNvPr id="5139" name="Text Box 19"/>
          <p:cNvSpPr txBox="1"/>
          <p:nvPr/>
        </p:nvSpPr>
        <p:spPr>
          <a:xfrm>
            <a:off x="304800" y="2362200"/>
            <a:ext cx="1752600" cy="457200"/>
          </a:xfrm>
          <a:prstGeom prst="rect">
            <a:avLst/>
          </a:prstGeom>
          <a:noFill/>
          <a:ln w="9525">
            <a:noFill/>
          </a:ln>
        </p:spPr>
        <p:txBody>
          <a:bodyPr>
            <a:spAutoFit/>
          </a:bodyPr>
          <a:p>
            <a:pPr eaLnBrk="1" hangingPunct="1">
              <a:spcBef>
                <a:spcPct val="20000"/>
              </a:spcBef>
            </a:pPr>
            <a:r>
              <a:rPr lang="en-US" altLang="zh-CN" sz="2400" b="1" dirty="0">
                <a:latin typeface="Arial" panose="020B0604020202020204" pitchFamily="34" charset="0"/>
              </a:rPr>
              <a:t>(2) </a:t>
            </a:r>
            <a:r>
              <a:rPr lang="zh-CN" altLang="en-US" sz="2400" b="1" dirty="0">
                <a:latin typeface="Arial" panose="020B0604020202020204" pitchFamily="34" charset="0"/>
              </a:rPr>
              <a:t>长度</a:t>
            </a:r>
            <a:r>
              <a:rPr lang="en-US" altLang="zh-CN" sz="2400" b="1" dirty="0">
                <a:latin typeface="Arial" panose="020B0604020202020204" pitchFamily="34" charset="0"/>
              </a:rPr>
              <a:t>L</a:t>
            </a:r>
            <a:endParaRPr lang="zh-CN" altLang="en-US" sz="2400" b="1" dirty="0">
              <a:latin typeface="Arial" panose="020B0604020202020204" pitchFamily="34" charset="0"/>
            </a:endParaRPr>
          </a:p>
        </p:txBody>
      </p:sp>
      <p:pic>
        <p:nvPicPr>
          <p:cNvPr id="3" name="图片 2" descr="图片1"/>
          <p:cNvPicPr>
            <a:picLocks noChangeAspect="1"/>
          </p:cNvPicPr>
          <p:nvPr/>
        </p:nvPicPr>
        <p:blipFill>
          <a:blip r:embed="rId12"/>
          <a:stretch>
            <a:fillRect/>
          </a:stretch>
        </p:blipFill>
        <p:spPr>
          <a:xfrm>
            <a:off x="8202930" y="-10033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98661"/>
                                        </p:tgtEl>
                                        <p:attrNameLst>
                                          <p:attrName>style.visibility</p:attrName>
                                        </p:attrNameLst>
                                      </p:cBhvr>
                                      <p:to>
                                        <p:strVal val="visible"/>
                                      </p:to>
                                    </p:set>
                                    <p:animEffect transition="in" filter="checkerboard(across)">
                                      <p:cBhvr>
                                        <p:cTn id="7" dur="500"/>
                                        <p:tgtEl>
                                          <p:spTgt spid="19866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98664"/>
                                        </p:tgtEl>
                                        <p:attrNameLst>
                                          <p:attrName>style.visibility</p:attrName>
                                        </p:attrNameLst>
                                      </p:cBhvr>
                                      <p:to>
                                        <p:strVal val="visible"/>
                                      </p:to>
                                    </p:set>
                                    <p:animEffect transition="in" filter="wedge">
                                      <p:cBhvr>
                                        <p:cTn id="12" dur="1000"/>
                                        <p:tgtEl>
                                          <p:spTgt spid="198664"/>
                                        </p:tgtEl>
                                      </p:cBhvr>
                                    </p:animEffect>
                                  </p:childTnLst>
                                </p:cTn>
                              </p:par>
                              <p:par>
                                <p:cTn id="13" presetID="18" presetClass="entr" presetSubtype="12" fill="hold" nodeType="withEffect">
                                  <p:stCondLst>
                                    <p:cond delay="0"/>
                                  </p:stCondLst>
                                  <p:childTnLst>
                                    <p:set>
                                      <p:cBhvr>
                                        <p:cTn id="14" dur="1" fill="hold">
                                          <p:stCondLst>
                                            <p:cond delay="0"/>
                                          </p:stCondLst>
                                        </p:cTn>
                                        <p:tgtEl>
                                          <p:spTgt spid="198665"/>
                                        </p:tgtEl>
                                        <p:attrNameLst>
                                          <p:attrName>style.visibility</p:attrName>
                                        </p:attrNameLst>
                                      </p:cBhvr>
                                      <p:to>
                                        <p:strVal val="visible"/>
                                      </p:to>
                                    </p:set>
                                    <p:animEffect transition="in" filter="strips(downLeft)">
                                      <p:cBhvr>
                                        <p:cTn id="15" dur="500"/>
                                        <p:tgtEl>
                                          <p:spTgt spid="198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p:bldP spid="19866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9" name="Picture 7"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99682" name="Rectangle 2"/>
          <p:cNvSpPr>
            <a:spLocks noGrp="1" noChangeArrowheads="1"/>
          </p:cNvSpPr>
          <p:nvPr>
            <p:ph type="title"/>
          </p:nvPr>
        </p:nvSpPr>
        <p:spPr>
          <a:xfrm>
            <a:off x="609600" y="1066800"/>
            <a:ext cx="5715000" cy="153988"/>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b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br>
            <a: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圆锥各部分尺寸的计算</a:t>
            </a:r>
            <a:br>
              <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br>
            <a:endPar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199683" name="Rectangle 3"/>
          <p:cNvSpPr>
            <a:spLocks noGrp="1" noChangeArrowheads="1"/>
          </p:cNvSpPr>
          <p:nvPr>
            <p:ph type="body" sz="half" idx="1"/>
          </p:nvPr>
        </p:nvSpPr>
        <p:spPr>
          <a:xfrm>
            <a:off x="228600" y="4572000"/>
            <a:ext cx="6934200" cy="6858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锥度 </a:t>
            </a:r>
            <a:r>
              <a:rPr kumimoji="0" lang="en-US" altLang="zh-CN"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C </a:t>
            </a:r>
            <a:r>
              <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与圆锥角   的关系为：</a:t>
            </a:r>
            <a:endParaRPr kumimoji="0" lang="zh-CN" altLang="en-US" sz="36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graphicFrame>
        <p:nvGraphicFramePr>
          <p:cNvPr id="199684" name="Object 4"/>
          <p:cNvGraphicFramePr/>
          <p:nvPr>
            <p:ph sz="quarter" idx="2"/>
          </p:nvPr>
        </p:nvGraphicFramePr>
        <p:xfrm>
          <a:off x="4733925" y="3530600"/>
          <a:ext cx="1449388" cy="884238"/>
        </p:xfrm>
        <a:graphic>
          <a:graphicData uri="http://schemas.openxmlformats.org/presentationml/2006/ole">
            <mc:AlternateContent xmlns:mc="http://schemas.openxmlformats.org/markup-compatibility/2006">
              <mc:Choice xmlns:v="urn:schemas-microsoft-com:vml" Requires="v">
                <p:oleObj spid="_x0000_s3087" name="" r:id="rId2" imgW="673100" imgH="393700" progId="Equation.3">
                  <p:embed/>
                </p:oleObj>
              </mc:Choice>
              <mc:Fallback>
                <p:oleObj name="" r:id="rId2" imgW="673100" imgH="393700" progId="Equation.3">
                  <p:embed/>
                  <p:pic>
                    <p:nvPicPr>
                      <p:cNvPr id="0" name="图片 3086"/>
                      <p:cNvPicPr/>
                      <p:nvPr/>
                    </p:nvPicPr>
                    <p:blipFill>
                      <a:blip r:embed="rId3"/>
                      <a:stretch>
                        <a:fillRect/>
                      </a:stretch>
                    </p:blipFill>
                    <p:spPr>
                      <a:xfrm>
                        <a:off x="4733925" y="3530600"/>
                        <a:ext cx="1449388" cy="884238"/>
                      </a:xfrm>
                      <a:prstGeom prst="rect">
                        <a:avLst/>
                      </a:prstGeom>
                      <a:noFill/>
                      <a:ln w="38100">
                        <a:miter/>
                      </a:ln>
                    </p:spPr>
                  </p:pic>
                </p:oleObj>
              </mc:Fallback>
            </mc:AlternateContent>
          </a:graphicData>
        </a:graphic>
      </p:graphicFrame>
      <p:graphicFrame>
        <p:nvGraphicFramePr>
          <p:cNvPr id="199685" name="Object 5"/>
          <p:cNvGraphicFramePr/>
          <p:nvPr>
            <p:ph sz="quarter" idx="3"/>
          </p:nvPr>
        </p:nvGraphicFramePr>
        <p:xfrm>
          <a:off x="4572000" y="5038725"/>
          <a:ext cx="1692275" cy="941388"/>
        </p:xfrm>
        <a:graphic>
          <a:graphicData uri="http://schemas.openxmlformats.org/presentationml/2006/ole">
            <mc:AlternateContent xmlns:mc="http://schemas.openxmlformats.org/markup-compatibility/2006">
              <mc:Choice xmlns:v="urn:schemas-microsoft-com:vml" Requires="v">
                <p:oleObj spid="_x0000_s3088" name="" r:id="rId4" imgW="735965" imgH="393700" progId="Equation.3">
                  <p:embed/>
                </p:oleObj>
              </mc:Choice>
              <mc:Fallback>
                <p:oleObj name="" r:id="rId4" imgW="735965" imgH="393700" progId="Equation.3">
                  <p:embed/>
                  <p:pic>
                    <p:nvPicPr>
                      <p:cNvPr id="0" name="图片 3087"/>
                      <p:cNvPicPr/>
                      <p:nvPr/>
                    </p:nvPicPr>
                    <p:blipFill>
                      <a:blip r:embed="rId5"/>
                      <a:stretch>
                        <a:fillRect/>
                      </a:stretch>
                    </p:blipFill>
                    <p:spPr>
                      <a:xfrm>
                        <a:off x="4572000" y="5038725"/>
                        <a:ext cx="1692275" cy="941388"/>
                      </a:xfrm>
                      <a:prstGeom prst="rect">
                        <a:avLst/>
                      </a:prstGeom>
                      <a:noFill/>
                      <a:ln w="38100">
                        <a:miter/>
                      </a:ln>
                    </p:spPr>
                  </p:pic>
                </p:oleObj>
              </mc:Fallback>
            </mc:AlternateContent>
          </a:graphicData>
        </a:graphic>
      </p:graphicFrame>
      <p:graphicFrame>
        <p:nvGraphicFramePr>
          <p:cNvPr id="6148" name="Object 6"/>
          <p:cNvGraphicFramePr/>
          <p:nvPr/>
        </p:nvGraphicFramePr>
        <p:xfrm>
          <a:off x="3200400" y="4724400"/>
          <a:ext cx="381000" cy="349250"/>
        </p:xfrm>
        <a:graphic>
          <a:graphicData uri="http://schemas.openxmlformats.org/presentationml/2006/ole">
            <mc:AlternateContent xmlns:mc="http://schemas.openxmlformats.org/markup-compatibility/2006">
              <mc:Choice xmlns:v="urn:schemas-microsoft-com:vml" Requires="v">
                <p:oleObj spid="_x0000_s3089" name="" r:id="rId6" imgW="152400" imgH="139700" progId="Equation.3">
                  <p:embed/>
                </p:oleObj>
              </mc:Choice>
              <mc:Fallback>
                <p:oleObj name="" r:id="rId6" imgW="152400" imgH="139700" progId="Equation.3">
                  <p:embed/>
                  <p:pic>
                    <p:nvPicPr>
                      <p:cNvPr id="0" name="图片 3088"/>
                      <p:cNvPicPr/>
                      <p:nvPr/>
                    </p:nvPicPr>
                    <p:blipFill>
                      <a:blip r:embed="rId7"/>
                      <a:stretch>
                        <a:fillRect/>
                      </a:stretch>
                    </p:blipFill>
                    <p:spPr>
                      <a:xfrm>
                        <a:off x="3200400" y="4724400"/>
                        <a:ext cx="381000" cy="349250"/>
                      </a:xfrm>
                      <a:prstGeom prst="rect">
                        <a:avLst/>
                      </a:prstGeom>
                      <a:noFill/>
                      <a:ln w="38100">
                        <a:noFill/>
                        <a:miter/>
                      </a:ln>
                    </p:spPr>
                  </p:pic>
                </p:oleObj>
              </mc:Fallback>
            </mc:AlternateContent>
          </a:graphicData>
        </a:graphic>
      </p:graphicFrame>
      <p:pic>
        <p:nvPicPr>
          <p:cNvPr id="6152" name="Picture 8"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6153" name="Rectangle 10"/>
          <p:cNvSpPr/>
          <p:nvPr/>
        </p:nvSpPr>
        <p:spPr>
          <a:xfrm>
            <a:off x="152400" y="0"/>
            <a:ext cx="3276600" cy="701675"/>
          </a:xfrm>
          <a:prstGeom prst="rect">
            <a:avLst/>
          </a:prstGeom>
          <a:noFill/>
          <a:ln w="9525">
            <a:noFill/>
          </a:ln>
        </p:spPr>
        <p:txBody>
          <a:bodyPr>
            <a:spAutoFit/>
          </a:bodyPr>
          <a:p>
            <a:pPr marL="342900" indent="-342900" eaLnBrk="1" hangingPunct="1">
              <a:spcBef>
                <a:spcPct val="20000"/>
              </a:spcBef>
            </a:pPr>
            <a:r>
              <a:rPr lang="zh-CN" altLang="en-US" sz="4000" dirty="0">
                <a:solidFill>
                  <a:schemeClr val="bg1"/>
                </a:solidFill>
                <a:latin typeface="Times New Roman" panose="02020603050405020304" pitchFamily="18" charset="0"/>
              </a:rPr>
              <a:t>圆锥的车削</a:t>
            </a:r>
            <a:endParaRPr lang="zh-CN" altLang="en-US" sz="4000" dirty="0">
              <a:solidFill>
                <a:schemeClr val="bg1"/>
              </a:solidFill>
              <a:latin typeface="Times New Roman" panose="02020603050405020304" pitchFamily="18" charset="0"/>
            </a:endParaRPr>
          </a:p>
        </p:txBody>
      </p:sp>
      <p:pic>
        <p:nvPicPr>
          <p:cNvPr id="6154" name="Picture 11" descr="后退">
            <a:hlinkClick r:id="" action="ppaction://hlinkshowjump?jump=previousslide"/>
          </p:cNvPr>
          <p:cNvPicPr>
            <a:picLocks noChangeAspect="1"/>
          </p:cNvPicPr>
          <p:nvPr/>
        </p:nvPicPr>
        <p:blipFill>
          <a:blip r:embed="rId9"/>
          <a:stretch>
            <a:fillRect/>
          </a:stretch>
        </p:blipFill>
        <p:spPr>
          <a:xfrm>
            <a:off x="6916738" y="6364288"/>
            <a:ext cx="1039812" cy="520700"/>
          </a:xfrm>
          <a:prstGeom prst="rect">
            <a:avLst/>
          </a:prstGeom>
          <a:noFill/>
          <a:ln w="9525">
            <a:noFill/>
          </a:ln>
        </p:spPr>
      </p:pic>
      <p:pic>
        <p:nvPicPr>
          <p:cNvPr id="6155" name="Picture 12" descr="目录">
            <a:hlinkClick r:id="" action="ppaction://noaction"/>
          </p:cNvPr>
          <p:cNvPicPr>
            <a:picLocks noChangeAspect="1"/>
          </p:cNvPicPr>
          <p:nvPr/>
        </p:nvPicPr>
        <p:blipFill>
          <a:blip r:embed="rId10"/>
          <a:stretch>
            <a:fillRect/>
          </a:stretch>
        </p:blipFill>
        <p:spPr>
          <a:xfrm>
            <a:off x="3603625" y="6364288"/>
            <a:ext cx="1039813" cy="520700"/>
          </a:xfrm>
          <a:prstGeom prst="rect">
            <a:avLst/>
          </a:prstGeom>
          <a:noFill/>
          <a:ln w="9525">
            <a:noFill/>
          </a:ln>
        </p:spPr>
      </p:pic>
      <p:pic>
        <p:nvPicPr>
          <p:cNvPr id="6156" name="Picture 13" descr="上一页">
            <a:hlinkClick r:id="" action="ppaction://hlinkshowjump?jump=previousslide"/>
          </p:cNvPr>
          <p:cNvPicPr>
            <a:picLocks noChangeAspect="1"/>
          </p:cNvPicPr>
          <p:nvPr/>
        </p:nvPicPr>
        <p:blipFill>
          <a:blip r:embed="rId11"/>
          <a:stretch>
            <a:fillRect/>
          </a:stretch>
        </p:blipFill>
        <p:spPr>
          <a:xfrm>
            <a:off x="4684713" y="6364288"/>
            <a:ext cx="1039812" cy="520700"/>
          </a:xfrm>
          <a:prstGeom prst="rect">
            <a:avLst/>
          </a:prstGeom>
          <a:noFill/>
          <a:ln w="9525">
            <a:noFill/>
          </a:ln>
        </p:spPr>
      </p:pic>
      <p:pic>
        <p:nvPicPr>
          <p:cNvPr id="6157" name="Picture 14" descr="退出">
            <a:hlinkClick r:id="" action="ppaction://hlinkshowjump?jump=endshow"/>
          </p:cNvPr>
          <p:cNvPicPr>
            <a:picLocks noChangeAspect="1"/>
          </p:cNvPicPr>
          <p:nvPr/>
        </p:nvPicPr>
        <p:blipFill>
          <a:blip r:embed="rId12"/>
          <a:stretch>
            <a:fillRect/>
          </a:stretch>
        </p:blipFill>
        <p:spPr>
          <a:xfrm>
            <a:off x="8027988" y="6364288"/>
            <a:ext cx="1039812" cy="520700"/>
          </a:xfrm>
          <a:prstGeom prst="rect">
            <a:avLst/>
          </a:prstGeom>
          <a:noFill/>
          <a:ln w="9525">
            <a:noFill/>
          </a:ln>
        </p:spPr>
      </p:pic>
      <p:pic>
        <p:nvPicPr>
          <p:cNvPr id="6158" name="Picture 15" descr="下一页">
            <a:hlinkClick r:id="" action="ppaction://hlinkshowjump?jump=nextslide"/>
          </p:cNvPr>
          <p:cNvPicPr>
            <a:picLocks noChangeAspect="1"/>
          </p:cNvPicPr>
          <p:nvPr/>
        </p:nvPicPr>
        <p:blipFill>
          <a:blip r:embed="rId13"/>
          <a:stretch>
            <a:fillRect/>
          </a:stretch>
        </p:blipFill>
        <p:spPr>
          <a:xfrm>
            <a:off x="5795963" y="6364288"/>
            <a:ext cx="1039812" cy="520700"/>
          </a:xfrm>
          <a:prstGeom prst="rect">
            <a:avLst/>
          </a:prstGeom>
          <a:noFill/>
          <a:ln w="9525">
            <a:noFill/>
          </a:ln>
        </p:spPr>
      </p:pic>
      <p:pic>
        <p:nvPicPr>
          <p:cNvPr id="6159" name="Picture 16" descr="主页">
            <a:hlinkClick r:id="" action="ppaction://hlinkshowjump?jump=firstslide"/>
          </p:cNvPr>
          <p:cNvPicPr>
            <a:picLocks noChangeAspect="1"/>
          </p:cNvPicPr>
          <p:nvPr/>
        </p:nvPicPr>
        <p:blipFill>
          <a:blip r:embed="rId14"/>
          <a:stretch>
            <a:fillRect/>
          </a:stretch>
        </p:blipFill>
        <p:spPr>
          <a:xfrm>
            <a:off x="2522538" y="6364288"/>
            <a:ext cx="1041400" cy="520700"/>
          </a:xfrm>
          <a:prstGeom prst="rect">
            <a:avLst/>
          </a:prstGeom>
          <a:noFill/>
          <a:ln w="9525">
            <a:noFill/>
          </a:ln>
        </p:spPr>
      </p:pic>
      <p:sp>
        <p:nvSpPr>
          <p:cNvPr id="199697" name="Text Box 17"/>
          <p:cNvSpPr txBox="1">
            <a:spLocks noChangeArrowheads="1"/>
          </p:cNvSpPr>
          <p:nvPr/>
        </p:nvSpPr>
        <p:spPr bwMode="auto">
          <a:xfrm>
            <a:off x="0" y="1676400"/>
            <a:ext cx="9144000" cy="1358900"/>
          </a:xfrm>
          <a:prstGeom prst="rect">
            <a:avLst/>
          </a:prstGeom>
          <a:noFill/>
          <a:ln w="9525">
            <a:noFill/>
            <a:miter lim="800000"/>
          </a:ln>
          <a:effectLst/>
        </p:spPr>
        <p:txBody>
          <a:bodyPr>
            <a:spAutoFit/>
          </a:bodyPr>
          <a:lstStyle/>
          <a:p>
            <a:pPr marR="0" defTabSz="914400" eaLnBrk="1" hangingPunct="1">
              <a:buClrTx/>
              <a:buSzTx/>
              <a:buFontTx/>
              <a:defRPr/>
            </a:pPr>
            <a:r>
              <a:rPr kumimoji="0" lang="zh-CN" altLang="en-US" sz="2800" b="1" kern="1200" cap="none" spc="0" normalizeH="0" baseline="0" noProof="0">
                <a:solidFill>
                  <a:schemeClr val="folHlink"/>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锥度定义</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两个垂直圆锥轴线截面的圆锥直径差</a:t>
            </a:r>
            <a:endPar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a:p>
            <a:pPr marR="0" defTabSz="914400" eaLnBrk="1" hangingPunct="1">
              <a:buClrTx/>
              <a:buSzTx/>
              <a:buFontTx/>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与该两截面间的轴向距离之比称为锥度。</a:t>
            </a:r>
            <a:endPar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a:p>
            <a:pPr marR="0" defTabSz="914400" eaLnBrk="1" hangingPunct="1">
              <a:spcBef>
                <a:spcPct val="50000"/>
              </a:spcBef>
              <a:buClrTx/>
              <a:buSzTx/>
              <a:buFontTx/>
              <a:defRPr/>
            </a:pPr>
            <a:endParaRPr kumimoji="0" lang="zh-CN" altLang="en-US" kern="1200" cap="none" spc="0" normalizeH="0" baseline="0" noProof="0">
              <a:latin typeface="Times New Roman" panose="02020603050405020304" pitchFamily="18" charset="0"/>
              <a:ea typeface="宋体" panose="02010600030101010101" pitchFamily="2" charset="-122"/>
              <a:cs typeface="+mn-cs"/>
            </a:endParaRPr>
          </a:p>
        </p:txBody>
      </p:sp>
      <p:sp>
        <p:nvSpPr>
          <p:cNvPr id="199698" name="Text Box 18"/>
          <p:cNvSpPr txBox="1">
            <a:spLocks noChangeArrowheads="1"/>
          </p:cNvSpPr>
          <p:nvPr/>
        </p:nvSpPr>
        <p:spPr bwMode="auto">
          <a:xfrm>
            <a:off x="228600" y="2895600"/>
            <a:ext cx="7162800" cy="579438"/>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zh-CN" altLang="en-US" sz="32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若以</a:t>
            </a:r>
            <a:r>
              <a:rPr kumimoji="0" lang="en-US" altLang="zh-CN" sz="32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C</a:t>
            </a:r>
            <a:r>
              <a:rPr kumimoji="0" lang="zh-CN" altLang="en-US" sz="32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表示锥度，其计算公式如下</a:t>
            </a: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3" name="图片 2" descr="图片1"/>
          <p:cNvPicPr>
            <a:picLocks noChangeAspect="1"/>
          </p:cNvPicPr>
          <p:nvPr/>
        </p:nvPicPr>
        <p:blipFill>
          <a:blip r:embed="rId15"/>
          <a:stretch>
            <a:fillRect/>
          </a:stretch>
        </p:blipFill>
        <p:spPr>
          <a:xfrm>
            <a:off x="8202930" y="-11938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9684"/>
                                        </p:tgtEl>
                                        <p:attrNameLst>
                                          <p:attrName>style.visibility</p:attrName>
                                        </p:attrNameLst>
                                      </p:cBhvr>
                                      <p:to>
                                        <p:strVal val="visible"/>
                                      </p:to>
                                    </p:set>
                                    <p:animEffect transition="in" filter="blinds(horizontal)">
                                      <p:cBhvr>
                                        <p:cTn id="7" dur="500"/>
                                        <p:tgtEl>
                                          <p:spTgt spid="19968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99685"/>
                                        </p:tgtEl>
                                        <p:attrNameLst>
                                          <p:attrName>style.visibility</p:attrName>
                                        </p:attrNameLst>
                                      </p:cBhvr>
                                      <p:to>
                                        <p:strVal val="visible"/>
                                      </p:to>
                                    </p:set>
                                    <p:animEffect transition="in" filter="slide(fromBottom)">
                                      <p:cBhvr>
                                        <p:cTn id="11" dur="500"/>
                                        <p:tgtEl>
                                          <p:spTgt spid="199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1923" name="Picture 4"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81924" name="Text Box 5"/>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81925" name="Text Box 6"/>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81926" name="Text Box 7"/>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00712" name="Rectangle 8"/>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00713" name="Rectangle 9"/>
          <p:cNvSpPr/>
          <p:nvPr/>
        </p:nvSpPr>
        <p:spPr>
          <a:xfrm>
            <a:off x="304800" y="1219200"/>
            <a:ext cx="4419600" cy="519113"/>
          </a:xfrm>
          <a:prstGeom prst="rect">
            <a:avLst/>
          </a:prstGeom>
          <a:noFill/>
          <a:ln w="9525">
            <a:noFill/>
          </a:ln>
        </p:spPr>
        <p:txBody>
          <a:bodyPr>
            <a:spAutoFit/>
          </a:bodyPr>
          <a:p>
            <a:pPr marL="457200" indent="-457200" eaLnBrk="1" hangingPunct="1"/>
            <a:r>
              <a:rPr lang="zh-CN" altLang="en-US" sz="2800" b="1" dirty="0">
                <a:latin typeface="Times New Roman" panose="02020603050405020304" pitchFamily="18" charset="0"/>
                <a:ea typeface="黑体" panose="02010609060101010101" pitchFamily="2" charset="-122"/>
              </a:rPr>
              <a:t>车削圆锥的方法</a:t>
            </a:r>
            <a:endParaRPr lang="zh-CN" altLang="en-US" sz="2800" b="1" dirty="0">
              <a:latin typeface="Times New Roman" panose="02020603050405020304" pitchFamily="18" charset="0"/>
              <a:ea typeface="黑体" panose="02010609060101010101" pitchFamily="2" charset="-122"/>
            </a:endParaRPr>
          </a:p>
        </p:txBody>
      </p:sp>
      <p:sp>
        <p:nvSpPr>
          <p:cNvPr id="200714" name="Rectangle 10"/>
          <p:cNvSpPr>
            <a:spLocks noChangeArrowheads="1"/>
          </p:cNvSpPr>
          <p:nvPr/>
        </p:nvSpPr>
        <p:spPr bwMode="auto">
          <a:xfrm>
            <a:off x="304800" y="1981200"/>
            <a:ext cx="3581400" cy="519113"/>
          </a:xfrm>
          <a:prstGeom prst="rect">
            <a:avLst/>
          </a:prstGeom>
          <a:noFill/>
          <a:ln w="9525">
            <a:noFill/>
            <a:miter lim="800000"/>
          </a:ln>
          <a:effectLst/>
        </p:spPr>
        <p:txBody>
          <a:bodyPr>
            <a:spAutoFit/>
          </a:bodyPr>
          <a:lstStyle/>
          <a:p>
            <a:pPr marL="457200" marR="0" lvl="0" indent="-45720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000000"/>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a:ln>
                  <a:noFill/>
                </a:ln>
                <a:solidFill>
                  <a:srgbClr val="000000"/>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rPr>
              <a:t>1.</a:t>
            </a:r>
            <a:r>
              <a:rPr kumimoji="0" lang="zh-CN" altLang="en-US" sz="2800" b="1" i="0" u="none" strike="noStrike" kern="1200" cap="none" spc="0" normalizeH="0" baseline="0" noProof="0">
                <a:ln>
                  <a:noFill/>
                </a:ln>
                <a:solidFill>
                  <a:srgbClr val="000000"/>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rPr>
              <a:t>偏移尾座法</a:t>
            </a:r>
            <a:endParaRPr kumimoji="0" lang="zh-CN" altLang="en-US" sz="2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p:txBody>
      </p:sp>
      <p:pic>
        <p:nvPicPr>
          <p:cNvPr id="81930" name="Picture 11" descr="Npu"/>
          <p:cNvPicPr>
            <a:picLocks noChangeAspect="1"/>
          </p:cNvPicPr>
          <p:nvPr/>
        </p:nvPicPr>
        <p:blipFill>
          <a:blip r:embed="rId3"/>
          <a:stretch>
            <a:fillRect/>
          </a:stretch>
        </p:blipFill>
        <p:spPr>
          <a:xfrm>
            <a:off x="6858000" y="1143000"/>
            <a:ext cx="1600200" cy="1371600"/>
          </a:xfrm>
          <a:prstGeom prst="rect">
            <a:avLst/>
          </a:prstGeom>
          <a:noFill/>
          <a:ln w="9525">
            <a:noFill/>
          </a:ln>
        </p:spPr>
      </p:pic>
      <p:pic>
        <p:nvPicPr>
          <p:cNvPr id="81931" name="Picture 12"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81932" name="Picture 13" descr="目录">
            <a:hlinkClick r:id="" action="ppaction://noaction"/>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81933" name="Picture 14"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81934" name="Picture 15"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81935" name="Picture 16"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81936" name="Picture 17"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200722" name="Text Box 18"/>
          <p:cNvSpPr txBox="1">
            <a:spLocks noChangeArrowheads="1"/>
          </p:cNvSpPr>
          <p:nvPr/>
        </p:nvSpPr>
        <p:spPr bwMode="auto">
          <a:xfrm>
            <a:off x="1219200" y="4800600"/>
            <a:ext cx="3810000" cy="519113"/>
          </a:xfrm>
          <a:prstGeom prst="rect">
            <a:avLst/>
          </a:prstGeom>
          <a:noFill/>
          <a:ln w="9525">
            <a:noFill/>
            <a:miter lim="800000"/>
          </a:ln>
          <a:effectLst/>
        </p:spPr>
        <p:txBody>
          <a:bodyPr>
            <a:spAutoFit/>
          </a:bodyPr>
          <a:lstStyle/>
          <a:p>
            <a:pPr marR="0" defTabSz="914400" eaLnBrk="1" hangingPunct="1">
              <a:buClrTx/>
              <a:buSzTx/>
              <a:buFontTx/>
              <a:defRPr/>
            </a:pPr>
            <a:r>
              <a:rPr kumimoji="0" lang="en-US" altLang="zh-CN" kern="1200" cap="none" spc="0" normalizeH="0" baseline="0" noProof="0">
                <a:latin typeface="Arial" panose="020B0604020202020204" pitchFamily="34" charset="0"/>
                <a:ea typeface="宋体" panose="02010600030101010101" pitchFamily="2" charset="-122"/>
                <a:cs typeface="+mn-cs"/>
              </a:rPr>
              <a:t> </a:t>
            </a:r>
            <a:r>
              <a:rPr kumimoji="0" lang="en-US" altLang="zh-CN"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转动小拖板车圆锥</a:t>
            </a:r>
            <a:endParaRPr kumimoji="0" lang="zh-CN" altLang="en-US" sz="2800" kern="1200" cap="none" spc="0" normalizeH="0" baseline="0" noProof="0">
              <a:solidFill>
                <a:srgbClr val="000000"/>
              </a:solidFill>
              <a:latin typeface="Arial" panose="020B0604020202020204" pitchFamily="34" charset="0"/>
              <a:ea typeface="宋体" panose="02010600030101010101" pitchFamily="2" charset="-122"/>
              <a:cs typeface="+mn-cs"/>
            </a:endParaRPr>
          </a:p>
        </p:txBody>
      </p:sp>
      <p:sp>
        <p:nvSpPr>
          <p:cNvPr id="200723" name="Text Box 19"/>
          <p:cNvSpPr txBox="1">
            <a:spLocks noChangeArrowheads="1"/>
          </p:cNvSpPr>
          <p:nvPr/>
        </p:nvSpPr>
        <p:spPr bwMode="auto">
          <a:xfrm>
            <a:off x="1066800" y="3810000"/>
            <a:ext cx="3657600" cy="519113"/>
          </a:xfrm>
          <a:prstGeom prst="rect">
            <a:avLst/>
          </a:prstGeom>
          <a:noFill/>
          <a:ln w="9525">
            <a:noFill/>
            <a:miter lim="800000"/>
          </a:ln>
          <a:effectLst/>
        </p:spPr>
        <p:txBody>
          <a:bodyPr>
            <a:spAutoFit/>
          </a:bodyPr>
          <a:lstStyle/>
          <a:p>
            <a:pPr marR="0" defTabSz="914400" eaLnBrk="1" hangingPunct="1">
              <a:spcBef>
                <a:spcPct val="20000"/>
              </a:spcBef>
              <a:buClrTx/>
              <a:buSzTx/>
              <a:buFontTx/>
              <a:defRPr/>
            </a:pPr>
            <a:r>
              <a:rPr kumimoji="0" lang="en-US" altLang="zh-CN" sz="2800" kern="1200" cap="none" spc="0" normalizeH="0" baseline="0" noProof="0">
                <a:solidFill>
                  <a:srgbClr val="000000"/>
                </a:solidFill>
                <a:latin typeface="Arial" panose="020B0604020202020204" pitchFamily="34" charset="0"/>
                <a:ea typeface="宋体" panose="02010600030101010101" pitchFamily="2" charset="-122"/>
                <a:cs typeface="+mn-cs"/>
              </a:rPr>
              <a:t>  </a:t>
            </a:r>
            <a:r>
              <a:rPr kumimoji="0" lang="en-US" altLang="zh-CN"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altLang="en-US"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宽刃刀车圆锥</a:t>
            </a:r>
            <a:endParaRPr kumimoji="0" lang="zh-CN" altLang="en-US" sz="2800" kern="1200" cap="none" spc="0" normalizeH="0" baseline="0" noProof="0">
              <a:solidFill>
                <a:srgbClr val="000000"/>
              </a:solidFill>
              <a:latin typeface="Arial" panose="020B0604020202020204" pitchFamily="34" charset="0"/>
              <a:ea typeface="宋体" panose="02010600030101010101" pitchFamily="2" charset="-122"/>
              <a:cs typeface="+mn-cs"/>
            </a:endParaRPr>
          </a:p>
        </p:txBody>
      </p:sp>
      <p:sp>
        <p:nvSpPr>
          <p:cNvPr id="200724" name="Text Box 20"/>
          <p:cNvSpPr txBox="1">
            <a:spLocks noChangeArrowheads="1"/>
          </p:cNvSpPr>
          <p:nvPr/>
        </p:nvSpPr>
        <p:spPr bwMode="auto">
          <a:xfrm>
            <a:off x="1295400" y="2895600"/>
            <a:ext cx="3048000" cy="519113"/>
          </a:xfrm>
          <a:prstGeom prst="rect">
            <a:avLst/>
          </a:prstGeom>
          <a:noFill/>
          <a:ln w="9525">
            <a:noFill/>
            <a:miter lim="800000"/>
          </a:ln>
          <a:effectLst/>
        </p:spPr>
        <p:txBody>
          <a:bodyPr>
            <a:spAutoFit/>
          </a:bodyPr>
          <a:lstStyle/>
          <a:p>
            <a:pPr marR="0" defTabSz="914400" eaLnBrk="1" hangingPunct="1">
              <a:spcBef>
                <a:spcPct val="20000"/>
              </a:spcBef>
              <a:buClrTx/>
              <a:buSzTx/>
              <a:buFontTx/>
              <a:defRPr/>
            </a:pPr>
            <a:r>
              <a:rPr kumimoji="0" lang="en-US" altLang="zh-CN" sz="24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en-US" altLang="zh-CN"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zh-CN" altLang="en-US"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靠模法车圆锥</a:t>
            </a:r>
            <a:endParaRPr kumimoji="0" lang="zh-CN" altLang="en-US" sz="2800" kern="1200" cap="none" spc="0" normalizeH="0" baseline="0" noProof="0">
              <a:solidFill>
                <a:srgbClr val="000000"/>
              </a:solidFill>
              <a:latin typeface="Arial" panose="020B0604020202020204" pitchFamily="34" charset="0"/>
              <a:ea typeface="宋体" panose="02010600030101010101" pitchFamily="2" charset="-122"/>
              <a:cs typeface="+mn-cs"/>
            </a:endParaRPr>
          </a:p>
        </p:txBody>
      </p:sp>
      <p:pic>
        <p:nvPicPr>
          <p:cNvPr id="3" name="图片 2" descr="图片1"/>
          <p:cNvPicPr>
            <a:picLocks noChangeAspect="1"/>
          </p:cNvPicPr>
          <p:nvPr/>
        </p:nvPicPr>
        <p:blipFill>
          <a:blip r:embed="rId10"/>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00713"/>
                                        </p:tgtEl>
                                        <p:attrNameLst>
                                          <p:attrName>style.visibility</p:attrName>
                                        </p:attrNameLst>
                                      </p:cBhvr>
                                      <p:to>
                                        <p:strVal val="visible"/>
                                      </p:to>
                                    </p:set>
                                    <p:animEffect transition="in" filter="wedge">
                                      <p:cBhvr>
                                        <p:cTn id="7" dur="1000"/>
                                        <p:tgtEl>
                                          <p:spTgt spid="2007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00714">
                                            <p:txEl>
                                              <p:charRg st="0" end="14"/>
                                            </p:txEl>
                                          </p:spTgt>
                                        </p:tgtEl>
                                        <p:attrNameLst>
                                          <p:attrName>style.visibility</p:attrName>
                                        </p:attrNameLst>
                                      </p:cBhvr>
                                      <p:to>
                                        <p:strVal val="visible"/>
                                      </p:to>
                                    </p:set>
                                    <p:animEffect transition="in" filter="diamond(in)">
                                      <p:cBhvr>
                                        <p:cTn id="12" dur="1000"/>
                                        <p:tgtEl>
                                          <p:spTgt spid="200714">
                                            <p:txEl>
                                              <p:charRg st="0"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2" name="Picture 7"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01731" name="Rectangle 3"/>
          <p:cNvSpPr>
            <a:spLocks noGrp="1" noChangeArrowheads="1"/>
          </p:cNvSpPr>
          <p:nvPr>
            <p:ph type="body" sz="half" idx="1"/>
          </p:nvPr>
        </p:nvSpPr>
        <p:spPr>
          <a:xfrm>
            <a:off x="533400" y="1447800"/>
            <a:ext cx="7010400" cy="18288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在两顶尖之间车削外圆锥时，床鞍平行于主轴</a:t>
            </a:r>
            <a:endPar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     轴线移动但尾座横向偏移一段距离</a:t>
            </a:r>
            <a:r>
              <a:rPr kumimoji="0" lang="en-US" altLang="zh-CN"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S</a:t>
            </a:r>
            <a:r>
              <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后（如图</a:t>
            </a:r>
            <a:endPar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     所示），工件旋转中心与纵向进给方向相交成</a:t>
            </a:r>
            <a:endPar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     一角度    ，因此，工件就车成了圆锥。</a:t>
            </a:r>
            <a:endParaRPr kumimoji="0" lang="zh-CN" altLang="en-US" sz="2400" b="1" i="0" u="none" strike="noStrike" kern="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endParaRPr>
          </a:p>
        </p:txBody>
      </p:sp>
      <p:graphicFrame>
        <p:nvGraphicFramePr>
          <p:cNvPr id="7170" name="Object 4"/>
          <p:cNvGraphicFramePr/>
          <p:nvPr>
            <p:ph sz="quarter" idx="3"/>
          </p:nvPr>
        </p:nvGraphicFramePr>
        <p:xfrm>
          <a:off x="7356475" y="6464300"/>
          <a:ext cx="207963" cy="393700"/>
        </p:xfrm>
        <a:graphic>
          <a:graphicData uri="http://schemas.openxmlformats.org/presentationml/2006/ole">
            <mc:AlternateContent xmlns:mc="http://schemas.openxmlformats.org/markup-compatibility/2006">
              <mc:Choice xmlns:v="urn:schemas-microsoft-com:vml" Requires="v">
                <p:oleObj spid="_x0000_s3091" name="" r:id="rId2" imgW="114300" imgH="215900" progId="Equation.3">
                  <p:embed/>
                </p:oleObj>
              </mc:Choice>
              <mc:Fallback>
                <p:oleObj name="" r:id="rId2" imgW="114300" imgH="215900" progId="Equation.3">
                  <p:embed/>
                  <p:pic>
                    <p:nvPicPr>
                      <p:cNvPr id="0" name="图片 3090"/>
                      <p:cNvPicPr/>
                      <p:nvPr/>
                    </p:nvPicPr>
                    <p:blipFill>
                      <a:blip r:embed="rId3"/>
                      <a:stretch>
                        <a:fillRect/>
                      </a:stretch>
                    </p:blipFill>
                    <p:spPr>
                      <a:xfrm>
                        <a:off x="7356475" y="6464300"/>
                        <a:ext cx="207963" cy="393700"/>
                      </a:xfrm>
                      <a:prstGeom prst="rect">
                        <a:avLst/>
                      </a:prstGeom>
                      <a:noFill/>
                      <a:ln w="38100">
                        <a:miter/>
                      </a:ln>
                    </p:spPr>
                  </p:pic>
                </p:oleObj>
              </mc:Fallback>
            </mc:AlternateContent>
          </a:graphicData>
        </a:graphic>
      </p:graphicFrame>
      <p:pic>
        <p:nvPicPr>
          <p:cNvPr id="201733" name="Picture 5"/>
          <p:cNvPicPr>
            <a:picLocks noChangeAspect="1"/>
          </p:cNvPicPr>
          <p:nvPr/>
        </p:nvPicPr>
        <p:blipFill>
          <a:blip r:embed="rId4">
            <a:clrChange>
              <a:clrFrom>
                <a:srgbClr val="FFFFFF"/>
              </a:clrFrom>
              <a:clrTo>
                <a:srgbClr val="FFFFFF">
                  <a:alpha val="0"/>
                </a:srgbClr>
              </a:clrTo>
            </a:clrChange>
          </a:blip>
          <a:stretch>
            <a:fillRect/>
          </a:stretch>
        </p:blipFill>
        <p:spPr>
          <a:xfrm>
            <a:off x="1371600" y="3048000"/>
            <a:ext cx="6400800" cy="3022600"/>
          </a:xfrm>
          <a:prstGeom prst="rect">
            <a:avLst/>
          </a:prstGeom>
          <a:noFill/>
          <a:ln w="9525">
            <a:noFill/>
          </a:ln>
        </p:spPr>
      </p:pic>
      <p:graphicFrame>
        <p:nvGraphicFramePr>
          <p:cNvPr id="201734" name="Object 6"/>
          <p:cNvGraphicFramePr/>
          <p:nvPr>
            <p:ph sz="quarter" idx="2"/>
          </p:nvPr>
        </p:nvGraphicFramePr>
        <p:xfrm>
          <a:off x="1905000" y="2743200"/>
          <a:ext cx="342900" cy="474663"/>
        </p:xfrm>
        <a:graphic>
          <a:graphicData uri="http://schemas.openxmlformats.org/presentationml/2006/ole">
            <mc:AlternateContent xmlns:mc="http://schemas.openxmlformats.org/markup-compatibility/2006">
              <mc:Choice xmlns:v="urn:schemas-microsoft-com:vml" Requires="v">
                <p:oleObj spid="_x0000_s3090" name="" r:id="rId5" imgW="152400" imgH="203200" progId="Equation.3">
                  <p:embed/>
                </p:oleObj>
              </mc:Choice>
              <mc:Fallback>
                <p:oleObj name="" r:id="rId5" imgW="152400" imgH="203200" progId="Equation.3">
                  <p:embed/>
                  <p:pic>
                    <p:nvPicPr>
                      <p:cNvPr id="0" name="图片 3089"/>
                      <p:cNvPicPr/>
                      <p:nvPr/>
                    </p:nvPicPr>
                    <p:blipFill>
                      <a:blip r:embed="rId6"/>
                      <a:stretch>
                        <a:fillRect/>
                      </a:stretch>
                    </p:blipFill>
                    <p:spPr>
                      <a:xfrm>
                        <a:off x="1905000" y="2743200"/>
                        <a:ext cx="342900" cy="474663"/>
                      </a:xfrm>
                      <a:prstGeom prst="rect">
                        <a:avLst/>
                      </a:prstGeom>
                      <a:noFill/>
                      <a:ln w="38100">
                        <a:miter/>
                      </a:ln>
                    </p:spPr>
                  </p:pic>
                </p:oleObj>
              </mc:Fallback>
            </mc:AlternateContent>
          </a:graphicData>
        </a:graphic>
      </p:graphicFrame>
      <p:pic>
        <p:nvPicPr>
          <p:cNvPr id="7175" name="Picture 8" descr="下边框"/>
          <p:cNvPicPr>
            <a:picLocks noChangeAspect="1"/>
          </p:cNvPicPr>
          <p:nvPr/>
        </p:nvPicPr>
        <p:blipFill>
          <a:blip r:embed="rId7">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7176" name="Rectangle 9"/>
          <p:cNvSpPr/>
          <p:nvPr/>
        </p:nvSpPr>
        <p:spPr>
          <a:xfrm>
            <a:off x="0" y="0"/>
            <a:ext cx="3657600" cy="701675"/>
          </a:xfrm>
          <a:prstGeom prst="rect">
            <a:avLst/>
          </a:prstGeom>
          <a:noFill/>
          <a:ln w="9525">
            <a:noFill/>
          </a:ln>
        </p:spPr>
        <p:txBody>
          <a:bodyPr>
            <a:spAutoFit/>
          </a:bodyPr>
          <a:p>
            <a:pPr marL="342900" indent="-342900" eaLnBrk="1" hangingPunct="1">
              <a:spcBef>
                <a:spcPct val="20000"/>
              </a:spcBef>
            </a:pPr>
            <a:r>
              <a:rPr lang="zh-CN" altLang="en-US" sz="4000" dirty="0">
                <a:solidFill>
                  <a:schemeClr val="bg1"/>
                </a:solidFill>
                <a:latin typeface="Times New Roman" panose="02020603050405020304" pitchFamily="18" charset="0"/>
              </a:rPr>
              <a:t>圆锥的车削</a:t>
            </a:r>
            <a:endParaRPr lang="zh-CN" altLang="en-US" sz="4000" dirty="0">
              <a:solidFill>
                <a:schemeClr val="bg1"/>
              </a:solidFill>
              <a:latin typeface="Times New Roman" panose="02020603050405020304" pitchFamily="18" charset="0"/>
            </a:endParaRPr>
          </a:p>
        </p:txBody>
      </p:sp>
      <p:pic>
        <p:nvPicPr>
          <p:cNvPr id="7177" name="Picture 10" descr="后退">
            <a:hlinkClick r:id="" action="ppaction://hlinkshowjump?jump=previousslide"/>
          </p:cNvPr>
          <p:cNvPicPr>
            <a:picLocks noChangeAspect="1"/>
          </p:cNvPicPr>
          <p:nvPr/>
        </p:nvPicPr>
        <p:blipFill>
          <a:blip r:embed="rId8"/>
          <a:stretch>
            <a:fillRect/>
          </a:stretch>
        </p:blipFill>
        <p:spPr>
          <a:xfrm>
            <a:off x="6916738" y="6364288"/>
            <a:ext cx="1039812" cy="520700"/>
          </a:xfrm>
          <a:prstGeom prst="rect">
            <a:avLst/>
          </a:prstGeom>
          <a:noFill/>
          <a:ln w="9525">
            <a:noFill/>
          </a:ln>
        </p:spPr>
      </p:pic>
      <p:pic>
        <p:nvPicPr>
          <p:cNvPr id="7178" name="Picture 11" descr="目录">
            <a:hlinkClick r:id="rId9" action="ppaction://hlinksldjump"/>
          </p:cNvPr>
          <p:cNvPicPr>
            <a:picLocks noChangeAspect="1"/>
          </p:cNvPicPr>
          <p:nvPr/>
        </p:nvPicPr>
        <p:blipFill>
          <a:blip r:embed="rId10"/>
          <a:stretch>
            <a:fillRect/>
          </a:stretch>
        </p:blipFill>
        <p:spPr>
          <a:xfrm>
            <a:off x="3603625" y="6364288"/>
            <a:ext cx="1039813" cy="520700"/>
          </a:xfrm>
          <a:prstGeom prst="rect">
            <a:avLst/>
          </a:prstGeom>
          <a:noFill/>
          <a:ln w="9525">
            <a:noFill/>
          </a:ln>
        </p:spPr>
      </p:pic>
      <p:pic>
        <p:nvPicPr>
          <p:cNvPr id="7179" name="Picture 12" descr="上一页">
            <a:hlinkClick r:id="" action="ppaction://hlinkshowjump?jump=previousslide"/>
          </p:cNvPr>
          <p:cNvPicPr>
            <a:picLocks noChangeAspect="1"/>
          </p:cNvPicPr>
          <p:nvPr/>
        </p:nvPicPr>
        <p:blipFill>
          <a:blip r:embed="rId11"/>
          <a:stretch>
            <a:fillRect/>
          </a:stretch>
        </p:blipFill>
        <p:spPr>
          <a:xfrm>
            <a:off x="4684713" y="6364288"/>
            <a:ext cx="1039812" cy="520700"/>
          </a:xfrm>
          <a:prstGeom prst="rect">
            <a:avLst/>
          </a:prstGeom>
          <a:noFill/>
          <a:ln w="9525">
            <a:noFill/>
          </a:ln>
        </p:spPr>
      </p:pic>
      <p:pic>
        <p:nvPicPr>
          <p:cNvPr id="7180" name="Picture 13" descr="退出">
            <a:hlinkClick r:id="" action="ppaction://hlinkshowjump?jump=endshow"/>
          </p:cNvPr>
          <p:cNvPicPr>
            <a:picLocks noChangeAspect="1"/>
          </p:cNvPicPr>
          <p:nvPr/>
        </p:nvPicPr>
        <p:blipFill>
          <a:blip r:embed="rId12"/>
          <a:stretch>
            <a:fillRect/>
          </a:stretch>
        </p:blipFill>
        <p:spPr>
          <a:xfrm>
            <a:off x="8027988" y="6364288"/>
            <a:ext cx="1039812" cy="520700"/>
          </a:xfrm>
          <a:prstGeom prst="rect">
            <a:avLst/>
          </a:prstGeom>
          <a:noFill/>
          <a:ln w="9525">
            <a:noFill/>
          </a:ln>
        </p:spPr>
      </p:pic>
      <p:pic>
        <p:nvPicPr>
          <p:cNvPr id="7181" name="Picture 14" descr="下一页">
            <a:hlinkClick r:id="" action="ppaction://hlinkshowjump?jump=nextslide"/>
          </p:cNvPr>
          <p:cNvPicPr>
            <a:picLocks noChangeAspect="1"/>
          </p:cNvPicPr>
          <p:nvPr/>
        </p:nvPicPr>
        <p:blipFill>
          <a:blip r:embed="rId13"/>
          <a:stretch>
            <a:fillRect/>
          </a:stretch>
        </p:blipFill>
        <p:spPr>
          <a:xfrm>
            <a:off x="5795963" y="6364288"/>
            <a:ext cx="1039812" cy="520700"/>
          </a:xfrm>
          <a:prstGeom prst="rect">
            <a:avLst/>
          </a:prstGeom>
          <a:noFill/>
          <a:ln w="9525">
            <a:noFill/>
          </a:ln>
        </p:spPr>
      </p:pic>
      <p:pic>
        <p:nvPicPr>
          <p:cNvPr id="7182" name="Picture 15" descr="主页">
            <a:hlinkClick r:id="" action="ppaction://hlinkshowjump?jump=firstslide"/>
          </p:cNvPr>
          <p:cNvPicPr>
            <a:picLocks noChangeAspect="1"/>
          </p:cNvPicPr>
          <p:nvPr/>
        </p:nvPicPr>
        <p:blipFill>
          <a:blip r:embed="rId14"/>
          <a:stretch>
            <a:fillRect/>
          </a:stretch>
        </p:blipFill>
        <p:spPr>
          <a:xfrm>
            <a:off x="2522538" y="6364288"/>
            <a:ext cx="1041400" cy="520700"/>
          </a:xfrm>
          <a:prstGeom prst="rect">
            <a:avLst/>
          </a:prstGeom>
          <a:noFill/>
          <a:ln w="9525">
            <a:noFill/>
          </a:ln>
        </p:spPr>
      </p:pic>
      <p:sp>
        <p:nvSpPr>
          <p:cNvPr id="201744" name="Text Box 16"/>
          <p:cNvSpPr txBox="1">
            <a:spLocks noChangeArrowheads="1"/>
          </p:cNvSpPr>
          <p:nvPr/>
        </p:nvSpPr>
        <p:spPr bwMode="auto">
          <a:xfrm>
            <a:off x="0" y="838200"/>
            <a:ext cx="60198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b="1" u="sng"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偏移尾座车锥的定义：</a:t>
            </a:r>
            <a:endParaRPr kumimoji="0" lang="zh-CN" altLang="en-US" sz="3200" b="1" u="sng"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3" name="图片 2" descr="图片1"/>
          <p:cNvPicPr>
            <a:picLocks noChangeAspect="1"/>
          </p:cNvPicPr>
          <p:nvPr/>
        </p:nvPicPr>
        <p:blipFill>
          <a:blip r:embed="rId15"/>
          <a:stretch>
            <a:fillRect/>
          </a:stretch>
        </p:blipFill>
        <p:spPr>
          <a:xfrm>
            <a:off x="8202930" y="-10287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1731">
                                            <p:txEl>
                                              <p:charRg st="0" end="21"/>
                                            </p:txEl>
                                          </p:spTgt>
                                        </p:tgtEl>
                                        <p:attrNameLst>
                                          <p:attrName>style.visibility</p:attrName>
                                        </p:attrNameLst>
                                      </p:cBhvr>
                                      <p:to>
                                        <p:strVal val="visible"/>
                                      </p:to>
                                    </p:set>
                                    <p:anim calcmode="lin" valueType="num">
                                      <p:cBhvr>
                                        <p:cTn id="7" dur="500" fill="hold"/>
                                        <p:tgtEl>
                                          <p:spTgt spid="201731">
                                            <p:txEl>
                                              <p:charRg st="0" end="21"/>
                                            </p:txEl>
                                          </p:spTgt>
                                        </p:tgtEl>
                                        <p:attrNameLst>
                                          <p:attrName>ppt_w</p:attrName>
                                        </p:attrNameLst>
                                      </p:cBhvr>
                                      <p:tavLst>
                                        <p:tav tm="0">
                                          <p:val>
                                            <p:fltVal val="0.000000"/>
                                          </p:val>
                                        </p:tav>
                                        <p:tav tm="100000">
                                          <p:val>
                                            <p:strVal val="#ppt_w"/>
                                          </p:val>
                                        </p:tav>
                                      </p:tavLst>
                                    </p:anim>
                                    <p:anim calcmode="lin" valueType="num">
                                      <p:cBhvr>
                                        <p:cTn id="8" dur="500" fill="hold"/>
                                        <p:tgtEl>
                                          <p:spTgt spid="201731">
                                            <p:txEl>
                                              <p:charRg st="0" end="21"/>
                                            </p:txEl>
                                          </p:spTgt>
                                        </p:tgtEl>
                                        <p:attrNameLst>
                                          <p:attrName>ppt_h</p:attrName>
                                        </p:attrNameLst>
                                      </p:cBhvr>
                                      <p:tavLst>
                                        <p:tav tm="0">
                                          <p:val>
                                            <p:fltVal val="0.000000"/>
                                          </p:val>
                                        </p:tav>
                                        <p:tav tm="100000">
                                          <p:val>
                                            <p:strVal val="#ppt_h"/>
                                          </p:val>
                                        </p:tav>
                                      </p:tavLst>
                                    </p:anim>
                                    <p:animEffect transition="in" filter="fade">
                                      <p:cBhvr>
                                        <p:cTn id="9" dur="500"/>
                                        <p:tgtEl>
                                          <p:spTgt spid="201731">
                                            <p:txEl>
                                              <p:charRg st="0" end="2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01731">
                                            <p:txEl>
                                              <p:charRg st="21" end="47"/>
                                            </p:txEl>
                                          </p:spTgt>
                                        </p:tgtEl>
                                        <p:attrNameLst>
                                          <p:attrName>style.visibility</p:attrName>
                                        </p:attrNameLst>
                                      </p:cBhvr>
                                      <p:to>
                                        <p:strVal val="visible"/>
                                      </p:to>
                                    </p:set>
                                    <p:anim calcmode="lin" valueType="num">
                                      <p:cBhvr>
                                        <p:cTn id="12" dur="500" fill="hold"/>
                                        <p:tgtEl>
                                          <p:spTgt spid="201731">
                                            <p:txEl>
                                              <p:charRg st="21" end="47"/>
                                            </p:txEl>
                                          </p:spTgt>
                                        </p:tgtEl>
                                        <p:attrNameLst>
                                          <p:attrName>ppt_w</p:attrName>
                                        </p:attrNameLst>
                                      </p:cBhvr>
                                      <p:tavLst>
                                        <p:tav tm="0">
                                          <p:val>
                                            <p:fltVal val="0.000000"/>
                                          </p:val>
                                        </p:tav>
                                        <p:tav tm="100000">
                                          <p:val>
                                            <p:strVal val="#ppt_w"/>
                                          </p:val>
                                        </p:tav>
                                      </p:tavLst>
                                    </p:anim>
                                    <p:anim calcmode="lin" valueType="num">
                                      <p:cBhvr>
                                        <p:cTn id="13" dur="500" fill="hold"/>
                                        <p:tgtEl>
                                          <p:spTgt spid="201731">
                                            <p:txEl>
                                              <p:charRg st="21" end="47"/>
                                            </p:txEl>
                                          </p:spTgt>
                                        </p:tgtEl>
                                        <p:attrNameLst>
                                          <p:attrName>ppt_h</p:attrName>
                                        </p:attrNameLst>
                                      </p:cBhvr>
                                      <p:tavLst>
                                        <p:tav tm="0">
                                          <p:val>
                                            <p:fltVal val="0.000000"/>
                                          </p:val>
                                        </p:tav>
                                        <p:tav tm="100000">
                                          <p:val>
                                            <p:strVal val="#ppt_h"/>
                                          </p:val>
                                        </p:tav>
                                      </p:tavLst>
                                    </p:anim>
                                    <p:animEffect transition="in" filter="fade">
                                      <p:cBhvr>
                                        <p:cTn id="14" dur="500"/>
                                        <p:tgtEl>
                                          <p:spTgt spid="201731">
                                            <p:txEl>
                                              <p:charRg st="21" end="47"/>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01731">
                                            <p:txEl>
                                              <p:charRg st="47" end="73"/>
                                            </p:txEl>
                                          </p:spTgt>
                                        </p:tgtEl>
                                        <p:attrNameLst>
                                          <p:attrName>style.visibility</p:attrName>
                                        </p:attrNameLst>
                                      </p:cBhvr>
                                      <p:to>
                                        <p:strVal val="visible"/>
                                      </p:to>
                                    </p:set>
                                    <p:anim calcmode="lin" valueType="num">
                                      <p:cBhvr>
                                        <p:cTn id="17" dur="500" fill="hold"/>
                                        <p:tgtEl>
                                          <p:spTgt spid="201731">
                                            <p:txEl>
                                              <p:charRg st="47" end="73"/>
                                            </p:txEl>
                                          </p:spTgt>
                                        </p:tgtEl>
                                        <p:attrNameLst>
                                          <p:attrName>ppt_w</p:attrName>
                                        </p:attrNameLst>
                                      </p:cBhvr>
                                      <p:tavLst>
                                        <p:tav tm="0">
                                          <p:val>
                                            <p:fltVal val="0.000000"/>
                                          </p:val>
                                        </p:tav>
                                        <p:tav tm="100000">
                                          <p:val>
                                            <p:strVal val="#ppt_w"/>
                                          </p:val>
                                        </p:tav>
                                      </p:tavLst>
                                    </p:anim>
                                    <p:anim calcmode="lin" valueType="num">
                                      <p:cBhvr>
                                        <p:cTn id="18" dur="500" fill="hold"/>
                                        <p:tgtEl>
                                          <p:spTgt spid="201731">
                                            <p:txEl>
                                              <p:charRg st="47" end="73"/>
                                            </p:txEl>
                                          </p:spTgt>
                                        </p:tgtEl>
                                        <p:attrNameLst>
                                          <p:attrName>ppt_h</p:attrName>
                                        </p:attrNameLst>
                                      </p:cBhvr>
                                      <p:tavLst>
                                        <p:tav tm="0">
                                          <p:val>
                                            <p:fltVal val="0.000000"/>
                                          </p:val>
                                        </p:tav>
                                        <p:tav tm="100000">
                                          <p:val>
                                            <p:strVal val="#ppt_h"/>
                                          </p:val>
                                        </p:tav>
                                      </p:tavLst>
                                    </p:anim>
                                    <p:animEffect transition="in" filter="fade">
                                      <p:cBhvr>
                                        <p:cTn id="19" dur="500"/>
                                        <p:tgtEl>
                                          <p:spTgt spid="201731">
                                            <p:txEl>
                                              <p:charRg st="47" end="7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201731">
                                            <p:txEl>
                                              <p:charRg st="73" end="99"/>
                                            </p:txEl>
                                          </p:spTgt>
                                        </p:tgtEl>
                                        <p:attrNameLst>
                                          <p:attrName>style.visibility</p:attrName>
                                        </p:attrNameLst>
                                      </p:cBhvr>
                                      <p:to>
                                        <p:strVal val="visible"/>
                                      </p:to>
                                    </p:set>
                                    <p:anim calcmode="lin" valueType="num">
                                      <p:cBhvr>
                                        <p:cTn id="22" dur="500" fill="hold"/>
                                        <p:tgtEl>
                                          <p:spTgt spid="201731">
                                            <p:txEl>
                                              <p:charRg st="73" end="99"/>
                                            </p:txEl>
                                          </p:spTgt>
                                        </p:tgtEl>
                                        <p:attrNameLst>
                                          <p:attrName>ppt_w</p:attrName>
                                        </p:attrNameLst>
                                      </p:cBhvr>
                                      <p:tavLst>
                                        <p:tav tm="0">
                                          <p:val>
                                            <p:fltVal val="0.000000"/>
                                          </p:val>
                                        </p:tav>
                                        <p:tav tm="100000">
                                          <p:val>
                                            <p:strVal val="#ppt_w"/>
                                          </p:val>
                                        </p:tav>
                                      </p:tavLst>
                                    </p:anim>
                                    <p:anim calcmode="lin" valueType="num">
                                      <p:cBhvr>
                                        <p:cTn id="23" dur="500" fill="hold"/>
                                        <p:tgtEl>
                                          <p:spTgt spid="201731">
                                            <p:txEl>
                                              <p:charRg st="73" end="99"/>
                                            </p:txEl>
                                          </p:spTgt>
                                        </p:tgtEl>
                                        <p:attrNameLst>
                                          <p:attrName>ppt_h</p:attrName>
                                        </p:attrNameLst>
                                      </p:cBhvr>
                                      <p:tavLst>
                                        <p:tav tm="0">
                                          <p:val>
                                            <p:fltVal val="0.000000"/>
                                          </p:val>
                                        </p:tav>
                                        <p:tav tm="100000">
                                          <p:val>
                                            <p:strVal val="#ppt_h"/>
                                          </p:val>
                                        </p:tav>
                                      </p:tavLst>
                                    </p:anim>
                                    <p:animEffect transition="in" filter="fade">
                                      <p:cBhvr>
                                        <p:cTn id="24" dur="500"/>
                                        <p:tgtEl>
                                          <p:spTgt spid="201731">
                                            <p:txEl>
                                              <p:charRg st="73" end="99"/>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201734"/>
                                        </p:tgtEl>
                                        <p:attrNameLst>
                                          <p:attrName>style.visibility</p:attrName>
                                        </p:attrNameLst>
                                      </p:cBhvr>
                                      <p:to>
                                        <p:strVal val="visible"/>
                                      </p:to>
                                    </p:set>
                                    <p:anim calcmode="lin" valueType="num">
                                      <p:cBhvr>
                                        <p:cTn id="27" dur="500" fill="hold"/>
                                        <p:tgtEl>
                                          <p:spTgt spid="201734"/>
                                        </p:tgtEl>
                                        <p:attrNameLst>
                                          <p:attrName>ppt_w</p:attrName>
                                        </p:attrNameLst>
                                      </p:cBhvr>
                                      <p:tavLst>
                                        <p:tav tm="0">
                                          <p:val>
                                            <p:fltVal val="0.000000"/>
                                          </p:val>
                                        </p:tav>
                                        <p:tav tm="100000">
                                          <p:val>
                                            <p:strVal val="#ppt_w"/>
                                          </p:val>
                                        </p:tav>
                                      </p:tavLst>
                                    </p:anim>
                                    <p:anim calcmode="lin" valueType="num">
                                      <p:cBhvr>
                                        <p:cTn id="28" dur="500" fill="hold"/>
                                        <p:tgtEl>
                                          <p:spTgt spid="201734"/>
                                        </p:tgtEl>
                                        <p:attrNameLst>
                                          <p:attrName>ppt_h</p:attrName>
                                        </p:attrNameLst>
                                      </p:cBhvr>
                                      <p:tavLst>
                                        <p:tav tm="0">
                                          <p:val>
                                            <p:fltVal val="0.000000"/>
                                          </p:val>
                                        </p:tav>
                                        <p:tav tm="100000">
                                          <p:val>
                                            <p:strVal val="#ppt_h"/>
                                          </p:val>
                                        </p:tav>
                                      </p:tavLst>
                                    </p:anim>
                                    <p:animEffect transition="in" filter="fade">
                                      <p:cBhvr>
                                        <p:cTn id="29" dur="500"/>
                                        <p:tgtEl>
                                          <p:spTgt spid="201734"/>
                                        </p:tgtEl>
                                      </p:cBhvr>
                                    </p:animEffect>
                                  </p:childTnLst>
                                </p:cTn>
                              </p:par>
                              <p:par>
                                <p:cTn id="30" presetID="53" presetClass="entr" presetSubtype="16" fill="hold" nodeType="withEffect">
                                  <p:stCondLst>
                                    <p:cond delay="0"/>
                                  </p:stCondLst>
                                  <p:childTnLst>
                                    <p:set>
                                      <p:cBhvr>
                                        <p:cTn id="31" dur="1" fill="hold">
                                          <p:stCondLst>
                                            <p:cond delay="0"/>
                                          </p:stCondLst>
                                        </p:cTn>
                                        <p:tgtEl>
                                          <p:spTgt spid="201733"/>
                                        </p:tgtEl>
                                        <p:attrNameLst>
                                          <p:attrName>style.visibility</p:attrName>
                                        </p:attrNameLst>
                                      </p:cBhvr>
                                      <p:to>
                                        <p:strVal val="visible"/>
                                      </p:to>
                                    </p:set>
                                    <p:anim calcmode="lin" valueType="num">
                                      <p:cBhvr>
                                        <p:cTn id="32" dur="500" fill="hold"/>
                                        <p:tgtEl>
                                          <p:spTgt spid="201733"/>
                                        </p:tgtEl>
                                        <p:attrNameLst>
                                          <p:attrName>ppt_w</p:attrName>
                                        </p:attrNameLst>
                                      </p:cBhvr>
                                      <p:tavLst>
                                        <p:tav tm="0">
                                          <p:val>
                                            <p:fltVal val="0.000000"/>
                                          </p:val>
                                        </p:tav>
                                        <p:tav tm="100000">
                                          <p:val>
                                            <p:strVal val="#ppt_w"/>
                                          </p:val>
                                        </p:tav>
                                      </p:tavLst>
                                    </p:anim>
                                    <p:anim calcmode="lin" valueType="num">
                                      <p:cBhvr>
                                        <p:cTn id="33" dur="500" fill="hold"/>
                                        <p:tgtEl>
                                          <p:spTgt spid="201733"/>
                                        </p:tgtEl>
                                        <p:attrNameLst>
                                          <p:attrName>ppt_h</p:attrName>
                                        </p:attrNameLst>
                                      </p:cBhvr>
                                      <p:tavLst>
                                        <p:tav tm="0">
                                          <p:val>
                                            <p:fltVal val="0.000000"/>
                                          </p:val>
                                        </p:tav>
                                        <p:tav tm="100000">
                                          <p:val>
                                            <p:strVal val="#ppt_h"/>
                                          </p:val>
                                        </p:tav>
                                      </p:tavLst>
                                    </p:anim>
                                    <p:animEffect transition="in" filter="fade">
                                      <p:cBhvr>
                                        <p:cTn id="34" dur="500"/>
                                        <p:tgtEl>
                                          <p:spTgt spid="201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2946" name="Picture 5"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82947" name="Picture 6"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02754" name="Rectangle 2"/>
          <p:cNvSpPr>
            <a:spLocks noGrp="1" noChangeArrowheads="1"/>
          </p:cNvSpPr>
          <p:nvPr>
            <p:ph type="title"/>
          </p:nvPr>
        </p:nvSpPr>
        <p:spPr>
          <a:xfrm>
            <a:off x="-609600" y="914400"/>
            <a:ext cx="6248400" cy="762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sng"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偏移尾座的方法</a:t>
            </a:r>
            <a:endParaRPr kumimoji="0" lang="zh-CN" altLang="en-US" sz="3200" b="0" i="0" u="sng"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02755" name="AutoShape 3"/>
          <p:cNvSpPr>
            <a:spLocks noGrp="1" noChangeAspect="1" noChangeArrowheads="1"/>
          </p:cNvSpPr>
          <p:nvPr>
            <p:ph idx="1"/>
          </p:nvPr>
        </p:nvSpPr>
        <p:spPr>
          <a:xfrm>
            <a:off x="228600" y="3429000"/>
            <a:ext cx="5257800" cy="4846638"/>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先把百分表固定在刀架上，</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使百分表表头和尾座套筒</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接触，校准百分表零点，</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然后偏移尾座。当百分表读</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数转至偏移量值时，把尾座</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固定即可，如图所示。</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202756" name="Picture 4"/>
          <p:cNvPicPr>
            <a:picLocks noChangeAspect="1"/>
          </p:cNvPicPr>
          <p:nvPr/>
        </p:nvPicPr>
        <p:blipFill>
          <a:blip r:embed="rId3">
            <a:clrChange>
              <a:clrFrom>
                <a:srgbClr val="FFFFFF"/>
              </a:clrFrom>
              <a:clrTo>
                <a:srgbClr val="FFFFFF">
                  <a:alpha val="0"/>
                </a:srgbClr>
              </a:clrTo>
            </a:clrChange>
          </a:blip>
          <a:stretch>
            <a:fillRect/>
          </a:stretch>
        </p:blipFill>
        <p:spPr>
          <a:xfrm>
            <a:off x="4724400" y="2438400"/>
            <a:ext cx="4724400" cy="3270250"/>
          </a:xfrm>
          <a:prstGeom prst="rect">
            <a:avLst/>
          </a:prstGeom>
          <a:noFill/>
          <a:ln w="9525">
            <a:noFill/>
          </a:ln>
        </p:spPr>
      </p:pic>
      <p:sp>
        <p:nvSpPr>
          <p:cNvPr id="82951" name="Rectangle 7"/>
          <p:cNvSpPr/>
          <p:nvPr/>
        </p:nvSpPr>
        <p:spPr>
          <a:xfrm>
            <a:off x="0" y="0"/>
            <a:ext cx="2724150" cy="701675"/>
          </a:xfrm>
          <a:prstGeom prst="rect">
            <a:avLst/>
          </a:prstGeom>
          <a:noFill/>
          <a:ln w="9525">
            <a:noFill/>
          </a:ln>
        </p:spPr>
        <p:txBody>
          <a:bodyPr wrap="none">
            <a:spAutoFit/>
          </a:bodyPr>
          <a:p>
            <a:pPr marL="342900" indent="-342900" eaLnBrk="1" hangingPunct="1">
              <a:spcBef>
                <a:spcPct val="20000"/>
              </a:spcBef>
            </a:pPr>
            <a:r>
              <a:rPr lang="zh-CN" altLang="en-US" sz="4000" dirty="0">
                <a:solidFill>
                  <a:schemeClr val="bg1"/>
                </a:solidFill>
                <a:latin typeface="Times New Roman" panose="02020603050405020304" pitchFamily="18" charset="0"/>
              </a:rPr>
              <a:t>圆锥的车削</a:t>
            </a:r>
            <a:endParaRPr lang="zh-CN" altLang="en-US" sz="4000" dirty="0">
              <a:solidFill>
                <a:schemeClr val="bg1"/>
              </a:solidFill>
              <a:latin typeface="Times New Roman" panose="02020603050405020304" pitchFamily="18" charset="0"/>
            </a:endParaRPr>
          </a:p>
        </p:txBody>
      </p:sp>
      <p:pic>
        <p:nvPicPr>
          <p:cNvPr id="82952" name="Picture 9"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82953" name="Picture 10"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82954" name="Picture 11"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82955" name="Picture 12"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82956" name="Picture 13"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82957" name="Picture 14"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sp>
        <p:nvSpPr>
          <p:cNvPr id="202767" name="Text Box 15"/>
          <p:cNvSpPr txBox="1">
            <a:spLocks noChangeArrowheads="1"/>
          </p:cNvSpPr>
          <p:nvPr/>
        </p:nvSpPr>
        <p:spPr bwMode="auto">
          <a:xfrm>
            <a:off x="228600" y="1219200"/>
            <a:ext cx="49530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buChar char="n"/>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利用尾座的刻度</a:t>
            </a:r>
            <a:endPar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02768" name="Text Box 16"/>
          <p:cNvSpPr txBox="1">
            <a:spLocks noChangeArrowheads="1"/>
          </p:cNvSpPr>
          <p:nvPr/>
        </p:nvSpPr>
        <p:spPr bwMode="auto">
          <a:xfrm>
            <a:off x="228600" y="1752600"/>
            <a:ext cx="41910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buChar char="n"/>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划线法（无刻度尾座）</a:t>
            </a:r>
            <a:endPar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02769" name="Text Box 17"/>
          <p:cNvSpPr txBox="1">
            <a:spLocks noChangeArrowheads="1"/>
          </p:cNvSpPr>
          <p:nvPr/>
        </p:nvSpPr>
        <p:spPr bwMode="auto">
          <a:xfrm>
            <a:off x="228600" y="2286000"/>
            <a:ext cx="37338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buChar char="n"/>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用中滑板刻度</a:t>
            </a:r>
            <a:endParaRPr kumimoji="0" lang="zh-CN" altLang="en-US" sz="2800" kern="1200" cap="none" spc="0" normalizeH="0" baseline="0" noProof="0">
              <a:latin typeface="Times New Roman" panose="02020603050405020304" pitchFamily="18" charset="0"/>
              <a:ea typeface="宋体" panose="02010600030101010101" pitchFamily="2" charset="-122"/>
              <a:cs typeface="+mn-cs"/>
            </a:endParaRPr>
          </a:p>
        </p:txBody>
      </p:sp>
      <p:sp>
        <p:nvSpPr>
          <p:cNvPr id="202770" name="Text Box 18"/>
          <p:cNvSpPr txBox="1">
            <a:spLocks noChangeArrowheads="1"/>
          </p:cNvSpPr>
          <p:nvPr/>
        </p:nvSpPr>
        <p:spPr bwMode="auto">
          <a:xfrm>
            <a:off x="228600" y="2819400"/>
            <a:ext cx="32766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buChar char="n"/>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用百分表：</a:t>
            </a:r>
            <a:endPar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3" name="图片 2" descr="图片1"/>
          <p:cNvPicPr>
            <a:picLocks noChangeAspect="1"/>
          </p:cNvPicPr>
          <p:nvPr/>
        </p:nvPicPr>
        <p:blipFill>
          <a:blip r:embed="rId11"/>
          <a:stretch>
            <a:fillRect/>
          </a:stretch>
        </p:blipFill>
        <p:spPr>
          <a:xfrm>
            <a:off x="8202930" y="-11938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02754"/>
                                        </p:tgtEl>
                                        <p:attrNameLst>
                                          <p:attrName>style.visibility</p:attrName>
                                        </p:attrNameLst>
                                      </p:cBhvr>
                                      <p:to>
                                        <p:strVal val="visible"/>
                                      </p:to>
                                    </p:set>
                                    <p:animEffect transition="in" filter="strips(downLeft)">
                                      <p:cBhvr>
                                        <p:cTn id="7" dur="500"/>
                                        <p:tgtEl>
                                          <p:spTgt spid="2027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2756"/>
                                        </p:tgtEl>
                                        <p:attrNameLst>
                                          <p:attrName>style.visibility</p:attrName>
                                        </p:attrNameLst>
                                      </p:cBhvr>
                                      <p:to>
                                        <p:strVal val="visible"/>
                                      </p:to>
                                    </p:set>
                                    <p:anim calcmode="lin" valueType="num">
                                      <p:cBhvr additive="base">
                                        <p:cTn id="12" dur="500" fill="hold"/>
                                        <p:tgtEl>
                                          <p:spTgt spid="202756"/>
                                        </p:tgtEl>
                                        <p:attrNameLst>
                                          <p:attrName>ppt_x</p:attrName>
                                        </p:attrNameLst>
                                      </p:cBhvr>
                                      <p:tavLst>
                                        <p:tav tm="0">
                                          <p:val>
                                            <p:strVal val="#ppt_x"/>
                                          </p:val>
                                        </p:tav>
                                        <p:tav tm="100000">
                                          <p:val>
                                            <p:strVal val="#ppt_x"/>
                                          </p:val>
                                        </p:tav>
                                      </p:tavLst>
                                    </p:anim>
                                    <p:anim calcmode="lin" valueType="num">
                                      <p:cBhvr additive="base">
                                        <p:cTn id="13" dur="500" fill="hold"/>
                                        <p:tgtEl>
                                          <p:spTgt spid="20275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8" presetClass="entr" presetSubtype="12" fill="hold" nodeType="afterEffect">
                                  <p:stCondLst>
                                    <p:cond delay="0"/>
                                  </p:stCondLst>
                                  <p:childTnLst>
                                    <p:set>
                                      <p:cBhvr>
                                        <p:cTn id="16" dur="1" fill="hold">
                                          <p:stCondLst>
                                            <p:cond delay="0"/>
                                          </p:stCondLst>
                                        </p:cTn>
                                        <p:tgtEl>
                                          <p:spTgt spid="202755">
                                            <p:txEl>
                                              <p:charRg st="0" end="13"/>
                                            </p:txEl>
                                          </p:spTgt>
                                        </p:tgtEl>
                                        <p:attrNameLst>
                                          <p:attrName>style.visibility</p:attrName>
                                        </p:attrNameLst>
                                      </p:cBhvr>
                                      <p:to>
                                        <p:strVal val="visible"/>
                                      </p:to>
                                    </p:set>
                                    <p:animEffect transition="in" filter="strips(downLeft)">
                                      <p:cBhvr>
                                        <p:cTn id="17" dur="500"/>
                                        <p:tgtEl>
                                          <p:spTgt spid="202755">
                                            <p:txEl>
                                              <p:charRg st="0" end="13"/>
                                            </p:txEl>
                                          </p:spTgt>
                                        </p:tgtEl>
                                      </p:cBhvr>
                                    </p:animEffect>
                                  </p:childTnLst>
                                </p:cTn>
                              </p:par>
                            </p:childTnLst>
                          </p:cTn>
                        </p:par>
                        <p:par>
                          <p:cTn id="18" fill="hold">
                            <p:stCondLst>
                              <p:cond delay="1000"/>
                            </p:stCondLst>
                            <p:childTnLst>
                              <p:par>
                                <p:cTn id="19" presetID="18" presetClass="entr" presetSubtype="12" fill="hold" nodeType="afterEffect">
                                  <p:stCondLst>
                                    <p:cond delay="0"/>
                                  </p:stCondLst>
                                  <p:childTnLst>
                                    <p:set>
                                      <p:cBhvr>
                                        <p:cTn id="20" dur="1" fill="hold">
                                          <p:stCondLst>
                                            <p:cond delay="0"/>
                                          </p:stCondLst>
                                        </p:cTn>
                                        <p:tgtEl>
                                          <p:spTgt spid="202755">
                                            <p:txEl>
                                              <p:charRg st="13" end="53"/>
                                            </p:txEl>
                                          </p:spTgt>
                                        </p:tgtEl>
                                        <p:attrNameLst>
                                          <p:attrName>style.visibility</p:attrName>
                                        </p:attrNameLst>
                                      </p:cBhvr>
                                      <p:to>
                                        <p:strVal val="visible"/>
                                      </p:to>
                                    </p:set>
                                    <p:animEffect transition="in" filter="strips(downLeft)">
                                      <p:cBhvr>
                                        <p:cTn id="21" dur="500"/>
                                        <p:tgtEl>
                                          <p:spTgt spid="202755">
                                            <p:txEl>
                                              <p:charRg st="13" end="53"/>
                                            </p:txEl>
                                          </p:spTgt>
                                        </p:tgtEl>
                                      </p:cBhvr>
                                    </p:animEffect>
                                  </p:childTnLst>
                                </p:cTn>
                              </p:par>
                            </p:childTnLst>
                          </p:cTn>
                        </p:par>
                        <p:par>
                          <p:cTn id="22" fill="hold">
                            <p:stCondLst>
                              <p:cond delay="1500"/>
                            </p:stCondLst>
                            <p:childTnLst>
                              <p:par>
                                <p:cTn id="23" presetID="18" presetClass="entr" presetSubtype="12" fill="hold" nodeType="afterEffect">
                                  <p:stCondLst>
                                    <p:cond delay="0"/>
                                  </p:stCondLst>
                                  <p:childTnLst>
                                    <p:set>
                                      <p:cBhvr>
                                        <p:cTn id="24" dur="1" fill="hold">
                                          <p:stCondLst>
                                            <p:cond delay="0"/>
                                          </p:stCondLst>
                                        </p:cTn>
                                        <p:tgtEl>
                                          <p:spTgt spid="202755">
                                            <p:txEl>
                                              <p:charRg st="53" end="93"/>
                                            </p:txEl>
                                          </p:spTgt>
                                        </p:tgtEl>
                                        <p:attrNameLst>
                                          <p:attrName>style.visibility</p:attrName>
                                        </p:attrNameLst>
                                      </p:cBhvr>
                                      <p:to>
                                        <p:strVal val="visible"/>
                                      </p:to>
                                    </p:set>
                                    <p:animEffect transition="in" filter="strips(downLeft)">
                                      <p:cBhvr>
                                        <p:cTn id="25" dur="500"/>
                                        <p:tgtEl>
                                          <p:spTgt spid="202755">
                                            <p:txEl>
                                              <p:charRg st="53" end="93"/>
                                            </p:txEl>
                                          </p:spTgt>
                                        </p:tgtEl>
                                      </p:cBhvr>
                                    </p:animEffect>
                                  </p:childTnLst>
                                </p:cTn>
                              </p:par>
                            </p:childTnLst>
                          </p:cTn>
                        </p:par>
                        <p:par>
                          <p:cTn id="26" fill="hold">
                            <p:stCondLst>
                              <p:cond delay="2000"/>
                            </p:stCondLst>
                            <p:childTnLst>
                              <p:par>
                                <p:cTn id="27" presetID="18" presetClass="entr" presetSubtype="12" fill="hold" nodeType="afterEffect">
                                  <p:stCondLst>
                                    <p:cond delay="0"/>
                                  </p:stCondLst>
                                  <p:childTnLst>
                                    <p:set>
                                      <p:cBhvr>
                                        <p:cTn id="28" dur="1" fill="hold">
                                          <p:stCondLst>
                                            <p:cond delay="0"/>
                                          </p:stCondLst>
                                        </p:cTn>
                                        <p:tgtEl>
                                          <p:spTgt spid="202755">
                                            <p:txEl>
                                              <p:charRg st="93" end="134"/>
                                            </p:txEl>
                                          </p:spTgt>
                                        </p:tgtEl>
                                        <p:attrNameLst>
                                          <p:attrName>style.visibility</p:attrName>
                                        </p:attrNameLst>
                                      </p:cBhvr>
                                      <p:to>
                                        <p:strVal val="visible"/>
                                      </p:to>
                                    </p:set>
                                    <p:animEffect transition="in" filter="strips(downLeft)">
                                      <p:cBhvr>
                                        <p:cTn id="29" dur="500"/>
                                        <p:tgtEl>
                                          <p:spTgt spid="202755">
                                            <p:txEl>
                                              <p:charRg st="93" end="134"/>
                                            </p:txEl>
                                          </p:spTgt>
                                        </p:tgtEl>
                                      </p:cBhvr>
                                    </p:animEffect>
                                  </p:childTnLst>
                                </p:cTn>
                              </p:par>
                            </p:childTnLst>
                          </p:cTn>
                        </p:par>
                        <p:par>
                          <p:cTn id="30" fill="hold">
                            <p:stCondLst>
                              <p:cond delay="2500"/>
                            </p:stCondLst>
                            <p:childTnLst>
                              <p:par>
                                <p:cTn id="31" presetID="18" presetClass="entr" presetSubtype="12" fill="hold" nodeType="afterEffect">
                                  <p:stCondLst>
                                    <p:cond delay="0"/>
                                  </p:stCondLst>
                                  <p:childTnLst>
                                    <p:set>
                                      <p:cBhvr>
                                        <p:cTn id="32" dur="1" fill="hold">
                                          <p:stCondLst>
                                            <p:cond delay="0"/>
                                          </p:stCondLst>
                                        </p:cTn>
                                        <p:tgtEl>
                                          <p:spTgt spid="202755">
                                            <p:txEl>
                                              <p:charRg st="134" end="175"/>
                                            </p:txEl>
                                          </p:spTgt>
                                        </p:tgtEl>
                                        <p:attrNameLst>
                                          <p:attrName>style.visibility</p:attrName>
                                        </p:attrNameLst>
                                      </p:cBhvr>
                                      <p:to>
                                        <p:strVal val="visible"/>
                                      </p:to>
                                    </p:set>
                                    <p:animEffect transition="in" filter="strips(downLeft)">
                                      <p:cBhvr>
                                        <p:cTn id="33" dur="500"/>
                                        <p:tgtEl>
                                          <p:spTgt spid="202755">
                                            <p:txEl>
                                              <p:charRg st="134" end="175"/>
                                            </p:txEl>
                                          </p:spTgt>
                                        </p:tgtEl>
                                      </p:cBhvr>
                                    </p:animEffect>
                                  </p:childTnLst>
                                </p:cTn>
                              </p:par>
                            </p:childTnLst>
                          </p:cTn>
                        </p:par>
                        <p:par>
                          <p:cTn id="34" fill="hold">
                            <p:stCondLst>
                              <p:cond delay="3000"/>
                            </p:stCondLst>
                            <p:childTnLst>
                              <p:par>
                                <p:cTn id="35" presetID="18" presetClass="entr" presetSubtype="12" fill="hold" nodeType="afterEffect">
                                  <p:stCondLst>
                                    <p:cond delay="0"/>
                                  </p:stCondLst>
                                  <p:childTnLst>
                                    <p:set>
                                      <p:cBhvr>
                                        <p:cTn id="36" dur="1" fill="hold">
                                          <p:stCondLst>
                                            <p:cond delay="0"/>
                                          </p:stCondLst>
                                        </p:cTn>
                                        <p:tgtEl>
                                          <p:spTgt spid="202755">
                                            <p:txEl>
                                              <p:charRg st="175" end="214"/>
                                            </p:txEl>
                                          </p:spTgt>
                                        </p:tgtEl>
                                        <p:attrNameLst>
                                          <p:attrName>style.visibility</p:attrName>
                                        </p:attrNameLst>
                                      </p:cBhvr>
                                      <p:to>
                                        <p:strVal val="visible"/>
                                      </p:to>
                                    </p:set>
                                    <p:animEffect transition="in" filter="strips(downLeft)">
                                      <p:cBhvr>
                                        <p:cTn id="37" dur="500"/>
                                        <p:tgtEl>
                                          <p:spTgt spid="202755">
                                            <p:txEl>
                                              <p:charRg st="175" end="2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3970" name="Picture 4"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03778" name="Rectangle 2"/>
          <p:cNvSpPr>
            <a:spLocks noGrp="1" noChangeArrowheads="1"/>
          </p:cNvSpPr>
          <p:nvPr>
            <p:ph type="title"/>
          </p:nvPr>
        </p:nvSpPr>
        <p:spPr>
          <a:xfrm>
            <a:off x="457200" y="838200"/>
            <a:ext cx="8229600" cy="9525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转动小滑板车圆锥</a:t>
            </a:r>
            <a:endPar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03779" name="Rectangle 3"/>
          <p:cNvSpPr>
            <a:spLocks noGrp="1" noChangeArrowheads="1"/>
          </p:cNvSpPr>
          <p:nvPr>
            <p:ph idx="1"/>
          </p:nvPr>
        </p:nvSpPr>
        <p:spPr>
          <a:xfrm>
            <a:off x="228600" y="2057400"/>
            <a:ext cx="8229600" cy="1065213"/>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8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定义</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：将小滑板按零件要求转一定的角度，使车刀的运动轨迹和圆锥母线平行，然后手动进给，车削圆锥体。</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83973" name="Picture 5"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83974" name="Rectangle 6"/>
          <p:cNvSpPr/>
          <p:nvPr/>
        </p:nvSpPr>
        <p:spPr>
          <a:xfrm>
            <a:off x="0" y="0"/>
            <a:ext cx="2724150" cy="701675"/>
          </a:xfrm>
          <a:prstGeom prst="rect">
            <a:avLst/>
          </a:prstGeom>
          <a:noFill/>
          <a:ln w="9525">
            <a:noFill/>
          </a:ln>
        </p:spPr>
        <p:txBody>
          <a:bodyPr wrap="none">
            <a:spAutoFit/>
          </a:bodyPr>
          <a:p>
            <a:pPr marL="342900" indent="-342900" eaLnBrk="1" hangingPunct="1">
              <a:spcBef>
                <a:spcPct val="20000"/>
              </a:spcBef>
            </a:pPr>
            <a:r>
              <a:rPr lang="zh-CN" altLang="en-US" sz="4000" dirty="0">
                <a:solidFill>
                  <a:schemeClr val="bg1"/>
                </a:solidFill>
                <a:latin typeface="Times New Roman" panose="02020603050405020304" pitchFamily="18" charset="0"/>
              </a:rPr>
              <a:t>圆锥的车削</a:t>
            </a:r>
            <a:endParaRPr lang="zh-CN" altLang="en-US" sz="4000" dirty="0">
              <a:solidFill>
                <a:schemeClr val="bg1"/>
              </a:solidFill>
              <a:latin typeface="Times New Roman" panose="02020603050405020304" pitchFamily="18" charset="0"/>
            </a:endParaRPr>
          </a:p>
        </p:txBody>
      </p:sp>
      <p:pic>
        <p:nvPicPr>
          <p:cNvPr id="83975" name="Picture 8"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83976" name="Picture 9"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83977" name="Picture 10"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83978" name="Picture 11"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83979" name="Picture 12"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83980" name="Picture 13"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203790" name="Text Box 14"/>
          <p:cNvSpPr txBox="1">
            <a:spLocks noChangeArrowheads="1"/>
          </p:cNvSpPr>
          <p:nvPr/>
        </p:nvSpPr>
        <p:spPr bwMode="auto">
          <a:xfrm>
            <a:off x="228600" y="3429000"/>
            <a:ext cx="8610600" cy="1800225"/>
          </a:xfrm>
          <a:prstGeom prst="rect">
            <a:avLst/>
          </a:prstGeom>
          <a:noFill/>
          <a:ln w="9525">
            <a:noFill/>
            <a:miter lim="800000"/>
          </a:ln>
          <a:effectLst/>
        </p:spPr>
        <p:txBody>
          <a:bodyPr>
            <a:spAutoFit/>
          </a:bodyPr>
          <a:lstStyle/>
          <a:p>
            <a:pPr marR="0" defTabSz="914400" eaLnBrk="1" hangingPunct="1">
              <a:buClrTx/>
              <a:buSzTx/>
              <a:buFontTx/>
              <a:defRPr/>
            </a:pPr>
            <a:r>
              <a:rPr kumimoji="0" lang="zh-CN" altLang="en-US" sz="28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注意事项：</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车削圆锥体时，小滑板转过的角度等</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a:p>
            <a:pPr marR="0" defTabSz="914400" eaLnBrk="1" hangingPunct="1">
              <a:buClrTx/>
              <a:buSzTx/>
              <a:buFontTx/>
              <a:defRPr/>
            </a:pP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于工件的圆锥半角。当车削正锥体时（工件大端靠</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a:p>
            <a:pPr marR="0" defTabSz="914400" eaLnBrk="1" hangingPunct="1">
              <a:buClrTx/>
              <a:buSzTx/>
              <a:buFontTx/>
              <a:defRPr/>
            </a:pP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主轴，小端靠向尾座），小滑板应逆时针转，反之</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a:p>
            <a:pPr marR="0" defTabSz="914400" eaLnBrk="1" hangingPunct="1">
              <a:buClrTx/>
              <a:buSzTx/>
              <a:buFontTx/>
              <a:defRPr/>
            </a:pP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顺时针转。</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3" name="图片 2" descr="图片1"/>
          <p:cNvPicPr>
            <a:picLocks noChangeAspect="1"/>
          </p:cNvPicPr>
          <p:nvPr/>
        </p:nvPicPr>
        <p:blipFill>
          <a:blip r:embed="rId10"/>
          <a:stretch>
            <a:fillRect/>
          </a:stretch>
        </p:blipFill>
        <p:spPr>
          <a:xfrm>
            <a:off x="8202930" y="-10287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203778"/>
                                        </p:tgtEl>
                                        <p:attrNameLst>
                                          <p:attrName>style.visibility</p:attrName>
                                        </p:attrNameLst>
                                      </p:cBhvr>
                                      <p:to>
                                        <p:strVal val="visible"/>
                                      </p:to>
                                    </p:set>
                                    <p:animEffect transition="in" filter="diamond(in)">
                                      <p:cBhvr>
                                        <p:cTn id="7" dur="500"/>
                                        <p:tgtEl>
                                          <p:spTgt spid="2037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3779">
                                            <p:txEl>
                                              <p:charRg st="0" end="49"/>
                                            </p:txEl>
                                          </p:spTgt>
                                        </p:tgtEl>
                                        <p:attrNameLst>
                                          <p:attrName>style.visibility</p:attrName>
                                        </p:attrNameLst>
                                      </p:cBhvr>
                                      <p:to>
                                        <p:strVal val="visible"/>
                                      </p:to>
                                    </p:set>
                                    <p:anim calcmode="lin" valueType="num">
                                      <p:cBhvr additive="base">
                                        <p:cTn id="12" dur="500" fill="hold"/>
                                        <p:tgtEl>
                                          <p:spTgt spid="203779">
                                            <p:txEl>
                                              <p:charRg st="0" end="49"/>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3779">
                                            <p:txEl>
                                              <p:charRg st="0" end="4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499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4995"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84996" name="Text Box 5"/>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84997" name="Text Box 6"/>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04807" name="Rectangle 7"/>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04808" name="Rectangle 8"/>
          <p:cNvSpPr/>
          <p:nvPr/>
        </p:nvSpPr>
        <p:spPr>
          <a:xfrm>
            <a:off x="304800" y="1066800"/>
            <a:ext cx="5518150" cy="519113"/>
          </a:xfrm>
          <a:prstGeom prst="rect">
            <a:avLst/>
          </a:prstGeom>
          <a:noFill/>
          <a:ln w="9525">
            <a:noFill/>
          </a:ln>
        </p:spPr>
        <p:txBody>
          <a:bodyPr>
            <a:spAutoFit/>
          </a:bodyPr>
          <a:p>
            <a:pPr marL="457200" indent="-457200" eaLnBrk="1" hangingPunct="1"/>
            <a:r>
              <a:rPr lang="zh-CN" altLang="en-US" sz="2800" dirty="0">
                <a:latin typeface="Times New Roman" panose="02020603050405020304" pitchFamily="18" charset="0"/>
                <a:ea typeface="黑体" panose="02010609060101010101" pitchFamily="2" charset="-122"/>
              </a:rPr>
              <a:t>用转动小拖板法车圆锥角度的调整</a:t>
            </a:r>
            <a:endParaRPr lang="zh-CN" altLang="en-US" sz="2800" dirty="0">
              <a:latin typeface="Times New Roman" panose="02020603050405020304" pitchFamily="18" charset="0"/>
              <a:ea typeface="黑体" panose="02010609060101010101" pitchFamily="2" charset="-122"/>
            </a:endParaRPr>
          </a:p>
        </p:txBody>
      </p:sp>
      <p:sp>
        <p:nvSpPr>
          <p:cNvPr id="204809" name="Rectangle 9"/>
          <p:cNvSpPr/>
          <p:nvPr/>
        </p:nvSpPr>
        <p:spPr>
          <a:xfrm>
            <a:off x="304800" y="2057400"/>
            <a:ext cx="1708150" cy="457200"/>
          </a:xfrm>
          <a:prstGeom prst="rect">
            <a:avLst/>
          </a:prstGeom>
          <a:noFill/>
          <a:ln w="9525">
            <a:noFill/>
          </a:ln>
        </p:spPr>
        <p:txBody>
          <a:bodyPr wrap="none">
            <a:spAutoFit/>
          </a:bodyPr>
          <a:p>
            <a:pPr eaLnBrk="1" hangingPunct="1"/>
            <a:r>
              <a:rPr lang="zh-CN" altLang="en-US" sz="2400" dirty="0">
                <a:solidFill>
                  <a:schemeClr val="tx2"/>
                </a:solidFill>
                <a:latin typeface="Times New Roman" panose="02020603050405020304" pitchFamily="18" charset="0"/>
              </a:rPr>
              <a:t>如下图所示</a:t>
            </a:r>
            <a:endParaRPr lang="zh-CN" altLang="en-US" sz="2400" dirty="0">
              <a:solidFill>
                <a:schemeClr val="tx2"/>
              </a:solidFill>
              <a:latin typeface="Times New Roman" panose="02020603050405020304" pitchFamily="18" charset="0"/>
            </a:endParaRPr>
          </a:p>
        </p:txBody>
      </p:sp>
      <p:sp>
        <p:nvSpPr>
          <p:cNvPr id="85001" name="Rectangle 10"/>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85002" name="Picture 11" descr="Npu"/>
          <p:cNvPicPr>
            <a:picLocks noChangeAspect="1"/>
          </p:cNvPicPr>
          <p:nvPr/>
        </p:nvPicPr>
        <p:blipFill>
          <a:blip r:embed="rId3"/>
          <a:stretch>
            <a:fillRect/>
          </a:stretch>
        </p:blipFill>
        <p:spPr>
          <a:xfrm>
            <a:off x="6324600" y="1295400"/>
            <a:ext cx="1676400" cy="1435100"/>
          </a:xfrm>
          <a:prstGeom prst="rect">
            <a:avLst/>
          </a:prstGeom>
          <a:noFill/>
          <a:ln w="9525">
            <a:noFill/>
          </a:ln>
        </p:spPr>
      </p:pic>
      <p:pic>
        <p:nvPicPr>
          <p:cNvPr id="204812" name="Picture 12"/>
          <p:cNvPicPr>
            <a:picLocks noChangeAspect="1"/>
          </p:cNvPicPr>
          <p:nvPr/>
        </p:nvPicPr>
        <p:blipFill>
          <a:blip r:embed="rId4">
            <a:clrChange>
              <a:clrFrom>
                <a:srgbClr val="FFFFFF"/>
              </a:clrFrom>
              <a:clrTo>
                <a:srgbClr val="FFFFFF">
                  <a:alpha val="0"/>
                </a:srgbClr>
              </a:clrTo>
            </a:clrChange>
          </a:blip>
          <a:stretch>
            <a:fillRect/>
          </a:stretch>
        </p:blipFill>
        <p:spPr>
          <a:xfrm>
            <a:off x="304800" y="2895600"/>
            <a:ext cx="4114800" cy="2962275"/>
          </a:xfrm>
          <a:prstGeom prst="rect">
            <a:avLst/>
          </a:prstGeom>
          <a:noFill/>
          <a:ln w="9525">
            <a:noFill/>
          </a:ln>
        </p:spPr>
      </p:pic>
      <p:pic>
        <p:nvPicPr>
          <p:cNvPr id="204813" name="Picture 13"/>
          <p:cNvPicPr>
            <a:picLocks noChangeAspect="1"/>
          </p:cNvPicPr>
          <p:nvPr/>
        </p:nvPicPr>
        <p:blipFill>
          <a:blip r:embed="rId5">
            <a:clrChange>
              <a:clrFrom>
                <a:srgbClr val="FFFFFF"/>
              </a:clrFrom>
              <a:clrTo>
                <a:srgbClr val="FFFFFF">
                  <a:alpha val="0"/>
                </a:srgbClr>
              </a:clrTo>
            </a:clrChange>
          </a:blip>
          <a:stretch>
            <a:fillRect/>
          </a:stretch>
        </p:blipFill>
        <p:spPr>
          <a:xfrm>
            <a:off x="4648200" y="2895600"/>
            <a:ext cx="4114800" cy="2905125"/>
          </a:xfrm>
          <a:prstGeom prst="rect">
            <a:avLst/>
          </a:prstGeom>
          <a:noFill/>
          <a:ln w="9525">
            <a:noFill/>
          </a:ln>
        </p:spPr>
      </p:pic>
      <p:pic>
        <p:nvPicPr>
          <p:cNvPr id="85005" name="Picture 14" descr="后退">
            <a:hlinkClick r:id="" action="ppaction://hlinkshowjump?jump=previousslide"/>
          </p:cNvPr>
          <p:cNvPicPr>
            <a:picLocks noChangeAspect="1"/>
          </p:cNvPicPr>
          <p:nvPr/>
        </p:nvPicPr>
        <p:blipFill>
          <a:blip r:embed="rId6"/>
          <a:stretch>
            <a:fillRect/>
          </a:stretch>
        </p:blipFill>
        <p:spPr>
          <a:xfrm>
            <a:off x="6916738" y="6364288"/>
            <a:ext cx="1039812" cy="520700"/>
          </a:xfrm>
          <a:prstGeom prst="rect">
            <a:avLst/>
          </a:prstGeom>
          <a:noFill/>
          <a:ln w="9525">
            <a:noFill/>
          </a:ln>
        </p:spPr>
      </p:pic>
      <p:pic>
        <p:nvPicPr>
          <p:cNvPr id="85006" name="Picture 15" descr="目录">
            <a:hlinkClick r:id="rId7" action="ppaction://hlinksldjump"/>
          </p:cNvPr>
          <p:cNvPicPr>
            <a:picLocks noChangeAspect="1"/>
          </p:cNvPicPr>
          <p:nvPr/>
        </p:nvPicPr>
        <p:blipFill>
          <a:blip r:embed="rId8"/>
          <a:stretch>
            <a:fillRect/>
          </a:stretch>
        </p:blipFill>
        <p:spPr>
          <a:xfrm>
            <a:off x="3603625" y="6364288"/>
            <a:ext cx="1039813" cy="520700"/>
          </a:xfrm>
          <a:prstGeom prst="rect">
            <a:avLst/>
          </a:prstGeom>
          <a:noFill/>
          <a:ln w="9525">
            <a:noFill/>
          </a:ln>
        </p:spPr>
      </p:pic>
      <p:pic>
        <p:nvPicPr>
          <p:cNvPr id="85007" name="Picture 16" descr="上一页">
            <a:hlinkClick r:id="" action="ppaction://hlinkshowjump?jump=previousslide"/>
          </p:cNvPr>
          <p:cNvPicPr>
            <a:picLocks noChangeAspect="1"/>
          </p:cNvPicPr>
          <p:nvPr/>
        </p:nvPicPr>
        <p:blipFill>
          <a:blip r:embed="rId9"/>
          <a:stretch>
            <a:fillRect/>
          </a:stretch>
        </p:blipFill>
        <p:spPr>
          <a:xfrm>
            <a:off x="4684713" y="6364288"/>
            <a:ext cx="1039812" cy="520700"/>
          </a:xfrm>
          <a:prstGeom prst="rect">
            <a:avLst/>
          </a:prstGeom>
          <a:noFill/>
          <a:ln w="9525">
            <a:noFill/>
          </a:ln>
        </p:spPr>
      </p:pic>
      <p:pic>
        <p:nvPicPr>
          <p:cNvPr id="85008" name="Picture 17" descr="退出">
            <a:hlinkClick r:id="" action="ppaction://hlinkshowjump?jump=endshow"/>
          </p:cNvPr>
          <p:cNvPicPr>
            <a:picLocks noChangeAspect="1"/>
          </p:cNvPicPr>
          <p:nvPr/>
        </p:nvPicPr>
        <p:blipFill>
          <a:blip r:embed="rId10"/>
          <a:stretch>
            <a:fillRect/>
          </a:stretch>
        </p:blipFill>
        <p:spPr>
          <a:xfrm>
            <a:off x="8027988" y="6364288"/>
            <a:ext cx="1039812" cy="520700"/>
          </a:xfrm>
          <a:prstGeom prst="rect">
            <a:avLst/>
          </a:prstGeom>
          <a:noFill/>
          <a:ln w="9525">
            <a:noFill/>
          </a:ln>
        </p:spPr>
      </p:pic>
      <p:pic>
        <p:nvPicPr>
          <p:cNvPr id="85009" name="Picture 18" descr="下一页">
            <a:hlinkClick r:id="" action="ppaction://hlinkshowjump?jump=nextslide"/>
          </p:cNvPr>
          <p:cNvPicPr>
            <a:picLocks noChangeAspect="1"/>
          </p:cNvPicPr>
          <p:nvPr/>
        </p:nvPicPr>
        <p:blipFill>
          <a:blip r:embed="rId11"/>
          <a:stretch>
            <a:fillRect/>
          </a:stretch>
        </p:blipFill>
        <p:spPr>
          <a:xfrm>
            <a:off x="5795963" y="6364288"/>
            <a:ext cx="1039812" cy="520700"/>
          </a:xfrm>
          <a:prstGeom prst="rect">
            <a:avLst/>
          </a:prstGeom>
          <a:noFill/>
          <a:ln w="9525">
            <a:noFill/>
          </a:ln>
        </p:spPr>
      </p:pic>
      <p:pic>
        <p:nvPicPr>
          <p:cNvPr id="85010" name="Picture 19" descr="主页">
            <a:hlinkClick r:id="" action="ppaction://hlinkshowjump?jump=firstslide"/>
          </p:cNvPr>
          <p:cNvPicPr>
            <a:picLocks noChangeAspect="1"/>
          </p:cNvPicPr>
          <p:nvPr/>
        </p:nvPicPr>
        <p:blipFill>
          <a:blip r:embed="rId12"/>
          <a:stretch>
            <a:fillRect/>
          </a:stretch>
        </p:blipFill>
        <p:spPr>
          <a:xfrm>
            <a:off x="2522538" y="6364288"/>
            <a:ext cx="1041400" cy="520700"/>
          </a:xfrm>
          <a:prstGeom prst="rect">
            <a:avLst/>
          </a:prstGeom>
          <a:noFill/>
          <a:ln w="9525">
            <a:noFill/>
          </a:ln>
        </p:spPr>
      </p:pic>
      <p:pic>
        <p:nvPicPr>
          <p:cNvPr id="3" name="图片 2" descr="图片1"/>
          <p:cNvPicPr>
            <a:picLocks noChangeAspect="1"/>
          </p:cNvPicPr>
          <p:nvPr/>
        </p:nvPicPr>
        <p:blipFill>
          <a:blip r:embed="rId13"/>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08"/>
                                        </p:tgtEl>
                                        <p:attrNameLst>
                                          <p:attrName>style.visibility</p:attrName>
                                        </p:attrNameLst>
                                      </p:cBhvr>
                                      <p:to>
                                        <p:strVal val="visible"/>
                                      </p:to>
                                    </p:set>
                                    <p:animEffect transition="in" filter="blinds(horizontal)">
                                      <p:cBhvr>
                                        <p:cTn id="7" dur="500"/>
                                        <p:tgtEl>
                                          <p:spTgt spid="20480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04809"/>
                                        </p:tgtEl>
                                        <p:attrNameLst>
                                          <p:attrName>style.visibility</p:attrName>
                                        </p:attrNameLst>
                                      </p:cBhvr>
                                      <p:to>
                                        <p:strVal val="visible"/>
                                      </p:to>
                                    </p:set>
                                    <p:anim calcmode="lin" valueType="num">
                                      <p:cBhvr>
                                        <p:cTn id="12" dur="500" fill="hold"/>
                                        <p:tgtEl>
                                          <p:spTgt spid="204809"/>
                                        </p:tgtEl>
                                        <p:attrNameLst>
                                          <p:attrName>ppt_w</p:attrName>
                                        </p:attrNameLst>
                                      </p:cBhvr>
                                      <p:tavLst>
                                        <p:tav tm="0">
                                          <p:val>
                                            <p:fltVal val="0.000000"/>
                                          </p:val>
                                        </p:tav>
                                        <p:tav tm="100000">
                                          <p:val>
                                            <p:strVal val="#ppt_w"/>
                                          </p:val>
                                        </p:tav>
                                      </p:tavLst>
                                    </p:anim>
                                    <p:anim calcmode="lin" valueType="num">
                                      <p:cBhvr>
                                        <p:cTn id="13" dur="500" fill="hold"/>
                                        <p:tgtEl>
                                          <p:spTgt spid="204809"/>
                                        </p:tgtEl>
                                        <p:attrNameLst>
                                          <p:attrName>ppt_h</p:attrName>
                                        </p:attrNameLst>
                                      </p:cBhvr>
                                      <p:tavLst>
                                        <p:tav tm="0">
                                          <p:val>
                                            <p:fltVal val="0.000000"/>
                                          </p:val>
                                        </p:tav>
                                        <p:tav tm="100000">
                                          <p:val>
                                            <p:strVal val="#ppt_h"/>
                                          </p:val>
                                        </p:tav>
                                      </p:tavLst>
                                    </p:anim>
                                    <p:animEffect transition="in" filter="fade">
                                      <p:cBhvr>
                                        <p:cTn id="14" dur="500"/>
                                        <p:tgtEl>
                                          <p:spTgt spid="20480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04812"/>
                                        </p:tgtEl>
                                        <p:attrNameLst>
                                          <p:attrName>style.visibility</p:attrName>
                                        </p:attrNameLst>
                                      </p:cBhvr>
                                      <p:to>
                                        <p:strVal val="visible"/>
                                      </p:to>
                                    </p:set>
                                    <p:anim calcmode="lin" valueType="num">
                                      <p:cBhvr>
                                        <p:cTn id="19" dur="500" fill="hold"/>
                                        <p:tgtEl>
                                          <p:spTgt spid="204812"/>
                                        </p:tgtEl>
                                        <p:attrNameLst>
                                          <p:attrName>ppt_w</p:attrName>
                                        </p:attrNameLst>
                                      </p:cBhvr>
                                      <p:tavLst>
                                        <p:tav tm="0">
                                          <p:val>
                                            <p:fltVal val="0.000000"/>
                                          </p:val>
                                        </p:tav>
                                        <p:tav tm="100000">
                                          <p:val>
                                            <p:strVal val="#ppt_w"/>
                                          </p:val>
                                        </p:tav>
                                      </p:tavLst>
                                    </p:anim>
                                    <p:anim calcmode="lin" valueType="num">
                                      <p:cBhvr>
                                        <p:cTn id="20" dur="500" fill="hold"/>
                                        <p:tgtEl>
                                          <p:spTgt spid="204812"/>
                                        </p:tgtEl>
                                        <p:attrNameLst>
                                          <p:attrName>ppt_h</p:attrName>
                                        </p:attrNameLst>
                                      </p:cBhvr>
                                      <p:tavLst>
                                        <p:tav tm="0">
                                          <p:val>
                                            <p:fltVal val="0.000000"/>
                                          </p:val>
                                        </p:tav>
                                        <p:tav tm="100000">
                                          <p:val>
                                            <p:strVal val="#ppt_h"/>
                                          </p:val>
                                        </p:tav>
                                      </p:tavLst>
                                    </p:anim>
                                    <p:animEffect transition="in" filter="fade">
                                      <p:cBhvr>
                                        <p:cTn id="21" dur="500"/>
                                        <p:tgtEl>
                                          <p:spTgt spid="20481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04813"/>
                                        </p:tgtEl>
                                        <p:attrNameLst>
                                          <p:attrName>style.visibility</p:attrName>
                                        </p:attrNameLst>
                                      </p:cBhvr>
                                      <p:to>
                                        <p:strVal val="visible"/>
                                      </p:to>
                                    </p:set>
                                    <p:anim calcmode="lin" valueType="num">
                                      <p:cBhvr>
                                        <p:cTn id="26" dur="500" fill="hold"/>
                                        <p:tgtEl>
                                          <p:spTgt spid="204813"/>
                                        </p:tgtEl>
                                        <p:attrNameLst>
                                          <p:attrName>ppt_w</p:attrName>
                                        </p:attrNameLst>
                                      </p:cBhvr>
                                      <p:tavLst>
                                        <p:tav tm="0">
                                          <p:val>
                                            <p:fltVal val="0.000000"/>
                                          </p:val>
                                        </p:tav>
                                        <p:tav tm="100000">
                                          <p:val>
                                            <p:strVal val="#ppt_w"/>
                                          </p:val>
                                        </p:tav>
                                      </p:tavLst>
                                    </p:anim>
                                    <p:anim calcmode="lin" valueType="num">
                                      <p:cBhvr>
                                        <p:cTn id="27" dur="500" fill="hold"/>
                                        <p:tgtEl>
                                          <p:spTgt spid="204813"/>
                                        </p:tgtEl>
                                        <p:attrNameLst>
                                          <p:attrName>ppt_h</p:attrName>
                                        </p:attrNameLst>
                                      </p:cBhvr>
                                      <p:tavLst>
                                        <p:tav tm="0">
                                          <p:val>
                                            <p:fltVal val="0.000000"/>
                                          </p:val>
                                        </p:tav>
                                        <p:tav tm="100000">
                                          <p:val>
                                            <p:strVal val="#ppt_h"/>
                                          </p:val>
                                        </p:tav>
                                      </p:tavLst>
                                    </p:anim>
                                    <p:animEffect transition="in" filter="fade">
                                      <p:cBhvr>
                                        <p:cTn id="28" dur="500"/>
                                        <p:tgtEl>
                                          <p:spTgt spid="204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8" grpId="0"/>
      <p:bldP spid="20480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5"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196"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8197"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8198" name="Text Box 5"/>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8199" name="Text Box 6"/>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05831" name="Rectangle 7"/>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05832" name="Rectangle 8"/>
          <p:cNvSpPr/>
          <p:nvPr/>
        </p:nvSpPr>
        <p:spPr>
          <a:xfrm>
            <a:off x="0" y="3581400"/>
            <a:ext cx="11766550" cy="2282825"/>
          </a:xfrm>
          <a:prstGeom prst="rect">
            <a:avLst/>
          </a:prstGeom>
          <a:noFill/>
          <a:ln w="9525">
            <a:noFill/>
          </a:ln>
        </p:spPr>
        <p:txBody>
          <a:bodyPr>
            <a:spAutoFit/>
          </a:bodyPr>
          <a:p>
            <a:pPr eaLnBrk="1" hangingPunct="1"/>
            <a:endParaRPr lang="zh-CN" altLang="en-US" sz="2400" dirty="0">
              <a:solidFill>
                <a:schemeClr val="tx2"/>
              </a:solidFill>
              <a:latin typeface="Times New Roman" panose="02020603050405020304" pitchFamily="18" charset="0"/>
            </a:endParaRPr>
          </a:p>
          <a:p>
            <a:pPr eaLnBrk="1" hangingPunct="1"/>
            <a:r>
              <a:rPr lang="zh-CN" altLang="en-US" sz="2400" dirty="0">
                <a:latin typeface="Times New Roman" panose="02020603050405020304" pitchFamily="18" charset="0"/>
              </a:rPr>
              <a:t>        由锥度</a:t>
            </a:r>
            <a:r>
              <a:rPr lang="en-US" altLang="zh-CN" sz="2400" dirty="0">
                <a:latin typeface="Times New Roman" panose="02020603050405020304" pitchFamily="18" charset="0"/>
              </a:rPr>
              <a:t>1</a:t>
            </a:r>
            <a:r>
              <a:rPr lang="zh-CN" altLang="en-US" sz="2400" dirty="0">
                <a:latin typeface="Times New Roman" panose="02020603050405020304" pitchFamily="18" charset="0"/>
              </a:rPr>
              <a:t>：</a:t>
            </a:r>
            <a:r>
              <a:rPr lang="en-US" altLang="zh-CN" sz="2400" dirty="0">
                <a:latin typeface="Times New Roman" panose="02020603050405020304" pitchFamily="18" charset="0"/>
              </a:rPr>
              <a:t>10</a:t>
            </a:r>
            <a:r>
              <a:rPr lang="zh-CN" altLang="en-US" sz="2400" dirty="0">
                <a:latin typeface="Times New Roman" panose="02020603050405020304" pitchFamily="18" charset="0"/>
              </a:rPr>
              <a:t>可知                             而</a:t>
            </a:r>
            <a:r>
              <a:rPr lang="en-US" altLang="zh-CN" sz="2400" dirty="0">
                <a:latin typeface="Times New Roman" panose="02020603050405020304" pitchFamily="18" charset="0"/>
              </a:rPr>
              <a:t>D-d=X1+X2</a:t>
            </a:r>
            <a:r>
              <a:rPr lang="zh-CN" altLang="en-US" sz="2400" dirty="0">
                <a:latin typeface="Times New Roman" panose="02020603050405020304" pitchFamily="18" charset="0"/>
              </a:rPr>
              <a:t>的和</a:t>
            </a:r>
            <a:r>
              <a:rPr lang="en-US" altLang="zh-CN" sz="2400" dirty="0">
                <a:latin typeface="Times New Roman" panose="02020603050405020304" pitchFamily="18" charset="0"/>
              </a:rPr>
              <a:t>X1= X2</a:t>
            </a:r>
            <a:endParaRPr lang="en-US" altLang="zh-CN" sz="2400" dirty="0">
              <a:latin typeface="Times New Roman" panose="02020603050405020304" pitchFamily="18" charset="0"/>
            </a:endParaRPr>
          </a:p>
          <a:p>
            <a:pPr eaLnBrk="1" hangingPunct="1"/>
            <a:r>
              <a:rPr lang="zh-CN" altLang="en-US" sz="2400" dirty="0">
                <a:latin typeface="Times New Roman" panose="02020603050405020304" pitchFamily="18" charset="0"/>
              </a:rPr>
              <a:t>所以，如果</a:t>
            </a:r>
            <a:r>
              <a:rPr lang="en-US" altLang="zh-CN" sz="2400" dirty="0">
                <a:latin typeface="Times New Roman" panose="02020603050405020304" pitchFamily="18" charset="0"/>
              </a:rPr>
              <a:t>X1= X2=0.5</a:t>
            </a:r>
            <a:r>
              <a:rPr lang="zh-CN" altLang="en-US" sz="2400" dirty="0">
                <a:latin typeface="Times New Roman" panose="02020603050405020304" pitchFamily="18" charset="0"/>
              </a:rPr>
              <a:t>也就是说在圆锥上调整锥度时百分表从</a:t>
            </a:r>
            <a:r>
              <a:rPr lang="en-US" altLang="zh-CN" sz="2400" dirty="0">
                <a:latin typeface="Times New Roman" panose="02020603050405020304" pitchFamily="18" charset="0"/>
              </a:rPr>
              <a:t>1</a:t>
            </a:r>
            <a:r>
              <a:rPr lang="zh-CN" altLang="en-US" sz="2400" dirty="0">
                <a:latin typeface="Times New Roman" panose="02020603050405020304" pitchFamily="18" charset="0"/>
              </a:rPr>
              <a:t>点</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走到</a:t>
            </a:r>
            <a:r>
              <a:rPr lang="en-US" altLang="zh-CN" sz="2400" dirty="0">
                <a:latin typeface="Times New Roman" panose="02020603050405020304" pitchFamily="18" charset="0"/>
              </a:rPr>
              <a:t>2</a:t>
            </a:r>
            <a:r>
              <a:rPr lang="zh-CN" altLang="en-US" sz="2400" dirty="0">
                <a:latin typeface="Times New Roman" panose="02020603050405020304" pitchFamily="18" charset="0"/>
              </a:rPr>
              <a:t>点距离长</a:t>
            </a:r>
            <a:r>
              <a:rPr lang="en-US" altLang="zh-CN" sz="2400" dirty="0">
                <a:latin typeface="Times New Roman" panose="02020603050405020304" pitchFamily="18" charset="0"/>
              </a:rPr>
              <a:t>10mm</a:t>
            </a:r>
            <a:r>
              <a:rPr lang="zh-CN" altLang="en-US" sz="2400" dirty="0">
                <a:latin typeface="Times New Roman" panose="02020603050405020304" pitchFamily="18" charset="0"/>
              </a:rPr>
              <a:t>表转动</a:t>
            </a:r>
            <a:r>
              <a:rPr lang="en-US" altLang="zh-CN" sz="2400" dirty="0">
                <a:latin typeface="Times New Roman" panose="02020603050405020304" pitchFamily="18" charset="0"/>
              </a:rPr>
              <a:t>0.5mm</a:t>
            </a:r>
            <a:r>
              <a:rPr lang="zh-CN" altLang="en-US" sz="2400" dirty="0">
                <a:latin typeface="Times New Roman" panose="02020603050405020304" pitchFamily="18" charset="0"/>
              </a:rPr>
              <a:t>车削出圆锥的锥度为</a:t>
            </a:r>
            <a:r>
              <a:rPr lang="en-US" altLang="zh-CN" sz="2400" dirty="0">
                <a:latin typeface="Times New Roman" panose="02020603050405020304" pitchFamily="18" charset="0"/>
              </a:rPr>
              <a:t>1</a:t>
            </a:r>
            <a:r>
              <a:rPr lang="zh-CN" altLang="en-US" sz="2400" dirty="0">
                <a:latin typeface="Times New Roman" panose="02020603050405020304" pitchFamily="18" charset="0"/>
              </a:rPr>
              <a:t>：</a:t>
            </a:r>
            <a:r>
              <a:rPr lang="en-US" altLang="zh-CN" sz="2400" dirty="0">
                <a:latin typeface="Times New Roman" panose="02020603050405020304" pitchFamily="18" charset="0"/>
              </a:rPr>
              <a:t>10</a:t>
            </a:r>
            <a:r>
              <a:rPr lang="zh-CN" altLang="en-US" sz="2400" dirty="0">
                <a:latin typeface="Times New Roman" panose="02020603050405020304" pitchFamily="18" charset="0"/>
              </a:rPr>
              <a:t>，为</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方便计 算可以行程</a:t>
            </a:r>
            <a:r>
              <a:rPr lang="en-US" altLang="zh-CN" sz="2400" dirty="0">
                <a:latin typeface="Times New Roman" panose="02020603050405020304" pitchFamily="18" charset="0"/>
              </a:rPr>
              <a:t>20</a:t>
            </a:r>
            <a:r>
              <a:rPr lang="zh-CN" altLang="en-US" sz="2400" dirty="0">
                <a:latin typeface="Times New Roman" panose="02020603050405020304" pitchFamily="18" charset="0"/>
              </a:rPr>
              <a:t>表移动</a:t>
            </a:r>
            <a:r>
              <a:rPr lang="en-US" altLang="zh-CN" sz="2400" dirty="0">
                <a:latin typeface="Times New Roman" panose="02020603050405020304" pitchFamily="18" charset="0"/>
              </a:rPr>
              <a:t>1mm</a:t>
            </a:r>
            <a:r>
              <a:rPr lang="zh-CN" altLang="en-US" sz="2400" dirty="0">
                <a:latin typeface="Times New Roman" panose="02020603050405020304" pitchFamily="18" charset="0"/>
              </a:rPr>
              <a:t>进行计算，此时小拖板移动的是</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斜线但误差较小可以忽略不计。</a:t>
            </a:r>
            <a:endParaRPr lang="zh-CN" altLang="en-US" sz="2400" dirty="0">
              <a:latin typeface="Times New Roman" panose="02020603050405020304" pitchFamily="18" charset="0"/>
            </a:endParaRPr>
          </a:p>
        </p:txBody>
      </p:sp>
      <p:graphicFrame>
        <p:nvGraphicFramePr>
          <p:cNvPr id="205833" name="Object 9"/>
          <p:cNvGraphicFramePr/>
          <p:nvPr/>
        </p:nvGraphicFramePr>
        <p:xfrm>
          <a:off x="3124200" y="3581400"/>
          <a:ext cx="1828800" cy="736600"/>
        </p:xfrm>
        <a:graphic>
          <a:graphicData uri="http://schemas.openxmlformats.org/presentationml/2006/ole">
            <mc:AlternateContent xmlns:mc="http://schemas.openxmlformats.org/markup-compatibility/2006">
              <mc:Choice xmlns:v="urn:schemas-microsoft-com:vml" Requires="v">
                <p:oleObj spid="_x0000_s3092" name="" r:id="rId3" imgW="977265" imgH="393700" progId="Equation.3">
                  <p:embed/>
                </p:oleObj>
              </mc:Choice>
              <mc:Fallback>
                <p:oleObj name="" r:id="rId3" imgW="977265" imgH="393700" progId="Equation.3">
                  <p:embed/>
                  <p:pic>
                    <p:nvPicPr>
                      <p:cNvPr id="0" name="图片 3091"/>
                      <p:cNvPicPr/>
                      <p:nvPr/>
                    </p:nvPicPr>
                    <p:blipFill>
                      <a:blip r:embed="rId4"/>
                      <a:stretch>
                        <a:fillRect/>
                      </a:stretch>
                    </p:blipFill>
                    <p:spPr>
                      <a:xfrm>
                        <a:off x="3124200" y="3581400"/>
                        <a:ext cx="1828800" cy="736600"/>
                      </a:xfrm>
                      <a:prstGeom prst="rect">
                        <a:avLst/>
                      </a:prstGeom>
                      <a:noFill/>
                      <a:ln w="38100">
                        <a:noFill/>
                        <a:miter/>
                      </a:ln>
                    </p:spPr>
                  </p:pic>
                </p:oleObj>
              </mc:Fallback>
            </mc:AlternateContent>
          </a:graphicData>
        </a:graphic>
      </p:graphicFrame>
      <p:sp>
        <p:nvSpPr>
          <p:cNvPr id="8202" name="Rectangle 11"/>
          <p:cNvSpPr/>
          <p:nvPr/>
        </p:nvSpPr>
        <p:spPr>
          <a:xfrm>
            <a:off x="-114300" y="714375"/>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205836" name="Picture 12"/>
          <p:cNvPicPr>
            <a:picLocks noChangeAspect="1"/>
          </p:cNvPicPr>
          <p:nvPr/>
        </p:nvPicPr>
        <p:blipFill>
          <a:blip r:embed="rId5">
            <a:clrChange>
              <a:clrFrom>
                <a:srgbClr val="FFFFFF"/>
              </a:clrFrom>
              <a:clrTo>
                <a:srgbClr val="FFFFFF">
                  <a:alpha val="0"/>
                </a:srgbClr>
              </a:clrTo>
            </a:clrChange>
          </a:blip>
          <a:stretch>
            <a:fillRect/>
          </a:stretch>
        </p:blipFill>
        <p:spPr>
          <a:xfrm>
            <a:off x="228600" y="685800"/>
            <a:ext cx="3657600" cy="2133600"/>
          </a:xfrm>
          <a:prstGeom prst="rect">
            <a:avLst/>
          </a:prstGeom>
          <a:noFill/>
          <a:ln w="9525">
            <a:noFill/>
          </a:ln>
        </p:spPr>
      </p:pic>
      <p:pic>
        <p:nvPicPr>
          <p:cNvPr id="205837" name="Picture 13"/>
          <p:cNvPicPr>
            <a:picLocks noChangeAspect="1"/>
          </p:cNvPicPr>
          <p:nvPr/>
        </p:nvPicPr>
        <p:blipFill>
          <a:blip r:embed="rId6">
            <a:clrChange>
              <a:clrFrom>
                <a:srgbClr val="FFFFFF"/>
              </a:clrFrom>
              <a:clrTo>
                <a:srgbClr val="FFFFFF">
                  <a:alpha val="0"/>
                </a:srgbClr>
              </a:clrTo>
            </a:clrChange>
          </a:blip>
          <a:stretch>
            <a:fillRect/>
          </a:stretch>
        </p:blipFill>
        <p:spPr>
          <a:xfrm>
            <a:off x="3581400" y="838200"/>
            <a:ext cx="3657600" cy="1874838"/>
          </a:xfrm>
          <a:prstGeom prst="rect">
            <a:avLst/>
          </a:prstGeom>
          <a:noFill/>
          <a:ln w="9525">
            <a:noFill/>
          </a:ln>
        </p:spPr>
      </p:pic>
      <p:pic>
        <p:nvPicPr>
          <p:cNvPr id="8205" name="Picture 14" descr="后退">
            <a:hlinkClick r:id="" action="ppaction://hlinkshowjump?jump=previousslide"/>
          </p:cNvPr>
          <p:cNvPicPr>
            <a:picLocks noChangeAspect="1"/>
          </p:cNvPicPr>
          <p:nvPr/>
        </p:nvPicPr>
        <p:blipFill>
          <a:blip r:embed="rId7"/>
          <a:stretch>
            <a:fillRect/>
          </a:stretch>
        </p:blipFill>
        <p:spPr>
          <a:xfrm>
            <a:off x="6916738" y="6364288"/>
            <a:ext cx="1039812" cy="520700"/>
          </a:xfrm>
          <a:prstGeom prst="rect">
            <a:avLst/>
          </a:prstGeom>
          <a:noFill/>
          <a:ln w="9525">
            <a:noFill/>
          </a:ln>
        </p:spPr>
      </p:pic>
      <p:pic>
        <p:nvPicPr>
          <p:cNvPr id="8206" name="Picture 15" descr="目录">
            <a:hlinkClick r:id="rId8" action="ppaction://hlinksldjump"/>
          </p:cNvPr>
          <p:cNvPicPr>
            <a:picLocks noChangeAspect="1"/>
          </p:cNvPicPr>
          <p:nvPr/>
        </p:nvPicPr>
        <p:blipFill>
          <a:blip r:embed="rId9"/>
          <a:stretch>
            <a:fillRect/>
          </a:stretch>
        </p:blipFill>
        <p:spPr>
          <a:xfrm>
            <a:off x="3603625" y="6364288"/>
            <a:ext cx="1039813" cy="520700"/>
          </a:xfrm>
          <a:prstGeom prst="rect">
            <a:avLst/>
          </a:prstGeom>
          <a:noFill/>
          <a:ln w="9525">
            <a:noFill/>
          </a:ln>
        </p:spPr>
      </p:pic>
      <p:pic>
        <p:nvPicPr>
          <p:cNvPr id="8207" name="Picture 16" descr="上一页">
            <a:hlinkClick r:id="" action="ppaction://hlinkshowjump?jump=previousslide"/>
          </p:cNvPr>
          <p:cNvPicPr>
            <a:picLocks noChangeAspect="1"/>
          </p:cNvPicPr>
          <p:nvPr/>
        </p:nvPicPr>
        <p:blipFill>
          <a:blip r:embed="rId10"/>
          <a:stretch>
            <a:fillRect/>
          </a:stretch>
        </p:blipFill>
        <p:spPr>
          <a:xfrm>
            <a:off x="4684713" y="6364288"/>
            <a:ext cx="1039812" cy="520700"/>
          </a:xfrm>
          <a:prstGeom prst="rect">
            <a:avLst/>
          </a:prstGeom>
          <a:noFill/>
          <a:ln w="9525">
            <a:noFill/>
          </a:ln>
        </p:spPr>
      </p:pic>
      <p:pic>
        <p:nvPicPr>
          <p:cNvPr id="8208" name="Picture 17" descr="退出">
            <a:hlinkClick r:id="" action="ppaction://hlinkshowjump?jump=endshow"/>
          </p:cNvPr>
          <p:cNvPicPr>
            <a:picLocks noChangeAspect="1"/>
          </p:cNvPicPr>
          <p:nvPr/>
        </p:nvPicPr>
        <p:blipFill>
          <a:blip r:embed="rId11"/>
          <a:stretch>
            <a:fillRect/>
          </a:stretch>
        </p:blipFill>
        <p:spPr>
          <a:xfrm>
            <a:off x="8027988" y="6364288"/>
            <a:ext cx="1039812" cy="520700"/>
          </a:xfrm>
          <a:prstGeom prst="rect">
            <a:avLst/>
          </a:prstGeom>
          <a:noFill/>
          <a:ln w="9525">
            <a:noFill/>
          </a:ln>
        </p:spPr>
      </p:pic>
      <p:pic>
        <p:nvPicPr>
          <p:cNvPr id="8209" name="Picture 18" descr="下一页">
            <a:hlinkClick r:id="" action="ppaction://hlinkshowjump?jump=nextslide"/>
          </p:cNvPr>
          <p:cNvPicPr>
            <a:picLocks noChangeAspect="1"/>
          </p:cNvPicPr>
          <p:nvPr/>
        </p:nvPicPr>
        <p:blipFill>
          <a:blip r:embed="rId12"/>
          <a:stretch>
            <a:fillRect/>
          </a:stretch>
        </p:blipFill>
        <p:spPr>
          <a:xfrm>
            <a:off x="5795963" y="6364288"/>
            <a:ext cx="1039812" cy="520700"/>
          </a:xfrm>
          <a:prstGeom prst="rect">
            <a:avLst/>
          </a:prstGeom>
          <a:noFill/>
          <a:ln w="9525">
            <a:noFill/>
          </a:ln>
        </p:spPr>
      </p:pic>
      <p:pic>
        <p:nvPicPr>
          <p:cNvPr id="8210" name="Picture 19" descr="主页">
            <a:hlinkClick r:id="" action="ppaction://hlinkshowjump?jump=firstslide"/>
          </p:cNvPr>
          <p:cNvPicPr>
            <a:picLocks noChangeAspect="1"/>
          </p:cNvPicPr>
          <p:nvPr/>
        </p:nvPicPr>
        <p:blipFill>
          <a:blip r:embed="rId13"/>
          <a:stretch>
            <a:fillRect/>
          </a:stretch>
        </p:blipFill>
        <p:spPr>
          <a:xfrm>
            <a:off x="2522538" y="6364288"/>
            <a:ext cx="1041400" cy="520700"/>
          </a:xfrm>
          <a:prstGeom prst="rect">
            <a:avLst/>
          </a:prstGeom>
          <a:noFill/>
          <a:ln w="9525">
            <a:noFill/>
          </a:ln>
        </p:spPr>
      </p:pic>
      <p:sp>
        <p:nvSpPr>
          <p:cNvPr id="8211" name="Text Box 20"/>
          <p:cNvSpPr txBox="1"/>
          <p:nvPr/>
        </p:nvSpPr>
        <p:spPr>
          <a:xfrm>
            <a:off x="0" y="2819400"/>
            <a:ext cx="8305800" cy="822325"/>
          </a:xfrm>
          <a:prstGeom prst="rect">
            <a:avLst/>
          </a:prstGeom>
          <a:noFill/>
          <a:ln w="9525">
            <a:noFill/>
          </a:ln>
        </p:spPr>
        <p:txBody>
          <a:bodyPr>
            <a:spAutoFit/>
          </a:bodyPr>
          <a:p>
            <a:pPr eaLnBrk="1" hangingPunct="1"/>
            <a:r>
              <a:rPr lang="zh-CN" altLang="en-US" sz="2400" dirty="0">
                <a:latin typeface="Times New Roman" panose="02020603050405020304" pitchFamily="18" charset="0"/>
              </a:rPr>
              <a:t> </a:t>
            </a:r>
            <a:r>
              <a:rPr lang="zh-CN" altLang="en-US" sz="2400" dirty="0">
                <a:solidFill>
                  <a:schemeClr val="tx2"/>
                </a:solidFill>
                <a:latin typeface="Times New Roman" panose="02020603050405020304" pitchFamily="18" charset="0"/>
              </a:rPr>
              <a:t>用转动小拖板法车锥度，找出圆锥母线和车床轴线的夹角，</a:t>
            </a:r>
            <a:endParaRPr lang="zh-CN" altLang="en-US" sz="2400" dirty="0">
              <a:solidFill>
                <a:schemeClr val="tx2"/>
              </a:solidFill>
              <a:latin typeface="Times New Roman" panose="02020603050405020304" pitchFamily="18" charset="0"/>
            </a:endParaRPr>
          </a:p>
          <a:p>
            <a:pPr eaLnBrk="1" hangingPunct="1"/>
            <a:r>
              <a:rPr lang="zh-CN" altLang="en-US" sz="2400" dirty="0">
                <a:solidFill>
                  <a:schemeClr val="tx2"/>
                </a:solidFill>
                <a:latin typeface="Times New Roman" panose="02020603050405020304" pitchFamily="18" charset="0"/>
              </a:rPr>
              <a:t> 夹角的大小就是圆锥半角。</a:t>
            </a:r>
            <a:endParaRPr lang="zh-CN" altLang="en-US" sz="2400" dirty="0">
              <a:latin typeface="Times New Roman" panose="02020603050405020304" pitchFamily="18" charset="0"/>
            </a:endParaRPr>
          </a:p>
        </p:txBody>
      </p:sp>
      <p:pic>
        <p:nvPicPr>
          <p:cNvPr id="3" name="图片 2" descr="图片1"/>
          <p:cNvPicPr>
            <a:picLocks noChangeAspect="1"/>
          </p:cNvPicPr>
          <p:nvPr/>
        </p:nvPicPr>
        <p:blipFill>
          <a:blip r:embed="rId14"/>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836"/>
                                        </p:tgtEl>
                                        <p:attrNameLst>
                                          <p:attrName>style.visibility</p:attrName>
                                        </p:attrNameLst>
                                      </p:cBhvr>
                                      <p:to>
                                        <p:strVal val="visible"/>
                                      </p:to>
                                    </p:set>
                                    <p:animEffect transition="in" filter="randombar(horizontal)">
                                      <p:cBhvr>
                                        <p:cTn id="7" dur="500"/>
                                        <p:tgtEl>
                                          <p:spTgt spid="20583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5837"/>
                                        </p:tgtEl>
                                        <p:attrNameLst>
                                          <p:attrName>style.visibility</p:attrName>
                                        </p:attrNameLst>
                                      </p:cBhvr>
                                      <p:to>
                                        <p:strVal val="visible"/>
                                      </p:to>
                                    </p:set>
                                    <p:animEffect transition="in" filter="randombar(horizontal)">
                                      <p:cBhvr>
                                        <p:cTn id="12" dur="500"/>
                                        <p:tgtEl>
                                          <p:spTgt spid="20583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05832"/>
                                        </p:tgtEl>
                                        <p:attrNameLst>
                                          <p:attrName>style.visibility</p:attrName>
                                        </p:attrNameLst>
                                      </p:cBhvr>
                                      <p:to>
                                        <p:strVal val="visible"/>
                                      </p:to>
                                    </p:set>
                                    <p:animEffect transition="in" filter="strips(downLeft)">
                                      <p:cBhvr>
                                        <p:cTn id="17" dur="1000"/>
                                        <p:tgtEl>
                                          <p:spTgt spid="205832"/>
                                        </p:tgtEl>
                                      </p:cBhvr>
                                    </p:animEffect>
                                  </p:childTnLst>
                                </p:cTn>
                              </p:par>
                            </p:childTnLst>
                          </p:cTn>
                        </p:par>
                        <p:par>
                          <p:cTn id="18" fill="hold">
                            <p:stCondLst>
                              <p:cond delay="1000"/>
                            </p:stCondLst>
                            <p:childTnLst>
                              <p:par>
                                <p:cTn id="19" presetID="18" presetClass="entr" presetSubtype="12" fill="hold" nodeType="afterEffect">
                                  <p:stCondLst>
                                    <p:cond delay="0"/>
                                  </p:stCondLst>
                                  <p:childTnLst>
                                    <p:set>
                                      <p:cBhvr>
                                        <p:cTn id="20" dur="1" fill="hold">
                                          <p:stCondLst>
                                            <p:cond delay="0"/>
                                          </p:stCondLst>
                                        </p:cTn>
                                        <p:tgtEl>
                                          <p:spTgt spid="205833"/>
                                        </p:tgtEl>
                                        <p:attrNameLst>
                                          <p:attrName>style.visibility</p:attrName>
                                        </p:attrNameLst>
                                      </p:cBhvr>
                                      <p:to>
                                        <p:strVal val="visible"/>
                                      </p:to>
                                    </p:set>
                                    <p:animEffect transition="in" filter="strips(downLeft)">
                                      <p:cBhvr>
                                        <p:cTn id="21" dur="500"/>
                                        <p:tgtEl>
                                          <p:spTgt spid="205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601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206852" name="Text Box 4"/>
          <p:cNvSpPr txBox="1"/>
          <p:nvPr/>
        </p:nvSpPr>
        <p:spPr>
          <a:xfrm>
            <a:off x="152400" y="914400"/>
            <a:ext cx="3841750" cy="579438"/>
          </a:xfrm>
          <a:prstGeom prst="rect">
            <a:avLst/>
          </a:prstGeom>
          <a:noFill/>
          <a:ln w="9525">
            <a:noFill/>
          </a:ln>
        </p:spPr>
        <p:txBody>
          <a:bodyPr wrap="none">
            <a:spAutoFit/>
          </a:bodyPr>
          <a:p>
            <a:pPr marL="457200" indent="-457200" eaLnBrk="1" hangingPunct="1"/>
            <a:r>
              <a:rPr lang="zh-CN" altLang="en-US" sz="3200" dirty="0">
                <a:latin typeface="Times New Roman" panose="02020603050405020304" pitchFamily="18" charset="0"/>
                <a:ea typeface="黑体" panose="02010609060101010101" pitchFamily="2" charset="-122"/>
              </a:rPr>
              <a:t>控制切削深度的方法</a:t>
            </a:r>
            <a:endParaRPr lang="en-US" altLang="zh-CN" sz="3200" dirty="0">
              <a:latin typeface="Times New Roman" panose="02020603050405020304" pitchFamily="18" charset="0"/>
              <a:ea typeface="黑体" panose="02010609060101010101" pitchFamily="2" charset="-122"/>
            </a:endParaRPr>
          </a:p>
        </p:txBody>
      </p:sp>
      <p:sp>
        <p:nvSpPr>
          <p:cNvPr id="86021" name="Text Box 5"/>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86022" name="Text Box 6"/>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06855" name="Rectangle 7"/>
          <p:cNvSpPr>
            <a:spLocks noChangeArrowheads="1"/>
          </p:cNvSpPr>
          <p:nvPr/>
        </p:nvSpPr>
        <p:spPr bwMode="auto">
          <a:xfrm>
            <a:off x="914400" y="3886200"/>
            <a:ext cx="7239000" cy="1981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使用圆锥量规检验工件尺寸，如果界限刻线或阶台面中心， 和工件端面间还相差一个长度</a:t>
            </a:r>
            <a:r>
              <a:rPr kumimoji="0" lang="en-US" altLang="zh-CN"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a:t>
            </a:r>
            <a:r>
              <a:rPr kumimoji="0" lang="zh-CN" alt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可取下圆锥量规，调整车刀刀尖轻轻触及于小端端面与圆锥交界处，中拖板刻度不变，向后移动小拖板，在进大拖板刻度将车刀重新与工件端面轻触。虽然并未移动中滑板，但由于小滑板已沿圆锥素线方向移动了一定距离，故车刀相对于轴线也有了相应的位移。</a:t>
            </a:r>
            <a:endParaRPr kumimoji="0" lang="en-US" altLang="zh-CN"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206857" name="Rectangle 9"/>
          <p:cNvSpPr/>
          <p:nvPr/>
        </p:nvSpPr>
        <p:spPr>
          <a:xfrm>
            <a:off x="990600" y="2133600"/>
            <a:ext cx="5981700" cy="1127125"/>
          </a:xfrm>
          <a:prstGeom prst="rect">
            <a:avLst/>
          </a:prstGeom>
          <a:noFill/>
          <a:ln w="9525">
            <a:noFill/>
          </a:ln>
        </p:spPr>
        <p:txBody>
          <a:bodyPr wrap="none">
            <a:spAutoFit/>
          </a:bodyPr>
          <a:p>
            <a:pPr marL="342900" indent="-342900" eaLnBrk="1" hangingPunct="1">
              <a:spcBef>
                <a:spcPct val="20000"/>
              </a:spcBef>
            </a:pPr>
            <a:r>
              <a:rPr lang="zh-CN" altLang="en-US" sz="2000" dirty="0">
                <a:solidFill>
                  <a:srgbClr val="000000"/>
                </a:solidFill>
                <a:latin typeface="Times New Roman" panose="02020603050405020304" pitchFamily="18" charset="0"/>
              </a:rPr>
              <a:t>        当外圆锥的尺寸较大或内圆锥的尺寸较小，</a:t>
            </a:r>
            <a:endParaRPr lang="zh-CN" altLang="en-US" sz="2000" dirty="0">
              <a:solidFill>
                <a:srgbClr val="000000"/>
              </a:solidFill>
              <a:latin typeface="Times New Roman" panose="02020603050405020304" pitchFamily="18" charset="0"/>
            </a:endParaRPr>
          </a:p>
          <a:p>
            <a:pPr marL="342900" indent="-342900" eaLnBrk="1" hangingPunct="1">
              <a:spcBef>
                <a:spcPct val="20000"/>
              </a:spcBef>
            </a:pPr>
            <a:r>
              <a:rPr lang="zh-CN" altLang="en-US" sz="2000" dirty="0">
                <a:solidFill>
                  <a:srgbClr val="000000"/>
                </a:solidFill>
                <a:latin typeface="Times New Roman" panose="02020603050405020304" pitchFamily="18" charset="0"/>
              </a:rPr>
              <a:t>        表现在长度上还相差一个</a:t>
            </a:r>
            <a:r>
              <a:rPr lang="en-US" altLang="zh-CN" sz="2000" dirty="0">
                <a:solidFill>
                  <a:srgbClr val="000000"/>
                </a:solidFill>
                <a:latin typeface="Times New Roman" panose="02020603050405020304" pitchFamily="18" charset="0"/>
              </a:rPr>
              <a:t>a</a:t>
            </a:r>
            <a:r>
              <a:rPr lang="zh-CN" altLang="en-US" sz="2000" dirty="0">
                <a:solidFill>
                  <a:srgbClr val="000000"/>
                </a:solidFill>
                <a:latin typeface="Times New Roman" panose="02020603050405020304" pitchFamily="18" charset="0"/>
              </a:rPr>
              <a:t>的距离切削深度</a:t>
            </a:r>
            <a:endParaRPr lang="zh-CN" altLang="en-US" sz="2000" dirty="0">
              <a:solidFill>
                <a:srgbClr val="000000"/>
              </a:solidFill>
              <a:latin typeface="Times New Roman" panose="02020603050405020304" pitchFamily="18" charset="0"/>
            </a:endParaRPr>
          </a:p>
          <a:p>
            <a:pPr marL="342900" indent="-342900" eaLnBrk="1" hangingPunct="1">
              <a:spcBef>
                <a:spcPct val="20000"/>
              </a:spcBef>
            </a:pPr>
            <a:r>
              <a:rPr lang="en-US" altLang="zh-CN" sz="2000" dirty="0">
                <a:solidFill>
                  <a:srgbClr val="000000"/>
                </a:solidFill>
                <a:latin typeface="Times New Roman" panose="02020603050405020304" pitchFamily="18" charset="0"/>
              </a:rPr>
              <a:t>        ap</a:t>
            </a:r>
            <a:r>
              <a:rPr lang="zh-CN" altLang="en-US" sz="2000" dirty="0">
                <a:solidFill>
                  <a:srgbClr val="000000"/>
                </a:solidFill>
                <a:latin typeface="Times New Roman" panose="02020603050405020304" pitchFamily="18" charset="0"/>
              </a:rPr>
              <a:t>可用下列公式计算</a:t>
            </a:r>
            <a:r>
              <a:rPr lang="en-US" altLang="zh-CN" sz="2000" dirty="0">
                <a:solidFill>
                  <a:srgbClr val="000000"/>
                </a:solidFill>
                <a:latin typeface="Times New Roman" panose="02020603050405020304" pitchFamily="18" charset="0"/>
              </a:rPr>
              <a:t>Ap=a tg   (mm)</a:t>
            </a:r>
            <a:r>
              <a:rPr lang="zh-CN" altLang="en-US" sz="2000" dirty="0">
                <a:solidFill>
                  <a:srgbClr val="000000"/>
                </a:solidFill>
                <a:latin typeface="Times New Roman" panose="02020603050405020304" pitchFamily="18" charset="0"/>
              </a:rPr>
              <a:t>或</a:t>
            </a:r>
            <a:r>
              <a:rPr lang="en-US" altLang="zh-CN" sz="2000" dirty="0">
                <a:solidFill>
                  <a:srgbClr val="000000"/>
                </a:solidFill>
                <a:latin typeface="Times New Roman" panose="02020603050405020304" pitchFamily="18" charset="0"/>
              </a:rPr>
              <a:t>ap=a  (mm)</a:t>
            </a:r>
            <a:endParaRPr lang="zh-CN" altLang="en-US" sz="2000" dirty="0">
              <a:solidFill>
                <a:srgbClr val="000000"/>
              </a:solidFill>
              <a:latin typeface="Times New Roman" panose="02020603050405020304" pitchFamily="18" charset="0"/>
            </a:endParaRPr>
          </a:p>
        </p:txBody>
      </p:sp>
      <p:sp>
        <p:nvSpPr>
          <p:cNvPr id="206858" name="Rectangle 10"/>
          <p:cNvSpPr/>
          <p:nvPr/>
        </p:nvSpPr>
        <p:spPr>
          <a:xfrm>
            <a:off x="533400" y="1625600"/>
            <a:ext cx="2505075" cy="519113"/>
          </a:xfrm>
          <a:prstGeom prst="rect">
            <a:avLst/>
          </a:prstGeom>
          <a:noFill/>
          <a:ln w="9525">
            <a:noFill/>
          </a:ln>
        </p:spPr>
        <p:txBody>
          <a:bodyPr wrap="none">
            <a:spAutoFit/>
          </a:bodyPr>
          <a:p>
            <a:pPr marL="342900" indent="-342900" eaLnBrk="1" hangingPunct="1">
              <a:spcBef>
                <a:spcPct val="20000"/>
              </a:spcBef>
            </a:pPr>
            <a:r>
              <a:rPr lang="zh-CN" altLang="zh-CN" sz="2800" b="1" dirty="0">
                <a:solidFill>
                  <a:schemeClr val="tx2"/>
                </a:solidFill>
                <a:latin typeface="Times New Roman" panose="02020603050405020304" pitchFamily="18" charset="0"/>
              </a:rPr>
              <a:t>（</a:t>
            </a:r>
            <a:r>
              <a:rPr lang="en-US" altLang="zh-CN" sz="2800" b="1" dirty="0">
                <a:solidFill>
                  <a:schemeClr val="tx2"/>
                </a:solidFill>
                <a:latin typeface="Times New Roman" panose="02020603050405020304" pitchFamily="18" charset="0"/>
              </a:rPr>
              <a:t>1</a:t>
            </a:r>
            <a:r>
              <a:rPr lang="zh-CN" altLang="en-US" sz="2800" b="1" dirty="0">
                <a:solidFill>
                  <a:schemeClr val="tx2"/>
                </a:solidFill>
                <a:latin typeface="Times New Roman" panose="02020603050405020304" pitchFamily="18" charset="0"/>
              </a:rPr>
              <a:t>）计算法：</a:t>
            </a:r>
            <a:endParaRPr lang="zh-CN" altLang="en-US" sz="2800" b="1" dirty="0">
              <a:solidFill>
                <a:schemeClr val="tx2"/>
              </a:solidFill>
              <a:latin typeface="Times New Roman" panose="02020603050405020304" pitchFamily="18" charset="0"/>
            </a:endParaRPr>
          </a:p>
        </p:txBody>
      </p:sp>
      <p:pic>
        <p:nvPicPr>
          <p:cNvPr id="86027" name="Picture 11"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86028" name="Picture 12"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86029" name="Picture 13"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86030" name="Picture 14"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86031" name="Picture 15"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86032" name="Picture 16"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206865" name="Text Box 17"/>
          <p:cNvSpPr txBox="1">
            <a:spLocks noChangeArrowheads="1"/>
          </p:cNvSpPr>
          <p:nvPr/>
        </p:nvSpPr>
        <p:spPr bwMode="auto">
          <a:xfrm>
            <a:off x="533400" y="3505200"/>
            <a:ext cx="2895600" cy="457200"/>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zh-CN" altLang="en-US" sz="2400" b="1"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2400" b="1"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a:t>
            </a:r>
            <a:r>
              <a:rPr kumimoji="0" lang="zh-CN" altLang="en-US" sz="2400" b="1"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）移动床鞍法：</a:t>
            </a:r>
            <a:endParaRPr kumimoji="0" lang="zh-CN" altLang="en-US" sz="2400"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iterate type="lt">
                                    <p:tmPct val="0"/>
                                  </p:iterate>
                                  <p:childTnLst>
                                    <p:set>
                                      <p:cBhvr>
                                        <p:cTn id="6" dur="1" fill="hold">
                                          <p:stCondLst>
                                            <p:cond delay="0"/>
                                          </p:stCondLst>
                                        </p:cTn>
                                        <p:tgtEl>
                                          <p:spTgt spid="206852">
                                            <p:txEl>
                                              <p:charRg st="0" end="10"/>
                                            </p:txEl>
                                          </p:spTgt>
                                        </p:tgtEl>
                                        <p:attrNameLst>
                                          <p:attrName>style.visibility</p:attrName>
                                        </p:attrNameLst>
                                      </p:cBhvr>
                                      <p:to>
                                        <p:strVal val="visible"/>
                                      </p:to>
                                    </p:set>
                                    <p:animEffect transition="in" filter="randombar(horizontal)">
                                      <p:cBhvr>
                                        <p:cTn id="7" dur="500"/>
                                        <p:tgtEl>
                                          <p:spTgt spid="206852">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206857">
                                            <p:txEl>
                                              <p:charRg st="0" end="28"/>
                                            </p:txEl>
                                          </p:spTgt>
                                        </p:tgtEl>
                                        <p:attrNameLst>
                                          <p:attrName>style.visibility</p:attrName>
                                        </p:attrNameLst>
                                      </p:cBhvr>
                                      <p:to>
                                        <p:strVal val="visible"/>
                                      </p:to>
                                    </p:set>
                                    <p:animEffect transition="in" filter="barn(inHorizontal)">
                                      <p:cBhvr>
                                        <p:cTn id="12" dur="500"/>
                                        <p:tgtEl>
                                          <p:spTgt spid="206857">
                                            <p:txEl>
                                              <p:charRg st="0" end="28"/>
                                            </p:txEl>
                                          </p:spTgt>
                                        </p:tgtEl>
                                      </p:cBhvr>
                                    </p:animEffect>
                                  </p:childTnLst>
                                </p:cTn>
                              </p:par>
                              <p:par>
                                <p:cTn id="13" presetID="16" presetClass="entr" presetSubtype="26" fill="hold" nodeType="withEffect">
                                  <p:stCondLst>
                                    <p:cond delay="0"/>
                                  </p:stCondLst>
                                  <p:childTnLst>
                                    <p:set>
                                      <p:cBhvr>
                                        <p:cTn id="14" dur="1" fill="hold">
                                          <p:stCondLst>
                                            <p:cond delay="0"/>
                                          </p:stCondLst>
                                        </p:cTn>
                                        <p:tgtEl>
                                          <p:spTgt spid="206857">
                                            <p:txEl>
                                              <p:charRg st="28" end="56"/>
                                            </p:txEl>
                                          </p:spTgt>
                                        </p:tgtEl>
                                        <p:attrNameLst>
                                          <p:attrName>style.visibility</p:attrName>
                                        </p:attrNameLst>
                                      </p:cBhvr>
                                      <p:to>
                                        <p:strVal val="visible"/>
                                      </p:to>
                                    </p:set>
                                    <p:animEffect transition="in" filter="barn(inHorizontal)">
                                      <p:cBhvr>
                                        <p:cTn id="15" dur="500"/>
                                        <p:tgtEl>
                                          <p:spTgt spid="206857">
                                            <p:txEl>
                                              <p:charRg st="28" end="56"/>
                                            </p:txEl>
                                          </p:spTgt>
                                        </p:tgtEl>
                                      </p:cBhvr>
                                    </p:animEffect>
                                  </p:childTnLst>
                                </p:cTn>
                              </p:par>
                              <p:par>
                                <p:cTn id="16" presetID="16" presetClass="entr" presetSubtype="26" fill="hold" nodeType="withEffect">
                                  <p:stCondLst>
                                    <p:cond delay="0"/>
                                  </p:stCondLst>
                                  <p:childTnLst>
                                    <p:set>
                                      <p:cBhvr>
                                        <p:cTn id="17" dur="1" fill="hold">
                                          <p:stCondLst>
                                            <p:cond delay="0"/>
                                          </p:stCondLst>
                                        </p:cTn>
                                        <p:tgtEl>
                                          <p:spTgt spid="206857">
                                            <p:txEl>
                                              <p:charRg st="56" end="100"/>
                                            </p:txEl>
                                          </p:spTgt>
                                        </p:tgtEl>
                                        <p:attrNameLst>
                                          <p:attrName>style.visibility</p:attrName>
                                        </p:attrNameLst>
                                      </p:cBhvr>
                                      <p:to>
                                        <p:strVal val="visible"/>
                                      </p:to>
                                    </p:set>
                                    <p:animEffect transition="in" filter="barn(inHorizontal)">
                                      <p:cBhvr>
                                        <p:cTn id="18" dur="500"/>
                                        <p:tgtEl>
                                          <p:spTgt spid="206857">
                                            <p:txEl>
                                              <p:charRg st="56" end="100"/>
                                            </p:txEl>
                                          </p:spTgt>
                                        </p:tgtEl>
                                      </p:cBhvr>
                                    </p:animEffect>
                                  </p:childTnLst>
                                </p:cTn>
                              </p:par>
                              <p:par>
                                <p:cTn id="19" presetID="53" presetClass="entr" presetSubtype="16" fill="hold" nodeType="withEffect">
                                  <p:stCondLst>
                                    <p:cond delay="0"/>
                                  </p:stCondLst>
                                  <p:childTnLst>
                                    <p:set>
                                      <p:cBhvr>
                                        <p:cTn id="20" dur="1" fill="hold">
                                          <p:stCondLst>
                                            <p:cond delay="0"/>
                                          </p:stCondLst>
                                        </p:cTn>
                                        <p:tgtEl>
                                          <p:spTgt spid="206858">
                                            <p:txEl>
                                              <p:charRg st="0" end="8"/>
                                            </p:txEl>
                                          </p:spTgt>
                                        </p:tgtEl>
                                        <p:attrNameLst>
                                          <p:attrName>style.visibility</p:attrName>
                                        </p:attrNameLst>
                                      </p:cBhvr>
                                      <p:to>
                                        <p:strVal val="visible"/>
                                      </p:to>
                                    </p:set>
                                    <p:anim calcmode="lin" valueType="num">
                                      <p:cBhvr>
                                        <p:cTn id="21" dur="500" fill="hold"/>
                                        <p:tgtEl>
                                          <p:spTgt spid="206858">
                                            <p:txEl>
                                              <p:charRg st="0" end="8"/>
                                            </p:txEl>
                                          </p:spTgt>
                                        </p:tgtEl>
                                        <p:attrNameLst>
                                          <p:attrName>ppt_w</p:attrName>
                                        </p:attrNameLst>
                                      </p:cBhvr>
                                      <p:tavLst>
                                        <p:tav tm="0">
                                          <p:val>
                                            <p:fltVal val="0.000000"/>
                                          </p:val>
                                        </p:tav>
                                        <p:tav tm="100000">
                                          <p:val>
                                            <p:strVal val="#ppt_w"/>
                                          </p:val>
                                        </p:tav>
                                      </p:tavLst>
                                    </p:anim>
                                    <p:anim calcmode="lin" valueType="num">
                                      <p:cBhvr>
                                        <p:cTn id="22" dur="500" fill="hold"/>
                                        <p:tgtEl>
                                          <p:spTgt spid="206858">
                                            <p:txEl>
                                              <p:charRg st="0" end="8"/>
                                            </p:txEl>
                                          </p:spTgt>
                                        </p:tgtEl>
                                        <p:attrNameLst>
                                          <p:attrName>ppt_h</p:attrName>
                                        </p:attrNameLst>
                                      </p:cBhvr>
                                      <p:tavLst>
                                        <p:tav tm="0">
                                          <p:val>
                                            <p:fltVal val="0.000000"/>
                                          </p:val>
                                        </p:tav>
                                        <p:tav tm="100000">
                                          <p:val>
                                            <p:strVal val="#ppt_h"/>
                                          </p:val>
                                        </p:tav>
                                      </p:tavLst>
                                    </p:anim>
                                    <p:animEffect transition="in" filter="fade">
                                      <p:cBhvr>
                                        <p:cTn id="23" dur="500"/>
                                        <p:tgtEl>
                                          <p:spTgt spid="206858">
                                            <p:txEl>
                                              <p:charRg st="0"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6855">
                                            <p:txEl>
                                              <p:charRg st="0" end="158"/>
                                            </p:txEl>
                                          </p:spTgt>
                                        </p:tgtEl>
                                        <p:attrNameLst>
                                          <p:attrName>style.visibility</p:attrName>
                                        </p:attrNameLst>
                                      </p:cBhvr>
                                      <p:to>
                                        <p:strVal val="visible"/>
                                      </p:to>
                                    </p:set>
                                    <p:anim calcmode="lin" valueType="num">
                                      <p:cBhvr>
                                        <p:cTn id="28" dur="500" fill="hold"/>
                                        <p:tgtEl>
                                          <p:spTgt spid="206855">
                                            <p:txEl>
                                              <p:charRg st="0" end="158"/>
                                            </p:txEl>
                                          </p:spTgt>
                                        </p:tgtEl>
                                        <p:attrNameLst>
                                          <p:attrName>ppt_w</p:attrName>
                                        </p:attrNameLst>
                                      </p:cBhvr>
                                      <p:tavLst>
                                        <p:tav tm="0">
                                          <p:val>
                                            <p:fltVal val="0.000000"/>
                                          </p:val>
                                        </p:tav>
                                        <p:tav tm="100000">
                                          <p:val>
                                            <p:strVal val="#ppt_w"/>
                                          </p:val>
                                        </p:tav>
                                      </p:tavLst>
                                    </p:anim>
                                    <p:anim calcmode="lin" valueType="num">
                                      <p:cBhvr>
                                        <p:cTn id="29" dur="500" fill="hold"/>
                                        <p:tgtEl>
                                          <p:spTgt spid="206855">
                                            <p:txEl>
                                              <p:charRg st="0" end="158"/>
                                            </p:txEl>
                                          </p:spTgt>
                                        </p:tgtEl>
                                        <p:attrNameLst>
                                          <p:attrName>ppt_h</p:attrName>
                                        </p:attrNameLst>
                                      </p:cBhvr>
                                      <p:tavLst>
                                        <p:tav tm="0">
                                          <p:val>
                                            <p:fltVal val="0.000000"/>
                                          </p:val>
                                        </p:tav>
                                        <p:tav tm="100000">
                                          <p:val>
                                            <p:strVal val="#ppt_h"/>
                                          </p:val>
                                        </p:tav>
                                      </p:tavLst>
                                    </p:anim>
                                    <p:animEffect transition="in" filter="fade">
                                      <p:cBhvr>
                                        <p:cTn id="30" dur="500"/>
                                        <p:tgtEl>
                                          <p:spTgt spid="206855">
                                            <p:txEl>
                                              <p:charRg st="0" end="15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7874" name="Picture 2"/>
          <p:cNvPicPr>
            <a:picLocks noChangeAspect="1"/>
          </p:cNvPicPr>
          <p:nvPr/>
        </p:nvPicPr>
        <p:blipFill>
          <a:blip r:embed="rId1">
            <a:clrChange>
              <a:clrFrom>
                <a:srgbClr val="FFFFFF"/>
              </a:clrFrom>
              <a:clrTo>
                <a:srgbClr val="FFFFFF">
                  <a:alpha val="0"/>
                </a:srgbClr>
              </a:clrTo>
            </a:clrChange>
          </a:blip>
          <a:stretch>
            <a:fillRect/>
          </a:stretch>
        </p:blipFill>
        <p:spPr>
          <a:xfrm>
            <a:off x="1143000" y="990600"/>
            <a:ext cx="6172200" cy="5119688"/>
          </a:xfrm>
          <a:prstGeom prst="rect">
            <a:avLst/>
          </a:prstGeom>
          <a:noFill/>
          <a:ln w="9525">
            <a:noFill/>
          </a:ln>
        </p:spPr>
      </p:pic>
      <p:pic>
        <p:nvPicPr>
          <p:cNvPr id="87044" name="Picture 4"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207878" name="Rectangle 6"/>
          <p:cNvSpPr>
            <a:spLocks noChangeArrowheads="1"/>
          </p:cNvSpPr>
          <p:nvPr/>
        </p:nvSpPr>
        <p:spPr bwMode="auto">
          <a:xfrm>
            <a:off x="990600" y="0"/>
            <a:ext cx="5867400" cy="533400"/>
          </a:xfrm>
          <a:prstGeom prst="rect">
            <a:avLst/>
          </a:prstGeom>
          <a:noFill/>
          <a:ln w="9525">
            <a:noFill/>
            <a:miter lim="800000"/>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sng"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移动床鞍法控制尺寸图</a:t>
            </a:r>
            <a:endParaRPr kumimoji="0" lang="zh-CN" altLang="en-US" sz="3600" b="0" i="0" u="sng"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pic>
        <p:nvPicPr>
          <p:cNvPr id="87046" name="Picture 7"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87047" name="Picture 8"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87048" name="Picture 9"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87049" name="Picture 10"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87050" name="Picture 11"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87051" name="Picture 12"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3" name="图片 2" descr="图片1"/>
          <p:cNvPicPr>
            <a:picLocks noChangeAspect="1"/>
          </p:cNvPicPr>
          <p:nvPr/>
        </p:nvPicPr>
        <p:blipFill>
          <a:blip r:embed="rId10"/>
          <a:stretch>
            <a:fillRect/>
          </a:stretch>
        </p:blipFill>
        <p:spPr>
          <a:xfrm>
            <a:off x="81267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07878"/>
                                        </p:tgtEl>
                                        <p:attrNameLst>
                                          <p:attrName>style.visibility</p:attrName>
                                        </p:attrNameLst>
                                      </p:cBhvr>
                                      <p:to>
                                        <p:strVal val="visible"/>
                                      </p:to>
                                    </p:set>
                                    <p:animEffect transition="in" filter="wedge">
                                      <p:cBhvr>
                                        <p:cTn id="7" dur="500"/>
                                        <p:tgtEl>
                                          <p:spTgt spid="207878"/>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07874"/>
                                        </p:tgtEl>
                                        <p:attrNameLst>
                                          <p:attrName>style.visibility</p:attrName>
                                        </p:attrNameLst>
                                      </p:cBhvr>
                                      <p:to>
                                        <p:strVal val="visible"/>
                                      </p:to>
                                    </p:set>
                                    <p:anim calcmode="lin" valueType="num">
                                      <p:cBhvr>
                                        <p:cTn id="12" dur="500" fill="hold"/>
                                        <p:tgtEl>
                                          <p:spTgt spid="207874"/>
                                        </p:tgtEl>
                                        <p:attrNameLst>
                                          <p:attrName>ppt_w</p:attrName>
                                        </p:attrNameLst>
                                      </p:cBhvr>
                                      <p:tavLst>
                                        <p:tav tm="0">
                                          <p:val>
                                            <p:fltVal val="0.000000"/>
                                          </p:val>
                                        </p:tav>
                                        <p:tav tm="100000">
                                          <p:val>
                                            <p:strVal val="#ppt_w"/>
                                          </p:val>
                                        </p:tav>
                                      </p:tavLst>
                                    </p:anim>
                                    <p:anim calcmode="lin" valueType="num">
                                      <p:cBhvr>
                                        <p:cTn id="13" dur="500" fill="hold"/>
                                        <p:tgtEl>
                                          <p:spTgt spid="2078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806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8067" name="Picture 4"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88068" name="Text Box 5"/>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88069" name="Text Box 6"/>
          <p:cNvSpPr txBox="1"/>
          <p:nvPr/>
        </p:nvSpPr>
        <p:spPr>
          <a:xfrm>
            <a:off x="0" y="2209800"/>
            <a:ext cx="8763000" cy="457200"/>
          </a:xfrm>
          <a:prstGeom prst="rect">
            <a:avLst/>
          </a:prstGeom>
          <a:noFill/>
          <a:ln w="9525">
            <a:noFill/>
          </a:ln>
        </p:spPr>
        <p:txBody>
          <a:bodyPr>
            <a:spAutoFit/>
          </a:bodyPr>
          <a:p>
            <a:pPr eaLnBrk="1" hangingPunct="1"/>
            <a:endParaRPr lang="zh-CN" altLang="en-US" sz="2400" dirty="0">
              <a:latin typeface="Arial" panose="020B0604020202020204" pitchFamily="34" charset="0"/>
              <a:ea typeface="仿宋_GB2312" pitchFamily="49" charset="-122"/>
            </a:endParaRPr>
          </a:p>
        </p:txBody>
      </p:sp>
      <p:sp>
        <p:nvSpPr>
          <p:cNvPr id="88070" name="Text Box 7"/>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88071" name="Rectangle 8"/>
          <p:cNvSpPr/>
          <p:nvPr/>
        </p:nvSpPr>
        <p:spPr>
          <a:xfrm>
            <a:off x="304800" y="3124200"/>
            <a:ext cx="3733800" cy="533400"/>
          </a:xfrm>
          <a:prstGeom prst="rect">
            <a:avLst/>
          </a:prstGeom>
          <a:noFill/>
          <a:ln w="9525">
            <a:noFill/>
          </a:ln>
        </p:spPr>
        <p:txBody>
          <a:bodyPr anchor="b"/>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1</a:t>
            </a:r>
            <a:r>
              <a:rPr lang="zh-CN" altLang="en-US" sz="2800" dirty="0">
                <a:latin typeface="Times New Roman" panose="02020603050405020304" pitchFamily="18" charset="0"/>
              </a:rPr>
              <a:t>）万能角度尺测量</a:t>
            </a:r>
            <a:endParaRPr lang="en-US" altLang="zh-CN" sz="2800" dirty="0">
              <a:latin typeface="Times New Roman" panose="02020603050405020304" pitchFamily="18" charset="0"/>
            </a:endParaRPr>
          </a:p>
        </p:txBody>
      </p:sp>
      <p:sp>
        <p:nvSpPr>
          <p:cNvPr id="208905" name="Text Box 9"/>
          <p:cNvSpPr txBox="1"/>
          <p:nvPr/>
        </p:nvSpPr>
        <p:spPr>
          <a:xfrm>
            <a:off x="685800" y="1090613"/>
            <a:ext cx="2470150" cy="641350"/>
          </a:xfrm>
          <a:prstGeom prst="rect">
            <a:avLst/>
          </a:prstGeom>
          <a:noFill/>
          <a:ln w="9525">
            <a:noFill/>
          </a:ln>
        </p:spPr>
        <p:txBody>
          <a:bodyPr wrap="none">
            <a:spAutoFit/>
          </a:bodyPr>
          <a:p>
            <a:pPr marL="457200" indent="-457200" eaLnBrk="1" hangingPunct="1">
              <a:spcBef>
                <a:spcPct val="20000"/>
              </a:spcBef>
            </a:pPr>
            <a:r>
              <a:rPr lang="zh-CN" altLang="en-US" sz="3600" dirty="0">
                <a:latin typeface="Times New Roman" panose="02020603050405020304" pitchFamily="18" charset="0"/>
                <a:ea typeface="黑体" panose="02010609060101010101" pitchFamily="2" charset="-122"/>
              </a:rPr>
              <a:t>圆锥的检测</a:t>
            </a:r>
            <a:endParaRPr lang="zh-CN" altLang="en-US" sz="3600" dirty="0">
              <a:latin typeface="Times New Roman" panose="02020603050405020304" pitchFamily="18" charset="0"/>
              <a:ea typeface="黑体" panose="02010609060101010101" pitchFamily="2" charset="-122"/>
            </a:endParaRPr>
          </a:p>
        </p:txBody>
      </p:sp>
      <p:sp>
        <p:nvSpPr>
          <p:cNvPr id="208906" name="Rectangle 10"/>
          <p:cNvSpPr/>
          <p:nvPr/>
        </p:nvSpPr>
        <p:spPr>
          <a:xfrm>
            <a:off x="152400" y="1905000"/>
            <a:ext cx="8702675" cy="822325"/>
          </a:xfrm>
          <a:prstGeom prst="rect">
            <a:avLst/>
          </a:prstGeom>
          <a:noFill/>
          <a:ln w="9525">
            <a:noFill/>
          </a:ln>
        </p:spPr>
        <p:txBody>
          <a:bodyPr anchor="ctr">
            <a:spAutoFit/>
          </a:bodyPr>
          <a:p>
            <a:pPr defTabSz="914400" eaLnBrk="1" hangingPunct="1">
              <a:tabLst>
                <a:tab pos="457200" algn="l"/>
              </a:tabLst>
            </a:pPr>
            <a:r>
              <a:rPr lang="zh-CN" altLang="en-US" sz="2400" dirty="0">
                <a:latin typeface="Times New Roman" panose="02020603050405020304" pitchFamily="18" charset="0"/>
              </a:rPr>
              <a:t>         圆锥检测主要测量圆锥的角度和圆锥的直径。方法很多，</a:t>
            </a:r>
            <a:endParaRPr lang="zh-CN" altLang="en-US" sz="2400" dirty="0">
              <a:latin typeface="Times New Roman" panose="02020603050405020304" pitchFamily="18" charset="0"/>
            </a:endParaRPr>
          </a:p>
          <a:p>
            <a:pPr defTabSz="914400" eaLnBrk="1" hangingPunct="1">
              <a:tabLst>
                <a:tab pos="457200" algn="l"/>
              </a:tabLst>
            </a:pPr>
            <a:r>
              <a:rPr lang="zh-CN" altLang="en-US" sz="2400" dirty="0">
                <a:latin typeface="Times New Roman" panose="02020603050405020304" pitchFamily="18" charset="0"/>
              </a:rPr>
              <a:t> 但这里主要介绍常用的几种：</a:t>
            </a:r>
            <a:endParaRPr lang="zh-CN" altLang="en-US" sz="2400" dirty="0">
              <a:latin typeface="Times New Roman" panose="02020603050405020304" pitchFamily="18" charset="0"/>
            </a:endParaRPr>
          </a:p>
        </p:txBody>
      </p:sp>
      <p:pic>
        <p:nvPicPr>
          <p:cNvPr id="88074" name="Picture 11"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88075" name="Picture 12"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88076" name="Picture 13"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88077" name="Picture 14"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88078" name="Picture 15"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88079" name="Picture 16"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88080" name="Text Box 17"/>
          <p:cNvSpPr txBox="1"/>
          <p:nvPr/>
        </p:nvSpPr>
        <p:spPr>
          <a:xfrm>
            <a:off x="381000" y="4724400"/>
            <a:ext cx="4343400" cy="519113"/>
          </a:xfrm>
          <a:prstGeom prst="rect">
            <a:avLst/>
          </a:prstGeom>
          <a:noFill/>
          <a:ln w="9525">
            <a:noFill/>
          </a:ln>
        </p:spPr>
        <p:txBody>
          <a:bodyPr>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3</a:t>
            </a:r>
            <a:r>
              <a:rPr lang="zh-CN" altLang="en-US" sz="2800" dirty="0">
                <a:latin typeface="Times New Roman" panose="02020603050405020304" pitchFamily="18" charset="0"/>
              </a:rPr>
              <a:t>）基面直径偏差的检查</a:t>
            </a:r>
            <a:endParaRPr lang="zh-CN" altLang="en-US" sz="2400" dirty="0">
              <a:latin typeface="Times New Roman" panose="02020603050405020304" pitchFamily="18" charset="0"/>
            </a:endParaRPr>
          </a:p>
        </p:txBody>
      </p:sp>
      <p:sp>
        <p:nvSpPr>
          <p:cNvPr id="88081" name="Text Box 18"/>
          <p:cNvSpPr txBox="1"/>
          <p:nvPr/>
        </p:nvSpPr>
        <p:spPr>
          <a:xfrm>
            <a:off x="381000" y="3886200"/>
            <a:ext cx="2895600" cy="519113"/>
          </a:xfrm>
          <a:prstGeom prst="rect">
            <a:avLst/>
          </a:prstGeom>
          <a:noFill/>
          <a:ln w="9525">
            <a:noFill/>
          </a:ln>
        </p:spPr>
        <p:txBody>
          <a:bodyPr>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）涂色法检查</a:t>
            </a:r>
            <a:endParaRPr lang="zh-CN" altLang="en-US" sz="2800" dirty="0">
              <a:latin typeface="Times New Roman" panose="02020603050405020304" pitchFamily="18" charset="0"/>
            </a:endParaRPr>
          </a:p>
        </p:txBody>
      </p:sp>
      <p:pic>
        <p:nvPicPr>
          <p:cNvPr id="3" name="图片 2" descr="图片1"/>
          <p:cNvPicPr>
            <a:picLocks noChangeAspect="1"/>
          </p:cNvPicPr>
          <p:nvPr/>
        </p:nvPicPr>
        <p:blipFill>
          <a:blip r:embed="rId10"/>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withEffect">
                                  <p:stCondLst>
                                    <p:cond delay="0"/>
                                  </p:stCondLst>
                                  <p:childTnLst>
                                    <p:set>
                                      <p:cBhvr>
                                        <p:cTn id="6" dur="1" fill="hold">
                                          <p:stCondLst>
                                            <p:cond delay="0"/>
                                          </p:stCondLst>
                                        </p:cTn>
                                        <p:tgtEl>
                                          <p:spTgt spid="208905"/>
                                        </p:tgtEl>
                                        <p:attrNameLst>
                                          <p:attrName>style.visibility</p:attrName>
                                        </p:attrNameLst>
                                      </p:cBhvr>
                                      <p:to>
                                        <p:strVal val="visible"/>
                                      </p:to>
                                    </p:set>
                                    <p:animEffect transition="in" filter="diamond(out)">
                                      <p:cBhvr>
                                        <p:cTn id="7" dur="1000"/>
                                        <p:tgtEl>
                                          <p:spTgt spid="208905"/>
                                        </p:tgtEl>
                                      </p:cBhvr>
                                    </p:animEffect>
                                  </p:childTnLst>
                                </p:cTn>
                              </p:par>
                              <p:par>
                                <p:cTn id="8" presetID="3" presetClass="entr" presetSubtype="10" fill="hold" nodeType="withEffect">
                                  <p:stCondLst>
                                    <p:cond delay="0"/>
                                  </p:stCondLst>
                                  <p:childTnLst>
                                    <p:set>
                                      <p:cBhvr>
                                        <p:cTn id="9" dur="1" fill="hold">
                                          <p:stCondLst>
                                            <p:cond delay="0"/>
                                          </p:stCondLst>
                                        </p:cTn>
                                        <p:tgtEl>
                                          <p:spTgt spid="208906">
                                            <p:txEl>
                                              <p:charRg st="35" end="50"/>
                                            </p:txEl>
                                          </p:spTgt>
                                        </p:tgtEl>
                                        <p:attrNameLst>
                                          <p:attrName>style.visibility</p:attrName>
                                        </p:attrNameLst>
                                      </p:cBhvr>
                                      <p:to>
                                        <p:strVal val="visible"/>
                                      </p:to>
                                    </p:set>
                                    <p:animEffect transition="in" filter="blinds(horizontal)">
                                      <p:cBhvr>
                                        <p:cTn id="10" dur="500"/>
                                        <p:tgtEl>
                                          <p:spTgt spid="208906">
                                            <p:txEl>
                                              <p:charRg st="35" end="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2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221"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9222"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9223" name="Text Box 5"/>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9224" name="Text Box 6"/>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09927" name="Rectangle 7"/>
          <p:cNvSpPr>
            <a:spLocks noChangeArrowheads="1"/>
          </p:cNvSpPr>
          <p:nvPr/>
        </p:nvSpPr>
        <p:spPr bwMode="auto">
          <a:xfrm>
            <a:off x="990600" y="1219200"/>
            <a:ext cx="4572000" cy="3886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en-US" altLang="zh-CN"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09928" name="Rectangle 8"/>
          <p:cNvSpPr/>
          <p:nvPr/>
        </p:nvSpPr>
        <p:spPr>
          <a:xfrm>
            <a:off x="381000" y="1841500"/>
            <a:ext cx="8382000" cy="2654300"/>
          </a:xfrm>
          <a:prstGeom prst="rect">
            <a:avLst/>
          </a:prstGeom>
          <a:noFill/>
          <a:ln w="9525">
            <a:noFill/>
          </a:ln>
        </p:spPr>
        <p:txBody>
          <a:bodyPr anchor="ctr">
            <a:spAutoFit/>
          </a:bodyPr>
          <a:p>
            <a:pPr marL="457200" indent="-457200" eaLnBrk="1" hangingPunct="1"/>
            <a:r>
              <a:rPr lang="en-US" altLang="zh-CN" sz="2800" dirty="0">
                <a:latin typeface="Times New Roman" panose="02020603050405020304" pitchFamily="18" charset="0"/>
              </a:rPr>
              <a:t>   (1)    </a:t>
            </a:r>
            <a:r>
              <a:rPr lang="zh-CN" altLang="en-US" sz="2800" dirty="0">
                <a:latin typeface="Times New Roman" panose="02020603050405020304" pitchFamily="18" charset="0"/>
              </a:rPr>
              <a:t>用涂色法检查圆锥的锥度：量规上沿素线方向薄涂二或三条显示剂（红丹或蓝油），然后轻轻地与零件延和 转      至       ，取出量规根据接触面积判断锥角的误差。对圆锥塞 规若大端显示剂被擦去，说明锥角小，反之，则说明锥角大，只有显示剂被均匀擦去，才说明锥角正确。</a:t>
            </a:r>
            <a:endParaRPr lang="en-US" altLang="zh-CN" sz="2800" dirty="0">
              <a:latin typeface="Times New Roman" panose="02020603050405020304" pitchFamily="18" charset="0"/>
            </a:endParaRPr>
          </a:p>
        </p:txBody>
      </p:sp>
      <p:sp>
        <p:nvSpPr>
          <p:cNvPr id="9227" name="Rectangle 9"/>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9218" name="Object 10"/>
          <p:cNvGraphicFramePr/>
          <p:nvPr/>
        </p:nvGraphicFramePr>
        <p:xfrm>
          <a:off x="4572000" y="2667000"/>
          <a:ext cx="314325" cy="609600"/>
        </p:xfrm>
        <a:graphic>
          <a:graphicData uri="http://schemas.openxmlformats.org/presentationml/2006/ole">
            <mc:AlternateContent xmlns:mc="http://schemas.openxmlformats.org/markup-compatibility/2006">
              <mc:Choice xmlns:v="urn:schemas-microsoft-com:vml" Requires="v">
                <p:oleObj spid="_x0000_s3094" name="" r:id="rId3" imgW="139700" imgH="393700" progId="Equation.3">
                  <p:embed/>
                </p:oleObj>
              </mc:Choice>
              <mc:Fallback>
                <p:oleObj name="" r:id="rId3" imgW="139700" imgH="393700" progId="Equation.3">
                  <p:embed/>
                  <p:pic>
                    <p:nvPicPr>
                      <p:cNvPr id="0" name="图片 3093"/>
                      <p:cNvPicPr/>
                      <p:nvPr/>
                    </p:nvPicPr>
                    <p:blipFill>
                      <a:blip r:embed="rId4"/>
                      <a:stretch>
                        <a:fillRect/>
                      </a:stretch>
                    </p:blipFill>
                    <p:spPr>
                      <a:xfrm>
                        <a:off x="4572000" y="2667000"/>
                        <a:ext cx="314325" cy="609600"/>
                      </a:xfrm>
                      <a:prstGeom prst="rect">
                        <a:avLst/>
                      </a:prstGeom>
                      <a:noFill/>
                      <a:ln w="38100">
                        <a:noFill/>
                        <a:miter/>
                      </a:ln>
                    </p:spPr>
                  </p:pic>
                </p:oleObj>
              </mc:Fallback>
            </mc:AlternateContent>
          </a:graphicData>
        </a:graphic>
      </p:graphicFrame>
      <p:graphicFrame>
        <p:nvGraphicFramePr>
          <p:cNvPr id="9219" name="Object 11"/>
          <p:cNvGraphicFramePr/>
          <p:nvPr/>
        </p:nvGraphicFramePr>
        <p:xfrm>
          <a:off x="3505200" y="2590800"/>
          <a:ext cx="588963" cy="762000"/>
        </p:xfrm>
        <a:graphic>
          <a:graphicData uri="http://schemas.openxmlformats.org/presentationml/2006/ole">
            <mc:AlternateContent xmlns:mc="http://schemas.openxmlformats.org/markup-compatibility/2006">
              <mc:Choice xmlns:v="urn:schemas-microsoft-com:vml" Requires="v">
                <p:oleObj spid="_x0000_s3093" name="" r:id="rId5" imgW="152400" imgH="393065" progId="Equation.3">
                  <p:embed/>
                </p:oleObj>
              </mc:Choice>
              <mc:Fallback>
                <p:oleObj name="" r:id="rId5" imgW="152400" imgH="393065" progId="Equation.3">
                  <p:embed/>
                  <p:pic>
                    <p:nvPicPr>
                      <p:cNvPr id="0" name="图片 3092"/>
                      <p:cNvPicPr/>
                      <p:nvPr/>
                    </p:nvPicPr>
                    <p:blipFill>
                      <a:blip r:embed="rId6"/>
                      <a:stretch>
                        <a:fillRect/>
                      </a:stretch>
                    </p:blipFill>
                    <p:spPr>
                      <a:xfrm>
                        <a:off x="3505200" y="2590800"/>
                        <a:ext cx="588963" cy="762000"/>
                      </a:xfrm>
                      <a:prstGeom prst="rect">
                        <a:avLst/>
                      </a:prstGeom>
                      <a:noFill/>
                      <a:ln w="38100">
                        <a:noFill/>
                        <a:miter/>
                      </a:ln>
                    </p:spPr>
                  </p:pic>
                </p:oleObj>
              </mc:Fallback>
            </mc:AlternateContent>
          </a:graphicData>
        </a:graphic>
      </p:graphicFrame>
      <p:pic>
        <p:nvPicPr>
          <p:cNvPr id="9228" name="Picture 13" descr="后退">
            <a:hlinkClick r:id="" action="ppaction://hlinkshowjump?jump=previousslide"/>
          </p:cNvPr>
          <p:cNvPicPr>
            <a:picLocks noChangeAspect="1"/>
          </p:cNvPicPr>
          <p:nvPr/>
        </p:nvPicPr>
        <p:blipFill>
          <a:blip r:embed="rId7"/>
          <a:stretch>
            <a:fillRect/>
          </a:stretch>
        </p:blipFill>
        <p:spPr>
          <a:xfrm>
            <a:off x="6916738" y="6364288"/>
            <a:ext cx="1039812" cy="520700"/>
          </a:xfrm>
          <a:prstGeom prst="rect">
            <a:avLst/>
          </a:prstGeom>
          <a:noFill/>
          <a:ln w="9525">
            <a:noFill/>
          </a:ln>
        </p:spPr>
      </p:pic>
      <p:pic>
        <p:nvPicPr>
          <p:cNvPr id="9229" name="Picture 14"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pic>
        <p:nvPicPr>
          <p:cNvPr id="9230" name="Picture 15" descr="上一页">
            <a:hlinkClick r:id="" action="ppaction://hlinkshowjump?jump=previousslide"/>
          </p:cNvPr>
          <p:cNvPicPr>
            <a:picLocks noChangeAspect="1"/>
          </p:cNvPicPr>
          <p:nvPr/>
        </p:nvPicPr>
        <p:blipFill>
          <a:blip r:embed="rId9"/>
          <a:stretch>
            <a:fillRect/>
          </a:stretch>
        </p:blipFill>
        <p:spPr>
          <a:xfrm>
            <a:off x="4684713" y="6364288"/>
            <a:ext cx="1039812" cy="520700"/>
          </a:xfrm>
          <a:prstGeom prst="rect">
            <a:avLst/>
          </a:prstGeom>
          <a:noFill/>
          <a:ln w="9525">
            <a:noFill/>
          </a:ln>
        </p:spPr>
      </p:pic>
      <p:pic>
        <p:nvPicPr>
          <p:cNvPr id="9231" name="Picture 16" descr="退出">
            <a:hlinkClick r:id="" action="ppaction://hlinkshowjump?jump=endshow"/>
          </p:cNvPr>
          <p:cNvPicPr>
            <a:picLocks noChangeAspect="1"/>
          </p:cNvPicPr>
          <p:nvPr/>
        </p:nvPicPr>
        <p:blipFill>
          <a:blip r:embed="rId10"/>
          <a:stretch>
            <a:fillRect/>
          </a:stretch>
        </p:blipFill>
        <p:spPr>
          <a:xfrm>
            <a:off x="8027988" y="6364288"/>
            <a:ext cx="1039812" cy="520700"/>
          </a:xfrm>
          <a:prstGeom prst="rect">
            <a:avLst/>
          </a:prstGeom>
          <a:noFill/>
          <a:ln w="9525">
            <a:noFill/>
          </a:ln>
        </p:spPr>
      </p:pic>
      <p:pic>
        <p:nvPicPr>
          <p:cNvPr id="9232" name="Picture 17" descr="下一页">
            <a:hlinkClick r:id="" action="ppaction://hlinkshowjump?jump=nextslide"/>
          </p:cNvPr>
          <p:cNvPicPr>
            <a:picLocks noChangeAspect="1"/>
          </p:cNvPicPr>
          <p:nvPr/>
        </p:nvPicPr>
        <p:blipFill>
          <a:blip r:embed="rId11"/>
          <a:stretch>
            <a:fillRect/>
          </a:stretch>
        </p:blipFill>
        <p:spPr>
          <a:xfrm>
            <a:off x="5795963" y="6364288"/>
            <a:ext cx="1039812" cy="520700"/>
          </a:xfrm>
          <a:prstGeom prst="rect">
            <a:avLst/>
          </a:prstGeom>
          <a:noFill/>
          <a:ln w="9525">
            <a:noFill/>
          </a:ln>
        </p:spPr>
      </p:pic>
      <p:pic>
        <p:nvPicPr>
          <p:cNvPr id="9233" name="Picture 18" descr="主页">
            <a:hlinkClick r:id="" action="ppaction://hlinkshowjump?jump=firstslide"/>
          </p:cNvPr>
          <p:cNvPicPr>
            <a:picLocks noChangeAspect="1"/>
          </p:cNvPicPr>
          <p:nvPr/>
        </p:nvPicPr>
        <p:blipFill>
          <a:blip r:embed="rId12"/>
          <a:stretch>
            <a:fillRect/>
          </a:stretch>
        </p:blipFill>
        <p:spPr>
          <a:xfrm>
            <a:off x="2522538" y="6364288"/>
            <a:ext cx="1041400" cy="520700"/>
          </a:xfrm>
          <a:prstGeom prst="rect">
            <a:avLst/>
          </a:prstGeom>
          <a:noFill/>
          <a:ln w="9525">
            <a:noFill/>
          </a:ln>
        </p:spPr>
      </p:pic>
      <p:sp>
        <p:nvSpPr>
          <p:cNvPr id="9234" name="Text Box 19"/>
          <p:cNvSpPr txBox="1"/>
          <p:nvPr/>
        </p:nvSpPr>
        <p:spPr>
          <a:xfrm>
            <a:off x="609600" y="4648200"/>
            <a:ext cx="7467600" cy="1373188"/>
          </a:xfrm>
          <a:prstGeom prst="rect">
            <a:avLst/>
          </a:prstGeom>
          <a:noFill/>
          <a:ln w="9525">
            <a:noFill/>
          </a:ln>
        </p:spPr>
        <p:txBody>
          <a:bodyPr>
            <a:spAutoFit/>
          </a:bodyPr>
          <a:p>
            <a:pPr eaLnBrk="1" hangingPunct="1">
              <a:spcBef>
                <a:spcPct val="50000"/>
              </a:spcBef>
            </a:pPr>
            <a:r>
              <a:rPr lang="en-US" altLang="zh-CN" sz="2800" dirty="0">
                <a:latin typeface="Times New Roman" panose="02020603050405020304" pitchFamily="18" charset="0"/>
              </a:rPr>
              <a:t> (2)   </a:t>
            </a:r>
            <a:r>
              <a:rPr lang="zh-CN" altLang="en-US" sz="2800" dirty="0">
                <a:latin typeface="Times New Roman" panose="02020603050405020304" pitchFamily="18" charset="0"/>
              </a:rPr>
              <a:t>基面直径偏差的检查：当零件基面在量规台阶两平面（或两刻线）之间时，零件合格，超出则不合格。</a:t>
            </a:r>
            <a:endParaRPr lang="zh-CN" altLang="en-US" sz="2800" dirty="0">
              <a:latin typeface="Times New Roman" panose="02020603050405020304" pitchFamily="18" charset="0"/>
            </a:endParaRPr>
          </a:p>
        </p:txBody>
      </p:sp>
      <p:sp>
        <p:nvSpPr>
          <p:cNvPr id="9235" name="Text Box 20"/>
          <p:cNvSpPr txBox="1"/>
          <p:nvPr/>
        </p:nvSpPr>
        <p:spPr>
          <a:xfrm>
            <a:off x="1524000" y="990600"/>
            <a:ext cx="4953000" cy="641350"/>
          </a:xfrm>
          <a:prstGeom prst="rect">
            <a:avLst/>
          </a:prstGeom>
          <a:noFill/>
          <a:ln w="9525">
            <a:noFill/>
          </a:ln>
        </p:spPr>
        <p:txBody>
          <a:bodyPr>
            <a:spAutoFit/>
          </a:bodyPr>
          <a:p>
            <a:pPr algn="ctr" eaLnBrk="1" hangingPunct="1"/>
            <a:r>
              <a:rPr lang="zh-CN" altLang="en-US" sz="3600" b="1" dirty="0">
                <a:latin typeface="Times New Roman" panose="02020603050405020304" pitchFamily="18" charset="0"/>
              </a:rPr>
              <a:t>圆锥的检验</a:t>
            </a:r>
            <a:endParaRPr lang="zh-CN" altLang="en-US" sz="3600" b="1" dirty="0">
              <a:latin typeface="Times New Roman" panose="02020603050405020304" pitchFamily="18" charset="0"/>
            </a:endParaRPr>
          </a:p>
        </p:txBody>
      </p:sp>
      <p:pic>
        <p:nvPicPr>
          <p:cNvPr id="3" name="图片 2" descr="图片1"/>
          <p:cNvPicPr>
            <a:picLocks noChangeAspect="1"/>
          </p:cNvPicPr>
          <p:nvPr/>
        </p:nvPicPr>
        <p:blipFill>
          <a:blip r:embed="rId13"/>
          <a:stretch>
            <a:fillRect/>
          </a:stretch>
        </p:blipFill>
        <p:spPr>
          <a:xfrm>
            <a:off x="8202930" y="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09928">
                                            <p:txEl>
                                              <p:charRg st="0" end="144"/>
                                            </p:txEl>
                                          </p:spTgt>
                                        </p:tgtEl>
                                        <p:attrNameLst>
                                          <p:attrName>style.visibility</p:attrName>
                                        </p:attrNameLst>
                                      </p:cBhvr>
                                      <p:to>
                                        <p:strVal val="visible"/>
                                      </p:to>
                                    </p:set>
                                    <p:animEffect transition="in" filter="barn(inHorizontal)">
                                      <p:cBhvr>
                                        <p:cTn id="7" dur="500"/>
                                        <p:tgtEl>
                                          <p:spTgt spid="209928">
                                            <p:txEl>
                                              <p:charRg st="0" end="1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46" name="Rectangle 2"/>
          <p:cNvSpPr>
            <a:spLocks noGrp="1" noChangeArrowheads="1"/>
          </p:cNvSpPr>
          <p:nvPr>
            <p:ph type="title"/>
          </p:nvPr>
        </p:nvSpPr>
        <p:spPr>
          <a:xfrm>
            <a:off x="457200" y="277813"/>
            <a:ext cx="6211888" cy="762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pic>
        <p:nvPicPr>
          <p:cNvPr id="210948" name="Picture 4"/>
          <p:cNvPicPr>
            <a:picLocks noChangeAspect="1"/>
          </p:cNvPicPr>
          <p:nvPr/>
        </p:nvPicPr>
        <p:blipFill>
          <a:blip r:embed="rId1">
            <a:clrChange>
              <a:clrFrom>
                <a:srgbClr val="FFFFFF"/>
              </a:clrFrom>
              <a:clrTo>
                <a:srgbClr val="FFFFFF">
                  <a:alpha val="0"/>
                </a:srgbClr>
              </a:clrTo>
            </a:clrChange>
          </a:blip>
          <a:stretch>
            <a:fillRect/>
          </a:stretch>
        </p:blipFill>
        <p:spPr>
          <a:xfrm>
            <a:off x="762000" y="3429000"/>
            <a:ext cx="3429000" cy="2854325"/>
          </a:xfrm>
          <a:prstGeom prst="rect">
            <a:avLst/>
          </a:prstGeom>
          <a:noFill/>
          <a:ln w="9525">
            <a:noFill/>
          </a:ln>
        </p:spPr>
      </p:pic>
      <p:pic>
        <p:nvPicPr>
          <p:cNvPr id="210949" name="Picture 5"/>
          <p:cNvPicPr>
            <a:picLocks noChangeAspect="1"/>
          </p:cNvPicPr>
          <p:nvPr/>
        </p:nvPicPr>
        <p:blipFill>
          <a:blip r:embed="rId2">
            <a:clrChange>
              <a:clrFrom>
                <a:srgbClr val="FFFFFF"/>
              </a:clrFrom>
              <a:clrTo>
                <a:srgbClr val="FFFFFF">
                  <a:alpha val="0"/>
                </a:srgbClr>
              </a:clrTo>
            </a:clrChange>
          </a:blip>
          <a:stretch>
            <a:fillRect/>
          </a:stretch>
        </p:blipFill>
        <p:spPr>
          <a:xfrm>
            <a:off x="4267200" y="3505200"/>
            <a:ext cx="3886200" cy="2860675"/>
          </a:xfrm>
          <a:prstGeom prst="rect">
            <a:avLst/>
          </a:prstGeom>
          <a:noFill/>
          <a:ln w="9525">
            <a:noFill/>
          </a:ln>
        </p:spPr>
      </p:pic>
      <p:pic>
        <p:nvPicPr>
          <p:cNvPr id="210950" name="Picture 6"/>
          <p:cNvPicPr>
            <a:picLocks noChangeAspect="1"/>
          </p:cNvPicPr>
          <p:nvPr/>
        </p:nvPicPr>
        <p:blipFill>
          <a:blip r:embed="rId3">
            <a:clrChange>
              <a:clrFrom>
                <a:srgbClr val="FFFFFF"/>
              </a:clrFrom>
              <a:clrTo>
                <a:srgbClr val="FFFFFF">
                  <a:alpha val="0"/>
                </a:srgbClr>
              </a:clrTo>
            </a:clrChange>
          </a:blip>
          <a:stretch>
            <a:fillRect/>
          </a:stretch>
        </p:blipFill>
        <p:spPr>
          <a:xfrm>
            <a:off x="914400" y="1066800"/>
            <a:ext cx="3352800" cy="2316163"/>
          </a:xfrm>
          <a:prstGeom prst="rect">
            <a:avLst/>
          </a:prstGeom>
          <a:noFill/>
          <a:ln w="9525">
            <a:noFill/>
          </a:ln>
        </p:spPr>
      </p:pic>
      <p:pic>
        <p:nvPicPr>
          <p:cNvPr id="210951" name="Picture 7"/>
          <p:cNvPicPr>
            <a:picLocks noChangeAspect="1"/>
          </p:cNvPicPr>
          <p:nvPr/>
        </p:nvPicPr>
        <p:blipFill>
          <a:blip r:embed="rId4">
            <a:clrChange>
              <a:clrFrom>
                <a:srgbClr val="FFFFFF"/>
              </a:clrFrom>
              <a:clrTo>
                <a:srgbClr val="FFFFFF">
                  <a:alpha val="0"/>
                </a:srgbClr>
              </a:clrTo>
            </a:clrChange>
          </a:blip>
          <a:stretch>
            <a:fillRect/>
          </a:stretch>
        </p:blipFill>
        <p:spPr>
          <a:xfrm>
            <a:off x="4495800" y="1066800"/>
            <a:ext cx="3352800" cy="2341563"/>
          </a:xfrm>
          <a:prstGeom prst="rect">
            <a:avLst/>
          </a:prstGeom>
          <a:noFill/>
          <a:ln w="9525">
            <a:noFill/>
          </a:ln>
        </p:spPr>
      </p:pic>
      <p:pic>
        <p:nvPicPr>
          <p:cNvPr id="89096" name="Picture 8" descr="上边框"/>
          <p:cNvPicPr>
            <a:picLocks noChangeAspect="1"/>
          </p:cNvPicPr>
          <p:nvPr/>
        </p:nvPicPr>
        <p:blipFill>
          <a:blip r:embed="rId5">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89097" name="Rectangle 9"/>
          <p:cNvSpPr/>
          <p:nvPr/>
        </p:nvSpPr>
        <p:spPr>
          <a:xfrm>
            <a:off x="0" y="0"/>
            <a:ext cx="4800600" cy="701675"/>
          </a:xfrm>
          <a:prstGeom prst="rect">
            <a:avLst/>
          </a:prstGeom>
          <a:noFill/>
          <a:ln w="9525">
            <a:noFill/>
          </a:ln>
        </p:spPr>
        <p:txBody>
          <a:bodyPr>
            <a:spAutoFit/>
          </a:bodyPr>
          <a:p>
            <a:pPr marL="342900" indent="-342900" eaLnBrk="1" hangingPunct="1">
              <a:spcBef>
                <a:spcPct val="20000"/>
              </a:spcBef>
            </a:pPr>
            <a:r>
              <a:rPr lang="zh-CN" altLang="en-US" sz="4000" b="1" dirty="0">
                <a:latin typeface="Times New Roman" panose="02020603050405020304" pitchFamily="18" charset="0"/>
              </a:rPr>
              <a:t>基面直径偏差的检查</a:t>
            </a:r>
            <a:endParaRPr lang="zh-CN" altLang="en-US" sz="4000" b="1" dirty="0">
              <a:latin typeface="Times New Roman" panose="02020603050405020304" pitchFamily="18" charset="0"/>
            </a:endParaRPr>
          </a:p>
        </p:txBody>
      </p:sp>
      <p:pic>
        <p:nvPicPr>
          <p:cNvPr id="89098" name="Picture 10" descr="下边框"/>
          <p:cNvPicPr>
            <a:picLocks noChangeAspect="1"/>
          </p:cNvPicPr>
          <p:nvPr/>
        </p:nvPicPr>
        <p:blipFill>
          <a:blip r:embed="rId6">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89099" name="Picture 11" descr="后退">
            <a:hlinkClick r:id="" action="ppaction://hlinkshowjump?jump=previousslide"/>
          </p:cNvPr>
          <p:cNvPicPr>
            <a:picLocks noChangeAspect="1"/>
          </p:cNvPicPr>
          <p:nvPr/>
        </p:nvPicPr>
        <p:blipFill>
          <a:blip r:embed="rId7"/>
          <a:stretch>
            <a:fillRect/>
          </a:stretch>
        </p:blipFill>
        <p:spPr>
          <a:xfrm>
            <a:off x="6916738" y="6364288"/>
            <a:ext cx="1039812" cy="520700"/>
          </a:xfrm>
          <a:prstGeom prst="rect">
            <a:avLst/>
          </a:prstGeom>
          <a:noFill/>
          <a:ln w="9525">
            <a:noFill/>
          </a:ln>
        </p:spPr>
      </p:pic>
      <p:pic>
        <p:nvPicPr>
          <p:cNvPr id="89100" name="Picture 12"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pic>
        <p:nvPicPr>
          <p:cNvPr id="89101" name="Picture 13" descr="上一页">
            <a:hlinkClick r:id="" action="ppaction://hlinkshowjump?jump=previousslide"/>
          </p:cNvPr>
          <p:cNvPicPr>
            <a:picLocks noChangeAspect="1"/>
          </p:cNvPicPr>
          <p:nvPr/>
        </p:nvPicPr>
        <p:blipFill>
          <a:blip r:embed="rId9"/>
          <a:stretch>
            <a:fillRect/>
          </a:stretch>
        </p:blipFill>
        <p:spPr>
          <a:xfrm>
            <a:off x="4684713" y="6364288"/>
            <a:ext cx="1039812" cy="520700"/>
          </a:xfrm>
          <a:prstGeom prst="rect">
            <a:avLst/>
          </a:prstGeom>
          <a:noFill/>
          <a:ln w="9525">
            <a:noFill/>
          </a:ln>
        </p:spPr>
      </p:pic>
      <p:pic>
        <p:nvPicPr>
          <p:cNvPr id="89102" name="Picture 14" descr="退出">
            <a:hlinkClick r:id="" action="ppaction://hlinkshowjump?jump=endshow"/>
          </p:cNvPr>
          <p:cNvPicPr>
            <a:picLocks noChangeAspect="1"/>
          </p:cNvPicPr>
          <p:nvPr/>
        </p:nvPicPr>
        <p:blipFill>
          <a:blip r:embed="rId10"/>
          <a:stretch>
            <a:fillRect/>
          </a:stretch>
        </p:blipFill>
        <p:spPr>
          <a:xfrm>
            <a:off x="8027988" y="6364288"/>
            <a:ext cx="1039812" cy="520700"/>
          </a:xfrm>
          <a:prstGeom prst="rect">
            <a:avLst/>
          </a:prstGeom>
          <a:noFill/>
          <a:ln w="9525">
            <a:noFill/>
          </a:ln>
        </p:spPr>
      </p:pic>
      <p:pic>
        <p:nvPicPr>
          <p:cNvPr id="89103" name="Picture 15" descr="下一页">
            <a:hlinkClick r:id="" action="ppaction://hlinkshowjump?jump=nextslide"/>
          </p:cNvPr>
          <p:cNvPicPr>
            <a:picLocks noChangeAspect="1"/>
          </p:cNvPicPr>
          <p:nvPr/>
        </p:nvPicPr>
        <p:blipFill>
          <a:blip r:embed="rId11"/>
          <a:stretch>
            <a:fillRect/>
          </a:stretch>
        </p:blipFill>
        <p:spPr>
          <a:xfrm>
            <a:off x="5795963" y="6364288"/>
            <a:ext cx="1039812" cy="520700"/>
          </a:xfrm>
          <a:prstGeom prst="rect">
            <a:avLst/>
          </a:prstGeom>
          <a:noFill/>
          <a:ln w="9525">
            <a:noFill/>
          </a:ln>
        </p:spPr>
      </p:pic>
      <p:pic>
        <p:nvPicPr>
          <p:cNvPr id="89104" name="Picture 16" descr="主页">
            <a:hlinkClick r:id="" action="ppaction://hlinkshowjump?jump=firstslide"/>
          </p:cNvPr>
          <p:cNvPicPr>
            <a:picLocks noChangeAspect="1"/>
          </p:cNvPicPr>
          <p:nvPr/>
        </p:nvPicPr>
        <p:blipFill>
          <a:blip r:embed="rId12"/>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3"/>
          <a:stretch>
            <a:fillRect/>
          </a:stretch>
        </p:blipFill>
        <p:spPr>
          <a:xfrm>
            <a:off x="82296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0950"/>
                                        </p:tgtEl>
                                        <p:attrNameLst>
                                          <p:attrName>style.visibility</p:attrName>
                                        </p:attrNameLst>
                                      </p:cBhvr>
                                      <p:to>
                                        <p:strVal val="visible"/>
                                      </p:to>
                                    </p:set>
                                    <p:anim calcmode="lin" valueType="num">
                                      <p:cBhvr additive="base">
                                        <p:cTn id="7" dur="500" fill="hold"/>
                                        <p:tgtEl>
                                          <p:spTgt spid="210950"/>
                                        </p:tgtEl>
                                        <p:attrNameLst>
                                          <p:attrName>ppt_x</p:attrName>
                                        </p:attrNameLst>
                                      </p:cBhvr>
                                      <p:tavLst>
                                        <p:tav tm="0">
                                          <p:val>
                                            <p:strVal val="#ppt_x"/>
                                          </p:val>
                                        </p:tav>
                                        <p:tav tm="100000">
                                          <p:val>
                                            <p:strVal val="#ppt_x"/>
                                          </p:val>
                                        </p:tav>
                                      </p:tavLst>
                                    </p:anim>
                                    <p:anim calcmode="lin" valueType="num">
                                      <p:cBhvr additive="base">
                                        <p:cTn id="8" dur="500" fill="hold"/>
                                        <p:tgtEl>
                                          <p:spTgt spid="2109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0951"/>
                                        </p:tgtEl>
                                        <p:attrNameLst>
                                          <p:attrName>style.visibility</p:attrName>
                                        </p:attrNameLst>
                                      </p:cBhvr>
                                      <p:to>
                                        <p:strVal val="visible"/>
                                      </p:to>
                                    </p:set>
                                    <p:anim calcmode="lin" valueType="num">
                                      <p:cBhvr additive="base">
                                        <p:cTn id="11" dur="500" fill="hold"/>
                                        <p:tgtEl>
                                          <p:spTgt spid="210951"/>
                                        </p:tgtEl>
                                        <p:attrNameLst>
                                          <p:attrName>ppt_x</p:attrName>
                                        </p:attrNameLst>
                                      </p:cBhvr>
                                      <p:tavLst>
                                        <p:tav tm="0">
                                          <p:val>
                                            <p:strVal val="#ppt_x"/>
                                          </p:val>
                                        </p:tav>
                                        <p:tav tm="100000">
                                          <p:val>
                                            <p:strVal val="#ppt_x"/>
                                          </p:val>
                                        </p:tav>
                                      </p:tavLst>
                                    </p:anim>
                                    <p:anim calcmode="lin" valueType="num">
                                      <p:cBhvr additive="base">
                                        <p:cTn id="12" dur="500" fill="hold"/>
                                        <p:tgtEl>
                                          <p:spTgt spid="21095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0948"/>
                                        </p:tgtEl>
                                        <p:attrNameLst>
                                          <p:attrName>style.visibility</p:attrName>
                                        </p:attrNameLst>
                                      </p:cBhvr>
                                      <p:to>
                                        <p:strVal val="visible"/>
                                      </p:to>
                                    </p:set>
                                    <p:anim calcmode="lin" valueType="num">
                                      <p:cBhvr additive="base">
                                        <p:cTn id="15" dur="500" fill="hold"/>
                                        <p:tgtEl>
                                          <p:spTgt spid="210948"/>
                                        </p:tgtEl>
                                        <p:attrNameLst>
                                          <p:attrName>ppt_x</p:attrName>
                                        </p:attrNameLst>
                                      </p:cBhvr>
                                      <p:tavLst>
                                        <p:tav tm="0">
                                          <p:val>
                                            <p:strVal val="#ppt_x"/>
                                          </p:val>
                                        </p:tav>
                                        <p:tav tm="100000">
                                          <p:val>
                                            <p:strVal val="#ppt_x"/>
                                          </p:val>
                                        </p:tav>
                                      </p:tavLst>
                                    </p:anim>
                                    <p:anim calcmode="lin" valueType="num">
                                      <p:cBhvr additive="base">
                                        <p:cTn id="16" dur="500" fill="hold"/>
                                        <p:tgtEl>
                                          <p:spTgt spid="21094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0949"/>
                                        </p:tgtEl>
                                        <p:attrNameLst>
                                          <p:attrName>style.visibility</p:attrName>
                                        </p:attrNameLst>
                                      </p:cBhvr>
                                      <p:to>
                                        <p:strVal val="visible"/>
                                      </p:to>
                                    </p:set>
                                    <p:anim calcmode="lin" valueType="num">
                                      <p:cBhvr additive="base">
                                        <p:cTn id="19" dur="500" fill="hold"/>
                                        <p:tgtEl>
                                          <p:spTgt spid="210949"/>
                                        </p:tgtEl>
                                        <p:attrNameLst>
                                          <p:attrName>ppt_x</p:attrName>
                                        </p:attrNameLst>
                                      </p:cBhvr>
                                      <p:tavLst>
                                        <p:tav tm="0">
                                          <p:val>
                                            <p:strVal val="#ppt_x"/>
                                          </p:val>
                                        </p:tav>
                                        <p:tav tm="100000">
                                          <p:val>
                                            <p:strVal val="#ppt_x"/>
                                          </p:val>
                                        </p:tav>
                                      </p:tavLst>
                                    </p:anim>
                                    <p:anim calcmode="lin" valueType="num">
                                      <p:cBhvr additive="base">
                                        <p:cTn id="20" dur="500" fill="hold"/>
                                        <p:tgtEl>
                                          <p:spTgt spid="2109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011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0115" name="Picture 4"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212997" name="Text Box 5"/>
          <p:cNvSpPr txBox="1"/>
          <p:nvPr/>
        </p:nvSpPr>
        <p:spPr>
          <a:xfrm>
            <a:off x="2743200" y="962025"/>
            <a:ext cx="3000375" cy="762000"/>
          </a:xfrm>
          <a:prstGeom prst="rect">
            <a:avLst/>
          </a:prstGeom>
          <a:noFill/>
          <a:ln w="9525">
            <a:noFill/>
          </a:ln>
        </p:spPr>
        <p:txBody>
          <a:bodyPr wrap="none">
            <a:spAutoFit/>
          </a:bodyPr>
          <a:p>
            <a:pPr eaLnBrk="1" hangingPunct="1"/>
            <a:r>
              <a:rPr lang="zh-CN" altLang="en-US" sz="4400" dirty="0">
                <a:solidFill>
                  <a:srgbClr val="FF0000"/>
                </a:solidFill>
                <a:latin typeface="Times New Roman" panose="02020603050405020304" pitchFamily="18" charset="0"/>
                <a:ea typeface="黑体" panose="02010609060101010101" pitchFamily="2" charset="-122"/>
              </a:rPr>
              <a:t>注意事项</a:t>
            </a:r>
            <a:r>
              <a:rPr lang="zh-CN" altLang="en-US" sz="2400" dirty="0">
                <a:latin typeface="Times New Roman" panose="02020603050405020304" pitchFamily="18" charset="0"/>
              </a:rPr>
              <a:t> </a:t>
            </a:r>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90117" name="Text Box 6"/>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90118" name="Text Box 7"/>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圆锥的车削</a:t>
            </a:r>
            <a:endParaRPr lang="zh-CN" altLang="en-US" sz="4000" dirty="0">
              <a:solidFill>
                <a:schemeClr val="bg1"/>
              </a:solidFill>
              <a:latin typeface="Arial" panose="020B0604020202020204" pitchFamily="34" charset="0"/>
              <a:ea typeface="隶书" pitchFamily="49" charset="-122"/>
            </a:endParaRPr>
          </a:p>
        </p:txBody>
      </p:sp>
      <p:sp>
        <p:nvSpPr>
          <p:cNvPr id="213000" name="Rectangle 8"/>
          <p:cNvSpPr/>
          <p:nvPr/>
        </p:nvSpPr>
        <p:spPr>
          <a:xfrm>
            <a:off x="0" y="1905000"/>
            <a:ext cx="9144000" cy="946150"/>
          </a:xfrm>
          <a:prstGeom prst="rect">
            <a:avLst/>
          </a:prstGeom>
          <a:noFill/>
          <a:ln w="9525">
            <a:noFill/>
          </a:ln>
        </p:spPr>
        <p:txBody>
          <a:bodyPr anchor="ctr">
            <a:spAutoFit/>
          </a:bodyPr>
          <a:p>
            <a:pPr lvl="1" defTabSz="914400" eaLnBrk="1" hangingPunct="1">
              <a:tabLst>
                <a:tab pos="914400" algn="l"/>
              </a:tabLst>
            </a:pPr>
            <a:r>
              <a:rPr lang="zh-CN" altLang="en-US" sz="2800" dirty="0">
                <a:solidFill>
                  <a:srgbClr val="000000"/>
                </a:solidFill>
                <a:latin typeface="黑体" panose="02010609060101010101" pitchFamily="2" charset="-122"/>
                <a:ea typeface="黑体" panose="02010609060101010101" pitchFamily="2" charset="-122"/>
              </a:rPr>
              <a:t>（</a:t>
            </a:r>
            <a:r>
              <a:rPr lang="en-US" altLang="zh-CN" sz="2800" dirty="0">
                <a:solidFill>
                  <a:srgbClr val="000000"/>
                </a:solidFill>
                <a:latin typeface="黑体" panose="02010609060101010101" pitchFamily="2" charset="-122"/>
                <a:ea typeface="黑体" panose="02010609060101010101" pitchFamily="2" charset="-122"/>
              </a:rPr>
              <a:t>1</a:t>
            </a:r>
            <a:r>
              <a:rPr lang="zh-CN" altLang="en-US" sz="2800" dirty="0">
                <a:solidFill>
                  <a:srgbClr val="000000"/>
                </a:solidFill>
                <a:latin typeface="黑体" panose="02010609060101010101" pitchFamily="2" charset="-122"/>
                <a:ea typeface="黑体" panose="02010609060101010101" pitchFamily="2" charset="-122"/>
              </a:rPr>
              <a:t>）车内外圆锥搬的角度一定要正确。（可采用一次搬锥度）</a:t>
            </a:r>
            <a:endParaRPr lang="zh-CN" altLang="en-US" sz="2800" dirty="0">
              <a:solidFill>
                <a:srgbClr val="000000"/>
              </a:solidFill>
              <a:latin typeface="黑体" panose="02010609060101010101" pitchFamily="2" charset="-122"/>
              <a:ea typeface="黑体" panose="02010609060101010101" pitchFamily="2" charset="-122"/>
            </a:endParaRPr>
          </a:p>
        </p:txBody>
      </p:sp>
      <p:pic>
        <p:nvPicPr>
          <p:cNvPr id="90120" name="Picture 9"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90121" name="Picture 10"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90122" name="Picture 11"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90123" name="Picture 12"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90124" name="Picture 13"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90125" name="Picture 14"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90126" name="Text Box 15"/>
          <p:cNvSpPr txBox="1"/>
          <p:nvPr/>
        </p:nvSpPr>
        <p:spPr>
          <a:xfrm>
            <a:off x="457200" y="4953000"/>
            <a:ext cx="6172200" cy="519113"/>
          </a:xfrm>
          <a:prstGeom prst="rect">
            <a:avLst/>
          </a:prstGeom>
          <a:noFill/>
          <a:ln w="9525">
            <a:noFill/>
          </a:ln>
        </p:spPr>
        <p:txBody>
          <a:bodyPr>
            <a:spAutoFit/>
          </a:bodyPr>
          <a:p>
            <a:pPr eaLnBrk="1" hangingPunct="1">
              <a:spcBef>
                <a:spcPct val="50000"/>
              </a:spcBef>
            </a:pPr>
            <a:r>
              <a:rPr lang="zh-CN" altLang="en-US" sz="2800" dirty="0">
                <a:solidFill>
                  <a:srgbClr val="000000"/>
                </a:solidFill>
                <a:latin typeface="Times New Roman" panose="02020603050405020304" pitchFamily="18" charset="0"/>
                <a:ea typeface="黑体" panose="02010609060101010101" pitchFamily="2" charset="-122"/>
              </a:rPr>
              <a:t>（</a:t>
            </a:r>
            <a:r>
              <a:rPr lang="en-US" altLang="zh-CN" sz="2800" dirty="0">
                <a:solidFill>
                  <a:srgbClr val="000000"/>
                </a:solidFill>
                <a:latin typeface="Times New Roman" panose="02020603050405020304" pitchFamily="18" charset="0"/>
                <a:ea typeface="黑体" panose="02010609060101010101" pitchFamily="2" charset="-122"/>
              </a:rPr>
              <a:t>4</a:t>
            </a:r>
            <a:r>
              <a:rPr lang="zh-CN" altLang="en-US" sz="2800" dirty="0">
                <a:solidFill>
                  <a:srgbClr val="000000"/>
                </a:solidFill>
                <a:latin typeface="Times New Roman" panose="02020603050405020304" pitchFamily="18" charset="0"/>
                <a:ea typeface="黑体" panose="02010609060101010101" pitchFamily="2" charset="-122"/>
              </a:rPr>
              <a:t>）转动小拖板时进给要均匀。</a:t>
            </a:r>
            <a:endParaRPr lang="zh-CN" altLang="en-US" sz="2800" dirty="0">
              <a:solidFill>
                <a:srgbClr val="000000"/>
              </a:solidFill>
              <a:latin typeface="Times New Roman" panose="02020603050405020304" pitchFamily="18" charset="0"/>
              <a:ea typeface="黑体" panose="02010609060101010101" pitchFamily="2" charset="-122"/>
            </a:endParaRPr>
          </a:p>
        </p:txBody>
      </p:sp>
      <p:sp>
        <p:nvSpPr>
          <p:cNvPr id="90127" name="Text Box 16"/>
          <p:cNvSpPr txBox="1"/>
          <p:nvPr/>
        </p:nvSpPr>
        <p:spPr>
          <a:xfrm>
            <a:off x="457200" y="4191000"/>
            <a:ext cx="7162800" cy="519113"/>
          </a:xfrm>
          <a:prstGeom prst="rect">
            <a:avLst/>
          </a:prstGeom>
          <a:noFill/>
          <a:ln w="9525">
            <a:noFill/>
          </a:ln>
        </p:spPr>
        <p:txBody>
          <a:bodyPr>
            <a:spAutoFit/>
          </a:bodyPr>
          <a:p>
            <a:pPr eaLnBrk="1" hangingPunct="1">
              <a:spcBef>
                <a:spcPct val="50000"/>
              </a:spcBef>
            </a:pPr>
            <a:r>
              <a:rPr lang="zh-CN" altLang="en-US" sz="2800" dirty="0">
                <a:solidFill>
                  <a:srgbClr val="000000"/>
                </a:solidFill>
                <a:latin typeface="Times New Roman" panose="02020603050405020304" pitchFamily="18" charset="0"/>
                <a:ea typeface="黑体" panose="02010609060101010101" pitchFamily="2" charset="-122"/>
              </a:rPr>
              <a:t>（</a:t>
            </a:r>
            <a:r>
              <a:rPr lang="en-US" altLang="zh-CN" sz="2800" dirty="0">
                <a:solidFill>
                  <a:srgbClr val="000000"/>
                </a:solidFill>
                <a:latin typeface="Times New Roman" panose="02020603050405020304" pitchFamily="18" charset="0"/>
                <a:ea typeface="黑体" panose="02010609060101010101" pitchFamily="2" charset="-122"/>
              </a:rPr>
              <a:t>3</a:t>
            </a:r>
            <a:r>
              <a:rPr lang="zh-CN" altLang="en-US" sz="2800" dirty="0">
                <a:solidFill>
                  <a:srgbClr val="000000"/>
                </a:solidFill>
                <a:latin typeface="Times New Roman" panose="02020603050405020304" pitchFamily="18" charset="0"/>
                <a:ea typeface="黑体" panose="02010609060101010101" pitchFamily="2" charset="-122"/>
              </a:rPr>
              <a:t>）测量内、外锥时，应对表面进行清洁。</a:t>
            </a:r>
            <a:endParaRPr lang="zh-CN" altLang="en-US" sz="2800" dirty="0">
              <a:solidFill>
                <a:srgbClr val="000000"/>
              </a:solidFill>
              <a:latin typeface="Times New Roman" panose="02020603050405020304" pitchFamily="18" charset="0"/>
              <a:ea typeface="黑体" panose="02010609060101010101" pitchFamily="2" charset="-122"/>
            </a:endParaRPr>
          </a:p>
        </p:txBody>
      </p:sp>
      <p:sp>
        <p:nvSpPr>
          <p:cNvPr id="90128" name="Text Box 17"/>
          <p:cNvSpPr txBox="1"/>
          <p:nvPr/>
        </p:nvSpPr>
        <p:spPr>
          <a:xfrm>
            <a:off x="0" y="3048000"/>
            <a:ext cx="8077200" cy="946150"/>
          </a:xfrm>
          <a:prstGeom prst="rect">
            <a:avLst/>
          </a:prstGeom>
          <a:noFill/>
          <a:ln w="9525">
            <a:noFill/>
          </a:ln>
        </p:spPr>
        <p:txBody>
          <a:bodyPr>
            <a:spAutoFit/>
          </a:bodyPr>
          <a:p>
            <a:pPr lvl="1" eaLnBrk="1" hangingPunct="1"/>
            <a:r>
              <a:rPr lang="zh-CN" altLang="en-US" sz="2800" dirty="0">
                <a:solidFill>
                  <a:srgbClr val="000000"/>
                </a:solidFill>
                <a:latin typeface="Times New Roman" panose="02020603050405020304" pitchFamily="18" charset="0"/>
                <a:ea typeface="黑体" panose="02010609060101010101" pitchFamily="2" charset="-122"/>
              </a:rPr>
              <a:t>（</a:t>
            </a:r>
            <a:r>
              <a:rPr lang="en-US" altLang="zh-CN" sz="2800" dirty="0">
                <a:solidFill>
                  <a:srgbClr val="000000"/>
                </a:solidFill>
                <a:latin typeface="Times New Roman" panose="02020603050405020304" pitchFamily="18" charset="0"/>
                <a:ea typeface="黑体" panose="02010609060101010101" pitchFamily="2" charset="-122"/>
              </a:rPr>
              <a:t>2</a:t>
            </a:r>
            <a:r>
              <a:rPr lang="zh-CN" altLang="en-US" sz="2800" dirty="0">
                <a:solidFill>
                  <a:srgbClr val="000000"/>
                </a:solidFill>
                <a:latin typeface="Times New Roman" panose="02020603050405020304" pitchFamily="18" charset="0"/>
                <a:ea typeface="黑体" panose="02010609060101010101" pitchFamily="2" charset="-122"/>
              </a:rPr>
              <a:t>）刀尖必须对准工件的旋转中心（即等高）否则会产生双曲线。</a:t>
            </a:r>
            <a:endParaRPr lang="zh-CN" altLang="en-US" sz="2800" dirty="0">
              <a:solidFill>
                <a:srgbClr val="000000"/>
              </a:solidFill>
              <a:latin typeface="Times New Roman" panose="02020603050405020304" pitchFamily="18" charset="0"/>
              <a:ea typeface="黑体" panose="02010609060101010101" pitchFamily="2" charset="-122"/>
            </a:endParaRPr>
          </a:p>
        </p:txBody>
      </p:sp>
      <p:pic>
        <p:nvPicPr>
          <p:cNvPr id="3" name="图片 2" descr="图片1"/>
          <p:cNvPicPr>
            <a:picLocks noChangeAspect="1"/>
          </p:cNvPicPr>
          <p:nvPr/>
        </p:nvPicPr>
        <p:blipFill>
          <a:blip r:embed="rId9"/>
          <a:stretch>
            <a:fillRect/>
          </a:stretch>
        </p:blipFill>
        <p:spPr>
          <a:xfrm>
            <a:off x="8202930" y="20955"/>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12997"/>
                                        </p:tgtEl>
                                        <p:attrNameLst>
                                          <p:attrName>style.textDecorationUnderline</p:attrName>
                                        </p:attrNameLst>
                                      </p:cBhvr>
                                      <p:to>
                                        <p:strVal val="true"/>
                                      </p:to>
                                    </p:set>
                                  </p:childTnLst>
                                  <p:subTnLst>
                                    <p:animClr clrSpc="rgb" dir="cw">
                                      <p:cBhvr override="childStyle">
                                        <p:cTn dur="1" fill="hold" display="0" masterRel="nextClick" afterEffect="1"/>
                                        <p:tgtEl>
                                          <p:spTgt spid="212997"/>
                                        </p:tgtEl>
                                        <p:attrNameLst>
                                          <p:attrName>ppt_c</p:attrName>
                                        </p:attrNameLst>
                                      </p:cBhvr>
                                      <p:to>
                                        <a:srgbClr val="FF0000"/>
                                      </p:to>
                                    </p:animClr>
                                  </p:subTnLst>
                                </p:cTn>
                              </p:par>
                            </p:childTnLst>
                          </p:cTn>
                        </p:par>
                      </p:childTnLst>
                    </p:cTn>
                  </p:par>
                  <p:par>
                    <p:cTn id="7" fill="hold">
                      <p:stCondLst>
                        <p:cond delay="indefinite"/>
                      </p:stCondLst>
                      <p:childTnLst>
                        <p:par>
                          <p:cTn id="8" fill="hold">
                            <p:stCondLst>
                              <p:cond delay="0"/>
                            </p:stCondLst>
                            <p:childTnLst>
                              <p:par>
                                <p:cTn id="9" presetID="28" presetClass="emph" presetSubtype="0" fill="hold" grpId="1" nodeType="clickEffect">
                                  <p:stCondLst>
                                    <p:cond delay="0"/>
                                  </p:stCondLst>
                                  <p:iterate type="lt">
                                    <p:tmPct val="10000"/>
                                  </p:iterate>
                                  <p:childTnLst>
                                    <p:animClr clrSpc="rgb" dir="cw">
                                      <p:cBhvr override="childStyle">
                                        <p:cTn id="10" dur="500" fill="hold"/>
                                        <p:tgtEl>
                                          <p:spTgt spid="212997"/>
                                        </p:tgtEl>
                                        <p:attrNameLst>
                                          <p:attrName>style.color</p:attrName>
                                        </p:attrNameLst>
                                      </p:cBhvr>
                                      <p:to>
                                        <a:schemeClr val="accent2"/>
                                      </p:to>
                                    </p:animClr>
                                    <p:animClr clrSpc="rgb" dir="cw">
                                      <p:cBhvr>
                                        <p:cTn id="11" dur="500" fill="hold"/>
                                        <p:tgtEl>
                                          <p:spTgt spid="212997"/>
                                        </p:tgtEl>
                                        <p:attrNameLst>
                                          <p:attrName>fillcolor</p:attrName>
                                        </p:attrNameLst>
                                      </p:cBhvr>
                                      <p:to>
                                        <a:schemeClr val="accent2"/>
                                      </p:to>
                                    </p:animClr>
                                    <p:set>
                                      <p:cBhvr>
                                        <p:cTn id="12" dur="500" fill="hold"/>
                                        <p:tgtEl>
                                          <p:spTgt spid="212997"/>
                                        </p:tgtEl>
                                        <p:attrNameLst>
                                          <p:attrName>fill.type</p:attrName>
                                        </p:attrNameLst>
                                      </p:cBhvr>
                                      <p:to>
                                        <p:strVal val="solid"/>
                                      </p:to>
                                    </p:set>
                                    <p:anim to="1.5" calcmode="lin" valueType="num">
                                      <p:cBhvr override="childStyle">
                                        <p:cTn id="13" dur="500" fill="hold"/>
                                        <p:tgtEl>
                                          <p:spTgt spid="212997"/>
                                        </p:tgtEl>
                                        <p:attrNameLst>
                                          <p:attrName>style.fontSize</p:attrName>
                                        </p:attrNameLst>
                                      </p:cBhvr>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13000">
                                            <p:txEl>
                                              <p:charRg st="0" end="29"/>
                                            </p:txEl>
                                          </p:spTgt>
                                        </p:tgtEl>
                                        <p:attrNameLst>
                                          <p:attrName>style.visibility</p:attrName>
                                        </p:attrNameLst>
                                      </p:cBhvr>
                                      <p:to>
                                        <p:strVal val="visible"/>
                                      </p:to>
                                    </p:set>
                                    <p:animEffect transition="in" filter="diamond(in)">
                                      <p:cBhvr>
                                        <p:cTn id="18" dur="1000"/>
                                        <p:tgtEl>
                                          <p:spTgt spid="213000">
                                            <p:txEl>
                                              <p:charRg st="0" end="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7" grpId="0"/>
      <p:bldP spid="21299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4018" name="Picture 2"/>
          <p:cNvPicPr>
            <a:picLocks noChangeAspect="1"/>
          </p:cNvPicPr>
          <p:nvPr/>
        </p:nvPicPr>
        <p:blipFill>
          <a:blip r:embed="rId1">
            <a:clrChange>
              <a:clrFrom>
                <a:srgbClr val="FFFFFF"/>
              </a:clrFrom>
              <a:clrTo>
                <a:srgbClr val="FFFFFF">
                  <a:alpha val="0"/>
                </a:srgbClr>
              </a:clrTo>
            </a:clrChange>
          </a:blip>
          <a:stretch>
            <a:fillRect/>
          </a:stretch>
        </p:blipFill>
        <p:spPr>
          <a:xfrm>
            <a:off x="1143000" y="838200"/>
            <a:ext cx="5943600" cy="2438400"/>
          </a:xfrm>
          <a:prstGeom prst="rect">
            <a:avLst/>
          </a:prstGeom>
          <a:noFill/>
          <a:ln w="9525">
            <a:noFill/>
          </a:ln>
        </p:spPr>
      </p:pic>
      <p:pic>
        <p:nvPicPr>
          <p:cNvPr id="214019" name="Picture 3"/>
          <p:cNvPicPr>
            <a:picLocks noChangeAspect="1"/>
          </p:cNvPicPr>
          <p:nvPr/>
        </p:nvPicPr>
        <p:blipFill>
          <a:blip r:embed="rId2">
            <a:clrChange>
              <a:clrFrom>
                <a:srgbClr val="FFFFFF"/>
              </a:clrFrom>
              <a:clrTo>
                <a:srgbClr val="FFFFFF">
                  <a:alpha val="0"/>
                </a:srgbClr>
              </a:clrTo>
            </a:clrChange>
          </a:blip>
          <a:stretch>
            <a:fillRect/>
          </a:stretch>
        </p:blipFill>
        <p:spPr>
          <a:xfrm>
            <a:off x="1524000" y="3276600"/>
            <a:ext cx="5867400" cy="2971800"/>
          </a:xfrm>
          <a:prstGeom prst="rect">
            <a:avLst/>
          </a:prstGeom>
          <a:noFill/>
          <a:ln w="9525">
            <a:noFill/>
          </a:ln>
        </p:spPr>
      </p:pic>
      <p:sp>
        <p:nvSpPr>
          <p:cNvPr id="214020" name="Rectangle 4"/>
          <p:cNvSpPr>
            <a:spLocks noGrp="1" noChangeArrowheads="1"/>
          </p:cNvSpPr>
          <p:nvPr>
            <p:ph type="title"/>
          </p:nvPr>
        </p:nvSpPr>
        <p:spPr>
          <a:xfrm>
            <a:off x="1103313" y="277813"/>
            <a:ext cx="7421563" cy="1524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pic>
        <p:nvPicPr>
          <p:cNvPr id="91141" name="Picture 5" descr="上边框"/>
          <p:cNvPicPr>
            <a:picLocks noChangeAspect="1"/>
          </p:cNvPicPr>
          <p:nvPr/>
        </p:nvPicPr>
        <p:blipFill>
          <a:blip r:embed="rId3">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91142" name="Picture 6" descr="下边框"/>
          <p:cNvPicPr>
            <a:picLocks noChangeAspect="1"/>
          </p:cNvPicPr>
          <p:nvPr/>
        </p:nvPicPr>
        <p:blipFill>
          <a:blip r:embed="rId4">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91143" name="Rectangle 7"/>
          <p:cNvSpPr/>
          <p:nvPr/>
        </p:nvSpPr>
        <p:spPr>
          <a:xfrm>
            <a:off x="0" y="0"/>
            <a:ext cx="1768475" cy="701675"/>
          </a:xfrm>
          <a:prstGeom prst="rect">
            <a:avLst/>
          </a:prstGeom>
          <a:noFill/>
          <a:ln w="9525">
            <a:noFill/>
          </a:ln>
        </p:spPr>
        <p:txBody>
          <a:bodyPr>
            <a:spAutoFit/>
          </a:bodyPr>
          <a:p>
            <a:pPr marL="342900" indent="-342900" eaLnBrk="1" hangingPunct="1">
              <a:spcBef>
                <a:spcPct val="20000"/>
              </a:spcBef>
            </a:pPr>
            <a:r>
              <a:rPr lang="zh-CN" altLang="en-US" sz="4000" dirty="0">
                <a:solidFill>
                  <a:schemeClr val="bg1"/>
                </a:solidFill>
                <a:latin typeface="Times New Roman" panose="02020603050405020304" pitchFamily="18" charset="0"/>
              </a:rPr>
              <a:t>练习题</a:t>
            </a:r>
            <a:endParaRPr lang="zh-CN" altLang="en-US" sz="4000" dirty="0">
              <a:solidFill>
                <a:schemeClr val="bg1"/>
              </a:solidFill>
              <a:latin typeface="Times New Roman" panose="02020603050405020304" pitchFamily="18" charset="0"/>
            </a:endParaRPr>
          </a:p>
        </p:txBody>
      </p:sp>
      <p:pic>
        <p:nvPicPr>
          <p:cNvPr id="91144" name="Picture 8" descr="后退">
            <a:hlinkClick r:id="" action="ppaction://hlinkshowjump?jump=previousslide"/>
          </p:cNvPr>
          <p:cNvPicPr>
            <a:picLocks noChangeAspect="1"/>
          </p:cNvPicPr>
          <p:nvPr/>
        </p:nvPicPr>
        <p:blipFill>
          <a:blip r:embed="rId5"/>
          <a:stretch>
            <a:fillRect/>
          </a:stretch>
        </p:blipFill>
        <p:spPr>
          <a:xfrm>
            <a:off x="6916738" y="6364288"/>
            <a:ext cx="1039812" cy="520700"/>
          </a:xfrm>
          <a:prstGeom prst="rect">
            <a:avLst/>
          </a:prstGeom>
          <a:noFill/>
          <a:ln w="9525">
            <a:noFill/>
          </a:ln>
        </p:spPr>
      </p:pic>
      <p:pic>
        <p:nvPicPr>
          <p:cNvPr id="91145" name="Picture 9" descr="目录">
            <a:hlinkClick r:id="" action="ppaction://noaction"/>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91146" name="Picture 10"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91147" name="Picture 11"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91148" name="Picture 12"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91149" name="Picture 13"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1"/>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4018"/>
                                        </p:tgtEl>
                                        <p:attrNameLst>
                                          <p:attrName>style.visibility</p:attrName>
                                        </p:attrNameLst>
                                      </p:cBhvr>
                                      <p:to>
                                        <p:strVal val="visible"/>
                                      </p:to>
                                    </p:set>
                                    <p:animEffect transition="in" filter="blinds(horizontal)">
                                      <p:cBhvr>
                                        <p:cTn id="7" dur="500"/>
                                        <p:tgtEl>
                                          <p:spTgt spid="214018"/>
                                        </p:tgtEl>
                                      </p:cBhvr>
                                    </p:animEffect>
                                  </p:childTnLst>
                                </p:cTn>
                              </p:par>
                              <p:par>
                                <p:cTn id="8" presetID="3" presetClass="entr" presetSubtype="10" fill="hold" nodeType="withEffect">
                                  <p:stCondLst>
                                    <p:cond delay="0"/>
                                  </p:stCondLst>
                                  <p:childTnLst>
                                    <p:set>
                                      <p:cBhvr>
                                        <p:cTn id="9" dur="1" fill="hold">
                                          <p:stCondLst>
                                            <p:cond delay="0"/>
                                          </p:stCondLst>
                                        </p:cTn>
                                        <p:tgtEl>
                                          <p:spTgt spid="214019"/>
                                        </p:tgtEl>
                                        <p:attrNameLst>
                                          <p:attrName>style.visibility</p:attrName>
                                        </p:attrNameLst>
                                      </p:cBhvr>
                                      <p:to>
                                        <p:strVal val="visible"/>
                                      </p:to>
                                    </p:set>
                                    <p:animEffect transition="in" filter="blinds(horizontal)">
                                      <p:cBhvr>
                                        <p:cTn id="10" dur="500"/>
                                        <p:tgtEl>
                                          <p:spTgt spid="214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WordArt 2"/>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车削对配圆锥</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318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93187"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47637"/>
            <a:ext cx="9144000" cy="1866900"/>
          </a:xfrm>
          <a:prstGeom prst="rect">
            <a:avLst/>
          </a:prstGeom>
          <a:noFill/>
          <a:ln w="9525">
            <a:noFill/>
          </a:ln>
        </p:spPr>
      </p:pic>
      <p:sp>
        <p:nvSpPr>
          <p:cNvPr id="5124" name="Text Box 4"/>
          <p:cNvSpPr txBox="1">
            <a:spLocks noChangeArrowheads="1"/>
          </p:cNvSpPr>
          <p:nvPr/>
        </p:nvSpPr>
        <p:spPr bwMode="auto">
          <a:xfrm>
            <a:off x="1676400" y="1219200"/>
            <a:ext cx="4044950" cy="579438"/>
          </a:xfrm>
          <a:prstGeom prst="rect">
            <a:avLst/>
          </a:prstGeom>
          <a:noFill/>
          <a:ln w="9525">
            <a:noFill/>
            <a:miter lim="800000"/>
          </a:ln>
          <a:effectLst/>
        </p:spPr>
        <p:txBody>
          <a:bodyPr wrap="none">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车削对配圆锥的定义 </a:t>
            </a:r>
            <a:endParaRPr kumimoji="0" lang="zh-CN" sz="3200" kern="1200" cap="none" spc="0" normalizeH="0" baseline="0" noProof="0">
              <a:latin typeface="Arial" panose="020B0604020202020204" pitchFamily="34" charset="0"/>
              <a:ea typeface="宋体" panose="02010600030101010101" pitchFamily="2" charset="-122"/>
              <a:cs typeface="+mn-cs"/>
            </a:endParaRPr>
          </a:p>
        </p:txBody>
      </p:sp>
      <p:sp>
        <p:nvSpPr>
          <p:cNvPr id="93189" name="Text Box 5"/>
          <p:cNvSpPr txBox="1"/>
          <p:nvPr/>
        </p:nvSpPr>
        <p:spPr>
          <a:xfrm>
            <a:off x="6096000" y="0"/>
            <a:ext cx="1200150" cy="701675"/>
          </a:xfrm>
          <a:prstGeom prst="rect">
            <a:avLst/>
          </a:prstGeom>
          <a:noFill/>
          <a:ln w="9525">
            <a:noFill/>
          </a:ln>
        </p:spPr>
        <p:txBody>
          <a:bodyPr wrap="none">
            <a:spAutoFit/>
          </a:bodyPr>
          <a:p>
            <a:pPr eaLnBrk="1" hangingPunct="1"/>
            <a:r>
              <a:rPr lang="zh-CN" altLang="x-none" sz="4000" dirty="0">
                <a:solidFill>
                  <a:schemeClr val="bg1"/>
                </a:solidFill>
                <a:latin typeface="Arial" panose="020B0604020202020204" pitchFamily="34" charset="0"/>
                <a:ea typeface="隶书" pitchFamily="49" charset="-122"/>
              </a:rPr>
              <a:t>目录</a:t>
            </a:r>
            <a:endParaRPr lang="zh-CN" altLang="x-none" sz="4000" dirty="0">
              <a:solidFill>
                <a:schemeClr val="bg1"/>
              </a:solidFill>
              <a:latin typeface="Arial" panose="020B0604020202020204" pitchFamily="34" charset="0"/>
              <a:ea typeface="隶书" pitchFamily="49" charset="-122"/>
            </a:endParaRPr>
          </a:p>
        </p:txBody>
      </p:sp>
      <p:sp>
        <p:nvSpPr>
          <p:cNvPr id="5126" name="Rectangle 6"/>
          <p:cNvSpPr>
            <a:spLocks noChangeArrowheads="1"/>
          </p:cNvSpPr>
          <p:nvPr/>
        </p:nvSpPr>
        <p:spPr bwMode="auto">
          <a:xfrm>
            <a:off x="1752600" y="3124200"/>
            <a:ext cx="4267200" cy="6096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车削对配圆锥工艺安排</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pic>
        <p:nvPicPr>
          <p:cNvPr id="93191"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93192"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93193"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93194"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5131" name="Rectangle 11">
            <a:hlinkClick r:id="" action="ppaction://noaction"/>
          </p:cNvPr>
          <p:cNvSpPr>
            <a:spLocks noChangeArrowheads="1"/>
          </p:cNvSpPr>
          <p:nvPr/>
        </p:nvSpPr>
        <p:spPr bwMode="auto">
          <a:xfrm rot="3419336">
            <a:off x="1066006" y="22105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32" name="Rectangle 12">
            <a:hlinkClick r:id="" action="ppaction://noaction"/>
          </p:cNvPr>
          <p:cNvSpPr>
            <a:spLocks noChangeArrowheads="1"/>
          </p:cNvSpPr>
          <p:nvPr/>
        </p:nvSpPr>
        <p:spPr bwMode="auto">
          <a:xfrm rot="3419336">
            <a:off x="1069975" y="32734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33" name="Rectangle 13">
            <a:hlinkClick r:id="" action="ppaction://noaction"/>
          </p:cNvPr>
          <p:cNvSpPr>
            <a:spLocks noChangeArrowheads="1"/>
          </p:cNvSpPr>
          <p:nvPr/>
        </p:nvSpPr>
        <p:spPr bwMode="auto">
          <a:xfrm rot="3419336">
            <a:off x="1159669" y="13549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34" name="Rectangle 14">
            <a:hlinkClick r:id="" action="ppaction://noaction"/>
          </p:cNvPr>
          <p:cNvSpPr>
            <a:spLocks noChangeArrowheads="1"/>
          </p:cNvSpPr>
          <p:nvPr/>
        </p:nvSpPr>
        <p:spPr bwMode="auto">
          <a:xfrm rot="3419336">
            <a:off x="1057275" y="43529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35" name="Rectangle 15">
            <a:hlinkClick r:id="" action="ppaction://noaction"/>
          </p:cNvPr>
          <p:cNvSpPr>
            <a:spLocks noChangeArrowheads="1"/>
          </p:cNvSpPr>
          <p:nvPr/>
        </p:nvSpPr>
        <p:spPr bwMode="auto">
          <a:xfrm rot="3419336">
            <a:off x="1123950" y="5429250"/>
            <a:ext cx="365125" cy="327025"/>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93200" name="Picture 16" descr="Npu"/>
          <p:cNvPicPr>
            <a:picLocks noChangeAspect="1"/>
          </p:cNvPicPr>
          <p:nvPr/>
        </p:nvPicPr>
        <p:blipFill>
          <a:blip r:embed="rId7"/>
          <a:stretch>
            <a:fillRect/>
          </a:stretch>
        </p:blipFill>
        <p:spPr>
          <a:xfrm>
            <a:off x="6324600" y="1219200"/>
            <a:ext cx="1600200" cy="1371600"/>
          </a:xfrm>
          <a:prstGeom prst="rect">
            <a:avLst/>
          </a:prstGeom>
          <a:noFill/>
          <a:ln w="9525">
            <a:noFill/>
          </a:ln>
        </p:spPr>
      </p:pic>
      <p:sp>
        <p:nvSpPr>
          <p:cNvPr id="5137" name="Text Box 17"/>
          <p:cNvSpPr txBox="1">
            <a:spLocks noChangeArrowheads="1"/>
          </p:cNvSpPr>
          <p:nvPr/>
        </p:nvSpPr>
        <p:spPr bwMode="auto">
          <a:xfrm>
            <a:off x="1752600" y="2133600"/>
            <a:ext cx="52578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车削对配圆锥的方法</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sp>
        <p:nvSpPr>
          <p:cNvPr id="5138" name="Text Box 18"/>
          <p:cNvSpPr txBox="1">
            <a:spLocks noChangeArrowheads="1"/>
          </p:cNvSpPr>
          <p:nvPr/>
        </p:nvSpPr>
        <p:spPr bwMode="auto">
          <a:xfrm>
            <a:off x="1828800" y="5257800"/>
            <a:ext cx="49530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注意事项 </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sp>
        <p:nvSpPr>
          <p:cNvPr id="5139" name="Text Box 19"/>
          <p:cNvSpPr txBox="1">
            <a:spLocks noChangeArrowheads="1"/>
          </p:cNvSpPr>
          <p:nvPr/>
        </p:nvSpPr>
        <p:spPr bwMode="auto">
          <a:xfrm>
            <a:off x="1752600" y="4267200"/>
            <a:ext cx="57150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锥体间隙控制计算方法 </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8"/>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770" decel="100000"/>
                                        <p:tgtEl>
                                          <p:spTgt spid="5124"/>
                                        </p:tgtEl>
                                      </p:cBhvr>
                                    </p:animEffect>
                                    <p:animScale>
                                      <p:cBhvr>
                                        <p:cTn id="8" dur="770" decel="100000"/>
                                        <p:tgtEl>
                                          <p:spTgt spid="5124"/>
                                        </p:tgtEl>
                                      </p:cBhvr>
                                      <p:from x="10000" y="10000"/>
                                      <p:to x="200000" y="450000"/>
                                    </p:animScale>
                                    <p:animScale>
                                      <p:cBhvr>
                                        <p:cTn id="9" dur="1230" accel="100000" fill="hold">
                                          <p:stCondLst>
                                            <p:cond delay="770"/>
                                          </p:stCondLst>
                                        </p:cTn>
                                        <p:tgtEl>
                                          <p:spTgt spid="5124"/>
                                        </p:tgtEl>
                                      </p:cBhvr>
                                      <p:from x="200000" y="450000"/>
                                      <p:to x="100000" y="100000"/>
                                    </p:animScale>
                                    <p:set>
                                      <p:cBhvr>
                                        <p:cTn id="10" dur="770" fill="hold"/>
                                        <p:tgtEl>
                                          <p:spTgt spid="5124"/>
                                        </p:tgtEl>
                                        <p:attrNameLst>
                                          <p:attrName>ppt_x</p:attrName>
                                        </p:attrNameLst>
                                      </p:cBhvr>
                                      <p:to>
                                        <p:strVal val="(0.5)"/>
                                      </p:to>
                                    </p:set>
                                    <p:anim from="(0.5)" to="(#ppt_x)" calcmode="lin" valueType="num">
                                      <p:cBhvr>
                                        <p:cTn id="11" dur="1230" accel="100000" fill="hold">
                                          <p:stCondLst>
                                            <p:cond delay="770"/>
                                          </p:stCondLst>
                                        </p:cTn>
                                        <p:tgtEl>
                                          <p:spTgt spid="5124"/>
                                        </p:tgtEl>
                                        <p:attrNameLst>
                                          <p:attrName>ppt_x</p:attrName>
                                        </p:attrNameLst>
                                      </p:cBhvr>
                                    </p:anim>
                                    <p:set>
                                      <p:cBhvr>
                                        <p:cTn id="12" dur="770" fill="hold"/>
                                        <p:tgtEl>
                                          <p:spTgt spid="5124"/>
                                        </p:tgtEl>
                                        <p:attrNameLst>
                                          <p:attrName>ppt_y</p:attrName>
                                        </p:attrNameLst>
                                      </p:cBhvr>
                                      <p:to>
                                        <p:strVal val="(#ppt_y+0.4)"/>
                                      </p:to>
                                    </p:set>
                                    <p:anim from="(#ppt_y+0.4)" to="(#ppt_y)" calcmode="lin" valueType="num">
                                      <p:cBhvr>
                                        <p:cTn id="13" dur="1230" accel="100000" fill="hold">
                                          <p:stCondLst>
                                            <p:cond delay="770"/>
                                          </p:stCondLst>
                                        </p:cTn>
                                        <p:tgtEl>
                                          <p:spTgt spid="512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137"/>
                                        </p:tgtEl>
                                        <p:attrNameLst>
                                          <p:attrName>style.visibility</p:attrName>
                                        </p:attrNameLst>
                                      </p:cBhvr>
                                      <p:to>
                                        <p:strVal val="visible"/>
                                      </p:to>
                                    </p:set>
                                    <p:anim calcmode="lin" valueType="num">
                                      <p:cBhvr additive="base">
                                        <p:cTn id="18" dur="500" fill="hold"/>
                                        <p:tgtEl>
                                          <p:spTgt spid="5137"/>
                                        </p:tgtEl>
                                        <p:attrNameLst>
                                          <p:attrName>ppt_x</p:attrName>
                                        </p:attrNameLst>
                                      </p:cBhvr>
                                      <p:tavLst>
                                        <p:tav tm="0">
                                          <p:val>
                                            <p:strVal val="0-#ppt_w/2"/>
                                          </p:val>
                                        </p:tav>
                                        <p:tav tm="100000">
                                          <p:val>
                                            <p:strVal val="#ppt_x"/>
                                          </p:val>
                                        </p:tav>
                                      </p:tavLst>
                                    </p:anim>
                                    <p:anim calcmode="lin" valueType="num">
                                      <p:cBhvr additive="base">
                                        <p:cTn id="19" dur="500" fill="hold"/>
                                        <p:tgtEl>
                                          <p:spTgt spid="513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126"/>
                                        </p:tgtEl>
                                        <p:attrNameLst>
                                          <p:attrName>style.visibility</p:attrName>
                                        </p:attrNameLst>
                                      </p:cBhvr>
                                      <p:to>
                                        <p:strVal val="visible"/>
                                      </p:to>
                                    </p:set>
                                    <p:anim by="(-#ppt_w*2)" calcmode="lin" valueType="num">
                                      <p:cBhvr rctx="PPT">
                                        <p:cTn id="24" dur="500" autoRev="1" fill="hold">
                                          <p:stCondLst>
                                            <p:cond delay="0"/>
                                          </p:stCondLst>
                                        </p:cTn>
                                        <p:tgtEl>
                                          <p:spTgt spid="5126"/>
                                        </p:tgtEl>
                                        <p:attrNameLst>
                                          <p:attrName>ppt_w</p:attrName>
                                        </p:attrNameLst>
                                      </p:cBhvr>
                                    </p:anim>
                                    <p:anim by="(#ppt_w*0.50)" calcmode="lin" valueType="num">
                                      <p:cBhvr>
                                        <p:cTn id="25" dur="500" decel="50000" autoRev="1" fill="hold">
                                          <p:stCondLst>
                                            <p:cond delay="0"/>
                                          </p:stCondLst>
                                        </p:cTn>
                                        <p:tgtEl>
                                          <p:spTgt spid="5126"/>
                                        </p:tgtEl>
                                        <p:attrNameLst>
                                          <p:attrName>ppt_x</p:attrName>
                                        </p:attrNameLst>
                                      </p:cBhvr>
                                    </p:anim>
                                    <p:anim from="(-#ppt_h/2)" to="(#ppt_y)" calcmode="lin" valueType="num">
                                      <p:cBhvr>
                                        <p:cTn id="26" dur="1000" fill="hold">
                                          <p:stCondLst>
                                            <p:cond delay="0"/>
                                          </p:stCondLst>
                                        </p:cTn>
                                        <p:tgtEl>
                                          <p:spTgt spid="5126"/>
                                        </p:tgtEl>
                                        <p:attrNameLst>
                                          <p:attrName>ppt_y</p:attrName>
                                        </p:attrNameLst>
                                      </p:cBhvr>
                                    </p:anim>
                                    <p:animRot by="21600000">
                                      <p:cBhvr>
                                        <p:cTn id="27" dur="1000" fill="hold">
                                          <p:stCondLst>
                                            <p:cond delay="0"/>
                                          </p:stCondLst>
                                        </p:cTn>
                                        <p:tgtEl>
                                          <p:spTgt spid="5126"/>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139"/>
                                        </p:tgtEl>
                                        <p:attrNameLst>
                                          <p:attrName>style.visibility</p:attrName>
                                        </p:attrNameLst>
                                      </p:cBhvr>
                                      <p:to>
                                        <p:strVal val="visible"/>
                                      </p:to>
                                    </p:set>
                                    <p:animEffect transition="in" filter="wheel(4)">
                                      <p:cBhvr>
                                        <p:cTn id="32" dur="2000"/>
                                        <p:tgtEl>
                                          <p:spTgt spid="513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38"/>
                                        </p:tgtEl>
                                        <p:attrNameLst>
                                          <p:attrName>style.visibility</p:attrName>
                                        </p:attrNameLst>
                                      </p:cBhvr>
                                      <p:to>
                                        <p:strVal val="visible"/>
                                      </p:to>
                                    </p:set>
                                    <p:anim calcmode="lin" valueType="num">
                                      <p:cBhvr additive="base">
                                        <p:cTn id="37" dur="500" fill="hold"/>
                                        <p:tgtEl>
                                          <p:spTgt spid="5138"/>
                                        </p:tgtEl>
                                        <p:attrNameLst>
                                          <p:attrName>ppt_x</p:attrName>
                                        </p:attrNameLst>
                                      </p:cBhvr>
                                      <p:tavLst>
                                        <p:tav tm="0">
                                          <p:val>
                                            <p:strVal val="0-#ppt_w/2"/>
                                          </p:val>
                                        </p:tav>
                                        <p:tav tm="100000">
                                          <p:val>
                                            <p:strVal val="#ppt_x"/>
                                          </p:val>
                                        </p:tav>
                                      </p:tavLst>
                                    </p:anim>
                                    <p:anim calcmode="lin" valueType="num">
                                      <p:cBhvr additive="base">
                                        <p:cTn id="38" dur="500" fill="hold"/>
                                        <p:tgtEl>
                                          <p:spTgt spid="5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P spid="5137" grpId="0"/>
      <p:bldP spid="5138" grpId="0"/>
      <p:bldP spid="513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024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248"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0249"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0250"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0251"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sp>
        <p:nvSpPr>
          <p:cNvPr id="10253"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0254" name="Text Box 10"/>
          <p:cNvSpPr txBox="1"/>
          <p:nvPr/>
        </p:nvSpPr>
        <p:spPr>
          <a:xfrm>
            <a:off x="381000" y="533400"/>
            <a:ext cx="4267200" cy="957263"/>
          </a:xfrm>
          <a:prstGeom prst="rect">
            <a:avLst/>
          </a:prstGeom>
          <a:noFill/>
          <a:ln w="9525">
            <a:noFill/>
          </a:ln>
        </p:spPr>
        <p:txBody>
          <a:bodyPr>
            <a:spAutoFit/>
          </a:bodyPr>
          <a:p>
            <a:pPr eaLnBrk="1" hangingPunct="1">
              <a:spcBef>
                <a:spcPct val="20000"/>
              </a:spcBef>
            </a:pPr>
            <a:endParaRPr lang="zh-CN" altLang="zh-CN" sz="2800" dirty="0">
              <a:latin typeface="黑体" panose="02010609060101010101" pitchFamily="2" charset="-122"/>
              <a:ea typeface="黑体" panose="02010609060101010101" pitchFamily="2" charset="-122"/>
            </a:endParaRPr>
          </a:p>
          <a:p>
            <a:pPr eaLnBrk="1" hangingPunct="1">
              <a:spcBef>
                <a:spcPct val="20000"/>
              </a:spcBef>
            </a:pPr>
            <a:endParaRPr lang="zh-CN" altLang="zh-CN" sz="2400" dirty="0">
              <a:latin typeface="Times New Roman" panose="02020603050405020304" pitchFamily="18" charset="0"/>
            </a:endParaRPr>
          </a:p>
        </p:txBody>
      </p:sp>
      <p:sp>
        <p:nvSpPr>
          <p:cNvPr id="10255"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10256" name="Text Box 12"/>
          <p:cNvSpPr txBox="1"/>
          <p:nvPr/>
        </p:nvSpPr>
        <p:spPr>
          <a:xfrm>
            <a:off x="0" y="-26987"/>
            <a:ext cx="5270500" cy="757237"/>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车削对配圆锥的定义</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sp>
        <p:nvSpPr>
          <p:cNvPr id="6157" name="Rectangle 13"/>
          <p:cNvSpPr>
            <a:spLocks noChangeArrowheads="1"/>
          </p:cNvSpPr>
          <p:nvPr/>
        </p:nvSpPr>
        <p:spPr bwMode="auto">
          <a:xfrm>
            <a:off x="-1216025" y="2209800"/>
            <a:ext cx="7997825"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0258" name="Picture 14" descr="目录">
            <a:hlinkClick r:id="rId7" action="ppaction://hlinksldjump"/>
          </p:cNvPr>
          <p:cNvPicPr>
            <a:picLocks noChangeAspect="1"/>
          </p:cNvPicPr>
          <p:nvPr/>
        </p:nvPicPr>
        <p:blipFill>
          <a:blip r:embed="rId8"/>
          <a:stretch>
            <a:fillRect/>
          </a:stretch>
        </p:blipFill>
        <p:spPr>
          <a:xfrm>
            <a:off x="3603625" y="6364288"/>
            <a:ext cx="1039813" cy="520700"/>
          </a:xfrm>
          <a:prstGeom prst="rect">
            <a:avLst/>
          </a:prstGeom>
          <a:noFill/>
          <a:ln w="9525">
            <a:noFill/>
          </a:ln>
        </p:spPr>
      </p:pic>
      <p:graphicFrame>
        <p:nvGraphicFramePr>
          <p:cNvPr id="10242" name="Object 15"/>
          <p:cNvGraphicFramePr>
            <a:graphicFrameLocks noChangeAspect="1"/>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097" name="" r:id="rId9" imgW="114300" imgH="215900" progId="Equation.3">
                  <p:embed/>
                </p:oleObj>
              </mc:Choice>
              <mc:Fallback>
                <p:oleObj name="" r:id="rId9" imgW="114300" imgH="215900" progId="Equation.3">
                  <p:embed/>
                  <p:pic>
                    <p:nvPicPr>
                      <p:cNvPr id="0" name="图片 3096"/>
                      <p:cNvPicPr/>
                      <p:nvPr/>
                    </p:nvPicPr>
                    <p:blipFill>
                      <a:blip r:embed="rId10"/>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10243" name="Object 16"/>
          <p:cNvGraphicFramePr>
            <a:graphicFrameLocks noChangeAspect="1"/>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095" name="" r:id="rId11" imgW="114300" imgH="215900" progId="Equation.3">
                  <p:embed/>
                </p:oleObj>
              </mc:Choice>
              <mc:Fallback>
                <p:oleObj name="" r:id="rId11" imgW="114300" imgH="215900" progId="Equation.3">
                  <p:embed/>
                  <p:pic>
                    <p:nvPicPr>
                      <p:cNvPr id="0" name="图片 3094"/>
                      <p:cNvPicPr/>
                      <p:nvPr/>
                    </p:nvPicPr>
                    <p:blipFill>
                      <a:blip r:embed="rId10"/>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10244" name="Object 17"/>
          <p:cNvGraphicFramePr>
            <a:graphicFrameLocks noChangeAspect="1"/>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096" name="" r:id="rId12" imgW="114300" imgH="215900" progId="Equation.3">
                  <p:embed/>
                </p:oleObj>
              </mc:Choice>
              <mc:Fallback>
                <p:oleObj name="" r:id="rId12" imgW="114300" imgH="215900" progId="Equation.3">
                  <p:embed/>
                  <p:pic>
                    <p:nvPicPr>
                      <p:cNvPr id="0" name="图片 3095"/>
                      <p:cNvPicPr/>
                      <p:nvPr/>
                    </p:nvPicPr>
                    <p:blipFill>
                      <a:blip r:embed="rId10"/>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6162" name="Rectangle 18"/>
          <p:cNvSpPr/>
          <p:nvPr/>
        </p:nvSpPr>
        <p:spPr>
          <a:xfrm>
            <a:off x="304800" y="1752600"/>
            <a:ext cx="5867400" cy="3768725"/>
          </a:xfrm>
          <a:prstGeom prst="rect">
            <a:avLst/>
          </a:prstGeom>
          <a:noFill/>
          <a:ln w="9525">
            <a:noFill/>
          </a:ln>
        </p:spPr>
        <p:txBody>
          <a:bodyPr anchor="ctr"/>
          <a:p>
            <a:pPr marL="457200" indent="-457200" defTabSz="914400" eaLnBrk="1" hangingPunct="1">
              <a:tabLst>
                <a:tab pos="457200" algn="l"/>
              </a:tabLst>
            </a:pPr>
            <a:r>
              <a:rPr lang="zh-CN" altLang="zh-CN" sz="3600" dirty="0">
                <a:latin typeface="Times New Roman" panose="02020603050405020304" pitchFamily="18" charset="0"/>
              </a:rPr>
              <a:t>           </a:t>
            </a:r>
            <a:r>
              <a:rPr lang="zh-CN" altLang="x-none" sz="2800" dirty="0">
                <a:latin typeface="Times New Roman" panose="02020603050405020304" pitchFamily="18" charset="0"/>
              </a:rPr>
              <a:t>当车精度要求较高的相互配合的圆锥体和圆锥孔时，先校正好小拖板转动角度并按要求车好外圆锥，保持小拖板在已调整好的位置不动，使工件反转，用车刀在对面车削内圆锥，保证内、外圆锥具有良好的配合状况</a:t>
            </a:r>
            <a:r>
              <a:rPr lang="zh-CN" altLang="x-none" sz="3200" dirty="0">
                <a:latin typeface="Times New Roman" panose="02020603050405020304" pitchFamily="18" charset="0"/>
              </a:rPr>
              <a:t>。</a:t>
            </a:r>
            <a:endParaRPr lang="zh-CN" altLang="x-none" sz="3200" dirty="0">
              <a:latin typeface="Times New Roman" panose="02020603050405020304" pitchFamily="18" charset="0"/>
            </a:endParaRPr>
          </a:p>
        </p:txBody>
      </p:sp>
      <p:sp>
        <p:nvSpPr>
          <p:cNvPr id="10260" name="Text Box 19"/>
          <p:cNvSpPr txBox="1"/>
          <p:nvPr/>
        </p:nvSpPr>
        <p:spPr>
          <a:xfrm>
            <a:off x="6426200" y="2160588"/>
            <a:ext cx="2413000" cy="365125"/>
          </a:xfrm>
          <a:prstGeom prst="rect">
            <a:avLst/>
          </a:prstGeom>
          <a:noFill/>
          <a:ln w="9525">
            <a:noFill/>
          </a:ln>
        </p:spPr>
        <p:txBody>
          <a:bodyPr>
            <a:spAutoFit/>
          </a:bodyPr>
          <a:p>
            <a:pPr eaLnBrk="1" hangingPunct="1"/>
            <a:endParaRPr lang="zh-CN" altLang="en-US" dirty="0">
              <a:latin typeface="Times New Roman" panose="02020603050405020304" pitchFamily="18" charset="0"/>
            </a:endParaRPr>
          </a:p>
        </p:txBody>
      </p:sp>
      <p:graphicFrame>
        <p:nvGraphicFramePr>
          <p:cNvPr id="6164" name="Object 20"/>
          <p:cNvGraphicFramePr>
            <a:graphicFrameLocks noChangeAspect="1"/>
          </p:cNvGraphicFramePr>
          <p:nvPr/>
        </p:nvGraphicFramePr>
        <p:xfrm>
          <a:off x="4495800" y="1905000"/>
          <a:ext cx="6934200" cy="3281363"/>
        </p:xfrm>
        <a:graphic>
          <a:graphicData uri="http://schemas.openxmlformats.org/presentationml/2006/ole">
            <mc:AlternateContent xmlns:mc="http://schemas.openxmlformats.org/markup-compatibility/2006">
              <mc:Choice xmlns:v="urn:schemas-microsoft-com:vml" Requires="v">
                <p:oleObj spid="_x0000_s3098" name="" r:id="rId13" imgW="11382375" imgH="7419975" progId="AutoCAD.Drawing.16">
                  <p:embed/>
                </p:oleObj>
              </mc:Choice>
              <mc:Fallback>
                <p:oleObj name="" r:id="rId13" imgW="11382375" imgH="7419975" progId="AutoCAD.Drawing.16">
                  <p:embed/>
                  <p:pic>
                    <p:nvPicPr>
                      <p:cNvPr id="0" name="图片 3097"/>
                      <p:cNvPicPr/>
                      <p:nvPr/>
                    </p:nvPicPr>
                    <p:blipFill>
                      <a:blip r:embed="rId14"/>
                      <a:stretch>
                        <a:fillRect/>
                      </a:stretch>
                    </p:blipFill>
                    <p:spPr>
                      <a:xfrm>
                        <a:off x="4495800" y="1905000"/>
                        <a:ext cx="6934200" cy="3281363"/>
                      </a:xfrm>
                      <a:prstGeom prst="rect">
                        <a:avLst/>
                      </a:prstGeom>
                      <a:noFill/>
                      <a:ln w="38100">
                        <a:noFill/>
                        <a:miter/>
                      </a:ln>
                    </p:spPr>
                  </p:pic>
                </p:oleObj>
              </mc:Fallback>
            </mc:AlternateContent>
          </a:graphicData>
        </a:graphic>
      </p:graphicFrame>
      <p:sp>
        <p:nvSpPr>
          <p:cNvPr id="6165" name="Text Box 21"/>
          <p:cNvSpPr txBox="1"/>
          <p:nvPr/>
        </p:nvSpPr>
        <p:spPr>
          <a:xfrm>
            <a:off x="304800" y="1295400"/>
            <a:ext cx="3962400" cy="579438"/>
          </a:xfrm>
          <a:prstGeom prst="rect">
            <a:avLst/>
          </a:prstGeom>
          <a:noFill/>
          <a:ln w="9525">
            <a:noFill/>
          </a:ln>
        </p:spPr>
        <p:txBody>
          <a:bodyPr>
            <a:spAutoFit/>
          </a:bodyPr>
          <a:p>
            <a:pPr eaLnBrk="1" hangingPunct="1"/>
            <a:r>
              <a:rPr lang="zh-CN" altLang="x-none" sz="3200" dirty="0">
                <a:latin typeface="Times New Roman" panose="02020603050405020304" pitchFamily="18" charset="0"/>
              </a:rPr>
              <a:t>车削对配圆锥的定义</a:t>
            </a:r>
            <a:endParaRPr lang="zh-CN" altLang="en-US" sz="3200" dirty="0">
              <a:latin typeface="Times New Roman" panose="02020603050405020304" pitchFamily="18" charset="0"/>
            </a:endParaRPr>
          </a:p>
        </p:txBody>
      </p:sp>
      <p:sp>
        <p:nvSpPr>
          <p:cNvPr id="2" name="内容占位符 1"/>
          <p:cNvSpPr/>
          <p:nvPr>
            <p:ph idx="1"/>
          </p:nvPr>
        </p:nvSpPr>
        <p:spPr/>
        <p:txBody>
          <a:bodyPr/>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165"/>
                                        </p:tgtEl>
                                        <p:attrNameLst>
                                          <p:attrName>style.visibility</p:attrName>
                                        </p:attrNameLst>
                                      </p:cBhvr>
                                      <p:to>
                                        <p:strVal val="visible"/>
                                      </p:to>
                                    </p:set>
                                    <p:anim calcmode="lin" valueType="num">
                                      <p:cBhvr>
                                        <p:cTn id="7" dur="1000" fill="hold"/>
                                        <p:tgtEl>
                                          <p:spTgt spid="6165"/>
                                        </p:tgtEl>
                                        <p:attrNameLst>
                                          <p:attrName>ppt_w</p:attrName>
                                        </p:attrNameLst>
                                      </p:cBhvr>
                                      <p:tavLst>
                                        <p:tav tm="0">
                                          <p:val>
                                            <p:strVal val="#ppt_w+.3"/>
                                          </p:val>
                                        </p:tav>
                                        <p:tav tm="100000">
                                          <p:val>
                                            <p:strVal val="#ppt_w"/>
                                          </p:val>
                                        </p:tav>
                                      </p:tavLst>
                                    </p:anim>
                                    <p:anim calcmode="lin" valueType="num">
                                      <p:cBhvr>
                                        <p:cTn id="8" dur="1000" fill="hold"/>
                                        <p:tgtEl>
                                          <p:spTgt spid="6165"/>
                                        </p:tgtEl>
                                        <p:attrNameLst>
                                          <p:attrName>ppt_h</p:attrName>
                                        </p:attrNameLst>
                                      </p:cBhvr>
                                      <p:tavLst>
                                        <p:tav tm="0">
                                          <p:val>
                                            <p:strVal val="#ppt_h"/>
                                          </p:val>
                                        </p:tav>
                                        <p:tav tm="100000">
                                          <p:val>
                                            <p:strVal val="#ppt_h"/>
                                          </p:val>
                                        </p:tav>
                                      </p:tavLst>
                                    </p:anim>
                                    <p:animEffect transition="in" filter="fade">
                                      <p:cBhvr>
                                        <p:cTn id="9" dur="1000"/>
                                        <p:tgtEl>
                                          <p:spTgt spid="616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iterate type="lt">
                                    <p:tmPct val="0"/>
                                  </p:iterate>
                                  <p:childTnLst>
                                    <p:set>
                                      <p:cBhvr>
                                        <p:cTn id="13" dur="1" fill="hold">
                                          <p:stCondLst>
                                            <p:cond delay="0"/>
                                          </p:stCondLst>
                                        </p:cTn>
                                        <p:tgtEl>
                                          <p:spTgt spid="6162"/>
                                        </p:tgtEl>
                                        <p:attrNameLst>
                                          <p:attrName>style.visibility</p:attrName>
                                        </p:attrNameLst>
                                      </p:cBhvr>
                                      <p:to>
                                        <p:strVal val="visible"/>
                                      </p:to>
                                    </p:set>
                                    <p:animEffect transition="in" filter="barn(inHorizontal)">
                                      <p:cBhvr>
                                        <p:cTn id="14" dur="500"/>
                                        <p:tgtEl>
                                          <p:spTgt spid="616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6164"/>
                                        </p:tgtEl>
                                        <p:attrNameLst>
                                          <p:attrName>style.visibility</p:attrName>
                                        </p:attrNameLst>
                                      </p:cBhvr>
                                      <p:to>
                                        <p:strVal val="visible"/>
                                      </p:to>
                                    </p:set>
                                    <p:anim calcmode="lin" valueType="num">
                                      <p:cBhvr>
                                        <p:cTn id="19" dur="1000" fill="hold"/>
                                        <p:tgtEl>
                                          <p:spTgt spid="6164"/>
                                        </p:tgtEl>
                                        <p:attrNameLst>
                                          <p:attrName>ppt_w</p:attrName>
                                        </p:attrNameLst>
                                      </p:cBhvr>
                                      <p:tavLst>
                                        <p:tav tm="0">
                                          <p:val>
                                            <p:strVal val="#ppt_w+.3"/>
                                          </p:val>
                                        </p:tav>
                                        <p:tav tm="100000">
                                          <p:val>
                                            <p:strVal val="#ppt_w"/>
                                          </p:val>
                                        </p:tav>
                                      </p:tavLst>
                                    </p:anim>
                                    <p:anim calcmode="lin" valueType="num">
                                      <p:cBhvr>
                                        <p:cTn id="20" dur="1000" fill="hold"/>
                                        <p:tgtEl>
                                          <p:spTgt spid="6164"/>
                                        </p:tgtEl>
                                        <p:attrNameLst>
                                          <p:attrName>ppt_h</p:attrName>
                                        </p:attrNameLst>
                                      </p:cBhvr>
                                      <p:tavLst>
                                        <p:tav tm="0">
                                          <p:val>
                                            <p:strVal val="#ppt_h"/>
                                          </p:val>
                                        </p:tav>
                                        <p:tav tm="100000">
                                          <p:val>
                                            <p:strVal val="#ppt_h"/>
                                          </p:val>
                                        </p:tav>
                                      </p:tavLst>
                                    </p:anim>
                                    <p:animEffect transition="in" filter="fade">
                                      <p:cBhvr>
                                        <p:cTn id="21" dur="1000"/>
                                        <p:tgtEl>
                                          <p:spTgt spid="6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2" grpId="0"/>
      <p:bldP spid="616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421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421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94212"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94213"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94214"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94215"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94216"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94217"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94218"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94219"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94220" name="Text Box 12"/>
          <p:cNvSpPr txBox="1"/>
          <p:nvPr/>
        </p:nvSpPr>
        <p:spPr>
          <a:xfrm>
            <a:off x="0" y="-46037"/>
            <a:ext cx="5213350" cy="757237"/>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车削对配圆锥的方法</a:t>
            </a:r>
            <a:endParaRPr lang="zh-CN" altLang="x-none" sz="4400" dirty="0">
              <a:solidFill>
                <a:schemeClr val="bg1"/>
              </a:solidFill>
              <a:latin typeface="Times New Roman" panose="02020603050405020304" pitchFamily="18" charset="0"/>
            </a:endParaRPr>
          </a:p>
        </p:txBody>
      </p:sp>
      <p:sp>
        <p:nvSpPr>
          <p:cNvPr id="7181" name="Rectangle 13"/>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7182" name="Rectangle 14"/>
          <p:cNvSpPr/>
          <p:nvPr/>
        </p:nvSpPr>
        <p:spPr>
          <a:xfrm>
            <a:off x="152400" y="3733800"/>
            <a:ext cx="8763000" cy="2209800"/>
          </a:xfrm>
          <a:prstGeom prst="rect">
            <a:avLst/>
          </a:prstGeom>
          <a:noFill/>
          <a:ln w="9525">
            <a:noFill/>
          </a:ln>
        </p:spPr>
        <p:txBody>
          <a:bodyPr/>
          <a:p>
            <a:pPr marL="457200" indent="-457200" eaLnBrk="1" hangingPunct="1"/>
            <a:r>
              <a:rPr lang="en-US" altLang="zh-CN" sz="3200" dirty="0">
                <a:latin typeface="Times New Roman" panose="02020603050405020304" pitchFamily="18" charset="0"/>
              </a:rPr>
              <a:t>(2) </a:t>
            </a:r>
            <a:r>
              <a:rPr lang="zh-CN" altLang="x-none" sz="3200" dirty="0">
                <a:latin typeface="Times New Roman" panose="02020603050405020304" pitchFamily="18" charset="0"/>
              </a:rPr>
              <a:t>外圆锥正车，内圆锥用内孔刀反车，角度按车外圆锥情况转动，车内圆锥时内孔车刀刀尖安装，反转车削。一般的内孔车刀刀具的底面太厚需要铣薄，这样才能夹持住。</a:t>
            </a:r>
            <a:endParaRPr lang="zh-CN" altLang="x-none" sz="3200" dirty="0">
              <a:latin typeface="Times New Roman" panose="02020603050405020304" pitchFamily="18" charset="0"/>
            </a:endParaRPr>
          </a:p>
        </p:txBody>
      </p:sp>
      <p:sp>
        <p:nvSpPr>
          <p:cNvPr id="7183" name="Text Box 15"/>
          <p:cNvSpPr txBox="1"/>
          <p:nvPr/>
        </p:nvSpPr>
        <p:spPr>
          <a:xfrm>
            <a:off x="228600" y="1219200"/>
            <a:ext cx="8610600" cy="2528888"/>
          </a:xfrm>
          <a:prstGeom prst="rect">
            <a:avLst/>
          </a:prstGeom>
          <a:noFill/>
          <a:ln w="9525">
            <a:noFill/>
          </a:ln>
        </p:spPr>
        <p:txBody>
          <a:bodyPr>
            <a:spAutoFit/>
          </a:bodyPr>
          <a:p>
            <a:pPr eaLnBrk="1" hangingPunct="1">
              <a:spcBef>
                <a:spcPct val="50000"/>
              </a:spcBef>
            </a:pPr>
            <a:r>
              <a:rPr lang="en-US" altLang="zh-CN" sz="3200" dirty="0">
                <a:latin typeface="Times New Roman" panose="02020603050405020304" pitchFamily="18" charset="0"/>
              </a:rPr>
              <a:t>(1)</a:t>
            </a:r>
            <a:r>
              <a:rPr lang="zh-CN" altLang="zh-CN" sz="3200" dirty="0">
                <a:latin typeface="Times New Roman" panose="02020603050405020304" pitchFamily="18" charset="0"/>
              </a:rPr>
              <a:t> </a:t>
            </a:r>
            <a:r>
              <a:rPr lang="zh-CN" altLang="x-none" sz="3200" dirty="0">
                <a:latin typeface="Times New Roman" panose="02020603050405020304" pitchFamily="18" charset="0"/>
              </a:rPr>
              <a:t>外圆锥反车，内圆锥正车，即外圆锥的小端指向卡盘。用左偏刀反车，内圆锥用内孔刀正车，角度按车内锥情况转动，这样加工也有利于保证锥轴的同轴度，但因刀具的强度问题粗糙度并不容易保证。</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0"/>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7183"/>
                                        </p:tgtEl>
                                        <p:attrNameLst>
                                          <p:attrName>style.visibility</p:attrName>
                                        </p:attrNameLst>
                                      </p:cBhvr>
                                      <p:to>
                                        <p:strVal val="visible"/>
                                      </p:to>
                                    </p:set>
                                    <p:anim calcmode="lin" valueType="num">
                                      <p:cBhvr>
                                        <p:cTn id="7" dur="500" decel="50000" fill="hold">
                                          <p:stCondLst>
                                            <p:cond delay="0"/>
                                          </p:stCondLst>
                                        </p:cTn>
                                        <p:tgtEl>
                                          <p:spTgt spid="7183"/>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718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183"/>
                                        </p:tgtEl>
                                        <p:attrNameLst>
                                          <p:attrName>ppt_w</p:attrName>
                                        </p:attrNameLst>
                                      </p:cBhvr>
                                      <p:tavLst>
                                        <p:tav tm="0">
                                          <p:val>
                                            <p:strVal val="#ppt_w*.05"/>
                                          </p:val>
                                        </p:tav>
                                        <p:tav tm="100000">
                                          <p:val>
                                            <p:strVal val="#ppt_w"/>
                                          </p:val>
                                        </p:tav>
                                      </p:tavLst>
                                    </p:anim>
                                    <p:anim calcmode="lin" valueType="num">
                                      <p:cBhvr>
                                        <p:cTn id="10" dur="1000" fill="hold"/>
                                        <p:tgtEl>
                                          <p:spTgt spid="718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18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18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18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18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7182"/>
                                        </p:tgtEl>
                                        <p:attrNameLst>
                                          <p:attrName>style.visibility</p:attrName>
                                        </p:attrNameLst>
                                      </p:cBhvr>
                                      <p:to>
                                        <p:strVal val="visible"/>
                                      </p:to>
                                    </p:set>
                                    <p:anim calcmode="lin" valueType="num">
                                      <p:cBhvr>
                                        <p:cTn id="19" dur="500" decel="50000" fill="hold">
                                          <p:stCondLst>
                                            <p:cond delay="0"/>
                                          </p:stCondLst>
                                        </p:cTn>
                                        <p:tgtEl>
                                          <p:spTgt spid="7182"/>
                                        </p:tgtEl>
                                        <p:attrNameLst>
                                          <p:attrName>style.rotation</p:attrName>
                                        </p:attrNameLst>
                                      </p:cBhvr>
                                      <p:tavLst>
                                        <p:tav tm="0">
                                          <p:val>
                                            <p:fltVal val="-90.000000"/>
                                          </p:val>
                                        </p:tav>
                                        <p:tav tm="100000">
                                          <p:val>
                                            <p:fltVal val="0.000000"/>
                                          </p:val>
                                        </p:tav>
                                      </p:tavLst>
                                    </p:anim>
                                    <p:anim calcmode="lin" valueType="num">
                                      <p:cBhvr>
                                        <p:cTn id="20" dur="500" decel="50000" fill="hold">
                                          <p:stCondLst>
                                            <p:cond delay="0"/>
                                          </p:stCondLst>
                                        </p:cTn>
                                        <p:tgtEl>
                                          <p:spTgt spid="7182"/>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7182"/>
                                        </p:tgtEl>
                                        <p:attrNameLst>
                                          <p:attrName>ppt_w</p:attrName>
                                        </p:attrNameLst>
                                      </p:cBhvr>
                                      <p:tavLst>
                                        <p:tav tm="0">
                                          <p:val>
                                            <p:strVal val="#ppt_w*.05"/>
                                          </p:val>
                                        </p:tav>
                                        <p:tav tm="100000">
                                          <p:val>
                                            <p:strVal val="#ppt_w"/>
                                          </p:val>
                                        </p:tav>
                                      </p:tavLst>
                                    </p:anim>
                                    <p:anim calcmode="lin" valueType="num">
                                      <p:cBhvr>
                                        <p:cTn id="22" dur="1000" fill="hold"/>
                                        <p:tgtEl>
                                          <p:spTgt spid="7182"/>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7182"/>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7182"/>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7182"/>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p:bldP spid="718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523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5235"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95236"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95237"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95238"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95239"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95240"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95241"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95242"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95243"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95244" name="Text Box 12"/>
          <p:cNvSpPr txBox="1"/>
          <p:nvPr/>
        </p:nvSpPr>
        <p:spPr>
          <a:xfrm>
            <a:off x="0" y="-46037"/>
            <a:ext cx="5213350" cy="757237"/>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车削对配圆锥的方法</a:t>
            </a:r>
            <a:endParaRPr lang="zh-CN" altLang="x-none" sz="4400" dirty="0">
              <a:solidFill>
                <a:schemeClr val="bg1"/>
              </a:solidFill>
              <a:latin typeface="Times New Roman" panose="02020603050405020304" pitchFamily="18" charset="0"/>
            </a:endParaRPr>
          </a:p>
        </p:txBody>
      </p:sp>
      <p:sp>
        <p:nvSpPr>
          <p:cNvPr id="95245"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8207" name="Rectangle 15"/>
          <p:cNvSpPr/>
          <p:nvPr/>
        </p:nvSpPr>
        <p:spPr>
          <a:xfrm>
            <a:off x="0" y="3124200"/>
            <a:ext cx="9144000" cy="1752600"/>
          </a:xfrm>
          <a:prstGeom prst="rect">
            <a:avLst/>
          </a:prstGeom>
          <a:noFill/>
          <a:ln w="9525">
            <a:noFill/>
          </a:ln>
        </p:spPr>
        <p:txBody>
          <a:bodyPr anchor="ctr"/>
          <a:p>
            <a:pPr marL="457200" indent="-457200" defTabSz="914400" eaLnBrk="1" hangingPunct="1">
              <a:tabLst>
                <a:tab pos="457200" algn="l"/>
              </a:tabLst>
            </a:pPr>
            <a:r>
              <a:rPr lang="en-US" altLang="zh-CN" sz="3200" dirty="0">
                <a:latin typeface="Times New Roman" panose="02020603050405020304" pitchFamily="18" charset="0"/>
              </a:rPr>
              <a:t>(4) </a:t>
            </a:r>
            <a:r>
              <a:rPr lang="zh-CN" altLang="x-none" sz="3200" dirty="0">
                <a:latin typeface="Times New Roman" panose="02020603050405020304" pitchFamily="18" charset="0"/>
              </a:rPr>
              <a:t>孔车刀车内、外圆锥，内圆锥用内孔车刀正常车削，角度按车内锥转动，车外圆锥时，用刚性较好的内孔车刀反转在对面进行车削。</a:t>
            </a:r>
            <a:endParaRPr lang="zh-CN" altLang="x-none" sz="3200" dirty="0">
              <a:latin typeface="Times New Roman" panose="02020603050405020304" pitchFamily="18" charset="0"/>
            </a:endParaRPr>
          </a:p>
        </p:txBody>
      </p:sp>
      <p:sp>
        <p:nvSpPr>
          <p:cNvPr id="8208" name="Text Box 16"/>
          <p:cNvSpPr txBox="1"/>
          <p:nvPr/>
        </p:nvSpPr>
        <p:spPr>
          <a:xfrm>
            <a:off x="0" y="1143000"/>
            <a:ext cx="8077200" cy="2041525"/>
          </a:xfrm>
          <a:prstGeom prst="rect">
            <a:avLst/>
          </a:prstGeom>
          <a:noFill/>
          <a:ln w="9525">
            <a:noFill/>
          </a:ln>
        </p:spPr>
        <p:txBody>
          <a:bodyPr>
            <a:spAutoFit/>
          </a:bodyPr>
          <a:p>
            <a:pPr marL="457200" indent="-457200" eaLnBrk="1" hangingPunct="1"/>
            <a:r>
              <a:rPr lang="en-US" altLang="zh-CN" sz="3200" dirty="0">
                <a:latin typeface="Times New Roman" panose="02020603050405020304" pitchFamily="18" charset="0"/>
              </a:rPr>
              <a:t>(3)</a:t>
            </a:r>
            <a:r>
              <a:rPr lang="zh-CN" altLang="zh-CN" sz="3200" dirty="0">
                <a:latin typeface="Times New Roman" panose="02020603050405020304" pitchFamily="18" charset="0"/>
              </a:rPr>
              <a:t> </a:t>
            </a:r>
            <a:r>
              <a:rPr lang="zh-CN" altLang="x-none" sz="3200" dirty="0">
                <a:latin typeface="Times New Roman" panose="02020603050405020304" pitchFamily="18" charset="0"/>
              </a:rPr>
              <a:t>外圆锥正车，内圆锥用内孔左偏刀反车，角度按车外圆锥情况转动。这样的车内锥刀具需用左偏刀刃磨，比较适用，车学识主轴反转。</a:t>
            </a:r>
            <a:endParaRPr lang="zh-CN" altLang="en-US" sz="3200" dirty="0">
              <a:latin typeface="Times New Roman" panose="02020603050405020304" pitchFamily="18" charset="0"/>
            </a:endParaRPr>
          </a:p>
        </p:txBody>
      </p:sp>
      <p:sp>
        <p:nvSpPr>
          <p:cNvPr id="8209" name="Text Box 17"/>
          <p:cNvSpPr txBox="1"/>
          <p:nvPr/>
        </p:nvSpPr>
        <p:spPr>
          <a:xfrm>
            <a:off x="609600" y="5105400"/>
            <a:ext cx="7543800" cy="579438"/>
          </a:xfrm>
          <a:prstGeom prst="rect">
            <a:avLst/>
          </a:prstGeom>
          <a:noFill/>
          <a:ln w="9525">
            <a:noFill/>
          </a:ln>
        </p:spPr>
        <p:txBody>
          <a:bodyPr>
            <a:spAutoFit/>
          </a:bodyPr>
          <a:p>
            <a:pPr eaLnBrk="1" hangingPunct="1">
              <a:spcBef>
                <a:spcPct val="50000"/>
              </a:spcBef>
            </a:pPr>
            <a:r>
              <a:rPr lang="zh-CN" altLang="x-none" sz="3200" dirty="0">
                <a:latin typeface="Times New Roman" panose="02020603050405020304" pitchFamily="18" charset="0"/>
              </a:rPr>
              <a:t>以上四种方法可根据实际情况选择应用。</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8208"/>
                                        </p:tgtEl>
                                        <p:attrNameLst>
                                          <p:attrName>style.visibility</p:attrName>
                                        </p:attrNameLst>
                                      </p:cBhvr>
                                      <p:to>
                                        <p:strVal val="visible"/>
                                      </p:to>
                                    </p:set>
                                    <p:anim calcmode="lin" valueType="num">
                                      <p:cBhvr>
                                        <p:cTn id="7" dur="500" decel="50000" fill="hold">
                                          <p:stCondLst>
                                            <p:cond delay="0"/>
                                          </p:stCondLst>
                                        </p:cTn>
                                        <p:tgtEl>
                                          <p:spTgt spid="8208"/>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820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208"/>
                                        </p:tgtEl>
                                        <p:attrNameLst>
                                          <p:attrName>ppt_w</p:attrName>
                                        </p:attrNameLst>
                                      </p:cBhvr>
                                      <p:tavLst>
                                        <p:tav tm="0">
                                          <p:val>
                                            <p:strVal val="#ppt_w*.05"/>
                                          </p:val>
                                        </p:tav>
                                        <p:tav tm="100000">
                                          <p:val>
                                            <p:strVal val="#ppt_w"/>
                                          </p:val>
                                        </p:tav>
                                      </p:tavLst>
                                    </p:anim>
                                    <p:anim calcmode="lin" valueType="num">
                                      <p:cBhvr>
                                        <p:cTn id="10" dur="1000" fill="hold"/>
                                        <p:tgtEl>
                                          <p:spTgt spid="820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20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20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20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208"/>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8207"/>
                                        </p:tgtEl>
                                        <p:attrNameLst>
                                          <p:attrName>style.visibility</p:attrName>
                                        </p:attrNameLst>
                                      </p:cBhvr>
                                      <p:to>
                                        <p:strVal val="visible"/>
                                      </p:to>
                                    </p:set>
                                    <p:anim calcmode="lin" valueType="num">
                                      <p:cBhvr>
                                        <p:cTn id="19" dur="500" decel="50000" fill="hold">
                                          <p:stCondLst>
                                            <p:cond delay="0"/>
                                          </p:stCondLst>
                                        </p:cTn>
                                        <p:tgtEl>
                                          <p:spTgt spid="8207"/>
                                        </p:tgtEl>
                                        <p:attrNameLst>
                                          <p:attrName>style.rotation</p:attrName>
                                        </p:attrNameLst>
                                      </p:cBhvr>
                                      <p:tavLst>
                                        <p:tav tm="0">
                                          <p:val>
                                            <p:fltVal val="-90.000000"/>
                                          </p:val>
                                        </p:tav>
                                        <p:tav tm="100000">
                                          <p:val>
                                            <p:fltVal val="0.000000"/>
                                          </p:val>
                                        </p:tav>
                                      </p:tavLst>
                                    </p:anim>
                                    <p:anim calcmode="lin" valueType="num">
                                      <p:cBhvr>
                                        <p:cTn id="20" dur="500" decel="50000" fill="hold">
                                          <p:stCondLst>
                                            <p:cond delay="0"/>
                                          </p:stCondLst>
                                        </p:cTn>
                                        <p:tgtEl>
                                          <p:spTgt spid="8207"/>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8207"/>
                                        </p:tgtEl>
                                        <p:attrNameLst>
                                          <p:attrName>ppt_w</p:attrName>
                                        </p:attrNameLst>
                                      </p:cBhvr>
                                      <p:tavLst>
                                        <p:tav tm="0">
                                          <p:val>
                                            <p:strVal val="#ppt_w*.05"/>
                                          </p:val>
                                        </p:tav>
                                        <p:tav tm="100000">
                                          <p:val>
                                            <p:strVal val="#ppt_w"/>
                                          </p:val>
                                        </p:tav>
                                      </p:tavLst>
                                    </p:anim>
                                    <p:anim calcmode="lin" valueType="num">
                                      <p:cBhvr>
                                        <p:cTn id="22" dur="1000" fill="hold"/>
                                        <p:tgtEl>
                                          <p:spTgt spid="8207"/>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8207"/>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8207"/>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8207"/>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8207"/>
                                        </p:tgtEl>
                                      </p:cBhvr>
                                    </p:animEffect>
                                  </p:childTnLst>
                                </p:cTn>
                              </p:par>
                            </p:childTnLst>
                          </p:cTn>
                        </p:par>
                      </p:childTnLst>
                    </p:cTn>
                  </p:par>
                  <p:par>
                    <p:cTn id="27" fill="hold">
                      <p:stCondLst>
                        <p:cond delay="indefinite"/>
                      </p:stCondLst>
                      <p:childTnLst>
                        <p:par>
                          <p:cTn id="28" fill="hold">
                            <p:stCondLst>
                              <p:cond delay="0"/>
                            </p:stCondLst>
                            <p:childTnLst>
                              <p:par>
                                <p:cTn id="29" presetID="51" presetClass="entr" presetSubtype="0" fill="hold" grpId="0" nodeType="clickEffect">
                                  <p:stCondLst>
                                    <p:cond delay="0"/>
                                  </p:stCondLst>
                                  <p:childTnLst>
                                    <p:set>
                                      <p:cBhvr>
                                        <p:cTn id="30" dur="1" fill="hold">
                                          <p:stCondLst>
                                            <p:cond delay="0"/>
                                          </p:stCondLst>
                                        </p:cTn>
                                        <p:tgtEl>
                                          <p:spTgt spid="8209"/>
                                        </p:tgtEl>
                                        <p:attrNameLst>
                                          <p:attrName>style.visibility</p:attrName>
                                        </p:attrNameLst>
                                      </p:cBhvr>
                                      <p:to>
                                        <p:strVal val="visible"/>
                                      </p:to>
                                    </p:set>
                                    <p:animEffect transition="in" filter="fade">
                                      <p:cBhvr>
                                        <p:cTn id="31" dur="770" decel="100000"/>
                                        <p:tgtEl>
                                          <p:spTgt spid="8209"/>
                                        </p:tgtEl>
                                      </p:cBhvr>
                                    </p:animEffect>
                                    <p:animScale>
                                      <p:cBhvr>
                                        <p:cTn id="32" dur="770" decel="100000"/>
                                        <p:tgtEl>
                                          <p:spTgt spid="8209"/>
                                        </p:tgtEl>
                                      </p:cBhvr>
                                      <p:from x="10000" y="10000"/>
                                      <p:to x="200000" y="450000"/>
                                    </p:animScale>
                                    <p:animScale>
                                      <p:cBhvr>
                                        <p:cTn id="33" dur="1230" accel="100000" fill="hold">
                                          <p:stCondLst>
                                            <p:cond delay="770"/>
                                          </p:stCondLst>
                                        </p:cTn>
                                        <p:tgtEl>
                                          <p:spTgt spid="8209"/>
                                        </p:tgtEl>
                                      </p:cBhvr>
                                      <p:from x="200000" y="450000"/>
                                      <p:to x="100000" y="100000"/>
                                    </p:animScale>
                                    <p:set>
                                      <p:cBhvr>
                                        <p:cTn id="34" dur="770" fill="hold"/>
                                        <p:tgtEl>
                                          <p:spTgt spid="8209"/>
                                        </p:tgtEl>
                                        <p:attrNameLst>
                                          <p:attrName>ppt_x</p:attrName>
                                        </p:attrNameLst>
                                      </p:cBhvr>
                                      <p:to>
                                        <p:strVal val="(0.5)"/>
                                      </p:to>
                                    </p:set>
                                    <p:anim from="(0.5)" to="(#ppt_x)" calcmode="lin" valueType="num">
                                      <p:cBhvr>
                                        <p:cTn id="35" dur="1230" accel="100000" fill="hold">
                                          <p:stCondLst>
                                            <p:cond delay="770"/>
                                          </p:stCondLst>
                                        </p:cTn>
                                        <p:tgtEl>
                                          <p:spTgt spid="8209"/>
                                        </p:tgtEl>
                                        <p:attrNameLst>
                                          <p:attrName>ppt_x</p:attrName>
                                        </p:attrNameLst>
                                      </p:cBhvr>
                                    </p:anim>
                                    <p:set>
                                      <p:cBhvr>
                                        <p:cTn id="36" dur="770" fill="hold"/>
                                        <p:tgtEl>
                                          <p:spTgt spid="8209"/>
                                        </p:tgtEl>
                                        <p:attrNameLst>
                                          <p:attrName>ppt_y</p:attrName>
                                        </p:attrNameLst>
                                      </p:cBhvr>
                                      <p:to>
                                        <p:strVal val="(#ppt_y+0.4)"/>
                                      </p:to>
                                    </p:set>
                                    <p:anim from="(#ppt_y+0.4)" to="(#ppt_y)" calcmode="lin" valueType="num">
                                      <p:cBhvr>
                                        <p:cTn id="37" dur="1230" accel="100000" fill="hold">
                                          <p:stCondLst>
                                            <p:cond delay="770"/>
                                          </p:stCondLst>
                                        </p:cTn>
                                        <p:tgtEl>
                                          <p:spTgt spid="820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7" grpId="0"/>
      <p:bldP spid="8208" grpId="0"/>
      <p:bldP spid="820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625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625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96260"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96261"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96262"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96263"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96264"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96265"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9626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9626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96268" name="Text Box 12"/>
          <p:cNvSpPr txBox="1"/>
          <p:nvPr/>
        </p:nvSpPr>
        <p:spPr>
          <a:xfrm>
            <a:off x="0" y="-46037"/>
            <a:ext cx="5772150" cy="757237"/>
          </a:xfrm>
          <a:prstGeom prst="rect">
            <a:avLst/>
          </a:prstGeom>
          <a:noFill/>
          <a:ln w="9525">
            <a:noFill/>
          </a:ln>
        </p:spPr>
        <p:txBody>
          <a:bodyPr wrap="none">
            <a:spAutoFit/>
          </a:bodyPr>
          <a:p>
            <a:pPr marL="457200" indent="-457200" eaLnBrk="1" hangingPunct="1"/>
            <a:r>
              <a:rPr lang="zh-CN" altLang="x-none" sz="4400" dirty="0">
                <a:solidFill>
                  <a:schemeClr val="bg1"/>
                </a:solidFill>
                <a:latin typeface="Times New Roman" panose="02020603050405020304" pitchFamily="18" charset="0"/>
              </a:rPr>
              <a:t>车削对配圆锥工艺安排</a:t>
            </a:r>
            <a:endParaRPr lang="zh-CN" altLang="x-none" sz="4400" dirty="0">
              <a:solidFill>
                <a:schemeClr val="bg1"/>
              </a:solidFill>
              <a:latin typeface="Times New Roman" panose="02020603050405020304" pitchFamily="18" charset="0"/>
            </a:endParaRPr>
          </a:p>
        </p:txBody>
      </p:sp>
      <p:sp>
        <p:nvSpPr>
          <p:cNvPr id="9229" name="Rectangle 13"/>
          <p:cNvSpPr/>
          <p:nvPr/>
        </p:nvSpPr>
        <p:spPr>
          <a:xfrm>
            <a:off x="-152400" y="4267200"/>
            <a:ext cx="8610600" cy="1552575"/>
          </a:xfrm>
          <a:prstGeom prst="rect">
            <a:avLst/>
          </a:prstGeom>
          <a:noFill/>
          <a:ln w="9525">
            <a:noFill/>
          </a:ln>
        </p:spPr>
        <p:txBody>
          <a:bodyPr>
            <a:spAutoFit/>
          </a:bodyPr>
          <a:p>
            <a:pPr marL="457200" indent="-457200" eaLnBrk="1" hangingPunct="1"/>
            <a:r>
              <a:rPr lang="en-US" altLang="zh-CN" sz="2400" dirty="0">
                <a:latin typeface="Times New Roman" panose="02020603050405020304" pitchFamily="18" charset="0"/>
              </a:rPr>
              <a:t>      (3)</a:t>
            </a:r>
            <a:r>
              <a:rPr lang="zh-CN" altLang="x-none" sz="2400" dirty="0">
                <a:latin typeface="Times New Roman" panose="02020603050405020304" pitchFamily="18" charset="0"/>
              </a:rPr>
              <a:t>车内圆锥时，即要保证表面粗糙度也要保证锥配间隙，较难掌握，而且耗费时间较多，所以在车削内圆锥时，可选择精车时微量进给进行车削或在精车时有意识的把间隙车小几道，然后用平端面的方法保证间隙</a:t>
            </a:r>
            <a:endParaRPr lang="zh-CN" altLang="x-none" sz="2400" dirty="0">
              <a:latin typeface="Times New Roman" panose="02020603050405020304" pitchFamily="18" charset="0"/>
            </a:endParaRPr>
          </a:p>
        </p:txBody>
      </p:sp>
      <p:sp>
        <p:nvSpPr>
          <p:cNvPr id="96270"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9231" name="Text Box 15"/>
          <p:cNvSpPr txBox="1"/>
          <p:nvPr/>
        </p:nvSpPr>
        <p:spPr>
          <a:xfrm>
            <a:off x="228600" y="1219200"/>
            <a:ext cx="8382000" cy="1187450"/>
          </a:xfrm>
          <a:prstGeom prst="rect">
            <a:avLst/>
          </a:prstGeom>
          <a:noFill/>
          <a:ln w="9525">
            <a:noFill/>
          </a:ln>
        </p:spPr>
        <p:txBody>
          <a:bodyPr>
            <a:spAutoFit/>
          </a:bodyPr>
          <a:p>
            <a:pPr marL="457200" indent="-457200" eaLnBrk="1" hangingPunct="1"/>
            <a:r>
              <a:rPr lang="en-US" altLang="zh-CN" sz="2400" dirty="0">
                <a:latin typeface="Times New Roman" panose="02020603050405020304" pitchFamily="18" charset="0"/>
              </a:rPr>
              <a:t> (1)</a:t>
            </a:r>
            <a:r>
              <a:rPr lang="zh-CN" altLang="zh-CN" sz="2400" dirty="0">
                <a:latin typeface="Times New Roman" panose="02020603050405020304" pitchFamily="18" charset="0"/>
              </a:rPr>
              <a:t> </a:t>
            </a:r>
            <a:r>
              <a:rPr lang="zh-CN" altLang="x-none" sz="2400" dirty="0">
                <a:solidFill>
                  <a:schemeClr val="tx2"/>
                </a:solidFill>
                <a:latin typeface="Times New Roman" panose="02020603050405020304" pitchFamily="18" charset="0"/>
              </a:rPr>
              <a:t>如果工艺许可的情况下一般先加工外圆锥，再加工内圆锥，外圆锥的精度和粗糙度比内圆锥容易保证，然后用外圆锥去配内圆锥。</a:t>
            </a:r>
            <a:endParaRPr lang="zh-CN" altLang="en-US" sz="2400" dirty="0">
              <a:latin typeface="Times New Roman" panose="02020603050405020304" pitchFamily="18" charset="0"/>
            </a:endParaRPr>
          </a:p>
        </p:txBody>
      </p:sp>
      <p:sp>
        <p:nvSpPr>
          <p:cNvPr id="9232" name="Text Box 16"/>
          <p:cNvSpPr txBox="1"/>
          <p:nvPr/>
        </p:nvSpPr>
        <p:spPr>
          <a:xfrm>
            <a:off x="304800" y="2590800"/>
            <a:ext cx="8382000" cy="1552575"/>
          </a:xfrm>
          <a:prstGeom prst="rect">
            <a:avLst/>
          </a:prstGeom>
          <a:noFill/>
          <a:ln w="9525">
            <a:noFill/>
          </a:ln>
        </p:spPr>
        <p:txBody>
          <a:bodyPr>
            <a:spAutoFit/>
          </a:bodyPr>
          <a:p>
            <a:pPr eaLnBrk="1" hangingPunct="1">
              <a:spcBef>
                <a:spcPct val="50000"/>
              </a:spcBef>
            </a:pPr>
            <a:r>
              <a:rPr lang="en-US" altLang="zh-CN" sz="2400" dirty="0">
                <a:latin typeface="Times New Roman" panose="02020603050405020304" pitchFamily="18" charset="0"/>
              </a:rPr>
              <a:t>(2)</a:t>
            </a:r>
            <a:r>
              <a:rPr lang="zh-CN" altLang="x-none" sz="2400" dirty="0">
                <a:latin typeface="Times New Roman" panose="02020603050405020304" pitchFamily="18" charset="0"/>
              </a:rPr>
              <a:t>车外圆锥时，大拖板不动，圆锥长度方向分粗、半精、精车三步进行，每步在工件的外圆进行对刀记住中拖板刻度，刀具移动到工件小端端面外再把中拖板进到所对的刻度进行车削。</a:t>
            </a:r>
            <a:endParaRPr lang="zh-CN" altLang="en-US" sz="2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231"/>
                                        </p:tgtEl>
                                        <p:attrNameLst>
                                          <p:attrName>style.visibility</p:attrName>
                                        </p:attrNameLst>
                                      </p:cBhvr>
                                      <p:to>
                                        <p:strVal val="visible"/>
                                      </p:to>
                                    </p:set>
                                    <p:animEffect transition="in" filter="slide(fromBottom)">
                                      <p:cBhvr>
                                        <p:cTn id="7" dur="500"/>
                                        <p:tgtEl>
                                          <p:spTgt spid="923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232"/>
                                        </p:tgtEl>
                                        <p:attrNameLst>
                                          <p:attrName>style.visibility</p:attrName>
                                        </p:attrNameLst>
                                      </p:cBhvr>
                                      <p:to>
                                        <p:strVal val="visible"/>
                                      </p:to>
                                    </p:set>
                                    <p:animEffect transition="in" filter="slide(fromBottom)">
                                      <p:cBhvr>
                                        <p:cTn id="12" dur="500"/>
                                        <p:tgtEl>
                                          <p:spTgt spid="923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229"/>
                                        </p:tgtEl>
                                        <p:attrNameLst>
                                          <p:attrName>style.visibility</p:attrName>
                                        </p:attrNameLst>
                                      </p:cBhvr>
                                      <p:to>
                                        <p:strVal val="visible"/>
                                      </p:to>
                                    </p:set>
                                    <p:animEffect transition="in" filter="slide(fromBottom)">
                                      <p:cBhvr>
                                        <p:cTn id="17" dur="500"/>
                                        <p:tgtEl>
                                          <p:spTgt spid="9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9" grpId="0"/>
      <p:bldP spid="9231" grpId="0"/>
      <p:bldP spid="923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27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1271"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1272"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1273"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1274"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1275"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1276"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11277"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1278"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11279" name="Text Box 12"/>
          <p:cNvSpPr txBox="1"/>
          <p:nvPr/>
        </p:nvSpPr>
        <p:spPr>
          <a:xfrm>
            <a:off x="0" y="-46037"/>
            <a:ext cx="5829300" cy="757237"/>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锥体间隙控制计算方法</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sp>
        <p:nvSpPr>
          <p:cNvPr id="11280"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0254" name="Object 14"/>
          <p:cNvGraphicFramePr>
            <a:graphicFrameLocks noChangeAspect="1"/>
          </p:cNvGraphicFramePr>
          <p:nvPr/>
        </p:nvGraphicFramePr>
        <p:xfrm>
          <a:off x="762000" y="228600"/>
          <a:ext cx="6934200" cy="3282950"/>
        </p:xfrm>
        <a:graphic>
          <a:graphicData uri="http://schemas.openxmlformats.org/presentationml/2006/ole">
            <mc:AlternateContent xmlns:mc="http://schemas.openxmlformats.org/markup-compatibility/2006">
              <mc:Choice xmlns:v="urn:schemas-microsoft-com:vml" Requires="v">
                <p:oleObj spid="_x0000_s3099" name="" r:id="rId9" imgW="11382375" imgH="7419975" progId="AutoCAD.Drawing.16">
                  <p:embed/>
                </p:oleObj>
              </mc:Choice>
              <mc:Fallback>
                <p:oleObj name="" r:id="rId9" imgW="11382375" imgH="7419975" progId="AutoCAD.Drawing.16">
                  <p:embed/>
                  <p:pic>
                    <p:nvPicPr>
                      <p:cNvPr id="0" name="图片 3098"/>
                      <p:cNvPicPr/>
                      <p:nvPr/>
                    </p:nvPicPr>
                    <p:blipFill>
                      <a:blip r:embed="rId10"/>
                      <a:stretch>
                        <a:fillRect/>
                      </a:stretch>
                    </p:blipFill>
                    <p:spPr>
                      <a:xfrm>
                        <a:off x="762000" y="228600"/>
                        <a:ext cx="6934200" cy="3282950"/>
                      </a:xfrm>
                      <a:prstGeom prst="rect">
                        <a:avLst/>
                      </a:prstGeom>
                      <a:noFill/>
                      <a:ln w="38100">
                        <a:noFill/>
                        <a:miter/>
                      </a:ln>
                    </p:spPr>
                  </p:pic>
                </p:oleObj>
              </mc:Fallback>
            </mc:AlternateContent>
          </a:graphicData>
        </a:graphic>
      </p:graphicFrame>
      <p:sp>
        <p:nvSpPr>
          <p:cNvPr id="10255" name="Rectangle 15"/>
          <p:cNvSpPr/>
          <p:nvPr/>
        </p:nvSpPr>
        <p:spPr>
          <a:xfrm>
            <a:off x="0" y="2971800"/>
            <a:ext cx="9144000" cy="3581400"/>
          </a:xfrm>
          <a:prstGeom prst="rect">
            <a:avLst/>
          </a:prstGeom>
          <a:noFill/>
          <a:ln w="9525">
            <a:noFill/>
          </a:ln>
        </p:spPr>
        <p:txBody>
          <a:bodyPr anchor="ctr"/>
          <a:p>
            <a:pPr eaLnBrk="1" hangingPunct="1"/>
            <a:r>
              <a:rPr lang="zh-CN" altLang="zh-CN" sz="2800" dirty="0">
                <a:latin typeface="Times New Roman" panose="02020603050405020304" pitchFamily="18" charset="0"/>
              </a:rPr>
              <a:t>        </a:t>
            </a:r>
            <a:r>
              <a:rPr lang="zh-CN" altLang="x-none" sz="2800" dirty="0">
                <a:latin typeface="Times New Roman" panose="02020603050405020304" pitchFamily="18" charset="0"/>
              </a:rPr>
              <a:t>在车削过程中，当锥角已正确，而大小端尺寸还未到尺寸时需根据内外圆锥的间隙</a:t>
            </a:r>
            <a:r>
              <a:rPr lang="en-US" altLang="zh-CN" sz="2800" dirty="0">
                <a:latin typeface="Times New Roman" panose="02020603050405020304" pitchFamily="18" charset="0"/>
              </a:rPr>
              <a:t>a</a:t>
            </a:r>
            <a:r>
              <a:rPr lang="zh-CN" altLang="x-none" sz="2800" dirty="0">
                <a:latin typeface="Times New Roman" panose="02020603050405020304" pitchFamily="18" charset="0"/>
              </a:rPr>
              <a:t>来确定切削深度</a:t>
            </a:r>
            <a:r>
              <a:rPr lang="en-US" altLang="zh-CN" sz="2800" dirty="0">
                <a:latin typeface="Times New Roman" panose="02020603050405020304" pitchFamily="18" charset="0"/>
              </a:rPr>
              <a:t>ap</a:t>
            </a:r>
            <a:r>
              <a:rPr lang="zh-CN" altLang="x-none" sz="2800" dirty="0">
                <a:latin typeface="Times New Roman" panose="02020603050405020304" pitchFamily="18" charset="0"/>
              </a:rPr>
              <a:t>具体计算公式为                                   </a:t>
            </a:r>
            <a:endParaRPr lang="zh-CN" altLang="x-none" sz="2800" dirty="0">
              <a:latin typeface="Times New Roman" panose="02020603050405020304" pitchFamily="18" charset="0"/>
            </a:endParaRPr>
          </a:p>
          <a:p>
            <a:pPr eaLnBrk="1" hangingPunct="1"/>
            <a:r>
              <a:rPr lang="zh-CN" altLang="zh-CN" sz="2800" dirty="0">
                <a:latin typeface="Times New Roman" panose="02020603050405020304" pitchFamily="18" charset="0"/>
              </a:rPr>
              <a:t>                                               </a:t>
            </a:r>
            <a:r>
              <a:rPr lang="en-US" altLang="zh-CN" sz="3200" dirty="0">
                <a:latin typeface="Times New Roman" panose="02020603050405020304" pitchFamily="18" charset="0"/>
              </a:rPr>
              <a:t>ap= a</a:t>
            </a:r>
            <a:endParaRPr lang="en-US" altLang="zh-CN" sz="3200" dirty="0">
              <a:latin typeface="Times New Roman" panose="02020603050405020304" pitchFamily="18" charset="0"/>
            </a:endParaRPr>
          </a:p>
          <a:p>
            <a:pPr eaLnBrk="1" hangingPunct="1"/>
            <a:r>
              <a:rPr lang="zh-CN" altLang="zh-CN" sz="2800" dirty="0">
                <a:latin typeface="Times New Roman" panose="02020603050405020304" pitchFamily="18" charset="0"/>
              </a:rPr>
              <a:t>                </a:t>
            </a:r>
            <a:r>
              <a:rPr lang="zh-CN" altLang="x-none" sz="2800" dirty="0">
                <a:latin typeface="Times New Roman" panose="02020603050405020304" pitchFamily="18" charset="0"/>
              </a:rPr>
              <a:t>例如        </a:t>
            </a:r>
            <a:r>
              <a:rPr lang="en-US" altLang="zh-CN" sz="2800" dirty="0">
                <a:latin typeface="Times New Roman" panose="02020603050405020304" pitchFamily="18" charset="0"/>
              </a:rPr>
              <a:t>=1</a:t>
            </a:r>
            <a:r>
              <a:rPr lang="zh-CN" altLang="x-none" sz="2800" dirty="0">
                <a:latin typeface="Times New Roman" panose="02020603050405020304" pitchFamily="18" charset="0"/>
              </a:rPr>
              <a:t>：</a:t>
            </a:r>
            <a:r>
              <a:rPr lang="en-US" altLang="zh-CN" sz="2800" dirty="0">
                <a:latin typeface="Times New Roman" panose="02020603050405020304" pitchFamily="18" charset="0"/>
              </a:rPr>
              <a:t>10</a:t>
            </a:r>
            <a:endParaRPr lang="en-US" altLang="zh-CN" sz="2800" dirty="0">
              <a:latin typeface="Times New Roman" panose="02020603050405020304" pitchFamily="18" charset="0"/>
            </a:endParaRPr>
          </a:p>
          <a:p>
            <a:pPr eaLnBrk="1" hangingPunct="1"/>
            <a:r>
              <a:rPr lang="en-US" altLang="zh-CN" sz="2800" dirty="0">
                <a:latin typeface="Times New Roman" panose="02020603050405020304" pitchFamily="18" charset="0"/>
              </a:rPr>
              <a:t>                               a=1              </a:t>
            </a:r>
            <a:endParaRPr lang="en-US" altLang="zh-CN" sz="2800" dirty="0">
              <a:latin typeface="Times New Roman" panose="02020603050405020304" pitchFamily="18" charset="0"/>
            </a:endParaRPr>
          </a:p>
          <a:p>
            <a:pPr eaLnBrk="1" hangingPunct="1"/>
            <a:r>
              <a:rPr lang="en-US" altLang="zh-CN" sz="2800" dirty="0">
                <a:latin typeface="Times New Roman" panose="02020603050405020304" pitchFamily="18" charset="0"/>
              </a:rPr>
              <a:t>                               ap=0.05(mm)</a:t>
            </a:r>
            <a:endParaRPr lang="zh-CN" altLang="zh-CN" sz="2800" dirty="0">
              <a:latin typeface="Times New Roman" panose="02020603050405020304" pitchFamily="18" charset="0"/>
            </a:endParaRPr>
          </a:p>
        </p:txBody>
      </p:sp>
      <p:sp>
        <p:nvSpPr>
          <p:cNvPr id="11282" name="Rectangle 16"/>
          <p:cNvSpPr/>
          <p:nvPr/>
        </p:nvSpPr>
        <p:spPr>
          <a:xfrm>
            <a:off x="0" y="32337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1267" name="Object 17"/>
          <p:cNvGraphicFramePr>
            <a:graphicFrameLocks noChangeAspect="1"/>
          </p:cNvGraphicFramePr>
          <p:nvPr/>
        </p:nvGraphicFramePr>
        <p:xfrm>
          <a:off x="5257800" y="4267200"/>
          <a:ext cx="411163" cy="990600"/>
        </p:xfrm>
        <a:graphic>
          <a:graphicData uri="http://schemas.openxmlformats.org/presentationml/2006/ole">
            <mc:AlternateContent xmlns:mc="http://schemas.openxmlformats.org/markup-compatibility/2006">
              <mc:Choice xmlns:v="urn:schemas-microsoft-com:vml" Requires="v">
                <p:oleObj spid="_x0000_s3101" name="" r:id="rId11" imgW="165100" imgH="393700" progId="Equation.3">
                  <p:embed/>
                </p:oleObj>
              </mc:Choice>
              <mc:Fallback>
                <p:oleObj name="" r:id="rId11" imgW="165100" imgH="393700" progId="Equation.3">
                  <p:embed/>
                  <p:pic>
                    <p:nvPicPr>
                      <p:cNvPr id="0" name="图片 3100"/>
                      <p:cNvPicPr/>
                      <p:nvPr/>
                    </p:nvPicPr>
                    <p:blipFill>
                      <a:blip r:embed="rId12"/>
                      <a:stretch>
                        <a:fillRect/>
                      </a:stretch>
                    </p:blipFill>
                    <p:spPr>
                      <a:xfrm>
                        <a:off x="5257800" y="4267200"/>
                        <a:ext cx="411163" cy="990600"/>
                      </a:xfrm>
                      <a:prstGeom prst="rect">
                        <a:avLst/>
                      </a:prstGeom>
                      <a:noFill/>
                      <a:ln w="38100">
                        <a:noFill/>
                        <a:miter/>
                      </a:ln>
                    </p:spPr>
                  </p:pic>
                </p:oleObj>
              </mc:Fallback>
            </mc:AlternateContent>
          </a:graphicData>
        </a:graphic>
      </p:graphicFrame>
      <p:sp>
        <p:nvSpPr>
          <p:cNvPr id="11283" name="Rectangle 18"/>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1268" name="Object 19"/>
          <p:cNvGraphicFramePr>
            <a:graphicFrameLocks noChangeAspect="1"/>
          </p:cNvGraphicFramePr>
          <p:nvPr/>
        </p:nvGraphicFramePr>
        <p:xfrm>
          <a:off x="2514600" y="4953000"/>
          <a:ext cx="419100" cy="533400"/>
        </p:xfrm>
        <a:graphic>
          <a:graphicData uri="http://schemas.openxmlformats.org/presentationml/2006/ole">
            <mc:AlternateContent xmlns:mc="http://schemas.openxmlformats.org/markup-compatibility/2006">
              <mc:Choice xmlns:v="urn:schemas-microsoft-com:vml" Requires="v">
                <p:oleObj spid="_x0000_s3100" name="" r:id="rId13" imgW="139700" imgH="177800" progId="Equation.3">
                  <p:embed/>
                </p:oleObj>
              </mc:Choice>
              <mc:Fallback>
                <p:oleObj name="" r:id="rId13" imgW="139700" imgH="177800" progId="Equation.3">
                  <p:embed/>
                  <p:pic>
                    <p:nvPicPr>
                      <p:cNvPr id="0" name="图片 3099"/>
                      <p:cNvPicPr/>
                      <p:nvPr/>
                    </p:nvPicPr>
                    <p:blipFill>
                      <a:blip r:embed="rId14"/>
                      <a:stretch>
                        <a:fillRect/>
                      </a:stretch>
                    </p:blipFill>
                    <p:spPr>
                      <a:xfrm>
                        <a:off x="2514600" y="4953000"/>
                        <a:ext cx="419100" cy="5334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15"/>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0254"/>
                                        </p:tgtEl>
                                        <p:attrNameLst>
                                          <p:attrName>style.visibility</p:attrName>
                                        </p:attrNameLst>
                                      </p:cBhvr>
                                      <p:to>
                                        <p:strVal val="visible"/>
                                      </p:to>
                                    </p:set>
                                    <p:anim calcmode="lin" valueType="num">
                                      <p:cBhvr>
                                        <p:cTn id="7" dur="500" decel="50000" fill="hold">
                                          <p:stCondLst>
                                            <p:cond delay="0"/>
                                          </p:stCondLst>
                                        </p:cTn>
                                        <p:tgtEl>
                                          <p:spTgt spid="10254"/>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1025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254"/>
                                        </p:tgtEl>
                                        <p:attrNameLst>
                                          <p:attrName>ppt_w</p:attrName>
                                        </p:attrNameLst>
                                      </p:cBhvr>
                                      <p:tavLst>
                                        <p:tav tm="0">
                                          <p:val>
                                            <p:strVal val="#ppt_w*.05"/>
                                          </p:val>
                                        </p:tav>
                                        <p:tav tm="100000">
                                          <p:val>
                                            <p:strVal val="#ppt_w"/>
                                          </p:val>
                                        </p:tav>
                                      </p:tavLst>
                                    </p:anim>
                                    <p:anim calcmode="lin" valueType="num">
                                      <p:cBhvr>
                                        <p:cTn id="10" dur="1000" fill="hold"/>
                                        <p:tgtEl>
                                          <p:spTgt spid="1025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25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25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25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254"/>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0255"/>
                                        </p:tgtEl>
                                        <p:attrNameLst>
                                          <p:attrName>style.visibility</p:attrName>
                                        </p:attrNameLst>
                                      </p:cBhvr>
                                      <p:to>
                                        <p:strVal val="visible"/>
                                      </p:to>
                                    </p:set>
                                    <p:anim calcmode="lin" valueType="num">
                                      <p:cBhvr>
                                        <p:cTn id="19" dur="1000" fill="hold"/>
                                        <p:tgtEl>
                                          <p:spTgt spid="10255"/>
                                        </p:tgtEl>
                                        <p:attrNameLst>
                                          <p:attrName>ppt_w</p:attrName>
                                        </p:attrNameLst>
                                      </p:cBhvr>
                                      <p:tavLst>
                                        <p:tav tm="0">
                                          <p:val>
                                            <p:strVal val="#ppt_w+.3"/>
                                          </p:val>
                                        </p:tav>
                                        <p:tav tm="100000">
                                          <p:val>
                                            <p:strVal val="#ppt_w"/>
                                          </p:val>
                                        </p:tav>
                                      </p:tavLst>
                                    </p:anim>
                                    <p:anim calcmode="lin" valueType="num">
                                      <p:cBhvr>
                                        <p:cTn id="20" dur="1000" fill="hold"/>
                                        <p:tgtEl>
                                          <p:spTgt spid="10255"/>
                                        </p:tgtEl>
                                        <p:attrNameLst>
                                          <p:attrName>ppt_h</p:attrName>
                                        </p:attrNameLst>
                                      </p:cBhvr>
                                      <p:tavLst>
                                        <p:tav tm="0">
                                          <p:val>
                                            <p:strVal val="#ppt_h"/>
                                          </p:val>
                                        </p:tav>
                                        <p:tav tm="100000">
                                          <p:val>
                                            <p:strVal val="#ppt_h"/>
                                          </p:val>
                                        </p:tav>
                                      </p:tavLst>
                                    </p:anim>
                                    <p:animEffect transition="in" filter="fade">
                                      <p:cBhvr>
                                        <p:cTn id="21" dur="1000"/>
                                        <p:tgtEl>
                                          <p:spTgt spid="10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728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9728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97284"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97285"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97286"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97287"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97288"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97289"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5250"/>
            <a:ext cx="9144000" cy="1866900"/>
          </a:xfrm>
          <a:prstGeom prst="rect">
            <a:avLst/>
          </a:prstGeom>
          <a:noFill/>
          <a:ln w="9525">
            <a:noFill/>
          </a:ln>
        </p:spPr>
      </p:pic>
      <p:sp>
        <p:nvSpPr>
          <p:cNvPr id="97290"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97291" name="Text Box 11"/>
          <p:cNvSpPr txBox="1"/>
          <p:nvPr/>
        </p:nvSpPr>
        <p:spPr>
          <a:xfrm>
            <a:off x="0" y="-46037"/>
            <a:ext cx="2476500" cy="757237"/>
          </a:xfrm>
          <a:prstGeom prst="rect">
            <a:avLst/>
          </a:prstGeom>
          <a:noFill/>
          <a:ln w="9525">
            <a:noFill/>
          </a:ln>
        </p:spPr>
        <p:txBody>
          <a:bodyPr wrap="none">
            <a:spAutoFit/>
          </a:bodyPr>
          <a:p>
            <a:pPr eaLnBrk="1" hangingPunct="1"/>
            <a:r>
              <a:rPr lang="zh-CN" altLang="x-none" sz="4400" dirty="0">
                <a:solidFill>
                  <a:schemeClr val="bg1"/>
                </a:solidFill>
                <a:latin typeface="Times New Roman" panose="02020603050405020304" pitchFamily="18" charset="0"/>
              </a:rPr>
              <a:t>注意事项</a:t>
            </a:r>
            <a:r>
              <a:rPr lang="zh-CN" altLang="x-none" dirty="0">
                <a:latin typeface="Times New Roman" panose="02020603050405020304" pitchFamily="18" charset="0"/>
              </a:rPr>
              <a:t> </a:t>
            </a:r>
            <a:endParaRPr lang="zh-CN" altLang="x-none" dirty="0">
              <a:latin typeface="Times New Roman" panose="02020603050405020304" pitchFamily="18" charset="0"/>
            </a:endParaRPr>
          </a:p>
        </p:txBody>
      </p:sp>
      <p:sp>
        <p:nvSpPr>
          <p:cNvPr id="97292"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1277" name="Rectangle 13"/>
          <p:cNvSpPr/>
          <p:nvPr/>
        </p:nvSpPr>
        <p:spPr>
          <a:xfrm>
            <a:off x="0" y="4876800"/>
            <a:ext cx="8839200" cy="1143000"/>
          </a:xfrm>
          <a:prstGeom prst="rect">
            <a:avLst/>
          </a:prstGeom>
          <a:noFill/>
          <a:ln w="9525">
            <a:noFill/>
          </a:ln>
        </p:spPr>
        <p:txBody>
          <a:bodyPr anchor="ctr"/>
          <a:p>
            <a:pPr algn="ctr" eaLnBrk="1" hangingPunct="1"/>
            <a:r>
              <a:rPr lang="zh-CN" altLang="x-none" sz="2400" dirty="0">
                <a:latin typeface="Times New Roman" panose="02020603050405020304" pitchFamily="18" charset="0"/>
              </a:rPr>
              <a:t>（</a:t>
            </a:r>
            <a:r>
              <a:rPr lang="zh-CN" altLang="zh-CN" sz="2400" dirty="0">
                <a:latin typeface="Times New Roman" panose="02020603050405020304" pitchFamily="18" charset="0"/>
              </a:rPr>
              <a:t>4</a:t>
            </a:r>
            <a:r>
              <a:rPr lang="zh-CN" altLang="x-none" sz="2400" dirty="0">
                <a:latin typeface="Times New Roman" panose="02020603050405020304" pitchFamily="18" charset="0"/>
              </a:rPr>
              <a:t>）研配时要保证</a:t>
            </a:r>
            <a:r>
              <a:rPr lang="en-US" altLang="zh-CN" sz="2400" dirty="0">
                <a:latin typeface="Times New Roman" panose="02020603050405020304" pitchFamily="18" charset="0"/>
              </a:rPr>
              <a:t>70</a:t>
            </a:r>
            <a:r>
              <a:rPr lang="zh-CN" altLang="x-none" sz="2400" dirty="0">
                <a:latin typeface="Times New Roman" panose="02020603050405020304" pitchFamily="18" charset="0"/>
              </a:rPr>
              <a:t>％的接触面积，要注意内外圆锥的高低点，并分析原因，研究其解决方法。  </a:t>
            </a:r>
            <a:endParaRPr lang="zh-CN" altLang="x-none" sz="2400" dirty="0">
              <a:latin typeface="Times New Roman" panose="02020603050405020304" pitchFamily="18" charset="0"/>
            </a:endParaRPr>
          </a:p>
        </p:txBody>
      </p:sp>
      <p:sp>
        <p:nvSpPr>
          <p:cNvPr id="11278" name="Text Box 14"/>
          <p:cNvSpPr txBox="1"/>
          <p:nvPr/>
        </p:nvSpPr>
        <p:spPr>
          <a:xfrm>
            <a:off x="2514600" y="762000"/>
            <a:ext cx="3581400" cy="701675"/>
          </a:xfrm>
          <a:prstGeom prst="rect">
            <a:avLst/>
          </a:prstGeom>
          <a:noFill/>
          <a:ln w="9525">
            <a:noFill/>
          </a:ln>
        </p:spPr>
        <p:txBody>
          <a:bodyPr>
            <a:spAutoFit/>
          </a:bodyPr>
          <a:p>
            <a:pPr algn="ctr" eaLnBrk="1" hangingPunct="1"/>
            <a:r>
              <a:rPr lang="zh-CN" altLang="x-none" sz="4000" b="1" dirty="0">
                <a:solidFill>
                  <a:srgbClr val="FF0000"/>
                </a:solidFill>
                <a:latin typeface="Times New Roman" panose="02020603050405020304" pitchFamily="18" charset="0"/>
              </a:rPr>
              <a:t>注意事项</a:t>
            </a:r>
            <a:endParaRPr lang="zh-CN" altLang="en-US" sz="4000" dirty="0">
              <a:latin typeface="Times New Roman" panose="02020603050405020304" pitchFamily="18" charset="0"/>
            </a:endParaRPr>
          </a:p>
        </p:txBody>
      </p:sp>
      <p:sp>
        <p:nvSpPr>
          <p:cNvPr id="11279" name="Text Box 15"/>
          <p:cNvSpPr txBox="1"/>
          <p:nvPr/>
        </p:nvSpPr>
        <p:spPr>
          <a:xfrm>
            <a:off x="304800" y="1524000"/>
            <a:ext cx="8610600" cy="822325"/>
          </a:xfrm>
          <a:prstGeom prst="rect">
            <a:avLst/>
          </a:prstGeom>
          <a:noFill/>
          <a:ln w="9525">
            <a:noFill/>
          </a:ln>
        </p:spPr>
        <p:txBody>
          <a:bodyPr>
            <a:spAutoFit/>
          </a:bodyPr>
          <a:p>
            <a:pPr eaLnBrk="1" hangingPunct="1"/>
            <a:r>
              <a:rPr lang="zh-CN" altLang="x-none" sz="2400" dirty="0">
                <a:latin typeface="Times New Roman" panose="02020603050405020304" pitchFamily="18" charset="0"/>
              </a:rPr>
              <a:t>（</a:t>
            </a:r>
            <a:r>
              <a:rPr lang="en-US" altLang="zh-CN" sz="2400" dirty="0">
                <a:latin typeface="Times New Roman" panose="02020603050405020304" pitchFamily="18" charset="0"/>
              </a:rPr>
              <a:t>1</a:t>
            </a:r>
            <a:r>
              <a:rPr lang="zh-CN" altLang="x-none" sz="2400" dirty="0">
                <a:latin typeface="Times New Roman" panose="02020603050405020304" pitchFamily="18" charset="0"/>
              </a:rPr>
              <a:t>）作锥配间隙时应保证内外圆锥表面清洁、干净，通过以上计算可知有一点脏的东西，间隙就会有很大的变化。</a:t>
            </a:r>
            <a:endParaRPr lang="zh-CN" altLang="en-US" sz="2400" dirty="0">
              <a:latin typeface="Times New Roman" panose="02020603050405020304" pitchFamily="18" charset="0"/>
            </a:endParaRPr>
          </a:p>
        </p:txBody>
      </p:sp>
      <p:sp>
        <p:nvSpPr>
          <p:cNvPr id="11280" name="Text Box 16"/>
          <p:cNvSpPr txBox="1"/>
          <p:nvPr/>
        </p:nvSpPr>
        <p:spPr>
          <a:xfrm>
            <a:off x="228600" y="2514600"/>
            <a:ext cx="8915400" cy="1187450"/>
          </a:xfrm>
          <a:prstGeom prst="rect">
            <a:avLst/>
          </a:prstGeom>
          <a:noFill/>
          <a:ln w="9525">
            <a:noFill/>
          </a:ln>
        </p:spPr>
        <p:txBody>
          <a:bodyPr>
            <a:spAutoFit/>
          </a:bodyPr>
          <a:p>
            <a:pPr eaLnBrk="1" hangingPunct="1"/>
            <a:r>
              <a:rPr lang="zh-CN" altLang="zh-CN" sz="2400" dirty="0">
                <a:latin typeface="Times New Roman" panose="02020603050405020304" pitchFamily="18" charset="0"/>
              </a:rPr>
              <a:t> </a:t>
            </a:r>
            <a:r>
              <a:rPr lang="zh-CN" altLang="x-none" sz="2400" dirty="0">
                <a:latin typeface="Times New Roman" panose="02020603050405020304" pitchFamily="18" charset="0"/>
              </a:rPr>
              <a:t>（</a:t>
            </a:r>
            <a:r>
              <a:rPr lang="en-US" altLang="zh-CN" sz="2400" dirty="0">
                <a:latin typeface="Times New Roman" panose="02020603050405020304" pitchFamily="18" charset="0"/>
              </a:rPr>
              <a:t>2</a:t>
            </a:r>
            <a:r>
              <a:rPr lang="zh-CN" altLang="x-none" sz="2400" dirty="0">
                <a:latin typeface="Times New Roman" panose="02020603050405020304" pitchFamily="18" charset="0"/>
              </a:rPr>
              <a:t>）安装车刀必须使刀尖对准工件的旋转轴线，务必使车刀刀尖移动形成的母线与工件轴线相交，避免产生双曲面，造成圆锥母线不直误差。</a:t>
            </a:r>
            <a:endParaRPr lang="zh-CN" altLang="en-US" sz="2400" dirty="0">
              <a:latin typeface="Times New Roman" panose="02020603050405020304" pitchFamily="18" charset="0"/>
            </a:endParaRPr>
          </a:p>
        </p:txBody>
      </p:sp>
      <p:sp>
        <p:nvSpPr>
          <p:cNvPr id="11281" name="Text Box 17"/>
          <p:cNvSpPr txBox="1"/>
          <p:nvPr/>
        </p:nvSpPr>
        <p:spPr>
          <a:xfrm>
            <a:off x="304800" y="3886200"/>
            <a:ext cx="8839200" cy="1187450"/>
          </a:xfrm>
          <a:prstGeom prst="rect">
            <a:avLst/>
          </a:prstGeom>
          <a:noFill/>
          <a:ln w="9525">
            <a:noFill/>
          </a:ln>
        </p:spPr>
        <p:txBody>
          <a:bodyPr>
            <a:spAutoFit/>
          </a:bodyPr>
          <a:p>
            <a:pPr eaLnBrk="1" hangingPunct="1">
              <a:spcBef>
                <a:spcPct val="50000"/>
              </a:spcBef>
            </a:pPr>
            <a:r>
              <a:rPr lang="zh-CN" altLang="x-none" sz="2400" dirty="0">
                <a:latin typeface="Times New Roman" panose="02020603050405020304" pitchFamily="18" charset="0"/>
              </a:rPr>
              <a:t>（</a:t>
            </a:r>
            <a:r>
              <a:rPr lang="zh-CN" altLang="zh-CN" sz="2400" dirty="0">
                <a:latin typeface="Times New Roman" panose="02020603050405020304" pitchFamily="18" charset="0"/>
              </a:rPr>
              <a:t>3</a:t>
            </a:r>
            <a:r>
              <a:rPr lang="zh-CN" altLang="x-none" sz="2400" dirty="0">
                <a:latin typeface="Times New Roman" panose="02020603050405020304" pitchFamily="18" charset="0"/>
              </a:rPr>
              <a:t>）车削间隙的过程中，在测量时一定要注意要让通端松着进入止端不进入，如果作成通端带劲带入间隙在检查过程中通常会小。</a:t>
            </a:r>
            <a:endParaRPr lang="zh-CN" altLang="en-US" sz="2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278"/>
                                        </p:tgtEl>
                                        <p:attrNameLst>
                                          <p:attrName>style.visibility</p:attrName>
                                        </p:attrNameLst>
                                      </p:cBhvr>
                                      <p:to>
                                        <p:strVal val="visible"/>
                                      </p:to>
                                    </p:set>
                                    <p:animEffect transition="in" filter="wipe(down)">
                                      <p:cBhvr>
                                        <p:cTn id="7" dur="580">
                                          <p:stCondLst>
                                            <p:cond delay="0"/>
                                          </p:stCondLst>
                                        </p:cTn>
                                        <p:tgtEl>
                                          <p:spTgt spid="11278"/>
                                        </p:tgtEl>
                                      </p:cBhvr>
                                    </p:animEffect>
                                    <p:anim calcmode="lin" valueType="num">
                                      <p:cBhvr>
                                        <p:cTn id="8" dur="1822" tmFilter="0,0; 0.14,0.36; 0.43,0.73; 0.71,0.91; 1.0,1.0">
                                          <p:stCondLst>
                                            <p:cond delay="0"/>
                                          </p:stCondLst>
                                        </p:cTn>
                                        <p:tgtEl>
                                          <p:spTgt spid="1127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278"/>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11278"/>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11278"/>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11278"/>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11278"/>
                                        </p:tgtEl>
                                      </p:cBhvr>
                                      <p:to x="100000" y="60000"/>
                                    </p:animScale>
                                    <p:animScale>
                                      <p:cBhvr>
                                        <p:cTn id="14" dur="166" decel="50000">
                                          <p:stCondLst>
                                            <p:cond delay="676"/>
                                          </p:stCondLst>
                                        </p:cTn>
                                        <p:tgtEl>
                                          <p:spTgt spid="11278"/>
                                        </p:tgtEl>
                                      </p:cBhvr>
                                      <p:to x="100000" y="100000"/>
                                    </p:animScale>
                                    <p:animScale>
                                      <p:cBhvr>
                                        <p:cTn id="15" dur="26">
                                          <p:stCondLst>
                                            <p:cond delay="1312"/>
                                          </p:stCondLst>
                                        </p:cTn>
                                        <p:tgtEl>
                                          <p:spTgt spid="11278"/>
                                        </p:tgtEl>
                                      </p:cBhvr>
                                      <p:to x="100000" y="80000"/>
                                    </p:animScale>
                                    <p:animScale>
                                      <p:cBhvr>
                                        <p:cTn id="16" dur="166" decel="50000">
                                          <p:stCondLst>
                                            <p:cond delay="1338"/>
                                          </p:stCondLst>
                                        </p:cTn>
                                        <p:tgtEl>
                                          <p:spTgt spid="11278"/>
                                        </p:tgtEl>
                                      </p:cBhvr>
                                      <p:to x="100000" y="100000"/>
                                    </p:animScale>
                                    <p:animScale>
                                      <p:cBhvr>
                                        <p:cTn id="17" dur="26">
                                          <p:stCondLst>
                                            <p:cond delay="1642"/>
                                          </p:stCondLst>
                                        </p:cTn>
                                        <p:tgtEl>
                                          <p:spTgt spid="11278"/>
                                        </p:tgtEl>
                                      </p:cBhvr>
                                      <p:to x="100000" y="90000"/>
                                    </p:animScale>
                                    <p:animScale>
                                      <p:cBhvr>
                                        <p:cTn id="18" dur="166" decel="50000">
                                          <p:stCondLst>
                                            <p:cond delay="1668"/>
                                          </p:stCondLst>
                                        </p:cTn>
                                        <p:tgtEl>
                                          <p:spTgt spid="11278"/>
                                        </p:tgtEl>
                                      </p:cBhvr>
                                      <p:to x="100000" y="100000"/>
                                    </p:animScale>
                                    <p:animScale>
                                      <p:cBhvr>
                                        <p:cTn id="19" dur="26">
                                          <p:stCondLst>
                                            <p:cond delay="1808"/>
                                          </p:stCondLst>
                                        </p:cTn>
                                        <p:tgtEl>
                                          <p:spTgt spid="11278"/>
                                        </p:tgtEl>
                                      </p:cBhvr>
                                      <p:to x="100000" y="95000"/>
                                    </p:animScale>
                                    <p:animScale>
                                      <p:cBhvr>
                                        <p:cTn id="20" dur="166" decel="50000">
                                          <p:stCondLst>
                                            <p:cond delay="1834"/>
                                          </p:stCondLst>
                                        </p:cTn>
                                        <p:tgtEl>
                                          <p:spTgt spid="1127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grpId="0" nodeType="clickEffect">
                                  <p:stCondLst>
                                    <p:cond delay="0"/>
                                  </p:stCondLst>
                                  <p:childTnLst>
                                    <p:set>
                                      <p:cBhvr>
                                        <p:cTn id="24" dur="1" fill="hold">
                                          <p:stCondLst>
                                            <p:cond delay="0"/>
                                          </p:stCondLst>
                                        </p:cTn>
                                        <p:tgtEl>
                                          <p:spTgt spid="11279"/>
                                        </p:tgtEl>
                                        <p:attrNameLst>
                                          <p:attrName>style.visibility</p:attrName>
                                        </p:attrNameLst>
                                      </p:cBhvr>
                                      <p:to>
                                        <p:strVal val="visible"/>
                                      </p:to>
                                    </p:set>
                                    <p:animEffect transition="in" filter="fade">
                                      <p:cBhvr>
                                        <p:cTn id="25" dur="2000"/>
                                        <p:tgtEl>
                                          <p:spTgt spid="11279"/>
                                        </p:tgtEl>
                                      </p:cBhvr>
                                    </p:animEffect>
                                    <p:anim calcmode="lin" valueType="num">
                                      <p:cBhvr>
                                        <p:cTn id="26" dur="2000" fill="hold"/>
                                        <p:tgtEl>
                                          <p:spTgt spid="11279"/>
                                        </p:tgtEl>
                                        <p:attrNameLst>
                                          <p:attrName>style.rotation</p:attrName>
                                        </p:attrNameLst>
                                      </p:cBhvr>
                                      <p:tavLst>
                                        <p:tav tm="0">
                                          <p:val>
                                            <p:fltVal val="720.000000"/>
                                          </p:val>
                                        </p:tav>
                                        <p:tav tm="100000">
                                          <p:val>
                                            <p:fltVal val="0.000000"/>
                                          </p:val>
                                        </p:tav>
                                      </p:tavLst>
                                    </p:anim>
                                    <p:anim calcmode="lin" valueType="num">
                                      <p:cBhvr>
                                        <p:cTn id="27" dur="2000" fill="hold"/>
                                        <p:tgtEl>
                                          <p:spTgt spid="11279"/>
                                        </p:tgtEl>
                                        <p:attrNameLst>
                                          <p:attrName>ppt_h</p:attrName>
                                        </p:attrNameLst>
                                      </p:cBhvr>
                                      <p:tavLst>
                                        <p:tav tm="0">
                                          <p:val>
                                            <p:fltVal val="0.000000"/>
                                          </p:val>
                                        </p:tav>
                                        <p:tav tm="100000">
                                          <p:val>
                                            <p:strVal val="#ppt_h"/>
                                          </p:val>
                                        </p:tav>
                                      </p:tavLst>
                                    </p:anim>
                                    <p:anim calcmode="lin" valueType="num">
                                      <p:cBhvr>
                                        <p:cTn id="28" dur="2000" fill="hold"/>
                                        <p:tgtEl>
                                          <p:spTgt spid="11279"/>
                                        </p:tgtEl>
                                        <p:attrNameLst>
                                          <p:attrName>ppt_w</p:attrName>
                                        </p:attrNameLst>
                                      </p:cBhvr>
                                      <p:tavLst>
                                        <p:tav tm="0">
                                          <p:val>
                                            <p:fltVal val="0.00000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280"/>
                                        </p:tgtEl>
                                        <p:attrNameLst>
                                          <p:attrName>style.visibility</p:attrName>
                                        </p:attrNameLst>
                                      </p:cBhvr>
                                      <p:to>
                                        <p:strVal val="visible"/>
                                      </p:to>
                                    </p:set>
                                    <p:anim calcmode="lin" valueType="num">
                                      <p:cBhvr additive="base">
                                        <p:cTn id="33" dur="500" fill="hold"/>
                                        <p:tgtEl>
                                          <p:spTgt spid="11280"/>
                                        </p:tgtEl>
                                        <p:attrNameLst>
                                          <p:attrName>ppt_x</p:attrName>
                                        </p:attrNameLst>
                                      </p:cBhvr>
                                      <p:tavLst>
                                        <p:tav tm="0">
                                          <p:val>
                                            <p:strVal val="#ppt_x"/>
                                          </p:val>
                                        </p:tav>
                                        <p:tav tm="100000">
                                          <p:val>
                                            <p:strVal val="#ppt_x"/>
                                          </p:val>
                                        </p:tav>
                                      </p:tavLst>
                                    </p:anim>
                                    <p:anim calcmode="lin" valueType="num">
                                      <p:cBhvr additive="base">
                                        <p:cTn id="34" dur="500" fill="hold"/>
                                        <p:tgtEl>
                                          <p:spTgt spid="1128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1281"/>
                                        </p:tgtEl>
                                        <p:attrNameLst>
                                          <p:attrName>style.visibility</p:attrName>
                                        </p:attrNameLst>
                                      </p:cBhvr>
                                      <p:to>
                                        <p:strVal val="visible"/>
                                      </p:to>
                                    </p:set>
                                    <p:animEffect transition="in" filter="slide(fromBottom)">
                                      <p:cBhvr>
                                        <p:cTn id="39" dur="500"/>
                                        <p:tgtEl>
                                          <p:spTgt spid="11281"/>
                                        </p:tgtEl>
                                      </p:cBhvr>
                                    </p:animEffect>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11277"/>
                                        </p:tgtEl>
                                        <p:attrNameLst>
                                          <p:attrName>style.visibility</p:attrName>
                                        </p:attrNameLst>
                                      </p:cBhvr>
                                      <p:to>
                                        <p:strVal val="visible"/>
                                      </p:to>
                                    </p:set>
                                    <p:animEffect transition="in" filter="fade">
                                      <p:cBhvr>
                                        <p:cTn id="44" dur="770" decel="100000"/>
                                        <p:tgtEl>
                                          <p:spTgt spid="11277"/>
                                        </p:tgtEl>
                                      </p:cBhvr>
                                    </p:animEffect>
                                    <p:animScale>
                                      <p:cBhvr>
                                        <p:cTn id="45" dur="770" decel="100000"/>
                                        <p:tgtEl>
                                          <p:spTgt spid="11277"/>
                                        </p:tgtEl>
                                      </p:cBhvr>
                                      <p:from x="10000" y="10000"/>
                                      <p:to x="200000" y="450000"/>
                                    </p:animScale>
                                    <p:animScale>
                                      <p:cBhvr>
                                        <p:cTn id="46" dur="1230" accel="100000" fill="hold">
                                          <p:stCondLst>
                                            <p:cond delay="770"/>
                                          </p:stCondLst>
                                        </p:cTn>
                                        <p:tgtEl>
                                          <p:spTgt spid="11277"/>
                                        </p:tgtEl>
                                      </p:cBhvr>
                                      <p:from x="200000" y="450000"/>
                                      <p:to x="100000" y="100000"/>
                                    </p:animScale>
                                    <p:set>
                                      <p:cBhvr>
                                        <p:cTn id="47" dur="770" fill="hold"/>
                                        <p:tgtEl>
                                          <p:spTgt spid="11277"/>
                                        </p:tgtEl>
                                        <p:attrNameLst>
                                          <p:attrName>ppt_x</p:attrName>
                                        </p:attrNameLst>
                                      </p:cBhvr>
                                      <p:to>
                                        <p:strVal val="(0.5)"/>
                                      </p:to>
                                    </p:set>
                                    <p:anim from="(0.5)" to="(#ppt_x)" calcmode="lin" valueType="num">
                                      <p:cBhvr>
                                        <p:cTn id="48" dur="1230" accel="100000" fill="hold">
                                          <p:stCondLst>
                                            <p:cond delay="770"/>
                                          </p:stCondLst>
                                        </p:cTn>
                                        <p:tgtEl>
                                          <p:spTgt spid="11277"/>
                                        </p:tgtEl>
                                        <p:attrNameLst>
                                          <p:attrName>ppt_x</p:attrName>
                                        </p:attrNameLst>
                                      </p:cBhvr>
                                    </p:anim>
                                    <p:set>
                                      <p:cBhvr>
                                        <p:cTn id="49" dur="770" fill="hold"/>
                                        <p:tgtEl>
                                          <p:spTgt spid="11277"/>
                                        </p:tgtEl>
                                        <p:attrNameLst>
                                          <p:attrName>ppt_y</p:attrName>
                                        </p:attrNameLst>
                                      </p:cBhvr>
                                      <p:to>
                                        <p:strVal val="(#ppt_y+0.4)"/>
                                      </p:to>
                                    </p:set>
                                    <p:anim from="(#ppt_y+0.4)" to="(#ppt_y)" calcmode="lin" valueType="num">
                                      <p:cBhvr>
                                        <p:cTn id="50" dur="1230" accel="100000" fill="hold">
                                          <p:stCondLst>
                                            <p:cond delay="770"/>
                                          </p:stCondLst>
                                        </p:cTn>
                                        <p:tgtEl>
                                          <p:spTgt spid="1127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8" grpId="0"/>
      <p:bldP spid="11279" grpId="0"/>
      <p:bldP spid="11280" grpId="0"/>
      <p:bldP spid="1128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WordArt 2"/>
          <p:cNvSpPr>
            <a:spLocks noTextEdit="1"/>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切槽和切断</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blinds(horizontal)">
                                      <p:cBhvr>
                                        <p:cTn id="7" dur="500"/>
                                        <p:tgtEl>
                                          <p:spTgt spid="98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933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99331"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99332"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99333" name="Text Box 5"/>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sp>
        <p:nvSpPr>
          <p:cNvPr id="98310" name="Rectangle 6"/>
          <p:cNvSpPr>
            <a:spLocks noChangeArrowheads="1"/>
          </p:cNvSpPr>
          <p:nvPr/>
        </p:nvSpPr>
        <p:spPr bwMode="auto">
          <a:xfrm>
            <a:off x="762000" y="1828800"/>
            <a:ext cx="7086600" cy="762000"/>
          </a:xfrm>
          <a:prstGeom prst="rect">
            <a:avLst/>
          </a:prstGeom>
          <a:noFill/>
          <a:ln w="9525">
            <a:noFill/>
            <a:miter lim="800000"/>
          </a:ln>
          <a:effectLst/>
        </p:spPr>
        <p:txBody>
          <a:bodyPr/>
          <a:lstStyle/>
          <a:p>
            <a:pPr marL="609600" marR="0" lvl="0" indent="-609600" algn="just"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40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切断刀要求</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99335"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99336"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99337"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99338"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98315" name="Rectangle 11">
            <a:hlinkClick r:id="" action="ppaction://noaction"/>
          </p:cNvPr>
          <p:cNvSpPr>
            <a:spLocks noChangeArrowheads="1"/>
          </p:cNvSpPr>
          <p:nvPr/>
        </p:nvSpPr>
        <p:spPr bwMode="gray">
          <a:xfrm rot="3419336">
            <a:off x="227806" y="34297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8316" name="Rectangle 12">
            <a:hlinkClick r:id="rId7" action="ppaction://hlinksldjump"/>
          </p:cNvPr>
          <p:cNvSpPr>
            <a:spLocks noChangeArrowheads="1"/>
          </p:cNvSpPr>
          <p:nvPr/>
        </p:nvSpPr>
        <p:spPr bwMode="gray">
          <a:xfrm rot="3419336">
            <a:off x="307975" y="50260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8317" name="Rectangle 13">
            <a:hlinkClick r:id="" action="ppaction://noaction"/>
          </p:cNvPr>
          <p:cNvSpPr>
            <a:spLocks noChangeArrowheads="1"/>
          </p:cNvSpPr>
          <p:nvPr/>
        </p:nvSpPr>
        <p:spPr bwMode="gray">
          <a:xfrm rot="3419336">
            <a:off x="321469" y="20407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99342" name="Picture 14" descr="Npu"/>
          <p:cNvPicPr>
            <a:picLocks noChangeAspect="1"/>
          </p:cNvPicPr>
          <p:nvPr/>
        </p:nvPicPr>
        <p:blipFill>
          <a:blip r:embed="rId8"/>
          <a:stretch>
            <a:fillRect/>
          </a:stretch>
        </p:blipFill>
        <p:spPr>
          <a:xfrm>
            <a:off x="6858000" y="1066800"/>
            <a:ext cx="1600200" cy="1371600"/>
          </a:xfrm>
          <a:prstGeom prst="rect">
            <a:avLst/>
          </a:prstGeom>
          <a:noFill/>
          <a:ln w="9525">
            <a:noFill/>
          </a:ln>
        </p:spPr>
      </p:pic>
      <p:sp>
        <p:nvSpPr>
          <p:cNvPr id="98319" name="Text Box 15"/>
          <p:cNvSpPr txBox="1">
            <a:spLocks noChangeArrowheads="1"/>
          </p:cNvSpPr>
          <p:nvPr/>
        </p:nvSpPr>
        <p:spPr bwMode="auto">
          <a:xfrm>
            <a:off x="762000" y="4800600"/>
            <a:ext cx="6248400" cy="701675"/>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0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切平面槽</a:t>
            </a:r>
            <a:endParaRPr kumimoji="0" lang="zh-CN" altLang="en-US" sz="40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98320" name="Text Box 16"/>
          <p:cNvSpPr txBox="1">
            <a:spLocks noChangeArrowheads="1"/>
          </p:cNvSpPr>
          <p:nvPr/>
        </p:nvSpPr>
        <p:spPr bwMode="auto">
          <a:xfrm>
            <a:off x="762000" y="3276600"/>
            <a:ext cx="4572000" cy="701675"/>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0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切高精度矩形槽 </a:t>
            </a:r>
            <a:endParaRPr kumimoji="0" lang="zh-CN" altLang="en-US" sz="40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9"/>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8310">
                                            <p:txEl>
                                              <p:charRg st="0" end="6"/>
                                            </p:txEl>
                                          </p:spTgt>
                                        </p:tgtEl>
                                        <p:attrNameLst>
                                          <p:attrName>style.visibility</p:attrName>
                                        </p:attrNameLst>
                                      </p:cBhvr>
                                      <p:to>
                                        <p:strVal val="visible"/>
                                      </p:to>
                                    </p:set>
                                    <p:animEffect transition="in" filter="blinds(horizontal)">
                                      <p:cBhvr>
                                        <p:cTn id="7" dur="500"/>
                                        <p:tgtEl>
                                          <p:spTgt spid="98310">
                                            <p:txEl>
                                              <p:charRg st="0" end="6"/>
                                            </p:txEl>
                                          </p:spTgt>
                                        </p:tgtEl>
                                      </p:cBhvr>
                                    </p:animEffect>
                                  </p:childTnLst>
                                </p:cTn>
                              </p:par>
                              <p:par>
                                <p:cTn id="8" presetID="17" presetClass="entr" presetSubtype="10" fill="hold" grpId="0" nodeType="withEffect">
                                  <p:stCondLst>
                                    <p:cond delay="0"/>
                                  </p:stCondLst>
                                  <p:childTnLst>
                                    <p:set>
                                      <p:cBhvr>
                                        <p:cTn id="9" dur="1" fill="hold">
                                          <p:stCondLst>
                                            <p:cond delay="0"/>
                                          </p:stCondLst>
                                        </p:cTn>
                                        <p:tgtEl>
                                          <p:spTgt spid="98317"/>
                                        </p:tgtEl>
                                        <p:attrNameLst>
                                          <p:attrName>style.visibility</p:attrName>
                                        </p:attrNameLst>
                                      </p:cBhvr>
                                      <p:to>
                                        <p:strVal val="visible"/>
                                      </p:to>
                                    </p:set>
                                    <p:anim calcmode="lin" valueType="num">
                                      <p:cBhvr>
                                        <p:cTn id="10" dur="500" fill="hold"/>
                                        <p:tgtEl>
                                          <p:spTgt spid="98317"/>
                                        </p:tgtEl>
                                        <p:attrNameLst>
                                          <p:attrName>ppt_w</p:attrName>
                                        </p:attrNameLst>
                                      </p:cBhvr>
                                      <p:tavLst>
                                        <p:tav tm="0">
                                          <p:val>
                                            <p:fltVal val="0.000000"/>
                                          </p:val>
                                        </p:tav>
                                        <p:tav tm="100000">
                                          <p:val>
                                            <p:strVal val="#ppt_w"/>
                                          </p:val>
                                        </p:tav>
                                      </p:tavLst>
                                    </p:anim>
                                    <p:anim calcmode="lin" valueType="num">
                                      <p:cBhvr>
                                        <p:cTn id="11" dur="500" fill="hold"/>
                                        <p:tgtEl>
                                          <p:spTgt spid="983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3"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2294"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2295"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2296"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2297"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2298"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12299"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2300"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2301" name="Text Box 10"/>
          <p:cNvSpPr txBox="1"/>
          <p:nvPr/>
        </p:nvSpPr>
        <p:spPr>
          <a:xfrm>
            <a:off x="0" y="609600"/>
            <a:ext cx="4267200" cy="957263"/>
          </a:xfrm>
          <a:prstGeom prst="rect">
            <a:avLst/>
          </a:prstGeom>
          <a:noFill/>
          <a:ln w="9525">
            <a:noFill/>
          </a:ln>
        </p:spPr>
        <p:txBody>
          <a:bodyPr>
            <a:spAutoFit/>
          </a:bodyPr>
          <a:p>
            <a:pPr eaLnBrk="1" hangingPunct="1">
              <a:spcBef>
                <a:spcPct val="20000"/>
              </a:spcBef>
            </a:pPr>
            <a:endParaRPr lang="zh-CN" altLang="en-US" sz="2800" dirty="0">
              <a:latin typeface="黑体" panose="02010609060101010101" pitchFamily="2" charset="-122"/>
              <a:ea typeface="黑体" panose="02010609060101010101" pitchFamily="2" charset="-122"/>
            </a:endParaRPr>
          </a:p>
          <a:p>
            <a:pPr eaLnBrk="1" hangingPunct="1">
              <a:spcBef>
                <a:spcPct val="20000"/>
              </a:spcBef>
            </a:pPr>
            <a:endParaRPr lang="zh-CN" altLang="en-US" sz="2400" dirty="0">
              <a:latin typeface="Times New Roman" panose="02020603050405020304" pitchFamily="18" charset="0"/>
            </a:endParaRPr>
          </a:p>
        </p:txBody>
      </p:sp>
      <p:sp>
        <p:nvSpPr>
          <p:cNvPr id="12302"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99340" name="Text Box 12"/>
          <p:cNvSpPr txBox="1">
            <a:spLocks noChangeArrowheads="1"/>
          </p:cNvSpPr>
          <p:nvPr/>
        </p:nvSpPr>
        <p:spPr bwMode="auto">
          <a:xfrm>
            <a:off x="0" y="-31750"/>
            <a:ext cx="29781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切断刀要求</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99341" name="Rectangle 13"/>
          <p:cNvSpPr>
            <a:spLocks noChangeArrowheads="1"/>
          </p:cNvSpPr>
          <p:nvPr/>
        </p:nvSpPr>
        <p:spPr bwMode="auto">
          <a:xfrm>
            <a:off x="838200" y="2057400"/>
            <a:ext cx="8001000"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2305" name="Picture 14"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graphicFrame>
        <p:nvGraphicFramePr>
          <p:cNvPr id="12290" name="Object 15"/>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104" name="" r:id="rId9" imgW="114300" imgH="215900" progId="Equation.3">
                  <p:embed/>
                </p:oleObj>
              </mc:Choice>
              <mc:Fallback>
                <p:oleObj name="" r:id="rId9" imgW="114300" imgH="215900" progId="Equation.3">
                  <p:embed/>
                  <p:pic>
                    <p:nvPicPr>
                      <p:cNvPr id="0" name="图片 3103"/>
                      <p:cNvPicPr/>
                      <p:nvPr/>
                    </p:nvPicPr>
                    <p:blipFill>
                      <a:blip r:embed="rId10"/>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12291" name="Object 16"/>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102" name="" r:id="rId11" imgW="114300" imgH="215900" progId="Equation.3">
                  <p:embed/>
                </p:oleObj>
              </mc:Choice>
              <mc:Fallback>
                <p:oleObj name="" r:id="rId11" imgW="114300" imgH="215900" progId="Equation.3">
                  <p:embed/>
                  <p:pic>
                    <p:nvPicPr>
                      <p:cNvPr id="0" name="图片 3101"/>
                      <p:cNvPicPr/>
                      <p:nvPr/>
                    </p:nvPicPr>
                    <p:blipFill>
                      <a:blip r:embed="rId10"/>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12292" name="Object 17"/>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103" name="" r:id="rId12" imgW="114300" imgH="215900" progId="Equation.3">
                  <p:embed/>
                </p:oleObj>
              </mc:Choice>
              <mc:Fallback>
                <p:oleObj name="" r:id="rId12" imgW="114300" imgH="215900" progId="Equation.3">
                  <p:embed/>
                  <p:pic>
                    <p:nvPicPr>
                      <p:cNvPr id="0" name="图片 3102"/>
                      <p:cNvPicPr/>
                      <p:nvPr/>
                    </p:nvPicPr>
                    <p:blipFill>
                      <a:blip r:embed="rId10"/>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12306" name="Rectangle 18"/>
          <p:cNvSpPr/>
          <p:nvPr/>
        </p:nvSpPr>
        <p:spPr>
          <a:xfrm>
            <a:off x="0" y="1143000"/>
            <a:ext cx="8991600" cy="641350"/>
          </a:xfrm>
          <a:prstGeom prst="rect">
            <a:avLst/>
          </a:prstGeom>
          <a:noFill/>
          <a:ln w="9525">
            <a:noFill/>
          </a:ln>
        </p:spPr>
        <p:txBody>
          <a:bodyPr anchor="ctr">
            <a:spAutoFit/>
          </a:bodyPr>
          <a:p>
            <a:pPr defTabSz="914400" eaLnBrk="1" hangingPunct="1">
              <a:tabLst>
                <a:tab pos="457200" algn="l"/>
              </a:tabLst>
            </a:pPr>
            <a:r>
              <a:rPr lang="zh-CN" altLang="en-US" sz="3600" dirty="0">
                <a:latin typeface="Times New Roman" panose="02020603050405020304" pitchFamily="18" charset="0"/>
              </a:rPr>
              <a:t>（</a:t>
            </a:r>
            <a:r>
              <a:rPr lang="en-US" altLang="zh-CN" sz="3600" dirty="0">
                <a:latin typeface="Times New Roman" panose="02020603050405020304" pitchFamily="18" charset="0"/>
              </a:rPr>
              <a:t>1</a:t>
            </a:r>
            <a:r>
              <a:rPr lang="zh-CN" altLang="en-US" sz="3600" dirty="0">
                <a:latin typeface="Times New Roman" panose="02020603050405020304" pitchFamily="18" charset="0"/>
              </a:rPr>
              <a:t>）切断刀刀尖宽度一般为</a:t>
            </a:r>
            <a:r>
              <a:rPr lang="en-US" altLang="zh-CN" sz="3600" dirty="0">
                <a:latin typeface="Times New Roman" panose="02020603050405020304" pitchFamily="18" charset="0"/>
              </a:rPr>
              <a:t>a=</a:t>
            </a:r>
            <a:r>
              <a:rPr lang="zh-CN" altLang="en-US" sz="3600" dirty="0">
                <a:latin typeface="Times New Roman" panose="02020603050405020304" pitchFamily="18" charset="0"/>
              </a:rPr>
              <a:t>（</a:t>
            </a:r>
            <a:r>
              <a:rPr lang="en-US" altLang="zh-CN" sz="3600" dirty="0">
                <a:latin typeface="Times New Roman" panose="02020603050405020304" pitchFamily="18" charset="0"/>
              </a:rPr>
              <a:t>0.5-0.6</a:t>
            </a:r>
            <a:r>
              <a:rPr lang="zh-CN" altLang="en-US" sz="3600" dirty="0">
                <a:latin typeface="Times New Roman" panose="02020603050405020304" pitchFamily="18" charset="0"/>
              </a:rPr>
              <a:t>）</a:t>
            </a:r>
            <a:endParaRPr lang="zh-CN" altLang="en-US" sz="3600" dirty="0">
              <a:latin typeface="Times New Roman" panose="02020603050405020304" pitchFamily="18" charset="0"/>
            </a:endParaRPr>
          </a:p>
        </p:txBody>
      </p:sp>
      <p:sp>
        <p:nvSpPr>
          <p:cNvPr id="12307" name="Text Box 19"/>
          <p:cNvSpPr txBox="1"/>
          <p:nvPr/>
        </p:nvSpPr>
        <p:spPr>
          <a:xfrm>
            <a:off x="0" y="4267200"/>
            <a:ext cx="8991600" cy="1190625"/>
          </a:xfrm>
          <a:prstGeom prst="rect">
            <a:avLst/>
          </a:prstGeom>
          <a:noFill/>
          <a:ln w="9525">
            <a:noFill/>
          </a:ln>
        </p:spPr>
        <p:txBody>
          <a:bodyPr>
            <a:spAutoFit/>
          </a:bodyPr>
          <a:p>
            <a:pPr eaLnBrk="1" hangingPunct="1"/>
            <a:r>
              <a:rPr lang="zh-CN" altLang="en-US" sz="3600" dirty="0">
                <a:latin typeface="Times New Roman" panose="02020603050405020304" pitchFamily="18" charset="0"/>
              </a:rPr>
              <a:t>（</a:t>
            </a:r>
            <a:r>
              <a:rPr lang="en-US" altLang="zh-CN" sz="3600" dirty="0">
                <a:latin typeface="Times New Roman" panose="02020603050405020304" pitchFamily="18" charset="0"/>
              </a:rPr>
              <a:t>4</a:t>
            </a:r>
            <a:r>
              <a:rPr lang="zh-CN" altLang="en-US" sz="3600" dirty="0">
                <a:latin typeface="Times New Roman" panose="02020603050405020304" pitchFamily="18" charset="0"/>
              </a:rPr>
              <a:t>）切断刀的两侧后角和副后角要对称，不宜过大。</a:t>
            </a:r>
            <a:endParaRPr lang="zh-CN" altLang="en-US" sz="3600" dirty="0">
              <a:latin typeface="Times New Roman" panose="02020603050405020304" pitchFamily="18" charset="0"/>
            </a:endParaRPr>
          </a:p>
        </p:txBody>
      </p:sp>
      <p:sp>
        <p:nvSpPr>
          <p:cNvPr id="12308" name="Text Box 20"/>
          <p:cNvSpPr txBox="1"/>
          <p:nvPr/>
        </p:nvSpPr>
        <p:spPr>
          <a:xfrm>
            <a:off x="0" y="2971800"/>
            <a:ext cx="8915400" cy="1190625"/>
          </a:xfrm>
          <a:prstGeom prst="rect">
            <a:avLst/>
          </a:prstGeom>
          <a:noFill/>
          <a:ln w="9525">
            <a:noFill/>
          </a:ln>
        </p:spPr>
        <p:txBody>
          <a:bodyPr>
            <a:spAutoFit/>
          </a:bodyPr>
          <a:p>
            <a:pPr eaLnBrk="1" hangingPunct="1"/>
            <a:r>
              <a:rPr lang="zh-CN" altLang="en-US" sz="3600" dirty="0">
                <a:latin typeface="Times New Roman" panose="02020603050405020304" pitchFamily="18" charset="0"/>
              </a:rPr>
              <a:t>（</a:t>
            </a:r>
            <a:r>
              <a:rPr lang="en-US" altLang="zh-CN" sz="3600" dirty="0">
                <a:latin typeface="Times New Roman" panose="02020603050405020304" pitchFamily="18" charset="0"/>
              </a:rPr>
              <a:t>3</a:t>
            </a:r>
            <a:r>
              <a:rPr lang="zh-CN" altLang="en-US" sz="3600" dirty="0">
                <a:latin typeface="Times New Roman" panose="02020603050405020304" pitchFamily="18" charset="0"/>
              </a:rPr>
              <a:t>）切断刀的卷屑槽不宜磨得太深一般为</a:t>
            </a:r>
            <a:r>
              <a:rPr lang="en-US" altLang="zh-CN" sz="3600" dirty="0">
                <a:latin typeface="Times New Roman" panose="02020603050405020304" pitchFamily="18" charset="0"/>
              </a:rPr>
              <a:t>0.75-1.5mm</a:t>
            </a:r>
            <a:endParaRPr lang="zh-CN" altLang="en-US" sz="3600" dirty="0">
              <a:latin typeface="Times New Roman" panose="02020603050405020304" pitchFamily="18" charset="0"/>
            </a:endParaRPr>
          </a:p>
        </p:txBody>
      </p:sp>
      <p:sp>
        <p:nvSpPr>
          <p:cNvPr id="12309" name="Text Box 21"/>
          <p:cNvSpPr txBox="1"/>
          <p:nvPr/>
        </p:nvSpPr>
        <p:spPr>
          <a:xfrm>
            <a:off x="0" y="2057400"/>
            <a:ext cx="8547100" cy="641350"/>
          </a:xfrm>
          <a:prstGeom prst="rect">
            <a:avLst/>
          </a:prstGeom>
          <a:noFill/>
          <a:ln w="9525">
            <a:noFill/>
          </a:ln>
        </p:spPr>
        <p:txBody>
          <a:bodyPr wrap="none">
            <a:spAutoFit/>
          </a:bodyPr>
          <a:p>
            <a:pPr eaLnBrk="1" hangingPunct="1"/>
            <a:r>
              <a:rPr lang="zh-CN" altLang="en-US" sz="3600" dirty="0">
                <a:latin typeface="Times New Roman" panose="02020603050405020304" pitchFamily="18" charset="0"/>
              </a:rPr>
              <a:t>（</a:t>
            </a:r>
            <a:r>
              <a:rPr lang="en-US" altLang="zh-CN" sz="3600" dirty="0">
                <a:latin typeface="Times New Roman" panose="02020603050405020304" pitchFamily="18" charset="0"/>
              </a:rPr>
              <a:t>2</a:t>
            </a:r>
            <a:r>
              <a:rPr lang="zh-CN" altLang="en-US" sz="3600" dirty="0">
                <a:latin typeface="Times New Roman" panose="02020603050405020304" pitchFamily="18" charset="0"/>
              </a:rPr>
              <a:t>）切断刀刀头部分的长度</a:t>
            </a:r>
            <a:r>
              <a:rPr lang="en-US" altLang="zh-CN" sz="3600" dirty="0">
                <a:latin typeface="Times New Roman" panose="02020603050405020304" pitchFamily="18" charset="0"/>
              </a:rPr>
              <a:t>L=D+</a:t>
            </a:r>
            <a:r>
              <a:rPr lang="zh-CN" altLang="en-US" sz="3600" dirty="0">
                <a:latin typeface="Times New Roman" panose="02020603050405020304" pitchFamily="18" charset="0"/>
              </a:rPr>
              <a:t>（</a:t>
            </a:r>
            <a:r>
              <a:rPr lang="en-US" altLang="zh-CN" sz="3600" dirty="0">
                <a:latin typeface="Times New Roman" panose="02020603050405020304" pitchFamily="18" charset="0"/>
              </a:rPr>
              <a:t>2-3</a:t>
            </a:r>
            <a:r>
              <a:rPr lang="zh-CN" altLang="en-US" sz="3600" dirty="0">
                <a:latin typeface="Times New Roman" panose="02020603050405020304" pitchFamily="18" charset="0"/>
              </a:rPr>
              <a:t>）</a:t>
            </a:r>
            <a:endParaRPr lang="zh-CN" altLang="en-US" sz="36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3"/>
          <a:stretch>
            <a:fillRect/>
          </a:stretch>
        </p:blipFill>
        <p:spPr>
          <a:xfrm>
            <a:off x="8229600" y="-24130"/>
            <a:ext cx="914400" cy="754380"/>
          </a:xfrm>
          <a:prstGeom prst="rect">
            <a:avLst/>
          </a:prstGeom>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3314" name="Object 2"/>
          <p:cNvGraphicFramePr/>
          <p:nvPr/>
        </p:nvGraphicFramePr>
        <p:xfrm>
          <a:off x="228600" y="227013"/>
          <a:ext cx="10852150" cy="6630987"/>
        </p:xfrm>
        <a:graphic>
          <a:graphicData uri="http://schemas.openxmlformats.org/presentationml/2006/ole">
            <mc:AlternateContent xmlns:mc="http://schemas.openxmlformats.org/markup-compatibility/2006">
              <mc:Choice xmlns:v="urn:schemas-microsoft-com:vml" Requires="v">
                <p:oleObj spid="_x0000_s3105" name="" r:id="rId1" imgW="11496675" imgH="5105400" progId="AutoCAD.Drawing.16">
                  <p:embed/>
                </p:oleObj>
              </mc:Choice>
              <mc:Fallback>
                <p:oleObj name="" r:id="rId1" imgW="11496675" imgH="5105400" progId="AutoCAD.Drawing.16">
                  <p:embed/>
                  <p:pic>
                    <p:nvPicPr>
                      <p:cNvPr id="0" name="图片 3104"/>
                      <p:cNvPicPr/>
                      <p:nvPr/>
                    </p:nvPicPr>
                    <p:blipFill>
                      <a:blip r:embed="rId2"/>
                      <a:stretch>
                        <a:fillRect/>
                      </a:stretch>
                    </p:blipFill>
                    <p:spPr>
                      <a:xfrm>
                        <a:off x="228600" y="227013"/>
                        <a:ext cx="10852150" cy="6630987"/>
                      </a:xfrm>
                      <a:prstGeom prst="rect">
                        <a:avLst/>
                      </a:prstGeom>
                      <a:noFill/>
                      <a:ln w="38100">
                        <a:noFill/>
                        <a:miter/>
                      </a:ln>
                    </p:spPr>
                  </p:pic>
                </p:oleObj>
              </mc:Fallback>
            </mc:AlternateContent>
          </a:graphicData>
        </a:graphic>
      </p:graphicFrame>
      <p:pic>
        <p:nvPicPr>
          <p:cNvPr id="13315" name="Picture 3"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316" name="Picture 4"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3317" name="Picture 5" descr="目录">
            <a:hlinkClick r:id="" action="ppaction://noaction"/>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3318"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3319"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3320"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3321"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13322" name="Picture 10" descr="上边框"/>
          <p:cNvPicPr>
            <a:picLocks noChangeAspect="1"/>
          </p:cNvPicPr>
          <p:nvPr/>
        </p:nvPicPr>
        <p:blipFill>
          <a:blip r:embed="rId10">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3323" name="Text Box 11"/>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3324" name="Text Box 12"/>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0365" name="Text Box 13"/>
          <p:cNvSpPr txBox="1">
            <a:spLocks noChangeArrowheads="1"/>
          </p:cNvSpPr>
          <p:nvPr/>
        </p:nvSpPr>
        <p:spPr bwMode="auto">
          <a:xfrm>
            <a:off x="0" y="-50800"/>
            <a:ext cx="40957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切高精度矩形槽</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00366" name="Rectangle 14"/>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00367" name="Rectangle 15"/>
          <p:cNvSpPr/>
          <p:nvPr/>
        </p:nvSpPr>
        <p:spPr>
          <a:xfrm>
            <a:off x="304800" y="1143000"/>
            <a:ext cx="7010400" cy="579438"/>
          </a:xfrm>
          <a:prstGeom prst="rect">
            <a:avLst/>
          </a:prstGeom>
          <a:noFill/>
          <a:ln w="9525">
            <a:noFill/>
          </a:ln>
        </p:spPr>
        <p:txBody>
          <a:bodyPr>
            <a:spAutoFit/>
          </a:bodyPr>
          <a:p>
            <a:pPr marL="457200" indent="-457200" eaLnBrk="1" hangingPunct="1"/>
            <a:r>
              <a:rPr lang="en-US" altLang="zh-CN" sz="3200" dirty="0">
                <a:latin typeface="Times New Roman" panose="02020603050405020304" pitchFamily="18" charset="0"/>
              </a:rPr>
              <a:t>(1)</a:t>
            </a:r>
            <a:r>
              <a:rPr lang="zh-CN" altLang="en-US" sz="3200" dirty="0">
                <a:latin typeface="Times New Roman" panose="02020603050405020304" pitchFamily="18" charset="0"/>
              </a:rPr>
              <a:t>要求（见图）</a:t>
            </a:r>
            <a:endParaRPr lang="zh-CN" altLang="en-US" sz="4000" dirty="0">
              <a:latin typeface="Times New Roman" panose="02020603050405020304" pitchFamily="18" charset="0"/>
            </a:endParaRPr>
          </a:p>
        </p:txBody>
      </p:sp>
      <p:sp>
        <p:nvSpPr>
          <p:cNvPr id="13328" name="Rectangle 16"/>
          <p:cNvSpPr/>
          <p:nvPr/>
        </p:nvSpPr>
        <p:spPr>
          <a:xfrm>
            <a:off x="0" y="16764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3329" name="Picture 17" descr="Npu"/>
          <p:cNvPicPr>
            <a:picLocks noChangeAspect="1"/>
          </p:cNvPicPr>
          <p:nvPr/>
        </p:nvPicPr>
        <p:blipFill>
          <a:blip r:embed="rId11"/>
          <a:stretch>
            <a:fillRect/>
          </a:stretch>
        </p:blipFill>
        <p:spPr>
          <a:xfrm>
            <a:off x="6934200" y="1219200"/>
            <a:ext cx="1600200" cy="1371600"/>
          </a:xfrm>
          <a:prstGeom prst="rect">
            <a:avLst/>
          </a:prstGeom>
          <a:noFill/>
          <a:ln w="9525">
            <a:noFill/>
          </a:ln>
        </p:spPr>
      </p:pic>
      <p:pic>
        <p:nvPicPr>
          <p:cNvPr id="4" name="内容占位符 3" descr="图片1"/>
          <p:cNvPicPr>
            <a:picLocks noChangeAspect="1"/>
          </p:cNvPicPr>
          <p:nvPr>
            <p:ph idx="1"/>
          </p:nvPr>
        </p:nvPicPr>
        <p:blipFill>
          <a:blip r:embed="rId12"/>
          <a:stretch>
            <a:fillRect/>
          </a:stretch>
        </p:blipFill>
        <p:spPr>
          <a:xfrm>
            <a:off x="8229600" y="-508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00367"/>
                                        </p:tgtEl>
                                        <p:attrNameLst>
                                          <p:attrName>style.visibility</p:attrName>
                                        </p:attrNameLst>
                                      </p:cBhvr>
                                      <p:to>
                                        <p:strVal val="visible"/>
                                      </p:to>
                                    </p:set>
                                    <p:animEffect transition="in" filter="plus(in)">
                                      <p:cBhvr>
                                        <p:cTn id="7" dur="2000"/>
                                        <p:tgtEl>
                                          <p:spTgt spid="100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4340"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341"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342"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343"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344"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345"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346"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4347"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4348"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1388" name="Text Box 12"/>
          <p:cNvSpPr txBox="1">
            <a:spLocks noChangeArrowheads="1"/>
          </p:cNvSpPr>
          <p:nvPr/>
        </p:nvSpPr>
        <p:spPr bwMode="auto">
          <a:xfrm>
            <a:off x="0" y="-50800"/>
            <a:ext cx="40957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切高精度矩形槽</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01389" name="Rectangle 13"/>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01390" name="Rectangle 14"/>
          <p:cNvSpPr/>
          <p:nvPr/>
        </p:nvSpPr>
        <p:spPr>
          <a:xfrm>
            <a:off x="0" y="1447800"/>
            <a:ext cx="7086600" cy="1981200"/>
          </a:xfrm>
          <a:prstGeom prst="rect">
            <a:avLst/>
          </a:prstGeom>
          <a:noFill/>
          <a:ln w="9525">
            <a:noFill/>
          </a:ln>
        </p:spPr>
        <p:txBody>
          <a:bodyPr/>
          <a:p>
            <a:pPr marL="457200" indent="-457200" eaLnBrk="1" hangingPunct="1"/>
            <a:r>
              <a:rPr lang="zh-CN" altLang="en-US" sz="2400" dirty="0">
                <a:latin typeface="Times New Roman" panose="02020603050405020304" pitchFamily="18" charset="0"/>
              </a:rPr>
              <a:t>      由上图分析可知槽的精度较高，槽的两侧需平直，槽底需有一定的粗糙度且无锥度，所以选择精车槽侧的刀要有一定的强度，选择用白钢刀精车槽底（如下图）</a:t>
            </a:r>
            <a:endParaRPr lang="zh-CN" altLang="en-US" sz="2400" dirty="0">
              <a:latin typeface="Times New Roman" panose="02020603050405020304" pitchFamily="18" charset="0"/>
            </a:endParaRPr>
          </a:p>
        </p:txBody>
      </p:sp>
      <p:sp>
        <p:nvSpPr>
          <p:cNvPr id="14352"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4353" name="Picture 16" descr="Npu"/>
          <p:cNvPicPr>
            <a:picLocks noChangeAspect="1"/>
          </p:cNvPicPr>
          <p:nvPr/>
        </p:nvPicPr>
        <p:blipFill>
          <a:blip r:embed="rId9"/>
          <a:stretch>
            <a:fillRect/>
          </a:stretch>
        </p:blipFill>
        <p:spPr>
          <a:xfrm>
            <a:off x="7086600" y="1143000"/>
            <a:ext cx="1676400" cy="1435100"/>
          </a:xfrm>
          <a:prstGeom prst="rect">
            <a:avLst/>
          </a:prstGeom>
          <a:noFill/>
          <a:ln w="9525">
            <a:noFill/>
          </a:ln>
        </p:spPr>
      </p:pic>
      <p:sp>
        <p:nvSpPr>
          <p:cNvPr id="14354" name="Rectangle 17"/>
          <p:cNvSpPr/>
          <p:nvPr/>
        </p:nvSpPr>
        <p:spPr>
          <a:xfrm>
            <a:off x="0" y="2047875"/>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4338" name="Object 18"/>
          <p:cNvGraphicFramePr/>
          <p:nvPr/>
        </p:nvGraphicFramePr>
        <p:xfrm>
          <a:off x="690563" y="1665288"/>
          <a:ext cx="10775950" cy="6119812"/>
        </p:xfrm>
        <a:graphic>
          <a:graphicData uri="http://schemas.openxmlformats.org/presentationml/2006/ole">
            <mc:AlternateContent xmlns:mc="http://schemas.openxmlformats.org/markup-compatibility/2006">
              <mc:Choice xmlns:v="urn:schemas-microsoft-com:vml" Requires="v">
                <p:oleObj spid="_x0000_s3106" name="" r:id="rId10" imgW="11496675" imgH="5105400" progId="AutoCAD.Drawing.16">
                  <p:embed/>
                </p:oleObj>
              </mc:Choice>
              <mc:Fallback>
                <p:oleObj name="" r:id="rId10" imgW="11496675" imgH="5105400" progId="AutoCAD.Drawing.16">
                  <p:embed/>
                  <p:pic>
                    <p:nvPicPr>
                      <p:cNvPr id="0" name="图片 3105"/>
                      <p:cNvPicPr/>
                      <p:nvPr/>
                    </p:nvPicPr>
                    <p:blipFill>
                      <a:blip r:embed="rId11"/>
                      <a:stretch>
                        <a:fillRect/>
                      </a:stretch>
                    </p:blipFill>
                    <p:spPr>
                      <a:xfrm>
                        <a:off x="690563" y="1665288"/>
                        <a:ext cx="10775950" cy="6119812"/>
                      </a:xfrm>
                      <a:prstGeom prst="rect">
                        <a:avLst/>
                      </a:prstGeom>
                      <a:noFill/>
                      <a:ln w="38100">
                        <a:noFill/>
                        <a:miter/>
                      </a:ln>
                    </p:spPr>
                  </p:pic>
                </p:oleObj>
              </mc:Fallback>
            </mc:AlternateContent>
          </a:graphicData>
        </a:graphic>
      </p:graphicFrame>
      <p:sp>
        <p:nvSpPr>
          <p:cNvPr id="14355" name="Text Box 19"/>
          <p:cNvSpPr txBox="1"/>
          <p:nvPr/>
        </p:nvSpPr>
        <p:spPr>
          <a:xfrm>
            <a:off x="-228600" y="838200"/>
            <a:ext cx="3657600" cy="1160463"/>
          </a:xfrm>
          <a:prstGeom prst="rect">
            <a:avLst/>
          </a:prstGeom>
          <a:noFill/>
          <a:ln w="9525">
            <a:noFill/>
          </a:ln>
        </p:spPr>
        <p:txBody>
          <a:bodyPr>
            <a:spAutoFit/>
          </a:bodyPr>
          <a:p>
            <a:pPr eaLnBrk="1" hangingPunct="1"/>
            <a:r>
              <a:rPr lang="zh-CN" altLang="en-US" sz="2800" dirty="0">
                <a:latin typeface="Arial" panose="020B0604020202020204" pitchFamily="34" charset="0"/>
              </a:rPr>
              <a:t>（</a:t>
            </a:r>
            <a:r>
              <a:rPr lang="en-US" altLang="zh-CN" sz="2800" dirty="0">
                <a:latin typeface="Arial" panose="020B0604020202020204" pitchFamily="34" charset="0"/>
              </a:rPr>
              <a:t>2</a:t>
            </a:r>
            <a:r>
              <a:rPr lang="zh-CN" altLang="en-US" sz="2800" dirty="0">
                <a:latin typeface="Arial" panose="020B0604020202020204" pitchFamily="34" charset="0"/>
              </a:rPr>
              <a:t>）刀具的选择</a:t>
            </a:r>
            <a:endParaRPr lang="zh-CN" altLang="en-US" sz="2800" dirty="0">
              <a:latin typeface="Arial" panose="020B0604020202020204" pitchFamily="34" charset="0"/>
            </a:endParaRPr>
          </a:p>
          <a:p>
            <a:pPr>
              <a:spcBef>
                <a:spcPct val="50000"/>
              </a:spcBef>
            </a:pPr>
            <a:endParaRPr lang="zh-CN" altLang="en-US" sz="2800" dirty="0">
              <a:latin typeface="Arial" panose="020B0604020202020204" pitchFamily="34" charset="0"/>
            </a:endParaRPr>
          </a:p>
        </p:txBody>
      </p:sp>
      <p:pic>
        <p:nvPicPr>
          <p:cNvPr id="4" name="内容占位符 3" descr="图片1"/>
          <p:cNvPicPr>
            <a:picLocks noChangeAspect="1"/>
          </p:cNvPicPr>
          <p:nvPr>
            <p:ph idx="1"/>
          </p:nvPr>
        </p:nvPicPr>
        <p:blipFill>
          <a:blip r:embed="rId12"/>
          <a:stretch>
            <a:fillRect/>
          </a:stretch>
        </p:blipFill>
        <p:spPr>
          <a:xfrm>
            <a:off x="8229600" y="-508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390"/>
                                        </p:tgtEl>
                                        <p:attrNameLst>
                                          <p:attrName>style.visibility</p:attrName>
                                        </p:attrNameLst>
                                      </p:cBhvr>
                                      <p:to>
                                        <p:strVal val="visible"/>
                                      </p:to>
                                    </p:set>
                                    <p:animEffect transition="in" filter="blinds(horizontal)">
                                      <p:cBhvr>
                                        <p:cTn id="7" dur="500"/>
                                        <p:tgtEl>
                                          <p:spTgt spid="101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9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36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368"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5369"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5370"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5371"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5372"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5373"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374"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5375"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2412" name="Text Box 12"/>
          <p:cNvSpPr txBox="1">
            <a:spLocks noChangeArrowheads="1"/>
          </p:cNvSpPr>
          <p:nvPr/>
        </p:nvSpPr>
        <p:spPr bwMode="auto">
          <a:xfrm>
            <a:off x="0" y="-50800"/>
            <a:ext cx="40957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切高精度矩形槽</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02413" name="Rectangle 13"/>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5378" name="Rectangle 14"/>
          <p:cNvSpPr/>
          <p:nvPr/>
        </p:nvSpPr>
        <p:spPr>
          <a:xfrm>
            <a:off x="0" y="762000"/>
            <a:ext cx="8763000" cy="822325"/>
          </a:xfrm>
          <a:prstGeom prst="rect">
            <a:avLst/>
          </a:prstGeom>
          <a:noFill/>
          <a:ln w="9525">
            <a:noFill/>
          </a:ln>
        </p:spPr>
        <p:txBody>
          <a:bodyPr>
            <a:spAutoFit/>
          </a:bodyPr>
          <a:p>
            <a:pPr marL="457200" indent="-457200" eaLnBrk="1" hangingPunct="1"/>
            <a:endParaRPr lang="zh-CN" altLang="en-US" sz="2400" dirty="0">
              <a:latin typeface="Times New Roman" panose="02020603050405020304" pitchFamily="18" charset="0"/>
            </a:endParaRPr>
          </a:p>
          <a:p>
            <a:pPr marL="457200" indent="-457200" eaLnBrk="1" hangingPunct="1"/>
            <a:endParaRPr lang="zh-CN" altLang="en-US" sz="2400" dirty="0">
              <a:latin typeface="Times New Roman" panose="02020603050405020304" pitchFamily="18" charset="0"/>
            </a:endParaRPr>
          </a:p>
        </p:txBody>
      </p:sp>
      <p:sp>
        <p:nvSpPr>
          <p:cNvPr id="15379"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5380" name="Text Box 16"/>
          <p:cNvSpPr txBox="1"/>
          <p:nvPr/>
        </p:nvSpPr>
        <p:spPr>
          <a:xfrm>
            <a:off x="0" y="4648200"/>
            <a:ext cx="3048000" cy="533400"/>
          </a:xfrm>
          <a:prstGeom prst="rect">
            <a:avLst/>
          </a:prstGeom>
          <a:noFill/>
          <a:ln w="9525">
            <a:noFill/>
          </a:ln>
        </p:spPr>
        <p:txBody>
          <a:bodyPr/>
          <a:p>
            <a:pPr eaLnBrk="1" hangingPunct="1"/>
            <a:r>
              <a:rPr lang="zh-CN" altLang="en-US" sz="2400" dirty="0">
                <a:latin typeface="Times New Roman" panose="02020603050405020304" pitchFamily="18" charset="0"/>
              </a:rPr>
              <a:t>（</a:t>
            </a:r>
            <a:r>
              <a:rPr lang="en-US" altLang="zh-CN" sz="2400" dirty="0">
                <a:latin typeface="Times New Roman" panose="02020603050405020304" pitchFamily="18" charset="0"/>
              </a:rPr>
              <a:t>4</a:t>
            </a:r>
            <a:r>
              <a:rPr lang="zh-CN" altLang="en-US" sz="2400" dirty="0">
                <a:latin typeface="Times New Roman" panose="02020603050405020304" pitchFamily="18" charset="0"/>
              </a:rPr>
              <a:t>）测量槽宽塞规</a:t>
            </a:r>
            <a:endParaRPr lang="zh-CN" altLang="en-US" sz="2400" dirty="0">
              <a:latin typeface="Times New Roman" panose="02020603050405020304" pitchFamily="18" charset="0"/>
            </a:endParaRPr>
          </a:p>
        </p:txBody>
      </p:sp>
      <p:sp>
        <p:nvSpPr>
          <p:cNvPr id="15381" name="Rectangle 17"/>
          <p:cNvSpPr/>
          <p:nvPr/>
        </p:nvSpPr>
        <p:spPr>
          <a:xfrm>
            <a:off x="0" y="3348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2" name="Object 18"/>
          <p:cNvGraphicFramePr/>
          <p:nvPr/>
        </p:nvGraphicFramePr>
        <p:xfrm>
          <a:off x="5715000" y="2057400"/>
          <a:ext cx="358775" cy="381000"/>
        </p:xfrm>
        <a:graphic>
          <a:graphicData uri="http://schemas.openxmlformats.org/presentationml/2006/ole">
            <mc:AlternateContent xmlns:mc="http://schemas.openxmlformats.org/markup-compatibility/2006">
              <mc:Choice xmlns:v="urn:schemas-microsoft-com:vml" Requires="v">
                <p:oleObj spid="_x0000_s3107" name="" r:id="rId9" imgW="152400" imgH="165100" progId="Equation.3">
                  <p:embed/>
                </p:oleObj>
              </mc:Choice>
              <mc:Fallback>
                <p:oleObj name="" r:id="rId9" imgW="152400" imgH="165100" progId="Equation.3">
                  <p:embed/>
                  <p:pic>
                    <p:nvPicPr>
                      <p:cNvPr id="0" name="图片 3106"/>
                      <p:cNvPicPr/>
                      <p:nvPr/>
                    </p:nvPicPr>
                    <p:blipFill>
                      <a:blip r:embed="rId10">
                        <a:clrChange>
                          <a:clrFrom>
                            <a:srgbClr val="000000"/>
                          </a:clrFrom>
                          <a:clrTo>
                            <a:srgbClr val="003366"/>
                          </a:clrTo>
                        </a:clrChange>
                      </a:blip>
                      <a:stretch>
                        <a:fillRect/>
                      </a:stretch>
                    </p:blipFill>
                    <p:spPr>
                      <a:xfrm>
                        <a:off x="5715000" y="2057400"/>
                        <a:ext cx="358775" cy="381000"/>
                      </a:xfrm>
                      <a:prstGeom prst="rect">
                        <a:avLst/>
                      </a:prstGeom>
                      <a:noFill/>
                      <a:ln w="38100">
                        <a:noFill/>
                        <a:miter/>
                      </a:ln>
                    </p:spPr>
                  </p:pic>
                </p:oleObj>
              </mc:Fallback>
            </mc:AlternateContent>
          </a:graphicData>
        </a:graphic>
      </p:graphicFrame>
      <p:sp>
        <p:nvSpPr>
          <p:cNvPr id="15382" name="Rectangle 19"/>
          <p:cNvSpPr/>
          <p:nvPr/>
        </p:nvSpPr>
        <p:spPr>
          <a:xfrm>
            <a:off x="0" y="325755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3" name="Object 20"/>
          <p:cNvGraphicFramePr/>
          <p:nvPr/>
        </p:nvGraphicFramePr>
        <p:xfrm>
          <a:off x="4267200" y="2514600"/>
          <a:ext cx="571500" cy="762000"/>
        </p:xfrm>
        <a:graphic>
          <a:graphicData uri="http://schemas.openxmlformats.org/presentationml/2006/ole">
            <mc:AlternateContent xmlns:mc="http://schemas.openxmlformats.org/markup-compatibility/2006">
              <mc:Choice xmlns:v="urn:schemas-microsoft-com:vml" Requires="v">
                <p:oleObj spid="_x0000_s3108" name="" r:id="rId11" imgW="254000" imgH="342900" progId="Equation.3">
                  <p:embed/>
                </p:oleObj>
              </mc:Choice>
              <mc:Fallback>
                <p:oleObj name="" r:id="rId11" imgW="254000" imgH="342900" progId="Equation.3">
                  <p:embed/>
                  <p:pic>
                    <p:nvPicPr>
                      <p:cNvPr id="0" name="图片 3107"/>
                      <p:cNvPicPr/>
                      <p:nvPr/>
                    </p:nvPicPr>
                    <p:blipFill>
                      <a:blip r:embed="rId12">
                        <a:clrChange>
                          <a:clrFrom>
                            <a:srgbClr val="000000"/>
                          </a:clrFrom>
                          <a:clrTo>
                            <a:srgbClr val="003366"/>
                          </a:clrTo>
                        </a:clrChange>
                      </a:blip>
                      <a:stretch>
                        <a:fillRect/>
                      </a:stretch>
                    </p:blipFill>
                    <p:spPr>
                      <a:xfrm>
                        <a:off x="4267200" y="2514600"/>
                        <a:ext cx="571500" cy="762000"/>
                      </a:xfrm>
                      <a:prstGeom prst="rect">
                        <a:avLst/>
                      </a:prstGeom>
                      <a:noFill/>
                      <a:ln w="38100">
                        <a:noFill/>
                        <a:miter/>
                      </a:ln>
                    </p:spPr>
                  </p:pic>
                </p:oleObj>
              </mc:Fallback>
            </mc:AlternateContent>
          </a:graphicData>
        </a:graphic>
      </p:graphicFrame>
      <p:sp>
        <p:nvSpPr>
          <p:cNvPr id="15383" name="Rectangle 21"/>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4" name="Object 22"/>
          <p:cNvGraphicFramePr/>
          <p:nvPr/>
        </p:nvGraphicFramePr>
        <p:xfrm>
          <a:off x="7086600" y="2438400"/>
          <a:ext cx="609600" cy="565150"/>
        </p:xfrm>
        <a:graphic>
          <a:graphicData uri="http://schemas.openxmlformats.org/presentationml/2006/ole">
            <mc:AlternateContent xmlns:mc="http://schemas.openxmlformats.org/markup-compatibility/2006">
              <mc:Choice xmlns:v="urn:schemas-microsoft-com:vml" Requires="v">
                <p:oleObj spid="_x0000_s3109" name="" r:id="rId13" imgW="254000" imgH="241300" progId="Equation.3">
                  <p:embed/>
                </p:oleObj>
              </mc:Choice>
              <mc:Fallback>
                <p:oleObj name="" r:id="rId13" imgW="254000" imgH="241300" progId="Equation.3">
                  <p:embed/>
                  <p:pic>
                    <p:nvPicPr>
                      <p:cNvPr id="0" name="图片 3108"/>
                      <p:cNvPicPr/>
                      <p:nvPr/>
                    </p:nvPicPr>
                    <p:blipFill>
                      <a:blip r:embed="rId14">
                        <a:clrChange>
                          <a:clrFrom>
                            <a:srgbClr val="000000"/>
                          </a:clrFrom>
                          <a:clrTo>
                            <a:srgbClr val="003366"/>
                          </a:clrTo>
                        </a:clrChange>
                      </a:blip>
                      <a:stretch>
                        <a:fillRect/>
                      </a:stretch>
                    </p:blipFill>
                    <p:spPr>
                      <a:xfrm>
                        <a:off x="7086600" y="2438400"/>
                        <a:ext cx="609600" cy="565150"/>
                      </a:xfrm>
                      <a:prstGeom prst="rect">
                        <a:avLst/>
                      </a:prstGeom>
                      <a:noFill/>
                      <a:ln w="38100">
                        <a:noFill/>
                        <a:miter/>
                      </a:ln>
                    </p:spPr>
                  </p:pic>
                </p:oleObj>
              </mc:Fallback>
            </mc:AlternateContent>
          </a:graphicData>
        </a:graphic>
      </p:graphicFrame>
      <p:sp>
        <p:nvSpPr>
          <p:cNvPr id="15384" name="Rectangle 2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5365" name="Object 24"/>
          <p:cNvGraphicFramePr/>
          <p:nvPr/>
        </p:nvGraphicFramePr>
        <p:xfrm>
          <a:off x="2563813" y="4011613"/>
          <a:ext cx="5387975" cy="2949575"/>
        </p:xfrm>
        <a:graphic>
          <a:graphicData uri="http://schemas.openxmlformats.org/presentationml/2006/ole">
            <mc:AlternateContent xmlns:mc="http://schemas.openxmlformats.org/markup-compatibility/2006">
              <mc:Choice xmlns:v="urn:schemas-microsoft-com:vml" Requires="v">
                <p:oleObj spid="_x0000_s3110" name="" r:id="rId15" imgW="11496675" imgH="5105400" progId="AutoCAD.Drawing.16">
                  <p:embed/>
                </p:oleObj>
              </mc:Choice>
              <mc:Fallback>
                <p:oleObj name="" r:id="rId15" imgW="11496675" imgH="5105400" progId="AutoCAD.Drawing.16">
                  <p:embed/>
                  <p:pic>
                    <p:nvPicPr>
                      <p:cNvPr id="0" name="图片 3109"/>
                      <p:cNvPicPr/>
                      <p:nvPr/>
                    </p:nvPicPr>
                    <p:blipFill>
                      <a:blip r:embed="rId16"/>
                      <a:stretch>
                        <a:fillRect/>
                      </a:stretch>
                    </p:blipFill>
                    <p:spPr>
                      <a:xfrm>
                        <a:off x="2563813" y="4011613"/>
                        <a:ext cx="5387975" cy="2949575"/>
                      </a:xfrm>
                      <a:prstGeom prst="rect">
                        <a:avLst/>
                      </a:prstGeom>
                      <a:noFill/>
                      <a:ln w="38100">
                        <a:noFill/>
                        <a:miter/>
                      </a:ln>
                    </p:spPr>
                  </p:pic>
                </p:oleObj>
              </mc:Fallback>
            </mc:AlternateContent>
          </a:graphicData>
        </a:graphic>
      </p:graphicFrame>
      <p:sp>
        <p:nvSpPr>
          <p:cNvPr id="15385" name="Text Box 25"/>
          <p:cNvSpPr txBox="1"/>
          <p:nvPr/>
        </p:nvSpPr>
        <p:spPr>
          <a:xfrm>
            <a:off x="0" y="838200"/>
            <a:ext cx="3352800" cy="457200"/>
          </a:xfrm>
          <a:prstGeom prst="rect">
            <a:avLst/>
          </a:prstGeom>
          <a:noFill/>
          <a:ln w="9525">
            <a:noFill/>
          </a:ln>
        </p:spPr>
        <p:txBody>
          <a:bodyPr>
            <a:spAutoFit/>
          </a:bodyPr>
          <a:p>
            <a:pPr eaLnBrk="1" hangingPunct="1"/>
            <a:r>
              <a:rPr lang="zh-CN" altLang="en-US" sz="2400" dirty="0">
                <a:latin typeface="Times New Roman" panose="02020603050405020304" pitchFamily="18" charset="0"/>
              </a:rPr>
              <a:t>（</a:t>
            </a:r>
            <a:r>
              <a:rPr lang="en-US" altLang="zh-CN" sz="2400" dirty="0">
                <a:latin typeface="Times New Roman" panose="02020603050405020304" pitchFamily="18" charset="0"/>
              </a:rPr>
              <a:t>3</a:t>
            </a:r>
            <a:r>
              <a:rPr lang="zh-CN" altLang="en-US" sz="2400" dirty="0">
                <a:latin typeface="Times New Roman" panose="02020603050405020304" pitchFamily="18" charset="0"/>
              </a:rPr>
              <a:t>）车削方法</a:t>
            </a:r>
            <a:endParaRPr lang="zh-CN" altLang="en-US" sz="2400" dirty="0">
              <a:latin typeface="Times New Roman" panose="02020603050405020304" pitchFamily="18" charset="0"/>
            </a:endParaRPr>
          </a:p>
        </p:txBody>
      </p:sp>
      <p:sp>
        <p:nvSpPr>
          <p:cNvPr id="15386" name="Text Box 26"/>
          <p:cNvSpPr txBox="1"/>
          <p:nvPr/>
        </p:nvSpPr>
        <p:spPr>
          <a:xfrm>
            <a:off x="762000" y="1295400"/>
            <a:ext cx="7315200" cy="1187450"/>
          </a:xfrm>
          <a:prstGeom prst="rect">
            <a:avLst/>
          </a:prstGeom>
          <a:noFill/>
          <a:ln w="9525">
            <a:noFill/>
          </a:ln>
        </p:spPr>
        <p:txBody>
          <a:bodyPr>
            <a:spAutoFit/>
          </a:bodyPr>
          <a:p>
            <a:pPr eaLnBrk="1" hangingPunct="1"/>
            <a:r>
              <a:rPr lang="en-US" altLang="zh-CN" sz="2400" dirty="0">
                <a:latin typeface="Times New Roman" panose="02020603050405020304" pitchFamily="18" charset="0"/>
              </a:rPr>
              <a:t>1</a:t>
            </a:r>
            <a:r>
              <a:rPr lang="zh-CN" altLang="en-US" sz="2400" dirty="0">
                <a:latin typeface="Times New Roman" panose="02020603050405020304" pitchFamily="18" charset="0"/>
              </a:rPr>
              <a:t>）粗切   用切刀左切削刃对工件端面移动</a:t>
            </a:r>
            <a:r>
              <a:rPr lang="en-US" altLang="zh-CN" sz="2400" dirty="0">
                <a:latin typeface="Times New Roman" panose="02020603050405020304" pitchFamily="18" charset="0"/>
              </a:rPr>
              <a:t>17.5mm</a:t>
            </a:r>
            <a:r>
              <a:rPr lang="zh-CN" altLang="en-US" sz="2400" dirty="0">
                <a:latin typeface="Times New Roman" panose="02020603050405020304" pitchFamily="18" charset="0"/>
              </a:rPr>
              <a:t>切槽，用切刀右切削刃对工件端面移动</a:t>
            </a:r>
            <a:r>
              <a:rPr lang="en-US" altLang="zh-CN" sz="2400" dirty="0">
                <a:latin typeface="Times New Roman" panose="02020603050405020304" pitchFamily="18" charset="0"/>
              </a:rPr>
              <a:t>8.5mm</a:t>
            </a:r>
            <a:r>
              <a:rPr lang="zh-CN" altLang="en-US" sz="2400" dirty="0">
                <a:latin typeface="Times New Roman" panose="02020603050405020304" pitchFamily="18" charset="0"/>
              </a:rPr>
              <a:t>切槽，如果槽中间有余量用切刀去掉槽底切至    </a:t>
            </a:r>
            <a:r>
              <a:rPr lang="en-US" altLang="zh-CN" sz="2400" dirty="0">
                <a:latin typeface="Times New Roman" panose="02020603050405020304" pitchFamily="18" charset="0"/>
              </a:rPr>
              <a:t>38.2</a:t>
            </a:r>
            <a:endParaRPr lang="zh-CN" altLang="en-US" sz="2400" dirty="0">
              <a:latin typeface="Times New Roman" panose="02020603050405020304" pitchFamily="18" charset="0"/>
            </a:endParaRPr>
          </a:p>
        </p:txBody>
      </p:sp>
      <p:sp>
        <p:nvSpPr>
          <p:cNvPr id="15387" name="Text Box 27"/>
          <p:cNvSpPr txBox="1"/>
          <p:nvPr/>
        </p:nvSpPr>
        <p:spPr>
          <a:xfrm>
            <a:off x="762000" y="2514600"/>
            <a:ext cx="7086600" cy="1187450"/>
          </a:xfrm>
          <a:prstGeom prst="rect">
            <a:avLst/>
          </a:prstGeom>
          <a:noFill/>
          <a:ln w="9525">
            <a:noFill/>
          </a:ln>
        </p:spPr>
        <p:txBody>
          <a:bodyPr>
            <a:spAutoFit/>
          </a:bodyPr>
          <a:p>
            <a:pPr eaLnBrk="1" hangingPunct="1">
              <a:spcBef>
                <a:spcPct val="50000"/>
              </a:spcBef>
            </a:pPr>
            <a:r>
              <a:rPr lang="en-US" altLang="zh-CN" sz="2400" dirty="0">
                <a:latin typeface="Times New Roman" panose="02020603050405020304" pitchFamily="18" charset="0"/>
              </a:rPr>
              <a:t>2</a:t>
            </a:r>
            <a:r>
              <a:rPr lang="zh-CN" altLang="en-US" sz="2400" dirty="0">
                <a:latin typeface="Times New Roman" panose="02020603050405020304" pitchFamily="18" charset="0"/>
              </a:rPr>
              <a:t>）精车槽侧   首先精车</a:t>
            </a:r>
            <a:r>
              <a:rPr lang="en-US" altLang="zh-CN" sz="2400" dirty="0">
                <a:latin typeface="Times New Roman" panose="02020603050405020304" pitchFamily="18" charset="0"/>
              </a:rPr>
              <a:t>10       </a:t>
            </a:r>
            <a:r>
              <a:rPr lang="zh-CN" altLang="en-US" sz="2400" dirty="0">
                <a:latin typeface="Times New Roman" panose="02020603050405020304" pitchFamily="18" charset="0"/>
              </a:rPr>
              <a:t>槽的右侧面保证</a:t>
            </a:r>
            <a:r>
              <a:rPr lang="en-US" altLang="zh-CN" sz="2400" dirty="0">
                <a:latin typeface="Times New Roman" panose="02020603050405020304" pitchFamily="18" charset="0"/>
              </a:rPr>
              <a:t>8       </a:t>
            </a:r>
            <a:r>
              <a:rPr lang="zh-CN" altLang="en-US" sz="2400" dirty="0">
                <a:latin typeface="Times New Roman" panose="02020603050405020304" pitchFamily="18" charset="0"/>
              </a:rPr>
              <a:t>至尺寸，测量时用塞规，在槽宽余量还剩</a:t>
            </a:r>
            <a:r>
              <a:rPr lang="en-US" altLang="zh-CN" sz="2400" dirty="0">
                <a:latin typeface="Times New Roman" panose="02020603050405020304" pitchFamily="18" charset="0"/>
              </a:rPr>
              <a:t>0.1</a:t>
            </a:r>
            <a:r>
              <a:rPr lang="zh-CN" altLang="en-US" sz="2400" dirty="0">
                <a:latin typeface="Times New Roman" panose="02020603050405020304" pitchFamily="18" charset="0"/>
              </a:rPr>
              <a:t>时每刀进给</a:t>
            </a:r>
            <a:r>
              <a:rPr lang="en-US" altLang="zh-CN" sz="2400" dirty="0">
                <a:latin typeface="Times New Roman" panose="02020603050405020304" pitchFamily="18" charset="0"/>
              </a:rPr>
              <a:t>0.05</a:t>
            </a:r>
            <a:r>
              <a:rPr lang="zh-CN" altLang="en-US" sz="2400" dirty="0">
                <a:latin typeface="Times New Roman" panose="02020603050405020304" pitchFamily="18" charset="0"/>
              </a:rPr>
              <a:t>进行切削，用塞规这样测量槽不会作废。</a:t>
            </a:r>
            <a:endParaRPr lang="zh-CN" altLang="en-US" sz="2400" dirty="0">
              <a:latin typeface="Times New Roman" panose="02020603050405020304" pitchFamily="18" charset="0"/>
            </a:endParaRPr>
          </a:p>
        </p:txBody>
      </p:sp>
      <p:sp>
        <p:nvSpPr>
          <p:cNvPr id="15388" name="Text Box 28"/>
          <p:cNvSpPr txBox="1"/>
          <p:nvPr/>
        </p:nvSpPr>
        <p:spPr>
          <a:xfrm>
            <a:off x="685800" y="3733800"/>
            <a:ext cx="7315200" cy="822325"/>
          </a:xfrm>
          <a:prstGeom prst="rect">
            <a:avLst/>
          </a:prstGeom>
          <a:noFill/>
          <a:ln w="9525">
            <a:noFill/>
          </a:ln>
        </p:spPr>
        <p:txBody>
          <a:bodyPr>
            <a:spAutoFit/>
          </a:bodyPr>
          <a:p>
            <a:pPr eaLnBrk="1" hangingPunct="1">
              <a:spcBef>
                <a:spcPct val="50000"/>
              </a:spcBef>
            </a:pPr>
            <a:r>
              <a:rPr lang="en-US" altLang="zh-CN" sz="2400" dirty="0">
                <a:latin typeface="Times New Roman" panose="02020603050405020304" pitchFamily="18" charset="0"/>
              </a:rPr>
              <a:t> 3</a:t>
            </a:r>
            <a:r>
              <a:rPr lang="zh-CN" altLang="en-US" sz="2400" dirty="0">
                <a:latin typeface="Times New Roman" panose="02020603050405020304" pitchFamily="18" charset="0"/>
              </a:rPr>
              <a:t>）精车槽底   采用高速钢低速车削分二、三刀不退刀停车用千分尺测量。</a:t>
            </a:r>
            <a:endParaRPr lang="zh-CN" altLang="en-US" sz="2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7"/>
          <a:stretch>
            <a:fillRect/>
          </a:stretch>
        </p:blipFill>
        <p:spPr>
          <a:xfrm>
            <a:off x="8229600" y="-43180"/>
            <a:ext cx="914400" cy="754380"/>
          </a:xfrm>
          <a:prstGeom prst="rect">
            <a:avLst/>
          </a:prstGeom>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7"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6388"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6389"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6390"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6391"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6392"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6393"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6394"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6395"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6396"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3436" name="Text Box 12"/>
          <p:cNvSpPr txBox="1">
            <a:spLocks noChangeArrowheads="1"/>
          </p:cNvSpPr>
          <p:nvPr/>
        </p:nvSpPr>
        <p:spPr bwMode="auto">
          <a:xfrm>
            <a:off x="0" y="-50800"/>
            <a:ext cx="24193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切平面槽</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03437" name="Text Box 13"/>
          <p:cNvSpPr txBox="1"/>
          <p:nvPr/>
        </p:nvSpPr>
        <p:spPr>
          <a:xfrm>
            <a:off x="0" y="3886200"/>
            <a:ext cx="8610600" cy="519113"/>
          </a:xfrm>
          <a:prstGeom prst="rect">
            <a:avLst/>
          </a:prstGeom>
          <a:noFill/>
          <a:ln w="9525">
            <a:noFill/>
          </a:ln>
        </p:spPr>
        <p:txBody>
          <a:bodyPr>
            <a:spAutoFit/>
          </a:bodyPr>
          <a:p>
            <a:pPr marL="457200" indent="-457200" eaLnBrk="1" hangingPunct="1"/>
            <a:r>
              <a:rPr lang="en-US" altLang="zh-CN" sz="2800" dirty="0">
                <a:latin typeface="Times New Roman" panose="02020603050405020304" pitchFamily="18" charset="0"/>
              </a:rPr>
              <a:t>2</a:t>
            </a:r>
            <a:r>
              <a:rPr lang="zh-CN" altLang="en-US" sz="2800" dirty="0">
                <a:latin typeface="Times New Roman" panose="02020603050405020304" pitchFamily="18" charset="0"/>
              </a:rPr>
              <a:t>）控制切槽刀位置的方法：</a:t>
            </a:r>
            <a:endParaRPr lang="zh-CN" altLang="en-US" sz="2800" dirty="0">
              <a:latin typeface="Times New Roman" panose="02020603050405020304" pitchFamily="18" charset="0"/>
            </a:endParaRPr>
          </a:p>
        </p:txBody>
      </p:sp>
      <p:sp>
        <p:nvSpPr>
          <p:cNvPr id="16399" name="Text Box 14"/>
          <p:cNvSpPr txBox="1"/>
          <p:nvPr/>
        </p:nvSpPr>
        <p:spPr>
          <a:xfrm>
            <a:off x="2438400" y="5791200"/>
            <a:ext cx="1219200" cy="366713"/>
          </a:xfrm>
          <a:prstGeom prst="rect">
            <a:avLst/>
          </a:prstGeom>
          <a:noFill/>
          <a:ln w="9525">
            <a:noFill/>
          </a:ln>
        </p:spPr>
        <p:txBody>
          <a:bodyPr>
            <a:spAutoFit/>
          </a:bodyPr>
          <a:p>
            <a:pPr eaLnBrk="1" hangingPunct="1">
              <a:spcBef>
                <a:spcPct val="50000"/>
              </a:spcBef>
            </a:pPr>
            <a:endParaRPr lang="zh-CN" altLang="en-US" dirty="0">
              <a:latin typeface="Times New Roman" panose="02020603050405020304" pitchFamily="18" charset="0"/>
            </a:endParaRPr>
          </a:p>
        </p:txBody>
      </p:sp>
      <p:sp>
        <p:nvSpPr>
          <p:cNvPr id="16400"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6386" name="Object 16"/>
          <p:cNvGraphicFramePr/>
          <p:nvPr/>
        </p:nvGraphicFramePr>
        <p:xfrm>
          <a:off x="3352800" y="5105400"/>
          <a:ext cx="2236788" cy="1349375"/>
        </p:xfrm>
        <a:graphic>
          <a:graphicData uri="http://schemas.openxmlformats.org/presentationml/2006/ole">
            <mc:AlternateContent xmlns:mc="http://schemas.openxmlformats.org/markup-compatibility/2006">
              <mc:Choice xmlns:v="urn:schemas-microsoft-com:vml" Requires="v">
                <p:oleObj spid="_x0000_s3111" name="" r:id="rId9" imgW="647700" imgH="393700" progId="Equation.3">
                  <p:embed/>
                </p:oleObj>
              </mc:Choice>
              <mc:Fallback>
                <p:oleObj name="" r:id="rId9" imgW="647700" imgH="393700" progId="Equation.3">
                  <p:embed/>
                  <p:pic>
                    <p:nvPicPr>
                      <p:cNvPr id="0" name="图片 3110"/>
                      <p:cNvPicPr/>
                      <p:nvPr/>
                    </p:nvPicPr>
                    <p:blipFill>
                      <a:blip r:embed="rId10">
                        <a:clrChange>
                          <a:clrFrom>
                            <a:srgbClr val="000000"/>
                          </a:clrFrom>
                          <a:clrTo>
                            <a:srgbClr val="003366"/>
                          </a:clrTo>
                        </a:clrChange>
                      </a:blip>
                      <a:stretch>
                        <a:fillRect/>
                      </a:stretch>
                    </p:blipFill>
                    <p:spPr>
                      <a:xfrm>
                        <a:off x="3352800" y="5105400"/>
                        <a:ext cx="2236788" cy="1349375"/>
                      </a:xfrm>
                      <a:prstGeom prst="rect">
                        <a:avLst/>
                      </a:prstGeom>
                      <a:noFill/>
                      <a:ln w="38100">
                        <a:noFill/>
                        <a:miter/>
                      </a:ln>
                    </p:spPr>
                  </p:pic>
                </p:oleObj>
              </mc:Fallback>
            </mc:AlternateContent>
          </a:graphicData>
        </a:graphic>
      </p:graphicFrame>
      <p:sp>
        <p:nvSpPr>
          <p:cNvPr id="16401" name="Text Box 17"/>
          <p:cNvSpPr txBox="1"/>
          <p:nvPr/>
        </p:nvSpPr>
        <p:spPr>
          <a:xfrm>
            <a:off x="0" y="762000"/>
            <a:ext cx="4267200" cy="519113"/>
          </a:xfrm>
          <a:prstGeom prst="rect">
            <a:avLst/>
          </a:prstGeom>
          <a:noFill/>
          <a:ln w="9525">
            <a:noFill/>
          </a:ln>
        </p:spPr>
        <p:txBody>
          <a:bodyPr>
            <a:spAutoFit/>
          </a:bodyPr>
          <a:p>
            <a:pPr eaLnBrk="1" hangingPunct="1"/>
            <a:r>
              <a:rPr lang="en-US" altLang="zh-CN" sz="2800" dirty="0">
                <a:latin typeface="Times New Roman" panose="02020603050405020304" pitchFamily="18" charset="0"/>
              </a:rPr>
              <a:t>1</a:t>
            </a:r>
            <a:r>
              <a:rPr lang="zh-CN" altLang="en-US" sz="2800" dirty="0">
                <a:latin typeface="Times New Roman" panose="02020603050405020304" pitchFamily="18" charset="0"/>
              </a:rPr>
              <a:t>）车刀的刃磨安装：</a:t>
            </a:r>
            <a:endParaRPr lang="zh-CN" altLang="en-US" sz="2800" dirty="0">
              <a:latin typeface="Times New Roman" panose="02020603050405020304" pitchFamily="18" charset="0"/>
            </a:endParaRPr>
          </a:p>
        </p:txBody>
      </p:sp>
      <p:sp>
        <p:nvSpPr>
          <p:cNvPr id="16402" name="Text Box 18"/>
          <p:cNvSpPr txBox="1"/>
          <p:nvPr/>
        </p:nvSpPr>
        <p:spPr>
          <a:xfrm>
            <a:off x="838200" y="1143000"/>
            <a:ext cx="8001000" cy="1552575"/>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在平面上切槽时，切槽刀左侧一个刀尖相当于在车削内孔，另一个刀尖相当于在车削外圆，为了防止车刀副后面与槽壁相碰，切槽刀的左侧副后面必须磨成平面槽圆弧大小并带有一定的角度。</a:t>
            </a:r>
            <a:endParaRPr lang="zh-CN" altLang="en-US" sz="2400" dirty="0">
              <a:latin typeface="Times New Roman" panose="02020603050405020304" pitchFamily="18" charset="0"/>
            </a:endParaRPr>
          </a:p>
        </p:txBody>
      </p:sp>
      <p:sp>
        <p:nvSpPr>
          <p:cNvPr id="16403" name="Text Box 19"/>
          <p:cNvSpPr txBox="1"/>
          <p:nvPr/>
        </p:nvSpPr>
        <p:spPr>
          <a:xfrm>
            <a:off x="228600" y="2590800"/>
            <a:ext cx="5105400" cy="519113"/>
          </a:xfrm>
          <a:prstGeom prst="rect">
            <a:avLst/>
          </a:prstGeom>
          <a:noFill/>
          <a:ln w="9525">
            <a:noFill/>
          </a:ln>
        </p:spPr>
        <p:txBody>
          <a:bodyPr>
            <a:spAutoFit/>
          </a:bodyPr>
          <a:p>
            <a:pPr eaLnBrk="1" hangingPunct="1">
              <a:spcBef>
                <a:spcPct val="50000"/>
              </a:spcBef>
            </a:pPr>
            <a:r>
              <a:rPr lang="zh-CN" altLang="en-US" sz="2800" dirty="0">
                <a:latin typeface="Times New Roman" panose="02020603050405020304" pitchFamily="18" charset="0"/>
              </a:rPr>
              <a:t>平面切槽刀的安装：</a:t>
            </a:r>
            <a:endParaRPr lang="zh-CN" altLang="en-US" sz="2800" dirty="0">
              <a:latin typeface="Times New Roman" panose="02020603050405020304" pitchFamily="18" charset="0"/>
            </a:endParaRPr>
          </a:p>
        </p:txBody>
      </p:sp>
      <p:sp>
        <p:nvSpPr>
          <p:cNvPr id="16404" name="Text Box 20"/>
          <p:cNvSpPr txBox="1"/>
          <p:nvPr/>
        </p:nvSpPr>
        <p:spPr>
          <a:xfrm>
            <a:off x="762000" y="3124200"/>
            <a:ext cx="8382000" cy="822325"/>
          </a:xfrm>
          <a:prstGeom prst="rect">
            <a:avLst/>
          </a:prstGeom>
          <a:noFill/>
          <a:ln w="9525">
            <a:noFill/>
          </a:ln>
        </p:spPr>
        <p:txBody>
          <a:bodyPr>
            <a:spAutoFit/>
          </a:bodyPr>
          <a:p>
            <a:pPr eaLnBrk="1" hangingPunct="1"/>
            <a:r>
              <a:rPr lang="zh-CN" altLang="en-US" sz="2400" dirty="0">
                <a:latin typeface="Times New Roman" panose="02020603050405020304" pitchFamily="18" charset="0"/>
              </a:rPr>
              <a:t>除刀刃与工件中心等高外切槽刀的中心线还必须与轴心线平行安装。</a:t>
            </a:r>
            <a:endParaRPr lang="zh-CN" altLang="en-US" dirty="0">
              <a:latin typeface="Times New Roman" panose="02020603050405020304" pitchFamily="18" charset="0"/>
            </a:endParaRPr>
          </a:p>
        </p:txBody>
      </p:sp>
      <p:sp>
        <p:nvSpPr>
          <p:cNvPr id="16405" name="Text Box 21"/>
          <p:cNvSpPr txBox="1"/>
          <p:nvPr/>
        </p:nvSpPr>
        <p:spPr>
          <a:xfrm>
            <a:off x="685800" y="4343400"/>
            <a:ext cx="8153400" cy="1187450"/>
          </a:xfrm>
          <a:prstGeom prst="rect">
            <a:avLst/>
          </a:prstGeom>
          <a:noFill/>
          <a:ln w="9525">
            <a:noFill/>
          </a:ln>
        </p:spPr>
        <p:txBody>
          <a:bodyPr>
            <a:spAutoFit/>
          </a:bodyPr>
          <a:p>
            <a:pPr eaLnBrk="1" hangingPunct="1"/>
            <a:r>
              <a:rPr lang="zh-CN" altLang="en-US" sz="2400" dirty="0">
                <a:latin typeface="Times New Roman" panose="02020603050405020304" pitchFamily="18" charset="0"/>
              </a:rPr>
              <a:t>在平面上切槽前通常应先测量工件的外径得出实际尺寸，然后减去沟槽外圆直径尺寸除以</a:t>
            </a:r>
            <a:r>
              <a:rPr lang="en-US" altLang="zh-CN" sz="2400" dirty="0">
                <a:latin typeface="Times New Roman" panose="02020603050405020304" pitchFamily="18" charset="0"/>
              </a:rPr>
              <a:t>2</a:t>
            </a:r>
            <a:r>
              <a:rPr lang="zh-CN" altLang="en-US" sz="2400" dirty="0">
                <a:latin typeface="Times New Roman" panose="02020603050405020304" pitchFamily="18" charset="0"/>
              </a:rPr>
              <a:t>，就是切槽刀外侧与工件之间的距离</a:t>
            </a:r>
            <a:r>
              <a:rPr lang="en-US" altLang="zh-CN" sz="2400" dirty="0">
                <a:latin typeface="Times New Roman" panose="02020603050405020304" pitchFamily="18" charset="0"/>
              </a:rPr>
              <a:t>L</a:t>
            </a:r>
            <a:endParaRPr lang="zh-CN" altLang="en-US" sz="2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1"/>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3437">
                                            <p:txEl>
                                              <p:charRg st="0" end="14"/>
                                            </p:txEl>
                                          </p:spTgt>
                                        </p:tgtEl>
                                        <p:attrNameLst>
                                          <p:attrName>style.visibility</p:attrName>
                                        </p:attrNameLst>
                                      </p:cBhvr>
                                      <p:to>
                                        <p:strVal val="visible"/>
                                      </p:to>
                                    </p:set>
                                    <p:animEffect transition="in" filter="randombar(horizontal)">
                                      <p:cBhvr>
                                        <p:cTn id="7" dur="500"/>
                                        <p:tgtEl>
                                          <p:spTgt spid="103437">
                                            <p:txEl>
                                              <p:charRg st="0"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WordArt 2"/>
          <p:cNvSpPr>
            <a:spLocks noTextEdit="1"/>
          </p:cNvSpPr>
          <p:nvPr/>
        </p:nvSpPr>
        <p:spPr>
          <a:xfrm>
            <a:off x="609600" y="2133600"/>
            <a:ext cx="7848600" cy="18288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车削三角形螺纹</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blinds(horizontal)">
                                      <p:cBhvr>
                                        <p:cTn id="7" dur="5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81" name="Text Box 21"/>
          <p:cNvSpPr txBox="1">
            <a:spLocks noChangeArrowheads="1"/>
          </p:cNvSpPr>
          <p:nvPr/>
        </p:nvSpPr>
        <p:spPr bwMode="auto">
          <a:xfrm>
            <a:off x="1295400" y="1752600"/>
            <a:ext cx="36576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螺纹升角</a:t>
            </a:r>
            <a:r>
              <a:rPr kumimoji="0" lang="en-US" altLang="zh-CN"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 </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pic>
        <p:nvPicPr>
          <p:cNvPr id="1741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7413"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7414"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7415" name="Text Box 5"/>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sp>
        <p:nvSpPr>
          <p:cNvPr id="15366" name="Rectangle 6"/>
          <p:cNvSpPr>
            <a:spLocks noChangeArrowheads="1"/>
          </p:cNvSpPr>
          <p:nvPr/>
        </p:nvSpPr>
        <p:spPr bwMode="auto">
          <a:xfrm>
            <a:off x="1371600" y="2514600"/>
            <a:ext cx="5638800" cy="6858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4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三角螺纹的尺寸计算 </a:t>
            </a:r>
            <a:endParaRPr kumimoji="0" lang="zh-CN" altLang="en-US" sz="44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17417"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17418"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17419"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17420"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15371" name="Rectangle 11">
            <a:hlinkClick r:id="" action="ppaction://noaction"/>
          </p:cNvPr>
          <p:cNvSpPr>
            <a:spLocks noChangeArrowheads="1"/>
          </p:cNvSpPr>
          <p:nvPr/>
        </p:nvSpPr>
        <p:spPr bwMode="gray">
          <a:xfrm rot="3419336">
            <a:off x="837406" y="19819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2" name="Rectangle 12">
            <a:hlinkClick r:id="" action="ppaction://noaction"/>
          </p:cNvPr>
          <p:cNvSpPr>
            <a:spLocks noChangeArrowheads="1"/>
          </p:cNvSpPr>
          <p:nvPr/>
        </p:nvSpPr>
        <p:spPr bwMode="gray">
          <a:xfrm rot="3419336">
            <a:off x="841375" y="27400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3" name="Rectangle 13">
            <a:hlinkClick r:id="rId7" action="ppaction://hlinksldjump"/>
          </p:cNvPr>
          <p:cNvSpPr>
            <a:spLocks noChangeArrowheads="1"/>
          </p:cNvSpPr>
          <p:nvPr/>
        </p:nvSpPr>
        <p:spPr bwMode="gray">
          <a:xfrm rot="3419336">
            <a:off x="854869" y="12787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4" name="Rectangle 14">
            <a:hlinkClick r:id="" action="ppaction://noaction"/>
          </p:cNvPr>
          <p:cNvSpPr>
            <a:spLocks noChangeArrowheads="1"/>
          </p:cNvSpPr>
          <p:nvPr/>
        </p:nvSpPr>
        <p:spPr bwMode="gray">
          <a:xfrm rot="3419336">
            <a:off x="828675" y="34385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5" name="Rectangle 15">
            <a:hlinkClick r:id="" action="ppaction://noaction"/>
          </p:cNvPr>
          <p:cNvSpPr>
            <a:spLocks noChangeArrowheads="1"/>
          </p:cNvSpPr>
          <p:nvPr/>
        </p:nvSpPr>
        <p:spPr bwMode="gray">
          <a:xfrm rot="3419336">
            <a:off x="895350" y="4895850"/>
            <a:ext cx="365125" cy="327025"/>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6" name="Rectangle 16">
            <a:hlinkClick r:id="" action="ppaction://noaction"/>
          </p:cNvPr>
          <p:cNvSpPr>
            <a:spLocks noChangeArrowheads="1"/>
          </p:cNvSpPr>
          <p:nvPr/>
        </p:nvSpPr>
        <p:spPr bwMode="gray">
          <a:xfrm rot="3419336">
            <a:off x="832644" y="41965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77" name="Rectangle 17">
            <a:hlinkClick r:id="" action="ppaction://noaction"/>
          </p:cNvPr>
          <p:cNvSpPr>
            <a:spLocks noChangeArrowheads="1"/>
          </p:cNvSpPr>
          <p:nvPr/>
        </p:nvSpPr>
        <p:spPr bwMode="gray">
          <a:xfrm rot="3419336">
            <a:off x="908844" y="55681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7428" name="Picture 18" descr="Npu"/>
          <p:cNvPicPr>
            <a:picLocks noChangeAspect="1"/>
          </p:cNvPicPr>
          <p:nvPr/>
        </p:nvPicPr>
        <p:blipFill>
          <a:blip r:embed="rId8"/>
          <a:stretch>
            <a:fillRect/>
          </a:stretch>
        </p:blipFill>
        <p:spPr>
          <a:xfrm>
            <a:off x="7239000" y="4724400"/>
            <a:ext cx="1600200" cy="1371600"/>
          </a:xfrm>
          <a:prstGeom prst="rect">
            <a:avLst/>
          </a:prstGeom>
          <a:noFill/>
          <a:ln w="9525">
            <a:noFill/>
          </a:ln>
        </p:spPr>
      </p:pic>
      <p:graphicFrame>
        <p:nvGraphicFramePr>
          <p:cNvPr id="17410" name="Object 19"/>
          <p:cNvGraphicFramePr/>
          <p:nvPr/>
        </p:nvGraphicFramePr>
        <p:xfrm>
          <a:off x="3886200" y="1905000"/>
          <a:ext cx="514350" cy="609600"/>
        </p:xfrm>
        <a:graphic>
          <a:graphicData uri="http://schemas.openxmlformats.org/presentationml/2006/ole">
            <mc:AlternateContent xmlns:mc="http://schemas.openxmlformats.org/markup-compatibility/2006">
              <mc:Choice xmlns:v="urn:schemas-microsoft-com:vml" Requires="v">
                <p:oleObj spid="_x0000_s3112" name="" r:id="rId9" imgW="139700" imgH="165100" progId="Equation.3">
                  <p:embed/>
                </p:oleObj>
              </mc:Choice>
              <mc:Fallback>
                <p:oleObj name="" r:id="rId9" imgW="139700" imgH="165100" progId="Equation.3">
                  <p:embed/>
                  <p:pic>
                    <p:nvPicPr>
                      <p:cNvPr id="0" name="图片 3111"/>
                      <p:cNvPicPr/>
                      <p:nvPr/>
                    </p:nvPicPr>
                    <p:blipFill>
                      <a:blip r:embed="rId10">
                        <a:clrChange>
                          <a:clrFrom>
                            <a:srgbClr val="000000"/>
                          </a:clrFrom>
                          <a:clrTo>
                            <a:srgbClr val="003366"/>
                          </a:clrTo>
                        </a:clrChange>
                      </a:blip>
                      <a:stretch>
                        <a:fillRect/>
                      </a:stretch>
                    </p:blipFill>
                    <p:spPr>
                      <a:xfrm>
                        <a:off x="3886200" y="1905000"/>
                        <a:ext cx="514350" cy="609600"/>
                      </a:xfrm>
                      <a:prstGeom prst="rect">
                        <a:avLst/>
                      </a:prstGeom>
                      <a:noFill/>
                      <a:ln w="38100">
                        <a:noFill/>
                        <a:miter/>
                      </a:ln>
                    </p:spPr>
                  </p:pic>
                </p:oleObj>
              </mc:Fallback>
            </mc:AlternateContent>
          </a:graphicData>
        </a:graphic>
      </p:graphicFrame>
      <p:sp>
        <p:nvSpPr>
          <p:cNvPr id="15380" name="Text Box 20"/>
          <p:cNvSpPr txBox="1">
            <a:spLocks noChangeArrowheads="1"/>
          </p:cNvSpPr>
          <p:nvPr/>
        </p:nvSpPr>
        <p:spPr bwMode="auto">
          <a:xfrm>
            <a:off x="1371600" y="990600"/>
            <a:ext cx="67818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判别左、右螺旋的方法 </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15382" name="Text Box 22"/>
          <p:cNvSpPr txBox="1">
            <a:spLocks noChangeArrowheads="1"/>
          </p:cNvSpPr>
          <p:nvPr/>
        </p:nvSpPr>
        <p:spPr bwMode="auto">
          <a:xfrm>
            <a:off x="1447800" y="5334000"/>
            <a:ext cx="25146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zh-CN"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车削方法</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15383" name="Text Box 23"/>
          <p:cNvSpPr txBox="1">
            <a:spLocks noChangeArrowheads="1"/>
          </p:cNvSpPr>
          <p:nvPr/>
        </p:nvSpPr>
        <p:spPr bwMode="auto">
          <a:xfrm>
            <a:off x="1447800" y="4572000"/>
            <a:ext cx="25146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机床调整</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15384" name="Text Box 24"/>
          <p:cNvSpPr txBox="1">
            <a:spLocks noChangeArrowheads="1"/>
          </p:cNvSpPr>
          <p:nvPr/>
        </p:nvSpPr>
        <p:spPr bwMode="auto">
          <a:xfrm>
            <a:off x="1447800" y="3886200"/>
            <a:ext cx="53340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螺纹车刀的相关知识 </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15385" name="Text Box 25"/>
          <p:cNvSpPr txBox="1">
            <a:spLocks noChangeArrowheads="1"/>
          </p:cNvSpPr>
          <p:nvPr/>
        </p:nvSpPr>
        <p:spPr bwMode="auto">
          <a:xfrm>
            <a:off x="1371600" y="3200400"/>
            <a:ext cx="4267200" cy="76200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44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螺纹标注及分类 </a:t>
            </a:r>
            <a:endParaRPr kumimoji="0" lang="zh-CN" altLang="en-US" sz="44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1"/>
          <a:stretch>
            <a:fillRect/>
          </a:stretch>
        </p:blipFill>
        <p:spPr>
          <a:xfrm>
            <a:off x="8229600" y="-9715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80"/>
                                        </p:tgtEl>
                                        <p:attrNameLst>
                                          <p:attrName>style.visibility</p:attrName>
                                        </p:attrNameLst>
                                      </p:cBhvr>
                                      <p:to>
                                        <p:strVal val="visible"/>
                                      </p:to>
                                    </p:set>
                                    <p:anim calcmode="lin" valueType="num">
                                      <p:cBhvr additive="base">
                                        <p:cTn id="7" dur="500" fill="hold"/>
                                        <p:tgtEl>
                                          <p:spTgt spid="15380"/>
                                        </p:tgtEl>
                                        <p:attrNameLst>
                                          <p:attrName>ppt_x</p:attrName>
                                        </p:attrNameLst>
                                      </p:cBhvr>
                                      <p:tavLst>
                                        <p:tav tm="0">
                                          <p:val>
                                            <p:strVal val="0-#ppt_w/2"/>
                                          </p:val>
                                        </p:tav>
                                        <p:tav tm="100000">
                                          <p:val>
                                            <p:strVal val="#ppt_x"/>
                                          </p:val>
                                        </p:tav>
                                      </p:tavLst>
                                    </p:anim>
                                    <p:anim calcmode="lin" valueType="num">
                                      <p:cBhvr additive="base">
                                        <p:cTn id="8" dur="500" fill="hold"/>
                                        <p:tgtEl>
                                          <p:spTgt spid="153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81"/>
                                        </p:tgtEl>
                                        <p:attrNameLst>
                                          <p:attrName>style.visibility</p:attrName>
                                        </p:attrNameLst>
                                      </p:cBhvr>
                                      <p:to>
                                        <p:strVal val="visible"/>
                                      </p:to>
                                    </p:set>
                                    <p:anim calcmode="lin" valueType="num">
                                      <p:cBhvr additive="base">
                                        <p:cTn id="13" dur="500" fill="hold"/>
                                        <p:tgtEl>
                                          <p:spTgt spid="15381"/>
                                        </p:tgtEl>
                                        <p:attrNameLst>
                                          <p:attrName>ppt_x</p:attrName>
                                        </p:attrNameLst>
                                      </p:cBhvr>
                                      <p:tavLst>
                                        <p:tav tm="0">
                                          <p:val>
                                            <p:strVal val="#ppt_x"/>
                                          </p:val>
                                        </p:tav>
                                        <p:tav tm="100000">
                                          <p:val>
                                            <p:strVal val="#ppt_x"/>
                                          </p:val>
                                        </p:tav>
                                      </p:tavLst>
                                    </p:anim>
                                    <p:anim calcmode="lin" valueType="num">
                                      <p:cBhvr additive="base">
                                        <p:cTn id="14" dur="500" fill="hold"/>
                                        <p:tgtEl>
                                          <p:spTgt spid="1538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6"/>
                                        </p:tgtEl>
                                        <p:attrNameLst>
                                          <p:attrName>style.visibility</p:attrName>
                                        </p:attrNameLst>
                                      </p:cBhvr>
                                      <p:to>
                                        <p:strVal val="visible"/>
                                      </p:to>
                                    </p:set>
                                    <p:anim calcmode="lin" valueType="num">
                                      <p:cBhvr additive="base">
                                        <p:cTn id="19" dur="500" fill="hold"/>
                                        <p:tgtEl>
                                          <p:spTgt spid="15366"/>
                                        </p:tgtEl>
                                        <p:attrNameLst>
                                          <p:attrName>ppt_x</p:attrName>
                                        </p:attrNameLst>
                                      </p:cBhvr>
                                      <p:tavLst>
                                        <p:tav tm="0">
                                          <p:val>
                                            <p:strVal val="#ppt_x"/>
                                          </p:val>
                                        </p:tav>
                                        <p:tav tm="100000">
                                          <p:val>
                                            <p:strVal val="#ppt_x"/>
                                          </p:val>
                                        </p:tav>
                                      </p:tavLst>
                                    </p:anim>
                                    <p:anim calcmode="lin" valueType="num">
                                      <p:cBhvr additive="base">
                                        <p:cTn id="20" dur="500" fill="hold"/>
                                        <p:tgtEl>
                                          <p:spTgt spid="1536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5385"/>
                                        </p:tgtEl>
                                        <p:attrNameLst>
                                          <p:attrName>style.visibility</p:attrName>
                                        </p:attrNameLst>
                                      </p:cBhvr>
                                      <p:to>
                                        <p:strVal val="visible"/>
                                      </p:to>
                                    </p:set>
                                    <p:animEffect transition="in" filter="slide(fromBottom)">
                                      <p:cBhvr>
                                        <p:cTn id="25" dur="500"/>
                                        <p:tgtEl>
                                          <p:spTgt spid="15385"/>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15384"/>
                                        </p:tgtEl>
                                        <p:attrNameLst>
                                          <p:attrName>style.visibility</p:attrName>
                                        </p:attrNameLst>
                                      </p:cBhvr>
                                      <p:to>
                                        <p:strVal val="visible"/>
                                      </p:to>
                                    </p:set>
                                    <p:animEffect transition="in" filter="slide(fromBottom)">
                                      <p:cBhvr>
                                        <p:cTn id="30" dur="500"/>
                                        <p:tgtEl>
                                          <p:spTgt spid="15384"/>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5383"/>
                                        </p:tgtEl>
                                        <p:attrNameLst>
                                          <p:attrName>style.visibility</p:attrName>
                                        </p:attrNameLst>
                                      </p:cBhvr>
                                      <p:to>
                                        <p:strVal val="visible"/>
                                      </p:to>
                                    </p:set>
                                    <p:animEffect transition="in" filter="slide(fromBottom)">
                                      <p:cBhvr>
                                        <p:cTn id="35" dur="500"/>
                                        <p:tgtEl>
                                          <p:spTgt spid="15383"/>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15382"/>
                                        </p:tgtEl>
                                        <p:attrNameLst>
                                          <p:attrName>style.visibility</p:attrName>
                                        </p:attrNameLst>
                                      </p:cBhvr>
                                      <p:to>
                                        <p:strVal val="visible"/>
                                      </p:to>
                                    </p:set>
                                    <p:animEffect transition="in" filter="slide(fromBottom)">
                                      <p:cBhvr>
                                        <p:cTn id="40" dur="500"/>
                                        <p:tgtEl>
                                          <p:spTgt spid="15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1" grpId="0"/>
      <p:bldP spid="15366" grpId="0"/>
      <p:bldP spid="15380" grpId="0"/>
      <p:bldP spid="15382" grpId="0"/>
      <p:bldP spid="15383" grpId="0"/>
      <p:bldP spid="15384" grpId="0"/>
      <p:bldP spid="1538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7"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8438"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8439"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8440"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8441"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8442"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18443"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8444"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8445" name="Text Box 10"/>
          <p:cNvSpPr txBox="1"/>
          <p:nvPr/>
        </p:nvSpPr>
        <p:spPr>
          <a:xfrm>
            <a:off x="381000" y="533400"/>
            <a:ext cx="4267200" cy="957263"/>
          </a:xfrm>
          <a:prstGeom prst="rect">
            <a:avLst/>
          </a:prstGeom>
          <a:noFill/>
          <a:ln w="9525">
            <a:noFill/>
          </a:ln>
        </p:spPr>
        <p:txBody>
          <a:bodyPr>
            <a:spAutoFit/>
          </a:bodyPr>
          <a:p>
            <a:pPr eaLnBrk="1" hangingPunct="1">
              <a:spcBef>
                <a:spcPct val="20000"/>
              </a:spcBef>
            </a:pPr>
            <a:endParaRPr lang="zh-CN" altLang="en-US" sz="2800" dirty="0">
              <a:latin typeface="黑体" panose="02010609060101010101" pitchFamily="2" charset="-122"/>
              <a:ea typeface="黑体" panose="02010609060101010101" pitchFamily="2" charset="-122"/>
            </a:endParaRPr>
          </a:p>
          <a:p>
            <a:pPr eaLnBrk="1" hangingPunct="1">
              <a:spcBef>
                <a:spcPct val="20000"/>
              </a:spcBef>
            </a:pPr>
            <a:endParaRPr lang="zh-CN" altLang="en-US" sz="2400" dirty="0">
              <a:latin typeface="Times New Roman" panose="02020603050405020304" pitchFamily="18" charset="0"/>
            </a:endParaRPr>
          </a:p>
        </p:txBody>
      </p:sp>
      <p:sp>
        <p:nvSpPr>
          <p:cNvPr id="18446"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8447" name="Text Box 12"/>
          <p:cNvSpPr txBox="1"/>
          <p:nvPr/>
        </p:nvSpPr>
        <p:spPr>
          <a:xfrm>
            <a:off x="0" y="-31750"/>
            <a:ext cx="58293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判别左、右螺旋的方法</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6397" name="Rectangle 13"/>
          <p:cNvSpPr>
            <a:spLocks noChangeArrowheads="1"/>
          </p:cNvSpPr>
          <p:nvPr/>
        </p:nvSpPr>
        <p:spPr bwMode="auto">
          <a:xfrm>
            <a:off x="838200" y="2057400"/>
            <a:ext cx="8001000"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8449" name="Picture 14" descr="目录">
            <a:hlinkClick r:id="rId8" action="ppaction://hlinksldjump"/>
          </p:cNvPr>
          <p:cNvPicPr>
            <a:picLocks noChangeAspect="1"/>
          </p:cNvPicPr>
          <p:nvPr/>
        </p:nvPicPr>
        <p:blipFill>
          <a:blip r:embed="rId9"/>
          <a:stretch>
            <a:fillRect/>
          </a:stretch>
        </p:blipFill>
        <p:spPr>
          <a:xfrm>
            <a:off x="3603625" y="6364288"/>
            <a:ext cx="1039813" cy="520700"/>
          </a:xfrm>
          <a:prstGeom prst="rect">
            <a:avLst/>
          </a:prstGeom>
          <a:noFill/>
          <a:ln w="9525">
            <a:noFill/>
          </a:ln>
        </p:spPr>
      </p:pic>
      <p:graphicFrame>
        <p:nvGraphicFramePr>
          <p:cNvPr id="18434" name="Object 15"/>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115" name="" r:id="rId10" imgW="114300" imgH="215900" progId="Equation.3">
                  <p:embed/>
                </p:oleObj>
              </mc:Choice>
              <mc:Fallback>
                <p:oleObj name="" r:id="rId10" imgW="114300" imgH="215900" progId="Equation.3">
                  <p:embed/>
                  <p:pic>
                    <p:nvPicPr>
                      <p:cNvPr id="0" name="图片 3114"/>
                      <p:cNvPicPr/>
                      <p:nvPr/>
                    </p:nvPicPr>
                    <p:blipFill>
                      <a:blip r:embed="rId11"/>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18435" name="Object 16"/>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113" name="" r:id="rId12" imgW="114300" imgH="215900" progId="Equation.3">
                  <p:embed/>
                </p:oleObj>
              </mc:Choice>
              <mc:Fallback>
                <p:oleObj name="" r:id="rId12" imgW="114300" imgH="215900" progId="Equation.3">
                  <p:embed/>
                  <p:pic>
                    <p:nvPicPr>
                      <p:cNvPr id="0" name="图片 3112"/>
                      <p:cNvPicPr/>
                      <p:nvPr/>
                    </p:nvPicPr>
                    <p:blipFill>
                      <a:blip r:embed="rId11"/>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18436" name="Object 17"/>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114" name="" r:id="rId13" imgW="114300" imgH="215900" progId="Equation.3">
                  <p:embed/>
                </p:oleObj>
              </mc:Choice>
              <mc:Fallback>
                <p:oleObj name="" r:id="rId13" imgW="114300" imgH="215900" progId="Equation.3">
                  <p:embed/>
                  <p:pic>
                    <p:nvPicPr>
                      <p:cNvPr id="0" name="图片 3113"/>
                      <p:cNvPicPr/>
                      <p:nvPr/>
                    </p:nvPicPr>
                    <p:blipFill>
                      <a:blip r:embed="rId11"/>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16402" name="Rectangle 18"/>
          <p:cNvSpPr/>
          <p:nvPr/>
        </p:nvSpPr>
        <p:spPr>
          <a:xfrm>
            <a:off x="0" y="3200400"/>
            <a:ext cx="8534400" cy="1920875"/>
          </a:xfrm>
          <a:prstGeom prst="rect">
            <a:avLst/>
          </a:prstGeom>
          <a:noFill/>
          <a:ln w="9525">
            <a:noFill/>
          </a:ln>
        </p:spPr>
        <p:txBody>
          <a:bodyPr anchor="ctr">
            <a:spAutoFit/>
          </a:bodyPr>
          <a:p>
            <a:pPr defTabSz="914400" eaLnBrk="1" hangingPunct="1">
              <a:tabLst>
                <a:tab pos="457200" algn="l"/>
              </a:tabLst>
            </a:pPr>
            <a:r>
              <a:rPr lang="zh-CN" altLang="en-US" sz="4000" dirty="0">
                <a:latin typeface="Times New Roman" panose="02020603050405020304" pitchFamily="18" charset="0"/>
              </a:rPr>
              <a:t>        沿向右上升的螺旋线形成的螺纹称为右旋螺纹，相反沿向左上升的螺旋线形成的螺纹称为左旋螺纹。 </a:t>
            </a:r>
            <a:endParaRPr lang="zh-CN" altLang="en-US" sz="4000" dirty="0">
              <a:latin typeface="Times New Roman" panose="02020603050405020304" pitchFamily="18" charset="0"/>
            </a:endParaRPr>
          </a:p>
        </p:txBody>
      </p:sp>
      <p:pic>
        <p:nvPicPr>
          <p:cNvPr id="18451" name="Picture 19" descr="Npu"/>
          <p:cNvPicPr>
            <a:picLocks noChangeAspect="1"/>
          </p:cNvPicPr>
          <p:nvPr/>
        </p:nvPicPr>
        <p:blipFill>
          <a:blip r:embed="rId14"/>
          <a:stretch>
            <a:fillRect/>
          </a:stretch>
        </p:blipFill>
        <p:spPr>
          <a:xfrm>
            <a:off x="6705600" y="1524000"/>
            <a:ext cx="1600200" cy="1371600"/>
          </a:xfrm>
          <a:prstGeom prst="rect">
            <a:avLst/>
          </a:prstGeom>
          <a:noFill/>
          <a:ln w="9525">
            <a:noFill/>
          </a:ln>
        </p:spPr>
      </p:pic>
      <p:sp>
        <p:nvSpPr>
          <p:cNvPr id="16404" name="Text Box 20"/>
          <p:cNvSpPr txBox="1"/>
          <p:nvPr/>
        </p:nvSpPr>
        <p:spPr>
          <a:xfrm>
            <a:off x="0" y="1752600"/>
            <a:ext cx="7162800" cy="762000"/>
          </a:xfrm>
          <a:prstGeom prst="rect">
            <a:avLst/>
          </a:prstGeom>
          <a:noFill/>
          <a:ln w="9525">
            <a:noFill/>
          </a:ln>
        </p:spPr>
        <p:txBody>
          <a:bodyPr>
            <a:spAutoFit/>
          </a:bodyPr>
          <a:p>
            <a:pPr eaLnBrk="1" hangingPunct="1">
              <a:spcBef>
                <a:spcPct val="50000"/>
              </a:spcBef>
            </a:pPr>
            <a:r>
              <a:rPr lang="zh-CN" altLang="en-US" sz="4400" dirty="0">
                <a:latin typeface="Times New Roman" panose="02020603050405020304" pitchFamily="18" charset="0"/>
              </a:rPr>
              <a:t>判别左、右螺旋的方法：</a:t>
            </a:r>
            <a:endParaRPr lang="zh-CN" altLang="en-US" sz="4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5"/>
          <a:stretch>
            <a:fillRect/>
          </a:stretch>
        </p:blipFill>
        <p:spPr>
          <a:xfrm>
            <a:off x="8229600" y="-2413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6404"/>
                                        </p:tgtEl>
                                        <p:attrNameLst>
                                          <p:attrName>style.visibility</p:attrName>
                                        </p:attrNameLst>
                                      </p:cBhvr>
                                      <p:to>
                                        <p:strVal val="visible"/>
                                      </p:to>
                                    </p:set>
                                    <p:animEffect transition="in" filter="barn(inHorizontal)">
                                      <p:cBhvr>
                                        <p:cTn id="7" dur="500"/>
                                        <p:tgtEl>
                                          <p:spTgt spid="164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02"/>
                                        </p:tgtEl>
                                        <p:attrNameLst>
                                          <p:attrName>style.visibility</p:attrName>
                                        </p:attrNameLst>
                                      </p:cBhvr>
                                      <p:to>
                                        <p:strVal val="visible"/>
                                      </p:to>
                                    </p:set>
                                    <p:animEffect transition="in" filter="blinds(horizontal)">
                                      <p:cBhvr>
                                        <p:cTn id="12"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2" grpId="0"/>
      <p:bldP spid="1640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61"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9462"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9463"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9464"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9465"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9466"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9467"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9468"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9469"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9470"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9471" name="Text Box 12"/>
          <p:cNvSpPr txBox="1"/>
          <p:nvPr/>
        </p:nvSpPr>
        <p:spPr>
          <a:xfrm>
            <a:off x="0" y="-15875"/>
            <a:ext cx="3489325"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螺纹升角</a:t>
            </a:r>
            <a:r>
              <a:rPr lang="en-US" altLang="zh-CN" sz="4400" dirty="0">
                <a:solidFill>
                  <a:schemeClr val="bg1"/>
                </a:solidFill>
                <a:latin typeface="Times New Roman" panose="02020603050405020304" pitchFamily="18" charset="0"/>
              </a:rPr>
              <a:t>(    ) </a:t>
            </a:r>
            <a:endParaRPr lang="en-US" altLang="zh-CN" sz="4400" dirty="0">
              <a:solidFill>
                <a:schemeClr val="bg1"/>
              </a:solidFill>
              <a:latin typeface="Times New Roman" panose="02020603050405020304" pitchFamily="18" charset="0"/>
            </a:endParaRPr>
          </a:p>
        </p:txBody>
      </p:sp>
      <p:sp>
        <p:nvSpPr>
          <p:cNvPr id="17421" name="Rectangle 13"/>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7422" name="Rectangle 14"/>
          <p:cNvSpPr/>
          <p:nvPr/>
        </p:nvSpPr>
        <p:spPr>
          <a:xfrm>
            <a:off x="533400" y="2286000"/>
            <a:ext cx="7924800" cy="1190625"/>
          </a:xfrm>
          <a:prstGeom prst="rect">
            <a:avLst/>
          </a:prstGeom>
          <a:noFill/>
          <a:ln w="9525">
            <a:noFill/>
          </a:ln>
        </p:spPr>
        <p:txBody>
          <a:bodyPr>
            <a:spAutoFit/>
          </a:bodyPr>
          <a:p>
            <a:pPr marL="457200" indent="-457200" eaLnBrk="1" hangingPunct="1"/>
            <a:r>
              <a:rPr lang="zh-CN" altLang="en-US" sz="3600" dirty="0">
                <a:latin typeface="Times New Roman" panose="02020603050405020304" pitchFamily="18" charset="0"/>
              </a:rPr>
              <a:t>    在中经圆柱上，螺旋线的切线与垂直于螺纹轴线平面的夹角。</a:t>
            </a:r>
            <a:endParaRPr lang="zh-CN" altLang="en-US" sz="6600" dirty="0">
              <a:latin typeface="Times New Roman" panose="02020603050405020304" pitchFamily="18" charset="0"/>
            </a:endParaRPr>
          </a:p>
        </p:txBody>
      </p:sp>
      <p:pic>
        <p:nvPicPr>
          <p:cNvPr id="19474" name="Picture 15" descr="Npu"/>
          <p:cNvPicPr>
            <a:picLocks noChangeAspect="1"/>
          </p:cNvPicPr>
          <p:nvPr/>
        </p:nvPicPr>
        <p:blipFill>
          <a:blip r:embed="rId10"/>
          <a:stretch>
            <a:fillRect/>
          </a:stretch>
        </p:blipFill>
        <p:spPr>
          <a:xfrm>
            <a:off x="6858000" y="1143000"/>
            <a:ext cx="1600200" cy="1371600"/>
          </a:xfrm>
          <a:prstGeom prst="rect">
            <a:avLst/>
          </a:prstGeom>
          <a:noFill/>
          <a:ln w="9525">
            <a:noFill/>
          </a:ln>
        </p:spPr>
      </p:pic>
      <p:graphicFrame>
        <p:nvGraphicFramePr>
          <p:cNvPr id="19458" name="Object 16"/>
          <p:cNvGraphicFramePr/>
          <p:nvPr/>
        </p:nvGraphicFramePr>
        <p:xfrm>
          <a:off x="2362200" y="0"/>
          <a:ext cx="771525" cy="914400"/>
        </p:xfrm>
        <a:graphic>
          <a:graphicData uri="http://schemas.openxmlformats.org/presentationml/2006/ole">
            <mc:AlternateContent xmlns:mc="http://schemas.openxmlformats.org/markup-compatibility/2006">
              <mc:Choice xmlns:v="urn:schemas-microsoft-com:vml" Requires="v">
                <p:oleObj spid="_x0000_s3118" name="" r:id="rId11" imgW="139700" imgH="165100" progId="Equation.3">
                  <p:embed/>
                </p:oleObj>
              </mc:Choice>
              <mc:Fallback>
                <p:oleObj name="" r:id="rId11" imgW="139700" imgH="165100" progId="Equation.3">
                  <p:embed/>
                  <p:pic>
                    <p:nvPicPr>
                      <p:cNvPr id="0" name="图片 3117"/>
                      <p:cNvPicPr/>
                      <p:nvPr/>
                    </p:nvPicPr>
                    <p:blipFill>
                      <a:blip r:embed="rId12">
                        <a:clrChange>
                          <a:clrFrom>
                            <a:srgbClr val="000000"/>
                          </a:clrFrom>
                          <a:clrTo>
                            <a:srgbClr val="FFFFFF"/>
                          </a:clrTo>
                        </a:clrChange>
                      </a:blip>
                      <a:stretch>
                        <a:fillRect/>
                      </a:stretch>
                    </p:blipFill>
                    <p:spPr>
                      <a:xfrm>
                        <a:off x="2362200" y="0"/>
                        <a:ext cx="771525" cy="914400"/>
                      </a:xfrm>
                      <a:prstGeom prst="rect">
                        <a:avLst/>
                      </a:prstGeom>
                      <a:noFill/>
                      <a:ln w="38100">
                        <a:noFill/>
                        <a:miter/>
                      </a:ln>
                    </p:spPr>
                  </p:pic>
                </p:oleObj>
              </mc:Fallback>
            </mc:AlternateContent>
          </a:graphicData>
        </a:graphic>
      </p:graphicFrame>
      <p:sp>
        <p:nvSpPr>
          <p:cNvPr id="19475" name="Rectangle 17"/>
          <p:cNvSpPr/>
          <p:nvPr/>
        </p:nvSpPr>
        <p:spPr>
          <a:xfrm>
            <a:off x="0" y="32337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19459" name="Object 18"/>
          <p:cNvGraphicFramePr/>
          <p:nvPr/>
        </p:nvGraphicFramePr>
        <p:xfrm>
          <a:off x="3886200" y="4419600"/>
          <a:ext cx="1054100" cy="1524000"/>
        </p:xfrm>
        <a:graphic>
          <a:graphicData uri="http://schemas.openxmlformats.org/presentationml/2006/ole">
            <mc:AlternateContent xmlns:mc="http://schemas.openxmlformats.org/markup-compatibility/2006">
              <mc:Choice xmlns:v="urn:schemas-microsoft-com:vml" Requires="v">
                <p:oleObj spid="_x0000_s3116" name="" r:id="rId13" imgW="292100" imgH="431800" progId="Equation.3">
                  <p:embed/>
                </p:oleObj>
              </mc:Choice>
              <mc:Fallback>
                <p:oleObj name="" r:id="rId13" imgW="292100" imgH="431800" progId="Equation.3">
                  <p:embed/>
                  <p:pic>
                    <p:nvPicPr>
                      <p:cNvPr id="0" name="图片 3115"/>
                      <p:cNvPicPr/>
                      <p:nvPr/>
                    </p:nvPicPr>
                    <p:blipFill>
                      <a:blip r:embed="rId14">
                        <a:clrChange>
                          <a:clrFrom>
                            <a:srgbClr val="000000"/>
                          </a:clrFrom>
                          <a:clrTo>
                            <a:srgbClr val="003366"/>
                          </a:clrTo>
                        </a:clrChange>
                      </a:blip>
                      <a:stretch>
                        <a:fillRect/>
                      </a:stretch>
                    </p:blipFill>
                    <p:spPr>
                      <a:xfrm>
                        <a:off x="3886200" y="4419600"/>
                        <a:ext cx="1054100" cy="1524000"/>
                      </a:xfrm>
                      <a:prstGeom prst="rect">
                        <a:avLst/>
                      </a:prstGeom>
                      <a:noFill/>
                      <a:ln w="38100">
                        <a:noFill/>
                        <a:miter/>
                      </a:ln>
                    </p:spPr>
                  </p:pic>
                </p:oleObj>
              </mc:Fallback>
            </mc:AlternateContent>
          </a:graphicData>
        </a:graphic>
      </p:graphicFrame>
      <p:graphicFrame>
        <p:nvGraphicFramePr>
          <p:cNvPr id="19460" name="Object 19"/>
          <p:cNvGraphicFramePr/>
          <p:nvPr/>
        </p:nvGraphicFramePr>
        <p:xfrm>
          <a:off x="2819400" y="1371600"/>
          <a:ext cx="644525" cy="762000"/>
        </p:xfrm>
        <a:graphic>
          <a:graphicData uri="http://schemas.openxmlformats.org/presentationml/2006/ole">
            <mc:AlternateContent xmlns:mc="http://schemas.openxmlformats.org/markup-compatibility/2006">
              <mc:Choice xmlns:v="urn:schemas-microsoft-com:vml" Requires="v">
                <p:oleObj spid="_x0000_s3117" name="" r:id="rId15" imgW="139700" imgH="165100" progId="Equation.3">
                  <p:embed/>
                </p:oleObj>
              </mc:Choice>
              <mc:Fallback>
                <p:oleObj name="" r:id="rId15" imgW="139700" imgH="165100" progId="Equation.3">
                  <p:embed/>
                  <p:pic>
                    <p:nvPicPr>
                      <p:cNvPr id="0" name="图片 3116"/>
                      <p:cNvPicPr/>
                      <p:nvPr/>
                    </p:nvPicPr>
                    <p:blipFill>
                      <a:blip r:embed="rId16">
                        <a:clrChange>
                          <a:clrFrom>
                            <a:srgbClr val="000000"/>
                          </a:clrFrom>
                          <a:clrTo>
                            <a:srgbClr val="003366"/>
                          </a:clrTo>
                        </a:clrChange>
                      </a:blip>
                      <a:stretch>
                        <a:fillRect/>
                      </a:stretch>
                    </p:blipFill>
                    <p:spPr>
                      <a:xfrm>
                        <a:off x="2819400" y="1371600"/>
                        <a:ext cx="644525" cy="762000"/>
                      </a:xfrm>
                      <a:prstGeom prst="rect">
                        <a:avLst/>
                      </a:prstGeom>
                      <a:noFill/>
                      <a:ln w="38100">
                        <a:noFill/>
                        <a:miter/>
                      </a:ln>
                    </p:spPr>
                  </p:pic>
                </p:oleObj>
              </mc:Fallback>
            </mc:AlternateContent>
          </a:graphicData>
        </a:graphic>
      </p:graphicFrame>
      <p:sp>
        <p:nvSpPr>
          <p:cNvPr id="17428" name="Text Box 20"/>
          <p:cNvSpPr txBox="1"/>
          <p:nvPr/>
        </p:nvSpPr>
        <p:spPr>
          <a:xfrm>
            <a:off x="228600" y="1295400"/>
            <a:ext cx="5486400" cy="762000"/>
          </a:xfrm>
          <a:prstGeom prst="rect">
            <a:avLst/>
          </a:prstGeom>
          <a:noFill/>
          <a:ln w="9525">
            <a:noFill/>
          </a:ln>
        </p:spPr>
        <p:txBody>
          <a:bodyPr>
            <a:spAutoFit/>
          </a:bodyPr>
          <a:p>
            <a:pPr eaLnBrk="1" hangingPunct="1"/>
            <a:r>
              <a:rPr lang="zh-CN" altLang="en-US" sz="4400" dirty="0">
                <a:latin typeface="Times New Roman" panose="02020603050405020304" pitchFamily="18" charset="0"/>
              </a:rPr>
              <a:t>螺纹升角 </a:t>
            </a:r>
            <a:r>
              <a:rPr lang="en-US" altLang="zh-CN" sz="4400" dirty="0">
                <a:latin typeface="Times New Roman" panose="02020603050405020304" pitchFamily="18" charset="0"/>
              </a:rPr>
              <a:t>(   )</a:t>
            </a:r>
            <a:endParaRPr lang="zh-CN" altLang="en-US" sz="4400" dirty="0">
              <a:solidFill>
                <a:schemeClr val="bg1"/>
              </a:solidFill>
              <a:latin typeface="Times New Roman" panose="02020603050405020304" pitchFamily="18" charset="0"/>
            </a:endParaRPr>
          </a:p>
        </p:txBody>
      </p:sp>
      <p:sp>
        <p:nvSpPr>
          <p:cNvPr id="17429" name="Text Box 21"/>
          <p:cNvSpPr txBox="1"/>
          <p:nvPr/>
        </p:nvSpPr>
        <p:spPr>
          <a:xfrm>
            <a:off x="152400" y="3581400"/>
            <a:ext cx="71628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 </a:t>
            </a:r>
            <a:r>
              <a:rPr lang="zh-CN" altLang="en-US" sz="4400" dirty="0">
                <a:latin typeface="Times New Roman" panose="02020603050405020304" pitchFamily="18" charset="0"/>
              </a:rPr>
              <a:t>螺纹升角的计算公式为</a:t>
            </a:r>
            <a:endParaRPr lang="zh-CN" altLang="en-US" sz="4400" dirty="0">
              <a:solidFill>
                <a:schemeClr val="bg1"/>
              </a:solidFill>
              <a:latin typeface="Times New Roman" panose="02020603050405020304" pitchFamily="18" charset="0"/>
            </a:endParaRPr>
          </a:p>
        </p:txBody>
      </p:sp>
      <p:sp>
        <p:nvSpPr>
          <p:cNvPr id="19478" name="Text Box 22"/>
          <p:cNvSpPr txBox="1"/>
          <p:nvPr/>
        </p:nvSpPr>
        <p:spPr>
          <a:xfrm>
            <a:off x="2895600" y="4724400"/>
            <a:ext cx="990600" cy="762000"/>
          </a:xfrm>
          <a:prstGeom prst="rect">
            <a:avLst/>
          </a:prstGeom>
          <a:noFill/>
          <a:ln w="9525">
            <a:noFill/>
          </a:ln>
        </p:spPr>
        <p:txBody>
          <a:bodyPr>
            <a:spAutoFit/>
          </a:bodyPr>
          <a:p>
            <a:pPr eaLnBrk="1" hangingPunct="1">
              <a:spcBef>
                <a:spcPct val="50000"/>
              </a:spcBef>
            </a:pPr>
            <a:r>
              <a:rPr lang="en-US" altLang="zh-CN" sz="4400" dirty="0">
                <a:latin typeface="Times New Roman" panose="02020603050405020304" pitchFamily="18" charset="0"/>
              </a:rPr>
              <a:t>tg=</a:t>
            </a:r>
            <a:endParaRPr lang="zh-CN" altLang="en-US" sz="44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7"/>
          <a:stretch>
            <a:fillRect/>
          </a:stretch>
        </p:blipFill>
        <p:spPr>
          <a:xfrm>
            <a:off x="8229600" y="-1587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28"/>
                                        </p:tgtEl>
                                        <p:attrNameLst>
                                          <p:attrName>style.visibility</p:attrName>
                                        </p:attrNameLst>
                                      </p:cBhvr>
                                      <p:to>
                                        <p:strVal val="visible"/>
                                      </p:to>
                                    </p:set>
                                    <p:anim calcmode="lin" valueType="num">
                                      <p:cBhvr additive="base">
                                        <p:cTn id="7" dur="500" fill="hold"/>
                                        <p:tgtEl>
                                          <p:spTgt spid="17428"/>
                                        </p:tgtEl>
                                        <p:attrNameLst>
                                          <p:attrName>ppt_x</p:attrName>
                                        </p:attrNameLst>
                                      </p:cBhvr>
                                      <p:tavLst>
                                        <p:tav tm="0">
                                          <p:val>
                                            <p:strVal val="#ppt_x"/>
                                          </p:val>
                                        </p:tav>
                                        <p:tav tm="100000">
                                          <p:val>
                                            <p:strVal val="#ppt_x"/>
                                          </p:val>
                                        </p:tav>
                                      </p:tavLst>
                                    </p:anim>
                                    <p:anim calcmode="lin" valueType="num">
                                      <p:cBhvr additive="base">
                                        <p:cTn id="8" dur="500" fill="hold"/>
                                        <p:tgtEl>
                                          <p:spTgt spid="17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22"/>
                                        </p:tgtEl>
                                        <p:attrNameLst>
                                          <p:attrName>style.visibility</p:attrName>
                                        </p:attrNameLst>
                                      </p:cBhvr>
                                      <p:to>
                                        <p:strVal val="visible"/>
                                      </p:to>
                                    </p:set>
                                    <p:anim calcmode="lin" valueType="num">
                                      <p:cBhvr additive="base">
                                        <p:cTn id="13" dur="500" fill="hold"/>
                                        <p:tgtEl>
                                          <p:spTgt spid="17422"/>
                                        </p:tgtEl>
                                        <p:attrNameLst>
                                          <p:attrName>ppt_x</p:attrName>
                                        </p:attrNameLst>
                                      </p:cBhvr>
                                      <p:tavLst>
                                        <p:tav tm="0">
                                          <p:val>
                                            <p:strVal val="#ppt_x"/>
                                          </p:val>
                                        </p:tav>
                                        <p:tav tm="100000">
                                          <p:val>
                                            <p:strVal val="#ppt_x"/>
                                          </p:val>
                                        </p:tav>
                                      </p:tavLst>
                                    </p:anim>
                                    <p:anim calcmode="lin" valueType="num">
                                      <p:cBhvr additive="base">
                                        <p:cTn id="14" dur="500" fill="hold"/>
                                        <p:tgtEl>
                                          <p:spTgt spid="174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1" presetClass="entr" presetSubtype="0" fill="hold" grpId="0" nodeType="clickEffect">
                                  <p:stCondLst>
                                    <p:cond delay="0"/>
                                  </p:stCondLst>
                                  <p:childTnLst>
                                    <p:set>
                                      <p:cBhvr>
                                        <p:cTn id="18" dur="1" fill="hold">
                                          <p:stCondLst>
                                            <p:cond delay="0"/>
                                          </p:stCondLst>
                                        </p:cTn>
                                        <p:tgtEl>
                                          <p:spTgt spid="17429"/>
                                        </p:tgtEl>
                                        <p:attrNameLst>
                                          <p:attrName>style.visibility</p:attrName>
                                        </p:attrNameLst>
                                      </p:cBhvr>
                                      <p:to>
                                        <p:strVal val="visible"/>
                                      </p:to>
                                    </p:set>
                                    <p:animEffect transition="in" filter="fade">
                                      <p:cBhvr>
                                        <p:cTn id="19" dur="770" decel="100000"/>
                                        <p:tgtEl>
                                          <p:spTgt spid="17429"/>
                                        </p:tgtEl>
                                      </p:cBhvr>
                                    </p:animEffect>
                                    <p:animScale>
                                      <p:cBhvr>
                                        <p:cTn id="20" dur="770" decel="100000"/>
                                        <p:tgtEl>
                                          <p:spTgt spid="17429"/>
                                        </p:tgtEl>
                                      </p:cBhvr>
                                      <p:from x="10000" y="10000"/>
                                      <p:to x="200000" y="450000"/>
                                    </p:animScale>
                                    <p:animScale>
                                      <p:cBhvr>
                                        <p:cTn id="21" dur="1230" accel="100000" fill="hold">
                                          <p:stCondLst>
                                            <p:cond delay="770"/>
                                          </p:stCondLst>
                                        </p:cTn>
                                        <p:tgtEl>
                                          <p:spTgt spid="17429"/>
                                        </p:tgtEl>
                                      </p:cBhvr>
                                      <p:from x="200000" y="450000"/>
                                      <p:to x="100000" y="100000"/>
                                    </p:animScale>
                                    <p:set>
                                      <p:cBhvr>
                                        <p:cTn id="22" dur="770" fill="hold"/>
                                        <p:tgtEl>
                                          <p:spTgt spid="17429"/>
                                        </p:tgtEl>
                                        <p:attrNameLst>
                                          <p:attrName>ppt_x</p:attrName>
                                        </p:attrNameLst>
                                      </p:cBhvr>
                                      <p:to>
                                        <p:strVal val="(0.5)"/>
                                      </p:to>
                                    </p:set>
                                    <p:anim from="(0.5)" to="(#ppt_x)" calcmode="lin" valueType="num">
                                      <p:cBhvr>
                                        <p:cTn id="23" dur="1230" accel="100000" fill="hold">
                                          <p:stCondLst>
                                            <p:cond delay="770"/>
                                          </p:stCondLst>
                                        </p:cTn>
                                        <p:tgtEl>
                                          <p:spTgt spid="17429"/>
                                        </p:tgtEl>
                                        <p:attrNameLst>
                                          <p:attrName>ppt_x</p:attrName>
                                        </p:attrNameLst>
                                      </p:cBhvr>
                                    </p:anim>
                                    <p:set>
                                      <p:cBhvr>
                                        <p:cTn id="24" dur="770" fill="hold"/>
                                        <p:tgtEl>
                                          <p:spTgt spid="17429"/>
                                        </p:tgtEl>
                                        <p:attrNameLst>
                                          <p:attrName>ppt_y</p:attrName>
                                        </p:attrNameLst>
                                      </p:cBhvr>
                                      <p:to>
                                        <p:strVal val="(#ppt_y+0.4)"/>
                                      </p:to>
                                    </p:set>
                                    <p:anim from="(#ppt_y+0.4)" to="(#ppt_y)" calcmode="lin" valueType="num">
                                      <p:cBhvr>
                                        <p:cTn id="25" dur="1230" accel="100000" fill="hold">
                                          <p:stCondLst>
                                            <p:cond delay="770"/>
                                          </p:stCondLst>
                                        </p:cTn>
                                        <p:tgtEl>
                                          <p:spTgt spid="1742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2" grpId="0"/>
      <p:bldP spid="17428" grpId="0"/>
      <p:bldP spid="1742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37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01379"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1380"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01381"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01382"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01383"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01384"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01385"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0138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0138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1388" name="Text Box 12"/>
          <p:cNvSpPr txBox="1"/>
          <p:nvPr/>
        </p:nvSpPr>
        <p:spPr>
          <a:xfrm>
            <a:off x="0" y="-50800"/>
            <a:ext cx="52705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三角螺纹的尺寸计算</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8445" name="Rectangle 13"/>
          <p:cNvSpPr/>
          <p:nvPr/>
        </p:nvSpPr>
        <p:spPr>
          <a:xfrm>
            <a:off x="304800" y="1600200"/>
            <a:ext cx="7772400" cy="641350"/>
          </a:xfrm>
          <a:prstGeom prst="rect">
            <a:avLst/>
          </a:prstGeom>
          <a:noFill/>
          <a:ln w="9525">
            <a:noFill/>
          </a:ln>
        </p:spPr>
        <p:txBody>
          <a:bodyPr>
            <a:spAutoFit/>
          </a:bodyPr>
          <a:p>
            <a:pPr marL="457200" indent="-457200" eaLnBrk="1" hangingPunct="1"/>
            <a:r>
              <a:rPr lang="en-US" altLang="zh-CN" sz="3600" dirty="0">
                <a:latin typeface="Times New Roman" panose="02020603050405020304" pitchFamily="18" charset="0"/>
              </a:rPr>
              <a:t>1</a:t>
            </a:r>
            <a:r>
              <a:rPr lang="zh-CN" altLang="en-US" sz="3600" dirty="0">
                <a:latin typeface="Times New Roman" panose="02020603050405020304" pitchFamily="18" charset="0"/>
              </a:rPr>
              <a:t>）螺纹大径    （</a:t>
            </a:r>
            <a:r>
              <a:rPr lang="en-US" altLang="zh-CN" sz="3600" dirty="0">
                <a:latin typeface="Times New Roman" panose="02020603050405020304" pitchFamily="18" charset="0"/>
              </a:rPr>
              <a:t>d=D=</a:t>
            </a:r>
            <a:r>
              <a:rPr lang="zh-CN" altLang="en-US" sz="3600" dirty="0">
                <a:latin typeface="Times New Roman" panose="02020603050405020304" pitchFamily="18" charset="0"/>
              </a:rPr>
              <a:t>公称直径）</a:t>
            </a:r>
            <a:endParaRPr lang="zh-CN" altLang="en-US" sz="3600" dirty="0">
              <a:latin typeface="Times New Roman" panose="02020603050405020304" pitchFamily="18" charset="0"/>
            </a:endParaRPr>
          </a:p>
        </p:txBody>
      </p:sp>
      <p:sp>
        <p:nvSpPr>
          <p:cNvPr id="101390"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01391" name="Picture 15" descr="Npu"/>
          <p:cNvPicPr>
            <a:picLocks noChangeAspect="1"/>
          </p:cNvPicPr>
          <p:nvPr/>
        </p:nvPicPr>
        <p:blipFill>
          <a:blip r:embed="rId10"/>
          <a:stretch>
            <a:fillRect/>
          </a:stretch>
        </p:blipFill>
        <p:spPr>
          <a:xfrm>
            <a:off x="7086600" y="1219200"/>
            <a:ext cx="1676400" cy="1435100"/>
          </a:xfrm>
          <a:prstGeom prst="rect">
            <a:avLst/>
          </a:prstGeom>
          <a:noFill/>
          <a:ln w="9525">
            <a:noFill/>
          </a:ln>
        </p:spPr>
      </p:pic>
      <p:sp>
        <p:nvSpPr>
          <p:cNvPr id="18448" name="Text Box 16"/>
          <p:cNvSpPr txBox="1"/>
          <p:nvPr/>
        </p:nvSpPr>
        <p:spPr>
          <a:xfrm>
            <a:off x="304800" y="4267200"/>
            <a:ext cx="7620000" cy="641350"/>
          </a:xfrm>
          <a:prstGeom prst="rect">
            <a:avLst/>
          </a:prstGeom>
          <a:noFill/>
          <a:ln w="9525">
            <a:noFill/>
          </a:ln>
        </p:spPr>
        <p:txBody>
          <a:bodyPr>
            <a:spAutoFit/>
          </a:bodyPr>
          <a:p>
            <a:pPr eaLnBrk="1" hangingPunct="1"/>
            <a:r>
              <a:rPr lang="en-US" altLang="zh-CN" sz="3600" dirty="0">
                <a:latin typeface="Times New Roman" panose="02020603050405020304" pitchFamily="18" charset="0"/>
              </a:rPr>
              <a:t>4</a:t>
            </a:r>
            <a:r>
              <a:rPr lang="zh-CN" altLang="en-US" sz="3600" dirty="0">
                <a:latin typeface="Times New Roman" panose="02020603050405020304" pitchFamily="18" charset="0"/>
              </a:rPr>
              <a:t>）螺纹小径      </a:t>
            </a:r>
            <a:r>
              <a:rPr lang="en-US" altLang="zh-CN" sz="3600" dirty="0">
                <a:latin typeface="Times New Roman" panose="02020603050405020304" pitchFamily="18" charset="0"/>
              </a:rPr>
              <a:t>d1=D1=d-1.0825P</a:t>
            </a:r>
            <a:endParaRPr lang="zh-CN" altLang="en-US" sz="3600" dirty="0">
              <a:latin typeface="Times New Roman" panose="02020603050405020304" pitchFamily="18" charset="0"/>
            </a:endParaRPr>
          </a:p>
        </p:txBody>
      </p:sp>
      <p:sp>
        <p:nvSpPr>
          <p:cNvPr id="18449" name="Text Box 17"/>
          <p:cNvSpPr txBox="1"/>
          <p:nvPr/>
        </p:nvSpPr>
        <p:spPr>
          <a:xfrm>
            <a:off x="304800" y="3429000"/>
            <a:ext cx="7467600" cy="641350"/>
          </a:xfrm>
          <a:prstGeom prst="rect">
            <a:avLst/>
          </a:prstGeom>
          <a:noFill/>
          <a:ln w="9525">
            <a:noFill/>
          </a:ln>
        </p:spPr>
        <p:txBody>
          <a:bodyPr>
            <a:spAutoFit/>
          </a:bodyPr>
          <a:p>
            <a:pPr eaLnBrk="1" hangingPunct="1">
              <a:spcBef>
                <a:spcPct val="50000"/>
              </a:spcBef>
            </a:pPr>
            <a:r>
              <a:rPr lang="en-US" altLang="zh-CN" sz="3600" dirty="0">
                <a:latin typeface="Times New Roman" panose="02020603050405020304" pitchFamily="18" charset="0"/>
              </a:rPr>
              <a:t>3</a:t>
            </a:r>
            <a:r>
              <a:rPr lang="zh-CN" altLang="en-US" sz="3600" dirty="0">
                <a:latin typeface="Times New Roman" panose="02020603050405020304" pitchFamily="18" charset="0"/>
              </a:rPr>
              <a:t>）牙型高度      </a:t>
            </a:r>
            <a:r>
              <a:rPr lang="en-US" altLang="zh-CN" sz="3600" dirty="0">
                <a:latin typeface="Times New Roman" panose="02020603050405020304" pitchFamily="18" charset="0"/>
              </a:rPr>
              <a:t>h1=0.5413P</a:t>
            </a:r>
            <a:endParaRPr lang="zh-CN" altLang="en-US" sz="3600" dirty="0">
              <a:latin typeface="Times New Roman" panose="02020603050405020304" pitchFamily="18" charset="0"/>
            </a:endParaRPr>
          </a:p>
        </p:txBody>
      </p:sp>
      <p:sp>
        <p:nvSpPr>
          <p:cNvPr id="18450" name="Text Box 18"/>
          <p:cNvSpPr txBox="1"/>
          <p:nvPr/>
        </p:nvSpPr>
        <p:spPr>
          <a:xfrm>
            <a:off x="304800" y="2514600"/>
            <a:ext cx="8458200" cy="641350"/>
          </a:xfrm>
          <a:prstGeom prst="rect">
            <a:avLst/>
          </a:prstGeom>
          <a:noFill/>
          <a:ln w="9525">
            <a:noFill/>
          </a:ln>
        </p:spPr>
        <p:txBody>
          <a:bodyPr>
            <a:spAutoFit/>
          </a:bodyPr>
          <a:p>
            <a:pPr eaLnBrk="1" hangingPunct="1"/>
            <a:r>
              <a:rPr lang="en-US" altLang="zh-CN" sz="3600" dirty="0">
                <a:latin typeface="Times New Roman" panose="02020603050405020304" pitchFamily="18" charset="0"/>
              </a:rPr>
              <a:t>2</a:t>
            </a:r>
            <a:r>
              <a:rPr lang="zh-CN" altLang="en-US" sz="3600" dirty="0">
                <a:latin typeface="Times New Roman" panose="02020603050405020304" pitchFamily="18" charset="0"/>
              </a:rPr>
              <a:t>）螺纹中经      </a:t>
            </a:r>
            <a:r>
              <a:rPr lang="en-US" altLang="zh-CN" sz="3600" dirty="0">
                <a:latin typeface="Times New Roman" panose="02020603050405020304" pitchFamily="18" charset="0"/>
              </a:rPr>
              <a:t>d2=D2=d-0.6495P</a:t>
            </a:r>
            <a:endParaRPr lang="zh-CN" altLang="en-US" sz="3600" dirty="0">
              <a:latin typeface="Times New Roman" panose="02020603050405020304" pitchFamily="18" charset="0"/>
            </a:endParaRPr>
          </a:p>
        </p:txBody>
      </p:sp>
      <p:pic>
        <p:nvPicPr>
          <p:cNvPr id="3" name="图片 2" descr="图片1"/>
          <p:cNvPicPr>
            <a:picLocks noChangeAspect="1"/>
          </p:cNvPicPr>
          <p:nvPr/>
        </p:nvPicPr>
        <p:blipFill>
          <a:blip r:embed="rId11"/>
          <a:stretch>
            <a:fillRect/>
          </a:stretch>
        </p:blipFill>
        <p:spPr>
          <a:xfrm>
            <a:off x="8202930" y="-50800"/>
            <a:ext cx="941070" cy="941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445"/>
                                        </p:tgtEl>
                                        <p:attrNameLst>
                                          <p:attrName>style.visibility</p:attrName>
                                        </p:attrNameLst>
                                      </p:cBhvr>
                                      <p:to>
                                        <p:strVal val="visible"/>
                                      </p:to>
                                    </p:set>
                                    <p:anim calcmode="lin" valueType="num">
                                      <p:cBhvr>
                                        <p:cTn id="7" dur="500" fill="hold"/>
                                        <p:tgtEl>
                                          <p:spTgt spid="18445"/>
                                        </p:tgtEl>
                                        <p:attrNameLst>
                                          <p:attrName>ppt_w</p:attrName>
                                        </p:attrNameLst>
                                      </p:cBhvr>
                                      <p:tavLst>
                                        <p:tav tm="0">
                                          <p:val>
                                            <p:fltVal val="0.000000"/>
                                          </p:val>
                                        </p:tav>
                                        <p:tav tm="100000">
                                          <p:val>
                                            <p:strVal val="#ppt_w"/>
                                          </p:val>
                                        </p:tav>
                                      </p:tavLst>
                                    </p:anim>
                                    <p:anim calcmode="lin" valueType="num">
                                      <p:cBhvr>
                                        <p:cTn id="8" dur="500" fill="hold"/>
                                        <p:tgtEl>
                                          <p:spTgt spid="18445"/>
                                        </p:tgtEl>
                                        <p:attrNameLst>
                                          <p:attrName>ppt_h</p:attrName>
                                        </p:attrNameLst>
                                      </p:cBhvr>
                                      <p:tavLst>
                                        <p:tav tm="0">
                                          <p:val>
                                            <p:fltVal val="0.000000"/>
                                          </p:val>
                                        </p:tav>
                                        <p:tav tm="100000">
                                          <p:val>
                                            <p:strVal val="#ppt_h"/>
                                          </p:val>
                                        </p:tav>
                                      </p:tavLst>
                                    </p:anim>
                                    <p:animEffect transition="in" filter="fade">
                                      <p:cBhvr>
                                        <p:cTn id="9" dur="500"/>
                                        <p:tgtEl>
                                          <p:spTgt spid="1844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8450"/>
                                        </p:tgtEl>
                                        <p:attrNameLst>
                                          <p:attrName>style.visibility</p:attrName>
                                        </p:attrNameLst>
                                      </p:cBhvr>
                                      <p:to>
                                        <p:strVal val="visible"/>
                                      </p:to>
                                    </p:set>
                                    <p:anim calcmode="lin" valueType="num">
                                      <p:cBhvr>
                                        <p:cTn id="14" dur="500" fill="hold"/>
                                        <p:tgtEl>
                                          <p:spTgt spid="18450"/>
                                        </p:tgtEl>
                                        <p:attrNameLst>
                                          <p:attrName>ppt_w</p:attrName>
                                        </p:attrNameLst>
                                      </p:cBhvr>
                                      <p:tavLst>
                                        <p:tav tm="0">
                                          <p:val>
                                            <p:fltVal val="0.000000"/>
                                          </p:val>
                                        </p:tav>
                                        <p:tav tm="100000">
                                          <p:val>
                                            <p:strVal val="#ppt_w"/>
                                          </p:val>
                                        </p:tav>
                                      </p:tavLst>
                                    </p:anim>
                                    <p:anim calcmode="lin" valueType="num">
                                      <p:cBhvr>
                                        <p:cTn id="15" dur="500" fill="hold"/>
                                        <p:tgtEl>
                                          <p:spTgt spid="18450"/>
                                        </p:tgtEl>
                                        <p:attrNameLst>
                                          <p:attrName>ppt_h</p:attrName>
                                        </p:attrNameLst>
                                      </p:cBhvr>
                                      <p:tavLst>
                                        <p:tav tm="0">
                                          <p:val>
                                            <p:fltVal val="0.000000"/>
                                          </p:val>
                                        </p:tav>
                                        <p:tav tm="100000">
                                          <p:val>
                                            <p:strVal val="#ppt_h"/>
                                          </p:val>
                                        </p:tav>
                                      </p:tavLst>
                                    </p:anim>
                                    <p:animEffect transition="in" filter="fade">
                                      <p:cBhvr>
                                        <p:cTn id="16" dur="500"/>
                                        <p:tgtEl>
                                          <p:spTgt spid="1845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8449"/>
                                        </p:tgtEl>
                                        <p:attrNameLst>
                                          <p:attrName>style.visibility</p:attrName>
                                        </p:attrNameLst>
                                      </p:cBhvr>
                                      <p:to>
                                        <p:strVal val="visible"/>
                                      </p:to>
                                    </p:set>
                                    <p:anim calcmode="lin" valueType="num">
                                      <p:cBhvr>
                                        <p:cTn id="21" dur="500" fill="hold"/>
                                        <p:tgtEl>
                                          <p:spTgt spid="18449"/>
                                        </p:tgtEl>
                                        <p:attrNameLst>
                                          <p:attrName>ppt_w</p:attrName>
                                        </p:attrNameLst>
                                      </p:cBhvr>
                                      <p:tavLst>
                                        <p:tav tm="0">
                                          <p:val>
                                            <p:fltVal val="0.000000"/>
                                          </p:val>
                                        </p:tav>
                                        <p:tav tm="100000">
                                          <p:val>
                                            <p:strVal val="#ppt_w"/>
                                          </p:val>
                                        </p:tav>
                                      </p:tavLst>
                                    </p:anim>
                                    <p:anim calcmode="lin" valueType="num">
                                      <p:cBhvr>
                                        <p:cTn id="22" dur="500" fill="hold"/>
                                        <p:tgtEl>
                                          <p:spTgt spid="18449"/>
                                        </p:tgtEl>
                                        <p:attrNameLst>
                                          <p:attrName>ppt_h</p:attrName>
                                        </p:attrNameLst>
                                      </p:cBhvr>
                                      <p:tavLst>
                                        <p:tav tm="0">
                                          <p:val>
                                            <p:fltVal val="0.000000"/>
                                          </p:val>
                                        </p:tav>
                                        <p:tav tm="100000">
                                          <p:val>
                                            <p:strVal val="#ppt_h"/>
                                          </p:val>
                                        </p:tav>
                                      </p:tavLst>
                                    </p:anim>
                                    <p:animEffect transition="in" filter="fade">
                                      <p:cBhvr>
                                        <p:cTn id="23" dur="500"/>
                                        <p:tgtEl>
                                          <p:spTgt spid="1844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8448"/>
                                        </p:tgtEl>
                                        <p:attrNameLst>
                                          <p:attrName>style.visibility</p:attrName>
                                        </p:attrNameLst>
                                      </p:cBhvr>
                                      <p:to>
                                        <p:strVal val="visible"/>
                                      </p:to>
                                    </p:set>
                                    <p:anim calcmode="lin" valueType="num">
                                      <p:cBhvr>
                                        <p:cTn id="28" dur="500" fill="hold"/>
                                        <p:tgtEl>
                                          <p:spTgt spid="18448"/>
                                        </p:tgtEl>
                                        <p:attrNameLst>
                                          <p:attrName>ppt_w</p:attrName>
                                        </p:attrNameLst>
                                      </p:cBhvr>
                                      <p:tavLst>
                                        <p:tav tm="0">
                                          <p:val>
                                            <p:fltVal val="0.000000"/>
                                          </p:val>
                                        </p:tav>
                                        <p:tav tm="100000">
                                          <p:val>
                                            <p:strVal val="#ppt_w"/>
                                          </p:val>
                                        </p:tav>
                                      </p:tavLst>
                                    </p:anim>
                                    <p:anim calcmode="lin" valueType="num">
                                      <p:cBhvr>
                                        <p:cTn id="29" dur="500" fill="hold"/>
                                        <p:tgtEl>
                                          <p:spTgt spid="18448"/>
                                        </p:tgtEl>
                                        <p:attrNameLst>
                                          <p:attrName>ppt_h</p:attrName>
                                        </p:attrNameLst>
                                      </p:cBhvr>
                                      <p:tavLst>
                                        <p:tav tm="0">
                                          <p:val>
                                            <p:fltVal val="0.000000"/>
                                          </p:val>
                                        </p:tav>
                                        <p:tav tm="100000">
                                          <p:val>
                                            <p:strVal val="#ppt_h"/>
                                          </p:val>
                                        </p:tav>
                                      </p:tavLst>
                                    </p:anim>
                                    <p:animEffect transition="in" filter="fade">
                                      <p:cBhvr>
                                        <p:cTn id="30" dur="500"/>
                                        <p:tgtEl>
                                          <p:spTgt spid="18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5" grpId="0"/>
      <p:bldP spid="18448" grpId="0"/>
      <p:bldP spid="18449" grpId="0"/>
      <p:bldP spid="1845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0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0240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2404"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02405"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02406"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02407"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02408"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02409"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02410"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02411"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2412" name="Text Box 12"/>
          <p:cNvSpPr txBox="1"/>
          <p:nvPr/>
        </p:nvSpPr>
        <p:spPr>
          <a:xfrm>
            <a:off x="0" y="-50800"/>
            <a:ext cx="41529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螺纹标注及分类</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9469" name="Rectangle 13"/>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02414" name="Rectangle 14"/>
          <p:cNvSpPr/>
          <p:nvPr/>
        </p:nvSpPr>
        <p:spPr>
          <a:xfrm>
            <a:off x="0" y="762000"/>
            <a:ext cx="8763000" cy="822325"/>
          </a:xfrm>
          <a:prstGeom prst="rect">
            <a:avLst/>
          </a:prstGeom>
          <a:noFill/>
          <a:ln w="9525">
            <a:noFill/>
          </a:ln>
        </p:spPr>
        <p:txBody>
          <a:bodyPr>
            <a:spAutoFit/>
          </a:bodyPr>
          <a:p>
            <a:pPr marL="457200" indent="-457200" eaLnBrk="1" hangingPunct="1"/>
            <a:endParaRPr lang="zh-CN" altLang="en-US" sz="2400" dirty="0">
              <a:latin typeface="Times New Roman" panose="02020603050405020304" pitchFamily="18" charset="0"/>
            </a:endParaRPr>
          </a:p>
          <a:p>
            <a:pPr marL="457200" indent="-457200" eaLnBrk="1" hangingPunct="1"/>
            <a:endParaRPr lang="zh-CN" altLang="en-US" sz="2400" dirty="0">
              <a:latin typeface="Times New Roman" panose="02020603050405020304" pitchFamily="18" charset="0"/>
            </a:endParaRPr>
          </a:p>
        </p:txBody>
      </p:sp>
      <p:sp>
        <p:nvSpPr>
          <p:cNvPr id="102415"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9472" name="Rectangle 16"/>
          <p:cNvSpPr/>
          <p:nvPr/>
        </p:nvSpPr>
        <p:spPr>
          <a:xfrm>
            <a:off x="0" y="990600"/>
            <a:ext cx="9144000" cy="4800600"/>
          </a:xfrm>
          <a:prstGeom prst="rect">
            <a:avLst/>
          </a:prstGeom>
          <a:noFill/>
          <a:ln w="9525">
            <a:noFill/>
          </a:ln>
        </p:spPr>
        <p:txBody>
          <a:bodyPr anchor="ctr"/>
          <a:p>
            <a:pPr eaLnBrk="1" hangingPunct="1"/>
            <a:r>
              <a:rPr lang="zh-CN" altLang="en-US" sz="3600" dirty="0">
                <a:latin typeface="Times New Roman" panose="02020603050405020304" pitchFamily="18" charset="0"/>
              </a:rPr>
              <a:t>    普通螺纹分</a:t>
            </a:r>
            <a:r>
              <a:rPr lang="zh-CN" altLang="en-US" sz="3600" dirty="0">
                <a:solidFill>
                  <a:srgbClr val="CC0000"/>
                </a:solidFill>
                <a:latin typeface="Times New Roman" panose="02020603050405020304" pitchFamily="18" charset="0"/>
              </a:rPr>
              <a:t>粗牙螺纹</a:t>
            </a:r>
            <a:r>
              <a:rPr lang="zh-CN" altLang="en-US" sz="3600" dirty="0">
                <a:latin typeface="Times New Roman" panose="02020603050405020304" pitchFamily="18" charset="0"/>
              </a:rPr>
              <a:t> 和</a:t>
            </a:r>
            <a:r>
              <a:rPr lang="zh-CN" altLang="en-US" sz="3600" dirty="0">
                <a:solidFill>
                  <a:srgbClr val="CC0000"/>
                </a:solidFill>
                <a:latin typeface="Times New Roman" panose="02020603050405020304" pitchFamily="18" charset="0"/>
              </a:rPr>
              <a:t>细牙螺纹</a:t>
            </a:r>
            <a:r>
              <a:rPr lang="zh-CN" altLang="en-US" sz="3600" dirty="0">
                <a:latin typeface="Times New Roman" panose="02020603050405020304" pitchFamily="18" charset="0"/>
              </a:rPr>
              <a:t>，粗牙螺纹代号用字母“</a:t>
            </a:r>
            <a:r>
              <a:rPr lang="en-US" altLang="zh-CN" sz="3600" dirty="0">
                <a:latin typeface="Times New Roman" panose="02020603050405020304" pitchFamily="18" charset="0"/>
              </a:rPr>
              <a:t>M”</a:t>
            </a:r>
            <a:r>
              <a:rPr lang="zh-CN" altLang="en-US" sz="3600" dirty="0">
                <a:latin typeface="Times New Roman" panose="02020603050405020304" pitchFamily="18" charset="0"/>
              </a:rPr>
              <a:t>及公称直径表示，如</a:t>
            </a:r>
            <a:r>
              <a:rPr lang="en-US" altLang="zh-CN" sz="3600" dirty="0">
                <a:latin typeface="Times New Roman" panose="02020603050405020304" pitchFamily="18" charset="0"/>
              </a:rPr>
              <a:t>M16</a:t>
            </a:r>
            <a:r>
              <a:rPr lang="zh-CN" altLang="en-US" sz="3600" dirty="0">
                <a:latin typeface="Times New Roman" panose="02020603050405020304" pitchFamily="18" charset="0"/>
              </a:rPr>
              <a:t>、</a:t>
            </a:r>
            <a:r>
              <a:rPr lang="en-US" altLang="zh-CN" sz="3600" dirty="0">
                <a:latin typeface="Times New Roman" panose="02020603050405020304" pitchFamily="18" charset="0"/>
              </a:rPr>
              <a:t>M8</a:t>
            </a:r>
            <a:r>
              <a:rPr lang="zh-CN" altLang="en-US" sz="3600" dirty="0">
                <a:latin typeface="Times New Roman" panose="02020603050405020304" pitchFamily="18" charset="0"/>
              </a:rPr>
              <a:t>等，细牙螺纹与粗牙螺纹不同的是螺距较小，如</a:t>
            </a:r>
            <a:r>
              <a:rPr lang="en-US" altLang="zh-CN" sz="3600" dirty="0">
                <a:latin typeface="Times New Roman" panose="02020603050405020304" pitchFamily="18" charset="0"/>
              </a:rPr>
              <a:t>M16X1.5</a:t>
            </a:r>
            <a:r>
              <a:rPr lang="zh-CN" altLang="en-US" sz="3600" dirty="0">
                <a:latin typeface="Times New Roman" panose="02020603050405020304" pitchFamily="18" charset="0"/>
              </a:rPr>
              <a:t>，如果是左旋螺纹在后面加左字（</a:t>
            </a:r>
            <a:r>
              <a:rPr lang="en-US" altLang="zh-CN" sz="3600" dirty="0">
                <a:solidFill>
                  <a:srgbClr val="CC0000"/>
                </a:solidFill>
                <a:latin typeface="Times New Roman" panose="02020603050405020304" pitchFamily="18" charset="0"/>
              </a:rPr>
              <a:t>L</a:t>
            </a:r>
            <a:r>
              <a:rPr lang="zh-CN" altLang="en-US" sz="3600" dirty="0">
                <a:latin typeface="Times New Roman" panose="02020603050405020304" pitchFamily="18" charset="0"/>
              </a:rPr>
              <a:t>）右旋则不加，螺纹直径和螺距可在螺距表中查到。这里列出常用的几个（</a:t>
            </a:r>
            <a:r>
              <a:rPr lang="zh-CN" altLang="en-US" sz="3600" dirty="0">
                <a:solidFill>
                  <a:srgbClr val="FF0000"/>
                </a:solidFill>
                <a:latin typeface="Times New Roman" panose="02020603050405020304" pitchFamily="18" charset="0"/>
              </a:rPr>
              <a:t>需找出规律并记住</a:t>
            </a:r>
            <a:r>
              <a:rPr lang="zh-CN" altLang="en-US" sz="3600" dirty="0">
                <a:latin typeface="Times New Roman" panose="02020603050405020304" pitchFamily="18" charset="0"/>
              </a:rPr>
              <a:t>）</a:t>
            </a:r>
            <a:endParaRPr lang="zh-CN" altLang="en-US" sz="36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9472"/>
                                        </p:tgtEl>
                                        <p:attrNameLst>
                                          <p:attrName>style.visibility</p:attrName>
                                        </p:attrNameLst>
                                      </p:cBhvr>
                                      <p:to>
                                        <p:strVal val="visible"/>
                                      </p:to>
                                    </p:set>
                                    <p:anim from="(-#ppt_w/2)" to="(#ppt_x)" calcmode="lin" valueType="num">
                                      <p:cBhvr>
                                        <p:cTn id="7" dur="600" fill="hold">
                                          <p:stCondLst>
                                            <p:cond delay="0"/>
                                          </p:stCondLst>
                                        </p:cTn>
                                        <p:tgtEl>
                                          <p:spTgt spid="19472"/>
                                        </p:tgtEl>
                                        <p:attrNameLst>
                                          <p:attrName>ppt_x</p:attrName>
                                        </p:attrNameLst>
                                      </p:cBhvr>
                                    </p:anim>
                                    <p:anim from="0" to="-1.0" calcmode="lin" valueType="num">
                                      <p:cBhvr>
                                        <p:cTn id="8" dur="200" decel="50000" autoRev="1" fill="hold">
                                          <p:stCondLst>
                                            <p:cond delay="600"/>
                                          </p:stCondLst>
                                        </p:cTn>
                                        <p:tgtEl>
                                          <p:spTgt spid="19472"/>
                                        </p:tgtEl>
                                        <p:attrNameLst>
                                          <p:attrName>xshear</p:attrName>
                                        </p:attrNameLst>
                                      </p:cBhvr>
                                    </p:anim>
                                    <p:animScale>
                                      <p:cBhvr>
                                        <p:cTn id="9" dur="200" decel="100000" autoRev="1" fill="hold">
                                          <p:stCondLst>
                                            <p:cond delay="600"/>
                                          </p:stCondLst>
                                        </p:cTn>
                                        <p:tgtEl>
                                          <p:spTgt spid="19472"/>
                                        </p:tgtEl>
                                      </p:cBhvr>
                                      <p:from x="100000" y="100000"/>
                                      <p:to x="80000" y="100000"/>
                                    </p:animScale>
                                    <p:anim by="(#ppt_h/3+#ppt_w*0.1)" calcmode="lin" valueType="num">
                                      <p:cBhvr additive="sum">
                                        <p:cTn id="10" dur="200" decel="100000" autoRev="1" fill="hold">
                                          <p:stCondLst>
                                            <p:cond delay="600"/>
                                          </p:stCondLst>
                                        </p:cTn>
                                        <p:tgtEl>
                                          <p:spTgt spid="1947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42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0342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3428"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03429"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03430"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03431"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03432"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03433"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03434"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03435"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3436" name="Text Box 12"/>
          <p:cNvSpPr txBox="1"/>
          <p:nvPr/>
        </p:nvSpPr>
        <p:spPr>
          <a:xfrm>
            <a:off x="0" y="-50800"/>
            <a:ext cx="41529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螺纹标注及分类</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graphicFrame>
        <p:nvGraphicFramePr>
          <p:cNvPr id="20493" name="Group 13"/>
          <p:cNvGraphicFramePr>
            <a:graphicFrameLocks noGrp="1"/>
          </p:cNvGraphicFramePr>
          <p:nvPr/>
        </p:nvGraphicFramePr>
        <p:xfrm>
          <a:off x="381000" y="1447800"/>
          <a:ext cx="8382000" cy="4359275"/>
        </p:xfrm>
        <a:graphic>
          <a:graphicData uri="http://schemas.openxmlformats.org/drawingml/2006/table">
            <a:tbl>
              <a:tblPr/>
              <a:tblGrid>
                <a:gridCol w="2406650"/>
                <a:gridCol w="5975350"/>
              </a:tblGrid>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0.75</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0.75</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0.75</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42</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4.5</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内容占位符 3" descr="图片1"/>
          <p:cNvPicPr>
            <a:picLocks noChangeAspect="1"/>
          </p:cNvPicPr>
          <p:nvPr>
            <p:ph idx="1"/>
          </p:nvPr>
        </p:nvPicPr>
        <p:blipFill>
          <a:blip r:embed="rId10"/>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0493"/>
                                        </p:tgtEl>
                                        <p:attrNameLst>
                                          <p:attrName>style.visibility</p:attrName>
                                        </p:attrNameLst>
                                      </p:cBhvr>
                                      <p:to>
                                        <p:strVal val="visible"/>
                                      </p:to>
                                    </p:set>
                                    <p:animEffect transition="in" filter="slide(fromBottom)">
                                      <p:cBhvr>
                                        <p:cTn id="7" dur="500"/>
                                        <p:tgtEl>
                                          <p:spTgt spid="20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45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0445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4452"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04453"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04454"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04455"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04456"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04457"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04458"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04459" name="Text Box 11"/>
          <p:cNvSpPr txBox="1"/>
          <p:nvPr/>
        </p:nvSpPr>
        <p:spPr>
          <a:xfrm>
            <a:off x="0" y="-50800"/>
            <a:ext cx="52705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螺纹车刀的相关知识</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04460"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21517" name="Rectangle 13"/>
          <p:cNvSpPr/>
          <p:nvPr/>
        </p:nvSpPr>
        <p:spPr>
          <a:xfrm>
            <a:off x="381000" y="3657600"/>
            <a:ext cx="8763000" cy="2133600"/>
          </a:xfrm>
          <a:prstGeom prst="rect">
            <a:avLst/>
          </a:prstGeom>
          <a:noFill/>
          <a:ln w="9525">
            <a:noFill/>
          </a:ln>
        </p:spPr>
        <p:txBody>
          <a:bodyPr anchor="ctr"/>
          <a:p>
            <a:pPr indent="304800" eaLnBrk="1" hangingPunct="1"/>
            <a:r>
              <a:rPr lang="zh-CN" altLang="en-US" sz="3200" dirty="0">
                <a:latin typeface="Times New Roman" panose="02020603050405020304" pitchFamily="18" charset="0"/>
              </a:rPr>
              <a:t>车刀两侧的工作后角一般取</a:t>
            </a:r>
            <a:r>
              <a:rPr lang="en-US" altLang="zh-CN" sz="3200" dirty="0">
                <a:latin typeface="Times New Roman" panose="02020603050405020304" pitchFamily="18" charset="0"/>
              </a:rPr>
              <a:t>3°-5°</a:t>
            </a:r>
            <a:r>
              <a:rPr lang="zh-CN" altLang="en-US" sz="3200" dirty="0">
                <a:latin typeface="Times New Roman" panose="02020603050405020304" pitchFamily="18" charset="0"/>
              </a:rPr>
              <a:t>，当不存在螺纹升角时，两侧的工作后角与刃磨后角相同，当螺纹升角较大时，车道两侧后角发生变化。</a:t>
            </a:r>
            <a:endParaRPr lang="en-US" altLang="zh-CN" sz="3200" dirty="0">
              <a:latin typeface="Times New Roman" panose="02020603050405020304" pitchFamily="18" charset="0"/>
            </a:endParaRPr>
          </a:p>
        </p:txBody>
      </p:sp>
      <p:sp>
        <p:nvSpPr>
          <p:cNvPr id="104462" name="Rectangle 14"/>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21519" name="Text Box 15"/>
          <p:cNvSpPr txBox="1"/>
          <p:nvPr/>
        </p:nvSpPr>
        <p:spPr>
          <a:xfrm>
            <a:off x="-152400" y="838200"/>
            <a:ext cx="6629400" cy="701675"/>
          </a:xfrm>
          <a:prstGeom prst="rect">
            <a:avLst/>
          </a:prstGeom>
          <a:noFill/>
          <a:ln w="9525">
            <a:noFill/>
          </a:ln>
        </p:spPr>
        <p:txBody>
          <a:bodyPr>
            <a:spAutoFit/>
          </a:bodyPr>
          <a:p>
            <a:pPr eaLnBrk="1" hangingPunct="1"/>
            <a:r>
              <a:rPr lang="en-US" altLang="zh-CN" sz="4000" dirty="0">
                <a:solidFill>
                  <a:schemeClr val="bg1"/>
                </a:solidFill>
                <a:latin typeface="Times New Roman" panose="02020603050405020304" pitchFamily="18" charset="0"/>
              </a:rPr>
              <a:t> </a:t>
            </a:r>
            <a:r>
              <a:rPr lang="en-US" altLang="zh-CN" sz="4000" dirty="0">
                <a:latin typeface="Times New Roman" panose="02020603050405020304" pitchFamily="18" charset="0"/>
              </a:rPr>
              <a:t>1)  </a:t>
            </a:r>
            <a:r>
              <a:rPr lang="zh-CN" altLang="en-US" sz="4000" dirty="0">
                <a:latin typeface="Times New Roman" panose="02020603050405020304" pitchFamily="18" charset="0"/>
              </a:rPr>
              <a:t>车刀刀头材料的选择</a:t>
            </a:r>
            <a:endParaRPr lang="zh-CN" altLang="en-US" sz="4000" dirty="0">
              <a:solidFill>
                <a:schemeClr val="bg1"/>
              </a:solidFill>
              <a:latin typeface="Times New Roman" panose="02020603050405020304" pitchFamily="18" charset="0"/>
            </a:endParaRPr>
          </a:p>
        </p:txBody>
      </p:sp>
      <p:sp>
        <p:nvSpPr>
          <p:cNvPr id="21520" name="Text Box 16"/>
          <p:cNvSpPr txBox="1"/>
          <p:nvPr/>
        </p:nvSpPr>
        <p:spPr>
          <a:xfrm>
            <a:off x="609600" y="1752600"/>
            <a:ext cx="8534400" cy="1066800"/>
          </a:xfrm>
          <a:prstGeom prst="rect">
            <a:avLst/>
          </a:prstGeom>
          <a:noFill/>
          <a:ln w="9525">
            <a:noFill/>
          </a:ln>
        </p:spPr>
        <p:txBody>
          <a:bodyPr>
            <a:spAutoFit/>
          </a:bodyPr>
          <a:p>
            <a:pPr eaLnBrk="1" hangingPunct="1"/>
            <a:r>
              <a:rPr lang="zh-CN" altLang="en-US" sz="3200" dirty="0">
                <a:latin typeface="Times New Roman" panose="02020603050405020304" pitchFamily="18" charset="0"/>
              </a:rPr>
              <a:t>常用的车刀刀头材料有高速钢和硬质合金，高速钢用于低速车削，硬质合金用于高速车削。</a:t>
            </a:r>
            <a:endParaRPr lang="zh-CN" altLang="en-US" sz="3200" dirty="0">
              <a:latin typeface="Times New Roman" panose="02020603050405020304" pitchFamily="18" charset="0"/>
            </a:endParaRPr>
          </a:p>
        </p:txBody>
      </p:sp>
      <p:sp>
        <p:nvSpPr>
          <p:cNvPr id="21521" name="Text Box 17"/>
          <p:cNvSpPr txBox="1"/>
          <p:nvPr/>
        </p:nvSpPr>
        <p:spPr>
          <a:xfrm>
            <a:off x="0" y="3048000"/>
            <a:ext cx="6477000" cy="701675"/>
          </a:xfrm>
          <a:prstGeom prst="rect">
            <a:avLst/>
          </a:prstGeom>
          <a:noFill/>
          <a:ln w="9525">
            <a:noFill/>
          </a:ln>
        </p:spPr>
        <p:txBody>
          <a:bodyPr>
            <a:spAutoFit/>
          </a:bodyPr>
          <a:p>
            <a:pPr eaLnBrk="1" hangingPunct="1">
              <a:spcBef>
                <a:spcPct val="50000"/>
              </a:spcBef>
            </a:pPr>
            <a:r>
              <a:rPr lang="en-US" altLang="zh-CN" sz="4000" dirty="0">
                <a:latin typeface="Times New Roman" panose="02020603050405020304" pitchFamily="18" charset="0"/>
              </a:rPr>
              <a:t>2</a:t>
            </a:r>
            <a:r>
              <a:rPr lang="zh-CN" altLang="en-US" sz="4000" dirty="0">
                <a:latin typeface="Times New Roman" panose="02020603050405020304" pitchFamily="18" charset="0"/>
              </a:rPr>
              <a:t>）车刀两侧后角的变化</a:t>
            </a:r>
            <a:endParaRPr lang="zh-CN" altLang="en-US" sz="40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0"/>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19"/>
                                        </p:tgtEl>
                                        <p:attrNameLst>
                                          <p:attrName>style.visibility</p:attrName>
                                        </p:attrNameLst>
                                      </p:cBhvr>
                                      <p:to>
                                        <p:strVal val="visible"/>
                                      </p:to>
                                    </p:set>
                                    <p:animEffect transition="in" filter="blinds(horizontal)">
                                      <p:cBhvr>
                                        <p:cTn id="7" dur="500"/>
                                        <p:tgtEl>
                                          <p:spTgt spid="215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520"/>
                                        </p:tgtEl>
                                        <p:attrNameLst>
                                          <p:attrName>style.visibility</p:attrName>
                                        </p:attrNameLst>
                                      </p:cBhvr>
                                      <p:to>
                                        <p:strVal val="visible"/>
                                      </p:to>
                                    </p:set>
                                    <p:animEffect transition="in" filter="blinds(horizontal)">
                                      <p:cBhvr>
                                        <p:cTn id="12" dur="500"/>
                                        <p:tgtEl>
                                          <p:spTgt spid="215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1521"/>
                                        </p:tgtEl>
                                        <p:attrNameLst>
                                          <p:attrName>style.visibility</p:attrName>
                                        </p:attrNameLst>
                                      </p:cBhvr>
                                      <p:to>
                                        <p:strVal val="visible"/>
                                      </p:to>
                                    </p:set>
                                    <p:animEffect transition="in" filter="slide(fromBottom)">
                                      <p:cBhvr>
                                        <p:cTn id="17" dur="500"/>
                                        <p:tgtEl>
                                          <p:spTgt spid="2152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1517"/>
                                        </p:tgtEl>
                                        <p:attrNameLst>
                                          <p:attrName>style.visibility</p:attrName>
                                        </p:attrNameLst>
                                      </p:cBhvr>
                                      <p:to>
                                        <p:strVal val="visible"/>
                                      </p:to>
                                    </p:set>
                                    <p:animEffect transition="in" filter="slide(fromBottom)">
                                      <p:cBhvr>
                                        <p:cTn id="22" dur="500"/>
                                        <p:tgtEl>
                                          <p:spTgt spid="21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7" grpId="0"/>
      <p:bldP spid="21519" grpId="0"/>
      <p:bldP spid="21520" grpId="0"/>
      <p:bldP spid="2152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5"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0486"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0487"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0488"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0489"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0490"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0491"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20492"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22538" name="Text Box 10"/>
          <p:cNvSpPr txBox="1"/>
          <p:nvPr/>
        </p:nvSpPr>
        <p:spPr>
          <a:xfrm>
            <a:off x="304800" y="3429000"/>
            <a:ext cx="3617913" cy="701675"/>
          </a:xfrm>
          <a:prstGeom prst="rect">
            <a:avLst/>
          </a:prstGeom>
          <a:noFill/>
          <a:ln w="9525">
            <a:noFill/>
          </a:ln>
        </p:spPr>
        <p:txBody>
          <a:bodyPr wrap="none">
            <a:spAutoFit/>
          </a:bodyPr>
          <a:p>
            <a:pPr eaLnBrk="1" hangingPunct="1"/>
            <a:r>
              <a:rPr lang="zh-CN" altLang="en-US" sz="4000" dirty="0">
                <a:latin typeface="Times New Roman" panose="02020603050405020304" pitchFamily="18" charset="0"/>
              </a:rPr>
              <a:t> </a:t>
            </a:r>
            <a:r>
              <a:rPr lang="en-US" altLang="zh-CN" sz="4000" dirty="0">
                <a:latin typeface="Times New Roman" panose="02020603050405020304" pitchFamily="18" charset="0"/>
              </a:rPr>
              <a:t>a0R=(3°-5°)-</a:t>
            </a:r>
            <a:endParaRPr lang="zh-CN" altLang="en-US" sz="2400" dirty="0">
              <a:latin typeface="Arial" panose="020B0604020202020204" pitchFamily="34" charset="0"/>
            </a:endParaRPr>
          </a:p>
        </p:txBody>
      </p:sp>
      <p:sp>
        <p:nvSpPr>
          <p:cNvPr id="22539" name="Text Box 11"/>
          <p:cNvSpPr txBox="1"/>
          <p:nvPr/>
        </p:nvSpPr>
        <p:spPr>
          <a:xfrm>
            <a:off x="304800" y="2514600"/>
            <a:ext cx="3733800" cy="701675"/>
          </a:xfrm>
          <a:prstGeom prst="rect">
            <a:avLst/>
          </a:prstGeom>
          <a:noFill/>
          <a:ln w="9525">
            <a:noFill/>
          </a:ln>
        </p:spPr>
        <p:txBody>
          <a:bodyPr>
            <a:spAutoFit/>
          </a:bodyPr>
          <a:p>
            <a:pPr eaLnBrk="1" hangingPunct="1"/>
            <a:r>
              <a:rPr lang="en-US" altLang="zh-CN" sz="4000" dirty="0">
                <a:latin typeface="Times New Roman" panose="02020603050405020304" pitchFamily="18" charset="0"/>
              </a:rPr>
              <a:t>a0L=(3°-5°)+</a:t>
            </a:r>
            <a:endParaRPr lang="zh-CN" altLang="en-US" sz="4000" dirty="0">
              <a:latin typeface="Times New Roman" panose="02020603050405020304" pitchFamily="18" charset="0"/>
            </a:endParaRPr>
          </a:p>
        </p:txBody>
      </p:sp>
      <p:sp>
        <p:nvSpPr>
          <p:cNvPr id="20495" name="Text Box 12"/>
          <p:cNvSpPr txBox="1"/>
          <p:nvPr/>
        </p:nvSpPr>
        <p:spPr>
          <a:xfrm>
            <a:off x="0" y="-50800"/>
            <a:ext cx="52705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螺纹车刀的相关知识</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22541" name="Rectangle 13"/>
          <p:cNvSpPr>
            <a:spLocks noChangeArrowheads="1"/>
          </p:cNvSpPr>
          <p:nvPr/>
        </p:nvSpPr>
        <p:spPr bwMode="auto">
          <a:xfrm>
            <a:off x="0" y="1676400"/>
            <a:ext cx="9144000" cy="4419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0497"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2543" name="Object 15"/>
          <p:cNvGraphicFramePr/>
          <p:nvPr/>
        </p:nvGraphicFramePr>
        <p:xfrm>
          <a:off x="3124200" y="914400"/>
          <a:ext cx="9578975" cy="5027613"/>
        </p:xfrm>
        <a:graphic>
          <a:graphicData uri="http://schemas.openxmlformats.org/presentationml/2006/ole">
            <mc:AlternateContent xmlns:mc="http://schemas.openxmlformats.org/markup-compatibility/2006">
              <mc:Choice xmlns:v="urn:schemas-microsoft-com:vml" Requires="v">
                <p:oleObj spid="_x0000_s3120" name="" r:id="rId10" imgW="11344275" imgH="4705350" progId="AutoCAD.Drawing.16">
                  <p:embed/>
                </p:oleObj>
              </mc:Choice>
              <mc:Fallback>
                <p:oleObj name="" r:id="rId10" imgW="11344275" imgH="4705350" progId="AutoCAD.Drawing.16">
                  <p:embed/>
                  <p:pic>
                    <p:nvPicPr>
                      <p:cNvPr id="0" name="图片 3119"/>
                      <p:cNvPicPr/>
                      <p:nvPr/>
                    </p:nvPicPr>
                    <p:blipFill>
                      <a:blip r:embed="rId11"/>
                      <a:stretch>
                        <a:fillRect/>
                      </a:stretch>
                    </p:blipFill>
                    <p:spPr>
                      <a:xfrm>
                        <a:off x="3124200" y="914400"/>
                        <a:ext cx="9578975" cy="5027613"/>
                      </a:xfrm>
                      <a:prstGeom prst="rect">
                        <a:avLst/>
                      </a:prstGeom>
                      <a:noFill/>
                      <a:ln w="38100">
                        <a:noFill/>
                        <a:miter/>
                      </a:ln>
                    </p:spPr>
                  </p:pic>
                </p:oleObj>
              </mc:Fallback>
            </mc:AlternateContent>
          </a:graphicData>
        </a:graphic>
      </p:graphicFrame>
      <p:graphicFrame>
        <p:nvGraphicFramePr>
          <p:cNvPr id="20483" name="Object 16"/>
          <p:cNvGraphicFramePr/>
          <p:nvPr/>
        </p:nvGraphicFramePr>
        <p:xfrm>
          <a:off x="3810000" y="2514600"/>
          <a:ext cx="644525" cy="762000"/>
        </p:xfrm>
        <a:graphic>
          <a:graphicData uri="http://schemas.openxmlformats.org/presentationml/2006/ole">
            <mc:AlternateContent xmlns:mc="http://schemas.openxmlformats.org/markup-compatibility/2006">
              <mc:Choice xmlns:v="urn:schemas-microsoft-com:vml" Requires="v">
                <p:oleObj spid="_x0000_s3119" name="" r:id="rId12" imgW="139700" imgH="165100" progId="Equation.3">
                  <p:embed/>
                </p:oleObj>
              </mc:Choice>
              <mc:Fallback>
                <p:oleObj name="" r:id="rId12" imgW="139700" imgH="165100" progId="Equation.3">
                  <p:embed/>
                  <p:pic>
                    <p:nvPicPr>
                      <p:cNvPr id="0" name="图片 3118"/>
                      <p:cNvPicPr/>
                      <p:nvPr/>
                    </p:nvPicPr>
                    <p:blipFill>
                      <a:blip r:embed="rId13">
                        <a:clrChange>
                          <a:clrFrom>
                            <a:srgbClr val="000000"/>
                          </a:clrFrom>
                          <a:clrTo>
                            <a:srgbClr val="003366"/>
                          </a:clrTo>
                        </a:clrChange>
                      </a:blip>
                      <a:stretch>
                        <a:fillRect/>
                      </a:stretch>
                    </p:blipFill>
                    <p:spPr>
                      <a:xfrm>
                        <a:off x="3810000" y="2514600"/>
                        <a:ext cx="644525" cy="762000"/>
                      </a:xfrm>
                      <a:prstGeom prst="rect">
                        <a:avLst/>
                      </a:prstGeom>
                      <a:noFill/>
                      <a:ln w="38100">
                        <a:noFill/>
                        <a:miter/>
                      </a:ln>
                    </p:spPr>
                  </p:pic>
                </p:oleObj>
              </mc:Fallback>
            </mc:AlternateContent>
          </a:graphicData>
        </a:graphic>
      </p:graphicFrame>
      <p:graphicFrame>
        <p:nvGraphicFramePr>
          <p:cNvPr id="20484" name="Object 17"/>
          <p:cNvGraphicFramePr/>
          <p:nvPr/>
        </p:nvGraphicFramePr>
        <p:xfrm>
          <a:off x="3886200" y="3505200"/>
          <a:ext cx="644525" cy="762000"/>
        </p:xfrm>
        <a:graphic>
          <a:graphicData uri="http://schemas.openxmlformats.org/presentationml/2006/ole">
            <mc:AlternateContent xmlns:mc="http://schemas.openxmlformats.org/markup-compatibility/2006">
              <mc:Choice xmlns:v="urn:schemas-microsoft-com:vml" Requires="v">
                <p:oleObj spid="_x0000_s3121" name="" r:id="rId14" imgW="139700" imgH="165100" progId="Equation.3">
                  <p:embed/>
                </p:oleObj>
              </mc:Choice>
              <mc:Fallback>
                <p:oleObj name="" r:id="rId14" imgW="139700" imgH="165100" progId="Equation.3">
                  <p:embed/>
                  <p:pic>
                    <p:nvPicPr>
                      <p:cNvPr id="0" name="图片 3120"/>
                      <p:cNvPicPr/>
                      <p:nvPr/>
                    </p:nvPicPr>
                    <p:blipFill>
                      <a:blip r:embed="rId13">
                        <a:clrChange>
                          <a:clrFrom>
                            <a:srgbClr val="000000"/>
                          </a:clrFrom>
                          <a:clrTo>
                            <a:srgbClr val="003366"/>
                          </a:clrTo>
                        </a:clrChange>
                      </a:blip>
                      <a:stretch>
                        <a:fillRect/>
                      </a:stretch>
                    </p:blipFill>
                    <p:spPr>
                      <a:xfrm>
                        <a:off x="3886200" y="3505200"/>
                        <a:ext cx="644525" cy="7620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15"/>
          <a:stretch>
            <a:fillRect/>
          </a:stretch>
        </p:blipFill>
        <p:spPr>
          <a:xfrm>
            <a:off x="8229600" y="-508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9"/>
                                        </p:tgtEl>
                                        <p:attrNameLst>
                                          <p:attrName>style.visibility</p:attrName>
                                        </p:attrNameLst>
                                      </p:cBhvr>
                                      <p:to>
                                        <p:strVal val="visible"/>
                                      </p:to>
                                    </p:set>
                                    <p:animEffect transition="in" filter="blinds(horizontal)">
                                      <p:cBhvr>
                                        <p:cTn id="7" dur="500"/>
                                        <p:tgtEl>
                                          <p:spTgt spid="225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38"/>
                                        </p:tgtEl>
                                        <p:attrNameLst>
                                          <p:attrName>style.visibility</p:attrName>
                                        </p:attrNameLst>
                                      </p:cBhvr>
                                      <p:to>
                                        <p:strVal val="visible"/>
                                      </p:to>
                                    </p:set>
                                    <p:animEffect transition="in" filter="blinds(horizontal)">
                                      <p:cBhvr>
                                        <p:cTn id="12" dur="500"/>
                                        <p:tgtEl>
                                          <p:spTgt spid="22538"/>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22543"/>
                                        </p:tgtEl>
                                        <p:attrNameLst>
                                          <p:attrName>style.visibility</p:attrName>
                                        </p:attrNameLst>
                                      </p:cBhvr>
                                      <p:to>
                                        <p:strVal val="visible"/>
                                      </p:to>
                                    </p:set>
                                    <p:animEffect transition="in" filter="fade">
                                      <p:cBhvr>
                                        <p:cTn id="17" dur="2000"/>
                                        <p:tgtEl>
                                          <p:spTgt spid="22543"/>
                                        </p:tgtEl>
                                      </p:cBhvr>
                                    </p:animEffect>
                                    <p:anim calcmode="lin" valueType="num">
                                      <p:cBhvr>
                                        <p:cTn id="18" dur="2000" fill="hold"/>
                                        <p:tgtEl>
                                          <p:spTgt spid="22543"/>
                                        </p:tgtEl>
                                        <p:attrNameLst>
                                          <p:attrName>style.rotation</p:attrName>
                                        </p:attrNameLst>
                                      </p:cBhvr>
                                      <p:tavLst>
                                        <p:tav tm="0">
                                          <p:val>
                                            <p:fltVal val="720.000000"/>
                                          </p:val>
                                        </p:tav>
                                        <p:tav tm="100000">
                                          <p:val>
                                            <p:fltVal val="0.000000"/>
                                          </p:val>
                                        </p:tav>
                                      </p:tavLst>
                                    </p:anim>
                                    <p:anim calcmode="lin" valueType="num">
                                      <p:cBhvr>
                                        <p:cTn id="19" dur="2000" fill="hold"/>
                                        <p:tgtEl>
                                          <p:spTgt spid="22543"/>
                                        </p:tgtEl>
                                        <p:attrNameLst>
                                          <p:attrName>ppt_h</p:attrName>
                                        </p:attrNameLst>
                                      </p:cBhvr>
                                      <p:tavLst>
                                        <p:tav tm="0">
                                          <p:val>
                                            <p:fltVal val="0.000000"/>
                                          </p:val>
                                        </p:tav>
                                        <p:tav tm="100000">
                                          <p:val>
                                            <p:strVal val="#ppt_h"/>
                                          </p:val>
                                        </p:tav>
                                      </p:tavLst>
                                    </p:anim>
                                    <p:anim calcmode="lin" valueType="num">
                                      <p:cBhvr>
                                        <p:cTn id="20" dur="2000" fill="hold"/>
                                        <p:tgtEl>
                                          <p:spTgt spid="2254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8" grpId="0"/>
      <p:bldP spid="2253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150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1510"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1511"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1512"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1513"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1514"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21515"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2151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2151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1518" name="Text Box 12"/>
          <p:cNvSpPr txBox="1"/>
          <p:nvPr/>
        </p:nvSpPr>
        <p:spPr>
          <a:xfrm>
            <a:off x="0" y="-50800"/>
            <a:ext cx="52705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螺纹车刀的相关知识</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23565" name="Rectangle 13"/>
          <p:cNvSpPr/>
          <p:nvPr/>
        </p:nvSpPr>
        <p:spPr>
          <a:xfrm>
            <a:off x="457200" y="1447800"/>
            <a:ext cx="8382000" cy="2282825"/>
          </a:xfrm>
          <a:prstGeom prst="rect">
            <a:avLst/>
          </a:prstGeom>
          <a:noFill/>
          <a:ln w="9525">
            <a:noFill/>
          </a:ln>
        </p:spPr>
        <p:txBody>
          <a:bodyPr anchor="ctr">
            <a:spAutoFit/>
          </a:bodyPr>
          <a:p>
            <a:pPr marL="457200" indent="-457200" eaLnBrk="1" hangingPunct="1"/>
            <a:r>
              <a:rPr lang="zh-CN" altLang="en-US" sz="2400" dirty="0">
                <a:latin typeface="Times New Roman" panose="02020603050405020304" pitchFamily="18" charset="0"/>
              </a:rPr>
              <a:t>      由于基面的位置发生了变化，车刀两侧的工作前角与刃磨前角（</a:t>
            </a:r>
            <a:r>
              <a:rPr lang="en-US" altLang="zh-CN" sz="2400" dirty="0">
                <a:latin typeface="Times New Roman" panose="02020603050405020304" pitchFamily="18" charset="0"/>
              </a:rPr>
              <a:t>1</a:t>
            </a:r>
            <a:r>
              <a:rPr lang="zh-CN" altLang="en-US" sz="2400" dirty="0">
                <a:latin typeface="Times New Roman" panose="02020603050405020304" pitchFamily="18" charset="0"/>
              </a:rPr>
              <a:t>）不相等。</a:t>
            </a:r>
            <a:endParaRPr lang="zh-CN" altLang="en-US" sz="2400" dirty="0">
              <a:latin typeface="Times New Roman" panose="02020603050405020304" pitchFamily="18" charset="0"/>
            </a:endParaRPr>
          </a:p>
          <a:p>
            <a:pPr marL="457200" indent="-457200" eaLnBrk="1" hangingPunct="1"/>
            <a:r>
              <a:rPr lang="zh-CN" altLang="en-US" sz="2400" dirty="0">
                <a:latin typeface="Times New Roman" panose="02020603050405020304" pitchFamily="18" charset="0"/>
              </a:rPr>
              <a:t>        在车右旋螺纹时，右侧刃的工作前角为负值使切削不顺利，排屑也很困难，为改善此种状况，将车刀两侧切削刃组成的平面垂直于螺旋线，使左右两侧刃的工作前角为</a:t>
            </a:r>
            <a:r>
              <a:rPr lang="en-US" altLang="zh-CN" sz="2400" dirty="0">
                <a:latin typeface="Times New Roman" panose="02020603050405020304" pitchFamily="18" charset="0"/>
              </a:rPr>
              <a:t>0°</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21520"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21521"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21522" name="Rectangle 16"/>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3569" name="Object 17"/>
          <p:cNvGraphicFramePr/>
          <p:nvPr/>
        </p:nvGraphicFramePr>
        <p:xfrm>
          <a:off x="152400" y="3657600"/>
          <a:ext cx="6378575" cy="2446338"/>
        </p:xfrm>
        <a:graphic>
          <a:graphicData uri="http://schemas.openxmlformats.org/presentationml/2006/ole">
            <mc:AlternateContent xmlns:mc="http://schemas.openxmlformats.org/markup-compatibility/2006">
              <mc:Choice xmlns:v="urn:schemas-microsoft-com:vml" Requires="v">
                <p:oleObj spid="_x0000_s3122" name="" r:id="rId10" imgW="11344275" imgH="4705350" progId="AutoCAD.Drawing.16">
                  <p:embed/>
                </p:oleObj>
              </mc:Choice>
              <mc:Fallback>
                <p:oleObj name="" r:id="rId10" imgW="11344275" imgH="4705350" progId="AutoCAD.Drawing.16">
                  <p:embed/>
                  <p:pic>
                    <p:nvPicPr>
                      <p:cNvPr id="0" name="图片 3121"/>
                      <p:cNvPicPr/>
                      <p:nvPr/>
                    </p:nvPicPr>
                    <p:blipFill>
                      <a:blip r:embed="rId11"/>
                      <a:stretch>
                        <a:fillRect/>
                      </a:stretch>
                    </p:blipFill>
                    <p:spPr>
                      <a:xfrm>
                        <a:off x="152400" y="3657600"/>
                        <a:ext cx="6378575" cy="2446338"/>
                      </a:xfrm>
                      <a:prstGeom prst="rect">
                        <a:avLst/>
                      </a:prstGeom>
                      <a:noFill/>
                      <a:ln w="38100">
                        <a:noFill/>
                        <a:miter/>
                      </a:ln>
                    </p:spPr>
                  </p:pic>
                </p:oleObj>
              </mc:Fallback>
            </mc:AlternateContent>
          </a:graphicData>
        </a:graphic>
      </p:graphicFrame>
      <p:sp>
        <p:nvSpPr>
          <p:cNvPr id="21523" name="Rectangle 18"/>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3571" name="Object 19"/>
          <p:cNvGraphicFramePr/>
          <p:nvPr/>
        </p:nvGraphicFramePr>
        <p:xfrm>
          <a:off x="4267200" y="3733800"/>
          <a:ext cx="5249863" cy="2182813"/>
        </p:xfrm>
        <a:graphic>
          <a:graphicData uri="http://schemas.openxmlformats.org/presentationml/2006/ole">
            <mc:AlternateContent xmlns:mc="http://schemas.openxmlformats.org/markup-compatibility/2006">
              <mc:Choice xmlns:v="urn:schemas-microsoft-com:vml" Requires="v">
                <p:oleObj spid="_x0000_s3123" name="" r:id="rId12" imgW="11344275" imgH="4705350" progId="AutoCAD.Drawing.16">
                  <p:embed/>
                </p:oleObj>
              </mc:Choice>
              <mc:Fallback>
                <p:oleObj name="" r:id="rId12" imgW="11344275" imgH="4705350" progId="AutoCAD.Drawing.16">
                  <p:embed/>
                  <p:pic>
                    <p:nvPicPr>
                      <p:cNvPr id="0" name="图片 3122"/>
                      <p:cNvPicPr/>
                      <p:nvPr/>
                    </p:nvPicPr>
                    <p:blipFill>
                      <a:blip r:embed="rId13"/>
                      <a:stretch>
                        <a:fillRect/>
                      </a:stretch>
                    </p:blipFill>
                    <p:spPr>
                      <a:xfrm>
                        <a:off x="4267200" y="3733800"/>
                        <a:ext cx="5249863" cy="2182813"/>
                      </a:xfrm>
                      <a:prstGeom prst="rect">
                        <a:avLst/>
                      </a:prstGeom>
                      <a:noFill/>
                      <a:ln w="38100">
                        <a:noFill/>
                        <a:miter/>
                      </a:ln>
                    </p:spPr>
                  </p:pic>
                </p:oleObj>
              </mc:Fallback>
            </mc:AlternateContent>
          </a:graphicData>
        </a:graphic>
      </p:graphicFrame>
      <p:sp>
        <p:nvSpPr>
          <p:cNvPr id="23572" name="Text Box 20"/>
          <p:cNvSpPr txBox="1"/>
          <p:nvPr/>
        </p:nvSpPr>
        <p:spPr>
          <a:xfrm>
            <a:off x="0" y="914400"/>
            <a:ext cx="6019800" cy="579438"/>
          </a:xfrm>
          <a:prstGeom prst="rect">
            <a:avLst/>
          </a:prstGeom>
          <a:noFill/>
          <a:ln w="9525">
            <a:noFill/>
          </a:ln>
        </p:spPr>
        <p:txBody>
          <a:bodyPr>
            <a:spAutoFit/>
          </a:bodyPr>
          <a:p>
            <a:pPr eaLnBrk="1" hangingPunct="1"/>
            <a:r>
              <a:rPr lang="en-US" altLang="zh-CN" sz="3200" dirty="0">
                <a:latin typeface="Times New Roman" panose="02020603050405020304" pitchFamily="18" charset="0"/>
              </a:rPr>
              <a:t>3</a:t>
            </a:r>
            <a:r>
              <a:rPr lang="zh-CN" altLang="en-US" sz="3200" dirty="0">
                <a:latin typeface="Times New Roman" panose="02020603050405020304" pitchFamily="18" charset="0"/>
              </a:rPr>
              <a:t>）车刀两侧前角的变化</a:t>
            </a:r>
            <a:endParaRPr lang="zh-CN" altLang="en-US" sz="3200" dirty="0">
              <a:solidFill>
                <a:schemeClr val="bg1"/>
              </a:solidFill>
              <a:latin typeface="Times New Roman" panose="02020603050405020304" pitchFamily="18" charset="0"/>
            </a:endParaRPr>
          </a:p>
        </p:txBody>
      </p:sp>
      <p:pic>
        <p:nvPicPr>
          <p:cNvPr id="4" name="内容占位符 3" descr="图片1"/>
          <p:cNvPicPr>
            <a:picLocks noChangeAspect="1"/>
          </p:cNvPicPr>
          <p:nvPr>
            <p:ph idx="1"/>
          </p:nvPr>
        </p:nvPicPr>
        <p:blipFill>
          <a:blip r:embed="rId14"/>
          <a:stretch>
            <a:fillRect/>
          </a:stretch>
        </p:blipFill>
        <p:spPr>
          <a:xfrm>
            <a:off x="8229600" y="-508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72"/>
                                        </p:tgtEl>
                                        <p:attrNameLst>
                                          <p:attrName>style.visibility</p:attrName>
                                        </p:attrNameLst>
                                      </p:cBhvr>
                                      <p:to>
                                        <p:strVal val="visible"/>
                                      </p:to>
                                    </p:set>
                                    <p:animEffect transition="in" filter="blinds(horizontal)">
                                      <p:cBhvr>
                                        <p:cTn id="7" dur="500"/>
                                        <p:tgtEl>
                                          <p:spTgt spid="2357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3565"/>
                                        </p:tgtEl>
                                        <p:attrNameLst>
                                          <p:attrName>style.visibility</p:attrName>
                                        </p:attrNameLst>
                                      </p:cBhvr>
                                      <p:to>
                                        <p:strVal val="visible"/>
                                      </p:to>
                                    </p:set>
                                    <p:animEffect transition="in" filter="fade">
                                      <p:cBhvr>
                                        <p:cTn id="12" dur="1000"/>
                                        <p:tgtEl>
                                          <p:spTgt spid="23565"/>
                                        </p:tgtEl>
                                      </p:cBhvr>
                                    </p:animEffect>
                                    <p:anim calcmode="lin" valueType="num">
                                      <p:cBhvr>
                                        <p:cTn id="13" dur="1000" fill="hold"/>
                                        <p:tgtEl>
                                          <p:spTgt spid="23565"/>
                                        </p:tgtEl>
                                        <p:attrNameLst>
                                          <p:attrName>ppt_x</p:attrName>
                                        </p:attrNameLst>
                                      </p:cBhvr>
                                      <p:tavLst>
                                        <p:tav tm="0">
                                          <p:val>
                                            <p:strVal val="#ppt_x"/>
                                          </p:val>
                                        </p:tav>
                                        <p:tav tm="100000">
                                          <p:val>
                                            <p:strVal val="#ppt_x"/>
                                          </p:val>
                                        </p:tav>
                                      </p:tavLst>
                                    </p:anim>
                                    <p:anim calcmode="lin" valueType="num">
                                      <p:cBhvr>
                                        <p:cTn id="14" dur="1000" fill="hold"/>
                                        <p:tgtEl>
                                          <p:spTgt spid="2356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3" presetClass="entr" presetSubtype="0" fill="hold" nodeType="clickEffect">
                                  <p:stCondLst>
                                    <p:cond delay="0"/>
                                  </p:stCondLst>
                                  <p:childTnLst>
                                    <p:set>
                                      <p:cBhvr>
                                        <p:cTn id="18" dur="1" fill="hold">
                                          <p:stCondLst>
                                            <p:cond delay="0"/>
                                          </p:stCondLst>
                                        </p:cTn>
                                        <p:tgtEl>
                                          <p:spTgt spid="23569"/>
                                        </p:tgtEl>
                                        <p:attrNameLst>
                                          <p:attrName>style.visibility</p:attrName>
                                        </p:attrNameLst>
                                      </p:cBhvr>
                                      <p:to>
                                        <p:strVal val="visible"/>
                                      </p:to>
                                    </p:set>
                                    <p:animEffect transition="in" filter="fade">
                                      <p:cBhvr>
                                        <p:cTn id="19" dur="100"/>
                                        <p:tgtEl>
                                          <p:spTgt spid="23569"/>
                                        </p:tgtEl>
                                      </p:cBhvr>
                                    </p:animEffect>
                                    <p:anim calcmode="lin" valueType="num">
                                      <p:cBhvr>
                                        <p:cTn id="20" dur="400" fill="hold"/>
                                        <p:tgtEl>
                                          <p:spTgt spid="23569"/>
                                        </p:tgtEl>
                                        <p:attrNameLst>
                                          <p:attrName>ppt_x</p:attrName>
                                        </p:attrNameLst>
                                      </p:cBhvr>
                                      <p:tavLst>
                                        <p:tav tm="0">
                                          <p:val>
                                            <p:strVal val="#ppt_x"/>
                                          </p:val>
                                        </p:tav>
                                        <p:tav tm="100000">
                                          <p:val>
                                            <p:strVal val="#ppt_x"/>
                                          </p:val>
                                        </p:tav>
                                      </p:tavLst>
                                    </p:anim>
                                    <p:anim calcmode="lin" valueType="num">
                                      <p:cBhvr>
                                        <p:cTn id="21" dur="400" fill="hold"/>
                                        <p:tgtEl>
                                          <p:spTgt spid="23569"/>
                                        </p:tgtEl>
                                        <p:attrNameLst>
                                          <p:attrName>ppt_y</p:attrName>
                                        </p:attrNameLst>
                                      </p:cBhvr>
                                      <p:tavLst>
                                        <p:tav tm="0">
                                          <p:val>
                                            <p:strVal val="#ppt_y+0.31"/>
                                          </p:val>
                                        </p:tav>
                                        <p:tav tm="100000">
                                          <p:val>
                                            <p:strVal val="#ppt_y+0.31"/>
                                          </p:val>
                                        </p:tav>
                                      </p:tavLst>
                                    </p:anim>
                                    <p:anim calcmode="lin" valueType="num">
                                      <p:cBhvr>
                                        <p:cTn id="22" dur="600" decel="50000" fill="hold">
                                          <p:stCondLst>
                                            <p:cond delay="400"/>
                                          </p:stCondLst>
                                        </p:cTn>
                                        <p:tgtEl>
                                          <p:spTgt spid="2356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600" decel="50000" fill="hold">
                                          <p:stCondLst>
                                            <p:cond delay="400"/>
                                          </p:stCondLst>
                                        </p:cTn>
                                        <p:tgtEl>
                                          <p:spTgt spid="2356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3" presetClass="entr" presetSubtype="0" fill="hold" nodeType="clickEffect">
                                  <p:stCondLst>
                                    <p:cond delay="0"/>
                                  </p:stCondLst>
                                  <p:childTnLst>
                                    <p:set>
                                      <p:cBhvr>
                                        <p:cTn id="27" dur="1" fill="hold">
                                          <p:stCondLst>
                                            <p:cond delay="0"/>
                                          </p:stCondLst>
                                        </p:cTn>
                                        <p:tgtEl>
                                          <p:spTgt spid="23571"/>
                                        </p:tgtEl>
                                        <p:attrNameLst>
                                          <p:attrName>style.visibility</p:attrName>
                                        </p:attrNameLst>
                                      </p:cBhvr>
                                      <p:to>
                                        <p:strVal val="visible"/>
                                      </p:to>
                                    </p:set>
                                    <p:animEffect transition="in" filter="fade">
                                      <p:cBhvr>
                                        <p:cTn id="28" dur="100"/>
                                        <p:tgtEl>
                                          <p:spTgt spid="23571"/>
                                        </p:tgtEl>
                                      </p:cBhvr>
                                    </p:animEffect>
                                    <p:anim calcmode="lin" valueType="num">
                                      <p:cBhvr>
                                        <p:cTn id="29" dur="400" fill="hold"/>
                                        <p:tgtEl>
                                          <p:spTgt spid="23571"/>
                                        </p:tgtEl>
                                        <p:attrNameLst>
                                          <p:attrName>ppt_x</p:attrName>
                                        </p:attrNameLst>
                                      </p:cBhvr>
                                      <p:tavLst>
                                        <p:tav tm="0">
                                          <p:val>
                                            <p:strVal val="#ppt_x"/>
                                          </p:val>
                                        </p:tav>
                                        <p:tav tm="100000">
                                          <p:val>
                                            <p:strVal val="#ppt_x"/>
                                          </p:val>
                                        </p:tav>
                                      </p:tavLst>
                                    </p:anim>
                                    <p:anim calcmode="lin" valueType="num">
                                      <p:cBhvr>
                                        <p:cTn id="30" dur="400" fill="hold"/>
                                        <p:tgtEl>
                                          <p:spTgt spid="23571"/>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2357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2357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5" grpId="0"/>
      <p:bldP spid="2357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31" name="Picture 9"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pic>
        <p:nvPicPr>
          <p:cNvPr id="22532" name="Picture 2"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2533" name="Picture 3"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22534" name="Picture 4"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22535" name="Picture 5"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22536" name="Picture 6"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22537" name="Picture 7"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22538" name="Picture 8"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22539"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4587" name="Rectangle 11"/>
          <p:cNvSpPr/>
          <p:nvPr/>
        </p:nvSpPr>
        <p:spPr>
          <a:xfrm>
            <a:off x="-228600" y="3124200"/>
            <a:ext cx="8839200" cy="946150"/>
          </a:xfrm>
          <a:prstGeom prst="rect">
            <a:avLst/>
          </a:prstGeom>
          <a:noFill/>
          <a:ln w="9525">
            <a:noFill/>
          </a:ln>
        </p:spPr>
        <p:txBody>
          <a:bodyPr anchor="ctr">
            <a:spAutoFit/>
          </a:bodyPr>
          <a:p>
            <a:pPr marL="914400" lvl="1" indent="-457200" defTabSz="914400" eaLnBrk="1" hangingPunct="1">
              <a:tabLst>
                <a:tab pos="914400" algn="l"/>
              </a:tabLst>
            </a:pPr>
            <a:r>
              <a:rPr lang="en-US" altLang="zh-CN" sz="2800" dirty="0">
                <a:latin typeface="Times New Roman" panose="02020603050405020304" pitchFamily="18" charset="0"/>
              </a:rPr>
              <a:t>      (2)   </a:t>
            </a:r>
            <a:r>
              <a:rPr lang="zh-CN" altLang="en-US" sz="2800" dirty="0">
                <a:latin typeface="Times New Roman" panose="02020603050405020304" pitchFamily="18" charset="0"/>
              </a:rPr>
              <a:t>车刀刀尖的中心线须与工件轴线严格垂直，装刀时用样板对刀</a:t>
            </a:r>
            <a:endParaRPr lang="zh-CN" altLang="en-US" sz="2800" dirty="0">
              <a:latin typeface="Times New Roman" panose="02020603050405020304" pitchFamily="18" charset="0"/>
            </a:endParaRPr>
          </a:p>
        </p:txBody>
      </p:sp>
      <p:sp>
        <p:nvSpPr>
          <p:cNvPr id="22541" name="Rectangle 12"/>
          <p:cNvSpPr/>
          <p:nvPr/>
        </p:nvSpPr>
        <p:spPr>
          <a:xfrm>
            <a:off x="0" y="0"/>
            <a:ext cx="5213350" cy="762000"/>
          </a:xfrm>
          <a:prstGeom prst="rect">
            <a:avLst/>
          </a:prstGeom>
          <a:noFill/>
          <a:ln w="9525">
            <a:noFill/>
          </a:ln>
        </p:spPr>
        <p:txBody>
          <a:bodyPr wrap="none" anchor="ctr">
            <a:spAutoFit/>
          </a:bodyPr>
          <a:p>
            <a:pPr eaLnBrk="1" hangingPunct="1"/>
            <a:r>
              <a:rPr lang="zh-CN" altLang="en-US" sz="4400" dirty="0">
                <a:solidFill>
                  <a:schemeClr val="bg1"/>
                </a:solidFill>
                <a:latin typeface="Times New Roman" panose="02020603050405020304" pitchFamily="18" charset="0"/>
              </a:rPr>
              <a:t>螺纹车刀的相关知识</a:t>
            </a:r>
            <a:endParaRPr lang="zh-CN" altLang="en-US" sz="4400" dirty="0">
              <a:solidFill>
                <a:schemeClr val="bg1"/>
              </a:solidFill>
              <a:latin typeface="Times New Roman" panose="02020603050405020304" pitchFamily="18" charset="0"/>
            </a:endParaRPr>
          </a:p>
        </p:txBody>
      </p:sp>
      <p:sp>
        <p:nvSpPr>
          <p:cNvPr id="22542" name="Rectangle 13"/>
          <p:cNvSpPr/>
          <p:nvPr/>
        </p:nvSpPr>
        <p:spPr>
          <a:xfrm>
            <a:off x="0" y="22050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24590" name="Object 14"/>
          <p:cNvGraphicFramePr/>
          <p:nvPr/>
        </p:nvGraphicFramePr>
        <p:xfrm>
          <a:off x="4267200" y="2743200"/>
          <a:ext cx="6986588" cy="3873500"/>
        </p:xfrm>
        <a:graphic>
          <a:graphicData uri="http://schemas.openxmlformats.org/presentationml/2006/ole">
            <mc:AlternateContent xmlns:mc="http://schemas.openxmlformats.org/markup-compatibility/2006">
              <mc:Choice xmlns:v="urn:schemas-microsoft-com:vml" Requires="v">
                <p:oleObj spid="_x0000_s3124" name="" r:id="rId10" imgW="11344275" imgH="4705350" progId="AutoCAD.Drawing.16">
                  <p:embed/>
                </p:oleObj>
              </mc:Choice>
              <mc:Fallback>
                <p:oleObj name="" r:id="rId10" imgW="11344275" imgH="4705350" progId="AutoCAD.Drawing.16">
                  <p:embed/>
                  <p:pic>
                    <p:nvPicPr>
                      <p:cNvPr id="0" name="图片 3123"/>
                      <p:cNvPicPr/>
                      <p:nvPr/>
                    </p:nvPicPr>
                    <p:blipFill>
                      <a:blip r:embed="rId11"/>
                      <a:stretch>
                        <a:fillRect/>
                      </a:stretch>
                    </p:blipFill>
                    <p:spPr>
                      <a:xfrm>
                        <a:off x="4267200" y="2743200"/>
                        <a:ext cx="6986588" cy="3873500"/>
                      </a:xfrm>
                      <a:prstGeom prst="rect">
                        <a:avLst/>
                      </a:prstGeom>
                      <a:noFill/>
                      <a:ln w="38100">
                        <a:noFill/>
                        <a:miter/>
                      </a:ln>
                    </p:spPr>
                  </p:pic>
                </p:oleObj>
              </mc:Fallback>
            </mc:AlternateContent>
          </a:graphicData>
        </a:graphic>
      </p:graphicFrame>
      <p:sp>
        <p:nvSpPr>
          <p:cNvPr id="24591" name="Rectangle 15"/>
          <p:cNvSpPr/>
          <p:nvPr/>
        </p:nvSpPr>
        <p:spPr>
          <a:xfrm>
            <a:off x="838200" y="4191000"/>
            <a:ext cx="4067175" cy="946150"/>
          </a:xfrm>
          <a:prstGeom prst="rect">
            <a:avLst/>
          </a:prstGeom>
          <a:noFill/>
          <a:ln w="9525">
            <a:noFill/>
          </a:ln>
        </p:spPr>
        <p:txBody>
          <a:bodyPr wrap="none" anchor="ctr">
            <a:spAutoFit/>
          </a:bodyPr>
          <a:p>
            <a:pPr defTabSz="914400" eaLnBrk="1" hangingPunct="1">
              <a:tabLst>
                <a:tab pos="457200" algn="l"/>
              </a:tabLst>
            </a:pPr>
            <a:r>
              <a:rPr lang="en-US" altLang="zh-CN" sz="2800" dirty="0">
                <a:latin typeface="Times New Roman" panose="02020603050405020304" pitchFamily="18" charset="0"/>
              </a:rPr>
              <a:t>(3)   </a:t>
            </a:r>
            <a:r>
              <a:rPr lang="zh-CN" altLang="en-US" sz="2800" dirty="0">
                <a:latin typeface="Times New Roman" panose="02020603050405020304" pitchFamily="18" charset="0"/>
              </a:rPr>
              <a:t>刀头伸出不要过长，</a:t>
            </a:r>
            <a:endParaRPr lang="zh-CN" altLang="en-US" sz="2800" dirty="0">
              <a:latin typeface="Times New Roman" panose="02020603050405020304" pitchFamily="18" charset="0"/>
            </a:endParaRPr>
          </a:p>
          <a:p>
            <a:pPr defTabSz="914400" eaLnBrk="1" hangingPunct="1">
              <a:tabLst>
                <a:tab pos="457200" algn="l"/>
              </a:tabLst>
            </a:pPr>
            <a:r>
              <a:rPr lang="zh-CN" altLang="en-US" sz="2800" dirty="0">
                <a:latin typeface="Times New Roman" panose="02020603050405020304" pitchFamily="18" charset="0"/>
              </a:rPr>
              <a:t>一般为刀杆厚度的</a:t>
            </a:r>
            <a:r>
              <a:rPr lang="en-US" altLang="zh-CN" sz="2800" dirty="0">
                <a:latin typeface="Times New Roman" panose="02020603050405020304" pitchFamily="18" charset="0"/>
              </a:rPr>
              <a:t>1.5</a:t>
            </a:r>
            <a:r>
              <a:rPr lang="zh-CN" altLang="en-US" sz="2800" dirty="0">
                <a:latin typeface="Times New Roman" panose="02020603050405020304" pitchFamily="18" charset="0"/>
              </a:rPr>
              <a:t>倍</a:t>
            </a:r>
            <a:endParaRPr lang="zh-CN" altLang="en-US" sz="2800" dirty="0">
              <a:latin typeface="Times New Roman" panose="02020603050405020304" pitchFamily="18" charset="0"/>
            </a:endParaRPr>
          </a:p>
        </p:txBody>
      </p:sp>
      <p:sp>
        <p:nvSpPr>
          <p:cNvPr id="24592" name="Text Box 16"/>
          <p:cNvSpPr txBox="1"/>
          <p:nvPr/>
        </p:nvSpPr>
        <p:spPr>
          <a:xfrm>
            <a:off x="-457200" y="914400"/>
            <a:ext cx="6019800" cy="762000"/>
          </a:xfrm>
          <a:prstGeom prst="rect">
            <a:avLst/>
          </a:prstGeom>
          <a:noFill/>
          <a:ln w="9525">
            <a:noFill/>
          </a:ln>
        </p:spPr>
        <p:txBody>
          <a:bodyPr>
            <a:spAutoFit/>
          </a:bodyPr>
          <a:p>
            <a:pPr lvl="1" eaLnBrk="1" hangingPunct="1"/>
            <a:r>
              <a:rPr lang="en-US" altLang="zh-CN" sz="4400" dirty="0">
                <a:latin typeface="Times New Roman" panose="02020603050405020304" pitchFamily="18" charset="0"/>
              </a:rPr>
              <a:t>4</a:t>
            </a:r>
            <a:r>
              <a:rPr lang="zh-CN" altLang="en-US" sz="4400" dirty="0">
                <a:latin typeface="Times New Roman" panose="02020603050405020304" pitchFamily="18" charset="0"/>
              </a:rPr>
              <a:t>）螺纹车刀的安装</a:t>
            </a:r>
            <a:endParaRPr lang="zh-CN" altLang="en-US" sz="4400" dirty="0">
              <a:solidFill>
                <a:schemeClr val="bg1"/>
              </a:solidFill>
              <a:latin typeface="Times New Roman" panose="02020603050405020304" pitchFamily="18" charset="0"/>
            </a:endParaRPr>
          </a:p>
        </p:txBody>
      </p:sp>
      <p:sp>
        <p:nvSpPr>
          <p:cNvPr id="24593" name="Text Box 17"/>
          <p:cNvSpPr txBox="1"/>
          <p:nvPr/>
        </p:nvSpPr>
        <p:spPr>
          <a:xfrm>
            <a:off x="152400" y="1676400"/>
            <a:ext cx="8686800" cy="946150"/>
          </a:xfrm>
          <a:prstGeom prst="rect">
            <a:avLst/>
          </a:prstGeom>
          <a:noFill/>
          <a:ln w="9525">
            <a:noFill/>
          </a:ln>
        </p:spPr>
        <p:txBody>
          <a:bodyPr>
            <a:spAutoFit/>
          </a:bodyPr>
          <a:p>
            <a:pPr lvl="1" eaLnBrk="1" hangingPunct="1"/>
            <a:r>
              <a:rPr lang="zh-CN" altLang="en-US" sz="2800" dirty="0">
                <a:latin typeface="Times New Roman" panose="02020603050405020304" pitchFamily="18" charset="0"/>
              </a:rPr>
              <a:t>车削螺纹时为了保证牙型的正确，车刀安装时提出严格要求</a:t>
            </a:r>
            <a:endParaRPr lang="zh-CN" altLang="en-US" sz="2800" dirty="0">
              <a:latin typeface="Times New Roman" panose="02020603050405020304" pitchFamily="18" charset="0"/>
            </a:endParaRPr>
          </a:p>
        </p:txBody>
      </p:sp>
      <p:sp>
        <p:nvSpPr>
          <p:cNvPr id="24594" name="Text Box 18"/>
          <p:cNvSpPr txBox="1"/>
          <p:nvPr/>
        </p:nvSpPr>
        <p:spPr>
          <a:xfrm>
            <a:off x="228600" y="2590800"/>
            <a:ext cx="8077200" cy="519113"/>
          </a:xfrm>
          <a:prstGeom prst="rect">
            <a:avLst/>
          </a:prstGeom>
          <a:noFill/>
          <a:ln w="9525">
            <a:noFill/>
          </a:ln>
        </p:spPr>
        <p:txBody>
          <a:bodyPr>
            <a:spAutoFit/>
          </a:bodyPr>
          <a:p>
            <a:pPr lvl="1" eaLnBrk="1" hangingPunct="1"/>
            <a:r>
              <a:rPr lang="en-US" altLang="zh-CN" sz="2800" dirty="0">
                <a:solidFill>
                  <a:schemeClr val="bg1"/>
                </a:solidFill>
                <a:latin typeface="Times New Roman" panose="02020603050405020304" pitchFamily="18" charset="0"/>
              </a:rPr>
              <a:t> </a:t>
            </a:r>
            <a:r>
              <a:rPr lang="en-US" altLang="zh-CN" sz="2800" dirty="0">
                <a:latin typeface="Times New Roman" panose="02020603050405020304" pitchFamily="18" charset="0"/>
              </a:rPr>
              <a:t>(1)  </a:t>
            </a:r>
            <a:r>
              <a:rPr lang="zh-CN" altLang="en-US" sz="2800" dirty="0">
                <a:latin typeface="Times New Roman" panose="02020603050405020304" pitchFamily="18" charset="0"/>
              </a:rPr>
              <a:t>装刀时刀尖高度必须对准工件的旋转中心</a:t>
            </a:r>
            <a:endParaRPr lang="zh-CN" altLang="en-US" sz="2800" dirty="0">
              <a:solidFill>
                <a:schemeClr val="bg1"/>
              </a:solidFill>
              <a:latin typeface="Times New Roman" panose="02020603050405020304" pitchFamily="18" charset="0"/>
            </a:endParaRPr>
          </a:p>
        </p:txBody>
      </p:sp>
      <p:pic>
        <p:nvPicPr>
          <p:cNvPr id="4" name="内容占位符 3" descr="图片1"/>
          <p:cNvPicPr>
            <a:picLocks noChangeAspect="1"/>
          </p:cNvPicPr>
          <p:nvPr>
            <p:ph idx="1"/>
          </p:nvPr>
        </p:nvPicPr>
        <p:blipFill>
          <a:blip r:embed="rId12"/>
          <a:stretch>
            <a:fillRect/>
          </a:stretch>
        </p:blipFill>
        <p:spPr>
          <a:xfrm>
            <a:off x="8229600" y="762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92"/>
                                        </p:tgtEl>
                                        <p:attrNameLst>
                                          <p:attrName>style.visibility</p:attrName>
                                        </p:attrNameLst>
                                      </p:cBhvr>
                                      <p:to>
                                        <p:strVal val="visible"/>
                                      </p:to>
                                    </p:set>
                                    <p:animEffect transition="in" filter="blinds(horizontal)">
                                      <p:cBhvr>
                                        <p:cTn id="7" dur="500"/>
                                        <p:tgtEl>
                                          <p:spTgt spid="24592"/>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grpId="0" nodeType="clickEffect">
                                  <p:stCondLst>
                                    <p:cond delay="0"/>
                                  </p:stCondLst>
                                  <p:childTnLst>
                                    <p:set>
                                      <p:cBhvr>
                                        <p:cTn id="11" dur="1" fill="hold">
                                          <p:stCondLst>
                                            <p:cond delay="0"/>
                                          </p:stCondLst>
                                        </p:cTn>
                                        <p:tgtEl>
                                          <p:spTgt spid="24593"/>
                                        </p:tgtEl>
                                        <p:attrNameLst>
                                          <p:attrName>style.visibility</p:attrName>
                                        </p:attrNameLst>
                                      </p:cBhvr>
                                      <p:to>
                                        <p:strVal val="visible"/>
                                      </p:to>
                                    </p:set>
                                    <p:animEffect transition="in" filter="fade">
                                      <p:cBhvr>
                                        <p:cTn id="12" dur="770" decel="100000"/>
                                        <p:tgtEl>
                                          <p:spTgt spid="24593"/>
                                        </p:tgtEl>
                                      </p:cBhvr>
                                    </p:animEffect>
                                    <p:animScale>
                                      <p:cBhvr>
                                        <p:cTn id="13" dur="770" decel="100000"/>
                                        <p:tgtEl>
                                          <p:spTgt spid="24593"/>
                                        </p:tgtEl>
                                      </p:cBhvr>
                                      <p:from x="10000" y="10000"/>
                                      <p:to x="200000" y="450000"/>
                                    </p:animScale>
                                    <p:animScale>
                                      <p:cBhvr>
                                        <p:cTn id="14" dur="1230" accel="100000" fill="hold">
                                          <p:stCondLst>
                                            <p:cond delay="770"/>
                                          </p:stCondLst>
                                        </p:cTn>
                                        <p:tgtEl>
                                          <p:spTgt spid="24593"/>
                                        </p:tgtEl>
                                      </p:cBhvr>
                                      <p:from x="200000" y="450000"/>
                                      <p:to x="100000" y="100000"/>
                                    </p:animScale>
                                    <p:set>
                                      <p:cBhvr>
                                        <p:cTn id="15" dur="770" fill="hold"/>
                                        <p:tgtEl>
                                          <p:spTgt spid="24593"/>
                                        </p:tgtEl>
                                        <p:attrNameLst>
                                          <p:attrName>ppt_x</p:attrName>
                                        </p:attrNameLst>
                                      </p:cBhvr>
                                      <p:to>
                                        <p:strVal val="(0.5)"/>
                                      </p:to>
                                    </p:set>
                                    <p:anim from="(0.5)" to="(#ppt_x)" calcmode="lin" valueType="num">
                                      <p:cBhvr>
                                        <p:cTn id="16" dur="1230" accel="100000" fill="hold">
                                          <p:stCondLst>
                                            <p:cond delay="770"/>
                                          </p:stCondLst>
                                        </p:cTn>
                                        <p:tgtEl>
                                          <p:spTgt spid="24593"/>
                                        </p:tgtEl>
                                        <p:attrNameLst>
                                          <p:attrName>ppt_x</p:attrName>
                                        </p:attrNameLst>
                                      </p:cBhvr>
                                    </p:anim>
                                    <p:set>
                                      <p:cBhvr>
                                        <p:cTn id="17" dur="770" fill="hold"/>
                                        <p:tgtEl>
                                          <p:spTgt spid="24593"/>
                                        </p:tgtEl>
                                        <p:attrNameLst>
                                          <p:attrName>ppt_y</p:attrName>
                                        </p:attrNameLst>
                                      </p:cBhvr>
                                      <p:to>
                                        <p:strVal val="(#ppt_y+0.4)"/>
                                      </p:to>
                                    </p:set>
                                    <p:anim from="(#ppt_y+0.4)" to="(#ppt_y)" calcmode="lin" valueType="num">
                                      <p:cBhvr>
                                        <p:cTn id="18" dur="1230" accel="100000" fill="hold">
                                          <p:stCondLst>
                                            <p:cond delay="770"/>
                                          </p:stCondLst>
                                        </p:cTn>
                                        <p:tgtEl>
                                          <p:spTgt spid="24593"/>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25" presetClass="entr" presetSubtype="0" fill="hold" grpId="0" nodeType="clickEffect">
                                  <p:stCondLst>
                                    <p:cond delay="0"/>
                                  </p:stCondLst>
                                  <p:childTnLst>
                                    <p:set>
                                      <p:cBhvr>
                                        <p:cTn id="22" dur="1" fill="hold">
                                          <p:stCondLst>
                                            <p:cond delay="0"/>
                                          </p:stCondLst>
                                        </p:cTn>
                                        <p:tgtEl>
                                          <p:spTgt spid="24594"/>
                                        </p:tgtEl>
                                        <p:attrNameLst>
                                          <p:attrName>style.visibility</p:attrName>
                                        </p:attrNameLst>
                                      </p:cBhvr>
                                      <p:to>
                                        <p:strVal val="visible"/>
                                      </p:to>
                                    </p:set>
                                    <p:anim calcmode="lin" valueType="num">
                                      <p:cBhvr>
                                        <p:cTn id="23" dur="500" decel="50000" fill="hold">
                                          <p:stCondLst>
                                            <p:cond delay="0"/>
                                          </p:stCondLst>
                                        </p:cTn>
                                        <p:tgtEl>
                                          <p:spTgt spid="24594"/>
                                        </p:tgtEl>
                                        <p:attrNameLst>
                                          <p:attrName>style.rotation</p:attrName>
                                        </p:attrNameLst>
                                      </p:cBhvr>
                                      <p:tavLst>
                                        <p:tav tm="0">
                                          <p:val>
                                            <p:fltVal val="-90.000000"/>
                                          </p:val>
                                        </p:tav>
                                        <p:tav tm="100000">
                                          <p:val>
                                            <p:fltVal val="0.000000"/>
                                          </p:val>
                                        </p:tav>
                                      </p:tavLst>
                                    </p:anim>
                                    <p:anim calcmode="lin" valueType="num">
                                      <p:cBhvr>
                                        <p:cTn id="24" dur="500" decel="50000" fill="hold">
                                          <p:stCondLst>
                                            <p:cond delay="0"/>
                                          </p:stCondLst>
                                        </p:cTn>
                                        <p:tgtEl>
                                          <p:spTgt spid="24594"/>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4594"/>
                                        </p:tgtEl>
                                        <p:attrNameLst>
                                          <p:attrName>ppt_w</p:attrName>
                                        </p:attrNameLst>
                                      </p:cBhvr>
                                      <p:tavLst>
                                        <p:tav tm="0">
                                          <p:val>
                                            <p:strVal val="#ppt_w*.05"/>
                                          </p:val>
                                        </p:tav>
                                        <p:tav tm="100000">
                                          <p:val>
                                            <p:strVal val="#ppt_w"/>
                                          </p:val>
                                        </p:tav>
                                      </p:tavLst>
                                    </p:anim>
                                    <p:anim calcmode="lin" valueType="num">
                                      <p:cBhvr>
                                        <p:cTn id="26" dur="1000" fill="hold"/>
                                        <p:tgtEl>
                                          <p:spTgt spid="24594"/>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4594"/>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4594"/>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4594"/>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4594"/>
                                        </p:tgtEl>
                                      </p:cBhvr>
                                    </p:animEffect>
                                  </p:childTnLst>
                                </p:cTn>
                              </p:par>
                            </p:childTnLst>
                          </p:cTn>
                        </p:par>
                      </p:childTnLst>
                    </p:cTn>
                  </p:par>
                  <p:par>
                    <p:cTn id="31" fill="hold">
                      <p:stCondLst>
                        <p:cond delay="indefinite"/>
                      </p:stCondLst>
                      <p:childTnLst>
                        <p:par>
                          <p:cTn id="32" fill="hold">
                            <p:stCondLst>
                              <p:cond delay="0"/>
                            </p:stCondLst>
                            <p:childTnLst>
                              <p:par>
                                <p:cTn id="33" presetID="34" presetClass="entr" presetSubtype="0" fill="hold" grpId="0" nodeType="clickEffect">
                                  <p:stCondLst>
                                    <p:cond delay="0"/>
                                  </p:stCondLst>
                                  <p:childTnLst>
                                    <p:set>
                                      <p:cBhvr>
                                        <p:cTn id="34" dur="1" fill="hold">
                                          <p:stCondLst>
                                            <p:cond delay="0"/>
                                          </p:stCondLst>
                                        </p:cTn>
                                        <p:tgtEl>
                                          <p:spTgt spid="24587"/>
                                        </p:tgtEl>
                                        <p:attrNameLst>
                                          <p:attrName>style.visibility</p:attrName>
                                        </p:attrNameLst>
                                      </p:cBhvr>
                                      <p:to>
                                        <p:strVal val="visible"/>
                                      </p:to>
                                    </p:set>
                                    <p:anim from="(-#ppt_w/2)" to="(#ppt_x)" calcmode="lin" valueType="num">
                                      <p:cBhvr>
                                        <p:cTn id="35" dur="600" fill="hold">
                                          <p:stCondLst>
                                            <p:cond delay="0"/>
                                          </p:stCondLst>
                                        </p:cTn>
                                        <p:tgtEl>
                                          <p:spTgt spid="24587"/>
                                        </p:tgtEl>
                                        <p:attrNameLst>
                                          <p:attrName>ppt_x</p:attrName>
                                        </p:attrNameLst>
                                      </p:cBhvr>
                                    </p:anim>
                                    <p:anim from="0" to="-1.0" calcmode="lin" valueType="num">
                                      <p:cBhvr>
                                        <p:cTn id="36" dur="200" decel="50000" autoRev="1" fill="hold">
                                          <p:stCondLst>
                                            <p:cond delay="600"/>
                                          </p:stCondLst>
                                        </p:cTn>
                                        <p:tgtEl>
                                          <p:spTgt spid="24587"/>
                                        </p:tgtEl>
                                        <p:attrNameLst>
                                          <p:attrName>xshear</p:attrName>
                                        </p:attrNameLst>
                                      </p:cBhvr>
                                    </p:anim>
                                    <p:animScale>
                                      <p:cBhvr>
                                        <p:cTn id="37" dur="200" decel="100000" autoRev="1" fill="hold">
                                          <p:stCondLst>
                                            <p:cond delay="600"/>
                                          </p:stCondLst>
                                        </p:cTn>
                                        <p:tgtEl>
                                          <p:spTgt spid="24587"/>
                                        </p:tgtEl>
                                      </p:cBhvr>
                                      <p:from x="100000" y="100000"/>
                                      <p:to x="80000" y="100000"/>
                                    </p:animScale>
                                    <p:anim by="(#ppt_h/3+#ppt_w*0.1)" calcmode="lin" valueType="num">
                                      <p:cBhvr additive="sum">
                                        <p:cTn id="38" dur="200" decel="100000" autoRev="1" fill="hold">
                                          <p:stCondLst>
                                            <p:cond delay="600"/>
                                          </p:stCondLst>
                                        </p:cTn>
                                        <p:tgtEl>
                                          <p:spTgt spid="24587"/>
                                        </p:tgtEl>
                                        <p:attrNameLst>
                                          <p:attrName>ppt_x</p:attrName>
                                        </p:attrNameLst>
                                      </p:cBhvr>
                                    </p:anim>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4591"/>
                                        </p:tgtEl>
                                        <p:attrNameLst>
                                          <p:attrName>style.visibility</p:attrName>
                                        </p:attrNameLst>
                                      </p:cBhvr>
                                      <p:to>
                                        <p:strVal val="visible"/>
                                      </p:to>
                                    </p:set>
                                    <p:animEffect transition="in" filter="slide(fromBottom)">
                                      <p:cBhvr>
                                        <p:cTn id="43" dur="500"/>
                                        <p:tgtEl>
                                          <p:spTgt spid="24591"/>
                                        </p:tgtEl>
                                      </p:cBhvr>
                                    </p:animEffect>
                                  </p:childTnLst>
                                </p:cTn>
                              </p:par>
                            </p:childTnLst>
                          </p:cTn>
                        </p:par>
                      </p:childTnLst>
                    </p:cTn>
                  </p:par>
                  <p:par>
                    <p:cTn id="44" fill="hold">
                      <p:stCondLst>
                        <p:cond delay="indefinite"/>
                      </p:stCondLst>
                      <p:childTnLst>
                        <p:par>
                          <p:cTn id="45" fill="hold">
                            <p:stCondLst>
                              <p:cond delay="0"/>
                            </p:stCondLst>
                            <p:childTnLst>
                              <p:par>
                                <p:cTn id="46" presetID="30" presetClass="entr" presetSubtype="0" fill="hold" nodeType="clickEffect">
                                  <p:stCondLst>
                                    <p:cond delay="0"/>
                                  </p:stCondLst>
                                  <p:childTnLst>
                                    <p:set>
                                      <p:cBhvr>
                                        <p:cTn id="47" dur="1" fill="hold">
                                          <p:stCondLst>
                                            <p:cond delay="0"/>
                                          </p:stCondLst>
                                        </p:cTn>
                                        <p:tgtEl>
                                          <p:spTgt spid="24590"/>
                                        </p:tgtEl>
                                        <p:attrNameLst>
                                          <p:attrName>style.visibility</p:attrName>
                                        </p:attrNameLst>
                                      </p:cBhvr>
                                      <p:to>
                                        <p:strVal val="visible"/>
                                      </p:to>
                                    </p:set>
                                    <p:animEffect transition="in" filter="fade">
                                      <p:cBhvr>
                                        <p:cTn id="48" dur="800" decel="100000"/>
                                        <p:tgtEl>
                                          <p:spTgt spid="24590"/>
                                        </p:tgtEl>
                                      </p:cBhvr>
                                    </p:animEffect>
                                    <p:anim calcmode="lin" valueType="num">
                                      <p:cBhvr>
                                        <p:cTn id="49" dur="800" decel="100000" fill="hold"/>
                                        <p:tgtEl>
                                          <p:spTgt spid="24590"/>
                                        </p:tgtEl>
                                        <p:attrNameLst>
                                          <p:attrName>style.rotation</p:attrName>
                                        </p:attrNameLst>
                                      </p:cBhvr>
                                      <p:tavLst>
                                        <p:tav tm="0">
                                          <p:val>
                                            <p:fltVal val="-90.000000"/>
                                          </p:val>
                                        </p:tav>
                                        <p:tav tm="100000">
                                          <p:val>
                                            <p:fltVal val="0.000000"/>
                                          </p:val>
                                        </p:tav>
                                      </p:tavLst>
                                    </p:anim>
                                    <p:anim calcmode="lin" valueType="num">
                                      <p:cBhvr>
                                        <p:cTn id="50" dur="800" decel="100000" fill="hold"/>
                                        <p:tgtEl>
                                          <p:spTgt spid="24590"/>
                                        </p:tgtEl>
                                        <p:attrNameLst>
                                          <p:attrName>ppt_x</p:attrName>
                                        </p:attrNameLst>
                                      </p:cBhvr>
                                      <p:tavLst>
                                        <p:tav tm="0">
                                          <p:val>
                                            <p:strVal val="#ppt_x+0.4"/>
                                          </p:val>
                                        </p:tav>
                                        <p:tav tm="100000">
                                          <p:val>
                                            <p:strVal val="#ppt_x-0.05"/>
                                          </p:val>
                                        </p:tav>
                                      </p:tavLst>
                                    </p:anim>
                                    <p:anim calcmode="lin" valueType="num">
                                      <p:cBhvr>
                                        <p:cTn id="51" dur="800" decel="100000" fill="hold"/>
                                        <p:tgtEl>
                                          <p:spTgt spid="24590"/>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24590"/>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2459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p:bldP spid="24591" grpId="0"/>
      <p:bldP spid="24592" grpId="0"/>
      <p:bldP spid="24593" grpId="0"/>
      <p:bldP spid="2459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5474"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05475"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05476" name="Text Box 4"/>
          <p:cNvSpPr txBox="1"/>
          <p:nvPr/>
        </p:nvSpPr>
        <p:spPr>
          <a:xfrm>
            <a:off x="0" y="0"/>
            <a:ext cx="30480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机床调整 </a:t>
            </a:r>
            <a:endParaRPr lang="zh-CN" altLang="en-US" sz="4400" dirty="0">
              <a:solidFill>
                <a:schemeClr val="bg1"/>
              </a:solidFill>
              <a:latin typeface="Times New Roman" panose="02020603050405020304" pitchFamily="18" charset="0"/>
            </a:endParaRPr>
          </a:p>
        </p:txBody>
      </p:sp>
      <p:sp>
        <p:nvSpPr>
          <p:cNvPr id="25605" name="Rectangle 5"/>
          <p:cNvSpPr/>
          <p:nvPr/>
        </p:nvSpPr>
        <p:spPr>
          <a:xfrm>
            <a:off x="-381000" y="4068763"/>
            <a:ext cx="8991600" cy="1431925"/>
          </a:xfrm>
          <a:prstGeom prst="rect">
            <a:avLst/>
          </a:prstGeom>
          <a:noFill/>
          <a:ln w="9525">
            <a:noFill/>
          </a:ln>
        </p:spPr>
        <p:txBody>
          <a:bodyPr anchor="ctr">
            <a:spAutoFit/>
          </a:bodyPr>
          <a:p>
            <a:pPr marL="1371600" lvl="2" indent="-457200" eaLnBrk="1" hangingPunct="1"/>
            <a:r>
              <a:rPr lang="en-US" altLang="zh-CN" sz="4000" dirty="0">
                <a:latin typeface="Times New Roman" panose="02020603050405020304" pitchFamily="18" charset="0"/>
              </a:rPr>
              <a:t> </a:t>
            </a:r>
            <a:r>
              <a:rPr lang="en-US" altLang="zh-CN" sz="4400" dirty="0">
                <a:latin typeface="Times New Roman" panose="02020603050405020304" pitchFamily="18" charset="0"/>
              </a:rPr>
              <a:t>(2)  </a:t>
            </a:r>
            <a:r>
              <a:rPr lang="zh-CN" altLang="en-US" sz="4400" dirty="0">
                <a:latin typeface="Times New Roman" panose="02020603050405020304" pitchFamily="18" charset="0"/>
              </a:rPr>
              <a:t>车削螺纹时，小拖板不能太松，中拖板进退刀要自如。</a:t>
            </a:r>
            <a:r>
              <a:rPr lang="zh-CN" altLang="en-US" sz="4000" dirty="0">
                <a:latin typeface="Times New Roman" panose="02020603050405020304" pitchFamily="18" charset="0"/>
              </a:rPr>
              <a:t> </a:t>
            </a:r>
            <a:endParaRPr lang="zh-CN" altLang="en-US" sz="4000" dirty="0">
              <a:latin typeface="Times New Roman" panose="02020603050405020304" pitchFamily="18" charset="0"/>
            </a:endParaRPr>
          </a:p>
        </p:txBody>
      </p:sp>
      <p:sp>
        <p:nvSpPr>
          <p:cNvPr id="25606" name="Text Box 6"/>
          <p:cNvSpPr txBox="1"/>
          <p:nvPr/>
        </p:nvSpPr>
        <p:spPr>
          <a:xfrm>
            <a:off x="838200" y="1066800"/>
            <a:ext cx="6248400" cy="914400"/>
          </a:xfrm>
          <a:prstGeom prst="rect">
            <a:avLst/>
          </a:prstGeom>
          <a:noFill/>
          <a:ln w="9525">
            <a:noFill/>
          </a:ln>
        </p:spPr>
        <p:txBody>
          <a:bodyPr>
            <a:spAutoFit/>
          </a:bodyPr>
          <a:p>
            <a:pPr lvl="2" algn="ctr" eaLnBrk="1" hangingPunct="1"/>
            <a:r>
              <a:rPr lang="zh-CN" altLang="en-US" sz="5400" b="1" dirty="0">
                <a:latin typeface="Times New Roman" panose="02020603050405020304" pitchFamily="18" charset="0"/>
              </a:rPr>
              <a:t>机床调整</a:t>
            </a:r>
            <a:r>
              <a:rPr lang="zh-CN" altLang="en-US" sz="4400" dirty="0">
                <a:latin typeface="Times New Roman" panose="02020603050405020304" pitchFamily="18" charset="0"/>
              </a:rPr>
              <a:t> </a:t>
            </a:r>
            <a:endParaRPr lang="zh-CN" altLang="en-US" sz="4400" dirty="0">
              <a:solidFill>
                <a:schemeClr val="bg1"/>
              </a:solidFill>
              <a:latin typeface="Times New Roman" panose="02020603050405020304" pitchFamily="18" charset="0"/>
            </a:endParaRPr>
          </a:p>
        </p:txBody>
      </p:sp>
      <p:sp>
        <p:nvSpPr>
          <p:cNvPr id="25607" name="Text Box 7"/>
          <p:cNvSpPr txBox="1"/>
          <p:nvPr/>
        </p:nvSpPr>
        <p:spPr>
          <a:xfrm>
            <a:off x="-381000" y="2362200"/>
            <a:ext cx="8458200" cy="1431925"/>
          </a:xfrm>
          <a:prstGeom prst="rect">
            <a:avLst/>
          </a:prstGeom>
          <a:noFill/>
          <a:ln w="9525">
            <a:noFill/>
          </a:ln>
        </p:spPr>
        <p:txBody>
          <a:bodyPr>
            <a:spAutoFit/>
          </a:bodyPr>
          <a:p>
            <a:pPr lvl="2" eaLnBrk="1" hangingPunct="1"/>
            <a:r>
              <a:rPr lang="en-US" altLang="zh-CN" sz="4400" dirty="0">
                <a:solidFill>
                  <a:schemeClr val="bg1"/>
                </a:solidFill>
                <a:latin typeface="Times New Roman" panose="02020603050405020304" pitchFamily="18" charset="0"/>
              </a:rPr>
              <a:t> </a:t>
            </a:r>
            <a:r>
              <a:rPr lang="en-US" altLang="zh-CN" sz="4400" dirty="0">
                <a:latin typeface="Times New Roman" panose="02020603050405020304" pitchFamily="18" charset="0"/>
              </a:rPr>
              <a:t>(1)  </a:t>
            </a:r>
            <a:r>
              <a:rPr lang="zh-CN" altLang="en-US" sz="4400" dirty="0">
                <a:latin typeface="Times New Roman" panose="02020603050405020304" pitchFamily="18" charset="0"/>
              </a:rPr>
              <a:t>车削螺纹时，要按螺距的大小调整进给箱位置。</a:t>
            </a:r>
            <a:endParaRPr lang="zh-CN" altLang="en-US" sz="4400" dirty="0">
              <a:solidFill>
                <a:schemeClr val="bg1"/>
              </a:solidFill>
              <a:latin typeface="Times New Roman" panose="02020603050405020304" pitchFamily="18" charset="0"/>
            </a:endParaRPr>
          </a:p>
        </p:txBody>
      </p:sp>
      <p:pic>
        <p:nvPicPr>
          <p:cNvPr id="105480" name="Picture 8" descr="后退">
            <a:hlinkClick r:id="" action="ppaction://hlinkshowjump?jump=first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05481" name="Picture 9"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05482" name="Picture 10"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05483" name="Picture 11"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05484" name="Picture 12"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05485" name="Picture 13"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0"/>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fade">
                                      <p:cBhvr>
                                        <p:cTn id="7" dur="800" decel="100000"/>
                                        <p:tgtEl>
                                          <p:spTgt spid="25606"/>
                                        </p:tgtEl>
                                      </p:cBhvr>
                                    </p:animEffect>
                                    <p:anim calcmode="lin" valueType="num">
                                      <p:cBhvr>
                                        <p:cTn id="8" dur="800" decel="100000" fill="hold"/>
                                        <p:tgtEl>
                                          <p:spTgt spid="25606"/>
                                        </p:tgtEl>
                                        <p:attrNameLst>
                                          <p:attrName>style.rotation</p:attrName>
                                        </p:attrNameLst>
                                      </p:cBhvr>
                                      <p:tavLst>
                                        <p:tav tm="0">
                                          <p:val>
                                            <p:fltVal val="-90.000000"/>
                                          </p:val>
                                        </p:tav>
                                        <p:tav tm="100000">
                                          <p:val>
                                            <p:fltVal val="0.000000"/>
                                          </p:val>
                                        </p:tav>
                                      </p:tavLst>
                                    </p:anim>
                                    <p:anim calcmode="lin" valueType="num">
                                      <p:cBhvr>
                                        <p:cTn id="9" dur="800" decel="100000" fill="hold"/>
                                        <p:tgtEl>
                                          <p:spTgt spid="25606"/>
                                        </p:tgtEl>
                                        <p:attrNameLst>
                                          <p:attrName>ppt_x</p:attrName>
                                        </p:attrNameLst>
                                      </p:cBhvr>
                                      <p:tavLst>
                                        <p:tav tm="0">
                                          <p:val>
                                            <p:strVal val="#ppt_x+0.4"/>
                                          </p:val>
                                        </p:tav>
                                        <p:tav tm="100000">
                                          <p:val>
                                            <p:strVal val="#ppt_x-0.05"/>
                                          </p:val>
                                        </p:tav>
                                      </p:tavLst>
                                    </p:anim>
                                    <p:anim calcmode="lin" valueType="num">
                                      <p:cBhvr>
                                        <p:cTn id="10" dur="800" decel="100000" fill="hold"/>
                                        <p:tgtEl>
                                          <p:spTgt spid="2560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560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560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5607"/>
                                        </p:tgtEl>
                                        <p:attrNameLst>
                                          <p:attrName>style.visibility</p:attrName>
                                        </p:attrNameLst>
                                      </p:cBhvr>
                                      <p:to>
                                        <p:strVal val="visible"/>
                                      </p:to>
                                    </p:set>
                                    <p:animEffect transition="in" filter="slide(fromBottom)">
                                      <p:cBhvr>
                                        <p:cTn id="17" dur="500"/>
                                        <p:tgtEl>
                                          <p:spTgt spid="2560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5605"/>
                                        </p:tgtEl>
                                        <p:attrNameLst>
                                          <p:attrName>style.visibility</p:attrName>
                                        </p:attrNameLst>
                                      </p:cBhvr>
                                      <p:to>
                                        <p:strVal val="visible"/>
                                      </p:to>
                                    </p:set>
                                    <p:animEffect transition="in" filter="slide(fromBottom)">
                                      <p:cBhvr>
                                        <p:cTn id="22" dur="5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06" grpId="0"/>
      <p:bldP spid="2560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2"/>
          <p:cNvSpPr>
            <a:spLocks noGrp="1" noChangeArrowheads="1"/>
          </p:cNvSpPr>
          <p:nvPr>
            <p:ph idx="1"/>
          </p:nvPr>
        </p:nvSpPr>
        <p:spPr>
          <a:xfrm>
            <a:off x="685800" y="4800600"/>
            <a:ext cx="7772400" cy="1219200"/>
          </a:xfrm>
        </p:spPr>
        <p:txBody>
          <a:bodyPr vert="horz" wrap="square" lIns="91440" tIns="45720" rIns="91440" bIns="45720" numCol="1" anchor="t" anchorCtr="0" compatLnSpc="1"/>
          <a:lstStyle/>
          <a:p>
            <a:pPr marL="609600" marR="0" lvl="0" indent="-6096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最常用的方法为低速、左右切削法、正反转车螺纹。</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06499"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06500" name="Text Box 4"/>
          <p:cNvSpPr txBox="1"/>
          <p:nvPr/>
        </p:nvSpPr>
        <p:spPr>
          <a:xfrm>
            <a:off x="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pic>
        <p:nvPicPr>
          <p:cNvPr id="106501" name="Picture 5"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6502" name="Picture 6"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06503" name="Picture 7"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06504" name="Picture 8"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06505" name="Picture 9"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06506" name="Picture 10"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06507" name="Picture 11"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106508" name="Text Box 12"/>
          <p:cNvSpPr txBox="1"/>
          <p:nvPr/>
        </p:nvSpPr>
        <p:spPr>
          <a:xfrm>
            <a:off x="152400" y="0"/>
            <a:ext cx="3048000" cy="762000"/>
          </a:xfrm>
          <a:prstGeom prst="rect">
            <a:avLst/>
          </a:prstGeom>
          <a:noFill/>
          <a:ln w="9525">
            <a:noFill/>
          </a:ln>
        </p:spPr>
        <p:txBody>
          <a:bodyPr>
            <a:spAutoFit/>
          </a:bodyPr>
          <a:p>
            <a:pPr marL="457200" indent="-457200" eaLnBrk="1" hangingPunct="1"/>
            <a:r>
              <a:rPr lang="zh-CN" altLang="en-US" sz="4400" dirty="0">
                <a:solidFill>
                  <a:schemeClr val="bg1"/>
                </a:solidFill>
                <a:latin typeface="Times New Roman" panose="02020603050405020304" pitchFamily="18" charset="0"/>
              </a:rPr>
              <a:t>车削方法</a:t>
            </a:r>
            <a:endParaRPr lang="zh-CN" altLang="en-US" sz="4400" dirty="0">
              <a:solidFill>
                <a:schemeClr val="bg1"/>
              </a:solidFill>
              <a:latin typeface="Times New Roman" panose="02020603050405020304" pitchFamily="18" charset="0"/>
            </a:endParaRPr>
          </a:p>
        </p:txBody>
      </p:sp>
      <p:pic>
        <p:nvPicPr>
          <p:cNvPr id="106509" name="Picture 13" descr="Npu"/>
          <p:cNvPicPr>
            <a:picLocks noChangeAspect="1"/>
          </p:cNvPicPr>
          <p:nvPr/>
        </p:nvPicPr>
        <p:blipFill>
          <a:blip r:embed="rId10"/>
          <a:stretch>
            <a:fillRect/>
          </a:stretch>
        </p:blipFill>
        <p:spPr>
          <a:xfrm>
            <a:off x="6553200" y="1371600"/>
            <a:ext cx="1828800" cy="1905000"/>
          </a:xfrm>
          <a:prstGeom prst="rect">
            <a:avLst/>
          </a:prstGeom>
          <a:noFill/>
          <a:ln w="9525">
            <a:noFill/>
          </a:ln>
        </p:spPr>
      </p:pic>
      <p:sp>
        <p:nvSpPr>
          <p:cNvPr id="26638" name="Text Box 14"/>
          <p:cNvSpPr txBox="1">
            <a:spLocks noChangeArrowheads="1"/>
          </p:cNvSpPr>
          <p:nvPr/>
        </p:nvSpPr>
        <p:spPr bwMode="auto">
          <a:xfrm>
            <a:off x="457200" y="1143000"/>
            <a:ext cx="6324600" cy="531813"/>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a:t>
            </a: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）按退刀方式分为</a:t>
            </a:r>
            <a:endPar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6639" name="Text Box 15"/>
          <p:cNvSpPr txBox="1">
            <a:spLocks noChangeArrowheads="1"/>
          </p:cNvSpPr>
          <p:nvPr/>
        </p:nvSpPr>
        <p:spPr bwMode="auto">
          <a:xfrm>
            <a:off x="1295400" y="1828800"/>
            <a:ext cx="4876800" cy="519113"/>
          </a:xfrm>
          <a:prstGeom prst="rect">
            <a:avLst/>
          </a:prstGeom>
          <a:noFill/>
          <a:ln w="9525">
            <a:noFill/>
            <a:miter lim="800000"/>
          </a:ln>
          <a:effectLst/>
        </p:spPr>
        <p:txBody>
          <a:bodyPr>
            <a:spAutoFit/>
          </a:bodyPr>
          <a:lstStyle/>
          <a:p>
            <a:pPr marR="0" defTabSz="914400" eaLnBrk="1" hangingPunct="1">
              <a:buClrTx/>
              <a:buSzTx/>
              <a:buFontTx/>
              <a:defRPr/>
            </a:pP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）提开合螺母     </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）正反车</a:t>
            </a:r>
            <a:endParaRPr kumimoji="0" lang="zh-CN" altLang="en-US" sz="28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26640" name="Text Box 16"/>
          <p:cNvSpPr txBox="1">
            <a:spLocks noChangeArrowheads="1"/>
          </p:cNvSpPr>
          <p:nvPr/>
        </p:nvSpPr>
        <p:spPr bwMode="auto">
          <a:xfrm>
            <a:off x="457200" y="2438400"/>
            <a:ext cx="6096000" cy="641350"/>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a:t>
            </a: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）按车削速度分为</a:t>
            </a:r>
            <a:endPar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6641" name="Text Box 17"/>
          <p:cNvSpPr txBox="1">
            <a:spLocks noChangeArrowheads="1"/>
          </p:cNvSpPr>
          <p:nvPr/>
        </p:nvSpPr>
        <p:spPr bwMode="auto">
          <a:xfrm>
            <a:off x="1295400" y="3048000"/>
            <a:ext cx="4343400" cy="519113"/>
          </a:xfrm>
          <a:prstGeom prst="rect">
            <a:avLst/>
          </a:prstGeom>
          <a:noFill/>
          <a:ln w="9525">
            <a:noFill/>
            <a:miter lim="800000"/>
          </a:ln>
          <a:effectLst/>
        </p:spPr>
        <p:txBody>
          <a:bodyPr>
            <a:spAutoFit/>
          </a:bodyPr>
          <a:lstStyle/>
          <a:p>
            <a:pPr marR="0" defTabSz="914400" eaLnBrk="1" hangingPunct="1">
              <a:buClrTx/>
              <a:buSzTx/>
              <a:buFontTx/>
              <a:defRPr/>
            </a:pP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）低速    </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）高速</a:t>
            </a:r>
            <a:endParaRPr kumimoji="0" lang="zh-CN" altLang="en-US" sz="28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26642" name="Text Box 18"/>
          <p:cNvSpPr txBox="1">
            <a:spLocks noChangeArrowheads="1"/>
          </p:cNvSpPr>
          <p:nvPr/>
        </p:nvSpPr>
        <p:spPr bwMode="auto">
          <a:xfrm>
            <a:off x="457200" y="3505200"/>
            <a:ext cx="6324600" cy="641350"/>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3</a:t>
            </a:r>
            <a:r>
              <a:rPr kumimoji="0" lang="zh-CN" altLang="en-US" sz="36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）按进刀方式分为</a:t>
            </a:r>
            <a:endParaRPr kumimoji="0" lang="zh-CN" altLang="en-US" sz="3600" kern="1200" cap="none" spc="0" normalizeH="0" baseline="0" noProof="0">
              <a:solidFill>
                <a:schemeClr val="bg1"/>
              </a:solidFill>
              <a:latin typeface="Times New Roman" panose="02020603050405020304" pitchFamily="18" charset="0"/>
              <a:ea typeface="宋体" panose="02010600030101010101" pitchFamily="2" charset="-122"/>
              <a:cs typeface="+mn-cs"/>
            </a:endParaRPr>
          </a:p>
        </p:txBody>
      </p:sp>
      <p:sp>
        <p:nvSpPr>
          <p:cNvPr id="26643" name="Text Box 19"/>
          <p:cNvSpPr txBox="1">
            <a:spLocks noChangeArrowheads="1"/>
          </p:cNvSpPr>
          <p:nvPr/>
        </p:nvSpPr>
        <p:spPr bwMode="auto">
          <a:xfrm>
            <a:off x="304800" y="4191000"/>
            <a:ext cx="8153400" cy="519113"/>
          </a:xfrm>
          <a:prstGeom prst="rect">
            <a:avLst/>
          </a:prstGeom>
          <a:noFill/>
          <a:ln w="9525">
            <a:noFill/>
            <a:miter lim="800000"/>
          </a:ln>
          <a:effectLst/>
        </p:spPr>
        <p:txBody>
          <a:bodyPr>
            <a:spAutoFit/>
          </a:bodyPr>
          <a:lstStyle/>
          <a:p>
            <a:pPr marR="0" defTabSz="914400" eaLnBrk="1" hangingPunct="1">
              <a:buClrTx/>
              <a:buSzTx/>
              <a:buFontTx/>
              <a:defRPr/>
            </a:pP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1</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）直进法</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2</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）斜进法</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3</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）左右切削法</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nvPicPr>
        <p:blipFill>
          <a:blip r:embed="rId11"/>
          <a:stretch>
            <a:fillRect/>
          </a:stretch>
        </p:blipFill>
        <p:spPr>
          <a:xfrm>
            <a:off x="8229600" y="7620"/>
            <a:ext cx="914400" cy="754380"/>
          </a:xfrm>
          <a:prstGeom prst="rect">
            <a:avLst/>
          </a:prstGeom>
          <a:noFill/>
          <a:ln w="9525">
            <a:noFill/>
            <a:miter lim="800000"/>
            <a:headEnd/>
            <a:tailEnd/>
          </a:ln>
          <a:effec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WordArt 2"/>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rPr>
              <a:t>车削梯形螺纹</a:t>
            </a:r>
            <a:endPar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blinds(horizontal)">
                                      <p:cBhvr>
                                        <p:cTn id="7" dur="500"/>
                                        <p:tgtEl>
                                          <p:spTgt spid="107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854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08547"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0812"/>
            <a:ext cx="9144000" cy="1870075"/>
          </a:xfrm>
          <a:prstGeom prst="rect">
            <a:avLst/>
          </a:prstGeom>
          <a:noFill/>
          <a:ln w="9525">
            <a:noFill/>
          </a:ln>
        </p:spPr>
      </p:pic>
      <p:sp>
        <p:nvSpPr>
          <p:cNvPr id="108548"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08549" name="Text Box 5"/>
          <p:cNvSpPr txBox="1"/>
          <p:nvPr/>
        </p:nvSpPr>
        <p:spPr>
          <a:xfrm>
            <a:off x="3276600" y="-304800"/>
            <a:ext cx="3200400" cy="1098550"/>
          </a:xfrm>
          <a:prstGeom prst="rect">
            <a:avLst/>
          </a:prstGeom>
          <a:noFill/>
          <a:ln w="9525">
            <a:noFill/>
          </a:ln>
        </p:spPr>
        <p:txBody>
          <a:bodyPr>
            <a:spAutoFit/>
          </a:bodyPr>
          <a:p>
            <a:pPr eaLnBrk="1" hangingPunct="1"/>
            <a:r>
              <a:rPr lang="zh-CN" altLang="x-none" sz="6600" dirty="0">
                <a:solidFill>
                  <a:srgbClr val="EF1807"/>
                </a:solidFill>
                <a:latin typeface="Arial" panose="020B0604020202020204" pitchFamily="34" charset="0"/>
                <a:ea typeface="隶书" pitchFamily="49" charset="-122"/>
              </a:rPr>
              <a:t>目录</a:t>
            </a:r>
            <a:endParaRPr lang="zh-CN" altLang="x-none" sz="6600" dirty="0">
              <a:solidFill>
                <a:srgbClr val="EF1807"/>
              </a:solidFill>
              <a:latin typeface="Arial" panose="020B0604020202020204" pitchFamily="34" charset="0"/>
              <a:ea typeface="隶书" pitchFamily="49" charset="-122"/>
            </a:endParaRPr>
          </a:p>
        </p:txBody>
      </p:sp>
      <p:sp>
        <p:nvSpPr>
          <p:cNvPr id="28678" name="Rectangle 6"/>
          <p:cNvSpPr>
            <a:spLocks noChangeArrowheads="1"/>
          </p:cNvSpPr>
          <p:nvPr/>
        </p:nvSpPr>
        <p:spPr bwMode="auto">
          <a:xfrm>
            <a:off x="1295400" y="1066800"/>
            <a:ext cx="5410200" cy="8382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en-US" altLang="zh-CN" sz="4000" b="1" i="0" u="none" strike="noStrike" kern="1200" cap="none" spc="0" normalizeH="0" baseline="0" noProof="0">
                <a:ln>
                  <a:noFill/>
                </a:ln>
                <a:solidFill>
                  <a:srgbClr val="080808"/>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r>
              <a:rPr kumimoji="0" lang="zh-CN" sz="4000" b="1" i="0" u="none" strike="noStrike" kern="1200" cap="none" spc="0" normalizeH="0" baseline="0" noProof="0">
                <a:ln>
                  <a:noFill/>
                </a:ln>
                <a:solidFill>
                  <a:srgbClr val="080808"/>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梯形螺纹车刀相关知识 </a:t>
            </a:r>
            <a:endParaRPr kumimoji="0" lang="zh-CN" sz="32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108551"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108552"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108553"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108554"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28683" name="Rectangle 11">
            <a:hlinkClick r:id="rId7" action="ppaction://hlinksldjump"/>
          </p:cNvPr>
          <p:cNvSpPr>
            <a:spLocks noChangeArrowheads="1"/>
          </p:cNvSpPr>
          <p:nvPr/>
        </p:nvSpPr>
        <p:spPr bwMode="auto">
          <a:xfrm rot="3419336">
            <a:off x="912813" y="2058988"/>
            <a:ext cx="320675" cy="317500"/>
          </a:xfrm>
          <a:prstGeom prst="rect">
            <a:avLst/>
          </a:prstGeom>
          <a:solidFill>
            <a:srgbClr val="E71707"/>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84" name="Rectangle 12">
            <a:hlinkClick r:id="rId8" action="ppaction://hlinksldjump"/>
          </p:cNvPr>
          <p:cNvSpPr>
            <a:spLocks noChangeArrowheads="1"/>
          </p:cNvSpPr>
          <p:nvPr/>
        </p:nvSpPr>
        <p:spPr bwMode="auto">
          <a:xfrm rot="3419336">
            <a:off x="917575" y="27400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85" name="Rectangle 13">
            <a:hlinkClick r:id="rId9" action="ppaction://hlinksldjump"/>
          </p:cNvPr>
          <p:cNvSpPr>
            <a:spLocks noChangeArrowheads="1"/>
          </p:cNvSpPr>
          <p:nvPr/>
        </p:nvSpPr>
        <p:spPr bwMode="auto">
          <a:xfrm rot="3419336">
            <a:off x="931069" y="1278731"/>
            <a:ext cx="304800" cy="338138"/>
          </a:xfrm>
          <a:prstGeom prst="rect">
            <a:avLst/>
          </a:prstGeom>
          <a:solidFill>
            <a:srgbClr val="0000FF"/>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86" name="Rectangle 14">
            <a:hlinkClick r:id="" action="ppaction://noaction"/>
          </p:cNvPr>
          <p:cNvSpPr>
            <a:spLocks noChangeArrowheads="1"/>
          </p:cNvSpPr>
          <p:nvPr/>
        </p:nvSpPr>
        <p:spPr bwMode="auto">
          <a:xfrm rot="3419336">
            <a:off x="828675" y="34385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87" name="Rectangle 15">
            <a:hlinkClick r:id="rId10" action="ppaction://hlinksldjump"/>
          </p:cNvPr>
          <p:cNvSpPr>
            <a:spLocks noChangeArrowheads="1"/>
          </p:cNvSpPr>
          <p:nvPr/>
        </p:nvSpPr>
        <p:spPr bwMode="auto">
          <a:xfrm rot="3419336">
            <a:off x="895350" y="4210050"/>
            <a:ext cx="365125" cy="327025"/>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08560" name="Picture 16" descr="Npu"/>
          <p:cNvPicPr>
            <a:picLocks noChangeAspect="1"/>
          </p:cNvPicPr>
          <p:nvPr/>
        </p:nvPicPr>
        <p:blipFill>
          <a:blip r:embed="rId11"/>
          <a:stretch>
            <a:fillRect/>
          </a:stretch>
        </p:blipFill>
        <p:spPr>
          <a:xfrm>
            <a:off x="6629400" y="4495800"/>
            <a:ext cx="1219200" cy="1066800"/>
          </a:xfrm>
          <a:prstGeom prst="rect">
            <a:avLst/>
          </a:prstGeom>
          <a:noFill/>
          <a:ln w="9525">
            <a:noFill/>
          </a:ln>
        </p:spPr>
      </p:pic>
      <p:sp>
        <p:nvSpPr>
          <p:cNvPr id="28689" name="Rectangle 17">
            <a:hlinkClick r:id="" action="ppaction://noaction"/>
          </p:cNvPr>
          <p:cNvSpPr>
            <a:spLocks noChangeArrowheads="1"/>
          </p:cNvSpPr>
          <p:nvPr/>
        </p:nvSpPr>
        <p:spPr bwMode="auto">
          <a:xfrm rot="3419336">
            <a:off x="819150" y="5048250"/>
            <a:ext cx="365125" cy="327025"/>
          </a:xfrm>
          <a:prstGeom prst="rect">
            <a:avLst/>
          </a:prstGeom>
          <a:solidFill>
            <a:srgbClr val="FFCC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90" name="Text Box 18"/>
          <p:cNvSpPr txBox="1">
            <a:spLocks noChangeArrowheads="1"/>
          </p:cNvSpPr>
          <p:nvPr/>
        </p:nvSpPr>
        <p:spPr bwMode="auto">
          <a:xfrm>
            <a:off x="1524000" y="4800600"/>
            <a:ext cx="2286000" cy="70167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课后练习</a:t>
            </a:r>
            <a:endParaRPr kumimoji="0" lang="zh-CN" altLang="en-US"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8691" name="Text Box 19"/>
          <p:cNvSpPr txBox="1">
            <a:spLocks noChangeArrowheads="1"/>
          </p:cNvSpPr>
          <p:nvPr/>
        </p:nvSpPr>
        <p:spPr bwMode="auto">
          <a:xfrm>
            <a:off x="1524000" y="4038600"/>
            <a:ext cx="2362200" cy="70167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注意事项 </a:t>
            </a:r>
            <a:endParaRPr kumimoji="0" lang="zh-CN" altLang="en-US"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8692" name="Text Box 20"/>
          <p:cNvSpPr txBox="1">
            <a:spLocks noChangeArrowheads="1"/>
          </p:cNvSpPr>
          <p:nvPr/>
        </p:nvSpPr>
        <p:spPr bwMode="auto">
          <a:xfrm>
            <a:off x="1447800" y="3276600"/>
            <a:ext cx="2286000" cy="70167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螺纹检验 </a:t>
            </a:r>
            <a:endParaRPr kumimoji="0" lang="zh-CN" altLang="en-US"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8693" name="Text Box 21"/>
          <p:cNvSpPr txBox="1">
            <a:spLocks noChangeArrowheads="1"/>
          </p:cNvSpPr>
          <p:nvPr/>
        </p:nvSpPr>
        <p:spPr bwMode="auto">
          <a:xfrm>
            <a:off x="1295400" y="2514600"/>
            <a:ext cx="5943600" cy="70167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en-US" alt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梯形螺纹车削方法与过程</a:t>
            </a:r>
            <a:endParaRPr kumimoji="0" lang="zh-CN" altLang="en-US"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8694" name="Text Box 22"/>
          <p:cNvSpPr txBox="1">
            <a:spLocks noChangeArrowheads="1"/>
          </p:cNvSpPr>
          <p:nvPr/>
        </p:nvSpPr>
        <p:spPr bwMode="auto">
          <a:xfrm>
            <a:off x="1066800" y="1828800"/>
            <a:ext cx="7391400" cy="701675"/>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en-US" alt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梯形螺纹标注含义及尺寸计算</a:t>
            </a:r>
            <a:endParaRPr kumimoji="0" lang="zh-CN" altLang="en-US" sz="4000" b="1" kern="1200" cap="none" spc="0" normalizeH="0" baseline="0" noProof="0">
              <a:solidFill>
                <a:srgbClr val="080808"/>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2"/>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8685"/>
                                        </p:tgtEl>
                                        <p:attrNameLst>
                                          <p:attrName>style.visibility</p:attrName>
                                        </p:attrNameLst>
                                      </p:cBhvr>
                                      <p:to>
                                        <p:strVal val="visible"/>
                                      </p:to>
                                    </p:set>
                                    <p:anim calcmode="lin" valueType="num">
                                      <p:cBhvr>
                                        <p:cTn id="7" dur="5000" fill="hold"/>
                                        <p:tgtEl>
                                          <p:spTgt spid="28685"/>
                                        </p:tgtEl>
                                        <p:attrNameLst>
                                          <p:attrName>ppt_w</p:attrName>
                                        </p:attrNameLst>
                                      </p:cBhvr>
                                      <p:tavLst>
                                        <p:tav tm="0" fmla="#ppt_w*sin(2.5*pi*$)">
                                          <p:val>
                                            <p:fltVal val="0.000000"/>
                                          </p:val>
                                        </p:tav>
                                        <p:tav tm="100000">
                                          <p:val>
                                            <p:fltVal val="1.000000"/>
                                          </p:val>
                                        </p:tav>
                                      </p:tavLst>
                                    </p:anim>
                                    <p:anim calcmode="lin" valueType="num">
                                      <p:cBhvr>
                                        <p:cTn id="8" dur="5000" fill="hold"/>
                                        <p:tgtEl>
                                          <p:spTgt spid="2868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28678">
                                            <p:txEl>
                                              <p:charRg st="0" end="13"/>
                                            </p:txEl>
                                          </p:spTgt>
                                        </p:tgtEl>
                                        <p:attrNameLst>
                                          <p:attrName>style.visibility</p:attrName>
                                        </p:attrNameLst>
                                      </p:cBhvr>
                                      <p:to>
                                        <p:strVal val="visible"/>
                                      </p:to>
                                    </p:set>
                                    <p:anim calcmode="lin" valueType="num">
                                      <p:cBhvr>
                                        <p:cTn id="13" dur="1000" fill="hold"/>
                                        <p:tgtEl>
                                          <p:spTgt spid="28678">
                                            <p:txEl>
                                              <p:charRg st="0" end="13"/>
                                            </p:txEl>
                                          </p:spTgt>
                                        </p:tgtEl>
                                        <p:attrNameLst>
                                          <p:attrName>ppt_x</p:attrName>
                                        </p:attrNameLst>
                                      </p:cBhvr>
                                      <p:tavLst>
                                        <p:tav tm="0">
                                          <p:val>
                                            <p:strVal val="#ppt_x-.2"/>
                                          </p:val>
                                        </p:tav>
                                        <p:tav tm="100000">
                                          <p:val>
                                            <p:strVal val="#ppt_x"/>
                                          </p:val>
                                        </p:tav>
                                      </p:tavLst>
                                    </p:anim>
                                    <p:anim calcmode="lin" valueType="num">
                                      <p:cBhvr>
                                        <p:cTn id="14" dur="1000" fill="hold"/>
                                        <p:tgtEl>
                                          <p:spTgt spid="28678">
                                            <p:txEl>
                                              <p:charRg st="0" end="13"/>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8678">
                                            <p:txEl>
                                              <p:charRg st="0" end="1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9" presetClass="entr" presetSubtype="10" fill="hold" grpId="0" nodeType="clickEffect">
                                  <p:stCondLst>
                                    <p:cond delay="0"/>
                                  </p:stCondLst>
                                  <p:childTnLst>
                                    <p:set>
                                      <p:cBhvr>
                                        <p:cTn id="19" dur="1" fill="hold">
                                          <p:stCondLst>
                                            <p:cond delay="0"/>
                                          </p:stCondLst>
                                        </p:cTn>
                                        <p:tgtEl>
                                          <p:spTgt spid="28683"/>
                                        </p:tgtEl>
                                        <p:attrNameLst>
                                          <p:attrName>style.visibility</p:attrName>
                                        </p:attrNameLst>
                                      </p:cBhvr>
                                      <p:to>
                                        <p:strVal val="visible"/>
                                      </p:to>
                                    </p:set>
                                    <p:anim calcmode="lin" valueType="num">
                                      <p:cBhvr>
                                        <p:cTn id="20" dur="5000" fill="hold"/>
                                        <p:tgtEl>
                                          <p:spTgt spid="28683"/>
                                        </p:tgtEl>
                                        <p:attrNameLst>
                                          <p:attrName>ppt_w</p:attrName>
                                        </p:attrNameLst>
                                      </p:cBhvr>
                                      <p:tavLst>
                                        <p:tav tm="0" fmla="#ppt_w*sin(2.5*pi*$)">
                                          <p:val>
                                            <p:fltVal val="0.000000"/>
                                          </p:val>
                                        </p:tav>
                                        <p:tav tm="100000">
                                          <p:val>
                                            <p:fltVal val="1.000000"/>
                                          </p:val>
                                        </p:tav>
                                      </p:tavLst>
                                    </p:anim>
                                    <p:anim calcmode="lin" valueType="num">
                                      <p:cBhvr>
                                        <p:cTn id="21" dur="5000" fill="hold"/>
                                        <p:tgtEl>
                                          <p:spTgt spid="28683"/>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9" presetClass="entr" presetSubtype="10" fill="hold" grpId="0" nodeType="clickEffect">
                                  <p:stCondLst>
                                    <p:cond delay="0"/>
                                  </p:stCondLst>
                                  <p:childTnLst>
                                    <p:set>
                                      <p:cBhvr>
                                        <p:cTn id="25" dur="1" fill="hold">
                                          <p:stCondLst>
                                            <p:cond delay="0"/>
                                          </p:stCondLst>
                                        </p:cTn>
                                        <p:tgtEl>
                                          <p:spTgt spid="28684"/>
                                        </p:tgtEl>
                                        <p:attrNameLst>
                                          <p:attrName>style.visibility</p:attrName>
                                        </p:attrNameLst>
                                      </p:cBhvr>
                                      <p:to>
                                        <p:strVal val="visible"/>
                                      </p:to>
                                    </p:set>
                                    <p:anim calcmode="lin" valueType="num">
                                      <p:cBhvr>
                                        <p:cTn id="26" dur="5000" fill="hold"/>
                                        <p:tgtEl>
                                          <p:spTgt spid="28684"/>
                                        </p:tgtEl>
                                        <p:attrNameLst>
                                          <p:attrName>ppt_w</p:attrName>
                                        </p:attrNameLst>
                                      </p:cBhvr>
                                      <p:tavLst>
                                        <p:tav tm="0" fmla="#ppt_w*sin(2.5*pi*$)">
                                          <p:val>
                                            <p:fltVal val="0.000000"/>
                                          </p:val>
                                        </p:tav>
                                        <p:tav tm="100000">
                                          <p:val>
                                            <p:fltVal val="1.000000"/>
                                          </p:val>
                                        </p:tav>
                                      </p:tavLst>
                                    </p:anim>
                                    <p:anim calcmode="lin" valueType="num">
                                      <p:cBhvr>
                                        <p:cTn id="27" dur="5000" fill="hold"/>
                                        <p:tgtEl>
                                          <p:spTgt spid="28684"/>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9" presetClass="entr" presetSubtype="10" fill="hold" grpId="0" nodeType="clickEffect">
                                  <p:stCondLst>
                                    <p:cond delay="0"/>
                                  </p:stCondLst>
                                  <p:childTnLst>
                                    <p:set>
                                      <p:cBhvr>
                                        <p:cTn id="31" dur="1" fill="hold">
                                          <p:stCondLst>
                                            <p:cond delay="0"/>
                                          </p:stCondLst>
                                        </p:cTn>
                                        <p:tgtEl>
                                          <p:spTgt spid="28686"/>
                                        </p:tgtEl>
                                        <p:attrNameLst>
                                          <p:attrName>style.visibility</p:attrName>
                                        </p:attrNameLst>
                                      </p:cBhvr>
                                      <p:to>
                                        <p:strVal val="visible"/>
                                      </p:to>
                                    </p:set>
                                    <p:anim calcmode="lin" valueType="num">
                                      <p:cBhvr>
                                        <p:cTn id="32" dur="5000" fill="hold"/>
                                        <p:tgtEl>
                                          <p:spTgt spid="28686"/>
                                        </p:tgtEl>
                                        <p:attrNameLst>
                                          <p:attrName>ppt_w</p:attrName>
                                        </p:attrNameLst>
                                      </p:cBhvr>
                                      <p:tavLst>
                                        <p:tav tm="0" fmla="#ppt_w*sin(2.5*pi*$)">
                                          <p:val>
                                            <p:fltVal val="0.000000"/>
                                          </p:val>
                                        </p:tav>
                                        <p:tav tm="100000">
                                          <p:val>
                                            <p:fltVal val="1.000000"/>
                                          </p:val>
                                        </p:tav>
                                      </p:tavLst>
                                    </p:anim>
                                    <p:anim calcmode="lin" valueType="num">
                                      <p:cBhvr>
                                        <p:cTn id="33" dur="5000" fill="hold"/>
                                        <p:tgtEl>
                                          <p:spTgt spid="28686"/>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9" presetClass="entr" presetSubtype="10" fill="hold" grpId="0" nodeType="clickEffect">
                                  <p:stCondLst>
                                    <p:cond delay="0"/>
                                  </p:stCondLst>
                                  <p:childTnLst>
                                    <p:set>
                                      <p:cBhvr>
                                        <p:cTn id="37" dur="1" fill="hold">
                                          <p:stCondLst>
                                            <p:cond delay="0"/>
                                          </p:stCondLst>
                                        </p:cTn>
                                        <p:tgtEl>
                                          <p:spTgt spid="28687"/>
                                        </p:tgtEl>
                                        <p:attrNameLst>
                                          <p:attrName>style.visibility</p:attrName>
                                        </p:attrNameLst>
                                      </p:cBhvr>
                                      <p:to>
                                        <p:strVal val="visible"/>
                                      </p:to>
                                    </p:set>
                                    <p:anim calcmode="lin" valueType="num">
                                      <p:cBhvr>
                                        <p:cTn id="38" dur="5000" fill="hold"/>
                                        <p:tgtEl>
                                          <p:spTgt spid="28687"/>
                                        </p:tgtEl>
                                        <p:attrNameLst>
                                          <p:attrName>ppt_w</p:attrName>
                                        </p:attrNameLst>
                                      </p:cBhvr>
                                      <p:tavLst>
                                        <p:tav tm="0" fmla="#ppt_w*sin(2.5*pi*$)">
                                          <p:val>
                                            <p:fltVal val="0.000000"/>
                                          </p:val>
                                        </p:tav>
                                        <p:tav tm="100000">
                                          <p:val>
                                            <p:fltVal val="1.000000"/>
                                          </p:val>
                                        </p:tav>
                                      </p:tavLst>
                                    </p:anim>
                                    <p:anim calcmode="lin" valueType="num">
                                      <p:cBhvr>
                                        <p:cTn id="39" dur="5000" fill="hold"/>
                                        <p:tgtEl>
                                          <p:spTgt spid="28687"/>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9" presetClass="entr" presetSubtype="10" fill="hold" grpId="0" nodeType="clickEffect">
                                  <p:stCondLst>
                                    <p:cond delay="0"/>
                                  </p:stCondLst>
                                  <p:childTnLst>
                                    <p:set>
                                      <p:cBhvr>
                                        <p:cTn id="43" dur="1" fill="hold">
                                          <p:stCondLst>
                                            <p:cond delay="0"/>
                                          </p:stCondLst>
                                        </p:cTn>
                                        <p:tgtEl>
                                          <p:spTgt spid="28689"/>
                                        </p:tgtEl>
                                        <p:attrNameLst>
                                          <p:attrName>style.visibility</p:attrName>
                                        </p:attrNameLst>
                                      </p:cBhvr>
                                      <p:to>
                                        <p:strVal val="visible"/>
                                      </p:to>
                                    </p:set>
                                    <p:anim calcmode="lin" valueType="num">
                                      <p:cBhvr>
                                        <p:cTn id="44" dur="5000" fill="hold"/>
                                        <p:tgtEl>
                                          <p:spTgt spid="28689"/>
                                        </p:tgtEl>
                                        <p:attrNameLst>
                                          <p:attrName>ppt_w</p:attrName>
                                        </p:attrNameLst>
                                      </p:cBhvr>
                                      <p:tavLst>
                                        <p:tav tm="0" fmla="#ppt_w*sin(2.5*pi*$)">
                                          <p:val>
                                            <p:fltVal val="0.000000"/>
                                          </p:val>
                                        </p:tav>
                                        <p:tav tm="100000">
                                          <p:val>
                                            <p:fltVal val="1.000000"/>
                                          </p:val>
                                        </p:tav>
                                      </p:tavLst>
                                    </p:anim>
                                    <p:anim calcmode="lin" valueType="num">
                                      <p:cBhvr>
                                        <p:cTn id="45" dur="5000" fill="hold"/>
                                        <p:tgtEl>
                                          <p:spTgt spid="2868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animBg="1"/>
      <p:bldP spid="28684" grpId="0" animBg="1"/>
      <p:bldP spid="28685" grpId="0" animBg="1"/>
      <p:bldP spid="28686" grpId="0" animBg="1"/>
      <p:bldP spid="28687" grpId="0" animBg="1"/>
      <p:bldP spid="2868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957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715000"/>
            <a:ext cx="9144000" cy="1196975"/>
          </a:xfrm>
          <a:prstGeom prst="rect">
            <a:avLst/>
          </a:prstGeom>
          <a:noFill/>
          <a:ln w="9525">
            <a:noFill/>
          </a:ln>
        </p:spPr>
      </p:pic>
      <p:pic>
        <p:nvPicPr>
          <p:cNvPr id="10957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09572"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09573"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09574"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09575" name="Picture 7" descr="上边框"/>
          <p:cNvPicPr>
            <a:picLocks noChangeAspect="1"/>
          </p:cNvPicPr>
          <p:nvPr/>
        </p:nvPicPr>
        <p:blipFill>
          <a:blip r:embed="rId6">
            <a:clrChange>
              <a:clrFrom>
                <a:srgbClr val="FFFFFF"/>
              </a:clrFrom>
              <a:clrTo>
                <a:srgbClr val="FFFFFF">
                  <a:alpha val="0"/>
                </a:srgbClr>
              </a:clrTo>
            </a:clrChange>
          </a:blip>
          <a:stretch>
            <a:fillRect/>
          </a:stretch>
        </p:blipFill>
        <p:spPr>
          <a:xfrm>
            <a:off x="0" y="-152400"/>
            <a:ext cx="9144000" cy="1928813"/>
          </a:xfrm>
          <a:prstGeom prst="rect">
            <a:avLst/>
          </a:prstGeom>
          <a:noFill/>
          <a:ln w="9525">
            <a:noFill/>
          </a:ln>
        </p:spPr>
      </p:pic>
      <p:sp>
        <p:nvSpPr>
          <p:cNvPr id="29704" name="Text Box 8"/>
          <p:cNvSpPr txBox="1">
            <a:spLocks noChangeArrowheads="1"/>
          </p:cNvSpPr>
          <p:nvPr/>
        </p:nvSpPr>
        <p:spPr bwMode="auto">
          <a:xfrm>
            <a:off x="0" y="0"/>
            <a:ext cx="5280025"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梯形螺纹车刀相关知识</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109577" name="Picture 9" descr="目录">
            <a:hlinkClick r:id="rId7" action="ppaction://hlinksldjump"/>
          </p:cNvPr>
          <p:cNvPicPr>
            <a:picLocks noChangeAspect="1"/>
          </p:cNvPicPr>
          <p:nvPr/>
        </p:nvPicPr>
        <p:blipFill>
          <a:blip r:embed="rId8"/>
          <a:stretch>
            <a:fillRect/>
          </a:stretch>
        </p:blipFill>
        <p:spPr>
          <a:xfrm>
            <a:off x="3603625" y="6364288"/>
            <a:ext cx="1039813" cy="520700"/>
          </a:xfrm>
          <a:prstGeom prst="rect">
            <a:avLst/>
          </a:prstGeom>
          <a:noFill/>
          <a:ln w="9525">
            <a:noFill/>
          </a:ln>
        </p:spPr>
      </p:pic>
      <p:sp>
        <p:nvSpPr>
          <p:cNvPr id="109578" name="Text Box 10"/>
          <p:cNvSpPr txBox="1"/>
          <p:nvPr/>
        </p:nvSpPr>
        <p:spPr>
          <a:xfrm>
            <a:off x="152400" y="1524000"/>
            <a:ext cx="8763000" cy="2227263"/>
          </a:xfrm>
          <a:prstGeom prst="rect">
            <a:avLst/>
          </a:prstGeom>
          <a:noFill/>
          <a:ln w="9525">
            <a:noFill/>
          </a:ln>
        </p:spPr>
        <p:txBody>
          <a:bodyPr>
            <a:spAutoFit/>
          </a:bodyPr>
          <a:p>
            <a:pPr indent="266700" algn="ctr" eaLnBrk="1" hangingPunct="1"/>
            <a:r>
              <a:rPr lang="zh-CN" altLang="en-US" sz="2800" b="1" dirty="0">
                <a:latin typeface="宋体" panose="02010600030101010101" pitchFamily="2" charset="-122"/>
                <a:sym typeface="宋体" panose="02010600030101010101" pitchFamily="2" charset="-122"/>
              </a:rPr>
              <a:t>车螺纹时，因受螺旋线的影响，切削平面和基面的位置发生了变化，使车刀工作时的前角、后角与刃磨前角（静止前角）和刃磨后角（静止后角）的数值不同。变化的程度决定于工件螺纹升角的大小。车梯形螺纹和螺距较大的螺纹时，影响较大必须考虑这个影响。</a:t>
            </a:r>
            <a:endParaRPr lang="zh-CN" altLang="en-US" sz="2800" b="1" dirty="0">
              <a:latin typeface="宋体" panose="02010600030101010101" pitchFamily="2" charset="-122"/>
              <a:sym typeface="宋体" panose="02010600030101010101" pitchFamily="2" charset="-122"/>
            </a:endParaRPr>
          </a:p>
        </p:txBody>
      </p:sp>
      <p:pic>
        <p:nvPicPr>
          <p:cNvPr id="109579" name="Picture 11"/>
          <p:cNvPicPr>
            <a:picLocks noChangeAspect="1"/>
          </p:cNvPicPr>
          <p:nvPr/>
        </p:nvPicPr>
        <p:blipFill>
          <a:blip r:embed="rId9">
            <a:clrChange>
              <a:clrFrom>
                <a:srgbClr val="FFFFFF"/>
              </a:clrFrom>
              <a:clrTo>
                <a:srgbClr val="FFFFFF">
                  <a:alpha val="0"/>
                </a:srgbClr>
              </a:clrTo>
            </a:clrChange>
          </a:blip>
          <a:stretch>
            <a:fillRect/>
          </a:stretch>
        </p:blipFill>
        <p:spPr>
          <a:xfrm>
            <a:off x="381000" y="3733800"/>
            <a:ext cx="8763000" cy="2133600"/>
          </a:xfrm>
          <a:prstGeom prst="rect">
            <a:avLst/>
          </a:prstGeom>
          <a:noFill/>
          <a:ln w="9525">
            <a:noFill/>
          </a:ln>
        </p:spPr>
      </p:pic>
      <p:sp>
        <p:nvSpPr>
          <p:cNvPr id="29708" name="Text Box 12"/>
          <p:cNvSpPr txBox="1">
            <a:spLocks noChangeArrowheads="1"/>
          </p:cNvSpPr>
          <p:nvPr/>
        </p:nvSpPr>
        <p:spPr bwMode="auto">
          <a:xfrm>
            <a:off x="609600" y="5867400"/>
            <a:ext cx="3440113" cy="365125"/>
          </a:xfrm>
          <a:prstGeom prst="rect">
            <a:avLst/>
          </a:prstGeom>
          <a:noFill/>
          <a:ln w="9525">
            <a:noFill/>
            <a:miter lim="800000"/>
          </a:ln>
          <a:effectLst>
            <a:outerShdw dist="35921" dir="2700000" algn="ctr" rotWithShape="0">
              <a:srgbClr val="C0C0C0"/>
            </a:outerShdw>
          </a:effectLst>
        </p:spPr>
        <p:txBody>
          <a:bodyPr wrap="none" anchor="ctr">
            <a:spAutoFit/>
          </a:bodyPr>
          <a:lstStyle/>
          <a:p>
            <a:pPr marR="0" algn="ctr" defTabSz="914400" eaLnBrk="1" hangingPunct="1">
              <a:buClrTx/>
              <a:buSzTx/>
              <a:buFontTx/>
              <a:defRPr/>
            </a:pPr>
            <a:r>
              <a:rPr kumimoji="0" lang="zh-CN" altLang="en-US" kern="1200" cap="none" spc="0" normalizeH="0" baseline="0" noProof="0">
                <a:latin typeface="Times New Roman" panose="02020603050405020304" pitchFamily="18" charset="0"/>
                <a:ea typeface="宋体" panose="02010600030101010101" pitchFamily="2" charset="-122"/>
                <a:cs typeface="+mn-cs"/>
              </a:rPr>
              <a:t> </a:t>
            </a: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螺纹升角对车刀两侧后角的影响</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109581" name="Text Box 13"/>
          <p:cNvSpPr txBox="1"/>
          <p:nvPr/>
        </p:nvSpPr>
        <p:spPr>
          <a:xfrm>
            <a:off x="2112963" y="6130925"/>
            <a:ext cx="258762" cy="457200"/>
          </a:xfrm>
          <a:prstGeom prst="rect">
            <a:avLst/>
          </a:prstGeom>
          <a:noFill/>
          <a:ln w="9525">
            <a:noFill/>
          </a:ln>
        </p:spPr>
        <p:txBody>
          <a:bodyPr wrap="none">
            <a:spAutoFit/>
          </a:bodyPr>
          <a:p>
            <a:pPr algn="ctr" eaLnBrk="1" hangingPunct="1"/>
            <a:r>
              <a:rPr lang="zh-CN" altLang="en-US" sz="2400" dirty="0">
                <a:latin typeface="Times New Roman" panose="02020603050405020304" pitchFamily="18" charset="0"/>
              </a:rPr>
              <a:t> </a:t>
            </a:r>
            <a:endParaRPr lang="zh-CN" altLang="en-US" dirty="0">
              <a:latin typeface="Times New Roman" panose="02020603050405020304" pitchFamily="18" charset="0"/>
            </a:endParaRPr>
          </a:p>
        </p:txBody>
      </p:sp>
      <p:sp>
        <p:nvSpPr>
          <p:cNvPr id="29710" name="Text Box 14"/>
          <p:cNvSpPr txBox="1">
            <a:spLocks noChangeArrowheads="1"/>
          </p:cNvSpPr>
          <p:nvPr/>
        </p:nvSpPr>
        <p:spPr bwMode="auto">
          <a:xfrm>
            <a:off x="4800600" y="5791200"/>
            <a:ext cx="3962400" cy="365125"/>
          </a:xfrm>
          <a:prstGeom prst="rect">
            <a:avLst/>
          </a:prstGeom>
          <a:noFill/>
          <a:ln w="9525">
            <a:noFill/>
            <a:miter lim="800000"/>
          </a:ln>
          <a:effectLst>
            <a:outerShdw dist="35921" dir="2700000" algn="ctr" rotWithShape="0">
              <a:srgbClr val="C0C0C0"/>
            </a:outerShdw>
          </a:effectLst>
        </p:spPr>
        <p:txBody>
          <a:bodyPr anchor="ctr">
            <a:spAutoFit/>
          </a:bodyPr>
          <a:lstStyle/>
          <a:p>
            <a:pPr marR="0" algn="ctr" defTabSz="914400" eaLnBrk="1" hangingPunct="1">
              <a:buClrTx/>
              <a:buSzTx/>
              <a:buFontTx/>
              <a:defRPr/>
            </a:pPr>
            <a:r>
              <a:rPr kumimoji="0" lang="zh-CN" altLang="en-US" kern="1200" cap="none" spc="0" normalizeH="0" baseline="0" noProof="0">
                <a:latin typeface="Times New Roman" panose="02020603050405020304" pitchFamily="18" charset="0"/>
                <a:ea typeface="宋体" panose="02010600030101010101" pitchFamily="2" charset="-122"/>
                <a:cs typeface="+mn-cs"/>
              </a:rPr>
              <a:t> </a:t>
            </a: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螺纹升角对车刀两侧前角的影响</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29711" name="Text Box 15"/>
          <p:cNvSpPr txBox="1">
            <a:spLocks noChangeArrowheads="1"/>
          </p:cNvSpPr>
          <p:nvPr/>
        </p:nvSpPr>
        <p:spPr bwMode="auto">
          <a:xfrm>
            <a:off x="-152400" y="990600"/>
            <a:ext cx="6400800" cy="579438"/>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buClrTx/>
              <a:buSzTx/>
              <a:buFontTx/>
              <a:defRPr/>
            </a:pPr>
            <a:r>
              <a:rPr kumimoji="0" lang="zh-CN" altLang="en-US" sz="3200" b="1" kern="1200" cap="none" spc="0" normalizeH="0" baseline="0" noProof="0">
                <a:latin typeface="Times New Roman" panose="02020603050405020304" pitchFamily="18" charset="0"/>
                <a:ea typeface="宋体" panose="02010600030101010101" pitchFamily="2" charset="-122"/>
                <a:cs typeface="+mn-cs"/>
                <a:sym typeface="宋体" panose="02010600030101010101" pitchFamily="2" charset="-122"/>
              </a:rPr>
              <a:t>螺纹升角对车刀工作角度的影响</a:t>
            </a:r>
            <a:endParaRPr kumimoji="0" lang="zh-CN" altLang="en-US" sz="3200" b="1" kern="1200" cap="none" spc="0" normalizeH="0" baseline="0" noProof="0">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nvPicPr>
        <p:blipFill>
          <a:blip r:embed="rId10"/>
          <a:stretch>
            <a:fillRect/>
          </a:stretch>
        </p:blipFill>
        <p:spPr>
          <a:xfrm>
            <a:off x="8229600" y="-52705"/>
            <a:ext cx="914400" cy="75438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6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23565"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3566"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23567"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23568"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23569" name="Picture 7" descr="上边框"/>
          <p:cNvPicPr>
            <a:picLocks noChangeAspect="1"/>
          </p:cNvPicPr>
          <p:nvPr/>
        </p:nvPicPr>
        <p:blipFill>
          <a:blip r:embed="rId6">
            <a:clrChange>
              <a:clrFrom>
                <a:srgbClr val="FFFFFF"/>
              </a:clrFrom>
              <a:clrTo>
                <a:srgbClr val="FFFFFF">
                  <a:alpha val="0"/>
                </a:srgbClr>
              </a:clrTo>
            </a:clrChange>
          </a:blip>
          <a:stretch>
            <a:fillRect/>
          </a:stretch>
        </p:blipFill>
        <p:spPr>
          <a:xfrm>
            <a:off x="0" y="-98425"/>
            <a:ext cx="9144000" cy="1927225"/>
          </a:xfrm>
          <a:prstGeom prst="rect">
            <a:avLst/>
          </a:prstGeom>
          <a:noFill/>
          <a:ln w="9525">
            <a:noFill/>
          </a:ln>
        </p:spPr>
      </p:pic>
      <p:sp>
        <p:nvSpPr>
          <p:cNvPr id="23570" name="Text Box 8"/>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0729" name="Text Box 9"/>
          <p:cNvSpPr txBox="1">
            <a:spLocks noChangeArrowheads="1"/>
          </p:cNvSpPr>
          <p:nvPr/>
        </p:nvSpPr>
        <p:spPr bwMode="auto">
          <a:xfrm>
            <a:off x="0" y="20638"/>
            <a:ext cx="5280025"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梯形螺纹车刀相关知识</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0730" name="Rectangle 10"/>
          <p:cNvSpPr>
            <a:spLocks noChangeArrowheads="1"/>
          </p:cNvSpPr>
          <p:nvPr/>
        </p:nvSpPr>
        <p:spPr bwMode="auto">
          <a:xfrm>
            <a:off x="838200" y="2057400"/>
            <a:ext cx="8001000"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23573" name="Picture 11" descr="目录">
            <a:hlinkClick r:id="" action="ppaction://noaction"/>
          </p:cNvPr>
          <p:cNvPicPr>
            <a:picLocks noChangeAspect="1"/>
          </p:cNvPicPr>
          <p:nvPr/>
        </p:nvPicPr>
        <p:blipFill>
          <a:blip r:embed="rId7"/>
          <a:stretch>
            <a:fillRect/>
          </a:stretch>
        </p:blipFill>
        <p:spPr>
          <a:xfrm>
            <a:off x="3603625" y="6364288"/>
            <a:ext cx="1039813" cy="520700"/>
          </a:xfrm>
          <a:prstGeom prst="rect">
            <a:avLst/>
          </a:prstGeom>
          <a:noFill/>
          <a:ln w="9525">
            <a:noFill/>
          </a:ln>
        </p:spPr>
      </p:pic>
      <p:graphicFrame>
        <p:nvGraphicFramePr>
          <p:cNvPr id="23554" name="Object 12"/>
          <p:cNvGraphicFramePr>
            <a:graphicFrameLocks noChangeAspect="1"/>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128" name="" r:id="rId8" imgW="114300" imgH="215900" progId="Equation.3">
                  <p:embed/>
                </p:oleObj>
              </mc:Choice>
              <mc:Fallback>
                <p:oleObj name="" r:id="rId8" imgW="114300" imgH="215900" progId="Equation.3">
                  <p:embed/>
                  <p:pic>
                    <p:nvPicPr>
                      <p:cNvPr id="0" name="图片 3127"/>
                      <p:cNvPicPr/>
                      <p:nvPr/>
                    </p:nvPicPr>
                    <p:blipFill>
                      <a:blip r:embed="rId9"/>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23555" name="Object 13"/>
          <p:cNvGraphicFramePr>
            <a:graphicFrameLocks noChangeAspect="1"/>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125" name="" r:id="rId10" imgW="114300" imgH="215900" progId="Equation.3">
                  <p:embed/>
                </p:oleObj>
              </mc:Choice>
              <mc:Fallback>
                <p:oleObj name="" r:id="rId10" imgW="114300" imgH="215900" progId="Equation.3">
                  <p:embed/>
                  <p:pic>
                    <p:nvPicPr>
                      <p:cNvPr id="0" name="图片 3124"/>
                      <p:cNvPicPr/>
                      <p:nvPr/>
                    </p:nvPicPr>
                    <p:blipFill>
                      <a:blip r:embed="rId9"/>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23556" name="Object 14"/>
          <p:cNvGraphicFramePr>
            <a:graphicFrameLocks noChangeAspect="1"/>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129" name="" r:id="rId11" imgW="114300" imgH="215900" progId="Equation.3">
                  <p:embed/>
                </p:oleObj>
              </mc:Choice>
              <mc:Fallback>
                <p:oleObj name="" r:id="rId11" imgW="114300" imgH="215900" progId="Equation.3">
                  <p:embed/>
                  <p:pic>
                    <p:nvPicPr>
                      <p:cNvPr id="0" name="图片 3128"/>
                      <p:cNvPicPr/>
                      <p:nvPr/>
                    </p:nvPicPr>
                    <p:blipFill>
                      <a:blip r:embed="rId9"/>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23574" name="Rectangle 15"/>
          <p:cNvSpPr/>
          <p:nvPr/>
        </p:nvSpPr>
        <p:spPr>
          <a:xfrm>
            <a:off x="2667000" y="3581400"/>
            <a:ext cx="3124200" cy="822325"/>
          </a:xfrm>
          <a:prstGeom prst="rect">
            <a:avLst/>
          </a:prstGeom>
          <a:noFill/>
          <a:ln w="9525">
            <a:noFill/>
          </a:ln>
        </p:spPr>
        <p:txBody>
          <a:bodyPr anchor="ctr" anchorCtr="1">
            <a:spAutoFit/>
          </a:bodyPr>
          <a:p>
            <a:pPr marL="457200" indent="-457200" defTabSz="914400" eaLnBrk="1" hangingPunct="1">
              <a:tabLst>
                <a:tab pos="457200" algn="l"/>
              </a:tabLst>
            </a:pPr>
            <a:r>
              <a:rPr lang="en-US" altLang="zh-CN" sz="2400" dirty="0">
                <a:solidFill>
                  <a:srgbClr val="050A13"/>
                </a:solidFill>
                <a:latin typeface="Times New Roman" panose="02020603050405020304" pitchFamily="18" charset="0"/>
              </a:rPr>
              <a:t>(4)</a:t>
            </a:r>
            <a:r>
              <a:rPr lang="zh-CN" altLang="x-none" sz="2400" dirty="0">
                <a:solidFill>
                  <a:srgbClr val="050A13"/>
                </a:solidFill>
                <a:latin typeface="Times New Roman" panose="02020603050405020304" pitchFamily="18" charset="0"/>
              </a:rPr>
              <a:t>两侧后角</a:t>
            </a:r>
            <a:endParaRPr lang="zh-CN" altLang="x-none" sz="2400" dirty="0">
              <a:solidFill>
                <a:srgbClr val="050A13"/>
              </a:solidFill>
              <a:latin typeface="Times New Roman" panose="02020603050405020304" pitchFamily="18" charset="0"/>
            </a:endParaRPr>
          </a:p>
          <a:p>
            <a:pPr marL="457200" indent="-457200" defTabSz="914400" eaLnBrk="1" hangingPunct="1">
              <a:tabLst>
                <a:tab pos="457200" algn="l"/>
              </a:tabLst>
            </a:pPr>
            <a:r>
              <a:rPr lang="zh-CN" altLang="zh-CN" sz="2400" dirty="0">
                <a:solidFill>
                  <a:srgbClr val="050A13"/>
                </a:solidFill>
                <a:latin typeface="Times New Roman" panose="02020603050405020304" pitchFamily="18" charset="0"/>
              </a:rPr>
              <a:t>                                   </a:t>
            </a:r>
            <a:endParaRPr lang="zh-CN" altLang="zh-CN" sz="2400" dirty="0">
              <a:solidFill>
                <a:srgbClr val="050A13"/>
              </a:solidFill>
              <a:latin typeface="Times New Roman" panose="02020603050405020304" pitchFamily="18" charset="0"/>
            </a:endParaRPr>
          </a:p>
        </p:txBody>
      </p:sp>
      <p:sp>
        <p:nvSpPr>
          <p:cNvPr id="30736" name="Rectangle 16"/>
          <p:cNvSpPr>
            <a:spLocks noChangeArrowheads="1"/>
          </p:cNvSpPr>
          <p:nvPr/>
        </p:nvSpPr>
        <p:spPr bwMode="auto">
          <a:xfrm>
            <a:off x="0" y="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37" name="Rectangle 17"/>
          <p:cNvSpPr>
            <a:spLocks noChangeArrowheads="1"/>
          </p:cNvSpPr>
          <p:nvPr/>
        </p:nvSpPr>
        <p:spPr bwMode="auto">
          <a:xfrm>
            <a:off x="0" y="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3557" name="Object 18"/>
          <p:cNvGraphicFramePr>
            <a:graphicFrameLocks noChangeAspect="1"/>
          </p:cNvGraphicFramePr>
          <p:nvPr/>
        </p:nvGraphicFramePr>
        <p:xfrm>
          <a:off x="4527550" y="3333750"/>
          <a:ext cx="88900" cy="190500"/>
        </p:xfrm>
        <a:graphic>
          <a:graphicData uri="http://schemas.openxmlformats.org/presentationml/2006/ole">
            <mc:AlternateContent xmlns:mc="http://schemas.openxmlformats.org/markup-compatibility/2006">
              <mc:Choice xmlns:v="urn:schemas-microsoft-com:vml" Requires="v">
                <p:oleObj spid="_x0000_s3127" name="" r:id="rId12" imgW="88900" imgH="189865" progId="Equation.3">
                  <p:embed/>
                </p:oleObj>
              </mc:Choice>
              <mc:Fallback>
                <p:oleObj name="" r:id="rId12" imgW="88900" imgH="189865" progId="Equation.3">
                  <p:embed/>
                  <p:pic>
                    <p:nvPicPr>
                      <p:cNvPr id="0" name="图片 3126"/>
                      <p:cNvPicPr/>
                      <p:nvPr/>
                    </p:nvPicPr>
                    <p:blipFill>
                      <a:blip r:embed="rId13"/>
                      <a:stretch>
                        <a:fillRect/>
                      </a:stretch>
                    </p:blipFill>
                    <p:spPr>
                      <a:xfrm>
                        <a:off x="4527550" y="3333750"/>
                        <a:ext cx="88900" cy="190500"/>
                      </a:xfrm>
                      <a:prstGeom prst="rect">
                        <a:avLst/>
                      </a:prstGeom>
                      <a:noFill/>
                      <a:ln w="38100">
                        <a:noFill/>
                        <a:miter/>
                      </a:ln>
                    </p:spPr>
                  </p:pic>
                </p:oleObj>
              </mc:Fallback>
            </mc:AlternateContent>
          </a:graphicData>
        </a:graphic>
      </p:graphicFrame>
      <p:graphicFrame>
        <p:nvGraphicFramePr>
          <p:cNvPr id="23558" name="Object 19"/>
          <p:cNvGraphicFramePr>
            <a:graphicFrameLocks noChangeAspect="1"/>
          </p:cNvGraphicFramePr>
          <p:nvPr/>
        </p:nvGraphicFramePr>
        <p:xfrm>
          <a:off x="5410200" y="1066800"/>
          <a:ext cx="539750" cy="473075"/>
        </p:xfrm>
        <a:graphic>
          <a:graphicData uri="http://schemas.openxmlformats.org/presentationml/2006/ole">
            <mc:AlternateContent xmlns:mc="http://schemas.openxmlformats.org/markup-compatibility/2006">
              <mc:Choice xmlns:v="urn:schemas-microsoft-com:vml" Requires="v">
                <p:oleObj spid="_x0000_s3132" name="" r:id="rId14" imgW="241300" imgH="203200" progId="Equation.3">
                  <p:embed/>
                </p:oleObj>
              </mc:Choice>
              <mc:Fallback>
                <p:oleObj name="" r:id="rId14" imgW="241300" imgH="203200" progId="Equation.3">
                  <p:embed/>
                  <p:pic>
                    <p:nvPicPr>
                      <p:cNvPr id="0" name="图片 3131"/>
                      <p:cNvPicPr/>
                      <p:nvPr/>
                    </p:nvPicPr>
                    <p:blipFill>
                      <a:blip r:embed="rId15"/>
                      <a:stretch>
                        <a:fillRect/>
                      </a:stretch>
                    </p:blipFill>
                    <p:spPr>
                      <a:xfrm>
                        <a:off x="5410200" y="1066800"/>
                        <a:ext cx="539750" cy="473075"/>
                      </a:xfrm>
                      <a:prstGeom prst="rect">
                        <a:avLst/>
                      </a:prstGeom>
                      <a:noFill/>
                      <a:ln w="38100">
                        <a:noFill/>
                        <a:miter/>
                      </a:ln>
                    </p:spPr>
                  </p:pic>
                </p:oleObj>
              </mc:Fallback>
            </mc:AlternateContent>
          </a:graphicData>
        </a:graphic>
      </p:graphicFrame>
      <p:graphicFrame>
        <p:nvGraphicFramePr>
          <p:cNvPr id="23559" name="Object 20"/>
          <p:cNvGraphicFramePr>
            <a:graphicFrameLocks noChangeAspect="1"/>
          </p:cNvGraphicFramePr>
          <p:nvPr/>
        </p:nvGraphicFramePr>
        <p:xfrm>
          <a:off x="3810000" y="2438400"/>
          <a:ext cx="482600" cy="473075"/>
        </p:xfrm>
        <a:graphic>
          <a:graphicData uri="http://schemas.openxmlformats.org/presentationml/2006/ole">
            <mc:AlternateContent xmlns:mc="http://schemas.openxmlformats.org/markup-compatibility/2006">
              <mc:Choice xmlns:v="urn:schemas-microsoft-com:vml" Requires="v">
                <p:oleObj spid="_x0000_s3130" name="" r:id="rId16" imgW="215900" imgH="203200" progId="Equation.3">
                  <p:embed/>
                </p:oleObj>
              </mc:Choice>
              <mc:Fallback>
                <p:oleObj name="" r:id="rId16" imgW="215900" imgH="203200" progId="Equation.3">
                  <p:embed/>
                  <p:pic>
                    <p:nvPicPr>
                      <p:cNvPr id="0" name="图片 3129"/>
                      <p:cNvPicPr/>
                      <p:nvPr/>
                    </p:nvPicPr>
                    <p:blipFill>
                      <a:blip r:embed="rId17"/>
                      <a:stretch>
                        <a:fillRect/>
                      </a:stretch>
                    </p:blipFill>
                    <p:spPr>
                      <a:xfrm>
                        <a:off x="3810000" y="2438400"/>
                        <a:ext cx="482600" cy="473075"/>
                      </a:xfrm>
                      <a:prstGeom prst="rect">
                        <a:avLst/>
                      </a:prstGeom>
                      <a:noFill/>
                      <a:ln w="38100">
                        <a:noFill/>
                        <a:miter/>
                      </a:ln>
                    </p:spPr>
                  </p:pic>
                </p:oleObj>
              </mc:Fallback>
            </mc:AlternateContent>
          </a:graphicData>
        </a:graphic>
      </p:graphicFrame>
      <p:graphicFrame>
        <p:nvGraphicFramePr>
          <p:cNvPr id="23560" name="Object 21"/>
          <p:cNvGraphicFramePr>
            <a:graphicFrameLocks noChangeAspect="1"/>
          </p:cNvGraphicFramePr>
          <p:nvPr/>
        </p:nvGraphicFramePr>
        <p:xfrm>
          <a:off x="5715000" y="2819400"/>
          <a:ext cx="369888" cy="473075"/>
        </p:xfrm>
        <a:graphic>
          <a:graphicData uri="http://schemas.openxmlformats.org/presentationml/2006/ole">
            <mc:AlternateContent xmlns:mc="http://schemas.openxmlformats.org/markup-compatibility/2006">
              <mc:Choice xmlns:v="urn:schemas-microsoft-com:vml" Requires="v">
                <p:oleObj spid="_x0000_s3131" name="" r:id="rId18" imgW="165100" imgH="203200" progId="Equation.3">
                  <p:embed/>
                </p:oleObj>
              </mc:Choice>
              <mc:Fallback>
                <p:oleObj name="" r:id="rId18" imgW="165100" imgH="203200" progId="Equation.3">
                  <p:embed/>
                  <p:pic>
                    <p:nvPicPr>
                      <p:cNvPr id="0" name="图片 3130"/>
                      <p:cNvPicPr/>
                      <p:nvPr/>
                    </p:nvPicPr>
                    <p:blipFill>
                      <a:blip r:embed="rId19"/>
                      <a:stretch>
                        <a:fillRect/>
                      </a:stretch>
                    </p:blipFill>
                    <p:spPr>
                      <a:xfrm>
                        <a:off x="5715000" y="2819400"/>
                        <a:ext cx="369888" cy="473075"/>
                      </a:xfrm>
                      <a:prstGeom prst="rect">
                        <a:avLst/>
                      </a:prstGeom>
                      <a:noFill/>
                      <a:ln w="38100">
                        <a:noFill/>
                        <a:miter/>
                      </a:ln>
                    </p:spPr>
                  </p:pic>
                </p:oleObj>
              </mc:Fallback>
            </mc:AlternateContent>
          </a:graphicData>
        </a:graphic>
      </p:graphicFrame>
      <p:sp>
        <p:nvSpPr>
          <p:cNvPr id="30742" name="Rectangle 22"/>
          <p:cNvSpPr>
            <a:spLocks noChangeArrowheads="1"/>
          </p:cNvSpPr>
          <p:nvPr/>
        </p:nvSpPr>
        <p:spPr bwMode="auto">
          <a:xfrm>
            <a:off x="0" y="3309938"/>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3561" name="Object 23"/>
          <p:cNvGraphicFramePr>
            <a:graphicFrameLocks noChangeAspect="1"/>
          </p:cNvGraphicFramePr>
          <p:nvPr/>
        </p:nvGraphicFramePr>
        <p:xfrm>
          <a:off x="228600" y="3581400"/>
          <a:ext cx="3124200" cy="685800"/>
        </p:xfrm>
        <a:graphic>
          <a:graphicData uri="http://schemas.openxmlformats.org/presentationml/2006/ole">
            <mc:AlternateContent xmlns:mc="http://schemas.openxmlformats.org/markup-compatibility/2006">
              <mc:Choice xmlns:v="urn:schemas-microsoft-com:vml" Requires="v">
                <p:oleObj spid="_x0000_s3126" name="" r:id="rId20" imgW="1156335" imgH="241300" progId="Equation.3">
                  <p:embed/>
                </p:oleObj>
              </mc:Choice>
              <mc:Fallback>
                <p:oleObj name="" r:id="rId20" imgW="1156335" imgH="241300" progId="Equation.3">
                  <p:embed/>
                  <p:pic>
                    <p:nvPicPr>
                      <p:cNvPr id="0" name="图片 3125"/>
                      <p:cNvPicPr/>
                      <p:nvPr/>
                    </p:nvPicPr>
                    <p:blipFill>
                      <a:blip r:embed="rId21"/>
                      <a:stretch>
                        <a:fillRect/>
                      </a:stretch>
                    </p:blipFill>
                    <p:spPr>
                      <a:xfrm>
                        <a:off x="228600" y="3581400"/>
                        <a:ext cx="3124200" cy="685800"/>
                      </a:xfrm>
                      <a:prstGeom prst="rect">
                        <a:avLst/>
                      </a:prstGeom>
                      <a:noFill/>
                      <a:ln w="38100">
                        <a:noFill/>
                        <a:miter/>
                      </a:ln>
                    </p:spPr>
                  </p:pic>
                </p:oleObj>
              </mc:Fallback>
            </mc:AlternateContent>
          </a:graphicData>
        </a:graphic>
      </p:graphicFrame>
      <p:sp>
        <p:nvSpPr>
          <p:cNvPr id="30744" name="Rectangle 24"/>
          <p:cNvSpPr>
            <a:spLocks noChangeArrowheads="1"/>
          </p:cNvSpPr>
          <p:nvPr/>
        </p:nvSpPr>
        <p:spPr bwMode="auto">
          <a:xfrm>
            <a:off x="0" y="3309938"/>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3562" name="Object 25"/>
          <p:cNvGraphicFramePr>
            <a:graphicFrameLocks noChangeAspect="1"/>
          </p:cNvGraphicFramePr>
          <p:nvPr/>
        </p:nvGraphicFramePr>
        <p:xfrm>
          <a:off x="304800" y="4267200"/>
          <a:ext cx="2841625" cy="762000"/>
        </p:xfrm>
        <a:graphic>
          <a:graphicData uri="http://schemas.openxmlformats.org/presentationml/2006/ole">
            <mc:AlternateContent xmlns:mc="http://schemas.openxmlformats.org/markup-compatibility/2006">
              <mc:Choice xmlns:v="urn:schemas-microsoft-com:vml" Requires="v">
                <p:oleObj spid="_x0000_s3133" name="" r:id="rId22" imgW="1104900" imgH="241300" progId="Equation.3">
                  <p:embed/>
                </p:oleObj>
              </mc:Choice>
              <mc:Fallback>
                <p:oleObj name="" r:id="rId22" imgW="1104900" imgH="241300" progId="Equation.3">
                  <p:embed/>
                  <p:pic>
                    <p:nvPicPr>
                      <p:cNvPr id="0" name="图片 3132"/>
                      <p:cNvPicPr/>
                      <p:nvPr/>
                    </p:nvPicPr>
                    <p:blipFill>
                      <a:blip r:embed="rId23"/>
                      <a:stretch>
                        <a:fillRect/>
                      </a:stretch>
                    </p:blipFill>
                    <p:spPr>
                      <a:xfrm>
                        <a:off x="304800" y="4267200"/>
                        <a:ext cx="2841625" cy="762000"/>
                      </a:xfrm>
                      <a:prstGeom prst="rect">
                        <a:avLst/>
                      </a:prstGeom>
                      <a:noFill/>
                      <a:ln w="38100">
                        <a:noFill/>
                        <a:miter/>
                      </a:ln>
                    </p:spPr>
                  </p:pic>
                </p:oleObj>
              </mc:Fallback>
            </mc:AlternateContent>
          </a:graphicData>
        </a:graphic>
      </p:graphicFrame>
      <p:sp>
        <p:nvSpPr>
          <p:cNvPr id="30746" name="Rectangle 26"/>
          <p:cNvSpPr>
            <a:spLocks noChangeArrowheads="1"/>
          </p:cNvSpPr>
          <p:nvPr/>
        </p:nvSpPr>
        <p:spPr bwMode="auto">
          <a:xfrm>
            <a:off x="228600" y="38100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3563" name="Object 27"/>
          <p:cNvGraphicFramePr>
            <a:graphicFrameLocks noChangeAspect="1"/>
          </p:cNvGraphicFramePr>
          <p:nvPr/>
        </p:nvGraphicFramePr>
        <p:xfrm>
          <a:off x="381000" y="4953000"/>
          <a:ext cx="2743200" cy="1143000"/>
        </p:xfrm>
        <a:graphic>
          <a:graphicData uri="http://schemas.openxmlformats.org/presentationml/2006/ole">
            <mc:AlternateContent xmlns:mc="http://schemas.openxmlformats.org/markup-compatibility/2006">
              <mc:Choice xmlns:v="urn:schemas-microsoft-com:vml" Requires="v">
                <p:oleObj spid="_x0000_s3134" name="" r:id="rId24" imgW="800100" imgH="393700" progId="Equation.3">
                  <p:embed/>
                </p:oleObj>
              </mc:Choice>
              <mc:Fallback>
                <p:oleObj name="" r:id="rId24" imgW="800100" imgH="393700" progId="Equation.3">
                  <p:embed/>
                  <p:pic>
                    <p:nvPicPr>
                      <p:cNvPr id="0" name="图片 3133"/>
                      <p:cNvPicPr/>
                      <p:nvPr/>
                    </p:nvPicPr>
                    <p:blipFill>
                      <a:blip r:embed="rId25"/>
                      <a:stretch>
                        <a:fillRect/>
                      </a:stretch>
                    </p:blipFill>
                    <p:spPr>
                      <a:xfrm>
                        <a:off x="381000" y="4953000"/>
                        <a:ext cx="2743200" cy="1143000"/>
                      </a:xfrm>
                      <a:prstGeom prst="rect">
                        <a:avLst/>
                      </a:prstGeom>
                      <a:noFill/>
                      <a:ln w="38100">
                        <a:noFill/>
                        <a:miter/>
                      </a:ln>
                    </p:spPr>
                  </p:pic>
                </p:oleObj>
              </mc:Fallback>
            </mc:AlternateContent>
          </a:graphicData>
        </a:graphic>
      </p:graphicFrame>
      <p:pic>
        <p:nvPicPr>
          <p:cNvPr id="23580" name="Picture 28"/>
          <p:cNvPicPr>
            <a:picLocks noChangeAspect="1"/>
          </p:cNvPicPr>
          <p:nvPr/>
        </p:nvPicPr>
        <p:blipFill>
          <a:blip r:embed="rId26">
            <a:clrChange>
              <a:clrFrom>
                <a:srgbClr val="FFFFFF"/>
              </a:clrFrom>
              <a:clrTo>
                <a:srgbClr val="FFFFFF">
                  <a:alpha val="0"/>
                </a:srgbClr>
              </a:clrTo>
            </a:clrChange>
          </a:blip>
          <a:stretch>
            <a:fillRect/>
          </a:stretch>
        </p:blipFill>
        <p:spPr>
          <a:xfrm>
            <a:off x="4114800" y="3581400"/>
            <a:ext cx="4922838" cy="2668588"/>
          </a:xfrm>
          <a:prstGeom prst="rect">
            <a:avLst/>
          </a:prstGeom>
          <a:noFill/>
          <a:ln w="9525">
            <a:noFill/>
          </a:ln>
        </p:spPr>
      </p:pic>
      <p:sp>
        <p:nvSpPr>
          <p:cNvPr id="30749" name="Text Box 29"/>
          <p:cNvSpPr txBox="1">
            <a:spLocks noChangeArrowheads="1"/>
          </p:cNvSpPr>
          <p:nvPr/>
        </p:nvSpPr>
        <p:spPr bwMode="auto">
          <a:xfrm>
            <a:off x="152400" y="1066800"/>
            <a:ext cx="8534400" cy="82232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牙型角     公制梯形螺纹车刀牙型角为  </a:t>
            </a:r>
            <a:r>
              <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，刃磨粗车刀时两                        刃夹角应小于螺纹牙型角。精车刀应等于牙型角。</a:t>
            </a:r>
            <a:endPar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0750" name="Text Box 30"/>
          <p:cNvSpPr txBox="1">
            <a:spLocks noChangeArrowheads="1"/>
          </p:cNvSpPr>
          <p:nvPr/>
        </p:nvSpPr>
        <p:spPr bwMode="auto">
          <a:xfrm>
            <a:off x="152400" y="1905000"/>
            <a:ext cx="45720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(2)</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刀头宽度   </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1-1.2mm</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0751" name="Text Box 31"/>
          <p:cNvSpPr txBox="1">
            <a:spLocks noChangeArrowheads="1"/>
          </p:cNvSpPr>
          <p:nvPr/>
        </p:nvSpPr>
        <p:spPr bwMode="auto">
          <a:xfrm>
            <a:off x="0" y="2438400"/>
            <a:ext cx="8077200" cy="1187450"/>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 (3)</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径向前角   粗车刀一般为     左右，为清除螺旋升角对车刀前角的影响，两侧前角（工作前角）为      ，即右切削刃高于  左切削刃。精车刀为保证牙形角正确应为零度。</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27"/>
          <a:stretch>
            <a:fillRect/>
          </a:stretch>
        </p:blipFill>
        <p:spPr>
          <a:xfrm>
            <a:off x="8229600" y="-31750"/>
            <a:ext cx="914400" cy="754380"/>
          </a:xfrm>
          <a:prstGeom prst="rect">
            <a:avLst/>
          </a:prstGeom>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4580" name="Picture 3" descr="后退">
            <a:hlinkClick r:id="rId2" action="ppaction://hlinksldjump"/>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24581" name="Picture 4"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4582"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4583"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4584"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4585" name="Picture 8"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24586" name="Text Box 9"/>
          <p:cNvSpPr txBox="1"/>
          <p:nvPr/>
        </p:nvSpPr>
        <p:spPr>
          <a:xfrm>
            <a:off x="0" y="914400"/>
            <a:ext cx="5486400" cy="519113"/>
          </a:xfrm>
          <a:prstGeom prst="rect">
            <a:avLst/>
          </a:prstGeom>
          <a:noFill/>
          <a:ln w="9525">
            <a:noFill/>
          </a:ln>
        </p:spPr>
        <p:txBody>
          <a:bodyPr>
            <a:spAutoFit/>
          </a:bodyPr>
          <a:p>
            <a:pPr eaLnBrk="1" hangingPunct="1"/>
            <a:r>
              <a:rPr lang="en-US" altLang="zh-CN" sz="2800" dirty="0">
                <a:solidFill>
                  <a:srgbClr val="050A13"/>
                </a:solidFill>
                <a:latin typeface="Times New Roman" panose="02020603050405020304" pitchFamily="18" charset="0"/>
              </a:rPr>
              <a:t>(5)</a:t>
            </a:r>
            <a:r>
              <a:rPr lang="zh-CN" altLang="x-none" sz="2800" dirty="0">
                <a:solidFill>
                  <a:srgbClr val="050A13"/>
                </a:solidFill>
                <a:latin typeface="Times New Roman" panose="02020603050405020304" pitchFamily="18" charset="0"/>
              </a:rPr>
              <a:t>形成径向后角          </a:t>
            </a:r>
            <a:r>
              <a:rPr lang="zh-CN" altLang="en-US"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a:t>
            </a:r>
            <a:endParaRPr lang="zh-CN" altLang="x-none" sz="2400" dirty="0">
              <a:latin typeface="Arial" panose="020B0604020202020204" pitchFamily="34" charset="0"/>
            </a:endParaRPr>
          </a:p>
        </p:txBody>
      </p:sp>
      <p:sp>
        <p:nvSpPr>
          <p:cNvPr id="24587"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1755" name="Text Box 11"/>
          <p:cNvSpPr txBox="1">
            <a:spLocks noChangeArrowheads="1"/>
          </p:cNvSpPr>
          <p:nvPr/>
        </p:nvSpPr>
        <p:spPr bwMode="auto">
          <a:xfrm>
            <a:off x="0" y="1588"/>
            <a:ext cx="5280025"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梯形螺纹车刀相关知识</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1756" name="Rectangle 12"/>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4590" name="Rectangle 13"/>
          <p:cNvSpPr/>
          <p:nvPr/>
        </p:nvSpPr>
        <p:spPr>
          <a:xfrm>
            <a:off x="533400" y="3505200"/>
            <a:ext cx="6781800" cy="609600"/>
          </a:xfrm>
          <a:prstGeom prst="rect">
            <a:avLst/>
          </a:prstGeom>
          <a:noFill/>
          <a:ln w="9525">
            <a:noFill/>
          </a:ln>
        </p:spPr>
        <p:txBody>
          <a:bodyPr/>
          <a:p>
            <a:pPr marL="457200" indent="-457200" eaLnBrk="1" hangingPunct="1"/>
            <a:r>
              <a:rPr lang="en-US" altLang="zh-CN" sz="2800" dirty="0">
                <a:solidFill>
                  <a:srgbClr val="050A13"/>
                </a:solidFill>
                <a:latin typeface="Times New Roman" panose="02020603050405020304" pitchFamily="18" charset="0"/>
              </a:rPr>
              <a:t>3)</a:t>
            </a:r>
            <a:r>
              <a:rPr lang="zh-CN" altLang="x-none" sz="2800" dirty="0">
                <a:solidFill>
                  <a:srgbClr val="050A13"/>
                </a:solidFill>
                <a:latin typeface="Times New Roman" panose="02020603050405020304" pitchFamily="18" charset="0"/>
              </a:rPr>
              <a:t>用油石研磨刀刃毛刺。</a:t>
            </a:r>
            <a:endParaRPr lang="zh-CN" altLang="x-none" sz="4000" dirty="0">
              <a:latin typeface="Times New Roman" panose="02020603050405020304" pitchFamily="18" charset="0"/>
            </a:endParaRPr>
          </a:p>
        </p:txBody>
      </p:sp>
      <p:pic>
        <p:nvPicPr>
          <p:cNvPr id="24591" name="Picture 14" descr="Npu"/>
          <p:cNvPicPr>
            <a:picLocks noChangeAspect="1"/>
          </p:cNvPicPr>
          <p:nvPr/>
        </p:nvPicPr>
        <p:blipFill>
          <a:blip r:embed="rId9"/>
          <a:stretch>
            <a:fillRect/>
          </a:stretch>
        </p:blipFill>
        <p:spPr>
          <a:xfrm>
            <a:off x="7467600" y="76200"/>
            <a:ext cx="1600200" cy="1371600"/>
          </a:xfrm>
          <a:prstGeom prst="rect">
            <a:avLst/>
          </a:prstGeom>
          <a:noFill/>
          <a:ln w="9525">
            <a:noFill/>
          </a:ln>
        </p:spPr>
      </p:pic>
      <p:graphicFrame>
        <p:nvGraphicFramePr>
          <p:cNvPr id="24578" name="Object 15"/>
          <p:cNvGraphicFramePr>
            <a:graphicFrameLocks noChangeAspect="1"/>
          </p:cNvGraphicFramePr>
          <p:nvPr/>
        </p:nvGraphicFramePr>
        <p:xfrm>
          <a:off x="2590800" y="914400"/>
          <a:ext cx="1219200" cy="536575"/>
        </p:xfrm>
        <a:graphic>
          <a:graphicData uri="http://schemas.openxmlformats.org/presentationml/2006/ole">
            <mc:AlternateContent xmlns:mc="http://schemas.openxmlformats.org/markup-compatibility/2006">
              <mc:Choice xmlns:v="urn:schemas-microsoft-com:vml" Requires="v">
                <p:oleObj spid="_x0000_s3135" name="" r:id="rId10" imgW="419100" imgH="203200" progId="Equation.3">
                  <p:embed/>
                </p:oleObj>
              </mc:Choice>
              <mc:Fallback>
                <p:oleObj name="" r:id="rId10" imgW="419100" imgH="203200" progId="Equation.3">
                  <p:embed/>
                  <p:pic>
                    <p:nvPicPr>
                      <p:cNvPr id="0" name="图片 3134"/>
                      <p:cNvPicPr/>
                      <p:nvPr/>
                    </p:nvPicPr>
                    <p:blipFill>
                      <a:blip r:embed="rId11"/>
                      <a:stretch>
                        <a:fillRect/>
                      </a:stretch>
                    </p:blipFill>
                    <p:spPr>
                      <a:xfrm>
                        <a:off x="2590800" y="914400"/>
                        <a:ext cx="1219200" cy="536575"/>
                      </a:xfrm>
                      <a:prstGeom prst="rect">
                        <a:avLst/>
                      </a:prstGeom>
                      <a:noFill/>
                      <a:ln w="38100">
                        <a:noFill/>
                        <a:miter/>
                      </a:ln>
                    </p:spPr>
                  </p:pic>
                </p:oleObj>
              </mc:Fallback>
            </mc:AlternateContent>
          </a:graphicData>
        </a:graphic>
      </p:graphicFrame>
      <p:pic>
        <p:nvPicPr>
          <p:cNvPr id="24592" name="Picture 16"/>
          <p:cNvPicPr>
            <a:picLocks noChangeAspect="1"/>
          </p:cNvPicPr>
          <p:nvPr/>
        </p:nvPicPr>
        <p:blipFill>
          <a:blip r:embed="rId12">
            <a:clrChange>
              <a:clrFrom>
                <a:srgbClr val="FFFFFF"/>
              </a:clrFrom>
              <a:clrTo>
                <a:srgbClr val="FFFFFF">
                  <a:alpha val="0"/>
                </a:srgbClr>
              </a:clrTo>
            </a:clrChange>
          </a:blip>
          <a:stretch>
            <a:fillRect/>
          </a:stretch>
        </p:blipFill>
        <p:spPr>
          <a:xfrm>
            <a:off x="1371600" y="4267200"/>
            <a:ext cx="5943600" cy="1471613"/>
          </a:xfrm>
          <a:prstGeom prst="rect">
            <a:avLst/>
          </a:prstGeom>
          <a:noFill/>
          <a:ln w="9525">
            <a:noFill/>
          </a:ln>
        </p:spPr>
      </p:pic>
      <p:sp>
        <p:nvSpPr>
          <p:cNvPr id="31761" name="Text Box 17"/>
          <p:cNvSpPr txBox="1">
            <a:spLocks noChangeArrowheads="1"/>
          </p:cNvSpPr>
          <p:nvPr/>
        </p:nvSpPr>
        <p:spPr bwMode="auto">
          <a:xfrm>
            <a:off x="3429000" y="5638800"/>
            <a:ext cx="1554163" cy="365125"/>
          </a:xfrm>
          <a:prstGeom prst="rect">
            <a:avLst/>
          </a:prstGeom>
          <a:noFill/>
          <a:ln w="9525">
            <a:noFill/>
            <a:miter lim="800000"/>
          </a:ln>
          <a:effectLst>
            <a:outerShdw dist="35921" dir="2700000" algn="ctr" rotWithShape="0">
              <a:srgbClr val="C0C0C0"/>
            </a:outerShdw>
          </a:effectLst>
        </p:spPr>
        <p:txBody>
          <a:bodyPr wrap="none" anchor="ctr">
            <a:spAutoFit/>
          </a:bodyPr>
          <a:lstStyle/>
          <a:p>
            <a:pPr marR="0" algn="ctr" defTabSz="914400" eaLnBrk="1" hangingPunct="1">
              <a:buClrTx/>
              <a:buSzTx/>
              <a:buFontTx/>
              <a:defRPr/>
            </a:pP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后刀面的研磨</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1762" name="Text Box 18"/>
          <p:cNvSpPr txBox="1">
            <a:spLocks noChangeArrowheads="1"/>
          </p:cNvSpPr>
          <p:nvPr/>
        </p:nvSpPr>
        <p:spPr bwMode="auto">
          <a:xfrm>
            <a:off x="0" y="1447800"/>
            <a:ext cx="42672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(6)</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车刀的刃磨要求</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1763" name="Text Box 19"/>
          <p:cNvSpPr txBox="1">
            <a:spLocks noChangeArrowheads="1"/>
          </p:cNvSpPr>
          <p:nvPr/>
        </p:nvSpPr>
        <p:spPr bwMode="auto">
          <a:xfrm>
            <a:off x="533400" y="2057400"/>
            <a:ext cx="59436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用样板对刀，刃磨两刃夹角</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1764" name="Text Box 20"/>
          <p:cNvSpPr txBox="1">
            <a:spLocks noChangeArrowheads="1"/>
          </p:cNvSpPr>
          <p:nvPr/>
        </p:nvSpPr>
        <p:spPr bwMode="auto">
          <a:xfrm>
            <a:off x="533400" y="2590800"/>
            <a:ext cx="8382000" cy="94615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2)</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车刀刃口要光滑、平直、无缺口、两侧副刀刃对称，刀头不歪斜。</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3"/>
          <a:stretch>
            <a:fillRect/>
          </a:stretch>
        </p:blipFill>
        <p:spPr>
          <a:xfrm>
            <a:off x="8229600" y="-50800"/>
            <a:ext cx="914400" cy="754380"/>
          </a:xfrm>
          <a:prstGeom prst="rect">
            <a:avLst/>
          </a:prstGeom>
        </p:spPr>
      </p:pic>
    </p:spTree>
  </p:cSld>
  <p:clrMapOvr>
    <a:masterClrMapping/>
  </p:clrMapOvr>
  <p:transition>
    <p:push/>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059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0595"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10596"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10597"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10598"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10599"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10600" name="Picture 8"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110601"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10602"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2779" name="Text Box 11"/>
          <p:cNvSpPr txBox="1">
            <a:spLocks noChangeArrowheads="1"/>
          </p:cNvSpPr>
          <p:nvPr/>
        </p:nvSpPr>
        <p:spPr bwMode="auto">
          <a:xfrm>
            <a:off x="0" y="1588"/>
            <a:ext cx="6808788"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梯形螺纹标注含义及尺寸计算</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2780" name="Rectangle 12"/>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10605" name="Rectangle 13"/>
          <p:cNvSpPr/>
          <p:nvPr/>
        </p:nvSpPr>
        <p:spPr>
          <a:xfrm>
            <a:off x="838200" y="1905000"/>
            <a:ext cx="5943600" cy="5643563"/>
          </a:xfrm>
          <a:prstGeom prst="rect">
            <a:avLst/>
          </a:prstGeom>
          <a:noFill/>
          <a:ln w="9525">
            <a:noFill/>
          </a:ln>
        </p:spPr>
        <p:txBody>
          <a:bodyPr>
            <a:spAutoFit/>
          </a:bodyPr>
          <a:p>
            <a:pPr marL="457200" indent="-457200" eaLnBrk="1" hangingPunct="1"/>
            <a:r>
              <a:rPr lang="zh-CN" altLang="x-none" sz="2800" dirty="0">
                <a:solidFill>
                  <a:srgbClr val="050A13"/>
                </a:solidFill>
                <a:latin typeface="Times New Roman" panose="02020603050405020304" pitchFamily="18" charset="0"/>
              </a:rPr>
              <a:t>例：</a:t>
            </a:r>
            <a:r>
              <a:rPr lang="en-US" altLang="zh-CN" sz="2800" dirty="0">
                <a:solidFill>
                  <a:srgbClr val="050A13"/>
                </a:solidFill>
                <a:latin typeface="Times New Roman" panose="02020603050405020304" pitchFamily="18" charset="0"/>
              </a:rPr>
              <a:t>Tr40×12</a:t>
            </a: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P6</a:t>
            </a: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—7h</a:t>
            </a:r>
            <a:endParaRPr lang="en-US" altLang="zh-CN" sz="2800" dirty="0">
              <a:solidFill>
                <a:srgbClr val="050A13"/>
              </a:solidFill>
              <a:latin typeface="Times New Roman" panose="02020603050405020304" pitchFamily="18" charset="0"/>
            </a:endParaRPr>
          </a:p>
          <a:p>
            <a:pPr marL="457200" indent="-457200" eaLnBrk="1" hangingPunct="1"/>
            <a:r>
              <a:rPr lang="zh-CN" altLang="x-none" dirty="0">
                <a:latin typeface="Times New Roman" panose="02020603050405020304" pitchFamily="18" charset="0"/>
              </a:rPr>
              <a:t>                             </a:t>
            </a:r>
            <a:r>
              <a:rPr lang="en-US" altLang="zh-CN" sz="2800" u="sng" dirty="0">
                <a:solidFill>
                  <a:srgbClr val="050A13"/>
                </a:solidFill>
                <a:latin typeface="Times New Roman" panose="02020603050405020304" pitchFamily="18" charset="0"/>
              </a:rPr>
              <a:t>Tr</a:t>
            </a:r>
            <a:r>
              <a:rPr lang="en-US" altLang="zh-CN" sz="2800" dirty="0">
                <a:solidFill>
                  <a:srgbClr val="050A13"/>
                </a:solidFill>
                <a:latin typeface="Times New Roman" panose="02020603050405020304" pitchFamily="18" charset="0"/>
              </a:rPr>
              <a:t>  </a:t>
            </a:r>
            <a:r>
              <a:rPr lang="en-US" altLang="zh-CN" sz="2800" u="sng" dirty="0">
                <a:solidFill>
                  <a:srgbClr val="050A13"/>
                </a:solidFill>
                <a:latin typeface="Times New Roman" panose="02020603050405020304" pitchFamily="18" charset="0"/>
              </a:rPr>
              <a:t>40</a:t>
            </a:r>
            <a:r>
              <a:rPr lang="en-US" altLang="zh-CN" sz="2800" dirty="0">
                <a:solidFill>
                  <a:srgbClr val="050A13"/>
                </a:solidFill>
                <a:latin typeface="Times New Roman" panose="02020603050405020304" pitchFamily="18" charset="0"/>
              </a:rPr>
              <a:t> × </a:t>
            </a:r>
            <a:r>
              <a:rPr lang="en-US" altLang="zh-CN" sz="2800" u="sng" dirty="0">
                <a:solidFill>
                  <a:srgbClr val="050A13"/>
                </a:solidFill>
                <a:latin typeface="Times New Roman" panose="02020603050405020304" pitchFamily="18" charset="0"/>
              </a:rPr>
              <a:t>12</a:t>
            </a:r>
            <a:r>
              <a:rPr lang="zh-CN" altLang="x-none" sz="2800" dirty="0">
                <a:solidFill>
                  <a:srgbClr val="050A13"/>
                </a:solidFill>
                <a:latin typeface="Times New Roman" panose="02020603050405020304" pitchFamily="18" charset="0"/>
              </a:rPr>
              <a:t>（</a:t>
            </a:r>
            <a:r>
              <a:rPr lang="en-US" altLang="zh-CN" sz="2800" u="sng" dirty="0">
                <a:solidFill>
                  <a:srgbClr val="050A13"/>
                </a:solidFill>
                <a:latin typeface="Times New Roman" panose="02020603050405020304" pitchFamily="18" charset="0"/>
              </a:rPr>
              <a:t>P6</a:t>
            </a: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 </a:t>
            </a:r>
            <a:r>
              <a:rPr lang="en-US" altLang="zh-CN" sz="2800" u="sng" dirty="0">
                <a:solidFill>
                  <a:srgbClr val="050A13"/>
                </a:solidFill>
                <a:latin typeface="Times New Roman" panose="02020603050405020304" pitchFamily="18" charset="0"/>
              </a:rPr>
              <a:t>6e</a:t>
            </a:r>
            <a:endParaRPr lang="zh-CN" altLang="zh-CN" sz="2800" u="sng" dirty="0">
              <a:solidFill>
                <a:srgbClr val="050A13"/>
              </a:solidFill>
              <a:latin typeface="Times New Roman" panose="02020603050405020304" pitchFamily="18" charset="0"/>
            </a:endParaRPr>
          </a:p>
          <a:p>
            <a:pPr marL="457200" indent="-457200" eaLnBrk="1" hangingPunct="1"/>
            <a:r>
              <a:rPr lang="zh-CN"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梯   公      导    螺        中</a:t>
            </a:r>
            <a:r>
              <a:rPr lang="zh-CN" altLang="x-none" dirty="0">
                <a:latin typeface="Times New Roman" panose="02020603050405020304" pitchFamily="18" charset="0"/>
              </a:rPr>
              <a:t> </a:t>
            </a:r>
            <a:endParaRPr lang="zh-CN" altLang="x-none" sz="2800" u="sng" dirty="0">
              <a:solidFill>
                <a:srgbClr val="050A13"/>
              </a:solidFill>
              <a:latin typeface="Times New Roman" panose="02020603050405020304" pitchFamily="18" charset="0"/>
            </a:endParaRPr>
          </a:p>
          <a:p>
            <a:pPr marL="457200" indent="-457200" eaLnBrk="1" hangingPunct="1"/>
            <a:r>
              <a:rPr lang="zh-CN" altLang="x-none" sz="2800" dirty="0">
                <a:solidFill>
                  <a:srgbClr val="050A13"/>
                </a:solidFill>
                <a:latin typeface="Times New Roman" panose="02020603050405020304" pitchFamily="18" charset="0"/>
              </a:rPr>
              <a:t>                   形   称      程    距        径</a:t>
            </a:r>
            <a:r>
              <a:rPr lang="zh-CN" altLang="x-none" dirty="0">
                <a:latin typeface="Times New Roman" panose="02020603050405020304" pitchFamily="18" charset="0"/>
              </a:rPr>
              <a:t> </a:t>
            </a:r>
            <a:endParaRPr lang="zh-CN" altLang="x-none" sz="2800" dirty="0">
              <a:solidFill>
                <a:srgbClr val="050A13"/>
              </a:solidFill>
              <a:latin typeface="Times New Roman" panose="02020603050405020304" pitchFamily="18" charset="0"/>
            </a:endParaRPr>
          </a:p>
          <a:p>
            <a:pPr marL="457200" indent="-457200" eaLnBrk="1" hangingPunct="1"/>
            <a:r>
              <a:rPr lang="zh-CN" altLang="x-none" dirty="0">
                <a:latin typeface="Times New Roman" panose="02020603050405020304" pitchFamily="18" charset="0"/>
              </a:rPr>
              <a:t>                              </a:t>
            </a:r>
            <a:r>
              <a:rPr lang="zh-CN" altLang="x-none" sz="2800" dirty="0">
                <a:solidFill>
                  <a:srgbClr val="050A13"/>
                </a:solidFill>
                <a:latin typeface="Times New Roman" panose="02020603050405020304" pitchFamily="18" charset="0"/>
              </a:rPr>
              <a:t>螺   尺                          公</a:t>
            </a:r>
            <a:endParaRPr lang="zh-CN" altLang="x-none" sz="2800" dirty="0">
              <a:solidFill>
                <a:srgbClr val="050A13"/>
              </a:solidFill>
              <a:latin typeface="Times New Roman" panose="02020603050405020304" pitchFamily="18" charset="0"/>
            </a:endParaRPr>
          </a:p>
          <a:p>
            <a:pPr marL="457200" indent="-457200" eaLnBrk="1" hangingPunct="1"/>
            <a:r>
              <a:rPr lang="zh-CN" altLang="x-none" dirty="0">
                <a:latin typeface="Times New Roman" panose="02020603050405020304" pitchFamily="18" charset="0"/>
              </a:rPr>
              <a:t>                              </a:t>
            </a:r>
            <a:r>
              <a:rPr lang="zh-CN" altLang="x-none" sz="2800" dirty="0">
                <a:solidFill>
                  <a:srgbClr val="050A13"/>
                </a:solidFill>
                <a:latin typeface="Times New Roman" panose="02020603050405020304" pitchFamily="18" charset="0"/>
              </a:rPr>
              <a:t>纹   寸	                          差</a:t>
            </a:r>
            <a:endParaRPr lang="zh-CN" altLang="x-none" sz="2800" dirty="0">
              <a:solidFill>
                <a:srgbClr val="050A13"/>
              </a:solidFill>
              <a:latin typeface="Times New Roman" panose="02020603050405020304" pitchFamily="18" charset="0"/>
            </a:endParaRPr>
          </a:p>
          <a:p>
            <a:pPr marL="457200" indent="-457200" eaLnBrk="1" hangingPunct="1"/>
            <a:r>
              <a:rPr lang="zh-CN" altLang="x-none" sz="2800" dirty="0">
                <a:solidFill>
                  <a:srgbClr val="050A13"/>
                </a:solidFill>
                <a:latin typeface="Times New Roman" panose="02020603050405020304" pitchFamily="18" charset="0"/>
              </a:rPr>
              <a:t>                                       双线          等</a:t>
            </a:r>
            <a:endParaRPr lang="zh-CN" altLang="x-none" sz="2800" dirty="0">
              <a:solidFill>
                <a:srgbClr val="050A13"/>
              </a:solidFill>
              <a:latin typeface="Times New Roman" panose="02020603050405020304" pitchFamily="18" charset="0"/>
            </a:endParaRPr>
          </a:p>
          <a:p>
            <a:pPr marL="457200" indent="-457200" eaLnBrk="1" hangingPunct="1"/>
            <a:r>
              <a:rPr lang="zh-CN" altLang="x-none" sz="2800" dirty="0">
                <a:solidFill>
                  <a:srgbClr val="050A13"/>
                </a:solidFill>
                <a:latin typeface="Times New Roman" panose="02020603050405020304" pitchFamily="18" charset="0"/>
              </a:rPr>
              <a:t>                                                         级 </a:t>
            </a:r>
            <a:endParaRPr lang="zh-CN" altLang="x-none" sz="2800" dirty="0">
              <a:solidFill>
                <a:srgbClr val="050A13"/>
              </a:solidFill>
              <a:latin typeface="Times New Roman" panose="02020603050405020304" pitchFamily="18" charset="0"/>
            </a:endParaRPr>
          </a:p>
          <a:p>
            <a:pPr marL="457200" indent="-457200" eaLnBrk="1" hangingPunct="1"/>
            <a:endParaRPr lang="zh-CN" altLang="x-none" sz="2800" dirty="0">
              <a:solidFill>
                <a:srgbClr val="050A13"/>
              </a:solidFill>
              <a:latin typeface="Times New Roman" panose="02020603050405020304" pitchFamily="18" charset="0"/>
            </a:endParaRPr>
          </a:p>
          <a:p>
            <a:pPr marL="457200" indent="-457200" eaLnBrk="1" hangingPunct="1"/>
            <a:endParaRPr lang="zh-CN" altLang="x-none" sz="2800" dirty="0">
              <a:solidFill>
                <a:srgbClr val="050A13"/>
              </a:solidFill>
              <a:latin typeface="Times New Roman" panose="02020603050405020304" pitchFamily="18" charset="0"/>
            </a:endParaRPr>
          </a:p>
          <a:p>
            <a:pPr marL="457200" indent="-457200" eaLnBrk="1" hangingPunct="1"/>
            <a:endParaRPr lang="zh-CN" altLang="x-none" sz="2800" dirty="0">
              <a:solidFill>
                <a:srgbClr val="050A13"/>
              </a:solidFill>
              <a:latin typeface="Times New Roman" panose="02020603050405020304" pitchFamily="18" charset="0"/>
            </a:endParaRPr>
          </a:p>
          <a:p>
            <a:pPr marL="457200" indent="-457200" eaLnBrk="1" hangingPunct="1"/>
            <a:endParaRPr lang="zh-CN" altLang="x-none" sz="2800" dirty="0">
              <a:solidFill>
                <a:srgbClr val="050A13"/>
              </a:solidFill>
              <a:latin typeface="Times New Roman" panose="02020603050405020304" pitchFamily="18" charset="0"/>
            </a:endParaRPr>
          </a:p>
          <a:p>
            <a:pPr marL="457200" indent="-457200" eaLnBrk="1" hangingPunct="1"/>
            <a:endParaRPr lang="zh-CN" altLang="x-none" sz="2800" dirty="0">
              <a:solidFill>
                <a:srgbClr val="050A13"/>
              </a:solidFill>
              <a:latin typeface="Times New Roman" panose="02020603050405020304" pitchFamily="18" charset="0"/>
            </a:endParaRPr>
          </a:p>
        </p:txBody>
      </p:sp>
      <p:sp>
        <p:nvSpPr>
          <p:cNvPr id="110606"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10607" name="Picture 15" descr="Npu"/>
          <p:cNvPicPr>
            <a:picLocks noChangeAspect="1"/>
          </p:cNvPicPr>
          <p:nvPr/>
        </p:nvPicPr>
        <p:blipFill>
          <a:blip r:embed="rId9"/>
          <a:stretch>
            <a:fillRect/>
          </a:stretch>
        </p:blipFill>
        <p:spPr>
          <a:xfrm>
            <a:off x="6705600" y="1460500"/>
            <a:ext cx="1676400" cy="1435100"/>
          </a:xfrm>
          <a:prstGeom prst="rect">
            <a:avLst/>
          </a:prstGeom>
          <a:noFill/>
          <a:ln w="9525">
            <a:noFill/>
          </a:ln>
        </p:spPr>
      </p:pic>
      <p:grpSp>
        <p:nvGrpSpPr>
          <p:cNvPr id="110608" name="Group 16"/>
          <p:cNvGrpSpPr>
            <a:grpSpLocks noChangeAspect="1"/>
          </p:cNvGrpSpPr>
          <p:nvPr/>
        </p:nvGrpSpPr>
        <p:grpSpPr>
          <a:xfrm>
            <a:off x="4343400" y="3505200"/>
            <a:ext cx="685800" cy="1066800"/>
            <a:chOff x="0" y="0"/>
            <a:chExt cx="3353" cy="3125"/>
          </a:xfrm>
        </p:grpSpPr>
        <p:sp>
          <p:nvSpPr>
            <p:cNvPr id="110610" name="AutoShape 17"/>
            <p:cNvSpPr>
              <a:spLocks noChangeAspect="1"/>
            </p:cNvSpPr>
            <p:nvPr/>
          </p:nvSpPr>
          <p:spPr>
            <a:xfrm>
              <a:off x="0" y="0"/>
              <a:ext cx="3353" cy="3125"/>
            </a:xfrm>
            <a:prstGeom prst="rect">
              <a:avLst/>
            </a:prstGeom>
            <a:noFill/>
            <a:ln w="9525">
              <a:noFill/>
            </a:ln>
          </p:spPr>
          <p:txBody>
            <a:bodyPr/>
            <a:p>
              <a:endParaRPr lang="zh-CN" altLang="en-US" dirty="0">
                <a:latin typeface="Arial" panose="020B0604020202020204" pitchFamily="34" charset="0"/>
              </a:endParaRPr>
            </a:p>
          </p:txBody>
        </p:sp>
        <p:sp>
          <p:nvSpPr>
            <p:cNvPr id="110611" name="未知"/>
            <p:cNvSpPr>
              <a:spLocks noChangeAspect="1"/>
            </p:cNvSpPr>
            <p:nvPr/>
          </p:nvSpPr>
          <p:spPr>
            <a:xfrm>
              <a:off x="529" y="647"/>
              <a:ext cx="2818" cy="2039"/>
            </a:xfrm>
            <a:custGeom>
              <a:avLst/>
              <a:gdLst>
                <a:gd name="txL" fmla="*/ 0 w 3240"/>
                <a:gd name="txT" fmla="*/ 0 h 2340"/>
                <a:gd name="txR" fmla="*/ 3240 w 3240"/>
                <a:gd name="txB" fmla="*/ 2340 h 2340"/>
              </a:gdLst>
              <a:ahLst/>
              <a:cxnLst>
                <a:cxn ang="0">
                  <a:pos x="0" y="0"/>
                </a:cxn>
                <a:cxn ang="0">
                  <a:pos x="1566" y="2039"/>
                </a:cxn>
                <a:cxn ang="0">
                  <a:pos x="2818" y="0"/>
                </a:cxn>
              </a:cxnLst>
              <a:rect l="txL" t="txT" r="txR" b="txB"/>
              <a:pathLst>
                <a:path w="3240" h="2340">
                  <a:moveTo>
                    <a:pt x="0" y="0"/>
                  </a:moveTo>
                  <a:lnTo>
                    <a:pt x="1800" y="2340"/>
                  </a:lnTo>
                  <a:lnTo>
                    <a:pt x="3240" y="0"/>
                  </a:lnTo>
                </a:path>
              </a:pathLst>
            </a:custGeom>
            <a:noFill/>
            <a:ln w="9525" cap="flat" cmpd="sng">
              <a:solidFill>
                <a:srgbClr val="000000">
                  <a:alpha val="100000"/>
                </a:srgbClr>
              </a:solidFill>
              <a:prstDash val="solid"/>
              <a:round/>
              <a:headEnd type="none" w="med" len="med"/>
              <a:tailEnd type="none" w="med" len="med"/>
            </a:ln>
          </p:spPr>
          <p:txBody>
            <a:bodyPr/>
            <a:p>
              <a:endParaRPr lang="zh-CN" altLang="en-US"/>
            </a:p>
          </p:txBody>
        </p:sp>
      </p:grpSp>
      <p:sp>
        <p:nvSpPr>
          <p:cNvPr id="32787" name="Text Box 19"/>
          <p:cNvSpPr txBox="1">
            <a:spLocks noChangeArrowheads="1"/>
          </p:cNvSpPr>
          <p:nvPr/>
        </p:nvSpPr>
        <p:spPr bwMode="auto">
          <a:xfrm>
            <a:off x="0" y="1066800"/>
            <a:ext cx="4191000" cy="579438"/>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）标注</a:t>
            </a:r>
            <a:endParaRPr kumimoji="0" lang="zh-CN" altLang="en-US" sz="32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0"/>
          <a:stretch>
            <a:fillRect/>
          </a:stretch>
        </p:blipFill>
        <p:spPr>
          <a:xfrm>
            <a:off x="8229600" y="-50800"/>
            <a:ext cx="914400" cy="754380"/>
          </a:xfrm>
          <a:prstGeom prst="rect">
            <a:avLst/>
          </a:prstGeom>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13" name="Picture 2"/>
          <p:cNvPicPr>
            <a:picLocks noChangeAspect="1"/>
          </p:cNvPicPr>
          <p:nvPr/>
        </p:nvPicPr>
        <p:blipFill>
          <a:blip r:embed="rId1">
            <a:clrChange>
              <a:clrFrom>
                <a:srgbClr val="FFFFFF"/>
              </a:clrFrom>
              <a:clrTo>
                <a:srgbClr val="FFFFFF">
                  <a:alpha val="0"/>
                </a:srgbClr>
              </a:clrTo>
            </a:clrChange>
          </a:blip>
          <a:stretch>
            <a:fillRect/>
          </a:stretch>
        </p:blipFill>
        <p:spPr>
          <a:xfrm>
            <a:off x="4267200" y="914400"/>
            <a:ext cx="4495800" cy="3006725"/>
          </a:xfrm>
          <a:prstGeom prst="rect">
            <a:avLst/>
          </a:prstGeom>
          <a:noFill/>
          <a:ln w="9525">
            <a:noFill/>
          </a:ln>
        </p:spPr>
      </p:pic>
      <p:pic>
        <p:nvPicPr>
          <p:cNvPr id="25614"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25615"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25616"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25617"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25618"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25619"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25620"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25621"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25622"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3804" name="Text Box 12"/>
          <p:cNvSpPr txBox="1">
            <a:spLocks noChangeArrowheads="1"/>
          </p:cNvSpPr>
          <p:nvPr/>
        </p:nvSpPr>
        <p:spPr bwMode="auto">
          <a:xfrm>
            <a:off x="0" y="1588"/>
            <a:ext cx="6808788"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梯形螺纹标注含义及尺寸计算</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25624" name="Rectangle 13"/>
          <p:cNvSpPr/>
          <p:nvPr/>
        </p:nvSpPr>
        <p:spPr>
          <a:xfrm>
            <a:off x="0" y="762000"/>
            <a:ext cx="8763000" cy="5338763"/>
          </a:xfrm>
          <a:prstGeom prst="rect">
            <a:avLst/>
          </a:prstGeom>
          <a:noFill/>
          <a:ln w="9525">
            <a:noFill/>
          </a:ln>
        </p:spPr>
        <p:txBody>
          <a:bodyPr>
            <a:spAutoFit/>
          </a:bodyPr>
          <a:p>
            <a:pPr marL="457200" indent="-457200" eaLnBrk="1" hangingPunct="1"/>
            <a:r>
              <a:rPr lang="zh-CN" altLang="x-none" sz="2800" dirty="0">
                <a:solidFill>
                  <a:srgbClr val="050A13"/>
                </a:solidFill>
                <a:latin typeface="Times New Roman" panose="02020603050405020304" pitchFamily="18" charset="0"/>
              </a:rPr>
              <a:t>计算尺寸公式</a:t>
            </a:r>
            <a:endParaRPr lang="zh-CN" altLang="x-none" sz="2800" dirty="0">
              <a:solidFill>
                <a:srgbClr val="050A13"/>
              </a:solidFill>
              <a:latin typeface="Times New Roman" panose="02020603050405020304" pitchFamily="18" charset="0"/>
            </a:endParaRPr>
          </a:p>
          <a:p>
            <a:pPr marL="457200" indent="-457200" eaLnBrk="1" hangingPunct="1"/>
            <a:endParaRPr lang="zh-CN" altLang="zh-CN" sz="2800" dirty="0">
              <a:solidFill>
                <a:srgbClr val="050A13"/>
              </a:solidFill>
              <a:latin typeface="Times New Roman" panose="02020603050405020304" pitchFamily="18" charset="0"/>
            </a:endParaRPr>
          </a:p>
          <a:p>
            <a:pPr marL="457200" indent="-457200" eaLnBrk="1" hangingPunct="1"/>
            <a:r>
              <a:rPr lang="zh-CN"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大径</a:t>
            </a:r>
            <a:r>
              <a:rPr lang="en-US" altLang="zh-CN" sz="2800" dirty="0">
                <a:solidFill>
                  <a:srgbClr val="050A13"/>
                </a:solidFill>
                <a:latin typeface="Times New Roman" panose="02020603050405020304" pitchFamily="18" charset="0"/>
              </a:rPr>
              <a:t>d</a:t>
            </a:r>
            <a:r>
              <a:rPr lang="en-US" altLang="zh-CN" sz="2800" b="1" dirty="0">
                <a:solidFill>
                  <a:srgbClr val="050A13"/>
                </a:solidFill>
                <a:latin typeface="Times New Roman" panose="02020603050405020304" pitchFamily="18" charset="0"/>
              </a:rPr>
              <a:t> </a:t>
            </a:r>
            <a:r>
              <a:rPr lang="en-US"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公称直径</a:t>
            </a:r>
            <a:endParaRPr lang="zh-CN" altLang="x-none" sz="2800" dirty="0">
              <a:solidFill>
                <a:srgbClr val="050A13"/>
              </a:solidFill>
              <a:latin typeface="Times New Roman" panose="02020603050405020304" pitchFamily="18" charset="0"/>
            </a:endParaRPr>
          </a:p>
          <a:p>
            <a:pPr marL="457200" indent="-457200" eaLnBrk="1" hangingPunct="1"/>
            <a:endParaRPr lang="zh-CN" altLang="zh-CN" sz="2800" dirty="0">
              <a:solidFill>
                <a:srgbClr val="050A13"/>
              </a:solidFill>
              <a:latin typeface="Times New Roman" panose="02020603050405020304" pitchFamily="18" charset="0"/>
            </a:endParaRPr>
          </a:p>
          <a:p>
            <a:pPr marL="457200" indent="-457200" eaLnBrk="1" hangingPunct="1"/>
            <a:r>
              <a:rPr lang="zh-CN"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中径               </a:t>
            </a:r>
            <a:r>
              <a:rPr lang="en-US" altLang="zh-CN" sz="2800" dirty="0">
                <a:solidFill>
                  <a:srgbClr val="050A13"/>
                </a:solidFill>
                <a:latin typeface="Times New Roman" panose="02020603050405020304" pitchFamily="18" charset="0"/>
              </a:rPr>
              <a:t>=d-0.5P</a:t>
            </a:r>
            <a:r>
              <a:rPr lang="en-US" altLang="zh-CN" dirty="0">
                <a:latin typeface="Times New Roman" panose="02020603050405020304" pitchFamily="18" charset="0"/>
              </a:rPr>
              <a:t> </a:t>
            </a:r>
            <a:endParaRPr lang="en-US" altLang="zh-CN" dirty="0">
              <a:latin typeface="Times New Roman" panose="02020603050405020304" pitchFamily="18" charset="0"/>
            </a:endParaRPr>
          </a:p>
          <a:p>
            <a:pPr marL="457200" indent="-457200" eaLnBrk="1" hangingPunct="1"/>
            <a:endParaRPr lang="en-US" altLang="zh-CN" dirty="0">
              <a:latin typeface="Times New Roman" panose="02020603050405020304" pitchFamily="18" charset="0"/>
            </a:endParaRPr>
          </a:p>
          <a:p>
            <a:pPr marL="457200" indent="-457200" eaLnBrk="1" hangingPunct="1"/>
            <a:r>
              <a:rPr lang="zh-CN"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小径</a:t>
            </a:r>
            <a:r>
              <a:rPr lang="zh-CN" altLang="x-none" dirty="0">
                <a:latin typeface="Times New Roman" panose="02020603050405020304" pitchFamily="18" charset="0"/>
              </a:rPr>
              <a:t>                        </a:t>
            </a:r>
            <a:r>
              <a:rPr lang="en-US" altLang="zh-CN" sz="2800" dirty="0">
                <a:solidFill>
                  <a:srgbClr val="050A13"/>
                </a:solidFill>
                <a:latin typeface="Times New Roman" panose="02020603050405020304" pitchFamily="18" charset="0"/>
              </a:rPr>
              <a:t>=d-2 </a:t>
            </a:r>
            <a:endParaRPr lang="en-US" altLang="zh-CN" sz="2800" dirty="0">
              <a:solidFill>
                <a:srgbClr val="050A13"/>
              </a:solidFill>
              <a:latin typeface="Times New Roman" panose="02020603050405020304" pitchFamily="18" charset="0"/>
            </a:endParaRPr>
          </a:p>
          <a:p>
            <a:pPr marL="457200" indent="-457200" eaLnBrk="1" hangingPunct="1"/>
            <a:endParaRPr lang="en-US" altLang="zh-CN" sz="2800" dirty="0">
              <a:solidFill>
                <a:srgbClr val="050A13"/>
              </a:solidFill>
              <a:latin typeface="Times New Roman" panose="02020603050405020304" pitchFamily="18" charset="0"/>
            </a:endParaRPr>
          </a:p>
          <a:p>
            <a:pPr marL="457200" indent="-457200" eaLnBrk="1" hangingPunct="1"/>
            <a:r>
              <a:rPr lang="zh-CN" altLang="x-none" sz="2800" dirty="0">
                <a:solidFill>
                  <a:srgbClr val="050A13"/>
                </a:solidFill>
                <a:latin typeface="Times New Roman" panose="02020603050405020304" pitchFamily="18" charset="0"/>
              </a:rPr>
              <a:t>          牙高              </a:t>
            </a:r>
            <a:r>
              <a:rPr lang="en-US" altLang="zh-CN" sz="2800" dirty="0">
                <a:solidFill>
                  <a:srgbClr val="050A13"/>
                </a:solidFill>
                <a:latin typeface="Times New Roman" panose="02020603050405020304" pitchFamily="18" charset="0"/>
              </a:rPr>
              <a:t>=0.5P+            P=1.5</a:t>
            </a: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5         =0.25</a:t>
            </a:r>
            <a:r>
              <a:rPr lang="en-US" altLang="zh-CN" dirty="0">
                <a:latin typeface="Times New Roman" panose="02020603050405020304" pitchFamily="18" charset="0"/>
              </a:rPr>
              <a:t>  </a:t>
            </a:r>
            <a:endParaRPr lang="en-US" altLang="zh-CN" dirty="0">
              <a:latin typeface="Times New Roman" panose="02020603050405020304" pitchFamily="18" charset="0"/>
            </a:endParaRPr>
          </a:p>
          <a:p>
            <a:pPr marL="457200" indent="-457200" eaLnBrk="1" hangingPunct="1"/>
            <a:endParaRPr lang="en-US" altLang="zh-CN" dirty="0">
              <a:latin typeface="Times New Roman" panose="02020603050405020304" pitchFamily="18" charset="0"/>
            </a:endParaRPr>
          </a:p>
          <a:p>
            <a:pPr marL="457200" indent="-457200" eaLnBrk="1" hangingPunct="1"/>
            <a:r>
              <a:rPr lang="zh-CN" altLang="zh-CN" sz="2800" dirty="0">
                <a:solidFill>
                  <a:srgbClr val="050A13"/>
                </a:solidFill>
                <a:latin typeface="Times New Roman" panose="02020603050405020304" pitchFamily="18" charset="0"/>
              </a:rPr>
              <a:t>          </a:t>
            </a:r>
            <a:r>
              <a:rPr lang="zh-CN" altLang="x-none" sz="2800" dirty="0">
                <a:solidFill>
                  <a:srgbClr val="050A13"/>
                </a:solidFill>
                <a:latin typeface="Times New Roman" panose="02020603050405020304" pitchFamily="18" charset="0"/>
              </a:rPr>
              <a:t>牙顶宽</a:t>
            </a:r>
            <a:r>
              <a:rPr lang="en-US" altLang="zh-CN" sz="2800" dirty="0">
                <a:solidFill>
                  <a:srgbClr val="050A13"/>
                </a:solidFill>
                <a:latin typeface="Times New Roman" panose="02020603050405020304" pitchFamily="18" charset="0"/>
              </a:rPr>
              <a:t>f              f=0.366P    P=6</a:t>
            </a: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12          =0.5 </a:t>
            </a:r>
            <a:endParaRPr lang="en-US" altLang="zh-CN" sz="2800" dirty="0">
              <a:solidFill>
                <a:srgbClr val="050A13"/>
              </a:solidFill>
              <a:latin typeface="Times New Roman" panose="02020603050405020304" pitchFamily="18" charset="0"/>
            </a:endParaRPr>
          </a:p>
          <a:p>
            <a:pPr marL="457200" indent="-457200" eaLnBrk="1" hangingPunct="1"/>
            <a:endParaRPr lang="en-US" altLang="zh-CN" sz="2800" dirty="0">
              <a:solidFill>
                <a:srgbClr val="050A13"/>
              </a:solidFill>
              <a:latin typeface="Times New Roman" panose="02020603050405020304" pitchFamily="18" charset="0"/>
            </a:endParaRPr>
          </a:p>
          <a:p>
            <a:pPr marL="457200" indent="-457200" eaLnBrk="1" hangingPunct="1"/>
            <a:r>
              <a:rPr lang="zh-CN" altLang="x-none" sz="2800" dirty="0">
                <a:solidFill>
                  <a:srgbClr val="050A13"/>
                </a:solidFill>
                <a:latin typeface="Times New Roman" panose="02020603050405020304" pitchFamily="18" charset="0"/>
              </a:rPr>
              <a:t>          牙槽底宽</a:t>
            </a:r>
            <a:r>
              <a:rPr lang="en-US" altLang="zh-CN" sz="2800" dirty="0">
                <a:solidFill>
                  <a:srgbClr val="050A13"/>
                </a:solidFill>
                <a:latin typeface="Times New Roman" panose="02020603050405020304" pitchFamily="18" charset="0"/>
              </a:rPr>
              <a:t>w         w=0.366P-0.536 </a:t>
            </a:r>
            <a:endParaRPr lang="zh-CN" altLang="zh-CN" sz="2800" dirty="0">
              <a:solidFill>
                <a:srgbClr val="050A13"/>
              </a:solidFill>
              <a:latin typeface="Times New Roman" panose="02020603050405020304" pitchFamily="18" charset="0"/>
            </a:endParaRPr>
          </a:p>
        </p:txBody>
      </p:sp>
      <p:pic>
        <p:nvPicPr>
          <p:cNvPr id="25625" name="Picture 14" descr="Npu"/>
          <p:cNvPicPr>
            <a:picLocks noChangeAspect="1"/>
          </p:cNvPicPr>
          <p:nvPr/>
        </p:nvPicPr>
        <p:blipFill>
          <a:blip r:embed="rId10"/>
          <a:stretch>
            <a:fillRect/>
          </a:stretch>
        </p:blipFill>
        <p:spPr>
          <a:xfrm>
            <a:off x="7848600" y="0"/>
            <a:ext cx="1295400" cy="1131888"/>
          </a:xfrm>
          <a:prstGeom prst="rect">
            <a:avLst/>
          </a:prstGeom>
          <a:noFill/>
          <a:ln w="9525">
            <a:noFill/>
          </a:ln>
        </p:spPr>
      </p:pic>
      <p:sp>
        <p:nvSpPr>
          <p:cNvPr id="25626"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3808" name="Rectangle 16"/>
          <p:cNvSpPr>
            <a:spLocks noChangeArrowheads="1"/>
          </p:cNvSpPr>
          <p:nvPr/>
        </p:nvSpPr>
        <p:spPr bwMode="auto">
          <a:xfrm>
            <a:off x="0" y="3319463"/>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2" name="Object 17"/>
          <p:cNvGraphicFramePr>
            <a:graphicFrameLocks noChangeAspect="1"/>
          </p:cNvGraphicFramePr>
          <p:nvPr/>
        </p:nvGraphicFramePr>
        <p:xfrm>
          <a:off x="1676400" y="2514600"/>
          <a:ext cx="415925" cy="533400"/>
        </p:xfrm>
        <a:graphic>
          <a:graphicData uri="http://schemas.openxmlformats.org/presentationml/2006/ole">
            <mc:AlternateContent xmlns:mc="http://schemas.openxmlformats.org/markup-compatibility/2006">
              <mc:Choice xmlns:v="urn:schemas-microsoft-com:vml" Requires="v">
                <p:oleObj spid="_x0000_s3136" name="" r:id="rId11" imgW="177800" imgH="215900" progId="Equation.3">
                  <p:embed/>
                </p:oleObj>
              </mc:Choice>
              <mc:Fallback>
                <p:oleObj name="" r:id="rId11" imgW="177800" imgH="215900" progId="Equation.3">
                  <p:embed/>
                  <p:pic>
                    <p:nvPicPr>
                      <p:cNvPr id="0" name="图片 3135"/>
                      <p:cNvPicPr/>
                      <p:nvPr/>
                    </p:nvPicPr>
                    <p:blipFill>
                      <a:blip r:embed="rId12"/>
                      <a:stretch>
                        <a:fillRect/>
                      </a:stretch>
                    </p:blipFill>
                    <p:spPr>
                      <a:xfrm>
                        <a:off x="1676400" y="2514600"/>
                        <a:ext cx="415925" cy="533400"/>
                      </a:xfrm>
                      <a:prstGeom prst="rect">
                        <a:avLst/>
                      </a:prstGeom>
                      <a:noFill/>
                      <a:ln w="38100">
                        <a:noFill/>
                        <a:miter/>
                      </a:ln>
                    </p:spPr>
                  </p:pic>
                </p:oleObj>
              </mc:Fallback>
            </mc:AlternateContent>
          </a:graphicData>
        </a:graphic>
      </p:graphicFrame>
      <p:sp>
        <p:nvSpPr>
          <p:cNvPr id="33810" name="Rectangle 18"/>
          <p:cNvSpPr>
            <a:spLocks noChangeArrowheads="1"/>
          </p:cNvSpPr>
          <p:nvPr/>
        </p:nvSpPr>
        <p:spPr bwMode="auto">
          <a:xfrm>
            <a:off x="0" y="3167063"/>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3" name="Object 19"/>
          <p:cNvGraphicFramePr>
            <a:graphicFrameLocks noChangeAspect="1"/>
          </p:cNvGraphicFramePr>
          <p:nvPr/>
        </p:nvGraphicFramePr>
        <p:xfrm>
          <a:off x="2514600" y="2514600"/>
          <a:ext cx="461963" cy="533400"/>
        </p:xfrm>
        <a:graphic>
          <a:graphicData uri="http://schemas.openxmlformats.org/presentationml/2006/ole">
            <mc:AlternateContent xmlns:mc="http://schemas.openxmlformats.org/markup-compatibility/2006">
              <mc:Choice xmlns:v="urn:schemas-microsoft-com:vml" Requires="v">
                <p:oleObj spid="_x0000_s3140" name="" r:id="rId13" imgW="190500" imgH="215900" progId="Equation.3">
                  <p:embed/>
                </p:oleObj>
              </mc:Choice>
              <mc:Fallback>
                <p:oleObj name="" r:id="rId13" imgW="190500" imgH="215900" progId="Equation.3">
                  <p:embed/>
                  <p:pic>
                    <p:nvPicPr>
                      <p:cNvPr id="0" name="图片 3139"/>
                      <p:cNvPicPr/>
                      <p:nvPr/>
                    </p:nvPicPr>
                    <p:blipFill>
                      <a:blip r:embed="rId14"/>
                      <a:stretch>
                        <a:fillRect/>
                      </a:stretch>
                    </p:blipFill>
                    <p:spPr>
                      <a:xfrm>
                        <a:off x="2514600" y="2514600"/>
                        <a:ext cx="461963" cy="533400"/>
                      </a:xfrm>
                      <a:prstGeom prst="rect">
                        <a:avLst/>
                      </a:prstGeom>
                      <a:noFill/>
                      <a:ln w="38100">
                        <a:noFill/>
                        <a:miter/>
                      </a:ln>
                    </p:spPr>
                  </p:pic>
                </p:oleObj>
              </mc:Fallback>
            </mc:AlternateContent>
          </a:graphicData>
        </a:graphic>
      </p:graphicFrame>
      <p:sp>
        <p:nvSpPr>
          <p:cNvPr id="33812" name="Rectangle 20"/>
          <p:cNvSpPr>
            <a:spLocks noChangeArrowheads="1"/>
          </p:cNvSpPr>
          <p:nvPr/>
        </p:nvSpPr>
        <p:spPr bwMode="auto">
          <a:xfrm>
            <a:off x="0" y="33147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4" name="Object 21"/>
          <p:cNvGraphicFramePr>
            <a:graphicFrameLocks noChangeAspect="1"/>
          </p:cNvGraphicFramePr>
          <p:nvPr/>
        </p:nvGraphicFramePr>
        <p:xfrm>
          <a:off x="2438400" y="3124200"/>
          <a:ext cx="533400" cy="533400"/>
        </p:xfrm>
        <a:graphic>
          <a:graphicData uri="http://schemas.openxmlformats.org/presentationml/2006/ole">
            <mc:AlternateContent xmlns:mc="http://schemas.openxmlformats.org/markup-compatibility/2006">
              <mc:Choice xmlns:v="urn:schemas-microsoft-com:vml" Requires="v">
                <p:oleObj spid="_x0000_s3141" name="" r:id="rId15" imgW="177800" imgH="228600" progId="Equation.3">
                  <p:embed/>
                </p:oleObj>
              </mc:Choice>
              <mc:Fallback>
                <p:oleObj name="" r:id="rId15" imgW="177800" imgH="228600" progId="Equation.3">
                  <p:embed/>
                  <p:pic>
                    <p:nvPicPr>
                      <p:cNvPr id="0" name="图片 3140"/>
                      <p:cNvPicPr/>
                      <p:nvPr/>
                    </p:nvPicPr>
                    <p:blipFill>
                      <a:blip r:embed="rId16"/>
                      <a:stretch>
                        <a:fillRect/>
                      </a:stretch>
                    </p:blipFill>
                    <p:spPr>
                      <a:xfrm>
                        <a:off x="2438400" y="3124200"/>
                        <a:ext cx="533400" cy="533400"/>
                      </a:xfrm>
                      <a:prstGeom prst="rect">
                        <a:avLst/>
                      </a:prstGeom>
                      <a:noFill/>
                      <a:ln w="38100">
                        <a:noFill/>
                        <a:miter/>
                      </a:ln>
                    </p:spPr>
                  </p:pic>
                </p:oleObj>
              </mc:Fallback>
            </mc:AlternateContent>
          </a:graphicData>
        </a:graphic>
      </p:graphicFrame>
      <p:sp>
        <p:nvSpPr>
          <p:cNvPr id="33814" name="Rectangle 22"/>
          <p:cNvSpPr>
            <a:spLocks noChangeArrowheads="1"/>
          </p:cNvSpPr>
          <p:nvPr/>
        </p:nvSpPr>
        <p:spPr bwMode="auto">
          <a:xfrm>
            <a:off x="0" y="33147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5" name="Object 23"/>
          <p:cNvGraphicFramePr>
            <a:graphicFrameLocks noChangeAspect="1"/>
          </p:cNvGraphicFramePr>
          <p:nvPr/>
        </p:nvGraphicFramePr>
        <p:xfrm>
          <a:off x="1600200" y="3124200"/>
          <a:ext cx="482600" cy="609600"/>
        </p:xfrm>
        <a:graphic>
          <a:graphicData uri="http://schemas.openxmlformats.org/presentationml/2006/ole">
            <mc:AlternateContent xmlns:mc="http://schemas.openxmlformats.org/markup-compatibility/2006">
              <mc:Choice xmlns:v="urn:schemas-microsoft-com:vml" Requires="v">
                <p:oleObj spid="_x0000_s3142" name="" r:id="rId17" imgW="177800" imgH="228600" progId="Equation.3">
                  <p:embed/>
                </p:oleObj>
              </mc:Choice>
              <mc:Fallback>
                <p:oleObj name="" r:id="rId17" imgW="177800" imgH="228600" progId="Equation.3">
                  <p:embed/>
                  <p:pic>
                    <p:nvPicPr>
                      <p:cNvPr id="0" name="图片 3141"/>
                      <p:cNvPicPr/>
                      <p:nvPr/>
                    </p:nvPicPr>
                    <p:blipFill>
                      <a:blip r:embed="rId18"/>
                      <a:stretch>
                        <a:fillRect/>
                      </a:stretch>
                    </p:blipFill>
                    <p:spPr>
                      <a:xfrm>
                        <a:off x="1600200" y="3124200"/>
                        <a:ext cx="482600" cy="609600"/>
                      </a:xfrm>
                      <a:prstGeom prst="rect">
                        <a:avLst/>
                      </a:prstGeom>
                      <a:noFill/>
                      <a:ln w="38100">
                        <a:noFill/>
                        <a:miter/>
                      </a:ln>
                    </p:spPr>
                  </p:pic>
                </p:oleObj>
              </mc:Fallback>
            </mc:AlternateContent>
          </a:graphicData>
        </a:graphic>
      </p:graphicFrame>
      <p:sp>
        <p:nvSpPr>
          <p:cNvPr id="33816" name="Rectangle 24"/>
          <p:cNvSpPr>
            <a:spLocks noChangeArrowheads="1"/>
          </p:cNvSpPr>
          <p:nvPr/>
        </p:nvSpPr>
        <p:spPr bwMode="auto">
          <a:xfrm>
            <a:off x="0" y="33147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6" name="Object 25"/>
          <p:cNvGraphicFramePr>
            <a:graphicFrameLocks noChangeAspect="1"/>
          </p:cNvGraphicFramePr>
          <p:nvPr/>
        </p:nvGraphicFramePr>
        <p:xfrm>
          <a:off x="1752600" y="4038600"/>
          <a:ext cx="431800" cy="609600"/>
        </p:xfrm>
        <a:graphic>
          <a:graphicData uri="http://schemas.openxmlformats.org/presentationml/2006/ole">
            <mc:AlternateContent xmlns:mc="http://schemas.openxmlformats.org/markup-compatibility/2006">
              <mc:Choice xmlns:v="urn:schemas-microsoft-com:vml" Requires="v">
                <p:oleObj spid="_x0000_s3143" name="" r:id="rId19" imgW="165100" imgH="228600" progId="Equation.3">
                  <p:embed/>
                </p:oleObj>
              </mc:Choice>
              <mc:Fallback>
                <p:oleObj name="" r:id="rId19" imgW="165100" imgH="228600" progId="Equation.3">
                  <p:embed/>
                  <p:pic>
                    <p:nvPicPr>
                      <p:cNvPr id="0" name="图片 3142"/>
                      <p:cNvPicPr/>
                      <p:nvPr/>
                    </p:nvPicPr>
                    <p:blipFill>
                      <a:blip r:embed="rId20"/>
                      <a:stretch>
                        <a:fillRect/>
                      </a:stretch>
                    </p:blipFill>
                    <p:spPr>
                      <a:xfrm>
                        <a:off x="1752600" y="4038600"/>
                        <a:ext cx="431800" cy="609600"/>
                      </a:xfrm>
                      <a:prstGeom prst="rect">
                        <a:avLst/>
                      </a:prstGeom>
                      <a:noFill/>
                      <a:ln w="38100">
                        <a:noFill/>
                        <a:miter/>
                      </a:ln>
                    </p:spPr>
                  </p:pic>
                </p:oleObj>
              </mc:Fallback>
            </mc:AlternateContent>
          </a:graphicData>
        </a:graphic>
      </p:graphicFrame>
      <p:sp>
        <p:nvSpPr>
          <p:cNvPr id="33818" name="Rectangle 26"/>
          <p:cNvSpPr>
            <a:spLocks noChangeArrowheads="1"/>
          </p:cNvSpPr>
          <p:nvPr/>
        </p:nvSpPr>
        <p:spPr bwMode="auto">
          <a:xfrm>
            <a:off x="0" y="33147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7" name="Object 27"/>
          <p:cNvGraphicFramePr>
            <a:graphicFrameLocks noChangeAspect="1"/>
          </p:cNvGraphicFramePr>
          <p:nvPr/>
        </p:nvGraphicFramePr>
        <p:xfrm>
          <a:off x="2514600" y="3962400"/>
          <a:ext cx="431800" cy="609600"/>
        </p:xfrm>
        <a:graphic>
          <a:graphicData uri="http://schemas.openxmlformats.org/presentationml/2006/ole">
            <mc:AlternateContent xmlns:mc="http://schemas.openxmlformats.org/markup-compatibility/2006">
              <mc:Choice xmlns:v="urn:schemas-microsoft-com:vml" Requires="v">
                <p:oleObj spid="_x0000_s3144" name="" r:id="rId21" imgW="165100" imgH="228600" progId="Equation.3">
                  <p:embed/>
                </p:oleObj>
              </mc:Choice>
              <mc:Fallback>
                <p:oleObj name="" r:id="rId21" imgW="165100" imgH="228600" progId="Equation.3">
                  <p:embed/>
                  <p:pic>
                    <p:nvPicPr>
                      <p:cNvPr id="0" name="图片 3143"/>
                      <p:cNvPicPr/>
                      <p:nvPr/>
                    </p:nvPicPr>
                    <p:blipFill>
                      <a:blip r:embed="rId20"/>
                      <a:stretch>
                        <a:fillRect/>
                      </a:stretch>
                    </p:blipFill>
                    <p:spPr>
                      <a:xfrm>
                        <a:off x="2514600" y="3962400"/>
                        <a:ext cx="431800" cy="609600"/>
                      </a:xfrm>
                      <a:prstGeom prst="rect">
                        <a:avLst/>
                      </a:prstGeom>
                      <a:noFill/>
                      <a:ln w="38100">
                        <a:noFill/>
                        <a:miter/>
                      </a:ln>
                    </p:spPr>
                  </p:pic>
                </p:oleObj>
              </mc:Fallback>
            </mc:AlternateContent>
          </a:graphicData>
        </a:graphic>
      </p:graphicFrame>
      <p:sp>
        <p:nvSpPr>
          <p:cNvPr id="33820" name="Rectangle 28"/>
          <p:cNvSpPr>
            <a:spLocks noChangeArrowheads="1"/>
          </p:cNvSpPr>
          <p:nvPr/>
        </p:nvSpPr>
        <p:spPr bwMode="auto">
          <a:xfrm>
            <a:off x="0" y="33147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08" name="Object 29"/>
          <p:cNvGraphicFramePr>
            <a:graphicFrameLocks noChangeAspect="1"/>
          </p:cNvGraphicFramePr>
          <p:nvPr/>
        </p:nvGraphicFramePr>
        <p:xfrm>
          <a:off x="3657600" y="3124200"/>
          <a:ext cx="431800" cy="609600"/>
        </p:xfrm>
        <a:graphic>
          <a:graphicData uri="http://schemas.openxmlformats.org/presentationml/2006/ole">
            <mc:AlternateContent xmlns:mc="http://schemas.openxmlformats.org/markup-compatibility/2006">
              <mc:Choice xmlns:v="urn:schemas-microsoft-com:vml" Requires="v">
                <p:oleObj spid="_x0000_s3145" name="" r:id="rId22" imgW="165100" imgH="228600" progId="Equation.3">
                  <p:embed/>
                </p:oleObj>
              </mc:Choice>
              <mc:Fallback>
                <p:oleObj name="" r:id="rId22" imgW="165100" imgH="228600" progId="Equation.3">
                  <p:embed/>
                  <p:pic>
                    <p:nvPicPr>
                      <p:cNvPr id="0" name="图片 3144"/>
                      <p:cNvPicPr/>
                      <p:nvPr/>
                    </p:nvPicPr>
                    <p:blipFill>
                      <a:blip r:embed="rId23"/>
                      <a:stretch>
                        <a:fillRect/>
                      </a:stretch>
                    </p:blipFill>
                    <p:spPr>
                      <a:xfrm>
                        <a:off x="3657600" y="3124200"/>
                        <a:ext cx="431800" cy="609600"/>
                      </a:xfrm>
                      <a:prstGeom prst="rect">
                        <a:avLst/>
                      </a:prstGeom>
                      <a:noFill/>
                      <a:ln w="38100">
                        <a:noFill/>
                        <a:miter/>
                      </a:ln>
                    </p:spPr>
                  </p:pic>
                </p:oleObj>
              </mc:Fallback>
            </mc:AlternateContent>
          </a:graphicData>
        </a:graphic>
      </p:graphicFrame>
      <p:graphicFrame>
        <p:nvGraphicFramePr>
          <p:cNvPr id="25609" name="Object 30"/>
          <p:cNvGraphicFramePr>
            <a:graphicFrameLocks noChangeAspect="1"/>
          </p:cNvGraphicFramePr>
          <p:nvPr/>
        </p:nvGraphicFramePr>
        <p:xfrm>
          <a:off x="4038600" y="3962400"/>
          <a:ext cx="431800" cy="609600"/>
        </p:xfrm>
        <a:graphic>
          <a:graphicData uri="http://schemas.openxmlformats.org/presentationml/2006/ole">
            <mc:AlternateContent xmlns:mc="http://schemas.openxmlformats.org/markup-compatibility/2006">
              <mc:Choice xmlns:v="urn:schemas-microsoft-com:vml" Requires="v">
                <p:oleObj spid="_x0000_s3146" name="" r:id="rId24" imgW="165100" imgH="228600" progId="Equation.3">
                  <p:embed/>
                </p:oleObj>
              </mc:Choice>
              <mc:Fallback>
                <p:oleObj name="" r:id="rId24" imgW="165100" imgH="228600" progId="Equation.3">
                  <p:embed/>
                  <p:pic>
                    <p:nvPicPr>
                      <p:cNvPr id="0" name="图片 3145"/>
                      <p:cNvPicPr/>
                      <p:nvPr/>
                    </p:nvPicPr>
                    <p:blipFill>
                      <a:blip r:embed="rId25"/>
                      <a:stretch>
                        <a:fillRect/>
                      </a:stretch>
                    </p:blipFill>
                    <p:spPr>
                      <a:xfrm>
                        <a:off x="4038600" y="3962400"/>
                        <a:ext cx="431800" cy="609600"/>
                      </a:xfrm>
                      <a:prstGeom prst="rect">
                        <a:avLst/>
                      </a:prstGeom>
                      <a:noFill/>
                      <a:ln w="38100">
                        <a:noFill/>
                        <a:miter/>
                      </a:ln>
                    </p:spPr>
                  </p:pic>
                </p:oleObj>
              </mc:Fallback>
            </mc:AlternateContent>
          </a:graphicData>
        </a:graphic>
      </p:graphicFrame>
      <p:sp>
        <p:nvSpPr>
          <p:cNvPr id="33823" name="Rectangle 31"/>
          <p:cNvSpPr>
            <a:spLocks noChangeArrowheads="1"/>
          </p:cNvSpPr>
          <p:nvPr/>
        </p:nvSpPr>
        <p:spPr bwMode="auto">
          <a:xfrm>
            <a:off x="-379412" y="3962400"/>
            <a:ext cx="9142413"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10" name="Object 32"/>
          <p:cNvGraphicFramePr>
            <a:graphicFrameLocks noChangeAspect="1"/>
          </p:cNvGraphicFramePr>
          <p:nvPr/>
        </p:nvGraphicFramePr>
        <p:xfrm>
          <a:off x="5867400" y="5562600"/>
          <a:ext cx="504825" cy="685800"/>
        </p:xfrm>
        <a:graphic>
          <a:graphicData uri="http://schemas.openxmlformats.org/presentationml/2006/ole">
            <mc:AlternateContent xmlns:mc="http://schemas.openxmlformats.org/markup-compatibility/2006">
              <mc:Choice xmlns:v="urn:schemas-microsoft-com:vml" Requires="v">
                <p:oleObj spid="_x0000_s3138" name="" r:id="rId26" imgW="165100" imgH="228600" progId="Equation.3">
                  <p:embed/>
                </p:oleObj>
              </mc:Choice>
              <mc:Fallback>
                <p:oleObj name="" r:id="rId26" imgW="165100" imgH="228600" progId="Equation.3">
                  <p:embed/>
                  <p:pic>
                    <p:nvPicPr>
                      <p:cNvPr id="0" name="图片 3137"/>
                      <p:cNvPicPr/>
                      <p:nvPr/>
                    </p:nvPicPr>
                    <p:blipFill>
                      <a:blip r:embed="rId27"/>
                      <a:stretch>
                        <a:fillRect/>
                      </a:stretch>
                    </p:blipFill>
                    <p:spPr>
                      <a:xfrm>
                        <a:off x="5867400" y="5562600"/>
                        <a:ext cx="504825" cy="685800"/>
                      </a:xfrm>
                      <a:prstGeom prst="rect">
                        <a:avLst/>
                      </a:prstGeom>
                      <a:noFill/>
                      <a:ln w="38100">
                        <a:noFill/>
                        <a:miter/>
                      </a:ln>
                    </p:spPr>
                  </p:pic>
                </p:oleObj>
              </mc:Fallback>
            </mc:AlternateContent>
          </a:graphicData>
        </a:graphic>
      </p:graphicFrame>
      <p:grpSp>
        <p:nvGrpSpPr>
          <p:cNvPr id="25635" name="Group 33"/>
          <p:cNvGrpSpPr/>
          <p:nvPr/>
        </p:nvGrpSpPr>
        <p:grpSpPr>
          <a:xfrm>
            <a:off x="4800600" y="3124200"/>
            <a:ext cx="3505200" cy="3035300"/>
            <a:chOff x="0" y="0"/>
            <a:chExt cx="5322" cy="3261"/>
          </a:xfrm>
        </p:grpSpPr>
        <p:sp>
          <p:nvSpPr>
            <p:cNvPr id="25637" name="AutoShape 34"/>
            <p:cNvSpPr>
              <a:spLocks noChangeAspect="1"/>
            </p:cNvSpPr>
            <p:nvPr/>
          </p:nvSpPr>
          <p:spPr>
            <a:xfrm>
              <a:off x="0" y="0"/>
              <a:ext cx="5322" cy="3261"/>
            </a:xfrm>
            <a:prstGeom prst="rect">
              <a:avLst/>
            </a:prstGeom>
            <a:noFill/>
            <a:ln w="9525">
              <a:noFill/>
            </a:ln>
          </p:spPr>
          <p:txBody>
            <a:bodyPr/>
            <a:p>
              <a:endParaRPr lang="zh-CN" altLang="en-US" dirty="0">
                <a:latin typeface="Arial" panose="020B0604020202020204" pitchFamily="34" charset="0"/>
              </a:endParaRPr>
            </a:p>
          </p:txBody>
        </p:sp>
        <p:sp>
          <p:nvSpPr>
            <p:cNvPr id="25638" name="AutoShape 35"/>
            <p:cNvSpPr/>
            <p:nvPr/>
          </p:nvSpPr>
          <p:spPr>
            <a:xfrm>
              <a:off x="0" y="932"/>
              <a:ext cx="5322" cy="1378"/>
            </a:xfrm>
            <a:prstGeom prst="bracePair">
              <a:avLst>
                <a:gd name="adj" fmla="val 8333"/>
              </a:avLst>
            </a:prstGeom>
            <a:noFill/>
            <a:ln w="9525" cap="flat" cmpd="sng">
              <a:solidFill>
                <a:srgbClr val="000000"/>
              </a:solidFill>
              <a:prstDash val="solid"/>
              <a:headEnd type="none" w="med" len="med"/>
              <a:tailEnd type="none" w="med" len="med"/>
            </a:ln>
          </p:spPr>
          <p:txBody>
            <a:bodyPr/>
            <a:p>
              <a:endParaRPr lang="zh-CN" altLang="en-US" dirty="0">
                <a:latin typeface="Arial" panose="020B0604020202020204" pitchFamily="34" charset="0"/>
              </a:endParaRPr>
            </a:p>
          </p:txBody>
        </p:sp>
      </p:grpSp>
      <p:graphicFrame>
        <p:nvGraphicFramePr>
          <p:cNvPr id="25611" name="Object 36"/>
          <p:cNvGraphicFramePr>
            <a:graphicFrameLocks noChangeAspect="1"/>
          </p:cNvGraphicFramePr>
          <p:nvPr/>
        </p:nvGraphicFramePr>
        <p:xfrm>
          <a:off x="6705600" y="4724400"/>
          <a:ext cx="482600" cy="609600"/>
        </p:xfrm>
        <a:graphic>
          <a:graphicData uri="http://schemas.openxmlformats.org/presentationml/2006/ole">
            <mc:AlternateContent xmlns:mc="http://schemas.openxmlformats.org/markup-compatibility/2006">
              <mc:Choice xmlns:v="urn:schemas-microsoft-com:vml" Requires="v">
                <p:oleObj spid="_x0000_s3137" name="" r:id="rId28" imgW="177800" imgH="228600" progId="Equation.3">
                  <p:embed/>
                </p:oleObj>
              </mc:Choice>
              <mc:Fallback>
                <p:oleObj name="" r:id="rId28" imgW="177800" imgH="228600" progId="Equation.3">
                  <p:embed/>
                  <p:pic>
                    <p:nvPicPr>
                      <p:cNvPr id="0" name="图片 3136"/>
                      <p:cNvPicPr/>
                      <p:nvPr/>
                    </p:nvPicPr>
                    <p:blipFill>
                      <a:blip r:embed="rId29"/>
                      <a:stretch>
                        <a:fillRect/>
                      </a:stretch>
                    </p:blipFill>
                    <p:spPr>
                      <a:xfrm>
                        <a:off x="6705600" y="4724400"/>
                        <a:ext cx="482600" cy="609600"/>
                      </a:xfrm>
                      <a:prstGeom prst="rect">
                        <a:avLst/>
                      </a:prstGeom>
                      <a:noFill/>
                      <a:ln w="38100">
                        <a:noFill/>
                        <a:miter/>
                      </a:ln>
                    </p:spPr>
                  </p:pic>
                </p:oleObj>
              </mc:Fallback>
            </mc:AlternateContent>
          </a:graphicData>
        </a:graphic>
      </p:graphicFrame>
      <p:sp>
        <p:nvSpPr>
          <p:cNvPr id="33829" name="Rectangle 37"/>
          <p:cNvSpPr>
            <a:spLocks noChangeArrowheads="1"/>
          </p:cNvSpPr>
          <p:nvPr/>
        </p:nvSpPr>
        <p:spPr bwMode="auto">
          <a:xfrm>
            <a:off x="0" y="3733800"/>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5612" name="Object 38"/>
          <p:cNvGraphicFramePr>
            <a:graphicFrameLocks noChangeAspect="1"/>
          </p:cNvGraphicFramePr>
          <p:nvPr/>
        </p:nvGraphicFramePr>
        <p:xfrm>
          <a:off x="6705600" y="3962400"/>
          <a:ext cx="482600" cy="609600"/>
        </p:xfrm>
        <a:graphic>
          <a:graphicData uri="http://schemas.openxmlformats.org/presentationml/2006/ole">
            <mc:AlternateContent xmlns:mc="http://schemas.openxmlformats.org/markup-compatibility/2006">
              <mc:Choice xmlns:v="urn:schemas-microsoft-com:vml" Requires="v">
                <p:oleObj spid="_x0000_s3139" name="" r:id="rId30" imgW="177800" imgH="228600" progId="Equation.3">
                  <p:embed/>
                </p:oleObj>
              </mc:Choice>
              <mc:Fallback>
                <p:oleObj name="" r:id="rId30" imgW="177800" imgH="228600" progId="Equation.3">
                  <p:embed/>
                  <p:pic>
                    <p:nvPicPr>
                      <p:cNvPr id="0" name="图片 3138"/>
                      <p:cNvPicPr/>
                      <p:nvPr/>
                    </p:nvPicPr>
                    <p:blipFill>
                      <a:blip r:embed="rId29"/>
                      <a:stretch>
                        <a:fillRect/>
                      </a:stretch>
                    </p:blipFill>
                    <p:spPr>
                      <a:xfrm>
                        <a:off x="6705600" y="3962400"/>
                        <a:ext cx="482600" cy="6096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31"/>
          <a:stretch>
            <a:fillRect/>
          </a:stretch>
        </p:blipFill>
        <p:spPr>
          <a:xfrm>
            <a:off x="8229600" y="-50800"/>
            <a:ext cx="914400" cy="754380"/>
          </a:xfrm>
          <a:prstGeom prst="rect">
            <a:avLst/>
          </a:prstGeom>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161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11619" name="Picture 3" descr="后退">
            <a:hlinkClick r:id="" action="ppaction://noaction"/>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11620"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11621"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11622"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11623" name="Picture 7" descr="上边框"/>
          <p:cNvPicPr>
            <a:picLocks noChangeAspect="1"/>
          </p:cNvPicPr>
          <p:nvPr/>
        </p:nvPicPr>
        <p:blipFill>
          <a:blip r:embed="rId6">
            <a:clrChange>
              <a:clrFrom>
                <a:srgbClr val="FFFFFF"/>
              </a:clrFrom>
              <a:clrTo>
                <a:srgbClr val="FFFFFF">
                  <a:alpha val="0"/>
                </a:srgbClr>
              </a:clrTo>
            </a:clrChange>
          </a:blip>
          <a:stretch>
            <a:fillRect/>
          </a:stretch>
        </p:blipFill>
        <p:spPr>
          <a:xfrm>
            <a:off x="0" y="-74612"/>
            <a:ext cx="9144000" cy="1927225"/>
          </a:xfrm>
          <a:prstGeom prst="rect">
            <a:avLst/>
          </a:prstGeom>
          <a:noFill/>
          <a:ln w="9525">
            <a:noFill/>
          </a:ln>
        </p:spPr>
      </p:pic>
      <p:sp>
        <p:nvSpPr>
          <p:cNvPr id="34824" name="Text Box 8"/>
          <p:cNvSpPr txBox="1">
            <a:spLocks noChangeArrowheads="1"/>
          </p:cNvSpPr>
          <p:nvPr/>
        </p:nvSpPr>
        <p:spPr bwMode="auto">
          <a:xfrm>
            <a:off x="0" y="20638"/>
            <a:ext cx="5280025"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梯形螺纹车刀相关知识</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111625" name="Picture 9" descr="目录">
            <a:hlinkClick r:id="" action="ppaction://noaction"/>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111626" name="Picture 10"/>
          <p:cNvPicPr>
            <a:picLocks noChangeAspect="1"/>
          </p:cNvPicPr>
          <p:nvPr/>
        </p:nvPicPr>
        <p:blipFill>
          <a:blip r:embed="rId8">
            <a:clrChange>
              <a:clrFrom>
                <a:srgbClr val="FFFFFF"/>
              </a:clrFrom>
              <a:clrTo>
                <a:srgbClr val="FFFFFF">
                  <a:alpha val="0"/>
                </a:srgbClr>
              </a:clrTo>
            </a:clrChange>
          </a:blip>
          <a:stretch>
            <a:fillRect/>
          </a:stretch>
        </p:blipFill>
        <p:spPr>
          <a:xfrm>
            <a:off x="1143000" y="1600200"/>
            <a:ext cx="6705600" cy="4724400"/>
          </a:xfrm>
          <a:prstGeom prst="rect">
            <a:avLst/>
          </a:prstGeom>
          <a:noFill/>
          <a:ln w="9525">
            <a:noFill/>
          </a:ln>
        </p:spPr>
      </p:pic>
      <p:sp>
        <p:nvSpPr>
          <p:cNvPr id="34827" name="Text Box 11"/>
          <p:cNvSpPr txBox="1">
            <a:spLocks noChangeArrowheads="1"/>
          </p:cNvSpPr>
          <p:nvPr/>
        </p:nvSpPr>
        <p:spPr bwMode="auto">
          <a:xfrm>
            <a:off x="457200" y="990600"/>
            <a:ext cx="6843713" cy="517525"/>
          </a:xfrm>
          <a:prstGeom prst="rect">
            <a:avLst/>
          </a:prstGeom>
          <a:noFill/>
          <a:ln w="9525">
            <a:noFill/>
            <a:miter lim="800000"/>
          </a:ln>
          <a:effectLst>
            <a:outerShdw dist="35921" dir="2700000" algn="ctr" rotWithShape="0">
              <a:srgbClr val="C0C0C0"/>
            </a:outerShdw>
          </a:effectLst>
        </p:spPr>
        <p:txBody>
          <a:bodyPr wrap="none" anchor="ctr">
            <a:spAutoFit/>
          </a:bodyPr>
          <a:lstStyle/>
          <a:p>
            <a:pPr marR="0" algn="ctr" defTabSz="914400" eaLnBrk="1" hangingPunct="1">
              <a:buClrTx/>
              <a:buSzTx/>
              <a:buFontTx/>
              <a:defRPr/>
            </a:pPr>
            <a:r>
              <a:rPr kumimoji="0" lang="zh-CN" altLang="en-US" kern="1200" cap="none" spc="0" normalizeH="0" baseline="0" noProof="0">
                <a:latin typeface="Times New Roman" panose="02020603050405020304" pitchFamily="18" charset="0"/>
                <a:ea typeface="宋体" panose="02010600030101010101" pitchFamily="2" charset="-122"/>
                <a:cs typeface="+mn-cs"/>
              </a:rPr>
              <a:t>   </a:t>
            </a:r>
            <a:r>
              <a:rPr kumimoji="0" lang="zh-CN" altLang="en-US" sz="2800" kern="1200" cap="none" spc="0" normalizeH="0" baseline="0" noProof="0">
                <a:latin typeface="Times New Roman" panose="02020603050405020304" pitchFamily="18" charset="0"/>
                <a:ea typeface="宋体" panose="02010600030101010101" pitchFamily="2" charset="-122"/>
                <a:cs typeface="+mn-cs"/>
              </a:rPr>
              <a:t>梯形螺纹各部 梯分名称、代号及计算公式</a:t>
            </a:r>
            <a:endParaRPr kumimoji="0" lang="zh-CN" altLang="en-US" sz="2800" kern="1200" cap="none" spc="0" normalizeH="0" baseline="0" noProof="0">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nvPicPr>
        <p:blipFill>
          <a:blip r:embed="rId9"/>
          <a:stretch>
            <a:fillRect/>
          </a:stretch>
        </p:blipFill>
        <p:spPr>
          <a:xfrm>
            <a:off x="8229600" y="-31750"/>
            <a:ext cx="914400" cy="754380"/>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4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264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12644"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12645"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12646"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12647"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12648"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12649"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12650"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5851" name="Text Box 11"/>
          <p:cNvSpPr txBox="1">
            <a:spLocks noChangeArrowheads="1"/>
          </p:cNvSpPr>
          <p:nvPr/>
        </p:nvSpPr>
        <p:spPr bwMode="auto">
          <a:xfrm>
            <a:off x="0" y="-101600"/>
            <a:ext cx="5789613" cy="701675"/>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梯形螺纹车削方法与过程</a:t>
            </a:r>
            <a:endParaRPr kumimoji="0" lang="zh-CN" sz="40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5852" name="Text Box 12"/>
          <p:cNvSpPr txBox="1"/>
          <p:nvPr/>
        </p:nvSpPr>
        <p:spPr>
          <a:xfrm>
            <a:off x="533400" y="2667000"/>
            <a:ext cx="8153400" cy="838200"/>
          </a:xfrm>
          <a:prstGeom prst="rect">
            <a:avLst/>
          </a:prstGeom>
          <a:noFill/>
          <a:ln w="9525">
            <a:noFill/>
          </a:ln>
        </p:spPr>
        <p:txBody>
          <a:bodyPr/>
          <a:p>
            <a:pPr marL="457200" indent="-457200" eaLnBrk="1" hangingPunct="1"/>
            <a:r>
              <a:rPr lang="en-US" altLang="zh-CN" sz="2400" dirty="0">
                <a:solidFill>
                  <a:srgbClr val="050A13"/>
                </a:solidFill>
                <a:latin typeface="Times New Roman" panose="02020603050405020304" pitchFamily="18" charset="0"/>
              </a:rPr>
              <a:t>2</a:t>
            </a:r>
            <a:r>
              <a:rPr lang="zh-CN" altLang="x-none" sz="2400" dirty="0">
                <a:solidFill>
                  <a:srgbClr val="050A13"/>
                </a:solidFill>
                <a:latin typeface="Times New Roman" panose="02020603050405020304" pitchFamily="18" charset="0"/>
              </a:rPr>
              <a:t>）对刀具的要求  刀头宽度不易太宽一般为</a:t>
            </a:r>
            <a:r>
              <a:rPr lang="en-US" altLang="zh-CN" sz="2400" dirty="0">
                <a:solidFill>
                  <a:srgbClr val="050A13"/>
                </a:solidFill>
                <a:latin typeface="Times New Roman" panose="02020603050405020304" pitchFamily="18" charset="0"/>
              </a:rPr>
              <a:t>1mm</a:t>
            </a:r>
            <a:r>
              <a:rPr lang="zh-CN" altLang="x-none" sz="2400" dirty="0">
                <a:solidFill>
                  <a:srgbClr val="050A13"/>
                </a:solidFill>
                <a:latin typeface="Times New Roman" panose="02020603050405020304" pitchFamily="18" charset="0"/>
              </a:rPr>
              <a:t>，使待切       削过程中左右有移动量。</a:t>
            </a:r>
            <a:endParaRPr lang="zh-CN" altLang="x-none" sz="2400" dirty="0">
              <a:solidFill>
                <a:srgbClr val="050A13"/>
              </a:solidFill>
              <a:latin typeface="Times New Roman" panose="02020603050405020304" pitchFamily="18" charset="0"/>
            </a:endParaRPr>
          </a:p>
        </p:txBody>
      </p:sp>
      <p:sp>
        <p:nvSpPr>
          <p:cNvPr id="35853" name="Rectangle 13"/>
          <p:cNvSpPr>
            <a:spLocks noChangeArrowheads="1"/>
          </p:cNvSpPr>
          <p:nvPr/>
        </p:nvSpPr>
        <p:spPr bwMode="auto">
          <a:xfrm>
            <a:off x="0" y="3309938"/>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35854" name="Picture 14"/>
          <p:cNvPicPr>
            <a:picLocks noChangeAspect="1"/>
          </p:cNvPicPr>
          <p:nvPr/>
        </p:nvPicPr>
        <p:blipFill>
          <a:blip r:embed="rId8">
            <a:clrChange>
              <a:clrFrom>
                <a:srgbClr val="FFFFFF"/>
              </a:clrFrom>
              <a:clrTo>
                <a:srgbClr val="FFFFFF">
                  <a:alpha val="0"/>
                </a:srgbClr>
              </a:clrTo>
            </a:clrChange>
          </a:blip>
          <a:srcRect r="-330" b="-372"/>
          <a:stretch>
            <a:fillRect/>
          </a:stretch>
        </p:blipFill>
        <p:spPr>
          <a:xfrm>
            <a:off x="1066800" y="3276600"/>
            <a:ext cx="6956425" cy="2909888"/>
          </a:xfrm>
          <a:prstGeom prst="rect">
            <a:avLst/>
          </a:prstGeom>
          <a:noFill/>
          <a:ln w="9525">
            <a:noFill/>
          </a:ln>
        </p:spPr>
      </p:pic>
      <p:sp>
        <p:nvSpPr>
          <p:cNvPr id="35855" name="Text Box 15"/>
          <p:cNvSpPr txBox="1">
            <a:spLocks noChangeArrowheads="1"/>
          </p:cNvSpPr>
          <p:nvPr/>
        </p:nvSpPr>
        <p:spPr bwMode="auto">
          <a:xfrm>
            <a:off x="7086600" y="5791200"/>
            <a:ext cx="2057400" cy="366713"/>
          </a:xfrm>
          <a:prstGeom prst="rect">
            <a:avLst/>
          </a:prstGeom>
          <a:noFill/>
          <a:ln w="9525">
            <a:noFill/>
            <a:miter lim="800000"/>
          </a:ln>
          <a:effectLst>
            <a:outerShdw dist="35921" dir="2700000" algn="ctr" rotWithShape="0">
              <a:srgbClr val="C0C0C0"/>
            </a:outerShdw>
          </a:effectLst>
        </p:spPr>
        <p:txBody>
          <a:bodyPr anchor="ctr">
            <a:spAutoFit/>
          </a:bodyPr>
          <a:lstStyle/>
          <a:p>
            <a:pPr marR="0" defTabSz="914400" eaLnBrk="1" hangingPunct="1">
              <a:buClrTx/>
              <a:buSzTx/>
              <a:buFontTx/>
              <a:defRPr/>
            </a:pP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直进法（</a:t>
            </a:r>
            <a:r>
              <a:rPr kumimoji="0" lang="en-US" altLang="zh-CN" kern="1200" cap="none" spc="0" normalizeH="0" baseline="0" noProof="0">
                <a:solidFill>
                  <a:srgbClr val="080808"/>
                </a:solidFill>
                <a:latin typeface="Times New Roman" panose="02020603050405020304" pitchFamily="18" charset="0"/>
                <a:ea typeface="宋体" panose="02010600030101010101" pitchFamily="2" charset="-122"/>
                <a:cs typeface="+mn-cs"/>
              </a:rPr>
              <a:t>P</a:t>
            </a: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a:t>
            </a:r>
            <a:r>
              <a:rPr kumimoji="0" lang="en-US" altLang="zh-CN" kern="1200" cap="none" spc="0" normalizeH="0" baseline="0" noProof="0">
                <a:solidFill>
                  <a:srgbClr val="080808"/>
                </a:solidFill>
                <a:latin typeface="Times New Roman" panose="02020603050405020304" pitchFamily="18" charset="0"/>
                <a:ea typeface="宋体" panose="02010600030101010101" pitchFamily="2" charset="-122"/>
                <a:cs typeface="+mn-cs"/>
              </a:rPr>
              <a:t>12</a:t>
            </a: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5856" name="Text Box 16"/>
          <p:cNvSpPr txBox="1">
            <a:spLocks noChangeArrowheads="1"/>
          </p:cNvSpPr>
          <p:nvPr/>
        </p:nvSpPr>
        <p:spPr bwMode="auto">
          <a:xfrm>
            <a:off x="0" y="914400"/>
            <a:ext cx="76962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）采用的方法为低速开正反车左右切削法切削</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5857" name="Text Box 17"/>
          <p:cNvSpPr txBox="1">
            <a:spLocks noChangeArrowheads="1"/>
          </p:cNvSpPr>
          <p:nvPr/>
        </p:nvSpPr>
        <p:spPr bwMode="auto">
          <a:xfrm>
            <a:off x="228600" y="1295400"/>
            <a:ext cx="8001000" cy="366713"/>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5858" name="Rectangle 18"/>
          <p:cNvSpPr>
            <a:spLocks noChangeArrowheads="1"/>
          </p:cNvSpPr>
          <p:nvPr/>
        </p:nvSpPr>
        <p:spPr bwMode="auto">
          <a:xfrm>
            <a:off x="0" y="1371600"/>
            <a:ext cx="3581400" cy="457200"/>
          </a:xfrm>
          <a:prstGeom prst="rect">
            <a:avLst/>
          </a:prstGeom>
          <a:noFill/>
          <a:ln w="9525">
            <a:noFill/>
            <a:miter lim="800000"/>
          </a:ln>
          <a:effectLst>
            <a:outerShdw dist="35921" dir="2700000" algn="ctr" rotWithShape="0">
              <a:srgbClr val="C0C0C0"/>
            </a:outerShdw>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a:t>
            </a:r>
            <a:r>
              <a:rPr kumimoji="0" lang="en-US" alt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2</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）左右切削法细解：</a:t>
            </a:r>
            <a:endPar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5859" name="Text Box 19"/>
          <p:cNvSpPr txBox="1">
            <a:spLocks noChangeArrowheads="1"/>
          </p:cNvSpPr>
          <p:nvPr/>
        </p:nvSpPr>
        <p:spPr bwMode="auto">
          <a:xfrm>
            <a:off x="533400" y="1828800"/>
            <a:ext cx="7543800" cy="822325"/>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）优点：为避免三刃切削造成切削力大而扎刀，采用左 右切削法轻松犹如车削第一刀。</a:t>
            </a:r>
            <a:endParaRPr kumimoji="0" lang="en-US" altLang="zh-CN"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5860" name="Text Box 20"/>
          <p:cNvSpPr txBox="1">
            <a:spLocks noChangeArrowheads="1"/>
          </p:cNvSpPr>
          <p:nvPr/>
        </p:nvSpPr>
        <p:spPr bwMode="auto">
          <a:xfrm>
            <a:off x="1905000" y="5867400"/>
            <a:ext cx="2133600" cy="366713"/>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 左右切削法 </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5861" name="Text Box 21"/>
          <p:cNvSpPr txBox="1">
            <a:spLocks noChangeArrowheads="1"/>
          </p:cNvSpPr>
          <p:nvPr/>
        </p:nvSpPr>
        <p:spPr bwMode="auto">
          <a:xfrm>
            <a:off x="4648200" y="5791200"/>
            <a:ext cx="2438400" cy="366713"/>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直进法（</a:t>
            </a:r>
            <a:r>
              <a:rPr kumimoji="0" lang="en-US" altLang="zh-CN" kern="1200" cap="none" spc="0" normalizeH="0" baseline="0" noProof="0">
                <a:solidFill>
                  <a:srgbClr val="080808"/>
                </a:solidFill>
                <a:latin typeface="Times New Roman" panose="02020603050405020304" pitchFamily="18" charset="0"/>
                <a:ea typeface="宋体" panose="02010600030101010101" pitchFamily="2" charset="-122"/>
                <a:cs typeface="+mn-cs"/>
              </a:rPr>
              <a:t>P≤12</a:t>
            </a:r>
            <a:r>
              <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rPr>
              <a:t>）</a:t>
            </a:r>
            <a:endParaRPr kumimoji="0" lang="zh-CN" altLang="en-US"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9"/>
          <a:stretch>
            <a:fillRect/>
          </a:stretch>
        </p:blipFill>
        <p:spPr>
          <a:xfrm>
            <a:off x="8229600" y="-1016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852">
                                            <p:txEl>
                                              <p:charRg st="0" end="47"/>
                                            </p:txEl>
                                          </p:spTgt>
                                        </p:tgtEl>
                                        <p:attrNameLst>
                                          <p:attrName>style.visibility</p:attrName>
                                        </p:attrNameLst>
                                      </p:cBhvr>
                                      <p:to>
                                        <p:strVal val="visible"/>
                                      </p:to>
                                    </p:set>
                                    <p:animEffect transition="in" filter="randombar(horizontal)">
                                      <p:cBhvr>
                                        <p:cTn id="7" dur="500"/>
                                        <p:tgtEl>
                                          <p:spTgt spid="35852">
                                            <p:txEl>
                                              <p:charRg st="0" end="47"/>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5854"/>
                                        </p:tgtEl>
                                        <p:attrNameLst>
                                          <p:attrName>style.visibility</p:attrName>
                                        </p:attrNameLst>
                                      </p:cBhvr>
                                      <p:to>
                                        <p:strVal val="visible"/>
                                      </p:to>
                                    </p:set>
                                    <p:animEffect transition="in" filter="checkerboard(across)">
                                      <p:cBhvr>
                                        <p:cTn id="12" dur="500"/>
                                        <p:tgtEl>
                                          <p:spTgt spid="35854"/>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5855"/>
                                        </p:tgtEl>
                                        <p:attrNameLst>
                                          <p:attrName>style.visibility</p:attrName>
                                        </p:attrNameLst>
                                      </p:cBhvr>
                                      <p:to>
                                        <p:strVal val="visible"/>
                                      </p:to>
                                    </p:set>
                                    <p:animEffect transition="in" filter="checkerboard(across)">
                                      <p:cBhvr>
                                        <p:cTn id="15" dur="500"/>
                                        <p:tgtEl>
                                          <p:spTgt spid="35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5" grpId="0" bldLvl="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663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6631"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6632"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6633"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6634"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6635" name="Picture 8"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3250"/>
          </a:xfrm>
          <a:prstGeom prst="rect">
            <a:avLst/>
          </a:prstGeom>
          <a:noFill/>
          <a:ln w="9525">
            <a:noFill/>
          </a:ln>
        </p:spPr>
      </p:pic>
      <p:sp>
        <p:nvSpPr>
          <p:cNvPr id="36873" name="Text Box 9"/>
          <p:cNvSpPr txBox="1">
            <a:spLocks noChangeArrowheads="1"/>
          </p:cNvSpPr>
          <p:nvPr/>
        </p:nvSpPr>
        <p:spPr bwMode="auto">
          <a:xfrm>
            <a:off x="0" y="-152400"/>
            <a:ext cx="6348413"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梯形螺纹车削方法与过程</a:t>
            </a:r>
            <a:endPar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6874" name="Text Box 10"/>
          <p:cNvSpPr txBox="1">
            <a:spLocks noChangeArrowheads="1"/>
          </p:cNvSpPr>
          <p:nvPr/>
        </p:nvSpPr>
        <p:spPr bwMode="auto">
          <a:xfrm>
            <a:off x="1066800" y="1447800"/>
            <a:ext cx="2978150" cy="457200"/>
          </a:xfrm>
          <a:prstGeom prst="rect">
            <a:avLst/>
          </a:prstGeom>
          <a:noFill/>
          <a:ln w="9525">
            <a:noFill/>
            <a:miter lim="800000"/>
          </a:ln>
          <a:effectLst>
            <a:outerShdw dist="35921" dir="2700000" algn="ctr" rotWithShape="0">
              <a:srgbClr val="C0C0C0"/>
            </a:outerShdw>
          </a:effectLst>
        </p:spPr>
        <p:txBody>
          <a:bodyPr wrap="none" anchor="ctr">
            <a:spAutoFit/>
          </a:bodyPr>
          <a:lstStyle/>
          <a:p>
            <a:pPr marL="457200" marR="0" lvl="1" indent="0" algn="l" defTabSz="914400" rtl="0" eaLnBrk="1" fontAlgn="base" latinLnBrk="0" hangingPunct="1">
              <a:lnSpc>
                <a:spcPct val="100000"/>
              </a:lnSpc>
              <a:spcBef>
                <a:spcPct val="0"/>
              </a:spcBef>
              <a:spcAft>
                <a:spcPct val="0"/>
              </a:spcAft>
              <a:buClrTx/>
              <a:buSzTx/>
              <a:buFontTx/>
              <a:buNone/>
              <a:defRPr/>
            </a:pP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①小拖板对</a:t>
            </a:r>
            <a:r>
              <a:rPr kumimoji="0" lang="zh-CN" sz="2400" b="0" i="0" u="none" strike="noStrike" kern="1200" cap="none" spc="0" normalizeH="0" baseline="0" noProof="0">
                <a:ln>
                  <a:noFill/>
                </a:ln>
                <a:solidFill>
                  <a:srgbClr val="050A13"/>
                </a:solidFill>
                <a:effectLst/>
                <a:uLnTx/>
                <a:uFillTx/>
                <a:latin typeface="Arial" panose="020B0604020202020204"/>
                <a:ea typeface="宋体" panose="02010600030101010101" pitchFamily="2" charset="-122"/>
                <a:cs typeface="+mn-cs"/>
              </a:rPr>
              <a:t>“</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零</a:t>
            </a:r>
            <a:r>
              <a:rPr kumimoji="0" lang="zh-CN" sz="2400" b="0" i="0" u="none" strike="noStrike" kern="1200" cap="none" spc="0" normalizeH="0" baseline="0" noProof="0">
                <a:ln>
                  <a:noFill/>
                </a:ln>
                <a:solidFill>
                  <a:srgbClr val="050A13"/>
                </a:solidFill>
                <a:effectLst/>
                <a:uLnTx/>
                <a:uFillTx/>
                <a:latin typeface="Arial" panose="020B0604020202020204"/>
                <a:ea typeface="宋体" panose="02010600030101010101" pitchFamily="2" charset="-122"/>
                <a:cs typeface="+mn-cs"/>
              </a:rPr>
              <a:t>”</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a:t>
            </a:r>
            <a:endPar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graphicFrame>
        <p:nvGraphicFramePr>
          <p:cNvPr id="26626" name="Object 11"/>
          <p:cNvGraphicFramePr>
            <a:graphicFrameLocks noChangeAspect="1"/>
          </p:cNvGraphicFramePr>
          <p:nvPr/>
        </p:nvGraphicFramePr>
        <p:xfrm>
          <a:off x="2895600" y="2133600"/>
          <a:ext cx="460375" cy="577850"/>
        </p:xfrm>
        <a:graphic>
          <a:graphicData uri="http://schemas.openxmlformats.org/presentationml/2006/ole">
            <mc:AlternateContent xmlns:mc="http://schemas.openxmlformats.org/markup-compatibility/2006">
              <mc:Choice xmlns:v="urn:schemas-microsoft-com:vml" Requires="v">
                <p:oleObj spid="_x0000_s3147" name="" r:id="rId9" imgW="190500" imgH="241300" progId="Equation.3">
                  <p:embed/>
                </p:oleObj>
              </mc:Choice>
              <mc:Fallback>
                <p:oleObj name="" r:id="rId9" imgW="190500" imgH="241300" progId="Equation.3">
                  <p:embed/>
                  <p:pic>
                    <p:nvPicPr>
                      <p:cNvPr id="0" name="图片 3146"/>
                      <p:cNvPicPr/>
                      <p:nvPr/>
                    </p:nvPicPr>
                    <p:blipFill>
                      <a:blip r:embed="rId10"/>
                      <a:stretch>
                        <a:fillRect/>
                      </a:stretch>
                    </p:blipFill>
                    <p:spPr>
                      <a:xfrm>
                        <a:off x="2895600" y="2133600"/>
                        <a:ext cx="460375" cy="577850"/>
                      </a:xfrm>
                      <a:prstGeom prst="rect">
                        <a:avLst/>
                      </a:prstGeom>
                      <a:noFill/>
                      <a:ln w="38100">
                        <a:noFill/>
                        <a:miter/>
                      </a:ln>
                    </p:spPr>
                  </p:pic>
                </p:oleObj>
              </mc:Fallback>
            </mc:AlternateContent>
          </a:graphicData>
        </a:graphic>
      </p:graphicFrame>
      <p:graphicFrame>
        <p:nvGraphicFramePr>
          <p:cNvPr id="26627" name="Object 12"/>
          <p:cNvGraphicFramePr>
            <a:graphicFrameLocks noChangeAspect="1"/>
          </p:cNvGraphicFramePr>
          <p:nvPr/>
        </p:nvGraphicFramePr>
        <p:xfrm>
          <a:off x="4648200" y="3733800"/>
          <a:ext cx="460375" cy="609600"/>
        </p:xfrm>
        <a:graphic>
          <a:graphicData uri="http://schemas.openxmlformats.org/presentationml/2006/ole">
            <mc:AlternateContent xmlns:mc="http://schemas.openxmlformats.org/markup-compatibility/2006">
              <mc:Choice xmlns:v="urn:schemas-microsoft-com:vml" Requires="v">
                <p:oleObj spid="_x0000_s3148" name="" r:id="rId11" imgW="190500" imgH="241300" progId="Equation.3">
                  <p:embed/>
                </p:oleObj>
              </mc:Choice>
              <mc:Fallback>
                <p:oleObj name="" r:id="rId11" imgW="190500" imgH="241300" progId="Equation.3">
                  <p:embed/>
                  <p:pic>
                    <p:nvPicPr>
                      <p:cNvPr id="0" name="图片 3147"/>
                      <p:cNvPicPr/>
                      <p:nvPr/>
                    </p:nvPicPr>
                    <p:blipFill>
                      <a:blip r:embed="rId10"/>
                      <a:stretch>
                        <a:fillRect/>
                      </a:stretch>
                    </p:blipFill>
                    <p:spPr>
                      <a:xfrm>
                        <a:off x="4648200" y="3733800"/>
                        <a:ext cx="460375" cy="609600"/>
                      </a:xfrm>
                      <a:prstGeom prst="rect">
                        <a:avLst/>
                      </a:prstGeom>
                      <a:noFill/>
                      <a:ln w="38100">
                        <a:noFill/>
                        <a:miter/>
                      </a:ln>
                    </p:spPr>
                  </p:pic>
                </p:oleObj>
              </mc:Fallback>
            </mc:AlternateContent>
          </a:graphicData>
        </a:graphic>
      </p:graphicFrame>
      <p:graphicFrame>
        <p:nvGraphicFramePr>
          <p:cNvPr id="26628" name="Object 13"/>
          <p:cNvGraphicFramePr>
            <a:graphicFrameLocks noChangeAspect="1"/>
          </p:cNvGraphicFramePr>
          <p:nvPr/>
        </p:nvGraphicFramePr>
        <p:xfrm>
          <a:off x="7696200" y="3733800"/>
          <a:ext cx="460375" cy="577850"/>
        </p:xfrm>
        <a:graphic>
          <a:graphicData uri="http://schemas.openxmlformats.org/presentationml/2006/ole">
            <mc:AlternateContent xmlns:mc="http://schemas.openxmlformats.org/markup-compatibility/2006">
              <mc:Choice xmlns:v="urn:schemas-microsoft-com:vml" Requires="v">
                <p:oleObj spid="_x0000_s3149" name="" r:id="rId12" imgW="190500" imgH="241300" progId="Equation.3">
                  <p:embed/>
                </p:oleObj>
              </mc:Choice>
              <mc:Fallback>
                <p:oleObj name="" r:id="rId12" imgW="190500" imgH="241300" progId="Equation.3">
                  <p:embed/>
                  <p:pic>
                    <p:nvPicPr>
                      <p:cNvPr id="0" name="图片 3148"/>
                      <p:cNvPicPr/>
                      <p:nvPr/>
                    </p:nvPicPr>
                    <p:blipFill>
                      <a:blip r:embed="rId10"/>
                      <a:stretch>
                        <a:fillRect/>
                      </a:stretch>
                    </p:blipFill>
                    <p:spPr>
                      <a:xfrm>
                        <a:off x="7696200" y="3733800"/>
                        <a:ext cx="460375" cy="577850"/>
                      </a:xfrm>
                      <a:prstGeom prst="rect">
                        <a:avLst/>
                      </a:prstGeom>
                      <a:noFill/>
                      <a:ln w="38100">
                        <a:noFill/>
                        <a:miter/>
                      </a:ln>
                    </p:spPr>
                  </p:pic>
                </p:oleObj>
              </mc:Fallback>
            </mc:AlternateContent>
          </a:graphicData>
        </a:graphic>
      </p:graphicFrame>
      <p:sp>
        <p:nvSpPr>
          <p:cNvPr id="36878" name="Text Box 14"/>
          <p:cNvSpPr txBox="1">
            <a:spLocks noChangeArrowheads="1"/>
          </p:cNvSpPr>
          <p:nvPr/>
        </p:nvSpPr>
        <p:spPr bwMode="auto">
          <a:xfrm>
            <a:off x="152400" y="838200"/>
            <a:ext cx="2514600" cy="579438"/>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zh-CN" altLang="en-US" sz="32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en-US" alt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3</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）过程：</a:t>
            </a:r>
            <a:endParaRPr kumimoji="0" lang="zh-CN" altLang="en-US" sz="32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6879" name="Text Box 15"/>
          <p:cNvSpPr txBox="1">
            <a:spLocks noChangeArrowheads="1"/>
          </p:cNvSpPr>
          <p:nvPr/>
        </p:nvSpPr>
        <p:spPr bwMode="auto">
          <a:xfrm>
            <a:off x="1524000" y="5410200"/>
            <a:ext cx="79248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⑨精车时光一侧面见光即可，车另一侧面保证尺寸。</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6880" name="Text Box 16"/>
          <p:cNvSpPr txBox="1">
            <a:spLocks noChangeArrowheads="1"/>
          </p:cNvSpPr>
          <p:nvPr/>
        </p:nvSpPr>
        <p:spPr bwMode="auto">
          <a:xfrm>
            <a:off x="1066800" y="4953000"/>
            <a:ext cx="5943600" cy="457200"/>
          </a:xfrm>
          <a:prstGeom prst="rect">
            <a:avLst/>
          </a:prstGeom>
          <a:noFill/>
          <a:ln w="9525">
            <a:noFill/>
            <a:miter lim="800000"/>
          </a:ln>
          <a:effectLst>
            <a:outerShdw dist="35921" dir="2700000" algn="ctr" rotWithShape="0">
              <a:srgbClr val="C0C0C0"/>
            </a:outerShdw>
          </a:effectLst>
        </p:spPr>
        <p:txBody>
          <a:bodyPr>
            <a:spAutoFit/>
          </a:bodyPr>
          <a:lstStyle/>
          <a:p>
            <a:pPr marL="457200" marR="0" lvl="1" indent="0" algn="l" defTabSz="914400" rtl="0" eaLnBrk="1" fontAlgn="base" latinLnBrk="0" hangingPunct="1">
              <a:lnSpc>
                <a:spcPct val="100000"/>
              </a:lnSpc>
              <a:spcBef>
                <a:spcPct val="0"/>
              </a:spcBef>
              <a:spcAft>
                <a:spcPct val="0"/>
              </a:spcAft>
              <a:buClrTx/>
              <a:buSzTx/>
              <a:buFontTx/>
              <a:buNone/>
              <a:defRPr/>
            </a:pP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⑧槽底留</a:t>
            </a:r>
            <a:r>
              <a:rPr kumimoji="0" lang="en-US" alt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0.2</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精车余量即可精车；</a:t>
            </a:r>
            <a:endParaRPr kumimoji="0" lang="zh-CN" altLang="en-US"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6881" name="Text Box 17"/>
          <p:cNvSpPr txBox="1">
            <a:spLocks noChangeArrowheads="1"/>
          </p:cNvSpPr>
          <p:nvPr/>
        </p:nvSpPr>
        <p:spPr bwMode="auto">
          <a:xfrm>
            <a:off x="1066800" y="4191000"/>
            <a:ext cx="8077200" cy="822325"/>
          </a:xfrm>
          <a:prstGeom prst="rect">
            <a:avLst/>
          </a:prstGeom>
          <a:noFill/>
          <a:ln w="9525">
            <a:noFill/>
            <a:miter lim="800000"/>
          </a:ln>
          <a:effectLst>
            <a:outerShdw dist="35921" dir="2700000" algn="ctr" rotWithShape="0">
              <a:srgbClr val="C0C0C0"/>
            </a:outerShdw>
          </a:effectLst>
        </p:spPr>
        <p:txBody>
          <a:bodyPr>
            <a:spAutoFit/>
          </a:bodyPr>
          <a:lstStyle/>
          <a:p>
            <a:pPr marL="457200" marR="0" lvl="1" indent="0" algn="l" defTabSz="914400" rtl="0" eaLnBrk="1" fontAlgn="base" latinLnBrk="0" hangingPunct="1">
              <a:lnSpc>
                <a:spcPct val="100000"/>
              </a:lnSpc>
              <a:spcBef>
                <a:spcPct val="0"/>
              </a:spcBef>
              <a:spcAft>
                <a:spcPct val="0"/>
              </a:spcAft>
              <a:buClrTx/>
              <a:buSzTx/>
              <a:buFontTx/>
              <a:buNone/>
              <a:defRPr/>
            </a:pP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⑦注意槽宽如果宽不会扎刀，继续车削，如果槽窄可能</a:t>
            </a:r>
            <a:endPar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    </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会引起扎刀，左右赶几刀再进深度；</a:t>
            </a:r>
            <a:endParaRPr kumimoji="0" lang="zh-CN" altLang="en-US"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6882" name="Text Box 18"/>
          <p:cNvSpPr txBox="1">
            <a:spLocks noChangeArrowheads="1"/>
          </p:cNvSpPr>
          <p:nvPr/>
        </p:nvSpPr>
        <p:spPr bwMode="auto">
          <a:xfrm>
            <a:off x="1447800" y="3810000"/>
            <a:ext cx="82296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⑥ 小拖板对“零”中拖板     再进</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0.5</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仅是车削至        </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=2.5</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6883" name="Text Box 19"/>
          <p:cNvSpPr txBox="1">
            <a:spLocks noChangeArrowheads="1"/>
          </p:cNvSpPr>
          <p:nvPr/>
        </p:nvSpPr>
        <p:spPr bwMode="auto">
          <a:xfrm>
            <a:off x="1066800" y="3048000"/>
            <a:ext cx="8229600" cy="822325"/>
          </a:xfrm>
          <a:prstGeom prst="rect">
            <a:avLst/>
          </a:prstGeom>
          <a:noFill/>
          <a:ln w="9525">
            <a:noFill/>
            <a:miter lim="800000"/>
          </a:ln>
          <a:effectLst>
            <a:outerShdw dist="35921" dir="2700000" algn="ctr" rotWithShape="0">
              <a:srgbClr val="C0C0C0"/>
            </a:outerShdw>
          </a:effectLst>
        </p:spPr>
        <p:txBody>
          <a:bodyPr>
            <a:spAutoFit/>
          </a:bodyPr>
          <a:lstStyle/>
          <a:p>
            <a:pPr marL="457200" marR="0" lvl="1" indent="0" algn="l" defTabSz="914400" rtl="0" eaLnBrk="1" fontAlgn="base" latinLnBrk="0" hangingPunct="1">
              <a:lnSpc>
                <a:spcPct val="100000"/>
              </a:lnSpc>
              <a:spcBef>
                <a:spcPct val="0"/>
              </a:spcBef>
              <a:spcAft>
                <a:spcPct val="0"/>
              </a:spcAft>
              <a:buClrTx/>
              <a:buSzTx/>
              <a:buFontTx/>
              <a:buNone/>
              <a:defRPr/>
            </a:pP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⑤小拖板相对“零”后移</a:t>
            </a:r>
            <a:r>
              <a:rPr kumimoji="0" lang="en-US" alt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0.5mm</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并测量牙宽，</a:t>
            </a:r>
            <a:endPar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    </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牙宽保证为</a:t>
            </a:r>
            <a:r>
              <a:rPr kumimoji="0" lang="en-US" alt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f</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加</a:t>
            </a:r>
            <a:r>
              <a:rPr kumimoji="0" lang="en-US" alt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0.4</a:t>
            </a:r>
            <a:r>
              <a:rPr kumimoji="0" lang="zh-CN"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毫米精车余量；</a:t>
            </a:r>
            <a:endParaRPr kumimoji="0" lang="zh-CN" altLang="en-US" sz="24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6884" name="Text Box 20"/>
          <p:cNvSpPr txBox="1">
            <a:spLocks noChangeArrowheads="1"/>
          </p:cNvSpPr>
          <p:nvPr/>
        </p:nvSpPr>
        <p:spPr bwMode="auto">
          <a:xfrm>
            <a:off x="1447800" y="2590800"/>
            <a:ext cx="62484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④小拖板移动</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0.5mm</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中拖板原刻度不动；</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6885" name="Text Box 21"/>
          <p:cNvSpPr txBox="1">
            <a:spLocks noChangeArrowheads="1"/>
          </p:cNvSpPr>
          <p:nvPr/>
        </p:nvSpPr>
        <p:spPr bwMode="auto">
          <a:xfrm>
            <a:off x="1447800" y="2209800"/>
            <a:ext cx="40386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sz="24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③中拖板      </a:t>
            </a:r>
            <a:r>
              <a:rPr kumimoji="0" lang="en-US" alt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=0.5</a:t>
            </a: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车削；</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6886" name="Text Box 22"/>
          <p:cNvSpPr txBox="1">
            <a:spLocks noChangeArrowheads="1"/>
          </p:cNvSpPr>
          <p:nvPr/>
        </p:nvSpPr>
        <p:spPr bwMode="auto">
          <a:xfrm>
            <a:off x="1524000" y="1828800"/>
            <a:ext cx="3352800" cy="4572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sz="2400" kern="1200" cap="none" spc="0" normalizeH="0" baseline="0" noProof="0">
                <a:solidFill>
                  <a:srgbClr val="050A13"/>
                </a:solidFill>
                <a:latin typeface="Times New Roman" panose="02020603050405020304" pitchFamily="18" charset="0"/>
                <a:ea typeface="宋体" panose="02010600030101010101" pitchFamily="2" charset="-122"/>
                <a:cs typeface="+mn-cs"/>
              </a:rPr>
              <a:t>②中拖板对“零”；</a:t>
            </a:r>
            <a:endParaRPr kumimoji="0" lang="zh-CN" altLang="en-US" sz="24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nvPicPr>
        <p:blipFill>
          <a:blip r:embed="rId13"/>
          <a:stretch>
            <a:fillRect/>
          </a:stretch>
        </p:blipFill>
        <p:spPr>
          <a:xfrm>
            <a:off x="8229600" y="-81915"/>
            <a:ext cx="914400" cy="754380"/>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366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3667" name="Picture 3" descr="后退">
            <a:hlinkClick r:id="rId2" action="ppaction://hlinksldjump"/>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13668" name="Picture 4" descr="目录">
            <a:hlinkClick r:id="rId2"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13669"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13670"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13671"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13672" name="Picture 8"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98425"/>
            <a:ext cx="9144000" cy="1870075"/>
          </a:xfrm>
          <a:prstGeom prst="rect">
            <a:avLst/>
          </a:prstGeom>
          <a:noFill/>
          <a:ln w="9525">
            <a:noFill/>
          </a:ln>
        </p:spPr>
      </p:pic>
      <p:sp>
        <p:nvSpPr>
          <p:cNvPr id="113673"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7898" name="Text Box 10"/>
          <p:cNvSpPr txBox="1">
            <a:spLocks noChangeArrowheads="1"/>
          </p:cNvSpPr>
          <p:nvPr/>
        </p:nvSpPr>
        <p:spPr bwMode="auto">
          <a:xfrm>
            <a:off x="0" y="-49212"/>
            <a:ext cx="6348413"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梯形螺纹车削方法与过程</a:t>
            </a:r>
            <a:endPar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7899" name="Rectangle 11"/>
          <p:cNvSpPr>
            <a:spLocks noChangeArrowheads="1"/>
          </p:cNvSpPr>
          <p:nvPr/>
        </p:nvSpPr>
        <p:spPr bwMode="auto">
          <a:xfrm>
            <a:off x="762000" y="2438400"/>
            <a:ext cx="7543800" cy="3124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113676"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7901" name="Rectangle 13"/>
          <p:cNvSpPr>
            <a:spLocks noChangeArrowheads="1"/>
          </p:cNvSpPr>
          <p:nvPr/>
        </p:nvSpPr>
        <p:spPr bwMode="auto">
          <a:xfrm>
            <a:off x="838200" y="5791200"/>
            <a:ext cx="5715000" cy="519113"/>
          </a:xfrm>
          <a:prstGeom prst="rect">
            <a:avLst/>
          </a:prstGeom>
          <a:noFill/>
          <a:ln w="9525">
            <a:noFill/>
            <a:miter lim="800000"/>
          </a:ln>
          <a:effectLst>
            <a:outerShdw dist="35921" dir="2700000" algn="ctr" rotWithShape="0">
              <a:srgbClr val="C0C0C0"/>
            </a:outerShdw>
          </a:effectLst>
        </p:spPr>
        <p:txBody>
          <a:bodyPr anchor="ctr">
            <a:spAutoFit/>
          </a:bodyPr>
          <a:lstStyle/>
          <a:p>
            <a:pPr marL="0" marR="0" lvl="0" indent="228600" algn="l" defTabSz="914400" rtl="0" eaLnBrk="1" fontAlgn="base" latinLnBrk="0" hangingPunct="1">
              <a:lnSpc>
                <a:spcPct val="100000"/>
              </a:lnSpc>
              <a:spcBef>
                <a:spcPct val="0"/>
              </a:spcBef>
              <a:spcAft>
                <a:spcPct val="0"/>
              </a:spcAft>
              <a:buClrTx/>
              <a:buSzTx/>
              <a:buFontTx/>
              <a:buNone/>
              <a:tabLst>
                <a:tab pos="5273675" algn="r"/>
              </a:tabLst>
              <a:defRPr/>
            </a:pPr>
            <a:r>
              <a:rPr kumimoji="0" lang="zh-CN" sz="28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 </a:t>
            </a:r>
            <a:r>
              <a:rPr kumimoji="0" lang="en-US" altLang="zh-CN" sz="28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5</a:t>
            </a:r>
            <a:r>
              <a:rPr kumimoji="0" lang="zh-CN" sz="28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）用左右切削法进行车削至合格</a:t>
            </a:r>
            <a:endParaRPr kumimoji="0" lang="zh-CN" sz="28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7902" name="Text Box 14"/>
          <p:cNvSpPr txBox="1">
            <a:spLocks noChangeArrowheads="1"/>
          </p:cNvSpPr>
          <p:nvPr/>
        </p:nvSpPr>
        <p:spPr bwMode="auto">
          <a:xfrm>
            <a:off x="-152400" y="762000"/>
            <a:ext cx="27432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3</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）车削过程</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7903" name="Text Box 15"/>
          <p:cNvSpPr txBox="1">
            <a:spLocks noChangeArrowheads="1"/>
          </p:cNvSpPr>
          <p:nvPr/>
        </p:nvSpPr>
        <p:spPr bwMode="auto">
          <a:xfrm>
            <a:off x="1219200" y="1219200"/>
            <a:ext cx="53340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）粗车外圆，切退刀槽，倒角</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7904" name="Text Box 16"/>
          <p:cNvSpPr txBox="1">
            <a:spLocks noChangeArrowheads="1"/>
          </p:cNvSpPr>
          <p:nvPr/>
        </p:nvSpPr>
        <p:spPr bwMode="auto">
          <a:xfrm>
            <a:off x="1219200" y="1828800"/>
            <a:ext cx="4572000" cy="94615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2</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）按要求装螺纹粗车刀	</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7905" name="Text Box 17"/>
          <p:cNvSpPr txBox="1">
            <a:spLocks noChangeArrowheads="1"/>
          </p:cNvSpPr>
          <p:nvPr/>
        </p:nvSpPr>
        <p:spPr bwMode="auto">
          <a:xfrm>
            <a:off x="1143000" y="2819400"/>
            <a:ext cx="83820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28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3</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）调整机床</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7906" name="Text Box 18"/>
          <p:cNvSpPr txBox="1">
            <a:spLocks noChangeArrowheads="1"/>
          </p:cNvSpPr>
          <p:nvPr/>
        </p:nvSpPr>
        <p:spPr bwMode="auto">
          <a:xfrm>
            <a:off x="1219200" y="4495800"/>
            <a:ext cx="16002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4</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）对刀</a:t>
            </a:r>
            <a:endPar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7907" name="Text Box 19"/>
          <p:cNvSpPr txBox="1">
            <a:spLocks noChangeArrowheads="1"/>
          </p:cNvSpPr>
          <p:nvPr/>
        </p:nvSpPr>
        <p:spPr bwMode="auto">
          <a:xfrm>
            <a:off x="1981200" y="2362200"/>
            <a:ext cx="66294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spcBef>
                <a:spcPct val="50000"/>
              </a:spcBef>
              <a:buClrTx/>
              <a:buSzTx/>
              <a:buFontTx/>
              <a:defRPr/>
            </a:pPr>
            <a:r>
              <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①中心线等高</a:t>
            </a:r>
            <a:r>
              <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②样板对角度</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7908" name="Text Box 20"/>
          <p:cNvSpPr txBox="1">
            <a:spLocks noChangeArrowheads="1"/>
          </p:cNvSpPr>
          <p:nvPr/>
        </p:nvSpPr>
        <p:spPr bwMode="auto">
          <a:xfrm>
            <a:off x="-228600" y="3352800"/>
            <a:ext cx="9372600" cy="1373188"/>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buClrTx/>
              <a:buSzTx/>
              <a:buFontTx/>
              <a:defRPr/>
            </a:pPr>
            <a:r>
              <a:rPr kumimoji="0" lang="zh-CN" sz="28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①按螺距调整进给箱手柄</a:t>
            </a:r>
            <a:endPar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a:p>
            <a:pPr marR="0" algn="ctr" defTabSz="914400" eaLnBrk="1" hangingPunct="1">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②中拖板、小拖板各处间隙要合适</a:t>
            </a:r>
            <a:endPar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a:p>
            <a:pPr marR="0" algn="ctr" defTabSz="914400" eaLnBrk="1" hangingPunct="1">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③按下开合螺母（如果松，挂重物）</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7909" name="Text Box 21"/>
          <p:cNvSpPr txBox="1">
            <a:spLocks noChangeArrowheads="1"/>
          </p:cNvSpPr>
          <p:nvPr/>
        </p:nvSpPr>
        <p:spPr bwMode="auto">
          <a:xfrm>
            <a:off x="1447800" y="4953000"/>
            <a:ext cx="5791200" cy="94615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28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①小托板对“零”</a:t>
            </a:r>
            <a:endPar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a:p>
            <a:pPr marR="0" defTabSz="914400" eaLnBrk="1" hangingPunct="1">
              <a:buClrTx/>
              <a:buSzTx/>
              <a:buFontTx/>
              <a:defRPr/>
            </a:pPr>
            <a:r>
              <a:rPr kumimoji="0" lang="zh-CN" altLang="en-US" sz="28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②中托板对“零”</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9"/>
          <a:stretch>
            <a:fillRect/>
          </a:stretch>
        </p:blipFill>
        <p:spPr>
          <a:xfrm>
            <a:off x="8229600" y="-4889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nodePh="1">
                                  <p:stCondLst>
                                    <p:cond delay="0"/>
                                  </p:stCondLst>
                                  <p:endCondLst>
                                    <p:cond evt="begin" delay="0">
                                      <p:tn val="5"/>
                                    </p:cond>
                                  </p:endCondLst>
                                  <p:iterate type="lt">
                                    <p:tmPct val="4000"/>
                                  </p:iterate>
                                  <p:childTnLst>
                                    <p:set>
                                      <p:cBhvr override="childStyle">
                                        <p:cTn id="6" dur="500" fill="hold"/>
                                        <p:tgtEl>
                                          <p:spTgt spid="37899">
                                            <p:txEl>
                                              <p:charRg st="0" end="1"/>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31" presetClass="emph" presetSubtype="0" nodeType="clickEffect" nodePh="1">
                                  <p:stCondLst>
                                    <p:cond delay="0"/>
                                  </p:stCondLst>
                                  <p:endCondLst>
                                    <p:cond evt="begin" delay="0">
                                      <p:tn val="9"/>
                                    </p:cond>
                                  </p:endCondLst>
                                  <p:iterate type="lt">
                                    <p:tmAbs val="0"/>
                                  </p:iterate>
                                  <p:childTnLst>
                                    <p:set>
                                      <p:cBhvr override="childStyle">
                                        <p:cTn id="10" dur="500" fill="hold"/>
                                        <p:tgtEl>
                                          <p:spTgt spid="37899">
                                            <p:txEl>
                                              <p:charRg st="0" end="1"/>
                                            </p:txEl>
                                          </p:spTgt>
                                        </p:tgtEl>
                                        <p:attrNameLst>
                                          <p:attrName>style.color</p:attrName>
                                        </p:attrNameLst>
                                      </p:cBhvr>
                                      <p:to>
                                        <p:clrVal>
                                          <a:schemeClr val="accent2"/>
                                        </p:clrVal>
                                      </p:to>
                                    </p:set>
                                    <p:set>
                                      <p:cBhvr override="childStyle">
                                        <p:cTn id="11" dur="500" fill="hold"/>
                                        <p:tgtEl>
                                          <p:spTgt spid="37899">
                                            <p:txEl>
                                              <p:charRg st="0" end="1"/>
                                            </p:txEl>
                                          </p:spTgt>
                                        </p:tgtEl>
                                        <p:attrNameLst>
                                          <p:attrName>style.fontStyle</p:attrName>
                                        </p:attrNameLst>
                                      </p:cBhvr>
                                      <p:to>
                                        <p:strVal val="italic"/>
                                      </p:to>
                                    </p:set>
                                    <p:set>
                                      <p:cBhvr>
                                        <p:cTn id="12" dur="500" fill="hold"/>
                                        <p:tgtEl>
                                          <p:spTgt spid="37899">
                                            <p:txEl>
                                              <p:charRg st="0" end="1"/>
                                            </p:txEl>
                                          </p:spTgt>
                                        </p:tgtEl>
                                        <p:attrNameLst>
                                          <p:attrName>style.fontWeight</p:attrName>
                                        </p:attrNameLst>
                                      </p:cBhvr>
                                      <p:to>
                                        <p:strVal val="bold"/>
                                      </p:to>
                                    </p:set>
                                    <p:set>
                                      <p:cBhvr>
                                        <p:cTn id="13" dur="500" fill="hold"/>
                                        <p:tgtEl>
                                          <p:spTgt spid="37899">
                                            <p:txEl>
                                              <p:charRg st="0"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3"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38800"/>
            <a:ext cx="9144000" cy="1196975"/>
          </a:xfrm>
          <a:prstGeom prst="rect">
            <a:avLst/>
          </a:prstGeom>
          <a:noFill/>
          <a:ln w="9525">
            <a:noFill/>
          </a:ln>
        </p:spPr>
      </p:pic>
      <p:pic>
        <p:nvPicPr>
          <p:cNvPr id="27654"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27655"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27656"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27657"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27658"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27659" name="Picture 8"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0075"/>
          </a:xfrm>
          <a:prstGeom prst="rect">
            <a:avLst/>
          </a:prstGeom>
          <a:noFill/>
          <a:ln w="9525">
            <a:noFill/>
          </a:ln>
        </p:spPr>
      </p:pic>
      <p:sp>
        <p:nvSpPr>
          <p:cNvPr id="27660"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27661" name="Text Box 10"/>
          <p:cNvSpPr txBox="1"/>
          <p:nvPr/>
        </p:nvSpPr>
        <p:spPr>
          <a:xfrm>
            <a:off x="0" y="2209800"/>
            <a:ext cx="8763000" cy="457200"/>
          </a:xfrm>
          <a:prstGeom prst="rect">
            <a:avLst/>
          </a:prstGeom>
          <a:noFill/>
          <a:ln w="9525">
            <a:noFill/>
          </a:ln>
        </p:spPr>
        <p:txBody>
          <a:bodyPr>
            <a:spAutoFit/>
          </a:bodyPr>
          <a:p>
            <a:pPr eaLnBrk="1" hangingPunct="1"/>
            <a:endParaRPr lang="zh-CN" altLang="zh-CN" sz="2400" dirty="0">
              <a:latin typeface="Arial" panose="020B0604020202020204" pitchFamily="34" charset="0"/>
              <a:ea typeface="仿宋_GB2312" pitchFamily="49" charset="-122"/>
            </a:endParaRPr>
          </a:p>
        </p:txBody>
      </p:sp>
      <p:sp>
        <p:nvSpPr>
          <p:cNvPr id="38923" name="Text Box 11"/>
          <p:cNvSpPr txBox="1">
            <a:spLocks noChangeArrowheads="1"/>
          </p:cNvSpPr>
          <p:nvPr/>
        </p:nvSpPr>
        <p:spPr bwMode="auto">
          <a:xfrm>
            <a:off x="0" y="-49212"/>
            <a:ext cx="242570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螺纹检验</a:t>
            </a:r>
            <a:endPar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8924" name="Rectangle 12"/>
          <p:cNvSpPr>
            <a:spLocks noChangeArrowheads="1"/>
          </p:cNvSpPr>
          <p:nvPr/>
        </p:nvSpPr>
        <p:spPr bwMode="auto">
          <a:xfrm>
            <a:off x="0" y="1676400"/>
            <a:ext cx="9144000" cy="4419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7664" name="Rectangle 13"/>
          <p:cNvSpPr/>
          <p:nvPr/>
        </p:nvSpPr>
        <p:spPr>
          <a:xfrm>
            <a:off x="0" y="1225550"/>
            <a:ext cx="4038600" cy="519113"/>
          </a:xfrm>
          <a:prstGeom prst="rect">
            <a:avLst/>
          </a:prstGeom>
          <a:noFill/>
          <a:ln w="9525">
            <a:noFill/>
          </a:ln>
        </p:spPr>
        <p:txBody>
          <a:bodyPr anchor="ctr">
            <a:spAutoFit/>
          </a:bodyPr>
          <a:p>
            <a:pPr defTabSz="914400" eaLnBrk="1" hangingPunct="1">
              <a:tabLst>
                <a:tab pos="457200" algn="l"/>
              </a:tabLst>
            </a:pPr>
            <a:r>
              <a:rPr lang="zh-CN" altLang="x-none" sz="2800" dirty="0">
                <a:solidFill>
                  <a:srgbClr val="050A13"/>
                </a:solidFill>
                <a:latin typeface="Times New Roman" panose="02020603050405020304" pitchFamily="18" charset="0"/>
              </a:rPr>
              <a:t>（</a:t>
            </a:r>
            <a:r>
              <a:rPr lang="en-US" altLang="zh-CN" sz="2800" dirty="0">
                <a:solidFill>
                  <a:srgbClr val="050A13"/>
                </a:solidFill>
                <a:latin typeface="Times New Roman" panose="02020603050405020304" pitchFamily="18" charset="0"/>
              </a:rPr>
              <a:t>2</a:t>
            </a:r>
            <a:r>
              <a:rPr lang="zh-CN" altLang="x-none" sz="2800" dirty="0">
                <a:solidFill>
                  <a:srgbClr val="050A13"/>
                </a:solidFill>
                <a:latin typeface="Times New Roman" panose="02020603050405020304" pitchFamily="18" charset="0"/>
              </a:rPr>
              <a:t>）三针测量计算公式</a:t>
            </a:r>
            <a:endParaRPr lang="zh-CN" altLang="x-none" sz="2800" dirty="0">
              <a:solidFill>
                <a:srgbClr val="050A13"/>
              </a:solidFill>
              <a:latin typeface="Times New Roman" panose="02020603050405020304" pitchFamily="18" charset="0"/>
            </a:endParaRPr>
          </a:p>
        </p:txBody>
      </p:sp>
      <p:sp>
        <p:nvSpPr>
          <p:cNvPr id="27665"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8927" name="Rectangle 15"/>
          <p:cNvSpPr>
            <a:spLocks noChangeArrowheads="1"/>
          </p:cNvSpPr>
          <p:nvPr/>
        </p:nvSpPr>
        <p:spPr bwMode="auto">
          <a:xfrm>
            <a:off x="0" y="3319463"/>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7650" name="Object 16"/>
          <p:cNvGraphicFramePr>
            <a:graphicFrameLocks noChangeAspect="1"/>
          </p:cNvGraphicFramePr>
          <p:nvPr/>
        </p:nvGraphicFramePr>
        <p:xfrm>
          <a:off x="762000" y="1828800"/>
          <a:ext cx="5181600" cy="644525"/>
        </p:xfrm>
        <a:graphic>
          <a:graphicData uri="http://schemas.openxmlformats.org/presentationml/2006/ole">
            <mc:AlternateContent xmlns:mc="http://schemas.openxmlformats.org/markup-compatibility/2006">
              <mc:Choice xmlns:v="urn:schemas-microsoft-com:vml" Requires="v">
                <p:oleObj spid="_x0000_s3150" name="" r:id="rId9" imgW="1764665" imgH="215900" progId="Equation.3">
                  <p:embed/>
                </p:oleObj>
              </mc:Choice>
              <mc:Fallback>
                <p:oleObj name="" r:id="rId9" imgW="1764665" imgH="215900" progId="Equation.3">
                  <p:embed/>
                  <p:pic>
                    <p:nvPicPr>
                      <p:cNvPr id="0" name="图片 3149"/>
                      <p:cNvPicPr/>
                      <p:nvPr/>
                    </p:nvPicPr>
                    <p:blipFill>
                      <a:blip r:embed="rId10"/>
                      <a:stretch>
                        <a:fillRect/>
                      </a:stretch>
                    </p:blipFill>
                    <p:spPr>
                      <a:xfrm>
                        <a:off x="762000" y="1828800"/>
                        <a:ext cx="5181600" cy="644525"/>
                      </a:xfrm>
                      <a:prstGeom prst="rect">
                        <a:avLst/>
                      </a:prstGeom>
                      <a:noFill/>
                      <a:ln w="38100">
                        <a:noFill/>
                        <a:miter/>
                      </a:ln>
                    </p:spPr>
                  </p:pic>
                </p:oleObj>
              </mc:Fallback>
            </mc:AlternateContent>
          </a:graphicData>
        </a:graphic>
      </p:graphicFrame>
      <p:sp>
        <p:nvSpPr>
          <p:cNvPr id="38929" name="Rectangle 17"/>
          <p:cNvSpPr>
            <a:spLocks noChangeArrowheads="1"/>
          </p:cNvSpPr>
          <p:nvPr/>
        </p:nvSpPr>
        <p:spPr bwMode="auto">
          <a:xfrm>
            <a:off x="0" y="3319463"/>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7651" name="Object 18"/>
          <p:cNvGraphicFramePr>
            <a:graphicFrameLocks noChangeAspect="1"/>
          </p:cNvGraphicFramePr>
          <p:nvPr/>
        </p:nvGraphicFramePr>
        <p:xfrm>
          <a:off x="685800" y="2514600"/>
          <a:ext cx="4495800" cy="814388"/>
        </p:xfrm>
        <a:graphic>
          <a:graphicData uri="http://schemas.openxmlformats.org/presentationml/2006/ole">
            <mc:AlternateContent xmlns:mc="http://schemas.openxmlformats.org/markup-compatibility/2006">
              <mc:Choice xmlns:v="urn:schemas-microsoft-com:vml" Requires="v">
                <p:oleObj spid="_x0000_s3151" name="" r:id="rId11" imgW="1206500" imgH="215900" progId="Equation.3">
                  <p:embed/>
                </p:oleObj>
              </mc:Choice>
              <mc:Fallback>
                <p:oleObj name="" r:id="rId11" imgW="1206500" imgH="215900" progId="Equation.3">
                  <p:embed/>
                  <p:pic>
                    <p:nvPicPr>
                      <p:cNvPr id="0" name="图片 3150"/>
                      <p:cNvPicPr/>
                      <p:nvPr/>
                    </p:nvPicPr>
                    <p:blipFill>
                      <a:blip r:embed="rId12"/>
                      <a:stretch>
                        <a:fillRect/>
                      </a:stretch>
                    </p:blipFill>
                    <p:spPr>
                      <a:xfrm>
                        <a:off x="685800" y="2514600"/>
                        <a:ext cx="4495800" cy="814388"/>
                      </a:xfrm>
                      <a:prstGeom prst="rect">
                        <a:avLst/>
                      </a:prstGeom>
                      <a:noFill/>
                      <a:ln w="38100">
                        <a:noFill/>
                        <a:miter/>
                      </a:ln>
                    </p:spPr>
                  </p:pic>
                </p:oleObj>
              </mc:Fallback>
            </mc:AlternateContent>
          </a:graphicData>
        </a:graphic>
      </p:graphicFrame>
      <p:sp>
        <p:nvSpPr>
          <p:cNvPr id="38931" name="Text Box 19"/>
          <p:cNvSpPr txBox="1">
            <a:spLocks noChangeArrowheads="1"/>
          </p:cNvSpPr>
          <p:nvPr/>
        </p:nvSpPr>
        <p:spPr bwMode="auto">
          <a:xfrm>
            <a:off x="457200" y="3352800"/>
            <a:ext cx="4824413" cy="519113"/>
          </a:xfrm>
          <a:prstGeom prst="rect">
            <a:avLst/>
          </a:prstGeom>
          <a:noFill/>
          <a:ln w="9525">
            <a:noFill/>
            <a:miter lim="800000"/>
          </a:ln>
          <a:effectLst>
            <a:outerShdw dist="35921" dir="2700000" algn="ctr" rotWithShape="0">
              <a:srgbClr val="C0C0C0"/>
            </a:outerShdw>
          </a:effectLst>
        </p:spPr>
        <p:txBody>
          <a:bodyPr wrap="none">
            <a:spAutoFit/>
          </a:bodyPr>
          <a:lstStyle/>
          <a:p>
            <a:pPr marR="0" algn="ctr" defTabSz="914400" eaLnBrk="1" hangingPunct="1">
              <a:buClrTx/>
              <a:buSzTx/>
              <a:buFontTx/>
              <a:defRPr/>
            </a:pP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M</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加中径公差即为测量范围值</a:t>
            </a:r>
            <a:r>
              <a:rPr kumimoji="0" lang="zh-CN" kern="1200" cap="none" spc="0" normalizeH="0" baseline="0" noProof="0">
                <a:latin typeface="Times New Roman" panose="02020603050405020304" pitchFamily="18" charset="0"/>
                <a:ea typeface="宋体" panose="02010600030101010101" pitchFamily="2" charset="-122"/>
                <a:cs typeface="+mn-cs"/>
              </a:rPr>
              <a:t> </a:t>
            </a:r>
            <a:endParaRPr kumimoji="0" lang="zh-CN" kern="1200" cap="none" spc="0" normalizeH="0" baseline="0" noProof="0">
              <a:latin typeface="Times New Roman" panose="02020603050405020304" pitchFamily="18" charset="0"/>
              <a:ea typeface="宋体" panose="02010600030101010101" pitchFamily="2" charset="-122"/>
              <a:cs typeface="+mn-cs"/>
            </a:endParaRPr>
          </a:p>
        </p:txBody>
      </p:sp>
      <p:sp>
        <p:nvSpPr>
          <p:cNvPr id="38932" name="Text Box 20"/>
          <p:cNvSpPr txBox="1">
            <a:spLocks noChangeArrowheads="1"/>
          </p:cNvSpPr>
          <p:nvPr/>
        </p:nvSpPr>
        <p:spPr bwMode="auto">
          <a:xfrm>
            <a:off x="762000" y="3962400"/>
            <a:ext cx="3200400" cy="519113"/>
          </a:xfrm>
          <a:prstGeom prst="rect">
            <a:avLst/>
          </a:prstGeom>
          <a:noFill/>
          <a:ln w="9525">
            <a:noFill/>
            <a:miter lim="800000"/>
          </a:ln>
          <a:effectLst>
            <a:outerShdw dist="35921" dir="2700000" algn="ctr" rotWithShape="0">
              <a:srgbClr val="C0C0C0"/>
            </a:outerShdw>
          </a:effectLst>
        </p:spPr>
        <p:txBody>
          <a:bodyPr>
            <a:spAutoFit/>
          </a:bodyPr>
          <a:lstStyle/>
          <a:p>
            <a:pPr marR="0" algn="ctr" defTabSz="914400" eaLnBrk="1" hangingPunct="1">
              <a:spcBef>
                <a:spcPct val="50000"/>
              </a:spcBef>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单针测量计算公式 </a:t>
            </a:r>
            <a:endPar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8933" name="Rectangle 21"/>
          <p:cNvSpPr>
            <a:spLocks noChangeArrowheads="1"/>
          </p:cNvSpPr>
          <p:nvPr/>
        </p:nvSpPr>
        <p:spPr bwMode="auto">
          <a:xfrm>
            <a:off x="0" y="3233738"/>
            <a:ext cx="9144000" cy="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aphicFrame>
        <p:nvGraphicFramePr>
          <p:cNvPr id="27652" name="Object 22"/>
          <p:cNvGraphicFramePr>
            <a:graphicFrameLocks noChangeAspect="1"/>
          </p:cNvGraphicFramePr>
          <p:nvPr/>
        </p:nvGraphicFramePr>
        <p:xfrm>
          <a:off x="1371600" y="4419600"/>
          <a:ext cx="1981200" cy="1068388"/>
        </p:xfrm>
        <a:graphic>
          <a:graphicData uri="http://schemas.openxmlformats.org/presentationml/2006/ole">
            <mc:AlternateContent xmlns:mc="http://schemas.openxmlformats.org/markup-compatibility/2006">
              <mc:Choice xmlns:v="urn:schemas-microsoft-com:vml" Requires="v">
                <p:oleObj spid="_x0000_s3152" name="" r:id="rId13" imgW="723900" imgH="393700" progId="Equation.3">
                  <p:embed/>
                </p:oleObj>
              </mc:Choice>
              <mc:Fallback>
                <p:oleObj name="" r:id="rId13" imgW="723900" imgH="393700" progId="Equation.3">
                  <p:embed/>
                  <p:pic>
                    <p:nvPicPr>
                      <p:cNvPr id="0" name="图片 3151"/>
                      <p:cNvPicPr/>
                      <p:nvPr/>
                    </p:nvPicPr>
                    <p:blipFill>
                      <a:blip r:embed="rId14"/>
                      <a:stretch>
                        <a:fillRect/>
                      </a:stretch>
                    </p:blipFill>
                    <p:spPr>
                      <a:xfrm>
                        <a:off x="1371600" y="4419600"/>
                        <a:ext cx="1981200" cy="1068388"/>
                      </a:xfrm>
                      <a:prstGeom prst="rect">
                        <a:avLst/>
                      </a:prstGeom>
                      <a:noFill/>
                      <a:ln w="38100">
                        <a:noFill/>
                        <a:miter/>
                      </a:ln>
                    </p:spPr>
                  </p:pic>
                </p:oleObj>
              </mc:Fallback>
            </mc:AlternateContent>
          </a:graphicData>
        </a:graphic>
      </p:graphicFrame>
      <p:sp>
        <p:nvSpPr>
          <p:cNvPr id="38935" name="Text Box 23"/>
          <p:cNvSpPr txBox="1">
            <a:spLocks noChangeArrowheads="1"/>
          </p:cNvSpPr>
          <p:nvPr/>
        </p:nvSpPr>
        <p:spPr bwMode="auto">
          <a:xfrm>
            <a:off x="914400" y="5638800"/>
            <a:ext cx="5219700" cy="519113"/>
          </a:xfrm>
          <a:prstGeom prst="rect">
            <a:avLst/>
          </a:prstGeom>
          <a:noFill/>
          <a:ln w="9525">
            <a:noFill/>
            <a:miter lim="800000"/>
          </a:ln>
          <a:effectLst>
            <a:outerShdw dist="35921" dir="2700000" algn="ctr" rotWithShape="0">
              <a:srgbClr val="C0C0C0"/>
            </a:outerShdw>
          </a:effectLst>
        </p:spPr>
        <p:txBody>
          <a:bodyPr wrap="none">
            <a:spAutoFit/>
          </a:bodyPr>
          <a:lstStyle/>
          <a:p>
            <a:pPr marR="0" algn="ctr" defTabSz="914400" eaLnBrk="1" hangingPunct="1">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用单针测量应是中径偏差的一半</a:t>
            </a:r>
            <a:r>
              <a:rPr kumimoji="0" lang="zh-CN" kern="1200" cap="none" spc="0" normalizeH="0" baseline="0" noProof="0">
                <a:latin typeface="Times New Roman" panose="02020603050405020304" pitchFamily="18" charset="0"/>
                <a:ea typeface="宋体" panose="02010600030101010101" pitchFamily="2" charset="-122"/>
                <a:cs typeface="+mn-cs"/>
              </a:rPr>
              <a:t> </a:t>
            </a:r>
            <a:endParaRPr kumimoji="0" lang="zh-CN" kern="1200" cap="none" spc="0" normalizeH="0" baseline="0" noProof="0">
              <a:latin typeface="Times New Roman" panose="02020603050405020304" pitchFamily="18" charset="0"/>
              <a:ea typeface="宋体" panose="02010600030101010101" pitchFamily="2" charset="-122"/>
              <a:cs typeface="+mn-cs"/>
            </a:endParaRPr>
          </a:p>
        </p:txBody>
      </p:sp>
      <p:pic>
        <p:nvPicPr>
          <p:cNvPr id="27672" name="Picture 24"/>
          <p:cNvPicPr>
            <a:picLocks noChangeAspect="1"/>
          </p:cNvPicPr>
          <p:nvPr/>
        </p:nvPicPr>
        <p:blipFill>
          <a:blip r:embed="rId15">
            <a:clrChange>
              <a:clrFrom>
                <a:srgbClr val="FFFFFF"/>
              </a:clrFrom>
              <a:clrTo>
                <a:srgbClr val="FFFFFF">
                  <a:alpha val="0"/>
                </a:srgbClr>
              </a:clrTo>
            </a:clrChange>
          </a:blip>
          <a:stretch>
            <a:fillRect/>
          </a:stretch>
        </p:blipFill>
        <p:spPr>
          <a:xfrm>
            <a:off x="5867400" y="1371600"/>
            <a:ext cx="2743200" cy="2286000"/>
          </a:xfrm>
          <a:prstGeom prst="rect">
            <a:avLst/>
          </a:prstGeom>
          <a:noFill/>
          <a:ln w="9525">
            <a:noFill/>
          </a:ln>
        </p:spPr>
      </p:pic>
      <p:pic>
        <p:nvPicPr>
          <p:cNvPr id="27673" name="Picture 25"/>
          <p:cNvPicPr>
            <a:picLocks noChangeAspect="1"/>
          </p:cNvPicPr>
          <p:nvPr/>
        </p:nvPicPr>
        <p:blipFill>
          <a:blip r:embed="rId16">
            <a:clrChange>
              <a:clrFrom>
                <a:srgbClr val="FFFFFF"/>
              </a:clrFrom>
              <a:clrTo>
                <a:srgbClr val="FFFFFF">
                  <a:alpha val="0"/>
                </a:srgbClr>
              </a:clrTo>
            </a:clrChange>
          </a:blip>
          <a:stretch>
            <a:fillRect/>
          </a:stretch>
        </p:blipFill>
        <p:spPr>
          <a:xfrm>
            <a:off x="6096000" y="3733800"/>
            <a:ext cx="2514600" cy="2438400"/>
          </a:xfrm>
          <a:prstGeom prst="rect">
            <a:avLst/>
          </a:prstGeom>
          <a:noFill/>
          <a:ln w="9525">
            <a:noFill/>
          </a:ln>
        </p:spPr>
      </p:pic>
      <p:sp>
        <p:nvSpPr>
          <p:cNvPr id="38938" name="Text Box 26"/>
          <p:cNvSpPr txBox="1">
            <a:spLocks noChangeArrowheads="1"/>
          </p:cNvSpPr>
          <p:nvPr/>
        </p:nvSpPr>
        <p:spPr bwMode="auto">
          <a:xfrm>
            <a:off x="0" y="762000"/>
            <a:ext cx="7315200" cy="519113"/>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1</a:t>
            </a:r>
            <a:r>
              <a:rPr kumimoji="0" lang="zh-CN" sz="2800" kern="1200" cap="none" spc="0" normalizeH="0" baseline="0" noProof="0">
                <a:solidFill>
                  <a:srgbClr val="050A13"/>
                </a:solidFill>
                <a:latin typeface="Times New Roman" panose="02020603050405020304" pitchFamily="18" charset="0"/>
                <a:ea typeface="宋体" panose="02010600030101010101" pitchFamily="2" charset="-122"/>
                <a:cs typeface="+mn-cs"/>
              </a:rPr>
              <a:t>）方法：螺纹环规，三针测量，单针测量</a:t>
            </a:r>
            <a:endParaRPr kumimoji="0" lang="zh-CN" altLang="en-US" sz="28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7"/>
          <a:stretch>
            <a:fillRect/>
          </a:stretch>
        </p:blipFill>
        <p:spPr>
          <a:xfrm>
            <a:off x="8229600" y="-48895"/>
            <a:ext cx="914400" cy="754380"/>
          </a:xfrm>
          <a:prstGeom prst="rect">
            <a:avLst/>
          </a:prstGeom>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469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4691" name="Picture 3" descr="后退">
            <a:hlinkClick r:id="rId2" action="ppaction://hlinksldjump"/>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14692" name="Picture 4"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14693" name="Picture 5"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14694" name="Picture 6"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14695" name="Picture 7"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14696" name="Picture 8"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114697"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zh-CN" sz="2400" dirty="0">
                <a:latin typeface="Arial" panose="020B0604020202020204" pitchFamily="34" charset="0"/>
              </a:rPr>
              <a:t>       </a:t>
            </a:r>
            <a:endParaRPr lang="zh-CN" altLang="zh-CN" sz="2400" dirty="0">
              <a:latin typeface="Arial" panose="020B0604020202020204" pitchFamily="34" charset="0"/>
            </a:endParaRPr>
          </a:p>
        </p:txBody>
      </p:sp>
      <p:sp>
        <p:nvSpPr>
          <p:cNvPr id="114698"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zh-CN" sz="2400" dirty="0">
              <a:latin typeface="Arial" panose="020B0604020202020204" pitchFamily="34" charset="0"/>
              <a:ea typeface="仿宋_GB2312" pitchFamily="49" charset="-122"/>
            </a:endParaRPr>
          </a:p>
        </p:txBody>
      </p:sp>
      <p:sp>
        <p:nvSpPr>
          <p:cNvPr id="39947" name="Text Box 11"/>
          <p:cNvSpPr txBox="1">
            <a:spLocks noChangeArrowheads="1"/>
          </p:cNvSpPr>
          <p:nvPr/>
        </p:nvSpPr>
        <p:spPr bwMode="auto">
          <a:xfrm>
            <a:off x="0" y="-49212"/>
            <a:ext cx="2425700" cy="760413"/>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注意事项</a:t>
            </a:r>
            <a:endParaRPr kumimoji="0" lang="zh-CN" sz="4400" b="1"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14700"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14701"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9950" name="Rectangle 14"/>
          <p:cNvSpPr>
            <a:spLocks noChangeArrowheads="1"/>
          </p:cNvSpPr>
          <p:nvPr/>
        </p:nvSpPr>
        <p:spPr bwMode="auto">
          <a:xfrm>
            <a:off x="3124200" y="914400"/>
            <a:ext cx="3043238" cy="762000"/>
          </a:xfrm>
          <a:prstGeom prst="rect">
            <a:avLst/>
          </a:prstGeom>
          <a:noFill/>
          <a:ln w="9525">
            <a:noFill/>
            <a:miter lim="800000"/>
          </a:ln>
          <a:effectLst>
            <a:outerShdw dist="35921" dir="2700000" algn="ctr" rotWithShape="0">
              <a:srgbClr val="C0C0C0"/>
            </a:outerShdw>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a:ln>
                  <a:noFill/>
                </a:ln>
                <a:solidFill>
                  <a:srgbClr val="EF1807"/>
                </a:solidFill>
                <a:effectLst/>
                <a:uLnTx/>
                <a:uFillTx/>
                <a:latin typeface="Times New Roman" panose="02020603050405020304" pitchFamily="18" charset="0"/>
                <a:ea typeface="宋体" panose="02010600030101010101" pitchFamily="2" charset="-122"/>
                <a:cs typeface="+mn-cs"/>
              </a:rPr>
              <a:t>注意事项：</a:t>
            </a:r>
            <a:r>
              <a:rPr kumimoji="0" lang="zh-CN"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 </a:t>
            </a:r>
            <a:endParaRPr kumimoji="0" lang="zh-CN"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9951" name="Rectangle 15"/>
          <p:cNvSpPr>
            <a:spLocks noChangeArrowheads="1"/>
          </p:cNvSpPr>
          <p:nvPr/>
        </p:nvSpPr>
        <p:spPr bwMode="auto">
          <a:xfrm>
            <a:off x="0" y="1676400"/>
            <a:ext cx="9448800" cy="1143000"/>
          </a:xfrm>
          <a:prstGeom prst="rect">
            <a:avLst/>
          </a:prstGeom>
          <a:noFill/>
          <a:ln w="9525">
            <a:noFill/>
            <a:miter lim="800000"/>
          </a:ln>
          <a:effectLst>
            <a:outerShdw dist="35921" dir="2700000" algn="ctr" rotWithShape="0">
              <a:srgbClr val="C0C0C0"/>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32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a:t>
            </a:r>
            <a:r>
              <a:rPr kumimoji="0" lang="en-US" altLang="zh-CN" sz="32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1</a:t>
            </a:r>
            <a:r>
              <a:rPr kumimoji="0" lang="zh-CN" sz="32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rPr>
              <a:t>）车第一刀时在“零”走一刀检验螺距是否正确；</a:t>
            </a:r>
            <a:endParaRPr kumimoji="0" lang="zh-CN" sz="3200" b="0" i="0" u="none" strike="noStrike" kern="1200" cap="none" spc="0" normalizeH="0" baseline="0" noProof="0">
              <a:ln>
                <a:noFill/>
              </a:ln>
              <a:solidFill>
                <a:srgbClr val="050A13"/>
              </a:solidFill>
              <a:effectLst/>
              <a:uLnTx/>
              <a:uFillTx/>
              <a:latin typeface="Times New Roman" panose="02020603050405020304" pitchFamily="18" charset="0"/>
              <a:ea typeface="宋体" panose="02010600030101010101" pitchFamily="2" charset="-122"/>
              <a:cs typeface="+mn-cs"/>
            </a:endParaRPr>
          </a:p>
        </p:txBody>
      </p:sp>
      <p:sp>
        <p:nvSpPr>
          <p:cNvPr id="39952" name="Text Box 16"/>
          <p:cNvSpPr txBox="1">
            <a:spLocks noChangeArrowheads="1"/>
          </p:cNvSpPr>
          <p:nvPr/>
        </p:nvSpPr>
        <p:spPr bwMode="auto">
          <a:xfrm>
            <a:off x="152400" y="4800600"/>
            <a:ext cx="8534400" cy="10668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4</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）精车时容易出现不下屑，检查车刀角度及锋利程度；</a:t>
            </a:r>
            <a:endParaRPr kumimoji="0" lang="zh-CN" altLang="en-US" sz="32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sp>
        <p:nvSpPr>
          <p:cNvPr id="39953" name="Text Box 17"/>
          <p:cNvSpPr txBox="1">
            <a:spLocks noChangeArrowheads="1"/>
          </p:cNvSpPr>
          <p:nvPr/>
        </p:nvSpPr>
        <p:spPr bwMode="auto">
          <a:xfrm>
            <a:off x="152400" y="3810000"/>
            <a:ext cx="9144000" cy="10668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3</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）在不扎刀的情况下，精车余量可适当大些，加快精车；</a:t>
            </a:r>
            <a:endParaRPr kumimoji="0" lang="zh-CN" altLang="en-US" sz="3200" kern="1200" cap="none" spc="0" normalizeH="0" baseline="0" noProof="0">
              <a:solidFill>
                <a:srgbClr val="050A13"/>
              </a:solidFill>
              <a:latin typeface="Times New Roman" panose="02020603050405020304" pitchFamily="18" charset="0"/>
              <a:ea typeface="宋体" panose="02010600030101010101" pitchFamily="2" charset="-122"/>
              <a:cs typeface="+mn-cs"/>
            </a:endParaRPr>
          </a:p>
        </p:txBody>
      </p:sp>
      <p:sp>
        <p:nvSpPr>
          <p:cNvPr id="39954" name="Text Box 18"/>
          <p:cNvSpPr txBox="1">
            <a:spLocks noChangeArrowheads="1"/>
          </p:cNvSpPr>
          <p:nvPr/>
        </p:nvSpPr>
        <p:spPr bwMode="auto">
          <a:xfrm>
            <a:off x="0" y="2743200"/>
            <a:ext cx="8991600" cy="1066800"/>
          </a:xfrm>
          <a:prstGeom prst="rect">
            <a:avLst/>
          </a:prstGeom>
          <a:noFill/>
          <a:ln w="9525">
            <a:noFill/>
            <a:miter lim="800000"/>
          </a:ln>
          <a:effectLst>
            <a:outerShdw dist="35921" dir="2700000" algn="ctr" rotWithShape="0">
              <a:srgbClr val="C0C0C0"/>
            </a:outerShdw>
          </a:effectLst>
        </p:spPr>
        <p:txBody>
          <a:bodyPr>
            <a:spAutoFit/>
          </a:bodyPr>
          <a:lstStyle/>
          <a:p>
            <a:pPr marR="0" defTabSz="914400" eaLnBrk="1" hangingPunct="1">
              <a:buClrTx/>
              <a:buSzTx/>
              <a:buFontTx/>
              <a:defRPr/>
            </a:pPr>
            <a:r>
              <a:rPr kumimoji="0" lang="zh-CN" altLang="en-US" sz="3200" kern="1200" cap="none" spc="0" normalizeH="0" baseline="0" noProof="0">
                <a:solidFill>
                  <a:srgbClr val="050A13"/>
                </a:solidFill>
                <a:latin typeface="Times New Roman" panose="02020603050405020304" pitchFamily="18" charset="0"/>
                <a:ea typeface="宋体" panose="02010600030101010101" pitchFamily="2" charset="-122"/>
                <a:cs typeface="+mn-cs"/>
              </a:rPr>
              <a:t> </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a:t>
            </a:r>
            <a:r>
              <a:rPr kumimoji="0" lang="en-US" alt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2</a:t>
            </a:r>
            <a:r>
              <a:rPr kumimoji="0" lang="zh-CN" sz="3200" kern="1200" cap="none" spc="0" normalizeH="0" baseline="0" noProof="0">
                <a:solidFill>
                  <a:srgbClr val="050A13"/>
                </a:solidFill>
                <a:latin typeface="Times New Roman" panose="02020603050405020304" pitchFamily="18" charset="0"/>
                <a:ea typeface="宋体" panose="02010600030101010101" pitchFamily="2" charset="-122"/>
                <a:cs typeface="+mn-cs"/>
              </a:rPr>
              <a:t>）用左右切削法  所取量是一种思路，具体数值要灵活应用；</a:t>
            </a:r>
            <a:endParaRPr kumimoji="0" lang="zh-CN" altLang="en-US" sz="3200" kern="1200" cap="none" spc="0" normalizeH="0" baseline="0" noProof="0">
              <a:solidFill>
                <a:srgbClr val="080808"/>
              </a:solidFill>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0"/>
          <a:stretch>
            <a:fillRect/>
          </a:stretch>
        </p:blipFill>
        <p:spPr>
          <a:xfrm>
            <a:off x="8229600" y="0"/>
            <a:ext cx="914400" cy="754380"/>
          </a:xfrm>
          <a:prstGeom prst="rect">
            <a:avLst/>
          </a:prstGeom>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571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5715" name="Picture 3" descr="后退">
            <a:hlinkClick r:id="rId2" action="ppaction://hlinksldjump"/>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15716" name="Picture 4"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15717" name="Picture 5"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15718" name="Picture 6"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15719" name="Picture 7"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15720" name="Picture 8"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sp>
        <p:nvSpPr>
          <p:cNvPr id="40969" name="Text Box 9"/>
          <p:cNvSpPr txBox="1">
            <a:spLocks noChangeArrowheads="1"/>
          </p:cNvSpPr>
          <p:nvPr/>
        </p:nvSpPr>
        <p:spPr bwMode="auto">
          <a:xfrm>
            <a:off x="-304800" y="152400"/>
            <a:ext cx="3505200" cy="639763"/>
          </a:xfrm>
          <a:prstGeom prst="rect">
            <a:avLst/>
          </a:prstGeom>
          <a:noFill/>
          <a:ln w="9525">
            <a:noFill/>
            <a:miter lim="800000"/>
          </a:ln>
          <a:effectLst>
            <a:outerShdw dist="35921" dir="2700000" algn="ctr" rotWithShape="0">
              <a:srgbClr val="C0C0C0"/>
            </a:outerShdw>
          </a:effectLst>
        </p:spPr>
        <p:txBody>
          <a:bodyPr anchor="ctr">
            <a:spAutoFit/>
          </a:bodyPr>
          <a:lstStyle/>
          <a:p>
            <a:pPr marR="0" algn="ctr" defTabSz="914400" eaLnBrk="1" hangingPunct="1">
              <a:buClrTx/>
              <a:buSzTx/>
              <a:buFontTx/>
              <a:defRPr/>
            </a:pPr>
            <a:r>
              <a:rPr kumimoji="0" lang="zh-CN" sz="3600" kern="1200" cap="none" spc="0" normalizeH="0" baseline="0" noProof="0">
                <a:solidFill>
                  <a:srgbClr val="EF1807"/>
                </a:solidFill>
                <a:latin typeface="Times New Roman" panose="02020603050405020304" pitchFamily="18" charset="0"/>
                <a:ea typeface="宋体" panose="02010600030101010101" pitchFamily="2" charset="-122"/>
                <a:cs typeface="+mn-cs"/>
              </a:rPr>
              <a:t>课后练习</a:t>
            </a:r>
            <a:endParaRPr kumimoji="0" lang="zh-CN" sz="3600" kern="1200" cap="none" spc="0" normalizeH="0" baseline="0" noProof="0">
              <a:solidFill>
                <a:srgbClr val="EF1807"/>
              </a:solidFill>
              <a:latin typeface="Times New Roman" panose="02020603050405020304" pitchFamily="18" charset="0"/>
              <a:ea typeface="宋体" panose="02010600030101010101" pitchFamily="2" charset="-122"/>
              <a:cs typeface="+mn-cs"/>
            </a:endParaRPr>
          </a:p>
        </p:txBody>
      </p:sp>
      <p:pic>
        <p:nvPicPr>
          <p:cNvPr id="115722" name="Picture 10"/>
          <p:cNvPicPr>
            <a:picLocks noChangeAspect="1"/>
          </p:cNvPicPr>
          <p:nvPr/>
        </p:nvPicPr>
        <p:blipFill>
          <a:blip r:embed="rId10">
            <a:clrChange>
              <a:clrFrom>
                <a:srgbClr val="FFFFFF"/>
              </a:clrFrom>
              <a:clrTo>
                <a:srgbClr val="FFFFFF">
                  <a:alpha val="0"/>
                </a:srgbClr>
              </a:clrTo>
            </a:clrChange>
          </a:blip>
          <a:stretch>
            <a:fillRect/>
          </a:stretch>
        </p:blipFill>
        <p:spPr>
          <a:xfrm>
            <a:off x="-74612" y="1524000"/>
            <a:ext cx="9190037" cy="3810000"/>
          </a:xfrm>
          <a:prstGeom prst="rect">
            <a:avLst/>
          </a:prstGeom>
          <a:noFill/>
          <a:ln w="9525">
            <a:noFill/>
          </a:ln>
        </p:spPr>
      </p:pic>
      <p:pic>
        <p:nvPicPr>
          <p:cNvPr id="4" name="内容占位符 3" descr="图片1"/>
          <p:cNvPicPr>
            <a:picLocks noChangeAspect="1"/>
          </p:cNvPicPr>
          <p:nvPr/>
        </p:nvPicPr>
        <p:blipFill>
          <a:blip r:embed="rId11"/>
          <a:stretch>
            <a:fillRect/>
          </a:stretch>
        </p:blipFill>
        <p:spPr>
          <a:xfrm>
            <a:off x="8229600" y="0"/>
            <a:ext cx="914400" cy="754380"/>
          </a:xfrm>
          <a:prstGeom prst="rect">
            <a:avLst/>
          </a:prstGeom>
          <a:noFill/>
          <a:ln w="9525">
            <a:noFill/>
            <a:miter lim="800000"/>
            <a:headEnd/>
            <a:tailEnd/>
          </a:ln>
          <a:effec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WordArt 3"/>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rPr>
              <a:t>蜗杆车削</a:t>
            </a:r>
            <a:endPar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38"/>
                                        </p:tgtEl>
                                        <p:attrNameLst>
                                          <p:attrName>style.visibility</p:attrName>
                                        </p:attrNameLst>
                                      </p:cBhvr>
                                      <p:to>
                                        <p:strVal val="visible"/>
                                      </p:to>
                                    </p:set>
                                    <p:animEffect transition="in" filter="blinds(horizontal)">
                                      <p:cBhvr>
                                        <p:cTn id="7" dur="500"/>
                                        <p:tgtEl>
                                          <p:spTgt spid="116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776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17763"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17764"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17765" name="Text Box 5"/>
          <p:cNvSpPr txBox="1"/>
          <p:nvPr/>
        </p:nvSpPr>
        <p:spPr>
          <a:xfrm>
            <a:off x="3914140" y="0"/>
            <a:ext cx="4372610" cy="706755"/>
          </a:xfrm>
          <a:prstGeom prst="rect">
            <a:avLst/>
          </a:prstGeom>
          <a:noFill/>
          <a:ln w="9525">
            <a:noFill/>
          </a:ln>
        </p:spPr>
        <p:txBody>
          <a:bodyPr wrap="square">
            <a:spAutoFit/>
          </a:bodyPr>
          <a:p>
            <a:pPr eaLnBrk="1" hangingPunct="1"/>
            <a:r>
              <a:rPr lang="zh-CN" altLang="en-US" sz="4000" dirty="0">
                <a:solidFill>
                  <a:schemeClr val="bg1"/>
                </a:solidFill>
                <a:latin typeface="Arial" panose="020B0604020202020204" pitchFamily="34" charset="0"/>
                <a:ea typeface="楷体_GB2312" pitchFamily="49" charset="-122"/>
              </a:rPr>
              <a:t>蜗杆的车削</a:t>
            </a:r>
            <a:endParaRPr lang="zh-CN" altLang="en-US" sz="4000" dirty="0">
              <a:solidFill>
                <a:schemeClr val="bg1"/>
              </a:solidFill>
              <a:latin typeface="Arial" panose="020B0604020202020204" pitchFamily="34" charset="0"/>
              <a:ea typeface="楷体_GB2312" pitchFamily="49" charset="-122"/>
            </a:endParaRPr>
          </a:p>
        </p:txBody>
      </p:sp>
      <p:sp>
        <p:nvSpPr>
          <p:cNvPr id="70662" name="Rectangle 6"/>
          <p:cNvSpPr>
            <a:spLocks noChangeArrowheads="1"/>
          </p:cNvSpPr>
          <p:nvPr/>
        </p:nvSpPr>
        <p:spPr bwMode="auto">
          <a:xfrm>
            <a:off x="533400" y="1219200"/>
            <a:ext cx="6858000" cy="914400"/>
          </a:xfrm>
          <a:prstGeom prst="rect">
            <a:avLst/>
          </a:prstGeom>
          <a:noFill/>
          <a:ln w="9525">
            <a:noFill/>
            <a:miter lim="800000"/>
          </a:ln>
          <a:effectLst/>
        </p:spPr>
        <p:txBody>
          <a:bodyPr/>
          <a:lstStyle/>
          <a:p>
            <a:pPr marL="609600" marR="0" lvl="0" indent="-609600" algn="l" defTabSz="914400" rtl="0" eaLnBrk="1" fontAlgn="base" latinLnBrk="0" hangingPunct="1">
              <a:lnSpc>
                <a:spcPct val="15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r>
              <a:rPr kumimoji="0" lang="zh-CN" altLang="en-US" sz="32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宋体" panose="02010600030101010101" pitchFamily="2" charset="-122"/>
                <a:cs typeface="+mn-cs"/>
              </a:rPr>
              <a:t>蜗杆各部分尺寸计算</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117767"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117768"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117769"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117770"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70667" name="Rectangle 11">
            <a:hlinkClick r:id="rId7" action="ppaction://hlinksldjump"/>
          </p:cNvPr>
          <p:cNvSpPr>
            <a:spLocks noChangeArrowheads="1"/>
          </p:cNvSpPr>
          <p:nvPr/>
        </p:nvSpPr>
        <p:spPr bwMode="gray">
          <a:xfrm rot="3419336">
            <a:off x="608806" y="15247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668" name="Rectangle 12">
            <a:hlinkClick r:id="rId8" action="ppaction://hlinksldjump"/>
          </p:cNvPr>
          <p:cNvSpPr>
            <a:spLocks noChangeArrowheads="1"/>
          </p:cNvSpPr>
          <p:nvPr/>
        </p:nvSpPr>
        <p:spPr bwMode="gray">
          <a:xfrm rot="3419336">
            <a:off x="579438" y="2341563"/>
            <a:ext cx="307975" cy="3905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669" name="Rectangle 13">
            <a:hlinkClick r:id="rId9" action="ppaction://hlinksldjump"/>
          </p:cNvPr>
          <p:cNvSpPr>
            <a:spLocks noChangeArrowheads="1"/>
          </p:cNvSpPr>
          <p:nvPr/>
        </p:nvSpPr>
        <p:spPr bwMode="gray">
          <a:xfrm rot="3419336">
            <a:off x="608013" y="3292475"/>
            <a:ext cx="381000" cy="336550"/>
          </a:xfrm>
          <a:prstGeom prst="rect">
            <a:avLst/>
          </a:prstGeom>
          <a:gradFill rotWithShape="1">
            <a:gsLst>
              <a:gs pos="0">
                <a:srgbClr val="3279D8"/>
              </a:gs>
              <a:gs pos="100000">
                <a:srgbClr val="3279D8">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670" name="Rectangle 14">
            <a:hlinkClick r:id="rId10" action="ppaction://hlinksldjump"/>
          </p:cNvPr>
          <p:cNvSpPr>
            <a:spLocks noChangeArrowheads="1"/>
          </p:cNvSpPr>
          <p:nvPr/>
        </p:nvSpPr>
        <p:spPr bwMode="gray">
          <a:xfrm rot="3419336">
            <a:off x="600075" y="40481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671" name="Rectangle 15"/>
          <p:cNvSpPr>
            <a:spLocks noChangeArrowheads="1"/>
          </p:cNvSpPr>
          <p:nvPr/>
        </p:nvSpPr>
        <p:spPr bwMode="gray">
          <a:xfrm rot="3419336">
            <a:off x="531813" y="4892675"/>
            <a:ext cx="381000" cy="336550"/>
          </a:xfrm>
          <a:prstGeom prst="rect">
            <a:avLst/>
          </a:prstGeom>
          <a:gradFill rotWithShape="1">
            <a:gsLst>
              <a:gs pos="0">
                <a:srgbClr val="3279D8"/>
              </a:gs>
              <a:gs pos="100000">
                <a:srgbClr val="3279D8">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672" name="Text Box 16"/>
          <p:cNvSpPr txBox="1">
            <a:spLocks noChangeArrowheads="1"/>
          </p:cNvSpPr>
          <p:nvPr/>
        </p:nvSpPr>
        <p:spPr bwMode="auto">
          <a:xfrm>
            <a:off x="1143000" y="4495800"/>
            <a:ext cx="2667000" cy="823913"/>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演示与练习</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70673" name="Text Box 17"/>
          <p:cNvSpPr txBox="1">
            <a:spLocks noChangeArrowheads="1"/>
          </p:cNvSpPr>
          <p:nvPr/>
        </p:nvSpPr>
        <p:spPr bwMode="auto">
          <a:xfrm>
            <a:off x="1143000" y="3886200"/>
            <a:ext cx="2667000" cy="5794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蜗杆测量方法</a:t>
            </a:r>
            <a:endPar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70674" name="Text Box 18"/>
          <p:cNvSpPr txBox="1">
            <a:spLocks noChangeArrowheads="1"/>
          </p:cNvSpPr>
          <p:nvPr/>
        </p:nvSpPr>
        <p:spPr bwMode="auto">
          <a:xfrm>
            <a:off x="1143000" y="2895600"/>
            <a:ext cx="4038600" cy="823913"/>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车蜗杆时的装刀方法</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70675" name="Rectangle 19"/>
          <p:cNvSpPr>
            <a:spLocks noChangeArrowheads="1"/>
          </p:cNvSpPr>
          <p:nvPr/>
        </p:nvSpPr>
        <p:spPr bwMode="auto">
          <a:xfrm>
            <a:off x="1143000" y="1981200"/>
            <a:ext cx="6711950" cy="823913"/>
          </a:xfrm>
          <a:prstGeom prst="rect">
            <a:avLst/>
          </a:prstGeom>
          <a:noFill/>
          <a:ln w="9525">
            <a:noFill/>
            <a:miter lim="800000"/>
          </a:ln>
          <a:effectLst/>
        </p:spPr>
        <p:txBody>
          <a:bodyPr wrap="none">
            <a:spAutoFit/>
          </a:bodyPr>
          <a:lstStyle/>
          <a:p>
            <a:pPr marL="0" marR="0" lvl="0" indent="0" algn="l" defTabSz="914400" rtl="0" eaLnBrk="1" fontAlgn="base" latinLnBrk="0" hangingPunct="1">
              <a:lnSpc>
                <a:spcPct val="150000"/>
              </a:lnSpc>
              <a:spcBef>
                <a:spcPct val="20000"/>
              </a:spcBef>
              <a:spcAft>
                <a:spcPct val="0"/>
              </a:spcAft>
              <a:buClr>
                <a:schemeClr val="tx1"/>
              </a:buClr>
              <a:buSzPct val="60000"/>
              <a:buFont typeface="Wingdings" panose="05000000000000000000" pitchFamily="2" charset="2"/>
              <a:buNone/>
              <a:defRPr/>
            </a:pPr>
            <a:r>
              <a:rPr kumimoji="0" lang="zh-CN" altLang="zh-CN" sz="32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蜗杆车刀的刃磨与梯形螺纹不同之处</a:t>
            </a:r>
            <a:endParaRPr kumimoji="0" lang="zh-CN" altLang="en-US" sz="32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1"/>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0662">
                                            <p:txEl>
                                              <p:charRg st="0" end="16"/>
                                            </p:txEl>
                                          </p:spTgt>
                                        </p:tgtEl>
                                        <p:attrNameLst>
                                          <p:attrName>style.visibility</p:attrName>
                                        </p:attrNameLst>
                                      </p:cBhvr>
                                      <p:to>
                                        <p:strVal val="visible"/>
                                      </p:to>
                                    </p:set>
                                    <p:animEffect transition="in" filter="blinds(horizontal)">
                                      <p:cBhvr>
                                        <p:cTn id="7" dur="500"/>
                                        <p:tgtEl>
                                          <p:spTgt spid="70662">
                                            <p:txEl>
                                              <p:charRg st="0" end="16"/>
                                            </p:txEl>
                                          </p:spTgt>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70667"/>
                                        </p:tgtEl>
                                        <p:attrNameLst>
                                          <p:attrName>style.visibility</p:attrName>
                                        </p:attrNameLst>
                                      </p:cBhvr>
                                      <p:to>
                                        <p:strVal val="visible"/>
                                      </p:to>
                                    </p:set>
                                    <p:animEffect transition="in" filter="wedge">
                                      <p:cBhvr>
                                        <p:cTn id="10" dur="1000"/>
                                        <p:tgtEl>
                                          <p:spTgt spid="70667"/>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70668"/>
                                        </p:tgtEl>
                                        <p:attrNameLst>
                                          <p:attrName>style.visibility</p:attrName>
                                        </p:attrNameLst>
                                      </p:cBhvr>
                                      <p:to>
                                        <p:strVal val="visible"/>
                                      </p:to>
                                    </p:set>
                                    <p:animEffect transition="in" filter="wedge">
                                      <p:cBhvr>
                                        <p:cTn id="13" dur="1000"/>
                                        <p:tgtEl>
                                          <p:spTgt spid="70668"/>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70669"/>
                                        </p:tgtEl>
                                        <p:attrNameLst>
                                          <p:attrName>style.visibility</p:attrName>
                                        </p:attrNameLst>
                                      </p:cBhvr>
                                      <p:to>
                                        <p:strVal val="visible"/>
                                      </p:to>
                                    </p:set>
                                    <p:animEffect transition="in" filter="wedge">
                                      <p:cBhvr>
                                        <p:cTn id="16" dur="1000"/>
                                        <p:tgtEl>
                                          <p:spTgt spid="70669"/>
                                        </p:tgtEl>
                                      </p:cBhvr>
                                    </p:animEffect>
                                  </p:childTnLst>
                                </p:cTn>
                              </p:par>
                              <p:par>
                                <p:cTn id="17" presetID="17" presetClass="entr" presetSubtype="10" fill="hold" grpId="0" nodeType="withEffect">
                                  <p:stCondLst>
                                    <p:cond delay="0"/>
                                  </p:stCondLst>
                                  <p:childTnLst>
                                    <p:set>
                                      <p:cBhvr>
                                        <p:cTn id="18" dur="1" fill="hold">
                                          <p:stCondLst>
                                            <p:cond delay="0"/>
                                          </p:stCondLst>
                                        </p:cTn>
                                        <p:tgtEl>
                                          <p:spTgt spid="70670"/>
                                        </p:tgtEl>
                                        <p:attrNameLst>
                                          <p:attrName>style.visibility</p:attrName>
                                        </p:attrNameLst>
                                      </p:cBhvr>
                                      <p:to>
                                        <p:strVal val="visible"/>
                                      </p:to>
                                    </p:set>
                                    <p:anim calcmode="lin" valueType="num">
                                      <p:cBhvr>
                                        <p:cTn id="19" dur="500" fill="hold"/>
                                        <p:tgtEl>
                                          <p:spTgt spid="70670"/>
                                        </p:tgtEl>
                                        <p:attrNameLst>
                                          <p:attrName>ppt_w</p:attrName>
                                        </p:attrNameLst>
                                      </p:cBhvr>
                                      <p:tavLst>
                                        <p:tav tm="0">
                                          <p:val>
                                            <p:fltVal val="0.000000"/>
                                          </p:val>
                                        </p:tav>
                                        <p:tav tm="100000">
                                          <p:val>
                                            <p:strVal val="#ppt_w"/>
                                          </p:val>
                                        </p:tav>
                                      </p:tavLst>
                                    </p:anim>
                                    <p:anim calcmode="lin" valueType="num">
                                      <p:cBhvr>
                                        <p:cTn id="20" dur="500" fill="hold"/>
                                        <p:tgtEl>
                                          <p:spTgt spid="70670"/>
                                        </p:tgtEl>
                                        <p:attrNameLst>
                                          <p:attrName>ppt_h</p:attrName>
                                        </p:attrNameLst>
                                      </p:cBhvr>
                                      <p:tavLst>
                                        <p:tav tm="0">
                                          <p:val>
                                            <p:strVal val="#ppt_h"/>
                                          </p:val>
                                        </p:tav>
                                        <p:tav tm="100000">
                                          <p:val>
                                            <p:strVal val="#ppt_h"/>
                                          </p:val>
                                        </p:tav>
                                      </p:tavLst>
                                    </p:anim>
                                  </p:childTnLst>
                                </p:cTn>
                              </p:par>
                              <p:par>
                                <p:cTn id="21" presetID="20" presetClass="entr" presetSubtype="0" fill="hold" grpId="0" nodeType="withEffect">
                                  <p:stCondLst>
                                    <p:cond delay="0"/>
                                  </p:stCondLst>
                                  <p:childTnLst>
                                    <p:set>
                                      <p:cBhvr>
                                        <p:cTn id="22" dur="1" fill="hold">
                                          <p:stCondLst>
                                            <p:cond delay="0"/>
                                          </p:stCondLst>
                                        </p:cTn>
                                        <p:tgtEl>
                                          <p:spTgt spid="70671"/>
                                        </p:tgtEl>
                                        <p:attrNameLst>
                                          <p:attrName>style.visibility</p:attrName>
                                        </p:attrNameLst>
                                      </p:cBhvr>
                                      <p:to>
                                        <p:strVal val="visible"/>
                                      </p:to>
                                    </p:set>
                                    <p:animEffect transition="in" filter="wedge">
                                      <p:cBhvr>
                                        <p:cTn id="23" dur="1000"/>
                                        <p:tgtEl>
                                          <p:spTgt spid="70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7" grpId="0" animBg="1"/>
      <p:bldP spid="70668" grpId="0" animBg="1"/>
      <p:bldP spid="70669" grpId="0" animBg="1"/>
      <p:bldP spid="70670" grpId="0" animBg="1"/>
      <p:bldP spid="7067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878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18787"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18788"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71685" name="Text Box 5"/>
          <p:cNvSpPr txBox="1"/>
          <p:nvPr/>
        </p:nvSpPr>
        <p:spPr>
          <a:xfrm>
            <a:off x="0" y="0"/>
            <a:ext cx="3810000" cy="1724025"/>
          </a:xfrm>
          <a:prstGeom prst="rect">
            <a:avLst/>
          </a:prstGeom>
          <a:noFill/>
          <a:ln w="9525">
            <a:noFill/>
          </a:ln>
        </p:spPr>
        <p:txBody>
          <a:bodyPr>
            <a:spAutoFit/>
          </a:bodyPr>
          <a:p>
            <a:pPr eaLnBrk="1" hangingPunct="1">
              <a:spcBef>
                <a:spcPct val="20000"/>
              </a:spcBef>
            </a:pPr>
            <a:r>
              <a:rPr lang="zh-CN" altLang="en-US" sz="4000" b="1" dirty="0">
                <a:latin typeface="Times New Roman" panose="02020603050405020304" pitchFamily="18" charset="0"/>
                <a:ea typeface="楷体_GB2312" pitchFamily="49" charset="-122"/>
              </a:rPr>
              <a:t>常用蜗杆齿形</a:t>
            </a:r>
            <a:endParaRPr lang="zh-CN" altLang="en-US" sz="4000" b="1" dirty="0">
              <a:latin typeface="Times New Roman" panose="02020603050405020304" pitchFamily="18" charset="0"/>
              <a:ea typeface="楷体_GB2312" pitchFamily="49" charset="-122"/>
            </a:endParaRPr>
          </a:p>
          <a:p>
            <a:pPr eaLnBrk="1" hangingPunct="1">
              <a:spcBef>
                <a:spcPct val="20000"/>
              </a:spcBef>
            </a:pPr>
            <a:endParaRPr lang="zh-CN" altLang="en-US" sz="3200" b="1" dirty="0">
              <a:latin typeface="Times New Roman" panose="02020603050405020304" pitchFamily="18" charset="0"/>
              <a:ea typeface="黑体" panose="02010609060101010101" pitchFamily="2" charset="-122"/>
            </a:endParaRPr>
          </a:p>
          <a:p>
            <a:pPr eaLnBrk="1" hangingPunct="1">
              <a:spcBef>
                <a:spcPct val="20000"/>
              </a:spcBef>
            </a:pP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118790" name="Text Box 6"/>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71687" name="Rectangle 7"/>
          <p:cNvSpPr>
            <a:spLocks noChangeArrowheads="1"/>
          </p:cNvSpPr>
          <p:nvPr/>
        </p:nvSpPr>
        <p:spPr bwMode="auto">
          <a:xfrm>
            <a:off x="5715000" y="3733800"/>
            <a:ext cx="2438400" cy="228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71688" name="Picture 8"/>
          <p:cNvPicPr>
            <a:picLocks noChangeAspect="1"/>
          </p:cNvPicPr>
          <p:nvPr/>
        </p:nvPicPr>
        <p:blipFill>
          <a:blip r:embed="rId3">
            <a:clrChange>
              <a:clrFrom>
                <a:srgbClr val="FFFFFF"/>
              </a:clrFrom>
              <a:clrTo>
                <a:srgbClr val="FFFFFF">
                  <a:alpha val="0"/>
                </a:srgbClr>
              </a:clrTo>
            </a:clrChange>
          </a:blip>
          <a:stretch>
            <a:fillRect/>
          </a:stretch>
        </p:blipFill>
        <p:spPr>
          <a:xfrm>
            <a:off x="1524000" y="990600"/>
            <a:ext cx="2819400" cy="2824163"/>
          </a:xfrm>
          <a:prstGeom prst="rect">
            <a:avLst/>
          </a:prstGeom>
          <a:noFill/>
          <a:ln w="9525">
            <a:noFill/>
          </a:ln>
        </p:spPr>
      </p:pic>
      <p:pic>
        <p:nvPicPr>
          <p:cNvPr id="71689" name="Picture 9"/>
          <p:cNvPicPr>
            <a:picLocks noChangeAspect="1"/>
          </p:cNvPicPr>
          <p:nvPr/>
        </p:nvPicPr>
        <p:blipFill>
          <a:blip r:embed="rId4">
            <a:clrChange>
              <a:clrFrom>
                <a:srgbClr val="FFFFFF"/>
              </a:clrFrom>
              <a:clrTo>
                <a:srgbClr val="FFFFFF">
                  <a:alpha val="0"/>
                </a:srgbClr>
              </a:clrTo>
            </a:clrChange>
          </a:blip>
          <a:stretch>
            <a:fillRect/>
          </a:stretch>
        </p:blipFill>
        <p:spPr>
          <a:xfrm>
            <a:off x="4876800" y="1066800"/>
            <a:ext cx="2362200" cy="2133600"/>
          </a:xfrm>
          <a:prstGeom prst="rect">
            <a:avLst/>
          </a:prstGeom>
          <a:noFill/>
          <a:ln w="9525">
            <a:noFill/>
          </a:ln>
        </p:spPr>
      </p:pic>
      <p:pic>
        <p:nvPicPr>
          <p:cNvPr id="71690" name="Picture 10"/>
          <p:cNvPicPr>
            <a:picLocks noChangeAspect="1"/>
          </p:cNvPicPr>
          <p:nvPr/>
        </p:nvPicPr>
        <p:blipFill>
          <a:blip r:embed="rId5">
            <a:clrChange>
              <a:clrFrom>
                <a:srgbClr val="FFFFFF"/>
              </a:clrFrom>
              <a:clrTo>
                <a:srgbClr val="FFFFFF">
                  <a:alpha val="0"/>
                </a:srgbClr>
              </a:clrTo>
            </a:clrChange>
          </a:blip>
          <a:stretch>
            <a:fillRect/>
          </a:stretch>
        </p:blipFill>
        <p:spPr>
          <a:xfrm>
            <a:off x="1371600" y="3733800"/>
            <a:ext cx="2971800" cy="2590800"/>
          </a:xfrm>
          <a:prstGeom prst="rect">
            <a:avLst/>
          </a:prstGeom>
          <a:noFill/>
          <a:ln w="9525">
            <a:noFill/>
          </a:ln>
        </p:spPr>
      </p:pic>
      <p:pic>
        <p:nvPicPr>
          <p:cNvPr id="71691" name="Picture 11"/>
          <p:cNvPicPr>
            <a:picLocks noChangeAspect="1"/>
          </p:cNvPicPr>
          <p:nvPr/>
        </p:nvPicPr>
        <p:blipFill>
          <a:blip r:embed="rId6">
            <a:clrChange>
              <a:clrFrom>
                <a:srgbClr val="FFFFFF"/>
              </a:clrFrom>
              <a:clrTo>
                <a:srgbClr val="FFFFFF">
                  <a:alpha val="0"/>
                </a:srgbClr>
              </a:clrTo>
            </a:clrChange>
          </a:blip>
          <a:stretch>
            <a:fillRect/>
          </a:stretch>
        </p:blipFill>
        <p:spPr>
          <a:xfrm>
            <a:off x="4876800" y="3429000"/>
            <a:ext cx="2286000" cy="1981200"/>
          </a:xfrm>
          <a:prstGeom prst="rect">
            <a:avLst/>
          </a:prstGeom>
          <a:noFill/>
          <a:ln w="9525">
            <a:noFill/>
          </a:ln>
        </p:spPr>
      </p:pic>
      <p:sp>
        <p:nvSpPr>
          <p:cNvPr id="71692" name="Rectangle 12"/>
          <p:cNvSpPr/>
          <p:nvPr/>
        </p:nvSpPr>
        <p:spPr>
          <a:xfrm>
            <a:off x="3962400" y="3352800"/>
            <a:ext cx="2057400" cy="396875"/>
          </a:xfrm>
          <a:prstGeom prst="rect">
            <a:avLst/>
          </a:prstGeom>
          <a:noFill/>
          <a:ln w="9525">
            <a:noFill/>
          </a:ln>
        </p:spPr>
        <p:txBody>
          <a:bodyPr>
            <a:spAutoFit/>
          </a:bodyPr>
          <a:p>
            <a:pPr marL="342900" indent="-342900" eaLnBrk="1" hangingPunct="1">
              <a:spcBef>
                <a:spcPct val="20000"/>
              </a:spcBef>
            </a:pPr>
            <a:r>
              <a:rPr lang="zh-CN" altLang="en-US" sz="2000" b="1" dirty="0">
                <a:latin typeface="Times New Roman" panose="02020603050405020304" pitchFamily="18" charset="0"/>
              </a:rPr>
              <a:t>轴向直廓</a:t>
            </a:r>
            <a:endParaRPr lang="zh-CN" altLang="en-US" sz="2000" b="1" dirty="0">
              <a:latin typeface="Times New Roman" panose="02020603050405020304" pitchFamily="18" charset="0"/>
            </a:endParaRPr>
          </a:p>
        </p:txBody>
      </p:sp>
      <p:sp>
        <p:nvSpPr>
          <p:cNvPr id="71693" name="Rectangle 13"/>
          <p:cNvSpPr/>
          <p:nvPr/>
        </p:nvSpPr>
        <p:spPr>
          <a:xfrm>
            <a:off x="4114800" y="5791200"/>
            <a:ext cx="1447800" cy="396875"/>
          </a:xfrm>
          <a:prstGeom prst="rect">
            <a:avLst/>
          </a:prstGeom>
          <a:noFill/>
          <a:ln w="9525">
            <a:noFill/>
          </a:ln>
        </p:spPr>
        <p:txBody>
          <a:bodyPr>
            <a:spAutoFit/>
          </a:bodyPr>
          <a:p>
            <a:pPr marL="342900" indent="-342900" eaLnBrk="1" hangingPunct="1">
              <a:spcBef>
                <a:spcPct val="20000"/>
              </a:spcBef>
            </a:pPr>
            <a:r>
              <a:rPr lang="zh-CN" altLang="en-US" sz="2000" b="1" dirty="0">
                <a:latin typeface="Times New Roman" panose="02020603050405020304" pitchFamily="18" charset="0"/>
              </a:rPr>
              <a:t>法向直廓</a:t>
            </a:r>
            <a:endParaRPr lang="zh-CN" altLang="en-US" sz="2000" b="1" dirty="0">
              <a:latin typeface="Times New Roman" panose="02020603050405020304" pitchFamily="18" charset="0"/>
            </a:endParaRPr>
          </a:p>
        </p:txBody>
      </p:sp>
      <p:pic>
        <p:nvPicPr>
          <p:cNvPr id="118798" name="Picture 14" descr="后退">
            <a:hlinkClick r:id="" action="ppaction://hlinkshowjump?jump=firstslide"/>
          </p:cNvPr>
          <p:cNvPicPr>
            <a:picLocks noChangeAspect="1"/>
          </p:cNvPicPr>
          <p:nvPr/>
        </p:nvPicPr>
        <p:blipFill>
          <a:blip r:embed="rId7"/>
          <a:stretch>
            <a:fillRect/>
          </a:stretch>
        </p:blipFill>
        <p:spPr>
          <a:xfrm>
            <a:off x="6916738" y="6364288"/>
            <a:ext cx="1039812" cy="520700"/>
          </a:xfrm>
          <a:prstGeom prst="rect">
            <a:avLst/>
          </a:prstGeom>
          <a:noFill/>
          <a:ln w="9525">
            <a:noFill/>
          </a:ln>
        </p:spPr>
      </p:pic>
      <p:pic>
        <p:nvPicPr>
          <p:cNvPr id="118799" name="Picture 15"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pic>
        <p:nvPicPr>
          <p:cNvPr id="118800" name="Picture 16" descr="上一页">
            <a:hlinkClick r:id="" action="ppaction://hlinkshowjump?jump=previousslide"/>
          </p:cNvPr>
          <p:cNvPicPr>
            <a:picLocks noChangeAspect="1"/>
          </p:cNvPicPr>
          <p:nvPr/>
        </p:nvPicPr>
        <p:blipFill>
          <a:blip r:embed="rId9"/>
          <a:stretch>
            <a:fillRect/>
          </a:stretch>
        </p:blipFill>
        <p:spPr>
          <a:xfrm>
            <a:off x="4684713" y="6364288"/>
            <a:ext cx="1039812" cy="520700"/>
          </a:xfrm>
          <a:prstGeom prst="rect">
            <a:avLst/>
          </a:prstGeom>
          <a:noFill/>
          <a:ln w="9525">
            <a:noFill/>
          </a:ln>
        </p:spPr>
      </p:pic>
      <p:pic>
        <p:nvPicPr>
          <p:cNvPr id="118801" name="Picture 17" descr="退出">
            <a:hlinkClick r:id="" action="ppaction://hlinkshowjump?jump=endshow"/>
          </p:cNvPr>
          <p:cNvPicPr>
            <a:picLocks noChangeAspect="1"/>
          </p:cNvPicPr>
          <p:nvPr/>
        </p:nvPicPr>
        <p:blipFill>
          <a:blip r:embed="rId10"/>
          <a:stretch>
            <a:fillRect/>
          </a:stretch>
        </p:blipFill>
        <p:spPr>
          <a:xfrm>
            <a:off x="8027988" y="6364288"/>
            <a:ext cx="1039812" cy="520700"/>
          </a:xfrm>
          <a:prstGeom prst="rect">
            <a:avLst/>
          </a:prstGeom>
          <a:noFill/>
          <a:ln w="9525">
            <a:noFill/>
          </a:ln>
        </p:spPr>
      </p:pic>
      <p:pic>
        <p:nvPicPr>
          <p:cNvPr id="118802" name="Picture 18" descr="下一页">
            <a:hlinkClick r:id="" action="ppaction://hlinkshowjump?jump=nextslide"/>
          </p:cNvPr>
          <p:cNvPicPr>
            <a:picLocks noChangeAspect="1"/>
          </p:cNvPicPr>
          <p:nvPr/>
        </p:nvPicPr>
        <p:blipFill>
          <a:blip r:embed="rId11"/>
          <a:stretch>
            <a:fillRect/>
          </a:stretch>
        </p:blipFill>
        <p:spPr>
          <a:xfrm>
            <a:off x="5795963" y="6364288"/>
            <a:ext cx="1039812" cy="520700"/>
          </a:xfrm>
          <a:prstGeom prst="rect">
            <a:avLst/>
          </a:prstGeom>
          <a:noFill/>
          <a:ln w="9525">
            <a:noFill/>
          </a:ln>
        </p:spPr>
      </p:pic>
      <p:pic>
        <p:nvPicPr>
          <p:cNvPr id="118803" name="Picture 19" descr="主页">
            <a:hlinkClick r:id="" action="ppaction://hlinkshowjump?jump=firstslide"/>
          </p:cNvPr>
          <p:cNvPicPr>
            <a:picLocks noChangeAspect="1"/>
          </p:cNvPicPr>
          <p:nvPr/>
        </p:nvPicPr>
        <p:blipFill>
          <a:blip r:embed="rId12"/>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3"/>
          <a:stretch>
            <a:fillRect/>
          </a:stretch>
        </p:blipFill>
        <p:spPr>
          <a:xfrm>
            <a:off x="8229600" y="-635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checkerboard(across)">
                                      <p:cBhvr>
                                        <p:cTn id="7" dur="500"/>
                                        <p:tgtEl>
                                          <p:spTgt spid="7168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71688"/>
                                        </p:tgtEl>
                                        <p:attrNameLst>
                                          <p:attrName>style.visibility</p:attrName>
                                        </p:attrNameLst>
                                      </p:cBhvr>
                                      <p:to>
                                        <p:strVal val="visible"/>
                                      </p:to>
                                    </p:set>
                                    <p:animEffect transition="in" filter="slide(fromBottom)">
                                      <p:cBhvr>
                                        <p:cTn id="11" dur="500"/>
                                        <p:tgtEl>
                                          <p:spTgt spid="7168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1689"/>
                                        </p:tgtEl>
                                        <p:attrNameLst>
                                          <p:attrName>style.visibility</p:attrName>
                                        </p:attrNameLst>
                                      </p:cBhvr>
                                      <p:to>
                                        <p:strVal val="visible"/>
                                      </p:to>
                                    </p:set>
                                    <p:animEffect transition="in" filter="slide(fromBottom)">
                                      <p:cBhvr>
                                        <p:cTn id="15" dur="500"/>
                                        <p:tgtEl>
                                          <p:spTgt spid="71689"/>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71692"/>
                                        </p:tgtEl>
                                        <p:attrNameLst>
                                          <p:attrName>style.visibility</p:attrName>
                                        </p:attrNameLst>
                                      </p:cBhvr>
                                      <p:to>
                                        <p:strVal val="visible"/>
                                      </p:to>
                                    </p:set>
                                    <p:animEffect transition="in" filter="blinds(horizontal)">
                                      <p:cBhvr>
                                        <p:cTn id="19" dur="500"/>
                                        <p:tgtEl>
                                          <p:spTgt spid="71692"/>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1690"/>
                                        </p:tgtEl>
                                        <p:attrNameLst>
                                          <p:attrName>style.visibility</p:attrName>
                                        </p:attrNameLst>
                                      </p:cBhvr>
                                      <p:to>
                                        <p:strVal val="visible"/>
                                      </p:to>
                                    </p:set>
                                    <p:anim calcmode="lin" valueType="num">
                                      <p:cBhvr additive="base">
                                        <p:cTn id="23" dur="500" fill="hold"/>
                                        <p:tgtEl>
                                          <p:spTgt spid="71690"/>
                                        </p:tgtEl>
                                        <p:attrNameLst>
                                          <p:attrName>ppt_x</p:attrName>
                                        </p:attrNameLst>
                                      </p:cBhvr>
                                      <p:tavLst>
                                        <p:tav tm="0">
                                          <p:val>
                                            <p:strVal val="#ppt_x"/>
                                          </p:val>
                                        </p:tav>
                                        <p:tav tm="100000">
                                          <p:val>
                                            <p:strVal val="#ppt_x"/>
                                          </p:val>
                                        </p:tav>
                                      </p:tavLst>
                                    </p:anim>
                                    <p:anim calcmode="lin" valueType="num">
                                      <p:cBhvr additive="base">
                                        <p:cTn id="24" dur="500" fill="hold"/>
                                        <p:tgtEl>
                                          <p:spTgt spid="7169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71691"/>
                                        </p:tgtEl>
                                        <p:attrNameLst>
                                          <p:attrName>style.visibility</p:attrName>
                                        </p:attrNameLst>
                                      </p:cBhvr>
                                      <p:to>
                                        <p:strVal val="visible"/>
                                      </p:to>
                                    </p:set>
                                    <p:anim calcmode="lin" valueType="num">
                                      <p:cBhvr additive="base">
                                        <p:cTn id="28" dur="500" fill="hold"/>
                                        <p:tgtEl>
                                          <p:spTgt spid="71691"/>
                                        </p:tgtEl>
                                        <p:attrNameLst>
                                          <p:attrName>ppt_x</p:attrName>
                                        </p:attrNameLst>
                                      </p:cBhvr>
                                      <p:tavLst>
                                        <p:tav tm="0">
                                          <p:val>
                                            <p:strVal val="#ppt_x"/>
                                          </p:val>
                                        </p:tav>
                                        <p:tav tm="100000">
                                          <p:val>
                                            <p:strVal val="#ppt_x"/>
                                          </p:val>
                                        </p:tav>
                                      </p:tavLst>
                                    </p:anim>
                                    <p:anim calcmode="lin" valueType="num">
                                      <p:cBhvr additive="base">
                                        <p:cTn id="29" dur="500" fill="hold"/>
                                        <p:tgtEl>
                                          <p:spTgt spid="7169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8" presetClass="entr" presetSubtype="16" fill="hold" grpId="0" nodeType="afterEffect">
                                  <p:stCondLst>
                                    <p:cond delay="0"/>
                                  </p:stCondLst>
                                  <p:childTnLst>
                                    <p:set>
                                      <p:cBhvr>
                                        <p:cTn id="32" dur="1" fill="hold">
                                          <p:stCondLst>
                                            <p:cond delay="0"/>
                                          </p:stCondLst>
                                        </p:cTn>
                                        <p:tgtEl>
                                          <p:spTgt spid="71693"/>
                                        </p:tgtEl>
                                        <p:attrNameLst>
                                          <p:attrName>style.visibility</p:attrName>
                                        </p:attrNameLst>
                                      </p:cBhvr>
                                      <p:to>
                                        <p:strVal val="visible"/>
                                      </p:to>
                                    </p:set>
                                    <p:animEffect transition="in" filter="diamond(in)">
                                      <p:cBhvr>
                                        <p:cTn id="33" dur="500"/>
                                        <p:tgtEl>
                                          <p:spTgt spid="71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p:bldP spid="71692" grpId="0"/>
      <p:bldP spid="7169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Rectangle 2"/>
          <p:cNvSpPr>
            <a:spLocks noGrp="1" noChangeArrowheads="1"/>
          </p:cNvSpPr>
          <p:nvPr>
            <p:ph type="title"/>
          </p:nvPr>
        </p:nvSpPr>
        <p:spPr>
          <a:xfrm>
            <a:off x="609600" y="1066800"/>
            <a:ext cx="5715000" cy="153988"/>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b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br>
            <a:r>
              <a:rPr kumimoji="0" lang="zh-CN" altLang="en-US" sz="32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br>
              <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br>
            <a:endPar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72707" name="Rectangle 3"/>
          <p:cNvSpPr>
            <a:spLocks noGrp="1" noChangeArrowheads="1"/>
          </p:cNvSpPr>
          <p:nvPr>
            <p:ph type="body" sz="half" idx="1"/>
          </p:nvPr>
        </p:nvSpPr>
        <p:spPr>
          <a:xfrm flipH="1" flipV="1">
            <a:off x="304800" y="1219200"/>
            <a:ext cx="76200" cy="762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endParaRPr kumimoji="0" lang="zh-CN" altLang="en-US" sz="1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72708" name="Picture 4"/>
          <p:cNvPicPr>
            <a:picLocks noChangeAspect="1"/>
          </p:cNvPicPr>
          <p:nvPr/>
        </p:nvPicPr>
        <p:blipFill>
          <a:blip r:embed="rId1">
            <a:clrChange>
              <a:clrFrom>
                <a:srgbClr val="FFFFFF"/>
              </a:clrFrom>
              <a:clrTo>
                <a:srgbClr val="FFFFFF">
                  <a:alpha val="0"/>
                </a:srgbClr>
              </a:clrTo>
            </a:clrChange>
          </a:blip>
          <a:stretch>
            <a:fillRect/>
          </a:stretch>
        </p:blipFill>
        <p:spPr>
          <a:xfrm>
            <a:off x="0" y="609600"/>
            <a:ext cx="8305800" cy="5715000"/>
          </a:xfrm>
          <a:prstGeom prst="rect">
            <a:avLst/>
          </a:prstGeom>
          <a:noFill/>
          <a:ln w="9525">
            <a:noFill/>
          </a:ln>
        </p:spPr>
      </p:pic>
      <p:pic>
        <p:nvPicPr>
          <p:cNvPr id="119813" name="Picture 5"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pic>
        <p:nvPicPr>
          <p:cNvPr id="119814" name="Picture 6"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119815" name="Rectangle 7"/>
          <p:cNvSpPr/>
          <p:nvPr/>
        </p:nvSpPr>
        <p:spPr>
          <a:xfrm>
            <a:off x="0" y="-57150"/>
            <a:ext cx="4260850" cy="701675"/>
          </a:xfrm>
          <a:prstGeom prst="rect">
            <a:avLst/>
          </a:prstGeom>
          <a:noFill/>
          <a:ln w="9525">
            <a:noFill/>
          </a:ln>
        </p:spPr>
        <p:txBody>
          <a:bodyPr wrap="none">
            <a:spAutoFit/>
          </a:bodyPr>
          <a:p>
            <a:pPr marL="342900" indent="-342900" eaLnBrk="1" hangingPunct="1">
              <a:spcBef>
                <a:spcPct val="20000"/>
              </a:spcBef>
            </a:pPr>
            <a:r>
              <a:rPr lang="zh-CN" altLang="en-US" sz="4000" b="1" dirty="0">
                <a:solidFill>
                  <a:schemeClr val="bg1"/>
                </a:solidFill>
                <a:latin typeface="Times New Roman" panose="02020603050405020304" pitchFamily="18" charset="0"/>
                <a:ea typeface="楷体_GB2312" pitchFamily="49" charset="-122"/>
              </a:rPr>
              <a:t>米制蜗杆的工作图</a:t>
            </a:r>
            <a:endParaRPr lang="zh-CN" altLang="en-US" sz="4000" b="1" dirty="0">
              <a:solidFill>
                <a:schemeClr val="bg1"/>
              </a:solidFill>
              <a:latin typeface="Times New Roman" panose="02020603050405020304" pitchFamily="18" charset="0"/>
              <a:ea typeface="楷体_GB2312" pitchFamily="49" charset="-122"/>
            </a:endParaRPr>
          </a:p>
        </p:txBody>
      </p:sp>
      <p:pic>
        <p:nvPicPr>
          <p:cNvPr id="119816" name="Picture 8" descr="后退">
            <a:hlinkClick r:id="" action="ppaction://hlinkshowjump?jump=first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19817" name="Picture 9"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19818" name="Picture 10"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19819" name="Picture 11"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119820" name="Picture 12"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119821" name="Picture 13"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1"/>
          <a:stretch>
            <a:fillRect/>
          </a:stretch>
        </p:blipFill>
        <p:spPr>
          <a:xfrm>
            <a:off x="8229600" y="-83820"/>
            <a:ext cx="914400" cy="75438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72708"/>
                                        </p:tgtEl>
                                        <p:attrNameLst>
                                          <p:attrName>style.visibility</p:attrName>
                                        </p:attrNameLst>
                                      </p:cBhvr>
                                      <p:to>
                                        <p:strVal val="visible"/>
                                      </p:to>
                                    </p:set>
                                    <p:animEffect transition="in" filter="barn(inHorizontal)">
                                      <p:cBhvr>
                                        <p:cTn id="7" dur="500"/>
                                        <p:tgtEl>
                                          <p:spTgt spid="7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083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20835" name="Picture 4"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20836" name="Text Box 5"/>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20837" name="Text Box 6"/>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20838" name="Text Box 7"/>
          <p:cNvSpPr txBox="1"/>
          <p:nvPr/>
        </p:nvSpPr>
        <p:spPr>
          <a:xfrm>
            <a:off x="0" y="0"/>
            <a:ext cx="628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楷体_GB2312" pitchFamily="49" charset="-122"/>
              </a:rPr>
              <a:t>米制蜗杆各部分尺寸的计算</a:t>
            </a:r>
            <a:endParaRPr lang="zh-CN" altLang="en-US" sz="4000" dirty="0">
              <a:solidFill>
                <a:schemeClr val="bg1"/>
              </a:solidFill>
              <a:latin typeface="Arial" panose="020B0604020202020204" pitchFamily="34" charset="0"/>
              <a:ea typeface="楷体_GB2312" pitchFamily="49" charset="-122"/>
            </a:endParaRPr>
          </a:p>
        </p:txBody>
      </p:sp>
      <p:sp>
        <p:nvSpPr>
          <p:cNvPr id="73736" name="Rectangle 8"/>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73737" name="Rectangle 9"/>
          <p:cNvSpPr>
            <a:spLocks noChangeArrowheads="1"/>
          </p:cNvSpPr>
          <p:nvPr/>
        </p:nvSpPr>
        <p:spPr bwMode="auto">
          <a:xfrm>
            <a:off x="0" y="2057400"/>
            <a:ext cx="11385550" cy="3648075"/>
          </a:xfrm>
          <a:prstGeom prst="rect">
            <a:avLst/>
          </a:prstGeom>
          <a:noFill/>
          <a:ln w="9525">
            <a:noFill/>
            <a:miter lim="800000"/>
          </a:ln>
          <a:effectLst/>
        </p:spPr>
        <p:txBody>
          <a:bodyPr>
            <a:spAutoFit/>
          </a:bodyPr>
          <a:lstStyle/>
          <a:p>
            <a:pPr marL="457200" marR="0" lvl="0" indent="-45720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20000"/>
              </a:spcBef>
              <a:spcAft>
                <a:spcPct val="0"/>
              </a:spcAft>
              <a:buClrTx/>
              <a:buSzTx/>
              <a:buFontTx/>
              <a:buNone/>
              <a:defRPr/>
            </a:pPr>
            <a:endParaRPr kumimoji="0" lang="en-US" altLang="zh-CN"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20000"/>
              </a:spcBef>
              <a:spcAft>
                <a:spcPct val="0"/>
              </a:spcAft>
              <a:buClrTx/>
              <a:buSzTx/>
              <a:buFontTx/>
              <a:buNone/>
              <a:defRPr/>
            </a:pPr>
            <a:r>
              <a:rPr kumimoji="0" lang="en-US" altLang="zh-CN"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rPr>
              <a:t>      </a:t>
            </a:r>
            <a:endParaRPr kumimoji="0" lang="en-US" altLang="zh-CN"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2000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rPr>
              <a:t>  </a:t>
            </a:r>
            <a:endParaRPr kumimoji="0" lang="en-US" altLang="zh-CN"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accent1"/>
              </a:solidFill>
              <a:effectLst>
                <a:outerShdw blurRad="38100" dist="38100" dir="2700000" algn="tl">
                  <a:srgbClr val="C0C0C0"/>
                </a:outerShdw>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rPr>
              <a:t>  </a:t>
            </a:r>
            <a:endParaRPr kumimoji="0" lang="en-US" altLang="zh-CN"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a:p>
            <a:pPr marL="457200" marR="0" lvl="0" indent="-45720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rPr>
              <a:t>     </a:t>
            </a:r>
            <a:endParaRPr kumimoji="0" lang="zh-CN" altLang="en-US" sz="2000" b="0"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pic>
        <p:nvPicPr>
          <p:cNvPr id="120841" name="Picture 10" descr="Npu"/>
          <p:cNvPicPr>
            <a:picLocks noChangeAspect="1"/>
          </p:cNvPicPr>
          <p:nvPr/>
        </p:nvPicPr>
        <p:blipFill>
          <a:blip r:embed="rId3"/>
          <a:stretch>
            <a:fillRect/>
          </a:stretch>
        </p:blipFill>
        <p:spPr>
          <a:xfrm>
            <a:off x="7543800" y="0"/>
            <a:ext cx="1371600" cy="1066800"/>
          </a:xfrm>
          <a:prstGeom prst="rect">
            <a:avLst/>
          </a:prstGeom>
          <a:noFill/>
          <a:ln w="9525">
            <a:noFill/>
          </a:ln>
        </p:spPr>
      </p:pic>
      <p:pic>
        <p:nvPicPr>
          <p:cNvPr id="73739" name="Picture 11"/>
          <p:cNvPicPr>
            <a:picLocks noChangeAspect="1"/>
          </p:cNvPicPr>
          <p:nvPr/>
        </p:nvPicPr>
        <p:blipFill>
          <a:blip r:embed="rId4">
            <a:clrChange>
              <a:clrFrom>
                <a:srgbClr val="FFFFFF"/>
              </a:clrFrom>
              <a:clrTo>
                <a:srgbClr val="FFFFFF">
                  <a:alpha val="0"/>
                </a:srgbClr>
              </a:clrTo>
            </a:clrChange>
          </a:blip>
          <a:stretch>
            <a:fillRect/>
          </a:stretch>
        </p:blipFill>
        <p:spPr>
          <a:xfrm>
            <a:off x="228600" y="685800"/>
            <a:ext cx="7620000" cy="5410200"/>
          </a:xfrm>
          <a:prstGeom prst="rect">
            <a:avLst/>
          </a:prstGeom>
          <a:noFill/>
          <a:ln w="9525">
            <a:noFill/>
          </a:ln>
        </p:spPr>
      </p:pic>
      <p:pic>
        <p:nvPicPr>
          <p:cNvPr id="120843" name="Picture 12" descr="后退">
            <a:hlinkClick r:id="" action="ppaction://hlinkshowjump?jump=firstslide"/>
          </p:cNvPr>
          <p:cNvPicPr>
            <a:picLocks noChangeAspect="1"/>
          </p:cNvPicPr>
          <p:nvPr/>
        </p:nvPicPr>
        <p:blipFill>
          <a:blip r:embed="rId5"/>
          <a:stretch>
            <a:fillRect/>
          </a:stretch>
        </p:blipFill>
        <p:spPr>
          <a:xfrm>
            <a:off x="6916738" y="6364288"/>
            <a:ext cx="1039812" cy="520700"/>
          </a:xfrm>
          <a:prstGeom prst="rect">
            <a:avLst/>
          </a:prstGeom>
          <a:noFill/>
          <a:ln w="9525">
            <a:noFill/>
          </a:ln>
        </p:spPr>
      </p:pic>
      <p:pic>
        <p:nvPicPr>
          <p:cNvPr id="120844" name="Picture 13" descr="目录">
            <a:hlinkClick r:id="rId6" action="ppaction://hlinksldjump"/>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120845" name="Picture 14" descr="上一页">
            <a:hlinkClick r:id="" action="ppaction://hlinkshowjump?jump=previousslide"/>
          </p:cNvPr>
          <p:cNvPicPr>
            <a:picLocks noChangeAspect="1"/>
          </p:cNvPicPr>
          <p:nvPr/>
        </p:nvPicPr>
        <p:blipFill>
          <a:blip r:embed="rId8"/>
          <a:stretch>
            <a:fillRect/>
          </a:stretch>
        </p:blipFill>
        <p:spPr>
          <a:xfrm>
            <a:off x="4684713" y="6364288"/>
            <a:ext cx="1039812" cy="520700"/>
          </a:xfrm>
          <a:prstGeom prst="rect">
            <a:avLst/>
          </a:prstGeom>
          <a:noFill/>
          <a:ln w="9525">
            <a:noFill/>
          </a:ln>
        </p:spPr>
      </p:pic>
      <p:pic>
        <p:nvPicPr>
          <p:cNvPr id="120846" name="Picture 15" descr="退出">
            <a:hlinkClick r:id="" action="ppaction://hlinkshowjump?jump=endshow"/>
          </p:cNvPr>
          <p:cNvPicPr>
            <a:picLocks noChangeAspect="1"/>
          </p:cNvPicPr>
          <p:nvPr/>
        </p:nvPicPr>
        <p:blipFill>
          <a:blip r:embed="rId9"/>
          <a:stretch>
            <a:fillRect/>
          </a:stretch>
        </p:blipFill>
        <p:spPr>
          <a:xfrm>
            <a:off x="8027988" y="6364288"/>
            <a:ext cx="1039812" cy="520700"/>
          </a:xfrm>
          <a:prstGeom prst="rect">
            <a:avLst/>
          </a:prstGeom>
          <a:noFill/>
          <a:ln w="9525">
            <a:noFill/>
          </a:ln>
        </p:spPr>
      </p:pic>
      <p:pic>
        <p:nvPicPr>
          <p:cNvPr id="120847" name="Picture 16" descr="下一页">
            <a:hlinkClick r:id="" action="ppaction://hlinkshowjump?jump=nextslide"/>
          </p:cNvPr>
          <p:cNvPicPr>
            <a:picLocks noChangeAspect="1"/>
          </p:cNvPicPr>
          <p:nvPr/>
        </p:nvPicPr>
        <p:blipFill>
          <a:blip r:embed="rId10"/>
          <a:stretch>
            <a:fillRect/>
          </a:stretch>
        </p:blipFill>
        <p:spPr>
          <a:xfrm>
            <a:off x="5795963" y="6364288"/>
            <a:ext cx="1039812" cy="520700"/>
          </a:xfrm>
          <a:prstGeom prst="rect">
            <a:avLst/>
          </a:prstGeom>
          <a:noFill/>
          <a:ln w="9525">
            <a:noFill/>
          </a:ln>
        </p:spPr>
      </p:pic>
      <p:pic>
        <p:nvPicPr>
          <p:cNvPr id="120848" name="Picture 17" descr="主页">
            <a:hlinkClick r:id="" action="ppaction://hlinkshowjump?jump=firstslide"/>
          </p:cNvPr>
          <p:cNvPicPr>
            <a:picLocks noChangeAspect="1"/>
          </p:cNvPicPr>
          <p:nvPr/>
        </p:nvPicPr>
        <p:blipFill>
          <a:blip r:embed="rId11"/>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2"/>
          <a:stretch>
            <a:fillRect/>
          </a:stretch>
        </p:blipFill>
        <p:spPr>
          <a:xfrm>
            <a:off x="8229600" y="-2667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73739"/>
                                        </p:tgtEl>
                                        <p:attrNameLst>
                                          <p:attrName>style.visibility</p:attrName>
                                        </p:attrNameLst>
                                      </p:cBhvr>
                                      <p:to>
                                        <p:strVal val="visible"/>
                                      </p:to>
                                    </p:set>
                                    <p:animEffect transition="in" filter="diamond(in)">
                                      <p:cBhvr>
                                        <p:cTn id="7" dur="500"/>
                                        <p:tgtEl>
                                          <p:spTgt spid="73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5" name="Picture 5"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74755" name="Rectangle 3"/>
          <p:cNvSpPr/>
          <p:nvPr>
            <p:ph type="body" sz="half" idx="1"/>
          </p:nvPr>
        </p:nvSpPr>
        <p:spPr>
          <a:xfrm>
            <a:off x="0" y="990600"/>
            <a:ext cx="8382000" cy="838200"/>
          </a:xfrm>
        </p:spPr>
        <p:txBody>
          <a:bodyPr vert="horz" wrap="square" lIns="91440" tIns="45720" rIns="91440" bIns="45720" anchor="t"/>
          <a:p>
            <a:pPr marL="533400" indent="-533400" eaLnBrk="1" hangingPunct="1">
              <a:buClr>
                <a:schemeClr val="tx1"/>
              </a:buClr>
              <a:buSzPct val="60000"/>
              <a:buFont typeface="Wingdings" panose="05000000000000000000" pitchFamily="2" charset="2"/>
              <a:buNone/>
            </a:pPr>
            <a:r>
              <a:rPr lang="zh-CN" altLang="en-US" sz="3600" b="1" dirty="0">
                <a:effectLst/>
                <a:latin typeface="楷体_GB2312" pitchFamily="49" charset="-122"/>
                <a:ea typeface="楷体_GB2312" pitchFamily="49" charset="-122"/>
              </a:rPr>
              <a:t>蜗杆车刀的刃磨与梯形螺纹不同之处</a:t>
            </a:r>
            <a:r>
              <a:rPr lang="zh-CN" altLang="en-US" sz="3600" dirty="0">
                <a:effectLst/>
                <a:latin typeface="楷体_GB2312" pitchFamily="49" charset="-122"/>
                <a:ea typeface="楷体_GB2312" pitchFamily="49" charset="-122"/>
              </a:rPr>
              <a:t> </a:t>
            </a:r>
            <a:r>
              <a:rPr lang="zh-CN" altLang="en-US" sz="3600" b="1" dirty="0">
                <a:effectLst/>
                <a:latin typeface="楷体_GB2312" pitchFamily="49" charset="-122"/>
                <a:ea typeface="楷体_GB2312" pitchFamily="49" charset="-122"/>
              </a:rPr>
              <a:t>：</a:t>
            </a:r>
            <a:endParaRPr lang="zh-CN" altLang="en-US" sz="3600" b="1" dirty="0">
              <a:effectLst/>
              <a:latin typeface="楷体_GB2312" pitchFamily="49" charset="-122"/>
              <a:ea typeface="楷体_GB2312" pitchFamily="49" charset="-122"/>
            </a:endParaRPr>
          </a:p>
        </p:txBody>
      </p:sp>
      <p:graphicFrame>
        <p:nvGraphicFramePr>
          <p:cNvPr id="28674" name="Object 4"/>
          <p:cNvGraphicFramePr/>
          <p:nvPr>
            <p:ph sz="quarter" idx="3"/>
          </p:nvPr>
        </p:nvGraphicFramePr>
        <p:xfrm>
          <a:off x="7356475" y="6464300"/>
          <a:ext cx="207963" cy="393700"/>
        </p:xfrm>
        <a:graphic>
          <a:graphicData uri="http://schemas.openxmlformats.org/presentationml/2006/ole">
            <mc:AlternateContent xmlns:mc="http://schemas.openxmlformats.org/markup-compatibility/2006">
              <mc:Choice xmlns:v="urn:schemas-microsoft-com:vml" Requires="v">
                <p:oleObj spid="_x0000_s3153" name="" r:id="rId2" imgW="114300" imgH="215900" progId="Equation.3">
                  <p:embed/>
                </p:oleObj>
              </mc:Choice>
              <mc:Fallback>
                <p:oleObj name="" r:id="rId2" imgW="114300" imgH="215900" progId="Equation.3">
                  <p:embed/>
                  <p:pic>
                    <p:nvPicPr>
                      <p:cNvPr id="0" name="图片 3152"/>
                      <p:cNvPicPr/>
                      <p:nvPr/>
                    </p:nvPicPr>
                    <p:blipFill>
                      <a:blip r:embed="rId3"/>
                      <a:stretch>
                        <a:fillRect/>
                      </a:stretch>
                    </p:blipFill>
                    <p:spPr>
                      <a:xfrm>
                        <a:off x="7356475" y="6464300"/>
                        <a:ext cx="207963" cy="393700"/>
                      </a:xfrm>
                      <a:prstGeom prst="rect">
                        <a:avLst/>
                      </a:prstGeom>
                      <a:noFill/>
                      <a:ln w="38100">
                        <a:miter/>
                      </a:ln>
                    </p:spPr>
                  </p:pic>
                </p:oleObj>
              </mc:Fallback>
            </mc:AlternateContent>
          </a:graphicData>
        </a:graphic>
      </p:graphicFrame>
      <p:pic>
        <p:nvPicPr>
          <p:cNvPr id="28677" name="Picture 6" descr="下边框"/>
          <p:cNvPicPr>
            <a:picLocks noChangeAspect="1"/>
          </p:cNvPicPr>
          <p:nvPr/>
        </p:nvPicPr>
        <p:blipFill>
          <a:blip r:embed="rId4">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28678" name="Rectangle 7"/>
          <p:cNvSpPr/>
          <p:nvPr/>
        </p:nvSpPr>
        <p:spPr>
          <a:xfrm>
            <a:off x="0" y="0"/>
            <a:ext cx="3657600" cy="701675"/>
          </a:xfrm>
          <a:prstGeom prst="rect">
            <a:avLst/>
          </a:prstGeom>
          <a:noFill/>
          <a:ln w="9525">
            <a:noFill/>
          </a:ln>
        </p:spPr>
        <p:txBody>
          <a:bodyPr>
            <a:spAutoFit/>
          </a:bodyPr>
          <a:p>
            <a:pPr marL="342900" indent="-342900" eaLnBrk="1" hangingPunct="1">
              <a:spcBef>
                <a:spcPct val="20000"/>
              </a:spcBef>
            </a:pPr>
            <a:r>
              <a:rPr lang="zh-CN" altLang="en-US" sz="4000" dirty="0">
                <a:solidFill>
                  <a:schemeClr val="bg1"/>
                </a:solidFill>
                <a:latin typeface="Times New Roman" panose="02020603050405020304" pitchFamily="18" charset="0"/>
                <a:ea typeface="楷体_GB2312" pitchFamily="49" charset="-122"/>
              </a:rPr>
              <a:t>蜗杆的车削</a:t>
            </a:r>
            <a:endParaRPr lang="zh-CN" altLang="en-US" sz="4000" dirty="0">
              <a:solidFill>
                <a:schemeClr val="bg1"/>
              </a:solidFill>
              <a:latin typeface="Times New Roman" panose="02020603050405020304" pitchFamily="18" charset="0"/>
              <a:ea typeface="楷体_GB2312" pitchFamily="49" charset="-122"/>
            </a:endParaRPr>
          </a:p>
        </p:txBody>
      </p:sp>
      <p:pic>
        <p:nvPicPr>
          <p:cNvPr id="28679" name="Picture 9" descr="后退">
            <a:hlinkClick r:id="" action="ppaction://hlinkshowjump?jump=firstslide"/>
          </p:cNvPr>
          <p:cNvPicPr>
            <a:picLocks noChangeAspect="1"/>
          </p:cNvPicPr>
          <p:nvPr/>
        </p:nvPicPr>
        <p:blipFill>
          <a:blip r:embed="rId5"/>
          <a:stretch>
            <a:fillRect/>
          </a:stretch>
        </p:blipFill>
        <p:spPr>
          <a:xfrm>
            <a:off x="6916738" y="6364288"/>
            <a:ext cx="1039812" cy="520700"/>
          </a:xfrm>
          <a:prstGeom prst="rect">
            <a:avLst/>
          </a:prstGeom>
          <a:noFill/>
          <a:ln w="9525">
            <a:noFill/>
          </a:ln>
        </p:spPr>
      </p:pic>
      <p:pic>
        <p:nvPicPr>
          <p:cNvPr id="28680" name="Picture 10" descr="目录">
            <a:hlinkClick r:id="rId6" action="ppaction://hlinksldjump"/>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28681" name="Picture 11" descr="上一页">
            <a:hlinkClick r:id="" action="ppaction://hlinkshowjump?jump=previousslide"/>
          </p:cNvPr>
          <p:cNvPicPr>
            <a:picLocks noChangeAspect="1"/>
          </p:cNvPicPr>
          <p:nvPr/>
        </p:nvPicPr>
        <p:blipFill>
          <a:blip r:embed="rId8"/>
          <a:stretch>
            <a:fillRect/>
          </a:stretch>
        </p:blipFill>
        <p:spPr>
          <a:xfrm>
            <a:off x="4684713" y="6364288"/>
            <a:ext cx="1039812" cy="520700"/>
          </a:xfrm>
          <a:prstGeom prst="rect">
            <a:avLst/>
          </a:prstGeom>
          <a:noFill/>
          <a:ln w="9525">
            <a:noFill/>
          </a:ln>
        </p:spPr>
      </p:pic>
      <p:pic>
        <p:nvPicPr>
          <p:cNvPr id="28682" name="Picture 12" descr="退出">
            <a:hlinkClick r:id="" action="ppaction://hlinkshowjump?jump=endshow"/>
          </p:cNvPr>
          <p:cNvPicPr>
            <a:picLocks noChangeAspect="1"/>
          </p:cNvPicPr>
          <p:nvPr/>
        </p:nvPicPr>
        <p:blipFill>
          <a:blip r:embed="rId9"/>
          <a:stretch>
            <a:fillRect/>
          </a:stretch>
        </p:blipFill>
        <p:spPr>
          <a:xfrm>
            <a:off x="8027988" y="6364288"/>
            <a:ext cx="1039812" cy="520700"/>
          </a:xfrm>
          <a:prstGeom prst="rect">
            <a:avLst/>
          </a:prstGeom>
          <a:noFill/>
          <a:ln w="9525">
            <a:noFill/>
          </a:ln>
        </p:spPr>
      </p:pic>
      <p:pic>
        <p:nvPicPr>
          <p:cNvPr id="28683" name="Picture 13" descr="下一页">
            <a:hlinkClick r:id="" action="ppaction://hlinkshowjump?jump=nextslide"/>
          </p:cNvPr>
          <p:cNvPicPr>
            <a:picLocks noChangeAspect="1"/>
          </p:cNvPicPr>
          <p:nvPr/>
        </p:nvPicPr>
        <p:blipFill>
          <a:blip r:embed="rId10"/>
          <a:stretch>
            <a:fillRect/>
          </a:stretch>
        </p:blipFill>
        <p:spPr>
          <a:xfrm>
            <a:off x="5795963" y="6364288"/>
            <a:ext cx="1039812" cy="520700"/>
          </a:xfrm>
          <a:prstGeom prst="rect">
            <a:avLst/>
          </a:prstGeom>
          <a:noFill/>
          <a:ln w="9525">
            <a:noFill/>
          </a:ln>
        </p:spPr>
      </p:pic>
      <p:pic>
        <p:nvPicPr>
          <p:cNvPr id="28684" name="Picture 14" descr="主页">
            <a:hlinkClick r:id="" action="ppaction://hlinkshowjump?jump=firstslide"/>
          </p:cNvPr>
          <p:cNvPicPr>
            <a:picLocks noChangeAspect="1"/>
          </p:cNvPicPr>
          <p:nvPr/>
        </p:nvPicPr>
        <p:blipFill>
          <a:blip r:embed="rId11"/>
          <a:stretch>
            <a:fillRect/>
          </a:stretch>
        </p:blipFill>
        <p:spPr>
          <a:xfrm>
            <a:off x="2522538" y="6364288"/>
            <a:ext cx="1041400" cy="520700"/>
          </a:xfrm>
          <a:prstGeom prst="rect">
            <a:avLst/>
          </a:prstGeom>
          <a:noFill/>
          <a:ln w="9525">
            <a:noFill/>
          </a:ln>
        </p:spPr>
      </p:pic>
      <p:sp>
        <p:nvSpPr>
          <p:cNvPr id="74767" name="Text Box 15"/>
          <p:cNvSpPr txBox="1">
            <a:spLocks noChangeArrowheads="1"/>
          </p:cNvSpPr>
          <p:nvPr/>
        </p:nvSpPr>
        <p:spPr bwMode="auto">
          <a:xfrm>
            <a:off x="533400" y="4724400"/>
            <a:ext cx="7391400" cy="94615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buChar char="u"/>
              <a:defRPr/>
            </a:pP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蜗杆的精度要求高，表面粗糙度值小，车刀的刀尖角须精确，两侧刀刃须平直锋利</a:t>
            </a:r>
            <a:endParaRPr kumimoji="0" lang="zh-CN" altLang="en-US" sz="2800" kern="1200" cap="none" spc="0" normalizeH="0" baseline="0" noProof="0">
              <a:latin typeface="Arial" panose="020B0604020202020204" pitchFamily="34" charset="0"/>
              <a:ea typeface="宋体" panose="02010600030101010101" pitchFamily="2" charset="-122"/>
              <a:cs typeface="+mn-cs"/>
            </a:endParaRPr>
          </a:p>
        </p:txBody>
      </p:sp>
      <p:sp>
        <p:nvSpPr>
          <p:cNvPr id="74768" name="Text Box 16"/>
          <p:cNvSpPr txBox="1">
            <a:spLocks noChangeArrowheads="1"/>
          </p:cNvSpPr>
          <p:nvPr/>
        </p:nvSpPr>
        <p:spPr bwMode="auto">
          <a:xfrm>
            <a:off x="533400" y="3581400"/>
            <a:ext cx="7696200" cy="94615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buChar char="u"/>
              <a:defRPr/>
            </a:pP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蜗杆的齿形深，切削面积</a:t>
            </a:r>
            <a:r>
              <a:rPr kumimoji="0" lang="en-US" altLang="zh-CN"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大</a:t>
            </a:r>
            <a:r>
              <a:rPr kumimoji="0" lang="en-US" altLang="zh-CN"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，车刀应有足够的强度</a:t>
            </a:r>
            <a:endPar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74769" name="Text Box 17"/>
          <p:cNvSpPr txBox="1">
            <a:spLocks noChangeArrowheads="1"/>
          </p:cNvSpPr>
          <p:nvPr/>
        </p:nvSpPr>
        <p:spPr bwMode="auto">
          <a:xfrm>
            <a:off x="533400" y="2514600"/>
            <a:ext cx="7239000" cy="946150"/>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buChar char="u"/>
              <a:defRPr/>
            </a:pP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蜗杆导程角大，刃磨时要注意导程角对车刀工作角的影响</a:t>
            </a:r>
            <a:endPar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74770" name="Text Box 18"/>
          <p:cNvSpPr txBox="1">
            <a:spLocks noChangeArrowheads="1"/>
          </p:cNvSpPr>
          <p:nvPr/>
        </p:nvSpPr>
        <p:spPr bwMode="auto">
          <a:xfrm>
            <a:off x="533400" y="1828800"/>
            <a:ext cx="4495800" cy="519113"/>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buChar char="u"/>
              <a:defRPr/>
            </a:pPr>
            <a:r>
              <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齿形角为</a:t>
            </a:r>
            <a:r>
              <a:rPr kumimoji="0" lang="en-US" altLang="zh-CN"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20°</a:t>
            </a:r>
            <a:endParaRPr kumimoji="0" lang="zh-CN" altLang="en-US" sz="28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12"/>
          <a:stretch>
            <a:fillRect/>
          </a:stretch>
        </p:blipFill>
        <p:spPr>
          <a:xfrm>
            <a:off x="8153400" y="-52705"/>
            <a:ext cx="914400" cy="75438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4755">
                                            <p:txEl>
                                              <p:charRg st="0" end="19"/>
                                            </p:txEl>
                                          </p:spTgt>
                                        </p:tgtEl>
                                        <p:attrNameLst>
                                          <p:attrName>style.visibility</p:attrName>
                                        </p:attrNameLst>
                                      </p:cBhvr>
                                      <p:to>
                                        <p:strVal val="visible"/>
                                      </p:to>
                                    </p:set>
                                    <p:anim calcmode="lin" valueType="num">
                                      <p:cBhvr>
                                        <p:cTn id="7" dur="500" fill="hold"/>
                                        <p:tgtEl>
                                          <p:spTgt spid="74755">
                                            <p:txEl>
                                              <p:charRg st="0" end="19"/>
                                            </p:txEl>
                                          </p:spTgt>
                                        </p:tgtEl>
                                        <p:attrNameLst>
                                          <p:attrName>ppt_w</p:attrName>
                                        </p:attrNameLst>
                                      </p:cBhvr>
                                      <p:tavLst>
                                        <p:tav tm="0">
                                          <p:val>
                                            <p:fltVal val="0.000000"/>
                                          </p:val>
                                        </p:tav>
                                        <p:tav tm="100000">
                                          <p:val>
                                            <p:strVal val="#ppt_w"/>
                                          </p:val>
                                        </p:tav>
                                      </p:tavLst>
                                    </p:anim>
                                    <p:anim calcmode="lin" valueType="num">
                                      <p:cBhvr>
                                        <p:cTn id="8" dur="500" fill="hold"/>
                                        <p:tgtEl>
                                          <p:spTgt spid="74755">
                                            <p:txEl>
                                              <p:charRg st="0" end="19"/>
                                            </p:txEl>
                                          </p:spTgt>
                                        </p:tgtEl>
                                        <p:attrNameLst>
                                          <p:attrName>ppt_h</p:attrName>
                                        </p:attrNameLst>
                                      </p:cBhvr>
                                      <p:tavLst>
                                        <p:tav tm="0">
                                          <p:val>
                                            <p:fltVal val="0.000000"/>
                                          </p:val>
                                        </p:tav>
                                        <p:tav tm="100000">
                                          <p:val>
                                            <p:strVal val="#ppt_h"/>
                                          </p:val>
                                        </p:tav>
                                      </p:tavLst>
                                    </p:anim>
                                    <p:animEffect transition="in" filter="fade">
                                      <p:cBhvr>
                                        <p:cTn id="9" dur="500"/>
                                        <p:tgtEl>
                                          <p:spTgt spid="74755">
                                            <p:txEl>
                                              <p:charRg st="0"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9" name="AutoShape 3"/>
          <p:cNvSpPr>
            <a:spLocks noGrp="1" noChangeAspect="1" noChangeArrowheads="1"/>
          </p:cNvSpPr>
          <p:nvPr>
            <p:ph idx="1"/>
          </p:nvPr>
        </p:nvSpPr>
        <p:spPr>
          <a:xfrm>
            <a:off x="0" y="1447800"/>
            <a:ext cx="9144000" cy="54102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endParaRPr kumimoji="0" lang="zh-CN" altLang="en-US" sz="4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21859" name="Picture 4"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21860" name="Picture 5"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21861" name="Rectangle 6"/>
          <p:cNvSpPr/>
          <p:nvPr/>
        </p:nvSpPr>
        <p:spPr>
          <a:xfrm>
            <a:off x="0" y="0"/>
            <a:ext cx="6781800" cy="701675"/>
          </a:xfrm>
          <a:prstGeom prst="rect">
            <a:avLst/>
          </a:prstGeom>
          <a:noFill/>
          <a:ln w="9525">
            <a:noFill/>
          </a:ln>
        </p:spPr>
        <p:txBody>
          <a:bodyPr>
            <a:spAutoFit/>
          </a:bodyPr>
          <a:p>
            <a:pPr marL="342900" indent="-342900" eaLnBrk="1" hangingPunct="1">
              <a:spcBef>
                <a:spcPct val="20000"/>
              </a:spcBef>
            </a:pPr>
            <a:r>
              <a:rPr lang="zh-CN" altLang="en-US" sz="4000" b="1" dirty="0">
                <a:latin typeface="Times New Roman" panose="02020603050405020304" pitchFamily="18" charset="0"/>
                <a:ea typeface="楷体_GB2312" pitchFamily="49" charset="-122"/>
              </a:rPr>
              <a:t>蜗杆螺纹粗车刀</a:t>
            </a:r>
            <a:endParaRPr lang="zh-CN" altLang="en-US" sz="4000" dirty="0">
              <a:solidFill>
                <a:schemeClr val="bg1"/>
              </a:solidFill>
              <a:latin typeface="Times New Roman" panose="02020603050405020304" pitchFamily="18" charset="0"/>
            </a:endParaRPr>
          </a:p>
        </p:txBody>
      </p:sp>
      <p:pic>
        <p:nvPicPr>
          <p:cNvPr id="121862" name="Picture 8"/>
          <p:cNvPicPr>
            <a:picLocks noChangeAspect="1"/>
          </p:cNvPicPr>
          <p:nvPr/>
        </p:nvPicPr>
        <p:blipFill>
          <a:blip r:embed="rId3">
            <a:clrChange>
              <a:clrFrom>
                <a:srgbClr val="FFFFFF"/>
              </a:clrFrom>
              <a:clrTo>
                <a:srgbClr val="FFFFFF">
                  <a:alpha val="0"/>
                </a:srgbClr>
              </a:clrTo>
            </a:clrChange>
          </a:blip>
          <a:stretch>
            <a:fillRect/>
          </a:stretch>
        </p:blipFill>
        <p:spPr>
          <a:xfrm>
            <a:off x="838200" y="1066800"/>
            <a:ext cx="7010400" cy="4343400"/>
          </a:xfrm>
          <a:prstGeom prst="rect">
            <a:avLst/>
          </a:prstGeom>
          <a:noFill/>
          <a:ln w="9525" cap="flat" cmpd="sng">
            <a:solidFill>
              <a:srgbClr val="F8F8F8"/>
            </a:solidFill>
            <a:prstDash val="solid"/>
            <a:miter/>
            <a:headEnd type="none" w="med" len="med"/>
            <a:tailEnd type="none" w="med" len="med"/>
          </a:ln>
        </p:spPr>
      </p:pic>
      <p:pic>
        <p:nvPicPr>
          <p:cNvPr id="121863" name="Picture 15" descr="后退">
            <a:hlinkClick r:id="" action="ppaction://hlinkshowjump?jump=first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21864" name="Picture 16"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21865" name="Picture 17"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21866" name="Picture 18"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121867" name="Picture 19"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121868" name="Picture 20"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1"/>
          <a:stretch>
            <a:fillRect/>
          </a:stretch>
        </p:blipFill>
        <p:spPr>
          <a:xfrm>
            <a:off x="8153400" y="-52705"/>
            <a:ext cx="914400" cy="754380"/>
          </a:xfrm>
          <a:prstGeom prst="rect">
            <a:avLst/>
          </a:prstGeom>
          <a:noFill/>
          <a:ln w="9525">
            <a:noFill/>
            <a:miter lim="800000"/>
            <a:headEnd/>
            <a:tailEnd/>
          </a:ln>
          <a:effectLst/>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2"/>
          <p:cNvSpPr>
            <a:spLocks noGrp="1" noChangeArrowheads="1"/>
          </p:cNvSpPr>
          <p:nvPr>
            <p:ph type="title"/>
          </p:nvPr>
        </p:nvSpPr>
        <p:spPr>
          <a:xfrm flipV="1">
            <a:off x="685800" y="533400"/>
            <a:ext cx="76200" cy="762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0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pic>
        <p:nvPicPr>
          <p:cNvPr id="122884" name="Picture 4"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pic>
        <p:nvPicPr>
          <p:cNvPr id="122885" name="Picture 5"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122886" name="Rectangle 6"/>
          <p:cNvSpPr/>
          <p:nvPr/>
        </p:nvSpPr>
        <p:spPr>
          <a:xfrm>
            <a:off x="0" y="0"/>
            <a:ext cx="3751263" cy="701675"/>
          </a:xfrm>
          <a:prstGeom prst="rect">
            <a:avLst/>
          </a:prstGeom>
          <a:noFill/>
          <a:ln w="9525">
            <a:noFill/>
          </a:ln>
        </p:spPr>
        <p:txBody>
          <a:bodyPr wrap="none">
            <a:spAutoFit/>
          </a:bodyPr>
          <a:p>
            <a:pPr marL="342900" indent="-342900" eaLnBrk="1" hangingPunct="1">
              <a:spcBef>
                <a:spcPct val="20000"/>
              </a:spcBef>
            </a:pPr>
            <a:r>
              <a:rPr lang="zh-CN" altLang="en-US" sz="4000" b="1" dirty="0">
                <a:latin typeface="Times New Roman" panose="02020603050405020304" pitchFamily="18" charset="0"/>
                <a:ea typeface="楷体_GB2312" pitchFamily="49" charset="-122"/>
              </a:rPr>
              <a:t>蜗杆螺纹精车刀</a:t>
            </a:r>
            <a:endParaRPr lang="zh-CN" altLang="en-US" sz="4000" b="1" dirty="0">
              <a:latin typeface="Times New Roman" panose="02020603050405020304" pitchFamily="18" charset="0"/>
              <a:ea typeface="楷体_GB2312" pitchFamily="49" charset="-122"/>
            </a:endParaRPr>
          </a:p>
        </p:txBody>
      </p:sp>
      <p:pic>
        <p:nvPicPr>
          <p:cNvPr id="122887" name="Picture 7" descr="目录">
            <a:hlinkClick r:id="rId3" action="ppaction://hlinksldjump"/>
          </p:cNvPr>
          <p:cNvPicPr>
            <a:picLocks noChangeAspect="1"/>
          </p:cNvPicPr>
          <p:nvPr/>
        </p:nvPicPr>
        <p:blipFill>
          <a:blip r:embed="rId4"/>
          <a:stretch>
            <a:fillRect/>
          </a:stretch>
        </p:blipFill>
        <p:spPr>
          <a:xfrm>
            <a:off x="7924800" y="6337300"/>
            <a:ext cx="1039813" cy="520700"/>
          </a:xfrm>
          <a:prstGeom prst="rect">
            <a:avLst/>
          </a:prstGeom>
          <a:noFill/>
          <a:ln w="9525">
            <a:noFill/>
          </a:ln>
        </p:spPr>
      </p:pic>
      <p:pic>
        <p:nvPicPr>
          <p:cNvPr id="122888" name="Picture 8"/>
          <p:cNvPicPr>
            <a:picLocks noChangeAspect="1"/>
          </p:cNvPicPr>
          <p:nvPr/>
        </p:nvPicPr>
        <p:blipFill>
          <a:blip r:embed="rId5">
            <a:clrChange>
              <a:clrFrom>
                <a:srgbClr val="FFFFFF"/>
              </a:clrFrom>
              <a:clrTo>
                <a:srgbClr val="FFFFFF">
                  <a:alpha val="0"/>
                </a:srgbClr>
              </a:clrTo>
            </a:clrChange>
          </a:blip>
          <a:stretch>
            <a:fillRect/>
          </a:stretch>
        </p:blipFill>
        <p:spPr>
          <a:xfrm>
            <a:off x="685800" y="1066800"/>
            <a:ext cx="6172200" cy="5105400"/>
          </a:xfrm>
          <a:prstGeom prst="rect">
            <a:avLst/>
          </a:prstGeom>
          <a:noFill/>
          <a:ln w="9525">
            <a:noFill/>
          </a:ln>
        </p:spPr>
      </p:pic>
      <p:pic>
        <p:nvPicPr>
          <p:cNvPr id="122889" name="Picture 9"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22890" name="Picture 10" descr="后退">
            <a:hlinkClick r:id="" action="ppaction://hlinkshowjump?jump=firstslide"/>
          </p:cNvPr>
          <p:cNvPicPr>
            <a:picLocks noChangeAspect="1"/>
          </p:cNvPicPr>
          <p:nvPr/>
        </p:nvPicPr>
        <p:blipFill>
          <a:blip r:embed="rId6"/>
          <a:stretch>
            <a:fillRect/>
          </a:stretch>
        </p:blipFill>
        <p:spPr>
          <a:xfrm>
            <a:off x="6916738" y="6364288"/>
            <a:ext cx="1039812" cy="520700"/>
          </a:xfrm>
          <a:prstGeom prst="rect">
            <a:avLst/>
          </a:prstGeom>
          <a:noFill/>
          <a:ln w="9525">
            <a:noFill/>
          </a:ln>
        </p:spPr>
      </p:pic>
      <p:pic>
        <p:nvPicPr>
          <p:cNvPr id="122891" name="Picture 11"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22892" name="Picture 12"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22893" name="Picture 13"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122894" name="Picture 14"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122895" name="Picture 15"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1"/>
          <a:stretch>
            <a:fillRect/>
          </a:stretch>
        </p:blipFill>
        <p:spPr>
          <a:xfrm>
            <a:off x="609600" y="6324600"/>
            <a:ext cx="76200" cy="76200"/>
          </a:xfrm>
          <a:prstGeom prst="rect">
            <a:avLst/>
          </a:prstGeom>
          <a:noFill/>
          <a:ln w="9525">
            <a:noFill/>
            <a:miter lim="800000"/>
            <a:headEnd/>
            <a:tailEnd/>
          </a:ln>
          <a:effectLst/>
        </p:spPr>
      </p:pic>
      <p:pic>
        <p:nvPicPr>
          <p:cNvPr id="2" name="内容占位符 3" descr="图片1"/>
          <p:cNvPicPr>
            <a:picLocks noChangeAspect="1"/>
          </p:cNvPicPr>
          <p:nvPr/>
        </p:nvPicPr>
        <p:blipFill>
          <a:blip r:embed="rId11"/>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nodePh="1">
                                  <p:stCondLst>
                                    <p:cond delay="0"/>
                                  </p:stCondLst>
                                  <p:endCondLst>
                                    <p:cond evt="begin" delay="0">
                                      <p:tn val="5"/>
                                    </p:cond>
                                  </p:endCondLst>
                                  <p:childTnLst>
                                    <p:set>
                                      <p:cBhvr>
                                        <p:cTn id="6" dur="1" fill="hold">
                                          <p:stCondLst>
                                            <p:cond delay="0"/>
                                          </p:stCondLst>
                                        </p:cTn>
                                        <p:tgtEl>
                                          <p:spTgt spid="76802"/>
                                        </p:tgtEl>
                                        <p:attrNameLst>
                                          <p:attrName>style.visibility</p:attrName>
                                        </p:attrNameLst>
                                      </p:cBhvr>
                                      <p:to>
                                        <p:strVal val="visible"/>
                                      </p:to>
                                    </p:set>
                                    <p:animEffect transition="in" filter="diamond(in)">
                                      <p:cBhvr>
                                        <p:cTn id="7" dur="500"/>
                                        <p:tgtEl>
                                          <p:spTgt spid="76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Rectangle 2"/>
          <p:cNvSpPr>
            <a:spLocks noGrp="1" noChangeArrowheads="1"/>
          </p:cNvSpPr>
          <p:nvPr>
            <p:ph type="title"/>
          </p:nvPr>
        </p:nvSpPr>
        <p:spPr>
          <a:xfrm>
            <a:off x="914400" y="838200"/>
            <a:ext cx="6400800" cy="13716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br>
              <a:rPr kumimoji="0" lang="zh-CN" altLang="en-US" sz="28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黑体" panose="02010609060101010101" pitchFamily="2" charset="-122"/>
                <a:ea typeface="黑体" panose="02010609060101010101" pitchFamily="2" charset="-122"/>
                <a:cs typeface="+mj-cs"/>
              </a:rPr>
            </a:br>
            <a:r>
              <a:rPr kumimoji="0" lang="zh-CN" altLang="en-US" sz="28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黑体" panose="02010609060101010101" pitchFamily="2" charset="-122"/>
                <a:ea typeface="黑体" panose="02010609060101010101" pitchFamily="2" charset="-122"/>
                <a:cs typeface="+mj-cs"/>
              </a:rPr>
              <a:t>      </a:t>
            </a:r>
            <a:br>
              <a:rPr kumimoji="0" lang="zh-CN" altLang="en-US" sz="2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宋体" panose="02010600030101010101" pitchFamily="2" charset="-122"/>
                <a:ea typeface="+mj-ea"/>
                <a:cs typeface="+mj-cs"/>
              </a:rPr>
            </a:br>
            <a:endParaRPr kumimoji="0" lang="zh-CN" altLang="en-US" sz="2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宋体" panose="02010600030101010101" pitchFamily="2" charset="-122"/>
              <a:ea typeface="+mj-ea"/>
              <a:cs typeface="+mj-cs"/>
            </a:endParaRPr>
          </a:p>
        </p:txBody>
      </p:sp>
      <p:sp>
        <p:nvSpPr>
          <p:cNvPr id="123907" name="Rectangle 3"/>
          <p:cNvSpPr/>
          <p:nvPr>
            <p:ph idx="1"/>
          </p:nvPr>
        </p:nvSpPr>
        <p:spPr>
          <a:xfrm>
            <a:off x="381000" y="2514600"/>
            <a:ext cx="8153400" cy="1905000"/>
          </a:xfrm>
        </p:spPr>
        <p:txBody>
          <a:bodyPr vert="horz" wrap="square" lIns="91440" tIns="45720" rIns="91440" bIns="45720" anchor="t"/>
          <a:lstStyle/>
          <a:p>
            <a:pPr eaLnBrk="1" hangingPunct="1">
              <a:buNone/>
            </a:pPr>
            <a:r>
              <a:rPr lang="zh-CN" altLang="en-US" b="1" dirty="0">
                <a:effectLst/>
              </a:rPr>
              <a:t>水平装刀法：</a:t>
            </a:r>
            <a:endParaRPr lang="zh-CN" altLang="en-US" b="1" dirty="0">
              <a:effectLst/>
            </a:endParaRPr>
          </a:p>
          <a:p>
            <a:pPr eaLnBrk="1" hangingPunct="1">
              <a:buNone/>
            </a:pPr>
            <a:r>
              <a:rPr lang="zh-CN" altLang="en-US" sz="2800" b="1" dirty="0">
                <a:effectLst/>
              </a:rPr>
              <a:t>              精车轴向直廓蜗杆时，为了保证齿形正确，必须把车刀两侧切削刃组成的平面装在水平位置上，并且与蜗杆轴线在同一水平面内。</a:t>
            </a:r>
            <a:endParaRPr lang="zh-CN" altLang="en-US" sz="2800" b="1" dirty="0">
              <a:effectLst/>
            </a:endParaRPr>
          </a:p>
        </p:txBody>
      </p:sp>
      <p:pic>
        <p:nvPicPr>
          <p:cNvPr id="123908" name="Picture 4"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pic>
        <p:nvPicPr>
          <p:cNvPr id="123909" name="Picture 5"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123910" name="Text Box 6"/>
          <p:cNvSpPr txBox="1"/>
          <p:nvPr/>
        </p:nvSpPr>
        <p:spPr>
          <a:xfrm>
            <a:off x="0" y="914400"/>
            <a:ext cx="8382000" cy="1554163"/>
          </a:xfrm>
          <a:prstGeom prst="rect">
            <a:avLst/>
          </a:prstGeom>
          <a:noFill/>
          <a:ln w="9525">
            <a:noFill/>
          </a:ln>
        </p:spPr>
        <p:txBody>
          <a:bodyPr>
            <a:spAutoFit/>
          </a:bodyPr>
          <a:p>
            <a:pPr marL="342900" indent="-342900" eaLnBrk="1" hangingPunct="1">
              <a:spcBef>
                <a:spcPct val="20000"/>
              </a:spcBef>
            </a:pPr>
            <a:r>
              <a:rPr lang="zh-CN" altLang="en-US" sz="3200" dirty="0">
                <a:solidFill>
                  <a:schemeClr val="tx2"/>
                </a:solidFill>
                <a:latin typeface="Times New Roman" panose="02020603050405020304" pitchFamily="18" charset="0"/>
              </a:rPr>
              <a:t>             </a:t>
            </a:r>
            <a:r>
              <a:rPr lang="zh-CN" altLang="en-US" sz="3200" b="1" dirty="0">
                <a:solidFill>
                  <a:schemeClr val="tx2"/>
                </a:solidFill>
                <a:latin typeface="Times New Roman" panose="02020603050405020304" pitchFamily="18" charset="0"/>
              </a:rPr>
              <a:t>在车蜗杆时，由于蜗杆有两种不同的齿形，在装刀时必须根据不同的齿形采用不同的装刀方法。</a:t>
            </a:r>
            <a:endParaRPr lang="zh-CN" altLang="en-US" sz="3200" b="1" dirty="0">
              <a:solidFill>
                <a:schemeClr val="tx2"/>
              </a:solidFill>
              <a:latin typeface="Times New Roman" panose="02020603050405020304" pitchFamily="18" charset="0"/>
            </a:endParaRPr>
          </a:p>
        </p:txBody>
      </p:sp>
      <p:sp>
        <p:nvSpPr>
          <p:cNvPr id="123911" name="Rectangle 8"/>
          <p:cNvSpPr/>
          <p:nvPr/>
        </p:nvSpPr>
        <p:spPr>
          <a:xfrm>
            <a:off x="0" y="0"/>
            <a:ext cx="4756150" cy="701675"/>
          </a:xfrm>
          <a:prstGeom prst="rect">
            <a:avLst/>
          </a:prstGeom>
          <a:noFill/>
          <a:ln w="9525">
            <a:noFill/>
          </a:ln>
        </p:spPr>
        <p:txBody>
          <a:bodyPr wrap="none">
            <a:spAutoFit/>
          </a:bodyPr>
          <a:p>
            <a:pPr marL="342900" indent="-342900" eaLnBrk="1" hangingPunct="1">
              <a:spcBef>
                <a:spcPct val="20000"/>
              </a:spcBef>
            </a:pPr>
            <a:r>
              <a:rPr lang="zh-CN" altLang="en-US" sz="4000" dirty="0">
                <a:solidFill>
                  <a:schemeClr val="tx2"/>
                </a:solidFill>
                <a:latin typeface="Times New Roman" panose="02020603050405020304" pitchFamily="18" charset="0"/>
                <a:ea typeface="楷体_GB2312" pitchFamily="49" charset="-122"/>
              </a:rPr>
              <a:t>车蜗杆时的装刀方法</a:t>
            </a:r>
            <a:endParaRPr lang="zh-CN" altLang="en-US" sz="4000" dirty="0">
              <a:solidFill>
                <a:schemeClr val="tx2"/>
              </a:solidFill>
              <a:latin typeface="Times New Roman" panose="02020603050405020304" pitchFamily="18" charset="0"/>
              <a:ea typeface="楷体_GB2312" pitchFamily="49" charset="-122"/>
            </a:endParaRPr>
          </a:p>
        </p:txBody>
      </p:sp>
      <p:pic>
        <p:nvPicPr>
          <p:cNvPr id="123912" name="Picture 9" descr="后退">
            <a:hlinkClick r:id="" action="ppaction://hlinkshowjump?jump=first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23913" name="Picture 10"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23914" name="Picture 11"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23915" name="Picture 12"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23916" name="Picture 13"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23917" name="Picture 14"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123918" name="Text Box 15"/>
          <p:cNvSpPr txBox="1"/>
          <p:nvPr/>
        </p:nvSpPr>
        <p:spPr>
          <a:xfrm>
            <a:off x="457200" y="4419600"/>
            <a:ext cx="7467600" cy="1309688"/>
          </a:xfrm>
          <a:prstGeom prst="rect">
            <a:avLst/>
          </a:prstGeom>
          <a:noFill/>
          <a:ln w="9525">
            <a:noFill/>
          </a:ln>
        </p:spPr>
        <p:txBody>
          <a:bodyPr>
            <a:spAutoFit/>
          </a:bodyPr>
          <a:p>
            <a:r>
              <a:rPr lang="zh-CN" altLang="en-US" sz="3200" b="1" dirty="0">
                <a:latin typeface="Arial" panose="020B0604020202020204" pitchFamily="34" charset="0"/>
              </a:rPr>
              <a:t>垂直装刀法：</a:t>
            </a:r>
            <a:endParaRPr lang="zh-CN" altLang="en-US" sz="3200" b="1" dirty="0">
              <a:latin typeface="Arial" panose="020B0604020202020204" pitchFamily="34" charset="0"/>
            </a:endParaRPr>
          </a:p>
          <a:p>
            <a:r>
              <a:rPr lang="zh-CN" altLang="en-US" sz="2400" b="1" dirty="0">
                <a:latin typeface="Arial" panose="020B0604020202020204" pitchFamily="34" charset="0"/>
              </a:rPr>
              <a:t>            精车法向直廓蜗杆时，必须把车刀两侧切削刃组成的平面，装的与蜗杆齿侧垂直</a:t>
            </a:r>
            <a:endParaRPr lang="zh-CN" altLang="en-US" sz="2800" dirty="0">
              <a:latin typeface="Arial" panose="020B0604020202020204" pitchFamily="34" charset="0"/>
            </a:endParaRPr>
          </a:p>
        </p:txBody>
      </p:sp>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493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24931"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24932"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24933" name="Text Box 5"/>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24934" name="Text Box 6"/>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蜗杆的车削</a:t>
            </a:r>
            <a:endParaRPr lang="zh-CN" altLang="en-US" sz="4000" dirty="0">
              <a:solidFill>
                <a:schemeClr val="bg1"/>
              </a:solidFill>
              <a:latin typeface="Arial" panose="020B0604020202020204" pitchFamily="34" charset="0"/>
              <a:ea typeface="隶书" pitchFamily="49" charset="-122"/>
            </a:endParaRPr>
          </a:p>
        </p:txBody>
      </p:sp>
      <p:sp>
        <p:nvSpPr>
          <p:cNvPr id="78855" name="Rectangle 7"/>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78856" name="Rectangle 8"/>
          <p:cNvSpPr/>
          <p:nvPr/>
        </p:nvSpPr>
        <p:spPr>
          <a:xfrm>
            <a:off x="1600200" y="1143000"/>
            <a:ext cx="4800600" cy="762000"/>
          </a:xfrm>
          <a:prstGeom prst="rect">
            <a:avLst/>
          </a:prstGeom>
          <a:noFill/>
          <a:ln w="9525">
            <a:noFill/>
          </a:ln>
        </p:spPr>
        <p:txBody>
          <a:bodyPr>
            <a:spAutoFit/>
          </a:bodyPr>
          <a:p>
            <a:pPr marL="457200" indent="-457200" eaLnBrk="1" hangingPunct="1">
              <a:spcBef>
                <a:spcPct val="20000"/>
              </a:spcBef>
            </a:pPr>
            <a:r>
              <a:rPr lang="zh-CN" altLang="en-US" sz="3200" b="1" dirty="0">
                <a:latin typeface="黑体" panose="02010609060101010101" pitchFamily="2" charset="-122"/>
                <a:ea typeface="黑体" panose="02010609060101010101" pitchFamily="2" charset="-122"/>
              </a:rPr>
              <a:t>   </a:t>
            </a:r>
            <a:r>
              <a:rPr lang="zh-CN" altLang="en-US" sz="4400" b="1" dirty="0">
                <a:latin typeface="楷体_GB2312" pitchFamily="49" charset="-122"/>
                <a:ea typeface="楷体_GB2312" pitchFamily="49" charset="-122"/>
              </a:rPr>
              <a:t>蜗杆测量方法</a:t>
            </a:r>
            <a:endParaRPr lang="zh-CN" altLang="en-US" sz="3600" dirty="0">
              <a:latin typeface="楷体_GB2312" pitchFamily="49" charset="-122"/>
              <a:ea typeface="楷体_GB2312" pitchFamily="49" charset="-122"/>
            </a:endParaRPr>
          </a:p>
        </p:txBody>
      </p:sp>
      <p:sp>
        <p:nvSpPr>
          <p:cNvPr id="124937" name="Rectangle 9"/>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124938" name="Picture 10" descr="Npu"/>
          <p:cNvPicPr>
            <a:picLocks noChangeAspect="1"/>
          </p:cNvPicPr>
          <p:nvPr/>
        </p:nvPicPr>
        <p:blipFill>
          <a:blip r:embed="rId3"/>
          <a:stretch>
            <a:fillRect/>
          </a:stretch>
        </p:blipFill>
        <p:spPr>
          <a:xfrm>
            <a:off x="8001000" y="0"/>
            <a:ext cx="990600" cy="1066800"/>
          </a:xfrm>
          <a:prstGeom prst="rect">
            <a:avLst/>
          </a:prstGeom>
          <a:noFill/>
          <a:ln w="9525">
            <a:noFill/>
          </a:ln>
        </p:spPr>
      </p:pic>
      <p:pic>
        <p:nvPicPr>
          <p:cNvPr id="124939" name="Picture 12" descr="后退">
            <a:hlinkClick r:id="" action="ppaction://hlinkshowjump?jump=first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24940" name="Picture 13" descr="目录">
            <a:hlinkClick r:id="" action="ppaction://noaction"/>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24941" name="Picture 14"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24942" name="Picture 15"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24943" name="Picture 16"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24944" name="Picture 17"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124945" name="Text Box 18"/>
          <p:cNvSpPr txBox="1"/>
          <p:nvPr/>
        </p:nvSpPr>
        <p:spPr>
          <a:xfrm>
            <a:off x="228600" y="3505200"/>
            <a:ext cx="8305800" cy="1800225"/>
          </a:xfrm>
          <a:prstGeom prst="rect">
            <a:avLst/>
          </a:prstGeom>
          <a:noFill/>
          <a:ln w="9525">
            <a:noFill/>
          </a:ln>
        </p:spPr>
        <p:txBody>
          <a:bodyPr>
            <a:spAutoFit/>
          </a:bodyPr>
          <a:p>
            <a:r>
              <a:rPr lang="zh-CN" altLang="en-US" sz="2800" b="1" dirty="0">
                <a:latin typeface="Arial" panose="020B0604020202020204" pitchFamily="34" charset="0"/>
              </a:rPr>
              <a:t>用齿厚游标卡尺测量（法向齿厚</a:t>
            </a:r>
            <a:r>
              <a:rPr lang="en-US" altLang="zh-CN" sz="2800" b="1" dirty="0">
                <a:latin typeface="Arial" panose="020B0604020202020204" pitchFamily="34" charset="0"/>
              </a:rPr>
              <a:t>Sn</a:t>
            </a:r>
            <a:r>
              <a:rPr lang="zh-CN" altLang="en-US" sz="2800" b="1" dirty="0">
                <a:latin typeface="Arial" panose="020B0604020202020204" pitchFamily="34" charset="0"/>
              </a:rPr>
              <a:t>）</a:t>
            </a:r>
            <a:endParaRPr lang="zh-CN" altLang="en-US" sz="2800" b="1" dirty="0">
              <a:latin typeface="Arial" panose="020B0604020202020204" pitchFamily="34" charset="0"/>
            </a:endParaRPr>
          </a:p>
          <a:p>
            <a:r>
              <a:rPr lang="zh-CN" altLang="en-US" sz="2800" b="1" dirty="0">
                <a:latin typeface="Arial" panose="020B0604020202020204" pitchFamily="34" charset="0"/>
              </a:rPr>
              <a:t>   由齿高卡尺和齿厚长尺组成，测量时将齿高长尺读数调整到等于尺顶高（齿顶高</a:t>
            </a:r>
            <a:r>
              <a:rPr lang="en-US" altLang="zh-CN" sz="2800" b="1" dirty="0">
                <a:latin typeface="Arial" panose="020B0604020202020204" pitchFamily="34" charset="0"/>
              </a:rPr>
              <a:t>=</a:t>
            </a:r>
            <a:r>
              <a:rPr lang="zh-CN" altLang="en-US" sz="2800" b="1" dirty="0">
                <a:latin typeface="Arial" panose="020B0604020202020204" pitchFamily="34" charset="0"/>
              </a:rPr>
              <a:t>模数</a:t>
            </a:r>
            <a:r>
              <a:rPr lang="en-US" altLang="zh-CN" sz="2800" b="1" dirty="0">
                <a:latin typeface="Arial" panose="020B0604020202020204" pitchFamily="34" charset="0"/>
              </a:rPr>
              <a:t>ms</a:t>
            </a:r>
            <a:r>
              <a:rPr lang="zh-CN" altLang="en-US" sz="2800" b="1" dirty="0">
                <a:latin typeface="Arial" panose="020B0604020202020204" pitchFamily="34" charset="0"/>
              </a:rPr>
              <a:t>）齿厚长尺和蜗杆轴线成角度大小等于螺旋升角</a:t>
            </a:r>
            <a:endParaRPr lang="zh-CN" altLang="en-US" sz="2800" dirty="0">
              <a:latin typeface="Arial" panose="020B0604020202020204" pitchFamily="34" charset="0"/>
            </a:endParaRPr>
          </a:p>
        </p:txBody>
      </p:sp>
      <p:sp>
        <p:nvSpPr>
          <p:cNvPr id="124946" name="Text Box 19"/>
          <p:cNvSpPr txBox="1"/>
          <p:nvPr/>
        </p:nvSpPr>
        <p:spPr>
          <a:xfrm>
            <a:off x="152400" y="2209800"/>
            <a:ext cx="3276600" cy="946150"/>
          </a:xfrm>
          <a:prstGeom prst="rect">
            <a:avLst/>
          </a:prstGeom>
          <a:noFill/>
          <a:ln w="9525">
            <a:noFill/>
          </a:ln>
        </p:spPr>
        <p:txBody>
          <a:bodyPr>
            <a:spAutoFit/>
          </a:bodyPr>
          <a:p>
            <a:r>
              <a:rPr lang="zh-CN" altLang="en-US" sz="2800" b="1" dirty="0">
                <a:latin typeface="Arial" panose="020B0604020202020204" pitchFamily="34" charset="0"/>
              </a:rPr>
              <a:t>用单针和三针测量 </a:t>
            </a:r>
            <a:endParaRPr lang="zh-CN" altLang="en-US" sz="2800" b="1" dirty="0">
              <a:latin typeface="Arial" panose="020B0604020202020204" pitchFamily="34" charset="0"/>
            </a:endParaRPr>
          </a:p>
          <a:p>
            <a:r>
              <a:rPr lang="zh-CN" altLang="en-US" sz="2800" b="1" dirty="0">
                <a:latin typeface="Arial" panose="020B0604020202020204" pitchFamily="34" charset="0"/>
              </a:rPr>
              <a:t>     </a:t>
            </a:r>
            <a:r>
              <a:rPr lang="en-US" altLang="zh-CN" sz="2800" b="1" dirty="0">
                <a:latin typeface="Arial" panose="020B0604020202020204" pitchFamily="34" charset="0"/>
              </a:rPr>
              <a:t>(</a:t>
            </a:r>
            <a:r>
              <a:rPr lang="zh-CN" altLang="en-US" sz="2800" b="1" dirty="0">
                <a:latin typeface="Arial" panose="020B0604020202020204" pitchFamily="34" charset="0"/>
              </a:rPr>
              <a:t>同梯形螺纹</a:t>
            </a:r>
            <a:r>
              <a:rPr lang="en-US" altLang="zh-CN" sz="2800" b="1" dirty="0">
                <a:latin typeface="Arial" panose="020B0604020202020204" pitchFamily="34" charset="0"/>
              </a:rPr>
              <a:t>)</a:t>
            </a:r>
            <a:endParaRPr lang="en-US" altLang="zh-CN" sz="2800" b="1" dirty="0">
              <a:latin typeface="Arial" panose="020B0604020202020204" pitchFamily="34" charset="0"/>
            </a:endParaRPr>
          </a:p>
        </p:txBody>
      </p:sp>
      <p:pic>
        <p:nvPicPr>
          <p:cNvPr id="4" name="内容占位符 3" descr="图片1"/>
          <p:cNvPicPr>
            <a:picLocks noChangeAspect="1"/>
          </p:cNvPicPr>
          <p:nvPr>
            <p:ph idx="1"/>
          </p:nvPr>
        </p:nvPicPr>
        <p:blipFill>
          <a:blip r:embed="rId10"/>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856"/>
                                        </p:tgtEl>
                                        <p:attrNameLst>
                                          <p:attrName>style.visibility</p:attrName>
                                        </p:attrNameLst>
                                      </p:cBhvr>
                                      <p:to>
                                        <p:strVal val="visible"/>
                                      </p:to>
                                    </p:set>
                                    <p:animEffect transition="in" filter="blinds(horizontal)">
                                      <p:cBhvr>
                                        <p:cTn id="7" dur="500"/>
                                        <p:tgtEl>
                                          <p:spTgt spid="78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WordArt 4"/>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rPr>
              <a:t>多线螺纹车削</a:t>
            </a:r>
            <a:endParaRPr lang="zh-CN" altLang="en-US" sz="4800" normalizeH="1">
              <a:solidFill>
                <a:srgbClr val="FF00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954"/>
                                        </p:tgtEl>
                                        <p:attrNameLst>
                                          <p:attrName>style.visibility</p:attrName>
                                        </p:attrNameLst>
                                      </p:cBhvr>
                                      <p:to>
                                        <p:strVal val="visible"/>
                                      </p:to>
                                    </p:set>
                                    <p:animEffect transition="in" filter="blinds(horizontal)">
                                      <p:cBhvr>
                                        <p:cTn id="7" dur="500"/>
                                        <p:tgtEl>
                                          <p:spTgt spid="125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8418" name="Rectangle 2"/>
          <p:cNvSpPr>
            <a:spLocks noGrp="1" noChangeArrowheads="1"/>
          </p:cNvSpPr>
          <p:nvPr>
            <p:ph idx="1"/>
          </p:nvPr>
        </p:nvSpPr>
        <p:spPr>
          <a:xfrm>
            <a:off x="762000" y="4495800"/>
            <a:ext cx="6019800" cy="609600"/>
          </a:xfrm>
        </p:spPr>
        <p:txBody>
          <a:bodyPr vert="horz" wrap="square" lIns="91440" tIns="45720" rIns="91440" bIns="45720" numCol="1" anchor="t" anchorCtr="0" compatLnSpc="1"/>
          <a:lstStyle/>
          <a:p>
            <a:pPr marL="609600" marR="0" lvl="0" indent="-6096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多线螺纹牙型角必须相等</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26979"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26980" name="Text Box 4"/>
          <p:cNvSpPr txBox="1"/>
          <p:nvPr/>
        </p:nvSpPr>
        <p:spPr>
          <a:xfrm>
            <a:off x="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pic>
        <p:nvPicPr>
          <p:cNvPr id="126981" name="Picture 5"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26982" name="Picture 6"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26983" name="Picture 7"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26984" name="Picture 8"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26985" name="Picture 9"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26986" name="Picture 10"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26987" name="Picture 11"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26988" name="Text Box 12"/>
          <p:cNvSpPr txBox="1"/>
          <p:nvPr/>
        </p:nvSpPr>
        <p:spPr>
          <a:xfrm>
            <a:off x="15240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pic>
        <p:nvPicPr>
          <p:cNvPr id="126989" name="Picture 13" descr="Npu"/>
          <p:cNvPicPr>
            <a:picLocks noChangeAspect="1"/>
          </p:cNvPicPr>
          <p:nvPr/>
        </p:nvPicPr>
        <p:blipFill>
          <a:blip r:embed="rId9"/>
          <a:stretch>
            <a:fillRect/>
          </a:stretch>
        </p:blipFill>
        <p:spPr>
          <a:xfrm>
            <a:off x="7010400" y="4724400"/>
            <a:ext cx="1295400" cy="1131888"/>
          </a:xfrm>
          <a:prstGeom prst="rect">
            <a:avLst/>
          </a:prstGeom>
          <a:noFill/>
          <a:ln w="9525">
            <a:noFill/>
          </a:ln>
        </p:spPr>
      </p:pic>
      <p:sp>
        <p:nvSpPr>
          <p:cNvPr id="188430" name="Text Box 14"/>
          <p:cNvSpPr txBox="1">
            <a:spLocks noChangeArrowheads="1"/>
          </p:cNvSpPr>
          <p:nvPr/>
        </p:nvSpPr>
        <p:spPr bwMode="auto">
          <a:xfrm>
            <a:off x="228600" y="1219200"/>
            <a:ext cx="7924800" cy="641350"/>
          </a:xfrm>
          <a:prstGeom prst="rect">
            <a:avLst/>
          </a:prstGeom>
          <a:noFill/>
          <a:ln w="9525">
            <a:noFill/>
            <a:miter lim="800000"/>
          </a:ln>
          <a:effectLst/>
        </p:spPr>
        <p:txBody>
          <a:bodyPr>
            <a:spAutoFit/>
          </a:bodyPr>
          <a:lstStyle/>
          <a:p>
            <a:pPr marR="0" defTabSz="914400">
              <a:spcBef>
                <a:spcPct val="50000"/>
              </a:spcBef>
              <a:buClrTx/>
              <a:buSzTx/>
              <a:buFontTx/>
              <a:defRPr/>
            </a:pPr>
            <a:r>
              <a:rPr kumimoji="0" lang="en-US" altLang="zh-CN" sz="36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36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多线螺纹技术要求：</a:t>
            </a:r>
            <a:endParaRPr kumimoji="0" lang="zh-CN" altLang="en-US" sz="36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88431" name="Text Box 15"/>
          <p:cNvSpPr txBox="1">
            <a:spLocks noChangeArrowheads="1"/>
          </p:cNvSpPr>
          <p:nvPr/>
        </p:nvSpPr>
        <p:spPr bwMode="auto">
          <a:xfrm>
            <a:off x="838200" y="2514600"/>
            <a:ext cx="8610600" cy="725488"/>
          </a:xfrm>
          <a:prstGeom prst="rect">
            <a:avLst/>
          </a:prstGeom>
          <a:noFill/>
          <a:ln w="9525">
            <a:noFill/>
            <a:miter lim="800000"/>
          </a:ln>
          <a:effectLst/>
        </p:spPr>
        <p:txBody>
          <a:bodyPr>
            <a:spAutoFit/>
          </a:bodyPr>
          <a:lstStyle/>
          <a:p>
            <a:pPr marR="0" defTabSz="914400" eaLnBrk="1" hangingPunct="1">
              <a:lnSpc>
                <a:spcPct val="130000"/>
              </a:lnSpc>
              <a:spcBef>
                <a:spcPct val="20000"/>
              </a:spcBef>
              <a:buClr>
                <a:schemeClr val="hlink"/>
              </a:buClr>
              <a:buSzPct val="60000"/>
              <a:buFont typeface="Wingdings" panose="05000000000000000000" pitchFamily="2" charset="2"/>
              <a:defRPr/>
            </a:pP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多线螺纹螺距必须相等</a:t>
            </a:r>
            <a:endPar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88432" name="Text Box 16"/>
          <p:cNvSpPr txBox="1">
            <a:spLocks noChangeArrowheads="1"/>
          </p:cNvSpPr>
          <p:nvPr/>
        </p:nvSpPr>
        <p:spPr bwMode="auto">
          <a:xfrm>
            <a:off x="838200" y="3429000"/>
            <a:ext cx="7239000" cy="725488"/>
          </a:xfrm>
          <a:prstGeom prst="rect">
            <a:avLst/>
          </a:prstGeom>
          <a:noFill/>
          <a:ln w="9525">
            <a:noFill/>
            <a:miter lim="800000"/>
          </a:ln>
          <a:effectLst/>
        </p:spPr>
        <p:txBody>
          <a:bodyPr>
            <a:spAutoFit/>
          </a:bodyPr>
          <a:lstStyle/>
          <a:p>
            <a:pPr marR="0" defTabSz="914400" eaLnBrk="1" hangingPunct="1">
              <a:lnSpc>
                <a:spcPct val="130000"/>
              </a:lnSpc>
              <a:spcBef>
                <a:spcPct val="20000"/>
              </a:spcBef>
              <a:buClr>
                <a:schemeClr val="hlink"/>
              </a:buClr>
              <a:buSzPct val="60000"/>
              <a:buFont typeface="Wingdings" panose="05000000000000000000" pitchFamily="2" charset="2"/>
              <a:defRPr/>
            </a:pP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多线螺纹中径尺寸符合要求</a:t>
            </a:r>
            <a:endPar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10"/>
          <a:stretch>
            <a:fillRect/>
          </a:stretch>
        </p:blipFill>
        <p:spPr>
          <a:xfrm>
            <a:off x="8229600" y="-86995"/>
            <a:ext cx="914400" cy="754380"/>
          </a:xfrm>
          <a:prstGeom prst="rect">
            <a:avLst/>
          </a:prstGeom>
          <a:noFill/>
          <a:ln w="9525">
            <a:noFill/>
            <a:miter lim="800000"/>
            <a:headEnd/>
            <a:tailEnd/>
          </a:ln>
          <a:effectLst/>
        </p:spPr>
      </p:pic>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2" name="Rectangle 2"/>
          <p:cNvSpPr>
            <a:spLocks noGrp="1" noChangeArrowheads="1"/>
          </p:cNvSpPr>
          <p:nvPr>
            <p:ph idx="1"/>
          </p:nvPr>
        </p:nvSpPr>
        <p:spPr>
          <a:xfrm>
            <a:off x="304800" y="4191000"/>
            <a:ext cx="7315200" cy="16764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1</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）利用挂轮齿数分线</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）利用三四爪长盘分钱</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）利用多扎插盘分线</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28003"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28004" name="Picture 4"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28005" name="Picture 5"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28006" name="Picture 6"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28007" name="Picture 7"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28008" name="Picture 8"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28009" name="Picture 9"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28010" name="Picture 10"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28011" name="Text Box 11"/>
          <p:cNvSpPr txBox="1"/>
          <p:nvPr/>
        </p:nvSpPr>
        <p:spPr>
          <a:xfrm>
            <a:off x="15240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sp>
        <p:nvSpPr>
          <p:cNvPr id="189452" name="Text Box 12"/>
          <p:cNvSpPr txBox="1">
            <a:spLocks noChangeArrowheads="1"/>
          </p:cNvSpPr>
          <p:nvPr/>
        </p:nvSpPr>
        <p:spPr bwMode="auto">
          <a:xfrm>
            <a:off x="304800" y="914400"/>
            <a:ext cx="4191000" cy="1262063"/>
          </a:xfrm>
          <a:prstGeom prst="rect">
            <a:avLst/>
          </a:prstGeom>
          <a:noFill/>
          <a:ln w="9525">
            <a:noFill/>
            <a:miter lim="800000"/>
          </a:ln>
          <a:effectLst/>
        </p:spPr>
        <p:txBody>
          <a:bodyPr>
            <a:spAutoFit/>
          </a:bodyPr>
          <a:lstStyle/>
          <a:p>
            <a:pPr marR="0" defTabSz="914400" eaLnBrk="1" hangingPunct="1">
              <a:lnSpc>
                <a:spcPct val="90000"/>
              </a:lnSpc>
              <a:spcBef>
                <a:spcPct val="20000"/>
              </a:spcBef>
              <a:buClr>
                <a:schemeClr val="hlink"/>
              </a:buClr>
              <a:buSzPct val="60000"/>
              <a:buFont typeface="Wingdings" panose="05000000000000000000" pitchFamily="2" charset="2"/>
              <a:defRPr/>
            </a:pPr>
            <a:r>
              <a:rPr kumimoji="0" lang="en-US" altLang="zh-CN"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．多线螺纹分线方法</a:t>
            </a:r>
            <a:endPar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spcBef>
                <a:spcPct val="50000"/>
              </a:spcBef>
              <a:buClrTx/>
              <a:buSzTx/>
              <a:buFontTx/>
              <a:defRPr/>
            </a:pPr>
            <a:endPar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89453" name="Text Box 13"/>
          <p:cNvSpPr txBox="1">
            <a:spLocks noChangeArrowheads="1"/>
          </p:cNvSpPr>
          <p:nvPr/>
        </p:nvSpPr>
        <p:spPr bwMode="auto">
          <a:xfrm>
            <a:off x="990600" y="1447800"/>
            <a:ext cx="5257800" cy="519113"/>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）轴向分线法</a:t>
            </a:r>
            <a:endPar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89454" name="Text Box 14"/>
          <p:cNvSpPr txBox="1">
            <a:spLocks noChangeArrowheads="1"/>
          </p:cNvSpPr>
          <p:nvPr/>
        </p:nvSpPr>
        <p:spPr bwMode="auto">
          <a:xfrm>
            <a:off x="1905000" y="1981200"/>
            <a:ext cx="4572000" cy="1187450"/>
          </a:xfrm>
          <a:prstGeom prst="rect">
            <a:avLst/>
          </a:prstGeom>
          <a:noFill/>
          <a:ln w="9525">
            <a:noFill/>
            <a:miter lim="800000"/>
          </a:ln>
          <a:effectLst/>
        </p:spPr>
        <p:txBody>
          <a:bodyPr>
            <a:spAutoFit/>
          </a:bodyPr>
          <a:lstStyle/>
          <a:p>
            <a:pPr marR="0" defTabSz="914400">
              <a:buClrTx/>
              <a:buSzTx/>
              <a:buFontTx/>
              <a:defRPr/>
            </a:pPr>
            <a:r>
              <a:rPr kumimoji="0" lang="en-US" altLang="zh-CN" sz="2400" kern="1200" cap="none" spc="0" normalizeH="0" baseline="0" noProof="0">
                <a:latin typeface="Arial" panose="020B0604020202020204" pitchFamily="34" charset="0"/>
                <a:ea typeface="宋体" panose="02010600030101010101" pitchFamily="2" charset="-122"/>
                <a:cs typeface="+mn-cs"/>
              </a:rPr>
              <a:t> </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）小滑板刻度分钱</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defRPr/>
            </a:pP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 </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）百分表，量块分线</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defRPr/>
            </a:pP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 </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）开台螺母分线</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89455" name="Text Box 15"/>
          <p:cNvSpPr txBox="1">
            <a:spLocks noChangeArrowheads="1"/>
          </p:cNvSpPr>
          <p:nvPr/>
        </p:nvSpPr>
        <p:spPr bwMode="auto">
          <a:xfrm>
            <a:off x="1905000" y="3124200"/>
            <a:ext cx="62484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en-US" altLang="zh-CN" sz="2800" kern="1200" cap="none" spc="0" normalizeH="0" baseline="0" noProof="0">
                <a:latin typeface="Arial" panose="020B0604020202020204" pitchFamily="34" charset="0"/>
                <a:ea typeface="宋体" panose="02010600030101010101" pitchFamily="2" charset="-122"/>
                <a:cs typeface="+mn-cs"/>
              </a:rPr>
              <a:t> </a:t>
            </a:r>
            <a:r>
              <a:rPr kumimoji="0" lang="en-US" altLang="zh-CN"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可适当作解释如何应用</a:t>
            </a:r>
            <a:r>
              <a:rPr kumimoji="0" lang="en-US" altLang="zh-CN"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endParaRPr kumimoji="0" lang="zh-CN" altLang="en-US" sz="2800" kern="1200" cap="none" spc="0" normalizeH="0" baseline="0" noProof="0">
              <a:latin typeface="Arial" panose="020B0604020202020204" pitchFamily="34" charset="0"/>
              <a:ea typeface="宋体" panose="02010600030101010101" pitchFamily="2" charset="-122"/>
              <a:cs typeface="+mn-cs"/>
            </a:endParaRPr>
          </a:p>
        </p:txBody>
      </p:sp>
      <p:sp>
        <p:nvSpPr>
          <p:cNvPr id="189456" name="Text Box 16"/>
          <p:cNvSpPr txBox="1">
            <a:spLocks noChangeArrowheads="1"/>
          </p:cNvSpPr>
          <p:nvPr/>
        </p:nvSpPr>
        <p:spPr bwMode="auto">
          <a:xfrm>
            <a:off x="914400" y="3657600"/>
            <a:ext cx="3581400" cy="51911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）圆周分线法 </a:t>
            </a:r>
            <a:endPar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9"/>
          <a:stretch>
            <a:fillRect/>
          </a:stretch>
        </p:blipFill>
        <p:spPr>
          <a:xfrm>
            <a:off x="8229600" y="-87630"/>
            <a:ext cx="914400" cy="754380"/>
          </a:xfrm>
          <a:prstGeom prst="rect">
            <a:avLst/>
          </a:prstGeom>
          <a:noFill/>
          <a:ln w="9525">
            <a:noFill/>
            <a:miter lim="800000"/>
            <a:headEnd/>
            <a:tailEnd/>
          </a:ln>
          <a:effectLst/>
        </p:spPr>
      </p:pic>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9026" name="Picture 10"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90466" name="Rectangle 2"/>
          <p:cNvSpPr>
            <a:spLocks noGrp="1" noChangeArrowheads="1"/>
          </p:cNvSpPr>
          <p:nvPr>
            <p:ph idx="1"/>
          </p:nvPr>
        </p:nvSpPr>
        <p:spPr>
          <a:xfrm>
            <a:off x="152400" y="990600"/>
            <a:ext cx="8534400" cy="4572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 </a:t>
            </a:r>
            <a:r>
              <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利用小滑板刻度分钱（主要应用与练习）</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29028"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29029"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29030"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29031"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29032"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29033"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29034"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129035" name="Text Box 11"/>
          <p:cNvSpPr txBox="1"/>
          <p:nvPr/>
        </p:nvSpPr>
        <p:spPr>
          <a:xfrm>
            <a:off x="15240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sp>
        <p:nvSpPr>
          <p:cNvPr id="190476" name="Text Box 12"/>
          <p:cNvSpPr txBox="1">
            <a:spLocks noChangeArrowheads="1"/>
          </p:cNvSpPr>
          <p:nvPr/>
        </p:nvSpPr>
        <p:spPr bwMode="auto">
          <a:xfrm>
            <a:off x="1066800" y="4572000"/>
            <a:ext cx="6477000" cy="1552575"/>
          </a:xfrm>
          <a:prstGeom prst="rect">
            <a:avLst/>
          </a:prstGeom>
          <a:noFill/>
          <a:ln w="9525">
            <a:noFill/>
            <a:miter lim="800000"/>
          </a:ln>
          <a:effectLst/>
        </p:spPr>
        <p:txBody>
          <a:bodyPr>
            <a:spAutoFit/>
          </a:bodyPr>
          <a:lstStyle/>
          <a:p>
            <a:pPr marR="0" defTabSz="914400">
              <a:buClrTx/>
              <a:buSzTx/>
              <a:buFontTx/>
              <a:defRPr/>
            </a:pPr>
            <a:r>
              <a:rPr kumimoji="0" lang="zh-CN" altLang="en-US" sz="2400" kern="1200" cap="none" spc="0" normalizeH="0" baseline="0" noProof="0">
                <a:latin typeface="Arial" panose="020B0604020202020204" pitchFamily="34" charset="0"/>
                <a:ea typeface="宋体" panose="02010600030101010101" pitchFamily="2" charset="-122"/>
                <a:cs typeface="+mn-cs"/>
              </a:rPr>
              <a:t>             </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一装</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：车刀要对中心导角多用样本对</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defRPr/>
            </a:pP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             二挂：按导程挂进给箱手柄</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defRPr/>
            </a:pP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             三调：调整好大 、中、小滑板间隙</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defRPr/>
            </a:pP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             四查：检查小滑板行程</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0477" name="Text Box 13"/>
          <p:cNvSpPr txBox="1">
            <a:spLocks noChangeArrowheads="1"/>
          </p:cNvSpPr>
          <p:nvPr/>
        </p:nvSpPr>
        <p:spPr bwMode="auto">
          <a:xfrm>
            <a:off x="914400" y="4114800"/>
            <a:ext cx="7162800" cy="384175"/>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2400" kern="1200" cap="none" spc="0" normalizeH="0" baseline="0" noProof="0">
                <a:latin typeface="Arial" panose="020B0604020202020204" pitchFamily="34" charset="0"/>
                <a:ea typeface="宋体" panose="02010600030101010101" pitchFamily="2" charset="-122"/>
                <a:cs typeface="+mn-cs"/>
              </a:rPr>
              <a:t> </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）注意 “一装、二挂、三调、四查”</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0478" name="Text Box 14"/>
          <p:cNvSpPr txBox="1">
            <a:spLocks noChangeArrowheads="1"/>
          </p:cNvSpPr>
          <p:nvPr/>
        </p:nvSpPr>
        <p:spPr bwMode="auto">
          <a:xfrm>
            <a:off x="914400" y="3200400"/>
            <a:ext cx="7924800" cy="725488"/>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2800" kern="1200" cap="none" spc="0" normalizeH="0" baseline="0" noProof="0">
                <a:latin typeface="Arial" panose="020B0604020202020204" pitchFamily="34" charset="0"/>
                <a:ea typeface="宋体" panose="02010600030101010101" pitchFamily="2" charset="-122"/>
                <a:cs typeface="+mn-cs"/>
              </a:rPr>
              <a:t> </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）车削螺纹前，必须对小滑板导轨与条身导轨的平行度进行校对，否则易造成螺纹半角误差及中径误差。</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0479" name="Text Box 15"/>
          <p:cNvSpPr txBox="1">
            <a:spLocks noChangeArrowheads="1"/>
          </p:cNvSpPr>
          <p:nvPr/>
        </p:nvSpPr>
        <p:spPr bwMode="auto">
          <a:xfrm>
            <a:off x="304800" y="2667000"/>
            <a:ext cx="3124200" cy="433388"/>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zh-CN" altLang="en-US" sz="2800" b="1" kern="1200" cap="none" spc="0" normalizeH="0" baseline="0" noProof="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2800" b="1" kern="1200" cap="none" spc="0" normalizeH="0" baseline="0" noProof="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800" b="1" kern="1200" cap="none" spc="0" normalizeH="0" baseline="0" noProof="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）注意的问题</a:t>
            </a:r>
            <a:endParaRPr kumimoji="0" lang="zh-CN" altLang="en-US" sz="2800" b="1" kern="1200" cap="none" spc="0" normalizeH="0" baseline="0" noProof="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90480" name="Text Box 16"/>
          <p:cNvSpPr txBox="1">
            <a:spLocks noChangeArrowheads="1"/>
          </p:cNvSpPr>
          <p:nvPr/>
        </p:nvSpPr>
        <p:spPr bwMode="auto">
          <a:xfrm>
            <a:off x="304800" y="1600200"/>
            <a:ext cx="8534400" cy="8842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2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）定义：</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车好一条螺旋槽之后，把车刀沿螺纹轴线方向利用小拖板刻度，移动一个螺距，再车第二条螺旋槽的方法。</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10"/>
          <a:stretch>
            <a:fillRect/>
          </a:stretch>
        </p:blipFill>
        <p:spPr>
          <a:xfrm>
            <a:off x="8153400" y="0"/>
            <a:ext cx="914400" cy="754380"/>
          </a:xfrm>
          <a:prstGeom prst="rect">
            <a:avLst/>
          </a:prstGeom>
          <a:noFill/>
          <a:ln w="9525">
            <a:noFill/>
            <a:miter lim="800000"/>
            <a:headEnd/>
            <a:tailEnd/>
          </a:ln>
          <a:effectLst/>
        </p:spPr>
      </p:pic>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9698" name="Object 13"/>
          <p:cNvGraphicFramePr/>
          <p:nvPr/>
        </p:nvGraphicFramePr>
        <p:xfrm>
          <a:off x="-152400" y="1828800"/>
          <a:ext cx="9664700" cy="4289425"/>
        </p:xfrm>
        <a:graphic>
          <a:graphicData uri="http://schemas.openxmlformats.org/presentationml/2006/ole">
            <mc:AlternateContent xmlns:mc="http://schemas.openxmlformats.org/markup-compatibility/2006">
              <mc:Choice xmlns:v="urn:schemas-microsoft-com:vml" Requires="v">
                <p:oleObj spid="_x0000_s3154" name="" r:id="rId1" imgW="11496675" imgH="5105400" progId="AutoCAD.Drawing.16">
                  <p:embed/>
                </p:oleObj>
              </mc:Choice>
              <mc:Fallback>
                <p:oleObj name="" r:id="rId1" imgW="11496675" imgH="5105400" progId="AutoCAD.Drawing.16">
                  <p:embed/>
                  <p:pic>
                    <p:nvPicPr>
                      <p:cNvPr id="0" name="图片 3153"/>
                      <p:cNvPicPr/>
                      <p:nvPr/>
                    </p:nvPicPr>
                    <p:blipFill>
                      <a:blip r:embed="rId2"/>
                      <a:stretch>
                        <a:fillRect/>
                      </a:stretch>
                    </p:blipFill>
                    <p:spPr>
                      <a:xfrm>
                        <a:off x="-152400" y="1828800"/>
                        <a:ext cx="9664700" cy="4289425"/>
                      </a:xfrm>
                      <a:prstGeom prst="rect">
                        <a:avLst/>
                      </a:prstGeom>
                      <a:noFill/>
                      <a:ln w="38100">
                        <a:noFill/>
                        <a:miter/>
                      </a:ln>
                    </p:spPr>
                  </p:pic>
                </p:oleObj>
              </mc:Fallback>
            </mc:AlternateContent>
          </a:graphicData>
        </a:graphic>
      </p:graphicFrame>
      <p:pic>
        <p:nvPicPr>
          <p:cNvPr id="29699" name="Picture 10" descr="上边框"/>
          <p:cNvPicPr>
            <a:picLocks noChangeAspect="1"/>
          </p:cNvPicPr>
          <p:nvPr/>
        </p:nvPicPr>
        <p:blipFill>
          <a:blip r:embed="rId3">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91490" name="Rectangle 2"/>
          <p:cNvSpPr>
            <a:spLocks noGrp="1" noChangeArrowheads="1"/>
          </p:cNvSpPr>
          <p:nvPr>
            <p:ph idx="1"/>
          </p:nvPr>
        </p:nvSpPr>
        <p:spPr>
          <a:xfrm>
            <a:off x="0" y="1066800"/>
            <a:ext cx="7848600" cy="2057400"/>
          </a:xfrm>
        </p:spPr>
        <p:txBody>
          <a:bodyPr vert="horz" wrap="square" lIns="91440" tIns="45720" rIns="91440" bIns="45720" numCol="1" anchor="t" anchorCtr="0" compatLnSpc="1"/>
          <a:lstStyle/>
          <a:p>
            <a:pPr marL="609600" marR="0" lvl="0" indent="-609600" algn="just"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）车削多线螺纹采用左，右切削法进刀，要注意手柄的旋转方向和牙型侧面的车削顺序，操作中应该做到三定</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：定侧面 定刻度 定深度。</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29701" name="Picture 3" descr="下边框"/>
          <p:cNvPicPr>
            <a:picLocks noChangeAspect="1"/>
          </p:cNvPicPr>
          <p:nvPr/>
        </p:nvPicPr>
        <p:blipFill>
          <a:blip r:embed="rId4">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29702" name="Picture 4" descr="后退">
            <a:hlinkClick r:id="" action="ppaction://hlinkshowjump?jump=previousslide"/>
          </p:cNvPr>
          <p:cNvPicPr>
            <a:picLocks noChangeAspect="1"/>
          </p:cNvPicPr>
          <p:nvPr/>
        </p:nvPicPr>
        <p:blipFill>
          <a:blip r:embed="rId5"/>
          <a:stretch>
            <a:fillRect/>
          </a:stretch>
        </p:blipFill>
        <p:spPr>
          <a:xfrm>
            <a:off x="6916738" y="6364288"/>
            <a:ext cx="1039812" cy="520700"/>
          </a:xfrm>
          <a:prstGeom prst="rect">
            <a:avLst/>
          </a:prstGeom>
          <a:noFill/>
          <a:ln w="9525">
            <a:noFill/>
          </a:ln>
        </p:spPr>
      </p:pic>
      <p:pic>
        <p:nvPicPr>
          <p:cNvPr id="29703" name="Picture 5" descr="目录">
            <a:hlinkClick r:id="rId6" action="ppaction://hlinksldjump"/>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29704" name="Picture 6" descr="上一页">
            <a:hlinkClick r:id="" action="ppaction://hlinkshowjump?jump=previousslide"/>
          </p:cNvPr>
          <p:cNvPicPr>
            <a:picLocks noChangeAspect="1"/>
          </p:cNvPicPr>
          <p:nvPr/>
        </p:nvPicPr>
        <p:blipFill>
          <a:blip r:embed="rId8"/>
          <a:stretch>
            <a:fillRect/>
          </a:stretch>
        </p:blipFill>
        <p:spPr>
          <a:xfrm>
            <a:off x="4684713" y="6364288"/>
            <a:ext cx="1039812" cy="520700"/>
          </a:xfrm>
          <a:prstGeom prst="rect">
            <a:avLst/>
          </a:prstGeom>
          <a:noFill/>
          <a:ln w="9525">
            <a:noFill/>
          </a:ln>
        </p:spPr>
      </p:pic>
      <p:pic>
        <p:nvPicPr>
          <p:cNvPr id="29705" name="Picture 7" descr="退出">
            <a:hlinkClick r:id="" action="ppaction://hlinkshowjump?jump=endshow"/>
          </p:cNvPr>
          <p:cNvPicPr>
            <a:picLocks noChangeAspect="1"/>
          </p:cNvPicPr>
          <p:nvPr/>
        </p:nvPicPr>
        <p:blipFill>
          <a:blip r:embed="rId9"/>
          <a:stretch>
            <a:fillRect/>
          </a:stretch>
        </p:blipFill>
        <p:spPr>
          <a:xfrm>
            <a:off x="8027988" y="6364288"/>
            <a:ext cx="1039812" cy="520700"/>
          </a:xfrm>
          <a:prstGeom prst="rect">
            <a:avLst/>
          </a:prstGeom>
          <a:noFill/>
          <a:ln w="9525">
            <a:noFill/>
          </a:ln>
        </p:spPr>
      </p:pic>
      <p:pic>
        <p:nvPicPr>
          <p:cNvPr id="29706" name="Picture 8" descr="下一页">
            <a:hlinkClick r:id="" action="ppaction://hlinkshowjump?jump=nextslide"/>
          </p:cNvPr>
          <p:cNvPicPr>
            <a:picLocks noChangeAspect="1"/>
          </p:cNvPicPr>
          <p:nvPr/>
        </p:nvPicPr>
        <p:blipFill>
          <a:blip r:embed="rId10"/>
          <a:stretch>
            <a:fillRect/>
          </a:stretch>
        </p:blipFill>
        <p:spPr>
          <a:xfrm>
            <a:off x="5795963" y="6364288"/>
            <a:ext cx="1039812" cy="520700"/>
          </a:xfrm>
          <a:prstGeom prst="rect">
            <a:avLst/>
          </a:prstGeom>
          <a:noFill/>
          <a:ln w="9525">
            <a:noFill/>
          </a:ln>
        </p:spPr>
      </p:pic>
      <p:pic>
        <p:nvPicPr>
          <p:cNvPr id="29707" name="Picture 9" descr="主页">
            <a:hlinkClick r:id="" action="ppaction://hlinkshowjump?jump=firstslide"/>
          </p:cNvPr>
          <p:cNvPicPr>
            <a:picLocks noChangeAspect="1"/>
          </p:cNvPicPr>
          <p:nvPr/>
        </p:nvPicPr>
        <p:blipFill>
          <a:blip r:embed="rId11"/>
          <a:stretch>
            <a:fillRect/>
          </a:stretch>
        </p:blipFill>
        <p:spPr>
          <a:xfrm>
            <a:off x="2522538" y="6364288"/>
            <a:ext cx="1041400" cy="520700"/>
          </a:xfrm>
          <a:prstGeom prst="rect">
            <a:avLst/>
          </a:prstGeom>
          <a:noFill/>
          <a:ln w="9525">
            <a:noFill/>
          </a:ln>
        </p:spPr>
      </p:pic>
      <p:sp>
        <p:nvSpPr>
          <p:cNvPr id="29708" name="Text Box 11"/>
          <p:cNvSpPr txBox="1"/>
          <p:nvPr/>
        </p:nvSpPr>
        <p:spPr>
          <a:xfrm>
            <a:off x="152400" y="0"/>
            <a:ext cx="30480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楷体_GB2312" pitchFamily="49" charset="-122"/>
              </a:rPr>
              <a:t>车削多线螺纹</a:t>
            </a:r>
            <a:endParaRPr lang="zh-CN" altLang="en-US" sz="3200" b="1" dirty="0">
              <a:latin typeface="Times New Roman" panose="02020603050405020304" pitchFamily="18" charset="0"/>
              <a:ea typeface="楷体_GB2312" pitchFamily="49" charset="-122"/>
            </a:endParaRPr>
          </a:p>
        </p:txBody>
      </p:sp>
      <p:sp>
        <p:nvSpPr>
          <p:cNvPr id="29709"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4" name="内容占位符 3" descr="图片1"/>
          <p:cNvPicPr>
            <a:picLocks noChangeAspect="1"/>
          </p:cNvPicPr>
          <p:nvPr/>
        </p:nvPicPr>
        <p:blipFill>
          <a:blip r:embed="rId12"/>
          <a:stretch>
            <a:fillRect/>
          </a:stretch>
        </p:blipFill>
        <p:spPr>
          <a:xfrm>
            <a:off x="8153400" y="-86995"/>
            <a:ext cx="914400" cy="754380"/>
          </a:xfrm>
          <a:prstGeom prst="rect">
            <a:avLst/>
          </a:prstGeom>
          <a:noFill/>
          <a:ln w="9525">
            <a:noFill/>
            <a:miter lim="800000"/>
            <a:headEnd/>
            <a:tailEnd/>
          </a:ln>
          <a:effectLst/>
        </p:spPr>
      </p:pic>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0050"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92514" name="Rectangle 2"/>
          <p:cNvSpPr>
            <a:spLocks noGrp="1" noChangeArrowheads="1"/>
          </p:cNvSpPr>
          <p:nvPr>
            <p:ph idx="1"/>
          </p:nvPr>
        </p:nvSpPr>
        <p:spPr>
          <a:xfrm>
            <a:off x="0" y="1371600"/>
            <a:ext cx="8839200" cy="7620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   </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车削前小滑板刻线顺着卡盘方向处于“</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位并对齐。中滑板对螺纹大径，并置“</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位</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30052" name="Picture 4"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0053" name="Picture 5"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30054" name="Picture 6"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30055" name="Picture 7"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30056" name="Picture 8"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30057" name="Picture 9"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130058" name="Text Box 10"/>
          <p:cNvSpPr txBox="1"/>
          <p:nvPr/>
        </p:nvSpPr>
        <p:spPr>
          <a:xfrm>
            <a:off x="0" y="0"/>
            <a:ext cx="29718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pic>
        <p:nvPicPr>
          <p:cNvPr id="130059" name="Picture 11"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30060" name="Text Box 12"/>
          <p:cNvSpPr txBox="1"/>
          <p:nvPr/>
        </p:nvSpPr>
        <p:spPr>
          <a:xfrm>
            <a:off x="152400" y="0"/>
            <a:ext cx="30480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楷体_GB2312" pitchFamily="49" charset="-122"/>
              </a:rPr>
              <a:t>车削多线螺纹</a:t>
            </a:r>
            <a:endParaRPr lang="zh-CN" altLang="en-US" sz="3200" b="1" dirty="0">
              <a:latin typeface="Times New Roman" panose="02020603050405020304" pitchFamily="18" charset="0"/>
              <a:ea typeface="楷体_GB2312" pitchFamily="49" charset="-122"/>
            </a:endParaRPr>
          </a:p>
        </p:txBody>
      </p:sp>
      <p:sp>
        <p:nvSpPr>
          <p:cNvPr id="192526" name="Text Box 14"/>
          <p:cNvSpPr txBox="1">
            <a:spLocks noChangeArrowheads="1"/>
          </p:cNvSpPr>
          <p:nvPr/>
        </p:nvSpPr>
        <p:spPr bwMode="auto">
          <a:xfrm>
            <a:off x="0" y="762000"/>
            <a:ext cx="4191000" cy="579438"/>
          </a:xfrm>
          <a:prstGeom prst="rect">
            <a:avLst/>
          </a:prstGeom>
          <a:noFill/>
          <a:ln w="9525">
            <a:noFill/>
            <a:miter lim="800000"/>
          </a:ln>
          <a:effectLst/>
        </p:spPr>
        <p:txBody>
          <a:bodyPr>
            <a:spAutoFit/>
          </a:bodyPr>
          <a:lstStyle/>
          <a:p>
            <a:pPr marR="0" algn="just" defTabSz="914400" eaLnBrk="1" hangingPunct="1">
              <a:spcBef>
                <a:spcPct val="20000"/>
              </a:spcBef>
              <a:buClr>
                <a:schemeClr val="hlink"/>
              </a:buClr>
              <a:buSzPct val="60000"/>
              <a:buFont typeface="Wingdings" panose="05000000000000000000" pitchFamily="2" charset="2"/>
              <a:defRPr/>
            </a:pPr>
            <a:r>
              <a:rPr kumimoji="0" lang="en-US" altLang="zh-CN" sz="3200" b="1" kern="1200" cap="none" spc="0" normalizeH="0" baseline="0" noProof="0">
                <a:latin typeface="Arial" panose="020B0604020202020204" pitchFamily="34" charset="0"/>
                <a:ea typeface="宋体" panose="02010600030101010101" pitchFamily="2" charset="-122"/>
                <a:cs typeface="+mn-cs"/>
              </a:rPr>
              <a:t> </a:t>
            </a:r>
            <a:r>
              <a:rPr kumimoji="0" lang="en-US" altLang="zh-CN"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）车削方法</a:t>
            </a:r>
            <a:endParaRPr kumimoji="0" lang="zh-CN" altLang="en-US" sz="3200" b="1" kern="1200" cap="none" spc="0" normalizeH="0" baseline="0" noProof="0">
              <a:latin typeface="Arial" panose="020B0604020202020204" pitchFamily="34" charset="0"/>
              <a:ea typeface="宋体" panose="02010600030101010101" pitchFamily="2" charset="-122"/>
              <a:cs typeface="+mn-cs"/>
            </a:endParaRPr>
          </a:p>
        </p:txBody>
      </p:sp>
      <p:sp>
        <p:nvSpPr>
          <p:cNvPr id="192527" name="Text Box 15"/>
          <p:cNvSpPr txBox="1">
            <a:spLocks noChangeArrowheads="1"/>
          </p:cNvSpPr>
          <p:nvPr/>
        </p:nvSpPr>
        <p:spPr bwMode="auto">
          <a:xfrm>
            <a:off x="0" y="5105400"/>
            <a:ext cx="8839200" cy="676275"/>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6</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）精车第二条螺旋线侧面</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，保证中径尺寸再精车侧面</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到相同中径尺寸。</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2528" name="Text Box 16"/>
          <p:cNvSpPr txBox="1">
            <a:spLocks noChangeArrowheads="1"/>
          </p:cNvSpPr>
          <p:nvPr/>
        </p:nvSpPr>
        <p:spPr bwMode="auto">
          <a:xfrm>
            <a:off x="0" y="3810000"/>
            <a:ext cx="8763000" cy="1187450"/>
          </a:xfrm>
          <a:prstGeom prst="rect">
            <a:avLst/>
          </a:prstGeom>
          <a:noFill/>
          <a:ln w="9525">
            <a:noFill/>
            <a:miter lim="800000"/>
          </a:ln>
          <a:effectLst/>
        </p:spPr>
        <p:txBody>
          <a:bodyPr>
            <a:spAutoFit/>
          </a:bodyPr>
          <a:lstStyle/>
          <a:p>
            <a:pPr marR="0" defTabSz="914400">
              <a:spcBef>
                <a:spcPct val="50000"/>
              </a:spcBef>
              <a:buClrTx/>
              <a:buSzTx/>
              <a:buFontTx/>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5</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）精车螺旋槽侧面</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1</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，侧面粗糙度达到要求即可，并记住小拖板刻度，小拖板移动一个螺距精车与二条螺旋槽侧面</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，小拖板，中拖板刻度和另一条相同。</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92529" name="Text Box 17"/>
          <p:cNvSpPr txBox="1">
            <a:spLocks noChangeArrowheads="1"/>
          </p:cNvSpPr>
          <p:nvPr/>
        </p:nvSpPr>
        <p:spPr bwMode="auto">
          <a:xfrm>
            <a:off x="0" y="3352800"/>
            <a:ext cx="9144000" cy="384175"/>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）选择牙顶较窄的一侧作为精车面，先精车此螺旋槽槽度到尺寸</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2530" name="Text Box 18"/>
          <p:cNvSpPr txBox="1">
            <a:spLocks noChangeArrowheads="1"/>
          </p:cNvSpPr>
          <p:nvPr/>
        </p:nvSpPr>
        <p:spPr bwMode="auto">
          <a:xfrm>
            <a:off x="0" y="2590800"/>
            <a:ext cx="9144000" cy="676275"/>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3)   </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小滑板在“</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0”</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的基础上顺着长盘方向移动一个螺距，粗车第二条螺旋槽，注意车第二条螺旋槽的左右进刀量，需和第一条相同。</a:t>
            </a:r>
            <a:endParaRPr kumimoji="0" lang="zh-CN" altLang="en-US" sz="2400" kern="1200" cap="none" spc="0" normalizeH="0" baseline="0" noProof="0">
              <a:latin typeface="Arial" panose="020B0604020202020204" pitchFamily="34" charset="0"/>
              <a:ea typeface="宋体" panose="02010600030101010101" pitchFamily="2" charset="-122"/>
              <a:cs typeface="+mn-cs"/>
            </a:endParaRPr>
          </a:p>
        </p:txBody>
      </p:sp>
      <p:sp>
        <p:nvSpPr>
          <p:cNvPr id="192531" name="Text Box 19"/>
          <p:cNvSpPr txBox="1">
            <a:spLocks noChangeArrowheads="1"/>
          </p:cNvSpPr>
          <p:nvPr/>
        </p:nvSpPr>
        <p:spPr bwMode="auto">
          <a:xfrm>
            <a:off x="0" y="2057400"/>
            <a:ext cx="9144000" cy="457200"/>
          </a:xfrm>
          <a:prstGeom prst="rect">
            <a:avLst/>
          </a:prstGeom>
          <a:noFill/>
          <a:ln w="9525">
            <a:noFill/>
            <a:miter lim="800000"/>
          </a:ln>
          <a:effectLst/>
        </p:spPr>
        <p:txBody>
          <a:bodyPr>
            <a:spAutoFit/>
          </a:bodyPr>
          <a:lstStyle/>
          <a:p>
            <a:pPr marR="0" defTabSz="914400">
              <a:spcBef>
                <a:spcPct val="50000"/>
              </a:spcBef>
              <a:buClrTx/>
              <a:buSzTx/>
              <a:buFontTx/>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）用左右切削法，粗车第一条螺旋线，牙侧和槽度留粗车余量</a:t>
            </a: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endParaRPr kumimoji="0" lang="zh-CN" altLang="en-US" sz="24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10"/>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8" name="Rectangle 2"/>
          <p:cNvSpPr>
            <a:spLocks noGrp="1" noChangeArrowheads="1"/>
          </p:cNvSpPr>
          <p:nvPr>
            <p:ph idx="1"/>
          </p:nvPr>
        </p:nvSpPr>
        <p:spPr>
          <a:xfrm>
            <a:off x="457200" y="1524000"/>
            <a:ext cx="8458200" cy="11430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None/>
              <a:defRPr/>
            </a:pP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）多线螺纹螺旋升角大要考虑，螺旋升角对前角和后角的影响。</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131075"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1076" name="Picture 4"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1077" name="Picture 5"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31078" name="Picture 6"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31079" name="Picture 7"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31080" name="Picture 8"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31081" name="Picture 9"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31082" name="Picture 10"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31083" name="Text Box 11"/>
          <p:cNvSpPr txBox="1"/>
          <p:nvPr/>
        </p:nvSpPr>
        <p:spPr>
          <a:xfrm>
            <a:off x="15240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sp>
        <p:nvSpPr>
          <p:cNvPr id="193548" name="Text Box 12"/>
          <p:cNvSpPr txBox="1">
            <a:spLocks noChangeArrowheads="1"/>
          </p:cNvSpPr>
          <p:nvPr/>
        </p:nvSpPr>
        <p:spPr bwMode="auto">
          <a:xfrm>
            <a:off x="0" y="838200"/>
            <a:ext cx="5105400" cy="579438"/>
          </a:xfrm>
          <a:prstGeom prst="rect">
            <a:avLst/>
          </a:prstGeom>
          <a:noFill/>
          <a:ln w="9525">
            <a:noFill/>
            <a:miter lim="800000"/>
          </a:ln>
          <a:effectLst/>
        </p:spPr>
        <p:txBody>
          <a:bodyPr>
            <a:spAutoFit/>
          </a:bodyPr>
          <a:lstStyle/>
          <a:p>
            <a:pPr marR="0" defTabSz="914400" eaLnBrk="1" hangingPunct="1">
              <a:lnSpc>
                <a:spcPct val="80000"/>
              </a:lnSpc>
              <a:spcBef>
                <a:spcPct val="20000"/>
              </a:spcBef>
              <a:buClr>
                <a:schemeClr val="hlink"/>
              </a:buClr>
              <a:buSzPct val="60000"/>
              <a:buFont typeface="Wingdings" panose="05000000000000000000" pitchFamily="2" charset="2"/>
              <a:defRPr/>
            </a:pPr>
            <a:r>
              <a:rPr kumimoji="0" lang="en-US" altLang="zh-CN" sz="40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4 </a:t>
            </a:r>
            <a:r>
              <a:rPr kumimoji="0" lang="zh-CN" altLang="en-US" sz="40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车削注意问题</a:t>
            </a:r>
            <a:endParaRPr kumimoji="0" lang="zh-CN" altLang="en-US" sz="40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93549" name="Text Box 13"/>
          <p:cNvSpPr txBox="1">
            <a:spLocks noChangeArrowheads="1"/>
          </p:cNvSpPr>
          <p:nvPr/>
        </p:nvSpPr>
        <p:spPr bwMode="auto">
          <a:xfrm>
            <a:off x="457200" y="5562600"/>
            <a:ext cx="7924800" cy="1066800"/>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5</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）小拖板左右切削进刀方式一定要统一。</a:t>
            </a:r>
            <a:endPar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93550" name="Text Box 14"/>
          <p:cNvSpPr txBox="1">
            <a:spLocks noChangeArrowheads="1"/>
          </p:cNvSpPr>
          <p:nvPr/>
        </p:nvSpPr>
        <p:spPr bwMode="auto">
          <a:xfrm>
            <a:off x="457200" y="5029200"/>
            <a:ext cx="7620000" cy="530225"/>
          </a:xfrm>
          <a:prstGeom prst="rect">
            <a:avLst/>
          </a:prstGeom>
          <a:noFill/>
          <a:ln w="9525">
            <a:noFill/>
            <a:miter lim="800000"/>
          </a:ln>
          <a:effectLst/>
        </p:spPr>
        <p:txBody>
          <a:bodyPr>
            <a:spAutoFit/>
          </a:bodyPr>
          <a:lstStyle/>
          <a:p>
            <a:pPr marR="0" defTabSz="914400" eaLnBrk="1" hangingPunct="1">
              <a:lnSpc>
                <a:spcPct val="90000"/>
              </a:lnSpc>
              <a:spcBef>
                <a:spcPct val="20000"/>
              </a:spcBef>
              <a:buClr>
                <a:schemeClr val="hlink"/>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）车削时进给箱要按导程挂轮</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193551" name="Text Box 15"/>
          <p:cNvSpPr txBox="1">
            <a:spLocks noChangeArrowheads="1"/>
          </p:cNvSpPr>
          <p:nvPr/>
        </p:nvSpPr>
        <p:spPr bwMode="auto">
          <a:xfrm>
            <a:off x="457200" y="3962400"/>
            <a:ext cx="7772400" cy="1066800"/>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）用三针测量时与单线不同的是三个针要放到同一个螺旋槽中。</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193552" name="Text Box 16"/>
          <p:cNvSpPr txBox="1">
            <a:spLocks noChangeArrowheads="1"/>
          </p:cNvSpPr>
          <p:nvPr/>
        </p:nvSpPr>
        <p:spPr bwMode="auto">
          <a:xfrm>
            <a:off x="457200" y="2514600"/>
            <a:ext cx="8458200" cy="1554163"/>
          </a:xfrm>
          <a:prstGeom prst="rect">
            <a:avLst/>
          </a:prstGeom>
          <a:noFill/>
          <a:ln w="9525">
            <a:noFill/>
            <a:miter lim="800000"/>
          </a:ln>
          <a:effectLst/>
        </p:spPr>
        <p:txBody>
          <a:bodyPr>
            <a:spAutoFit/>
          </a:bodyPr>
          <a:lstStyle/>
          <a:p>
            <a:pPr marR="0" defTabSz="914400" eaLnBrk="1" hangingPunct="1">
              <a:spcBef>
                <a:spcPct val="20000"/>
              </a:spcBef>
              <a:buClr>
                <a:schemeClr val="hlink"/>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a:t>
            </a:r>
            <a:r>
              <a:rPr kumimoji="0" lang="en-US" altLang="zh-CN"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2</a:t>
            </a:r>
            <a:r>
              <a:rPr kumimoji="0" lang="zh-CN" altLang="en-US" sz="32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）车两条螺旋槽的同一侧面要注意每刀的进给量尽量机同，进给刻度也相同，最后尽量不下屑为好。</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93538">
                                            <p:txEl>
                                              <p:charRg st="0" end="31"/>
                                            </p:txEl>
                                          </p:spTgt>
                                        </p:tgtEl>
                                        <p:attrNameLst>
                                          <p:attrName>style.visibility</p:attrName>
                                        </p:attrNameLst>
                                      </p:cBhvr>
                                      <p:to>
                                        <p:strVal val="visible"/>
                                      </p:to>
                                    </p:set>
                                    <p:animEffect transition="in" filter="blinds(horizontal)">
                                      <p:cBhvr>
                                        <p:cTn id="7" dur="500"/>
                                        <p:tgtEl>
                                          <p:spTgt spid="193538">
                                            <p:txEl>
                                              <p:charRg st="0" end="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209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2099"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32100" name="Text Box 4"/>
          <p:cNvSpPr txBox="1"/>
          <p:nvPr/>
        </p:nvSpPr>
        <p:spPr>
          <a:xfrm>
            <a:off x="365125" y="174625"/>
            <a:ext cx="1997075" cy="366713"/>
          </a:xfrm>
          <a:prstGeom prst="rect">
            <a:avLst/>
          </a:prstGeom>
          <a:noFill/>
          <a:ln w="9525">
            <a:noFill/>
          </a:ln>
        </p:spPr>
        <p:txBody>
          <a:bodyPr>
            <a:spAutoFit/>
          </a:bodyPr>
          <a:p>
            <a:pPr eaLnBrk="1" hangingPunct="1"/>
            <a:endParaRPr lang="zh-CN" altLang="en-US" dirty="0">
              <a:latin typeface="Times New Roman" panose="02020603050405020304" pitchFamily="18" charset="0"/>
            </a:endParaRPr>
          </a:p>
        </p:txBody>
      </p:sp>
      <p:sp>
        <p:nvSpPr>
          <p:cNvPr id="132101" name="Text Box 5"/>
          <p:cNvSpPr txBox="1"/>
          <p:nvPr/>
        </p:nvSpPr>
        <p:spPr>
          <a:xfrm>
            <a:off x="152400" y="0"/>
            <a:ext cx="28956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车削多线螺纹</a:t>
            </a:r>
            <a:endParaRPr lang="zh-CN" altLang="en-US" sz="3200" dirty="0">
              <a:latin typeface="Times New Roman" panose="02020603050405020304" pitchFamily="18" charset="0"/>
              <a:ea typeface="隶书" pitchFamily="49" charset="-122"/>
            </a:endParaRPr>
          </a:p>
        </p:txBody>
      </p:sp>
      <p:pic>
        <p:nvPicPr>
          <p:cNvPr id="132102" name="Picture 6"/>
          <p:cNvPicPr>
            <a:picLocks noChangeAspect="1"/>
          </p:cNvPicPr>
          <p:nvPr/>
        </p:nvPicPr>
        <p:blipFill>
          <a:blip r:embed="rId3"/>
          <a:stretch>
            <a:fillRect/>
          </a:stretch>
        </p:blipFill>
        <p:spPr>
          <a:xfrm>
            <a:off x="0" y="762000"/>
            <a:ext cx="8915400" cy="5105400"/>
          </a:xfrm>
          <a:prstGeom prst="rect">
            <a:avLst/>
          </a:prstGeom>
          <a:noFill/>
          <a:ln w="9525">
            <a:noFill/>
          </a:ln>
        </p:spPr>
      </p:pic>
      <p:pic>
        <p:nvPicPr>
          <p:cNvPr id="132103" name="Picture 7" descr="后退">
            <a:hlinkClick r:id="" action="ppaction://hlinkshowjump?jump=first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32104" name="Picture 8"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32105" name="Picture 9"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32106" name="Picture 10"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132107" name="Picture 11"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132108" name="Picture 12"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1"/>
          <a:stretch>
            <a:fillRect/>
          </a:stretch>
        </p:blipFill>
        <p:spPr>
          <a:xfrm>
            <a:off x="8153400" y="-60960"/>
            <a:ext cx="914400" cy="754380"/>
          </a:xfrm>
          <a:prstGeom prst="rect">
            <a:avLst/>
          </a:prstGeom>
          <a:noFill/>
          <a:ln w="9525">
            <a:noFill/>
            <a:miter lim="800000"/>
            <a:headEnd/>
            <a:tailEnd/>
          </a:ln>
          <a:effec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WordArt 2"/>
          <p:cNvSpPr>
            <a:spLocks noTextEdit="1"/>
          </p:cNvSpPr>
          <p:nvPr/>
        </p:nvSpPr>
        <p:spPr>
          <a:xfrm>
            <a:off x="838200" y="1752600"/>
            <a:ext cx="7086600" cy="2667000"/>
          </a:xfrm>
          <a:prstGeom prst="rect">
            <a:avLst/>
          </a:prstGeom>
        </p:spPr>
        <p:txBody>
          <a:bodyPr wrap="none" fromWordArt="1">
            <a:prstTxWarp prst="textPlain">
              <a:avLst>
                <a:gd name="adj" fmla="val 50000"/>
              </a:avLst>
            </a:prstTxWarp>
            <a:normAutofit/>
          </a:bodyPr>
          <a:p>
            <a:pPr algn="ctr"/>
            <a:r>
              <a:rPr lang="zh-CN" altLang="en-US" sz="4800">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偏心工件的车削</a:t>
            </a:r>
            <a:endParaRPr lang="zh-CN" altLang="en-US" sz="4800">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blinds(horizontal)">
                                      <p:cBhvr>
                                        <p:cTn id="7" dur="500"/>
                                        <p:tgtEl>
                                          <p:spTgt spid="133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4146" name="Picture 2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0812"/>
            <a:ext cx="9144000" cy="1870075"/>
          </a:xfrm>
          <a:prstGeom prst="rect">
            <a:avLst/>
          </a:prstGeom>
          <a:noFill/>
          <a:ln w="9525">
            <a:noFill/>
          </a:ln>
        </p:spPr>
      </p:pic>
      <p:pic>
        <p:nvPicPr>
          <p:cNvPr id="134147" name="Picture 2" descr="下边框"/>
          <p:cNvPicPr>
            <a:picLocks noChangeAspect="1"/>
          </p:cNvPicPr>
          <p:nvPr/>
        </p:nvPicPr>
        <p:blipFill>
          <a:blip r:embed="rId2">
            <a:clrChange>
              <a:clrFrom>
                <a:srgbClr val="FFFFFF"/>
              </a:clrFrom>
              <a:clrTo>
                <a:srgbClr val="FFFFFF">
                  <a:alpha val="0"/>
                </a:srgbClr>
              </a:clrTo>
            </a:clrChange>
            <a:grayscl/>
            <a:lum bright="70001" contrast="-70000"/>
          </a:blip>
          <a:stretch>
            <a:fillRect/>
          </a:stretch>
        </p:blipFill>
        <p:spPr>
          <a:xfrm>
            <a:off x="0" y="5688013"/>
            <a:ext cx="9144000" cy="1196975"/>
          </a:xfrm>
          <a:prstGeom prst="rect">
            <a:avLst/>
          </a:prstGeom>
          <a:noFill/>
          <a:ln w="9525">
            <a:noFill/>
          </a:ln>
        </p:spPr>
      </p:pic>
      <p:sp>
        <p:nvSpPr>
          <p:cNvPr id="134148" name="Text Box 3"/>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34149" name="Rectangle 4"/>
          <p:cNvSpPr/>
          <p:nvPr/>
        </p:nvSpPr>
        <p:spPr>
          <a:xfrm>
            <a:off x="1828800" y="5334000"/>
            <a:ext cx="2667000" cy="685800"/>
          </a:xfrm>
          <a:prstGeom prst="rect">
            <a:avLst/>
          </a:prstGeom>
          <a:noFill/>
          <a:ln w="9525">
            <a:noFill/>
          </a:ln>
        </p:spPr>
        <p:txBody>
          <a:bodyPr/>
          <a:p>
            <a:pPr marL="609600" indent="-609600" eaLnBrk="1" hangingPunct="1">
              <a:spcBef>
                <a:spcPct val="20000"/>
              </a:spcBef>
              <a:buClr>
                <a:schemeClr val="tx1"/>
              </a:buClr>
              <a:buSzPct val="60000"/>
              <a:buFont typeface="Wingdings" panose="05000000000000000000" pitchFamily="2" charset="2"/>
            </a:pPr>
            <a:r>
              <a:rPr lang="zh-CN" altLang="en-US" sz="3200" b="1" dirty="0">
                <a:solidFill>
                  <a:srgbClr val="000000"/>
                </a:solidFill>
                <a:latin typeface="Times New Roman" panose="02020603050405020304" pitchFamily="18" charset="0"/>
              </a:rPr>
              <a:t>技能训练</a:t>
            </a:r>
            <a:endParaRPr lang="zh-CN" altLang="en-US" sz="3200" b="1" dirty="0">
              <a:solidFill>
                <a:srgbClr val="000000"/>
              </a:solidFill>
              <a:latin typeface="Times New Roman" panose="02020603050405020304" pitchFamily="18" charset="0"/>
            </a:endParaRPr>
          </a:p>
        </p:txBody>
      </p:sp>
      <p:sp>
        <p:nvSpPr>
          <p:cNvPr id="216069" name="Rectangle 5">
            <a:hlinkClick r:id="rId3" action="ppaction://hlinksldjump"/>
          </p:cNvPr>
          <p:cNvSpPr>
            <a:spLocks noChangeArrowheads="1"/>
          </p:cNvSpPr>
          <p:nvPr/>
        </p:nvSpPr>
        <p:spPr bwMode="gray">
          <a:xfrm rot="3419336">
            <a:off x="1218406" y="14485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0" name="Rectangle 6">
            <a:hlinkClick r:id="rId4" action="ppaction://hlinksldjump"/>
          </p:cNvPr>
          <p:cNvSpPr>
            <a:spLocks noChangeArrowheads="1"/>
          </p:cNvSpPr>
          <p:nvPr/>
        </p:nvSpPr>
        <p:spPr bwMode="gray">
          <a:xfrm rot="3419336">
            <a:off x="1159669" y="20407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2" name="Rectangle 8">
            <a:hlinkClick r:id="rId5" action="ppaction://hlinksldjump"/>
          </p:cNvPr>
          <p:cNvSpPr>
            <a:spLocks noChangeArrowheads="1"/>
          </p:cNvSpPr>
          <p:nvPr/>
        </p:nvSpPr>
        <p:spPr bwMode="gray">
          <a:xfrm rot="3419336">
            <a:off x="1143000" y="2590800"/>
            <a:ext cx="304800" cy="304800"/>
          </a:xfrm>
          <a:prstGeom prst="rect">
            <a:avLst/>
          </a:prstGeom>
          <a:solidFill>
            <a:srgbClr val="00FF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3" name="Rectangle 9">
            <a:hlinkClick r:id="rId6" action="ppaction://hlinksldjump"/>
          </p:cNvPr>
          <p:cNvSpPr>
            <a:spLocks noChangeArrowheads="1"/>
          </p:cNvSpPr>
          <p:nvPr/>
        </p:nvSpPr>
        <p:spPr bwMode="gray">
          <a:xfrm rot="3419336">
            <a:off x="1148556" y="3194844"/>
            <a:ext cx="304800" cy="315913"/>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4" name="Rectangle 10">
            <a:hlinkClick r:id="rId7" action="ppaction://hlinksldjump"/>
          </p:cNvPr>
          <p:cNvSpPr>
            <a:spLocks noChangeArrowheads="1"/>
          </p:cNvSpPr>
          <p:nvPr/>
        </p:nvSpPr>
        <p:spPr bwMode="gray">
          <a:xfrm rot="3419336">
            <a:off x="1143000" y="3810000"/>
            <a:ext cx="304800" cy="304800"/>
          </a:xfrm>
          <a:prstGeom prst="rect">
            <a:avLst/>
          </a:prstGeom>
          <a:gradFill rotWithShape="1">
            <a:gsLst>
              <a:gs pos="0">
                <a:srgbClr val="FFFF00"/>
              </a:gs>
              <a:gs pos="100000">
                <a:srgbClr val="FFFF00">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5" name="Rectangle 11">
            <a:hlinkClick r:id="rId8" action="ppaction://hlinksldjump"/>
          </p:cNvPr>
          <p:cNvSpPr>
            <a:spLocks noChangeArrowheads="1"/>
          </p:cNvSpPr>
          <p:nvPr/>
        </p:nvSpPr>
        <p:spPr bwMode="gray">
          <a:xfrm rot="3419336">
            <a:off x="1143000" y="4343400"/>
            <a:ext cx="304800" cy="304800"/>
          </a:xfrm>
          <a:prstGeom prst="rect">
            <a:avLst/>
          </a:prstGeom>
          <a:gradFill rotWithShape="1">
            <a:gsLst>
              <a:gs pos="0">
                <a:srgbClr val="FF3300"/>
              </a:gs>
              <a:gs pos="100000">
                <a:srgbClr val="FF3300">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76" name="Rectangle 12">
            <a:hlinkClick r:id="" action="ppaction://noaction"/>
          </p:cNvPr>
          <p:cNvSpPr>
            <a:spLocks noChangeArrowheads="1"/>
          </p:cNvSpPr>
          <p:nvPr/>
        </p:nvSpPr>
        <p:spPr bwMode="auto">
          <a:xfrm rot="3419336">
            <a:off x="1146175" y="4949825"/>
            <a:ext cx="307975" cy="314325"/>
          </a:xfrm>
          <a:prstGeom prst="rect">
            <a:avLst/>
          </a:prstGeom>
          <a:solidFill>
            <a:srgbClr val="33CC33"/>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4157" name="Rectangle 13">
            <a:hlinkClick r:id="" action="ppaction://noaction"/>
          </p:cNvPr>
          <p:cNvSpPr/>
          <p:nvPr/>
        </p:nvSpPr>
        <p:spPr>
          <a:xfrm rot="3419336">
            <a:off x="1222375" y="5559425"/>
            <a:ext cx="307975" cy="314325"/>
          </a:xfrm>
          <a:prstGeom prst="rect">
            <a:avLst/>
          </a:prstGeom>
          <a:solidFill>
            <a:schemeClr val="accent1"/>
          </a:solidFill>
          <a:ln w="38100" cap="flat" cmpd="sng">
            <a:solidFill>
              <a:srgbClr val="FFFFFF"/>
            </a:solidFill>
            <a:prstDash val="solid"/>
            <a:miter/>
            <a:headEnd type="none" w="med" len="med"/>
            <a:tailEnd type="none" w="med" len="med"/>
          </a:ln>
          <a:effectLst>
            <a:outerShdw dist="179605" dir="487806" algn="ctr" rotWithShape="0">
              <a:srgbClr val="000000">
                <a:alpha val="50000"/>
              </a:srgbClr>
            </a:outerShdw>
          </a:effectLst>
        </p:spPr>
        <p:txBody>
          <a:bodyPr rot="10800000" vert="eaVert" wrap="none" anchor="ctr"/>
          <a:p>
            <a:pPr algn="ctr" eaLnBrk="1" hangingPunct="1"/>
            <a:endParaRPr lang="zh-CN" altLang="en-US" dirty="0">
              <a:solidFill>
                <a:schemeClr val="accent1"/>
              </a:solidFill>
              <a:latin typeface="Verdana" panose="020B0604030504040204" pitchFamily="34" charset="0"/>
            </a:endParaRPr>
          </a:p>
        </p:txBody>
      </p:sp>
      <p:sp>
        <p:nvSpPr>
          <p:cNvPr id="134158" name="Text Box 23"/>
          <p:cNvSpPr txBox="1"/>
          <p:nvPr/>
        </p:nvSpPr>
        <p:spPr>
          <a:xfrm>
            <a:off x="3733800" y="-182562"/>
            <a:ext cx="1555750" cy="914400"/>
          </a:xfrm>
          <a:prstGeom prst="rect">
            <a:avLst/>
          </a:prstGeom>
          <a:noFill/>
          <a:ln w="9525">
            <a:noFill/>
          </a:ln>
        </p:spPr>
        <p:txBody>
          <a:bodyPr wrap="none">
            <a:spAutoFit/>
          </a:bodyPr>
          <a:p>
            <a:pPr eaLnBrk="1" hangingPunct="1"/>
            <a:r>
              <a:rPr lang="zh-CN" altLang="x-none" sz="5400" dirty="0">
                <a:solidFill>
                  <a:srgbClr val="EF1807"/>
                </a:solidFill>
                <a:latin typeface="Arial" panose="020B0604020202020204" pitchFamily="34" charset="0"/>
                <a:ea typeface="隶书" pitchFamily="49" charset="-122"/>
              </a:rPr>
              <a:t>目录</a:t>
            </a:r>
            <a:endParaRPr lang="zh-CN" altLang="x-none" sz="5400" dirty="0">
              <a:solidFill>
                <a:srgbClr val="EF1807"/>
              </a:solidFill>
              <a:latin typeface="Arial" panose="020B0604020202020204" pitchFamily="34" charset="0"/>
              <a:ea typeface="隶书" pitchFamily="49" charset="-122"/>
            </a:endParaRPr>
          </a:p>
        </p:txBody>
      </p:sp>
      <p:pic>
        <p:nvPicPr>
          <p:cNvPr id="134159" name="Picture 24" descr="skin1_11">
            <a:hlinkClick r:id="" action="ppaction://hlinkpres?slideindex=1&amp;slidetitle="/>
          </p:cNvPr>
          <p:cNvPicPr>
            <a:picLocks noChangeAspect="1"/>
          </p:cNvPicPr>
          <p:nvPr/>
        </p:nvPicPr>
        <p:blipFill>
          <a:blip r:embed="rId9"/>
          <a:stretch>
            <a:fillRect/>
          </a:stretch>
        </p:blipFill>
        <p:spPr>
          <a:xfrm>
            <a:off x="228600" y="228600"/>
            <a:ext cx="523875" cy="428625"/>
          </a:xfrm>
          <a:prstGeom prst="rect">
            <a:avLst/>
          </a:prstGeom>
          <a:noFill/>
          <a:ln w="9525">
            <a:noFill/>
          </a:ln>
        </p:spPr>
      </p:pic>
      <p:pic>
        <p:nvPicPr>
          <p:cNvPr id="134160" name="Picture 25" descr="skin1_12"/>
          <p:cNvPicPr>
            <a:picLocks noChangeAspect="1"/>
          </p:cNvPicPr>
          <p:nvPr/>
        </p:nvPicPr>
        <p:blipFill>
          <a:blip r:embed="rId10"/>
          <a:stretch>
            <a:fillRect/>
          </a:stretch>
        </p:blipFill>
        <p:spPr>
          <a:xfrm>
            <a:off x="1066800" y="228600"/>
            <a:ext cx="352425" cy="428625"/>
          </a:xfrm>
          <a:prstGeom prst="rect">
            <a:avLst/>
          </a:prstGeom>
          <a:noFill/>
          <a:ln w="9525">
            <a:noFill/>
          </a:ln>
        </p:spPr>
      </p:pic>
      <p:pic>
        <p:nvPicPr>
          <p:cNvPr id="134161" name="Picture 26" descr="skin1_13"/>
          <p:cNvPicPr>
            <a:picLocks noChangeAspect="1"/>
          </p:cNvPicPr>
          <p:nvPr/>
        </p:nvPicPr>
        <p:blipFill>
          <a:blip r:embed="rId11"/>
          <a:stretch>
            <a:fillRect/>
          </a:stretch>
        </p:blipFill>
        <p:spPr>
          <a:xfrm>
            <a:off x="762000" y="228600"/>
            <a:ext cx="352425" cy="428625"/>
          </a:xfrm>
          <a:prstGeom prst="rect">
            <a:avLst/>
          </a:prstGeom>
          <a:noFill/>
          <a:ln w="9525">
            <a:noFill/>
          </a:ln>
        </p:spPr>
      </p:pic>
      <p:pic>
        <p:nvPicPr>
          <p:cNvPr id="134162" name="Picture 27" descr="skin1_14"/>
          <p:cNvPicPr>
            <a:picLocks noChangeAspect="1"/>
          </p:cNvPicPr>
          <p:nvPr/>
        </p:nvPicPr>
        <p:blipFill>
          <a:blip r:embed="rId12"/>
          <a:stretch>
            <a:fillRect/>
          </a:stretch>
        </p:blipFill>
        <p:spPr>
          <a:xfrm>
            <a:off x="1371600" y="228600"/>
            <a:ext cx="361950" cy="428625"/>
          </a:xfrm>
          <a:prstGeom prst="rect">
            <a:avLst/>
          </a:prstGeom>
          <a:noFill/>
          <a:ln w="9525">
            <a:noFill/>
          </a:ln>
        </p:spPr>
      </p:pic>
      <p:pic>
        <p:nvPicPr>
          <p:cNvPr id="134163" name="Picture 28"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34164" name="Picture 29" descr="后退">
            <a:hlinkClick r:id="" action="ppaction://hlinkshowjump?jump=previousslide"/>
          </p:cNvPr>
          <p:cNvPicPr>
            <a:picLocks noChangeAspect="1"/>
          </p:cNvPicPr>
          <p:nvPr/>
        </p:nvPicPr>
        <p:blipFill>
          <a:blip r:embed="rId13"/>
          <a:stretch>
            <a:fillRect/>
          </a:stretch>
        </p:blipFill>
        <p:spPr>
          <a:xfrm>
            <a:off x="6916738" y="6364288"/>
            <a:ext cx="1039812" cy="520700"/>
          </a:xfrm>
          <a:prstGeom prst="rect">
            <a:avLst/>
          </a:prstGeom>
          <a:noFill/>
          <a:ln w="9525">
            <a:noFill/>
          </a:ln>
        </p:spPr>
      </p:pic>
      <p:pic>
        <p:nvPicPr>
          <p:cNvPr id="134165" name="Picture 30" descr="目录">
            <a:hlinkClick r:id="rId14" action="ppaction://hlinksldjump"/>
          </p:cNvPr>
          <p:cNvPicPr>
            <a:picLocks noChangeAspect="1"/>
          </p:cNvPicPr>
          <p:nvPr/>
        </p:nvPicPr>
        <p:blipFill>
          <a:blip r:embed="rId15"/>
          <a:stretch>
            <a:fillRect/>
          </a:stretch>
        </p:blipFill>
        <p:spPr>
          <a:xfrm>
            <a:off x="3603625" y="6364288"/>
            <a:ext cx="1039813" cy="520700"/>
          </a:xfrm>
          <a:prstGeom prst="rect">
            <a:avLst/>
          </a:prstGeom>
          <a:noFill/>
          <a:ln w="9525">
            <a:noFill/>
          </a:ln>
        </p:spPr>
      </p:pic>
      <p:pic>
        <p:nvPicPr>
          <p:cNvPr id="134166" name="Picture 31" descr="上一页">
            <a:hlinkClick r:id="" action="ppaction://hlinkshowjump?jump=previousslide"/>
          </p:cNvPr>
          <p:cNvPicPr>
            <a:picLocks noChangeAspect="1"/>
          </p:cNvPicPr>
          <p:nvPr/>
        </p:nvPicPr>
        <p:blipFill>
          <a:blip r:embed="rId16"/>
          <a:stretch>
            <a:fillRect/>
          </a:stretch>
        </p:blipFill>
        <p:spPr>
          <a:xfrm>
            <a:off x="4684713" y="6364288"/>
            <a:ext cx="1039812" cy="520700"/>
          </a:xfrm>
          <a:prstGeom prst="rect">
            <a:avLst/>
          </a:prstGeom>
          <a:noFill/>
          <a:ln w="9525">
            <a:noFill/>
          </a:ln>
        </p:spPr>
      </p:pic>
      <p:pic>
        <p:nvPicPr>
          <p:cNvPr id="134167" name="Picture 32" descr="退出">
            <a:hlinkClick r:id="" action="ppaction://hlinkshowjump?jump=endshow"/>
          </p:cNvPr>
          <p:cNvPicPr>
            <a:picLocks noChangeAspect="1"/>
          </p:cNvPicPr>
          <p:nvPr/>
        </p:nvPicPr>
        <p:blipFill>
          <a:blip r:embed="rId17"/>
          <a:stretch>
            <a:fillRect/>
          </a:stretch>
        </p:blipFill>
        <p:spPr>
          <a:xfrm>
            <a:off x="8027988" y="6364288"/>
            <a:ext cx="1039812" cy="520700"/>
          </a:xfrm>
          <a:prstGeom prst="rect">
            <a:avLst/>
          </a:prstGeom>
          <a:noFill/>
          <a:ln w="9525">
            <a:noFill/>
          </a:ln>
        </p:spPr>
      </p:pic>
      <p:pic>
        <p:nvPicPr>
          <p:cNvPr id="134168" name="Picture 33" descr="下一页">
            <a:hlinkClick r:id="" action="ppaction://hlinkshowjump?jump=nextslide"/>
          </p:cNvPr>
          <p:cNvPicPr>
            <a:picLocks noChangeAspect="1"/>
          </p:cNvPicPr>
          <p:nvPr/>
        </p:nvPicPr>
        <p:blipFill>
          <a:blip r:embed="rId18"/>
          <a:stretch>
            <a:fillRect/>
          </a:stretch>
        </p:blipFill>
        <p:spPr>
          <a:xfrm>
            <a:off x="5795963" y="6364288"/>
            <a:ext cx="1039812" cy="520700"/>
          </a:xfrm>
          <a:prstGeom prst="rect">
            <a:avLst/>
          </a:prstGeom>
          <a:noFill/>
          <a:ln w="9525">
            <a:noFill/>
          </a:ln>
        </p:spPr>
      </p:pic>
      <p:pic>
        <p:nvPicPr>
          <p:cNvPr id="134169" name="Picture 34" descr="主页">
            <a:hlinkClick r:id="" action="ppaction://hlinkshowjump?jump=firstslide"/>
          </p:cNvPr>
          <p:cNvPicPr>
            <a:picLocks noChangeAspect="1"/>
          </p:cNvPicPr>
          <p:nvPr/>
        </p:nvPicPr>
        <p:blipFill>
          <a:blip r:embed="rId19"/>
          <a:stretch>
            <a:fillRect/>
          </a:stretch>
        </p:blipFill>
        <p:spPr>
          <a:xfrm>
            <a:off x="2522538" y="6364288"/>
            <a:ext cx="1041400" cy="520700"/>
          </a:xfrm>
          <a:prstGeom prst="rect">
            <a:avLst/>
          </a:prstGeom>
          <a:noFill/>
          <a:ln w="9525">
            <a:noFill/>
          </a:ln>
        </p:spPr>
      </p:pic>
      <p:sp>
        <p:nvSpPr>
          <p:cNvPr id="216099" name="Text Box 35"/>
          <p:cNvSpPr txBox="1">
            <a:spLocks noChangeArrowheads="1"/>
          </p:cNvSpPr>
          <p:nvPr/>
        </p:nvSpPr>
        <p:spPr bwMode="auto">
          <a:xfrm>
            <a:off x="1905000" y="1295400"/>
            <a:ext cx="1981200" cy="5794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定义</a:t>
            </a:r>
            <a:endPar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216100" name="Text Box 36"/>
          <p:cNvSpPr txBox="1">
            <a:spLocks noChangeArrowheads="1"/>
          </p:cNvSpPr>
          <p:nvPr/>
        </p:nvSpPr>
        <p:spPr bwMode="auto">
          <a:xfrm>
            <a:off x="1828800" y="1905000"/>
            <a:ext cx="4038600" cy="579438"/>
          </a:xfrm>
          <a:prstGeom prst="rect">
            <a:avLst/>
          </a:prstGeom>
          <a:noFill/>
          <a:ln w="9525">
            <a:noFill/>
            <a:miter lim="800000"/>
          </a:ln>
          <a:effectLst/>
        </p:spPr>
        <p:txBody>
          <a:bodyPr>
            <a:spAutoFit/>
          </a:bodyPr>
          <a:lstStyle/>
          <a:p>
            <a:pPr marR="0" algn="just" defTabSz="914400" eaLnBrk="1" hangingPunct="1">
              <a:spcBef>
                <a:spcPct val="20000"/>
              </a:spcBef>
              <a:buClr>
                <a:schemeClr val="tx1"/>
              </a:buClr>
              <a:buSzPct val="60000"/>
              <a:buFont typeface="Wingdings" panose="05000000000000000000" pitchFamily="2" charset="2"/>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偏心工件的车削方法</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216101" name="Text Box 37"/>
          <p:cNvSpPr txBox="1">
            <a:spLocks noChangeArrowheads="1"/>
          </p:cNvSpPr>
          <p:nvPr/>
        </p:nvSpPr>
        <p:spPr bwMode="auto">
          <a:xfrm>
            <a:off x="1828800" y="2514600"/>
            <a:ext cx="4495800" cy="5794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在三爪卡盘上车偏心</a:t>
            </a:r>
            <a:endPar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216102" name="Text Box 38"/>
          <p:cNvSpPr txBox="1">
            <a:spLocks noChangeArrowheads="1"/>
          </p:cNvSpPr>
          <p:nvPr/>
        </p:nvSpPr>
        <p:spPr bwMode="auto">
          <a:xfrm>
            <a:off x="1752600" y="3124200"/>
            <a:ext cx="5410200" cy="579438"/>
          </a:xfrm>
          <a:prstGeom prst="rect">
            <a:avLst/>
          </a:prstGeom>
          <a:noFill/>
          <a:ln w="9525">
            <a:noFill/>
            <a:miter lim="800000"/>
          </a:ln>
          <a:effectLst/>
        </p:spPr>
        <p:txBody>
          <a:bodyPr>
            <a:spAutoFit/>
          </a:bodyPr>
          <a:lstStyle/>
          <a:p>
            <a:pPr marR="0" algn="just"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latin typeface="Arial" panose="020B0604020202020204" pitchFamily="34" charset="0"/>
                <a:ea typeface="宋体" panose="02010600030101010101" pitchFamily="2" charset="-122"/>
                <a:cs typeface="+mn-cs"/>
              </a:rPr>
              <a:t> </a:t>
            </a: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在四爪卡盘上找偏心工件</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sp>
        <p:nvSpPr>
          <p:cNvPr id="216103" name="Text Box 39"/>
          <p:cNvSpPr txBox="1">
            <a:spLocks noChangeArrowheads="1"/>
          </p:cNvSpPr>
          <p:nvPr/>
        </p:nvSpPr>
        <p:spPr bwMode="auto">
          <a:xfrm>
            <a:off x="1828800" y="3657600"/>
            <a:ext cx="3810000" cy="579438"/>
          </a:xfrm>
          <a:prstGeom prst="rect">
            <a:avLst/>
          </a:prstGeom>
          <a:noFill/>
          <a:ln w="9525">
            <a:noFill/>
            <a:miter lim="800000"/>
          </a:ln>
          <a:effectLst/>
        </p:spPr>
        <p:txBody>
          <a:bodyPr>
            <a:spAutoFit/>
          </a:bodyPr>
          <a:lstStyle/>
          <a:p>
            <a:pPr marR="0" algn="just" defTabSz="914400" eaLnBrk="1" hangingPunct="1">
              <a:spcBef>
                <a:spcPct val="20000"/>
              </a:spcBef>
              <a:buClr>
                <a:schemeClr val="tx1"/>
              </a:buClr>
              <a:buSzPct val="60000"/>
              <a:buFont typeface="Wingdings" panose="05000000000000000000" pitchFamily="2" charset="2"/>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偏心距的测验 </a:t>
            </a:r>
            <a:endPar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216104" name="Text Box 40"/>
          <p:cNvSpPr txBox="1">
            <a:spLocks noChangeArrowheads="1"/>
          </p:cNvSpPr>
          <p:nvPr/>
        </p:nvSpPr>
        <p:spPr bwMode="auto">
          <a:xfrm>
            <a:off x="1828800" y="4191000"/>
            <a:ext cx="2667000" cy="579438"/>
          </a:xfrm>
          <a:prstGeom prst="rect">
            <a:avLst/>
          </a:prstGeom>
          <a:noFill/>
          <a:ln w="9525">
            <a:noFill/>
            <a:miter lim="800000"/>
          </a:ln>
          <a:effectLst/>
        </p:spPr>
        <p:txBody>
          <a:bodyPr>
            <a:spAutoFit/>
          </a:bodyPr>
          <a:lstStyle/>
          <a:p>
            <a:pPr marR="0" algn="just" defTabSz="914400" eaLnBrk="1" hangingPunct="1">
              <a:spcBef>
                <a:spcPct val="20000"/>
              </a:spcBef>
              <a:buClr>
                <a:schemeClr val="tx1"/>
              </a:buClr>
              <a:buSzPct val="60000"/>
              <a:buFont typeface="Wingdings" panose="05000000000000000000" pitchFamily="2" charset="2"/>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注意事项 </a:t>
            </a:r>
            <a:endPar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34176" name="Text Box 41"/>
          <p:cNvSpPr txBox="1"/>
          <p:nvPr/>
        </p:nvSpPr>
        <p:spPr>
          <a:xfrm>
            <a:off x="1828800" y="4724400"/>
            <a:ext cx="2743200" cy="579438"/>
          </a:xfrm>
          <a:prstGeom prst="rect">
            <a:avLst/>
          </a:prstGeom>
          <a:noFill/>
          <a:ln w="9525">
            <a:noFill/>
          </a:ln>
        </p:spPr>
        <p:txBody>
          <a:bodyPr>
            <a:spAutoFit/>
          </a:bodyPr>
          <a:p>
            <a:pPr algn="just" eaLnBrk="1" hangingPunct="1">
              <a:spcBef>
                <a:spcPct val="20000"/>
              </a:spcBef>
              <a:buClr>
                <a:schemeClr val="tx1"/>
              </a:buClr>
              <a:buSzPct val="60000"/>
              <a:buFont typeface="Wingdings" panose="05000000000000000000" pitchFamily="2" charset="2"/>
            </a:pPr>
            <a:r>
              <a:rPr lang="zh-CN" altLang="en-US" sz="3200" b="1" dirty="0">
                <a:solidFill>
                  <a:srgbClr val="000000"/>
                </a:solidFill>
                <a:latin typeface="Arial" panose="020B0604020202020204" pitchFamily="34" charset="0"/>
              </a:rPr>
              <a:t>教学录像</a:t>
            </a:r>
            <a:endParaRPr lang="zh-CN" altLang="en-US" sz="3200" dirty="0">
              <a:latin typeface="Arial" panose="020B0604020202020204" pitchFamily="34" charset="0"/>
            </a:endParaRPr>
          </a:p>
        </p:txBody>
      </p:sp>
      <p:pic>
        <p:nvPicPr>
          <p:cNvPr id="4" name="内容占位符 3" descr="图片1"/>
          <p:cNvPicPr>
            <a:picLocks noChangeAspect="1"/>
          </p:cNvPicPr>
          <p:nvPr>
            <p:ph idx="1"/>
          </p:nvPr>
        </p:nvPicPr>
        <p:blipFill>
          <a:blip r:embed="rId2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16069"/>
                                        </p:tgtEl>
                                        <p:attrNameLst>
                                          <p:attrName>style.visibility</p:attrName>
                                        </p:attrNameLst>
                                      </p:cBhvr>
                                      <p:to>
                                        <p:strVal val="visible"/>
                                      </p:to>
                                    </p:set>
                                    <p:animEffect transition="in" filter="barn(inHorizontal)">
                                      <p:cBhvr>
                                        <p:cTn id="7" dur="500"/>
                                        <p:tgtEl>
                                          <p:spTgt spid="21606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6070"/>
                                        </p:tgtEl>
                                        <p:attrNameLst>
                                          <p:attrName>style.visibility</p:attrName>
                                        </p:attrNameLst>
                                      </p:cBhvr>
                                      <p:to>
                                        <p:strVal val="visible"/>
                                      </p:to>
                                    </p:set>
                                    <p:animEffect transition="in" filter="slide(fromBottom)">
                                      <p:cBhvr>
                                        <p:cTn id="11" dur="500"/>
                                        <p:tgtEl>
                                          <p:spTgt spid="216070"/>
                                        </p:tgtEl>
                                      </p:cBhvr>
                                    </p:animEffect>
                                  </p:childTnLst>
                                </p:cTn>
                              </p:par>
                              <p:par>
                                <p:cTn id="12" presetID="17" presetClass="entr" presetSubtype="10" fill="hold" grpId="0" nodeType="withEffect">
                                  <p:stCondLst>
                                    <p:cond delay="0"/>
                                  </p:stCondLst>
                                  <p:childTnLst>
                                    <p:set>
                                      <p:cBhvr>
                                        <p:cTn id="13" dur="1" fill="hold">
                                          <p:stCondLst>
                                            <p:cond delay="0"/>
                                          </p:stCondLst>
                                        </p:cTn>
                                        <p:tgtEl>
                                          <p:spTgt spid="216072"/>
                                        </p:tgtEl>
                                        <p:attrNameLst>
                                          <p:attrName>style.visibility</p:attrName>
                                        </p:attrNameLst>
                                      </p:cBhvr>
                                      <p:to>
                                        <p:strVal val="visible"/>
                                      </p:to>
                                    </p:set>
                                    <p:anim calcmode="lin" valueType="num">
                                      <p:cBhvr>
                                        <p:cTn id="14" dur="500" fill="hold"/>
                                        <p:tgtEl>
                                          <p:spTgt spid="216072"/>
                                        </p:tgtEl>
                                        <p:attrNameLst>
                                          <p:attrName>ppt_w</p:attrName>
                                        </p:attrNameLst>
                                      </p:cBhvr>
                                      <p:tavLst>
                                        <p:tav tm="0">
                                          <p:val>
                                            <p:fltVal val="0.000000"/>
                                          </p:val>
                                        </p:tav>
                                        <p:tav tm="100000">
                                          <p:val>
                                            <p:strVal val="#ppt_w"/>
                                          </p:val>
                                        </p:tav>
                                      </p:tavLst>
                                    </p:anim>
                                    <p:anim calcmode="lin" valueType="num">
                                      <p:cBhvr>
                                        <p:cTn id="15" dur="500" fill="hold"/>
                                        <p:tgtEl>
                                          <p:spTgt spid="216072"/>
                                        </p:tgtEl>
                                        <p:attrNameLst>
                                          <p:attrName>ppt_h</p:attrName>
                                        </p:attrNameLst>
                                      </p:cBhvr>
                                      <p:tavLst>
                                        <p:tav tm="0">
                                          <p:val>
                                            <p:strVal val="#ppt_h"/>
                                          </p:val>
                                        </p:tav>
                                        <p:tav tm="100000">
                                          <p:val>
                                            <p:strVal val="#ppt_h"/>
                                          </p:val>
                                        </p:tav>
                                      </p:tavLst>
                                    </p:anim>
                                  </p:childTnLst>
                                </p:cTn>
                              </p:par>
                              <p:par>
                                <p:cTn id="16" presetID="17" presetClass="entr" presetSubtype="10" fill="hold" grpId="0" nodeType="withEffect">
                                  <p:stCondLst>
                                    <p:cond delay="0"/>
                                  </p:stCondLst>
                                  <p:childTnLst>
                                    <p:set>
                                      <p:cBhvr>
                                        <p:cTn id="17" dur="1" fill="hold">
                                          <p:stCondLst>
                                            <p:cond delay="0"/>
                                          </p:stCondLst>
                                        </p:cTn>
                                        <p:tgtEl>
                                          <p:spTgt spid="216073"/>
                                        </p:tgtEl>
                                        <p:attrNameLst>
                                          <p:attrName>style.visibility</p:attrName>
                                        </p:attrNameLst>
                                      </p:cBhvr>
                                      <p:to>
                                        <p:strVal val="visible"/>
                                      </p:to>
                                    </p:set>
                                    <p:anim calcmode="lin" valueType="num">
                                      <p:cBhvr>
                                        <p:cTn id="18" dur="500" fill="hold"/>
                                        <p:tgtEl>
                                          <p:spTgt spid="216073"/>
                                        </p:tgtEl>
                                        <p:attrNameLst>
                                          <p:attrName>ppt_w</p:attrName>
                                        </p:attrNameLst>
                                      </p:cBhvr>
                                      <p:tavLst>
                                        <p:tav tm="0">
                                          <p:val>
                                            <p:fltVal val="0.000000"/>
                                          </p:val>
                                        </p:tav>
                                        <p:tav tm="100000">
                                          <p:val>
                                            <p:strVal val="#ppt_w"/>
                                          </p:val>
                                        </p:tav>
                                      </p:tavLst>
                                    </p:anim>
                                    <p:anim calcmode="lin" valueType="num">
                                      <p:cBhvr>
                                        <p:cTn id="19" dur="500" fill="hold"/>
                                        <p:tgtEl>
                                          <p:spTgt spid="216073"/>
                                        </p:tgtEl>
                                        <p:attrNameLst>
                                          <p:attrName>ppt_h</p:attrName>
                                        </p:attrNameLst>
                                      </p:cBhvr>
                                      <p:tavLst>
                                        <p:tav tm="0">
                                          <p:val>
                                            <p:strVal val="#ppt_h"/>
                                          </p:val>
                                        </p:tav>
                                        <p:tav tm="100000">
                                          <p:val>
                                            <p:strVal val="#ppt_h"/>
                                          </p:val>
                                        </p:tav>
                                      </p:tavLst>
                                    </p:anim>
                                  </p:childTnLst>
                                </p:cTn>
                              </p:par>
                              <p:par>
                                <p:cTn id="20" presetID="20" presetClass="entr" presetSubtype="0" fill="hold" grpId="0" nodeType="withEffect">
                                  <p:stCondLst>
                                    <p:cond delay="0"/>
                                  </p:stCondLst>
                                  <p:childTnLst>
                                    <p:set>
                                      <p:cBhvr>
                                        <p:cTn id="21" dur="1" fill="hold">
                                          <p:stCondLst>
                                            <p:cond delay="0"/>
                                          </p:stCondLst>
                                        </p:cTn>
                                        <p:tgtEl>
                                          <p:spTgt spid="216074"/>
                                        </p:tgtEl>
                                        <p:attrNameLst>
                                          <p:attrName>style.visibility</p:attrName>
                                        </p:attrNameLst>
                                      </p:cBhvr>
                                      <p:to>
                                        <p:strVal val="visible"/>
                                      </p:to>
                                    </p:set>
                                    <p:animEffect transition="in" filter="wedge">
                                      <p:cBhvr>
                                        <p:cTn id="22" dur="1000"/>
                                        <p:tgtEl>
                                          <p:spTgt spid="216074"/>
                                        </p:tgtEl>
                                      </p:cBhvr>
                                    </p:animEffect>
                                  </p:childTnLst>
                                </p:cTn>
                              </p:par>
                              <p:par>
                                <p:cTn id="23" presetID="17" presetClass="entr" presetSubtype="10" fill="hold" grpId="0" nodeType="withEffect">
                                  <p:stCondLst>
                                    <p:cond delay="0"/>
                                  </p:stCondLst>
                                  <p:childTnLst>
                                    <p:set>
                                      <p:cBhvr>
                                        <p:cTn id="24" dur="1" fill="hold">
                                          <p:stCondLst>
                                            <p:cond delay="0"/>
                                          </p:stCondLst>
                                        </p:cTn>
                                        <p:tgtEl>
                                          <p:spTgt spid="216075"/>
                                        </p:tgtEl>
                                        <p:attrNameLst>
                                          <p:attrName>style.visibility</p:attrName>
                                        </p:attrNameLst>
                                      </p:cBhvr>
                                      <p:to>
                                        <p:strVal val="visible"/>
                                      </p:to>
                                    </p:set>
                                    <p:anim calcmode="lin" valueType="num">
                                      <p:cBhvr>
                                        <p:cTn id="25" dur="500" fill="hold"/>
                                        <p:tgtEl>
                                          <p:spTgt spid="216075"/>
                                        </p:tgtEl>
                                        <p:attrNameLst>
                                          <p:attrName>ppt_w</p:attrName>
                                        </p:attrNameLst>
                                      </p:cBhvr>
                                      <p:tavLst>
                                        <p:tav tm="0">
                                          <p:val>
                                            <p:fltVal val="0.000000"/>
                                          </p:val>
                                        </p:tav>
                                        <p:tav tm="100000">
                                          <p:val>
                                            <p:strVal val="#ppt_w"/>
                                          </p:val>
                                        </p:tav>
                                      </p:tavLst>
                                    </p:anim>
                                    <p:anim calcmode="lin" valueType="num">
                                      <p:cBhvr>
                                        <p:cTn id="26" dur="500" fill="hold"/>
                                        <p:tgtEl>
                                          <p:spTgt spid="21607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9" grpId="0" animBg="1"/>
      <p:bldP spid="216070" grpId="0" animBg="1"/>
      <p:bldP spid="216072" grpId="0" animBg="1"/>
      <p:bldP spid="216073" grpId="0" animBg="1"/>
      <p:bldP spid="216074" grpId="0" animBg="1"/>
      <p:bldP spid="21607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5170" name="Picture 21"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35171" name="Picture 2" descr="后退">
            <a:hlinkClick r:id="" action="ppaction://hlinkshowjump?jump=previousslide"/>
          </p:cNvPr>
          <p:cNvPicPr>
            <a:picLocks noChangeAspect="1"/>
          </p:cNvPicPr>
          <p:nvPr/>
        </p:nvPicPr>
        <p:blipFill>
          <a:blip r:embed="rId2"/>
          <a:stretch>
            <a:fillRect/>
          </a:stretch>
        </p:blipFill>
        <p:spPr>
          <a:xfrm>
            <a:off x="7086600" y="6337300"/>
            <a:ext cx="1039813" cy="520700"/>
          </a:xfrm>
          <a:prstGeom prst="rect">
            <a:avLst/>
          </a:prstGeom>
          <a:noFill/>
          <a:ln w="9525">
            <a:noFill/>
          </a:ln>
        </p:spPr>
      </p:pic>
      <p:pic>
        <p:nvPicPr>
          <p:cNvPr id="135172" name="Picture 3" descr="上一页">
            <a:hlinkClick r:id="" action="ppaction://hlinkshowjump?jump=previousslide"/>
          </p:cNvPr>
          <p:cNvPicPr>
            <a:picLocks noChangeAspect="1"/>
          </p:cNvPicPr>
          <p:nvPr/>
        </p:nvPicPr>
        <p:blipFill>
          <a:blip r:embed="rId3"/>
          <a:stretch>
            <a:fillRect/>
          </a:stretch>
        </p:blipFill>
        <p:spPr>
          <a:xfrm>
            <a:off x="5105400" y="6337300"/>
            <a:ext cx="1039813" cy="520700"/>
          </a:xfrm>
          <a:prstGeom prst="rect">
            <a:avLst/>
          </a:prstGeom>
          <a:noFill/>
          <a:ln w="9525">
            <a:noFill/>
          </a:ln>
        </p:spPr>
      </p:pic>
      <p:pic>
        <p:nvPicPr>
          <p:cNvPr id="135173" name="Picture 4"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35174" name="Picture 5" descr="下一页">
            <a:hlinkClick r:id="" action="ppaction://hlinkshowjump?jump=nextslide"/>
          </p:cNvPr>
          <p:cNvPicPr>
            <a:picLocks noChangeAspect="1"/>
          </p:cNvPicPr>
          <p:nvPr/>
        </p:nvPicPr>
        <p:blipFill>
          <a:blip r:embed="rId5"/>
          <a:stretch>
            <a:fillRect/>
          </a:stretch>
        </p:blipFill>
        <p:spPr>
          <a:xfrm>
            <a:off x="6096000" y="6337300"/>
            <a:ext cx="1039813" cy="520700"/>
          </a:xfrm>
          <a:prstGeom prst="rect">
            <a:avLst/>
          </a:prstGeom>
          <a:noFill/>
          <a:ln w="9525">
            <a:noFill/>
          </a:ln>
        </p:spPr>
      </p:pic>
      <p:pic>
        <p:nvPicPr>
          <p:cNvPr id="135175" name="Picture 6" descr="主页">
            <a:hlinkClick r:id="" action="ppaction://hlinkshowjump?jump=firstslide"/>
          </p:cNvPr>
          <p:cNvPicPr>
            <a:picLocks noChangeAspect="1"/>
          </p:cNvPicPr>
          <p:nvPr/>
        </p:nvPicPr>
        <p:blipFill>
          <a:blip r:embed="rId6"/>
          <a:stretch>
            <a:fillRect/>
          </a:stretch>
        </p:blipFill>
        <p:spPr>
          <a:xfrm>
            <a:off x="4114800" y="6337300"/>
            <a:ext cx="1041400" cy="520700"/>
          </a:xfrm>
          <a:prstGeom prst="rect">
            <a:avLst/>
          </a:prstGeom>
          <a:noFill/>
          <a:ln w="9525">
            <a:noFill/>
          </a:ln>
        </p:spPr>
      </p:pic>
      <p:sp>
        <p:nvSpPr>
          <p:cNvPr id="135176" name="Text Box 7"/>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35177" name="Text Box 8"/>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35178" name="Text Box 9"/>
          <p:cNvSpPr txBox="1"/>
          <p:nvPr/>
        </p:nvSpPr>
        <p:spPr>
          <a:xfrm>
            <a:off x="3429000" y="609600"/>
            <a:ext cx="184150" cy="579438"/>
          </a:xfrm>
          <a:prstGeom prst="rect">
            <a:avLst/>
          </a:prstGeom>
          <a:noFill/>
          <a:ln w="9525">
            <a:noFill/>
          </a:ln>
        </p:spPr>
        <p:txBody>
          <a:bodyPr wrap="none">
            <a:spAutoFit/>
          </a:bodyPr>
          <a:p>
            <a:pPr eaLnBrk="1" hangingPunct="1"/>
            <a:endParaRPr lang="zh-CN" altLang="en-US" sz="3200" dirty="0">
              <a:solidFill>
                <a:schemeClr val="bg1"/>
              </a:solidFill>
              <a:latin typeface="Times New Roman" panose="02020603050405020304" pitchFamily="18" charset="0"/>
            </a:endParaRPr>
          </a:p>
        </p:txBody>
      </p:sp>
      <p:sp>
        <p:nvSpPr>
          <p:cNvPr id="217098" name="Rectangle 10"/>
          <p:cNvSpPr>
            <a:spLocks noChangeArrowheads="1"/>
          </p:cNvSpPr>
          <p:nvPr/>
        </p:nvSpPr>
        <p:spPr bwMode="auto">
          <a:xfrm>
            <a:off x="838200" y="1981200"/>
            <a:ext cx="8001000" cy="3276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35180" name="Picture 11" descr="目录">
            <a:hlinkClick r:id="" action="ppaction://noaction"/>
          </p:cNvPr>
          <p:cNvPicPr>
            <a:picLocks noChangeAspect="1"/>
          </p:cNvPicPr>
          <p:nvPr/>
        </p:nvPicPr>
        <p:blipFill>
          <a:blip r:embed="rId7"/>
          <a:stretch>
            <a:fillRect/>
          </a:stretch>
        </p:blipFill>
        <p:spPr>
          <a:xfrm>
            <a:off x="3124200" y="6337300"/>
            <a:ext cx="1039813" cy="520700"/>
          </a:xfrm>
          <a:prstGeom prst="rect">
            <a:avLst/>
          </a:prstGeom>
          <a:noFill/>
          <a:ln w="9525">
            <a:noFill/>
          </a:ln>
        </p:spPr>
      </p:pic>
      <p:sp>
        <p:nvSpPr>
          <p:cNvPr id="217100" name="Rectangle 12"/>
          <p:cNvSpPr/>
          <p:nvPr/>
        </p:nvSpPr>
        <p:spPr>
          <a:xfrm>
            <a:off x="1447800" y="2576513"/>
            <a:ext cx="5899150" cy="1554162"/>
          </a:xfrm>
          <a:prstGeom prst="rect">
            <a:avLst/>
          </a:prstGeom>
          <a:noFill/>
          <a:ln w="9525">
            <a:noFill/>
          </a:ln>
        </p:spPr>
        <p:txBody>
          <a:bodyPr anchor="ctr">
            <a:spAutoFit/>
          </a:bodyPr>
          <a:p>
            <a:pPr eaLnBrk="1" hangingPunct="1"/>
            <a:r>
              <a:rPr lang="zh-CN" altLang="en-US" sz="3200" b="1" dirty="0">
                <a:latin typeface="Verdana" panose="020B0604030504040204" pitchFamily="34" charset="0"/>
                <a:ea typeface="楷体_GB2312" pitchFamily="49" charset="-122"/>
              </a:rPr>
              <a:t>所谓偏心零件是指在同零件上两个或两个以上的外圆且外圆与内孔的中心轴线成平行但重合。</a:t>
            </a:r>
            <a:endParaRPr lang="zh-CN" altLang="en-US" sz="3200" b="1" dirty="0">
              <a:latin typeface="Verdana" panose="020B0604030504040204" pitchFamily="34" charset="0"/>
              <a:ea typeface="楷体_GB2312" pitchFamily="49" charset="-122"/>
            </a:endParaRPr>
          </a:p>
        </p:txBody>
      </p:sp>
      <p:sp>
        <p:nvSpPr>
          <p:cNvPr id="217101" name="Rectangle 13"/>
          <p:cNvSpPr/>
          <p:nvPr/>
        </p:nvSpPr>
        <p:spPr>
          <a:xfrm>
            <a:off x="3352800" y="1295400"/>
            <a:ext cx="1636713" cy="914400"/>
          </a:xfrm>
          <a:prstGeom prst="rect">
            <a:avLst/>
          </a:prstGeom>
          <a:noFill/>
          <a:ln w="9525">
            <a:noFill/>
          </a:ln>
        </p:spPr>
        <p:txBody>
          <a:bodyPr wrap="none" anchor="ctr">
            <a:spAutoFit/>
          </a:bodyPr>
          <a:p>
            <a:pPr eaLnBrk="1" hangingPunct="1"/>
            <a:r>
              <a:rPr lang="zh-CN" altLang="en-US" sz="5400" dirty="0">
                <a:latin typeface="Verdana" panose="020B0604030504040204" pitchFamily="34" charset="0"/>
                <a:ea typeface="楷体_GB2312" pitchFamily="49" charset="-122"/>
              </a:rPr>
              <a:t>定义</a:t>
            </a:r>
            <a:r>
              <a:rPr lang="zh-CN" altLang="en-US" dirty="0">
                <a:latin typeface="Verdana" panose="020B0604030504040204" pitchFamily="34" charset="0"/>
              </a:rPr>
              <a:t> </a:t>
            </a:r>
            <a:endParaRPr lang="zh-CN" altLang="en-US" dirty="0">
              <a:latin typeface="Verdana" panose="020B0604030504040204" pitchFamily="34" charset="0"/>
            </a:endParaRPr>
          </a:p>
        </p:txBody>
      </p:sp>
      <p:pic>
        <p:nvPicPr>
          <p:cNvPr id="135183" name="Picture 14"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5184" name="Picture 15"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5185" name="Picture 16" descr="目录">
            <a:hlinkClick r:id="" action="ppaction://noaction"/>
          </p:cNvPr>
          <p:cNvPicPr>
            <a:picLocks noChangeAspect="1"/>
          </p:cNvPicPr>
          <p:nvPr/>
        </p:nvPicPr>
        <p:blipFill>
          <a:blip r:embed="rId7"/>
          <a:stretch>
            <a:fillRect/>
          </a:stretch>
        </p:blipFill>
        <p:spPr>
          <a:xfrm>
            <a:off x="3603625" y="6364288"/>
            <a:ext cx="1039813" cy="520700"/>
          </a:xfrm>
          <a:prstGeom prst="rect">
            <a:avLst/>
          </a:prstGeom>
          <a:noFill/>
          <a:ln w="9525">
            <a:noFill/>
          </a:ln>
        </p:spPr>
      </p:pic>
      <p:pic>
        <p:nvPicPr>
          <p:cNvPr id="135186" name="Picture 17"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35187" name="Picture 18"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35188" name="Picture 19"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35189" name="Picture 20"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sp>
        <p:nvSpPr>
          <p:cNvPr id="135190" name="Rectangle 38"/>
          <p:cNvSpPr/>
          <p:nvPr/>
        </p:nvSpPr>
        <p:spPr>
          <a:xfrm>
            <a:off x="3679825" y="3246438"/>
            <a:ext cx="1784350" cy="366712"/>
          </a:xfrm>
          <a:prstGeom prst="rect">
            <a:avLst/>
          </a:prstGeom>
          <a:noFill/>
          <a:ln w="9525">
            <a:noFill/>
          </a:ln>
        </p:spPr>
        <p:txBody>
          <a:bodyPr wrap="none">
            <a:spAutoFit/>
          </a:bodyPr>
          <a:p>
            <a:r>
              <a:rPr lang="zh-CN" altLang="en-US" dirty="0">
                <a:latin typeface="Arial" panose="020B0604020202020204" pitchFamily="34" charset="0"/>
              </a:rPr>
              <a:t>偏心工件的车削</a:t>
            </a:r>
            <a:endParaRPr lang="zh-CN" altLang="en-US" dirty="0">
              <a:latin typeface="Arial" panose="020B0604020202020204" pitchFamily="34" charset="0"/>
            </a:endParaRPr>
          </a:p>
        </p:txBody>
      </p:sp>
      <p:sp>
        <p:nvSpPr>
          <p:cNvPr id="135191" name="Rectangle 39"/>
          <p:cNvSpPr/>
          <p:nvPr/>
        </p:nvSpPr>
        <p:spPr>
          <a:xfrm>
            <a:off x="228600" y="152400"/>
            <a:ext cx="3200400" cy="579438"/>
          </a:xfrm>
          <a:prstGeom prst="rect">
            <a:avLst/>
          </a:prstGeom>
          <a:noFill/>
          <a:ln w="9525">
            <a:noFill/>
          </a:ln>
        </p:spPr>
        <p:txBody>
          <a:bodyPr>
            <a:spAutoFit/>
          </a:bodyPr>
          <a:p>
            <a:r>
              <a:rPr lang="zh-CN" altLang="en-US" sz="3200" dirty="0">
                <a:latin typeface="Arial" panose="020B0604020202020204" pitchFamily="34" charset="0"/>
                <a:ea typeface="黑体" panose="02010609060101010101" pitchFamily="2" charset="-122"/>
              </a:rPr>
              <a:t>偏心工件的车削</a:t>
            </a:r>
            <a:endParaRPr lang="zh-CN" altLang="en-US" sz="3200" dirty="0">
              <a:latin typeface="Arial" panose="020B0604020202020204" pitchFamily="34" charset="0"/>
              <a:ea typeface="黑体" panose="02010609060101010101" pitchFamily="2" charset="-122"/>
            </a:endParaRPr>
          </a:p>
        </p:txBody>
      </p:sp>
      <p:pic>
        <p:nvPicPr>
          <p:cNvPr id="4" name="内容占位符 3" descr="图片1"/>
          <p:cNvPicPr>
            <a:picLocks noChangeAspect="1"/>
          </p:cNvPicPr>
          <p:nvPr>
            <p:ph idx="1"/>
          </p:nvPr>
        </p:nvPicPr>
        <p:blipFill>
          <a:blip r:embed="rId9"/>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17101">
                                            <p:txEl>
                                              <p:charRg st="0" end="4"/>
                                            </p:txEl>
                                          </p:spTgt>
                                        </p:tgtEl>
                                        <p:attrNameLst>
                                          <p:attrName>style.visibility</p:attrName>
                                        </p:attrNameLst>
                                      </p:cBhvr>
                                      <p:to>
                                        <p:strVal val="visible"/>
                                      </p:to>
                                    </p:set>
                                    <p:animEffect transition="in" filter="diamond(in)">
                                      <p:cBhvr>
                                        <p:cTn id="7" dur="500"/>
                                        <p:tgtEl>
                                          <p:spTgt spid="217101">
                                            <p:txEl>
                                              <p:charRg st="0" end="4"/>
                                            </p:txEl>
                                          </p:spTgt>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17100"/>
                                        </p:tgtEl>
                                        <p:attrNameLst>
                                          <p:attrName>style.visibility</p:attrName>
                                        </p:attrNameLst>
                                      </p:cBhvr>
                                      <p:to>
                                        <p:strVal val="visible"/>
                                      </p:to>
                                    </p:set>
                                    <p:anim calcmode="lin" valueType="num">
                                      <p:cBhvr additive="base">
                                        <p:cTn id="11" dur="500" fill="hold"/>
                                        <p:tgtEl>
                                          <p:spTgt spid="217100"/>
                                        </p:tgtEl>
                                        <p:attrNameLst>
                                          <p:attrName>ppt_x</p:attrName>
                                        </p:attrNameLst>
                                      </p:cBhvr>
                                      <p:tavLst>
                                        <p:tav tm="0">
                                          <p:val>
                                            <p:strVal val="#ppt_x"/>
                                          </p:val>
                                        </p:tav>
                                        <p:tav tm="100000">
                                          <p:val>
                                            <p:strVal val="#ppt_x"/>
                                          </p:val>
                                        </p:tav>
                                      </p:tavLst>
                                    </p:anim>
                                    <p:anim calcmode="lin" valueType="num">
                                      <p:cBhvr additive="base">
                                        <p:cTn id="12" dur="500" fill="hold"/>
                                        <p:tgtEl>
                                          <p:spTgt spid="217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0"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6195" name="Picture 2" descr="后退">
            <a:hlinkClick r:id="" action="ppaction://hlinkshowjump?jump=previousslide"/>
          </p:cNvPr>
          <p:cNvPicPr>
            <a:picLocks noChangeAspect="1"/>
          </p:cNvPicPr>
          <p:nvPr/>
        </p:nvPicPr>
        <p:blipFill>
          <a:blip r:embed="rId1"/>
          <a:stretch>
            <a:fillRect/>
          </a:stretch>
        </p:blipFill>
        <p:spPr>
          <a:xfrm>
            <a:off x="7086600" y="6337300"/>
            <a:ext cx="1039813" cy="520700"/>
          </a:xfrm>
          <a:prstGeom prst="rect">
            <a:avLst/>
          </a:prstGeom>
          <a:noFill/>
          <a:ln w="9525">
            <a:noFill/>
          </a:ln>
        </p:spPr>
      </p:pic>
      <p:pic>
        <p:nvPicPr>
          <p:cNvPr id="136196" name="Picture 3" descr="目录">
            <a:hlinkClick r:id="" action="ppaction://noaction"/>
          </p:cNvPr>
          <p:cNvPicPr>
            <a:picLocks noChangeAspect="1"/>
          </p:cNvPicPr>
          <p:nvPr/>
        </p:nvPicPr>
        <p:blipFill>
          <a:blip r:embed="rId2"/>
          <a:stretch>
            <a:fillRect/>
          </a:stretch>
        </p:blipFill>
        <p:spPr>
          <a:xfrm>
            <a:off x="2819400" y="6337300"/>
            <a:ext cx="1039813" cy="520700"/>
          </a:xfrm>
          <a:prstGeom prst="rect">
            <a:avLst/>
          </a:prstGeom>
          <a:noFill/>
          <a:ln w="9525">
            <a:noFill/>
          </a:ln>
        </p:spPr>
      </p:pic>
      <p:pic>
        <p:nvPicPr>
          <p:cNvPr id="136197" name="Picture 4" descr="上一页">
            <a:hlinkClick r:id="" action="ppaction://hlinkshowjump?jump=previousslide"/>
          </p:cNvPr>
          <p:cNvPicPr>
            <a:picLocks noChangeAspect="1"/>
          </p:cNvPicPr>
          <p:nvPr/>
        </p:nvPicPr>
        <p:blipFill>
          <a:blip r:embed="rId3"/>
          <a:stretch>
            <a:fillRect/>
          </a:stretch>
        </p:blipFill>
        <p:spPr>
          <a:xfrm>
            <a:off x="6019800" y="6337300"/>
            <a:ext cx="1039813" cy="520700"/>
          </a:xfrm>
          <a:prstGeom prst="rect">
            <a:avLst/>
          </a:prstGeom>
          <a:noFill/>
          <a:ln w="9525">
            <a:noFill/>
          </a:ln>
        </p:spPr>
      </p:pic>
      <p:pic>
        <p:nvPicPr>
          <p:cNvPr id="136198" name="Picture 5" descr="退出">
            <a:hlinkClick r:id="" action="ppaction://hlinkshowjump?jump=endshow"/>
          </p:cNvPr>
          <p:cNvPicPr>
            <a:picLocks noChangeAspect="1"/>
          </p:cNvPicPr>
          <p:nvPr/>
        </p:nvPicPr>
        <p:blipFill>
          <a:blip r:embed="rId4"/>
          <a:stretch>
            <a:fillRect/>
          </a:stretch>
        </p:blipFill>
        <p:spPr>
          <a:xfrm>
            <a:off x="8104188" y="6337300"/>
            <a:ext cx="1039812" cy="520700"/>
          </a:xfrm>
          <a:prstGeom prst="rect">
            <a:avLst/>
          </a:prstGeom>
          <a:noFill/>
          <a:ln w="9525">
            <a:noFill/>
          </a:ln>
        </p:spPr>
      </p:pic>
      <p:pic>
        <p:nvPicPr>
          <p:cNvPr id="136199" name="Picture 6" descr="下一页">
            <a:hlinkClick r:id="" action="ppaction://hlinkshowjump?jump=nextslide"/>
          </p:cNvPr>
          <p:cNvPicPr>
            <a:picLocks noChangeAspect="1"/>
          </p:cNvPicPr>
          <p:nvPr/>
        </p:nvPicPr>
        <p:blipFill>
          <a:blip r:embed="rId5"/>
          <a:stretch>
            <a:fillRect/>
          </a:stretch>
        </p:blipFill>
        <p:spPr>
          <a:xfrm>
            <a:off x="3886200" y="6337300"/>
            <a:ext cx="1039813" cy="520700"/>
          </a:xfrm>
          <a:prstGeom prst="rect">
            <a:avLst/>
          </a:prstGeom>
          <a:noFill/>
          <a:ln w="9525">
            <a:noFill/>
          </a:ln>
        </p:spPr>
      </p:pic>
      <p:pic>
        <p:nvPicPr>
          <p:cNvPr id="136200" name="Picture 7" descr="主页">
            <a:hlinkClick r:id="" action="ppaction://hlinkshowjump?jump=firstslide"/>
          </p:cNvPr>
          <p:cNvPicPr>
            <a:picLocks noChangeAspect="1"/>
          </p:cNvPicPr>
          <p:nvPr/>
        </p:nvPicPr>
        <p:blipFill>
          <a:blip r:embed="rId6"/>
          <a:stretch>
            <a:fillRect/>
          </a:stretch>
        </p:blipFill>
        <p:spPr>
          <a:xfrm>
            <a:off x="4953000" y="6337300"/>
            <a:ext cx="1041400" cy="520700"/>
          </a:xfrm>
          <a:prstGeom prst="rect">
            <a:avLst/>
          </a:prstGeom>
          <a:noFill/>
          <a:ln w="9525">
            <a:noFill/>
          </a:ln>
        </p:spPr>
      </p:pic>
      <p:sp>
        <p:nvSpPr>
          <p:cNvPr id="136201" name="Text Box 9"/>
          <p:cNvSpPr txBox="1"/>
          <p:nvPr/>
        </p:nvSpPr>
        <p:spPr>
          <a:xfrm>
            <a:off x="152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18122" name="Rectangle 10"/>
          <p:cNvSpPr>
            <a:spLocks noChangeArrowheads="1"/>
          </p:cNvSpPr>
          <p:nvPr/>
        </p:nvSpPr>
        <p:spPr bwMode="auto">
          <a:xfrm>
            <a:off x="1905000" y="3124200"/>
            <a:ext cx="1828800" cy="22098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218123" name="Rectangle 11"/>
          <p:cNvSpPr/>
          <p:nvPr/>
        </p:nvSpPr>
        <p:spPr>
          <a:xfrm>
            <a:off x="533400" y="1600200"/>
            <a:ext cx="6477000" cy="701675"/>
          </a:xfrm>
          <a:prstGeom prst="rect">
            <a:avLst/>
          </a:prstGeom>
          <a:noFill/>
          <a:ln w="9525">
            <a:noFill/>
          </a:ln>
        </p:spPr>
        <p:txBody>
          <a:bodyPr>
            <a:spAutoFit/>
          </a:bodyPr>
          <a:p>
            <a:pPr marL="457200" indent="-457200" eaLnBrk="1" hangingPunct="1"/>
            <a:r>
              <a:rPr lang="zh-CN" altLang="en-US" sz="4000" dirty="0">
                <a:latin typeface="Verdana" panose="020B0604030504040204" pitchFamily="34" charset="0"/>
                <a:ea typeface="楷体_GB2312" pitchFamily="49" charset="-122"/>
              </a:rPr>
              <a:t>偏心工件的车削方法</a:t>
            </a:r>
            <a:r>
              <a:rPr lang="zh-CN" altLang="en-US" sz="4000" dirty="0">
                <a:latin typeface="Verdana" panose="020B0604030504040204" pitchFamily="34" charset="0"/>
              </a:rPr>
              <a:t> </a:t>
            </a:r>
            <a:endParaRPr lang="en-US" altLang="zh-CN" sz="4000" dirty="0">
              <a:latin typeface="Verdana" panose="020B0604030504040204" pitchFamily="34" charset="0"/>
            </a:endParaRPr>
          </a:p>
        </p:txBody>
      </p:sp>
      <p:sp>
        <p:nvSpPr>
          <p:cNvPr id="136205" name="Text Box 14"/>
          <p:cNvSpPr txBox="1"/>
          <p:nvPr/>
        </p:nvSpPr>
        <p:spPr>
          <a:xfrm>
            <a:off x="381000" y="3429000"/>
            <a:ext cx="2603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136206" name="Text Box 15"/>
          <p:cNvSpPr txBox="1"/>
          <p:nvPr/>
        </p:nvSpPr>
        <p:spPr>
          <a:xfrm>
            <a:off x="4343400" y="3124200"/>
            <a:ext cx="2603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18128" name="Rectangle 16"/>
          <p:cNvSpPr/>
          <p:nvPr/>
        </p:nvSpPr>
        <p:spPr>
          <a:xfrm>
            <a:off x="1447800" y="2695575"/>
            <a:ext cx="5638800" cy="2838450"/>
          </a:xfrm>
          <a:prstGeom prst="rect">
            <a:avLst/>
          </a:prstGeom>
          <a:noFill/>
          <a:ln w="9525">
            <a:noFill/>
          </a:ln>
        </p:spPr>
        <p:txBody>
          <a:bodyPr anchor="ctr">
            <a:spAutoFit/>
          </a:bodyPr>
          <a:p>
            <a:pPr marL="457200" indent="-457200" defTabSz="914400" eaLnBrk="1" hangingPunct="1">
              <a:tabLst>
                <a:tab pos="762000" algn="l"/>
              </a:tabLst>
            </a:pPr>
            <a:r>
              <a:rPr lang="zh-CN" altLang="en-US" sz="3600" dirty="0">
                <a:latin typeface="楷体_GB2312" pitchFamily="49" charset="-122"/>
                <a:ea typeface="楷体_GB2312" pitchFamily="49" charset="-122"/>
              </a:rPr>
              <a:t>（</a:t>
            </a:r>
            <a:r>
              <a:rPr lang="en-US" altLang="zh-CN" sz="3600" dirty="0">
                <a:latin typeface="楷体_GB2312" pitchFamily="49" charset="-122"/>
                <a:ea typeface="楷体_GB2312" pitchFamily="49" charset="-122"/>
              </a:rPr>
              <a:t>1</a:t>
            </a:r>
            <a:r>
              <a:rPr lang="zh-CN" altLang="en-US" sz="3600" dirty="0">
                <a:latin typeface="楷体_GB2312" pitchFamily="49" charset="-122"/>
                <a:ea typeface="楷体_GB2312" pitchFamily="49" charset="-122"/>
              </a:rPr>
              <a:t>）四爪卡盘车偏心工件</a:t>
            </a:r>
            <a:endParaRPr lang="zh-CN" altLang="en-US" sz="3600" dirty="0">
              <a:latin typeface="楷体_GB2312" pitchFamily="49" charset="-122"/>
              <a:ea typeface="楷体_GB2312" pitchFamily="49" charset="-122"/>
            </a:endParaRPr>
          </a:p>
          <a:p>
            <a:pPr marL="457200" indent="-457200" defTabSz="914400" eaLnBrk="1" hangingPunct="1">
              <a:tabLst>
                <a:tab pos="762000" algn="l"/>
              </a:tabLst>
            </a:pPr>
            <a:r>
              <a:rPr lang="zh-CN" altLang="en-US" sz="3600" dirty="0">
                <a:latin typeface="楷体_GB2312" pitchFamily="49" charset="-122"/>
                <a:ea typeface="楷体_GB2312" pitchFamily="49" charset="-122"/>
              </a:rPr>
              <a:t>（</a:t>
            </a:r>
            <a:r>
              <a:rPr lang="en-US" altLang="zh-CN" sz="3600" dirty="0">
                <a:latin typeface="楷体_GB2312" pitchFamily="49" charset="-122"/>
                <a:ea typeface="楷体_GB2312" pitchFamily="49" charset="-122"/>
              </a:rPr>
              <a:t>2</a:t>
            </a:r>
            <a:r>
              <a:rPr lang="zh-CN" altLang="en-US" sz="3600" dirty="0">
                <a:latin typeface="楷体_GB2312" pitchFamily="49" charset="-122"/>
                <a:ea typeface="楷体_GB2312" pitchFamily="49" charset="-122"/>
              </a:rPr>
              <a:t>）三爪卡盘车偏心工件</a:t>
            </a:r>
            <a:endParaRPr lang="zh-CN" altLang="en-US" sz="3600" dirty="0">
              <a:latin typeface="楷体_GB2312" pitchFamily="49" charset="-122"/>
              <a:ea typeface="楷体_GB2312" pitchFamily="49" charset="-122"/>
            </a:endParaRPr>
          </a:p>
          <a:p>
            <a:pPr marL="457200" indent="-457200" defTabSz="914400" eaLnBrk="1" hangingPunct="1">
              <a:tabLst>
                <a:tab pos="762000" algn="l"/>
              </a:tabLst>
            </a:pPr>
            <a:r>
              <a:rPr lang="zh-CN" altLang="en-US" sz="3600" dirty="0">
                <a:latin typeface="楷体_GB2312" pitchFamily="49" charset="-122"/>
                <a:ea typeface="楷体_GB2312" pitchFamily="49" charset="-122"/>
              </a:rPr>
              <a:t>（</a:t>
            </a:r>
            <a:r>
              <a:rPr lang="en-US" altLang="zh-CN" sz="3600" dirty="0">
                <a:latin typeface="楷体_GB2312" pitchFamily="49" charset="-122"/>
                <a:ea typeface="楷体_GB2312" pitchFamily="49" charset="-122"/>
              </a:rPr>
              <a:t>3</a:t>
            </a:r>
            <a:r>
              <a:rPr lang="zh-CN" altLang="en-US" sz="3600" dirty="0">
                <a:latin typeface="楷体_GB2312" pitchFamily="49" charset="-122"/>
                <a:ea typeface="楷体_GB2312" pitchFamily="49" charset="-122"/>
              </a:rPr>
              <a:t>）两顶尖间偏心工件</a:t>
            </a:r>
            <a:endParaRPr lang="zh-CN" altLang="en-US" sz="3600" dirty="0">
              <a:latin typeface="楷体_GB2312" pitchFamily="49" charset="-122"/>
              <a:ea typeface="楷体_GB2312" pitchFamily="49" charset="-122"/>
            </a:endParaRPr>
          </a:p>
          <a:p>
            <a:pPr marL="457200" indent="-457200" defTabSz="914400" eaLnBrk="1" hangingPunct="1">
              <a:tabLst>
                <a:tab pos="762000" algn="l"/>
              </a:tabLst>
            </a:pPr>
            <a:r>
              <a:rPr lang="zh-CN" altLang="en-US" sz="3600" dirty="0">
                <a:latin typeface="楷体_GB2312" pitchFamily="49" charset="-122"/>
                <a:ea typeface="楷体_GB2312" pitchFamily="49" charset="-122"/>
              </a:rPr>
              <a:t>（</a:t>
            </a:r>
            <a:r>
              <a:rPr lang="en-US" altLang="zh-CN" sz="3600" dirty="0">
                <a:latin typeface="楷体_GB2312" pitchFamily="49" charset="-122"/>
                <a:ea typeface="楷体_GB2312" pitchFamily="49" charset="-122"/>
              </a:rPr>
              <a:t>4</a:t>
            </a:r>
            <a:r>
              <a:rPr lang="zh-CN" altLang="en-US" sz="3600" dirty="0">
                <a:latin typeface="楷体_GB2312" pitchFamily="49" charset="-122"/>
                <a:ea typeface="楷体_GB2312" pitchFamily="49" charset="-122"/>
              </a:rPr>
              <a:t>）偏心卡盘偏心工件</a:t>
            </a:r>
            <a:endParaRPr lang="zh-CN" altLang="en-US" sz="3600" dirty="0">
              <a:latin typeface="楷体_GB2312" pitchFamily="49" charset="-122"/>
              <a:ea typeface="楷体_GB2312" pitchFamily="49" charset="-122"/>
            </a:endParaRPr>
          </a:p>
          <a:p>
            <a:pPr marL="457200" indent="-457200" defTabSz="914400" eaLnBrk="1" hangingPunct="1">
              <a:tabLst>
                <a:tab pos="762000" algn="l"/>
              </a:tabLst>
            </a:pPr>
            <a:r>
              <a:rPr lang="zh-CN" altLang="en-US" sz="3600" dirty="0">
                <a:latin typeface="楷体_GB2312" pitchFamily="49" charset="-122"/>
                <a:ea typeface="楷体_GB2312" pitchFamily="49" charset="-122"/>
              </a:rPr>
              <a:t>（</a:t>
            </a:r>
            <a:r>
              <a:rPr lang="en-US" altLang="zh-CN" sz="3600" dirty="0">
                <a:latin typeface="楷体_GB2312" pitchFamily="49" charset="-122"/>
                <a:ea typeface="楷体_GB2312" pitchFamily="49" charset="-122"/>
              </a:rPr>
              <a:t>5</a:t>
            </a:r>
            <a:r>
              <a:rPr lang="zh-CN" altLang="en-US" sz="3600" dirty="0">
                <a:latin typeface="楷体_GB2312" pitchFamily="49" charset="-122"/>
                <a:ea typeface="楷体_GB2312" pitchFamily="49" charset="-122"/>
              </a:rPr>
              <a:t>）专用偏心夹具偏心件</a:t>
            </a:r>
            <a:r>
              <a:rPr lang="zh-CN" altLang="en-US" sz="3600" dirty="0">
                <a:latin typeface="Verdana" panose="020B0604030504040204" pitchFamily="34" charset="0"/>
              </a:rPr>
              <a:t> </a:t>
            </a:r>
            <a:endParaRPr lang="zh-CN" altLang="en-US" sz="3600" dirty="0">
              <a:latin typeface="Verdana" panose="020B0604030504040204" pitchFamily="34" charset="0"/>
            </a:endParaRPr>
          </a:p>
        </p:txBody>
      </p:sp>
      <p:pic>
        <p:nvPicPr>
          <p:cNvPr id="136208" name="Picture 17" descr="下边框"/>
          <p:cNvPicPr>
            <a:picLocks noChangeAspect="1"/>
          </p:cNvPicPr>
          <p:nvPr/>
        </p:nvPicPr>
        <p:blipFill>
          <a:blip r:embed="rId7">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6209" name="Picture 18" descr="后退">
            <a:hlinkClick r:id="" action="ppaction://hlinkshowjump?jump=previousslide"/>
          </p:cNvPr>
          <p:cNvPicPr>
            <a:picLocks noChangeAspect="1"/>
          </p:cNvPicPr>
          <p:nvPr/>
        </p:nvPicPr>
        <p:blipFill>
          <a:blip r:embed="rId1"/>
          <a:stretch>
            <a:fillRect/>
          </a:stretch>
        </p:blipFill>
        <p:spPr>
          <a:xfrm>
            <a:off x="6916738" y="6364288"/>
            <a:ext cx="1039812" cy="520700"/>
          </a:xfrm>
          <a:prstGeom prst="rect">
            <a:avLst/>
          </a:prstGeom>
          <a:noFill/>
          <a:ln w="9525">
            <a:noFill/>
          </a:ln>
        </p:spPr>
      </p:pic>
      <p:pic>
        <p:nvPicPr>
          <p:cNvPr id="136210" name="Picture 19" descr="目录">
            <a:hlinkClick r:id="" action="ppaction://noaction"/>
          </p:cNvPr>
          <p:cNvPicPr>
            <a:picLocks noChangeAspect="1"/>
          </p:cNvPicPr>
          <p:nvPr/>
        </p:nvPicPr>
        <p:blipFill>
          <a:blip r:embed="rId2"/>
          <a:stretch>
            <a:fillRect/>
          </a:stretch>
        </p:blipFill>
        <p:spPr>
          <a:xfrm>
            <a:off x="3603625" y="6364288"/>
            <a:ext cx="1039813" cy="520700"/>
          </a:xfrm>
          <a:prstGeom prst="rect">
            <a:avLst/>
          </a:prstGeom>
          <a:noFill/>
          <a:ln w="9525">
            <a:noFill/>
          </a:ln>
        </p:spPr>
      </p:pic>
      <p:pic>
        <p:nvPicPr>
          <p:cNvPr id="136211" name="Picture 20"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36212" name="Picture 21"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36213" name="Picture 22"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36214" name="Picture 23"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sp>
        <p:nvSpPr>
          <p:cNvPr id="136215" name="Rectangle 25"/>
          <p:cNvSpPr/>
          <p:nvPr/>
        </p:nvSpPr>
        <p:spPr>
          <a:xfrm>
            <a:off x="152400" y="152400"/>
            <a:ext cx="3124200" cy="579438"/>
          </a:xfrm>
          <a:prstGeom prst="rect">
            <a:avLst/>
          </a:prstGeom>
          <a:noFill/>
          <a:ln w="9525">
            <a:noFill/>
          </a:ln>
        </p:spPr>
        <p:txBody>
          <a:bodyPr>
            <a:spAutoFit/>
          </a:bodyPr>
          <a:p>
            <a:r>
              <a:rPr lang="zh-CN" altLang="en-US" sz="3200" b="1" dirty="0">
                <a:latin typeface="Arial" panose="020B0604020202020204" pitchFamily="34" charset="0"/>
              </a:rPr>
              <a:t>偏心工件的车削</a:t>
            </a:r>
            <a:endParaRPr lang="zh-CN" altLang="en-US" sz="3200" b="1" dirty="0">
              <a:latin typeface="Arial" panose="020B0604020202020204" pitchFamily="34" charset="0"/>
            </a:endParaRPr>
          </a:p>
        </p:txBody>
      </p:sp>
      <p:sp>
        <p:nvSpPr>
          <p:cNvPr id="2" name="内容占位符 1"/>
          <p:cNvSpPr/>
          <p:nvPr>
            <p:ph idx="1"/>
          </p:nvPr>
        </p:nvSpPr>
        <p:spPr/>
        <p:txBody>
          <a:bodyPr/>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218123"/>
                                        </p:tgtEl>
                                        <p:attrNameLst>
                                          <p:attrName>style.visibility</p:attrName>
                                        </p:attrNameLst>
                                      </p:cBhvr>
                                      <p:to>
                                        <p:strVal val="visible"/>
                                      </p:to>
                                    </p:set>
                                    <p:animEffect transition="in" filter="plus(in)">
                                      <p:cBhvr>
                                        <p:cTn id="7" dur="500"/>
                                        <p:tgtEl>
                                          <p:spTgt spid="21812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18128">
                                            <p:txEl>
                                              <p:charRg st="0" end="13"/>
                                            </p:txEl>
                                          </p:spTgt>
                                        </p:tgtEl>
                                        <p:attrNameLst>
                                          <p:attrName>style.visibility</p:attrName>
                                        </p:attrNameLst>
                                      </p:cBhvr>
                                      <p:to>
                                        <p:strVal val="visible"/>
                                      </p:to>
                                    </p:set>
                                    <p:animEffect transition="in" filter="blinds(horizontal)">
                                      <p:cBhvr>
                                        <p:cTn id="11" dur="500"/>
                                        <p:tgtEl>
                                          <p:spTgt spid="218128">
                                            <p:txEl>
                                              <p:charRg st="0" end="13"/>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218128">
                                            <p:txEl>
                                              <p:charRg st="13" end="26"/>
                                            </p:txEl>
                                          </p:spTgt>
                                        </p:tgtEl>
                                        <p:attrNameLst>
                                          <p:attrName>style.visibility</p:attrName>
                                        </p:attrNameLst>
                                      </p:cBhvr>
                                      <p:to>
                                        <p:strVal val="visible"/>
                                      </p:to>
                                    </p:set>
                                    <p:animEffect transition="in" filter="blinds(horizontal)">
                                      <p:cBhvr>
                                        <p:cTn id="15" dur="500"/>
                                        <p:tgtEl>
                                          <p:spTgt spid="218128">
                                            <p:txEl>
                                              <p:charRg st="13" end="26"/>
                                            </p:txEl>
                                          </p:spTgt>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218128">
                                            <p:txEl>
                                              <p:charRg st="26" end="38"/>
                                            </p:txEl>
                                          </p:spTgt>
                                        </p:tgtEl>
                                        <p:attrNameLst>
                                          <p:attrName>style.visibility</p:attrName>
                                        </p:attrNameLst>
                                      </p:cBhvr>
                                      <p:to>
                                        <p:strVal val="visible"/>
                                      </p:to>
                                    </p:set>
                                    <p:animEffect transition="in" filter="blinds(horizontal)">
                                      <p:cBhvr>
                                        <p:cTn id="19" dur="500"/>
                                        <p:tgtEl>
                                          <p:spTgt spid="218128">
                                            <p:txEl>
                                              <p:charRg st="26" end="38"/>
                                            </p:txEl>
                                          </p:spTgt>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218128">
                                            <p:txEl>
                                              <p:charRg st="38" end="50"/>
                                            </p:txEl>
                                          </p:spTgt>
                                        </p:tgtEl>
                                        <p:attrNameLst>
                                          <p:attrName>style.visibility</p:attrName>
                                        </p:attrNameLst>
                                      </p:cBhvr>
                                      <p:to>
                                        <p:strVal val="visible"/>
                                      </p:to>
                                    </p:set>
                                    <p:animEffect transition="in" filter="blinds(horizontal)">
                                      <p:cBhvr>
                                        <p:cTn id="23" dur="500"/>
                                        <p:tgtEl>
                                          <p:spTgt spid="218128">
                                            <p:txEl>
                                              <p:charRg st="38" end="50"/>
                                            </p:txEl>
                                          </p:spTgt>
                                        </p:tgtEl>
                                      </p:cBhvr>
                                    </p:animEffect>
                                  </p:childTnLst>
                                </p:cTn>
                              </p:par>
                            </p:childTnLst>
                          </p:cTn>
                        </p:par>
                        <p:par>
                          <p:cTn id="24" fill="hold">
                            <p:stCondLst>
                              <p:cond delay="2500"/>
                            </p:stCondLst>
                            <p:childTnLst>
                              <p:par>
                                <p:cTn id="25" presetID="3" presetClass="entr" presetSubtype="10" fill="hold" nodeType="afterEffect">
                                  <p:stCondLst>
                                    <p:cond delay="0"/>
                                  </p:stCondLst>
                                  <p:childTnLst>
                                    <p:set>
                                      <p:cBhvr>
                                        <p:cTn id="26" dur="1" fill="hold">
                                          <p:stCondLst>
                                            <p:cond delay="0"/>
                                          </p:stCondLst>
                                        </p:cTn>
                                        <p:tgtEl>
                                          <p:spTgt spid="218128">
                                            <p:txEl>
                                              <p:charRg st="50" end="64"/>
                                            </p:txEl>
                                          </p:spTgt>
                                        </p:tgtEl>
                                        <p:attrNameLst>
                                          <p:attrName>style.visibility</p:attrName>
                                        </p:attrNameLst>
                                      </p:cBhvr>
                                      <p:to>
                                        <p:strVal val="visible"/>
                                      </p:to>
                                    </p:set>
                                    <p:animEffect transition="in" filter="blinds(horizontal)">
                                      <p:cBhvr>
                                        <p:cTn id="27" dur="500"/>
                                        <p:tgtEl>
                                          <p:spTgt spid="218128">
                                            <p:txEl>
                                              <p:charRg st="50" end="6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2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7218" name="Picture 23"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37219" name="Picture 2"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7220" name="Picture 4" descr="上一页">
            <a:hlinkClick r:id="" action="ppaction://hlinkshowjump?jump=previousslide"/>
          </p:cNvPr>
          <p:cNvPicPr>
            <a:picLocks noChangeAspect="1"/>
          </p:cNvPicPr>
          <p:nvPr/>
        </p:nvPicPr>
        <p:blipFill>
          <a:blip r:embed="rId3"/>
          <a:stretch>
            <a:fillRect/>
          </a:stretch>
        </p:blipFill>
        <p:spPr>
          <a:xfrm>
            <a:off x="4114800" y="6337300"/>
            <a:ext cx="1039813" cy="520700"/>
          </a:xfrm>
          <a:prstGeom prst="rect">
            <a:avLst/>
          </a:prstGeom>
          <a:noFill/>
          <a:ln w="9525">
            <a:noFill/>
          </a:ln>
        </p:spPr>
      </p:pic>
      <p:pic>
        <p:nvPicPr>
          <p:cNvPr id="137221"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37222" name="Picture 6" descr="下一页">
            <a:hlinkClick r:id="" action="ppaction://hlinkshowjump?jump=nextslide"/>
          </p:cNvPr>
          <p:cNvPicPr>
            <a:picLocks noChangeAspect="1"/>
          </p:cNvPicPr>
          <p:nvPr/>
        </p:nvPicPr>
        <p:blipFill>
          <a:blip r:embed="rId5"/>
          <a:stretch>
            <a:fillRect/>
          </a:stretch>
        </p:blipFill>
        <p:spPr>
          <a:xfrm>
            <a:off x="5486400" y="6337300"/>
            <a:ext cx="1039813" cy="520700"/>
          </a:xfrm>
          <a:prstGeom prst="rect">
            <a:avLst/>
          </a:prstGeom>
          <a:noFill/>
          <a:ln w="9525">
            <a:noFill/>
          </a:ln>
        </p:spPr>
      </p:pic>
      <p:pic>
        <p:nvPicPr>
          <p:cNvPr id="137223"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sp>
        <p:nvSpPr>
          <p:cNvPr id="219145" name="Rectangle 9"/>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37225" name="Rectangle 10"/>
          <p:cNvSpPr/>
          <p:nvPr/>
        </p:nvSpPr>
        <p:spPr>
          <a:xfrm>
            <a:off x="457200" y="990600"/>
            <a:ext cx="8839200" cy="519113"/>
          </a:xfrm>
          <a:prstGeom prst="rect">
            <a:avLst/>
          </a:prstGeom>
          <a:noFill/>
          <a:ln w="9525">
            <a:noFill/>
          </a:ln>
        </p:spPr>
        <p:txBody>
          <a:bodyPr>
            <a:spAutoFit/>
          </a:bodyPr>
          <a:p>
            <a:pPr marL="457200" indent="-457200" eaLnBrk="1" hangingPunct="1"/>
            <a:r>
              <a:rPr lang="zh-CN" altLang="en-US" sz="2800" b="1" dirty="0">
                <a:latin typeface="Times New Roman" panose="02020603050405020304" pitchFamily="18" charset="0"/>
              </a:rPr>
              <a:t> </a:t>
            </a:r>
            <a:endParaRPr lang="zh-CN" altLang="en-US" sz="2400" b="1" dirty="0">
              <a:latin typeface="Times New Roman" panose="02020603050405020304" pitchFamily="18" charset="0"/>
            </a:endParaRPr>
          </a:p>
        </p:txBody>
      </p:sp>
      <p:sp>
        <p:nvSpPr>
          <p:cNvPr id="137226" name="Rectangle 11"/>
          <p:cNvSpPr/>
          <p:nvPr/>
        </p:nvSpPr>
        <p:spPr>
          <a:xfrm flipV="1">
            <a:off x="-25400" y="-381000"/>
            <a:ext cx="9144000" cy="76200"/>
          </a:xfrm>
          <a:prstGeom prst="rect">
            <a:avLst/>
          </a:prstGeom>
          <a:noFill/>
          <a:ln w="9525">
            <a:noFill/>
          </a:ln>
        </p:spPr>
        <p:txBody>
          <a:bodyPr anchor="ctr">
            <a:spAutoFit/>
          </a:bodyPr>
          <a:p>
            <a:endParaRPr lang="zh-CN" altLang="en-US" dirty="0">
              <a:latin typeface="Arial" panose="020B0604020202020204" pitchFamily="34" charset="0"/>
            </a:endParaRPr>
          </a:p>
        </p:txBody>
      </p:sp>
      <p:pic>
        <p:nvPicPr>
          <p:cNvPr id="137227" name="Picture 12" descr="Npu"/>
          <p:cNvPicPr>
            <a:picLocks noChangeAspect="1"/>
          </p:cNvPicPr>
          <p:nvPr/>
        </p:nvPicPr>
        <p:blipFill>
          <a:blip r:embed="rId7"/>
          <a:stretch>
            <a:fillRect/>
          </a:stretch>
        </p:blipFill>
        <p:spPr>
          <a:xfrm>
            <a:off x="304800" y="4419600"/>
            <a:ext cx="1676400" cy="1435100"/>
          </a:xfrm>
          <a:prstGeom prst="rect">
            <a:avLst/>
          </a:prstGeom>
          <a:noFill/>
          <a:ln w="9525">
            <a:noFill/>
          </a:ln>
        </p:spPr>
      </p:pic>
      <p:sp>
        <p:nvSpPr>
          <p:cNvPr id="219150" name="Rectangle 14"/>
          <p:cNvSpPr/>
          <p:nvPr/>
        </p:nvSpPr>
        <p:spPr>
          <a:xfrm>
            <a:off x="1600200" y="914400"/>
            <a:ext cx="7924800" cy="701675"/>
          </a:xfrm>
          <a:prstGeom prst="rect">
            <a:avLst/>
          </a:prstGeom>
          <a:noFill/>
          <a:ln w="9525">
            <a:noFill/>
          </a:ln>
        </p:spPr>
        <p:txBody>
          <a:bodyPr anchor="ctr">
            <a:spAutoFit/>
          </a:bodyPr>
          <a:p>
            <a:pPr eaLnBrk="1" hangingPunct="1"/>
            <a:r>
              <a:rPr lang="zh-CN" altLang="en-US" sz="4000" dirty="0">
                <a:latin typeface="楷体_GB2312" pitchFamily="49" charset="-122"/>
                <a:ea typeface="楷体_GB2312" pitchFamily="49" charset="-122"/>
              </a:rPr>
              <a:t>在三爪卡盘上车偏心</a:t>
            </a:r>
            <a:r>
              <a:rPr lang="zh-CN" altLang="en-US" dirty="0">
                <a:latin typeface="楷体_GB2312" pitchFamily="49" charset="-122"/>
                <a:ea typeface="楷体_GB2312" pitchFamily="49" charset="-122"/>
              </a:rPr>
              <a:t> </a:t>
            </a:r>
            <a:endParaRPr lang="zh-CN" altLang="en-US" dirty="0">
              <a:latin typeface="楷体_GB2312" pitchFamily="49" charset="-122"/>
              <a:ea typeface="楷体_GB2312" pitchFamily="49" charset="-122"/>
            </a:endParaRPr>
          </a:p>
        </p:txBody>
      </p:sp>
      <p:sp>
        <p:nvSpPr>
          <p:cNvPr id="219151" name="Rectangle 15"/>
          <p:cNvSpPr/>
          <p:nvPr/>
        </p:nvSpPr>
        <p:spPr>
          <a:xfrm>
            <a:off x="990600" y="1630363"/>
            <a:ext cx="7467600" cy="1800225"/>
          </a:xfrm>
          <a:prstGeom prst="rect">
            <a:avLst/>
          </a:prstGeom>
          <a:noFill/>
          <a:ln w="9525">
            <a:noFill/>
          </a:ln>
        </p:spPr>
        <p:txBody>
          <a:bodyPr anchor="ctr">
            <a:spAutoFit/>
          </a:bodyPr>
          <a:p>
            <a:pPr eaLnBrk="1" hangingPunct="1">
              <a:buFont typeface="Wingdings" panose="05000000000000000000" pitchFamily="2" charset="2"/>
            </a:pPr>
            <a:r>
              <a:rPr lang="zh-CN" altLang="en-US" sz="2800" dirty="0">
                <a:latin typeface="宋体" panose="02010600030101010101" pitchFamily="2" charset="-122"/>
              </a:rPr>
              <a:t>（</a:t>
            </a:r>
            <a:r>
              <a:rPr lang="en-US" altLang="zh-CN" sz="2800" dirty="0">
                <a:latin typeface="宋体" panose="02010600030101010101" pitchFamily="2" charset="-122"/>
              </a:rPr>
              <a:t>1</a:t>
            </a:r>
            <a:r>
              <a:rPr lang="zh-CN" altLang="en-US" sz="2800" dirty="0">
                <a:latin typeface="宋体" panose="02010600030101010101" pitchFamily="2" charset="-122"/>
              </a:rPr>
              <a:t>）</a:t>
            </a:r>
            <a:r>
              <a:rPr lang="zh-CN" altLang="en-US" sz="2800" b="1" dirty="0">
                <a:latin typeface="宋体" panose="02010600030101010101" pitchFamily="2" charset="-122"/>
              </a:rPr>
              <a:t>适用范围</a:t>
            </a:r>
            <a:r>
              <a:rPr lang="zh-CN" altLang="en-US" sz="2800" dirty="0">
                <a:latin typeface="宋体" panose="02010600030101010101" pitchFamily="2" charset="-122"/>
              </a:rPr>
              <a:t>：  长度较短、形状较规</a:t>
            </a:r>
            <a:endParaRPr lang="zh-CN" altLang="en-US" sz="2800" dirty="0">
              <a:latin typeface="宋体" panose="02010600030101010101" pitchFamily="2" charset="-122"/>
            </a:endParaRPr>
          </a:p>
          <a:p>
            <a:pPr eaLnBrk="1" hangingPunct="1"/>
            <a:r>
              <a:rPr lang="zh-CN" altLang="en-US" sz="2800" dirty="0">
                <a:latin typeface="宋体" panose="02010600030101010101" pitchFamily="2" charset="-122"/>
              </a:rPr>
              <a:t>                 则的短偏心零件可使</a:t>
            </a:r>
            <a:endParaRPr lang="zh-CN" altLang="en-US" sz="2800" dirty="0">
              <a:latin typeface="宋体" panose="02010600030101010101" pitchFamily="2" charset="-122"/>
            </a:endParaRPr>
          </a:p>
          <a:p>
            <a:pPr eaLnBrk="1" hangingPunct="1"/>
            <a:r>
              <a:rPr lang="zh-CN" altLang="en-US" sz="2800" dirty="0">
                <a:latin typeface="宋体" panose="02010600030101010101" pitchFamily="2" charset="-122"/>
              </a:rPr>
              <a:t>                 用三爪自定心卡盘装</a:t>
            </a:r>
            <a:endParaRPr lang="zh-CN" altLang="en-US" sz="2800" dirty="0">
              <a:latin typeface="宋体" panose="02010600030101010101" pitchFamily="2" charset="-122"/>
            </a:endParaRPr>
          </a:p>
          <a:p>
            <a:pPr eaLnBrk="1" hangingPunct="1"/>
            <a:r>
              <a:rPr lang="zh-CN" altLang="en-US" sz="2800" dirty="0">
                <a:latin typeface="宋体" panose="02010600030101010101" pitchFamily="2" charset="-122"/>
              </a:rPr>
              <a:t>                 夹。</a:t>
            </a:r>
            <a:endParaRPr lang="zh-CN" altLang="en-US" sz="2800" dirty="0">
              <a:latin typeface="宋体" panose="02010600030101010101" pitchFamily="2" charset="-122"/>
            </a:endParaRPr>
          </a:p>
        </p:txBody>
      </p:sp>
      <p:pic>
        <p:nvPicPr>
          <p:cNvPr id="137230" name="Picture 16"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7231" name="Picture 17"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7232" name="Picture 18" descr="目录">
            <a:hlinkClick r:id="" action="ppaction://noaction"/>
          </p:cNvPr>
          <p:cNvPicPr>
            <a:picLocks noChangeAspect="1"/>
          </p:cNvPicPr>
          <p:nvPr/>
        </p:nvPicPr>
        <p:blipFill>
          <a:blip r:embed="rId9"/>
          <a:stretch>
            <a:fillRect/>
          </a:stretch>
        </p:blipFill>
        <p:spPr>
          <a:xfrm>
            <a:off x="3603625" y="6364288"/>
            <a:ext cx="1039813" cy="520700"/>
          </a:xfrm>
          <a:prstGeom prst="rect">
            <a:avLst/>
          </a:prstGeom>
          <a:noFill/>
          <a:ln w="9525">
            <a:noFill/>
          </a:ln>
        </p:spPr>
      </p:pic>
      <p:pic>
        <p:nvPicPr>
          <p:cNvPr id="137233" name="Picture 19"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37234" name="Picture 20"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37235" name="Picture 21"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37236" name="Picture 22"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sp>
        <p:nvSpPr>
          <p:cNvPr id="137237" name="Text Box 24"/>
          <p:cNvSpPr txBox="1"/>
          <p:nvPr/>
        </p:nvSpPr>
        <p:spPr>
          <a:xfrm>
            <a:off x="-304800" y="3429000"/>
            <a:ext cx="7467600" cy="2527300"/>
          </a:xfrm>
          <a:prstGeom prst="rect">
            <a:avLst/>
          </a:prstGeom>
          <a:noFill/>
          <a:ln w="9525">
            <a:noFill/>
          </a:ln>
        </p:spPr>
        <p:txBody>
          <a:bodyPr>
            <a:spAutoFit/>
          </a:bodyPr>
          <a:p>
            <a:pPr algn="r"/>
            <a:r>
              <a:rPr lang="zh-CN" altLang="en-US" sz="2800" b="1" dirty="0">
                <a:latin typeface="Arial" panose="020B0604020202020204" pitchFamily="34" charset="0"/>
              </a:rPr>
              <a:t>（</a:t>
            </a:r>
            <a:r>
              <a:rPr lang="en-US" altLang="zh-CN" sz="2800" b="1" dirty="0">
                <a:latin typeface="Arial" panose="020B0604020202020204" pitchFamily="34" charset="0"/>
              </a:rPr>
              <a:t>2</a:t>
            </a:r>
            <a:r>
              <a:rPr lang="zh-CN" altLang="en-US" sz="2800" b="1" dirty="0">
                <a:latin typeface="Arial" panose="020B0604020202020204" pitchFamily="34" charset="0"/>
              </a:rPr>
              <a:t>）方法：</a:t>
            </a:r>
            <a:r>
              <a:rPr lang="zh-CN" altLang="en-US" sz="2400" dirty="0">
                <a:latin typeface="Arial" panose="020B0604020202020204" pitchFamily="34" charset="0"/>
              </a:rPr>
              <a:t>  使用三爪自定心卡盘装夹，</a:t>
            </a:r>
            <a:endParaRPr lang="zh-CN" altLang="en-US" sz="2400" dirty="0">
              <a:latin typeface="Arial" panose="020B0604020202020204" pitchFamily="34" charset="0"/>
            </a:endParaRPr>
          </a:p>
          <a:p>
            <a:pPr algn="r"/>
            <a:r>
              <a:rPr lang="zh-CN" altLang="en-US" sz="2400" dirty="0">
                <a:latin typeface="Arial" panose="020B0604020202020204" pitchFamily="34" charset="0"/>
              </a:rPr>
              <a:t>                      事先在卡盘与工件接触之间</a:t>
            </a:r>
            <a:endParaRPr lang="zh-CN" altLang="en-US" sz="2400" dirty="0">
              <a:latin typeface="Arial" panose="020B0604020202020204" pitchFamily="34" charset="0"/>
            </a:endParaRPr>
          </a:p>
          <a:p>
            <a:pPr algn="r"/>
            <a:r>
              <a:rPr lang="zh-CN" altLang="en-US" sz="2400" dirty="0">
                <a:latin typeface="Arial" panose="020B0604020202020204" pitchFamily="34" charset="0"/>
              </a:rPr>
              <a:t>                         垫一厚度经计算的垫块校正，                                                夹紧后进行试车，并根据试</a:t>
            </a:r>
            <a:endParaRPr lang="zh-CN" altLang="en-US" sz="2400" dirty="0">
              <a:latin typeface="Arial" panose="020B0604020202020204" pitchFamily="34" charset="0"/>
            </a:endParaRPr>
          </a:p>
          <a:p>
            <a:pPr algn="r"/>
            <a:r>
              <a:rPr lang="zh-CN" altLang="en-US" sz="2400" dirty="0">
                <a:latin typeface="Arial" panose="020B0604020202020204" pitchFamily="34" charset="0"/>
              </a:rPr>
              <a:t>                        车结果进一步修正。</a:t>
            </a:r>
            <a:endParaRPr lang="zh-CN" altLang="en-US" sz="2400" dirty="0">
              <a:latin typeface="Arial" panose="020B0604020202020204" pitchFamily="34" charset="0"/>
            </a:endParaRPr>
          </a:p>
          <a:p>
            <a:pPr>
              <a:spcBef>
                <a:spcPct val="50000"/>
              </a:spcBef>
            </a:pPr>
            <a:endParaRPr lang="zh-CN" altLang="en-US" sz="2400" dirty="0">
              <a:latin typeface="Arial" panose="020B0604020202020204" pitchFamily="34" charset="0"/>
            </a:endParaRPr>
          </a:p>
        </p:txBody>
      </p:sp>
      <p:sp>
        <p:nvSpPr>
          <p:cNvPr id="137238" name="Rectangle 25"/>
          <p:cNvSpPr/>
          <p:nvPr/>
        </p:nvSpPr>
        <p:spPr>
          <a:xfrm>
            <a:off x="152400" y="152400"/>
            <a:ext cx="3124200" cy="579438"/>
          </a:xfrm>
          <a:prstGeom prst="rect">
            <a:avLst/>
          </a:prstGeom>
          <a:noFill/>
          <a:ln w="9525">
            <a:noFill/>
          </a:ln>
        </p:spPr>
        <p:txBody>
          <a:bodyPr>
            <a:spAutoFit/>
          </a:bodyPr>
          <a:p>
            <a:r>
              <a:rPr lang="zh-CN" altLang="en-US" sz="3200" b="1" dirty="0">
                <a:latin typeface="Arial" panose="020B0604020202020204" pitchFamily="34" charset="0"/>
              </a:rPr>
              <a:t>偏心工件的车削</a:t>
            </a:r>
            <a:endParaRPr lang="zh-CN" altLang="en-US" sz="3200" b="1" dirty="0">
              <a:latin typeface="Arial" panose="020B0604020202020204" pitchFamily="34" charset="0"/>
            </a:endParaRPr>
          </a:p>
        </p:txBody>
      </p:sp>
      <p:pic>
        <p:nvPicPr>
          <p:cNvPr id="4" name="内容占位符 3" descr="图片1"/>
          <p:cNvPicPr>
            <a:picLocks noChangeAspect="1"/>
          </p:cNvPicPr>
          <p:nvPr>
            <p:ph idx="1"/>
          </p:nvPr>
        </p:nvPicPr>
        <p:blipFill>
          <a:blip r:embed="rId10"/>
          <a:stretch>
            <a:fillRect/>
          </a:stretch>
        </p:blipFill>
        <p:spPr>
          <a:xfrm>
            <a:off x="8204200" y="-2222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9150">
                                            <p:txEl>
                                              <p:charRg st="0" end="11"/>
                                            </p:txEl>
                                          </p:spTgt>
                                        </p:tgtEl>
                                        <p:attrNameLst>
                                          <p:attrName>style.visibility</p:attrName>
                                        </p:attrNameLst>
                                      </p:cBhvr>
                                      <p:to>
                                        <p:strVal val="visible"/>
                                      </p:to>
                                    </p:set>
                                    <p:anim calcmode="lin" valueType="num">
                                      <p:cBhvr additive="base">
                                        <p:cTn id="7" dur="500" fill="hold"/>
                                        <p:tgtEl>
                                          <p:spTgt spid="219150">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9150">
                                            <p:txEl>
                                              <p:charRg st="0" end="1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19151">
                                            <p:txEl>
                                              <p:charRg st="0" end="20"/>
                                            </p:txEl>
                                          </p:spTgt>
                                        </p:tgtEl>
                                        <p:attrNameLst>
                                          <p:attrName>style.visibility</p:attrName>
                                        </p:attrNameLst>
                                      </p:cBhvr>
                                      <p:to>
                                        <p:strVal val="visible"/>
                                      </p:to>
                                    </p:set>
                                    <p:animEffect transition="in" filter="slide(fromBottom)">
                                      <p:cBhvr>
                                        <p:cTn id="12" dur="500"/>
                                        <p:tgtEl>
                                          <p:spTgt spid="219151">
                                            <p:txEl>
                                              <p:charRg st="0" end="20"/>
                                            </p:txEl>
                                          </p:spTgt>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219151">
                                            <p:txEl>
                                              <p:charRg st="20" end="47"/>
                                            </p:txEl>
                                          </p:spTgt>
                                        </p:tgtEl>
                                        <p:attrNameLst>
                                          <p:attrName>style.visibility</p:attrName>
                                        </p:attrNameLst>
                                      </p:cBhvr>
                                      <p:to>
                                        <p:strVal val="visible"/>
                                      </p:to>
                                    </p:set>
                                    <p:animEffect transition="in" filter="slide(fromBottom)">
                                      <p:cBhvr>
                                        <p:cTn id="16" dur="500"/>
                                        <p:tgtEl>
                                          <p:spTgt spid="219151">
                                            <p:txEl>
                                              <p:charRg st="20" end="47"/>
                                            </p:txEl>
                                          </p:spTgt>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219151">
                                            <p:txEl>
                                              <p:charRg st="47" end="74"/>
                                            </p:txEl>
                                          </p:spTgt>
                                        </p:tgtEl>
                                        <p:attrNameLst>
                                          <p:attrName>style.visibility</p:attrName>
                                        </p:attrNameLst>
                                      </p:cBhvr>
                                      <p:to>
                                        <p:strVal val="visible"/>
                                      </p:to>
                                    </p:set>
                                    <p:animEffect transition="in" filter="slide(fromBottom)">
                                      <p:cBhvr>
                                        <p:cTn id="20" dur="500"/>
                                        <p:tgtEl>
                                          <p:spTgt spid="219151">
                                            <p:txEl>
                                              <p:charRg st="47" end="74"/>
                                            </p:txEl>
                                          </p:spTgt>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19151">
                                            <p:txEl>
                                              <p:charRg st="74" end="94"/>
                                            </p:txEl>
                                          </p:spTgt>
                                        </p:tgtEl>
                                        <p:attrNameLst>
                                          <p:attrName>style.visibility</p:attrName>
                                        </p:attrNameLst>
                                      </p:cBhvr>
                                      <p:to>
                                        <p:strVal val="visible"/>
                                      </p:to>
                                    </p:set>
                                    <p:animEffect transition="in" filter="slide(fromBottom)">
                                      <p:cBhvr>
                                        <p:cTn id="24" dur="500"/>
                                        <p:tgtEl>
                                          <p:spTgt spid="219151">
                                            <p:txEl>
                                              <p:charRg st="74" end="9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8242" name="Picture 2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38243" name="Picture 2"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8244" name="Picture 3"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38245" name="Picture 4" descr="上一页">
            <a:hlinkClick r:id="" action="ppaction://hlinkshowjump?jump=previousslide"/>
          </p:cNvPr>
          <p:cNvPicPr>
            <a:picLocks noChangeAspect="1"/>
          </p:cNvPicPr>
          <p:nvPr/>
        </p:nvPicPr>
        <p:blipFill>
          <a:blip r:embed="rId4"/>
          <a:stretch>
            <a:fillRect/>
          </a:stretch>
        </p:blipFill>
        <p:spPr>
          <a:xfrm>
            <a:off x="4648200" y="6337300"/>
            <a:ext cx="1039813" cy="520700"/>
          </a:xfrm>
          <a:prstGeom prst="rect">
            <a:avLst/>
          </a:prstGeom>
          <a:noFill/>
          <a:ln w="9525">
            <a:noFill/>
          </a:ln>
        </p:spPr>
      </p:pic>
      <p:pic>
        <p:nvPicPr>
          <p:cNvPr id="138246" name="Picture 5"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38247" name="Picture 6"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38248" name="Picture 7"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sp>
        <p:nvSpPr>
          <p:cNvPr id="138249" name="Text Box 8"/>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38250"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20170" name="Rectangle 10"/>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20171" name="Rectangle 11"/>
          <p:cNvSpPr/>
          <p:nvPr/>
        </p:nvSpPr>
        <p:spPr>
          <a:xfrm>
            <a:off x="685800" y="1600200"/>
            <a:ext cx="7162800" cy="4597400"/>
          </a:xfrm>
          <a:prstGeom prst="rect">
            <a:avLst/>
          </a:prstGeom>
          <a:noFill/>
          <a:ln w="9525">
            <a:noFill/>
          </a:ln>
        </p:spPr>
        <p:txBody>
          <a:bodyPr>
            <a:spAutoFit/>
          </a:bodyPr>
          <a:p>
            <a:pPr marL="457200" indent="-457200" eaLnBrk="1" hangingPunct="1"/>
            <a:endParaRPr lang="zh-CN" altLang="en-US" sz="2800" b="1" dirty="0">
              <a:latin typeface="Verdana" panose="020B0604030504040204" pitchFamily="34" charset="0"/>
            </a:endParaRPr>
          </a:p>
          <a:p>
            <a:pPr marL="457200" indent="-457200" eaLnBrk="1" hangingPunct="1"/>
            <a:r>
              <a:rPr lang="zh-CN" altLang="en-US" sz="2800" b="1" dirty="0">
                <a:latin typeface="Verdana" panose="020B0604030504040204" pitchFamily="34" charset="0"/>
              </a:rPr>
              <a:t>     </a:t>
            </a:r>
            <a:r>
              <a:rPr lang="zh-CN" altLang="en-US" sz="2400" b="1" dirty="0">
                <a:latin typeface="楷体_GB2312" pitchFamily="49" charset="-122"/>
                <a:ea typeface="楷体_GB2312" pitchFamily="49" charset="-122"/>
              </a:rPr>
              <a:t>车削偏心工件时，先把同轴的外圆和内孔尺寸</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至符合图纸要求，偏心留量，留量等于基本尺寸加</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上偏心距的２倍再加上精车余量。找正时把其中的</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一个长爪松开，紧其对应长爪，用百分表调节，直</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到百分表的移动是为偏心距的两倍即可。并安检正</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端面然后再校正偏心距。</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    如果需二次装夹，先调节长盘两爪，使其呈对</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称位置，另外两爪呈不对称位置，装夹对首先找正</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端面，再找偏心，反复校验，直到端面和偏心距都</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符合要求即可。粗车后，精车前最好在校验一遍端</a:t>
            </a:r>
            <a:endParaRPr lang="zh-CN" altLang="en-US" sz="2400" b="1" dirty="0">
              <a:latin typeface="楷体_GB2312" pitchFamily="49" charset="-122"/>
              <a:ea typeface="楷体_GB2312" pitchFamily="49" charset="-122"/>
            </a:endParaRPr>
          </a:p>
          <a:p>
            <a:pPr marL="457200" indent="-457200" eaLnBrk="1" hangingPunct="1"/>
            <a:r>
              <a:rPr lang="zh-CN" altLang="en-US" sz="2400" b="1" dirty="0">
                <a:latin typeface="楷体_GB2312" pitchFamily="49" charset="-122"/>
                <a:ea typeface="楷体_GB2312" pitchFamily="49" charset="-122"/>
              </a:rPr>
              <a:t>面和偏心距是否合格。</a:t>
            </a:r>
            <a:endParaRPr lang="zh-CN" altLang="en-US" sz="2400" b="1" dirty="0">
              <a:latin typeface="Verdana" panose="020B0604030504040204" pitchFamily="34" charset="0"/>
            </a:endParaRPr>
          </a:p>
        </p:txBody>
      </p:sp>
      <p:sp>
        <p:nvSpPr>
          <p:cNvPr id="220173" name="Rectangle 13"/>
          <p:cNvSpPr/>
          <p:nvPr/>
        </p:nvSpPr>
        <p:spPr>
          <a:xfrm>
            <a:off x="2286000" y="762000"/>
            <a:ext cx="3810000" cy="1311275"/>
          </a:xfrm>
          <a:prstGeom prst="rect">
            <a:avLst/>
          </a:prstGeom>
          <a:noFill/>
          <a:ln w="9525">
            <a:noFill/>
          </a:ln>
        </p:spPr>
        <p:txBody>
          <a:bodyPr>
            <a:spAutoFit/>
          </a:bodyPr>
          <a:p>
            <a:pPr algn="ctr" eaLnBrk="1" hangingPunct="1"/>
            <a:r>
              <a:rPr lang="zh-CN" altLang="en-US" sz="4000" b="1" dirty="0">
                <a:latin typeface="楷体_GB2312" pitchFamily="49" charset="-122"/>
                <a:ea typeface="楷体_GB2312" pitchFamily="49" charset="-122"/>
              </a:rPr>
              <a:t>在四爪卡盘上找偏心工件</a:t>
            </a:r>
            <a:r>
              <a:rPr lang="zh-CN" altLang="en-US" dirty="0">
                <a:latin typeface="楷体_GB2312" pitchFamily="49" charset="-122"/>
                <a:ea typeface="楷体_GB2312" pitchFamily="49" charset="-122"/>
              </a:rPr>
              <a:t> </a:t>
            </a:r>
            <a:endParaRPr lang="zh-CN" altLang="en-US" dirty="0">
              <a:latin typeface="楷体_GB2312" pitchFamily="49" charset="-122"/>
              <a:ea typeface="楷体_GB2312" pitchFamily="49" charset="-122"/>
            </a:endParaRPr>
          </a:p>
        </p:txBody>
      </p:sp>
      <p:pic>
        <p:nvPicPr>
          <p:cNvPr id="138255" name="Picture 15"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8256" name="Picture 16"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38257" name="Picture 17"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38258" name="Picture 18"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38259" name="Picture 19"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38260" name="Picture 20"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38261" name="Picture 21"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sp>
        <p:nvSpPr>
          <p:cNvPr id="138262" name="Rectangle 23"/>
          <p:cNvSpPr/>
          <p:nvPr/>
        </p:nvSpPr>
        <p:spPr>
          <a:xfrm>
            <a:off x="152400" y="152400"/>
            <a:ext cx="3124200" cy="579438"/>
          </a:xfrm>
          <a:prstGeom prst="rect">
            <a:avLst/>
          </a:prstGeom>
          <a:noFill/>
          <a:ln w="9525">
            <a:noFill/>
          </a:ln>
        </p:spPr>
        <p:txBody>
          <a:bodyPr>
            <a:spAutoFit/>
          </a:bodyPr>
          <a:p>
            <a:r>
              <a:rPr lang="zh-CN" altLang="en-US" sz="3200" b="1" dirty="0">
                <a:latin typeface="Arial" panose="020B0604020202020204" pitchFamily="34" charset="0"/>
              </a:rPr>
              <a:t>偏心工件的车削</a:t>
            </a:r>
            <a:endParaRPr lang="zh-CN" altLang="en-US" sz="3200" b="1" dirty="0">
              <a:latin typeface="Arial" panose="020B0604020202020204" pitchFamily="34" charset="0"/>
            </a:endParaRPr>
          </a:p>
        </p:txBody>
      </p:sp>
      <p:pic>
        <p:nvPicPr>
          <p:cNvPr id="4" name="内容占位符 3" descr="图片1"/>
          <p:cNvPicPr>
            <a:picLocks noChangeAspect="1"/>
          </p:cNvPicPr>
          <p:nvPr>
            <p:ph idx="1"/>
          </p:nvPr>
        </p:nvPicPr>
        <p:blipFill>
          <a:blip r:embed="rId9"/>
          <a:stretch>
            <a:fillRect/>
          </a:stretch>
        </p:blipFill>
        <p:spPr>
          <a:xfrm>
            <a:off x="8229600" y="-2222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20173"/>
                                        </p:tgtEl>
                                        <p:attrNameLst>
                                          <p:attrName>style.visibility</p:attrName>
                                        </p:attrNameLst>
                                      </p:cBhvr>
                                      <p:to>
                                        <p:strVal val="visible"/>
                                      </p:to>
                                    </p:set>
                                    <p:animEffect transition="in" filter="randombar(horizontal)">
                                      <p:cBhvr>
                                        <p:cTn id="7" dur="500"/>
                                        <p:tgtEl>
                                          <p:spTgt spid="220173"/>
                                        </p:tgtEl>
                                      </p:cBhvr>
                                    </p:animEffect>
                                  </p:childTnLst>
                                </p:cTn>
                              </p:par>
                            </p:childTnLst>
                          </p:cTn>
                        </p:par>
                        <p:par>
                          <p:cTn id="8" fill="hold">
                            <p:stCondLst>
                              <p:cond delay="500"/>
                            </p:stCondLst>
                            <p:childTnLst>
                              <p:par>
                                <p:cTn id="9" presetID="8" presetClass="entr" presetSubtype="16" fill="hold" nodeType="afterEffect">
                                  <p:stCondLst>
                                    <p:cond delay="0"/>
                                  </p:stCondLst>
                                  <p:childTnLst>
                                    <p:set>
                                      <p:cBhvr>
                                        <p:cTn id="10" dur="1" fill="hold">
                                          <p:stCondLst>
                                            <p:cond delay="0"/>
                                          </p:stCondLst>
                                        </p:cTn>
                                        <p:tgtEl>
                                          <p:spTgt spid="220171">
                                            <p:txEl>
                                              <p:charRg st="1" end="27"/>
                                            </p:txEl>
                                          </p:spTgt>
                                        </p:tgtEl>
                                        <p:attrNameLst>
                                          <p:attrName>style.visibility</p:attrName>
                                        </p:attrNameLst>
                                      </p:cBhvr>
                                      <p:to>
                                        <p:strVal val="visible"/>
                                      </p:to>
                                    </p:set>
                                    <p:animEffect transition="in" filter="diamond(in)">
                                      <p:cBhvr>
                                        <p:cTn id="11" dur="500"/>
                                        <p:tgtEl>
                                          <p:spTgt spid="220171">
                                            <p:txEl>
                                              <p:charRg st="1" end="27"/>
                                            </p:txEl>
                                          </p:spTgt>
                                        </p:tgtEl>
                                      </p:cBhvr>
                                    </p:animEffect>
                                  </p:childTnLst>
                                </p:cTn>
                              </p:par>
                            </p:childTnLst>
                          </p:cTn>
                        </p:par>
                        <p:par>
                          <p:cTn id="12" fill="hold">
                            <p:stCondLst>
                              <p:cond delay="1000"/>
                            </p:stCondLst>
                            <p:childTnLst>
                              <p:par>
                                <p:cTn id="13" presetID="8" presetClass="entr" presetSubtype="16" fill="hold" nodeType="afterEffect">
                                  <p:stCondLst>
                                    <p:cond delay="0"/>
                                  </p:stCondLst>
                                  <p:childTnLst>
                                    <p:set>
                                      <p:cBhvr>
                                        <p:cTn id="14" dur="1" fill="hold">
                                          <p:stCondLst>
                                            <p:cond delay="0"/>
                                          </p:stCondLst>
                                        </p:cTn>
                                        <p:tgtEl>
                                          <p:spTgt spid="220171">
                                            <p:txEl>
                                              <p:charRg st="27" end="50"/>
                                            </p:txEl>
                                          </p:spTgt>
                                        </p:tgtEl>
                                        <p:attrNameLst>
                                          <p:attrName>style.visibility</p:attrName>
                                        </p:attrNameLst>
                                      </p:cBhvr>
                                      <p:to>
                                        <p:strVal val="visible"/>
                                      </p:to>
                                    </p:set>
                                    <p:animEffect transition="in" filter="diamond(in)">
                                      <p:cBhvr>
                                        <p:cTn id="15" dur="500"/>
                                        <p:tgtEl>
                                          <p:spTgt spid="220171">
                                            <p:txEl>
                                              <p:charRg st="27" end="50"/>
                                            </p:txEl>
                                          </p:spTgt>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220171">
                                            <p:txEl>
                                              <p:charRg st="50" end="73"/>
                                            </p:txEl>
                                          </p:spTgt>
                                        </p:tgtEl>
                                        <p:attrNameLst>
                                          <p:attrName>style.visibility</p:attrName>
                                        </p:attrNameLst>
                                      </p:cBhvr>
                                      <p:to>
                                        <p:strVal val="visible"/>
                                      </p:to>
                                    </p:set>
                                    <p:animEffect transition="in" filter="diamond(in)">
                                      <p:cBhvr>
                                        <p:cTn id="19" dur="500"/>
                                        <p:tgtEl>
                                          <p:spTgt spid="220171">
                                            <p:txEl>
                                              <p:charRg st="50" end="73"/>
                                            </p:txEl>
                                          </p:spTgt>
                                        </p:tgtEl>
                                      </p:cBhvr>
                                    </p:animEffect>
                                  </p:childTnLst>
                                </p:cTn>
                              </p:par>
                            </p:childTnLst>
                          </p:cTn>
                        </p:par>
                        <p:par>
                          <p:cTn id="20" fill="hold">
                            <p:stCondLst>
                              <p:cond delay="2000"/>
                            </p:stCondLst>
                            <p:childTnLst>
                              <p:par>
                                <p:cTn id="21" presetID="8" presetClass="entr" presetSubtype="16" fill="hold" nodeType="afterEffect">
                                  <p:stCondLst>
                                    <p:cond delay="0"/>
                                  </p:stCondLst>
                                  <p:childTnLst>
                                    <p:set>
                                      <p:cBhvr>
                                        <p:cTn id="22" dur="1" fill="hold">
                                          <p:stCondLst>
                                            <p:cond delay="0"/>
                                          </p:stCondLst>
                                        </p:cTn>
                                        <p:tgtEl>
                                          <p:spTgt spid="220171">
                                            <p:txEl>
                                              <p:charRg st="73" end="96"/>
                                            </p:txEl>
                                          </p:spTgt>
                                        </p:tgtEl>
                                        <p:attrNameLst>
                                          <p:attrName>style.visibility</p:attrName>
                                        </p:attrNameLst>
                                      </p:cBhvr>
                                      <p:to>
                                        <p:strVal val="visible"/>
                                      </p:to>
                                    </p:set>
                                    <p:animEffect transition="in" filter="diamond(in)">
                                      <p:cBhvr>
                                        <p:cTn id="23" dur="500"/>
                                        <p:tgtEl>
                                          <p:spTgt spid="220171">
                                            <p:txEl>
                                              <p:charRg st="73" end="96"/>
                                            </p:txEl>
                                          </p:spTgt>
                                        </p:tgtEl>
                                      </p:cBhvr>
                                    </p:animEffect>
                                  </p:childTnLst>
                                </p:cTn>
                              </p:par>
                            </p:childTnLst>
                          </p:cTn>
                        </p:par>
                        <p:par>
                          <p:cTn id="24" fill="hold">
                            <p:stCondLst>
                              <p:cond delay="2500"/>
                            </p:stCondLst>
                            <p:childTnLst>
                              <p:par>
                                <p:cTn id="25" presetID="8" presetClass="entr" presetSubtype="16" fill="hold" nodeType="afterEffect">
                                  <p:stCondLst>
                                    <p:cond delay="0"/>
                                  </p:stCondLst>
                                  <p:childTnLst>
                                    <p:set>
                                      <p:cBhvr>
                                        <p:cTn id="26" dur="1" fill="hold">
                                          <p:stCondLst>
                                            <p:cond delay="0"/>
                                          </p:stCondLst>
                                        </p:cTn>
                                        <p:tgtEl>
                                          <p:spTgt spid="220171">
                                            <p:txEl>
                                              <p:charRg st="96" end="119"/>
                                            </p:txEl>
                                          </p:spTgt>
                                        </p:tgtEl>
                                        <p:attrNameLst>
                                          <p:attrName>style.visibility</p:attrName>
                                        </p:attrNameLst>
                                      </p:cBhvr>
                                      <p:to>
                                        <p:strVal val="visible"/>
                                      </p:to>
                                    </p:set>
                                    <p:animEffect transition="in" filter="diamond(in)">
                                      <p:cBhvr>
                                        <p:cTn id="27" dur="500"/>
                                        <p:tgtEl>
                                          <p:spTgt spid="220171">
                                            <p:txEl>
                                              <p:charRg st="96" end="119"/>
                                            </p:txEl>
                                          </p:spTgt>
                                        </p:tgtEl>
                                      </p:cBhvr>
                                    </p:animEffect>
                                  </p:childTnLst>
                                </p:cTn>
                              </p:par>
                            </p:childTnLst>
                          </p:cTn>
                        </p:par>
                        <p:par>
                          <p:cTn id="28" fill="hold">
                            <p:stCondLst>
                              <p:cond delay="3000"/>
                            </p:stCondLst>
                            <p:childTnLst>
                              <p:par>
                                <p:cTn id="29" presetID="8" presetClass="entr" presetSubtype="16" fill="hold" nodeType="afterEffect">
                                  <p:stCondLst>
                                    <p:cond delay="0"/>
                                  </p:stCondLst>
                                  <p:childTnLst>
                                    <p:set>
                                      <p:cBhvr>
                                        <p:cTn id="30" dur="1" fill="hold">
                                          <p:stCondLst>
                                            <p:cond delay="0"/>
                                          </p:stCondLst>
                                        </p:cTn>
                                        <p:tgtEl>
                                          <p:spTgt spid="220171">
                                            <p:txEl>
                                              <p:charRg st="119" end="131"/>
                                            </p:txEl>
                                          </p:spTgt>
                                        </p:tgtEl>
                                        <p:attrNameLst>
                                          <p:attrName>style.visibility</p:attrName>
                                        </p:attrNameLst>
                                      </p:cBhvr>
                                      <p:to>
                                        <p:strVal val="visible"/>
                                      </p:to>
                                    </p:set>
                                    <p:animEffect transition="in" filter="diamond(in)">
                                      <p:cBhvr>
                                        <p:cTn id="31" dur="500"/>
                                        <p:tgtEl>
                                          <p:spTgt spid="220171">
                                            <p:txEl>
                                              <p:charRg st="119" end="131"/>
                                            </p:txEl>
                                          </p:spTgt>
                                        </p:tgtEl>
                                      </p:cBhvr>
                                    </p:animEffect>
                                  </p:childTnLst>
                                </p:cTn>
                              </p:par>
                            </p:childTnLst>
                          </p:cTn>
                        </p:par>
                        <p:par>
                          <p:cTn id="32" fill="hold">
                            <p:stCondLst>
                              <p:cond delay="3500"/>
                            </p:stCondLst>
                            <p:childTnLst>
                              <p:par>
                                <p:cTn id="33" presetID="8" presetClass="entr" presetSubtype="16" fill="hold" nodeType="afterEffect">
                                  <p:stCondLst>
                                    <p:cond delay="0"/>
                                  </p:stCondLst>
                                  <p:childTnLst>
                                    <p:set>
                                      <p:cBhvr>
                                        <p:cTn id="34" dur="1" fill="hold">
                                          <p:stCondLst>
                                            <p:cond delay="0"/>
                                          </p:stCondLst>
                                        </p:cTn>
                                        <p:tgtEl>
                                          <p:spTgt spid="220171">
                                            <p:txEl>
                                              <p:charRg st="131" end="156"/>
                                            </p:txEl>
                                          </p:spTgt>
                                        </p:tgtEl>
                                        <p:attrNameLst>
                                          <p:attrName>style.visibility</p:attrName>
                                        </p:attrNameLst>
                                      </p:cBhvr>
                                      <p:to>
                                        <p:strVal val="visible"/>
                                      </p:to>
                                    </p:set>
                                    <p:animEffect transition="in" filter="diamond(in)">
                                      <p:cBhvr>
                                        <p:cTn id="35" dur="500"/>
                                        <p:tgtEl>
                                          <p:spTgt spid="220171">
                                            <p:txEl>
                                              <p:charRg st="131" end="156"/>
                                            </p:txEl>
                                          </p:spTgt>
                                        </p:tgtEl>
                                      </p:cBhvr>
                                    </p:animEffect>
                                  </p:childTnLst>
                                </p:cTn>
                              </p:par>
                            </p:childTnLst>
                          </p:cTn>
                        </p:par>
                        <p:par>
                          <p:cTn id="36" fill="hold">
                            <p:stCondLst>
                              <p:cond delay="4000"/>
                            </p:stCondLst>
                            <p:childTnLst>
                              <p:par>
                                <p:cTn id="37" presetID="8" presetClass="entr" presetSubtype="16" fill="hold" nodeType="afterEffect">
                                  <p:stCondLst>
                                    <p:cond delay="0"/>
                                  </p:stCondLst>
                                  <p:childTnLst>
                                    <p:set>
                                      <p:cBhvr>
                                        <p:cTn id="38" dur="1" fill="hold">
                                          <p:stCondLst>
                                            <p:cond delay="0"/>
                                          </p:stCondLst>
                                        </p:cTn>
                                        <p:tgtEl>
                                          <p:spTgt spid="220171">
                                            <p:txEl>
                                              <p:charRg st="156" end="179"/>
                                            </p:txEl>
                                          </p:spTgt>
                                        </p:tgtEl>
                                        <p:attrNameLst>
                                          <p:attrName>style.visibility</p:attrName>
                                        </p:attrNameLst>
                                      </p:cBhvr>
                                      <p:to>
                                        <p:strVal val="visible"/>
                                      </p:to>
                                    </p:set>
                                    <p:animEffect transition="in" filter="diamond(in)">
                                      <p:cBhvr>
                                        <p:cTn id="39" dur="500"/>
                                        <p:tgtEl>
                                          <p:spTgt spid="220171">
                                            <p:txEl>
                                              <p:charRg st="156" end="179"/>
                                            </p:txEl>
                                          </p:spTgt>
                                        </p:tgtEl>
                                      </p:cBhvr>
                                    </p:animEffect>
                                  </p:childTnLst>
                                </p:cTn>
                              </p:par>
                            </p:childTnLst>
                          </p:cTn>
                        </p:par>
                        <p:par>
                          <p:cTn id="40" fill="hold">
                            <p:stCondLst>
                              <p:cond delay="4500"/>
                            </p:stCondLst>
                            <p:childTnLst>
                              <p:par>
                                <p:cTn id="41" presetID="8" presetClass="entr" presetSubtype="16" fill="hold" nodeType="afterEffect">
                                  <p:stCondLst>
                                    <p:cond delay="0"/>
                                  </p:stCondLst>
                                  <p:childTnLst>
                                    <p:set>
                                      <p:cBhvr>
                                        <p:cTn id="42" dur="1" fill="hold">
                                          <p:stCondLst>
                                            <p:cond delay="0"/>
                                          </p:stCondLst>
                                        </p:cTn>
                                        <p:tgtEl>
                                          <p:spTgt spid="220171">
                                            <p:txEl>
                                              <p:charRg st="179" end="202"/>
                                            </p:txEl>
                                          </p:spTgt>
                                        </p:tgtEl>
                                        <p:attrNameLst>
                                          <p:attrName>style.visibility</p:attrName>
                                        </p:attrNameLst>
                                      </p:cBhvr>
                                      <p:to>
                                        <p:strVal val="visible"/>
                                      </p:to>
                                    </p:set>
                                    <p:animEffect transition="in" filter="diamond(in)">
                                      <p:cBhvr>
                                        <p:cTn id="43" dur="500"/>
                                        <p:tgtEl>
                                          <p:spTgt spid="220171">
                                            <p:txEl>
                                              <p:charRg st="179" end="202"/>
                                            </p:txEl>
                                          </p:spTgt>
                                        </p:tgtEl>
                                      </p:cBhvr>
                                    </p:animEffect>
                                  </p:childTnLst>
                                </p:cTn>
                              </p:par>
                            </p:childTnLst>
                          </p:cTn>
                        </p:par>
                        <p:par>
                          <p:cTn id="44" fill="hold">
                            <p:stCondLst>
                              <p:cond delay="5000"/>
                            </p:stCondLst>
                            <p:childTnLst>
                              <p:par>
                                <p:cTn id="45" presetID="8" presetClass="entr" presetSubtype="16" fill="hold" nodeType="afterEffect">
                                  <p:stCondLst>
                                    <p:cond delay="0"/>
                                  </p:stCondLst>
                                  <p:childTnLst>
                                    <p:set>
                                      <p:cBhvr>
                                        <p:cTn id="46" dur="1" fill="hold">
                                          <p:stCondLst>
                                            <p:cond delay="0"/>
                                          </p:stCondLst>
                                        </p:cTn>
                                        <p:tgtEl>
                                          <p:spTgt spid="220171">
                                            <p:txEl>
                                              <p:charRg st="202" end="225"/>
                                            </p:txEl>
                                          </p:spTgt>
                                        </p:tgtEl>
                                        <p:attrNameLst>
                                          <p:attrName>style.visibility</p:attrName>
                                        </p:attrNameLst>
                                      </p:cBhvr>
                                      <p:to>
                                        <p:strVal val="visible"/>
                                      </p:to>
                                    </p:set>
                                    <p:animEffect transition="in" filter="diamond(in)">
                                      <p:cBhvr>
                                        <p:cTn id="47" dur="500"/>
                                        <p:tgtEl>
                                          <p:spTgt spid="220171">
                                            <p:txEl>
                                              <p:charRg st="202" end="225"/>
                                            </p:txEl>
                                          </p:spTgt>
                                        </p:tgtEl>
                                      </p:cBhvr>
                                    </p:animEffect>
                                  </p:childTnLst>
                                </p:cTn>
                              </p:par>
                            </p:childTnLst>
                          </p:cTn>
                        </p:par>
                        <p:par>
                          <p:cTn id="48" fill="hold">
                            <p:stCondLst>
                              <p:cond delay="5500"/>
                            </p:stCondLst>
                            <p:childTnLst>
                              <p:par>
                                <p:cTn id="49" presetID="8" presetClass="entr" presetSubtype="16" fill="hold" nodeType="afterEffect">
                                  <p:stCondLst>
                                    <p:cond delay="0"/>
                                  </p:stCondLst>
                                  <p:childTnLst>
                                    <p:set>
                                      <p:cBhvr>
                                        <p:cTn id="50" dur="1" fill="hold">
                                          <p:stCondLst>
                                            <p:cond delay="0"/>
                                          </p:stCondLst>
                                        </p:cTn>
                                        <p:tgtEl>
                                          <p:spTgt spid="220171">
                                            <p:txEl>
                                              <p:charRg st="225" end="236"/>
                                            </p:txEl>
                                          </p:spTgt>
                                        </p:tgtEl>
                                        <p:attrNameLst>
                                          <p:attrName>style.visibility</p:attrName>
                                        </p:attrNameLst>
                                      </p:cBhvr>
                                      <p:to>
                                        <p:strVal val="visible"/>
                                      </p:to>
                                    </p:set>
                                    <p:animEffect transition="in" filter="diamond(in)">
                                      <p:cBhvr>
                                        <p:cTn id="51" dur="500"/>
                                        <p:tgtEl>
                                          <p:spTgt spid="220171">
                                            <p:txEl>
                                              <p:charRg st="225" end="23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5" name="Picture 10"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0726" name="Picture 17"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221186" name="Rectangle 2"/>
          <p:cNvSpPr>
            <a:spLocks noGrp="1" noChangeArrowheads="1"/>
          </p:cNvSpPr>
          <p:nvPr>
            <p:ph type="title"/>
          </p:nvPr>
        </p:nvSpPr>
        <p:spPr>
          <a:xfrm>
            <a:off x="2438400" y="1066800"/>
            <a:ext cx="3886200" cy="762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楷体_GB2312" pitchFamily="49" charset="-122"/>
                <a:cs typeface="+mj-cs"/>
              </a:rPr>
              <a:t>偏心距的测验</a:t>
            </a:r>
            <a:endParaRPr kumimoji="0" lang="zh-CN" altLang="en-US"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楷体_GB2312" pitchFamily="49" charset="-122"/>
              <a:cs typeface="+mj-cs"/>
            </a:endParaRPr>
          </a:p>
        </p:txBody>
      </p:sp>
      <p:sp>
        <p:nvSpPr>
          <p:cNvPr id="221187" name="Rectangle 3"/>
          <p:cNvSpPr>
            <a:spLocks noGrp="1" noChangeArrowheads="1"/>
          </p:cNvSpPr>
          <p:nvPr>
            <p:ph type="body" sz="half" idx="1"/>
          </p:nvPr>
        </p:nvSpPr>
        <p:spPr>
          <a:xfrm>
            <a:off x="534988" y="2441575"/>
            <a:ext cx="7770813" cy="2587625"/>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偏心距较小时，可直接用百分表检测，将工件用两顶尖支承在心轴上，用两顶尖支承百分表测量头与零件偏心，部分表面触及，工件转动一周，百分表指示的最大值和最小值的半，就是该零件的偏心距。若工件两端无顶尖孔时则可用</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V</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形铁支承工件基准轴，校平中心线后再用百分表测量 </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graphicFrame>
        <p:nvGraphicFramePr>
          <p:cNvPr id="30722" name="Object 4"/>
          <p:cNvGraphicFramePr/>
          <p:nvPr/>
        </p:nvGraphicFramePr>
        <p:xfrm>
          <a:off x="7010400" y="4546600"/>
          <a:ext cx="2133600" cy="1422400"/>
        </p:xfrm>
        <a:graphic>
          <a:graphicData uri="http://schemas.openxmlformats.org/presentationml/2006/ole">
            <mc:AlternateContent xmlns:mc="http://schemas.openxmlformats.org/markup-compatibility/2006">
              <mc:Choice xmlns:v="urn:schemas-microsoft-com:vml" Requires="v">
                <p:oleObj spid="_x0000_s3155" name="" r:id="rId3" imgW="114300" imgH="215900" progId="Equation.3">
                  <p:embed/>
                </p:oleObj>
              </mc:Choice>
              <mc:Fallback>
                <p:oleObj name="" r:id="rId3" imgW="114300" imgH="215900" progId="Equation.3">
                  <p:embed/>
                  <p:pic>
                    <p:nvPicPr>
                      <p:cNvPr id="0" name="图片 3154"/>
                      <p:cNvPicPr/>
                      <p:nvPr/>
                    </p:nvPicPr>
                    <p:blipFill>
                      <a:blip r:embed="rId4"/>
                      <a:stretch>
                        <a:fillRect/>
                      </a:stretch>
                    </p:blipFill>
                    <p:spPr>
                      <a:xfrm>
                        <a:off x="7010400" y="4546600"/>
                        <a:ext cx="2133600" cy="1422400"/>
                      </a:xfrm>
                      <a:prstGeom prst="rect">
                        <a:avLst/>
                      </a:prstGeom>
                      <a:noFill/>
                      <a:ln w="38100">
                        <a:noFill/>
                        <a:miter/>
                      </a:ln>
                    </p:spPr>
                  </p:pic>
                </p:oleObj>
              </mc:Fallback>
            </mc:AlternateContent>
          </a:graphicData>
        </a:graphic>
      </p:graphicFrame>
      <p:graphicFrame>
        <p:nvGraphicFramePr>
          <p:cNvPr id="30723" name="Object 5"/>
          <p:cNvGraphicFramePr/>
          <p:nvPr/>
        </p:nvGraphicFramePr>
        <p:xfrm>
          <a:off x="8077200" y="5308600"/>
          <a:ext cx="533400" cy="355600"/>
        </p:xfrm>
        <a:graphic>
          <a:graphicData uri="http://schemas.openxmlformats.org/presentationml/2006/ole">
            <mc:AlternateContent xmlns:mc="http://schemas.openxmlformats.org/markup-compatibility/2006">
              <mc:Choice xmlns:v="urn:schemas-microsoft-com:vml" Requires="v">
                <p:oleObj spid="_x0000_s3157" name="" r:id="rId5" imgW="114300" imgH="215900" progId="Equation.3">
                  <p:embed/>
                </p:oleObj>
              </mc:Choice>
              <mc:Fallback>
                <p:oleObj name="" r:id="rId5" imgW="114300" imgH="215900" progId="Equation.3">
                  <p:embed/>
                  <p:pic>
                    <p:nvPicPr>
                      <p:cNvPr id="0" name="图片 3156"/>
                      <p:cNvPicPr/>
                      <p:nvPr/>
                    </p:nvPicPr>
                    <p:blipFill>
                      <a:blip r:embed="rId4"/>
                      <a:stretch>
                        <a:fillRect/>
                      </a:stretch>
                    </p:blipFill>
                    <p:spPr>
                      <a:xfrm>
                        <a:off x="8077200" y="5308600"/>
                        <a:ext cx="533400" cy="355600"/>
                      </a:xfrm>
                      <a:prstGeom prst="rect">
                        <a:avLst/>
                      </a:prstGeom>
                      <a:noFill/>
                      <a:ln w="38100">
                        <a:noFill/>
                        <a:miter/>
                      </a:ln>
                    </p:spPr>
                  </p:pic>
                </p:oleObj>
              </mc:Fallback>
            </mc:AlternateContent>
          </a:graphicData>
        </a:graphic>
      </p:graphicFrame>
      <p:graphicFrame>
        <p:nvGraphicFramePr>
          <p:cNvPr id="30724" name="Object 6"/>
          <p:cNvGraphicFramePr/>
          <p:nvPr/>
        </p:nvGraphicFramePr>
        <p:xfrm>
          <a:off x="4572000" y="-1219200"/>
          <a:ext cx="2133600" cy="1422400"/>
        </p:xfrm>
        <a:graphic>
          <a:graphicData uri="http://schemas.openxmlformats.org/presentationml/2006/ole">
            <mc:AlternateContent xmlns:mc="http://schemas.openxmlformats.org/markup-compatibility/2006">
              <mc:Choice xmlns:v="urn:schemas-microsoft-com:vml" Requires="v">
                <p:oleObj spid="_x0000_s3156" name="" r:id="rId6" imgW="114300" imgH="215900" progId="Equation.3">
                  <p:embed/>
                </p:oleObj>
              </mc:Choice>
              <mc:Fallback>
                <p:oleObj name="" r:id="rId6" imgW="114300" imgH="215900" progId="Equation.3">
                  <p:embed/>
                  <p:pic>
                    <p:nvPicPr>
                      <p:cNvPr id="0" name="图片 3155"/>
                      <p:cNvPicPr/>
                      <p:nvPr/>
                    </p:nvPicPr>
                    <p:blipFill>
                      <a:blip r:embed="rId4"/>
                      <a:stretch>
                        <a:fillRect/>
                      </a:stretch>
                    </p:blipFill>
                    <p:spPr>
                      <a:xfrm>
                        <a:off x="4572000" y="-1219200"/>
                        <a:ext cx="2133600" cy="1422400"/>
                      </a:xfrm>
                      <a:prstGeom prst="rect">
                        <a:avLst/>
                      </a:prstGeom>
                      <a:noFill/>
                      <a:ln w="38100">
                        <a:noFill/>
                        <a:miter/>
                      </a:ln>
                    </p:spPr>
                  </p:pic>
                </p:oleObj>
              </mc:Fallback>
            </mc:AlternateContent>
          </a:graphicData>
        </a:graphic>
      </p:graphicFrame>
      <p:sp>
        <p:nvSpPr>
          <p:cNvPr id="221192" name="Line 8"/>
          <p:cNvSpPr/>
          <p:nvPr/>
        </p:nvSpPr>
        <p:spPr>
          <a:xfrm>
            <a:off x="5029200" y="1752600"/>
            <a:ext cx="990600" cy="0"/>
          </a:xfrm>
          <a:prstGeom prst="line">
            <a:avLst/>
          </a:prstGeom>
          <a:ln w="57150" cap="flat" cmpd="sng">
            <a:solidFill>
              <a:srgbClr val="FF0000"/>
            </a:solidFill>
            <a:prstDash val="solid"/>
            <a:headEnd type="none" w="med" len="med"/>
            <a:tailEnd type="none" w="med" len="med"/>
          </a:ln>
        </p:spPr>
      </p:sp>
      <p:sp>
        <p:nvSpPr>
          <p:cNvPr id="221193" name="Line 9"/>
          <p:cNvSpPr/>
          <p:nvPr/>
        </p:nvSpPr>
        <p:spPr>
          <a:xfrm>
            <a:off x="1981200" y="2819400"/>
            <a:ext cx="762000" cy="0"/>
          </a:xfrm>
          <a:prstGeom prst="line">
            <a:avLst/>
          </a:prstGeom>
          <a:ln w="57150" cap="flat" cmpd="sng">
            <a:solidFill>
              <a:srgbClr val="FF0000"/>
            </a:solidFill>
            <a:prstDash val="solid"/>
            <a:headEnd type="none" w="med" len="med"/>
            <a:tailEnd type="none" w="med" len="med"/>
          </a:ln>
        </p:spPr>
      </p:sp>
      <p:pic>
        <p:nvPicPr>
          <p:cNvPr id="30731" name="Picture 11" descr="后退">
            <a:hlinkClick r:id="" action="ppaction://hlinkshowjump?jump=previousslide"/>
          </p:cNvPr>
          <p:cNvPicPr>
            <a:picLocks noChangeAspect="1"/>
          </p:cNvPicPr>
          <p:nvPr/>
        </p:nvPicPr>
        <p:blipFill>
          <a:blip r:embed="rId7"/>
          <a:stretch>
            <a:fillRect/>
          </a:stretch>
        </p:blipFill>
        <p:spPr>
          <a:xfrm>
            <a:off x="6916738" y="6364288"/>
            <a:ext cx="1039812" cy="520700"/>
          </a:xfrm>
          <a:prstGeom prst="rect">
            <a:avLst/>
          </a:prstGeom>
          <a:noFill/>
          <a:ln w="9525">
            <a:noFill/>
          </a:ln>
        </p:spPr>
      </p:pic>
      <p:pic>
        <p:nvPicPr>
          <p:cNvPr id="30732" name="Picture 12"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pic>
        <p:nvPicPr>
          <p:cNvPr id="30733" name="Picture 13" descr="上一页">
            <a:hlinkClick r:id="" action="ppaction://hlinkshowjump?jump=previousslide"/>
          </p:cNvPr>
          <p:cNvPicPr>
            <a:picLocks noChangeAspect="1"/>
          </p:cNvPicPr>
          <p:nvPr/>
        </p:nvPicPr>
        <p:blipFill>
          <a:blip r:embed="rId9"/>
          <a:stretch>
            <a:fillRect/>
          </a:stretch>
        </p:blipFill>
        <p:spPr>
          <a:xfrm>
            <a:off x="4684713" y="6364288"/>
            <a:ext cx="1039812" cy="520700"/>
          </a:xfrm>
          <a:prstGeom prst="rect">
            <a:avLst/>
          </a:prstGeom>
          <a:noFill/>
          <a:ln w="9525">
            <a:noFill/>
          </a:ln>
        </p:spPr>
      </p:pic>
      <p:pic>
        <p:nvPicPr>
          <p:cNvPr id="30734" name="Picture 14" descr="退出">
            <a:hlinkClick r:id="" action="ppaction://hlinkshowjump?jump=endshow"/>
          </p:cNvPr>
          <p:cNvPicPr>
            <a:picLocks noChangeAspect="1"/>
          </p:cNvPicPr>
          <p:nvPr/>
        </p:nvPicPr>
        <p:blipFill>
          <a:blip r:embed="rId10"/>
          <a:stretch>
            <a:fillRect/>
          </a:stretch>
        </p:blipFill>
        <p:spPr>
          <a:xfrm>
            <a:off x="8027988" y="6364288"/>
            <a:ext cx="1039812" cy="520700"/>
          </a:xfrm>
          <a:prstGeom prst="rect">
            <a:avLst/>
          </a:prstGeom>
          <a:noFill/>
          <a:ln w="9525">
            <a:noFill/>
          </a:ln>
        </p:spPr>
      </p:pic>
      <p:pic>
        <p:nvPicPr>
          <p:cNvPr id="30735" name="Picture 15" descr="下一页">
            <a:hlinkClick r:id="" action="ppaction://hlinkshowjump?jump=nextslide"/>
          </p:cNvPr>
          <p:cNvPicPr>
            <a:picLocks noChangeAspect="1"/>
          </p:cNvPicPr>
          <p:nvPr/>
        </p:nvPicPr>
        <p:blipFill>
          <a:blip r:embed="rId11"/>
          <a:stretch>
            <a:fillRect/>
          </a:stretch>
        </p:blipFill>
        <p:spPr>
          <a:xfrm>
            <a:off x="5795963" y="6364288"/>
            <a:ext cx="1039812" cy="520700"/>
          </a:xfrm>
          <a:prstGeom prst="rect">
            <a:avLst/>
          </a:prstGeom>
          <a:noFill/>
          <a:ln w="9525">
            <a:noFill/>
          </a:ln>
        </p:spPr>
      </p:pic>
      <p:pic>
        <p:nvPicPr>
          <p:cNvPr id="30736" name="Picture 16" descr="主页">
            <a:hlinkClick r:id="" action="ppaction://hlinkshowjump?jump=firstslide"/>
          </p:cNvPr>
          <p:cNvPicPr>
            <a:picLocks noChangeAspect="1"/>
          </p:cNvPicPr>
          <p:nvPr/>
        </p:nvPicPr>
        <p:blipFill>
          <a:blip r:embed="rId12"/>
          <a:stretch>
            <a:fillRect/>
          </a:stretch>
        </p:blipFill>
        <p:spPr>
          <a:xfrm>
            <a:off x="2522538" y="6364288"/>
            <a:ext cx="1041400" cy="520700"/>
          </a:xfrm>
          <a:prstGeom prst="rect">
            <a:avLst/>
          </a:prstGeom>
          <a:noFill/>
          <a:ln w="9525">
            <a:noFill/>
          </a:ln>
        </p:spPr>
      </p:pic>
      <p:sp>
        <p:nvSpPr>
          <p:cNvPr id="30737" name="Rectangle 18"/>
          <p:cNvSpPr/>
          <p:nvPr/>
        </p:nvSpPr>
        <p:spPr>
          <a:xfrm>
            <a:off x="152400" y="152400"/>
            <a:ext cx="3124200" cy="579438"/>
          </a:xfrm>
          <a:prstGeom prst="rect">
            <a:avLst/>
          </a:prstGeom>
          <a:noFill/>
          <a:ln w="9525">
            <a:noFill/>
          </a:ln>
        </p:spPr>
        <p:txBody>
          <a:bodyPr>
            <a:spAutoFit/>
          </a:bodyPr>
          <a:p>
            <a:r>
              <a:rPr lang="zh-CN" altLang="en-US" sz="3200" b="1" dirty="0">
                <a:latin typeface="Arial" panose="020B0604020202020204" pitchFamily="34" charset="0"/>
              </a:rPr>
              <a:t>偏心工件的车削</a:t>
            </a:r>
            <a:endParaRPr lang="zh-CN" altLang="en-US" sz="3200" b="1" dirty="0">
              <a:latin typeface="Arial" panose="020B0604020202020204" pitchFamily="34" charset="0"/>
            </a:endParaRPr>
          </a:p>
        </p:txBody>
      </p:sp>
      <p:pic>
        <p:nvPicPr>
          <p:cNvPr id="4" name="内容占位符 3" descr="图片1"/>
          <p:cNvPicPr>
            <a:picLocks noChangeAspect="1"/>
          </p:cNvPicPr>
          <p:nvPr/>
        </p:nvPicPr>
        <p:blipFill>
          <a:blip r:embed="rId13"/>
          <a:stretch>
            <a:fillRect/>
          </a:stretch>
        </p:blipFill>
        <p:spPr>
          <a:xfrm>
            <a:off x="8229600" y="-22225"/>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21186"/>
                                        </p:tgtEl>
                                        <p:attrNameLst>
                                          <p:attrName>style.visibility</p:attrName>
                                        </p:attrNameLst>
                                      </p:cBhvr>
                                      <p:to>
                                        <p:strVal val="visible"/>
                                      </p:to>
                                    </p:set>
                                    <p:animEffect transition="in" filter="wheel(4)">
                                      <p:cBhvr>
                                        <p:cTn id="7" dur="500"/>
                                        <p:tgtEl>
                                          <p:spTgt spid="221186"/>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21187">
                                            <p:txEl>
                                              <p:charRg st="0" end="131"/>
                                            </p:txEl>
                                          </p:spTgt>
                                        </p:tgtEl>
                                        <p:attrNameLst>
                                          <p:attrName>style.visibility</p:attrName>
                                        </p:attrNameLst>
                                      </p:cBhvr>
                                      <p:to>
                                        <p:strVal val="visible"/>
                                      </p:to>
                                    </p:set>
                                    <p:anim calcmode="lin" valueType="num">
                                      <p:cBhvr additive="base">
                                        <p:cTn id="11" dur="500" fill="hold"/>
                                        <p:tgtEl>
                                          <p:spTgt spid="221187">
                                            <p:txEl>
                                              <p:charRg st="0" end="13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21187">
                                            <p:txEl>
                                              <p:charRg st="0" end="13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1192"/>
                                        </p:tgtEl>
                                        <p:attrNameLst>
                                          <p:attrName>style.visibility</p:attrName>
                                        </p:attrNameLst>
                                      </p:cBhvr>
                                      <p:to>
                                        <p:strVal val="visible"/>
                                      </p:to>
                                    </p:set>
                                    <p:animEffect transition="in" filter="dissolve">
                                      <p:cBhvr>
                                        <p:cTn id="17" dur="500"/>
                                        <p:tgtEl>
                                          <p:spTgt spid="22119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21193"/>
                                        </p:tgtEl>
                                        <p:attrNameLst>
                                          <p:attrName>style.visibility</p:attrName>
                                        </p:attrNameLst>
                                      </p:cBhvr>
                                      <p:to>
                                        <p:strVal val="visible"/>
                                      </p:to>
                                    </p:set>
                                    <p:animEffect transition="in" filter="dissolve">
                                      <p:cBhvr>
                                        <p:cTn id="22" dur="500"/>
                                        <p:tgtEl>
                                          <p:spTgt spid="221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bldLvl="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9266" name="Picture 11"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22211" name="Rectangle 3"/>
          <p:cNvSpPr>
            <a:spLocks noGrp="1" noChangeArrowheads="1"/>
          </p:cNvSpPr>
          <p:nvPr>
            <p:ph sz="quarter" idx="1"/>
          </p:nvPr>
        </p:nvSpPr>
        <p:spPr>
          <a:xfrm>
            <a:off x="457200" y="1828800"/>
            <a:ext cx="7924800" cy="32004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（１）找正偏心的过程中长爪初始加紧力不能           太大，需逐渐找正，加紧。</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（２）用百分表找正端面和偏心距时，百分表测杆应和被测表面垂直。表转动量为偏心距的两倍。</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（３）车削偏心工件在注意内外公差。</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n"/>
              <a:defRPr/>
            </a:pP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（４）车削外偏配时，配分表面一定都有相同偏心量。</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sp>
        <p:nvSpPr>
          <p:cNvPr id="222210" name="Rectangle 2"/>
          <p:cNvSpPr>
            <a:spLocks noGrp="1" noChangeArrowheads="1"/>
          </p:cNvSpPr>
          <p:nvPr>
            <p:ph type="title" sz="quarter"/>
          </p:nvPr>
        </p:nvSpPr>
        <p:spPr>
          <a:xfrm>
            <a:off x="228600" y="685800"/>
            <a:ext cx="82296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smtClean="0">
                <a:ln>
                  <a:noFill/>
                </a:ln>
                <a:solidFill>
                  <a:srgbClr val="FF3300"/>
                </a:solidFill>
                <a:effectLst/>
                <a:uLnTx/>
                <a:uFillTx/>
                <a:latin typeface="+mj-lt"/>
                <a:ea typeface="+mj-ea"/>
                <a:cs typeface="+mj-cs"/>
              </a:rPr>
              <a:t>注意事项</a:t>
            </a:r>
            <a:r>
              <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endPar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pic>
        <p:nvPicPr>
          <p:cNvPr id="139269" name="Picture 4"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7769225"/>
            <a:ext cx="9144000" cy="1196975"/>
          </a:xfrm>
          <a:prstGeom prst="rect">
            <a:avLst/>
          </a:prstGeom>
          <a:noFill/>
          <a:ln w="9525">
            <a:noFill/>
          </a:ln>
        </p:spPr>
      </p:pic>
      <p:pic>
        <p:nvPicPr>
          <p:cNvPr id="139270" name="Picture 5" descr="后退">
            <a:hlinkClick r:id="" action="ppaction://hlinkshowjump?jump=previousslide"/>
          </p:cNvPr>
          <p:cNvPicPr>
            <a:picLocks noChangeAspect="1"/>
          </p:cNvPicPr>
          <p:nvPr/>
        </p:nvPicPr>
        <p:blipFill>
          <a:blip r:embed="rId3"/>
          <a:stretch>
            <a:fillRect/>
          </a:stretch>
        </p:blipFill>
        <p:spPr>
          <a:xfrm>
            <a:off x="6916738" y="8445500"/>
            <a:ext cx="1039812" cy="520700"/>
          </a:xfrm>
          <a:prstGeom prst="rect">
            <a:avLst/>
          </a:prstGeom>
          <a:noFill/>
          <a:ln w="9525">
            <a:noFill/>
          </a:ln>
        </p:spPr>
      </p:pic>
      <p:pic>
        <p:nvPicPr>
          <p:cNvPr id="139271" name="Picture 6" descr="目录">
            <a:hlinkClick r:id="" action="ppaction://noaction"/>
          </p:cNvPr>
          <p:cNvPicPr>
            <a:picLocks noChangeAspect="1"/>
          </p:cNvPicPr>
          <p:nvPr/>
        </p:nvPicPr>
        <p:blipFill>
          <a:blip r:embed="rId4"/>
          <a:stretch>
            <a:fillRect/>
          </a:stretch>
        </p:blipFill>
        <p:spPr>
          <a:xfrm>
            <a:off x="3603625" y="8445500"/>
            <a:ext cx="1039813" cy="520700"/>
          </a:xfrm>
          <a:prstGeom prst="rect">
            <a:avLst/>
          </a:prstGeom>
          <a:noFill/>
          <a:ln w="9525">
            <a:noFill/>
          </a:ln>
        </p:spPr>
      </p:pic>
      <p:pic>
        <p:nvPicPr>
          <p:cNvPr id="139272" name="Picture 7" descr="上一页">
            <a:hlinkClick r:id="" action="ppaction://hlinkshowjump?jump=previousslide"/>
          </p:cNvPr>
          <p:cNvPicPr>
            <a:picLocks noChangeAspect="1"/>
          </p:cNvPicPr>
          <p:nvPr/>
        </p:nvPicPr>
        <p:blipFill>
          <a:blip r:embed="rId5"/>
          <a:stretch>
            <a:fillRect/>
          </a:stretch>
        </p:blipFill>
        <p:spPr>
          <a:xfrm>
            <a:off x="4684713" y="8445500"/>
            <a:ext cx="1039812" cy="520700"/>
          </a:xfrm>
          <a:prstGeom prst="rect">
            <a:avLst/>
          </a:prstGeom>
          <a:noFill/>
          <a:ln w="9525">
            <a:noFill/>
          </a:ln>
        </p:spPr>
      </p:pic>
      <p:pic>
        <p:nvPicPr>
          <p:cNvPr id="139273" name="Picture 8" descr="退出">
            <a:hlinkClick r:id="" action="ppaction://hlinkshowjump?jump=endshow"/>
          </p:cNvPr>
          <p:cNvPicPr>
            <a:picLocks noChangeAspect="1"/>
          </p:cNvPicPr>
          <p:nvPr/>
        </p:nvPicPr>
        <p:blipFill>
          <a:blip r:embed="rId6"/>
          <a:stretch>
            <a:fillRect/>
          </a:stretch>
        </p:blipFill>
        <p:spPr>
          <a:xfrm>
            <a:off x="8027988" y="8445500"/>
            <a:ext cx="1039812" cy="520700"/>
          </a:xfrm>
          <a:prstGeom prst="rect">
            <a:avLst/>
          </a:prstGeom>
          <a:noFill/>
          <a:ln w="9525">
            <a:noFill/>
          </a:ln>
        </p:spPr>
      </p:pic>
      <p:pic>
        <p:nvPicPr>
          <p:cNvPr id="139274" name="Picture 9" descr="下一页">
            <a:hlinkClick r:id="" action="ppaction://hlinkshowjump?jump=nextslide"/>
          </p:cNvPr>
          <p:cNvPicPr>
            <a:picLocks noChangeAspect="1"/>
          </p:cNvPicPr>
          <p:nvPr/>
        </p:nvPicPr>
        <p:blipFill>
          <a:blip r:embed="rId7"/>
          <a:stretch>
            <a:fillRect/>
          </a:stretch>
        </p:blipFill>
        <p:spPr>
          <a:xfrm>
            <a:off x="5795963" y="8445500"/>
            <a:ext cx="1039812" cy="520700"/>
          </a:xfrm>
          <a:prstGeom prst="rect">
            <a:avLst/>
          </a:prstGeom>
          <a:noFill/>
          <a:ln w="9525">
            <a:noFill/>
          </a:ln>
        </p:spPr>
      </p:pic>
      <p:pic>
        <p:nvPicPr>
          <p:cNvPr id="139275" name="Picture 10" descr="主页">
            <a:hlinkClick r:id="" action="ppaction://hlinkshowjump?jump=firstslide"/>
          </p:cNvPr>
          <p:cNvPicPr>
            <a:picLocks noChangeAspect="1"/>
          </p:cNvPicPr>
          <p:nvPr/>
        </p:nvPicPr>
        <p:blipFill>
          <a:blip r:embed="rId8"/>
          <a:stretch>
            <a:fillRect/>
          </a:stretch>
        </p:blipFill>
        <p:spPr>
          <a:xfrm>
            <a:off x="2522538" y="8445500"/>
            <a:ext cx="1041400" cy="520700"/>
          </a:xfrm>
          <a:prstGeom prst="rect">
            <a:avLst/>
          </a:prstGeom>
          <a:noFill/>
          <a:ln w="9525">
            <a:noFill/>
          </a:ln>
        </p:spPr>
      </p:pic>
      <p:pic>
        <p:nvPicPr>
          <p:cNvPr id="139276" name="Picture 12"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39277" name="Picture 13"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39278" name="Picture 14"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39279" name="Picture 1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39280" name="Picture 1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39281" name="Picture 1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39282" name="Picture 1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139283" name="Rectangle 19"/>
          <p:cNvSpPr/>
          <p:nvPr/>
        </p:nvSpPr>
        <p:spPr>
          <a:xfrm>
            <a:off x="0" y="0"/>
            <a:ext cx="3124200" cy="579438"/>
          </a:xfrm>
          <a:prstGeom prst="rect">
            <a:avLst/>
          </a:prstGeom>
          <a:noFill/>
          <a:ln w="9525">
            <a:noFill/>
          </a:ln>
        </p:spPr>
        <p:txBody>
          <a:bodyPr>
            <a:spAutoFit/>
          </a:bodyPr>
          <a:p>
            <a:r>
              <a:rPr lang="zh-CN" altLang="en-US" sz="3200" b="1" dirty="0">
                <a:latin typeface="Arial" panose="020B0604020202020204" pitchFamily="34" charset="0"/>
              </a:rPr>
              <a:t>偏心工件的车削</a:t>
            </a:r>
            <a:endParaRPr lang="zh-CN" altLang="en-US" sz="3200" b="1" dirty="0">
              <a:latin typeface="Arial" panose="020B0604020202020204" pitchFamily="34" charset="0"/>
            </a:endParaRPr>
          </a:p>
        </p:txBody>
      </p:sp>
      <p:pic>
        <p:nvPicPr>
          <p:cNvPr id="4" name="内容占位符 3" descr="图片1"/>
          <p:cNvPicPr>
            <a:picLocks noChangeAspect="1"/>
          </p:cNvPicPr>
          <p:nvPr/>
        </p:nvPicPr>
        <p:blipFill>
          <a:blip r:embed="rId9"/>
          <a:stretch>
            <a:fillRect/>
          </a:stretch>
        </p:blipFill>
        <p:spPr>
          <a:xfrm>
            <a:off x="8229600" y="-6858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22210"/>
                                        </p:tgtEl>
                                        <p:attrNameLst>
                                          <p:attrName>style.visibility</p:attrName>
                                        </p:attrNameLst>
                                      </p:cBhvr>
                                      <p:to>
                                        <p:strVal val="visible"/>
                                      </p:to>
                                    </p:set>
                                    <p:animEffect transition="in" filter="slide(fromBottom)">
                                      <p:cBhvr>
                                        <p:cTn id="7" dur="500"/>
                                        <p:tgtEl>
                                          <p:spTgt spid="222210"/>
                                        </p:tgtEl>
                                      </p:cBhvr>
                                    </p:animEffect>
                                  </p:childTnLst>
                                </p:cTn>
                              </p:par>
                            </p:childTnLst>
                          </p:cTn>
                        </p:par>
                        <p:par>
                          <p:cTn id="8" fill="hold">
                            <p:stCondLst>
                              <p:cond delay="500"/>
                            </p:stCondLst>
                            <p:childTnLst>
                              <p:par>
                                <p:cTn id="9" presetID="16" presetClass="entr" presetSubtype="26" fill="hold" nodeType="afterEffect">
                                  <p:stCondLst>
                                    <p:cond delay="0"/>
                                  </p:stCondLst>
                                  <p:childTnLst>
                                    <p:set>
                                      <p:cBhvr>
                                        <p:cTn id="10" dur="1" fill="hold">
                                          <p:stCondLst>
                                            <p:cond delay="0"/>
                                          </p:stCondLst>
                                        </p:cTn>
                                        <p:tgtEl>
                                          <p:spTgt spid="222211">
                                            <p:txEl>
                                              <p:charRg st="0" end="44"/>
                                            </p:txEl>
                                          </p:spTgt>
                                        </p:tgtEl>
                                        <p:attrNameLst>
                                          <p:attrName>style.visibility</p:attrName>
                                        </p:attrNameLst>
                                      </p:cBhvr>
                                      <p:to>
                                        <p:strVal val="visible"/>
                                      </p:to>
                                    </p:set>
                                    <p:animEffect transition="in" filter="barn(inHorizontal)">
                                      <p:cBhvr>
                                        <p:cTn id="11" dur="500"/>
                                        <p:tgtEl>
                                          <p:spTgt spid="222211">
                                            <p:txEl>
                                              <p:charRg st="0" end="44"/>
                                            </p:txEl>
                                          </p:spTgt>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222211">
                                            <p:txEl>
                                              <p:charRg st="44" end="88"/>
                                            </p:txEl>
                                          </p:spTgt>
                                        </p:tgtEl>
                                        <p:attrNameLst>
                                          <p:attrName>style.visibility</p:attrName>
                                        </p:attrNameLst>
                                      </p:cBhvr>
                                      <p:to>
                                        <p:strVal val="visible"/>
                                      </p:to>
                                    </p:set>
                                    <p:animEffect transition="in" filter="barn(inHorizontal)">
                                      <p:cBhvr>
                                        <p:cTn id="15" dur="500"/>
                                        <p:tgtEl>
                                          <p:spTgt spid="222211">
                                            <p:txEl>
                                              <p:charRg st="44" end="88"/>
                                            </p:txEl>
                                          </p:spTgt>
                                        </p:tgtEl>
                                      </p:cBhvr>
                                    </p:animEffect>
                                  </p:childTnLst>
                                </p:cTn>
                              </p:par>
                            </p:childTnLst>
                          </p:cTn>
                        </p:par>
                        <p:par>
                          <p:cTn id="16" fill="hold">
                            <p:stCondLst>
                              <p:cond delay="1500"/>
                            </p:stCondLst>
                            <p:childTnLst>
                              <p:par>
                                <p:cTn id="17" presetID="16" presetClass="entr" presetSubtype="26" fill="hold" nodeType="afterEffect">
                                  <p:stCondLst>
                                    <p:cond delay="0"/>
                                  </p:stCondLst>
                                  <p:childTnLst>
                                    <p:set>
                                      <p:cBhvr>
                                        <p:cTn id="18" dur="1" fill="hold">
                                          <p:stCondLst>
                                            <p:cond delay="0"/>
                                          </p:stCondLst>
                                        </p:cTn>
                                        <p:tgtEl>
                                          <p:spTgt spid="222211">
                                            <p:txEl>
                                              <p:charRg st="88" end="106"/>
                                            </p:txEl>
                                          </p:spTgt>
                                        </p:tgtEl>
                                        <p:attrNameLst>
                                          <p:attrName>style.visibility</p:attrName>
                                        </p:attrNameLst>
                                      </p:cBhvr>
                                      <p:to>
                                        <p:strVal val="visible"/>
                                      </p:to>
                                    </p:set>
                                    <p:animEffect transition="in" filter="barn(inHorizontal)">
                                      <p:cBhvr>
                                        <p:cTn id="19" dur="500"/>
                                        <p:tgtEl>
                                          <p:spTgt spid="222211">
                                            <p:txEl>
                                              <p:charRg st="88" end="106"/>
                                            </p:txEl>
                                          </p:spTgt>
                                        </p:tgtEl>
                                      </p:cBhvr>
                                    </p:animEffect>
                                  </p:childTnLst>
                                </p:cTn>
                              </p:par>
                            </p:childTnLst>
                          </p:cTn>
                        </p:par>
                        <p:par>
                          <p:cTn id="20" fill="hold">
                            <p:stCondLst>
                              <p:cond delay="2000"/>
                            </p:stCondLst>
                            <p:childTnLst>
                              <p:par>
                                <p:cTn id="21" presetID="16" presetClass="entr" presetSubtype="26" fill="hold" nodeType="afterEffect">
                                  <p:stCondLst>
                                    <p:cond delay="0"/>
                                  </p:stCondLst>
                                  <p:childTnLst>
                                    <p:set>
                                      <p:cBhvr>
                                        <p:cTn id="22" dur="1" fill="hold">
                                          <p:stCondLst>
                                            <p:cond delay="0"/>
                                          </p:stCondLst>
                                        </p:cTn>
                                        <p:tgtEl>
                                          <p:spTgt spid="222211">
                                            <p:txEl>
                                              <p:charRg st="106" end="131"/>
                                            </p:txEl>
                                          </p:spTgt>
                                        </p:tgtEl>
                                        <p:attrNameLst>
                                          <p:attrName>style.visibility</p:attrName>
                                        </p:attrNameLst>
                                      </p:cBhvr>
                                      <p:to>
                                        <p:strVal val="visible"/>
                                      </p:to>
                                    </p:set>
                                    <p:animEffect transition="in" filter="barn(inHorizontal)">
                                      <p:cBhvr>
                                        <p:cTn id="23" dur="500"/>
                                        <p:tgtEl>
                                          <p:spTgt spid="222211">
                                            <p:txEl>
                                              <p:charRg st="106" end="1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0" grpId="0" bldLvl="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WordArt 2"/>
          <p:cNvSpPr>
            <a:spLocks noTextEdit="1"/>
          </p:cNvSpPr>
          <p:nvPr/>
        </p:nvSpPr>
        <p:spPr>
          <a:xfrm>
            <a:off x="609600" y="2209800"/>
            <a:ext cx="7848600" cy="19050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套类工件车削</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0290"/>
                                        </p:tgtEl>
                                        <p:attrNameLst>
                                          <p:attrName>style.visibility</p:attrName>
                                        </p:attrNameLst>
                                      </p:cBhvr>
                                      <p:to>
                                        <p:strVal val="visible"/>
                                      </p:to>
                                    </p:set>
                                    <p:anim calcmode="lin" valueType="num">
                                      <p:cBhvr>
                                        <p:cTn id="7" dur="1000" fill="hold"/>
                                        <p:tgtEl>
                                          <p:spTgt spid="140290"/>
                                        </p:tgtEl>
                                        <p:attrNameLst>
                                          <p:attrName>ppt_w</p:attrName>
                                        </p:attrNameLst>
                                      </p:cBhvr>
                                      <p:tavLst>
                                        <p:tav tm="0">
                                          <p:val>
                                            <p:strVal val="#ppt_w+.3"/>
                                          </p:val>
                                        </p:tav>
                                        <p:tav tm="100000">
                                          <p:val>
                                            <p:strVal val="#ppt_w"/>
                                          </p:val>
                                        </p:tav>
                                      </p:tavLst>
                                    </p:anim>
                                    <p:anim calcmode="lin" valueType="num">
                                      <p:cBhvr>
                                        <p:cTn id="8" dur="1000" fill="hold"/>
                                        <p:tgtEl>
                                          <p:spTgt spid="140290"/>
                                        </p:tgtEl>
                                        <p:attrNameLst>
                                          <p:attrName>ppt_h</p:attrName>
                                        </p:attrNameLst>
                                      </p:cBhvr>
                                      <p:tavLst>
                                        <p:tav tm="0">
                                          <p:val>
                                            <p:strVal val="#ppt_h"/>
                                          </p:val>
                                        </p:tav>
                                        <p:tav tm="100000">
                                          <p:val>
                                            <p:strVal val="#ppt_h"/>
                                          </p:val>
                                        </p:tav>
                                      </p:tavLst>
                                    </p:anim>
                                    <p:animEffect transition="in" filter="fade">
                                      <p:cBhvr>
                                        <p:cTn id="9" dur="1000"/>
                                        <p:tgtEl>
                                          <p:spTgt spid="140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131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41315"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41316"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41317" name="Text Box 5"/>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sp>
        <p:nvSpPr>
          <p:cNvPr id="50182" name="Rectangle 6"/>
          <p:cNvSpPr>
            <a:spLocks noChangeArrowheads="1"/>
          </p:cNvSpPr>
          <p:nvPr/>
        </p:nvSpPr>
        <p:spPr bwMode="auto">
          <a:xfrm>
            <a:off x="1371600" y="1066800"/>
            <a:ext cx="6019800" cy="7620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车削内孔和外圆相比难度</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141319"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141320"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141321"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141322"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50187" name="Rectangle 11">
            <a:hlinkClick r:id="rId7" action="ppaction://hlinksldjump"/>
          </p:cNvPr>
          <p:cNvSpPr>
            <a:spLocks noChangeArrowheads="1"/>
          </p:cNvSpPr>
          <p:nvPr/>
        </p:nvSpPr>
        <p:spPr bwMode="gray">
          <a:xfrm rot="3419336">
            <a:off x="761206" y="17533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88" name="Rectangle 12">
            <a:hlinkClick r:id="rId8" action="ppaction://hlinksldjump"/>
          </p:cNvPr>
          <p:cNvSpPr>
            <a:spLocks noChangeArrowheads="1"/>
          </p:cNvSpPr>
          <p:nvPr/>
        </p:nvSpPr>
        <p:spPr bwMode="gray">
          <a:xfrm rot="3419336">
            <a:off x="765175" y="22828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89" name="Rectangle 13">
            <a:hlinkClick r:id="rId9" action="ppaction://hlinksldjump"/>
          </p:cNvPr>
          <p:cNvSpPr>
            <a:spLocks noChangeArrowheads="1"/>
          </p:cNvSpPr>
          <p:nvPr/>
        </p:nvSpPr>
        <p:spPr bwMode="gray">
          <a:xfrm rot="3419336">
            <a:off x="778669" y="12025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0" name="Rectangle 14">
            <a:hlinkClick r:id="rId10" action="ppaction://hlinksldjump"/>
          </p:cNvPr>
          <p:cNvSpPr>
            <a:spLocks noChangeArrowheads="1"/>
          </p:cNvSpPr>
          <p:nvPr/>
        </p:nvSpPr>
        <p:spPr bwMode="gray">
          <a:xfrm rot="3419336">
            <a:off x="752475" y="29051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1" name="Rectangle 15">
            <a:hlinkClick r:id="rId10" action="ppaction://hlinksldjump"/>
          </p:cNvPr>
          <p:cNvSpPr>
            <a:spLocks noChangeArrowheads="1"/>
          </p:cNvSpPr>
          <p:nvPr/>
        </p:nvSpPr>
        <p:spPr bwMode="gray">
          <a:xfrm rot="3419336">
            <a:off x="742950" y="3448050"/>
            <a:ext cx="365125" cy="327025"/>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2" name="Rectangle 16">
            <a:hlinkClick r:id="rId11" action="ppaction://hlinksldjump"/>
          </p:cNvPr>
          <p:cNvSpPr>
            <a:spLocks noChangeArrowheads="1"/>
          </p:cNvSpPr>
          <p:nvPr/>
        </p:nvSpPr>
        <p:spPr bwMode="gray">
          <a:xfrm rot="3419336">
            <a:off x="680244" y="40441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3" name="Rectangle 17">
            <a:hlinkClick r:id="rId12" action="ppaction://hlinksldjump"/>
          </p:cNvPr>
          <p:cNvSpPr>
            <a:spLocks noChangeArrowheads="1"/>
          </p:cNvSpPr>
          <p:nvPr/>
        </p:nvSpPr>
        <p:spPr bwMode="gray">
          <a:xfrm rot="3419336">
            <a:off x="756444" y="46537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4" name="Rectangle 18">
            <a:hlinkClick r:id="rId13" action="ppaction://hlinksldjump"/>
          </p:cNvPr>
          <p:cNvSpPr>
            <a:spLocks noChangeArrowheads="1"/>
          </p:cNvSpPr>
          <p:nvPr/>
        </p:nvSpPr>
        <p:spPr bwMode="gray">
          <a:xfrm rot="3419336">
            <a:off x="778669" y="5317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96" name="Text Box 20"/>
          <p:cNvSpPr txBox="1">
            <a:spLocks noChangeArrowheads="1"/>
          </p:cNvSpPr>
          <p:nvPr/>
        </p:nvSpPr>
        <p:spPr bwMode="auto">
          <a:xfrm>
            <a:off x="1371600" y="1600200"/>
            <a:ext cx="52578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车孔的关键技术 </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0197" name="Text Box 21"/>
          <p:cNvSpPr txBox="1">
            <a:spLocks noChangeArrowheads="1"/>
          </p:cNvSpPr>
          <p:nvPr/>
        </p:nvSpPr>
        <p:spPr bwMode="auto">
          <a:xfrm>
            <a:off x="1371600" y="2209800"/>
            <a:ext cx="49530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加工阶台内孔车刀 </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sp>
        <p:nvSpPr>
          <p:cNvPr id="50198" name="Text Box 22"/>
          <p:cNvSpPr txBox="1">
            <a:spLocks noChangeArrowheads="1"/>
          </p:cNvSpPr>
          <p:nvPr/>
        </p:nvSpPr>
        <p:spPr bwMode="auto">
          <a:xfrm>
            <a:off x="1371600" y="2743200"/>
            <a:ext cx="4654550" cy="579438"/>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麻花钻的选择与深度控制</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0199" name="Text Box 23"/>
          <p:cNvSpPr txBox="1">
            <a:spLocks noChangeArrowheads="1"/>
          </p:cNvSpPr>
          <p:nvPr/>
        </p:nvSpPr>
        <p:spPr bwMode="auto">
          <a:xfrm>
            <a:off x="1371600" y="3352800"/>
            <a:ext cx="384175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车阶台孔工艺选择 </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sp>
        <p:nvSpPr>
          <p:cNvPr id="50200" name="Text Box 24"/>
          <p:cNvSpPr txBox="1">
            <a:spLocks noChangeArrowheads="1"/>
          </p:cNvSpPr>
          <p:nvPr/>
        </p:nvSpPr>
        <p:spPr bwMode="auto">
          <a:xfrm>
            <a:off x="1371600" y="3962400"/>
            <a:ext cx="5867400" cy="579438"/>
          </a:xfrm>
          <a:prstGeom prst="rect">
            <a:avLst/>
          </a:prstGeom>
          <a:noFill/>
          <a:ln w="9525">
            <a:noFill/>
            <a:miter lim="800000"/>
          </a:ln>
          <a:effectLst/>
        </p:spPr>
        <p:txBody>
          <a:bodyPr>
            <a:spAutoFit/>
          </a:bodyPr>
          <a:lstStyle/>
          <a:p>
            <a:pPr marR="0" defTabSz="914400" eaLnBrk="1" hangingPunct="1">
              <a:buClrTx/>
              <a:buSzTx/>
              <a:buFontTx/>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孔的车削步骤及尺寸控制</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0201" name="Text Box 25"/>
          <p:cNvSpPr txBox="1">
            <a:spLocks noChangeArrowheads="1"/>
          </p:cNvSpPr>
          <p:nvPr/>
        </p:nvSpPr>
        <p:spPr bwMode="auto">
          <a:xfrm>
            <a:off x="1371600" y="4495800"/>
            <a:ext cx="52578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孔径测量</a:t>
            </a:r>
            <a:r>
              <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endParaRPr kumimoji="0" lang="zh-CN" altLang="en-US" kern="1200" cap="none" spc="0" normalizeH="0" baseline="0" noProof="0">
              <a:latin typeface="Times New Roman" panose="02020603050405020304" pitchFamily="18" charset="0"/>
              <a:ea typeface="宋体" panose="02010600030101010101" pitchFamily="2" charset="-122"/>
              <a:cs typeface="+mn-cs"/>
            </a:endParaRPr>
          </a:p>
        </p:txBody>
      </p:sp>
      <p:sp>
        <p:nvSpPr>
          <p:cNvPr id="50202" name="Text Box 26"/>
          <p:cNvSpPr txBox="1">
            <a:spLocks noChangeArrowheads="1"/>
          </p:cNvSpPr>
          <p:nvPr/>
        </p:nvSpPr>
        <p:spPr bwMode="auto">
          <a:xfrm>
            <a:off x="1371600" y="5181600"/>
            <a:ext cx="4495800" cy="579438"/>
          </a:xfrm>
          <a:prstGeom prst="rect">
            <a:avLst/>
          </a:prstGeom>
          <a:noFill/>
          <a:ln w="9525">
            <a:noFill/>
            <a:miter lim="800000"/>
          </a:ln>
          <a:effectLst/>
        </p:spPr>
        <p:txBody>
          <a:bodyPr>
            <a:spAutoFit/>
          </a:bodyPr>
          <a:lstStyle/>
          <a:p>
            <a:pPr marR="0" defTabSz="914400" eaLnBrk="1" hangingPunct="1">
              <a:spcBef>
                <a:spcPct val="20000"/>
              </a:spcBef>
              <a:buClr>
                <a:schemeClr val="tx1"/>
              </a:buClr>
              <a:buSzPct val="60000"/>
              <a:buFont typeface="Wingdings" panose="05000000000000000000" pitchFamily="2" charset="2"/>
              <a:defRPr/>
            </a:pPr>
            <a:r>
              <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注意事项 </a:t>
            </a:r>
            <a:endParaRPr kumimoji="0" lang="zh-CN" altLang="en-US" sz="3200" kern="1200" cap="none" spc="0" normalizeH="0" baseline="0" noProof="0">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4"/>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 calcmode="lin" valueType="num">
                                      <p:cBhvr additive="base">
                                        <p:cTn id="7" dur="500" fill="hold"/>
                                        <p:tgtEl>
                                          <p:spTgt spid="50182"/>
                                        </p:tgtEl>
                                        <p:attrNameLst>
                                          <p:attrName>ppt_x</p:attrName>
                                        </p:attrNameLst>
                                      </p:cBhvr>
                                      <p:tavLst>
                                        <p:tav tm="0">
                                          <p:val>
                                            <p:strVal val="#ppt_x"/>
                                          </p:val>
                                        </p:tav>
                                        <p:tav tm="100000">
                                          <p:val>
                                            <p:strVal val="#ppt_x"/>
                                          </p:val>
                                        </p:tav>
                                      </p:tavLst>
                                    </p:anim>
                                    <p:anim calcmode="lin" valueType="num">
                                      <p:cBhvr additive="base">
                                        <p:cTn id="8" dur="500" fill="hold"/>
                                        <p:tgtEl>
                                          <p:spTgt spid="5018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50196"/>
                                        </p:tgtEl>
                                        <p:attrNameLst>
                                          <p:attrName>style.visibility</p:attrName>
                                        </p:attrNameLst>
                                      </p:cBhvr>
                                      <p:to>
                                        <p:strVal val="visible"/>
                                      </p:to>
                                    </p:set>
                                    <p:anim calcmode="lin" valueType="num">
                                      <p:cBhvr>
                                        <p:cTn id="13" dur="500" decel="50000" fill="hold">
                                          <p:stCondLst>
                                            <p:cond delay="0"/>
                                          </p:stCondLst>
                                        </p:cTn>
                                        <p:tgtEl>
                                          <p:spTgt spid="50196"/>
                                        </p:tgtEl>
                                        <p:attrNameLst>
                                          <p:attrName>style.rotation</p:attrName>
                                        </p:attrNameLst>
                                      </p:cBhvr>
                                      <p:tavLst>
                                        <p:tav tm="0">
                                          <p:val>
                                            <p:fltVal val="-90.000000"/>
                                          </p:val>
                                        </p:tav>
                                        <p:tav tm="100000">
                                          <p:val>
                                            <p:fltVal val="0.000000"/>
                                          </p:val>
                                        </p:tav>
                                      </p:tavLst>
                                    </p:anim>
                                    <p:anim calcmode="lin" valueType="num">
                                      <p:cBhvr>
                                        <p:cTn id="14" dur="500" decel="50000" fill="hold">
                                          <p:stCondLst>
                                            <p:cond delay="0"/>
                                          </p:stCondLst>
                                        </p:cTn>
                                        <p:tgtEl>
                                          <p:spTgt spid="50196"/>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50196"/>
                                        </p:tgtEl>
                                        <p:attrNameLst>
                                          <p:attrName>ppt_w</p:attrName>
                                        </p:attrNameLst>
                                      </p:cBhvr>
                                      <p:tavLst>
                                        <p:tav tm="0">
                                          <p:val>
                                            <p:strVal val="#ppt_w*.05"/>
                                          </p:val>
                                        </p:tav>
                                        <p:tav tm="100000">
                                          <p:val>
                                            <p:strVal val="#ppt_w"/>
                                          </p:val>
                                        </p:tav>
                                      </p:tavLst>
                                    </p:anim>
                                    <p:anim calcmode="lin" valueType="num">
                                      <p:cBhvr>
                                        <p:cTn id="16" dur="1000" fill="hold"/>
                                        <p:tgtEl>
                                          <p:spTgt spid="50196"/>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50196"/>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50196"/>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50196"/>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50196"/>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50197"/>
                                        </p:tgtEl>
                                        <p:attrNameLst>
                                          <p:attrName>style.visibility</p:attrName>
                                        </p:attrNameLst>
                                      </p:cBhvr>
                                      <p:to>
                                        <p:strVal val="visible"/>
                                      </p:to>
                                    </p:set>
                                    <p:anim by="(-#ppt_w*2)" calcmode="lin" valueType="num">
                                      <p:cBhvr rctx="PPT">
                                        <p:cTn id="25" dur="500" autoRev="1" fill="hold">
                                          <p:stCondLst>
                                            <p:cond delay="0"/>
                                          </p:stCondLst>
                                        </p:cTn>
                                        <p:tgtEl>
                                          <p:spTgt spid="50197"/>
                                        </p:tgtEl>
                                        <p:attrNameLst>
                                          <p:attrName>ppt_w</p:attrName>
                                        </p:attrNameLst>
                                      </p:cBhvr>
                                    </p:anim>
                                    <p:anim by="(#ppt_w*0.50)" calcmode="lin" valueType="num">
                                      <p:cBhvr>
                                        <p:cTn id="26" dur="500" decel="50000" autoRev="1" fill="hold">
                                          <p:stCondLst>
                                            <p:cond delay="0"/>
                                          </p:stCondLst>
                                        </p:cTn>
                                        <p:tgtEl>
                                          <p:spTgt spid="50197"/>
                                        </p:tgtEl>
                                        <p:attrNameLst>
                                          <p:attrName>ppt_x</p:attrName>
                                        </p:attrNameLst>
                                      </p:cBhvr>
                                    </p:anim>
                                    <p:anim from="(-#ppt_h/2)" to="(#ppt_y)" calcmode="lin" valueType="num">
                                      <p:cBhvr>
                                        <p:cTn id="27" dur="1000" fill="hold">
                                          <p:stCondLst>
                                            <p:cond delay="0"/>
                                          </p:stCondLst>
                                        </p:cTn>
                                        <p:tgtEl>
                                          <p:spTgt spid="50197"/>
                                        </p:tgtEl>
                                        <p:attrNameLst>
                                          <p:attrName>ppt_y</p:attrName>
                                        </p:attrNameLst>
                                      </p:cBhvr>
                                    </p:anim>
                                    <p:animRot by="21600000">
                                      <p:cBhvr>
                                        <p:cTn id="28" dur="1000" fill="hold">
                                          <p:stCondLst>
                                            <p:cond delay="0"/>
                                          </p:stCondLst>
                                        </p:cTn>
                                        <p:tgtEl>
                                          <p:spTgt spid="50197"/>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0198"/>
                                        </p:tgtEl>
                                        <p:attrNameLst>
                                          <p:attrName>style.visibility</p:attrName>
                                        </p:attrNameLst>
                                      </p:cBhvr>
                                      <p:to>
                                        <p:strVal val="visible"/>
                                      </p:to>
                                    </p:set>
                                    <p:animEffect transition="in" filter="wipe(down)">
                                      <p:cBhvr>
                                        <p:cTn id="33" dur="500"/>
                                        <p:tgtEl>
                                          <p:spTgt spid="5019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grpId="0" nodeType="clickEffect">
                                  <p:stCondLst>
                                    <p:cond delay="0"/>
                                  </p:stCondLst>
                                  <p:childTnLst>
                                    <p:set>
                                      <p:cBhvr>
                                        <p:cTn id="37" dur="1" fill="hold">
                                          <p:stCondLst>
                                            <p:cond delay="0"/>
                                          </p:stCondLst>
                                        </p:cTn>
                                        <p:tgtEl>
                                          <p:spTgt spid="50199"/>
                                        </p:tgtEl>
                                        <p:attrNameLst>
                                          <p:attrName>style.visibility</p:attrName>
                                        </p:attrNameLst>
                                      </p:cBhvr>
                                      <p:to>
                                        <p:strVal val="visible"/>
                                      </p:to>
                                    </p:set>
                                    <p:animEffect transition="in" filter="barn(inHorizontal)">
                                      <p:cBhvr>
                                        <p:cTn id="38" dur="500"/>
                                        <p:tgtEl>
                                          <p:spTgt spid="50199"/>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grpId="0" nodeType="clickEffect">
                                  <p:stCondLst>
                                    <p:cond delay="0"/>
                                  </p:stCondLst>
                                  <p:childTnLst>
                                    <p:set>
                                      <p:cBhvr>
                                        <p:cTn id="42" dur="1" fill="hold">
                                          <p:stCondLst>
                                            <p:cond delay="0"/>
                                          </p:stCondLst>
                                        </p:cTn>
                                        <p:tgtEl>
                                          <p:spTgt spid="50200"/>
                                        </p:tgtEl>
                                        <p:attrNameLst>
                                          <p:attrName>style.visibility</p:attrName>
                                        </p:attrNameLst>
                                      </p:cBhvr>
                                      <p:to>
                                        <p:strVal val="visible"/>
                                      </p:to>
                                    </p:set>
                                    <p:animEffect transition="in" filter="fade">
                                      <p:cBhvr>
                                        <p:cTn id="43" dur="2000"/>
                                        <p:tgtEl>
                                          <p:spTgt spid="50200"/>
                                        </p:tgtEl>
                                      </p:cBhvr>
                                    </p:animEffect>
                                    <p:anim calcmode="lin" valueType="num">
                                      <p:cBhvr>
                                        <p:cTn id="44" dur="2000" fill="hold"/>
                                        <p:tgtEl>
                                          <p:spTgt spid="50200"/>
                                        </p:tgtEl>
                                        <p:attrNameLst>
                                          <p:attrName>style.rotation</p:attrName>
                                        </p:attrNameLst>
                                      </p:cBhvr>
                                      <p:tavLst>
                                        <p:tav tm="0">
                                          <p:val>
                                            <p:fltVal val="720.000000"/>
                                          </p:val>
                                        </p:tav>
                                        <p:tav tm="100000">
                                          <p:val>
                                            <p:fltVal val="0.000000"/>
                                          </p:val>
                                        </p:tav>
                                      </p:tavLst>
                                    </p:anim>
                                    <p:anim calcmode="lin" valueType="num">
                                      <p:cBhvr>
                                        <p:cTn id="45" dur="2000" fill="hold"/>
                                        <p:tgtEl>
                                          <p:spTgt spid="50200"/>
                                        </p:tgtEl>
                                        <p:attrNameLst>
                                          <p:attrName>ppt_h</p:attrName>
                                        </p:attrNameLst>
                                      </p:cBhvr>
                                      <p:tavLst>
                                        <p:tav tm="0">
                                          <p:val>
                                            <p:fltVal val="0.000000"/>
                                          </p:val>
                                        </p:tav>
                                        <p:tav tm="100000">
                                          <p:val>
                                            <p:strVal val="#ppt_h"/>
                                          </p:val>
                                        </p:tav>
                                      </p:tavLst>
                                    </p:anim>
                                    <p:anim calcmode="lin" valueType="num">
                                      <p:cBhvr>
                                        <p:cTn id="46" dur="2000" fill="hold"/>
                                        <p:tgtEl>
                                          <p:spTgt spid="50200"/>
                                        </p:tgtEl>
                                        <p:attrNameLst>
                                          <p:attrName>ppt_w</p:attrName>
                                        </p:attrNameLst>
                                      </p:cBhvr>
                                      <p:tavLst>
                                        <p:tav tm="0">
                                          <p:val>
                                            <p:fltVal val="0.00000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0" nodeType="clickEffect">
                                  <p:stCondLst>
                                    <p:cond delay="0"/>
                                  </p:stCondLst>
                                  <p:childTnLst>
                                    <p:set>
                                      <p:cBhvr>
                                        <p:cTn id="50" dur="1" fill="hold">
                                          <p:stCondLst>
                                            <p:cond delay="0"/>
                                          </p:stCondLst>
                                        </p:cTn>
                                        <p:tgtEl>
                                          <p:spTgt spid="50201"/>
                                        </p:tgtEl>
                                        <p:attrNameLst>
                                          <p:attrName>style.visibility</p:attrName>
                                        </p:attrNameLst>
                                      </p:cBhvr>
                                      <p:to>
                                        <p:strVal val="visible"/>
                                      </p:to>
                                    </p:set>
                                    <p:anim calcmode="lin" valueType="num">
                                      <p:cBhvr>
                                        <p:cTn id="51" dur="1000" fill="hold"/>
                                        <p:tgtEl>
                                          <p:spTgt spid="50201"/>
                                        </p:tgtEl>
                                        <p:attrNameLst>
                                          <p:attrName>ppt_w</p:attrName>
                                        </p:attrNameLst>
                                      </p:cBhvr>
                                      <p:tavLst>
                                        <p:tav tm="0">
                                          <p:val>
                                            <p:strVal val="#ppt_w+.3"/>
                                          </p:val>
                                        </p:tav>
                                        <p:tav tm="100000">
                                          <p:val>
                                            <p:strVal val="#ppt_w"/>
                                          </p:val>
                                        </p:tav>
                                      </p:tavLst>
                                    </p:anim>
                                    <p:anim calcmode="lin" valueType="num">
                                      <p:cBhvr>
                                        <p:cTn id="52" dur="1000" fill="hold"/>
                                        <p:tgtEl>
                                          <p:spTgt spid="50201"/>
                                        </p:tgtEl>
                                        <p:attrNameLst>
                                          <p:attrName>ppt_h</p:attrName>
                                        </p:attrNameLst>
                                      </p:cBhvr>
                                      <p:tavLst>
                                        <p:tav tm="0">
                                          <p:val>
                                            <p:strVal val="#ppt_h"/>
                                          </p:val>
                                        </p:tav>
                                        <p:tav tm="100000">
                                          <p:val>
                                            <p:strVal val="#ppt_h"/>
                                          </p:val>
                                        </p:tav>
                                      </p:tavLst>
                                    </p:anim>
                                    <p:animEffect transition="in" filter="fade">
                                      <p:cBhvr>
                                        <p:cTn id="53" dur="1000"/>
                                        <p:tgtEl>
                                          <p:spTgt spid="50201"/>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4" fill="hold" grpId="0" nodeType="clickEffect">
                                  <p:stCondLst>
                                    <p:cond delay="0"/>
                                  </p:stCondLst>
                                  <p:childTnLst>
                                    <p:set>
                                      <p:cBhvr>
                                        <p:cTn id="57" dur="1" fill="hold">
                                          <p:stCondLst>
                                            <p:cond delay="0"/>
                                          </p:stCondLst>
                                        </p:cTn>
                                        <p:tgtEl>
                                          <p:spTgt spid="50202"/>
                                        </p:tgtEl>
                                        <p:attrNameLst>
                                          <p:attrName>style.visibility</p:attrName>
                                        </p:attrNameLst>
                                      </p:cBhvr>
                                      <p:to>
                                        <p:strVal val="visible"/>
                                      </p:to>
                                    </p:set>
                                    <p:animEffect transition="in" filter="wheel(4)">
                                      <p:cBhvr>
                                        <p:cTn id="58" dur="2000"/>
                                        <p:tgtEl>
                                          <p:spTgt spid="50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p:bldP spid="50196" grpId="0"/>
      <p:bldP spid="50197" grpId="0"/>
      <p:bldP spid="50198" grpId="0"/>
      <p:bldP spid="50199" grpId="0"/>
      <p:bldP spid="50200" grpId="0"/>
      <p:bldP spid="50201" grpId="0"/>
      <p:bldP spid="50202"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3175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1751"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31752"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31753"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31754"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31755"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1756"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1757" name="Text Box 10"/>
          <p:cNvSpPr txBox="1"/>
          <p:nvPr/>
        </p:nvSpPr>
        <p:spPr>
          <a:xfrm>
            <a:off x="381000" y="533400"/>
            <a:ext cx="4267200" cy="957263"/>
          </a:xfrm>
          <a:prstGeom prst="rect">
            <a:avLst/>
          </a:prstGeom>
          <a:noFill/>
          <a:ln w="9525">
            <a:noFill/>
          </a:ln>
        </p:spPr>
        <p:txBody>
          <a:bodyPr>
            <a:spAutoFit/>
          </a:bodyPr>
          <a:p>
            <a:pPr eaLnBrk="1" hangingPunct="1">
              <a:spcBef>
                <a:spcPct val="20000"/>
              </a:spcBef>
            </a:pPr>
            <a:endParaRPr lang="zh-CN" altLang="en-US" sz="2800" dirty="0">
              <a:latin typeface="黑体" panose="02010609060101010101" pitchFamily="2" charset="-122"/>
              <a:ea typeface="黑体" panose="02010609060101010101" pitchFamily="2" charset="-122"/>
            </a:endParaRPr>
          </a:p>
          <a:p>
            <a:pPr eaLnBrk="1" hangingPunct="1">
              <a:spcBef>
                <a:spcPct val="20000"/>
              </a:spcBef>
            </a:pPr>
            <a:endParaRPr lang="zh-CN" altLang="en-US" sz="2400" dirty="0">
              <a:latin typeface="Times New Roman" panose="02020603050405020304" pitchFamily="18" charset="0"/>
            </a:endParaRPr>
          </a:p>
        </p:txBody>
      </p:sp>
      <p:sp>
        <p:nvSpPr>
          <p:cNvPr id="31758"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51212" name="Text Box 12"/>
          <p:cNvSpPr txBox="1">
            <a:spLocks noChangeArrowheads="1"/>
          </p:cNvSpPr>
          <p:nvPr/>
        </p:nvSpPr>
        <p:spPr bwMode="auto">
          <a:xfrm>
            <a:off x="0" y="-31750"/>
            <a:ext cx="63309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车削内孔和外圆相比难度</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1213" name="Rectangle 13"/>
          <p:cNvSpPr>
            <a:spLocks noChangeArrowheads="1"/>
          </p:cNvSpPr>
          <p:nvPr/>
        </p:nvSpPr>
        <p:spPr bwMode="auto">
          <a:xfrm>
            <a:off x="838200" y="2057400"/>
            <a:ext cx="8001000"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31761" name="Picture 14" descr="目录">
            <a:hlinkClick r:id="" action="ppaction://noaction"/>
          </p:cNvPr>
          <p:cNvPicPr>
            <a:picLocks noChangeAspect="1"/>
          </p:cNvPicPr>
          <p:nvPr/>
        </p:nvPicPr>
        <p:blipFill>
          <a:blip r:embed="rId8"/>
          <a:stretch>
            <a:fillRect/>
          </a:stretch>
        </p:blipFill>
        <p:spPr>
          <a:xfrm>
            <a:off x="3603625" y="6364288"/>
            <a:ext cx="1039813" cy="520700"/>
          </a:xfrm>
          <a:prstGeom prst="rect">
            <a:avLst/>
          </a:prstGeom>
          <a:noFill/>
          <a:ln w="9525">
            <a:noFill/>
          </a:ln>
        </p:spPr>
      </p:pic>
      <p:graphicFrame>
        <p:nvGraphicFramePr>
          <p:cNvPr id="31746" name="Object 15"/>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160" name="" r:id="rId9" imgW="114300" imgH="215900" progId="Equation.3">
                  <p:embed/>
                </p:oleObj>
              </mc:Choice>
              <mc:Fallback>
                <p:oleObj name="" r:id="rId9" imgW="114300" imgH="215900" progId="Equation.3">
                  <p:embed/>
                  <p:pic>
                    <p:nvPicPr>
                      <p:cNvPr id="0" name="图片 3159"/>
                      <p:cNvPicPr/>
                      <p:nvPr/>
                    </p:nvPicPr>
                    <p:blipFill>
                      <a:blip r:embed="rId10"/>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31747" name="Object 16"/>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158" name="" r:id="rId11" imgW="114300" imgH="215900" progId="Equation.3">
                  <p:embed/>
                </p:oleObj>
              </mc:Choice>
              <mc:Fallback>
                <p:oleObj name="" r:id="rId11" imgW="114300" imgH="215900" progId="Equation.3">
                  <p:embed/>
                  <p:pic>
                    <p:nvPicPr>
                      <p:cNvPr id="0" name="图片 3157"/>
                      <p:cNvPicPr/>
                      <p:nvPr/>
                    </p:nvPicPr>
                    <p:blipFill>
                      <a:blip r:embed="rId10"/>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31748" name="Object 17"/>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159" name="" r:id="rId12" imgW="114300" imgH="215900" progId="Equation.3">
                  <p:embed/>
                </p:oleObj>
              </mc:Choice>
              <mc:Fallback>
                <p:oleObj name="" r:id="rId12" imgW="114300" imgH="215900" progId="Equation.3">
                  <p:embed/>
                  <p:pic>
                    <p:nvPicPr>
                      <p:cNvPr id="0" name="图片 3158"/>
                      <p:cNvPicPr/>
                      <p:nvPr/>
                    </p:nvPicPr>
                    <p:blipFill>
                      <a:blip r:embed="rId10"/>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51218" name="Rectangle 18"/>
          <p:cNvSpPr/>
          <p:nvPr/>
        </p:nvSpPr>
        <p:spPr>
          <a:xfrm>
            <a:off x="304800" y="4876800"/>
            <a:ext cx="8839200" cy="701675"/>
          </a:xfrm>
          <a:prstGeom prst="rect">
            <a:avLst/>
          </a:prstGeom>
          <a:noFill/>
          <a:ln w="9525">
            <a:noFill/>
          </a:ln>
        </p:spPr>
        <p:txBody>
          <a:bodyPr anchor="ctr">
            <a:spAutoFit/>
          </a:bodyPr>
          <a:p>
            <a:pPr marL="457200" indent="-457200" defTabSz="914400" eaLnBrk="1" hangingPunct="1">
              <a:tabLst>
                <a:tab pos="457200" algn="l"/>
              </a:tabLst>
            </a:pPr>
            <a:r>
              <a:rPr lang="zh-CN" altLang="en-US" sz="4000" dirty="0">
                <a:latin typeface="Times New Roman" panose="02020603050405020304" pitchFamily="18" charset="0"/>
              </a:rPr>
              <a:t>（</a:t>
            </a:r>
            <a:r>
              <a:rPr lang="en-US" altLang="zh-CN" sz="4000" dirty="0">
                <a:latin typeface="Times New Roman" panose="02020603050405020304" pitchFamily="18" charset="0"/>
              </a:rPr>
              <a:t>3</a:t>
            </a:r>
            <a:r>
              <a:rPr lang="zh-CN" altLang="en-US" sz="4000" dirty="0">
                <a:latin typeface="Times New Roman" panose="02020603050405020304" pitchFamily="18" charset="0"/>
              </a:rPr>
              <a:t>）不易观察→对刀，长度控制</a:t>
            </a:r>
            <a:endParaRPr lang="zh-CN" altLang="en-US" sz="4000" dirty="0">
              <a:latin typeface="Times New Roman" panose="02020603050405020304" pitchFamily="18" charset="0"/>
            </a:endParaRPr>
          </a:p>
        </p:txBody>
      </p:sp>
      <p:sp>
        <p:nvSpPr>
          <p:cNvPr id="51219" name="Text Box 19"/>
          <p:cNvSpPr txBox="1"/>
          <p:nvPr/>
        </p:nvSpPr>
        <p:spPr>
          <a:xfrm>
            <a:off x="381000" y="1143000"/>
            <a:ext cx="7296150" cy="701675"/>
          </a:xfrm>
          <a:prstGeom prst="rect">
            <a:avLst/>
          </a:prstGeom>
          <a:noFill/>
          <a:ln w="9525">
            <a:noFill/>
          </a:ln>
        </p:spPr>
        <p:txBody>
          <a:bodyPr wrap="none">
            <a:spAutoFit/>
          </a:bodyPr>
          <a:p>
            <a:pPr eaLnBrk="1" hangingPunct="1"/>
            <a:r>
              <a:rPr lang="zh-CN" altLang="en-US" sz="4000" dirty="0">
                <a:latin typeface="Times New Roman" panose="02020603050405020304" pitchFamily="18" charset="0"/>
              </a:rPr>
              <a:t>车削内孔和外圆相比难度表现在</a:t>
            </a:r>
            <a:endParaRPr lang="zh-CN" altLang="en-US" sz="4000" dirty="0">
              <a:latin typeface="Times New Roman" panose="02020603050405020304" pitchFamily="18" charset="0"/>
            </a:endParaRPr>
          </a:p>
        </p:txBody>
      </p:sp>
      <p:sp>
        <p:nvSpPr>
          <p:cNvPr id="51220" name="Text Box 20"/>
          <p:cNvSpPr txBox="1"/>
          <p:nvPr/>
        </p:nvSpPr>
        <p:spPr>
          <a:xfrm>
            <a:off x="304800" y="2286000"/>
            <a:ext cx="8566150" cy="701675"/>
          </a:xfrm>
          <a:prstGeom prst="rect">
            <a:avLst/>
          </a:prstGeom>
          <a:noFill/>
          <a:ln w="9525">
            <a:noFill/>
          </a:ln>
        </p:spPr>
        <p:txBody>
          <a:bodyPr wrap="none">
            <a:spAutoFit/>
          </a:bodyPr>
          <a:p>
            <a:pPr eaLnBrk="1" hangingPunct="1"/>
            <a:r>
              <a:rPr lang="zh-CN" altLang="en-US" sz="4000" dirty="0">
                <a:latin typeface="Times New Roman" panose="02020603050405020304" pitchFamily="18" charset="0"/>
              </a:rPr>
              <a:t>（</a:t>
            </a:r>
            <a:r>
              <a:rPr lang="en-US" altLang="zh-CN" sz="4000" dirty="0">
                <a:latin typeface="Times New Roman" panose="02020603050405020304" pitchFamily="18" charset="0"/>
              </a:rPr>
              <a:t>1</a:t>
            </a:r>
            <a:r>
              <a:rPr lang="zh-CN" altLang="en-US" sz="4000" dirty="0">
                <a:latin typeface="Times New Roman" panose="02020603050405020304" pitchFamily="18" charset="0"/>
              </a:rPr>
              <a:t>）刀杆的粗细、长短受限制→强度</a:t>
            </a:r>
            <a:endParaRPr lang="zh-CN" altLang="en-US" sz="4000" dirty="0">
              <a:latin typeface="Times New Roman" panose="02020603050405020304" pitchFamily="18" charset="0"/>
            </a:endParaRPr>
          </a:p>
        </p:txBody>
      </p:sp>
      <p:sp>
        <p:nvSpPr>
          <p:cNvPr id="51221" name="Text Box 21"/>
          <p:cNvSpPr txBox="1"/>
          <p:nvPr/>
        </p:nvSpPr>
        <p:spPr>
          <a:xfrm>
            <a:off x="228600" y="3505200"/>
            <a:ext cx="5086350" cy="701675"/>
          </a:xfrm>
          <a:prstGeom prst="rect">
            <a:avLst/>
          </a:prstGeom>
          <a:noFill/>
          <a:ln w="9525">
            <a:noFill/>
          </a:ln>
        </p:spPr>
        <p:txBody>
          <a:bodyPr>
            <a:spAutoFit/>
          </a:bodyPr>
          <a:p>
            <a:pPr eaLnBrk="1" hangingPunct="1"/>
            <a:r>
              <a:rPr lang="zh-CN" altLang="en-US" sz="4000" dirty="0">
                <a:latin typeface="Times New Roman" panose="02020603050405020304" pitchFamily="18" charset="0"/>
              </a:rPr>
              <a:t>（</a:t>
            </a:r>
            <a:r>
              <a:rPr lang="en-US" altLang="zh-CN" sz="4000" dirty="0">
                <a:latin typeface="Times New Roman" panose="02020603050405020304" pitchFamily="18" charset="0"/>
              </a:rPr>
              <a:t>2</a:t>
            </a:r>
            <a:r>
              <a:rPr lang="zh-CN" altLang="en-US" sz="4000" dirty="0">
                <a:latin typeface="Times New Roman" panose="02020603050405020304" pitchFamily="18" charset="0"/>
              </a:rPr>
              <a:t>）排屑和散热较差</a:t>
            </a:r>
            <a:endParaRPr lang="zh-CN" altLang="en-US" sz="40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3"/>
          <a:stretch>
            <a:fillRect/>
          </a:stretch>
        </p:blipFill>
        <p:spPr>
          <a:xfrm>
            <a:off x="8229600" y="-2413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19"/>
                                        </p:tgtEl>
                                        <p:attrNameLst>
                                          <p:attrName>style.visibility</p:attrName>
                                        </p:attrNameLst>
                                      </p:cBhvr>
                                      <p:to>
                                        <p:strVal val="visible"/>
                                      </p:to>
                                    </p:set>
                                    <p:anim calcmode="lin" valueType="num">
                                      <p:cBhvr additive="base">
                                        <p:cTn id="7" dur="500" fill="hold"/>
                                        <p:tgtEl>
                                          <p:spTgt spid="51219"/>
                                        </p:tgtEl>
                                        <p:attrNameLst>
                                          <p:attrName>ppt_x</p:attrName>
                                        </p:attrNameLst>
                                      </p:cBhvr>
                                      <p:tavLst>
                                        <p:tav tm="0">
                                          <p:val>
                                            <p:strVal val="#ppt_x"/>
                                          </p:val>
                                        </p:tav>
                                        <p:tav tm="100000">
                                          <p:val>
                                            <p:strVal val="#ppt_x"/>
                                          </p:val>
                                        </p:tav>
                                      </p:tavLst>
                                    </p:anim>
                                    <p:anim calcmode="lin" valueType="num">
                                      <p:cBhvr additive="base">
                                        <p:cTn id="8" dur="500" fill="hold"/>
                                        <p:tgtEl>
                                          <p:spTgt spid="512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iterate type="lt">
                                    <p:tmPct val="0"/>
                                  </p:iterate>
                                  <p:childTnLst>
                                    <p:set>
                                      <p:cBhvr>
                                        <p:cTn id="12" dur="1" fill="hold">
                                          <p:stCondLst>
                                            <p:cond delay="0"/>
                                          </p:stCondLst>
                                        </p:cTn>
                                        <p:tgtEl>
                                          <p:spTgt spid="51220"/>
                                        </p:tgtEl>
                                        <p:attrNameLst>
                                          <p:attrName>style.visibility</p:attrName>
                                        </p:attrNameLst>
                                      </p:cBhvr>
                                      <p:to>
                                        <p:strVal val="visible"/>
                                      </p:to>
                                    </p:set>
                                    <p:animEffect transition="in" filter="fade">
                                      <p:cBhvr>
                                        <p:cTn id="13" dur="2000"/>
                                        <p:tgtEl>
                                          <p:spTgt spid="51220"/>
                                        </p:tgtEl>
                                      </p:cBhvr>
                                    </p:animEffect>
                                    <p:anim calcmode="lin" valueType="num">
                                      <p:cBhvr>
                                        <p:cTn id="14" dur="2000" fill="hold"/>
                                        <p:tgtEl>
                                          <p:spTgt spid="51220"/>
                                        </p:tgtEl>
                                        <p:attrNameLst>
                                          <p:attrName>style.rotation</p:attrName>
                                        </p:attrNameLst>
                                      </p:cBhvr>
                                      <p:tavLst>
                                        <p:tav tm="0">
                                          <p:val>
                                            <p:fltVal val="720.000000"/>
                                          </p:val>
                                        </p:tav>
                                        <p:tav tm="100000">
                                          <p:val>
                                            <p:fltVal val="0.000000"/>
                                          </p:val>
                                        </p:tav>
                                      </p:tavLst>
                                    </p:anim>
                                    <p:anim calcmode="lin" valueType="num">
                                      <p:cBhvr>
                                        <p:cTn id="15" dur="2000" fill="hold"/>
                                        <p:tgtEl>
                                          <p:spTgt spid="51220"/>
                                        </p:tgtEl>
                                        <p:attrNameLst>
                                          <p:attrName>ppt_h</p:attrName>
                                        </p:attrNameLst>
                                      </p:cBhvr>
                                      <p:tavLst>
                                        <p:tav tm="0">
                                          <p:val>
                                            <p:fltVal val="0.000000"/>
                                          </p:val>
                                        </p:tav>
                                        <p:tav tm="100000">
                                          <p:val>
                                            <p:strVal val="#ppt_h"/>
                                          </p:val>
                                        </p:tav>
                                      </p:tavLst>
                                    </p:anim>
                                    <p:anim calcmode="lin" valueType="num">
                                      <p:cBhvr>
                                        <p:cTn id="16" dur="2000" fill="hold"/>
                                        <p:tgtEl>
                                          <p:spTgt spid="51220"/>
                                        </p:tgtEl>
                                        <p:attrNameLst>
                                          <p:attrName>ppt_w</p:attrName>
                                        </p:attrNameLst>
                                      </p:cBhvr>
                                      <p:tavLst>
                                        <p:tav tm="0">
                                          <p:val>
                                            <p:fltVal val="0.00000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grpId="0" nodeType="clickEffect">
                                  <p:stCondLst>
                                    <p:cond delay="0"/>
                                  </p:stCondLst>
                                  <p:childTnLst>
                                    <p:set>
                                      <p:cBhvr>
                                        <p:cTn id="20" dur="1" fill="hold">
                                          <p:stCondLst>
                                            <p:cond delay="0"/>
                                          </p:stCondLst>
                                        </p:cTn>
                                        <p:tgtEl>
                                          <p:spTgt spid="51221"/>
                                        </p:tgtEl>
                                        <p:attrNameLst>
                                          <p:attrName>style.visibility</p:attrName>
                                        </p:attrNameLst>
                                      </p:cBhvr>
                                      <p:to>
                                        <p:strVal val="visible"/>
                                      </p:to>
                                    </p:set>
                                    <p:animEffect transition="in" filter="fade">
                                      <p:cBhvr>
                                        <p:cTn id="21" dur="2000"/>
                                        <p:tgtEl>
                                          <p:spTgt spid="51221"/>
                                        </p:tgtEl>
                                      </p:cBhvr>
                                    </p:animEffect>
                                    <p:anim calcmode="lin" valueType="num">
                                      <p:cBhvr>
                                        <p:cTn id="22" dur="2000" fill="hold"/>
                                        <p:tgtEl>
                                          <p:spTgt spid="51221"/>
                                        </p:tgtEl>
                                        <p:attrNameLst>
                                          <p:attrName>style.rotation</p:attrName>
                                        </p:attrNameLst>
                                      </p:cBhvr>
                                      <p:tavLst>
                                        <p:tav tm="0">
                                          <p:val>
                                            <p:fltVal val="720.000000"/>
                                          </p:val>
                                        </p:tav>
                                        <p:tav tm="100000">
                                          <p:val>
                                            <p:fltVal val="0.000000"/>
                                          </p:val>
                                        </p:tav>
                                      </p:tavLst>
                                    </p:anim>
                                    <p:anim calcmode="lin" valueType="num">
                                      <p:cBhvr>
                                        <p:cTn id="23" dur="2000" fill="hold"/>
                                        <p:tgtEl>
                                          <p:spTgt spid="51221"/>
                                        </p:tgtEl>
                                        <p:attrNameLst>
                                          <p:attrName>ppt_h</p:attrName>
                                        </p:attrNameLst>
                                      </p:cBhvr>
                                      <p:tavLst>
                                        <p:tav tm="0">
                                          <p:val>
                                            <p:fltVal val="0.000000"/>
                                          </p:val>
                                        </p:tav>
                                        <p:tav tm="100000">
                                          <p:val>
                                            <p:strVal val="#ppt_h"/>
                                          </p:val>
                                        </p:tav>
                                      </p:tavLst>
                                    </p:anim>
                                    <p:anim calcmode="lin" valueType="num">
                                      <p:cBhvr>
                                        <p:cTn id="24" dur="2000" fill="hold"/>
                                        <p:tgtEl>
                                          <p:spTgt spid="51221"/>
                                        </p:tgtEl>
                                        <p:attrNameLst>
                                          <p:attrName>ppt_w</p:attrName>
                                        </p:attrNameLst>
                                      </p:cBhvr>
                                      <p:tavLst>
                                        <p:tav tm="0">
                                          <p:val>
                                            <p:fltVal val="0.00000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35" presetClass="entr" presetSubtype="0" fill="hold" grpId="0" nodeType="clickEffect">
                                  <p:stCondLst>
                                    <p:cond delay="0"/>
                                  </p:stCondLst>
                                  <p:childTnLst>
                                    <p:set>
                                      <p:cBhvr>
                                        <p:cTn id="28" dur="1" fill="hold">
                                          <p:stCondLst>
                                            <p:cond delay="0"/>
                                          </p:stCondLst>
                                        </p:cTn>
                                        <p:tgtEl>
                                          <p:spTgt spid="51218"/>
                                        </p:tgtEl>
                                        <p:attrNameLst>
                                          <p:attrName>style.visibility</p:attrName>
                                        </p:attrNameLst>
                                      </p:cBhvr>
                                      <p:to>
                                        <p:strVal val="visible"/>
                                      </p:to>
                                    </p:set>
                                    <p:animEffect transition="in" filter="fade">
                                      <p:cBhvr>
                                        <p:cTn id="29" dur="2000"/>
                                        <p:tgtEl>
                                          <p:spTgt spid="51218"/>
                                        </p:tgtEl>
                                      </p:cBhvr>
                                    </p:animEffect>
                                    <p:anim calcmode="lin" valueType="num">
                                      <p:cBhvr>
                                        <p:cTn id="30" dur="2000" fill="hold"/>
                                        <p:tgtEl>
                                          <p:spTgt spid="51218"/>
                                        </p:tgtEl>
                                        <p:attrNameLst>
                                          <p:attrName>style.rotation</p:attrName>
                                        </p:attrNameLst>
                                      </p:cBhvr>
                                      <p:tavLst>
                                        <p:tav tm="0">
                                          <p:val>
                                            <p:fltVal val="720.000000"/>
                                          </p:val>
                                        </p:tav>
                                        <p:tav tm="100000">
                                          <p:val>
                                            <p:fltVal val="0.000000"/>
                                          </p:val>
                                        </p:tav>
                                      </p:tavLst>
                                    </p:anim>
                                    <p:anim calcmode="lin" valueType="num">
                                      <p:cBhvr>
                                        <p:cTn id="31" dur="2000" fill="hold"/>
                                        <p:tgtEl>
                                          <p:spTgt spid="51218"/>
                                        </p:tgtEl>
                                        <p:attrNameLst>
                                          <p:attrName>ppt_h</p:attrName>
                                        </p:attrNameLst>
                                      </p:cBhvr>
                                      <p:tavLst>
                                        <p:tav tm="0">
                                          <p:val>
                                            <p:fltVal val="0.000000"/>
                                          </p:val>
                                        </p:tav>
                                        <p:tav tm="100000">
                                          <p:val>
                                            <p:strVal val="#ppt_h"/>
                                          </p:val>
                                        </p:tav>
                                      </p:tavLst>
                                    </p:anim>
                                    <p:anim calcmode="lin" valueType="num">
                                      <p:cBhvr>
                                        <p:cTn id="32" dur="2000" fill="hold"/>
                                        <p:tgtEl>
                                          <p:spTgt spid="51218"/>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8" grpId="0"/>
      <p:bldP spid="51219" grpId="0"/>
      <p:bldP spid="51220" grpId="0"/>
      <p:bldP spid="51221"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233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4233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2340"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2341"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2342"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2343"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2344"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2345"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4234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4234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52236" name="Text Box 12"/>
          <p:cNvSpPr txBox="1">
            <a:spLocks noChangeArrowheads="1"/>
          </p:cNvSpPr>
          <p:nvPr/>
        </p:nvSpPr>
        <p:spPr bwMode="auto">
          <a:xfrm>
            <a:off x="0" y="-50800"/>
            <a:ext cx="4095750"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车孔的关键技术</a:t>
            </a:r>
            <a:endParaRPr kumimoji="0" lang="zh-CN" altLang="en-US" sz="4400" kern="1200" cap="none" spc="0" normalizeH="0" baseline="0" noProof="0">
              <a:solidFill>
                <a:schemeClr val="bg1"/>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2237" name="Rectangle 13"/>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52238" name="Rectangle 14"/>
          <p:cNvSpPr/>
          <p:nvPr/>
        </p:nvSpPr>
        <p:spPr>
          <a:xfrm>
            <a:off x="304800" y="4800600"/>
            <a:ext cx="8839200" cy="641350"/>
          </a:xfrm>
          <a:prstGeom prst="rect">
            <a:avLst/>
          </a:prstGeom>
          <a:noFill/>
          <a:ln w="9525">
            <a:noFill/>
          </a:ln>
        </p:spPr>
        <p:txBody>
          <a:bodyPr>
            <a:spAutoFit/>
          </a:bodyPr>
          <a:p>
            <a:pPr marL="457200" indent="-457200" eaLnBrk="1" hangingPunct="1"/>
            <a:r>
              <a:rPr lang="en-US" altLang="zh-CN" sz="3600" dirty="0">
                <a:latin typeface="Times New Roman" panose="02020603050405020304" pitchFamily="18" charset="0"/>
              </a:rPr>
              <a:t> ( 2 )     </a:t>
            </a:r>
            <a:r>
              <a:rPr lang="zh-CN" altLang="en-US" sz="3600" dirty="0">
                <a:latin typeface="Times New Roman" panose="02020603050405020304" pitchFamily="18" charset="0"/>
              </a:rPr>
              <a:t>解决排屑问题：控制切屑流向</a:t>
            </a:r>
            <a:endParaRPr lang="zh-CN" altLang="en-US" sz="3600" dirty="0">
              <a:latin typeface="Times New Roman" panose="02020603050405020304" pitchFamily="18" charset="0"/>
            </a:endParaRPr>
          </a:p>
        </p:txBody>
      </p:sp>
      <p:sp>
        <p:nvSpPr>
          <p:cNvPr id="52239" name="Text Box 15"/>
          <p:cNvSpPr txBox="1"/>
          <p:nvPr/>
        </p:nvSpPr>
        <p:spPr>
          <a:xfrm>
            <a:off x="0" y="1295400"/>
            <a:ext cx="8763000" cy="1311275"/>
          </a:xfrm>
          <a:prstGeom prst="rect">
            <a:avLst/>
          </a:prstGeom>
          <a:noFill/>
          <a:ln w="9525">
            <a:noFill/>
          </a:ln>
        </p:spPr>
        <p:txBody>
          <a:bodyPr>
            <a:spAutoFit/>
          </a:bodyPr>
          <a:p>
            <a:pPr eaLnBrk="1" hangingPunct="1">
              <a:spcBef>
                <a:spcPct val="50000"/>
              </a:spcBef>
            </a:pPr>
            <a:r>
              <a:rPr lang="zh-CN" altLang="en-US" sz="4000" dirty="0">
                <a:latin typeface="Times New Roman" panose="02020603050405020304" pitchFamily="18" charset="0"/>
              </a:rPr>
              <a:t>车孔的关键技术是：解决内孔车刀的刚性和排屑问题，解决的措施如下：</a:t>
            </a:r>
            <a:endParaRPr lang="zh-CN" altLang="en-US" sz="4000" dirty="0">
              <a:latin typeface="Times New Roman" panose="02020603050405020304" pitchFamily="18" charset="0"/>
            </a:endParaRPr>
          </a:p>
        </p:txBody>
      </p:sp>
      <p:sp>
        <p:nvSpPr>
          <p:cNvPr id="52240" name="Text Box 16"/>
          <p:cNvSpPr txBox="1"/>
          <p:nvPr/>
        </p:nvSpPr>
        <p:spPr>
          <a:xfrm>
            <a:off x="0" y="2895600"/>
            <a:ext cx="7677150" cy="701675"/>
          </a:xfrm>
          <a:prstGeom prst="rect">
            <a:avLst/>
          </a:prstGeom>
          <a:noFill/>
          <a:ln w="9525">
            <a:noFill/>
          </a:ln>
        </p:spPr>
        <p:txBody>
          <a:bodyPr wrap="none">
            <a:spAutoFit/>
          </a:bodyPr>
          <a:p>
            <a:pPr eaLnBrk="1" hangingPunct="1"/>
            <a:r>
              <a:rPr lang="zh-CN" altLang="en-US" sz="4000" dirty="0">
                <a:latin typeface="Times New Roman" panose="02020603050405020304" pitchFamily="18" charset="0"/>
              </a:rPr>
              <a:t> （</a:t>
            </a:r>
            <a:r>
              <a:rPr lang="en-US" altLang="zh-CN" sz="4000" dirty="0">
                <a:latin typeface="Times New Roman" panose="02020603050405020304" pitchFamily="18" charset="0"/>
              </a:rPr>
              <a:t>1</a:t>
            </a:r>
            <a:r>
              <a:rPr lang="zh-CN" altLang="en-US" sz="4000" dirty="0">
                <a:latin typeface="Times New Roman" panose="02020603050405020304" pitchFamily="18" charset="0"/>
              </a:rPr>
              <a:t>）增强内孔车刀刚性的措施：</a:t>
            </a:r>
            <a:endParaRPr lang="zh-CN" altLang="en-US" sz="4000" dirty="0">
              <a:latin typeface="Times New Roman" panose="02020603050405020304" pitchFamily="18" charset="0"/>
            </a:endParaRPr>
          </a:p>
        </p:txBody>
      </p:sp>
      <p:sp>
        <p:nvSpPr>
          <p:cNvPr id="52241" name="Text Box 17"/>
          <p:cNvSpPr txBox="1"/>
          <p:nvPr/>
        </p:nvSpPr>
        <p:spPr>
          <a:xfrm>
            <a:off x="323850" y="3657600"/>
            <a:ext cx="8367713" cy="1128713"/>
          </a:xfrm>
          <a:prstGeom prst="rect">
            <a:avLst/>
          </a:prstGeom>
          <a:noFill/>
          <a:ln w="9525">
            <a:noFill/>
          </a:ln>
        </p:spPr>
        <p:txBody>
          <a:bodyPr wrap="none">
            <a:spAutoFit/>
          </a:bodyPr>
          <a:p>
            <a:pPr algn="just" eaLnBrk="1" hangingPunct="1"/>
            <a:r>
              <a:rPr lang="en-US" altLang="zh-CN" sz="3600" dirty="0">
                <a:latin typeface="Times New Roman" panose="02020603050405020304" pitchFamily="18" charset="0"/>
              </a:rPr>
              <a:t>      </a:t>
            </a:r>
            <a:r>
              <a:rPr lang="en-US" altLang="zh-CN" sz="3200" dirty="0">
                <a:latin typeface="Times New Roman" panose="02020603050405020304" pitchFamily="18" charset="0"/>
              </a:rPr>
              <a:t>1</a:t>
            </a:r>
            <a:r>
              <a:rPr lang="zh-CN" altLang="en-US" sz="3200" dirty="0">
                <a:latin typeface="Times New Roman" panose="02020603050405020304" pitchFamily="18" charset="0"/>
              </a:rPr>
              <a:t>）尽量增加刀杆的截面积→刀尖中心</a:t>
            </a:r>
            <a:endParaRPr lang="zh-CN" altLang="en-US" sz="3200" dirty="0">
              <a:latin typeface="Times New Roman" panose="02020603050405020304" pitchFamily="18" charset="0"/>
            </a:endParaRPr>
          </a:p>
          <a:p>
            <a:pPr algn="just" eaLnBrk="1" hangingPunct="1"/>
            <a:r>
              <a:rPr lang="en-US" altLang="zh-CN" sz="3200" dirty="0">
                <a:latin typeface="Times New Roman" panose="02020603050405020304" pitchFamily="18" charset="0"/>
              </a:rPr>
              <a:t>       2</a:t>
            </a:r>
            <a:r>
              <a:rPr lang="zh-CN" altLang="en-US" sz="3200" dirty="0">
                <a:latin typeface="Times New Roman" panose="02020603050405020304" pitchFamily="18" charset="0"/>
              </a:rPr>
              <a:t>）尽量缩短刀杆伸出长度→比孔长</a:t>
            </a:r>
            <a:r>
              <a:rPr lang="en-US" altLang="zh-CN" sz="3200" dirty="0">
                <a:latin typeface="Times New Roman" panose="02020603050405020304" pitchFamily="18" charset="0"/>
              </a:rPr>
              <a:t>2-3mm</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5080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239"/>
                                        </p:tgtEl>
                                        <p:attrNameLst>
                                          <p:attrName>style.visibility</p:attrName>
                                        </p:attrNameLst>
                                      </p:cBhvr>
                                      <p:to>
                                        <p:strVal val="visible"/>
                                      </p:to>
                                    </p:set>
                                    <p:anim calcmode="lin" valueType="num">
                                      <p:cBhvr additive="base">
                                        <p:cTn id="7" dur="500" fill="hold"/>
                                        <p:tgtEl>
                                          <p:spTgt spid="52239"/>
                                        </p:tgtEl>
                                        <p:attrNameLst>
                                          <p:attrName>ppt_x</p:attrName>
                                        </p:attrNameLst>
                                      </p:cBhvr>
                                      <p:tavLst>
                                        <p:tav tm="0">
                                          <p:val>
                                            <p:strVal val="0-#ppt_w/2"/>
                                          </p:val>
                                        </p:tav>
                                        <p:tav tm="100000">
                                          <p:val>
                                            <p:strVal val="#ppt_x"/>
                                          </p:val>
                                        </p:tav>
                                      </p:tavLst>
                                    </p:anim>
                                    <p:anim calcmode="lin" valueType="num">
                                      <p:cBhvr additive="base">
                                        <p:cTn id="8" dur="500" fill="hold"/>
                                        <p:tgtEl>
                                          <p:spTgt spid="522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1" presetClass="entr" presetSubtype="0" fill="hold" grpId="0" nodeType="clickEffect">
                                  <p:stCondLst>
                                    <p:cond delay="0"/>
                                  </p:stCondLst>
                                  <p:childTnLst>
                                    <p:set>
                                      <p:cBhvr>
                                        <p:cTn id="12" dur="1" fill="hold">
                                          <p:stCondLst>
                                            <p:cond delay="0"/>
                                          </p:stCondLst>
                                        </p:cTn>
                                        <p:tgtEl>
                                          <p:spTgt spid="52240"/>
                                        </p:tgtEl>
                                        <p:attrNameLst>
                                          <p:attrName>style.visibility</p:attrName>
                                        </p:attrNameLst>
                                      </p:cBhvr>
                                      <p:to>
                                        <p:strVal val="visible"/>
                                      </p:to>
                                    </p:set>
                                    <p:animEffect transition="in" filter="fade">
                                      <p:cBhvr>
                                        <p:cTn id="13" dur="770" decel="100000"/>
                                        <p:tgtEl>
                                          <p:spTgt spid="52240"/>
                                        </p:tgtEl>
                                      </p:cBhvr>
                                    </p:animEffect>
                                    <p:animScale>
                                      <p:cBhvr>
                                        <p:cTn id="14" dur="770" decel="100000"/>
                                        <p:tgtEl>
                                          <p:spTgt spid="52240"/>
                                        </p:tgtEl>
                                      </p:cBhvr>
                                      <p:from x="10000" y="10000"/>
                                      <p:to x="200000" y="450000"/>
                                    </p:animScale>
                                    <p:animScale>
                                      <p:cBhvr>
                                        <p:cTn id="15" dur="1230" accel="100000" fill="hold">
                                          <p:stCondLst>
                                            <p:cond delay="770"/>
                                          </p:stCondLst>
                                        </p:cTn>
                                        <p:tgtEl>
                                          <p:spTgt spid="52240"/>
                                        </p:tgtEl>
                                      </p:cBhvr>
                                      <p:from x="200000" y="450000"/>
                                      <p:to x="100000" y="100000"/>
                                    </p:animScale>
                                    <p:set>
                                      <p:cBhvr>
                                        <p:cTn id="16" dur="770" fill="hold"/>
                                        <p:tgtEl>
                                          <p:spTgt spid="52240"/>
                                        </p:tgtEl>
                                        <p:attrNameLst>
                                          <p:attrName>ppt_x</p:attrName>
                                        </p:attrNameLst>
                                      </p:cBhvr>
                                      <p:to>
                                        <p:strVal val="(0.5)"/>
                                      </p:to>
                                    </p:set>
                                    <p:anim from="(0.5)" to="(#ppt_x)" calcmode="lin" valueType="num">
                                      <p:cBhvr>
                                        <p:cTn id="17" dur="1230" accel="100000" fill="hold">
                                          <p:stCondLst>
                                            <p:cond delay="770"/>
                                          </p:stCondLst>
                                        </p:cTn>
                                        <p:tgtEl>
                                          <p:spTgt spid="52240"/>
                                        </p:tgtEl>
                                        <p:attrNameLst>
                                          <p:attrName>ppt_x</p:attrName>
                                        </p:attrNameLst>
                                      </p:cBhvr>
                                    </p:anim>
                                    <p:set>
                                      <p:cBhvr>
                                        <p:cTn id="18" dur="770" fill="hold"/>
                                        <p:tgtEl>
                                          <p:spTgt spid="52240"/>
                                        </p:tgtEl>
                                        <p:attrNameLst>
                                          <p:attrName>ppt_y</p:attrName>
                                        </p:attrNameLst>
                                      </p:cBhvr>
                                      <p:to>
                                        <p:strVal val="(#ppt_y+0.4)"/>
                                      </p:to>
                                    </p:set>
                                    <p:anim from="(#ppt_y+0.4)" to="(#ppt_y)" calcmode="lin" valueType="num">
                                      <p:cBhvr>
                                        <p:cTn id="19" dur="1230" accel="100000" fill="hold">
                                          <p:stCondLst>
                                            <p:cond delay="770"/>
                                          </p:stCondLst>
                                        </p:cTn>
                                        <p:tgtEl>
                                          <p:spTgt spid="52240"/>
                                        </p:tgtEl>
                                        <p:attrNameLst>
                                          <p:attrName>ppt_y</p:attrName>
                                        </p:attrNameLst>
                                      </p:cBhvr>
                                    </p:anim>
                                  </p:childTnLst>
                                </p:cTn>
                              </p:par>
                            </p:childTnLst>
                          </p:cTn>
                        </p:par>
                      </p:childTnLst>
                    </p:cTn>
                  </p:par>
                  <p:par>
                    <p:cTn id="20" fill="hold">
                      <p:stCondLst>
                        <p:cond delay="indefinite"/>
                      </p:stCondLst>
                      <p:childTnLst>
                        <p:par>
                          <p:cTn id="21" fill="hold">
                            <p:stCondLst>
                              <p:cond delay="0"/>
                            </p:stCondLst>
                            <p:childTnLst>
                              <p:par>
                                <p:cTn id="22" presetID="35" presetClass="entr" presetSubtype="0" fill="hold" grpId="0" nodeType="clickEffect">
                                  <p:stCondLst>
                                    <p:cond delay="0"/>
                                  </p:stCondLst>
                                  <p:childTnLst>
                                    <p:set>
                                      <p:cBhvr>
                                        <p:cTn id="23" dur="1" fill="hold">
                                          <p:stCondLst>
                                            <p:cond delay="0"/>
                                          </p:stCondLst>
                                        </p:cTn>
                                        <p:tgtEl>
                                          <p:spTgt spid="52241"/>
                                        </p:tgtEl>
                                        <p:attrNameLst>
                                          <p:attrName>style.visibility</p:attrName>
                                        </p:attrNameLst>
                                      </p:cBhvr>
                                      <p:to>
                                        <p:strVal val="visible"/>
                                      </p:to>
                                    </p:set>
                                    <p:animEffect transition="in" filter="fade">
                                      <p:cBhvr>
                                        <p:cTn id="24" dur="2000"/>
                                        <p:tgtEl>
                                          <p:spTgt spid="52241"/>
                                        </p:tgtEl>
                                      </p:cBhvr>
                                    </p:animEffect>
                                    <p:anim calcmode="lin" valueType="num">
                                      <p:cBhvr>
                                        <p:cTn id="25" dur="2000" fill="hold"/>
                                        <p:tgtEl>
                                          <p:spTgt spid="52241"/>
                                        </p:tgtEl>
                                        <p:attrNameLst>
                                          <p:attrName>style.rotation</p:attrName>
                                        </p:attrNameLst>
                                      </p:cBhvr>
                                      <p:tavLst>
                                        <p:tav tm="0">
                                          <p:val>
                                            <p:fltVal val="720.000000"/>
                                          </p:val>
                                        </p:tav>
                                        <p:tav tm="100000">
                                          <p:val>
                                            <p:fltVal val="0.000000"/>
                                          </p:val>
                                        </p:tav>
                                      </p:tavLst>
                                    </p:anim>
                                    <p:anim calcmode="lin" valueType="num">
                                      <p:cBhvr>
                                        <p:cTn id="26" dur="2000" fill="hold"/>
                                        <p:tgtEl>
                                          <p:spTgt spid="52241"/>
                                        </p:tgtEl>
                                        <p:attrNameLst>
                                          <p:attrName>ppt_h</p:attrName>
                                        </p:attrNameLst>
                                      </p:cBhvr>
                                      <p:tavLst>
                                        <p:tav tm="0">
                                          <p:val>
                                            <p:fltVal val="0.000000"/>
                                          </p:val>
                                        </p:tav>
                                        <p:tav tm="100000">
                                          <p:val>
                                            <p:strVal val="#ppt_h"/>
                                          </p:val>
                                        </p:tav>
                                      </p:tavLst>
                                    </p:anim>
                                    <p:anim calcmode="lin" valueType="num">
                                      <p:cBhvr>
                                        <p:cTn id="27" dur="2000" fill="hold"/>
                                        <p:tgtEl>
                                          <p:spTgt spid="52241"/>
                                        </p:tgtEl>
                                        <p:attrNameLst>
                                          <p:attrName>ppt_w</p:attrName>
                                        </p:attrNameLst>
                                      </p:cBhvr>
                                      <p:tavLst>
                                        <p:tav tm="0">
                                          <p:val>
                                            <p:fltVal val="0.00000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25" presetClass="entr" presetSubtype="0" fill="hold" grpId="0" nodeType="clickEffect">
                                  <p:stCondLst>
                                    <p:cond delay="0"/>
                                  </p:stCondLst>
                                  <p:childTnLst>
                                    <p:set>
                                      <p:cBhvr>
                                        <p:cTn id="31" dur="1" fill="hold">
                                          <p:stCondLst>
                                            <p:cond delay="0"/>
                                          </p:stCondLst>
                                        </p:cTn>
                                        <p:tgtEl>
                                          <p:spTgt spid="52238"/>
                                        </p:tgtEl>
                                        <p:attrNameLst>
                                          <p:attrName>style.visibility</p:attrName>
                                        </p:attrNameLst>
                                      </p:cBhvr>
                                      <p:to>
                                        <p:strVal val="visible"/>
                                      </p:to>
                                    </p:set>
                                    <p:anim calcmode="lin" valueType="num">
                                      <p:cBhvr>
                                        <p:cTn id="32" dur="500" decel="50000" fill="hold">
                                          <p:stCondLst>
                                            <p:cond delay="0"/>
                                          </p:stCondLst>
                                        </p:cTn>
                                        <p:tgtEl>
                                          <p:spTgt spid="52238"/>
                                        </p:tgtEl>
                                        <p:attrNameLst>
                                          <p:attrName>style.rotation</p:attrName>
                                        </p:attrNameLst>
                                      </p:cBhvr>
                                      <p:tavLst>
                                        <p:tav tm="0">
                                          <p:val>
                                            <p:fltVal val="-90.000000"/>
                                          </p:val>
                                        </p:tav>
                                        <p:tav tm="100000">
                                          <p:val>
                                            <p:fltVal val="0.000000"/>
                                          </p:val>
                                        </p:tav>
                                      </p:tavLst>
                                    </p:anim>
                                    <p:anim calcmode="lin" valueType="num">
                                      <p:cBhvr>
                                        <p:cTn id="33" dur="500" decel="50000" fill="hold">
                                          <p:stCondLst>
                                            <p:cond delay="0"/>
                                          </p:stCondLst>
                                        </p:cTn>
                                        <p:tgtEl>
                                          <p:spTgt spid="52238"/>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52238"/>
                                        </p:tgtEl>
                                        <p:attrNameLst>
                                          <p:attrName>ppt_w</p:attrName>
                                        </p:attrNameLst>
                                      </p:cBhvr>
                                      <p:tavLst>
                                        <p:tav tm="0">
                                          <p:val>
                                            <p:strVal val="#ppt_w*.05"/>
                                          </p:val>
                                        </p:tav>
                                        <p:tav tm="100000">
                                          <p:val>
                                            <p:strVal val="#ppt_w"/>
                                          </p:val>
                                        </p:tav>
                                      </p:tavLst>
                                    </p:anim>
                                    <p:anim calcmode="lin" valueType="num">
                                      <p:cBhvr>
                                        <p:cTn id="35" dur="1000" fill="hold"/>
                                        <p:tgtEl>
                                          <p:spTgt spid="52238"/>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52238"/>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52238"/>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52238"/>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52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8" grpId="0"/>
      <p:bldP spid="52239" grpId="0"/>
      <p:bldP spid="52240" grpId="0"/>
      <p:bldP spid="52241"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2770" name="Object 2"/>
          <p:cNvGraphicFramePr/>
          <p:nvPr/>
        </p:nvGraphicFramePr>
        <p:xfrm>
          <a:off x="-2044700" y="103188"/>
          <a:ext cx="12930188" cy="6192837"/>
        </p:xfrm>
        <a:graphic>
          <a:graphicData uri="http://schemas.openxmlformats.org/presentationml/2006/ole">
            <mc:AlternateContent xmlns:mc="http://schemas.openxmlformats.org/markup-compatibility/2006">
              <mc:Choice xmlns:v="urn:schemas-microsoft-com:vml" Requires="v">
                <p:oleObj spid="_x0000_s3161" name="" r:id="rId1" imgW="11496675" imgH="5105400" progId="AutoCAD.Drawing.16">
                  <p:embed/>
                </p:oleObj>
              </mc:Choice>
              <mc:Fallback>
                <p:oleObj name="" r:id="rId1" imgW="11496675" imgH="5105400" progId="AutoCAD.Drawing.16">
                  <p:embed/>
                  <p:pic>
                    <p:nvPicPr>
                      <p:cNvPr id="0" name="图片 3160"/>
                      <p:cNvPicPr/>
                      <p:nvPr/>
                    </p:nvPicPr>
                    <p:blipFill>
                      <a:blip r:embed="rId2"/>
                      <a:stretch>
                        <a:fillRect/>
                      </a:stretch>
                    </p:blipFill>
                    <p:spPr>
                      <a:xfrm>
                        <a:off x="-2044700" y="103188"/>
                        <a:ext cx="12930188" cy="6192837"/>
                      </a:xfrm>
                      <a:prstGeom prst="rect">
                        <a:avLst/>
                      </a:prstGeom>
                      <a:noFill/>
                      <a:ln w="38100">
                        <a:noFill/>
                        <a:miter/>
                      </a:ln>
                    </p:spPr>
                  </p:pic>
                </p:oleObj>
              </mc:Fallback>
            </mc:AlternateContent>
          </a:graphicData>
        </a:graphic>
      </p:graphicFrame>
      <p:pic>
        <p:nvPicPr>
          <p:cNvPr id="32771" name="Picture 3"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2772" name="Picture 4" descr="后退">
            <a:hlinkClick r:id="" action="ppaction://hlinkshowjump?jump=first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32773" name="Picture 5" descr="目录">
            <a:hlinkClick r:id="" action="ppaction://noaction"/>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32774"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32775"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32776"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32777"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32778" name="Picture 10" descr="上边框"/>
          <p:cNvPicPr>
            <a:picLocks noChangeAspect="1"/>
          </p:cNvPicPr>
          <p:nvPr/>
        </p:nvPicPr>
        <p:blipFill>
          <a:blip r:embed="rId10">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2779" name="Text Box 11"/>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2780" name="Text Box 12"/>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2781" name="Text Box 13"/>
          <p:cNvSpPr txBox="1"/>
          <p:nvPr/>
        </p:nvSpPr>
        <p:spPr>
          <a:xfrm>
            <a:off x="0" y="0"/>
            <a:ext cx="47117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加工阶台内孔车刀</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53262" name="Rectangle 14"/>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53263" name="Rectangle 15"/>
          <p:cNvSpPr/>
          <p:nvPr/>
        </p:nvSpPr>
        <p:spPr>
          <a:xfrm>
            <a:off x="152400" y="1219200"/>
            <a:ext cx="6324600" cy="701675"/>
          </a:xfrm>
          <a:prstGeom prst="rect">
            <a:avLst/>
          </a:prstGeom>
          <a:noFill/>
          <a:ln w="9525">
            <a:noFill/>
          </a:ln>
        </p:spPr>
        <p:txBody>
          <a:bodyPr>
            <a:spAutoFit/>
          </a:bodyPr>
          <a:p>
            <a:pPr marL="457200" indent="-457200" eaLnBrk="1" hangingPunct="1"/>
            <a:r>
              <a:rPr lang="zh-CN" altLang="en-US" sz="4000" dirty="0">
                <a:latin typeface="Times New Roman" panose="02020603050405020304" pitchFamily="18" charset="0"/>
              </a:rPr>
              <a:t>加工阶台内孔车刀（如图） </a:t>
            </a:r>
            <a:endParaRPr lang="zh-CN" altLang="en-US" sz="4000" dirty="0">
              <a:latin typeface="Times New Roman" panose="02020603050405020304" pitchFamily="18" charset="0"/>
            </a:endParaRPr>
          </a:p>
        </p:txBody>
      </p:sp>
      <p:sp>
        <p:nvSpPr>
          <p:cNvPr id="32784"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32785" name="Picture 17" descr="Npu"/>
          <p:cNvPicPr>
            <a:picLocks noChangeAspect="1"/>
          </p:cNvPicPr>
          <p:nvPr/>
        </p:nvPicPr>
        <p:blipFill>
          <a:blip r:embed="rId11"/>
          <a:stretch>
            <a:fillRect/>
          </a:stretch>
        </p:blipFill>
        <p:spPr>
          <a:xfrm>
            <a:off x="6705600" y="1460500"/>
            <a:ext cx="1676400" cy="1435100"/>
          </a:xfrm>
          <a:prstGeom prst="rect">
            <a:avLst/>
          </a:prstGeom>
          <a:noFill/>
          <a:ln w="9525">
            <a:noFill/>
          </a:ln>
        </p:spPr>
      </p:pic>
      <p:sp>
        <p:nvSpPr>
          <p:cNvPr id="32786" name="Rectangle 18"/>
          <p:cNvSpPr/>
          <p:nvPr/>
        </p:nvSpPr>
        <p:spPr>
          <a:xfrm>
            <a:off x="0" y="18288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pic>
        <p:nvPicPr>
          <p:cNvPr id="4" name="内容占位符 3" descr="图片1"/>
          <p:cNvPicPr>
            <a:picLocks noChangeAspect="1"/>
          </p:cNvPicPr>
          <p:nvPr>
            <p:ph idx="1"/>
          </p:nvPr>
        </p:nvPicPr>
        <p:blipFill>
          <a:blip r:embed="rId12"/>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263"/>
                                        </p:tgtEl>
                                        <p:attrNameLst>
                                          <p:attrName>style.visibility</p:attrName>
                                        </p:attrNameLst>
                                      </p:cBhvr>
                                      <p:to>
                                        <p:strVal val="visible"/>
                                      </p:to>
                                    </p:set>
                                    <p:animEffect transition="in" filter="blinds(horizontal)">
                                      <p:cBhvr>
                                        <p:cTn id="7" dur="500"/>
                                        <p:tgtEl>
                                          <p:spTgt spid="53263"/>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1" nodeType="clickEffect">
                                  <p:stCondLst>
                                    <p:cond delay="0"/>
                                  </p:stCondLst>
                                  <p:childTnLst>
                                    <p:set>
                                      <p:cBhvr>
                                        <p:cTn id="11" dur="1" fill="hold">
                                          <p:stCondLst>
                                            <p:cond delay="0"/>
                                          </p:stCondLst>
                                        </p:cTn>
                                        <p:tgtEl>
                                          <p:spTgt spid="53263"/>
                                        </p:tgtEl>
                                        <p:attrNameLst>
                                          <p:attrName>style.visibility</p:attrName>
                                        </p:attrNameLst>
                                      </p:cBhvr>
                                      <p:to>
                                        <p:strVal val="visible"/>
                                      </p:to>
                                    </p:set>
                                    <p:animEffect transition="in" filter="fade">
                                      <p:cBhvr>
                                        <p:cTn id="12" dur="2000"/>
                                        <p:tgtEl>
                                          <p:spTgt spid="53263"/>
                                        </p:tgtEl>
                                      </p:cBhvr>
                                    </p:animEffect>
                                    <p:anim calcmode="lin" valueType="num">
                                      <p:cBhvr>
                                        <p:cTn id="13" dur="2000" fill="hold"/>
                                        <p:tgtEl>
                                          <p:spTgt spid="53263"/>
                                        </p:tgtEl>
                                        <p:attrNameLst>
                                          <p:attrName>style.rotation</p:attrName>
                                        </p:attrNameLst>
                                      </p:cBhvr>
                                      <p:tavLst>
                                        <p:tav tm="0">
                                          <p:val>
                                            <p:fltVal val="720.000000"/>
                                          </p:val>
                                        </p:tav>
                                        <p:tav tm="100000">
                                          <p:val>
                                            <p:fltVal val="0.000000"/>
                                          </p:val>
                                        </p:tav>
                                      </p:tavLst>
                                    </p:anim>
                                    <p:anim calcmode="lin" valueType="num">
                                      <p:cBhvr>
                                        <p:cTn id="14" dur="2000" fill="hold"/>
                                        <p:tgtEl>
                                          <p:spTgt spid="53263"/>
                                        </p:tgtEl>
                                        <p:attrNameLst>
                                          <p:attrName>ppt_h</p:attrName>
                                        </p:attrNameLst>
                                      </p:cBhvr>
                                      <p:tavLst>
                                        <p:tav tm="0">
                                          <p:val>
                                            <p:fltVal val="0.000000"/>
                                          </p:val>
                                        </p:tav>
                                        <p:tav tm="100000">
                                          <p:val>
                                            <p:strVal val="#ppt_h"/>
                                          </p:val>
                                        </p:tav>
                                      </p:tavLst>
                                    </p:anim>
                                    <p:anim calcmode="lin" valueType="num">
                                      <p:cBhvr>
                                        <p:cTn id="15" dur="2000" fill="hold"/>
                                        <p:tgtEl>
                                          <p:spTgt spid="5326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3" grpId="0"/>
      <p:bldP spid="53263" grpId="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90" name="Text Box 18"/>
          <p:cNvSpPr txBox="1"/>
          <p:nvPr/>
        </p:nvSpPr>
        <p:spPr>
          <a:xfrm>
            <a:off x="304800" y="1219200"/>
            <a:ext cx="8229600" cy="2289175"/>
          </a:xfrm>
          <a:prstGeom prst="rect">
            <a:avLst/>
          </a:prstGeom>
          <a:noFill/>
          <a:ln w="9525">
            <a:noFill/>
          </a:ln>
        </p:spPr>
        <p:txBody>
          <a:bodyPr>
            <a:spAutoFit/>
          </a:bodyPr>
          <a:p>
            <a:pPr eaLnBrk="1" hangingPunct="1"/>
            <a:r>
              <a:rPr lang="zh-CN" altLang="en-US" sz="3600" dirty="0">
                <a:latin typeface="Times New Roman" panose="02020603050405020304" pitchFamily="18" charset="0"/>
              </a:rPr>
              <a:t>       车内孔时，因余量不大，可选择粗、精车一把刀，但要使刀具强度和锋利程度都具备，能适应粗车    </a:t>
            </a:r>
            <a:r>
              <a:rPr lang="en-US" altLang="zh-CN" sz="3600" dirty="0">
                <a:latin typeface="Times New Roman" panose="02020603050405020304" pitchFamily="18" charset="0"/>
              </a:rPr>
              <a:t>=0.5mm</a:t>
            </a:r>
            <a:r>
              <a:rPr lang="zh-CN" altLang="en-US" sz="3600" dirty="0">
                <a:latin typeface="Times New Roman" panose="02020603050405020304" pitchFamily="18" charset="0"/>
              </a:rPr>
              <a:t>的切削深度为使刀具锋利</a:t>
            </a:r>
            <a:r>
              <a:rPr lang="en-US" altLang="zh-CN" sz="3600" dirty="0">
                <a:latin typeface="Times New Roman" panose="02020603050405020304" pitchFamily="18" charset="0"/>
              </a:rPr>
              <a:t>br1</a:t>
            </a:r>
            <a:r>
              <a:rPr lang="zh-CN" altLang="en-US" sz="3600" dirty="0">
                <a:latin typeface="Times New Roman" panose="02020603050405020304" pitchFamily="18" charset="0"/>
              </a:rPr>
              <a:t>尽量窄。</a:t>
            </a:r>
            <a:endParaRPr lang="zh-CN" altLang="en-US" sz="3600" dirty="0">
              <a:latin typeface="Times New Roman" panose="02020603050405020304" pitchFamily="18" charset="0"/>
            </a:endParaRPr>
          </a:p>
        </p:txBody>
      </p:sp>
      <p:pic>
        <p:nvPicPr>
          <p:cNvPr id="3379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379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3798"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33799"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33800"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33801"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33802"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33803"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3804"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3805"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3806" name="Text Box 12"/>
          <p:cNvSpPr txBox="1"/>
          <p:nvPr/>
        </p:nvSpPr>
        <p:spPr>
          <a:xfrm>
            <a:off x="0" y="-50800"/>
            <a:ext cx="47117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加工阶台内孔车刀</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54285" name="Rectangle 13"/>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33808"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4287" name="Text Box 15"/>
          <p:cNvSpPr txBox="1"/>
          <p:nvPr/>
        </p:nvSpPr>
        <p:spPr>
          <a:xfrm>
            <a:off x="304800" y="3733800"/>
            <a:ext cx="8534400" cy="2041525"/>
          </a:xfrm>
          <a:prstGeom prst="rect">
            <a:avLst/>
          </a:prstGeom>
          <a:noFill/>
          <a:ln w="9525">
            <a:noFill/>
          </a:ln>
        </p:spPr>
        <p:txBody>
          <a:bodyPr>
            <a:spAutoFit/>
          </a:bodyPr>
          <a:p>
            <a:pPr eaLnBrk="1" hangingPunct="1"/>
            <a:r>
              <a:rPr lang="zh-CN" altLang="en-US" sz="3200" dirty="0">
                <a:latin typeface="Times New Roman" panose="02020603050405020304" pitchFamily="18" charset="0"/>
              </a:rPr>
              <a:t>        车削内孔时，因刀具的强度低而出现车削孔时产生振纹，如果刀杆的粗细、伸出的长度合理，需从到的锋利程度解决，尤其是靠近刀尖处的主切削刃，应仔细修磨。</a:t>
            </a:r>
            <a:endParaRPr lang="zh-CN" altLang="en-US" sz="3200" dirty="0">
              <a:latin typeface="Times New Roman" panose="02020603050405020304" pitchFamily="18" charset="0"/>
            </a:endParaRPr>
          </a:p>
        </p:txBody>
      </p:sp>
      <p:sp>
        <p:nvSpPr>
          <p:cNvPr id="33810" name="Rectangle 16"/>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3794" name="Object 17"/>
          <p:cNvGraphicFramePr/>
          <p:nvPr/>
        </p:nvGraphicFramePr>
        <p:xfrm>
          <a:off x="5867400" y="2362200"/>
          <a:ext cx="381000" cy="609600"/>
        </p:xfrm>
        <a:graphic>
          <a:graphicData uri="http://schemas.openxmlformats.org/presentationml/2006/ole">
            <mc:AlternateContent xmlns:mc="http://schemas.openxmlformats.org/markup-compatibility/2006">
              <mc:Choice xmlns:v="urn:schemas-microsoft-com:vml" Requires="v">
                <p:oleObj spid="_x0000_s3162" name="" r:id="rId9" imgW="127000" imgH="177165" progId="Equation.3">
                  <p:embed/>
                </p:oleObj>
              </mc:Choice>
              <mc:Fallback>
                <p:oleObj name="" r:id="rId9" imgW="127000" imgH="177165" progId="Equation.3">
                  <p:embed/>
                  <p:pic>
                    <p:nvPicPr>
                      <p:cNvPr id="0" name="图片 3161"/>
                      <p:cNvPicPr/>
                      <p:nvPr/>
                    </p:nvPicPr>
                    <p:blipFill>
                      <a:blip r:embed="rId10">
                        <a:clrChange>
                          <a:clrFrom>
                            <a:srgbClr val="000000"/>
                          </a:clrFrom>
                          <a:clrTo>
                            <a:srgbClr val="003366"/>
                          </a:clrTo>
                        </a:clrChange>
                      </a:blip>
                      <a:stretch>
                        <a:fillRect/>
                      </a:stretch>
                    </p:blipFill>
                    <p:spPr>
                      <a:xfrm>
                        <a:off x="5867400" y="2362200"/>
                        <a:ext cx="381000" cy="6096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11"/>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4290"/>
                                        </p:tgtEl>
                                        <p:attrNameLst>
                                          <p:attrName>style.visibility</p:attrName>
                                        </p:attrNameLst>
                                      </p:cBhvr>
                                      <p:to>
                                        <p:strVal val="visible"/>
                                      </p:to>
                                    </p:set>
                                    <p:animEffect transition="in" filter="wipe(down)">
                                      <p:cBhvr>
                                        <p:cTn id="7" dur="500"/>
                                        <p:tgtEl>
                                          <p:spTgt spid="5429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54287"/>
                                        </p:tgtEl>
                                        <p:attrNameLst>
                                          <p:attrName>style.visibility</p:attrName>
                                        </p:attrNameLst>
                                      </p:cBhvr>
                                      <p:to>
                                        <p:strVal val="visible"/>
                                      </p:to>
                                    </p:set>
                                    <p:animEffect transition="in" filter="barn(inHorizontal)">
                                      <p:cBhvr>
                                        <p:cTn id="12" dur="500"/>
                                        <p:tgtEl>
                                          <p:spTgt spid="54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90" grpId="0"/>
      <p:bldP spid="54287"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9"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4820"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4821"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34822"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34823"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34824"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34825"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34826"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4827"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4828"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4829" name="Text Box 12"/>
          <p:cNvSpPr txBox="1"/>
          <p:nvPr/>
        </p:nvSpPr>
        <p:spPr>
          <a:xfrm>
            <a:off x="0" y="-50800"/>
            <a:ext cx="6330950" cy="762000"/>
          </a:xfrm>
          <a:prstGeom prst="rect">
            <a:avLst/>
          </a:prstGeom>
          <a:noFill/>
          <a:ln w="9525">
            <a:noFill/>
          </a:ln>
        </p:spPr>
        <p:txBody>
          <a:bodyPr wrap="none">
            <a:spAutoFit/>
          </a:bodyPr>
          <a:p>
            <a:pPr marL="457200" indent="-457200" eaLnBrk="1" hangingPunct="1"/>
            <a:r>
              <a:rPr lang="zh-CN" altLang="en-US" sz="4400" dirty="0">
                <a:solidFill>
                  <a:schemeClr val="bg1"/>
                </a:solidFill>
                <a:latin typeface="Times New Roman" panose="02020603050405020304" pitchFamily="18" charset="0"/>
              </a:rPr>
              <a:t>麻花钻的选择与深度控制</a:t>
            </a:r>
            <a:endParaRPr lang="zh-CN" altLang="en-US" sz="4400" dirty="0">
              <a:solidFill>
                <a:schemeClr val="bg1"/>
              </a:solidFill>
              <a:latin typeface="Times New Roman" panose="02020603050405020304" pitchFamily="18" charset="0"/>
            </a:endParaRPr>
          </a:p>
        </p:txBody>
      </p:sp>
      <p:sp>
        <p:nvSpPr>
          <p:cNvPr id="55309" name="Text Box 13"/>
          <p:cNvSpPr txBox="1"/>
          <p:nvPr/>
        </p:nvSpPr>
        <p:spPr>
          <a:xfrm>
            <a:off x="0" y="4114800"/>
            <a:ext cx="9144000" cy="2041525"/>
          </a:xfrm>
          <a:prstGeom prst="rect">
            <a:avLst/>
          </a:prstGeom>
          <a:noFill/>
          <a:ln w="9525">
            <a:noFill/>
          </a:ln>
        </p:spPr>
        <p:txBody>
          <a:bodyPr>
            <a:spAutoFit/>
          </a:bodyPr>
          <a:p>
            <a:pPr marL="457200" indent="-457200" eaLnBrk="1" hangingPunct="1"/>
            <a:endParaRPr lang="zh-CN" altLang="en-US" sz="3200" dirty="0">
              <a:latin typeface="Times New Roman" panose="02020603050405020304" pitchFamily="18" charset="0"/>
            </a:endParaRPr>
          </a:p>
          <a:p>
            <a:pPr marL="457200" indent="-457200" eaLnBrk="1" hangingPunct="1"/>
            <a:r>
              <a:rPr lang="zh-CN" altLang="en-US" sz="3200" dirty="0">
                <a:latin typeface="Times New Roman" panose="02020603050405020304" pitchFamily="18" charset="0"/>
              </a:rPr>
              <a:t>  （</a:t>
            </a:r>
            <a:r>
              <a:rPr lang="en-US" altLang="zh-CN" sz="3200" dirty="0">
                <a:latin typeface="Times New Roman" panose="02020603050405020304" pitchFamily="18" charset="0"/>
              </a:rPr>
              <a:t>2</a:t>
            </a:r>
            <a:r>
              <a:rPr lang="zh-CN" altLang="en-US" sz="3200" dirty="0">
                <a:latin typeface="Times New Roman" panose="02020603050405020304" pitchFamily="18" charset="0"/>
              </a:rPr>
              <a:t>）孔深控制：在钻孔时孔深要合适，可用钻头划线法控制，也可用尾座摇动量控制，用尾座计时要由钻尖进入工件里面开始计起。</a:t>
            </a:r>
            <a:endParaRPr lang="zh-CN" altLang="en-US" sz="3200" dirty="0">
              <a:latin typeface="Times New Roman" panose="02020603050405020304" pitchFamily="18" charset="0"/>
            </a:endParaRPr>
          </a:p>
        </p:txBody>
      </p:sp>
      <p:sp>
        <p:nvSpPr>
          <p:cNvPr id="34831" name="Rectangle 14"/>
          <p:cNvSpPr/>
          <p:nvPr/>
        </p:nvSpPr>
        <p:spPr>
          <a:xfrm>
            <a:off x="0" y="32337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4832" name="Rectangle 15"/>
          <p:cNvSpPr/>
          <p:nvPr/>
        </p:nvSpPr>
        <p:spPr>
          <a:xfrm>
            <a:off x="0" y="32337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4818" name="Object 16"/>
          <p:cNvGraphicFramePr/>
          <p:nvPr/>
        </p:nvGraphicFramePr>
        <p:xfrm>
          <a:off x="3124200" y="2133600"/>
          <a:ext cx="1143000" cy="757238"/>
        </p:xfrm>
        <a:graphic>
          <a:graphicData uri="http://schemas.openxmlformats.org/presentationml/2006/ole">
            <mc:AlternateContent xmlns:mc="http://schemas.openxmlformats.org/markup-compatibility/2006">
              <mc:Choice xmlns:v="urn:schemas-microsoft-com:vml" Requires="v">
                <p:oleObj spid="_x0000_s3163" name="" r:id="rId9" imgW="596900" imgH="393700" progId="Equation.3">
                  <p:embed/>
                </p:oleObj>
              </mc:Choice>
              <mc:Fallback>
                <p:oleObj name="" r:id="rId9" imgW="596900" imgH="393700" progId="Equation.3">
                  <p:embed/>
                  <p:pic>
                    <p:nvPicPr>
                      <p:cNvPr id="0" name="图片 3162"/>
                      <p:cNvPicPr/>
                      <p:nvPr/>
                    </p:nvPicPr>
                    <p:blipFill>
                      <a:blip r:embed="rId10">
                        <a:clrChange>
                          <a:clrFrom>
                            <a:srgbClr val="000000"/>
                          </a:clrFrom>
                          <a:clrTo>
                            <a:srgbClr val="003366"/>
                          </a:clrTo>
                        </a:clrChange>
                      </a:blip>
                      <a:stretch>
                        <a:fillRect/>
                      </a:stretch>
                    </p:blipFill>
                    <p:spPr>
                      <a:xfrm>
                        <a:off x="3124200" y="2133600"/>
                        <a:ext cx="1143000" cy="757238"/>
                      </a:xfrm>
                      <a:prstGeom prst="rect">
                        <a:avLst/>
                      </a:prstGeom>
                      <a:noFill/>
                      <a:ln w="38100">
                        <a:noFill/>
                        <a:miter/>
                      </a:ln>
                    </p:spPr>
                  </p:pic>
                </p:oleObj>
              </mc:Fallback>
            </mc:AlternateContent>
          </a:graphicData>
        </a:graphic>
      </p:graphicFrame>
      <p:sp>
        <p:nvSpPr>
          <p:cNvPr id="55313" name="Text Box 17"/>
          <p:cNvSpPr txBox="1"/>
          <p:nvPr/>
        </p:nvSpPr>
        <p:spPr>
          <a:xfrm>
            <a:off x="228600" y="1066800"/>
            <a:ext cx="7772400" cy="3251200"/>
          </a:xfrm>
          <a:prstGeom prst="rect">
            <a:avLst/>
          </a:prstGeom>
          <a:noFill/>
          <a:ln w="9525">
            <a:noFill/>
          </a:ln>
        </p:spPr>
        <p:txBody>
          <a:bodyPr>
            <a:spAutoFit/>
          </a:bodyPr>
          <a:p>
            <a:pPr eaLnBrk="1" hangingPunct="1"/>
            <a:r>
              <a:rPr lang="zh-CN" altLang="en-US" sz="3600" dirty="0">
                <a:latin typeface="Times New Roman" panose="02020603050405020304" pitchFamily="18" charset="0"/>
              </a:rPr>
              <a:t> （</a:t>
            </a:r>
            <a:r>
              <a:rPr lang="en-US" altLang="zh-CN" sz="3600" dirty="0">
                <a:latin typeface="Times New Roman" panose="02020603050405020304" pitchFamily="18" charset="0"/>
              </a:rPr>
              <a:t>1</a:t>
            </a:r>
            <a:r>
              <a:rPr lang="zh-CN" altLang="en-US" sz="3600" dirty="0">
                <a:latin typeface="Times New Roman" panose="02020603050405020304" pitchFamily="18" charset="0"/>
              </a:rPr>
              <a:t>）钻孔时要合理选择钻头的大小，一般比使要求的孔小</a:t>
            </a:r>
            <a:r>
              <a:rPr lang="en-US" altLang="zh-CN" sz="3600" dirty="0">
                <a:latin typeface="Times New Roman" panose="02020603050405020304" pitchFamily="18" charset="0"/>
              </a:rPr>
              <a:t>2mm</a:t>
            </a:r>
            <a:r>
              <a:rPr lang="zh-CN" altLang="en-US" sz="3600" dirty="0">
                <a:latin typeface="Times New Roman" panose="02020603050405020304" pitchFamily="18" charset="0"/>
              </a:rPr>
              <a:t>，打孔时需注意根据            钻头越小转速越高，注意在打小孔时应先用中心钻定位。</a:t>
            </a:r>
            <a:endParaRPr lang="zh-CN" altLang="en-US" sz="3600" dirty="0">
              <a:latin typeface="Times New Roman" panose="02020603050405020304" pitchFamily="18" charset="0"/>
            </a:endParaRPr>
          </a:p>
          <a:p>
            <a:pPr eaLnBrk="1" hangingPunct="1">
              <a:spcBef>
                <a:spcPct val="50000"/>
              </a:spcBef>
            </a:pPr>
            <a:endParaRPr lang="zh-CN" altLang="en-US" dirty="0">
              <a:latin typeface="Times New Roman" panose="02020603050405020304" pitchFamily="18" charset="0"/>
            </a:endParaRPr>
          </a:p>
        </p:txBody>
      </p:sp>
      <p:sp>
        <p:nvSpPr>
          <p:cNvPr id="55314" name="Text Box 18"/>
          <p:cNvSpPr txBox="1"/>
          <p:nvPr/>
        </p:nvSpPr>
        <p:spPr>
          <a:xfrm>
            <a:off x="838200" y="3886200"/>
            <a:ext cx="6711950" cy="854075"/>
          </a:xfrm>
          <a:prstGeom prst="rect">
            <a:avLst/>
          </a:prstGeom>
          <a:noFill/>
          <a:ln w="9525">
            <a:noFill/>
          </a:ln>
        </p:spPr>
        <p:txBody>
          <a:bodyPr wrap="none">
            <a:spAutoFit/>
          </a:bodyPr>
          <a:p>
            <a:pPr eaLnBrk="1" hangingPunct="1"/>
            <a:r>
              <a:rPr lang="zh-CN" altLang="en-US" sz="3200" b="1" dirty="0">
                <a:solidFill>
                  <a:schemeClr val="hlink"/>
                </a:solidFill>
                <a:latin typeface="Times New Roman" panose="02020603050405020304" pitchFamily="18" charset="0"/>
              </a:rPr>
              <a:t>（打中心孔或钻孔时摇尾座应平稳）</a:t>
            </a:r>
            <a:endParaRPr lang="zh-CN" altLang="en-US" sz="3200" b="1" dirty="0">
              <a:solidFill>
                <a:schemeClr val="hlink"/>
              </a:solidFill>
              <a:latin typeface="Times New Roman" panose="02020603050405020304" pitchFamily="18" charset="0"/>
            </a:endParaRPr>
          </a:p>
          <a:p>
            <a:pPr eaLnBrk="1" hangingPunct="1"/>
            <a:endParaRPr lang="zh-CN" altLang="en-US" dirty="0">
              <a:latin typeface="Times New Roman" panose="02020603050405020304" pitchFamily="18" charset="0"/>
            </a:endParaRPr>
          </a:p>
        </p:txBody>
      </p:sp>
      <p:pic>
        <p:nvPicPr>
          <p:cNvPr id="4" name="内容占位符 3" descr="图片1"/>
          <p:cNvPicPr>
            <a:picLocks noChangeAspect="1"/>
          </p:cNvPicPr>
          <p:nvPr>
            <p:ph idx="1"/>
          </p:nvPr>
        </p:nvPicPr>
        <p:blipFill>
          <a:blip r:embed="rId11"/>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5309">
                                            <p:txEl>
                                              <p:charRg st="1" end="63"/>
                                            </p:txEl>
                                          </p:spTgt>
                                        </p:tgtEl>
                                        <p:attrNameLst>
                                          <p:attrName>style.visibility</p:attrName>
                                        </p:attrNameLst>
                                      </p:cBhvr>
                                      <p:to>
                                        <p:strVal val="visible"/>
                                      </p:to>
                                    </p:set>
                                    <p:animEffect transition="in" filter="randombar(horizontal)">
                                      <p:cBhvr>
                                        <p:cTn id="7" dur="500"/>
                                        <p:tgtEl>
                                          <p:spTgt spid="55309">
                                            <p:txEl>
                                              <p:charRg st="1" end="6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grpId="0" nodeType="clickEffect">
                                  <p:stCondLst>
                                    <p:cond delay="0"/>
                                  </p:stCondLst>
                                  <p:childTnLst>
                                    <p:set>
                                      <p:cBhvr>
                                        <p:cTn id="11" dur="1" fill="hold">
                                          <p:stCondLst>
                                            <p:cond delay="0"/>
                                          </p:stCondLst>
                                        </p:cTn>
                                        <p:tgtEl>
                                          <p:spTgt spid="55313"/>
                                        </p:tgtEl>
                                        <p:attrNameLst>
                                          <p:attrName>style.visibility</p:attrName>
                                        </p:attrNameLst>
                                      </p:cBhvr>
                                      <p:to>
                                        <p:strVal val="visible"/>
                                      </p:to>
                                    </p:set>
                                    <p:animEffect transition="in" filter="fade">
                                      <p:cBhvr>
                                        <p:cTn id="12" dur="770" decel="100000"/>
                                        <p:tgtEl>
                                          <p:spTgt spid="55313"/>
                                        </p:tgtEl>
                                      </p:cBhvr>
                                    </p:animEffect>
                                    <p:animScale>
                                      <p:cBhvr>
                                        <p:cTn id="13" dur="770" decel="100000"/>
                                        <p:tgtEl>
                                          <p:spTgt spid="55313"/>
                                        </p:tgtEl>
                                      </p:cBhvr>
                                      <p:from x="10000" y="10000"/>
                                      <p:to x="200000" y="450000"/>
                                    </p:animScale>
                                    <p:animScale>
                                      <p:cBhvr>
                                        <p:cTn id="14" dur="1230" accel="100000" fill="hold">
                                          <p:stCondLst>
                                            <p:cond delay="770"/>
                                          </p:stCondLst>
                                        </p:cTn>
                                        <p:tgtEl>
                                          <p:spTgt spid="55313"/>
                                        </p:tgtEl>
                                      </p:cBhvr>
                                      <p:from x="200000" y="450000"/>
                                      <p:to x="100000" y="100000"/>
                                    </p:animScale>
                                    <p:set>
                                      <p:cBhvr>
                                        <p:cTn id="15" dur="770" fill="hold"/>
                                        <p:tgtEl>
                                          <p:spTgt spid="55313"/>
                                        </p:tgtEl>
                                        <p:attrNameLst>
                                          <p:attrName>ppt_x</p:attrName>
                                        </p:attrNameLst>
                                      </p:cBhvr>
                                      <p:to>
                                        <p:strVal val="(0.5)"/>
                                      </p:to>
                                    </p:set>
                                    <p:anim from="(0.5)" to="(#ppt_x)" calcmode="lin" valueType="num">
                                      <p:cBhvr>
                                        <p:cTn id="16" dur="1230" accel="100000" fill="hold">
                                          <p:stCondLst>
                                            <p:cond delay="770"/>
                                          </p:stCondLst>
                                        </p:cTn>
                                        <p:tgtEl>
                                          <p:spTgt spid="55313"/>
                                        </p:tgtEl>
                                        <p:attrNameLst>
                                          <p:attrName>ppt_x</p:attrName>
                                        </p:attrNameLst>
                                      </p:cBhvr>
                                    </p:anim>
                                    <p:set>
                                      <p:cBhvr>
                                        <p:cTn id="17" dur="770" fill="hold"/>
                                        <p:tgtEl>
                                          <p:spTgt spid="55313"/>
                                        </p:tgtEl>
                                        <p:attrNameLst>
                                          <p:attrName>ppt_y</p:attrName>
                                        </p:attrNameLst>
                                      </p:cBhvr>
                                      <p:to>
                                        <p:strVal val="(#ppt_y+0.4)"/>
                                      </p:to>
                                    </p:set>
                                    <p:anim from="(#ppt_y+0.4)" to="(#ppt_y)" calcmode="lin" valueType="num">
                                      <p:cBhvr>
                                        <p:cTn id="18" dur="1230" accel="100000" fill="hold">
                                          <p:stCondLst>
                                            <p:cond delay="770"/>
                                          </p:stCondLst>
                                        </p:cTn>
                                        <p:tgtEl>
                                          <p:spTgt spid="55313"/>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50" presetClass="entr" presetSubtype="0" decel="100000" fill="hold" grpId="1" nodeType="clickEffect">
                                  <p:stCondLst>
                                    <p:cond delay="0"/>
                                  </p:stCondLst>
                                  <p:childTnLst>
                                    <p:set>
                                      <p:cBhvr>
                                        <p:cTn id="22" dur="1" fill="hold">
                                          <p:stCondLst>
                                            <p:cond delay="0"/>
                                          </p:stCondLst>
                                        </p:cTn>
                                        <p:tgtEl>
                                          <p:spTgt spid="55313"/>
                                        </p:tgtEl>
                                        <p:attrNameLst>
                                          <p:attrName>style.visibility</p:attrName>
                                        </p:attrNameLst>
                                      </p:cBhvr>
                                      <p:to>
                                        <p:strVal val="visible"/>
                                      </p:to>
                                    </p:set>
                                    <p:anim calcmode="lin" valueType="num">
                                      <p:cBhvr>
                                        <p:cTn id="23" dur="1000" fill="hold"/>
                                        <p:tgtEl>
                                          <p:spTgt spid="55313"/>
                                        </p:tgtEl>
                                        <p:attrNameLst>
                                          <p:attrName>ppt_w</p:attrName>
                                        </p:attrNameLst>
                                      </p:cBhvr>
                                      <p:tavLst>
                                        <p:tav tm="0">
                                          <p:val>
                                            <p:strVal val="#ppt_w+.3"/>
                                          </p:val>
                                        </p:tav>
                                        <p:tav tm="100000">
                                          <p:val>
                                            <p:strVal val="#ppt_w"/>
                                          </p:val>
                                        </p:tav>
                                      </p:tavLst>
                                    </p:anim>
                                    <p:anim calcmode="lin" valueType="num">
                                      <p:cBhvr>
                                        <p:cTn id="24" dur="1000" fill="hold"/>
                                        <p:tgtEl>
                                          <p:spTgt spid="55313"/>
                                        </p:tgtEl>
                                        <p:attrNameLst>
                                          <p:attrName>ppt_h</p:attrName>
                                        </p:attrNameLst>
                                      </p:cBhvr>
                                      <p:tavLst>
                                        <p:tav tm="0">
                                          <p:val>
                                            <p:strVal val="#ppt_h"/>
                                          </p:val>
                                        </p:tav>
                                        <p:tav tm="100000">
                                          <p:val>
                                            <p:strVal val="#ppt_h"/>
                                          </p:val>
                                        </p:tav>
                                      </p:tavLst>
                                    </p:anim>
                                    <p:animEffect transition="in" filter="fade">
                                      <p:cBhvr>
                                        <p:cTn id="25" dur="1000"/>
                                        <p:tgtEl>
                                          <p:spTgt spid="55313"/>
                                        </p:tgtEl>
                                      </p:cBhvr>
                                    </p:animEffect>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55314"/>
                                        </p:tgtEl>
                                        <p:attrNameLst>
                                          <p:attrName>style.visibility</p:attrName>
                                        </p:attrNameLst>
                                      </p:cBhvr>
                                      <p:to>
                                        <p:strVal val="visible"/>
                                      </p:to>
                                    </p:set>
                                    <p:anim by="(-#ppt_w*2)" calcmode="lin" valueType="num">
                                      <p:cBhvr rctx="PPT">
                                        <p:cTn id="30" dur="500" autoRev="1" fill="hold">
                                          <p:stCondLst>
                                            <p:cond delay="0"/>
                                          </p:stCondLst>
                                        </p:cTn>
                                        <p:tgtEl>
                                          <p:spTgt spid="55314"/>
                                        </p:tgtEl>
                                        <p:attrNameLst>
                                          <p:attrName>ppt_w</p:attrName>
                                        </p:attrNameLst>
                                      </p:cBhvr>
                                    </p:anim>
                                    <p:anim by="(#ppt_w*0.50)" calcmode="lin" valueType="num">
                                      <p:cBhvr>
                                        <p:cTn id="31" dur="500" decel="50000" autoRev="1" fill="hold">
                                          <p:stCondLst>
                                            <p:cond delay="0"/>
                                          </p:stCondLst>
                                        </p:cTn>
                                        <p:tgtEl>
                                          <p:spTgt spid="55314"/>
                                        </p:tgtEl>
                                        <p:attrNameLst>
                                          <p:attrName>ppt_x</p:attrName>
                                        </p:attrNameLst>
                                      </p:cBhvr>
                                    </p:anim>
                                    <p:anim from="(-#ppt_h/2)" to="(#ppt_y)" calcmode="lin" valueType="num">
                                      <p:cBhvr>
                                        <p:cTn id="32" dur="1000" fill="hold">
                                          <p:stCondLst>
                                            <p:cond delay="0"/>
                                          </p:stCondLst>
                                        </p:cTn>
                                        <p:tgtEl>
                                          <p:spTgt spid="55314"/>
                                        </p:tgtEl>
                                        <p:attrNameLst>
                                          <p:attrName>ppt_y</p:attrName>
                                        </p:attrNameLst>
                                      </p:cBhvr>
                                    </p:anim>
                                    <p:animRot by="21600000">
                                      <p:cBhvr>
                                        <p:cTn id="33" dur="1000" fill="hold">
                                          <p:stCondLst>
                                            <p:cond delay="0"/>
                                          </p:stCondLst>
                                        </p:cTn>
                                        <p:tgtEl>
                                          <p:spTgt spid="55314"/>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grpId="0" nodeType="clickEffect">
                                  <p:stCondLst>
                                    <p:cond delay="0"/>
                                  </p:stCondLst>
                                  <p:childTnLst>
                                    <p:set>
                                      <p:cBhvr>
                                        <p:cTn id="37" dur="1" fill="hold">
                                          <p:stCondLst>
                                            <p:cond delay="0"/>
                                          </p:stCondLst>
                                        </p:cTn>
                                        <p:tgtEl>
                                          <p:spTgt spid="55309">
                                            <p:txEl>
                                              <p:charRg st="1" end="63"/>
                                            </p:txEl>
                                          </p:spTgt>
                                        </p:tgtEl>
                                        <p:attrNameLst>
                                          <p:attrName>style.visibility</p:attrName>
                                        </p:attrNameLst>
                                      </p:cBhvr>
                                      <p:to>
                                        <p:strVal val="visible"/>
                                      </p:to>
                                    </p:set>
                                    <p:animEffect transition="in" filter="wheel(4)">
                                      <p:cBhvr>
                                        <p:cTn id="38" dur="2000"/>
                                        <p:tgtEl>
                                          <p:spTgt spid="55309">
                                            <p:txEl>
                                              <p:charRg st="1" end="6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9" grpId="0" build="allAtOnce"/>
      <p:bldP spid="55313" grpId="0"/>
      <p:bldP spid="55313" grpId="1"/>
      <p:bldP spid="55314"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6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43363"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3364"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3365"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3366"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3367"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3368"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3369"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43370"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43371" name="Text Box 11"/>
          <p:cNvSpPr txBox="1"/>
          <p:nvPr/>
        </p:nvSpPr>
        <p:spPr>
          <a:xfrm>
            <a:off x="0" y="-50800"/>
            <a:ext cx="47117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车阶台孔工艺选择</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56332" name="Rectangle 12"/>
          <p:cNvSpPr>
            <a:spLocks noChangeArrowheads="1"/>
          </p:cNvSpPr>
          <p:nvPr/>
        </p:nvSpPr>
        <p:spPr bwMode="auto">
          <a:xfrm>
            <a:off x="762000" y="2438400"/>
            <a:ext cx="7543800" cy="3124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143373"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6334" name="Rectangle 14"/>
          <p:cNvSpPr/>
          <p:nvPr/>
        </p:nvSpPr>
        <p:spPr>
          <a:xfrm>
            <a:off x="381000" y="4724400"/>
            <a:ext cx="8229600" cy="1066800"/>
          </a:xfrm>
          <a:prstGeom prst="rect">
            <a:avLst/>
          </a:prstGeom>
          <a:noFill/>
          <a:ln w="9525">
            <a:noFill/>
          </a:ln>
        </p:spPr>
        <p:txBody>
          <a:bodyPr anchor="ctr">
            <a:spAutoFit/>
          </a:bodyPr>
          <a:p>
            <a:pPr eaLnBrk="1" hangingPunct="1"/>
            <a:r>
              <a:rPr lang="zh-CN" altLang="en-US" sz="3200" dirty="0">
                <a:latin typeface="Times New Roman" panose="02020603050405020304" pitchFamily="18" charset="0"/>
              </a:rPr>
              <a:t>（</a:t>
            </a:r>
            <a:r>
              <a:rPr lang="en-US" altLang="zh-CN" sz="3200" dirty="0">
                <a:latin typeface="Times New Roman" panose="02020603050405020304" pitchFamily="18" charset="0"/>
              </a:rPr>
              <a:t>3</a:t>
            </a:r>
            <a:r>
              <a:rPr lang="zh-CN" altLang="en-US" sz="3200" dirty="0">
                <a:latin typeface="Times New Roman" panose="02020603050405020304" pitchFamily="18" charset="0"/>
              </a:rPr>
              <a:t>）车削孔径相差较大的阶台孔时，应先用钻头扩后再粗、精车。</a:t>
            </a:r>
            <a:endParaRPr lang="zh-CN" altLang="en-US" sz="3200" dirty="0">
              <a:latin typeface="Times New Roman" panose="02020603050405020304" pitchFamily="18" charset="0"/>
            </a:endParaRPr>
          </a:p>
        </p:txBody>
      </p:sp>
      <p:sp>
        <p:nvSpPr>
          <p:cNvPr id="56335" name="Text Box 15"/>
          <p:cNvSpPr txBox="1"/>
          <p:nvPr/>
        </p:nvSpPr>
        <p:spPr>
          <a:xfrm>
            <a:off x="381000" y="1295400"/>
            <a:ext cx="7924800" cy="1554163"/>
          </a:xfrm>
          <a:prstGeom prst="rect">
            <a:avLst/>
          </a:prstGeom>
          <a:noFill/>
          <a:ln w="9525">
            <a:noFill/>
          </a:ln>
        </p:spPr>
        <p:txBody>
          <a:bodyPr>
            <a:spAutoFit/>
          </a:bodyPr>
          <a:p>
            <a:pPr eaLnBrk="1" hangingPunct="1"/>
            <a:r>
              <a:rPr lang="zh-CN" altLang="en-US" sz="3200" dirty="0">
                <a:latin typeface="Times New Roman" panose="02020603050405020304" pitchFamily="18" charset="0"/>
              </a:rPr>
              <a:t>（</a:t>
            </a:r>
            <a:r>
              <a:rPr lang="en-US" altLang="zh-CN" sz="3200" dirty="0">
                <a:latin typeface="Times New Roman" panose="02020603050405020304" pitchFamily="18" charset="0"/>
              </a:rPr>
              <a:t>1</a:t>
            </a:r>
            <a:r>
              <a:rPr lang="zh-CN" altLang="en-US" sz="3200" dirty="0">
                <a:latin typeface="Times New Roman" panose="02020603050405020304" pitchFamily="18" charset="0"/>
              </a:rPr>
              <a:t>）车直径较小的阶台孔时，由于观察困难尺寸精度不易掌握，所以通常先粗、精车小孔，再粗、精车打孔的方法。</a:t>
            </a:r>
            <a:endParaRPr lang="zh-CN" altLang="en-US" sz="3200" dirty="0">
              <a:latin typeface="Times New Roman" panose="02020603050405020304" pitchFamily="18" charset="0"/>
            </a:endParaRPr>
          </a:p>
        </p:txBody>
      </p:sp>
      <p:sp>
        <p:nvSpPr>
          <p:cNvPr id="56336" name="Text Box 16"/>
          <p:cNvSpPr txBox="1"/>
          <p:nvPr/>
        </p:nvSpPr>
        <p:spPr>
          <a:xfrm>
            <a:off x="381000" y="2971800"/>
            <a:ext cx="8153400" cy="1554163"/>
          </a:xfrm>
          <a:prstGeom prst="rect">
            <a:avLst/>
          </a:prstGeom>
          <a:noFill/>
          <a:ln w="9525">
            <a:noFill/>
          </a:ln>
        </p:spPr>
        <p:txBody>
          <a:bodyPr>
            <a:spAutoFit/>
          </a:bodyPr>
          <a:p>
            <a:pPr eaLnBrk="1" hangingPunct="1"/>
            <a:r>
              <a:rPr lang="zh-CN" altLang="en-US" sz="3200" dirty="0">
                <a:latin typeface="Times New Roman" panose="02020603050405020304" pitchFamily="18" charset="0"/>
              </a:rPr>
              <a:t>（</a:t>
            </a:r>
            <a:r>
              <a:rPr lang="en-US" altLang="zh-CN" sz="3200" dirty="0">
                <a:latin typeface="Times New Roman" panose="02020603050405020304" pitchFamily="18" charset="0"/>
              </a:rPr>
              <a:t>2</a:t>
            </a:r>
            <a:r>
              <a:rPr lang="zh-CN" altLang="en-US" sz="3200" dirty="0">
                <a:latin typeface="Times New Roman" panose="02020603050405020304" pitchFamily="18" charset="0"/>
              </a:rPr>
              <a:t>）车削大的阶台孔时，在实现不受影响的情况下，可选择粗车小孔、大孔，再精车小孔，精车大孔的方法。</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6335"/>
                                        </p:tgtEl>
                                        <p:attrNameLst>
                                          <p:attrName>style.visibility</p:attrName>
                                        </p:attrNameLst>
                                      </p:cBhvr>
                                      <p:to>
                                        <p:strVal val="visible"/>
                                      </p:to>
                                    </p:set>
                                    <p:anim calcmode="lin" valueType="num">
                                      <p:cBhvr additive="base">
                                        <p:cTn id="7" dur="500" fill="hold"/>
                                        <p:tgtEl>
                                          <p:spTgt spid="56335"/>
                                        </p:tgtEl>
                                        <p:attrNameLst>
                                          <p:attrName>ppt_x</p:attrName>
                                        </p:attrNameLst>
                                      </p:cBhvr>
                                      <p:tavLst>
                                        <p:tav tm="0">
                                          <p:val>
                                            <p:strVal val="0-#ppt_w/2"/>
                                          </p:val>
                                        </p:tav>
                                        <p:tav tm="100000">
                                          <p:val>
                                            <p:strVal val="#ppt_x"/>
                                          </p:val>
                                        </p:tav>
                                      </p:tavLst>
                                    </p:anim>
                                    <p:anim calcmode="lin" valueType="num">
                                      <p:cBhvr additive="base">
                                        <p:cTn id="8" dur="500" fill="hold"/>
                                        <p:tgtEl>
                                          <p:spTgt spid="563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6336"/>
                                        </p:tgtEl>
                                        <p:attrNameLst>
                                          <p:attrName>style.visibility</p:attrName>
                                        </p:attrNameLst>
                                      </p:cBhvr>
                                      <p:to>
                                        <p:strVal val="visible"/>
                                      </p:to>
                                    </p:set>
                                    <p:animEffect transition="in" filter="blinds(horizontal)">
                                      <p:cBhvr>
                                        <p:cTn id="13" dur="500"/>
                                        <p:tgtEl>
                                          <p:spTgt spid="56336"/>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56334"/>
                                        </p:tgtEl>
                                        <p:attrNameLst>
                                          <p:attrName>style.visibility</p:attrName>
                                        </p:attrNameLst>
                                      </p:cBhvr>
                                      <p:to>
                                        <p:strVal val="visible"/>
                                      </p:to>
                                    </p:set>
                                    <p:anim by="(-#ppt_w*2)" calcmode="lin" valueType="num">
                                      <p:cBhvr rctx="PPT">
                                        <p:cTn id="18" dur="500" autoRev="1" fill="hold">
                                          <p:stCondLst>
                                            <p:cond delay="0"/>
                                          </p:stCondLst>
                                        </p:cTn>
                                        <p:tgtEl>
                                          <p:spTgt spid="56334"/>
                                        </p:tgtEl>
                                        <p:attrNameLst>
                                          <p:attrName>ppt_w</p:attrName>
                                        </p:attrNameLst>
                                      </p:cBhvr>
                                    </p:anim>
                                    <p:anim by="(#ppt_w*0.50)" calcmode="lin" valueType="num">
                                      <p:cBhvr>
                                        <p:cTn id="19" dur="500" decel="50000" autoRev="1" fill="hold">
                                          <p:stCondLst>
                                            <p:cond delay="0"/>
                                          </p:stCondLst>
                                        </p:cTn>
                                        <p:tgtEl>
                                          <p:spTgt spid="56334"/>
                                        </p:tgtEl>
                                        <p:attrNameLst>
                                          <p:attrName>ppt_x</p:attrName>
                                        </p:attrNameLst>
                                      </p:cBhvr>
                                    </p:anim>
                                    <p:anim from="(-#ppt_h/2)" to="(#ppt_y)" calcmode="lin" valueType="num">
                                      <p:cBhvr>
                                        <p:cTn id="20" dur="1000" fill="hold">
                                          <p:stCondLst>
                                            <p:cond delay="0"/>
                                          </p:stCondLst>
                                        </p:cTn>
                                        <p:tgtEl>
                                          <p:spTgt spid="56334"/>
                                        </p:tgtEl>
                                        <p:attrNameLst>
                                          <p:attrName>ppt_y</p:attrName>
                                        </p:attrNameLst>
                                      </p:cBhvr>
                                    </p:anim>
                                    <p:animRot by="21600000">
                                      <p:cBhvr>
                                        <p:cTn id="21" dur="1000" fill="hold">
                                          <p:stCondLst>
                                            <p:cond delay="0"/>
                                          </p:stCondLst>
                                        </p:cTn>
                                        <p:tgtEl>
                                          <p:spTgt spid="563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4" grpId="0"/>
      <p:bldP spid="56335" grpId="0"/>
      <p:bldP spid="5633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438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4438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4388"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4389"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4390"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4391"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4392"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4393"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44394"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44395" name="Text Box 11"/>
          <p:cNvSpPr txBox="1"/>
          <p:nvPr/>
        </p:nvSpPr>
        <p:spPr>
          <a:xfrm>
            <a:off x="0" y="2209800"/>
            <a:ext cx="8763000" cy="457200"/>
          </a:xfrm>
          <a:prstGeom prst="rect">
            <a:avLst/>
          </a:prstGeom>
          <a:noFill/>
          <a:ln w="9525">
            <a:noFill/>
          </a:ln>
        </p:spPr>
        <p:txBody>
          <a:bodyPr>
            <a:spAutoFit/>
          </a:bodyPr>
          <a:p>
            <a:pPr eaLnBrk="1" hangingPunct="1"/>
            <a:endParaRPr lang="zh-CN" altLang="en-US" sz="2400" dirty="0">
              <a:latin typeface="Arial" panose="020B0604020202020204" pitchFamily="34" charset="0"/>
              <a:ea typeface="仿宋_GB2312" pitchFamily="49" charset="-122"/>
            </a:endParaRPr>
          </a:p>
        </p:txBody>
      </p:sp>
      <p:sp>
        <p:nvSpPr>
          <p:cNvPr id="144396" name="Text Box 12"/>
          <p:cNvSpPr txBox="1"/>
          <p:nvPr/>
        </p:nvSpPr>
        <p:spPr>
          <a:xfrm>
            <a:off x="0" y="-50800"/>
            <a:ext cx="63881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孔的车削步骤及尺寸控制</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44397"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7358" name="Rectangle 14"/>
          <p:cNvSpPr/>
          <p:nvPr/>
        </p:nvSpPr>
        <p:spPr>
          <a:xfrm>
            <a:off x="2590800" y="5562600"/>
            <a:ext cx="2971800" cy="519113"/>
          </a:xfrm>
          <a:prstGeom prst="rect">
            <a:avLst/>
          </a:prstGeom>
          <a:noFill/>
          <a:ln w="9525">
            <a:noFill/>
          </a:ln>
        </p:spPr>
        <p:txBody>
          <a:bodyPr anchor="ctr">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8</a:t>
            </a:r>
            <a:r>
              <a:rPr lang="zh-CN" altLang="en-US" sz="2800" dirty="0">
                <a:latin typeface="Times New Roman" panose="02020603050405020304" pitchFamily="18" charset="0"/>
              </a:rPr>
              <a:t>）倒角</a:t>
            </a:r>
            <a:endParaRPr lang="zh-CN" altLang="en-US" sz="2800" dirty="0">
              <a:latin typeface="Times New Roman" panose="02020603050405020304" pitchFamily="18" charset="0"/>
            </a:endParaRPr>
          </a:p>
        </p:txBody>
      </p:sp>
      <p:sp>
        <p:nvSpPr>
          <p:cNvPr id="57359" name="Text Box 15"/>
          <p:cNvSpPr txBox="1"/>
          <p:nvPr/>
        </p:nvSpPr>
        <p:spPr>
          <a:xfrm>
            <a:off x="0" y="990600"/>
            <a:ext cx="8839200" cy="1554163"/>
          </a:xfrm>
          <a:prstGeom prst="rect">
            <a:avLst/>
          </a:prstGeom>
          <a:noFill/>
          <a:ln w="9525">
            <a:noFill/>
          </a:ln>
        </p:spPr>
        <p:txBody>
          <a:bodyPr>
            <a:spAutoFit/>
          </a:bodyPr>
          <a:p>
            <a:pPr eaLnBrk="1" hangingPunct="1"/>
            <a:r>
              <a:rPr lang="zh-CN" altLang="en-US" sz="3200" dirty="0">
                <a:latin typeface="Times New Roman" panose="02020603050405020304" pitchFamily="18" charset="0"/>
              </a:rPr>
              <a:t> 孔的车削步骤及尺寸控制方法和车外圆基本相同，车削长度较长、不易观察的孔时，需通过声音去判断对刀。</a:t>
            </a:r>
            <a:endParaRPr lang="zh-CN" altLang="en-US" sz="3200" dirty="0">
              <a:latin typeface="Times New Roman" panose="02020603050405020304" pitchFamily="18" charset="0"/>
            </a:endParaRPr>
          </a:p>
        </p:txBody>
      </p:sp>
      <p:sp>
        <p:nvSpPr>
          <p:cNvPr id="57360" name="Text Box 16"/>
          <p:cNvSpPr txBox="1"/>
          <p:nvPr/>
        </p:nvSpPr>
        <p:spPr>
          <a:xfrm>
            <a:off x="2590800" y="1981200"/>
            <a:ext cx="3841750" cy="579438"/>
          </a:xfrm>
          <a:prstGeom prst="rect">
            <a:avLst/>
          </a:prstGeom>
          <a:noFill/>
          <a:ln w="9525">
            <a:noFill/>
          </a:ln>
        </p:spPr>
        <p:txBody>
          <a:bodyPr wrap="none">
            <a:spAutoFit/>
          </a:bodyPr>
          <a:p>
            <a:pPr eaLnBrk="1" hangingPunct="1"/>
            <a:r>
              <a:rPr lang="en-US" altLang="zh-CN" sz="3200" dirty="0">
                <a:latin typeface="Times New Roman" panose="02020603050405020304" pitchFamily="18" charset="0"/>
              </a:rPr>
              <a:t>——</a:t>
            </a:r>
            <a:r>
              <a:rPr lang="zh-CN" altLang="en-US" sz="3200" dirty="0">
                <a:latin typeface="Times New Roman" panose="02020603050405020304" pitchFamily="18" charset="0"/>
              </a:rPr>
              <a:t>靠经验去判断。</a:t>
            </a:r>
            <a:endParaRPr lang="zh-CN" altLang="en-US" sz="3200" dirty="0">
              <a:latin typeface="Times New Roman" panose="02020603050405020304" pitchFamily="18" charset="0"/>
            </a:endParaRPr>
          </a:p>
        </p:txBody>
      </p:sp>
      <p:sp>
        <p:nvSpPr>
          <p:cNvPr id="57361" name="Text Box 17"/>
          <p:cNvSpPr txBox="1"/>
          <p:nvPr/>
        </p:nvSpPr>
        <p:spPr>
          <a:xfrm>
            <a:off x="609600" y="2514600"/>
            <a:ext cx="2835275" cy="579438"/>
          </a:xfrm>
          <a:prstGeom prst="rect">
            <a:avLst/>
          </a:prstGeom>
          <a:noFill/>
          <a:ln w="9525">
            <a:noFill/>
          </a:ln>
        </p:spPr>
        <p:txBody>
          <a:bodyPr>
            <a:spAutoFit/>
          </a:bodyPr>
          <a:p>
            <a:pPr eaLnBrk="1" hangingPunct="1"/>
            <a:r>
              <a:rPr lang="zh-CN" altLang="en-US" sz="3200" dirty="0">
                <a:latin typeface="Times New Roman" panose="02020603050405020304" pitchFamily="18" charset="0"/>
              </a:rPr>
              <a:t>车削步骤：</a:t>
            </a:r>
            <a:endParaRPr lang="zh-CN" altLang="en-US" sz="3200" dirty="0">
              <a:latin typeface="Times New Roman" panose="02020603050405020304" pitchFamily="18" charset="0"/>
            </a:endParaRPr>
          </a:p>
        </p:txBody>
      </p:sp>
      <p:sp>
        <p:nvSpPr>
          <p:cNvPr id="57362" name="Text Box 18"/>
          <p:cNvSpPr txBox="1"/>
          <p:nvPr/>
        </p:nvSpPr>
        <p:spPr>
          <a:xfrm>
            <a:off x="2514600" y="2667000"/>
            <a:ext cx="43624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1</a:t>
            </a:r>
            <a:r>
              <a:rPr lang="zh-CN" altLang="en-US" sz="2800" dirty="0">
                <a:latin typeface="Times New Roman" panose="02020603050405020304" pitchFamily="18" charset="0"/>
              </a:rPr>
              <a:t>）平端面</a:t>
            </a:r>
            <a:r>
              <a:rPr lang="en-US" altLang="zh-CN" sz="2800" dirty="0">
                <a:latin typeface="Times New Roman" panose="02020603050405020304" pitchFamily="18" charset="0"/>
              </a:rPr>
              <a:t>45°</a:t>
            </a:r>
            <a:r>
              <a:rPr lang="zh-CN" altLang="en-US" sz="2800" dirty="0">
                <a:latin typeface="Times New Roman" panose="02020603050405020304" pitchFamily="18" charset="0"/>
              </a:rPr>
              <a:t>刀见光。</a:t>
            </a:r>
            <a:endParaRPr lang="zh-CN" altLang="en-US" sz="2800" dirty="0">
              <a:latin typeface="Times New Roman" panose="02020603050405020304" pitchFamily="18" charset="0"/>
            </a:endParaRPr>
          </a:p>
        </p:txBody>
      </p:sp>
      <p:sp>
        <p:nvSpPr>
          <p:cNvPr id="57363" name="Text Box 19"/>
          <p:cNvSpPr txBox="1"/>
          <p:nvPr/>
        </p:nvSpPr>
        <p:spPr>
          <a:xfrm>
            <a:off x="2590800" y="3124200"/>
            <a:ext cx="28511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）粗车外圆。</a:t>
            </a:r>
            <a:endParaRPr lang="zh-CN" altLang="en-US" sz="2800" dirty="0">
              <a:latin typeface="Times New Roman" panose="02020603050405020304" pitchFamily="18" charset="0"/>
            </a:endParaRPr>
          </a:p>
        </p:txBody>
      </p:sp>
      <p:sp>
        <p:nvSpPr>
          <p:cNvPr id="57364" name="Text Box 20"/>
          <p:cNvSpPr txBox="1"/>
          <p:nvPr/>
        </p:nvSpPr>
        <p:spPr>
          <a:xfrm>
            <a:off x="2590800" y="3581400"/>
            <a:ext cx="464820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3</a:t>
            </a:r>
            <a:r>
              <a:rPr lang="zh-CN" altLang="en-US" sz="2800" dirty="0">
                <a:latin typeface="Times New Roman" panose="02020603050405020304" pitchFamily="18" charset="0"/>
              </a:rPr>
              <a:t>）钻孔（比小孔小</a:t>
            </a:r>
            <a:r>
              <a:rPr lang="en-US" altLang="zh-CN" sz="2800" dirty="0">
                <a:latin typeface="Times New Roman" panose="02020603050405020304" pitchFamily="18" charset="0"/>
              </a:rPr>
              <a:t>2mm</a:t>
            </a:r>
            <a:r>
              <a:rPr lang="zh-CN" altLang="en-US" sz="2800" dirty="0">
                <a:latin typeface="Times New Roman" panose="02020603050405020304" pitchFamily="18" charset="0"/>
              </a:rPr>
              <a:t>）</a:t>
            </a:r>
            <a:endParaRPr lang="zh-CN" altLang="en-US" sz="2800" dirty="0">
              <a:latin typeface="Times New Roman" panose="02020603050405020304" pitchFamily="18" charset="0"/>
            </a:endParaRPr>
          </a:p>
        </p:txBody>
      </p:sp>
      <p:sp>
        <p:nvSpPr>
          <p:cNvPr id="57365" name="Text Box 21"/>
          <p:cNvSpPr txBox="1"/>
          <p:nvPr/>
        </p:nvSpPr>
        <p:spPr>
          <a:xfrm>
            <a:off x="2590800" y="4038600"/>
            <a:ext cx="32067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4</a:t>
            </a:r>
            <a:r>
              <a:rPr lang="zh-CN" altLang="en-US" sz="2800" dirty="0">
                <a:latin typeface="Times New Roman" panose="02020603050405020304" pitchFamily="18" charset="0"/>
              </a:rPr>
              <a:t>）粗、精车小孔</a:t>
            </a:r>
            <a:endParaRPr lang="zh-CN" altLang="en-US" sz="2800" dirty="0">
              <a:latin typeface="Times New Roman" panose="02020603050405020304" pitchFamily="18" charset="0"/>
            </a:endParaRPr>
          </a:p>
        </p:txBody>
      </p:sp>
      <p:sp>
        <p:nvSpPr>
          <p:cNvPr id="57366" name="Text Box 22"/>
          <p:cNvSpPr txBox="1"/>
          <p:nvPr/>
        </p:nvSpPr>
        <p:spPr>
          <a:xfrm>
            <a:off x="2590800" y="4419600"/>
            <a:ext cx="32067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5</a:t>
            </a:r>
            <a:r>
              <a:rPr lang="zh-CN" altLang="en-US" sz="2800" dirty="0">
                <a:latin typeface="Times New Roman" panose="02020603050405020304" pitchFamily="18" charset="0"/>
              </a:rPr>
              <a:t>）粗、精车大孔</a:t>
            </a:r>
            <a:endParaRPr lang="zh-CN" altLang="en-US" sz="2800" dirty="0">
              <a:latin typeface="Times New Roman" panose="02020603050405020304" pitchFamily="18" charset="0"/>
            </a:endParaRPr>
          </a:p>
        </p:txBody>
      </p:sp>
      <p:sp>
        <p:nvSpPr>
          <p:cNvPr id="57367" name="Text Box 23"/>
          <p:cNvSpPr txBox="1"/>
          <p:nvPr/>
        </p:nvSpPr>
        <p:spPr>
          <a:xfrm>
            <a:off x="2590800" y="4800600"/>
            <a:ext cx="35623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6</a:t>
            </a:r>
            <a:r>
              <a:rPr lang="zh-CN" altLang="en-US" sz="2800" dirty="0">
                <a:latin typeface="Times New Roman" panose="02020603050405020304" pitchFamily="18" charset="0"/>
              </a:rPr>
              <a:t>）精车长度→毛刺</a:t>
            </a:r>
            <a:endParaRPr lang="zh-CN" altLang="en-US" sz="2800" dirty="0">
              <a:latin typeface="Times New Roman" panose="02020603050405020304" pitchFamily="18" charset="0"/>
            </a:endParaRPr>
          </a:p>
        </p:txBody>
      </p:sp>
      <p:sp>
        <p:nvSpPr>
          <p:cNvPr id="57368" name="Text Box 24"/>
          <p:cNvSpPr txBox="1"/>
          <p:nvPr/>
        </p:nvSpPr>
        <p:spPr>
          <a:xfrm>
            <a:off x="2590800" y="5181600"/>
            <a:ext cx="2495550" cy="519113"/>
          </a:xfrm>
          <a:prstGeom prst="rect">
            <a:avLst/>
          </a:prstGeom>
          <a:noFill/>
          <a:ln w="9525">
            <a:noFill/>
          </a:ln>
        </p:spPr>
        <p:txBody>
          <a:bodyPr wrap="none">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7</a:t>
            </a:r>
            <a:r>
              <a:rPr lang="zh-CN" altLang="en-US" sz="2800" dirty="0">
                <a:latin typeface="Times New Roman" panose="02020603050405020304" pitchFamily="18" charset="0"/>
              </a:rPr>
              <a:t>）精车外圆</a:t>
            </a:r>
            <a:endParaRPr lang="zh-CN" altLang="en-US" sz="28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7359"/>
                                        </p:tgtEl>
                                        <p:attrNameLst>
                                          <p:attrName>style.visibility</p:attrName>
                                        </p:attrNameLst>
                                      </p:cBhvr>
                                      <p:to>
                                        <p:strVal val="visible"/>
                                      </p:to>
                                    </p:set>
                                    <p:anim calcmode="lin" valueType="num">
                                      <p:cBhvr>
                                        <p:cTn id="7" dur="1000" fill="hold"/>
                                        <p:tgtEl>
                                          <p:spTgt spid="57359"/>
                                        </p:tgtEl>
                                        <p:attrNameLst>
                                          <p:attrName>ppt_w</p:attrName>
                                        </p:attrNameLst>
                                      </p:cBhvr>
                                      <p:tavLst>
                                        <p:tav tm="0">
                                          <p:val>
                                            <p:fltVal val="0.000000"/>
                                          </p:val>
                                        </p:tav>
                                        <p:tav tm="100000">
                                          <p:val>
                                            <p:strVal val="#ppt_w"/>
                                          </p:val>
                                        </p:tav>
                                      </p:tavLst>
                                    </p:anim>
                                    <p:anim calcmode="lin" valueType="num">
                                      <p:cBhvr>
                                        <p:cTn id="8" dur="1000" fill="hold"/>
                                        <p:tgtEl>
                                          <p:spTgt spid="57359"/>
                                        </p:tgtEl>
                                        <p:attrNameLst>
                                          <p:attrName>ppt_h</p:attrName>
                                        </p:attrNameLst>
                                      </p:cBhvr>
                                      <p:tavLst>
                                        <p:tav tm="0">
                                          <p:val>
                                            <p:fltVal val="0.000000"/>
                                          </p:val>
                                        </p:tav>
                                        <p:tav tm="100000">
                                          <p:val>
                                            <p:strVal val="#ppt_h"/>
                                          </p:val>
                                        </p:tav>
                                      </p:tavLst>
                                    </p:anim>
                                    <p:anim calcmode="lin" valueType="num">
                                      <p:cBhvr>
                                        <p:cTn id="9" dur="1000" fill="hold"/>
                                        <p:tgtEl>
                                          <p:spTgt spid="57359"/>
                                        </p:tgtEl>
                                        <p:attrNameLst>
                                          <p:attrName>style.rotation</p:attrName>
                                        </p:attrNameLst>
                                      </p:cBhvr>
                                      <p:tavLst>
                                        <p:tav tm="0">
                                          <p:val>
                                            <p:fltVal val="90.000000"/>
                                          </p:val>
                                        </p:tav>
                                        <p:tav tm="100000">
                                          <p:val>
                                            <p:fltVal val="0.000000"/>
                                          </p:val>
                                        </p:tav>
                                      </p:tavLst>
                                    </p:anim>
                                    <p:animEffect transition="in" filter="fade">
                                      <p:cBhvr>
                                        <p:cTn id="10" dur="1000"/>
                                        <p:tgtEl>
                                          <p:spTgt spid="5735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57360"/>
                                        </p:tgtEl>
                                        <p:attrNameLst>
                                          <p:attrName>style.visibility</p:attrName>
                                        </p:attrNameLst>
                                      </p:cBhvr>
                                      <p:to>
                                        <p:strVal val="visible"/>
                                      </p:to>
                                    </p:set>
                                    <p:anim calcmode="lin" valueType="num">
                                      <p:cBhvr additive="base">
                                        <p:cTn id="15" dur="500" fill="hold"/>
                                        <p:tgtEl>
                                          <p:spTgt spid="57360"/>
                                        </p:tgtEl>
                                        <p:attrNameLst>
                                          <p:attrName>ppt_x</p:attrName>
                                        </p:attrNameLst>
                                      </p:cBhvr>
                                      <p:tavLst>
                                        <p:tav tm="0">
                                          <p:val>
                                            <p:strVal val="1+#ppt_w/2"/>
                                          </p:val>
                                        </p:tav>
                                        <p:tav tm="100000">
                                          <p:val>
                                            <p:strVal val="#ppt_x"/>
                                          </p:val>
                                        </p:tav>
                                      </p:tavLst>
                                    </p:anim>
                                    <p:anim calcmode="lin" valueType="num">
                                      <p:cBhvr additive="base">
                                        <p:cTn id="16" dur="500" fill="hold"/>
                                        <p:tgtEl>
                                          <p:spTgt spid="5736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57361"/>
                                        </p:tgtEl>
                                        <p:attrNameLst>
                                          <p:attrName>style.visibility</p:attrName>
                                        </p:attrNameLst>
                                      </p:cBhvr>
                                      <p:to>
                                        <p:strVal val="visible"/>
                                      </p:to>
                                    </p:set>
                                    <p:animEffect transition="in" filter="diamond(in)">
                                      <p:cBhvr>
                                        <p:cTn id="21" dur="2000"/>
                                        <p:tgtEl>
                                          <p:spTgt spid="57361"/>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57362"/>
                                        </p:tgtEl>
                                        <p:attrNameLst>
                                          <p:attrName>style.visibility</p:attrName>
                                        </p:attrNameLst>
                                      </p:cBhvr>
                                      <p:to>
                                        <p:strVal val="visible"/>
                                      </p:to>
                                    </p:set>
                                    <p:animEffect transition="in" filter="wipe(down)">
                                      <p:cBhvr>
                                        <p:cTn id="26" dur="580">
                                          <p:stCondLst>
                                            <p:cond delay="0"/>
                                          </p:stCondLst>
                                        </p:cTn>
                                        <p:tgtEl>
                                          <p:spTgt spid="57362"/>
                                        </p:tgtEl>
                                      </p:cBhvr>
                                    </p:animEffect>
                                    <p:anim calcmode="lin" valueType="num">
                                      <p:cBhvr>
                                        <p:cTn id="27" dur="1822" tmFilter="0,0; 0.14,0.36; 0.43,0.73; 0.71,0.91; 1.0,1.0">
                                          <p:stCondLst>
                                            <p:cond delay="0"/>
                                          </p:stCondLst>
                                        </p:cTn>
                                        <p:tgtEl>
                                          <p:spTgt spid="57362"/>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7362"/>
                                        </p:tgtEl>
                                        <p:attrNameLst>
                                          <p:attrName>ppt_y</p:attrName>
                                        </p:attrNameLst>
                                      </p:cBhvr>
                                      <p:tavLst>
                                        <p:tav tm="0" fmla="#ppt_y-sin(pi*$)/3">
                                          <p:val>
                                            <p:fltVal val="0.500000"/>
                                          </p:val>
                                        </p:tav>
                                        <p:tav tm="100000">
                                          <p:val>
                                            <p:fltVal val="1.000000"/>
                                          </p:val>
                                        </p:tav>
                                      </p:tavLst>
                                    </p:anim>
                                    <p:anim calcmode="lin" valueType="num">
                                      <p:cBhvr>
                                        <p:cTn id="29" dur="664" tmFilter="0, 0; 0.125,0.2665; 0.25,0.4; 0.375,0.465; 0.5,0.5;  0.625,0.535; 0.75,0.6; 0.875,0.7335; 1,1">
                                          <p:stCondLst>
                                            <p:cond delay="664"/>
                                          </p:stCondLst>
                                        </p:cTn>
                                        <p:tgtEl>
                                          <p:spTgt spid="57362"/>
                                        </p:tgtEl>
                                        <p:attrNameLst>
                                          <p:attrName>ppt_y</p:attrName>
                                        </p:attrNameLst>
                                      </p:cBhvr>
                                      <p:tavLst>
                                        <p:tav tm="0" fmla="#ppt_y-sin(pi*$)/9">
                                          <p:val>
                                            <p:fltVal val="0.000000"/>
                                          </p:val>
                                        </p:tav>
                                        <p:tav tm="100000">
                                          <p:val>
                                            <p:fltVal val="1.000000"/>
                                          </p:val>
                                        </p:tav>
                                      </p:tavLst>
                                    </p:anim>
                                    <p:anim calcmode="lin" valueType="num">
                                      <p:cBhvr>
                                        <p:cTn id="30" dur="332" tmFilter="0, 0; 0.125,0.2665; 0.25,0.4; 0.375,0.465; 0.5,0.5;  0.625,0.535; 0.75,0.6; 0.875,0.7335; 1,1">
                                          <p:stCondLst>
                                            <p:cond delay="1324"/>
                                          </p:stCondLst>
                                        </p:cTn>
                                        <p:tgtEl>
                                          <p:spTgt spid="57362"/>
                                        </p:tgtEl>
                                        <p:attrNameLst>
                                          <p:attrName>ppt_y</p:attrName>
                                        </p:attrNameLst>
                                      </p:cBhvr>
                                      <p:tavLst>
                                        <p:tav tm="0" fmla="#ppt_y-sin(pi*$)/27">
                                          <p:val>
                                            <p:fltVal val="0.000000"/>
                                          </p:val>
                                        </p:tav>
                                        <p:tav tm="100000">
                                          <p:val>
                                            <p:fltVal val="1.000000"/>
                                          </p:val>
                                        </p:tav>
                                      </p:tavLst>
                                    </p:anim>
                                    <p:anim calcmode="lin" valueType="num">
                                      <p:cBhvr>
                                        <p:cTn id="31" dur="164" tmFilter="0, 0; 0.125,0.2665; 0.25,0.4; 0.375,0.465; 0.5,0.5;  0.625,0.535; 0.75,0.6; 0.875,0.7335; 1,1">
                                          <p:stCondLst>
                                            <p:cond delay="1656"/>
                                          </p:stCondLst>
                                        </p:cTn>
                                        <p:tgtEl>
                                          <p:spTgt spid="57362"/>
                                        </p:tgtEl>
                                        <p:attrNameLst>
                                          <p:attrName>ppt_y</p:attrName>
                                        </p:attrNameLst>
                                      </p:cBhvr>
                                      <p:tavLst>
                                        <p:tav tm="0" fmla="#ppt_y-sin(pi*$)/81">
                                          <p:val>
                                            <p:fltVal val="0.000000"/>
                                          </p:val>
                                        </p:tav>
                                        <p:tav tm="100000">
                                          <p:val>
                                            <p:fltVal val="1.000000"/>
                                          </p:val>
                                        </p:tav>
                                      </p:tavLst>
                                    </p:anim>
                                    <p:animScale>
                                      <p:cBhvr>
                                        <p:cTn id="32" dur="26">
                                          <p:stCondLst>
                                            <p:cond delay="650"/>
                                          </p:stCondLst>
                                        </p:cTn>
                                        <p:tgtEl>
                                          <p:spTgt spid="57362"/>
                                        </p:tgtEl>
                                      </p:cBhvr>
                                      <p:to x="100000" y="60000"/>
                                    </p:animScale>
                                    <p:animScale>
                                      <p:cBhvr>
                                        <p:cTn id="33" dur="166" decel="50000">
                                          <p:stCondLst>
                                            <p:cond delay="676"/>
                                          </p:stCondLst>
                                        </p:cTn>
                                        <p:tgtEl>
                                          <p:spTgt spid="57362"/>
                                        </p:tgtEl>
                                      </p:cBhvr>
                                      <p:to x="100000" y="100000"/>
                                    </p:animScale>
                                    <p:animScale>
                                      <p:cBhvr>
                                        <p:cTn id="34" dur="26">
                                          <p:stCondLst>
                                            <p:cond delay="1312"/>
                                          </p:stCondLst>
                                        </p:cTn>
                                        <p:tgtEl>
                                          <p:spTgt spid="57362"/>
                                        </p:tgtEl>
                                      </p:cBhvr>
                                      <p:to x="100000" y="80000"/>
                                    </p:animScale>
                                    <p:animScale>
                                      <p:cBhvr>
                                        <p:cTn id="35" dur="166" decel="50000">
                                          <p:stCondLst>
                                            <p:cond delay="1338"/>
                                          </p:stCondLst>
                                        </p:cTn>
                                        <p:tgtEl>
                                          <p:spTgt spid="57362"/>
                                        </p:tgtEl>
                                      </p:cBhvr>
                                      <p:to x="100000" y="100000"/>
                                    </p:animScale>
                                    <p:animScale>
                                      <p:cBhvr>
                                        <p:cTn id="36" dur="26">
                                          <p:stCondLst>
                                            <p:cond delay="1642"/>
                                          </p:stCondLst>
                                        </p:cTn>
                                        <p:tgtEl>
                                          <p:spTgt spid="57362"/>
                                        </p:tgtEl>
                                      </p:cBhvr>
                                      <p:to x="100000" y="90000"/>
                                    </p:animScale>
                                    <p:animScale>
                                      <p:cBhvr>
                                        <p:cTn id="37" dur="166" decel="50000">
                                          <p:stCondLst>
                                            <p:cond delay="1668"/>
                                          </p:stCondLst>
                                        </p:cTn>
                                        <p:tgtEl>
                                          <p:spTgt spid="57362"/>
                                        </p:tgtEl>
                                      </p:cBhvr>
                                      <p:to x="100000" y="100000"/>
                                    </p:animScale>
                                    <p:animScale>
                                      <p:cBhvr>
                                        <p:cTn id="38" dur="26">
                                          <p:stCondLst>
                                            <p:cond delay="1808"/>
                                          </p:stCondLst>
                                        </p:cTn>
                                        <p:tgtEl>
                                          <p:spTgt spid="57362"/>
                                        </p:tgtEl>
                                      </p:cBhvr>
                                      <p:to x="100000" y="95000"/>
                                    </p:animScale>
                                    <p:animScale>
                                      <p:cBhvr>
                                        <p:cTn id="39" dur="166" decel="50000">
                                          <p:stCondLst>
                                            <p:cond delay="1834"/>
                                          </p:stCondLst>
                                        </p:cTn>
                                        <p:tgtEl>
                                          <p:spTgt spid="57362"/>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57363"/>
                                        </p:tgtEl>
                                        <p:attrNameLst>
                                          <p:attrName>style.visibility</p:attrName>
                                        </p:attrNameLst>
                                      </p:cBhvr>
                                      <p:to>
                                        <p:strVal val="visible"/>
                                      </p:to>
                                    </p:set>
                                    <p:anim by="(-#ppt_w*2)" calcmode="lin" valueType="num">
                                      <p:cBhvr rctx="PPT">
                                        <p:cTn id="44" dur="500" autoRev="1" fill="hold">
                                          <p:stCondLst>
                                            <p:cond delay="0"/>
                                          </p:stCondLst>
                                        </p:cTn>
                                        <p:tgtEl>
                                          <p:spTgt spid="57363"/>
                                        </p:tgtEl>
                                        <p:attrNameLst>
                                          <p:attrName>ppt_w</p:attrName>
                                        </p:attrNameLst>
                                      </p:cBhvr>
                                    </p:anim>
                                    <p:anim by="(#ppt_w*0.50)" calcmode="lin" valueType="num">
                                      <p:cBhvr>
                                        <p:cTn id="45" dur="500" decel="50000" autoRev="1" fill="hold">
                                          <p:stCondLst>
                                            <p:cond delay="0"/>
                                          </p:stCondLst>
                                        </p:cTn>
                                        <p:tgtEl>
                                          <p:spTgt spid="57363"/>
                                        </p:tgtEl>
                                        <p:attrNameLst>
                                          <p:attrName>ppt_x</p:attrName>
                                        </p:attrNameLst>
                                      </p:cBhvr>
                                    </p:anim>
                                    <p:anim from="(-#ppt_h/2)" to="(#ppt_y)" calcmode="lin" valueType="num">
                                      <p:cBhvr>
                                        <p:cTn id="46" dur="1000" fill="hold">
                                          <p:stCondLst>
                                            <p:cond delay="0"/>
                                          </p:stCondLst>
                                        </p:cTn>
                                        <p:tgtEl>
                                          <p:spTgt spid="57363"/>
                                        </p:tgtEl>
                                        <p:attrNameLst>
                                          <p:attrName>ppt_y</p:attrName>
                                        </p:attrNameLst>
                                      </p:cBhvr>
                                    </p:anim>
                                    <p:animRot by="21600000">
                                      <p:cBhvr>
                                        <p:cTn id="47" dur="1000" fill="hold">
                                          <p:stCondLst>
                                            <p:cond delay="0"/>
                                          </p:stCondLst>
                                        </p:cTn>
                                        <p:tgtEl>
                                          <p:spTgt spid="57363"/>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35" presetClass="entr" presetSubtype="0" fill="hold" grpId="0" nodeType="clickEffect">
                                  <p:stCondLst>
                                    <p:cond delay="0"/>
                                  </p:stCondLst>
                                  <p:childTnLst>
                                    <p:set>
                                      <p:cBhvr>
                                        <p:cTn id="51" dur="1" fill="hold">
                                          <p:stCondLst>
                                            <p:cond delay="0"/>
                                          </p:stCondLst>
                                        </p:cTn>
                                        <p:tgtEl>
                                          <p:spTgt spid="57364"/>
                                        </p:tgtEl>
                                        <p:attrNameLst>
                                          <p:attrName>style.visibility</p:attrName>
                                        </p:attrNameLst>
                                      </p:cBhvr>
                                      <p:to>
                                        <p:strVal val="visible"/>
                                      </p:to>
                                    </p:set>
                                    <p:animEffect transition="in" filter="fade">
                                      <p:cBhvr>
                                        <p:cTn id="52" dur="2000"/>
                                        <p:tgtEl>
                                          <p:spTgt spid="57364"/>
                                        </p:tgtEl>
                                      </p:cBhvr>
                                    </p:animEffect>
                                    <p:anim calcmode="lin" valueType="num">
                                      <p:cBhvr>
                                        <p:cTn id="53" dur="2000" fill="hold"/>
                                        <p:tgtEl>
                                          <p:spTgt spid="57364"/>
                                        </p:tgtEl>
                                        <p:attrNameLst>
                                          <p:attrName>style.rotation</p:attrName>
                                        </p:attrNameLst>
                                      </p:cBhvr>
                                      <p:tavLst>
                                        <p:tav tm="0">
                                          <p:val>
                                            <p:fltVal val="720.000000"/>
                                          </p:val>
                                        </p:tav>
                                        <p:tav tm="100000">
                                          <p:val>
                                            <p:fltVal val="0.000000"/>
                                          </p:val>
                                        </p:tav>
                                      </p:tavLst>
                                    </p:anim>
                                    <p:anim calcmode="lin" valueType="num">
                                      <p:cBhvr>
                                        <p:cTn id="54" dur="2000" fill="hold"/>
                                        <p:tgtEl>
                                          <p:spTgt spid="57364"/>
                                        </p:tgtEl>
                                        <p:attrNameLst>
                                          <p:attrName>ppt_h</p:attrName>
                                        </p:attrNameLst>
                                      </p:cBhvr>
                                      <p:tavLst>
                                        <p:tav tm="0">
                                          <p:val>
                                            <p:fltVal val="0.000000"/>
                                          </p:val>
                                        </p:tav>
                                        <p:tav tm="100000">
                                          <p:val>
                                            <p:strVal val="#ppt_h"/>
                                          </p:val>
                                        </p:tav>
                                      </p:tavLst>
                                    </p:anim>
                                    <p:anim calcmode="lin" valueType="num">
                                      <p:cBhvr>
                                        <p:cTn id="55" dur="2000" fill="hold"/>
                                        <p:tgtEl>
                                          <p:spTgt spid="57364"/>
                                        </p:tgtEl>
                                        <p:attrNameLst>
                                          <p:attrName>ppt_w</p:attrName>
                                        </p:attrNameLst>
                                      </p:cBhvr>
                                      <p:tavLst>
                                        <p:tav tm="0">
                                          <p:val>
                                            <p:fltVal val="0.000000"/>
                                          </p:val>
                                        </p:tav>
                                        <p:tav tm="100000">
                                          <p:val>
                                            <p:strVal val="#ppt_w"/>
                                          </p:val>
                                        </p:tav>
                                      </p:tavLst>
                                    </p:anim>
                                  </p:childTnLst>
                                </p:cTn>
                              </p:par>
                            </p:childTnLst>
                          </p:cTn>
                        </p:par>
                      </p:childTnLst>
                    </p:cTn>
                  </p:par>
                  <p:par>
                    <p:cTn id="56" fill="hold">
                      <p:stCondLst>
                        <p:cond delay="indefinite"/>
                      </p:stCondLst>
                      <p:childTnLst>
                        <p:par>
                          <p:cTn id="57" fill="hold">
                            <p:stCondLst>
                              <p:cond delay="0"/>
                            </p:stCondLst>
                            <p:childTnLst>
                              <p:par>
                                <p:cTn id="58" presetID="19" presetClass="entr" presetSubtype="10" fill="hold" grpId="0" nodeType="clickEffect">
                                  <p:stCondLst>
                                    <p:cond delay="0"/>
                                  </p:stCondLst>
                                  <p:childTnLst>
                                    <p:set>
                                      <p:cBhvr>
                                        <p:cTn id="59" dur="1" fill="hold">
                                          <p:stCondLst>
                                            <p:cond delay="0"/>
                                          </p:stCondLst>
                                        </p:cTn>
                                        <p:tgtEl>
                                          <p:spTgt spid="57365"/>
                                        </p:tgtEl>
                                        <p:attrNameLst>
                                          <p:attrName>style.visibility</p:attrName>
                                        </p:attrNameLst>
                                      </p:cBhvr>
                                      <p:to>
                                        <p:strVal val="visible"/>
                                      </p:to>
                                    </p:set>
                                    <p:anim calcmode="lin" valueType="num">
                                      <p:cBhvr>
                                        <p:cTn id="60" dur="5000" fill="hold"/>
                                        <p:tgtEl>
                                          <p:spTgt spid="57365"/>
                                        </p:tgtEl>
                                        <p:attrNameLst>
                                          <p:attrName>ppt_w</p:attrName>
                                        </p:attrNameLst>
                                      </p:cBhvr>
                                      <p:tavLst>
                                        <p:tav tm="0" fmla="#ppt_w*sin(2.5*pi*$)">
                                          <p:val>
                                            <p:fltVal val="0.000000"/>
                                          </p:val>
                                        </p:tav>
                                        <p:tav tm="100000">
                                          <p:val>
                                            <p:fltVal val="1.000000"/>
                                          </p:val>
                                        </p:tav>
                                      </p:tavLst>
                                    </p:anim>
                                    <p:anim calcmode="lin" valueType="num">
                                      <p:cBhvr>
                                        <p:cTn id="61" dur="5000" fill="hold"/>
                                        <p:tgtEl>
                                          <p:spTgt spid="57365"/>
                                        </p:tgtEl>
                                        <p:attrNameLst>
                                          <p:attrName>ppt_h</p:attrName>
                                        </p:attrNameLst>
                                      </p:cBhvr>
                                      <p:tavLst>
                                        <p:tav tm="0">
                                          <p:val>
                                            <p:strVal val="#ppt_h"/>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15" presetClass="entr" presetSubtype="0" fill="hold" grpId="0" nodeType="clickEffect">
                                  <p:stCondLst>
                                    <p:cond delay="0"/>
                                  </p:stCondLst>
                                  <p:childTnLst>
                                    <p:set>
                                      <p:cBhvr>
                                        <p:cTn id="65" dur="1" fill="hold">
                                          <p:stCondLst>
                                            <p:cond delay="0"/>
                                          </p:stCondLst>
                                        </p:cTn>
                                        <p:tgtEl>
                                          <p:spTgt spid="57366"/>
                                        </p:tgtEl>
                                        <p:attrNameLst>
                                          <p:attrName>style.visibility</p:attrName>
                                        </p:attrNameLst>
                                      </p:cBhvr>
                                      <p:to>
                                        <p:strVal val="visible"/>
                                      </p:to>
                                    </p:set>
                                    <p:anim calcmode="lin" valueType="num">
                                      <p:cBhvr>
                                        <p:cTn id="66" dur="1000" fill="hold"/>
                                        <p:tgtEl>
                                          <p:spTgt spid="57366"/>
                                        </p:tgtEl>
                                        <p:attrNameLst>
                                          <p:attrName>ppt_w</p:attrName>
                                        </p:attrNameLst>
                                      </p:cBhvr>
                                      <p:tavLst>
                                        <p:tav tm="0">
                                          <p:val>
                                            <p:fltVal val="0.000000"/>
                                          </p:val>
                                        </p:tav>
                                        <p:tav tm="100000">
                                          <p:val>
                                            <p:strVal val="#ppt_w"/>
                                          </p:val>
                                        </p:tav>
                                      </p:tavLst>
                                    </p:anim>
                                    <p:anim calcmode="lin" valueType="num">
                                      <p:cBhvr>
                                        <p:cTn id="67" dur="1000" fill="hold"/>
                                        <p:tgtEl>
                                          <p:spTgt spid="57366"/>
                                        </p:tgtEl>
                                        <p:attrNameLst>
                                          <p:attrName>ppt_h</p:attrName>
                                        </p:attrNameLst>
                                      </p:cBhvr>
                                      <p:tavLst>
                                        <p:tav tm="0">
                                          <p:val>
                                            <p:fltVal val="0.000000"/>
                                          </p:val>
                                        </p:tav>
                                        <p:tav tm="100000">
                                          <p:val>
                                            <p:strVal val="#ppt_h"/>
                                          </p:val>
                                        </p:tav>
                                      </p:tavLst>
                                    </p:anim>
                                    <p:anim calcmode="lin" valueType="num">
                                      <p:cBhvr>
                                        <p:cTn id="68" dur="1000" fill="hold"/>
                                        <p:tgtEl>
                                          <p:spTgt spid="57366"/>
                                        </p:tgtEl>
                                        <p:attrNameLst>
                                          <p:attrName>ppt_x</p:attrName>
                                        </p:attrNameLst>
                                      </p:cBhvr>
                                      <p:tavLst>
                                        <p:tav tm="0" fmla="#ppt_x+(cos(-2*pi*(1-$))*-#ppt_x-sin(-2*pi*(1-$))*(1-#ppt_y))*(1-$)">
                                          <p:val>
                                            <p:fltVal val="0.000000"/>
                                          </p:val>
                                        </p:tav>
                                        <p:tav tm="100000">
                                          <p:val>
                                            <p:fltVal val="1.000000"/>
                                          </p:val>
                                        </p:tav>
                                      </p:tavLst>
                                    </p:anim>
                                    <p:anim calcmode="lin" valueType="num">
                                      <p:cBhvr>
                                        <p:cTn id="69" dur="1000" fill="hold"/>
                                        <p:tgtEl>
                                          <p:spTgt spid="57366"/>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70" fill="hold">
                      <p:stCondLst>
                        <p:cond delay="indefinite"/>
                      </p:stCondLst>
                      <p:childTnLst>
                        <p:par>
                          <p:cTn id="71" fill="hold">
                            <p:stCondLst>
                              <p:cond delay="0"/>
                            </p:stCondLst>
                            <p:childTnLst>
                              <p:par>
                                <p:cTn id="72" presetID="51" presetClass="entr" presetSubtype="0" fill="hold" grpId="0" nodeType="clickEffect">
                                  <p:stCondLst>
                                    <p:cond delay="0"/>
                                  </p:stCondLst>
                                  <p:childTnLst>
                                    <p:set>
                                      <p:cBhvr>
                                        <p:cTn id="73" dur="1" fill="hold">
                                          <p:stCondLst>
                                            <p:cond delay="0"/>
                                          </p:stCondLst>
                                        </p:cTn>
                                        <p:tgtEl>
                                          <p:spTgt spid="57367"/>
                                        </p:tgtEl>
                                        <p:attrNameLst>
                                          <p:attrName>style.visibility</p:attrName>
                                        </p:attrNameLst>
                                      </p:cBhvr>
                                      <p:to>
                                        <p:strVal val="visible"/>
                                      </p:to>
                                    </p:set>
                                    <p:animEffect transition="in" filter="fade">
                                      <p:cBhvr>
                                        <p:cTn id="74" dur="770" decel="100000"/>
                                        <p:tgtEl>
                                          <p:spTgt spid="57367"/>
                                        </p:tgtEl>
                                      </p:cBhvr>
                                    </p:animEffect>
                                    <p:animScale>
                                      <p:cBhvr>
                                        <p:cTn id="75" dur="770" decel="100000"/>
                                        <p:tgtEl>
                                          <p:spTgt spid="57367"/>
                                        </p:tgtEl>
                                      </p:cBhvr>
                                      <p:from x="10000" y="10000"/>
                                      <p:to x="200000" y="450000"/>
                                    </p:animScale>
                                    <p:animScale>
                                      <p:cBhvr>
                                        <p:cTn id="76" dur="1230" accel="100000" fill="hold">
                                          <p:stCondLst>
                                            <p:cond delay="770"/>
                                          </p:stCondLst>
                                        </p:cTn>
                                        <p:tgtEl>
                                          <p:spTgt spid="57367"/>
                                        </p:tgtEl>
                                      </p:cBhvr>
                                      <p:from x="200000" y="450000"/>
                                      <p:to x="100000" y="100000"/>
                                    </p:animScale>
                                    <p:set>
                                      <p:cBhvr>
                                        <p:cTn id="77" dur="770" fill="hold"/>
                                        <p:tgtEl>
                                          <p:spTgt spid="57367"/>
                                        </p:tgtEl>
                                        <p:attrNameLst>
                                          <p:attrName>ppt_x</p:attrName>
                                        </p:attrNameLst>
                                      </p:cBhvr>
                                      <p:to>
                                        <p:strVal val="(0.5)"/>
                                      </p:to>
                                    </p:set>
                                    <p:anim from="(0.5)" to="(#ppt_x)" calcmode="lin" valueType="num">
                                      <p:cBhvr>
                                        <p:cTn id="78" dur="1230" accel="100000" fill="hold">
                                          <p:stCondLst>
                                            <p:cond delay="770"/>
                                          </p:stCondLst>
                                        </p:cTn>
                                        <p:tgtEl>
                                          <p:spTgt spid="57367"/>
                                        </p:tgtEl>
                                        <p:attrNameLst>
                                          <p:attrName>ppt_x</p:attrName>
                                        </p:attrNameLst>
                                      </p:cBhvr>
                                    </p:anim>
                                    <p:set>
                                      <p:cBhvr>
                                        <p:cTn id="79" dur="770" fill="hold"/>
                                        <p:tgtEl>
                                          <p:spTgt spid="57367"/>
                                        </p:tgtEl>
                                        <p:attrNameLst>
                                          <p:attrName>ppt_y</p:attrName>
                                        </p:attrNameLst>
                                      </p:cBhvr>
                                      <p:to>
                                        <p:strVal val="(#ppt_y+0.4)"/>
                                      </p:to>
                                    </p:set>
                                    <p:anim from="(#ppt_y+0.4)" to="(#ppt_y)" calcmode="lin" valueType="num">
                                      <p:cBhvr>
                                        <p:cTn id="80" dur="1230" accel="100000" fill="hold">
                                          <p:stCondLst>
                                            <p:cond delay="770"/>
                                          </p:stCondLst>
                                        </p:cTn>
                                        <p:tgtEl>
                                          <p:spTgt spid="57367"/>
                                        </p:tgtEl>
                                        <p:attrNameLst>
                                          <p:attrName>ppt_y</p:attrName>
                                        </p:attrNameLst>
                                      </p:cBhvr>
                                    </p:anim>
                                  </p:childTnLst>
                                </p:cTn>
                              </p:par>
                            </p:childTnLst>
                          </p:cTn>
                        </p:par>
                      </p:childTnLst>
                    </p:cTn>
                  </p:par>
                  <p:par>
                    <p:cTn id="81" fill="hold">
                      <p:stCondLst>
                        <p:cond delay="indefinite"/>
                      </p:stCondLst>
                      <p:childTnLst>
                        <p:par>
                          <p:cTn id="82" fill="hold">
                            <p:stCondLst>
                              <p:cond delay="0"/>
                            </p:stCondLst>
                            <p:childTnLst>
                              <p:par>
                                <p:cTn id="83" presetID="50" presetClass="entr" presetSubtype="0" decel="100000" fill="hold" grpId="0" nodeType="clickEffect">
                                  <p:stCondLst>
                                    <p:cond delay="0"/>
                                  </p:stCondLst>
                                  <p:childTnLst>
                                    <p:set>
                                      <p:cBhvr>
                                        <p:cTn id="84" dur="1" fill="hold">
                                          <p:stCondLst>
                                            <p:cond delay="0"/>
                                          </p:stCondLst>
                                        </p:cTn>
                                        <p:tgtEl>
                                          <p:spTgt spid="57368"/>
                                        </p:tgtEl>
                                        <p:attrNameLst>
                                          <p:attrName>style.visibility</p:attrName>
                                        </p:attrNameLst>
                                      </p:cBhvr>
                                      <p:to>
                                        <p:strVal val="visible"/>
                                      </p:to>
                                    </p:set>
                                    <p:anim calcmode="lin" valueType="num">
                                      <p:cBhvr>
                                        <p:cTn id="85" dur="1000" fill="hold"/>
                                        <p:tgtEl>
                                          <p:spTgt spid="57368"/>
                                        </p:tgtEl>
                                        <p:attrNameLst>
                                          <p:attrName>ppt_w</p:attrName>
                                        </p:attrNameLst>
                                      </p:cBhvr>
                                      <p:tavLst>
                                        <p:tav tm="0">
                                          <p:val>
                                            <p:strVal val="#ppt_w+.3"/>
                                          </p:val>
                                        </p:tav>
                                        <p:tav tm="100000">
                                          <p:val>
                                            <p:strVal val="#ppt_w"/>
                                          </p:val>
                                        </p:tav>
                                      </p:tavLst>
                                    </p:anim>
                                    <p:anim calcmode="lin" valueType="num">
                                      <p:cBhvr>
                                        <p:cTn id="86" dur="1000" fill="hold"/>
                                        <p:tgtEl>
                                          <p:spTgt spid="57368"/>
                                        </p:tgtEl>
                                        <p:attrNameLst>
                                          <p:attrName>ppt_h</p:attrName>
                                        </p:attrNameLst>
                                      </p:cBhvr>
                                      <p:tavLst>
                                        <p:tav tm="0">
                                          <p:val>
                                            <p:strVal val="#ppt_h"/>
                                          </p:val>
                                        </p:tav>
                                        <p:tav tm="100000">
                                          <p:val>
                                            <p:strVal val="#ppt_h"/>
                                          </p:val>
                                        </p:tav>
                                      </p:tavLst>
                                    </p:anim>
                                    <p:animEffect transition="in" filter="fade">
                                      <p:cBhvr>
                                        <p:cTn id="87" dur="1000"/>
                                        <p:tgtEl>
                                          <p:spTgt spid="57368"/>
                                        </p:tgtEl>
                                      </p:cBhvr>
                                    </p:animEffect>
                                  </p:childTnLst>
                                </p:cTn>
                              </p:par>
                            </p:childTnLst>
                          </p:cTn>
                        </p:par>
                      </p:childTnLst>
                    </p:cTn>
                  </p:par>
                  <p:par>
                    <p:cTn id="88" fill="hold">
                      <p:stCondLst>
                        <p:cond delay="indefinite"/>
                      </p:stCondLst>
                      <p:childTnLst>
                        <p:par>
                          <p:cTn id="89" fill="hold">
                            <p:stCondLst>
                              <p:cond delay="0"/>
                            </p:stCondLst>
                            <p:childTnLst>
                              <p:par>
                                <p:cTn id="90" presetID="8" presetClass="entr" presetSubtype="16" fill="hold" grpId="0" nodeType="clickEffect">
                                  <p:stCondLst>
                                    <p:cond delay="0"/>
                                  </p:stCondLst>
                                  <p:childTnLst>
                                    <p:set>
                                      <p:cBhvr>
                                        <p:cTn id="91" dur="1" fill="hold">
                                          <p:stCondLst>
                                            <p:cond delay="0"/>
                                          </p:stCondLst>
                                        </p:cTn>
                                        <p:tgtEl>
                                          <p:spTgt spid="57358"/>
                                        </p:tgtEl>
                                        <p:attrNameLst>
                                          <p:attrName>style.visibility</p:attrName>
                                        </p:attrNameLst>
                                      </p:cBhvr>
                                      <p:to>
                                        <p:strVal val="visible"/>
                                      </p:to>
                                    </p:set>
                                    <p:animEffect transition="in" filter="diamond(in)">
                                      <p:cBhvr>
                                        <p:cTn id="92" dur="2000"/>
                                        <p:tgtEl>
                                          <p:spTgt spid="57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8" grpId="0"/>
      <p:bldP spid="57359" grpId="0"/>
      <p:bldP spid="57360" grpId="0"/>
      <p:bldP spid="57361" grpId="0"/>
      <p:bldP spid="57362" grpId="0"/>
      <p:bldP spid="57363" grpId="0"/>
      <p:bldP spid="57364" grpId="0"/>
      <p:bldP spid="57365" grpId="0"/>
      <p:bldP spid="57366" grpId="0"/>
      <p:bldP spid="57367" grpId="0"/>
      <p:bldP spid="5736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541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4541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5412"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5413"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5414"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5415"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5416"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5417"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45418"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45419"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45420" name="Text Box 12"/>
          <p:cNvSpPr txBox="1"/>
          <p:nvPr/>
        </p:nvSpPr>
        <p:spPr>
          <a:xfrm>
            <a:off x="0" y="-50800"/>
            <a:ext cx="2476500" cy="762000"/>
          </a:xfrm>
          <a:prstGeom prst="rect">
            <a:avLst/>
          </a:prstGeom>
          <a:noFill/>
          <a:ln w="9525">
            <a:noFill/>
          </a:ln>
        </p:spPr>
        <p:txBody>
          <a:bodyPr wrap="none">
            <a:spAutoFit/>
          </a:bodyPr>
          <a:p>
            <a:pPr eaLnBrk="1" hangingPunct="1"/>
            <a:r>
              <a:rPr lang="zh-CN" altLang="en-US" sz="4400" dirty="0">
                <a:solidFill>
                  <a:schemeClr val="bg1"/>
                </a:solidFill>
                <a:latin typeface="Times New Roman" panose="02020603050405020304" pitchFamily="18" charset="0"/>
              </a:rPr>
              <a:t>孔径测量</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145421"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45422"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8383" name="Rectangle 15"/>
          <p:cNvSpPr/>
          <p:nvPr/>
        </p:nvSpPr>
        <p:spPr>
          <a:xfrm>
            <a:off x="838200" y="4800600"/>
            <a:ext cx="8610600" cy="641350"/>
          </a:xfrm>
          <a:prstGeom prst="rect">
            <a:avLst/>
          </a:prstGeom>
          <a:noFill/>
          <a:ln w="9525">
            <a:noFill/>
          </a:ln>
        </p:spPr>
        <p:txBody>
          <a:bodyPr anchor="ctr">
            <a:spAutoFit/>
          </a:bodyPr>
          <a:p>
            <a:pPr eaLnBrk="1" hangingPunct="1"/>
            <a:r>
              <a:rPr lang="en-US" altLang="zh-CN" sz="3600" dirty="0">
                <a:latin typeface="Times New Roman" panose="02020603050405020304" pitchFamily="18" charset="0"/>
              </a:rPr>
              <a:t>  4</a:t>
            </a:r>
            <a:r>
              <a:rPr lang="zh-CN" altLang="en-US" sz="3600" dirty="0">
                <a:latin typeface="Times New Roman" panose="02020603050405020304" pitchFamily="18" charset="0"/>
              </a:rPr>
              <a:t>）用塞规</a:t>
            </a:r>
            <a:endParaRPr lang="zh-CN" altLang="en-US" sz="3600" dirty="0">
              <a:latin typeface="Times New Roman" panose="02020603050405020304" pitchFamily="18" charset="0"/>
            </a:endParaRPr>
          </a:p>
        </p:txBody>
      </p:sp>
      <p:sp>
        <p:nvSpPr>
          <p:cNvPr id="58385" name="Text Box 17"/>
          <p:cNvSpPr txBox="1"/>
          <p:nvPr/>
        </p:nvSpPr>
        <p:spPr>
          <a:xfrm>
            <a:off x="304800" y="976313"/>
            <a:ext cx="3816350" cy="762000"/>
          </a:xfrm>
          <a:prstGeom prst="rect">
            <a:avLst/>
          </a:prstGeom>
          <a:noFill/>
          <a:ln w="9525">
            <a:noFill/>
          </a:ln>
        </p:spPr>
        <p:txBody>
          <a:bodyPr wrap="none">
            <a:spAutoFit/>
          </a:bodyPr>
          <a:p>
            <a:pPr eaLnBrk="1" hangingPunct="1"/>
            <a:r>
              <a:rPr lang="zh-CN" altLang="en-US" sz="4400" dirty="0">
                <a:latin typeface="Times New Roman" panose="02020603050405020304" pitchFamily="18" charset="0"/>
              </a:rPr>
              <a:t>（</a:t>
            </a:r>
            <a:r>
              <a:rPr lang="en-US" altLang="zh-CN" sz="4400" dirty="0">
                <a:latin typeface="Times New Roman" panose="02020603050405020304" pitchFamily="18" charset="0"/>
              </a:rPr>
              <a:t>1</a:t>
            </a:r>
            <a:r>
              <a:rPr lang="zh-CN" altLang="en-US" sz="4400" dirty="0">
                <a:latin typeface="Times New Roman" panose="02020603050405020304" pitchFamily="18" charset="0"/>
              </a:rPr>
              <a:t>）测量方法</a:t>
            </a:r>
            <a:endParaRPr lang="zh-CN" altLang="en-US" sz="4400" dirty="0">
              <a:latin typeface="Times New Roman" panose="02020603050405020304" pitchFamily="18" charset="0"/>
            </a:endParaRPr>
          </a:p>
        </p:txBody>
      </p:sp>
      <p:sp>
        <p:nvSpPr>
          <p:cNvPr id="58386" name="Text Box 18"/>
          <p:cNvSpPr txBox="1"/>
          <p:nvPr/>
        </p:nvSpPr>
        <p:spPr>
          <a:xfrm>
            <a:off x="762000" y="2057400"/>
            <a:ext cx="5784850" cy="641350"/>
          </a:xfrm>
          <a:prstGeom prst="rect">
            <a:avLst/>
          </a:prstGeom>
          <a:noFill/>
          <a:ln w="9525">
            <a:noFill/>
          </a:ln>
        </p:spPr>
        <p:txBody>
          <a:bodyPr wrap="none">
            <a:spAutoFit/>
          </a:bodyPr>
          <a:p>
            <a:pPr eaLnBrk="1" hangingPunct="1"/>
            <a:r>
              <a:rPr lang="en-US" altLang="zh-CN" sz="3600" dirty="0">
                <a:latin typeface="Times New Roman" panose="02020603050405020304" pitchFamily="18" charset="0"/>
              </a:rPr>
              <a:t>   1</a:t>
            </a:r>
            <a:r>
              <a:rPr lang="zh-CN" altLang="en-US" sz="3600" dirty="0">
                <a:latin typeface="Times New Roman" panose="02020603050405020304" pitchFamily="18" charset="0"/>
              </a:rPr>
              <a:t>）用游标卡尺→精度不高</a:t>
            </a:r>
            <a:endParaRPr lang="zh-CN" altLang="en-US" sz="3600" dirty="0">
              <a:latin typeface="Times New Roman" panose="02020603050405020304" pitchFamily="18" charset="0"/>
            </a:endParaRPr>
          </a:p>
        </p:txBody>
      </p:sp>
      <p:sp>
        <p:nvSpPr>
          <p:cNvPr id="58387" name="Text Box 19"/>
          <p:cNvSpPr txBox="1"/>
          <p:nvPr/>
        </p:nvSpPr>
        <p:spPr>
          <a:xfrm>
            <a:off x="838200" y="2895600"/>
            <a:ext cx="3841750" cy="641350"/>
          </a:xfrm>
          <a:prstGeom prst="rect">
            <a:avLst/>
          </a:prstGeom>
          <a:noFill/>
          <a:ln w="9525">
            <a:noFill/>
          </a:ln>
        </p:spPr>
        <p:txBody>
          <a:bodyPr wrap="none">
            <a:spAutoFit/>
          </a:bodyPr>
          <a:p>
            <a:pPr eaLnBrk="1" hangingPunct="1"/>
            <a:r>
              <a:rPr lang="en-US" altLang="zh-CN" sz="3600" dirty="0">
                <a:latin typeface="Times New Roman" panose="02020603050405020304" pitchFamily="18" charset="0"/>
              </a:rPr>
              <a:t>  2</a:t>
            </a:r>
            <a:r>
              <a:rPr lang="zh-CN" altLang="en-US" sz="3600" dirty="0">
                <a:latin typeface="Times New Roman" panose="02020603050405020304" pitchFamily="18" charset="0"/>
              </a:rPr>
              <a:t>）用内径千分尺</a:t>
            </a:r>
            <a:endParaRPr lang="zh-CN" altLang="en-US" sz="3600" dirty="0">
              <a:latin typeface="Times New Roman" panose="02020603050405020304" pitchFamily="18" charset="0"/>
            </a:endParaRPr>
          </a:p>
        </p:txBody>
      </p:sp>
      <p:sp>
        <p:nvSpPr>
          <p:cNvPr id="58388" name="Text Box 20"/>
          <p:cNvSpPr txBox="1"/>
          <p:nvPr/>
        </p:nvSpPr>
        <p:spPr>
          <a:xfrm>
            <a:off x="806450" y="3810000"/>
            <a:ext cx="5441950" cy="641350"/>
          </a:xfrm>
          <a:prstGeom prst="rect">
            <a:avLst/>
          </a:prstGeom>
          <a:noFill/>
          <a:ln w="9525">
            <a:noFill/>
          </a:ln>
        </p:spPr>
        <p:txBody>
          <a:bodyPr wrap="none">
            <a:spAutoFit/>
          </a:bodyPr>
          <a:p>
            <a:pPr eaLnBrk="1" hangingPunct="1"/>
            <a:r>
              <a:rPr lang="en-US" altLang="zh-CN" sz="3600" dirty="0">
                <a:latin typeface="Times New Roman" panose="02020603050405020304" pitchFamily="18" charset="0"/>
              </a:rPr>
              <a:t>  3</a:t>
            </a:r>
            <a:r>
              <a:rPr lang="zh-CN" altLang="en-US" sz="3600" dirty="0">
                <a:latin typeface="Times New Roman" panose="02020603050405020304" pitchFamily="18" charset="0"/>
              </a:rPr>
              <a:t>）用内径百分表→常用  </a:t>
            </a:r>
            <a:endParaRPr lang="zh-CN" altLang="en-US" sz="36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4318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8385"/>
                                        </p:tgtEl>
                                        <p:attrNameLst>
                                          <p:attrName>style.visibility</p:attrName>
                                        </p:attrNameLst>
                                      </p:cBhvr>
                                      <p:to>
                                        <p:strVal val="visible"/>
                                      </p:to>
                                    </p:set>
                                    <p:anim calcmode="lin" valueType="num">
                                      <p:cBhvr>
                                        <p:cTn id="7" dur="1000" fill="hold"/>
                                        <p:tgtEl>
                                          <p:spTgt spid="58385"/>
                                        </p:tgtEl>
                                        <p:attrNameLst>
                                          <p:attrName>ppt_w</p:attrName>
                                        </p:attrNameLst>
                                      </p:cBhvr>
                                      <p:tavLst>
                                        <p:tav tm="0">
                                          <p:val>
                                            <p:strVal val="#ppt_w*0.70"/>
                                          </p:val>
                                        </p:tav>
                                        <p:tav tm="100000">
                                          <p:val>
                                            <p:strVal val="#ppt_w"/>
                                          </p:val>
                                        </p:tav>
                                      </p:tavLst>
                                    </p:anim>
                                    <p:anim calcmode="lin" valueType="num">
                                      <p:cBhvr>
                                        <p:cTn id="8" dur="1000" fill="hold"/>
                                        <p:tgtEl>
                                          <p:spTgt spid="58385"/>
                                        </p:tgtEl>
                                        <p:attrNameLst>
                                          <p:attrName>ppt_h</p:attrName>
                                        </p:attrNameLst>
                                      </p:cBhvr>
                                      <p:tavLst>
                                        <p:tav tm="0">
                                          <p:val>
                                            <p:strVal val="#ppt_h"/>
                                          </p:val>
                                        </p:tav>
                                        <p:tav tm="100000">
                                          <p:val>
                                            <p:strVal val="#ppt_h"/>
                                          </p:val>
                                        </p:tav>
                                      </p:tavLst>
                                    </p:anim>
                                    <p:animEffect transition="in" filter="fade">
                                      <p:cBhvr>
                                        <p:cTn id="9" dur="1000"/>
                                        <p:tgtEl>
                                          <p:spTgt spid="5838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8386"/>
                                        </p:tgtEl>
                                        <p:attrNameLst>
                                          <p:attrName>style.visibility</p:attrName>
                                        </p:attrNameLst>
                                      </p:cBhvr>
                                      <p:to>
                                        <p:strVal val="visible"/>
                                      </p:to>
                                    </p:set>
                                    <p:anim calcmode="lin" valueType="num">
                                      <p:cBhvr>
                                        <p:cTn id="14" dur="1000" fill="hold"/>
                                        <p:tgtEl>
                                          <p:spTgt spid="58386"/>
                                        </p:tgtEl>
                                        <p:attrNameLst>
                                          <p:attrName>ppt_w</p:attrName>
                                        </p:attrNameLst>
                                      </p:cBhvr>
                                      <p:tavLst>
                                        <p:tav tm="0">
                                          <p:val>
                                            <p:strVal val="#ppt_w*0.70"/>
                                          </p:val>
                                        </p:tav>
                                        <p:tav tm="100000">
                                          <p:val>
                                            <p:strVal val="#ppt_w"/>
                                          </p:val>
                                        </p:tav>
                                      </p:tavLst>
                                    </p:anim>
                                    <p:anim calcmode="lin" valueType="num">
                                      <p:cBhvr>
                                        <p:cTn id="15" dur="1000" fill="hold"/>
                                        <p:tgtEl>
                                          <p:spTgt spid="58386"/>
                                        </p:tgtEl>
                                        <p:attrNameLst>
                                          <p:attrName>ppt_h</p:attrName>
                                        </p:attrNameLst>
                                      </p:cBhvr>
                                      <p:tavLst>
                                        <p:tav tm="0">
                                          <p:val>
                                            <p:strVal val="#ppt_h"/>
                                          </p:val>
                                        </p:tav>
                                        <p:tav tm="100000">
                                          <p:val>
                                            <p:strVal val="#ppt_h"/>
                                          </p:val>
                                        </p:tav>
                                      </p:tavLst>
                                    </p:anim>
                                    <p:animEffect transition="in" filter="fade">
                                      <p:cBhvr>
                                        <p:cTn id="16" dur="1000"/>
                                        <p:tgtEl>
                                          <p:spTgt spid="5838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8387"/>
                                        </p:tgtEl>
                                        <p:attrNameLst>
                                          <p:attrName>style.visibility</p:attrName>
                                        </p:attrNameLst>
                                      </p:cBhvr>
                                      <p:to>
                                        <p:strVal val="visible"/>
                                      </p:to>
                                    </p:set>
                                    <p:anim calcmode="lin" valueType="num">
                                      <p:cBhvr>
                                        <p:cTn id="21" dur="1000" fill="hold"/>
                                        <p:tgtEl>
                                          <p:spTgt spid="58387"/>
                                        </p:tgtEl>
                                        <p:attrNameLst>
                                          <p:attrName>ppt_w</p:attrName>
                                        </p:attrNameLst>
                                      </p:cBhvr>
                                      <p:tavLst>
                                        <p:tav tm="0">
                                          <p:val>
                                            <p:strVal val="#ppt_w*0.70"/>
                                          </p:val>
                                        </p:tav>
                                        <p:tav tm="100000">
                                          <p:val>
                                            <p:strVal val="#ppt_w"/>
                                          </p:val>
                                        </p:tav>
                                      </p:tavLst>
                                    </p:anim>
                                    <p:anim calcmode="lin" valueType="num">
                                      <p:cBhvr>
                                        <p:cTn id="22" dur="1000" fill="hold"/>
                                        <p:tgtEl>
                                          <p:spTgt spid="58387"/>
                                        </p:tgtEl>
                                        <p:attrNameLst>
                                          <p:attrName>ppt_h</p:attrName>
                                        </p:attrNameLst>
                                      </p:cBhvr>
                                      <p:tavLst>
                                        <p:tav tm="0">
                                          <p:val>
                                            <p:strVal val="#ppt_h"/>
                                          </p:val>
                                        </p:tav>
                                        <p:tav tm="100000">
                                          <p:val>
                                            <p:strVal val="#ppt_h"/>
                                          </p:val>
                                        </p:tav>
                                      </p:tavLst>
                                    </p:anim>
                                    <p:animEffect transition="in" filter="fade">
                                      <p:cBhvr>
                                        <p:cTn id="23" dur="1000"/>
                                        <p:tgtEl>
                                          <p:spTgt spid="5838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8388"/>
                                        </p:tgtEl>
                                        <p:attrNameLst>
                                          <p:attrName>style.visibility</p:attrName>
                                        </p:attrNameLst>
                                      </p:cBhvr>
                                      <p:to>
                                        <p:strVal val="visible"/>
                                      </p:to>
                                    </p:set>
                                    <p:anim calcmode="lin" valueType="num">
                                      <p:cBhvr>
                                        <p:cTn id="28" dur="1000" fill="hold"/>
                                        <p:tgtEl>
                                          <p:spTgt spid="58388"/>
                                        </p:tgtEl>
                                        <p:attrNameLst>
                                          <p:attrName>ppt_w</p:attrName>
                                        </p:attrNameLst>
                                      </p:cBhvr>
                                      <p:tavLst>
                                        <p:tav tm="0">
                                          <p:val>
                                            <p:strVal val="#ppt_w*0.70"/>
                                          </p:val>
                                        </p:tav>
                                        <p:tav tm="100000">
                                          <p:val>
                                            <p:strVal val="#ppt_w"/>
                                          </p:val>
                                        </p:tav>
                                      </p:tavLst>
                                    </p:anim>
                                    <p:anim calcmode="lin" valueType="num">
                                      <p:cBhvr>
                                        <p:cTn id="29" dur="1000" fill="hold"/>
                                        <p:tgtEl>
                                          <p:spTgt spid="58388"/>
                                        </p:tgtEl>
                                        <p:attrNameLst>
                                          <p:attrName>ppt_h</p:attrName>
                                        </p:attrNameLst>
                                      </p:cBhvr>
                                      <p:tavLst>
                                        <p:tav tm="0">
                                          <p:val>
                                            <p:strVal val="#ppt_h"/>
                                          </p:val>
                                        </p:tav>
                                        <p:tav tm="100000">
                                          <p:val>
                                            <p:strVal val="#ppt_h"/>
                                          </p:val>
                                        </p:tav>
                                      </p:tavLst>
                                    </p:anim>
                                    <p:animEffect transition="in" filter="fade">
                                      <p:cBhvr>
                                        <p:cTn id="30" dur="1000"/>
                                        <p:tgtEl>
                                          <p:spTgt spid="58388"/>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8383"/>
                                        </p:tgtEl>
                                        <p:attrNameLst>
                                          <p:attrName>style.visibility</p:attrName>
                                        </p:attrNameLst>
                                      </p:cBhvr>
                                      <p:to>
                                        <p:strVal val="visible"/>
                                      </p:to>
                                    </p:set>
                                    <p:anim calcmode="lin" valueType="num">
                                      <p:cBhvr>
                                        <p:cTn id="35" dur="1000" fill="hold"/>
                                        <p:tgtEl>
                                          <p:spTgt spid="58383"/>
                                        </p:tgtEl>
                                        <p:attrNameLst>
                                          <p:attrName>ppt_w</p:attrName>
                                        </p:attrNameLst>
                                      </p:cBhvr>
                                      <p:tavLst>
                                        <p:tav tm="0">
                                          <p:val>
                                            <p:strVal val="#ppt_w*0.70"/>
                                          </p:val>
                                        </p:tav>
                                        <p:tav tm="100000">
                                          <p:val>
                                            <p:strVal val="#ppt_w"/>
                                          </p:val>
                                        </p:tav>
                                      </p:tavLst>
                                    </p:anim>
                                    <p:anim calcmode="lin" valueType="num">
                                      <p:cBhvr>
                                        <p:cTn id="36" dur="1000" fill="hold"/>
                                        <p:tgtEl>
                                          <p:spTgt spid="58383"/>
                                        </p:tgtEl>
                                        <p:attrNameLst>
                                          <p:attrName>ppt_h</p:attrName>
                                        </p:attrNameLst>
                                      </p:cBhvr>
                                      <p:tavLst>
                                        <p:tav tm="0">
                                          <p:val>
                                            <p:strVal val="#ppt_h"/>
                                          </p:val>
                                        </p:tav>
                                        <p:tav tm="100000">
                                          <p:val>
                                            <p:strVal val="#ppt_h"/>
                                          </p:val>
                                        </p:tav>
                                      </p:tavLst>
                                    </p:anim>
                                    <p:animEffect transition="in" filter="fade">
                                      <p:cBhvr>
                                        <p:cTn id="37" dur="1000"/>
                                        <p:tgtEl>
                                          <p:spTgt spid="58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3" grpId="0"/>
      <p:bldP spid="58385" grpId="0"/>
      <p:bldP spid="58386" grpId="0"/>
      <p:bldP spid="58387" grpId="0"/>
      <p:bldP spid="5838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643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46435"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46436"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46437"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46438"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46439"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46440"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46441"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46442"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46443" name="Text Box 11"/>
          <p:cNvSpPr txBox="1"/>
          <p:nvPr/>
        </p:nvSpPr>
        <p:spPr>
          <a:xfrm>
            <a:off x="0" y="0"/>
            <a:ext cx="35814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孔径测量</a:t>
            </a:r>
            <a:r>
              <a:rPr lang="zh-CN" altLang="en-US" sz="4400" dirty="0">
                <a:latin typeface="Times New Roman" panose="02020603050405020304" pitchFamily="18" charset="0"/>
              </a:rPr>
              <a:t> </a:t>
            </a:r>
            <a:endParaRPr lang="zh-CN" altLang="en-US" sz="4400" dirty="0">
              <a:latin typeface="Times New Roman" panose="02020603050405020304" pitchFamily="18" charset="0"/>
            </a:endParaRPr>
          </a:p>
        </p:txBody>
      </p:sp>
      <p:sp>
        <p:nvSpPr>
          <p:cNvPr id="59404" name="Text Box 12"/>
          <p:cNvSpPr txBox="1"/>
          <p:nvPr/>
        </p:nvSpPr>
        <p:spPr>
          <a:xfrm>
            <a:off x="-457200" y="762000"/>
            <a:ext cx="4375150" cy="519113"/>
          </a:xfrm>
          <a:prstGeom prst="rect">
            <a:avLst/>
          </a:prstGeom>
          <a:noFill/>
          <a:ln w="9525">
            <a:noFill/>
          </a:ln>
        </p:spPr>
        <p:txBody>
          <a:bodyPr wrap="none">
            <a:spAutoFit/>
          </a:bodyPr>
          <a:p>
            <a:pPr lvl="1"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）用内径百分表测量</a:t>
            </a:r>
            <a:endParaRPr lang="zh-CN" altLang="en-US" sz="2800" dirty="0">
              <a:latin typeface="Times New Roman" panose="02020603050405020304" pitchFamily="18" charset="0"/>
            </a:endParaRPr>
          </a:p>
        </p:txBody>
      </p:sp>
      <p:sp>
        <p:nvSpPr>
          <p:cNvPr id="59405" name="Text Box 13"/>
          <p:cNvSpPr txBox="1"/>
          <p:nvPr/>
        </p:nvSpPr>
        <p:spPr>
          <a:xfrm>
            <a:off x="0" y="1219200"/>
            <a:ext cx="9296400" cy="457200"/>
          </a:xfrm>
          <a:prstGeom prst="rect">
            <a:avLst/>
          </a:prstGeom>
          <a:noFill/>
          <a:ln w="9525">
            <a:noFill/>
          </a:ln>
        </p:spPr>
        <p:txBody>
          <a:bodyPr>
            <a:spAutoFit/>
          </a:bodyPr>
          <a:p>
            <a:pPr lvl="1" eaLnBrk="1" hangingPunct="1"/>
            <a:r>
              <a:rPr lang="zh-CN" altLang="en-US" sz="2400" dirty="0">
                <a:latin typeface="Times New Roman" panose="02020603050405020304" pitchFamily="18" charset="0"/>
              </a:rPr>
              <a:t>      用内径百分表测量属间接测量，测量难度加大需  特别注意。</a:t>
            </a:r>
            <a:endParaRPr lang="zh-CN" altLang="en-US" sz="2400" dirty="0">
              <a:latin typeface="Times New Roman" panose="02020603050405020304" pitchFamily="18" charset="0"/>
            </a:endParaRPr>
          </a:p>
        </p:txBody>
      </p:sp>
      <p:sp>
        <p:nvSpPr>
          <p:cNvPr id="59407" name="AutoShape 15"/>
          <p:cNvSpPr/>
          <p:nvPr/>
        </p:nvSpPr>
        <p:spPr>
          <a:xfrm>
            <a:off x="2971800" y="53340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9411" name="AutoShape 19"/>
          <p:cNvSpPr/>
          <p:nvPr/>
        </p:nvSpPr>
        <p:spPr>
          <a:xfrm>
            <a:off x="3886200" y="2133600"/>
            <a:ext cx="4876800" cy="2971800"/>
          </a:xfrm>
          <a:prstGeom prst="wedgeRoundRectCallout">
            <a:avLst>
              <a:gd name="adj1" fmla="val -79102"/>
              <a:gd name="adj2" fmla="val -46690"/>
              <a:gd name="adj3" fmla="val 16667"/>
            </a:avLst>
          </a:prstGeom>
          <a:solidFill>
            <a:srgbClr val="CCFFFF"/>
          </a:solidFill>
          <a:ln w="57150" cap="flat" cmpd="sng">
            <a:solidFill>
              <a:schemeClr val="tx1"/>
            </a:solidFill>
            <a:prstDash val="solid"/>
            <a:miter/>
            <a:headEnd type="none" w="med" len="med"/>
            <a:tailEnd type="none" w="med" len="med"/>
          </a:ln>
        </p:spPr>
        <p:txBody>
          <a:bodyPr/>
          <a:p>
            <a:pPr eaLnBrk="1" hangingPunct="1"/>
            <a:r>
              <a:rPr lang="zh-CN" altLang="en-US" dirty="0">
                <a:latin typeface="Times New Roman" panose="02020603050405020304" pitchFamily="18" charset="0"/>
              </a:rPr>
              <a:t>百分表预压</a:t>
            </a:r>
            <a:r>
              <a:rPr lang="en-US" altLang="zh-CN" dirty="0">
                <a:latin typeface="Times New Roman" panose="02020603050405020304" pitchFamily="18" charset="0"/>
              </a:rPr>
              <a:t>1mm</a:t>
            </a:r>
            <a:r>
              <a:rPr lang="zh-CN" altLang="en-US" dirty="0">
                <a:latin typeface="Times New Roman" panose="02020603050405020304" pitchFamily="18" charset="0"/>
              </a:rPr>
              <a:t>左右，小指针在</a:t>
            </a:r>
            <a:r>
              <a:rPr lang="en-US" altLang="zh-CN" dirty="0">
                <a:latin typeface="Times New Roman" panose="02020603050405020304" pitchFamily="18" charset="0"/>
              </a:rPr>
              <a:t>0-1</a:t>
            </a:r>
            <a:r>
              <a:rPr lang="zh-CN" altLang="en-US" dirty="0">
                <a:latin typeface="Times New Roman" panose="02020603050405020304" pitchFamily="18" charset="0"/>
              </a:rPr>
              <a:t>的位置上，长针和连杆轴线重合，刻度盘上的字应垂直向下，便于测量观察，装好后紧固，根据被测量零件基本尺寸选择适当的可换测头，装入量杆的头部用专用扳手拧紧螺母。此时应特别注意可换测量头与活动测量头之间的长度需大于被测尺寸</a:t>
            </a:r>
            <a:r>
              <a:rPr lang="en-US" altLang="zh-CN" dirty="0">
                <a:latin typeface="Times New Roman" panose="02020603050405020304" pitchFamily="18" charset="0"/>
              </a:rPr>
              <a:t>0.8</a:t>
            </a:r>
            <a:r>
              <a:rPr lang="zh-CN" altLang="en-US" dirty="0">
                <a:latin typeface="Times New Roman" panose="02020603050405020304" pitchFamily="18" charset="0"/>
              </a:rPr>
              <a:t>至</a:t>
            </a:r>
            <a:r>
              <a:rPr lang="en-US" altLang="zh-CN" dirty="0">
                <a:latin typeface="Times New Roman" panose="02020603050405020304" pitchFamily="18" charset="0"/>
              </a:rPr>
              <a:t>1mm</a:t>
            </a:r>
            <a:r>
              <a:rPr lang="zh-CN" altLang="en-US" dirty="0">
                <a:latin typeface="Times New Roman" panose="02020603050405020304" pitchFamily="18" charset="0"/>
              </a:rPr>
              <a:t>以便测量时活动测量头在基本尺寸的正、负一定范围内自由运动。</a:t>
            </a:r>
            <a:endParaRPr lang="zh-CN" altLang="en-US" dirty="0">
              <a:latin typeface="Times New Roman" panose="02020603050405020304" pitchFamily="18" charset="0"/>
            </a:endParaRPr>
          </a:p>
          <a:p>
            <a:pPr eaLnBrk="1" hangingPunct="1"/>
            <a:endParaRPr lang="zh-CN" altLang="en-US" dirty="0">
              <a:latin typeface="Times New Roman" panose="02020603050405020304" pitchFamily="18" charset="0"/>
            </a:endParaRPr>
          </a:p>
          <a:p>
            <a:pPr eaLnBrk="1" hangingPunct="1"/>
            <a:endParaRPr lang="zh-CN" altLang="en-US" sz="2800" dirty="0">
              <a:latin typeface="Times New Roman" panose="02020603050405020304" pitchFamily="18" charset="0"/>
            </a:endParaRPr>
          </a:p>
        </p:txBody>
      </p:sp>
      <p:sp>
        <p:nvSpPr>
          <p:cNvPr id="146448" name="Text Box 22"/>
          <p:cNvSpPr txBox="1"/>
          <p:nvPr/>
        </p:nvSpPr>
        <p:spPr>
          <a:xfrm>
            <a:off x="533400" y="1828800"/>
            <a:ext cx="2514600" cy="1160463"/>
          </a:xfrm>
          <a:prstGeom prst="rect">
            <a:avLst/>
          </a:prstGeom>
          <a:noFill/>
          <a:ln w="9525">
            <a:noFill/>
          </a:ln>
        </p:spPr>
        <p:txBody>
          <a:bodyPr>
            <a:spAutoFit/>
          </a:bodyPr>
          <a:p>
            <a:pPr eaLnBrk="1" hangingPunct="1">
              <a:spcBef>
                <a:spcPct val="50000"/>
              </a:spcBef>
            </a:pPr>
            <a:r>
              <a:rPr lang="en-US" altLang="zh-CN" sz="2800" dirty="0">
                <a:latin typeface="Times New Roman" panose="02020603050405020304" pitchFamily="18" charset="0"/>
              </a:rPr>
              <a:t>1</a:t>
            </a:r>
            <a:r>
              <a:rPr lang="zh-CN" altLang="en-US" sz="2800" dirty="0">
                <a:latin typeface="Times New Roman" panose="02020603050405020304" pitchFamily="18" charset="0"/>
              </a:rPr>
              <a:t>、预调整</a:t>
            </a:r>
            <a:r>
              <a:rPr lang="en-US" altLang="zh-CN" sz="2800" dirty="0">
                <a:latin typeface="Times New Roman" panose="02020603050405020304" pitchFamily="18" charset="0"/>
              </a:rPr>
              <a:t>:</a:t>
            </a:r>
            <a:endParaRPr lang="zh-CN" altLang="en-US" sz="2800" dirty="0">
              <a:latin typeface="Times New Roman" panose="02020603050405020304" pitchFamily="18" charset="0"/>
            </a:endParaRPr>
          </a:p>
          <a:p>
            <a:pPr eaLnBrk="1" hangingPunct="1">
              <a:spcBef>
                <a:spcPct val="50000"/>
              </a:spcBef>
            </a:pPr>
            <a:endParaRPr lang="zh-CN" altLang="en-US" sz="28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8255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404"/>
                                        </p:tgtEl>
                                        <p:attrNameLst>
                                          <p:attrName>style.visibility</p:attrName>
                                        </p:attrNameLst>
                                      </p:cBhvr>
                                      <p:to>
                                        <p:strVal val="visible"/>
                                      </p:to>
                                    </p:set>
                                    <p:animEffect transition="in" filter="checkerboard(across)">
                                      <p:cBhvr>
                                        <p:cTn id="7" dur="500"/>
                                        <p:tgtEl>
                                          <p:spTgt spid="5940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9405"/>
                                        </p:tgtEl>
                                        <p:attrNameLst>
                                          <p:attrName>style.visibility</p:attrName>
                                        </p:attrNameLst>
                                      </p:cBhvr>
                                      <p:to>
                                        <p:strVal val="visible"/>
                                      </p:to>
                                    </p:set>
                                    <p:animEffect transition="in" filter="checkerboard(across)">
                                      <p:cBhvr>
                                        <p:cTn id="12" dur="500"/>
                                        <p:tgtEl>
                                          <p:spTgt spid="59405"/>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59407"/>
                                        </p:tgtEl>
                                        <p:attrNameLst>
                                          <p:attrName>style.visibility</p:attrName>
                                        </p:attrNameLst>
                                      </p:cBhvr>
                                      <p:to>
                                        <p:strVal val="visible"/>
                                      </p:to>
                                    </p:set>
                                    <p:anim calcmode="lin" valueType="num">
                                      <p:cBhvr>
                                        <p:cTn id="17" dur="1000" fill="hold"/>
                                        <p:tgtEl>
                                          <p:spTgt spid="59407"/>
                                        </p:tgtEl>
                                        <p:attrNameLst>
                                          <p:attrName>ppt_w</p:attrName>
                                        </p:attrNameLst>
                                      </p:cBhvr>
                                      <p:tavLst>
                                        <p:tav tm="0">
                                          <p:val>
                                            <p:fltVal val="0.000000"/>
                                          </p:val>
                                        </p:tav>
                                        <p:tav tm="100000">
                                          <p:val>
                                            <p:strVal val="#ppt_w"/>
                                          </p:val>
                                        </p:tav>
                                      </p:tavLst>
                                    </p:anim>
                                    <p:anim calcmode="lin" valueType="num">
                                      <p:cBhvr>
                                        <p:cTn id="18" dur="1000" fill="hold"/>
                                        <p:tgtEl>
                                          <p:spTgt spid="59407"/>
                                        </p:tgtEl>
                                        <p:attrNameLst>
                                          <p:attrName>ppt_h</p:attrName>
                                        </p:attrNameLst>
                                      </p:cBhvr>
                                      <p:tavLst>
                                        <p:tav tm="0">
                                          <p:val>
                                            <p:fltVal val="0.000000"/>
                                          </p:val>
                                        </p:tav>
                                        <p:tav tm="100000">
                                          <p:val>
                                            <p:strVal val="#ppt_h"/>
                                          </p:val>
                                        </p:tav>
                                      </p:tavLst>
                                    </p:anim>
                                    <p:anim calcmode="lin" valueType="num">
                                      <p:cBhvr>
                                        <p:cTn id="19" dur="1000" fill="hold"/>
                                        <p:tgtEl>
                                          <p:spTgt spid="59407"/>
                                        </p:tgtEl>
                                        <p:attrNameLst>
                                          <p:attrName>ppt_x</p:attrName>
                                        </p:attrNameLst>
                                      </p:cBhvr>
                                      <p:tavLst>
                                        <p:tav tm="0" fmla="#ppt_x+(cos(-2*pi*(1-$))*-#ppt_x-sin(-2*pi*(1-$))*(1-#ppt_y))*(1-$)">
                                          <p:val>
                                            <p:fltVal val="0.000000"/>
                                          </p:val>
                                        </p:tav>
                                        <p:tav tm="100000">
                                          <p:val>
                                            <p:fltVal val="1.000000"/>
                                          </p:val>
                                        </p:tav>
                                      </p:tavLst>
                                    </p:anim>
                                    <p:anim calcmode="lin" valueType="num">
                                      <p:cBhvr>
                                        <p:cTn id="20" dur="1000" fill="hold"/>
                                        <p:tgtEl>
                                          <p:spTgt spid="5940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59411"/>
                                        </p:tgtEl>
                                        <p:attrNameLst>
                                          <p:attrName>style.visibility</p:attrName>
                                        </p:attrNameLst>
                                      </p:cBhvr>
                                      <p:to>
                                        <p:strVal val="visible"/>
                                      </p:to>
                                    </p:set>
                                    <p:anim calcmode="lin" valueType="num">
                                      <p:cBhvr additive="base">
                                        <p:cTn id="25" dur="500" fill="hold"/>
                                        <p:tgtEl>
                                          <p:spTgt spid="59411"/>
                                        </p:tgtEl>
                                        <p:attrNameLst>
                                          <p:attrName>ppt_x</p:attrName>
                                        </p:attrNameLst>
                                      </p:cBhvr>
                                      <p:tavLst>
                                        <p:tav tm="0">
                                          <p:val>
                                            <p:strVal val="1+#ppt_w/2"/>
                                          </p:val>
                                        </p:tav>
                                        <p:tav tm="100000">
                                          <p:val>
                                            <p:strVal val="#ppt_x"/>
                                          </p:val>
                                        </p:tav>
                                      </p:tavLst>
                                    </p:anim>
                                    <p:anim calcmode="lin" valueType="num">
                                      <p:cBhvr additive="base">
                                        <p:cTn id="26" dur="500" fill="hold"/>
                                        <p:tgtEl>
                                          <p:spTgt spid="59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4" grpId="0"/>
      <p:bldP spid="59405" grpId="0"/>
      <p:bldP spid="59407" grpId="0" animBg="1"/>
      <p:bldP spid="59411"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7458" name="Picture 6" descr="后退">
            <a:hlinkClick r:id="" action="ppaction://hlinkshowjump?jump=previousslide"/>
          </p:cNvPr>
          <p:cNvPicPr>
            <a:picLocks noChangeAspect="1"/>
          </p:cNvPicPr>
          <p:nvPr/>
        </p:nvPicPr>
        <p:blipFill>
          <a:blip r:embed="rId1"/>
          <a:stretch>
            <a:fillRect/>
          </a:stretch>
        </p:blipFill>
        <p:spPr>
          <a:xfrm>
            <a:off x="6916738" y="6364288"/>
            <a:ext cx="1039812" cy="520700"/>
          </a:xfrm>
          <a:prstGeom prst="rect">
            <a:avLst/>
          </a:prstGeom>
          <a:noFill/>
          <a:ln w="9525">
            <a:noFill/>
          </a:ln>
        </p:spPr>
      </p:pic>
      <p:pic>
        <p:nvPicPr>
          <p:cNvPr id="147459" name="Picture 7" descr="退出">
            <a:hlinkClick r:id="" action="ppaction://hlinkshowjump?jump=endshow"/>
          </p:cNvPr>
          <p:cNvPicPr>
            <a:picLocks noChangeAspect="1"/>
          </p:cNvPicPr>
          <p:nvPr/>
        </p:nvPicPr>
        <p:blipFill>
          <a:blip r:embed="rId2"/>
          <a:stretch>
            <a:fillRect/>
          </a:stretch>
        </p:blipFill>
        <p:spPr>
          <a:xfrm>
            <a:off x="8027988" y="6364288"/>
            <a:ext cx="1039812" cy="520700"/>
          </a:xfrm>
          <a:prstGeom prst="rect">
            <a:avLst/>
          </a:prstGeom>
          <a:noFill/>
          <a:ln w="9525">
            <a:noFill/>
          </a:ln>
        </p:spPr>
      </p:pic>
      <p:pic>
        <p:nvPicPr>
          <p:cNvPr id="147460" name="Picture 8" descr="上边框"/>
          <p:cNvPicPr>
            <a:picLocks noChangeAspect="1"/>
          </p:cNvPicPr>
          <p:nvPr/>
        </p:nvPicPr>
        <p:blipFill>
          <a:blip r:embed="rId3">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47461" name="Text Box 9"/>
          <p:cNvSpPr txBox="1"/>
          <p:nvPr/>
        </p:nvSpPr>
        <p:spPr>
          <a:xfrm>
            <a:off x="0" y="0"/>
            <a:ext cx="35814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孔径测量</a:t>
            </a:r>
            <a:r>
              <a:rPr lang="zh-CN" altLang="en-US" sz="4400" dirty="0">
                <a:latin typeface="Times New Roman" panose="02020603050405020304" pitchFamily="18" charset="0"/>
              </a:rPr>
              <a:t> </a:t>
            </a:r>
            <a:endParaRPr lang="zh-CN" altLang="en-US" sz="4400" dirty="0">
              <a:latin typeface="Times New Roman" panose="02020603050405020304" pitchFamily="18" charset="0"/>
            </a:endParaRPr>
          </a:p>
        </p:txBody>
      </p:sp>
      <p:sp>
        <p:nvSpPr>
          <p:cNvPr id="95242" name="AutoShape 10"/>
          <p:cNvSpPr/>
          <p:nvPr/>
        </p:nvSpPr>
        <p:spPr>
          <a:xfrm>
            <a:off x="6629400" y="17526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pic>
        <p:nvPicPr>
          <p:cNvPr id="147463" name="Picture 11" descr="下边框"/>
          <p:cNvPicPr>
            <a:picLocks noChangeAspect="1"/>
          </p:cNvPicPr>
          <p:nvPr/>
        </p:nvPicPr>
        <p:blipFill>
          <a:blip r:embed="rId4">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47464" name="Text Box 12"/>
          <p:cNvSpPr txBox="1"/>
          <p:nvPr/>
        </p:nvSpPr>
        <p:spPr>
          <a:xfrm>
            <a:off x="609600" y="2209800"/>
            <a:ext cx="3886200" cy="1465263"/>
          </a:xfrm>
          <a:prstGeom prst="rect">
            <a:avLst/>
          </a:prstGeom>
          <a:noFill/>
          <a:ln w="9525">
            <a:noFill/>
          </a:ln>
        </p:spPr>
        <p:txBody>
          <a:bodyPr>
            <a:spAutoFit/>
          </a:bodyPr>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2</a:t>
            </a:r>
            <a:r>
              <a:rPr lang="zh-CN" altLang="en-US" dirty="0">
                <a:latin typeface="Times New Roman" panose="02020603050405020304" pitchFamily="18" charset="0"/>
              </a:rPr>
              <a:t>）、校对零位</a:t>
            </a:r>
            <a:endParaRPr lang="zh-CN" altLang="en-US" dirty="0">
              <a:latin typeface="Times New Roman" panose="02020603050405020304" pitchFamily="18" charset="0"/>
            </a:endParaRPr>
          </a:p>
          <a:p>
            <a:pPr eaLnBrk="1" hangingPunct="1"/>
            <a:r>
              <a:rPr lang="zh-CN" altLang="en-US" dirty="0">
                <a:latin typeface="Times New Roman" panose="02020603050405020304" pitchFamily="18" charset="0"/>
              </a:rPr>
              <a:t>因内径百分表用相对法测量的量具，故在使用前必须用其他量具根据被测件的基本尺寸校对内百分表的零位。校对零位的方法有以下三种：</a:t>
            </a:r>
            <a:endParaRPr lang="zh-CN" altLang="en-US" dirty="0">
              <a:latin typeface="Times New Roman" panose="02020603050405020304" pitchFamily="18" charset="0"/>
            </a:endParaRPr>
          </a:p>
        </p:txBody>
      </p:sp>
      <p:sp>
        <p:nvSpPr>
          <p:cNvPr id="95245" name="AutoShape 13"/>
          <p:cNvSpPr/>
          <p:nvPr/>
        </p:nvSpPr>
        <p:spPr>
          <a:xfrm>
            <a:off x="4572000" y="2819400"/>
            <a:ext cx="4572000" cy="3657600"/>
          </a:xfrm>
          <a:prstGeom prst="wedgeRoundRectCallout">
            <a:avLst>
              <a:gd name="adj1" fmla="val -70486"/>
              <a:gd name="adj2" fmla="val -30514"/>
              <a:gd name="adj3" fmla="val 16667"/>
            </a:avLst>
          </a:prstGeom>
          <a:solidFill>
            <a:srgbClr val="CCFFFF"/>
          </a:solidFill>
          <a:ln w="57150" cap="flat" cmpd="sng">
            <a:solidFill>
              <a:schemeClr val="tx1"/>
            </a:solidFill>
            <a:prstDash val="solid"/>
            <a:miter/>
            <a:headEnd type="none" w="med" len="med"/>
            <a:tailEnd type="none" w="med" len="med"/>
          </a:ln>
        </p:spPr>
        <p:txBody>
          <a:bodyPr/>
          <a:p>
            <a:pPr eaLnBrk="1" hangingPunct="1"/>
            <a:r>
              <a:rPr lang="en-US" altLang="zh-CN" sz="1600" dirty="0">
                <a:latin typeface="Times New Roman" panose="02020603050405020304" pitchFamily="18" charset="0"/>
              </a:rPr>
              <a:t>1</a:t>
            </a:r>
            <a:r>
              <a:rPr lang="zh-CN" altLang="en-US" sz="1600" dirty="0">
                <a:latin typeface="Times New Roman" panose="02020603050405020304" pitchFamily="18" charset="0"/>
              </a:rPr>
              <a:t>）用量块和量块附件校对零位。</a:t>
            </a:r>
            <a:endParaRPr lang="zh-CN" altLang="en-US" sz="1600" dirty="0">
              <a:latin typeface="Times New Roman" panose="02020603050405020304" pitchFamily="18" charset="0"/>
            </a:endParaRPr>
          </a:p>
          <a:p>
            <a:pPr eaLnBrk="1" hangingPunct="1"/>
            <a:r>
              <a:rPr lang="zh-CN" altLang="en-US" sz="1600" dirty="0">
                <a:latin typeface="Times New Roman" panose="02020603050405020304" pitchFamily="18" charset="0"/>
              </a:rPr>
              <a:t>           选择相应尺寸组合量块，将两测头置于块中，摆动表杆选择最小值，调整表盘，使大指针指</a:t>
            </a:r>
            <a:r>
              <a:rPr lang="en-US" altLang="zh-CN" sz="1600" dirty="0">
                <a:latin typeface="Times New Roman" panose="02020603050405020304" pitchFamily="18" charset="0"/>
              </a:rPr>
              <a:t>0</a:t>
            </a:r>
            <a:r>
              <a:rPr lang="zh-CN" altLang="en-US" sz="1600" dirty="0">
                <a:latin typeface="Times New Roman" panose="02020603050405020304" pitchFamily="18" charset="0"/>
              </a:rPr>
              <a:t>即可。</a:t>
            </a:r>
            <a:endParaRPr lang="zh-CN" altLang="en-US" sz="1600" dirty="0">
              <a:latin typeface="Times New Roman" panose="02020603050405020304" pitchFamily="18" charset="0"/>
            </a:endParaRPr>
          </a:p>
          <a:p>
            <a:pPr eaLnBrk="1" hangingPunct="1"/>
            <a:r>
              <a:rPr lang="en-US" altLang="zh-CN" sz="1600" dirty="0">
                <a:latin typeface="Times New Roman" panose="02020603050405020304" pitchFamily="18" charset="0"/>
              </a:rPr>
              <a:t>2</a:t>
            </a:r>
            <a:r>
              <a:rPr lang="zh-CN" altLang="en-US" sz="1600" dirty="0">
                <a:latin typeface="Times New Roman" panose="02020603050405020304" pitchFamily="18" charset="0"/>
              </a:rPr>
              <a:t>）用标准环规校对零位。</a:t>
            </a:r>
            <a:endParaRPr lang="zh-CN" altLang="en-US" sz="1600" dirty="0">
              <a:latin typeface="Times New Roman" panose="02020603050405020304" pitchFamily="18" charset="0"/>
            </a:endParaRPr>
          </a:p>
          <a:p>
            <a:pPr eaLnBrk="1" hangingPunct="1"/>
            <a:r>
              <a:rPr lang="zh-CN" altLang="en-US" sz="1600" dirty="0">
                <a:latin typeface="Times New Roman" panose="02020603050405020304" pitchFamily="18" charset="0"/>
              </a:rPr>
              <a:t>          选择相应尺寸环规，将两测头置于环规中，摆动表杆选择最小值，调整表盘，使大指针指</a:t>
            </a:r>
            <a:r>
              <a:rPr lang="en-US" altLang="zh-CN" sz="1600" dirty="0">
                <a:latin typeface="Times New Roman" panose="02020603050405020304" pitchFamily="18" charset="0"/>
              </a:rPr>
              <a:t>0</a:t>
            </a:r>
            <a:r>
              <a:rPr lang="zh-CN" altLang="en-US" sz="1600" dirty="0">
                <a:latin typeface="Times New Roman" panose="02020603050405020304" pitchFamily="18" charset="0"/>
              </a:rPr>
              <a:t>即可。</a:t>
            </a:r>
            <a:endParaRPr lang="zh-CN" altLang="en-US" sz="1600" dirty="0">
              <a:latin typeface="Times New Roman" panose="02020603050405020304" pitchFamily="18" charset="0"/>
            </a:endParaRPr>
          </a:p>
          <a:p>
            <a:pPr eaLnBrk="1" hangingPunct="1"/>
            <a:r>
              <a:rPr lang="en-US" altLang="zh-CN" sz="1600" dirty="0">
                <a:latin typeface="Times New Roman" panose="02020603050405020304" pitchFamily="18" charset="0"/>
              </a:rPr>
              <a:t>3</a:t>
            </a:r>
            <a:r>
              <a:rPr lang="zh-CN" altLang="en-US" sz="1600" dirty="0">
                <a:latin typeface="Times New Roman" panose="02020603050405020304" pitchFamily="18" charset="0"/>
              </a:rPr>
              <a:t>）用外径千分尺校对零位。</a:t>
            </a:r>
            <a:endParaRPr lang="zh-CN" altLang="en-US" sz="1600" dirty="0">
              <a:latin typeface="Times New Roman" panose="02020603050405020304" pitchFamily="18" charset="0"/>
            </a:endParaRPr>
          </a:p>
          <a:p>
            <a:pPr eaLnBrk="1" hangingPunct="1"/>
            <a:r>
              <a:rPr lang="zh-CN" altLang="en-US" sz="1600" dirty="0">
                <a:latin typeface="Times New Roman" panose="02020603050405020304" pitchFamily="18" charset="0"/>
              </a:rPr>
              <a:t>          将外径千分尺调到零件基本尺寸值，将两测头置于两量砧中，摆动表杆选择最小值，调整表盘，使大指针指</a:t>
            </a:r>
            <a:r>
              <a:rPr lang="en-US" altLang="zh-CN" sz="1600" dirty="0">
                <a:latin typeface="Times New Roman" panose="02020603050405020304" pitchFamily="18" charset="0"/>
              </a:rPr>
              <a:t>0</a:t>
            </a:r>
            <a:r>
              <a:rPr lang="zh-CN" altLang="en-US" sz="1600" dirty="0">
                <a:latin typeface="Times New Roman" panose="02020603050405020304" pitchFamily="18" charset="0"/>
              </a:rPr>
              <a:t>即可。</a:t>
            </a:r>
            <a:endParaRPr lang="zh-CN" altLang="en-US" sz="1600" dirty="0">
              <a:latin typeface="Times New Roman" panose="02020603050405020304" pitchFamily="18" charset="0"/>
            </a:endParaRPr>
          </a:p>
        </p:txBody>
      </p:sp>
      <p:sp>
        <p:nvSpPr>
          <p:cNvPr id="95247" name="Text Box 15"/>
          <p:cNvSpPr txBox="1"/>
          <p:nvPr/>
        </p:nvSpPr>
        <p:spPr>
          <a:xfrm>
            <a:off x="-457200" y="762000"/>
            <a:ext cx="4375150" cy="519113"/>
          </a:xfrm>
          <a:prstGeom prst="rect">
            <a:avLst/>
          </a:prstGeom>
          <a:noFill/>
          <a:ln w="9525">
            <a:noFill/>
          </a:ln>
        </p:spPr>
        <p:txBody>
          <a:bodyPr wrap="none">
            <a:spAutoFit/>
          </a:bodyPr>
          <a:p>
            <a:pPr lvl="1"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）用内径百分表测量</a:t>
            </a:r>
            <a:endParaRPr lang="zh-CN" altLang="en-US" sz="2800" dirty="0">
              <a:latin typeface="Times New Roman" panose="02020603050405020304" pitchFamily="18" charset="0"/>
            </a:endParaRPr>
          </a:p>
        </p:txBody>
      </p:sp>
      <p:sp>
        <p:nvSpPr>
          <p:cNvPr id="95248" name="Text Box 16"/>
          <p:cNvSpPr txBox="1"/>
          <p:nvPr/>
        </p:nvSpPr>
        <p:spPr>
          <a:xfrm>
            <a:off x="0" y="1219200"/>
            <a:ext cx="9296400" cy="457200"/>
          </a:xfrm>
          <a:prstGeom prst="rect">
            <a:avLst/>
          </a:prstGeom>
          <a:noFill/>
          <a:ln w="9525">
            <a:noFill/>
          </a:ln>
        </p:spPr>
        <p:txBody>
          <a:bodyPr>
            <a:spAutoFit/>
          </a:bodyPr>
          <a:p>
            <a:pPr lvl="1" eaLnBrk="1" hangingPunct="1"/>
            <a:r>
              <a:rPr lang="zh-CN" altLang="en-US" sz="2400" dirty="0">
                <a:latin typeface="Times New Roman" panose="02020603050405020304" pitchFamily="18" charset="0"/>
              </a:rPr>
              <a:t>      用内径百分表测量属间接测量，测量难度加大需  特别注意。</a:t>
            </a:r>
            <a:endParaRPr lang="zh-CN" altLang="en-US" sz="2400" dirty="0">
              <a:latin typeface="Times New Roman" panose="02020603050405020304" pitchFamily="18" charset="0"/>
            </a:endParaRPr>
          </a:p>
        </p:txBody>
      </p:sp>
      <p:sp>
        <p:nvSpPr>
          <p:cNvPr id="147468" name="Text Box 17"/>
          <p:cNvSpPr txBox="1"/>
          <p:nvPr/>
        </p:nvSpPr>
        <p:spPr>
          <a:xfrm>
            <a:off x="685800" y="1676400"/>
            <a:ext cx="2514600" cy="519113"/>
          </a:xfrm>
          <a:prstGeom prst="rect">
            <a:avLst/>
          </a:prstGeom>
          <a:noFill/>
          <a:ln w="9525">
            <a:noFill/>
          </a:ln>
        </p:spPr>
        <p:txBody>
          <a:bodyPr>
            <a:spAutoFit/>
          </a:bodyPr>
          <a:p>
            <a:pPr eaLnBrk="1" hangingPunct="1">
              <a:spcBef>
                <a:spcPct val="50000"/>
              </a:spcBef>
            </a:pPr>
            <a:r>
              <a:rPr lang="en-US" altLang="zh-CN" sz="2800" dirty="0">
                <a:latin typeface="Times New Roman" panose="02020603050405020304" pitchFamily="18" charset="0"/>
              </a:rPr>
              <a:t>1</a:t>
            </a:r>
            <a:r>
              <a:rPr lang="zh-CN" altLang="en-US" sz="2800" dirty="0">
                <a:latin typeface="Times New Roman" panose="02020603050405020304" pitchFamily="18" charset="0"/>
              </a:rPr>
              <a:t>、预调整</a:t>
            </a:r>
            <a:r>
              <a:rPr lang="en-US" altLang="zh-CN" sz="2800" dirty="0">
                <a:latin typeface="Times New Roman" panose="02020603050405020304" pitchFamily="18" charset="0"/>
              </a:rPr>
              <a:t>:</a:t>
            </a:r>
            <a:endParaRPr lang="zh-CN" altLang="en-US" sz="2800" dirty="0">
              <a:latin typeface="Times New Roman" panose="02020603050405020304" pitchFamily="18" charset="0"/>
            </a:endParaRPr>
          </a:p>
        </p:txBody>
      </p:sp>
      <p:pic>
        <p:nvPicPr>
          <p:cNvPr id="147469" name="Picture 18" descr="后退">
            <a:hlinkClick r:id="" action="ppaction://hlinkshowjump?jump=previousslide"/>
          </p:cNvPr>
          <p:cNvPicPr>
            <a:picLocks noChangeAspect="1"/>
          </p:cNvPicPr>
          <p:nvPr/>
        </p:nvPicPr>
        <p:blipFill>
          <a:blip r:embed="rId1"/>
          <a:stretch>
            <a:fillRect/>
          </a:stretch>
        </p:blipFill>
        <p:spPr>
          <a:xfrm>
            <a:off x="6916738" y="6364288"/>
            <a:ext cx="1039812" cy="520700"/>
          </a:xfrm>
          <a:prstGeom prst="rect">
            <a:avLst/>
          </a:prstGeom>
          <a:noFill/>
          <a:ln w="9525">
            <a:noFill/>
          </a:ln>
        </p:spPr>
      </p:pic>
      <p:pic>
        <p:nvPicPr>
          <p:cNvPr id="147470" name="Picture 19"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47471" name="Picture 20"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47472" name="Picture 21" descr="退出">
            <a:hlinkClick r:id="" action="ppaction://hlinkshowjump?jump=endshow"/>
          </p:cNvPr>
          <p:cNvPicPr>
            <a:picLocks noChangeAspect="1"/>
          </p:cNvPicPr>
          <p:nvPr/>
        </p:nvPicPr>
        <p:blipFill>
          <a:blip r:embed="rId2"/>
          <a:stretch>
            <a:fillRect/>
          </a:stretch>
        </p:blipFill>
        <p:spPr>
          <a:xfrm>
            <a:off x="8027988" y="6364288"/>
            <a:ext cx="1039812" cy="520700"/>
          </a:xfrm>
          <a:prstGeom prst="rect">
            <a:avLst/>
          </a:prstGeom>
          <a:noFill/>
          <a:ln w="9525">
            <a:noFill/>
          </a:ln>
        </p:spPr>
      </p:pic>
      <p:pic>
        <p:nvPicPr>
          <p:cNvPr id="147473" name="Picture 22"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47474" name="Picture 23"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0"/>
          <a:stretch>
            <a:fillRect/>
          </a:stretch>
        </p:blipFill>
        <p:spPr>
          <a:xfrm>
            <a:off x="8229600" y="-81915"/>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5242"/>
                                        </p:tgtEl>
                                        <p:attrNameLst>
                                          <p:attrName>style.visibility</p:attrName>
                                        </p:attrNameLst>
                                      </p:cBhvr>
                                      <p:to>
                                        <p:strVal val="visible"/>
                                      </p:to>
                                    </p:set>
                                    <p:anim calcmode="lin" valueType="num">
                                      <p:cBhvr>
                                        <p:cTn id="7" dur="1000" fill="hold"/>
                                        <p:tgtEl>
                                          <p:spTgt spid="95242"/>
                                        </p:tgtEl>
                                        <p:attrNameLst>
                                          <p:attrName>ppt_w</p:attrName>
                                        </p:attrNameLst>
                                      </p:cBhvr>
                                      <p:tavLst>
                                        <p:tav tm="0">
                                          <p:val>
                                            <p:fltVal val="0.000000"/>
                                          </p:val>
                                        </p:tav>
                                        <p:tav tm="100000">
                                          <p:val>
                                            <p:strVal val="#ppt_w"/>
                                          </p:val>
                                        </p:tav>
                                      </p:tavLst>
                                    </p:anim>
                                    <p:anim calcmode="lin" valueType="num">
                                      <p:cBhvr>
                                        <p:cTn id="8" dur="1000" fill="hold"/>
                                        <p:tgtEl>
                                          <p:spTgt spid="95242"/>
                                        </p:tgtEl>
                                        <p:attrNameLst>
                                          <p:attrName>ppt_h</p:attrName>
                                        </p:attrNameLst>
                                      </p:cBhvr>
                                      <p:tavLst>
                                        <p:tav tm="0">
                                          <p:val>
                                            <p:fltVal val="0.000000"/>
                                          </p:val>
                                        </p:tav>
                                        <p:tav tm="100000">
                                          <p:val>
                                            <p:strVal val="#ppt_h"/>
                                          </p:val>
                                        </p:tav>
                                      </p:tavLst>
                                    </p:anim>
                                    <p:anim calcmode="lin" valueType="num">
                                      <p:cBhvr>
                                        <p:cTn id="9" dur="1000" fill="hold"/>
                                        <p:tgtEl>
                                          <p:spTgt spid="95242"/>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95242"/>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grpId="0" nodeType="clickEffect">
                                  <p:stCondLst>
                                    <p:cond delay="0"/>
                                  </p:stCondLst>
                                  <p:childTnLst>
                                    <p:set>
                                      <p:cBhvr>
                                        <p:cTn id="14" dur="1" fill="hold">
                                          <p:stCondLst>
                                            <p:cond delay="0"/>
                                          </p:stCondLst>
                                        </p:cTn>
                                        <p:tgtEl>
                                          <p:spTgt spid="95245"/>
                                        </p:tgtEl>
                                        <p:attrNameLst>
                                          <p:attrName>style.visibility</p:attrName>
                                        </p:attrNameLst>
                                      </p:cBhvr>
                                      <p:to>
                                        <p:strVal val="visible"/>
                                      </p:to>
                                    </p:set>
                                    <p:anim calcmode="lin" valueType="num">
                                      <p:cBhvr additive="base">
                                        <p:cTn id="15" dur="500" fill="hold"/>
                                        <p:tgtEl>
                                          <p:spTgt spid="95245"/>
                                        </p:tgtEl>
                                        <p:attrNameLst>
                                          <p:attrName>ppt_x</p:attrName>
                                        </p:attrNameLst>
                                      </p:cBhvr>
                                      <p:tavLst>
                                        <p:tav tm="0">
                                          <p:val>
                                            <p:strVal val="1+#ppt_w/2"/>
                                          </p:val>
                                        </p:tav>
                                        <p:tav tm="100000">
                                          <p:val>
                                            <p:strVal val="#ppt_x"/>
                                          </p:val>
                                        </p:tav>
                                      </p:tavLst>
                                    </p:anim>
                                    <p:anim calcmode="lin" valueType="num">
                                      <p:cBhvr additive="base">
                                        <p:cTn id="16" dur="500" fill="hold"/>
                                        <p:tgtEl>
                                          <p:spTgt spid="9524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95247"/>
                                        </p:tgtEl>
                                        <p:attrNameLst>
                                          <p:attrName>style.visibility</p:attrName>
                                        </p:attrNameLst>
                                      </p:cBhvr>
                                      <p:to>
                                        <p:strVal val="visible"/>
                                      </p:to>
                                    </p:set>
                                    <p:animEffect transition="in" filter="checkerboard(across)">
                                      <p:cBhvr>
                                        <p:cTn id="21" dur="500"/>
                                        <p:tgtEl>
                                          <p:spTgt spid="95247"/>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95248"/>
                                        </p:tgtEl>
                                        <p:attrNameLst>
                                          <p:attrName>style.visibility</p:attrName>
                                        </p:attrNameLst>
                                      </p:cBhvr>
                                      <p:to>
                                        <p:strVal val="visible"/>
                                      </p:to>
                                    </p:set>
                                    <p:animEffect transition="in" filter="checkerboard(across)">
                                      <p:cBhvr>
                                        <p:cTn id="26" dur="500"/>
                                        <p:tgtEl>
                                          <p:spTgt spid="95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2" grpId="0" animBg="1"/>
      <p:bldP spid="95245" grpId="0" animBg="1"/>
      <p:bldP spid="95247" grpId="0"/>
      <p:bldP spid="95248"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9506"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0"/>
            <a:ext cx="9144000" cy="1871663"/>
          </a:xfrm>
          <a:prstGeom prst="rect">
            <a:avLst/>
          </a:prstGeom>
          <a:noFill/>
          <a:ln w="9525">
            <a:noFill/>
          </a:ln>
        </p:spPr>
      </p:pic>
      <p:pic>
        <p:nvPicPr>
          <p:cNvPr id="149507"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49508" name="Text Box 4"/>
          <p:cNvSpPr txBox="1"/>
          <p:nvPr/>
        </p:nvSpPr>
        <p:spPr>
          <a:xfrm>
            <a:off x="0" y="0"/>
            <a:ext cx="30480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注意事项</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60421" name="Rectangle 5"/>
          <p:cNvSpPr/>
          <p:nvPr/>
        </p:nvSpPr>
        <p:spPr>
          <a:xfrm>
            <a:off x="228600" y="5257800"/>
            <a:ext cx="9144000" cy="519113"/>
          </a:xfrm>
          <a:prstGeom prst="rect">
            <a:avLst/>
          </a:prstGeom>
          <a:noFill/>
          <a:ln w="9525">
            <a:noFill/>
          </a:ln>
        </p:spPr>
        <p:txBody>
          <a:bodyPr anchor="ctr">
            <a:spAutoFit/>
          </a:bodyPr>
          <a:p>
            <a:pPr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5</a:t>
            </a:r>
            <a:r>
              <a:rPr lang="zh-CN" altLang="en-US" sz="2800" dirty="0">
                <a:latin typeface="Times New Roman" panose="02020603050405020304" pitchFamily="18" charset="0"/>
              </a:rPr>
              <a:t>）孔径尺寸要注意热涨 冷缩，一般为冷缩小</a:t>
            </a:r>
            <a:endParaRPr lang="zh-CN" altLang="en-US" sz="2800" dirty="0">
              <a:latin typeface="Times New Roman" panose="02020603050405020304" pitchFamily="18" charset="0"/>
            </a:endParaRPr>
          </a:p>
        </p:txBody>
      </p:sp>
      <p:sp>
        <p:nvSpPr>
          <p:cNvPr id="60422" name="Text Box 6"/>
          <p:cNvSpPr txBox="1"/>
          <p:nvPr/>
        </p:nvSpPr>
        <p:spPr>
          <a:xfrm>
            <a:off x="2590800" y="1143000"/>
            <a:ext cx="2286000" cy="701675"/>
          </a:xfrm>
          <a:prstGeom prst="rect">
            <a:avLst/>
          </a:prstGeom>
          <a:noFill/>
          <a:ln w="9525">
            <a:noFill/>
          </a:ln>
        </p:spPr>
        <p:txBody>
          <a:bodyPr>
            <a:spAutoFit/>
          </a:bodyPr>
          <a:p>
            <a:pPr eaLnBrk="1" hangingPunct="1"/>
            <a:r>
              <a:rPr lang="zh-CN" altLang="en-US" sz="4000" b="1" dirty="0">
                <a:solidFill>
                  <a:srgbClr val="FF0000"/>
                </a:solidFill>
                <a:latin typeface="Times New Roman" panose="02020603050405020304" pitchFamily="18" charset="0"/>
              </a:rPr>
              <a:t>注意事项</a:t>
            </a:r>
            <a:endParaRPr lang="zh-CN" altLang="en-US" sz="4000" dirty="0">
              <a:latin typeface="Times New Roman" panose="02020603050405020304" pitchFamily="18" charset="0"/>
            </a:endParaRPr>
          </a:p>
        </p:txBody>
      </p:sp>
      <p:sp>
        <p:nvSpPr>
          <p:cNvPr id="149511" name="Text Box 7"/>
          <p:cNvSpPr txBox="1"/>
          <p:nvPr/>
        </p:nvSpPr>
        <p:spPr>
          <a:xfrm>
            <a:off x="974725" y="1470025"/>
            <a:ext cx="184150" cy="366713"/>
          </a:xfrm>
          <a:prstGeom prst="rect">
            <a:avLst/>
          </a:prstGeom>
          <a:noFill/>
          <a:ln w="9525">
            <a:noFill/>
          </a:ln>
        </p:spPr>
        <p:txBody>
          <a:bodyPr wrap="none">
            <a:spAutoFit/>
          </a:bodyPr>
          <a:p>
            <a:pPr eaLnBrk="1" hangingPunct="1"/>
            <a:endParaRPr lang="zh-CN" altLang="en-US" dirty="0">
              <a:latin typeface="Times New Roman" panose="02020603050405020304" pitchFamily="18" charset="0"/>
            </a:endParaRPr>
          </a:p>
        </p:txBody>
      </p:sp>
      <p:sp>
        <p:nvSpPr>
          <p:cNvPr id="60424" name="Text Box 8"/>
          <p:cNvSpPr txBox="1"/>
          <p:nvPr/>
        </p:nvSpPr>
        <p:spPr>
          <a:xfrm>
            <a:off x="381000" y="1905000"/>
            <a:ext cx="6019800" cy="519113"/>
          </a:xfrm>
          <a:prstGeom prst="rect">
            <a:avLst/>
          </a:prstGeom>
          <a:noFill/>
          <a:ln w="9525">
            <a:noFill/>
          </a:ln>
        </p:spPr>
        <p:txBody>
          <a:bodyPr>
            <a:spAutoFit/>
          </a:bodyPr>
          <a:p>
            <a:pPr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1</a:t>
            </a:r>
            <a:r>
              <a:rPr lang="zh-CN" altLang="en-US" sz="2800" dirty="0">
                <a:latin typeface="Times New Roman" panose="02020603050405020304" pitchFamily="18" charset="0"/>
              </a:rPr>
              <a:t>）车刀刀尖应略高于工件中心</a:t>
            </a:r>
            <a:endParaRPr lang="zh-CN" altLang="en-US" sz="2800" dirty="0">
              <a:latin typeface="Times New Roman" panose="02020603050405020304" pitchFamily="18" charset="0"/>
            </a:endParaRPr>
          </a:p>
        </p:txBody>
      </p:sp>
      <p:sp>
        <p:nvSpPr>
          <p:cNvPr id="60425" name="Text Box 9"/>
          <p:cNvSpPr txBox="1"/>
          <p:nvPr/>
        </p:nvSpPr>
        <p:spPr>
          <a:xfrm>
            <a:off x="152400" y="2667000"/>
            <a:ext cx="8534400" cy="946150"/>
          </a:xfrm>
          <a:prstGeom prst="rect">
            <a:avLst/>
          </a:prstGeom>
          <a:noFill/>
          <a:ln w="9525">
            <a:noFill/>
          </a:ln>
        </p:spPr>
        <p:txBody>
          <a:bodyPr>
            <a:spAutoFit/>
          </a:bodyPr>
          <a:p>
            <a:pPr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2</a:t>
            </a:r>
            <a:r>
              <a:rPr lang="zh-CN" altLang="en-US" sz="2800" dirty="0">
                <a:latin typeface="Times New Roman" panose="02020603050405020304" pitchFamily="18" charset="0"/>
              </a:rPr>
              <a:t>）孔长短不易测量时，在满足条件下可增加孔的深度再往深加工几毫米</a:t>
            </a:r>
            <a:endParaRPr lang="zh-CN" altLang="en-US" sz="2800" dirty="0">
              <a:latin typeface="Times New Roman" panose="02020603050405020304" pitchFamily="18" charset="0"/>
            </a:endParaRPr>
          </a:p>
        </p:txBody>
      </p:sp>
      <p:sp>
        <p:nvSpPr>
          <p:cNvPr id="60426" name="Text Box 10"/>
          <p:cNvSpPr txBox="1"/>
          <p:nvPr/>
        </p:nvSpPr>
        <p:spPr>
          <a:xfrm>
            <a:off x="304800" y="3657600"/>
            <a:ext cx="8305800" cy="519113"/>
          </a:xfrm>
          <a:prstGeom prst="rect">
            <a:avLst/>
          </a:prstGeom>
          <a:noFill/>
          <a:ln w="9525">
            <a:noFill/>
          </a:ln>
        </p:spPr>
        <p:txBody>
          <a:bodyPr>
            <a:spAutoFit/>
          </a:bodyPr>
          <a:p>
            <a:pPr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3</a:t>
            </a:r>
            <a:r>
              <a:rPr lang="zh-CN" altLang="en-US" sz="2800" dirty="0">
                <a:latin typeface="Times New Roman" panose="02020603050405020304" pitchFamily="18" charset="0"/>
              </a:rPr>
              <a:t>）精车孔时容易振动需从刀具和切削要求解决</a:t>
            </a:r>
            <a:endParaRPr lang="zh-CN" altLang="en-US" sz="2800" dirty="0">
              <a:latin typeface="Times New Roman" panose="02020603050405020304" pitchFamily="18" charset="0"/>
            </a:endParaRPr>
          </a:p>
        </p:txBody>
      </p:sp>
      <p:sp>
        <p:nvSpPr>
          <p:cNvPr id="60427" name="Text Box 11"/>
          <p:cNvSpPr txBox="1"/>
          <p:nvPr/>
        </p:nvSpPr>
        <p:spPr>
          <a:xfrm>
            <a:off x="381000" y="4419600"/>
            <a:ext cx="8763000" cy="519113"/>
          </a:xfrm>
          <a:prstGeom prst="rect">
            <a:avLst/>
          </a:prstGeom>
          <a:noFill/>
          <a:ln w="9525">
            <a:noFill/>
          </a:ln>
        </p:spPr>
        <p:txBody>
          <a:bodyPr>
            <a:spAutoFit/>
          </a:bodyPr>
          <a:p>
            <a:pPr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4</a:t>
            </a:r>
            <a:r>
              <a:rPr lang="zh-CN" altLang="en-US" sz="2800" dirty="0">
                <a:latin typeface="Times New Roman" panose="02020603050405020304" pitchFamily="18" charset="0"/>
              </a:rPr>
              <a:t>）精车孔时，刀具的断屑槽应有利于排屑</a:t>
            </a:r>
            <a:endParaRPr lang="zh-CN" altLang="en-US" sz="2800" dirty="0">
              <a:latin typeface="Times New Roman" panose="02020603050405020304" pitchFamily="18" charset="0"/>
            </a:endParaRPr>
          </a:p>
        </p:txBody>
      </p:sp>
      <p:pic>
        <p:nvPicPr>
          <p:cNvPr id="149516" name="Picture 12"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49517" name="Picture 13"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49518" name="Picture 14"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49519" name="Picture 15"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49520" name="Picture 16"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49521" name="Picture 17"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0"/>
          <a:stretch>
            <a:fillRect/>
          </a:stretch>
        </p:blipFill>
        <p:spPr>
          <a:xfrm>
            <a:off x="8229600" y="762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424"/>
                                        </p:tgtEl>
                                        <p:attrNameLst>
                                          <p:attrName>style.visibility</p:attrName>
                                        </p:attrNameLst>
                                      </p:cBhvr>
                                      <p:to>
                                        <p:strVal val="visible"/>
                                      </p:to>
                                    </p:set>
                                    <p:animEffect transition="in" filter="blinds(horizontal)">
                                      <p:cBhvr>
                                        <p:cTn id="7" dur="500"/>
                                        <p:tgtEl>
                                          <p:spTgt spid="604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0425"/>
                                        </p:tgtEl>
                                        <p:attrNameLst>
                                          <p:attrName>style.visibility</p:attrName>
                                        </p:attrNameLst>
                                      </p:cBhvr>
                                      <p:to>
                                        <p:strVal val="visible"/>
                                      </p:to>
                                    </p:set>
                                    <p:animEffect transition="in" filter="blinds(horizontal)">
                                      <p:cBhvr>
                                        <p:cTn id="12" dur="500"/>
                                        <p:tgtEl>
                                          <p:spTgt spid="604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0426"/>
                                        </p:tgtEl>
                                        <p:attrNameLst>
                                          <p:attrName>style.visibility</p:attrName>
                                        </p:attrNameLst>
                                      </p:cBhvr>
                                      <p:to>
                                        <p:strVal val="visible"/>
                                      </p:to>
                                    </p:set>
                                    <p:animEffect transition="in" filter="blinds(horizontal)">
                                      <p:cBhvr>
                                        <p:cTn id="17" dur="500"/>
                                        <p:tgtEl>
                                          <p:spTgt spid="604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0427"/>
                                        </p:tgtEl>
                                        <p:attrNameLst>
                                          <p:attrName>style.visibility</p:attrName>
                                        </p:attrNameLst>
                                      </p:cBhvr>
                                      <p:to>
                                        <p:strVal val="visible"/>
                                      </p:to>
                                    </p:set>
                                    <p:animEffect transition="in" filter="blinds(horizontal)">
                                      <p:cBhvr>
                                        <p:cTn id="22" dur="500"/>
                                        <p:tgtEl>
                                          <p:spTgt spid="604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0421"/>
                                        </p:tgtEl>
                                        <p:attrNameLst>
                                          <p:attrName>style.visibility</p:attrName>
                                        </p:attrNameLst>
                                      </p:cBhvr>
                                      <p:to>
                                        <p:strVal val="visible"/>
                                      </p:to>
                                    </p:set>
                                    <p:animEffect transition="in" filter="blinds(horizontal)">
                                      <p:cBhvr>
                                        <p:cTn id="27" dur="500"/>
                                        <p:tgtEl>
                                          <p:spTgt spid="6042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60422"/>
                                        </p:tgtEl>
                                        <p:attrNameLst>
                                          <p:attrName>style.visibility</p:attrName>
                                        </p:attrNameLst>
                                      </p:cBhvr>
                                      <p:to>
                                        <p:strVal val="visible"/>
                                      </p:to>
                                    </p:set>
                                    <p:anim calcmode="lin" valueType="num">
                                      <p:cBhvr additive="base">
                                        <p:cTn id="32" dur="500" fill="hold"/>
                                        <p:tgtEl>
                                          <p:spTgt spid="60422"/>
                                        </p:tgtEl>
                                        <p:attrNameLst>
                                          <p:attrName>ppt_x</p:attrName>
                                        </p:attrNameLst>
                                      </p:cBhvr>
                                      <p:tavLst>
                                        <p:tav tm="0">
                                          <p:val>
                                            <p:strVal val="#ppt_x"/>
                                          </p:val>
                                        </p:tav>
                                        <p:tav tm="100000">
                                          <p:val>
                                            <p:strVal val="#ppt_x"/>
                                          </p:val>
                                        </p:tav>
                                      </p:tavLst>
                                    </p:anim>
                                    <p:anim calcmode="lin" valueType="num">
                                      <p:cBhvr additive="base">
                                        <p:cTn id="33" dur="500" fill="hold"/>
                                        <p:tgtEl>
                                          <p:spTgt spid="604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2" grpId="0"/>
      <p:bldP spid="60424" grpId="0"/>
      <p:bldP spid="60425" grpId="0"/>
      <p:bldP spid="60426" grpId="0"/>
      <p:bldP spid="60427"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Rectangle 4"/>
          <p:cNvSpPr/>
          <p:nvPr/>
        </p:nvSpPr>
        <p:spPr>
          <a:xfrm>
            <a:off x="533400" y="4343400"/>
            <a:ext cx="984250" cy="366713"/>
          </a:xfrm>
          <a:prstGeom prst="rect">
            <a:avLst/>
          </a:prstGeom>
          <a:noFill/>
          <a:ln w="9525">
            <a:noFill/>
          </a:ln>
        </p:spPr>
        <p:txBody>
          <a:bodyPr wrap="none">
            <a:spAutoFit/>
          </a:bodyPr>
          <a:p>
            <a:pPr eaLnBrk="1" hangingPunct="1">
              <a:spcBef>
                <a:spcPct val="50000"/>
              </a:spcBef>
            </a:pPr>
            <a:r>
              <a:rPr lang="en-US" altLang="zh-CN" dirty="0">
                <a:latin typeface="Times New Roman" panose="02020603050405020304" pitchFamily="18" charset="0"/>
              </a:rPr>
              <a:t>2</a:t>
            </a:r>
            <a:r>
              <a:rPr lang="zh-CN" altLang="en-US" dirty="0">
                <a:latin typeface="Times New Roman" panose="02020603050405020304" pitchFamily="18" charset="0"/>
              </a:rPr>
              <a:t>、测量</a:t>
            </a:r>
            <a:endParaRPr lang="zh-CN" altLang="en-US" dirty="0">
              <a:latin typeface="Times New Roman" panose="02020603050405020304" pitchFamily="18" charset="0"/>
            </a:endParaRPr>
          </a:p>
        </p:txBody>
      </p:sp>
      <p:sp>
        <p:nvSpPr>
          <p:cNvPr id="96263" name="AutoShape 7"/>
          <p:cNvSpPr/>
          <p:nvPr/>
        </p:nvSpPr>
        <p:spPr>
          <a:xfrm>
            <a:off x="4419600" y="3505200"/>
            <a:ext cx="4343400" cy="2667000"/>
          </a:xfrm>
          <a:prstGeom prst="wedgeRoundRectCallout">
            <a:avLst>
              <a:gd name="adj1" fmla="val -106870"/>
              <a:gd name="adj2" fmla="val -9287"/>
              <a:gd name="adj3" fmla="val 16667"/>
            </a:avLst>
          </a:prstGeom>
          <a:solidFill>
            <a:schemeClr val="accent1"/>
          </a:solidFill>
          <a:ln w="57150" cap="flat" cmpd="sng">
            <a:solidFill>
              <a:schemeClr val="tx1"/>
            </a:solidFill>
            <a:prstDash val="solid"/>
            <a:miter/>
            <a:headEnd type="none" w="med" len="med"/>
            <a:tailEnd type="none" w="med" len="med"/>
          </a:ln>
        </p:spPr>
        <p:txBody>
          <a:bodyPr/>
          <a:p>
            <a:pPr eaLnBrk="1" hangingPunct="1"/>
            <a:r>
              <a:rPr lang="zh-CN" altLang="en-US" dirty="0">
                <a:latin typeface="Times New Roman" panose="02020603050405020304" pitchFamily="18" charset="0"/>
              </a:rPr>
              <a:t>手握内径百分表的隔热手柄，现将内径百分表的活动量头和定心护桥轻轻压入被测孔径中，然后再将固定量头放入。当测头达到指定的测量部位，将表微微在轴向截面内摆动（如图），读出指示表最小读数，即为该测量点孔径的实际偏差。</a:t>
            </a:r>
            <a:endParaRPr lang="zh-CN" altLang="en-US" dirty="0">
              <a:latin typeface="Times New Roman" panose="02020603050405020304" pitchFamily="18" charset="0"/>
            </a:endParaRPr>
          </a:p>
        </p:txBody>
      </p:sp>
      <p:pic>
        <p:nvPicPr>
          <p:cNvPr id="148484" name="Picture 9"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48485" name="Text Box 10"/>
          <p:cNvSpPr txBox="1"/>
          <p:nvPr/>
        </p:nvSpPr>
        <p:spPr>
          <a:xfrm>
            <a:off x="0" y="0"/>
            <a:ext cx="3581400" cy="762000"/>
          </a:xfrm>
          <a:prstGeom prst="rect">
            <a:avLst/>
          </a:prstGeom>
          <a:noFill/>
          <a:ln w="9525">
            <a:noFill/>
          </a:ln>
        </p:spPr>
        <p:txBody>
          <a:bodyPr>
            <a:spAutoFit/>
          </a:bodyPr>
          <a:p>
            <a:pPr eaLnBrk="1" hangingPunct="1"/>
            <a:r>
              <a:rPr lang="zh-CN" altLang="en-US" sz="4400" dirty="0">
                <a:solidFill>
                  <a:schemeClr val="bg1"/>
                </a:solidFill>
                <a:latin typeface="Times New Roman" panose="02020603050405020304" pitchFamily="18" charset="0"/>
              </a:rPr>
              <a:t>孔径测量</a:t>
            </a:r>
            <a:r>
              <a:rPr lang="zh-CN" altLang="en-US" sz="4400" dirty="0">
                <a:latin typeface="Times New Roman" panose="02020603050405020304" pitchFamily="18" charset="0"/>
              </a:rPr>
              <a:t> </a:t>
            </a:r>
            <a:endParaRPr lang="zh-CN" altLang="en-US" sz="4400" dirty="0">
              <a:latin typeface="Times New Roman" panose="02020603050405020304" pitchFamily="18" charset="0"/>
            </a:endParaRPr>
          </a:p>
        </p:txBody>
      </p:sp>
      <p:sp>
        <p:nvSpPr>
          <p:cNvPr id="96267" name="AutoShape 11"/>
          <p:cNvSpPr/>
          <p:nvPr/>
        </p:nvSpPr>
        <p:spPr>
          <a:xfrm>
            <a:off x="4724400" y="2438400"/>
            <a:ext cx="1143000" cy="914400"/>
          </a:xfrm>
          <a:prstGeom prst="smileyFace">
            <a:avLst>
              <a:gd name="adj" fmla="val 4653"/>
            </a:avLst>
          </a:prstGeom>
          <a:solidFill>
            <a:schemeClr val="accent1"/>
          </a:solidFill>
          <a:ln w="57150"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pic>
        <p:nvPicPr>
          <p:cNvPr id="148487" name="Picture 12"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148488" name="Text Box 13"/>
          <p:cNvSpPr txBox="1"/>
          <p:nvPr/>
        </p:nvSpPr>
        <p:spPr>
          <a:xfrm>
            <a:off x="381000" y="2667000"/>
            <a:ext cx="3886200" cy="1465263"/>
          </a:xfrm>
          <a:prstGeom prst="rect">
            <a:avLst/>
          </a:prstGeom>
          <a:noFill/>
          <a:ln w="9525">
            <a:noFill/>
          </a:ln>
        </p:spPr>
        <p:txBody>
          <a:bodyPr>
            <a:spAutoFit/>
          </a:bodyPr>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2</a:t>
            </a:r>
            <a:r>
              <a:rPr lang="zh-CN" altLang="en-US" dirty="0">
                <a:latin typeface="Times New Roman" panose="02020603050405020304" pitchFamily="18" charset="0"/>
              </a:rPr>
              <a:t>）、校对零位</a:t>
            </a:r>
            <a:endParaRPr lang="zh-CN" altLang="en-US" dirty="0">
              <a:latin typeface="Times New Roman" panose="02020603050405020304" pitchFamily="18" charset="0"/>
            </a:endParaRPr>
          </a:p>
          <a:p>
            <a:pPr eaLnBrk="1" hangingPunct="1"/>
            <a:r>
              <a:rPr lang="zh-CN" altLang="en-US" dirty="0">
                <a:latin typeface="Times New Roman" panose="02020603050405020304" pitchFamily="18" charset="0"/>
              </a:rPr>
              <a:t>因内径百分表用相对法测量的量具，故在使用前必须用其他量具根据被测件的基本尺寸校对内百分表的零位。校对零位的方法有以下三种：</a:t>
            </a:r>
            <a:endParaRPr lang="zh-CN" altLang="en-US" dirty="0">
              <a:latin typeface="Times New Roman" panose="02020603050405020304" pitchFamily="18" charset="0"/>
            </a:endParaRPr>
          </a:p>
        </p:txBody>
      </p:sp>
      <p:sp>
        <p:nvSpPr>
          <p:cNvPr id="96270" name="Text Box 14"/>
          <p:cNvSpPr txBox="1"/>
          <p:nvPr/>
        </p:nvSpPr>
        <p:spPr>
          <a:xfrm>
            <a:off x="-457200" y="762000"/>
            <a:ext cx="4375150" cy="519113"/>
          </a:xfrm>
          <a:prstGeom prst="rect">
            <a:avLst/>
          </a:prstGeom>
          <a:noFill/>
          <a:ln w="9525">
            <a:noFill/>
          </a:ln>
        </p:spPr>
        <p:txBody>
          <a:bodyPr wrap="none">
            <a:spAutoFit/>
          </a:bodyPr>
          <a:p>
            <a:pPr lvl="1" eaLnBrk="1" hangingPunct="1"/>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）用内径百分表测量</a:t>
            </a:r>
            <a:endParaRPr lang="zh-CN" altLang="en-US" sz="2800" dirty="0">
              <a:latin typeface="Times New Roman" panose="02020603050405020304" pitchFamily="18" charset="0"/>
            </a:endParaRPr>
          </a:p>
        </p:txBody>
      </p:sp>
      <p:sp>
        <p:nvSpPr>
          <p:cNvPr id="96271" name="Text Box 15"/>
          <p:cNvSpPr txBox="1"/>
          <p:nvPr/>
        </p:nvSpPr>
        <p:spPr>
          <a:xfrm>
            <a:off x="0" y="1219200"/>
            <a:ext cx="9296400" cy="457200"/>
          </a:xfrm>
          <a:prstGeom prst="rect">
            <a:avLst/>
          </a:prstGeom>
          <a:noFill/>
          <a:ln w="9525">
            <a:noFill/>
          </a:ln>
        </p:spPr>
        <p:txBody>
          <a:bodyPr>
            <a:spAutoFit/>
          </a:bodyPr>
          <a:p>
            <a:pPr lvl="1" eaLnBrk="1" hangingPunct="1"/>
            <a:r>
              <a:rPr lang="zh-CN" altLang="en-US" sz="2400" dirty="0">
                <a:latin typeface="Times New Roman" panose="02020603050405020304" pitchFamily="18" charset="0"/>
              </a:rPr>
              <a:t>      用内径百分表测量属间接测量，测量难度加大需  特别注意。</a:t>
            </a:r>
            <a:endParaRPr lang="zh-CN" altLang="en-US" sz="2400" dirty="0">
              <a:latin typeface="Times New Roman" panose="02020603050405020304" pitchFamily="18" charset="0"/>
            </a:endParaRPr>
          </a:p>
        </p:txBody>
      </p:sp>
      <p:sp>
        <p:nvSpPr>
          <p:cNvPr id="148491" name="Text Box 16"/>
          <p:cNvSpPr txBox="1"/>
          <p:nvPr/>
        </p:nvSpPr>
        <p:spPr>
          <a:xfrm>
            <a:off x="533400" y="1828800"/>
            <a:ext cx="2514600" cy="1160463"/>
          </a:xfrm>
          <a:prstGeom prst="rect">
            <a:avLst/>
          </a:prstGeom>
          <a:noFill/>
          <a:ln w="9525">
            <a:noFill/>
          </a:ln>
        </p:spPr>
        <p:txBody>
          <a:bodyPr>
            <a:spAutoFit/>
          </a:bodyPr>
          <a:p>
            <a:pPr eaLnBrk="1" hangingPunct="1">
              <a:spcBef>
                <a:spcPct val="50000"/>
              </a:spcBef>
            </a:pPr>
            <a:r>
              <a:rPr lang="en-US" altLang="zh-CN" sz="2800" dirty="0">
                <a:latin typeface="Times New Roman" panose="02020603050405020304" pitchFamily="18" charset="0"/>
              </a:rPr>
              <a:t>1</a:t>
            </a:r>
            <a:r>
              <a:rPr lang="zh-CN" altLang="en-US" sz="2800" dirty="0">
                <a:latin typeface="Times New Roman" panose="02020603050405020304" pitchFamily="18" charset="0"/>
              </a:rPr>
              <a:t>、预调整</a:t>
            </a:r>
            <a:r>
              <a:rPr lang="en-US" altLang="zh-CN" sz="2800" dirty="0">
                <a:latin typeface="Times New Roman" panose="02020603050405020304" pitchFamily="18" charset="0"/>
              </a:rPr>
              <a:t>:</a:t>
            </a:r>
            <a:endParaRPr lang="zh-CN" altLang="en-US" sz="2800" dirty="0">
              <a:latin typeface="Times New Roman" panose="02020603050405020304" pitchFamily="18" charset="0"/>
            </a:endParaRPr>
          </a:p>
          <a:p>
            <a:pPr eaLnBrk="1" hangingPunct="1">
              <a:spcBef>
                <a:spcPct val="50000"/>
              </a:spcBef>
            </a:pPr>
            <a:endParaRPr lang="zh-CN" altLang="en-US" sz="2800" dirty="0">
              <a:latin typeface="Times New Roman" panose="02020603050405020304" pitchFamily="18" charset="0"/>
            </a:endParaRPr>
          </a:p>
        </p:txBody>
      </p:sp>
      <p:pic>
        <p:nvPicPr>
          <p:cNvPr id="148492" name="Picture 17"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48493" name="Picture 18"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48494" name="Picture 19"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48495" name="Picture 20"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48496" name="Picture 21"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48497" name="Picture 22"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0"/>
          <a:stretch>
            <a:fillRect/>
          </a:stretch>
        </p:blipFill>
        <p:spPr>
          <a:xfrm>
            <a:off x="8229600" y="-8255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96263"/>
                                        </p:tgtEl>
                                        <p:attrNameLst>
                                          <p:attrName>style.visibility</p:attrName>
                                        </p:attrNameLst>
                                      </p:cBhvr>
                                      <p:to>
                                        <p:strVal val="visible"/>
                                      </p:to>
                                    </p:set>
                                    <p:anim calcmode="lin" valueType="num">
                                      <p:cBhvr additive="base">
                                        <p:cTn id="7" dur="500" fill="hold"/>
                                        <p:tgtEl>
                                          <p:spTgt spid="96263"/>
                                        </p:tgtEl>
                                        <p:attrNameLst>
                                          <p:attrName>ppt_x</p:attrName>
                                        </p:attrNameLst>
                                      </p:cBhvr>
                                      <p:tavLst>
                                        <p:tav tm="0">
                                          <p:val>
                                            <p:strVal val="1+#ppt_w/2"/>
                                          </p:val>
                                        </p:tav>
                                        <p:tav tm="100000">
                                          <p:val>
                                            <p:strVal val="#ppt_x"/>
                                          </p:val>
                                        </p:tav>
                                      </p:tavLst>
                                    </p:anim>
                                    <p:anim calcmode="lin" valueType="num">
                                      <p:cBhvr additive="base">
                                        <p:cTn id="8" dur="500" fill="hold"/>
                                        <p:tgtEl>
                                          <p:spTgt spid="962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96267"/>
                                        </p:tgtEl>
                                        <p:attrNameLst>
                                          <p:attrName>style.visibility</p:attrName>
                                        </p:attrNameLst>
                                      </p:cBhvr>
                                      <p:to>
                                        <p:strVal val="visible"/>
                                      </p:to>
                                    </p:set>
                                    <p:anim calcmode="lin" valueType="num">
                                      <p:cBhvr>
                                        <p:cTn id="13" dur="1000" fill="hold"/>
                                        <p:tgtEl>
                                          <p:spTgt spid="96267"/>
                                        </p:tgtEl>
                                        <p:attrNameLst>
                                          <p:attrName>ppt_w</p:attrName>
                                        </p:attrNameLst>
                                      </p:cBhvr>
                                      <p:tavLst>
                                        <p:tav tm="0">
                                          <p:val>
                                            <p:fltVal val="0.000000"/>
                                          </p:val>
                                        </p:tav>
                                        <p:tav tm="100000">
                                          <p:val>
                                            <p:strVal val="#ppt_w"/>
                                          </p:val>
                                        </p:tav>
                                      </p:tavLst>
                                    </p:anim>
                                    <p:anim calcmode="lin" valueType="num">
                                      <p:cBhvr>
                                        <p:cTn id="14" dur="1000" fill="hold"/>
                                        <p:tgtEl>
                                          <p:spTgt spid="96267"/>
                                        </p:tgtEl>
                                        <p:attrNameLst>
                                          <p:attrName>ppt_h</p:attrName>
                                        </p:attrNameLst>
                                      </p:cBhvr>
                                      <p:tavLst>
                                        <p:tav tm="0">
                                          <p:val>
                                            <p:fltVal val="0.000000"/>
                                          </p:val>
                                        </p:tav>
                                        <p:tav tm="100000">
                                          <p:val>
                                            <p:strVal val="#ppt_h"/>
                                          </p:val>
                                        </p:tav>
                                      </p:tavLst>
                                    </p:anim>
                                    <p:anim calcmode="lin" valueType="num">
                                      <p:cBhvr>
                                        <p:cTn id="15" dur="1000" fill="hold"/>
                                        <p:tgtEl>
                                          <p:spTgt spid="96267"/>
                                        </p:tgtEl>
                                        <p:attrNameLst>
                                          <p:attrName>ppt_x</p:attrName>
                                        </p:attrNameLst>
                                      </p:cBhvr>
                                      <p:tavLst>
                                        <p:tav tm="0" fmla="#ppt_x+(cos(-2*pi*(1-$))*-#ppt_x-sin(-2*pi*(1-$))*(1-#ppt_y))*(1-$)">
                                          <p:val>
                                            <p:fltVal val="0.000000"/>
                                          </p:val>
                                        </p:tav>
                                        <p:tav tm="100000">
                                          <p:val>
                                            <p:fltVal val="1.000000"/>
                                          </p:val>
                                        </p:tav>
                                      </p:tavLst>
                                    </p:anim>
                                    <p:anim calcmode="lin" valueType="num">
                                      <p:cBhvr>
                                        <p:cTn id="16" dur="1000" fill="hold"/>
                                        <p:tgtEl>
                                          <p:spTgt spid="9626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96270"/>
                                        </p:tgtEl>
                                        <p:attrNameLst>
                                          <p:attrName>style.visibility</p:attrName>
                                        </p:attrNameLst>
                                      </p:cBhvr>
                                      <p:to>
                                        <p:strVal val="visible"/>
                                      </p:to>
                                    </p:set>
                                    <p:animEffect transition="in" filter="checkerboard(across)">
                                      <p:cBhvr>
                                        <p:cTn id="21" dur="500"/>
                                        <p:tgtEl>
                                          <p:spTgt spid="96270"/>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96271"/>
                                        </p:tgtEl>
                                        <p:attrNameLst>
                                          <p:attrName>style.visibility</p:attrName>
                                        </p:attrNameLst>
                                      </p:cBhvr>
                                      <p:to>
                                        <p:strVal val="visible"/>
                                      </p:to>
                                    </p:set>
                                    <p:animEffect transition="in" filter="checkerboard(across)">
                                      <p:cBhvr>
                                        <p:cTn id="26" dur="500"/>
                                        <p:tgtEl>
                                          <p:spTgt spid="96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animBg="1"/>
      <p:bldP spid="96267" grpId="0" animBg="1"/>
      <p:bldP spid="96270" grpId="0"/>
      <p:bldP spid="96271"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WordArt 2"/>
          <p:cNvSpPr>
            <a:spLocks noTextEdit="1"/>
          </p:cNvSpPr>
          <p:nvPr/>
        </p:nvSpPr>
        <p:spPr>
          <a:xfrm>
            <a:off x="609600" y="1752600"/>
            <a:ext cx="7848600" cy="27432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十字孔扁体车削</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30"/>
                                        </p:tgtEl>
                                        <p:attrNameLst>
                                          <p:attrName>style.visibility</p:attrName>
                                        </p:attrNameLst>
                                      </p:cBhvr>
                                      <p:to>
                                        <p:strVal val="visible"/>
                                      </p:to>
                                    </p:set>
                                    <p:animEffect transition="in" filter="blinds(horizontal)">
                                      <p:cBhvr>
                                        <p:cTn id="7" dur="500"/>
                                        <p:tgtEl>
                                          <p:spTgt spid="150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155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151555"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51556" name="Text Box 4"/>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51557" name="Text Box 5"/>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sp>
        <p:nvSpPr>
          <p:cNvPr id="108550" name="Rectangle 6"/>
          <p:cNvSpPr>
            <a:spLocks noChangeArrowheads="1"/>
          </p:cNvSpPr>
          <p:nvPr/>
        </p:nvSpPr>
        <p:spPr bwMode="auto">
          <a:xfrm>
            <a:off x="609600" y="838200"/>
            <a:ext cx="8077200" cy="37338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横孔的精度要求 </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黑体" panose="02010609060101010101" pitchFamily="2" charset="-122"/>
              <a:ea typeface="黑体" panose="02010609060101010101" pitchFamily="2" charset="-122"/>
              <a:cs typeface="Times New Roman" panose="02020603050405020304" pitchFamily="18" charset="0"/>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扁体的精度要求</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立孔找正法</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扁体的找正方法 </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黑体" panose="02010609060101010101" pitchFamily="2" charset="-122"/>
              <a:ea typeface="黑体" panose="02010609060101010101" pitchFamily="2" charset="-122"/>
              <a:cs typeface="+mn-cs"/>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扁体尺寸的控制方法 </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黑体" panose="02010609060101010101" pitchFamily="2" charset="-122"/>
              <a:ea typeface="宋体" panose="02010600030101010101" pitchFamily="2" charset="-122"/>
              <a:cs typeface="+mn-cs"/>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检测方法 </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车削时注意事项 </a:t>
            </a:r>
            <a:endParaRPr kumimoji="0" lang="zh-CN" altLang="en-US" sz="3200" b="0"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宋体" panose="02010600030101010101" pitchFamily="2" charset="-122"/>
              <a:cs typeface="+mn-cs"/>
            </a:endParaRPr>
          </a:p>
        </p:txBody>
      </p:sp>
      <p:pic>
        <p:nvPicPr>
          <p:cNvPr id="151559" name="Picture 7" descr="skin1_11">
            <a:hlinkClick r:id="" action="ppaction://hlinkpres?slideindex=1&amp;slidetitle="/>
          </p:cNvPr>
          <p:cNvPicPr>
            <a:picLocks noChangeAspect="1"/>
          </p:cNvPicPr>
          <p:nvPr/>
        </p:nvPicPr>
        <p:blipFill>
          <a:blip r:embed="rId3"/>
          <a:stretch>
            <a:fillRect/>
          </a:stretch>
        </p:blipFill>
        <p:spPr>
          <a:xfrm>
            <a:off x="228600" y="228600"/>
            <a:ext cx="523875" cy="428625"/>
          </a:xfrm>
          <a:prstGeom prst="rect">
            <a:avLst/>
          </a:prstGeom>
          <a:noFill/>
          <a:ln w="9525">
            <a:noFill/>
          </a:ln>
        </p:spPr>
      </p:pic>
      <p:pic>
        <p:nvPicPr>
          <p:cNvPr id="151560" name="Picture 8" descr="skin1_12"/>
          <p:cNvPicPr>
            <a:picLocks noChangeAspect="1"/>
          </p:cNvPicPr>
          <p:nvPr/>
        </p:nvPicPr>
        <p:blipFill>
          <a:blip r:embed="rId4"/>
          <a:stretch>
            <a:fillRect/>
          </a:stretch>
        </p:blipFill>
        <p:spPr>
          <a:xfrm>
            <a:off x="1066800" y="228600"/>
            <a:ext cx="352425" cy="428625"/>
          </a:xfrm>
          <a:prstGeom prst="rect">
            <a:avLst/>
          </a:prstGeom>
          <a:noFill/>
          <a:ln w="9525">
            <a:noFill/>
          </a:ln>
        </p:spPr>
      </p:pic>
      <p:pic>
        <p:nvPicPr>
          <p:cNvPr id="151561" name="Picture 9" descr="skin1_13"/>
          <p:cNvPicPr>
            <a:picLocks noChangeAspect="1"/>
          </p:cNvPicPr>
          <p:nvPr/>
        </p:nvPicPr>
        <p:blipFill>
          <a:blip r:embed="rId5"/>
          <a:stretch>
            <a:fillRect/>
          </a:stretch>
        </p:blipFill>
        <p:spPr>
          <a:xfrm>
            <a:off x="762000" y="228600"/>
            <a:ext cx="352425" cy="428625"/>
          </a:xfrm>
          <a:prstGeom prst="rect">
            <a:avLst/>
          </a:prstGeom>
          <a:noFill/>
          <a:ln w="9525">
            <a:noFill/>
          </a:ln>
        </p:spPr>
      </p:pic>
      <p:pic>
        <p:nvPicPr>
          <p:cNvPr id="151562" name="Picture 10" descr="skin1_14"/>
          <p:cNvPicPr>
            <a:picLocks noChangeAspect="1"/>
          </p:cNvPicPr>
          <p:nvPr/>
        </p:nvPicPr>
        <p:blipFill>
          <a:blip r:embed="rId6"/>
          <a:stretch>
            <a:fillRect/>
          </a:stretch>
        </p:blipFill>
        <p:spPr>
          <a:xfrm>
            <a:off x="1371600" y="228600"/>
            <a:ext cx="361950" cy="428625"/>
          </a:xfrm>
          <a:prstGeom prst="rect">
            <a:avLst/>
          </a:prstGeom>
          <a:noFill/>
          <a:ln w="9525">
            <a:noFill/>
          </a:ln>
        </p:spPr>
      </p:pic>
      <p:sp>
        <p:nvSpPr>
          <p:cNvPr id="108555" name="Rectangle 11">
            <a:hlinkClick r:id="rId7" action="ppaction://hlinksldjump"/>
          </p:cNvPr>
          <p:cNvSpPr>
            <a:spLocks noChangeArrowheads="1"/>
          </p:cNvSpPr>
          <p:nvPr/>
        </p:nvSpPr>
        <p:spPr bwMode="gray">
          <a:xfrm rot="3419336">
            <a:off x="608806" y="14485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56" name="Rectangle 12">
            <a:hlinkClick r:id="rId7" action="ppaction://hlinksldjump"/>
          </p:cNvPr>
          <p:cNvSpPr>
            <a:spLocks noChangeArrowheads="1"/>
          </p:cNvSpPr>
          <p:nvPr/>
        </p:nvSpPr>
        <p:spPr bwMode="gray">
          <a:xfrm rot="3419336">
            <a:off x="536575" y="20542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57" name="Rectangle 13">
            <a:hlinkClick r:id="rId7" action="ppaction://hlinksldjump"/>
          </p:cNvPr>
          <p:cNvSpPr>
            <a:spLocks noChangeArrowheads="1"/>
          </p:cNvSpPr>
          <p:nvPr/>
        </p:nvSpPr>
        <p:spPr bwMode="gray">
          <a:xfrm rot="3419336">
            <a:off x="778669" y="9739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58" name="Rectangle 14">
            <a:hlinkClick r:id="rId7" action="ppaction://hlinksldjump"/>
          </p:cNvPr>
          <p:cNvSpPr>
            <a:spLocks noChangeArrowheads="1"/>
          </p:cNvSpPr>
          <p:nvPr/>
        </p:nvSpPr>
        <p:spPr bwMode="gray">
          <a:xfrm rot="3419336">
            <a:off x="447675" y="26765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59" name="Rectangle 15">
            <a:hlinkClick r:id="rId7" action="ppaction://hlinksldjump"/>
          </p:cNvPr>
          <p:cNvSpPr>
            <a:spLocks noChangeArrowheads="1"/>
          </p:cNvSpPr>
          <p:nvPr/>
        </p:nvSpPr>
        <p:spPr bwMode="gray">
          <a:xfrm rot="3419336">
            <a:off x="438150" y="3295650"/>
            <a:ext cx="365125" cy="327025"/>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60" name="Rectangle 16">
            <a:hlinkClick r:id="rId7" action="ppaction://hlinksldjump"/>
          </p:cNvPr>
          <p:cNvSpPr>
            <a:spLocks noChangeArrowheads="1"/>
          </p:cNvSpPr>
          <p:nvPr/>
        </p:nvSpPr>
        <p:spPr bwMode="gray">
          <a:xfrm rot="3419336">
            <a:off x="451644" y="38155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61" name="Rectangle 17">
            <a:hlinkClick r:id="rId7" action="ppaction://hlinksldjump"/>
          </p:cNvPr>
          <p:cNvSpPr>
            <a:spLocks noChangeArrowheads="1"/>
          </p:cNvSpPr>
          <p:nvPr/>
        </p:nvSpPr>
        <p:spPr bwMode="gray">
          <a:xfrm rot="3419336">
            <a:off x="451644" y="4425156"/>
            <a:ext cx="381000" cy="369888"/>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62" name="Rectangle 18">
            <a:hlinkClick r:id="rId7" action="ppaction://hlinksldjump"/>
          </p:cNvPr>
          <p:cNvSpPr>
            <a:spLocks noChangeArrowheads="1"/>
          </p:cNvSpPr>
          <p:nvPr/>
        </p:nvSpPr>
        <p:spPr bwMode="gray">
          <a:xfrm rot="3419336">
            <a:off x="761206" y="54109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63" name="Rectangle 19">
            <a:hlinkClick r:id="rId7" action="ppaction://hlinksldjump"/>
          </p:cNvPr>
          <p:cNvSpPr>
            <a:spLocks noChangeArrowheads="1"/>
          </p:cNvSpPr>
          <p:nvPr/>
        </p:nvSpPr>
        <p:spPr bwMode="gray">
          <a:xfrm rot="3419336">
            <a:off x="917575" y="5940425"/>
            <a:ext cx="307975" cy="314325"/>
          </a:xfrm>
          <a:prstGeom prst="rect">
            <a:avLst/>
          </a:prstGeom>
          <a:gradFill rotWithShape="1">
            <a:gsLst>
              <a:gs pos="0">
                <a:srgbClr val="92D365"/>
              </a:gs>
              <a:gs pos="100000">
                <a:srgbClr val="92D365">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564" name="Rectangle 20">
            <a:hlinkClick r:id="rId7" action="ppaction://hlinksldjump"/>
          </p:cNvPr>
          <p:cNvSpPr>
            <a:spLocks noChangeArrowheads="1"/>
          </p:cNvSpPr>
          <p:nvPr/>
        </p:nvSpPr>
        <p:spPr bwMode="gray">
          <a:xfrm rot="3419336">
            <a:off x="626269" y="4936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1573" name="Text Box 21"/>
          <p:cNvSpPr txBox="1"/>
          <p:nvPr/>
        </p:nvSpPr>
        <p:spPr>
          <a:xfrm>
            <a:off x="1143000" y="4800600"/>
            <a:ext cx="3200400" cy="579438"/>
          </a:xfrm>
          <a:prstGeom prst="rect">
            <a:avLst/>
          </a:prstGeom>
          <a:noFill/>
          <a:ln w="9525">
            <a:noFill/>
          </a:ln>
        </p:spPr>
        <p:txBody>
          <a:bodyPr>
            <a:spAutoFit/>
          </a:bodyPr>
          <a:p>
            <a:pPr>
              <a:spcBef>
                <a:spcPct val="50000"/>
              </a:spcBef>
            </a:pPr>
            <a:r>
              <a:rPr lang="zh-CN" altLang="en-US" sz="3200" b="1" dirty="0">
                <a:latin typeface="Arial" panose="020B0604020202020204" pitchFamily="34" charset="0"/>
              </a:rPr>
              <a:t> </a:t>
            </a:r>
            <a:r>
              <a:rPr lang="zh-CN" altLang="en-US" sz="3200" dirty="0">
                <a:latin typeface="Arial" panose="020B0604020202020204" pitchFamily="34" charset="0"/>
              </a:rPr>
              <a:t>车削多线螺纹</a:t>
            </a:r>
            <a:endParaRPr lang="zh-CN" altLang="en-US" sz="3200" dirty="0">
              <a:latin typeface="Arial" panose="020B0604020202020204" pitchFamily="34" charset="0"/>
            </a:endParaRPr>
          </a:p>
        </p:txBody>
      </p:sp>
      <p:sp>
        <p:nvSpPr>
          <p:cNvPr id="151574" name="Text Box 22"/>
          <p:cNvSpPr txBox="1"/>
          <p:nvPr/>
        </p:nvSpPr>
        <p:spPr>
          <a:xfrm>
            <a:off x="1066800" y="5257800"/>
            <a:ext cx="7620000" cy="579438"/>
          </a:xfrm>
          <a:prstGeom prst="rect">
            <a:avLst/>
          </a:prstGeom>
          <a:noFill/>
          <a:ln w="9525">
            <a:noFill/>
          </a:ln>
        </p:spPr>
        <p:txBody>
          <a:bodyPr>
            <a:spAutoFit/>
          </a:bodyPr>
          <a:p>
            <a:pPr eaLnBrk="1" hangingPunct="1"/>
            <a:r>
              <a:rPr lang="zh-CN" altLang="en-US" sz="3200" b="1" dirty="0">
                <a:latin typeface="Arial" panose="020B0604020202020204" pitchFamily="34" charset="0"/>
              </a:rPr>
              <a:t>   </a:t>
            </a:r>
            <a:r>
              <a:rPr lang="zh-CN" altLang="en-US" sz="3200" dirty="0">
                <a:latin typeface="Arial" panose="020B0604020202020204" pitchFamily="34" charset="0"/>
              </a:rPr>
              <a:t>梯形螺纹偏心组合加工工艺</a:t>
            </a:r>
            <a:endParaRPr lang="zh-CN" altLang="en-US" sz="3200" dirty="0">
              <a:latin typeface="Arial" panose="020B0604020202020204" pitchFamily="34" charset="0"/>
            </a:endParaRPr>
          </a:p>
        </p:txBody>
      </p:sp>
      <p:sp>
        <p:nvSpPr>
          <p:cNvPr id="151575" name="Text Box 23"/>
          <p:cNvSpPr txBox="1"/>
          <p:nvPr/>
        </p:nvSpPr>
        <p:spPr>
          <a:xfrm>
            <a:off x="990600" y="5715000"/>
            <a:ext cx="7772400" cy="579438"/>
          </a:xfrm>
          <a:prstGeom prst="rect">
            <a:avLst/>
          </a:prstGeom>
          <a:noFill/>
          <a:ln w="9525">
            <a:noFill/>
          </a:ln>
        </p:spPr>
        <p:txBody>
          <a:bodyPr>
            <a:spAutoFit/>
          </a:bodyPr>
          <a:p>
            <a:pPr eaLnBrk="1" hangingPunct="1"/>
            <a:r>
              <a:rPr lang="zh-CN" altLang="en-US" sz="3200" b="1" dirty="0">
                <a:latin typeface="Arial" panose="020B0604020202020204" pitchFamily="34" charset="0"/>
              </a:rPr>
              <a:t>    </a:t>
            </a:r>
            <a:r>
              <a:rPr lang="zh-CN" altLang="en-US" sz="3200" dirty="0">
                <a:latin typeface="Arial" panose="020B0604020202020204" pitchFamily="34" charset="0"/>
              </a:rPr>
              <a:t>偏心、锥配组合套件加工工艺安排</a:t>
            </a:r>
            <a:endParaRPr lang="zh-CN" altLang="en-US" sz="3200" dirty="0">
              <a:latin typeface="Arial" panose="020B0604020202020204" pitchFamily="34" charset="0"/>
            </a:endParaRPr>
          </a:p>
        </p:txBody>
      </p:sp>
      <p:pic>
        <p:nvPicPr>
          <p:cNvPr id="4" name="内容占位符 3" descr="图片1"/>
          <p:cNvPicPr>
            <a:picLocks noChangeAspect="1"/>
          </p:cNvPicPr>
          <p:nvPr>
            <p:ph idx="1"/>
          </p:nvPr>
        </p:nvPicPr>
        <p:blipFill>
          <a:blip r:embed="rId8"/>
          <a:stretch>
            <a:fillRect/>
          </a:stretch>
        </p:blipFill>
        <p:spPr>
          <a:xfrm>
            <a:off x="8229600" y="-9715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5" repeatCount="indefinite" fill="hold" grpId="0" nodeType="withEffect">
                                  <p:stCondLst>
                                    <p:cond delay="0"/>
                                  </p:stCondLst>
                                  <p:childTnLst>
                                    <p:set>
                                      <p:cBhvr>
                                        <p:cTn id="6" dur="1" fill="hold">
                                          <p:stCondLst>
                                            <p:cond delay="0"/>
                                          </p:stCondLst>
                                        </p:cTn>
                                        <p:tgtEl>
                                          <p:spTgt spid="108557"/>
                                        </p:tgtEl>
                                        <p:attrNameLst>
                                          <p:attrName>style.visibility</p:attrName>
                                        </p:attrNameLst>
                                      </p:cBhvr>
                                      <p:to>
                                        <p:strVal val="visible"/>
                                      </p:to>
                                    </p:set>
                                    <p:anim calcmode="lin" valueType="num">
                                      <p:cBhvr>
                                        <p:cTn id="7" dur="5000" fill="hold"/>
                                        <p:tgtEl>
                                          <p:spTgt spid="108557"/>
                                        </p:tgtEl>
                                        <p:attrNameLst>
                                          <p:attrName>ppt_w</p:attrName>
                                        </p:attrNameLst>
                                      </p:cBhvr>
                                      <p:tavLst>
                                        <p:tav tm="0">
                                          <p:val>
                                            <p:strVal val="#ppt_w"/>
                                          </p:val>
                                        </p:tav>
                                        <p:tav tm="100000">
                                          <p:val>
                                            <p:strVal val="#ppt_w"/>
                                          </p:val>
                                        </p:tav>
                                      </p:tavLst>
                                    </p:anim>
                                    <p:anim calcmode="lin" valueType="num">
                                      <p:cBhvr>
                                        <p:cTn id="8" dur="5000" fill="hold"/>
                                        <p:tgtEl>
                                          <p:spTgt spid="108557"/>
                                        </p:tgtEl>
                                        <p:attrNameLst>
                                          <p:attrName>ppt_h</p:attrName>
                                        </p:attrNameLst>
                                      </p:cBhvr>
                                      <p:tavLst>
                                        <p:tav tm="0" fmla="#ppt_h*sin(2.5*pi*$)">
                                          <p:val>
                                            <p:fltVal val="0.000000"/>
                                          </p:val>
                                        </p:tav>
                                        <p:tav tm="100000">
                                          <p:val>
                                            <p:fltVal val="1.000000"/>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repeatCount="indefinite" fill="hold" grpId="0" nodeType="clickEffect">
                                  <p:stCondLst>
                                    <p:cond delay="0"/>
                                  </p:stCondLst>
                                  <p:childTnLst>
                                    <p:set>
                                      <p:cBhvr>
                                        <p:cTn id="12" dur="1" fill="hold">
                                          <p:stCondLst>
                                            <p:cond delay="0"/>
                                          </p:stCondLst>
                                        </p:cTn>
                                        <p:tgtEl>
                                          <p:spTgt spid="108555"/>
                                        </p:tgtEl>
                                        <p:attrNameLst>
                                          <p:attrName>style.visibility</p:attrName>
                                        </p:attrNameLst>
                                      </p:cBhvr>
                                      <p:to>
                                        <p:strVal val="visible"/>
                                      </p:to>
                                    </p:set>
                                    <p:anim calcmode="lin" valueType="num">
                                      <p:cBhvr>
                                        <p:cTn id="13" dur="5000" fill="hold"/>
                                        <p:tgtEl>
                                          <p:spTgt spid="108555"/>
                                        </p:tgtEl>
                                        <p:attrNameLst>
                                          <p:attrName>ppt_w</p:attrName>
                                        </p:attrNameLst>
                                      </p:cBhvr>
                                      <p:tavLst>
                                        <p:tav tm="0" fmla="#ppt_w*sin(2.5*pi*$)">
                                          <p:val>
                                            <p:fltVal val="0.000000"/>
                                          </p:val>
                                        </p:tav>
                                        <p:tav tm="100000">
                                          <p:val>
                                            <p:fltVal val="1.000000"/>
                                          </p:val>
                                        </p:tav>
                                      </p:tavLst>
                                    </p:anim>
                                    <p:anim calcmode="lin" valueType="num">
                                      <p:cBhvr>
                                        <p:cTn id="14" dur="5000" fill="hold"/>
                                        <p:tgtEl>
                                          <p:spTgt spid="10855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9" presetClass="entr" presetSubtype="10" repeatCount="indefinite" fill="hold" grpId="0" nodeType="clickEffect">
                                  <p:stCondLst>
                                    <p:cond delay="0"/>
                                  </p:stCondLst>
                                  <p:childTnLst>
                                    <p:set>
                                      <p:cBhvr>
                                        <p:cTn id="18" dur="1" fill="hold">
                                          <p:stCondLst>
                                            <p:cond delay="0"/>
                                          </p:stCondLst>
                                        </p:cTn>
                                        <p:tgtEl>
                                          <p:spTgt spid="108556"/>
                                        </p:tgtEl>
                                        <p:attrNameLst>
                                          <p:attrName>style.visibility</p:attrName>
                                        </p:attrNameLst>
                                      </p:cBhvr>
                                      <p:to>
                                        <p:strVal val="visible"/>
                                      </p:to>
                                    </p:set>
                                    <p:anim calcmode="lin" valueType="num">
                                      <p:cBhvr>
                                        <p:cTn id="19" dur="5000" fill="hold"/>
                                        <p:tgtEl>
                                          <p:spTgt spid="108556"/>
                                        </p:tgtEl>
                                        <p:attrNameLst>
                                          <p:attrName>ppt_w</p:attrName>
                                        </p:attrNameLst>
                                      </p:cBhvr>
                                      <p:tavLst>
                                        <p:tav tm="0" fmla="#ppt_w*sin(2.5*pi*$)">
                                          <p:val>
                                            <p:fltVal val="0.000000"/>
                                          </p:val>
                                        </p:tav>
                                        <p:tav tm="100000">
                                          <p:val>
                                            <p:fltVal val="1.000000"/>
                                          </p:val>
                                        </p:tav>
                                      </p:tavLst>
                                    </p:anim>
                                    <p:anim calcmode="lin" valueType="num">
                                      <p:cBhvr>
                                        <p:cTn id="20" dur="5000" fill="hold"/>
                                        <p:tgtEl>
                                          <p:spTgt spid="10855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indefinite" fill="hold" grpId="0" nodeType="clickEffect">
                                  <p:stCondLst>
                                    <p:cond delay="0"/>
                                  </p:stCondLst>
                                  <p:childTnLst>
                                    <p:set>
                                      <p:cBhvr>
                                        <p:cTn id="24" dur="1" fill="hold">
                                          <p:stCondLst>
                                            <p:cond delay="0"/>
                                          </p:stCondLst>
                                        </p:cTn>
                                        <p:tgtEl>
                                          <p:spTgt spid="108558"/>
                                        </p:tgtEl>
                                        <p:attrNameLst>
                                          <p:attrName>style.visibility</p:attrName>
                                        </p:attrNameLst>
                                      </p:cBhvr>
                                      <p:to>
                                        <p:strVal val="visible"/>
                                      </p:to>
                                    </p:set>
                                    <p:anim calcmode="lin" valueType="num">
                                      <p:cBhvr>
                                        <p:cTn id="25" dur="5000" fill="hold"/>
                                        <p:tgtEl>
                                          <p:spTgt spid="108558"/>
                                        </p:tgtEl>
                                        <p:attrNameLst>
                                          <p:attrName>ppt_w</p:attrName>
                                        </p:attrNameLst>
                                      </p:cBhvr>
                                      <p:tavLst>
                                        <p:tav tm="0" fmla="#ppt_w*sin(2.5*pi*$)">
                                          <p:val>
                                            <p:fltVal val="0.000000"/>
                                          </p:val>
                                        </p:tav>
                                        <p:tav tm="100000">
                                          <p:val>
                                            <p:fltVal val="1.000000"/>
                                          </p:val>
                                        </p:tav>
                                      </p:tavLst>
                                    </p:anim>
                                    <p:anim calcmode="lin" valueType="num">
                                      <p:cBhvr>
                                        <p:cTn id="26" dur="5000" fill="hold"/>
                                        <p:tgtEl>
                                          <p:spTgt spid="10855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9" presetClass="entr" presetSubtype="10" repeatCount="indefinite" fill="hold" grpId="0" nodeType="clickEffect">
                                  <p:stCondLst>
                                    <p:cond delay="0"/>
                                  </p:stCondLst>
                                  <p:childTnLst>
                                    <p:set>
                                      <p:cBhvr>
                                        <p:cTn id="30" dur="1" fill="hold">
                                          <p:stCondLst>
                                            <p:cond delay="0"/>
                                          </p:stCondLst>
                                        </p:cTn>
                                        <p:tgtEl>
                                          <p:spTgt spid="108559"/>
                                        </p:tgtEl>
                                        <p:attrNameLst>
                                          <p:attrName>style.visibility</p:attrName>
                                        </p:attrNameLst>
                                      </p:cBhvr>
                                      <p:to>
                                        <p:strVal val="visible"/>
                                      </p:to>
                                    </p:set>
                                    <p:anim calcmode="lin" valueType="num">
                                      <p:cBhvr>
                                        <p:cTn id="31" dur="5000" fill="hold"/>
                                        <p:tgtEl>
                                          <p:spTgt spid="108559"/>
                                        </p:tgtEl>
                                        <p:attrNameLst>
                                          <p:attrName>ppt_w</p:attrName>
                                        </p:attrNameLst>
                                      </p:cBhvr>
                                      <p:tavLst>
                                        <p:tav tm="0" fmla="#ppt_w*sin(2.5*pi*$)">
                                          <p:val>
                                            <p:fltVal val="0.000000"/>
                                          </p:val>
                                        </p:tav>
                                        <p:tav tm="100000">
                                          <p:val>
                                            <p:fltVal val="1.000000"/>
                                          </p:val>
                                        </p:tav>
                                      </p:tavLst>
                                    </p:anim>
                                    <p:anim calcmode="lin" valueType="num">
                                      <p:cBhvr>
                                        <p:cTn id="32" dur="5000" fill="hold"/>
                                        <p:tgtEl>
                                          <p:spTgt spid="108559"/>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9" presetClass="entr" presetSubtype="10" repeatCount="indefinite" fill="hold" grpId="0" nodeType="clickEffect">
                                  <p:stCondLst>
                                    <p:cond delay="0"/>
                                  </p:stCondLst>
                                  <p:childTnLst>
                                    <p:set>
                                      <p:cBhvr>
                                        <p:cTn id="36" dur="1" fill="hold">
                                          <p:stCondLst>
                                            <p:cond delay="0"/>
                                          </p:stCondLst>
                                        </p:cTn>
                                        <p:tgtEl>
                                          <p:spTgt spid="108560"/>
                                        </p:tgtEl>
                                        <p:attrNameLst>
                                          <p:attrName>style.visibility</p:attrName>
                                        </p:attrNameLst>
                                      </p:cBhvr>
                                      <p:to>
                                        <p:strVal val="visible"/>
                                      </p:to>
                                    </p:set>
                                    <p:anim calcmode="lin" valueType="num">
                                      <p:cBhvr>
                                        <p:cTn id="37" dur="5000" fill="hold"/>
                                        <p:tgtEl>
                                          <p:spTgt spid="108560"/>
                                        </p:tgtEl>
                                        <p:attrNameLst>
                                          <p:attrName>ppt_w</p:attrName>
                                        </p:attrNameLst>
                                      </p:cBhvr>
                                      <p:tavLst>
                                        <p:tav tm="0" fmla="#ppt_w*sin(2.5*pi*$)">
                                          <p:val>
                                            <p:fltVal val="0.000000"/>
                                          </p:val>
                                        </p:tav>
                                        <p:tav tm="100000">
                                          <p:val>
                                            <p:fltVal val="1.000000"/>
                                          </p:val>
                                        </p:tav>
                                      </p:tavLst>
                                    </p:anim>
                                    <p:anim calcmode="lin" valueType="num">
                                      <p:cBhvr>
                                        <p:cTn id="38" dur="5000" fill="hold"/>
                                        <p:tgtEl>
                                          <p:spTgt spid="108560"/>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9" presetClass="entr" presetSubtype="10" repeatCount="indefinite" fill="hold" grpId="0" nodeType="clickEffect">
                                  <p:stCondLst>
                                    <p:cond delay="0"/>
                                  </p:stCondLst>
                                  <p:childTnLst>
                                    <p:set>
                                      <p:cBhvr>
                                        <p:cTn id="42" dur="1" fill="hold">
                                          <p:stCondLst>
                                            <p:cond delay="0"/>
                                          </p:stCondLst>
                                        </p:cTn>
                                        <p:tgtEl>
                                          <p:spTgt spid="108561"/>
                                        </p:tgtEl>
                                        <p:attrNameLst>
                                          <p:attrName>style.visibility</p:attrName>
                                        </p:attrNameLst>
                                      </p:cBhvr>
                                      <p:to>
                                        <p:strVal val="visible"/>
                                      </p:to>
                                    </p:set>
                                    <p:anim calcmode="lin" valueType="num">
                                      <p:cBhvr>
                                        <p:cTn id="43" dur="5000" fill="hold"/>
                                        <p:tgtEl>
                                          <p:spTgt spid="108561"/>
                                        </p:tgtEl>
                                        <p:attrNameLst>
                                          <p:attrName>ppt_w</p:attrName>
                                        </p:attrNameLst>
                                      </p:cBhvr>
                                      <p:tavLst>
                                        <p:tav tm="0" fmla="#ppt_w*sin(2.5*pi*$)">
                                          <p:val>
                                            <p:fltVal val="0.000000"/>
                                          </p:val>
                                        </p:tav>
                                        <p:tav tm="100000">
                                          <p:val>
                                            <p:fltVal val="1.000000"/>
                                          </p:val>
                                        </p:tav>
                                      </p:tavLst>
                                    </p:anim>
                                    <p:anim calcmode="lin" valueType="num">
                                      <p:cBhvr>
                                        <p:cTn id="44" dur="5000" fill="hold"/>
                                        <p:tgtEl>
                                          <p:spTgt spid="108561"/>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9" presetClass="entr" presetSubtype="10" repeatCount="indefinite" fill="hold" grpId="0" nodeType="clickEffect">
                                  <p:stCondLst>
                                    <p:cond delay="0"/>
                                  </p:stCondLst>
                                  <p:childTnLst>
                                    <p:set>
                                      <p:cBhvr>
                                        <p:cTn id="48" dur="1" fill="hold">
                                          <p:stCondLst>
                                            <p:cond delay="0"/>
                                          </p:stCondLst>
                                        </p:cTn>
                                        <p:tgtEl>
                                          <p:spTgt spid="108564"/>
                                        </p:tgtEl>
                                        <p:attrNameLst>
                                          <p:attrName>style.visibility</p:attrName>
                                        </p:attrNameLst>
                                      </p:cBhvr>
                                      <p:to>
                                        <p:strVal val="visible"/>
                                      </p:to>
                                    </p:set>
                                    <p:anim calcmode="lin" valueType="num">
                                      <p:cBhvr>
                                        <p:cTn id="49" dur="5000" fill="hold"/>
                                        <p:tgtEl>
                                          <p:spTgt spid="108564"/>
                                        </p:tgtEl>
                                        <p:attrNameLst>
                                          <p:attrName>ppt_w</p:attrName>
                                        </p:attrNameLst>
                                      </p:cBhvr>
                                      <p:tavLst>
                                        <p:tav tm="0" fmla="#ppt_w*sin(2.5*pi*$)">
                                          <p:val>
                                            <p:fltVal val="0.000000"/>
                                          </p:val>
                                        </p:tav>
                                        <p:tav tm="100000">
                                          <p:val>
                                            <p:fltVal val="1.000000"/>
                                          </p:val>
                                        </p:tav>
                                      </p:tavLst>
                                    </p:anim>
                                    <p:anim calcmode="lin" valueType="num">
                                      <p:cBhvr>
                                        <p:cTn id="50" dur="5000" fill="hold"/>
                                        <p:tgtEl>
                                          <p:spTgt spid="108564"/>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9" presetClass="entr" presetSubtype="10" repeatCount="indefinite" fill="hold" grpId="0" nodeType="clickEffect">
                                  <p:stCondLst>
                                    <p:cond delay="0"/>
                                  </p:stCondLst>
                                  <p:childTnLst>
                                    <p:set>
                                      <p:cBhvr>
                                        <p:cTn id="54" dur="1" fill="hold">
                                          <p:stCondLst>
                                            <p:cond delay="0"/>
                                          </p:stCondLst>
                                        </p:cTn>
                                        <p:tgtEl>
                                          <p:spTgt spid="108562"/>
                                        </p:tgtEl>
                                        <p:attrNameLst>
                                          <p:attrName>style.visibility</p:attrName>
                                        </p:attrNameLst>
                                      </p:cBhvr>
                                      <p:to>
                                        <p:strVal val="visible"/>
                                      </p:to>
                                    </p:set>
                                    <p:anim calcmode="lin" valueType="num">
                                      <p:cBhvr>
                                        <p:cTn id="55" dur="5000" fill="hold"/>
                                        <p:tgtEl>
                                          <p:spTgt spid="108562"/>
                                        </p:tgtEl>
                                        <p:attrNameLst>
                                          <p:attrName>ppt_w</p:attrName>
                                        </p:attrNameLst>
                                      </p:cBhvr>
                                      <p:tavLst>
                                        <p:tav tm="0" fmla="#ppt_w*sin(2.5*pi*$)">
                                          <p:val>
                                            <p:fltVal val="0.000000"/>
                                          </p:val>
                                        </p:tav>
                                        <p:tav tm="100000">
                                          <p:val>
                                            <p:fltVal val="1.000000"/>
                                          </p:val>
                                        </p:tav>
                                      </p:tavLst>
                                    </p:anim>
                                    <p:anim calcmode="lin" valueType="num">
                                      <p:cBhvr>
                                        <p:cTn id="56" dur="5000" fill="hold"/>
                                        <p:tgtEl>
                                          <p:spTgt spid="108562"/>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9" presetClass="entr" presetSubtype="10" repeatCount="indefinite" fill="hold" grpId="0" nodeType="clickEffect">
                                  <p:stCondLst>
                                    <p:cond delay="0"/>
                                  </p:stCondLst>
                                  <p:childTnLst>
                                    <p:set>
                                      <p:cBhvr>
                                        <p:cTn id="60" dur="1" fill="hold">
                                          <p:stCondLst>
                                            <p:cond delay="0"/>
                                          </p:stCondLst>
                                        </p:cTn>
                                        <p:tgtEl>
                                          <p:spTgt spid="108563"/>
                                        </p:tgtEl>
                                        <p:attrNameLst>
                                          <p:attrName>style.visibility</p:attrName>
                                        </p:attrNameLst>
                                      </p:cBhvr>
                                      <p:to>
                                        <p:strVal val="visible"/>
                                      </p:to>
                                    </p:set>
                                    <p:anim calcmode="lin" valueType="num">
                                      <p:cBhvr>
                                        <p:cTn id="61" dur="5000" fill="hold"/>
                                        <p:tgtEl>
                                          <p:spTgt spid="108563"/>
                                        </p:tgtEl>
                                        <p:attrNameLst>
                                          <p:attrName>ppt_w</p:attrName>
                                        </p:attrNameLst>
                                      </p:cBhvr>
                                      <p:tavLst>
                                        <p:tav tm="0" fmla="#ppt_w*sin(2.5*pi*$)">
                                          <p:val>
                                            <p:fltVal val="0.000000"/>
                                          </p:val>
                                        </p:tav>
                                        <p:tav tm="100000">
                                          <p:val>
                                            <p:fltVal val="1.000000"/>
                                          </p:val>
                                        </p:tav>
                                      </p:tavLst>
                                    </p:anim>
                                    <p:anim calcmode="lin" valueType="num">
                                      <p:cBhvr>
                                        <p:cTn id="62" dur="5000" fill="hold"/>
                                        <p:tgtEl>
                                          <p:spTgt spid="1085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5" grpId="0" animBg="1"/>
      <p:bldP spid="108556" grpId="0" animBg="1"/>
      <p:bldP spid="108557" grpId="0" animBg="1"/>
      <p:bldP spid="108558" grpId="0" animBg="1"/>
      <p:bldP spid="108559" grpId="0" animBg="1"/>
      <p:bldP spid="108560" grpId="0" animBg="1"/>
      <p:bldP spid="108561" grpId="0" animBg="1"/>
      <p:bldP spid="108562" grpId="0" animBg="1"/>
      <p:bldP spid="108563" grpId="0" animBg="1"/>
      <p:bldP spid="108564"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5"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35846"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5847" name="Picture 4"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35848" name="Picture 5"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35849" name="Picture 6"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35850" name="Picture 7" descr="主页">
            <a:hlinkClick r:id="" action="ppaction://hlinkshowjump?jump=firstslide"/>
          </p:cNvPr>
          <p:cNvPicPr>
            <a:picLocks noChangeAspect="1"/>
          </p:cNvPicPr>
          <p:nvPr/>
        </p:nvPicPr>
        <p:blipFill>
          <a:blip r:embed="rId6"/>
          <a:stretch>
            <a:fillRect/>
          </a:stretch>
        </p:blipFill>
        <p:spPr>
          <a:xfrm>
            <a:off x="2522538" y="6364288"/>
            <a:ext cx="1041400" cy="520700"/>
          </a:xfrm>
          <a:prstGeom prst="rect">
            <a:avLst/>
          </a:prstGeom>
          <a:noFill/>
          <a:ln w="9525">
            <a:noFill/>
          </a:ln>
        </p:spPr>
      </p:pic>
      <p:pic>
        <p:nvPicPr>
          <p:cNvPr id="35851" name="Picture 8"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5852" name="Text Box 9"/>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5853" name="Text Box 10"/>
          <p:cNvSpPr txBox="1"/>
          <p:nvPr/>
        </p:nvSpPr>
        <p:spPr>
          <a:xfrm>
            <a:off x="381000" y="533400"/>
            <a:ext cx="4267200" cy="957263"/>
          </a:xfrm>
          <a:prstGeom prst="rect">
            <a:avLst/>
          </a:prstGeom>
          <a:noFill/>
          <a:ln w="9525">
            <a:noFill/>
          </a:ln>
        </p:spPr>
        <p:txBody>
          <a:bodyPr>
            <a:spAutoFit/>
          </a:bodyPr>
          <a:p>
            <a:pPr eaLnBrk="1" hangingPunct="1">
              <a:spcBef>
                <a:spcPct val="20000"/>
              </a:spcBef>
            </a:pPr>
            <a:endParaRPr lang="zh-CN" altLang="en-US" sz="2800" dirty="0">
              <a:latin typeface="黑体" panose="02010609060101010101" pitchFamily="2" charset="-122"/>
              <a:ea typeface="黑体" panose="02010609060101010101" pitchFamily="2" charset="-122"/>
            </a:endParaRPr>
          </a:p>
          <a:p>
            <a:pPr eaLnBrk="1" hangingPunct="1">
              <a:spcBef>
                <a:spcPct val="20000"/>
              </a:spcBef>
            </a:pPr>
            <a:endParaRPr lang="zh-CN" altLang="en-US" sz="2400" dirty="0">
              <a:latin typeface="Times New Roman" panose="02020603050405020304" pitchFamily="18" charset="0"/>
            </a:endParaRPr>
          </a:p>
        </p:txBody>
      </p:sp>
      <p:sp>
        <p:nvSpPr>
          <p:cNvPr id="35854"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5855" name="Text Box 12"/>
          <p:cNvSpPr txBox="1"/>
          <p:nvPr/>
        </p:nvSpPr>
        <p:spPr>
          <a:xfrm>
            <a:off x="0" y="19050"/>
            <a:ext cx="3740150" cy="701675"/>
          </a:xfrm>
          <a:prstGeom prst="rect">
            <a:avLst/>
          </a:prstGeom>
          <a:noFill/>
          <a:ln w="9525">
            <a:noFill/>
          </a:ln>
        </p:spPr>
        <p:txBody>
          <a:bodyPr wrap="none">
            <a:spAutoFit/>
          </a:bodyPr>
          <a:p>
            <a:pPr eaLnBrk="1" hangingPunct="1"/>
            <a:r>
              <a:rPr lang="zh-CN" altLang="en-US" sz="4000" dirty="0">
                <a:solidFill>
                  <a:schemeClr val="bg1"/>
                </a:solidFill>
                <a:latin typeface="Times New Roman" panose="02020603050405020304" pitchFamily="18" charset="0"/>
                <a:ea typeface="隶书" pitchFamily="49" charset="-122"/>
              </a:rPr>
              <a:t>横孔的精度要求</a:t>
            </a:r>
            <a:endParaRPr lang="zh-CN" altLang="en-US" sz="4000" dirty="0">
              <a:solidFill>
                <a:schemeClr val="bg1"/>
              </a:solidFill>
              <a:latin typeface="Times New Roman" panose="02020603050405020304" pitchFamily="18" charset="0"/>
              <a:ea typeface="隶书" pitchFamily="49" charset="-122"/>
            </a:endParaRPr>
          </a:p>
        </p:txBody>
      </p:sp>
      <p:sp>
        <p:nvSpPr>
          <p:cNvPr id="109581" name="Rectangle 13"/>
          <p:cNvSpPr>
            <a:spLocks noChangeArrowheads="1"/>
          </p:cNvSpPr>
          <p:nvPr/>
        </p:nvSpPr>
        <p:spPr bwMode="auto">
          <a:xfrm>
            <a:off x="838200" y="2057400"/>
            <a:ext cx="8001000" cy="2514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35857" name="Picture 14" descr="目录">
            <a:hlinkClick r:id="rId8" action="ppaction://hlinksldjump"/>
          </p:cNvPr>
          <p:cNvPicPr>
            <a:picLocks noChangeAspect="1"/>
          </p:cNvPicPr>
          <p:nvPr/>
        </p:nvPicPr>
        <p:blipFill>
          <a:blip r:embed="rId9"/>
          <a:stretch>
            <a:fillRect/>
          </a:stretch>
        </p:blipFill>
        <p:spPr>
          <a:xfrm>
            <a:off x="3603625" y="6364288"/>
            <a:ext cx="1039813" cy="520700"/>
          </a:xfrm>
          <a:prstGeom prst="rect">
            <a:avLst/>
          </a:prstGeom>
          <a:noFill/>
          <a:ln w="9525">
            <a:noFill/>
          </a:ln>
        </p:spPr>
      </p:pic>
      <p:graphicFrame>
        <p:nvGraphicFramePr>
          <p:cNvPr id="35842" name="Object 15"/>
          <p:cNvGraphicFramePr/>
          <p:nvPr/>
        </p:nvGraphicFramePr>
        <p:xfrm>
          <a:off x="2230438" y="2338388"/>
          <a:ext cx="263525" cy="498475"/>
        </p:xfrm>
        <a:graphic>
          <a:graphicData uri="http://schemas.openxmlformats.org/presentationml/2006/ole">
            <mc:AlternateContent xmlns:mc="http://schemas.openxmlformats.org/markup-compatibility/2006">
              <mc:Choice xmlns:v="urn:schemas-microsoft-com:vml" Requires="v">
                <p:oleObj spid="_x0000_s3166" name="" r:id="rId10" imgW="114300" imgH="215900" progId="Equation.3">
                  <p:embed/>
                </p:oleObj>
              </mc:Choice>
              <mc:Fallback>
                <p:oleObj name="" r:id="rId10" imgW="114300" imgH="215900" progId="Equation.3">
                  <p:embed/>
                  <p:pic>
                    <p:nvPicPr>
                      <p:cNvPr id="0" name="图片 3165"/>
                      <p:cNvPicPr/>
                      <p:nvPr/>
                    </p:nvPicPr>
                    <p:blipFill>
                      <a:blip r:embed="rId11"/>
                      <a:stretch>
                        <a:fillRect/>
                      </a:stretch>
                    </p:blipFill>
                    <p:spPr>
                      <a:xfrm>
                        <a:off x="2230438" y="2338388"/>
                        <a:ext cx="263525" cy="498475"/>
                      </a:xfrm>
                      <a:prstGeom prst="rect">
                        <a:avLst/>
                      </a:prstGeom>
                      <a:noFill/>
                      <a:ln w="38100">
                        <a:noFill/>
                        <a:miter/>
                      </a:ln>
                    </p:spPr>
                  </p:pic>
                </p:oleObj>
              </mc:Fallback>
            </mc:AlternateContent>
          </a:graphicData>
        </a:graphic>
      </p:graphicFrame>
      <p:graphicFrame>
        <p:nvGraphicFramePr>
          <p:cNvPr id="35843" name="Object 16"/>
          <p:cNvGraphicFramePr/>
          <p:nvPr/>
        </p:nvGraphicFramePr>
        <p:xfrm>
          <a:off x="6529388" y="2273300"/>
          <a:ext cx="276225" cy="523875"/>
        </p:xfrm>
        <a:graphic>
          <a:graphicData uri="http://schemas.openxmlformats.org/presentationml/2006/ole">
            <mc:AlternateContent xmlns:mc="http://schemas.openxmlformats.org/markup-compatibility/2006">
              <mc:Choice xmlns:v="urn:schemas-microsoft-com:vml" Requires="v">
                <p:oleObj spid="_x0000_s3164" name="" r:id="rId12" imgW="114300" imgH="215900" progId="Equation.3">
                  <p:embed/>
                </p:oleObj>
              </mc:Choice>
              <mc:Fallback>
                <p:oleObj name="" r:id="rId12" imgW="114300" imgH="215900" progId="Equation.3">
                  <p:embed/>
                  <p:pic>
                    <p:nvPicPr>
                      <p:cNvPr id="0" name="图片 3163"/>
                      <p:cNvPicPr/>
                      <p:nvPr/>
                    </p:nvPicPr>
                    <p:blipFill>
                      <a:blip r:embed="rId11"/>
                      <a:stretch>
                        <a:fillRect/>
                      </a:stretch>
                    </p:blipFill>
                    <p:spPr>
                      <a:xfrm>
                        <a:off x="6529388" y="2273300"/>
                        <a:ext cx="276225" cy="523875"/>
                      </a:xfrm>
                      <a:prstGeom prst="rect">
                        <a:avLst/>
                      </a:prstGeom>
                      <a:noFill/>
                      <a:ln w="38100">
                        <a:noFill/>
                        <a:miter/>
                      </a:ln>
                    </p:spPr>
                  </p:pic>
                </p:oleObj>
              </mc:Fallback>
            </mc:AlternateContent>
          </a:graphicData>
        </a:graphic>
      </p:graphicFrame>
      <p:graphicFrame>
        <p:nvGraphicFramePr>
          <p:cNvPr id="35844" name="Object 17"/>
          <p:cNvGraphicFramePr/>
          <p:nvPr/>
        </p:nvGraphicFramePr>
        <p:xfrm>
          <a:off x="4319588" y="2347913"/>
          <a:ext cx="276225" cy="523875"/>
        </p:xfrm>
        <a:graphic>
          <a:graphicData uri="http://schemas.openxmlformats.org/presentationml/2006/ole">
            <mc:AlternateContent xmlns:mc="http://schemas.openxmlformats.org/markup-compatibility/2006">
              <mc:Choice xmlns:v="urn:schemas-microsoft-com:vml" Requires="v">
                <p:oleObj spid="_x0000_s3165" name="" r:id="rId13" imgW="114300" imgH="215900" progId="Equation.3">
                  <p:embed/>
                </p:oleObj>
              </mc:Choice>
              <mc:Fallback>
                <p:oleObj name="" r:id="rId13" imgW="114300" imgH="215900" progId="Equation.3">
                  <p:embed/>
                  <p:pic>
                    <p:nvPicPr>
                      <p:cNvPr id="0" name="图片 3164"/>
                      <p:cNvPicPr/>
                      <p:nvPr/>
                    </p:nvPicPr>
                    <p:blipFill>
                      <a:blip r:embed="rId11"/>
                      <a:stretch>
                        <a:fillRect/>
                      </a:stretch>
                    </p:blipFill>
                    <p:spPr>
                      <a:xfrm>
                        <a:off x="4319588" y="2347913"/>
                        <a:ext cx="276225" cy="523875"/>
                      </a:xfrm>
                      <a:prstGeom prst="rect">
                        <a:avLst/>
                      </a:prstGeom>
                      <a:noFill/>
                      <a:ln w="38100">
                        <a:noFill/>
                        <a:miter/>
                      </a:ln>
                    </p:spPr>
                  </p:pic>
                </p:oleObj>
              </mc:Fallback>
            </mc:AlternateContent>
          </a:graphicData>
        </a:graphic>
      </p:graphicFrame>
      <p:sp>
        <p:nvSpPr>
          <p:cNvPr id="35858" name="Rectangle 18"/>
          <p:cNvSpPr/>
          <p:nvPr/>
        </p:nvSpPr>
        <p:spPr>
          <a:xfrm>
            <a:off x="304800" y="1676400"/>
            <a:ext cx="8534400" cy="3140075"/>
          </a:xfrm>
          <a:prstGeom prst="rect">
            <a:avLst/>
          </a:prstGeom>
          <a:noFill/>
          <a:ln w="9525">
            <a:noFill/>
          </a:ln>
        </p:spPr>
        <p:txBody>
          <a:bodyPr anchor="ctr">
            <a:spAutoFit/>
          </a:bodyPr>
          <a:p>
            <a:pPr defTabSz="914400" eaLnBrk="1" hangingPunct="1">
              <a:tabLst>
                <a:tab pos="457200" algn="l"/>
              </a:tabLst>
            </a:pPr>
            <a:r>
              <a:rPr lang="en-US" altLang="zh-CN" sz="4000" dirty="0">
                <a:latin typeface="Times New Roman" panose="02020603050405020304" pitchFamily="18" charset="0"/>
              </a:rPr>
              <a:t>(1)</a:t>
            </a:r>
            <a:r>
              <a:rPr lang="zh-CN" altLang="en-US" sz="4000" dirty="0">
                <a:latin typeface="Times New Roman" panose="02020603050405020304" pitchFamily="18" charset="0"/>
              </a:rPr>
              <a:t>横孔的中心线垂直于圆柱的轴线</a:t>
            </a:r>
            <a:endParaRPr lang="zh-CN" altLang="en-US" sz="4000" dirty="0">
              <a:latin typeface="Times New Roman" panose="02020603050405020304" pitchFamily="18" charset="0"/>
            </a:endParaRPr>
          </a:p>
          <a:p>
            <a:pPr algn="ctr" defTabSz="914400" eaLnBrk="1" hangingPunct="1">
              <a:tabLst>
                <a:tab pos="457200" algn="l"/>
              </a:tabLst>
            </a:pPr>
            <a:endParaRPr lang="zh-CN" altLang="en-US" sz="4000" dirty="0">
              <a:latin typeface="Times New Roman" panose="02020603050405020304" pitchFamily="18" charset="0"/>
            </a:endParaRPr>
          </a:p>
          <a:p>
            <a:pPr defTabSz="914400" eaLnBrk="1" hangingPunct="1">
              <a:tabLst>
                <a:tab pos="457200" algn="l"/>
              </a:tabLst>
            </a:pPr>
            <a:r>
              <a:rPr lang="en-US" altLang="zh-CN" sz="4000" dirty="0">
                <a:latin typeface="Times New Roman" panose="02020603050405020304" pitchFamily="18" charset="0"/>
              </a:rPr>
              <a:t>(2)</a:t>
            </a:r>
            <a:r>
              <a:rPr lang="zh-CN" altLang="en-US" sz="4000" dirty="0">
                <a:latin typeface="Times New Roman" panose="02020603050405020304" pitchFamily="18" charset="0"/>
              </a:rPr>
              <a:t>横孔相对于圆柱轴线对称</a:t>
            </a:r>
            <a:endParaRPr lang="zh-CN" altLang="en-US" sz="4000" dirty="0">
              <a:latin typeface="Times New Roman" panose="02020603050405020304" pitchFamily="18" charset="0"/>
            </a:endParaRPr>
          </a:p>
          <a:p>
            <a:pPr algn="ctr" defTabSz="914400" eaLnBrk="1" hangingPunct="1">
              <a:tabLst>
                <a:tab pos="457200" algn="l"/>
              </a:tabLst>
            </a:pPr>
            <a:endParaRPr lang="zh-CN" altLang="en-US" sz="4000" dirty="0">
              <a:latin typeface="Times New Roman" panose="02020603050405020304" pitchFamily="18" charset="0"/>
            </a:endParaRPr>
          </a:p>
          <a:p>
            <a:pPr defTabSz="914400" eaLnBrk="1" hangingPunct="1">
              <a:tabLst>
                <a:tab pos="457200" algn="l"/>
              </a:tabLst>
            </a:pPr>
            <a:r>
              <a:rPr lang="en-US" altLang="zh-CN" sz="4000" dirty="0">
                <a:latin typeface="Times New Roman" panose="02020603050405020304" pitchFamily="18" charset="0"/>
              </a:rPr>
              <a:t>(3)</a:t>
            </a:r>
            <a:r>
              <a:rPr lang="zh-CN" altLang="en-US" sz="4000" dirty="0">
                <a:latin typeface="Times New Roman" panose="02020603050405020304" pitchFamily="18" charset="0"/>
              </a:rPr>
              <a:t>横孔的高度位置符合技术要求</a:t>
            </a:r>
            <a:endParaRPr lang="zh-CN" altLang="en-US" sz="4000" dirty="0">
              <a:latin typeface="Times New Roman" panose="02020603050405020304" pitchFamily="18" charset="0"/>
            </a:endParaRPr>
          </a:p>
        </p:txBody>
      </p:sp>
      <p:pic>
        <p:nvPicPr>
          <p:cNvPr id="4" name="内容占位符 3" descr="图片1"/>
          <p:cNvPicPr>
            <a:picLocks noChangeAspect="1"/>
          </p:cNvPicPr>
          <p:nvPr>
            <p:ph idx="1"/>
          </p:nvPr>
        </p:nvPicPr>
        <p:blipFill>
          <a:blip r:embed="rId14"/>
          <a:stretch>
            <a:fillRect/>
          </a:stretch>
        </p:blipFill>
        <p:spPr>
          <a:xfrm>
            <a:off x="8229600" y="-33655"/>
            <a:ext cx="914400" cy="754380"/>
          </a:xfrm>
          <a:prstGeom prst="rect">
            <a:avLst/>
          </a:prstGeom>
        </p:spPr>
      </p:pic>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2578"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2579"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2580"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52581"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52582"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52583"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52584"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52585"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2586"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52587"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52588" name="Text Box 12"/>
          <p:cNvSpPr txBox="1"/>
          <p:nvPr/>
        </p:nvSpPr>
        <p:spPr>
          <a:xfrm>
            <a:off x="0" y="0"/>
            <a:ext cx="374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扁体的精度要求</a:t>
            </a:r>
            <a:endParaRPr lang="zh-CN" altLang="en-US" sz="4000" dirty="0">
              <a:solidFill>
                <a:schemeClr val="bg1"/>
              </a:solidFill>
              <a:latin typeface="Arial" panose="020B0604020202020204" pitchFamily="34" charset="0"/>
              <a:ea typeface="隶书" pitchFamily="49" charset="-122"/>
            </a:endParaRPr>
          </a:p>
        </p:txBody>
      </p:sp>
      <p:sp>
        <p:nvSpPr>
          <p:cNvPr id="110605" name="Rectangle 13"/>
          <p:cNvSpPr>
            <a:spLocks noChangeArrowheads="1"/>
          </p:cNvSpPr>
          <p:nvPr/>
        </p:nvSpPr>
        <p:spPr bwMode="auto">
          <a:xfrm>
            <a:off x="609600" y="2133600"/>
            <a:ext cx="6553200" cy="3810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10606" name="Rectangle 14"/>
          <p:cNvSpPr/>
          <p:nvPr/>
        </p:nvSpPr>
        <p:spPr>
          <a:xfrm>
            <a:off x="304800" y="2819400"/>
            <a:ext cx="8229600" cy="1311275"/>
          </a:xfrm>
          <a:prstGeom prst="rect">
            <a:avLst/>
          </a:prstGeom>
          <a:noFill/>
          <a:ln w="9525">
            <a:noFill/>
          </a:ln>
        </p:spPr>
        <p:txBody>
          <a:bodyPr>
            <a:spAutoFit/>
          </a:bodyPr>
          <a:p>
            <a:pPr marL="457200" indent="-457200" eaLnBrk="1" hangingPunct="1"/>
            <a:r>
              <a:rPr lang="zh-CN" altLang="en-US" sz="4000" dirty="0">
                <a:latin typeface="Times New Roman" panose="02020603050405020304" pitchFamily="18" charset="0"/>
              </a:rPr>
              <a:t>（</a:t>
            </a:r>
            <a:r>
              <a:rPr lang="en-US" altLang="zh-CN" sz="4000" dirty="0">
                <a:latin typeface="Times New Roman" panose="02020603050405020304" pitchFamily="18" charset="0"/>
              </a:rPr>
              <a:t>2</a:t>
            </a:r>
            <a:r>
              <a:rPr lang="zh-CN" altLang="en-US" sz="4000" dirty="0">
                <a:latin typeface="Times New Roman" panose="02020603050405020304" pitchFamily="18" charset="0"/>
              </a:rPr>
              <a:t>）扁体两侧面相对于圆柱体轴线对称、平行</a:t>
            </a:r>
            <a:endParaRPr lang="zh-CN" altLang="en-US" sz="4000" dirty="0">
              <a:latin typeface="Times New Roman" panose="02020603050405020304" pitchFamily="18" charset="0"/>
            </a:endParaRPr>
          </a:p>
        </p:txBody>
      </p:sp>
      <p:sp>
        <p:nvSpPr>
          <p:cNvPr id="152592" name="Text Box 16"/>
          <p:cNvSpPr txBox="1"/>
          <p:nvPr/>
        </p:nvSpPr>
        <p:spPr>
          <a:xfrm>
            <a:off x="304800" y="4419600"/>
            <a:ext cx="8610600" cy="701675"/>
          </a:xfrm>
          <a:prstGeom prst="rect">
            <a:avLst/>
          </a:prstGeom>
          <a:noFill/>
          <a:ln w="9525">
            <a:noFill/>
          </a:ln>
        </p:spPr>
        <p:txBody>
          <a:bodyPr>
            <a:spAutoFit/>
          </a:bodyPr>
          <a:p>
            <a:pPr eaLnBrk="1" hangingPunct="1"/>
            <a:r>
              <a:rPr lang="zh-CN" altLang="en-US" sz="4000" dirty="0">
                <a:latin typeface="Arial" panose="020B0604020202020204" pitchFamily="34" charset="0"/>
              </a:rPr>
              <a:t>（</a:t>
            </a:r>
            <a:r>
              <a:rPr lang="en-US" altLang="zh-CN" sz="4000" dirty="0">
                <a:latin typeface="Arial" panose="020B0604020202020204" pitchFamily="34" charset="0"/>
              </a:rPr>
              <a:t>3</a:t>
            </a:r>
            <a:r>
              <a:rPr lang="zh-CN" altLang="en-US" sz="4000" dirty="0">
                <a:latin typeface="Arial" panose="020B0604020202020204" pitchFamily="34" charset="0"/>
              </a:rPr>
              <a:t>）扁体两侧面尺寸符合图纸要求</a:t>
            </a:r>
            <a:endParaRPr lang="zh-CN" altLang="en-US" sz="4000" dirty="0">
              <a:latin typeface="Arial" panose="020B0604020202020204" pitchFamily="34" charset="0"/>
            </a:endParaRPr>
          </a:p>
        </p:txBody>
      </p:sp>
      <p:sp>
        <p:nvSpPr>
          <p:cNvPr id="152593" name="Text Box 17"/>
          <p:cNvSpPr txBox="1"/>
          <p:nvPr/>
        </p:nvSpPr>
        <p:spPr>
          <a:xfrm>
            <a:off x="304800" y="1676400"/>
            <a:ext cx="5715000" cy="701675"/>
          </a:xfrm>
          <a:prstGeom prst="rect">
            <a:avLst/>
          </a:prstGeom>
          <a:noFill/>
          <a:ln w="9525">
            <a:noFill/>
          </a:ln>
        </p:spPr>
        <p:txBody>
          <a:bodyPr>
            <a:spAutoFit/>
          </a:bodyPr>
          <a:p>
            <a:r>
              <a:rPr lang="zh-CN" altLang="en-US" sz="4000" dirty="0">
                <a:latin typeface="Arial" panose="020B0604020202020204" pitchFamily="34" charset="0"/>
              </a:rPr>
              <a:t>（</a:t>
            </a:r>
            <a:r>
              <a:rPr lang="en-US" altLang="zh-CN" sz="4000" dirty="0">
                <a:latin typeface="Arial" panose="020B0604020202020204" pitchFamily="34" charset="0"/>
              </a:rPr>
              <a:t>1</a:t>
            </a:r>
            <a:r>
              <a:rPr lang="zh-CN" altLang="en-US" sz="4000" dirty="0">
                <a:latin typeface="Arial" panose="020B0604020202020204" pitchFamily="34" charset="0"/>
              </a:rPr>
              <a:t>）扁体两侧平行</a:t>
            </a:r>
            <a:endParaRPr lang="zh-CN" altLang="en-US" sz="4000" dirty="0">
              <a:latin typeface="Arial" panose="020B0604020202020204" pitchFamily="34" charset="0"/>
            </a:endParaRPr>
          </a:p>
        </p:txBody>
      </p:sp>
      <p:pic>
        <p:nvPicPr>
          <p:cNvPr id="4" name="内容占位符 3" descr="图片1"/>
          <p:cNvPicPr>
            <a:picLocks noChangeAspect="1"/>
          </p:cNvPicPr>
          <p:nvPr>
            <p:ph idx="1"/>
          </p:nvPr>
        </p:nvPicPr>
        <p:blipFill>
          <a:blip r:embed="rId10"/>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10606"/>
                                        </p:tgtEl>
                                        <p:attrNameLst>
                                          <p:attrName>style.visibility</p:attrName>
                                        </p:attrNameLst>
                                      </p:cBhvr>
                                      <p:to>
                                        <p:strVal val="visible"/>
                                      </p:to>
                                    </p:set>
                                    <p:animEffect transition="in" filter="plus(in)">
                                      <p:cBhvr>
                                        <p:cTn id="7" dur="2000"/>
                                        <p:tgtEl>
                                          <p:spTgt spid="110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0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3603" name="Picture 3" descr="后退">
            <a:hlinkClick r:id="" action="ppaction://hlinkshowjump?jump=first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3604"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53605"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53606"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53607"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53608"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153609"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3610"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53611"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53612" name="Text Box 12"/>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立孔找正法</a:t>
            </a:r>
            <a:endParaRPr lang="zh-CN" altLang="en-US" sz="4000" dirty="0">
              <a:solidFill>
                <a:schemeClr val="bg1"/>
              </a:solidFill>
              <a:latin typeface="Arial" panose="020B0604020202020204" pitchFamily="34" charset="0"/>
              <a:ea typeface="隶书" pitchFamily="49" charset="-122"/>
            </a:endParaRPr>
          </a:p>
        </p:txBody>
      </p:sp>
      <p:sp>
        <p:nvSpPr>
          <p:cNvPr id="111629" name="Rectangle 13"/>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11630" name="Rectangle 14"/>
          <p:cNvSpPr/>
          <p:nvPr/>
        </p:nvSpPr>
        <p:spPr>
          <a:xfrm>
            <a:off x="1371600" y="3581400"/>
            <a:ext cx="5518150" cy="2227263"/>
          </a:xfrm>
          <a:prstGeom prst="rect">
            <a:avLst/>
          </a:prstGeom>
          <a:noFill/>
          <a:ln w="9525">
            <a:noFill/>
          </a:ln>
        </p:spPr>
        <p:txBody>
          <a:bodyPr>
            <a:spAutoFit/>
          </a:bodyPr>
          <a:p>
            <a:pPr marL="457200" indent="-457200" eaLnBrk="1" hangingPunct="1"/>
            <a:r>
              <a:rPr lang="zh-CN" altLang="en-US" sz="2800" dirty="0">
                <a:latin typeface="Times New Roman" panose="02020603050405020304" pitchFamily="18" charset="0"/>
              </a:rPr>
              <a:t>     利用四爪长盘的同心圆环初步定出长爪位置，按工件尺寸使两长爪对称，另两爪相差一个距离。用后顶尖粗找使横孔的中心，和顶尖同轴。</a:t>
            </a:r>
            <a:endParaRPr lang="zh-CN" altLang="en-US" sz="2800" dirty="0">
              <a:latin typeface="Times New Roman" panose="02020603050405020304" pitchFamily="18" charset="0"/>
            </a:endParaRPr>
          </a:p>
        </p:txBody>
      </p:sp>
      <p:sp>
        <p:nvSpPr>
          <p:cNvPr id="153615"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53617" name="Text Box 17"/>
          <p:cNvSpPr txBox="1"/>
          <p:nvPr/>
        </p:nvSpPr>
        <p:spPr>
          <a:xfrm>
            <a:off x="533400" y="1066800"/>
            <a:ext cx="3505200" cy="579438"/>
          </a:xfrm>
          <a:prstGeom prst="rect">
            <a:avLst/>
          </a:prstGeom>
          <a:noFill/>
          <a:ln w="9525">
            <a:noFill/>
          </a:ln>
        </p:spPr>
        <p:txBody>
          <a:bodyPr>
            <a:spAutoFit/>
          </a:bodyPr>
          <a:p>
            <a:pPr eaLnBrk="1" hangingPunct="1"/>
            <a:r>
              <a:rPr lang="zh-CN" altLang="en-US" sz="3200" b="1" dirty="0">
                <a:latin typeface="Arial" panose="020B0604020202020204" pitchFamily="34" charset="0"/>
              </a:rPr>
              <a:t>（</a:t>
            </a:r>
            <a:r>
              <a:rPr lang="en-US" altLang="zh-CN" sz="3200" b="1" dirty="0">
                <a:latin typeface="Arial" panose="020B0604020202020204" pitchFamily="34" charset="0"/>
              </a:rPr>
              <a:t>1</a:t>
            </a:r>
            <a:r>
              <a:rPr lang="zh-CN" altLang="en-US" sz="3200" b="1" dirty="0">
                <a:latin typeface="Arial" panose="020B0604020202020204" pitchFamily="34" charset="0"/>
              </a:rPr>
              <a:t>）划线</a:t>
            </a:r>
            <a:endParaRPr lang="zh-CN" altLang="en-US" sz="3200" dirty="0">
              <a:latin typeface="Arial" panose="020B0604020202020204" pitchFamily="34" charset="0"/>
            </a:endParaRPr>
          </a:p>
        </p:txBody>
      </p:sp>
      <p:sp>
        <p:nvSpPr>
          <p:cNvPr id="153618" name="Text Box 18"/>
          <p:cNvSpPr txBox="1"/>
          <p:nvPr/>
        </p:nvSpPr>
        <p:spPr>
          <a:xfrm>
            <a:off x="1828800" y="1752600"/>
            <a:ext cx="4648200" cy="946150"/>
          </a:xfrm>
          <a:prstGeom prst="rect">
            <a:avLst/>
          </a:prstGeom>
          <a:noFill/>
          <a:ln w="9525">
            <a:noFill/>
          </a:ln>
        </p:spPr>
        <p:txBody>
          <a:bodyPr>
            <a:spAutoFit/>
          </a:bodyPr>
          <a:p>
            <a:pPr eaLnBrk="1" hangingPunct="1"/>
            <a:r>
              <a:rPr lang="zh-CN" altLang="en-US" sz="2800" dirty="0">
                <a:latin typeface="Arial" panose="020B0604020202020204" pitchFamily="34" charset="0"/>
              </a:rPr>
              <a:t>按图纸要求，用高度尺画出横孔的轴线位置</a:t>
            </a:r>
            <a:endParaRPr lang="zh-CN" altLang="en-US" sz="2800" dirty="0">
              <a:latin typeface="Arial" panose="020B0604020202020204" pitchFamily="34" charset="0"/>
            </a:endParaRPr>
          </a:p>
        </p:txBody>
      </p:sp>
      <p:sp>
        <p:nvSpPr>
          <p:cNvPr id="153619" name="Text Box 19"/>
          <p:cNvSpPr txBox="1"/>
          <p:nvPr/>
        </p:nvSpPr>
        <p:spPr>
          <a:xfrm>
            <a:off x="533400" y="2895600"/>
            <a:ext cx="2286000" cy="579438"/>
          </a:xfrm>
          <a:prstGeom prst="rect">
            <a:avLst/>
          </a:prstGeom>
          <a:noFill/>
          <a:ln w="9525">
            <a:noFill/>
          </a:ln>
        </p:spPr>
        <p:txBody>
          <a:bodyPr>
            <a:spAutoFit/>
          </a:bodyPr>
          <a:p>
            <a:pPr eaLnBrk="1" hangingPunct="1"/>
            <a:r>
              <a:rPr lang="zh-CN" altLang="en-US" sz="3200" b="1" dirty="0">
                <a:latin typeface="Arial" panose="020B0604020202020204" pitchFamily="34" charset="0"/>
              </a:rPr>
              <a:t>（</a:t>
            </a:r>
            <a:r>
              <a:rPr lang="en-US" altLang="zh-CN" sz="3200" b="1" dirty="0">
                <a:latin typeface="Arial" panose="020B0604020202020204" pitchFamily="34" charset="0"/>
              </a:rPr>
              <a:t>2</a:t>
            </a:r>
            <a:r>
              <a:rPr lang="zh-CN" altLang="en-US" sz="3200" b="1" dirty="0">
                <a:latin typeface="Arial" panose="020B0604020202020204" pitchFamily="34" charset="0"/>
              </a:rPr>
              <a:t>）粗找</a:t>
            </a:r>
            <a:endParaRPr lang="zh-CN" altLang="en-US" sz="3200" b="1" dirty="0">
              <a:latin typeface="Arial" panose="020B0604020202020204" pitchFamily="34" charset="0"/>
            </a:endParaRPr>
          </a:p>
        </p:txBody>
      </p:sp>
      <p:pic>
        <p:nvPicPr>
          <p:cNvPr id="4" name="内容占位符 3" descr="图片1"/>
          <p:cNvPicPr>
            <a:picLocks noChangeAspect="1"/>
          </p:cNvPicPr>
          <p:nvPr>
            <p:ph idx="1"/>
          </p:nvPr>
        </p:nvPicPr>
        <p:blipFill>
          <a:blip r:embed="rId10"/>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1630"/>
                                        </p:tgtEl>
                                        <p:attrNameLst>
                                          <p:attrName>style.visibility</p:attrName>
                                        </p:attrNameLst>
                                      </p:cBhvr>
                                      <p:to>
                                        <p:strVal val="visible"/>
                                      </p:to>
                                    </p:set>
                                    <p:animEffect transition="in" filter="blinds(horizontal)">
                                      <p:cBhvr>
                                        <p:cTn id="7" dur="500"/>
                                        <p:tgtEl>
                                          <p:spTgt spid="111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7"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6868"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6869"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36870"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36871"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36872"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36873"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36874"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6875"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6876"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6877" name="Text Box 12"/>
          <p:cNvSpPr txBox="1"/>
          <p:nvPr/>
        </p:nvSpPr>
        <p:spPr>
          <a:xfrm>
            <a:off x="0" y="0"/>
            <a:ext cx="2743200" cy="701675"/>
          </a:xfrm>
          <a:prstGeom prst="rect">
            <a:avLst/>
          </a:prstGeom>
          <a:noFill/>
          <a:ln w="9525">
            <a:noFill/>
          </a:ln>
        </p:spPr>
        <p:txBody>
          <a:bodyPr>
            <a:spAutoFit/>
          </a:bodyPr>
          <a:p>
            <a:pPr eaLnBrk="1" hangingPunct="1"/>
            <a:r>
              <a:rPr lang="zh-CN" altLang="en-US" sz="4000" dirty="0">
                <a:solidFill>
                  <a:schemeClr val="bg1"/>
                </a:solidFill>
                <a:latin typeface="Arial" panose="020B0604020202020204" pitchFamily="34" charset="0"/>
                <a:ea typeface="隶书" pitchFamily="49" charset="-122"/>
              </a:rPr>
              <a:t>立孔找正法</a:t>
            </a:r>
            <a:endParaRPr lang="zh-CN" altLang="en-US" sz="4000" dirty="0">
              <a:solidFill>
                <a:schemeClr val="bg1"/>
              </a:solidFill>
              <a:latin typeface="Arial" panose="020B0604020202020204" pitchFamily="34" charset="0"/>
              <a:ea typeface="隶书" pitchFamily="49" charset="-122"/>
            </a:endParaRPr>
          </a:p>
        </p:txBody>
      </p:sp>
      <p:sp>
        <p:nvSpPr>
          <p:cNvPr id="112653" name="Rectangle 13"/>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36879" name="Rectangle 14"/>
          <p:cNvSpPr/>
          <p:nvPr/>
        </p:nvSpPr>
        <p:spPr>
          <a:xfrm>
            <a:off x="0" y="4038600"/>
            <a:ext cx="8763000" cy="1552575"/>
          </a:xfrm>
          <a:prstGeom prst="rect">
            <a:avLst/>
          </a:prstGeom>
          <a:noFill/>
          <a:ln w="9525">
            <a:noFill/>
          </a:ln>
        </p:spPr>
        <p:txBody>
          <a:bodyPr>
            <a:spAutoFit/>
          </a:bodyPr>
          <a:p>
            <a:pPr marL="457200" indent="-457200" eaLnBrk="1" hangingPunct="1"/>
            <a:r>
              <a:rPr lang="en-US" altLang="zh-CN" sz="2400" dirty="0">
                <a:latin typeface="Times New Roman" panose="02020603050405020304" pitchFamily="18" charset="0"/>
              </a:rPr>
              <a:t>2</a:t>
            </a:r>
            <a:r>
              <a:rPr lang="zh-CN" altLang="en-US" sz="2400" dirty="0">
                <a:latin typeface="Times New Roman" panose="02020603050405020304" pitchFamily="18" charset="0"/>
              </a:rPr>
              <a:t>）转动工件</a:t>
            </a:r>
            <a:endParaRPr lang="zh-CN" altLang="en-US" sz="2400" dirty="0">
              <a:latin typeface="Times New Roman" panose="02020603050405020304" pitchFamily="18" charset="0"/>
            </a:endParaRPr>
          </a:p>
          <a:p>
            <a:pPr marL="457200" indent="-457200" eaLnBrk="1" hangingPunct="1"/>
            <a:r>
              <a:rPr lang="zh-CN" altLang="en-US" sz="2400" dirty="0">
                <a:latin typeface="Times New Roman" panose="02020603050405020304" pitchFamily="18" charset="0"/>
              </a:rPr>
              <a:t>      用百分表找正圆柱侧面对应的点</a:t>
            </a:r>
            <a:r>
              <a:rPr lang="en-US" altLang="zh-CN" sz="2400" dirty="0">
                <a:latin typeface="Times New Roman" panose="02020603050405020304" pitchFamily="18" charset="0"/>
              </a:rPr>
              <a:t>3</a:t>
            </a:r>
            <a:r>
              <a:rPr lang="zh-CN" altLang="en-US" sz="2400" dirty="0">
                <a:latin typeface="Times New Roman" panose="02020603050405020304" pitchFamily="18" charset="0"/>
              </a:rPr>
              <a:t>和点</a:t>
            </a:r>
            <a:r>
              <a:rPr lang="en-US" altLang="zh-CN" sz="2400" dirty="0">
                <a:latin typeface="Times New Roman" panose="02020603050405020304" pitchFamily="18" charset="0"/>
              </a:rPr>
              <a:t>4</a:t>
            </a:r>
            <a:r>
              <a:rPr lang="zh-CN" altLang="en-US" sz="2400" dirty="0">
                <a:latin typeface="Times New Roman" panose="02020603050405020304" pitchFamily="18" charset="0"/>
              </a:rPr>
              <a:t>，使他们的数值相同，</a:t>
            </a:r>
            <a:endParaRPr lang="zh-CN" altLang="en-US" sz="2400" dirty="0">
              <a:latin typeface="Times New Roman" panose="02020603050405020304" pitchFamily="18" charset="0"/>
            </a:endParaRPr>
          </a:p>
          <a:p>
            <a:pPr marL="457200" indent="-457200" eaLnBrk="1" hangingPunct="1"/>
            <a:r>
              <a:rPr lang="zh-CN" altLang="en-US" sz="2400" dirty="0">
                <a:latin typeface="Times New Roman" panose="02020603050405020304" pitchFamily="18" charset="0"/>
              </a:rPr>
              <a:t>这时横孔相对于机床旋转轴线对称。</a:t>
            </a:r>
            <a:endParaRPr lang="zh-CN" altLang="en-US" sz="2400" dirty="0">
              <a:latin typeface="Times New Roman" panose="02020603050405020304" pitchFamily="18" charset="0"/>
            </a:endParaRPr>
          </a:p>
        </p:txBody>
      </p:sp>
      <p:pic>
        <p:nvPicPr>
          <p:cNvPr id="36880" name="Picture 15" descr="Npu"/>
          <p:cNvPicPr>
            <a:picLocks noChangeAspect="1"/>
          </p:cNvPicPr>
          <p:nvPr/>
        </p:nvPicPr>
        <p:blipFill>
          <a:blip r:embed="rId9"/>
          <a:stretch>
            <a:fillRect/>
          </a:stretch>
        </p:blipFill>
        <p:spPr>
          <a:xfrm>
            <a:off x="7848600" y="5181600"/>
            <a:ext cx="1295400" cy="1131888"/>
          </a:xfrm>
          <a:prstGeom prst="rect">
            <a:avLst/>
          </a:prstGeom>
          <a:noFill/>
          <a:ln w="9525">
            <a:noFill/>
          </a:ln>
        </p:spPr>
      </p:pic>
      <p:sp>
        <p:nvSpPr>
          <p:cNvPr id="36881"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6866" name="Object 17"/>
          <p:cNvGraphicFramePr/>
          <p:nvPr/>
        </p:nvGraphicFramePr>
        <p:xfrm>
          <a:off x="3124200" y="533400"/>
          <a:ext cx="5427663" cy="2506663"/>
        </p:xfrm>
        <a:graphic>
          <a:graphicData uri="http://schemas.openxmlformats.org/presentationml/2006/ole">
            <mc:AlternateContent xmlns:mc="http://schemas.openxmlformats.org/markup-compatibility/2006">
              <mc:Choice xmlns:v="urn:schemas-microsoft-com:vml" Requires="v">
                <p:oleObj spid="_x0000_s3167" name="" r:id="rId10" imgW="11496675" imgH="5105400" progId="AutoCAD.Drawing.16">
                  <p:embed/>
                </p:oleObj>
              </mc:Choice>
              <mc:Fallback>
                <p:oleObj name="" r:id="rId10" imgW="11496675" imgH="5105400" progId="AutoCAD.Drawing.16">
                  <p:embed/>
                  <p:pic>
                    <p:nvPicPr>
                      <p:cNvPr id="0" name="图片 3166"/>
                      <p:cNvPicPr/>
                      <p:nvPr/>
                    </p:nvPicPr>
                    <p:blipFill>
                      <a:blip r:embed="rId11"/>
                      <a:stretch>
                        <a:fillRect/>
                      </a:stretch>
                    </p:blipFill>
                    <p:spPr>
                      <a:xfrm>
                        <a:off x="3124200" y="533400"/>
                        <a:ext cx="5427663" cy="2506663"/>
                      </a:xfrm>
                      <a:prstGeom prst="rect">
                        <a:avLst/>
                      </a:prstGeom>
                      <a:noFill/>
                      <a:ln w="38100">
                        <a:noFill/>
                        <a:miter/>
                      </a:ln>
                    </p:spPr>
                  </p:pic>
                </p:oleObj>
              </mc:Fallback>
            </mc:AlternateContent>
          </a:graphicData>
        </a:graphic>
      </p:graphicFrame>
      <p:sp>
        <p:nvSpPr>
          <p:cNvPr id="36882" name="Text Box 18"/>
          <p:cNvSpPr txBox="1"/>
          <p:nvPr/>
        </p:nvSpPr>
        <p:spPr>
          <a:xfrm>
            <a:off x="-228600" y="1219200"/>
            <a:ext cx="3352800" cy="701675"/>
          </a:xfrm>
          <a:prstGeom prst="rect">
            <a:avLst/>
          </a:prstGeom>
          <a:noFill/>
          <a:ln w="9525">
            <a:noFill/>
          </a:ln>
        </p:spPr>
        <p:txBody>
          <a:bodyPr>
            <a:spAutoFit/>
          </a:bodyPr>
          <a:p>
            <a:pPr eaLnBrk="1" hangingPunct="1"/>
            <a:r>
              <a:rPr lang="zh-CN" altLang="en-US" sz="4000" b="1" dirty="0">
                <a:latin typeface="Times New Roman" panose="02020603050405020304" pitchFamily="18" charset="0"/>
              </a:rPr>
              <a:t>（</a:t>
            </a:r>
            <a:r>
              <a:rPr lang="en-US" altLang="zh-CN" sz="4000" b="1" dirty="0">
                <a:latin typeface="Times New Roman" panose="02020603050405020304" pitchFamily="18" charset="0"/>
              </a:rPr>
              <a:t>3</a:t>
            </a:r>
            <a:r>
              <a:rPr lang="zh-CN" altLang="en-US" sz="4000" b="1" dirty="0">
                <a:latin typeface="Times New Roman" panose="02020603050405020304" pitchFamily="18" charset="0"/>
              </a:rPr>
              <a:t>）精找</a:t>
            </a:r>
            <a:endParaRPr lang="zh-CN" altLang="en-US" sz="4000" b="1" dirty="0">
              <a:latin typeface="Times New Roman" panose="02020603050405020304" pitchFamily="18" charset="0"/>
            </a:endParaRPr>
          </a:p>
        </p:txBody>
      </p:sp>
      <p:sp>
        <p:nvSpPr>
          <p:cNvPr id="36883" name="Text Box 19"/>
          <p:cNvSpPr txBox="1"/>
          <p:nvPr/>
        </p:nvSpPr>
        <p:spPr>
          <a:xfrm>
            <a:off x="0" y="2438400"/>
            <a:ext cx="9144000" cy="1552575"/>
          </a:xfrm>
          <a:prstGeom prst="rect">
            <a:avLst/>
          </a:prstGeom>
          <a:noFill/>
          <a:ln w="9525">
            <a:noFill/>
          </a:ln>
        </p:spPr>
        <p:txBody>
          <a:bodyPr>
            <a:spAutoFit/>
          </a:bodyPr>
          <a:p>
            <a:pPr eaLnBrk="1" hangingPunct="1"/>
            <a:r>
              <a:rPr lang="en-US" altLang="zh-CN" sz="2400" dirty="0">
                <a:latin typeface="Times New Roman" panose="02020603050405020304" pitchFamily="18" charset="0"/>
              </a:rPr>
              <a:t> 1</a:t>
            </a:r>
            <a:r>
              <a:rPr lang="zh-CN" altLang="en-US" sz="2400" dirty="0">
                <a:latin typeface="Times New Roman" panose="02020603050405020304" pitchFamily="18" charset="0"/>
              </a:rPr>
              <a:t>）用百分表找正</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圆柱最外端竖直母线点</a:t>
            </a:r>
            <a:r>
              <a:rPr lang="en-US" altLang="zh-CN" sz="2400" dirty="0">
                <a:latin typeface="Times New Roman" panose="02020603050405020304" pitchFamily="18" charset="0"/>
              </a:rPr>
              <a:t>1</a:t>
            </a:r>
            <a:r>
              <a:rPr lang="zh-CN" altLang="en-US" sz="2400" dirty="0">
                <a:latin typeface="Times New Roman" panose="02020603050405020304" pitchFamily="18" charset="0"/>
              </a:rPr>
              <a:t>和点</a:t>
            </a:r>
            <a:r>
              <a:rPr lang="en-US" altLang="zh-CN" sz="2400" dirty="0">
                <a:latin typeface="Times New Roman" panose="02020603050405020304" pitchFamily="18" charset="0"/>
              </a:rPr>
              <a:t>2 </a:t>
            </a:r>
            <a:r>
              <a:rPr lang="zh-CN" altLang="en-US" sz="2400" dirty="0">
                <a:latin typeface="Times New Roman" panose="02020603050405020304" pitchFamily="18" charset="0"/>
              </a:rPr>
              <a:t>转动工件使点</a:t>
            </a:r>
            <a:r>
              <a:rPr lang="en-US" altLang="zh-CN" sz="2400" dirty="0">
                <a:latin typeface="Times New Roman" panose="02020603050405020304" pitchFamily="18" charset="0"/>
              </a:rPr>
              <a:t>1</a:t>
            </a:r>
            <a:r>
              <a:rPr lang="zh-CN" altLang="en-US" sz="2400" dirty="0">
                <a:latin typeface="Times New Roman" panose="02020603050405020304" pitchFamily="18" charset="0"/>
              </a:rPr>
              <a:t>和点</a:t>
            </a:r>
            <a:r>
              <a:rPr lang="en-US" altLang="zh-CN" sz="2400" dirty="0">
                <a:latin typeface="Times New Roman" panose="02020603050405020304" pitchFamily="18" charset="0"/>
              </a:rPr>
              <a:t>2</a:t>
            </a:r>
            <a:r>
              <a:rPr lang="zh-CN" altLang="en-US" sz="2400" dirty="0">
                <a:latin typeface="Times New Roman" panose="02020603050405020304" pitchFamily="18" charset="0"/>
              </a:rPr>
              <a:t>的数值相同，  </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这时圆柱的中心线与机床的旋转轴线垂直</a:t>
            </a:r>
            <a:endParaRPr lang="zh-CN" altLang="en-US" sz="2400" dirty="0">
              <a:latin typeface="Times New Roman" panose="02020603050405020304" pitchFamily="18" charset="0"/>
            </a:endParaRPr>
          </a:p>
        </p:txBody>
      </p:sp>
      <p:sp>
        <p:nvSpPr>
          <p:cNvPr id="36884" name="Text Box 20"/>
          <p:cNvSpPr txBox="1"/>
          <p:nvPr/>
        </p:nvSpPr>
        <p:spPr>
          <a:xfrm>
            <a:off x="6248400" y="3505200"/>
            <a:ext cx="2438400" cy="519113"/>
          </a:xfrm>
          <a:prstGeom prst="rect">
            <a:avLst/>
          </a:prstGeom>
          <a:noFill/>
          <a:ln w="9525">
            <a:noFill/>
          </a:ln>
        </p:spPr>
        <p:txBody>
          <a:bodyPr>
            <a:spAutoFit/>
          </a:bodyPr>
          <a:p>
            <a:pPr eaLnBrk="1" hangingPunct="1"/>
            <a:r>
              <a:rPr lang="zh-CN" altLang="en-US" sz="2800" b="1" dirty="0">
                <a:latin typeface="Arial" panose="020B0604020202020204" pitchFamily="34" charset="0"/>
              </a:rPr>
              <a:t>（最高点）</a:t>
            </a:r>
            <a:endParaRPr lang="zh-CN" altLang="en-US" sz="2400" dirty="0">
              <a:latin typeface="Arial" panose="020B0604020202020204" pitchFamily="34" charset="0"/>
            </a:endParaRPr>
          </a:p>
        </p:txBody>
      </p:sp>
      <p:sp>
        <p:nvSpPr>
          <p:cNvPr id="36885" name="Text Box 21"/>
          <p:cNvSpPr txBox="1"/>
          <p:nvPr/>
        </p:nvSpPr>
        <p:spPr>
          <a:xfrm>
            <a:off x="4724400" y="5105400"/>
            <a:ext cx="1970088" cy="519113"/>
          </a:xfrm>
          <a:prstGeom prst="rect">
            <a:avLst/>
          </a:prstGeom>
          <a:noFill/>
          <a:ln w="9525">
            <a:noFill/>
          </a:ln>
        </p:spPr>
        <p:txBody>
          <a:bodyPr wrap="none">
            <a:spAutoFit/>
          </a:bodyPr>
          <a:p>
            <a:r>
              <a:rPr lang="zh-CN" altLang="en-US" sz="2800" b="1" dirty="0">
                <a:latin typeface="Arial" panose="020B0604020202020204" pitchFamily="34" charset="0"/>
              </a:rPr>
              <a:t>（最低点）</a:t>
            </a:r>
            <a:endParaRPr lang="zh-CN" altLang="en-US" sz="2800" b="1" dirty="0">
              <a:latin typeface="Arial" panose="020B0604020202020204" pitchFamily="34" charset="0"/>
            </a:endParaRPr>
          </a:p>
        </p:txBody>
      </p:sp>
      <p:pic>
        <p:nvPicPr>
          <p:cNvPr id="4" name="内容占位符 3" descr="图片1"/>
          <p:cNvPicPr>
            <a:picLocks noChangeAspect="1"/>
          </p:cNvPicPr>
          <p:nvPr>
            <p:ph idx="1"/>
          </p:nvPr>
        </p:nvPicPr>
        <p:blipFill>
          <a:blip r:embed="rId12"/>
          <a:stretch>
            <a:fillRect/>
          </a:stretch>
        </p:blipFill>
        <p:spPr>
          <a:xfrm>
            <a:off x="8229600" y="-52705"/>
            <a:ext cx="914400" cy="754380"/>
          </a:xfrm>
          <a:prstGeom prst="rect">
            <a:avLst/>
          </a:prstGeom>
        </p:spPr>
      </p:pic>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4626"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4627"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4628"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54629"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54630"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54631"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54632"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54633"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4634"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54635"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54636" name="Text Box 12"/>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立孔找正法</a:t>
            </a:r>
            <a:endParaRPr lang="zh-CN" altLang="en-US" sz="4000" dirty="0">
              <a:solidFill>
                <a:schemeClr val="bg1"/>
              </a:solidFill>
              <a:latin typeface="Arial" panose="020B0604020202020204" pitchFamily="34" charset="0"/>
              <a:ea typeface="隶书" pitchFamily="49" charset="-122"/>
            </a:endParaRPr>
          </a:p>
        </p:txBody>
      </p:sp>
      <p:sp>
        <p:nvSpPr>
          <p:cNvPr id="113677" name="Text Box 13"/>
          <p:cNvSpPr txBox="1"/>
          <p:nvPr/>
        </p:nvSpPr>
        <p:spPr>
          <a:xfrm>
            <a:off x="304800" y="1371600"/>
            <a:ext cx="8610600" cy="2041525"/>
          </a:xfrm>
          <a:prstGeom prst="rect">
            <a:avLst/>
          </a:prstGeom>
          <a:noFill/>
          <a:ln w="9525">
            <a:noFill/>
          </a:ln>
        </p:spPr>
        <p:txBody>
          <a:bodyPr>
            <a:spAutoFit/>
          </a:bodyPr>
          <a:p>
            <a:pPr marL="457200" indent="-457200" eaLnBrk="1" hangingPunct="1"/>
            <a:r>
              <a:rPr lang="en-US" altLang="zh-CN" sz="3200" dirty="0">
                <a:latin typeface="Times New Roman" panose="02020603050405020304" pitchFamily="18" charset="0"/>
              </a:rPr>
              <a:t>3</a:t>
            </a:r>
            <a:r>
              <a:rPr lang="zh-CN" altLang="en-US" sz="3200" dirty="0">
                <a:latin typeface="Times New Roman" panose="02020603050405020304" pitchFamily="18" charset="0"/>
              </a:rPr>
              <a:t>） 动工件用百分表找正圆柱两端面的最低点点</a:t>
            </a:r>
            <a:r>
              <a:rPr lang="en-US" altLang="zh-CN" sz="3200" dirty="0">
                <a:latin typeface="Times New Roman" panose="02020603050405020304" pitchFamily="18" charset="0"/>
              </a:rPr>
              <a:t>5</a:t>
            </a:r>
            <a:r>
              <a:rPr lang="zh-CN" altLang="en-US" sz="3200" dirty="0">
                <a:latin typeface="Times New Roman" panose="02020603050405020304" pitchFamily="18" charset="0"/>
              </a:rPr>
              <a:t>和点</a:t>
            </a:r>
            <a:r>
              <a:rPr lang="en-US" altLang="zh-CN" sz="3200" dirty="0">
                <a:latin typeface="Times New Roman" panose="02020603050405020304" pitchFamily="18" charset="0"/>
              </a:rPr>
              <a:t>6</a:t>
            </a:r>
            <a:r>
              <a:rPr lang="zh-CN" altLang="en-US" sz="3200" dirty="0">
                <a:latin typeface="Times New Roman" panose="02020603050405020304" pitchFamily="18" charset="0"/>
              </a:rPr>
              <a:t>，使横孔的位置度符合图纸要求，如果两端面相对于主轴轴线的距离相差较大可借助中拖板刻度。</a:t>
            </a:r>
            <a:r>
              <a:rPr lang="zh-CN" altLang="en-US" sz="3200" b="1" dirty="0">
                <a:latin typeface="Times New Roman" panose="02020603050405020304" pitchFamily="18" charset="0"/>
              </a:rPr>
              <a:t>（最低点）</a:t>
            </a:r>
            <a:endParaRPr lang="zh-CN" altLang="en-US" sz="3200" dirty="0">
              <a:latin typeface="Times New Roman" panose="02020603050405020304" pitchFamily="18" charset="0"/>
            </a:endParaRPr>
          </a:p>
        </p:txBody>
      </p:sp>
      <p:sp>
        <p:nvSpPr>
          <p:cNvPr id="154638" name="Text Box 14"/>
          <p:cNvSpPr txBox="1"/>
          <p:nvPr/>
        </p:nvSpPr>
        <p:spPr>
          <a:xfrm>
            <a:off x="381000" y="3733800"/>
            <a:ext cx="7543800" cy="1554163"/>
          </a:xfrm>
          <a:prstGeom prst="rect">
            <a:avLst/>
          </a:prstGeom>
          <a:noFill/>
          <a:ln w="9525">
            <a:noFill/>
          </a:ln>
        </p:spPr>
        <p:txBody>
          <a:bodyPr>
            <a:spAutoFit/>
          </a:bodyPr>
          <a:p>
            <a:pPr eaLnBrk="1" hangingPunct="1"/>
            <a:r>
              <a:rPr lang="en-US" altLang="zh-CN" sz="3200" dirty="0">
                <a:latin typeface="Times New Roman" panose="02020603050405020304" pitchFamily="18" charset="0"/>
              </a:rPr>
              <a:t>4</a:t>
            </a:r>
            <a:r>
              <a:rPr lang="zh-CN" altLang="en-US" sz="3200" dirty="0">
                <a:latin typeface="Times New Roman" panose="02020603050405020304" pitchFamily="18" charset="0"/>
              </a:rPr>
              <a:t>）反复找正</a:t>
            </a:r>
            <a:endParaRPr lang="zh-CN" altLang="en-US" sz="3200" dirty="0">
              <a:latin typeface="Times New Roman" panose="02020603050405020304" pitchFamily="18" charset="0"/>
            </a:endParaRPr>
          </a:p>
          <a:p>
            <a:pPr eaLnBrk="1" hangingPunct="1"/>
            <a:r>
              <a:rPr lang="zh-CN" altLang="en-US" sz="3200" dirty="0">
                <a:latin typeface="Times New Roman" panose="02020603050405020304" pitchFamily="18" charset="0"/>
              </a:rPr>
              <a:t>只有</a:t>
            </a:r>
            <a:r>
              <a:rPr lang="en-US" altLang="zh-CN" sz="3200" dirty="0">
                <a:latin typeface="Times New Roman" panose="02020603050405020304" pitchFamily="18" charset="0"/>
              </a:rPr>
              <a:t>1</a:t>
            </a:r>
            <a:r>
              <a:rPr lang="zh-CN" altLang="en-US" sz="3200" dirty="0">
                <a:latin typeface="Times New Roman" panose="02020603050405020304" pitchFamily="18" charset="0"/>
              </a:rPr>
              <a:t>）、</a:t>
            </a:r>
            <a:r>
              <a:rPr lang="en-US" altLang="zh-CN" sz="3200" dirty="0">
                <a:latin typeface="Times New Roman" panose="02020603050405020304" pitchFamily="18" charset="0"/>
              </a:rPr>
              <a:t>2</a:t>
            </a:r>
            <a:r>
              <a:rPr lang="zh-CN" altLang="en-US" sz="3200" dirty="0">
                <a:latin typeface="Times New Roman" panose="02020603050405020304" pitchFamily="18" charset="0"/>
              </a:rPr>
              <a:t>）、</a:t>
            </a:r>
            <a:r>
              <a:rPr lang="en-US" altLang="zh-CN" sz="3200" dirty="0">
                <a:latin typeface="Times New Roman" panose="02020603050405020304" pitchFamily="18" charset="0"/>
              </a:rPr>
              <a:t>3</a:t>
            </a:r>
            <a:r>
              <a:rPr lang="zh-CN" altLang="en-US" sz="3200" dirty="0">
                <a:latin typeface="Times New Roman" panose="02020603050405020304" pitchFamily="18" charset="0"/>
              </a:rPr>
              <a:t>）、条都符合要求横孔的位置确定。</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3677">
                                            <p:txEl>
                                              <p:charRg st="0" end="75"/>
                                            </p:txEl>
                                          </p:spTgt>
                                        </p:tgtEl>
                                        <p:attrNameLst>
                                          <p:attrName>style.visibility</p:attrName>
                                        </p:attrNameLst>
                                      </p:cBhvr>
                                      <p:to>
                                        <p:strVal val="visible"/>
                                      </p:to>
                                    </p:set>
                                    <p:animEffect transition="in" filter="randombar(horizontal)">
                                      <p:cBhvr>
                                        <p:cTn id="7" dur="500"/>
                                        <p:tgtEl>
                                          <p:spTgt spid="113677">
                                            <p:txEl>
                                              <p:charRg st="0" end="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5650"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5651"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5652"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55653"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55654"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55655"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55656"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55657"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5658"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55659" name="Text Box 11"/>
          <p:cNvSpPr txBox="1"/>
          <p:nvPr/>
        </p:nvSpPr>
        <p:spPr>
          <a:xfrm>
            <a:off x="0" y="0"/>
            <a:ext cx="2724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扁体找正法</a:t>
            </a:r>
            <a:endParaRPr lang="zh-CN" altLang="en-US" sz="4000" dirty="0">
              <a:solidFill>
                <a:schemeClr val="bg1"/>
              </a:solidFill>
              <a:latin typeface="Arial" panose="020B0604020202020204" pitchFamily="34" charset="0"/>
              <a:ea typeface="隶书" pitchFamily="49" charset="-122"/>
            </a:endParaRPr>
          </a:p>
        </p:txBody>
      </p:sp>
      <p:sp>
        <p:nvSpPr>
          <p:cNvPr id="114700" name="Rectangle 12"/>
          <p:cNvSpPr>
            <a:spLocks noChangeArrowheads="1"/>
          </p:cNvSpPr>
          <p:nvPr/>
        </p:nvSpPr>
        <p:spPr bwMode="auto">
          <a:xfrm>
            <a:off x="533400" y="1295400"/>
            <a:ext cx="7696200" cy="1600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1</a:t>
            </a:r>
            <a:r>
              <a:rPr kumimoji="0" lang="zh-CN" altLang="en-US"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）对于单扁且带有横孔的工件和找正横孔方法相同如果没有横孔只找正点</a:t>
            </a:r>
            <a:r>
              <a:rPr kumimoji="0" lang="en-US" altLang="zh-CN"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1</a:t>
            </a:r>
            <a:r>
              <a:rPr kumimoji="0" lang="zh-CN" altLang="en-US"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和点</a:t>
            </a:r>
            <a:r>
              <a:rPr kumimoji="0" lang="en-US" altLang="zh-CN"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2</a:t>
            </a:r>
            <a:r>
              <a:rPr kumimoji="0" lang="zh-CN" altLang="en-US"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即可</a:t>
            </a:r>
            <a:endParaRPr kumimoji="0" lang="en-US" altLang="zh-CN" sz="3200" b="0"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155661" name="Rectangle 1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114702" name="Text Box 14"/>
          <p:cNvSpPr txBox="1">
            <a:spLocks noChangeArrowheads="1"/>
          </p:cNvSpPr>
          <p:nvPr/>
        </p:nvSpPr>
        <p:spPr bwMode="auto">
          <a:xfrm>
            <a:off x="609600" y="3276600"/>
            <a:ext cx="8382000" cy="1554163"/>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en-US" altLang="zh-CN" sz="3200"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 </a:t>
            </a:r>
            <a:r>
              <a:rPr kumimoji="0" lang="zh-CN" altLang="en-US" sz="3200"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对于双扁体，要使扁体两平面平行，找正时，用杠杆表找正或用千分尺测量、四角找正。</a:t>
            </a:r>
            <a:endParaRPr kumimoji="0" lang="zh-CN" altLang="en-US" sz="3200" kern="1200" cap="none" spc="0" normalizeH="0" baseline="0" noProof="0">
              <a:solidFill>
                <a:schemeClr val="tx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9"/>
          <a:stretch>
            <a:fillRect/>
          </a:stretch>
        </p:blipFill>
        <p:spPr>
          <a:xfrm>
            <a:off x="8229600" y="-52705"/>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114700">
                                            <p:txEl>
                                              <p:charRg st="0" end="4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31" presetClass="emph" presetSubtype="0" nodeType="clickEffect">
                                  <p:stCondLst>
                                    <p:cond delay="0"/>
                                  </p:stCondLst>
                                  <p:iterate type="lt">
                                    <p:tmAbs val="0"/>
                                  </p:iterate>
                                  <p:childTnLst>
                                    <p:set>
                                      <p:cBhvr override="childStyle">
                                        <p:cTn id="10" dur="500" fill="hold"/>
                                        <p:tgtEl>
                                          <p:spTgt spid="114700">
                                            <p:txEl>
                                              <p:charRg st="0" end="40"/>
                                            </p:txEl>
                                          </p:spTgt>
                                        </p:tgtEl>
                                        <p:attrNameLst>
                                          <p:attrName>style.color</p:attrName>
                                        </p:attrNameLst>
                                      </p:cBhvr>
                                      <p:to>
                                        <p:clrVal>
                                          <a:schemeClr val="accent2"/>
                                        </p:clrVal>
                                      </p:to>
                                    </p:set>
                                    <p:set>
                                      <p:cBhvr override="childStyle">
                                        <p:cTn id="11" dur="500" fill="hold"/>
                                        <p:tgtEl>
                                          <p:spTgt spid="114700">
                                            <p:txEl>
                                              <p:charRg st="0" end="40"/>
                                            </p:txEl>
                                          </p:spTgt>
                                        </p:tgtEl>
                                        <p:attrNameLst>
                                          <p:attrName>style.fontStyle</p:attrName>
                                        </p:attrNameLst>
                                      </p:cBhvr>
                                      <p:to>
                                        <p:strVal val="italic"/>
                                      </p:to>
                                    </p:set>
                                    <p:set>
                                      <p:cBhvr>
                                        <p:cTn id="12" dur="500" fill="hold"/>
                                        <p:tgtEl>
                                          <p:spTgt spid="114700">
                                            <p:txEl>
                                              <p:charRg st="0" end="40"/>
                                            </p:txEl>
                                          </p:spTgt>
                                        </p:tgtEl>
                                        <p:attrNameLst>
                                          <p:attrName>style.fontWeight</p:attrName>
                                        </p:attrNameLst>
                                      </p:cBhvr>
                                      <p:to>
                                        <p:strVal val="bold"/>
                                      </p:to>
                                    </p:set>
                                    <p:set>
                                      <p:cBhvr>
                                        <p:cTn id="13" dur="500" fill="hold"/>
                                        <p:tgtEl>
                                          <p:spTgt spid="114700">
                                            <p:txEl>
                                              <p:charRg st="0" end="4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7891"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7892"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7893"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37894"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37895"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37896"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37897"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37898"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7899"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7900" name="Text Box 11"/>
          <p:cNvSpPr txBox="1"/>
          <p:nvPr/>
        </p:nvSpPr>
        <p:spPr>
          <a:xfrm>
            <a:off x="0" y="2209800"/>
            <a:ext cx="8763000" cy="457200"/>
          </a:xfrm>
          <a:prstGeom prst="rect">
            <a:avLst/>
          </a:prstGeom>
          <a:noFill/>
          <a:ln w="9525">
            <a:noFill/>
          </a:ln>
        </p:spPr>
        <p:txBody>
          <a:bodyPr>
            <a:spAutoFit/>
          </a:bodyPr>
          <a:p>
            <a:pPr eaLnBrk="1" hangingPunct="1"/>
            <a:endParaRPr lang="zh-CN" altLang="en-US" sz="2400" dirty="0">
              <a:latin typeface="Arial" panose="020B0604020202020204" pitchFamily="34" charset="0"/>
              <a:ea typeface="仿宋_GB2312" pitchFamily="49" charset="-122"/>
            </a:endParaRPr>
          </a:p>
        </p:txBody>
      </p:sp>
      <p:sp>
        <p:nvSpPr>
          <p:cNvPr id="37901" name="Text Box 12"/>
          <p:cNvSpPr txBox="1"/>
          <p:nvPr/>
        </p:nvSpPr>
        <p:spPr>
          <a:xfrm>
            <a:off x="0" y="104775"/>
            <a:ext cx="3841750" cy="579438"/>
          </a:xfrm>
          <a:prstGeom prst="rect">
            <a:avLst/>
          </a:prstGeom>
          <a:noFill/>
          <a:ln w="9525">
            <a:noFill/>
          </a:ln>
        </p:spPr>
        <p:txBody>
          <a:bodyPr wrap="none">
            <a:spAutoFit/>
          </a:bodyPr>
          <a:p>
            <a:pPr eaLnBrk="1" hangingPunct="1"/>
            <a:r>
              <a:rPr lang="zh-CN" altLang="en-US" sz="3200" dirty="0">
                <a:latin typeface="Times New Roman" panose="02020603050405020304" pitchFamily="18" charset="0"/>
                <a:ea typeface="隶书" pitchFamily="49" charset="-122"/>
              </a:rPr>
              <a:t>扁体尺寸的控制方法</a:t>
            </a:r>
            <a:endParaRPr lang="zh-CN" altLang="en-US" sz="3200" dirty="0">
              <a:latin typeface="Times New Roman" panose="02020603050405020304" pitchFamily="18" charset="0"/>
              <a:ea typeface="隶书" pitchFamily="49" charset="-122"/>
            </a:endParaRPr>
          </a:p>
        </p:txBody>
      </p:sp>
      <p:sp>
        <p:nvSpPr>
          <p:cNvPr id="115725" name="Rectangle 13"/>
          <p:cNvSpPr>
            <a:spLocks noChangeArrowheads="1"/>
          </p:cNvSpPr>
          <p:nvPr/>
        </p:nvSpPr>
        <p:spPr bwMode="auto">
          <a:xfrm>
            <a:off x="0" y="1676400"/>
            <a:ext cx="9144000" cy="4419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15726" name="Rectangle 14"/>
          <p:cNvSpPr/>
          <p:nvPr/>
        </p:nvSpPr>
        <p:spPr>
          <a:xfrm>
            <a:off x="152400" y="1371600"/>
            <a:ext cx="8702675" cy="1554163"/>
          </a:xfrm>
          <a:prstGeom prst="rect">
            <a:avLst/>
          </a:prstGeom>
          <a:noFill/>
          <a:ln w="9525">
            <a:noFill/>
          </a:ln>
        </p:spPr>
        <p:txBody>
          <a:bodyPr anchor="ctr">
            <a:spAutoFit/>
          </a:bodyPr>
          <a:p>
            <a:pPr defTabSz="914400" eaLnBrk="1" hangingPunct="1">
              <a:tabLst>
                <a:tab pos="457200" algn="l"/>
              </a:tabLst>
            </a:pPr>
            <a:r>
              <a:rPr lang="zh-CN" altLang="en-US" sz="3200" dirty="0">
                <a:latin typeface="Times New Roman" panose="02020603050405020304" pitchFamily="18" charset="0"/>
                <a:ea typeface="隶书" pitchFamily="49" charset="-122"/>
              </a:rPr>
              <a:t>    扁体的尺寸控制采用借助某一基准用百分表进行间接测量，如图加工面和基准面的差值即为要去除的厚度，即圆柱尺寸减去单扁体尺寸</a:t>
            </a:r>
            <a:endParaRPr lang="zh-CN" altLang="en-US" sz="3200" dirty="0">
              <a:latin typeface="Times New Roman" panose="02020603050405020304" pitchFamily="18" charset="0"/>
              <a:ea typeface="隶书" pitchFamily="49" charset="-122"/>
            </a:endParaRPr>
          </a:p>
        </p:txBody>
      </p:sp>
      <p:sp>
        <p:nvSpPr>
          <p:cNvPr id="37904"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7890" name="Object 16"/>
          <p:cNvGraphicFramePr/>
          <p:nvPr/>
        </p:nvGraphicFramePr>
        <p:xfrm>
          <a:off x="1828800" y="2895600"/>
          <a:ext cx="6934200" cy="3429000"/>
        </p:xfrm>
        <a:graphic>
          <a:graphicData uri="http://schemas.openxmlformats.org/presentationml/2006/ole">
            <mc:AlternateContent xmlns:mc="http://schemas.openxmlformats.org/markup-compatibility/2006">
              <mc:Choice xmlns:v="urn:schemas-microsoft-com:vml" Requires="v">
                <p:oleObj spid="_x0000_s3175" name="" r:id="rId9" imgW="11496675" imgH="5105400" progId="AutoCAD.Drawing.16">
                  <p:embed/>
                </p:oleObj>
              </mc:Choice>
              <mc:Fallback>
                <p:oleObj name="" r:id="rId9" imgW="11496675" imgH="5105400" progId="AutoCAD.Drawing.16">
                  <p:embed/>
                  <p:pic>
                    <p:nvPicPr>
                      <p:cNvPr id="0" name="图片 3174"/>
                      <p:cNvPicPr/>
                      <p:nvPr/>
                    </p:nvPicPr>
                    <p:blipFill>
                      <a:blip r:embed="rId10"/>
                      <a:stretch>
                        <a:fillRect/>
                      </a:stretch>
                    </p:blipFill>
                    <p:spPr>
                      <a:xfrm>
                        <a:off x="1828800" y="2895600"/>
                        <a:ext cx="6934200" cy="34290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11"/>
          <a:stretch>
            <a:fillRect/>
          </a:stretch>
        </p:blipFill>
        <p:spPr>
          <a:xfrm>
            <a:off x="8229600" y="-6985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mph" presetSubtype="0" fill="hold" nodeType="withEffect">
                                  <p:stCondLst>
                                    <p:cond delay="0"/>
                                  </p:stCondLst>
                                  <p:iterate type="lt">
                                    <p:tmPct val="10000"/>
                                  </p:iterate>
                                  <p:childTnLst>
                                    <p:set>
                                      <p:cBhvr override="childStyle">
                                        <p:cTn id="6" dur="500" autoRev="1" fill="hold"/>
                                        <p:tgtEl>
                                          <p:spTgt spid="115726">
                                            <p:txEl>
                                              <p:charRg st="0" end="64"/>
                                            </p:txEl>
                                          </p:spTgt>
                                        </p:tgtEl>
                                        <p:attrNameLst>
                                          <p:attrName>style.color</p:attrName>
                                        </p:attrNameLst>
                                      </p:cBhvr>
                                      <p:to>
                                        <p:clrVal>
                                          <a:schemeClr val="accent2"/>
                                        </p:clrVal>
                                      </p:to>
                                    </p:set>
                                    <p:set>
                                      <p:cBhvr>
                                        <p:cTn id="7" dur="500" autoRev="1" fill="hold"/>
                                        <p:tgtEl>
                                          <p:spTgt spid="115726">
                                            <p:txEl>
                                              <p:charRg st="0" end="64"/>
                                            </p:txEl>
                                          </p:spTgt>
                                        </p:tgtEl>
                                        <p:attrNameLst>
                                          <p:attrName>fillcolor</p:attrName>
                                        </p:attrNameLst>
                                      </p:cBhvr>
                                      <p:to>
                                        <p:clrVal>
                                          <a:schemeClr val="accent2"/>
                                        </p:clrVal>
                                      </p:to>
                                    </p:set>
                                    <p:set>
                                      <p:cBhvr>
                                        <p:cTn id="8" dur="500" autoRev="1" fill="hold"/>
                                        <p:tgtEl>
                                          <p:spTgt spid="115726">
                                            <p:txEl>
                                              <p:charRg st="0" end="6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5"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8916"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38917" name="Picture 4" descr="目录">
            <a:hlinkClick r:id="rId3"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38918" name="Picture 5"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38919" name="Picture 6"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38920" name="Picture 7"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38921" name="Picture 8"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pic>
        <p:nvPicPr>
          <p:cNvPr id="38922" name="Picture 9" descr="上边框"/>
          <p:cNvPicPr>
            <a:picLocks noChangeAspect="1"/>
          </p:cNvPicPr>
          <p:nvPr/>
        </p:nvPicPr>
        <p:blipFill>
          <a:blip r:embed="rId9">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38923" name="Text Box 10"/>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38924" name="Text Box 11"/>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38925" name="Text Box 12"/>
          <p:cNvSpPr txBox="1"/>
          <p:nvPr/>
        </p:nvSpPr>
        <p:spPr>
          <a:xfrm>
            <a:off x="0" y="114300"/>
            <a:ext cx="1885950" cy="579438"/>
          </a:xfrm>
          <a:prstGeom prst="rect">
            <a:avLst/>
          </a:prstGeom>
          <a:noFill/>
          <a:ln w="9525">
            <a:noFill/>
          </a:ln>
        </p:spPr>
        <p:txBody>
          <a:bodyPr wrap="none">
            <a:spAutoFit/>
          </a:bodyPr>
          <a:p>
            <a:pPr eaLnBrk="1" hangingPunct="1"/>
            <a:r>
              <a:rPr lang="zh-CN" altLang="en-US" sz="3200" dirty="0">
                <a:latin typeface="Times New Roman" panose="02020603050405020304" pitchFamily="18" charset="0"/>
                <a:ea typeface="隶书" pitchFamily="49" charset="-122"/>
              </a:rPr>
              <a:t>检测方法</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116749" name="Rectangle 13"/>
          <p:cNvSpPr>
            <a:spLocks noChangeArrowheads="1"/>
          </p:cNvSpPr>
          <p:nvPr/>
        </p:nvSpPr>
        <p:spPr bwMode="auto">
          <a:xfrm>
            <a:off x="990600" y="1219200"/>
            <a:ext cx="4572000" cy="3886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en-US" altLang="zh-CN"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16750" name="Rectangle 14"/>
          <p:cNvSpPr/>
          <p:nvPr/>
        </p:nvSpPr>
        <p:spPr>
          <a:xfrm>
            <a:off x="381000" y="1141413"/>
            <a:ext cx="8382000" cy="1800225"/>
          </a:xfrm>
          <a:prstGeom prst="rect">
            <a:avLst/>
          </a:prstGeom>
          <a:noFill/>
          <a:ln w="9525">
            <a:noFill/>
          </a:ln>
        </p:spPr>
        <p:txBody>
          <a:bodyPr anchor="ctr">
            <a:spAutoFit/>
          </a:bodyPr>
          <a:p>
            <a:pPr marL="457200" indent="-457200" eaLnBrk="1" hangingPunct="1"/>
            <a:r>
              <a:rPr lang="en-US" altLang="zh-CN" sz="2400" dirty="0">
                <a:latin typeface="Times New Roman" panose="02020603050405020304" pitchFamily="18" charset="0"/>
              </a:rPr>
              <a:t>1</a:t>
            </a:r>
            <a:r>
              <a:rPr lang="en-US" altLang="zh-CN" sz="2800" dirty="0">
                <a:latin typeface="Times New Roman" panose="02020603050405020304" pitchFamily="18" charset="0"/>
              </a:rPr>
              <a:t>)</a:t>
            </a:r>
            <a:r>
              <a:rPr lang="zh-CN" altLang="en-US" sz="2800" dirty="0">
                <a:latin typeface="Times New Roman" panose="02020603050405020304" pitchFamily="18" charset="0"/>
              </a:rPr>
              <a:t>垂直度</a:t>
            </a:r>
            <a:endParaRPr lang="zh-CN" altLang="en-US" sz="2800" dirty="0">
              <a:latin typeface="Times New Roman" panose="02020603050405020304" pitchFamily="18" charset="0"/>
            </a:endParaRPr>
          </a:p>
          <a:p>
            <a:pPr marL="457200" indent="-457200" eaLnBrk="1" hangingPunct="1"/>
            <a:r>
              <a:rPr lang="zh-CN" altLang="en-US" sz="2800" dirty="0">
                <a:latin typeface="Times New Roman" panose="02020603050405020304" pitchFamily="18" charset="0"/>
              </a:rPr>
              <a:t>             横孔的垂直度需在平板上用测量棒和杠杆表进行测量。</a:t>
            </a:r>
            <a:endParaRPr lang="zh-CN" altLang="en-US" sz="2800" dirty="0">
              <a:latin typeface="Times New Roman" panose="02020603050405020304" pitchFamily="18" charset="0"/>
            </a:endParaRPr>
          </a:p>
          <a:p>
            <a:pPr marL="457200" indent="-457200" eaLnBrk="1" hangingPunct="1"/>
            <a:r>
              <a:rPr lang="zh-CN" altLang="en-US" sz="2800" dirty="0">
                <a:latin typeface="Times New Roman" panose="02020603050405020304" pitchFamily="18" charset="0"/>
              </a:rPr>
              <a:t>        （</a:t>
            </a:r>
            <a:r>
              <a:rPr lang="en-US" altLang="zh-CN" sz="2800" dirty="0">
                <a:latin typeface="Times New Roman" panose="02020603050405020304" pitchFamily="18" charset="0"/>
              </a:rPr>
              <a:t>1</a:t>
            </a:r>
            <a:r>
              <a:rPr lang="zh-CN" altLang="en-US" sz="2800" dirty="0">
                <a:latin typeface="Times New Roman" panose="02020603050405020304" pitchFamily="18" charset="0"/>
              </a:rPr>
              <a:t>）（</a:t>
            </a:r>
            <a:r>
              <a:rPr lang="en-US" altLang="zh-CN" sz="2800" dirty="0">
                <a:latin typeface="Times New Roman" panose="02020603050405020304" pitchFamily="18" charset="0"/>
              </a:rPr>
              <a:t>2</a:t>
            </a:r>
            <a:r>
              <a:rPr lang="zh-CN" altLang="en-US" sz="2800" dirty="0">
                <a:latin typeface="Times New Roman" panose="02020603050405020304" pitchFamily="18" charset="0"/>
              </a:rPr>
              <a:t>）两次测量的数值差即为垂直度误差</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38928" name="Rectangle 15"/>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38929"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8914" name="Object 17"/>
          <p:cNvGraphicFramePr/>
          <p:nvPr/>
        </p:nvGraphicFramePr>
        <p:xfrm>
          <a:off x="-106362" y="2819400"/>
          <a:ext cx="9707562" cy="4560888"/>
        </p:xfrm>
        <a:graphic>
          <a:graphicData uri="http://schemas.openxmlformats.org/presentationml/2006/ole">
            <mc:AlternateContent xmlns:mc="http://schemas.openxmlformats.org/markup-compatibility/2006">
              <mc:Choice xmlns:v="urn:schemas-microsoft-com:vml" Requires="v">
                <p:oleObj spid="_x0000_s3176" name="" r:id="rId10" imgW="11496675" imgH="5105400" progId="AutoCAD.Drawing.16">
                  <p:embed/>
                </p:oleObj>
              </mc:Choice>
              <mc:Fallback>
                <p:oleObj name="" r:id="rId10" imgW="11496675" imgH="5105400" progId="AutoCAD.Drawing.16">
                  <p:embed/>
                  <p:pic>
                    <p:nvPicPr>
                      <p:cNvPr id="0" name="图片 3175"/>
                      <p:cNvPicPr/>
                      <p:nvPr/>
                    </p:nvPicPr>
                    <p:blipFill>
                      <a:blip r:embed="rId11"/>
                      <a:stretch>
                        <a:fillRect/>
                      </a:stretch>
                    </p:blipFill>
                    <p:spPr>
                      <a:xfrm>
                        <a:off x="-106362" y="2819400"/>
                        <a:ext cx="9707562" cy="4560888"/>
                      </a:xfrm>
                      <a:prstGeom prst="rect">
                        <a:avLst/>
                      </a:prstGeom>
                      <a:noFill/>
                      <a:ln w="38100">
                        <a:noFill/>
                        <a:miter/>
                      </a:ln>
                    </p:spPr>
                  </p:pic>
                </p:oleObj>
              </mc:Fallback>
            </mc:AlternateContent>
          </a:graphicData>
        </a:graphic>
      </p:graphicFrame>
      <p:pic>
        <p:nvPicPr>
          <p:cNvPr id="4" name="内容占位符 3" descr="图片1"/>
          <p:cNvPicPr>
            <a:picLocks noChangeAspect="1"/>
          </p:cNvPicPr>
          <p:nvPr>
            <p:ph idx="1"/>
          </p:nvPr>
        </p:nvPicPr>
        <p:blipFill>
          <a:blip r:embed="rId12"/>
          <a:stretch>
            <a:fillRect/>
          </a:stretch>
        </p:blipFill>
        <p:spPr>
          <a:xfrm>
            <a:off x="8229600" y="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16750">
                                            <p:txEl>
                                              <p:charRg st="0" end="6"/>
                                            </p:txEl>
                                          </p:spTgt>
                                        </p:tgtEl>
                                        <p:attrNameLst>
                                          <p:attrName>style.visibility</p:attrName>
                                        </p:attrNameLst>
                                      </p:cBhvr>
                                      <p:to>
                                        <p:strVal val="visible"/>
                                      </p:to>
                                    </p:set>
                                    <p:animEffect transition="in" filter="barn(inHorizontal)">
                                      <p:cBhvr>
                                        <p:cTn id="7" dur="500"/>
                                        <p:tgtEl>
                                          <p:spTgt spid="116750">
                                            <p:txEl>
                                              <p:charRg st="0"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116750">
                                            <p:txEl>
                                              <p:charRg st="6" end="44"/>
                                            </p:txEl>
                                          </p:spTgt>
                                        </p:tgtEl>
                                        <p:attrNameLst>
                                          <p:attrName>style.visibility</p:attrName>
                                        </p:attrNameLst>
                                      </p:cBhvr>
                                      <p:to>
                                        <p:strVal val="visible"/>
                                      </p:to>
                                    </p:set>
                                    <p:animEffect transition="in" filter="barn(inHorizontal)">
                                      <p:cBhvr>
                                        <p:cTn id="12" dur="500"/>
                                        <p:tgtEl>
                                          <p:spTgt spid="116750">
                                            <p:txEl>
                                              <p:charRg st="6" end="4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116750">
                                            <p:txEl>
                                              <p:charRg st="44" end="75"/>
                                            </p:txEl>
                                          </p:spTgt>
                                        </p:tgtEl>
                                        <p:attrNameLst>
                                          <p:attrName>style.visibility</p:attrName>
                                        </p:attrNameLst>
                                      </p:cBhvr>
                                      <p:to>
                                        <p:strVal val="visible"/>
                                      </p:to>
                                    </p:set>
                                    <p:animEffect transition="in" filter="barn(inHorizontal)">
                                      <p:cBhvr>
                                        <p:cTn id="17" dur="500"/>
                                        <p:tgtEl>
                                          <p:spTgt spid="116750">
                                            <p:txEl>
                                              <p:charRg st="44" end="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6674"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6675" name="Picture 3"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56676" name="Picture 4"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56677" name="Picture 5"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56678" name="Picture 6"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56679" name="Picture 7"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56680" name="Picture 8"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56681" name="Picture 9"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56682" name="Text Box 10"/>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56683" name="Text Box 11"/>
          <p:cNvSpPr txBox="1"/>
          <p:nvPr/>
        </p:nvSpPr>
        <p:spPr>
          <a:xfrm>
            <a:off x="0" y="0"/>
            <a:ext cx="188595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隶书" pitchFamily="49" charset="-122"/>
              </a:rPr>
              <a:t>检测方法</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117772" name="Rectangle 12"/>
          <p:cNvSpPr/>
          <p:nvPr/>
        </p:nvSpPr>
        <p:spPr>
          <a:xfrm>
            <a:off x="304800" y="1143000"/>
            <a:ext cx="8545513" cy="1373188"/>
          </a:xfrm>
          <a:prstGeom prst="rect">
            <a:avLst/>
          </a:prstGeom>
          <a:noFill/>
          <a:ln w="9525">
            <a:noFill/>
          </a:ln>
        </p:spPr>
        <p:txBody>
          <a:bodyPr anchor="ctr">
            <a:spAutoFit/>
          </a:bodyPr>
          <a:p>
            <a:pPr marL="914400" lvl="1" indent="-457200" defTabSz="914400" eaLnBrk="1" hangingPunct="1">
              <a:tabLst>
                <a:tab pos="914400" algn="l"/>
              </a:tabLst>
            </a:pPr>
            <a:r>
              <a:rPr lang="en-US" altLang="zh-CN" sz="2800" dirty="0">
                <a:latin typeface="Times New Roman" panose="02020603050405020304" pitchFamily="18" charset="0"/>
              </a:rPr>
              <a:t>     2</a:t>
            </a:r>
            <a:r>
              <a:rPr lang="zh-CN" altLang="en-US" sz="2800" dirty="0">
                <a:latin typeface="Times New Roman" panose="02020603050405020304" pitchFamily="18" charset="0"/>
              </a:rPr>
              <a:t>）对称度</a:t>
            </a:r>
            <a:endParaRPr lang="zh-CN" altLang="en-US" sz="2800" dirty="0">
              <a:latin typeface="Times New Roman" panose="02020603050405020304" pitchFamily="18" charset="0"/>
            </a:endParaRPr>
          </a:p>
          <a:p>
            <a:pPr marL="914400" lvl="1" indent="-457200" defTabSz="914400" eaLnBrk="1" hangingPunct="1">
              <a:tabLst>
                <a:tab pos="914400" algn="l"/>
              </a:tabLst>
            </a:pPr>
            <a:r>
              <a:rPr lang="zh-CN" altLang="en-US" sz="2800" dirty="0">
                <a:latin typeface="Times New Roman" panose="02020603050405020304" pitchFamily="18" charset="0"/>
              </a:rPr>
              <a:t>              对称度的测量需在平板上用量块</a:t>
            </a:r>
            <a:r>
              <a:rPr lang="en-US" altLang="zh-CN" sz="2800" dirty="0">
                <a:latin typeface="Times New Roman" panose="02020603050405020304" pitchFamily="18" charset="0"/>
              </a:rPr>
              <a:t>V</a:t>
            </a:r>
            <a:r>
              <a:rPr lang="zh-CN" altLang="en-US" sz="2800" dirty="0">
                <a:latin typeface="Times New Roman" panose="02020603050405020304" pitchFamily="18" charset="0"/>
              </a:rPr>
              <a:t>型铁、量棒和杠杆表进 行。</a:t>
            </a:r>
            <a:endParaRPr lang="zh-CN" altLang="en-US" sz="2800" dirty="0">
              <a:latin typeface="黑体" panose="02010609060101010101" pitchFamily="2" charset="-122"/>
              <a:ea typeface="黑体" panose="02010609060101010101" pitchFamily="2" charset="-122"/>
            </a:endParaRPr>
          </a:p>
        </p:txBody>
      </p:sp>
      <p:sp>
        <p:nvSpPr>
          <p:cNvPr id="156685" name="Text Box 13"/>
          <p:cNvSpPr txBox="1"/>
          <p:nvPr/>
        </p:nvSpPr>
        <p:spPr>
          <a:xfrm>
            <a:off x="1219200" y="5257800"/>
            <a:ext cx="5867400" cy="519113"/>
          </a:xfrm>
          <a:prstGeom prst="rect">
            <a:avLst/>
          </a:prstGeom>
          <a:noFill/>
          <a:ln w="9525">
            <a:noFill/>
          </a:ln>
        </p:spPr>
        <p:txBody>
          <a:bodyPr>
            <a:spAutoFit/>
          </a:bodyPr>
          <a:p>
            <a:pPr eaLnBrk="1" hangingPunct="1">
              <a:spcBef>
                <a:spcPct val="50000"/>
              </a:spcBef>
            </a:pPr>
            <a:r>
              <a:rPr lang="en-US" altLang="zh-CN" sz="2800" dirty="0">
                <a:latin typeface="Times New Roman" panose="02020603050405020304" pitchFamily="18" charset="0"/>
              </a:rPr>
              <a:t>5</a:t>
            </a:r>
            <a:r>
              <a:rPr lang="zh-CN" altLang="en-US" sz="2800" dirty="0">
                <a:latin typeface="Times New Roman" panose="02020603050405020304" pitchFamily="18" charset="0"/>
              </a:rPr>
              <a:t>）扁体对称度。</a:t>
            </a:r>
            <a:endParaRPr lang="zh-CN" altLang="en-US" sz="2800" dirty="0">
              <a:latin typeface="Times New Roman" panose="02020603050405020304" pitchFamily="18" charset="0"/>
            </a:endParaRPr>
          </a:p>
        </p:txBody>
      </p:sp>
      <p:sp>
        <p:nvSpPr>
          <p:cNvPr id="156686" name="Text Box 14"/>
          <p:cNvSpPr txBox="1"/>
          <p:nvPr/>
        </p:nvSpPr>
        <p:spPr>
          <a:xfrm>
            <a:off x="762000" y="4114800"/>
            <a:ext cx="7010400" cy="946150"/>
          </a:xfrm>
          <a:prstGeom prst="rect">
            <a:avLst/>
          </a:prstGeom>
          <a:noFill/>
          <a:ln w="9525">
            <a:noFill/>
          </a:ln>
        </p:spPr>
        <p:txBody>
          <a:bodyPr>
            <a:spAutoFit/>
          </a:bodyPr>
          <a:p>
            <a:pPr lvl="1" eaLnBrk="1" hangingPunct="1"/>
            <a:r>
              <a:rPr lang="en-US" altLang="zh-CN" sz="2800" dirty="0">
                <a:latin typeface="Times New Roman" panose="02020603050405020304" pitchFamily="18" charset="0"/>
              </a:rPr>
              <a:t>4</a:t>
            </a:r>
            <a:r>
              <a:rPr lang="zh-CN" altLang="en-US" sz="2800" dirty="0">
                <a:latin typeface="Times New Roman" panose="02020603050405020304" pitchFamily="18" charset="0"/>
              </a:rPr>
              <a:t>）扁体平行度  </a:t>
            </a:r>
            <a:endParaRPr lang="zh-CN" altLang="en-US" sz="2800" dirty="0">
              <a:latin typeface="Times New Roman" panose="02020603050405020304" pitchFamily="18" charset="0"/>
            </a:endParaRPr>
          </a:p>
          <a:p>
            <a:pPr lvl="1" eaLnBrk="1" hangingPunct="1"/>
            <a:r>
              <a:rPr lang="zh-CN" altLang="en-US" sz="2800" dirty="0">
                <a:latin typeface="Times New Roman" panose="02020603050405020304" pitchFamily="18" charset="0"/>
              </a:rPr>
              <a:t>             在平板上用量棒、杠杆表进行</a:t>
            </a:r>
            <a:endParaRPr lang="zh-CN" altLang="en-US" sz="2800" dirty="0">
              <a:latin typeface="Times New Roman" panose="02020603050405020304" pitchFamily="18" charset="0"/>
            </a:endParaRPr>
          </a:p>
        </p:txBody>
      </p:sp>
      <p:sp>
        <p:nvSpPr>
          <p:cNvPr id="156687" name="Text Box 15"/>
          <p:cNvSpPr txBox="1"/>
          <p:nvPr/>
        </p:nvSpPr>
        <p:spPr>
          <a:xfrm>
            <a:off x="762000" y="2590800"/>
            <a:ext cx="8153400" cy="1373188"/>
          </a:xfrm>
          <a:prstGeom prst="rect">
            <a:avLst/>
          </a:prstGeom>
          <a:noFill/>
          <a:ln w="9525">
            <a:noFill/>
          </a:ln>
        </p:spPr>
        <p:txBody>
          <a:bodyPr>
            <a:spAutoFit/>
          </a:bodyPr>
          <a:p>
            <a:pPr lvl="1" eaLnBrk="1" hangingPunct="1"/>
            <a:r>
              <a:rPr lang="en-US" altLang="zh-CN" sz="2800" dirty="0">
                <a:latin typeface="Times New Roman" panose="02020603050405020304" pitchFamily="18" charset="0"/>
              </a:rPr>
              <a:t>3</a:t>
            </a:r>
            <a:r>
              <a:rPr lang="zh-CN" altLang="en-US" sz="2800" dirty="0">
                <a:latin typeface="Times New Roman" panose="02020603050405020304" pitchFamily="18" charset="0"/>
              </a:rPr>
              <a:t>）位置度</a:t>
            </a:r>
            <a:endParaRPr lang="zh-CN" altLang="en-US" sz="2800" dirty="0">
              <a:latin typeface="Times New Roman" panose="02020603050405020304" pitchFamily="18" charset="0"/>
            </a:endParaRPr>
          </a:p>
          <a:p>
            <a:pPr lvl="1" eaLnBrk="1" hangingPunct="1"/>
            <a:r>
              <a:rPr lang="zh-CN" altLang="en-US" sz="2800" dirty="0">
                <a:latin typeface="Times New Roman" panose="02020603050405020304" pitchFamily="18" charset="0"/>
              </a:rPr>
              <a:t>             位置度的测量需在平板上用量块、量棒和杠杆表进行。</a:t>
            </a:r>
            <a:endParaRPr lang="zh-CN" altLang="en-US" sz="2800" dirty="0">
              <a:latin typeface="Times New Roman" panose="02020603050405020304" pitchFamily="18" charset="0"/>
            </a:endParaRPr>
          </a:p>
        </p:txBody>
      </p:sp>
      <p:pic>
        <p:nvPicPr>
          <p:cNvPr id="4" name="内容占位符 3" descr="图片1"/>
          <p:cNvPicPr>
            <a:picLocks noChangeAspect="1"/>
          </p:cNvPicPr>
          <p:nvPr>
            <p:ph idx="1"/>
          </p:nvPr>
        </p:nvPicPr>
        <p:blipFill>
          <a:blip r:embed="rId9"/>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7772">
                                            <p:txEl>
                                              <p:charRg st="0" end="11"/>
                                            </p:txEl>
                                          </p:spTgt>
                                        </p:tgtEl>
                                        <p:attrNameLst>
                                          <p:attrName>style.visibility</p:attrName>
                                        </p:attrNameLst>
                                      </p:cBhvr>
                                      <p:to>
                                        <p:strVal val="visible"/>
                                      </p:to>
                                    </p:set>
                                    <p:animEffect transition="in" filter="randombar(horizontal)">
                                      <p:cBhvr>
                                        <p:cTn id="7" dur="500"/>
                                        <p:tgtEl>
                                          <p:spTgt spid="117772">
                                            <p:txEl>
                                              <p:charRg st="0"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7772">
                                            <p:txEl>
                                              <p:charRg st="11" end="54"/>
                                            </p:txEl>
                                          </p:spTgt>
                                        </p:tgtEl>
                                        <p:attrNameLst>
                                          <p:attrName>style.visibility</p:attrName>
                                        </p:attrNameLst>
                                      </p:cBhvr>
                                      <p:to>
                                        <p:strVal val="visible"/>
                                      </p:to>
                                    </p:set>
                                    <p:animEffect transition="in" filter="randombar(horizontal)">
                                      <p:cBhvr>
                                        <p:cTn id="12" dur="500"/>
                                        <p:tgtEl>
                                          <p:spTgt spid="117772">
                                            <p:txEl>
                                              <p:charRg st="11" end="5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7698"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57699"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157700" name="Text Box 4"/>
          <p:cNvSpPr txBox="1"/>
          <p:nvPr/>
        </p:nvSpPr>
        <p:spPr>
          <a:xfrm>
            <a:off x="0" y="0"/>
            <a:ext cx="3048000" cy="579438"/>
          </a:xfrm>
          <a:prstGeom prst="rect">
            <a:avLst/>
          </a:prstGeom>
          <a:noFill/>
          <a:ln w="9525">
            <a:noFill/>
          </a:ln>
        </p:spPr>
        <p:txBody>
          <a:bodyPr>
            <a:spAutoFit/>
          </a:bodyPr>
          <a:p>
            <a:pPr eaLnBrk="1" hangingPunct="1"/>
            <a:r>
              <a:rPr lang="zh-CN" altLang="en-US" sz="3200" dirty="0">
                <a:latin typeface="Times New Roman" panose="02020603050405020304" pitchFamily="18" charset="0"/>
                <a:ea typeface="楷体_GB2312" pitchFamily="49" charset="-122"/>
              </a:rPr>
              <a:t>车削时注意事项</a:t>
            </a:r>
            <a:r>
              <a:rPr lang="zh-CN" altLang="en-US" sz="2800" dirty="0">
                <a:latin typeface="Times New Roman" panose="02020603050405020304" pitchFamily="18" charset="0"/>
                <a:ea typeface="隶书" pitchFamily="49" charset="-122"/>
              </a:rPr>
              <a:t> </a:t>
            </a:r>
            <a:endParaRPr lang="zh-CN" altLang="en-US" sz="2800" dirty="0">
              <a:latin typeface="Times New Roman" panose="02020603050405020304" pitchFamily="18" charset="0"/>
              <a:ea typeface="隶书" pitchFamily="49" charset="-122"/>
            </a:endParaRPr>
          </a:p>
        </p:txBody>
      </p:sp>
      <p:sp>
        <p:nvSpPr>
          <p:cNvPr id="157701" name="Rectangle 5"/>
          <p:cNvSpPr/>
          <p:nvPr/>
        </p:nvSpPr>
        <p:spPr>
          <a:xfrm>
            <a:off x="152400" y="1766888"/>
            <a:ext cx="8743950" cy="1066800"/>
          </a:xfrm>
          <a:prstGeom prst="rect">
            <a:avLst/>
          </a:prstGeom>
          <a:noFill/>
          <a:ln w="9525">
            <a:noFill/>
          </a:ln>
        </p:spPr>
        <p:txBody>
          <a:bodyPr anchor="ctr">
            <a:spAutoFit/>
          </a:bodyPr>
          <a:p>
            <a:pPr eaLnBrk="1" hangingPunct="1"/>
            <a:r>
              <a:rPr lang="en-US" altLang="zh-CN" sz="3200" dirty="0">
                <a:latin typeface="Times New Roman" panose="02020603050405020304" pitchFamily="18" charset="0"/>
              </a:rPr>
              <a:t>         1)    </a:t>
            </a:r>
            <a:r>
              <a:rPr lang="zh-CN" altLang="en-US" sz="3200" dirty="0">
                <a:latin typeface="Times New Roman" panose="02020603050405020304" pitchFamily="18" charset="0"/>
              </a:rPr>
              <a:t>车削时应是断续切削机床转速和切削       深度不宜过大。</a:t>
            </a:r>
            <a:endParaRPr lang="en-US" altLang="zh-CN" sz="3200" dirty="0">
              <a:latin typeface="Times New Roman" panose="02020603050405020304" pitchFamily="18" charset="0"/>
            </a:endParaRPr>
          </a:p>
        </p:txBody>
      </p:sp>
      <p:sp>
        <p:nvSpPr>
          <p:cNvPr id="157702" name="Text Box 6"/>
          <p:cNvSpPr txBox="1"/>
          <p:nvPr/>
        </p:nvSpPr>
        <p:spPr>
          <a:xfrm>
            <a:off x="533400" y="3429000"/>
            <a:ext cx="7772400" cy="579438"/>
          </a:xfrm>
          <a:prstGeom prst="rect">
            <a:avLst/>
          </a:prstGeom>
          <a:noFill/>
          <a:ln w="9525">
            <a:noFill/>
          </a:ln>
        </p:spPr>
        <p:txBody>
          <a:bodyPr>
            <a:spAutoFit/>
          </a:bodyPr>
          <a:p>
            <a:pPr algn="ctr" eaLnBrk="1" hangingPunct="1"/>
            <a:r>
              <a:rPr lang="en-US" altLang="zh-CN" sz="3200" dirty="0">
                <a:latin typeface="Times New Roman" panose="02020603050405020304" pitchFamily="18" charset="0"/>
              </a:rPr>
              <a:t>2</a:t>
            </a:r>
            <a:r>
              <a:rPr lang="zh-CN" altLang="en-US" sz="3200" dirty="0">
                <a:latin typeface="Times New Roman" panose="02020603050405020304" pitchFamily="18" charset="0"/>
              </a:rPr>
              <a:t>）对刀、进刀时刀具要远离工件。</a:t>
            </a:r>
            <a:endParaRPr lang="zh-CN" altLang="en-US" sz="3200" dirty="0">
              <a:latin typeface="Times New Roman" panose="02020603050405020304" pitchFamily="18" charset="0"/>
            </a:endParaRPr>
          </a:p>
        </p:txBody>
      </p:sp>
      <p:pic>
        <p:nvPicPr>
          <p:cNvPr id="4" name="内容占位符 3" descr="图片1"/>
          <p:cNvPicPr>
            <a:picLocks noChangeAspect="1"/>
          </p:cNvPicPr>
          <p:nvPr>
            <p:ph idx="1"/>
          </p:nvPr>
        </p:nvPicPr>
        <p:blipFill>
          <a:blip r:embed="rId3"/>
          <a:stretch>
            <a:fillRect/>
          </a:stretch>
        </p:blipFill>
        <p:spPr>
          <a:xfrm>
            <a:off x="8229600" y="-86995"/>
            <a:ext cx="914400" cy="754380"/>
          </a:xfrm>
          <a:prstGeom prst="rect">
            <a:avLst/>
          </a:prstGeom>
        </p:spPr>
      </p:pic>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8722" name="Picture 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8723" name="Picture 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58724" name="Text Box 4"/>
          <p:cNvSpPr txBox="1"/>
          <p:nvPr/>
        </p:nvSpPr>
        <p:spPr>
          <a:xfrm>
            <a:off x="152400" y="0"/>
            <a:ext cx="56388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隶书" pitchFamily="49" charset="-122"/>
              </a:rPr>
              <a:t>梯形螺纹偏心组合加工工艺</a:t>
            </a:r>
            <a:endParaRPr lang="zh-CN" altLang="en-US" sz="3200" b="1" dirty="0">
              <a:latin typeface="Times New Roman" panose="02020603050405020304" pitchFamily="18" charset="0"/>
              <a:ea typeface="隶书" pitchFamily="49" charset="-122"/>
            </a:endParaRPr>
          </a:p>
        </p:txBody>
      </p:sp>
      <p:sp>
        <p:nvSpPr>
          <p:cNvPr id="158725" name="Rectangle 5"/>
          <p:cNvSpPr/>
          <p:nvPr>
            <p:ph type="title"/>
          </p:nvPr>
        </p:nvSpPr>
        <p:spPr>
          <a:xfrm>
            <a:off x="304800" y="762000"/>
            <a:ext cx="8305800" cy="963613"/>
          </a:xfrm>
        </p:spPr>
        <p:txBody>
          <a:bodyPr vert="horz" wrap="square" lIns="91440" tIns="45720" rIns="91440" bIns="45720" anchor="ctr"/>
          <a:p>
            <a:pPr eaLnBrk="1" hangingPunct="1"/>
            <a:r>
              <a:rPr lang="zh-CN" altLang="en-US" dirty="0">
                <a:solidFill>
                  <a:schemeClr val="tx1"/>
                </a:solidFill>
                <a:effectLst/>
              </a:rPr>
              <a:t>梯形螺纹偏心组合</a:t>
            </a:r>
            <a:endParaRPr lang="zh-CN" altLang="en-US" dirty="0">
              <a:solidFill>
                <a:schemeClr val="tx1"/>
              </a:solidFill>
              <a:effectLst/>
            </a:endParaRPr>
          </a:p>
        </p:txBody>
      </p:sp>
      <p:pic>
        <p:nvPicPr>
          <p:cNvPr id="158726" name="Picture 6"/>
          <p:cNvPicPr>
            <a:picLocks noChangeAspect="1"/>
          </p:cNvPicPr>
          <p:nvPr>
            <p:ph idx="1"/>
          </p:nvPr>
        </p:nvPicPr>
        <p:blipFill>
          <a:blip r:embed="rId3"/>
          <a:srcRect/>
          <a:stretch>
            <a:fillRect/>
          </a:stretch>
        </p:blipFill>
        <p:spPr/>
      </p:pic>
      <p:pic>
        <p:nvPicPr>
          <p:cNvPr id="4" name="内容占位符 3" descr="图片1"/>
          <p:cNvPicPr>
            <a:picLocks noChangeAspect="1"/>
          </p:cNvPicPr>
          <p:nvPr/>
        </p:nvPicPr>
        <p:blipFill>
          <a:blip r:embed="rId4"/>
          <a:stretch>
            <a:fillRect/>
          </a:stretch>
        </p:blipFill>
        <p:spPr>
          <a:xfrm>
            <a:off x="8229600" y="-87630"/>
            <a:ext cx="914400" cy="754380"/>
          </a:xfrm>
          <a:prstGeom prst="rect">
            <a:avLst/>
          </a:prstGeom>
          <a:noFill/>
          <a:ln w="9525">
            <a:noFill/>
            <a:miter lim="800000"/>
            <a:headEnd/>
            <a:tailEnd/>
          </a:ln>
          <a:effec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42" name="Picture 18"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sp>
        <p:nvSpPr>
          <p:cNvPr id="128002" name="Rectangle 2"/>
          <p:cNvSpPr>
            <a:spLocks noGrp="1" noChangeArrowheads="1"/>
          </p:cNvSpPr>
          <p:nvPr>
            <p:ph idx="1"/>
          </p:nvPr>
        </p:nvSpPr>
        <p:spPr>
          <a:xfrm>
            <a:off x="228600" y="914400"/>
            <a:ext cx="2971800" cy="685800"/>
          </a:xfrm>
        </p:spPr>
        <p:txBody>
          <a:bodyPr vert="horz" wrap="square" lIns="91440" tIns="45720" rIns="91440" bIns="45720" numCol="1" anchor="t" anchorCtr="0" compatLnSpc="1"/>
          <a:lstStyle/>
          <a:p>
            <a:pPr marL="609600" marR="0" lvl="0" indent="-6096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None/>
              <a:defRPr/>
            </a:pPr>
            <a:r>
              <a:rPr kumimoji="0" lang="zh-CN" altLang="en-US" sz="4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试题分析：</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39944"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39945"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39946" name="Picture 5"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39947" name="Picture 6"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39948" name="Picture 7"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39949" name="Picture 8"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39950" name="Picture 9"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39951" name="Rectangle 10"/>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9938" name="Object 11"/>
          <p:cNvGraphicFramePr/>
          <p:nvPr/>
        </p:nvGraphicFramePr>
        <p:xfrm>
          <a:off x="914400" y="2057400"/>
          <a:ext cx="685800" cy="296863"/>
        </p:xfrm>
        <a:graphic>
          <a:graphicData uri="http://schemas.openxmlformats.org/presentationml/2006/ole">
            <mc:AlternateContent xmlns:mc="http://schemas.openxmlformats.org/markup-compatibility/2006">
              <mc:Choice xmlns:v="urn:schemas-microsoft-com:vml" Requires="v">
                <p:oleObj spid="_x0000_s3177" name="" r:id="rId9" imgW="418465" imgH="177800" progId="Equation.3">
                  <p:embed/>
                </p:oleObj>
              </mc:Choice>
              <mc:Fallback>
                <p:oleObj name="" r:id="rId9" imgW="418465" imgH="177800" progId="Equation.3">
                  <p:embed/>
                  <p:pic>
                    <p:nvPicPr>
                      <p:cNvPr id="0" name="图片 3176"/>
                      <p:cNvPicPr/>
                      <p:nvPr/>
                    </p:nvPicPr>
                    <p:blipFill>
                      <a:blip r:embed="rId10"/>
                      <a:stretch>
                        <a:fillRect/>
                      </a:stretch>
                    </p:blipFill>
                    <p:spPr>
                      <a:xfrm>
                        <a:off x="914400" y="2057400"/>
                        <a:ext cx="685800" cy="296863"/>
                      </a:xfrm>
                      <a:prstGeom prst="rect">
                        <a:avLst/>
                      </a:prstGeom>
                      <a:noFill/>
                      <a:ln w="38100">
                        <a:noFill/>
                        <a:miter/>
                      </a:ln>
                    </p:spPr>
                  </p:pic>
                </p:oleObj>
              </mc:Fallback>
            </mc:AlternateContent>
          </a:graphicData>
        </a:graphic>
      </p:graphicFrame>
      <p:sp>
        <p:nvSpPr>
          <p:cNvPr id="39952"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9939" name="Object 13"/>
          <p:cNvGraphicFramePr/>
          <p:nvPr/>
        </p:nvGraphicFramePr>
        <p:xfrm>
          <a:off x="1447800" y="3276600"/>
          <a:ext cx="563563" cy="436563"/>
        </p:xfrm>
        <a:graphic>
          <a:graphicData uri="http://schemas.openxmlformats.org/presentationml/2006/ole">
            <mc:AlternateContent xmlns:mc="http://schemas.openxmlformats.org/markup-compatibility/2006">
              <mc:Choice xmlns:v="urn:schemas-microsoft-com:vml" Requires="v">
                <p:oleObj spid="_x0000_s3178" name="" r:id="rId11" imgW="304800" imgH="241300" progId="Equation.3">
                  <p:embed/>
                </p:oleObj>
              </mc:Choice>
              <mc:Fallback>
                <p:oleObj name="" r:id="rId11" imgW="304800" imgH="241300" progId="Equation.3">
                  <p:embed/>
                  <p:pic>
                    <p:nvPicPr>
                      <p:cNvPr id="0" name="图片 3177"/>
                      <p:cNvPicPr/>
                      <p:nvPr/>
                    </p:nvPicPr>
                    <p:blipFill>
                      <a:blip r:embed="rId12"/>
                      <a:stretch>
                        <a:fillRect/>
                      </a:stretch>
                    </p:blipFill>
                    <p:spPr>
                      <a:xfrm>
                        <a:off x="1447800" y="3276600"/>
                        <a:ext cx="563563" cy="436563"/>
                      </a:xfrm>
                      <a:prstGeom prst="rect">
                        <a:avLst/>
                      </a:prstGeom>
                      <a:noFill/>
                      <a:ln w="38100">
                        <a:noFill/>
                        <a:miter/>
                      </a:ln>
                    </p:spPr>
                  </p:pic>
                </p:oleObj>
              </mc:Fallback>
            </mc:AlternateContent>
          </a:graphicData>
        </a:graphic>
      </p:graphicFrame>
      <p:sp>
        <p:nvSpPr>
          <p:cNvPr id="39953"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9940" name="Object 15"/>
          <p:cNvGraphicFramePr/>
          <p:nvPr/>
        </p:nvGraphicFramePr>
        <p:xfrm>
          <a:off x="5138738" y="3200400"/>
          <a:ext cx="922337" cy="419100"/>
        </p:xfrm>
        <a:graphic>
          <a:graphicData uri="http://schemas.openxmlformats.org/presentationml/2006/ole">
            <mc:AlternateContent xmlns:mc="http://schemas.openxmlformats.org/markup-compatibility/2006">
              <mc:Choice xmlns:v="urn:schemas-microsoft-com:vml" Requires="v">
                <p:oleObj spid="_x0000_s3179" name="" r:id="rId13" imgW="520700" imgH="241300" progId="Equation.3">
                  <p:embed/>
                </p:oleObj>
              </mc:Choice>
              <mc:Fallback>
                <p:oleObj name="" r:id="rId13" imgW="520700" imgH="241300" progId="Equation.3">
                  <p:embed/>
                  <p:pic>
                    <p:nvPicPr>
                      <p:cNvPr id="0" name="图片 3178"/>
                      <p:cNvPicPr/>
                      <p:nvPr/>
                    </p:nvPicPr>
                    <p:blipFill>
                      <a:blip r:embed="rId14"/>
                      <a:stretch>
                        <a:fillRect/>
                      </a:stretch>
                    </p:blipFill>
                    <p:spPr>
                      <a:xfrm>
                        <a:off x="5138738" y="3200400"/>
                        <a:ext cx="922337" cy="419100"/>
                      </a:xfrm>
                      <a:prstGeom prst="rect">
                        <a:avLst/>
                      </a:prstGeom>
                      <a:noFill/>
                      <a:ln w="38100">
                        <a:noFill/>
                        <a:miter/>
                      </a:ln>
                    </p:spPr>
                  </p:pic>
                </p:oleObj>
              </mc:Fallback>
            </mc:AlternateContent>
          </a:graphicData>
        </a:graphic>
      </p:graphicFrame>
      <p:sp>
        <p:nvSpPr>
          <p:cNvPr id="39954" name="Rectangle 16"/>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39941" name="Object 17"/>
          <p:cNvGraphicFramePr/>
          <p:nvPr/>
        </p:nvGraphicFramePr>
        <p:xfrm>
          <a:off x="3581400" y="3581400"/>
          <a:ext cx="1136650" cy="515938"/>
        </p:xfrm>
        <a:graphic>
          <a:graphicData uri="http://schemas.openxmlformats.org/presentationml/2006/ole">
            <mc:AlternateContent xmlns:mc="http://schemas.openxmlformats.org/markup-compatibility/2006">
              <mc:Choice xmlns:v="urn:schemas-microsoft-com:vml" Requires="v">
                <p:oleObj spid="_x0000_s3180" name="" r:id="rId15" imgW="520700" imgH="241300" progId="Equation.3">
                  <p:embed/>
                </p:oleObj>
              </mc:Choice>
              <mc:Fallback>
                <p:oleObj name="" r:id="rId15" imgW="520700" imgH="241300" progId="Equation.3">
                  <p:embed/>
                  <p:pic>
                    <p:nvPicPr>
                      <p:cNvPr id="0" name="图片 3179"/>
                      <p:cNvPicPr/>
                      <p:nvPr/>
                    </p:nvPicPr>
                    <p:blipFill>
                      <a:blip r:embed="rId16"/>
                      <a:stretch>
                        <a:fillRect/>
                      </a:stretch>
                    </p:blipFill>
                    <p:spPr>
                      <a:xfrm>
                        <a:off x="3581400" y="3581400"/>
                        <a:ext cx="1136650" cy="515938"/>
                      </a:xfrm>
                      <a:prstGeom prst="rect">
                        <a:avLst/>
                      </a:prstGeom>
                      <a:noFill/>
                      <a:ln w="38100">
                        <a:noFill/>
                        <a:miter/>
                      </a:ln>
                    </p:spPr>
                  </p:pic>
                </p:oleObj>
              </mc:Fallback>
            </mc:AlternateContent>
          </a:graphicData>
        </a:graphic>
      </p:graphicFrame>
      <p:sp>
        <p:nvSpPr>
          <p:cNvPr id="39955" name="Text Box 19"/>
          <p:cNvSpPr txBox="1"/>
          <p:nvPr/>
        </p:nvSpPr>
        <p:spPr>
          <a:xfrm>
            <a:off x="152400" y="0"/>
            <a:ext cx="56388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隶书" pitchFamily="49" charset="-122"/>
              </a:rPr>
              <a:t>梯形螺纹偏心组合加工工艺</a:t>
            </a:r>
            <a:endParaRPr lang="zh-CN" altLang="en-US" sz="3200" b="1" dirty="0">
              <a:latin typeface="Times New Roman" panose="02020603050405020304" pitchFamily="18" charset="0"/>
              <a:ea typeface="隶书" pitchFamily="49" charset="-122"/>
            </a:endParaRPr>
          </a:p>
        </p:txBody>
      </p:sp>
      <p:sp>
        <p:nvSpPr>
          <p:cNvPr id="128020" name="Text Box 20"/>
          <p:cNvSpPr txBox="1">
            <a:spLocks noChangeArrowheads="1"/>
          </p:cNvSpPr>
          <p:nvPr/>
        </p:nvSpPr>
        <p:spPr bwMode="auto">
          <a:xfrm>
            <a:off x="609600" y="4719638"/>
            <a:ext cx="8153400" cy="1244600"/>
          </a:xfrm>
          <a:prstGeom prst="rect">
            <a:avLst/>
          </a:prstGeom>
          <a:noFill/>
          <a:ln w="9525">
            <a:noFill/>
            <a:miter lim="800000"/>
          </a:ln>
          <a:effectLst/>
        </p:spPr>
        <p:txBody>
          <a:bodyPr>
            <a:spAutoFit/>
          </a:bodyPr>
          <a:lstStyle/>
          <a:p>
            <a:pPr marR="0" defTabSz="914400" eaLnBrk="1" hangingPunct="1">
              <a:lnSpc>
                <a:spcPct val="90000"/>
              </a:lnSpc>
              <a:spcBef>
                <a:spcPct val="20000"/>
              </a:spcBef>
              <a:buClr>
                <a:schemeClr val="hlink"/>
              </a:buClr>
              <a:buSzPct val="60000"/>
              <a:buFont typeface="Wingdings" panose="05000000000000000000" pitchFamily="2" charset="2"/>
              <a:defRPr/>
            </a:pP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3</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）件１总长是工件的总长件３和件１右端面平齐，不能凸出，因件１为基准件，首先加工件１，依次为件３件２。</a:t>
            </a:r>
            <a:endParaRPr kumimoji="0" lang="zh-CN" altLang="en-US" sz="32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128021" name="Text Box 21"/>
          <p:cNvSpPr txBox="1">
            <a:spLocks noChangeArrowheads="1"/>
          </p:cNvSpPr>
          <p:nvPr/>
        </p:nvSpPr>
        <p:spPr bwMode="auto">
          <a:xfrm>
            <a:off x="609600" y="3124200"/>
            <a:ext cx="7086600" cy="1373188"/>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r>
              <a:rPr kumimoji="0" lang="en-US" altLang="zh-CN"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a:t>
            </a:r>
            <a:r>
              <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间隙由锥配形成，孔         长度不能太短， 而且需把              长孔作完后再加工锥配（即内锥）。</a:t>
            </a:r>
            <a:endParaRPr kumimoji="0" lang="zh-CN" altLang="en-US" sz="2800"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39958" name="Text Box 22"/>
          <p:cNvSpPr txBox="1"/>
          <p:nvPr/>
        </p:nvSpPr>
        <p:spPr>
          <a:xfrm>
            <a:off x="685800" y="1752600"/>
            <a:ext cx="7620000" cy="366713"/>
          </a:xfrm>
          <a:prstGeom prst="rect">
            <a:avLst/>
          </a:prstGeom>
          <a:noFill/>
          <a:ln w="9525">
            <a:noFill/>
          </a:ln>
        </p:spPr>
        <p:txBody>
          <a:bodyPr>
            <a:spAutoFit/>
          </a:bodyPr>
          <a:p>
            <a:pPr eaLnBrk="1" hangingPunct="1">
              <a:spcBef>
                <a:spcPct val="50000"/>
              </a:spcBef>
            </a:pPr>
            <a:endParaRPr lang="zh-CN" altLang="en-US" dirty="0">
              <a:latin typeface="Times New Roman" panose="02020603050405020304" pitchFamily="18" charset="0"/>
            </a:endParaRPr>
          </a:p>
        </p:txBody>
      </p:sp>
      <p:sp>
        <p:nvSpPr>
          <p:cNvPr id="128023" name="Rectangle 23"/>
          <p:cNvSpPr>
            <a:spLocks noChangeArrowheads="1"/>
          </p:cNvSpPr>
          <p:nvPr/>
        </p:nvSpPr>
        <p:spPr bwMode="auto">
          <a:xfrm>
            <a:off x="533400" y="1600200"/>
            <a:ext cx="7086600" cy="1628775"/>
          </a:xfrm>
          <a:prstGeom prst="rect">
            <a:avLst/>
          </a:prstGeom>
          <a:noFill/>
          <a:ln w="9525">
            <a:noFill/>
            <a:miter lim="800000"/>
          </a:ln>
          <a:effectLst/>
        </p:spPr>
        <p:txBody>
          <a:bodyPr>
            <a:spAutoFit/>
          </a:bodyPr>
          <a:lstStyle/>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None/>
              <a:defRPr/>
            </a:pPr>
            <a:r>
              <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t>
            </a:r>
            <a:r>
              <a:rPr kumimoji="0" lang="en-US" altLang="zh-CN"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1</a:t>
            </a:r>
            <a:r>
              <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）试题由三件组成要求装配在一起跳动       ，需 要在加工过程中各孔和轴线同轴，另外，件１需调头加工两端中心孔和各外圆需同轴。</a:t>
            </a:r>
            <a:endPar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pic>
        <p:nvPicPr>
          <p:cNvPr id="4" name="内容占位符 3" descr="图片1"/>
          <p:cNvPicPr>
            <a:picLocks noChangeAspect="1"/>
          </p:cNvPicPr>
          <p:nvPr/>
        </p:nvPicPr>
        <p:blipFill>
          <a:blip r:embed="rId17"/>
          <a:stretch>
            <a:fillRect/>
          </a:stretch>
        </p:blipFill>
        <p:spPr>
          <a:xfrm>
            <a:off x="8229600" y="-86995"/>
            <a:ext cx="914400" cy="754380"/>
          </a:xfrm>
          <a:prstGeom prst="rect">
            <a:avLst/>
          </a:prstGeom>
          <a:noFill/>
          <a:ln w="9525">
            <a:noFill/>
            <a:miter lim="800000"/>
            <a:headEnd/>
            <a:tailEnd/>
          </a:ln>
          <a:effectLst/>
        </p:spPr>
      </p:pic>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76" name="Picture 3"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29026" name="Rectangle 2"/>
          <p:cNvSpPr>
            <a:spLocks noGrp="1" noChangeArrowheads="1"/>
          </p:cNvSpPr>
          <p:nvPr>
            <p:ph idx="1"/>
          </p:nvPr>
        </p:nvSpPr>
        <p:spPr>
          <a:xfrm>
            <a:off x="457200" y="762000"/>
            <a:ext cx="7772400" cy="41148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加工工艺 </a:t>
            </a:r>
            <a:endPar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（１）加工件１</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工件伸出</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130</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长平端面见光；</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打中心孔，用顶尖支撑工件；</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               外圆长</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95</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，粗车各外圆留</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0.8mm</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精车余量， 长度留０</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２～０</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３精加工余量，距螺纹端面</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81</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长切基准槽外圆大于             长大于</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35</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4)</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切退刀槽，精车螺纹外圆；</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5)</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粗、精车螺纹合格；</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6)</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              至尺寸，精车              至尺寸，    光一刀至尺寸；</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7)</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在８１长地方车去０</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５</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mm</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留基准，修中心孔；</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8)</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偏移找正               外圆和端面，加工偏心；</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9)</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在长度为</a:t>
            </a: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116</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地方切断；</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10)</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调头夹         外圆找               外圆和基准端面，保总长至尺寸；</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11)</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              至            ，             至             ；</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12)</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              至尺寸，粗、精车锥；</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13)</a:t>
            </a:r>
            <a:r>
              <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              至尺寸，打中心孔Ｂ３；</a:t>
            </a:r>
            <a:endParaRPr kumimoji="0" lang="zh-CN" altLang="en-US" sz="20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pic>
        <p:nvPicPr>
          <p:cNvPr id="40978" name="Picture 4"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0979" name="Picture 5"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0980" name="Picture 6"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0981" name="Picture 7"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0982" name="Picture 8"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0983" name="Picture 9"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0984" name="Picture 10"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0985" name="Text Box 11"/>
          <p:cNvSpPr txBox="1"/>
          <p:nvPr/>
        </p:nvSpPr>
        <p:spPr>
          <a:xfrm>
            <a:off x="0" y="0"/>
            <a:ext cx="64008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隶书" pitchFamily="49" charset="-122"/>
              </a:rPr>
              <a:t>梯形螺纹偏心组合加工工艺</a:t>
            </a:r>
            <a:endParaRPr lang="zh-CN" altLang="en-US" sz="3200" b="1" dirty="0">
              <a:latin typeface="Times New Roman" panose="02020603050405020304" pitchFamily="18" charset="0"/>
              <a:ea typeface="隶书" pitchFamily="49" charset="-122"/>
            </a:endParaRPr>
          </a:p>
        </p:txBody>
      </p:sp>
      <p:sp>
        <p:nvSpPr>
          <p:cNvPr id="40986" name="Rectangle 12"/>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2" name="Object 13"/>
          <p:cNvGraphicFramePr/>
          <p:nvPr/>
        </p:nvGraphicFramePr>
        <p:xfrm>
          <a:off x="1828800" y="2057400"/>
          <a:ext cx="925513" cy="412750"/>
        </p:xfrm>
        <a:graphic>
          <a:graphicData uri="http://schemas.openxmlformats.org/presentationml/2006/ole">
            <mc:AlternateContent xmlns:mc="http://schemas.openxmlformats.org/markup-compatibility/2006">
              <mc:Choice xmlns:v="urn:schemas-microsoft-com:vml" Requires="v">
                <p:oleObj spid="_x0000_s3181" name="" r:id="rId10" imgW="533400" imgH="241300" progId="Equation.3">
                  <p:embed/>
                </p:oleObj>
              </mc:Choice>
              <mc:Fallback>
                <p:oleObj name="" r:id="rId10" imgW="533400" imgH="241300" progId="Equation.3">
                  <p:embed/>
                  <p:pic>
                    <p:nvPicPr>
                      <p:cNvPr id="0" name="图片 3180"/>
                      <p:cNvPicPr/>
                      <p:nvPr/>
                    </p:nvPicPr>
                    <p:blipFill>
                      <a:blip r:embed="rId11"/>
                      <a:stretch>
                        <a:fillRect/>
                      </a:stretch>
                    </p:blipFill>
                    <p:spPr>
                      <a:xfrm>
                        <a:off x="1828800" y="2057400"/>
                        <a:ext cx="925513" cy="412750"/>
                      </a:xfrm>
                      <a:prstGeom prst="rect">
                        <a:avLst/>
                      </a:prstGeom>
                      <a:noFill/>
                      <a:ln w="38100">
                        <a:noFill/>
                        <a:miter/>
                      </a:ln>
                    </p:spPr>
                  </p:pic>
                </p:oleObj>
              </mc:Fallback>
            </mc:AlternateContent>
          </a:graphicData>
        </a:graphic>
      </p:graphicFrame>
      <p:sp>
        <p:nvSpPr>
          <p:cNvPr id="40987" name="Rectangle 14"/>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3" name="Object 15"/>
          <p:cNvGraphicFramePr/>
          <p:nvPr/>
        </p:nvGraphicFramePr>
        <p:xfrm>
          <a:off x="7848600" y="2362200"/>
          <a:ext cx="873125" cy="387350"/>
        </p:xfrm>
        <a:graphic>
          <a:graphicData uri="http://schemas.openxmlformats.org/presentationml/2006/ole">
            <mc:AlternateContent xmlns:mc="http://schemas.openxmlformats.org/markup-compatibility/2006">
              <mc:Choice xmlns:v="urn:schemas-microsoft-com:vml" Requires="v">
                <p:oleObj spid="_x0000_s3182" name="" r:id="rId12" imgW="533400" imgH="241300" progId="Equation.3">
                  <p:embed/>
                </p:oleObj>
              </mc:Choice>
              <mc:Fallback>
                <p:oleObj name="" r:id="rId12" imgW="533400" imgH="241300" progId="Equation.3">
                  <p:embed/>
                  <p:pic>
                    <p:nvPicPr>
                      <p:cNvPr id="0" name="图片 3181"/>
                      <p:cNvPicPr/>
                      <p:nvPr/>
                    </p:nvPicPr>
                    <p:blipFill>
                      <a:blip r:embed="rId13"/>
                      <a:stretch>
                        <a:fillRect/>
                      </a:stretch>
                    </p:blipFill>
                    <p:spPr>
                      <a:xfrm>
                        <a:off x="7848600" y="2362200"/>
                        <a:ext cx="873125" cy="387350"/>
                      </a:xfrm>
                      <a:prstGeom prst="rect">
                        <a:avLst/>
                      </a:prstGeom>
                      <a:noFill/>
                      <a:ln w="38100">
                        <a:noFill/>
                        <a:miter/>
                      </a:ln>
                    </p:spPr>
                  </p:pic>
                </p:oleObj>
              </mc:Fallback>
            </mc:AlternateContent>
          </a:graphicData>
        </a:graphic>
      </p:graphicFrame>
      <p:sp>
        <p:nvSpPr>
          <p:cNvPr id="40988"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4" name="Object 17"/>
          <p:cNvGraphicFramePr/>
          <p:nvPr/>
        </p:nvGraphicFramePr>
        <p:xfrm>
          <a:off x="2286000" y="4038600"/>
          <a:ext cx="923925" cy="412750"/>
        </p:xfrm>
        <a:graphic>
          <a:graphicData uri="http://schemas.openxmlformats.org/presentationml/2006/ole">
            <mc:AlternateContent xmlns:mc="http://schemas.openxmlformats.org/markup-compatibility/2006">
              <mc:Choice xmlns:v="urn:schemas-microsoft-com:vml" Requires="v">
                <p:oleObj spid="_x0000_s3183" name="" r:id="rId14" imgW="533400" imgH="241300" progId="Equation.3">
                  <p:embed/>
                </p:oleObj>
              </mc:Choice>
              <mc:Fallback>
                <p:oleObj name="" r:id="rId14" imgW="533400" imgH="241300" progId="Equation.3">
                  <p:embed/>
                  <p:pic>
                    <p:nvPicPr>
                      <p:cNvPr id="0" name="图片 3182"/>
                      <p:cNvPicPr/>
                      <p:nvPr/>
                    </p:nvPicPr>
                    <p:blipFill>
                      <a:blip r:embed="rId15"/>
                      <a:stretch>
                        <a:fillRect/>
                      </a:stretch>
                    </p:blipFill>
                    <p:spPr>
                      <a:xfrm>
                        <a:off x="2286000" y="4038600"/>
                        <a:ext cx="923925" cy="412750"/>
                      </a:xfrm>
                      <a:prstGeom prst="rect">
                        <a:avLst/>
                      </a:prstGeom>
                      <a:noFill/>
                      <a:ln w="38100">
                        <a:noFill/>
                        <a:miter/>
                      </a:ln>
                    </p:spPr>
                  </p:pic>
                </p:oleObj>
              </mc:Fallback>
            </mc:AlternateContent>
          </a:graphicData>
        </a:graphic>
      </p:graphicFrame>
      <p:sp>
        <p:nvSpPr>
          <p:cNvPr id="40989" name="Rectangle 18"/>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5" name="Object 19"/>
          <p:cNvGraphicFramePr/>
          <p:nvPr/>
        </p:nvGraphicFramePr>
        <p:xfrm>
          <a:off x="4191000" y="3505200"/>
          <a:ext cx="873125" cy="387350"/>
        </p:xfrm>
        <a:graphic>
          <a:graphicData uri="http://schemas.openxmlformats.org/presentationml/2006/ole">
            <mc:AlternateContent xmlns:mc="http://schemas.openxmlformats.org/markup-compatibility/2006">
              <mc:Choice xmlns:v="urn:schemas-microsoft-com:vml" Requires="v">
                <p:oleObj spid="_x0000_s3184" name="" r:id="rId16" imgW="533400" imgH="241300" progId="Equation.3">
                  <p:embed/>
                </p:oleObj>
              </mc:Choice>
              <mc:Fallback>
                <p:oleObj name="" r:id="rId16" imgW="533400" imgH="241300" progId="Equation.3">
                  <p:embed/>
                  <p:pic>
                    <p:nvPicPr>
                      <p:cNvPr id="0" name="图片 3183"/>
                      <p:cNvPicPr/>
                      <p:nvPr/>
                    </p:nvPicPr>
                    <p:blipFill>
                      <a:blip r:embed="rId17"/>
                      <a:stretch>
                        <a:fillRect/>
                      </a:stretch>
                    </p:blipFill>
                    <p:spPr>
                      <a:xfrm>
                        <a:off x="4191000" y="3505200"/>
                        <a:ext cx="873125" cy="387350"/>
                      </a:xfrm>
                      <a:prstGeom prst="rect">
                        <a:avLst/>
                      </a:prstGeom>
                      <a:noFill/>
                      <a:ln w="38100">
                        <a:noFill/>
                        <a:miter/>
                      </a:ln>
                    </p:spPr>
                  </p:pic>
                </p:oleObj>
              </mc:Fallback>
            </mc:AlternateContent>
          </a:graphicData>
        </a:graphic>
      </p:graphicFrame>
      <p:sp>
        <p:nvSpPr>
          <p:cNvPr id="40990" name="Rectangle 2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6" name="Object 21"/>
          <p:cNvGraphicFramePr/>
          <p:nvPr/>
        </p:nvGraphicFramePr>
        <p:xfrm>
          <a:off x="1752600" y="3505200"/>
          <a:ext cx="925513" cy="412750"/>
        </p:xfrm>
        <a:graphic>
          <a:graphicData uri="http://schemas.openxmlformats.org/presentationml/2006/ole">
            <mc:AlternateContent xmlns:mc="http://schemas.openxmlformats.org/markup-compatibility/2006">
              <mc:Choice xmlns:v="urn:schemas-microsoft-com:vml" Requires="v">
                <p:oleObj spid="_x0000_s3185" name="" r:id="rId18" imgW="533400" imgH="241300" progId="Equation.3">
                  <p:embed/>
                </p:oleObj>
              </mc:Choice>
              <mc:Fallback>
                <p:oleObj name="" r:id="rId18" imgW="533400" imgH="241300" progId="Equation.3">
                  <p:embed/>
                  <p:pic>
                    <p:nvPicPr>
                      <p:cNvPr id="0" name="图片 3184"/>
                      <p:cNvPicPr/>
                      <p:nvPr/>
                    </p:nvPicPr>
                    <p:blipFill>
                      <a:blip r:embed="rId19"/>
                      <a:stretch>
                        <a:fillRect/>
                      </a:stretch>
                    </p:blipFill>
                    <p:spPr>
                      <a:xfrm>
                        <a:off x="1752600" y="3505200"/>
                        <a:ext cx="925513" cy="412750"/>
                      </a:xfrm>
                      <a:prstGeom prst="rect">
                        <a:avLst/>
                      </a:prstGeom>
                      <a:noFill/>
                      <a:ln w="38100">
                        <a:noFill/>
                        <a:miter/>
                      </a:ln>
                    </p:spPr>
                  </p:pic>
                </p:oleObj>
              </mc:Fallback>
            </mc:AlternateContent>
          </a:graphicData>
        </a:graphic>
      </p:graphicFrame>
      <p:sp>
        <p:nvSpPr>
          <p:cNvPr id="40991" name="Rectangle 2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7" name="Object 23"/>
          <p:cNvGraphicFramePr/>
          <p:nvPr/>
        </p:nvGraphicFramePr>
        <p:xfrm>
          <a:off x="5867400" y="3505200"/>
          <a:ext cx="457200" cy="331788"/>
        </p:xfrm>
        <a:graphic>
          <a:graphicData uri="http://schemas.openxmlformats.org/presentationml/2006/ole">
            <mc:AlternateContent xmlns:mc="http://schemas.openxmlformats.org/markup-compatibility/2006">
              <mc:Choice xmlns:v="urn:schemas-microsoft-com:vml" Requires="v">
                <p:oleObj spid="_x0000_s3186" name="" r:id="rId20" imgW="279400" imgH="203200" progId="Equation.3">
                  <p:embed/>
                </p:oleObj>
              </mc:Choice>
              <mc:Fallback>
                <p:oleObj name="" r:id="rId20" imgW="279400" imgH="203200" progId="Equation.3">
                  <p:embed/>
                  <p:pic>
                    <p:nvPicPr>
                      <p:cNvPr id="0" name="图片 3185"/>
                      <p:cNvPicPr/>
                      <p:nvPr/>
                    </p:nvPicPr>
                    <p:blipFill>
                      <a:blip r:embed="rId21"/>
                      <a:stretch>
                        <a:fillRect/>
                      </a:stretch>
                    </p:blipFill>
                    <p:spPr>
                      <a:xfrm>
                        <a:off x="5867400" y="3505200"/>
                        <a:ext cx="457200" cy="331788"/>
                      </a:xfrm>
                      <a:prstGeom prst="rect">
                        <a:avLst/>
                      </a:prstGeom>
                      <a:noFill/>
                      <a:ln w="38100">
                        <a:noFill/>
                        <a:miter/>
                      </a:ln>
                    </p:spPr>
                  </p:pic>
                </p:oleObj>
              </mc:Fallback>
            </mc:AlternateContent>
          </a:graphicData>
        </a:graphic>
      </p:graphicFrame>
      <p:sp>
        <p:nvSpPr>
          <p:cNvPr id="40992" name="Rectangle 2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8" name="Object 25"/>
          <p:cNvGraphicFramePr/>
          <p:nvPr/>
        </p:nvGraphicFramePr>
        <p:xfrm>
          <a:off x="1981200" y="4724400"/>
          <a:ext cx="609600" cy="441325"/>
        </p:xfrm>
        <a:graphic>
          <a:graphicData uri="http://schemas.openxmlformats.org/presentationml/2006/ole">
            <mc:AlternateContent xmlns:mc="http://schemas.openxmlformats.org/markup-compatibility/2006">
              <mc:Choice xmlns:v="urn:schemas-microsoft-com:vml" Requires="v">
                <p:oleObj spid="_x0000_s3187" name="" r:id="rId22" imgW="279400" imgH="203200" progId="Equation.3">
                  <p:embed/>
                </p:oleObj>
              </mc:Choice>
              <mc:Fallback>
                <p:oleObj name="" r:id="rId22" imgW="279400" imgH="203200" progId="Equation.3">
                  <p:embed/>
                  <p:pic>
                    <p:nvPicPr>
                      <p:cNvPr id="0" name="图片 3186"/>
                      <p:cNvPicPr/>
                      <p:nvPr/>
                    </p:nvPicPr>
                    <p:blipFill>
                      <a:blip r:embed="rId23"/>
                      <a:stretch>
                        <a:fillRect/>
                      </a:stretch>
                    </p:blipFill>
                    <p:spPr>
                      <a:xfrm>
                        <a:off x="1981200" y="4724400"/>
                        <a:ext cx="609600" cy="441325"/>
                      </a:xfrm>
                      <a:prstGeom prst="rect">
                        <a:avLst/>
                      </a:prstGeom>
                      <a:noFill/>
                      <a:ln w="38100">
                        <a:noFill/>
                        <a:miter/>
                      </a:ln>
                    </p:spPr>
                  </p:pic>
                </p:oleObj>
              </mc:Fallback>
            </mc:AlternateContent>
          </a:graphicData>
        </a:graphic>
      </p:graphicFrame>
      <p:sp>
        <p:nvSpPr>
          <p:cNvPr id="40993" name="Rectangle 26"/>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69" name="Object 27"/>
          <p:cNvGraphicFramePr/>
          <p:nvPr/>
        </p:nvGraphicFramePr>
        <p:xfrm>
          <a:off x="3352800" y="4648200"/>
          <a:ext cx="925513" cy="412750"/>
        </p:xfrm>
        <a:graphic>
          <a:graphicData uri="http://schemas.openxmlformats.org/presentationml/2006/ole">
            <mc:AlternateContent xmlns:mc="http://schemas.openxmlformats.org/markup-compatibility/2006">
              <mc:Choice xmlns:v="urn:schemas-microsoft-com:vml" Requires="v">
                <p:oleObj spid="_x0000_s3188" name="" r:id="rId24" imgW="533400" imgH="241300" progId="Equation.3">
                  <p:embed/>
                </p:oleObj>
              </mc:Choice>
              <mc:Fallback>
                <p:oleObj name="" r:id="rId24" imgW="533400" imgH="241300" progId="Equation.3">
                  <p:embed/>
                  <p:pic>
                    <p:nvPicPr>
                      <p:cNvPr id="0" name="图片 3187"/>
                      <p:cNvPicPr/>
                      <p:nvPr/>
                    </p:nvPicPr>
                    <p:blipFill>
                      <a:blip r:embed="rId25"/>
                      <a:stretch>
                        <a:fillRect/>
                      </a:stretch>
                    </p:blipFill>
                    <p:spPr>
                      <a:xfrm>
                        <a:off x="3352800" y="4648200"/>
                        <a:ext cx="925513" cy="412750"/>
                      </a:xfrm>
                      <a:prstGeom prst="rect">
                        <a:avLst/>
                      </a:prstGeom>
                      <a:noFill/>
                      <a:ln w="38100">
                        <a:noFill/>
                        <a:miter/>
                      </a:ln>
                    </p:spPr>
                  </p:pic>
                </p:oleObj>
              </mc:Fallback>
            </mc:AlternateContent>
          </a:graphicData>
        </a:graphic>
      </p:graphicFrame>
      <p:sp>
        <p:nvSpPr>
          <p:cNvPr id="40994" name="Rectangle 28"/>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0" name="Object 29"/>
          <p:cNvGraphicFramePr/>
          <p:nvPr/>
        </p:nvGraphicFramePr>
        <p:xfrm>
          <a:off x="1752600" y="5029200"/>
          <a:ext cx="850900" cy="387350"/>
        </p:xfrm>
        <a:graphic>
          <a:graphicData uri="http://schemas.openxmlformats.org/presentationml/2006/ole">
            <mc:AlternateContent xmlns:mc="http://schemas.openxmlformats.org/markup-compatibility/2006">
              <mc:Choice xmlns:v="urn:schemas-microsoft-com:vml" Requires="v">
                <p:oleObj spid="_x0000_s3189" name="" r:id="rId26" imgW="520700" imgH="241300" progId="Equation.3">
                  <p:embed/>
                </p:oleObj>
              </mc:Choice>
              <mc:Fallback>
                <p:oleObj name="" r:id="rId26" imgW="520700" imgH="241300" progId="Equation.3">
                  <p:embed/>
                  <p:pic>
                    <p:nvPicPr>
                      <p:cNvPr id="0" name="图片 3188"/>
                      <p:cNvPicPr/>
                      <p:nvPr/>
                    </p:nvPicPr>
                    <p:blipFill>
                      <a:blip r:embed="rId27"/>
                      <a:stretch>
                        <a:fillRect/>
                      </a:stretch>
                    </p:blipFill>
                    <p:spPr>
                      <a:xfrm>
                        <a:off x="1752600" y="5029200"/>
                        <a:ext cx="850900" cy="387350"/>
                      </a:xfrm>
                      <a:prstGeom prst="rect">
                        <a:avLst/>
                      </a:prstGeom>
                      <a:noFill/>
                      <a:ln w="38100">
                        <a:noFill/>
                        <a:miter/>
                      </a:ln>
                    </p:spPr>
                  </p:pic>
                </p:oleObj>
              </mc:Fallback>
            </mc:AlternateContent>
          </a:graphicData>
        </a:graphic>
      </p:graphicFrame>
      <p:sp>
        <p:nvSpPr>
          <p:cNvPr id="40995" name="Rectangle 30"/>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1" name="Object 31"/>
          <p:cNvGraphicFramePr/>
          <p:nvPr/>
        </p:nvGraphicFramePr>
        <p:xfrm>
          <a:off x="2895600" y="5029200"/>
          <a:ext cx="787400" cy="400050"/>
        </p:xfrm>
        <a:graphic>
          <a:graphicData uri="http://schemas.openxmlformats.org/presentationml/2006/ole">
            <mc:AlternateContent xmlns:mc="http://schemas.openxmlformats.org/markup-compatibility/2006">
              <mc:Choice xmlns:v="urn:schemas-microsoft-com:vml" Requires="v">
                <p:oleObj spid="_x0000_s3190" name="" r:id="rId28" imgW="393065" imgH="203200" progId="Equation.3">
                  <p:embed/>
                </p:oleObj>
              </mc:Choice>
              <mc:Fallback>
                <p:oleObj name="" r:id="rId28" imgW="393065" imgH="203200" progId="Equation.3">
                  <p:embed/>
                  <p:pic>
                    <p:nvPicPr>
                      <p:cNvPr id="0" name="图片 3189"/>
                      <p:cNvPicPr/>
                      <p:nvPr/>
                    </p:nvPicPr>
                    <p:blipFill>
                      <a:blip r:embed="rId29"/>
                      <a:stretch>
                        <a:fillRect/>
                      </a:stretch>
                    </p:blipFill>
                    <p:spPr>
                      <a:xfrm>
                        <a:off x="2895600" y="5029200"/>
                        <a:ext cx="787400" cy="400050"/>
                      </a:xfrm>
                      <a:prstGeom prst="rect">
                        <a:avLst/>
                      </a:prstGeom>
                      <a:noFill/>
                      <a:ln w="38100">
                        <a:noFill/>
                        <a:miter/>
                      </a:ln>
                    </p:spPr>
                  </p:pic>
                </p:oleObj>
              </mc:Fallback>
            </mc:AlternateContent>
          </a:graphicData>
        </a:graphic>
      </p:graphicFrame>
      <p:sp>
        <p:nvSpPr>
          <p:cNvPr id="40996" name="Rectangle 3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2" name="Object 33"/>
          <p:cNvGraphicFramePr/>
          <p:nvPr/>
        </p:nvGraphicFramePr>
        <p:xfrm>
          <a:off x="3810000" y="4953000"/>
          <a:ext cx="889000" cy="476250"/>
        </p:xfrm>
        <a:graphic>
          <a:graphicData uri="http://schemas.openxmlformats.org/presentationml/2006/ole">
            <mc:AlternateContent xmlns:mc="http://schemas.openxmlformats.org/markup-compatibility/2006">
              <mc:Choice xmlns:v="urn:schemas-microsoft-com:vml" Requires="v">
                <p:oleObj spid="_x0000_s3191" name="" r:id="rId30" imgW="444500" imgH="241300" progId="Equation.3">
                  <p:embed/>
                </p:oleObj>
              </mc:Choice>
              <mc:Fallback>
                <p:oleObj name="" r:id="rId30" imgW="444500" imgH="241300" progId="Equation.3">
                  <p:embed/>
                  <p:pic>
                    <p:nvPicPr>
                      <p:cNvPr id="0" name="图片 3190"/>
                      <p:cNvPicPr/>
                      <p:nvPr/>
                    </p:nvPicPr>
                    <p:blipFill>
                      <a:blip r:embed="rId31"/>
                      <a:stretch>
                        <a:fillRect/>
                      </a:stretch>
                    </p:blipFill>
                    <p:spPr>
                      <a:xfrm>
                        <a:off x="3810000" y="4953000"/>
                        <a:ext cx="889000" cy="476250"/>
                      </a:xfrm>
                      <a:prstGeom prst="rect">
                        <a:avLst/>
                      </a:prstGeom>
                      <a:noFill/>
                      <a:ln w="38100">
                        <a:noFill/>
                        <a:miter/>
                      </a:ln>
                    </p:spPr>
                  </p:pic>
                </p:oleObj>
              </mc:Fallback>
            </mc:AlternateContent>
          </a:graphicData>
        </a:graphic>
      </p:graphicFrame>
      <p:sp>
        <p:nvSpPr>
          <p:cNvPr id="40997" name="Rectangle 3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3" name="Object 35"/>
          <p:cNvGraphicFramePr/>
          <p:nvPr/>
        </p:nvGraphicFramePr>
        <p:xfrm>
          <a:off x="5029200" y="5029200"/>
          <a:ext cx="609600" cy="457200"/>
        </p:xfrm>
        <a:graphic>
          <a:graphicData uri="http://schemas.openxmlformats.org/presentationml/2006/ole">
            <mc:AlternateContent xmlns:mc="http://schemas.openxmlformats.org/markup-compatibility/2006">
              <mc:Choice xmlns:v="urn:schemas-microsoft-com:vml" Requires="v">
                <p:oleObj spid="_x0000_s3192" name="" r:id="rId32" imgW="266700" imgH="203200" progId="Equation.3">
                  <p:embed/>
                </p:oleObj>
              </mc:Choice>
              <mc:Fallback>
                <p:oleObj name="" r:id="rId32" imgW="266700" imgH="203200" progId="Equation.3">
                  <p:embed/>
                  <p:pic>
                    <p:nvPicPr>
                      <p:cNvPr id="0" name="图片 3191"/>
                      <p:cNvPicPr/>
                      <p:nvPr/>
                    </p:nvPicPr>
                    <p:blipFill>
                      <a:blip r:embed="rId33"/>
                      <a:stretch>
                        <a:fillRect/>
                      </a:stretch>
                    </p:blipFill>
                    <p:spPr>
                      <a:xfrm>
                        <a:off x="5029200" y="5029200"/>
                        <a:ext cx="609600" cy="457200"/>
                      </a:xfrm>
                      <a:prstGeom prst="rect">
                        <a:avLst/>
                      </a:prstGeom>
                      <a:noFill/>
                      <a:ln w="38100">
                        <a:noFill/>
                        <a:miter/>
                      </a:ln>
                    </p:spPr>
                  </p:pic>
                </p:oleObj>
              </mc:Fallback>
            </mc:AlternateContent>
          </a:graphicData>
        </a:graphic>
      </p:graphicFrame>
      <p:sp>
        <p:nvSpPr>
          <p:cNvPr id="40998" name="Rectangle 3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4" name="Object 37"/>
          <p:cNvGraphicFramePr/>
          <p:nvPr/>
        </p:nvGraphicFramePr>
        <p:xfrm>
          <a:off x="1752600" y="5334000"/>
          <a:ext cx="741363" cy="396875"/>
        </p:xfrm>
        <a:graphic>
          <a:graphicData uri="http://schemas.openxmlformats.org/presentationml/2006/ole">
            <mc:AlternateContent xmlns:mc="http://schemas.openxmlformats.org/markup-compatibility/2006">
              <mc:Choice xmlns:v="urn:schemas-microsoft-com:vml" Requires="v">
                <p:oleObj spid="_x0000_s3193" name="" r:id="rId34" imgW="444500" imgH="241300" progId="Equation.3">
                  <p:embed/>
                </p:oleObj>
              </mc:Choice>
              <mc:Fallback>
                <p:oleObj name="" r:id="rId34" imgW="444500" imgH="241300" progId="Equation.3">
                  <p:embed/>
                  <p:pic>
                    <p:nvPicPr>
                      <p:cNvPr id="0" name="图片 3192"/>
                      <p:cNvPicPr/>
                      <p:nvPr/>
                    </p:nvPicPr>
                    <p:blipFill>
                      <a:blip r:embed="rId35"/>
                      <a:stretch>
                        <a:fillRect/>
                      </a:stretch>
                    </p:blipFill>
                    <p:spPr>
                      <a:xfrm>
                        <a:off x="1752600" y="5334000"/>
                        <a:ext cx="741363" cy="396875"/>
                      </a:xfrm>
                      <a:prstGeom prst="rect">
                        <a:avLst/>
                      </a:prstGeom>
                      <a:noFill/>
                      <a:ln w="38100">
                        <a:noFill/>
                        <a:miter/>
                      </a:ln>
                    </p:spPr>
                  </p:pic>
                </p:oleObj>
              </mc:Fallback>
            </mc:AlternateContent>
          </a:graphicData>
        </a:graphic>
      </p:graphicFrame>
      <p:sp>
        <p:nvSpPr>
          <p:cNvPr id="40999" name="Rectangle 38"/>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0975" name="Object 39"/>
          <p:cNvGraphicFramePr/>
          <p:nvPr/>
        </p:nvGraphicFramePr>
        <p:xfrm>
          <a:off x="1752600" y="5638800"/>
          <a:ext cx="922338" cy="419100"/>
        </p:xfrm>
        <a:graphic>
          <a:graphicData uri="http://schemas.openxmlformats.org/presentationml/2006/ole">
            <mc:AlternateContent xmlns:mc="http://schemas.openxmlformats.org/markup-compatibility/2006">
              <mc:Choice xmlns:v="urn:schemas-microsoft-com:vml" Requires="v">
                <p:oleObj spid="_x0000_s3194" name="" r:id="rId36" imgW="520700" imgH="241300" progId="Equation.3">
                  <p:embed/>
                </p:oleObj>
              </mc:Choice>
              <mc:Fallback>
                <p:oleObj name="" r:id="rId36" imgW="520700" imgH="241300" progId="Equation.3">
                  <p:embed/>
                  <p:pic>
                    <p:nvPicPr>
                      <p:cNvPr id="0" name="图片 3193"/>
                      <p:cNvPicPr/>
                      <p:nvPr/>
                    </p:nvPicPr>
                    <p:blipFill>
                      <a:blip r:embed="rId37"/>
                      <a:stretch>
                        <a:fillRect/>
                      </a:stretch>
                    </p:blipFill>
                    <p:spPr>
                      <a:xfrm>
                        <a:off x="1752600" y="5638800"/>
                        <a:ext cx="922338" cy="41910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nvPicPr>
        <p:blipFill>
          <a:blip r:embed="rId38"/>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996"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pic>
        <p:nvPicPr>
          <p:cNvPr id="41997"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1998"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1999"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2000"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2001"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2002"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2003"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2004" name="Text Box 10"/>
          <p:cNvSpPr txBox="1"/>
          <p:nvPr/>
        </p:nvSpPr>
        <p:spPr>
          <a:xfrm>
            <a:off x="0" y="0"/>
            <a:ext cx="60960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隶书" pitchFamily="49" charset="-122"/>
              </a:rPr>
              <a:t>梯形螺纹偏心组合加工工艺</a:t>
            </a:r>
            <a:endParaRPr lang="zh-CN" altLang="en-US" sz="3200" b="1" dirty="0">
              <a:latin typeface="Times New Roman" panose="02020603050405020304" pitchFamily="18" charset="0"/>
              <a:ea typeface="隶书" pitchFamily="49" charset="-122"/>
            </a:endParaRPr>
          </a:p>
        </p:txBody>
      </p:sp>
      <p:sp>
        <p:nvSpPr>
          <p:cNvPr id="42005" name="Text Box 11"/>
          <p:cNvSpPr txBox="1"/>
          <p:nvPr/>
        </p:nvSpPr>
        <p:spPr>
          <a:xfrm>
            <a:off x="1066800" y="838200"/>
            <a:ext cx="7162800" cy="5326063"/>
          </a:xfrm>
          <a:prstGeom prst="rect">
            <a:avLst/>
          </a:prstGeom>
          <a:noFill/>
          <a:ln w="9525">
            <a:noFill/>
          </a:ln>
        </p:spPr>
        <p:txBody>
          <a:bodyPr>
            <a:spAutoFit/>
          </a:bodyPr>
          <a:p>
            <a:pPr eaLnBrk="1" hangingPunct="1"/>
            <a:r>
              <a:rPr lang="zh-CN" altLang="en-US" sz="3200" b="1" dirty="0">
                <a:latin typeface="Times New Roman" panose="02020603050405020304" pitchFamily="18" charset="0"/>
              </a:rPr>
              <a:t>（２）加工件３</a:t>
            </a:r>
            <a:endParaRPr lang="zh-CN" altLang="en-US" sz="3200" b="1" dirty="0">
              <a:latin typeface="Times New Roman" panose="02020603050405020304" pitchFamily="18" charset="0"/>
            </a:endParaRPr>
          </a:p>
          <a:p>
            <a:pPr eaLnBrk="1" hangingPunct="1"/>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a:t>
            </a:r>
            <a:r>
              <a:rPr lang="zh-CN" altLang="en-US" sz="2400" dirty="0">
                <a:solidFill>
                  <a:srgbClr val="000000"/>
                </a:solidFill>
                <a:latin typeface="Times New Roman" panose="02020603050405020304" pitchFamily="18" charset="0"/>
              </a:rPr>
              <a:t>１）长毛坯，工件伸出</a:t>
            </a:r>
            <a:r>
              <a:rPr lang="en-US" altLang="zh-CN" sz="2400" dirty="0">
                <a:solidFill>
                  <a:srgbClr val="000000"/>
                </a:solidFill>
                <a:latin typeface="Times New Roman" panose="02020603050405020304" pitchFamily="18" charset="0"/>
              </a:rPr>
              <a:t>50</a:t>
            </a:r>
            <a:r>
              <a:rPr lang="zh-CN" altLang="en-US" sz="2400" dirty="0">
                <a:solidFill>
                  <a:srgbClr val="000000"/>
                </a:solidFill>
                <a:latin typeface="Times New Roman" panose="02020603050405020304" pitchFamily="18" charset="0"/>
              </a:rPr>
              <a:t>长，平端面见光；</a:t>
            </a:r>
            <a:endParaRPr lang="zh-CN" altLang="en-US" sz="2400" dirty="0">
              <a:solidFill>
                <a:srgbClr val="000000"/>
              </a:solidFill>
              <a:latin typeface="Times New Roman" panose="02020603050405020304" pitchFamily="18" charset="0"/>
            </a:endParaRPr>
          </a:p>
          <a:p>
            <a:pPr eaLnBrk="1" hangingPunct="1"/>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２）粗车至             ，粗车至            ，长度留量          ；</a:t>
            </a:r>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a:t>
            </a:r>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３）钻孔       ，粗精车             孔底至             ；</a:t>
            </a:r>
            <a:endParaRPr lang="zh-CN" altLang="en-US" sz="2400" dirty="0">
              <a:solidFill>
                <a:srgbClr val="000000"/>
              </a:solidFill>
              <a:latin typeface="Times New Roman" panose="02020603050405020304" pitchFamily="18" charset="0"/>
            </a:endParaRPr>
          </a:p>
          <a:p>
            <a:pPr eaLnBrk="1" hangingPunct="1"/>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４）粗精车              至尺寸长度</a:t>
            </a:r>
            <a:r>
              <a:rPr lang="en-US" altLang="zh-CN" sz="2400" dirty="0">
                <a:solidFill>
                  <a:srgbClr val="000000"/>
                </a:solidFill>
                <a:latin typeface="Times New Roman" panose="02020603050405020304" pitchFamily="18" charset="0"/>
              </a:rPr>
              <a:t>10</a:t>
            </a:r>
            <a:r>
              <a:rPr lang="zh-CN" altLang="en-US"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５）粗精车内锥，用外锥配保证间隙          ；</a:t>
            </a:r>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６）精车            至尺寸，精车            至尺寸；</a:t>
            </a:r>
            <a:endParaRPr lang="zh-CN" altLang="en-US" sz="2400" dirty="0">
              <a:solidFill>
                <a:srgbClr val="000000"/>
              </a:solidFill>
              <a:latin typeface="Times New Roman" panose="02020603050405020304" pitchFamily="18" charset="0"/>
            </a:endParaRPr>
          </a:p>
          <a:p>
            <a:pPr eaLnBrk="1" hangingPunct="1"/>
            <a:r>
              <a:rPr lang="zh-CN" altLang="en-US" sz="2400" dirty="0">
                <a:solidFill>
                  <a:srgbClr val="000000"/>
                </a:solidFill>
                <a:latin typeface="Times New Roman" panose="02020603050405020304" pitchFamily="18" charset="0"/>
              </a:rPr>
              <a:t>           ７）切断总长</a:t>
            </a:r>
            <a:r>
              <a:rPr lang="en-US" altLang="zh-CN" sz="2400" dirty="0">
                <a:solidFill>
                  <a:srgbClr val="000000"/>
                </a:solidFill>
                <a:latin typeface="Times New Roman" panose="02020603050405020304" pitchFamily="18" charset="0"/>
              </a:rPr>
              <a:t>34</a:t>
            </a:r>
            <a:r>
              <a:rPr lang="zh-CN" altLang="en-US" sz="2400" dirty="0">
                <a:solidFill>
                  <a:srgbClr val="000000"/>
                </a:solidFill>
                <a:latin typeface="Times New Roman" panose="02020603050405020304" pitchFamily="18" charset="0"/>
              </a:rPr>
              <a:t>做下差；</a:t>
            </a:r>
            <a:endParaRPr lang="zh-CN" altLang="en-US" sz="2400" dirty="0">
              <a:solidFill>
                <a:srgbClr val="000000"/>
              </a:solidFill>
              <a:latin typeface="Times New Roman" panose="02020603050405020304" pitchFamily="18" charset="0"/>
            </a:endParaRPr>
          </a:p>
        </p:txBody>
      </p:sp>
      <p:sp>
        <p:nvSpPr>
          <p:cNvPr id="42006"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86" name="Object 13"/>
          <p:cNvGraphicFramePr/>
          <p:nvPr/>
        </p:nvGraphicFramePr>
        <p:xfrm>
          <a:off x="3505200" y="2438400"/>
          <a:ext cx="1017588" cy="528638"/>
        </p:xfrm>
        <a:graphic>
          <a:graphicData uri="http://schemas.openxmlformats.org/presentationml/2006/ole">
            <mc:AlternateContent xmlns:mc="http://schemas.openxmlformats.org/markup-compatibility/2006">
              <mc:Choice xmlns:v="urn:schemas-microsoft-com:vml" Requires="v">
                <p:oleObj spid="_x0000_s3195" name="" r:id="rId10" imgW="533400" imgH="241300" progId="Equation.3">
                  <p:embed/>
                </p:oleObj>
              </mc:Choice>
              <mc:Fallback>
                <p:oleObj name="" r:id="rId10" imgW="533400" imgH="241300" progId="Equation.3">
                  <p:embed/>
                  <p:pic>
                    <p:nvPicPr>
                      <p:cNvPr id="0" name="图片 3194"/>
                      <p:cNvPicPr/>
                      <p:nvPr/>
                    </p:nvPicPr>
                    <p:blipFill>
                      <a:blip r:embed="rId11"/>
                      <a:stretch>
                        <a:fillRect/>
                      </a:stretch>
                    </p:blipFill>
                    <p:spPr>
                      <a:xfrm>
                        <a:off x="3505200" y="2438400"/>
                        <a:ext cx="1017588" cy="528638"/>
                      </a:xfrm>
                      <a:prstGeom prst="rect">
                        <a:avLst/>
                      </a:prstGeom>
                      <a:noFill/>
                      <a:ln w="38100">
                        <a:noFill/>
                        <a:miter/>
                      </a:ln>
                    </p:spPr>
                  </p:pic>
                </p:oleObj>
              </mc:Fallback>
            </mc:AlternateContent>
          </a:graphicData>
        </a:graphic>
      </p:graphicFrame>
      <p:sp>
        <p:nvSpPr>
          <p:cNvPr id="42007" name="Rectangle 1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87" name="Object 15"/>
          <p:cNvGraphicFramePr/>
          <p:nvPr/>
        </p:nvGraphicFramePr>
        <p:xfrm>
          <a:off x="5791200" y="2514600"/>
          <a:ext cx="865188" cy="439738"/>
        </p:xfrm>
        <a:graphic>
          <a:graphicData uri="http://schemas.openxmlformats.org/presentationml/2006/ole">
            <mc:AlternateContent xmlns:mc="http://schemas.openxmlformats.org/markup-compatibility/2006">
              <mc:Choice xmlns:v="urn:schemas-microsoft-com:vml" Requires="v">
                <p:oleObj spid="_x0000_s3196" name="" r:id="rId12" imgW="393065" imgH="203200" progId="Equation.3">
                  <p:embed/>
                </p:oleObj>
              </mc:Choice>
              <mc:Fallback>
                <p:oleObj name="" r:id="rId12" imgW="393065" imgH="203200" progId="Equation.3">
                  <p:embed/>
                  <p:pic>
                    <p:nvPicPr>
                      <p:cNvPr id="0" name="图片 3195"/>
                      <p:cNvPicPr/>
                      <p:nvPr/>
                    </p:nvPicPr>
                    <p:blipFill>
                      <a:blip r:embed="rId13"/>
                      <a:stretch>
                        <a:fillRect/>
                      </a:stretch>
                    </p:blipFill>
                    <p:spPr>
                      <a:xfrm>
                        <a:off x="5791200" y="2514600"/>
                        <a:ext cx="865188" cy="439738"/>
                      </a:xfrm>
                      <a:prstGeom prst="rect">
                        <a:avLst/>
                      </a:prstGeom>
                      <a:noFill/>
                      <a:ln w="38100">
                        <a:noFill/>
                        <a:miter/>
                      </a:ln>
                    </p:spPr>
                  </p:pic>
                </p:oleObj>
              </mc:Fallback>
            </mc:AlternateContent>
          </a:graphicData>
        </a:graphic>
      </p:graphicFrame>
      <p:sp>
        <p:nvSpPr>
          <p:cNvPr id="42008" name="Rectangle 1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88" name="Object 17"/>
          <p:cNvGraphicFramePr/>
          <p:nvPr/>
        </p:nvGraphicFramePr>
        <p:xfrm>
          <a:off x="1447800" y="2819400"/>
          <a:ext cx="838200" cy="439738"/>
        </p:xfrm>
        <a:graphic>
          <a:graphicData uri="http://schemas.openxmlformats.org/presentationml/2006/ole">
            <mc:AlternateContent xmlns:mc="http://schemas.openxmlformats.org/markup-compatibility/2006">
              <mc:Choice xmlns:v="urn:schemas-microsoft-com:vml" Requires="v">
                <p:oleObj spid="_x0000_s3197" name="" r:id="rId14" imgW="381000" imgH="203200" progId="Equation.3">
                  <p:embed/>
                </p:oleObj>
              </mc:Choice>
              <mc:Fallback>
                <p:oleObj name="" r:id="rId14" imgW="381000" imgH="203200" progId="Equation.3">
                  <p:embed/>
                  <p:pic>
                    <p:nvPicPr>
                      <p:cNvPr id="0" name="图片 3196"/>
                      <p:cNvPicPr/>
                      <p:nvPr/>
                    </p:nvPicPr>
                    <p:blipFill>
                      <a:blip r:embed="rId15"/>
                      <a:stretch>
                        <a:fillRect/>
                      </a:stretch>
                    </p:blipFill>
                    <p:spPr>
                      <a:xfrm>
                        <a:off x="1447800" y="2819400"/>
                        <a:ext cx="838200" cy="439738"/>
                      </a:xfrm>
                      <a:prstGeom prst="rect">
                        <a:avLst/>
                      </a:prstGeom>
                      <a:noFill/>
                      <a:ln w="38100">
                        <a:noFill/>
                        <a:miter/>
                      </a:ln>
                    </p:spPr>
                  </p:pic>
                </p:oleObj>
              </mc:Fallback>
            </mc:AlternateContent>
          </a:graphicData>
        </a:graphic>
      </p:graphicFrame>
      <p:sp>
        <p:nvSpPr>
          <p:cNvPr id="42009" name="Rectangle 18"/>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89" name="Object 19"/>
          <p:cNvGraphicFramePr/>
          <p:nvPr/>
        </p:nvGraphicFramePr>
        <p:xfrm>
          <a:off x="3200400" y="3581400"/>
          <a:ext cx="609600" cy="441325"/>
        </p:xfrm>
        <a:graphic>
          <a:graphicData uri="http://schemas.openxmlformats.org/presentationml/2006/ole">
            <mc:AlternateContent xmlns:mc="http://schemas.openxmlformats.org/markup-compatibility/2006">
              <mc:Choice xmlns:v="urn:schemas-microsoft-com:vml" Requires="v">
                <p:oleObj spid="_x0000_s3198" name="" r:id="rId16" imgW="279400" imgH="203200" progId="Equation.3">
                  <p:embed/>
                </p:oleObj>
              </mc:Choice>
              <mc:Fallback>
                <p:oleObj name="" r:id="rId16" imgW="279400" imgH="203200" progId="Equation.3">
                  <p:embed/>
                  <p:pic>
                    <p:nvPicPr>
                      <p:cNvPr id="0" name="图片 3197"/>
                      <p:cNvPicPr/>
                      <p:nvPr/>
                    </p:nvPicPr>
                    <p:blipFill>
                      <a:blip r:embed="rId17"/>
                      <a:stretch>
                        <a:fillRect/>
                      </a:stretch>
                    </p:blipFill>
                    <p:spPr>
                      <a:xfrm>
                        <a:off x="3200400" y="3581400"/>
                        <a:ext cx="609600" cy="441325"/>
                      </a:xfrm>
                      <a:prstGeom prst="rect">
                        <a:avLst/>
                      </a:prstGeom>
                      <a:noFill/>
                      <a:ln w="38100">
                        <a:noFill/>
                        <a:miter/>
                      </a:ln>
                    </p:spPr>
                  </p:pic>
                </p:oleObj>
              </mc:Fallback>
            </mc:AlternateContent>
          </a:graphicData>
        </a:graphic>
      </p:graphicFrame>
      <p:sp>
        <p:nvSpPr>
          <p:cNvPr id="42010" name="Rectangle 20"/>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0" name="Object 21"/>
          <p:cNvGraphicFramePr/>
          <p:nvPr/>
        </p:nvGraphicFramePr>
        <p:xfrm>
          <a:off x="4953000" y="3581400"/>
          <a:ext cx="914400" cy="469900"/>
        </p:xfrm>
        <a:graphic>
          <a:graphicData uri="http://schemas.openxmlformats.org/presentationml/2006/ole">
            <mc:AlternateContent xmlns:mc="http://schemas.openxmlformats.org/markup-compatibility/2006">
              <mc:Choice xmlns:v="urn:schemas-microsoft-com:vml" Requires="v">
                <p:oleObj spid="_x0000_s3199" name="" r:id="rId18" imgW="393700" imgH="203200" progId="Equation.3">
                  <p:embed/>
                </p:oleObj>
              </mc:Choice>
              <mc:Fallback>
                <p:oleObj name="" r:id="rId18" imgW="393700" imgH="203200" progId="Equation.3">
                  <p:embed/>
                  <p:pic>
                    <p:nvPicPr>
                      <p:cNvPr id="0" name="图片 3198"/>
                      <p:cNvPicPr/>
                      <p:nvPr/>
                    </p:nvPicPr>
                    <p:blipFill>
                      <a:blip r:embed="rId19"/>
                      <a:stretch>
                        <a:fillRect/>
                      </a:stretch>
                    </p:blipFill>
                    <p:spPr>
                      <a:xfrm>
                        <a:off x="4953000" y="3581400"/>
                        <a:ext cx="914400" cy="469900"/>
                      </a:xfrm>
                      <a:prstGeom prst="rect">
                        <a:avLst/>
                      </a:prstGeom>
                      <a:noFill/>
                      <a:ln w="38100">
                        <a:noFill/>
                        <a:miter/>
                      </a:ln>
                    </p:spPr>
                  </p:pic>
                </p:oleObj>
              </mc:Fallback>
            </mc:AlternateContent>
          </a:graphicData>
        </a:graphic>
      </p:graphicFrame>
      <p:sp>
        <p:nvSpPr>
          <p:cNvPr id="42011" name="Rectangle 2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1" name="Object 23"/>
          <p:cNvGraphicFramePr/>
          <p:nvPr/>
        </p:nvGraphicFramePr>
        <p:xfrm>
          <a:off x="1524000" y="3962400"/>
          <a:ext cx="762000" cy="390525"/>
        </p:xfrm>
        <a:graphic>
          <a:graphicData uri="http://schemas.openxmlformats.org/presentationml/2006/ole">
            <mc:AlternateContent xmlns:mc="http://schemas.openxmlformats.org/markup-compatibility/2006">
              <mc:Choice xmlns:v="urn:schemas-microsoft-com:vml" Requires="v">
                <p:oleObj spid="_x0000_s3200" name="" r:id="rId20" imgW="393700" imgH="203200" progId="Equation.3">
                  <p:embed/>
                </p:oleObj>
              </mc:Choice>
              <mc:Fallback>
                <p:oleObj name="" r:id="rId20" imgW="393700" imgH="203200" progId="Equation.3">
                  <p:embed/>
                  <p:pic>
                    <p:nvPicPr>
                      <p:cNvPr id="0" name="图片 3199"/>
                      <p:cNvPicPr/>
                      <p:nvPr/>
                    </p:nvPicPr>
                    <p:blipFill>
                      <a:blip r:embed="rId21"/>
                      <a:stretch>
                        <a:fillRect/>
                      </a:stretch>
                    </p:blipFill>
                    <p:spPr>
                      <a:xfrm>
                        <a:off x="1524000" y="3962400"/>
                        <a:ext cx="762000" cy="390525"/>
                      </a:xfrm>
                      <a:prstGeom prst="rect">
                        <a:avLst/>
                      </a:prstGeom>
                      <a:noFill/>
                      <a:ln w="38100">
                        <a:noFill/>
                        <a:miter/>
                      </a:ln>
                    </p:spPr>
                  </p:pic>
                </p:oleObj>
              </mc:Fallback>
            </mc:AlternateContent>
          </a:graphicData>
        </a:graphic>
      </p:graphicFrame>
      <p:sp>
        <p:nvSpPr>
          <p:cNvPr id="42012" name="Rectangle 24"/>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2" name="Object 25"/>
          <p:cNvGraphicFramePr/>
          <p:nvPr/>
        </p:nvGraphicFramePr>
        <p:xfrm>
          <a:off x="3581400" y="4648200"/>
          <a:ext cx="993775" cy="452438"/>
        </p:xfrm>
        <a:graphic>
          <a:graphicData uri="http://schemas.openxmlformats.org/presentationml/2006/ole">
            <mc:AlternateContent xmlns:mc="http://schemas.openxmlformats.org/markup-compatibility/2006">
              <mc:Choice xmlns:v="urn:schemas-microsoft-com:vml" Requires="v">
                <p:oleObj spid="_x0000_s3201" name="" r:id="rId22" imgW="520700" imgH="241300" progId="Equation.3">
                  <p:embed/>
                </p:oleObj>
              </mc:Choice>
              <mc:Fallback>
                <p:oleObj name="" r:id="rId22" imgW="520700" imgH="241300" progId="Equation.3">
                  <p:embed/>
                  <p:pic>
                    <p:nvPicPr>
                      <p:cNvPr id="0" name="图片 3200"/>
                      <p:cNvPicPr/>
                      <p:nvPr/>
                    </p:nvPicPr>
                    <p:blipFill>
                      <a:blip r:embed="rId23"/>
                      <a:stretch>
                        <a:fillRect/>
                      </a:stretch>
                    </p:blipFill>
                    <p:spPr>
                      <a:xfrm>
                        <a:off x="3581400" y="4648200"/>
                        <a:ext cx="993775" cy="452438"/>
                      </a:xfrm>
                      <a:prstGeom prst="rect">
                        <a:avLst/>
                      </a:prstGeom>
                      <a:noFill/>
                      <a:ln w="38100">
                        <a:noFill/>
                        <a:miter/>
                      </a:ln>
                    </p:spPr>
                  </p:pic>
                </p:oleObj>
              </mc:Fallback>
            </mc:AlternateContent>
          </a:graphicData>
        </a:graphic>
      </p:graphicFrame>
      <p:sp>
        <p:nvSpPr>
          <p:cNvPr id="42013" name="Rectangle 2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3" name="Object 27"/>
          <p:cNvGraphicFramePr/>
          <p:nvPr/>
        </p:nvGraphicFramePr>
        <p:xfrm>
          <a:off x="6934200" y="5029200"/>
          <a:ext cx="561975" cy="434975"/>
        </p:xfrm>
        <a:graphic>
          <a:graphicData uri="http://schemas.openxmlformats.org/presentationml/2006/ole">
            <mc:AlternateContent xmlns:mc="http://schemas.openxmlformats.org/markup-compatibility/2006">
              <mc:Choice xmlns:v="urn:schemas-microsoft-com:vml" Requires="v">
                <p:oleObj spid="_x0000_s3202" name="" r:id="rId24" imgW="304800" imgH="241300" progId="Equation.3">
                  <p:embed/>
                </p:oleObj>
              </mc:Choice>
              <mc:Fallback>
                <p:oleObj name="" r:id="rId24" imgW="304800" imgH="241300" progId="Equation.3">
                  <p:embed/>
                  <p:pic>
                    <p:nvPicPr>
                      <p:cNvPr id="0" name="图片 3201"/>
                      <p:cNvPicPr/>
                      <p:nvPr/>
                    </p:nvPicPr>
                    <p:blipFill>
                      <a:blip r:embed="rId25"/>
                      <a:stretch>
                        <a:fillRect/>
                      </a:stretch>
                    </p:blipFill>
                    <p:spPr>
                      <a:xfrm>
                        <a:off x="6934200" y="5029200"/>
                        <a:ext cx="561975" cy="434975"/>
                      </a:xfrm>
                      <a:prstGeom prst="rect">
                        <a:avLst/>
                      </a:prstGeom>
                      <a:noFill/>
                      <a:ln w="38100">
                        <a:noFill/>
                        <a:miter/>
                      </a:ln>
                    </p:spPr>
                  </p:pic>
                </p:oleObj>
              </mc:Fallback>
            </mc:AlternateContent>
          </a:graphicData>
        </a:graphic>
      </p:graphicFrame>
      <p:sp>
        <p:nvSpPr>
          <p:cNvPr id="42014" name="Rectangle 28"/>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4" name="Object 29"/>
          <p:cNvGraphicFramePr/>
          <p:nvPr/>
        </p:nvGraphicFramePr>
        <p:xfrm>
          <a:off x="3200400" y="5410200"/>
          <a:ext cx="889000" cy="396875"/>
        </p:xfrm>
        <a:graphic>
          <a:graphicData uri="http://schemas.openxmlformats.org/presentationml/2006/ole">
            <mc:AlternateContent xmlns:mc="http://schemas.openxmlformats.org/markup-compatibility/2006">
              <mc:Choice xmlns:v="urn:schemas-microsoft-com:vml" Requires="v">
                <p:oleObj spid="_x0000_s3203" name="" r:id="rId26" imgW="533400" imgH="241300" progId="Equation.3">
                  <p:embed/>
                </p:oleObj>
              </mc:Choice>
              <mc:Fallback>
                <p:oleObj name="" r:id="rId26" imgW="533400" imgH="241300" progId="Equation.3">
                  <p:embed/>
                  <p:pic>
                    <p:nvPicPr>
                      <p:cNvPr id="0" name="图片 3202"/>
                      <p:cNvPicPr/>
                      <p:nvPr/>
                    </p:nvPicPr>
                    <p:blipFill>
                      <a:blip r:embed="rId27"/>
                      <a:stretch>
                        <a:fillRect/>
                      </a:stretch>
                    </p:blipFill>
                    <p:spPr>
                      <a:xfrm>
                        <a:off x="3200400" y="5410200"/>
                        <a:ext cx="889000" cy="396875"/>
                      </a:xfrm>
                      <a:prstGeom prst="rect">
                        <a:avLst/>
                      </a:prstGeom>
                      <a:noFill/>
                      <a:ln w="38100">
                        <a:noFill/>
                        <a:miter/>
                      </a:ln>
                    </p:spPr>
                  </p:pic>
                </p:oleObj>
              </mc:Fallback>
            </mc:AlternateContent>
          </a:graphicData>
        </a:graphic>
      </p:graphicFrame>
      <p:sp>
        <p:nvSpPr>
          <p:cNvPr id="42015" name="Rectangle 3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1995" name="Object 31"/>
          <p:cNvGraphicFramePr/>
          <p:nvPr/>
        </p:nvGraphicFramePr>
        <p:xfrm>
          <a:off x="6019800" y="5334000"/>
          <a:ext cx="900113" cy="400050"/>
        </p:xfrm>
        <a:graphic>
          <a:graphicData uri="http://schemas.openxmlformats.org/presentationml/2006/ole">
            <mc:AlternateContent xmlns:mc="http://schemas.openxmlformats.org/markup-compatibility/2006">
              <mc:Choice xmlns:v="urn:schemas-microsoft-com:vml" Requires="v">
                <p:oleObj spid="_x0000_s3204" name="" r:id="rId28" imgW="533400" imgH="241300" progId="Equation.3">
                  <p:embed/>
                </p:oleObj>
              </mc:Choice>
              <mc:Fallback>
                <p:oleObj name="" r:id="rId28" imgW="533400" imgH="241300" progId="Equation.3">
                  <p:embed/>
                  <p:pic>
                    <p:nvPicPr>
                      <p:cNvPr id="0" name="图片 3203"/>
                      <p:cNvPicPr/>
                      <p:nvPr/>
                    </p:nvPicPr>
                    <p:blipFill>
                      <a:blip r:embed="rId29"/>
                      <a:stretch>
                        <a:fillRect/>
                      </a:stretch>
                    </p:blipFill>
                    <p:spPr>
                      <a:xfrm>
                        <a:off x="6019800" y="5334000"/>
                        <a:ext cx="900113" cy="400050"/>
                      </a:xfrm>
                      <a:prstGeom prst="rect">
                        <a:avLst/>
                      </a:prstGeom>
                      <a:noFill/>
                      <a:ln w="38100">
                        <a:noFill/>
                        <a:miter/>
                      </a:ln>
                    </p:spPr>
                  </p:pic>
                </p:oleObj>
              </mc:Fallback>
            </mc:AlternateContent>
          </a:graphicData>
        </a:graphic>
      </p:graphicFrame>
      <p:pic>
        <p:nvPicPr>
          <p:cNvPr id="4" name="内容占位符 3" descr="图片1"/>
          <p:cNvPicPr>
            <a:picLocks noChangeAspect="1"/>
          </p:cNvPicPr>
          <p:nvPr/>
        </p:nvPicPr>
        <p:blipFill>
          <a:blip r:embed="rId30"/>
          <a:stretch>
            <a:fillRect/>
          </a:stretch>
        </p:blipFill>
        <p:spPr>
          <a:xfrm>
            <a:off x="8229600" y="-86995"/>
            <a:ext cx="914400" cy="754380"/>
          </a:xfrm>
          <a:prstGeom prst="rect">
            <a:avLst/>
          </a:prstGeom>
          <a:noFill/>
          <a:ln w="9525">
            <a:noFill/>
            <a:miter lim="800000"/>
            <a:headEnd/>
            <a:tailEnd/>
          </a:ln>
          <a:effectLst/>
        </p:spPr>
      </p:pic>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3019"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3020"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3021"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3022"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3023"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3024"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3025"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3026"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3027" name="Text Box 10"/>
          <p:cNvSpPr txBox="1"/>
          <p:nvPr/>
        </p:nvSpPr>
        <p:spPr>
          <a:xfrm>
            <a:off x="0" y="0"/>
            <a:ext cx="6096000" cy="579438"/>
          </a:xfrm>
          <a:prstGeom prst="rect">
            <a:avLst/>
          </a:prstGeom>
          <a:noFill/>
          <a:ln w="9525">
            <a:noFill/>
          </a:ln>
        </p:spPr>
        <p:txBody>
          <a:bodyPr>
            <a:spAutoFit/>
          </a:bodyPr>
          <a:p>
            <a:pPr eaLnBrk="1" hangingPunct="1"/>
            <a:r>
              <a:rPr lang="zh-CN" altLang="en-US" sz="3200" b="1" dirty="0">
                <a:latin typeface="Times New Roman" panose="02020603050405020304" pitchFamily="18" charset="0"/>
                <a:ea typeface="隶书" pitchFamily="49" charset="-122"/>
              </a:rPr>
              <a:t>梯形螺纹偏心组合加工工艺</a:t>
            </a:r>
            <a:endParaRPr lang="zh-CN" altLang="en-US" sz="3200" b="1" dirty="0">
              <a:latin typeface="Times New Roman" panose="02020603050405020304" pitchFamily="18" charset="0"/>
              <a:ea typeface="隶书" pitchFamily="49" charset="-122"/>
            </a:endParaRPr>
          </a:p>
        </p:txBody>
      </p:sp>
      <p:sp>
        <p:nvSpPr>
          <p:cNvPr id="43028" name="Text Box 11"/>
          <p:cNvSpPr txBox="1"/>
          <p:nvPr/>
        </p:nvSpPr>
        <p:spPr>
          <a:xfrm>
            <a:off x="609600" y="1295400"/>
            <a:ext cx="8382000" cy="4535488"/>
          </a:xfrm>
          <a:prstGeom prst="rect">
            <a:avLst/>
          </a:prstGeom>
          <a:noFill/>
          <a:ln w="9525">
            <a:noFill/>
          </a:ln>
        </p:spPr>
        <p:txBody>
          <a:bodyPr>
            <a:spAutoFit/>
          </a:bodyPr>
          <a:p>
            <a:pPr eaLnBrk="1" hangingPunct="1"/>
            <a:r>
              <a:rPr lang="zh-CN" altLang="en-US" sz="2800" dirty="0">
                <a:latin typeface="Times New Roman" panose="02020603050405020304" pitchFamily="18" charset="0"/>
              </a:rPr>
              <a:t>（</a:t>
            </a:r>
            <a:r>
              <a:rPr lang="zh-CN" altLang="en-US" sz="2800" b="1" dirty="0">
                <a:latin typeface="Times New Roman" panose="02020603050405020304" pitchFamily="18" charset="0"/>
              </a:rPr>
              <a:t>３）加工件２</a:t>
            </a:r>
            <a:endParaRPr lang="zh-CN" altLang="en-US" sz="2800" b="1" dirty="0">
              <a:latin typeface="Times New Roman" panose="02020603050405020304" pitchFamily="18" charset="0"/>
            </a:endParaRPr>
          </a:p>
          <a:p>
            <a:pPr eaLnBrk="1" hangingPunct="1"/>
            <a:r>
              <a:rPr lang="zh-CN" altLang="en-US" sz="2400" dirty="0">
                <a:latin typeface="Times New Roman" panose="02020603050405020304" pitchFamily="18" charset="0"/>
              </a:rPr>
              <a:t>    １）长毛坯，工件伸出</a:t>
            </a:r>
            <a:r>
              <a:rPr lang="en-US" altLang="zh-CN" sz="2400" dirty="0">
                <a:latin typeface="Times New Roman" panose="02020603050405020304" pitchFamily="18" charset="0"/>
              </a:rPr>
              <a:t>45</a:t>
            </a:r>
            <a:r>
              <a:rPr lang="zh-CN" altLang="en-US" sz="2400" dirty="0">
                <a:latin typeface="Times New Roman" panose="02020603050405020304" pitchFamily="18" charset="0"/>
              </a:rPr>
              <a:t>长，平端面见光；</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２）粗车            至           ；</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３）钻孔          ，打通，切槽长</a:t>
            </a:r>
            <a:r>
              <a:rPr lang="en-US" altLang="zh-CN" sz="2400" dirty="0">
                <a:latin typeface="Times New Roman" panose="02020603050405020304" pitchFamily="18" charset="0"/>
              </a:rPr>
              <a:t>26</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４）粗精车              至尺寸长大于</a:t>
            </a:r>
            <a:r>
              <a:rPr lang="en-US" altLang="zh-CN" sz="2400" dirty="0">
                <a:latin typeface="Times New Roman" panose="02020603050405020304" pitchFamily="18" charset="0"/>
              </a:rPr>
              <a:t>25</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５）精车              至尺寸；</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６）留基准车去</a:t>
            </a:r>
            <a:r>
              <a:rPr lang="en-US" altLang="zh-CN" sz="2400" dirty="0">
                <a:latin typeface="Times New Roman" panose="02020603050405020304" pitchFamily="18" charset="0"/>
              </a:rPr>
              <a:t>0.5mm</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７）找正             外圆和端面，车偏心            至尺寸；</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８）切断；</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    ９）长             外圆找正基准端面保证总长</a:t>
            </a:r>
            <a:r>
              <a:rPr lang="en-US" altLang="zh-CN" sz="2400" dirty="0">
                <a:latin typeface="Times New Roman" panose="02020603050405020304" pitchFamily="18" charset="0"/>
              </a:rPr>
              <a:t>25</a:t>
            </a:r>
            <a:r>
              <a:rPr lang="zh-CN" altLang="en-US" sz="2400" dirty="0">
                <a:latin typeface="Times New Roman" panose="02020603050405020304" pitchFamily="18" charset="0"/>
              </a:rPr>
              <a:t>至尺寸；</a:t>
            </a:r>
            <a:endParaRPr lang="zh-CN" altLang="en-US" sz="2400" dirty="0">
              <a:latin typeface="Times New Roman" panose="02020603050405020304" pitchFamily="18" charset="0"/>
            </a:endParaRPr>
          </a:p>
          <a:p>
            <a:pPr eaLnBrk="1" hangingPunct="1"/>
            <a:endParaRPr lang="zh-CN" altLang="en-US" sz="2400" dirty="0">
              <a:latin typeface="Times New Roman" panose="02020603050405020304" pitchFamily="18" charset="0"/>
            </a:endParaRPr>
          </a:p>
          <a:p>
            <a:pPr eaLnBrk="1" hangingPunct="1"/>
            <a:endParaRPr lang="zh-CN" altLang="en-US" sz="2400" dirty="0">
              <a:latin typeface="Times New Roman" panose="02020603050405020304" pitchFamily="18" charset="0"/>
            </a:endParaRPr>
          </a:p>
        </p:txBody>
      </p:sp>
      <p:sp>
        <p:nvSpPr>
          <p:cNvPr id="43029" name="Rectangle 12"/>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0" name="Object 13"/>
          <p:cNvGraphicFramePr/>
          <p:nvPr/>
        </p:nvGraphicFramePr>
        <p:xfrm>
          <a:off x="2157413" y="2057400"/>
          <a:ext cx="1017587" cy="452438"/>
        </p:xfrm>
        <a:graphic>
          <a:graphicData uri="http://schemas.openxmlformats.org/presentationml/2006/ole">
            <mc:AlternateContent xmlns:mc="http://schemas.openxmlformats.org/markup-compatibility/2006">
              <mc:Choice xmlns:v="urn:schemas-microsoft-com:vml" Requires="v">
                <p:oleObj spid="_x0000_s3205" name="" r:id="rId10" imgW="533400" imgH="241300" progId="Equation.3">
                  <p:embed/>
                </p:oleObj>
              </mc:Choice>
              <mc:Fallback>
                <p:oleObj name="" r:id="rId10" imgW="533400" imgH="241300" progId="Equation.3">
                  <p:embed/>
                  <p:pic>
                    <p:nvPicPr>
                      <p:cNvPr id="0" name="图片 3204"/>
                      <p:cNvPicPr/>
                      <p:nvPr/>
                    </p:nvPicPr>
                    <p:blipFill>
                      <a:blip r:embed="rId11"/>
                      <a:stretch>
                        <a:fillRect/>
                      </a:stretch>
                    </p:blipFill>
                    <p:spPr>
                      <a:xfrm>
                        <a:off x="2157413" y="2057400"/>
                        <a:ext cx="1017587" cy="452438"/>
                      </a:xfrm>
                      <a:prstGeom prst="rect">
                        <a:avLst/>
                      </a:prstGeom>
                      <a:noFill/>
                      <a:ln w="38100">
                        <a:noFill/>
                        <a:miter/>
                      </a:ln>
                    </p:spPr>
                  </p:pic>
                </p:oleObj>
              </mc:Fallback>
            </mc:AlternateContent>
          </a:graphicData>
        </a:graphic>
      </p:graphicFrame>
      <p:sp>
        <p:nvSpPr>
          <p:cNvPr id="43030" name="Rectangle 1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1" name="Object 15"/>
          <p:cNvGraphicFramePr/>
          <p:nvPr/>
        </p:nvGraphicFramePr>
        <p:xfrm>
          <a:off x="3492500" y="2057400"/>
          <a:ext cx="787400" cy="400050"/>
        </p:xfrm>
        <a:graphic>
          <a:graphicData uri="http://schemas.openxmlformats.org/presentationml/2006/ole">
            <mc:AlternateContent xmlns:mc="http://schemas.openxmlformats.org/markup-compatibility/2006">
              <mc:Choice xmlns:v="urn:schemas-microsoft-com:vml" Requires="v">
                <p:oleObj spid="_x0000_s3206" name="" r:id="rId12" imgW="393065" imgH="203200" progId="Equation.3">
                  <p:embed/>
                </p:oleObj>
              </mc:Choice>
              <mc:Fallback>
                <p:oleObj name="" r:id="rId12" imgW="393065" imgH="203200" progId="Equation.3">
                  <p:embed/>
                  <p:pic>
                    <p:nvPicPr>
                      <p:cNvPr id="0" name="图片 3205"/>
                      <p:cNvPicPr/>
                      <p:nvPr/>
                    </p:nvPicPr>
                    <p:blipFill>
                      <a:blip r:embed="rId13"/>
                      <a:stretch>
                        <a:fillRect/>
                      </a:stretch>
                    </p:blipFill>
                    <p:spPr>
                      <a:xfrm>
                        <a:off x="3492500" y="2057400"/>
                        <a:ext cx="787400" cy="400050"/>
                      </a:xfrm>
                      <a:prstGeom prst="rect">
                        <a:avLst/>
                      </a:prstGeom>
                      <a:noFill/>
                      <a:ln w="38100">
                        <a:noFill/>
                        <a:miter/>
                      </a:ln>
                    </p:spPr>
                  </p:pic>
                </p:oleObj>
              </mc:Fallback>
            </mc:AlternateContent>
          </a:graphicData>
        </a:graphic>
      </p:graphicFrame>
      <p:sp>
        <p:nvSpPr>
          <p:cNvPr id="43031" name="Rectangle 1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2" name="Object 17"/>
          <p:cNvGraphicFramePr/>
          <p:nvPr/>
        </p:nvGraphicFramePr>
        <p:xfrm>
          <a:off x="2286000" y="2438400"/>
          <a:ext cx="609600" cy="441325"/>
        </p:xfrm>
        <a:graphic>
          <a:graphicData uri="http://schemas.openxmlformats.org/presentationml/2006/ole">
            <mc:AlternateContent xmlns:mc="http://schemas.openxmlformats.org/markup-compatibility/2006">
              <mc:Choice xmlns:v="urn:schemas-microsoft-com:vml" Requires="v">
                <p:oleObj spid="_x0000_s3207" name="" r:id="rId14" imgW="279400" imgH="203200" progId="Equation.3">
                  <p:embed/>
                </p:oleObj>
              </mc:Choice>
              <mc:Fallback>
                <p:oleObj name="" r:id="rId14" imgW="279400" imgH="203200" progId="Equation.3">
                  <p:embed/>
                  <p:pic>
                    <p:nvPicPr>
                      <p:cNvPr id="0" name="图片 3206"/>
                      <p:cNvPicPr/>
                      <p:nvPr/>
                    </p:nvPicPr>
                    <p:blipFill>
                      <a:blip r:embed="rId15"/>
                      <a:stretch>
                        <a:fillRect/>
                      </a:stretch>
                    </p:blipFill>
                    <p:spPr>
                      <a:xfrm>
                        <a:off x="2286000" y="2438400"/>
                        <a:ext cx="609600" cy="441325"/>
                      </a:xfrm>
                      <a:prstGeom prst="rect">
                        <a:avLst/>
                      </a:prstGeom>
                      <a:noFill/>
                      <a:ln w="38100">
                        <a:noFill/>
                        <a:miter/>
                      </a:ln>
                    </p:spPr>
                  </p:pic>
                </p:oleObj>
              </mc:Fallback>
            </mc:AlternateContent>
          </a:graphicData>
        </a:graphic>
      </p:graphicFrame>
      <p:sp>
        <p:nvSpPr>
          <p:cNvPr id="43032" name="Rectangle 1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3" name="Object 19"/>
          <p:cNvGraphicFramePr/>
          <p:nvPr/>
        </p:nvGraphicFramePr>
        <p:xfrm>
          <a:off x="5943600" y="2362200"/>
          <a:ext cx="685800" cy="496888"/>
        </p:xfrm>
        <a:graphic>
          <a:graphicData uri="http://schemas.openxmlformats.org/presentationml/2006/ole">
            <mc:AlternateContent xmlns:mc="http://schemas.openxmlformats.org/markup-compatibility/2006">
              <mc:Choice xmlns:v="urn:schemas-microsoft-com:vml" Requires="v">
                <p:oleObj spid="_x0000_s3208" name="" r:id="rId16" imgW="279400" imgH="203200" progId="Equation.3">
                  <p:embed/>
                </p:oleObj>
              </mc:Choice>
              <mc:Fallback>
                <p:oleObj name="" r:id="rId16" imgW="279400" imgH="203200" progId="Equation.3">
                  <p:embed/>
                  <p:pic>
                    <p:nvPicPr>
                      <p:cNvPr id="0" name="图片 3207"/>
                      <p:cNvPicPr/>
                      <p:nvPr/>
                    </p:nvPicPr>
                    <p:blipFill>
                      <a:blip r:embed="rId17"/>
                      <a:stretch>
                        <a:fillRect/>
                      </a:stretch>
                    </p:blipFill>
                    <p:spPr>
                      <a:xfrm>
                        <a:off x="5943600" y="2362200"/>
                        <a:ext cx="685800" cy="496888"/>
                      </a:xfrm>
                      <a:prstGeom prst="rect">
                        <a:avLst/>
                      </a:prstGeom>
                      <a:noFill/>
                      <a:ln w="38100">
                        <a:noFill/>
                        <a:miter/>
                      </a:ln>
                    </p:spPr>
                  </p:pic>
                </p:oleObj>
              </mc:Fallback>
            </mc:AlternateContent>
          </a:graphicData>
        </a:graphic>
      </p:graphicFrame>
      <p:sp>
        <p:nvSpPr>
          <p:cNvPr id="43033" name="Rectangle 2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4" name="Object 21"/>
          <p:cNvGraphicFramePr/>
          <p:nvPr/>
        </p:nvGraphicFramePr>
        <p:xfrm>
          <a:off x="2590800" y="2743200"/>
          <a:ext cx="993775" cy="452438"/>
        </p:xfrm>
        <a:graphic>
          <a:graphicData uri="http://schemas.openxmlformats.org/presentationml/2006/ole">
            <mc:AlternateContent xmlns:mc="http://schemas.openxmlformats.org/markup-compatibility/2006">
              <mc:Choice xmlns:v="urn:schemas-microsoft-com:vml" Requires="v">
                <p:oleObj spid="_x0000_s3209" name="" r:id="rId18" imgW="520700" imgH="241300" progId="Equation.3">
                  <p:embed/>
                </p:oleObj>
              </mc:Choice>
              <mc:Fallback>
                <p:oleObj name="" r:id="rId18" imgW="520700" imgH="241300" progId="Equation.3">
                  <p:embed/>
                  <p:pic>
                    <p:nvPicPr>
                      <p:cNvPr id="0" name="图片 3208"/>
                      <p:cNvPicPr/>
                      <p:nvPr/>
                    </p:nvPicPr>
                    <p:blipFill>
                      <a:blip r:embed="rId19"/>
                      <a:stretch>
                        <a:fillRect/>
                      </a:stretch>
                    </p:blipFill>
                    <p:spPr>
                      <a:xfrm>
                        <a:off x="2590800" y="2743200"/>
                        <a:ext cx="993775" cy="452438"/>
                      </a:xfrm>
                      <a:prstGeom prst="rect">
                        <a:avLst/>
                      </a:prstGeom>
                      <a:noFill/>
                      <a:ln w="38100">
                        <a:noFill/>
                        <a:miter/>
                      </a:ln>
                    </p:spPr>
                  </p:pic>
                </p:oleObj>
              </mc:Fallback>
            </mc:AlternateContent>
          </a:graphicData>
        </a:graphic>
      </p:graphicFrame>
      <p:sp>
        <p:nvSpPr>
          <p:cNvPr id="43034" name="Rectangle 22"/>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5" name="Object 23"/>
          <p:cNvGraphicFramePr/>
          <p:nvPr/>
        </p:nvGraphicFramePr>
        <p:xfrm>
          <a:off x="2308225" y="3124200"/>
          <a:ext cx="944563" cy="419100"/>
        </p:xfrm>
        <a:graphic>
          <a:graphicData uri="http://schemas.openxmlformats.org/presentationml/2006/ole">
            <mc:AlternateContent xmlns:mc="http://schemas.openxmlformats.org/markup-compatibility/2006">
              <mc:Choice xmlns:v="urn:schemas-microsoft-com:vml" Requires="v">
                <p:oleObj spid="_x0000_s3210" name="" r:id="rId20" imgW="533400" imgH="241300" progId="Equation.3">
                  <p:embed/>
                </p:oleObj>
              </mc:Choice>
              <mc:Fallback>
                <p:oleObj name="" r:id="rId20" imgW="533400" imgH="241300" progId="Equation.3">
                  <p:embed/>
                  <p:pic>
                    <p:nvPicPr>
                      <p:cNvPr id="0" name="图片 3209"/>
                      <p:cNvPicPr/>
                      <p:nvPr/>
                    </p:nvPicPr>
                    <p:blipFill>
                      <a:blip r:embed="rId21"/>
                      <a:stretch>
                        <a:fillRect/>
                      </a:stretch>
                    </p:blipFill>
                    <p:spPr>
                      <a:xfrm>
                        <a:off x="2308225" y="3124200"/>
                        <a:ext cx="944563" cy="419100"/>
                      </a:xfrm>
                      <a:prstGeom prst="rect">
                        <a:avLst/>
                      </a:prstGeom>
                      <a:noFill/>
                      <a:ln w="38100">
                        <a:noFill/>
                        <a:miter/>
                      </a:ln>
                    </p:spPr>
                  </p:pic>
                </p:oleObj>
              </mc:Fallback>
            </mc:AlternateContent>
          </a:graphicData>
        </a:graphic>
      </p:graphicFrame>
      <p:sp>
        <p:nvSpPr>
          <p:cNvPr id="43035" name="Rectangle 24"/>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6" name="Object 25"/>
          <p:cNvGraphicFramePr/>
          <p:nvPr/>
        </p:nvGraphicFramePr>
        <p:xfrm>
          <a:off x="2133600" y="3886200"/>
          <a:ext cx="1090613" cy="484188"/>
        </p:xfrm>
        <a:graphic>
          <a:graphicData uri="http://schemas.openxmlformats.org/presentationml/2006/ole">
            <mc:AlternateContent xmlns:mc="http://schemas.openxmlformats.org/markup-compatibility/2006">
              <mc:Choice xmlns:v="urn:schemas-microsoft-com:vml" Requires="v">
                <p:oleObj spid="_x0000_s3211" name="" r:id="rId22" imgW="533400" imgH="241300" progId="Equation.3">
                  <p:embed/>
                </p:oleObj>
              </mc:Choice>
              <mc:Fallback>
                <p:oleObj name="" r:id="rId22" imgW="533400" imgH="241300" progId="Equation.3">
                  <p:embed/>
                  <p:pic>
                    <p:nvPicPr>
                      <p:cNvPr id="0" name="图片 3210"/>
                      <p:cNvPicPr/>
                      <p:nvPr/>
                    </p:nvPicPr>
                    <p:blipFill>
                      <a:blip r:embed="rId23"/>
                      <a:stretch>
                        <a:fillRect/>
                      </a:stretch>
                    </p:blipFill>
                    <p:spPr>
                      <a:xfrm>
                        <a:off x="2133600" y="3886200"/>
                        <a:ext cx="1090613" cy="484188"/>
                      </a:xfrm>
                      <a:prstGeom prst="rect">
                        <a:avLst/>
                      </a:prstGeom>
                      <a:noFill/>
                      <a:ln w="38100">
                        <a:noFill/>
                        <a:miter/>
                      </a:ln>
                    </p:spPr>
                  </p:pic>
                </p:oleObj>
              </mc:Fallback>
            </mc:AlternateContent>
          </a:graphicData>
        </a:graphic>
      </p:graphicFrame>
      <p:sp>
        <p:nvSpPr>
          <p:cNvPr id="43036" name="Rectangle 26"/>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7" name="Object 27"/>
          <p:cNvGraphicFramePr/>
          <p:nvPr/>
        </p:nvGraphicFramePr>
        <p:xfrm>
          <a:off x="5978525" y="3886200"/>
          <a:ext cx="995363" cy="444500"/>
        </p:xfrm>
        <a:graphic>
          <a:graphicData uri="http://schemas.openxmlformats.org/presentationml/2006/ole">
            <mc:AlternateContent xmlns:mc="http://schemas.openxmlformats.org/markup-compatibility/2006">
              <mc:Choice xmlns:v="urn:schemas-microsoft-com:vml" Requires="v">
                <p:oleObj spid="_x0000_s3212" name="" r:id="rId24" imgW="533400" imgH="241300" progId="Equation.3">
                  <p:embed/>
                </p:oleObj>
              </mc:Choice>
              <mc:Fallback>
                <p:oleObj name="" r:id="rId24" imgW="533400" imgH="241300" progId="Equation.3">
                  <p:embed/>
                  <p:pic>
                    <p:nvPicPr>
                      <p:cNvPr id="0" name="图片 3211"/>
                      <p:cNvPicPr/>
                      <p:nvPr/>
                    </p:nvPicPr>
                    <p:blipFill>
                      <a:blip r:embed="rId25"/>
                      <a:stretch>
                        <a:fillRect/>
                      </a:stretch>
                    </p:blipFill>
                    <p:spPr>
                      <a:xfrm>
                        <a:off x="5978525" y="3886200"/>
                        <a:ext cx="995363" cy="444500"/>
                      </a:xfrm>
                      <a:prstGeom prst="rect">
                        <a:avLst/>
                      </a:prstGeom>
                      <a:noFill/>
                      <a:ln w="38100">
                        <a:noFill/>
                        <a:miter/>
                      </a:ln>
                    </p:spPr>
                  </p:pic>
                </p:oleObj>
              </mc:Fallback>
            </mc:AlternateContent>
          </a:graphicData>
        </a:graphic>
      </p:graphicFrame>
      <p:sp>
        <p:nvSpPr>
          <p:cNvPr id="43037" name="Rectangle 28"/>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3018" name="Object 29"/>
          <p:cNvGraphicFramePr/>
          <p:nvPr/>
        </p:nvGraphicFramePr>
        <p:xfrm>
          <a:off x="1981200" y="4648200"/>
          <a:ext cx="873125" cy="387350"/>
        </p:xfrm>
        <a:graphic>
          <a:graphicData uri="http://schemas.openxmlformats.org/presentationml/2006/ole">
            <mc:AlternateContent xmlns:mc="http://schemas.openxmlformats.org/markup-compatibility/2006">
              <mc:Choice xmlns:v="urn:schemas-microsoft-com:vml" Requires="v">
                <p:oleObj spid="_x0000_s3213" name="" r:id="rId26" imgW="533400" imgH="241300" progId="Equation.3">
                  <p:embed/>
                </p:oleObj>
              </mc:Choice>
              <mc:Fallback>
                <p:oleObj name="" r:id="rId26" imgW="533400" imgH="241300" progId="Equation.3">
                  <p:embed/>
                  <p:pic>
                    <p:nvPicPr>
                      <p:cNvPr id="0" name="图片 3212"/>
                      <p:cNvPicPr/>
                      <p:nvPr/>
                    </p:nvPicPr>
                    <p:blipFill>
                      <a:blip r:embed="rId27"/>
                      <a:stretch>
                        <a:fillRect/>
                      </a:stretch>
                    </p:blipFill>
                    <p:spPr>
                      <a:xfrm>
                        <a:off x="1981200" y="4648200"/>
                        <a:ext cx="873125" cy="387350"/>
                      </a:xfrm>
                      <a:prstGeom prst="rect">
                        <a:avLst/>
                      </a:prstGeom>
                      <a:noFill/>
                      <a:ln w="38100">
                        <a:noFill/>
                        <a:miter/>
                      </a:ln>
                    </p:spPr>
                  </p:pic>
                </p:oleObj>
              </mc:Fallback>
            </mc:AlternateContent>
          </a:graphicData>
        </a:graphic>
      </p:graphicFrame>
      <p:sp>
        <p:nvSpPr>
          <p:cNvPr id="43038" name="Text Box 30"/>
          <p:cNvSpPr txBox="1"/>
          <p:nvPr/>
        </p:nvSpPr>
        <p:spPr>
          <a:xfrm>
            <a:off x="609600" y="5105400"/>
            <a:ext cx="5410200" cy="457200"/>
          </a:xfrm>
          <a:prstGeom prst="rect">
            <a:avLst/>
          </a:prstGeom>
          <a:noFill/>
          <a:ln w="9525">
            <a:noFill/>
          </a:ln>
        </p:spPr>
        <p:txBody>
          <a:bodyPr>
            <a:spAutoFit/>
          </a:bodyPr>
          <a:p>
            <a:pPr eaLnBrk="1" hangingPunct="1">
              <a:spcBef>
                <a:spcPct val="50000"/>
              </a:spcBef>
            </a:pPr>
            <a:r>
              <a:rPr lang="zh-CN" altLang="en-US" sz="2400" b="1" dirty="0">
                <a:latin typeface="Times New Roman" panose="02020603050405020304" pitchFamily="18" charset="0"/>
              </a:rPr>
              <a:t>（４）装配、校验尺寸并修正。</a:t>
            </a:r>
            <a:endParaRPr lang="zh-CN" altLang="en-US" sz="2400" b="1" dirty="0">
              <a:latin typeface="Times New Roman" panose="02020603050405020304" pitchFamily="18" charset="0"/>
            </a:endParaRPr>
          </a:p>
        </p:txBody>
      </p:sp>
      <p:pic>
        <p:nvPicPr>
          <p:cNvPr id="4" name="内容占位符 3" descr="图片1"/>
          <p:cNvPicPr>
            <a:picLocks noChangeAspect="1"/>
          </p:cNvPicPr>
          <p:nvPr/>
        </p:nvPicPr>
        <p:blipFill>
          <a:blip r:embed="rId28"/>
          <a:stretch>
            <a:fillRect/>
          </a:stretch>
        </p:blipFill>
        <p:spPr>
          <a:xfrm>
            <a:off x="8229600" y="0"/>
            <a:ext cx="914400" cy="754380"/>
          </a:xfrm>
          <a:prstGeom prst="rect">
            <a:avLst/>
          </a:prstGeom>
          <a:noFill/>
          <a:ln w="9525">
            <a:noFill/>
            <a:miter lim="800000"/>
            <a:headEnd/>
            <a:tailEnd/>
          </a:ln>
          <a:effectLst/>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Rectangle 2"/>
          <p:cNvSpPr/>
          <p:nvPr>
            <p:ph type="title"/>
          </p:nvPr>
        </p:nvSpPr>
        <p:spPr>
          <a:xfrm>
            <a:off x="0" y="609600"/>
            <a:ext cx="8458200" cy="1447800"/>
          </a:xfrm>
        </p:spPr>
        <p:txBody>
          <a:bodyPr vert="horz" wrap="square" lIns="91440" tIns="45720" rIns="91440" bIns="45720" anchor="ctr"/>
          <a:p>
            <a:pPr eaLnBrk="1" hangingPunct="1"/>
            <a:r>
              <a:rPr lang="zh-CN" altLang="en-US" sz="3200" dirty="0">
                <a:solidFill>
                  <a:schemeClr val="tx1"/>
                </a:solidFill>
                <a:effectLst/>
              </a:rPr>
              <a:t>偏心、锥配组合套件</a:t>
            </a:r>
            <a:endParaRPr lang="zh-CN" altLang="en-US" sz="3200" dirty="0">
              <a:solidFill>
                <a:schemeClr val="tx1"/>
              </a:solidFill>
              <a:effectLst/>
            </a:endParaRPr>
          </a:p>
        </p:txBody>
      </p:sp>
      <p:pic>
        <p:nvPicPr>
          <p:cNvPr id="159747" name="Picture 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59748" name="Picture 4"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59749" name="Text Box 5"/>
          <p:cNvSpPr txBox="1"/>
          <p:nvPr/>
        </p:nvSpPr>
        <p:spPr>
          <a:xfrm>
            <a:off x="0" y="0"/>
            <a:ext cx="64770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pic>
        <p:nvPicPr>
          <p:cNvPr id="159750" name="Picture 6"/>
          <p:cNvPicPr>
            <a:picLocks noChangeAspect="1"/>
          </p:cNvPicPr>
          <p:nvPr>
            <p:ph idx="1"/>
          </p:nvPr>
        </p:nvPicPr>
        <p:blipFill>
          <a:blip r:embed="rId3"/>
          <a:srcRect/>
          <a:stretch>
            <a:fillRect/>
          </a:stretch>
        </p:blipFill>
        <p:spPr>
          <a:xfrm>
            <a:off x="0" y="1752600"/>
            <a:ext cx="8229600" cy="4683125"/>
          </a:xfrm>
        </p:spPr>
      </p:pic>
      <p:pic>
        <p:nvPicPr>
          <p:cNvPr id="159751" name="Picture 7"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59752" name="Picture 8" descr="目录">
            <a:hlinkClick r:id="rId5"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59753" name="Picture 9" descr="上一页">
            <a:hlinkClick r:id="" action="ppaction://hlinkshowjump?jump=previousslide"/>
          </p:cNvPr>
          <p:cNvPicPr>
            <a:picLocks noChangeAspect="1"/>
          </p:cNvPicPr>
          <p:nvPr/>
        </p:nvPicPr>
        <p:blipFill>
          <a:blip r:embed="rId7"/>
          <a:stretch>
            <a:fillRect/>
          </a:stretch>
        </p:blipFill>
        <p:spPr>
          <a:xfrm>
            <a:off x="4684713" y="6364288"/>
            <a:ext cx="1039812" cy="520700"/>
          </a:xfrm>
          <a:prstGeom prst="rect">
            <a:avLst/>
          </a:prstGeom>
          <a:noFill/>
          <a:ln w="9525">
            <a:noFill/>
          </a:ln>
        </p:spPr>
      </p:pic>
      <p:pic>
        <p:nvPicPr>
          <p:cNvPr id="159754" name="Picture 10" descr="退出">
            <a:hlinkClick r:id="" action="ppaction://hlinkshowjump?jump=endshow"/>
          </p:cNvPr>
          <p:cNvPicPr>
            <a:picLocks noChangeAspect="1"/>
          </p:cNvPicPr>
          <p:nvPr/>
        </p:nvPicPr>
        <p:blipFill>
          <a:blip r:embed="rId8"/>
          <a:stretch>
            <a:fillRect/>
          </a:stretch>
        </p:blipFill>
        <p:spPr>
          <a:xfrm>
            <a:off x="8027988" y="6364288"/>
            <a:ext cx="1039812" cy="520700"/>
          </a:xfrm>
          <a:prstGeom prst="rect">
            <a:avLst/>
          </a:prstGeom>
          <a:noFill/>
          <a:ln w="9525">
            <a:noFill/>
          </a:ln>
        </p:spPr>
      </p:pic>
      <p:pic>
        <p:nvPicPr>
          <p:cNvPr id="159755" name="Picture 11" descr="下一页">
            <a:hlinkClick r:id="" action="ppaction://hlinkshowjump?jump=nextslide"/>
          </p:cNvPr>
          <p:cNvPicPr>
            <a:picLocks noChangeAspect="1"/>
          </p:cNvPicPr>
          <p:nvPr/>
        </p:nvPicPr>
        <p:blipFill>
          <a:blip r:embed="rId9"/>
          <a:stretch>
            <a:fillRect/>
          </a:stretch>
        </p:blipFill>
        <p:spPr>
          <a:xfrm>
            <a:off x="5795963" y="6364288"/>
            <a:ext cx="1039812" cy="520700"/>
          </a:xfrm>
          <a:prstGeom prst="rect">
            <a:avLst/>
          </a:prstGeom>
          <a:noFill/>
          <a:ln w="9525">
            <a:noFill/>
          </a:ln>
        </p:spPr>
      </p:pic>
      <p:pic>
        <p:nvPicPr>
          <p:cNvPr id="159756" name="Picture 12" descr="主页">
            <a:hlinkClick r:id="" action="ppaction://hlinkshowjump?jump=firstslide"/>
          </p:cNvPr>
          <p:cNvPicPr>
            <a:picLocks noChangeAspect="1"/>
          </p:cNvPicPr>
          <p:nvPr/>
        </p:nvPicPr>
        <p:blipFill>
          <a:blip r:embed="rId10"/>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nvPicPr>
        <p:blipFill>
          <a:blip r:embed="rId11"/>
          <a:stretch>
            <a:fillRect/>
          </a:stretch>
        </p:blipFill>
        <p:spPr>
          <a:xfrm>
            <a:off x="8153400" y="-60960"/>
            <a:ext cx="914400" cy="754380"/>
          </a:xfrm>
          <a:prstGeom prst="rect">
            <a:avLst/>
          </a:prstGeom>
          <a:noFill/>
          <a:ln w="9525">
            <a:noFill/>
            <a:miter lim="800000"/>
            <a:headEnd/>
            <a:tailEnd/>
          </a:ln>
          <a:effec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038"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4039"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44040" name="Text Box 4"/>
          <p:cNvSpPr txBox="1"/>
          <p:nvPr/>
        </p:nvSpPr>
        <p:spPr>
          <a:xfrm>
            <a:off x="0" y="152400"/>
            <a:ext cx="5029200" cy="457200"/>
          </a:xfrm>
          <a:prstGeom prst="rect">
            <a:avLst/>
          </a:prstGeom>
          <a:noFill/>
          <a:ln w="9525">
            <a:noFill/>
          </a:ln>
        </p:spPr>
        <p:txBody>
          <a:bodyPr>
            <a:spAutoFit/>
          </a:bodyPr>
          <a:p>
            <a:pPr eaLnBrk="1" hangingPunct="1"/>
            <a:r>
              <a:rPr lang="zh-CN" altLang="en-US" sz="2400" b="1" dirty="0">
                <a:latin typeface="Arial" panose="020B0604020202020204" pitchFamily="34" charset="0"/>
                <a:ea typeface="隶书" pitchFamily="49" charset="-122"/>
              </a:rPr>
              <a:t>偏心、锥配组合套件加工工艺安排</a:t>
            </a:r>
            <a:endParaRPr lang="zh-CN" altLang="en-US" sz="2400" b="1" dirty="0">
              <a:latin typeface="Arial" panose="020B0604020202020204" pitchFamily="34" charset="0"/>
              <a:ea typeface="隶书" pitchFamily="49" charset="-122"/>
            </a:endParaRPr>
          </a:p>
        </p:txBody>
      </p:sp>
      <p:pic>
        <p:nvPicPr>
          <p:cNvPr id="44041" name="Picture 5"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4042" name="Picture 6"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4043" name="Picture 7"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4044" name="Picture 8"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4045" name="Picture 9"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4046" name="Picture 10"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4047" name="Text Box 11"/>
          <p:cNvSpPr txBox="1"/>
          <p:nvPr/>
        </p:nvSpPr>
        <p:spPr>
          <a:xfrm>
            <a:off x="2514600" y="1828800"/>
            <a:ext cx="4572000" cy="366713"/>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44048" name="Text Box 12"/>
          <p:cNvSpPr txBox="1"/>
          <p:nvPr/>
        </p:nvSpPr>
        <p:spPr>
          <a:xfrm>
            <a:off x="304800" y="1752600"/>
            <a:ext cx="7620000" cy="4473575"/>
          </a:xfrm>
          <a:prstGeom prst="rect">
            <a:avLst/>
          </a:prstGeom>
          <a:noFill/>
          <a:ln w="9525">
            <a:noFill/>
          </a:ln>
        </p:spPr>
        <p:txBody>
          <a:bodyPr>
            <a:spAutoFit/>
          </a:bodyPr>
          <a:p>
            <a:pPr marL="1066800" lvl="1" indent="-609600"/>
            <a:r>
              <a:rPr lang="en-US" altLang="zh-CN" sz="2400" dirty="0">
                <a:latin typeface="Arial" panose="020B0604020202020204" pitchFamily="34" charset="0"/>
              </a:rPr>
              <a:t>1)</a:t>
            </a:r>
            <a:r>
              <a:rPr lang="zh-CN" altLang="en-US" sz="2400" dirty="0">
                <a:latin typeface="Arial" panose="020B0604020202020204" pitchFamily="34" charset="0"/>
              </a:rPr>
              <a:t>看装配图，间隙          用锥配保证，但和件１、件２、件３相关，保证间隙前需先先光件２；</a:t>
            </a:r>
            <a:endParaRPr lang="zh-CN" altLang="en-US" sz="2400" dirty="0">
              <a:latin typeface="Arial" panose="020B0604020202020204" pitchFamily="34" charset="0"/>
            </a:endParaRPr>
          </a:p>
          <a:p>
            <a:pPr marL="1066800" lvl="1" indent="-609600"/>
            <a:endParaRPr lang="en-US" altLang="zh-CN" sz="2400" dirty="0">
              <a:latin typeface="Arial" panose="020B0604020202020204" pitchFamily="34" charset="0"/>
            </a:endParaRPr>
          </a:p>
          <a:p>
            <a:pPr marL="1066800" lvl="1" indent="-609600"/>
            <a:r>
              <a:rPr lang="en-US" altLang="zh-CN" sz="2400" dirty="0">
                <a:latin typeface="Arial" panose="020B0604020202020204" pitchFamily="34" charset="0"/>
              </a:rPr>
              <a:t>2)           </a:t>
            </a:r>
            <a:r>
              <a:rPr lang="zh-CN" altLang="en-US" sz="2400" dirty="0">
                <a:latin typeface="Arial" panose="020B0604020202020204" pitchFamily="34" charset="0"/>
              </a:rPr>
              <a:t>间隙，需用件３的           长度保证，因为件１槽的侧面已加工完成；</a:t>
            </a:r>
            <a:endParaRPr lang="zh-CN" altLang="en-US" sz="2400" dirty="0">
              <a:latin typeface="Arial" panose="020B0604020202020204" pitchFamily="34" charset="0"/>
            </a:endParaRPr>
          </a:p>
          <a:p>
            <a:pPr marL="1066800" lvl="1" indent="-609600"/>
            <a:endParaRPr lang="en-US" altLang="zh-CN" sz="2400" dirty="0">
              <a:latin typeface="Arial" panose="020B0604020202020204" pitchFamily="34" charset="0"/>
            </a:endParaRPr>
          </a:p>
          <a:p>
            <a:pPr marL="1066800" lvl="1" indent="-609600"/>
            <a:r>
              <a:rPr lang="en-US" altLang="zh-CN" sz="2400" dirty="0">
                <a:latin typeface="Arial" panose="020B0604020202020204" pitchFamily="34" charset="0"/>
              </a:rPr>
              <a:t>3)</a:t>
            </a:r>
            <a:r>
              <a:rPr lang="zh-CN" altLang="en-US" sz="2400" dirty="0">
                <a:latin typeface="Arial" panose="020B0604020202020204" pitchFamily="34" charset="0"/>
              </a:rPr>
              <a:t>工件总长                用工件１左侧面保证或保螺纹长度也可以；</a:t>
            </a:r>
            <a:endParaRPr lang="zh-CN" altLang="en-US" sz="2400" dirty="0">
              <a:latin typeface="Arial" panose="020B0604020202020204" pitchFamily="34" charset="0"/>
            </a:endParaRPr>
          </a:p>
          <a:p>
            <a:pPr marL="1066800" lvl="1" indent="-609600"/>
            <a:r>
              <a:rPr lang="en-US" altLang="zh-CN" sz="2400" dirty="0">
                <a:latin typeface="Arial" panose="020B0604020202020204" pitchFamily="34" charset="0"/>
              </a:rPr>
              <a:t>4)</a:t>
            </a:r>
            <a:r>
              <a:rPr lang="zh-CN" altLang="en-US" sz="2400" dirty="0">
                <a:latin typeface="Arial" panose="020B0604020202020204" pitchFamily="34" charset="0"/>
              </a:rPr>
              <a:t>工件要求跳动需保证各件同轴度，并打中心孔；</a:t>
            </a:r>
            <a:endParaRPr lang="zh-CN" altLang="en-US" sz="2400" dirty="0">
              <a:latin typeface="Arial" panose="020B0604020202020204" pitchFamily="34" charset="0"/>
            </a:endParaRPr>
          </a:p>
          <a:p>
            <a:pPr marL="1066800" lvl="1" indent="-609600"/>
            <a:r>
              <a:rPr lang="en-US" altLang="zh-CN" sz="2400" dirty="0">
                <a:latin typeface="Arial" panose="020B0604020202020204" pitchFamily="34" charset="0"/>
              </a:rPr>
              <a:t>5)</a:t>
            </a:r>
            <a:r>
              <a:rPr lang="zh-CN" altLang="en-US" sz="2400" dirty="0">
                <a:latin typeface="Arial" panose="020B0604020202020204" pitchFamily="34" charset="0"/>
              </a:rPr>
              <a:t>由以上分析并结合组合件加工工艺安排，确定加工顺序如下：</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44049" name="Rectangle 13"/>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4034" name="Object 14"/>
          <p:cNvGraphicFramePr/>
          <p:nvPr/>
        </p:nvGraphicFramePr>
        <p:xfrm>
          <a:off x="3381375" y="1752600"/>
          <a:ext cx="703263" cy="544513"/>
        </p:xfrm>
        <a:graphic>
          <a:graphicData uri="http://schemas.openxmlformats.org/presentationml/2006/ole">
            <mc:AlternateContent xmlns:mc="http://schemas.openxmlformats.org/markup-compatibility/2006">
              <mc:Choice xmlns:v="urn:schemas-microsoft-com:vml" Requires="v">
                <p:oleObj spid="_x0000_s3214" name="" r:id="rId10" imgW="304800" imgH="241300" progId="Equation.3">
                  <p:embed/>
                </p:oleObj>
              </mc:Choice>
              <mc:Fallback>
                <p:oleObj name="" r:id="rId10" imgW="304800" imgH="241300" progId="Equation.3">
                  <p:embed/>
                  <p:pic>
                    <p:nvPicPr>
                      <p:cNvPr id="0" name="图片 3213"/>
                      <p:cNvPicPr/>
                      <p:nvPr/>
                    </p:nvPicPr>
                    <p:blipFill>
                      <a:blip r:embed="rId11"/>
                      <a:stretch>
                        <a:fillRect/>
                      </a:stretch>
                    </p:blipFill>
                    <p:spPr>
                      <a:xfrm>
                        <a:off x="3381375" y="1752600"/>
                        <a:ext cx="703263" cy="544513"/>
                      </a:xfrm>
                      <a:prstGeom prst="rect">
                        <a:avLst/>
                      </a:prstGeom>
                      <a:noFill/>
                      <a:ln w="38100">
                        <a:noFill/>
                        <a:miter/>
                      </a:ln>
                    </p:spPr>
                  </p:pic>
                </p:oleObj>
              </mc:Fallback>
            </mc:AlternateContent>
          </a:graphicData>
        </a:graphic>
      </p:graphicFrame>
      <p:sp>
        <p:nvSpPr>
          <p:cNvPr id="44050" name="Rectangle 15"/>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4035" name="Object 16"/>
          <p:cNvGraphicFramePr/>
          <p:nvPr/>
        </p:nvGraphicFramePr>
        <p:xfrm>
          <a:off x="1371600" y="2819400"/>
          <a:ext cx="682625" cy="488950"/>
        </p:xfrm>
        <a:graphic>
          <a:graphicData uri="http://schemas.openxmlformats.org/presentationml/2006/ole">
            <mc:AlternateContent xmlns:mc="http://schemas.openxmlformats.org/markup-compatibility/2006">
              <mc:Choice xmlns:v="urn:schemas-microsoft-com:vml" Requires="v">
                <p:oleObj spid="_x0000_s3215" name="" r:id="rId12" imgW="330200" imgH="241300" progId="Equation.3">
                  <p:embed/>
                </p:oleObj>
              </mc:Choice>
              <mc:Fallback>
                <p:oleObj name="" r:id="rId12" imgW="330200" imgH="241300" progId="Equation.3">
                  <p:embed/>
                  <p:pic>
                    <p:nvPicPr>
                      <p:cNvPr id="0" name="图片 3214"/>
                      <p:cNvPicPr/>
                      <p:nvPr/>
                    </p:nvPicPr>
                    <p:blipFill>
                      <a:blip r:embed="rId13"/>
                      <a:stretch>
                        <a:fillRect/>
                      </a:stretch>
                    </p:blipFill>
                    <p:spPr>
                      <a:xfrm>
                        <a:off x="1371600" y="2819400"/>
                        <a:ext cx="682625" cy="488950"/>
                      </a:xfrm>
                      <a:prstGeom prst="rect">
                        <a:avLst/>
                      </a:prstGeom>
                      <a:noFill/>
                      <a:ln w="38100">
                        <a:noFill/>
                        <a:miter/>
                      </a:ln>
                    </p:spPr>
                  </p:pic>
                </p:oleObj>
              </mc:Fallback>
            </mc:AlternateContent>
          </a:graphicData>
        </a:graphic>
      </p:graphicFrame>
      <p:sp>
        <p:nvSpPr>
          <p:cNvPr id="44051" name="Rectangle 17"/>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4036" name="Object 18"/>
          <p:cNvGraphicFramePr/>
          <p:nvPr/>
        </p:nvGraphicFramePr>
        <p:xfrm>
          <a:off x="4441825" y="2895600"/>
          <a:ext cx="946150" cy="419100"/>
        </p:xfrm>
        <a:graphic>
          <a:graphicData uri="http://schemas.openxmlformats.org/presentationml/2006/ole">
            <mc:AlternateContent xmlns:mc="http://schemas.openxmlformats.org/markup-compatibility/2006">
              <mc:Choice xmlns:v="urn:schemas-microsoft-com:vml" Requires="v">
                <p:oleObj spid="_x0000_s3216" name="" r:id="rId14" imgW="533400" imgH="241300" progId="Equation.3">
                  <p:embed/>
                </p:oleObj>
              </mc:Choice>
              <mc:Fallback>
                <p:oleObj name="" r:id="rId14" imgW="533400" imgH="241300" progId="Equation.3">
                  <p:embed/>
                  <p:pic>
                    <p:nvPicPr>
                      <p:cNvPr id="0" name="图片 3215"/>
                      <p:cNvPicPr/>
                      <p:nvPr/>
                    </p:nvPicPr>
                    <p:blipFill>
                      <a:blip r:embed="rId15"/>
                      <a:stretch>
                        <a:fillRect/>
                      </a:stretch>
                    </p:blipFill>
                    <p:spPr>
                      <a:xfrm>
                        <a:off x="4441825" y="2895600"/>
                        <a:ext cx="946150" cy="419100"/>
                      </a:xfrm>
                      <a:prstGeom prst="rect">
                        <a:avLst/>
                      </a:prstGeom>
                      <a:noFill/>
                      <a:ln w="38100">
                        <a:noFill/>
                        <a:miter/>
                      </a:ln>
                    </p:spPr>
                  </p:pic>
                </p:oleObj>
              </mc:Fallback>
            </mc:AlternateContent>
          </a:graphicData>
        </a:graphic>
      </p:graphicFrame>
      <p:sp>
        <p:nvSpPr>
          <p:cNvPr id="44052" name="Rectangle 19"/>
          <p:cNvSpPr/>
          <p:nvPr/>
        </p:nvSpPr>
        <p:spPr>
          <a:xfrm>
            <a:off x="0" y="33528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4037" name="Object 20"/>
          <p:cNvGraphicFramePr/>
          <p:nvPr/>
        </p:nvGraphicFramePr>
        <p:xfrm>
          <a:off x="2362200" y="3962400"/>
          <a:ext cx="1246188" cy="392113"/>
        </p:xfrm>
        <a:graphic>
          <a:graphicData uri="http://schemas.openxmlformats.org/presentationml/2006/ole">
            <mc:AlternateContent xmlns:mc="http://schemas.openxmlformats.org/markup-compatibility/2006">
              <mc:Choice xmlns:v="urn:schemas-microsoft-com:vml" Requires="v">
                <p:oleObj spid="_x0000_s3217" name="" r:id="rId16" imgW="570230" imgH="177800" progId="Equation.3">
                  <p:embed/>
                </p:oleObj>
              </mc:Choice>
              <mc:Fallback>
                <p:oleObj name="" r:id="rId16" imgW="570230" imgH="177800" progId="Equation.3">
                  <p:embed/>
                  <p:pic>
                    <p:nvPicPr>
                      <p:cNvPr id="0" name="图片 3216"/>
                      <p:cNvPicPr/>
                      <p:nvPr/>
                    </p:nvPicPr>
                    <p:blipFill>
                      <a:blip r:embed="rId17"/>
                      <a:stretch>
                        <a:fillRect/>
                      </a:stretch>
                    </p:blipFill>
                    <p:spPr>
                      <a:xfrm>
                        <a:off x="2362200" y="3962400"/>
                        <a:ext cx="1246188" cy="392113"/>
                      </a:xfrm>
                      <a:prstGeom prst="rect">
                        <a:avLst/>
                      </a:prstGeom>
                      <a:noFill/>
                      <a:ln w="38100">
                        <a:noFill/>
                        <a:miter/>
                      </a:ln>
                    </p:spPr>
                  </p:pic>
                </p:oleObj>
              </mc:Fallback>
            </mc:AlternateContent>
          </a:graphicData>
        </a:graphic>
      </p:graphicFrame>
      <p:sp>
        <p:nvSpPr>
          <p:cNvPr id="44053" name="Text Box 21"/>
          <p:cNvSpPr txBox="1"/>
          <p:nvPr/>
        </p:nvSpPr>
        <p:spPr>
          <a:xfrm>
            <a:off x="457200" y="1143000"/>
            <a:ext cx="3352800" cy="1798638"/>
          </a:xfrm>
          <a:prstGeom prst="rect">
            <a:avLst/>
          </a:prstGeom>
          <a:noFill/>
          <a:ln w="9525">
            <a:noFill/>
          </a:ln>
        </p:spPr>
        <p:txBody>
          <a:bodyPr>
            <a:spAutoFit/>
          </a:bodyPr>
          <a:p>
            <a:pPr eaLnBrk="1" hangingPunct="1"/>
            <a:r>
              <a:rPr lang="zh-CN" altLang="en-US" sz="3200" dirty="0">
                <a:latin typeface="Times New Roman" panose="02020603050405020304" pitchFamily="18" charset="0"/>
              </a:rPr>
              <a:t>课件分析：</a:t>
            </a:r>
            <a:endParaRPr lang="zh-CN" altLang="en-US" sz="3200" dirty="0">
              <a:latin typeface="Times New Roman" panose="02020603050405020304" pitchFamily="18" charset="0"/>
            </a:endParaRPr>
          </a:p>
          <a:p>
            <a:pPr lvl="1" eaLnBrk="1" hangingPunct="1"/>
            <a:endParaRPr lang="en-US" altLang="zh-CN" sz="3200" dirty="0">
              <a:latin typeface="Times New Roman" panose="02020603050405020304" pitchFamily="18" charset="0"/>
            </a:endParaRPr>
          </a:p>
          <a:p>
            <a:pPr eaLnBrk="1" hangingPunct="1">
              <a:spcBef>
                <a:spcPct val="50000"/>
              </a:spcBef>
            </a:pPr>
            <a:endParaRPr lang="zh-CN" altLang="en-US" sz="3200" dirty="0">
              <a:latin typeface="Times New Roman" panose="02020603050405020304" pitchFamily="18" charset="0"/>
            </a:endParaRPr>
          </a:p>
        </p:txBody>
      </p:sp>
      <p:pic>
        <p:nvPicPr>
          <p:cNvPr id="4" name="内容占位符 3" descr="图片1"/>
          <p:cNvPicPr>
            <a:picLocks noChangeAspect="1"/>
          </p:cNvPicPr>
          <p:nvPr/>
        </p:nvPicPr>
        <p:blipFill>
          <a:blip r:embed="rId18"/>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64"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5065"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5066"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5067"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5068"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5069"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5070"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5071"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5072" name="Text Box 10"/>
          <p:cNvSpPr txBox="1"/>
          <p:nvPr/>
        </p:nvSpPr>
        <p:spPr>
          <a:xfrm>
            <a:off x="0" y="152400"/>
            <a:ext cx="5029200" cy="457200"/>
          </a:xfrm>
          <a:prstGeom prst="rect">
            <a:avLst/>
          </a:prstGeom>
          <a:noFill/>
          <a:ln w="9525">
            <a:noFill/>
          </a:ln>
        </p:spPr>
        <p:txBody>
          <a:bodyPr>
            <a:spAutoFit/>
          </a:bodyPr>
          <a:p>
            <a:pPr eaLnBrk="1" hangingPunct="1"/>
            <a:r>
              <a:rPr lang="zh-CN" altLang="en-US" sz="2400" b="1" dirty="0">
                <a:latin typeface="Arial" panose="020B0604020202020204" pitchFamily="34" charset="0"/>
                <a:ea typeface="隶书" pitchFamily="49" charset="-122"/>
              </a:rPr>
              <a:t>偏心、锥配组合套件加工工艺安排</a:t>
            </a:r>
            <a:endParaRPr lang="zh-CN" altLang="en-US" sz="2400" b="1" dirty="0">
              <a:latin typeface="Arial" panose="020B0604020202020204" pitchFamily="34" charset="0"/>
              <a:ea typeface="隶书" pitchFamily="49" charset="-122"/>
            </a:endParaRPr>
          </a:p>
        </p:txBody>
      </p:sp>
      <p:sp>
        <p:nvSpPr>
          <p:cNvPr id="135179" name="Text Box 11"/>
          <p:cNvSpPr txBox="1"/>
          <p:nvPr/>
        </p:nvSpPr>
        <p:spPr>
          <a:xfrm>
            <a:off x="762000" y="1066800"/>
            <a:ext cx="7620000" cy="5203825"/>
          </a:xfrm>
          <a:prstGeom prst="rect">
            <a:avLst/>
          </a:prstGeom>
          <a:noFill/>
          <a:ln w="9525">
            <a:noFill/>
          </a:ln>
        </p:spPr>
        <p:txBody>
          <a:bodyPr>
            <a:spAutoFit/>
          </a:bodyPr>
          <a:p>
            <a:pPr marL="609600" indent="-609600"/>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a:t>
            </a:r>
            <a:r>
              <a:rPr lang="zh-CN" altLang="en-US" sz="2400" dirty="0">
                <a:latin typeface="Arial" panose="020B0604020202020204" pitchFamily="34" charset="0"/>
              </a:rPr>
              <a:t>、车件４；</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a:t>
            </a:r>
            <a:r>
              <a:rPr lang="zh-CN" altLang="en-US" sz="2400" dirty="0">
                <a:latin typeface="Arial" panose="020B0604020202020204" pitchFamily="34" charset="0"/>
              </a:rPr>
              <a:t>）工件伸出９０，车端面；</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2</a:t>
            </a:r>
            <a:r>
              <a:rPr lang="zh-CN" altLang="en-US" sz="2400" dirty="0">
                <a:latin typeface="Arial" panose="020B0604020202020204" pitchFamily="34" charset="0"/>
              </a:rPr>
              <a:t>）粗车            外圆至            长大于７５；</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3</a:t>
            </a:r>
            <a:r>
              <a:rPr lang="zh-CN" altLang="en-US" sz="2400" dirty="0">
                <a:latin typeface="Arial" panose="020B0604020202020204" pitchFamily="34" charset="0"/>
              </a:rPr>
              <a:t>）粗车螺纹大径外圆至             ；</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4</a:t>
            </a:r>
            <a:r>
              <a:rPr lang="zh-CN" altLang="en-US" sz="2400" dirty="0">
                <a:latin typeface="Arial" panose="020B0604020202020204" pitchFamily="34" charset="0"/>
              </a:rPr>
              <a:t>）切退刀槽，保螺纹长度５０及退刀槽宽度，外径               合格；</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5</a:t>
            </a:r>
            <a:r>
              <a:rPr lang="zh-CN" altLang="en-US" sz="2400" dirty="0">
                <a:latin typeface="Arial" panose="020B0604020202020204" pitchFamily="34" charset="0"/>
              </a:rPr>
              <a:t>）切基准槽长７６宽度适中；</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6</a:t>
            </a:r>
            <a:r>
              <a:rPr lang="zh-CN" altLang="en-US" sz="2400" dirty="0">
                <a:latin typeface="Arial" panose="020B0604020202020204" pitchFamily="34" charset="0"/>
              </a:rPr>
              <a:t>）精车螺纹外圆至尺寸并倒角               ；</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7</a:t>
            </a:r>
            <a:r>
              <a:rPr lang="zh-CN" altLang="en-US" sz="2400" dirty="0">
                <a:latin typeface="Arial" panose="020B0604020202020204" pitchFamily="34" charset="0"/>
              </a:rPr>
              <a:t>）粗、精车螺纹至合格；</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8</a:t>
            </a:r>
            <a:r>
              <a:rPr lang="zh-CN" altLang="en-US" sz="2400" dirty="0">
                <a:latin typeface="Arial" panose="020B0604020202020204" pitchFamily="34" charset="0"/>
              </a:rPr>
              <a:t>）精车              至尺寸；</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9</a:t>
            </a:r>
            <a:r>
              <a:rPr lang="zh-CN" altLang="en-US" sz="2400" dirty="0">
                <a:latin typeface="Arial" panose="020B0604020202020204" pitchFamily="34" charset="0"/>
              </a:rPr>
              <a:t>）留基准工件长度大于７５；</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10</a:t>
            </a:r>
            <a:r>
              <a:rPr lang="zh-CN" altLang="en-US" sz="2400" dirty="0">
                <a:latin typeface="Arial" panose="020B0604020202020204" pitchFamily="34" charset="0"/>
              </a:rPr>
              <a:t>）打中心孔并倒角；</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11</a:t>
            </a:r>
            <a:r>
              <a:rPr lang="zh-CN" altLang="en-US" sz="2400" dirty="0">
                <a:latin typeface="Arial" panose="020B0604020202020204" pitchFamily="34" charset="0"/>
              </a:rPr>
              <a:t>）切断工件；</a:t>
            </a:r>
            <a:endParaRPr lang="zh-CN" altLang="en-US" sz="2400" dirty="0">
              <a:latin typeface="Arial" panose="020B0604020202020204" pitchFamily="34" charset="0"/>
            </a:endParaRPr>
          </a:p>
        </p:txBody>
      </p:sp>
      <p:sp>
        <p:nvSpPr>
          <p:cNvPr id="45074" name="Rectangle 12"/>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58" name="Object 13"/>
          <p:cNvGraphicFramePr/>
          <p:nvPr/>
        </p:nvGraphicFramePr>
        <p:xfrm>
          <a:off x="2008188" y="4724400"/>
          <a:ext cx="1163637" cy="515938"/>
        </p:xfrm>
        <a:graphic>
          <a:graphicData uri="http://schemas.openxmlformats.org/presentationml/2006/ole">
            <mc:AlternateContent xmlns:mc="http://schemas.openxmlformats.org/markup-compatibility/2006">
              <mc:Choice xmlns:v="urn:schemas-microsoft-com:vml" Requires="v">
                <p:oleObj spid="_x0000_s3220" name="" r:id="rId10" imgW="533400" imgH="241300" progId="Equation.3">
                  <p:embed/>
                </p:oleObj>
              </mc:Choice>
              <mc:Fallback>
                <p:oleObj name="" r:id="rId10" imgW="533400" imgH="241300" progId="Equation.3">
                  <p:embed/>
                  <p:pic>
                    <p:nvPicPr>
                      <p:cNvPr id="0" name="图片 3219"/>
                      <p:cNvPicPr/>
                      <p:nvPr/>
                    </p:nvPicPr>
                    <p:blipFill>
                      <a:blip r:embed="rId11"/>
                      <a:stretch>
                        <a:fillRect/>
                      </a:stretch>
                    </p:blipFill>
                    <p:spPr>
                      <a:xfrm>
                        <a:off x="2008188" y="4724400"/>
                        <a:ext cx="1163637" cy="515938"/>
                      </a:xfrm>
                      <a:prstGeom prst="rect">
                        <a:avLst/>
                      </a:prstGeom>
                      <a:noFill/>
                      <a:ln w="38100">
                        <a:noFill/>
                        <a:miter/>
                      </a:ln>
                    </p:spPr>
                  </p:pic>
                </p:oleObj>
              </mc:Fallback>
            </mc:AlternateContent>
          </a:graphicData>
        </a:graphic>
      </p:graphicFrame>
      <p:sp>
        <p:nvSpPr>
          <p:cNvPr id="45075" name="Rectangle 1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59" name="Object 15"/>
          <p:cNvGraphicFramePr/>
          <p:nvPr/>
        </p:nvGraphicFramePr>
        <p:xfrm>
          <a:off x="3886200" y="2209800"/>
          <a:ext cx="838200" cy="428625"/>
        </p:xfrm>
        <a:graphic>
          <a:graphicData uri="http://schemas.openxmlformats.org/presentationml/2006/ole">
            <mc:AlternateContent xmlns:mc="http://schemas.openxmlformats.org/markup-compatibility/2006">
              <mc:Choice xmlns:v="urn:schemas-microsoft-com:vml" Requires="v">
                <p:oleObj spid="_x0000_s3218" name="" r:id="rId12" imgW="393700" imgH="203200" progId="Equation.3">
                  <p:embed/>
                </p:oleObj>
              </mc:Choice>
              <mc:Fallback>
                <p:oleObj name="" r:id="rId12" imgW="393700" imgH="203200" progId="Equation.3">
                  <p:embed/>
                  <p:pic>
                    <p:nvPicPr>
                      <p:cNvPr id="0" name="图片 3217"/>
                      <p:cNvPicPr/>
                      <p:nvPr/>
                    </p:nvPicPr>
                    <p:blipFill>
                      <a:blip r:embed="rId13"/>
                      <a:stretch>
                        <a:fillRect/>
                      </a:stretch>
                    </p:blipFill>
                    <p:spPr>
                      <a:xfrm>
                        <a:off x="3886200" y="2209800"/>
                        <a:ext cx="838200" cy="428625"/>
                      </a:xfrm>
                      <a:prstGeom prst="rect">
                        <a:avLst/>
                      </a:prstGeom>
                      <a:noFill/>
                      <a:ln w="38100">
                        <a:noFill/>
                        <a:miter/>
                      </a:ln>
                    </p:spPr>
                  </p:pic>
                </p:oleObj>
              </mc:Fallback>
            </mc:AlternateContent>
          </a:graphicData>
        </a:graphic>
      </p:graphicFrame>
      <p:sp>
        <p:nvSpPr>
          <p:cNvPr id="45076" name="Rectangle 1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60" name="Object 17"/>
          <p:cNvGraphicFramePr/>
          <p:nvPr/>
        </p:nvGraphicFramePr>
        <p:xfrm>
          <a:off x="4114800" y="2590800"/>
          <a:ext cx="914400" cy="468313"/>
        </p:xfrm>
        <a:graphic>
          <a:graphicData uri="http://schemas.openxmlformats.org/presentationml/2006/ole">
            <mc:AlternateContent xmlns:mc="http://schemas.openxmlformats.org/markup-compatibility/2006">
              <mc:Choice xmlns:v="urn:schemas-microsoft-com:vml" Requires="v">
                <p:oleObj spid="_x0000_s3219" name="" r:id="rId14" imgW="393700" imgH="203200" progId="Equation.3">
                  <p:embed/>
                </p:oleObj>
              </mc:Choice>
              <mc:Fallback>
                <p:oleObj name="" r:id="rId14" imgW="393700" imgH="203200" progId="Equation.3">
                  <p:embed/>
                  <p:pic>
                    <p:nvPicPr>
                      <p:cNvPr id="0" name="图片 3218"/>
                      <p:cNvPicPr/>
                      <p:nvPr/>
                    </p:nvPicPr>
                    <p:blipFill>
                      <a:blip r:embed="rId15"/>
                      <a:stretch>
                        <a:fillRect/>
                      </a:stretch>
                    </p:blipFill>
                    <p:spPr>
                      <a:xfrm>
                        <a:off x="4114800" y="2590800"/>
                        <a:ext cx="914400" cy="468313"/>
                      </a:xfrm>
                      <a:prstGeom prst="rect">
                        <a:avLst/>
                      </a:prstGeom>
                      <a:noFill/>
                      <a:ln w="38100">
                        <a:noFill/>
                        <a:miter/>
                      </a:ln>
                    </p:spPr>
                  </p:pic>
                </p:oleObj>
              </mc:Fallback>
            </mc:AlternateContent>
          </a:graphicData>
        </a:graphic>
      </p:graphicFrame>
      <p:sp>
        <p:nvSpPr>
          <p:cNvPr id="45077" name="Rectangle 1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61" name="Object 19"/>
          <p:cNvGraphicFramePr/>
          <p:nvPr/>
        </p:nvGraphicFramePr>
        <p:xfrm>
          <a:off x="5029200" y="3962400"/>
          <a:ext cx="1143000" cy="511175"/>
        </p:xfrm>
        <a:graphic>
          <a:graphicData uri="http://schemas.openxmlformats.org/presentationml/2006/ole">
            <mc:AlternateContent xmlns:mc="http://schemas.openxmlformats.org/markup-compatibility/2006">
              <mc:Choice xmlns:v="urn:schemas-microsoft-com:vml" Requires="v">
                <p:oleObj spid="_x0000_s3221" name="" r:id="rId16" imgW="444500" imgH="203200" progId="Equation.3">
                  <p:embed/>
                </p:oleObj>
              </mc:Choice>
              <mc:Fallback>
                <p:oleObj name="" r:id="rId16" imgW="444500" imgH="203200" progId="Equation.3">
                  <p:embed/>
                  <p:pic>
                    <p:nvPicPr>
                      <p:cNvPr id="0" name="图片 3220"/>
                      <p:cNvPicPr/>
                      <p:nvPr/>
                    </p:nvPicPr>
                    <p:blipFill>
                      <a:blip r:embed="rId17"/>
                      <a:stretch>
                        <a:fillRect/>
                      </a:stretch>
                    </p:blipFill>
                    <p:spPr>
                      <a:xfrm>
                        <a:off x="5029200" y="3962400"/>
                        <a:ext cx="1143000" cy="511175"/>
                      </a:xfrm>
                      <a:prstGeom prst="rect">
                        <a:avLst/>
                      </a:prstGeom>
                      <a:noFill/>
                      <a:ln w="38100">
                        <a:noFill/>
                        <a:miter/>
                      </a:ln>
                    </p:spPr>
                  </p:pic>
                </p:oleObj>
              </mc:Fallback>
            </mc:AlternateContent>
          </a:graphicData>
        </a:graphic>
      </p:graphicFrame>
      <p:sp>
        <p:nvSpPr>
          <p:cNvPr id="45078" name="Rectangle 2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62" name="Object 21"/>
          <p:cNvGraphicFramePr/>
          <p:nvPr/>
        </p:nvGraphicFramePr>
        <p:xfrm>
          <a:off x="2003425" y="2209800"/>
          <a:ext cx="946150" cy="419100"/>
        </p:xfrm>
        <a:graphic>
          <a:graphicData uri="http://schemas.openxmlformats.org/presentationml/2006/ole">
            <mc:AlternateContent xmlns:mc="http://schemas.openxmlformats.org/markup-compatibility/2006">
              <mc:Choice xmlns:v="urn:schemas-microsoft-com:vml" Requires="v">
                <p:oleObj spid="_x0000_s3222" name="" r:id="rId18" imgW="533400" imgH="241300" progId="Equation.3">
                  <p:embed/>
                </p:oleObj>
              </mc:Choice>
              <mc:Fallback>
                <p:oleObj name="" r:id="rId18" imgW="533400" imgH="241300" progId="Equation.3">
                  <p:embed/>
                  <p:pic>
                    <p:nvPicPr>
                      <p:cNvPr id="0" name="图片 3221"/>
                      <p:cNvPicPr/>
                      <p:nvPr/>
                    </p:nvPicPr>
                    <p:blipFill>
                      <a:blip r:embed="rId19"/>
                      <a:stretch>
                        <a:fillRect/>
                      </a:stretch>
                    </p:blipFill>
                    <p:spPr>
                      <a:xfrm>
                        <a:off x="2003425" y="2209800"/>
                        <a:ext cx="946150" cy="419100"/>
                      </a:xfrm>
                      <a:prstGeom prst="rect">
                        <a:avLst/>
                      </a:prstGeom>
                      <a:noFill/>
                      <a:ln w="38100">
                        <a:noFill/>
                        <a:miter/>
                      </a:ln>
                    </p:spPr>
                  </p:pic>
                </p:oleObj>
              </mc:Fallback>
            </mc:AlternateContent>
          </a:graphicData>
        </a:graphic>
      </p:graphicFrame>
      <p:sp>
        <p:nvSpPr>
          <p:cNvPr id="45079" name="Rectangle 2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5063" name="Object 23"/>
          <p:cNvGraphicFramePr/>
          <p:nvPr/>
        </p:nvGraphicFramePr>
        <p:xfrm>
          <a:off x="7772400" y="2971800"/>
          <a:ext cx="533400" cy="385763"/>
        </p:xfrm>
        <a:graphic>
          <a:graphicData uri="http://schemas.openxmlformats.org/presentationml/2006/ole">
            <mc:AlternateContent xmlns:mc="http://schemas.openxmlformats.org/markup-compatibility/2006">
              <mc:Choice xmlns:v="urn:schemas-microsoft-com:vml" Requires="v">
                <p:oleObj spid="_x0000_s3223" name="" r:id="rId20" imgW="279400" imgH="203200" progId="Equation.3">
                  <p:embed/>
                </p:oleObj>
              </mc:Choice>
              <mc:Fallback>
                <p:oleObj name="" r:id="rId20" imgW="279400" imgH="203200" progId="Equation.3">
                  <p:embed/>
                  <p:pic>
                    <p:nvPicPr>
                      <p:cNvPr id="0" name="图片 3222"/>
                      <p:cNvPicPr/>
                      <p:nvPr/>
                    </p:nvPicPr>
                    <p:blipFill>
                      <a:blip r:embed="rId21"/>
                      <a:stretch>
                        <a:fillRect/>
                      </a:stretch>
                    </p:blipFill>
                    <p:spPr>
                      <a:xfrm>
                        <a:off x="7772400" y="2971800"/>
                        <a:ext cx="533400" cy="385763"/>
                      </a:xfrm>
                      <a:prstGeom prst="rect">
                        <a:avLst/>
                      </a:prstGeom>
                      <a:noFill/>
                      <a:ln w="38100">
                        <a:noFill/>
                        <a:miter/>
                      </a:ln>
                    </p:spPr>
                  </p:pic>
                </p:oleObj>
              </mc:Fallback>
            </mc:AlternateContent>
          </a:graphicData>
        </a:graphic>
      </p:graphicFrame>
      <p:sp>
        <p:nvSpPr>
          <p:cNvPr id="45080" name="Text Box 24"/>
          <p:cNvSpPr txBox="1"/>
          <p:nvPr/>
        </p:nvSpPr>
        <p:spPr>
          <a:xfrm>
            <a:off x="0" y="990600"/>
            <a:ext cx="9144000" cy="457200"/>
          </a:xfrm>
          <a:prstGeom prst="rect">
            <a:avLst/>
          </a:prstGeom>
          <a:noFill/>
          <a:ln w="9525">
            <a:noFill/>
          </a:ln>
        </p:spPr>
        <p:txBody>
          <a:bodyPr>
            <a:spAutoFit/>
          </a:bodyPr>
          <a:p>
            <a:r>
              <a:rPr lang="zh-CN" altLang="en-US" sz="2400" dirty="0">
                <a:latin typeface="Arial" panose="020B0604020202020204" pitchFamily="34" charset="0"/>
                <a:ea typeface="黑体" panose="02010609060101010101" pitchFamily="2" charset="-122"/>
              </a:rPr>
              <a:t>件４（螺纹）→件１→件２→件４（内锥）→件３加工工艺：</a:t>
            </a:r>
            <a:endParaRPr lang="zh-CN" altLang="en-US" sz="2400" dirty="0">
              <a:latin typeface="Arial" panose="020B0604020202020204" pitchFamily="34" charset="0"/>
              <a:ea typeface="黑体" panose="02010609060101010101" pitchFamily="2" charset="-122"/>
            </a:endParaRPr>
          </a:p>
        </p:txBody>
      </p:sp>
      <p:pic>
        <p:nvPicPr>
          <p:cNvPr id="4" name="内容占位符 3" descr="图片1"/>
          <p:cNvPicPr>
            <a:picLocks noChangeAspect="1"/>
          </p:cNvPicPr>
          <p:nvPr/>
        </p:nvPicPr>
        <p:blipFill>
          <a:blip r:embed="rId22"/>
          <a:stretch>
            <a:fillRect/>
          </a:stretch>
        </p:blipFill>
        <p:spPr>
          <a:xfrm>
            <a:off x="8153400" y="0"/>
            <a:ext cx="914400" cy="75438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35179">
                                            <p:txEl>
                                              <p:charRg st="1" end="8"/>
                                            </p:txEl>
                                          </p:spTgt>
                                        </p:tgtEl>
                                        <p:attrNameLst>
                                          <p:attrName>style.visibility</p:attrName>
                                        </p:attrNameLst>
                                      </p:cBhvr>
                                      <p:to>
                                        <p:strVal val="visible"/>
                                      </p:to>
                                    </p:set>
                                    <p:animEffect transition="in" filter="box(in)">
                                      <p:cBhvr>
                                        <p:cTn id="7" dur="500"/>
                                        <p:tgtEl>
                                          <p:spTgt spid="135179">
                                            <p:txEl>
                                              <p:charRg st="1" end="8"/>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35179">
                                            <p:txEl>
                                              <p:charRg st="8" end="22"/>
                                            </p:txEl>
                                          </p:spTgt>
                                        </p:tgtEl>
                                        <p:attrNameLst>
                                          <p:attrName>style.visibility</p:attrName>
                                        </p:attrNameLst>
                                      </p:cBhvr>
                                      <p:to>
                                        <p:strVal val="visible"/>
                                      </p:to>
                                    </p:set>
                                    <p:animEffect transition="in" filter="box(in)">
                                      <p:cBhvr>
                                        <p:cTn id="10" dur="500"/>
                                        <p:tgtEl>
                                          <p:spTgt spid="135179">
                                            <p:txEl>
                                              <p:charRg st="8" end="2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35179">
                                            <p:txEl>
                                              <p:charRg st="22" end="60"/>
                                            </p:txEl>
                                          </p:spTgt>
                                        </p:tgtEl>
                                        <p:attrNameLst>
                                          <p:attrName>style.visibility</p:attrName>
                                        </p:attrNameLst>
                                      </p:cBhvr>
                                      <p:to>
                                        <p:strVal val="visible"/>
                                      </p:to>
                                    </p:set>
                                    <p:animEffect transition="in" filter="box(in)">
                                      <p:cBhvr>
                                        <p:cTn id="13" dur="500"/>
                                        <p:tgtEl>
                                          <p:spTgt spid="135179">
                                            <p:txEl>
                                              <p:charRg st="22" end="6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35179">
                                            <p:txEl>
                                              <p:charRg st="60" end="86"/>
                                            </p:txEl>
                                          </p:spTgt>
                                        </p:tgtEl>
                                        <p:attrNameLst>
                                          <p:attrName>style.visibility</p:attrName>
                                        </p:attrNameLst>
                                      </p:cBhvr>
                                      <p:to>
                                        <p:strVal val="visible"/>
                                      </p:to>
                                    </p:set>
                                    <p:animEffect transition="in" filter="box(in)">
                                      <p:cBhvr>
                                        <p:cTn id="16" dur="500"/>
                                        <p:tgtEl>
                                          <p:spTgt spid="135179">
                                            <p:txEl>
                                              <p:charRg st="60" end="86"/>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135179">
                                            <p:txEl>
                                              <p:charRg st="86" end="128"/>
                                            </p:txEl>
                                          </p:spTgt>
                                        </p:tgtEl>
                                        <p:attrNameLst>
                                          <p:attrName>style.visibility</p:attrName>
                                        </p:attrNameLst>
                                      </p:cBhvr>
                                      <p:to>
                                        <p:strVal val="visible"/>
                                      </p:to>
                                    </p:set>
                                    <p:animEffect transition="in" filter="box(in)">
                                      <p:cBhvr>
                                        <p:cTn id="19" dur="500"/>
                                        <p:tgtEl>
                                          <p:spTgt spid="135179">
                                            <p:txEl>
                                              <p:charRg st="86" end="128"/>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135179">
                                            <p:txEl>
                                              <p:charRg st="128" end="143"/>
                                            </p:txEl>
                                          </p:spTgt>
                                        </p:tgtEl>
                                        <p:attrNameLst>
                                          <p:attrName>style.visibility</p:attrName>
                                        </p:attrNameLst>
                                      </p:cBhvr>
                                      <p:to>
                                        <p:strVal val="visible"/>
                                      </p:to>
                                    </p:set>
                                    <p:animEffect transition="in" filter="box(in)">
                                      <p:cBhvr>
                                        <p:cTn id="22" dur="500"/>
                                        <p:tgtEl>
                                          <p:spTgt spid="135179">
                                            <p:txEl>
                                              <p:charRg st="128" end="143"/>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135179">
                                            <p:txEl>
                                              <p:charRg st="143" end="174"/>
                                            </p:txEl>
                                          </p:spTgt>
                                        </p:tgtEl>
                                        <p:attrNameLst>
                                          <p:attrName>style.visibility</p:attrName>
                                        </p:attrNameLst>
                                      </p:cBhvr>
                                      <p:to>
                                        <p:strVal val="visible"/>
                                      </p:to>
                                    </p:set>
                                    <p:animEffect transition="in" filter="box(in)">
                                      <p:cBhvr>
                                        <p:cTn id="25" dur="500"/>
                                        <p:tgtEl>
                                          <p:spTgt spid="135179">
                                            <p:txEl>
                                              <p:charRg st="143" end="174"/>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135179">
                                            <p:txEl>
                                              <p:charRg st="174" end="187"/>
                                            </p:txEl>
                                          </p:spTgt>
                                        </p:tgtEl>
                                        <p:attrNameLst>
                                          <p:attrName>style.visibility</p:attrName>
                                        </p:attrNameLst>
                                      </p:cBhvr>
                                      <p:to>
                                        <p:strVal val="visible"/>
                                      </p:to>
                                    </p:set>
                                    <p:animEffect transition="in" filter="box(in)">
                                      <p:cBhvr>
                                        <p:cTn id="28" dur="500"/>
                                        <p:tgtEl>
                                          <p:spTgt spid="135179">
                                            <p:txEl>
                                              <p:charRg st="174" end="187"/>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135179">
                                            <p:txEl>
                                              <p:charRg st="187" end="210"/>
                                            </p:txEl>
                                          </p:spTgt>
                                        </p:tgtEl>
                                        <p:attrNameLst>
                                          <p:attrName>style.visibility</p:attrName>
                                        </p:attrNameLst>
                                      </p:cBhvr>
                                      <p:to>
                                        <p:strVal val="visible"/>
                                      </p:to>
                                    </p:set>
                                    <p:animEffect transition="in" filter="box(in)">
                                      <p:cBhvr>
                                        <p:cTn id="31" dur="500"/>
                                        <p:tgtEl>
                                          <p:spTgt spid="135179">
                                            <p:txEl>
                                              <p:charRg st="187" end="210"/>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135179">
                                            <p:txEl>
                                              <p:charRg st="210" end="225"/>
                                            </p:txEl>
                                          </p:spTgt>
                                        </p:tgtEl>
                                        <p:attrNameLst>
                                          <p:attrName>style.visibility</p:attrName>
                                        </p:attrNameLst>
                                      </p:cBhvr>
                                      <p:to>
                                        <p:strVal val="visible"/>
                                      </p:to>
                                    </p:set>
                                    <p:animEffect transition="in" filter="box(in)">
                                      <p:cBhvr>
                                        <p:cTn id="34" dur="500"/>
                                        <p:tgtEl>
                                          <p:spTgt spid="135179">
                                            <p:txEl>
                                              <p:charRg st="210" end="225"/>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135179">
                                            <p:txEl>
                                              <p:charRg st="225" end="237"/>
                                            </p:txEl>
                                          </p:spTgt>
                                        </p:tgtEl>
                                        <p:attrNameLst>
                                          <p:attrName>style.visibility</p:attrName>
                                        </p:attrNameLst>
                                      </p:cBhvr>
                                      <p:to>
                                        <p:strVal val="visible"/>
                                      </p:to>
                                    </p:set>
                                    <p:animEffect transition="in" filter="box(in)">
                                      <p:cBhvr>
                                        <p:cTn id="37" dur="500"/>
                                        <p:tgtEl>
                                          <p:spTgt spid="135179">
                                            <p:txEl>
                                              <p:charRg st="225" end="237"/>
                                            </p:txEl>
                                          </p:spTgt>
                                        </p:tgtEl>
                                      </p:cBhvr>
                                    </p:animEffect>
                                  </p:childTnLst>
                                </p:cTn>
                              </p:par>
                              <p:par>
                                <p:cTn id="38" presetID="4" presetClass="entr" presetSubtype="16" fill="hold" nodeType="withEffect">
                                  <p:stCondLst>
                                    <p:cond delay="0"/>
                                  </p:stCondLst>
                                  <p:childTnLst>
                                    <p:set>
                                      <p:cBhvr>
                                        <p:cTn id="39" dur="1" fill="hold">
                                          <p:stCondLst>
                                            <p:cond delay="0"/>
                                          </p:stCondLst>
                                        </p:cTn>
                                        <p:tgtEl>
                                          <p:spTgt spid="135179">
                                            <p:txEl>
                                              <p:charRg st="237" end="246"/>
                                            </p:txEl>
                                          </p:spTgt>
                                        </p:tgtEl>
                                        <p:attrNameLst>
                                          <p:attrName>style.visibility</p:attrName>
                                        </p:attrNameLst>
                                      </p:cBhvr>
                                      <p:to>
                                        <p:strVal val="visible"/>
                                      </p:to>
                                    </p:set>
                                    <p:animEffect transition="in" filter="box(in)">
                                      <p:cBhvr>
                                        <p:cTn id="40" dur="500"/>
                                        <p:tgtEl>
                                          <p:spTgt spid="135179">
                                            <p:txEl>
                                              <p:charRg st="237" end="24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094"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6095"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6096"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6097"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6098"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6099"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6100"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6101"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6102" name="Text Box 10"/>
          <p:cNvSpPr txBox="1"/>
          <p:nvPr/>
        </p:nvSpPr>
        <p:spPr>
          <a:xfrm>
            <a:off x="533400" y="685800"/>
            <a:ext cx="8229600" cy="5568950"/>
          </a:xfrm>
          <a:prstGeom prst="rect">
            <a:avLst/>
          </a:prstGeom>
          <a:noFill/>
          <a:ln w="9525">
            <a:noFill/>
          </a:ln>
        </p:spPr>
        <p:txBody>
          <a:bodyPr>
            <a:spAutoFit/>
          </a:bodyPr>
          <a:p>
            <a:pPr marL="609600" indent="-609600"/>
            <a:r>
              <a:rPr lang="en-US" altLang="zh-CN" sz="2400" b="1" dirty="0">
                <a:latin typeface="Arial" panose="020B0604020202020204" pitchFamily="34" charset="0"/>
              </a:rPr>
              <a:t>2</a:t>
            </a:r>
            <a:r>
              <a:rPr lang="zh-CN" altLang="en-US" sz="2400" b="1" dirty="0">
                <a:latin typeface="Arial" panose="020B0604020202020204" pitchFamily="34" charset="0"/>
              </a:rPr>
              <a:t>、车件１：</a:t>
            </a:r>
            <a:endParaRPr lang="zh-CN" altLang="en-US" sz="2400" b="1" dirty="0">
              <a:latin typeface="Arial" panose="020B0604020202020204" pitchFamily="34" charset="0"/>
            </a:endParaRPr>
          </a:p>
          <a:p>
            <a:pPr marL="609600" indent="-609600"/>
            <a:r>
              <a:rPr lang="zh-CN" altLang="en-US" sz="2400" dirty="0">
                <a:latin typeface="Arial" panose="020B0604020202020204" pitchFamily="34" charset="0"/>
              </a:rPr>
              <a:t>１）工件伸出</a:t>
            </a:r>
            <a:r>
              <a:rPr lang="en-US" altLang="zh-CN" sz="2400" dirty="0">
                <a:latin typeface="Arial" panose="020B0604020202020204" pitchFamily="34" charset="0"/>
              </a:rPr>
              <a:t>90</a:t>
            </a:r>
            <a:r>
              <a:rPr lang="zh-CN" altLang="en-US" sz="2400" dirty="0">
                <a:latin typeface="Arial" panose="020B0604020202020204" pitchFamily="34" charset="0"/>
              </a:rPr>
              <a:t>，车端面；</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２）粗车             至             长度大于</a:t>
            </a:r>
            <a:r>
              <a:rPr lang="en-US" altLang="zh-CN" sz="2400" dirty="0">
                <a:latin typeface="Arial" panose="020B0604020202020204" pitchFamily="34" charset="0"/>
              </a:rPr>
              <a:t>70</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３）粗车             至             长</a:t>
            </a:r>
            <a:r>
              <a:rPr lang="en-US" altLang="zh-CN" sz="2400" dirty="0">
                <a:latin typeface="Arial" panose="020B0604020202020204" pitchFamily="34" charset="0"/>
              </a:rPr>
              <a:t>48.8</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４）粗车             至             长</a:t>
            </a:r>
            <a:r>
              <a:rPr lang="en-US" altLang="zh-CN" sz="2400" dirty="0">
                <a:latin typeface="Arial" panose="020B0604020202020204" pitchFamily="34" charset="0"/>
              </a:rPr>
              <a:t>38.8</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５）切槽台</a:t>
            </a:r>
            <a:r>
              <a:rPr lang="en-US" altLang="zh-CN" sz="2400" dirty="0">
                <a:latin typeface="Arial" panose="020B0604020202020204" pitchFamily="34" charset="0"/>
              </a:rPr>
              <a:t>8</a:t>
            </a:r>
            <a:r>
              <a:rPr lang="zh-CN" altLang="en-US" sz="2400" dirty="0">
                <a:latin typeface="Arial" panose="020B0604020202020204" pitchFamily="34" charset="0"/>
              </a:rPr>
              <a:t>至</a:t>
            </a:r>
            <a:r>
              <a:rPr lang="en-US" altLang="zh-CN" sz="2400" dirty="0">
                <a:latin typeface="Arial" panose="020B0604020202020204" pitchFamily="34" charset="0"/>
              </a:rPr>
              <a:t>8.4</a:t>
            </a:r>
            <a:r>
              <a:rPr lang="zh-CN" altLang="en-US" sz="2400" dirty="0">
                <a:latin typeface="Arial" panose="020B0604020202020204" pitchFamily="34" charset="0"/>
              </a:rPr>
              <a:t>，        切至</a:t>
            </a:r>
            <a:r>
              <a:rPr lang="en-US" altLang="zh-CN" sz="2400" dirty="0">
                <a:latin typeface="Arial" panose="020B0604020202020204" pitchFamily="34" charset="0"/>
              </a:rPr>
              <a:t>7.6</a:t>
            </a:r>
            <a:r>
              <a:rPr lang="zh-CN" altLang="en-US" sz="2400" dirty="0">
                <a:latin typeface="Arial" panose="020B0604020202020204" pitchFamily="34" charset="0"/>
              </a:rPr>
              <a:t>槽底切至           ；</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６）切基准长度为</a:t>
            </a:r>
            <a:r>
              <a:rPr lang="en-US" altLang="zh-CN" sz="2400" dirty="0">
                <a:latin typeface="Arial" panose="020B0604020202020204" pitchFamily="34" charset="0"/>
              </a:rPr>
              <a:t>71</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７）精车槽侧及槽底至尺寸；</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８）精车             至尺寸；</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９）精车             至尺寸；</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10</a:t>
            </a:r>
            <a:r>
              <a:rPr lang="zh-CN" altLang="en-US" sz="2400" dirty="0">
                <a:latin typeface="Arial" panose="020B0604020202020204" pitchFamily="34" charset="0"/>
              </a:rPr>
              <a:t>）粗精车锥度至合格；</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11</a:t>
            </a:r>
            <a:r>
              <a:rPr lang="zh-CN" altLang="en-US" sz="2400" dirty="0">
                <a:latin typeface="Arial" panose="020B0604020202020204" pitchFamily="34" charset="0"/>
              </a:rPr>
              <a:t>）留基准、打中心孔并倒角；</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12</a:t>
            </a:r>
            <a:r>
              <a:rPr lang="zh-CN" altLang="en-US" sz="2400" dirty="0">
                <a:latin typeface="Arial" panose="020B0604020202020204" pitchFamily="34" charset="0"/>
              </a:rPr>
              <a:t>）偏心找正                      ；</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13</a:t>
            </a:r>
            <a:r>
              <a:rPr lang="zh-CN" altLang="en-US" sz="2400" dirty="0">
                <a:latin typeface="Arial" panose="020B0604020202020204" pitchFamily="34" charset="0"/>
              </a:rPr>
              <a:t>）车偏心外圆             至尺寸，倒角；</a:t>
            </a:r>
            <a:endParaRPr lang="zh-CN" altLang="en-US" sz="2400" dirty="0">
              <a:latin typeface="Arial" panose="020B0604020202020204" pitchFamily="34" charset="0"/>
            </a:endParaRPr>
          </a:p>
          <a:p>
            <a:pPr marL="609600" indent="-609600"/>
            <a:r>
              <a:rPr lang="en-US" altLang="zh-CN" sz="2400" dirty="0">
                <a:latin typeface="Arial" panose="020B0604020202020204" pitchFamily="34" charset="0"/>
              </a:rPr>
              <a:t>14</a:t>
            </a:r>
            <a:r>
              <a:rPr lang="zh-CN" altLang="en-US" sz="2400" dirty="0">
                <a:latin typeface="Arial" panose="020B0604020202020204" pitchFamily="34" charset="0"/>
              </a:rPr>
              <a:t>）切断 </a:t>
            </a:r>
            <a:endParaRPr lang="zh-CN" altLang="en-US" sz="2400" dirty="0">
              <a:latin typeface="Arial" panose="020B0604020202020204" pitchFamily="34" charset="0"/>
            </a:endParaRPr>
          </a:p>
        </p:txBody>
      </p:sp>
      <p:sp>
        <p:nvSpPr>
          <p:cNvPr id="46103" name="Rectangle 11"/>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2" name="Object 12"/>
          <p:cNvGraphicFramePr/>
          <p:nvPr/>
        </p:nvGraphicFramePr>
        <p:xfrm>
          <a:off x="1849438" y="1447800"/>
          <a:ext cx="871537" cy="387350"/>
        </p:xfrm>
        <a:graphic>
          <a:graphicData uri="http://schemas.openxmlformats.org/presentationml/2006/ole">
            <mc:AlternateContent xmlns:mc="http://schemas.openxmlformats.org/markup-compatibility/2006">
              <mc:Choice xmlns:v="urn:schemas-microsoft-com:vml" Requires="v">
                <p:oleObj spid="_x0000_s3224" name="" r:id="rId10" imgW="533400" imgH="241300" progId="Equation.3">
                  <p:embed/>
                </p:oleObj>
              </mc:Choice>
              <mc:Fallback>
                <p:oleObj name="" r:id="rId10" imgW="533400" imgH="241300" progId="Equation.3">
                  <p:embed/>
                  <p:pic>
                    <p:nvPicPr>
                      <p:cNvPr id="0" name="图片 3223"/>
                      <p:cNvPicPr/>
                      <p:nvPr/>
                    </p:nvPicPr>
                    <p:blipFill>
                      <a:blip r:embed="rId11"/>
                      <a:stretch>
                        <a:fillRect/>
                      </a:stretch>
                    </p:blipFill>
                    <p:spPr>
                      <a:xfrm>
                        <a:off x="1849438" y="1447800"/>
                        <a:ext cx="871537" cy="387350"/>
                      </a:xfrm>
                      <a:prstGeom prst="rect">
                        <a:avLst/>
                      </a:prstGeom>
                      <a:noFill/>
                      <a:ln w="38100">
                        <a:noFill/>
                        <a:miter/>
                      </a:ln>
                    </p:spPr>
                  </p:pic>
                </p:oleObj>
              </mc:Fallback>
            </mc:AlternateContent>
          </a:graphicData>
        </a:graphic>
      </p:graphicFrame>
      <p:sp>
        <p:nvSpPr>
          <p:cNvPr id="46104" name="Rectangle 13"/>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3" name="Object 14"/>
          <p:cNvGraphicFramePr/>
          <p:nvPr/>
        </p:nvGraphicFramePr>
        <p:xfrm>
          <a:off x="3352800" y="1447800"/>
          <a:ext cx="762000" cy="390525"/>
        </p:xfrm>
        <a:graphic>
          <a:graphicData uri="http://schemas.openxmlformats.org/presentationml/2006/ole">
            <mc:AlternateContent xmlns:mc="http://schemas.openxmlformats.org/markup-compatibility/2006">
              <mc:Choice xmlns:v="urn:schemas-microsoft-com:vml" Requires="v">
                <p:oleObj spid="_x0000_s3225" name="" r:id="rId12" imgW="393700" imgH="203200" progId="Equation.3">
                  <p:embed/>
                </p:oleObj>
              </mc:Choice>
              <mc:Fallback>
                <p:oleObj name="" r:id="rId12" imgW="393700" imgH="203200" progId="Equation.3">
                  <p:embed/>
                  <p:pic>
                    <p:nvPicPr>
                      <p:cNvPr id="0" name="图片 3224"/>
                      <p:cNvPicPr/>
                      <p:nvPr/>
                    </p:nvPicPr>
                    <p:blipFill>
                      <a:blip r:embed="rId13"/>
                      <a:stretch>
                        <a:fillRect/>
                      </a:stretch>
                    </p:blipFill>
                    <p:spPr>
                      <a:xfrm>
                        <a:off x="3352800" y="1447800"/>
                        <a:ext cx="762000" cy="390525"/>
                      </a:xfrm>
                      <a:prstGeom prst="rect">
                        <a:avLst/>
                      </a:prstGeom>
                      <a:noFill/>
                      <a:ln w="38100">
                        <a:noFill/>
                        <a:miter/>
                      </a:ln>
                    </p:spPr>
                  </p:pic>
                </p:oleObj>
              </mc:Fallback>
            </mc:AlternateContent>
          </a:graphicData>
        </a:graphic>
      </p:graphicFrame>
      <p:sp>
        <p:nvSpPr>
          <p:cNvPr id="46105" name="Rectangle 15"/>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4" name="Object 16"/>
          <p:cNvGraphicFramePr/>
          <p:nvPr/>
        </p:nvGraphicFramePr>
        <p:xfrm>
          <a:off x="2819400" y="5486400"/>
          <a:ext cx="871538" cy="387350"/>
        </p:xfrm>
        <a:graphic>
          <a:graphicData uri="http://schemas.openxmlformats.org/presentationml/2006/ole">
            <mc:AlternateContent xmlns:mc="http://schemas.openxmlformats.org/markup-compatibility/2006">
              <mc:Choice xmlns:v="urn:schemas-microsoft-com:vml" Requires="v">
                <p:oleObj spid="_x0000_s3226" name="" r:id="rId14" imgW="533400" imgH="241300" progId="Equation.3">
                  <p:embed/>
                </p:oleObj>
              </mc:Choice>
              <mc:Fallback>
                <p:oleObj name="" r:id="rId14" imgW="533400" imgH="241300" progId="Equation.3">
                  <p:embed/>
                  <p:pic>
                    <p:nvPicPr>
                      <p:cNvPr id="0" name="图片 3225"/>
                      <p:cNvPicPr/>
                      <p:nvPr/>
                    </p:nvPicPr>
                    <p:blipFill>
                      <a:blip r:embed="rId15"/>
                      <a:stretch>
                        <a:fillRect/>
                      </a:stretch>
                    </p:blipFill>
                    <p:spPr>
                      <a:xfrm>
                        <a:off x="2819400" y="5486400"/>
                        <a:ext cx="871538" cy="387350"/>
                      </a:xfrm>
                      <a:prstGeom prst="rect">
                        <a:avLst/>
                      </a:prstGeom>
                      <a:noFill/>
                      <a:ln w="38100">
                        <a:noFill/>
                        <a:miter/>
                      </a:ln>
                    </p:spPr>
                  </p:pic>
                </p:oleObj>
              </mc:Fallback>
            </mc:AlternateContent>
          </a:graphicData>
        </a:graphic>
      </p:graphicFrame>
      <p:sp>
        <p:nvSpPr>
          <p:cNvPr id="46106" name="Rectangle 17"/>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5" name="Object 18"/>
          <p:cNvGraphicFramePr/>
          <p:nvPr/>
        </p:nvGraphicFramePr>
        <p:xfrm>
          <a:off x="3429000" y="1828800"/>
          <a:ext cx="609600" cy="441325"/>
        </p:xfrm>
        <a:graphic>
          <a:graphicData uri="http://schemas.openxmlformats.org/presentationml/2006/ole">
            <mc:AlternateContent xmlns:mc="http://schemas.openxmlformats.org/markup-compatibility/2006">
              <mc:Choice xmlns:v="urn:schemas-microsoft-com:vml" Requires="v">
                <p:oleObj spid="_x0000_s3227" name="" r:id="rId16" imgW="279400" imgH="203200" progId="Equation.3">
                  <p:embed/>
                </p:oleObj>
              </mc:Choice>
              <mc:Fallback>
                <p:oleObj name="" r:id="rId16" imgW="279400" imgH="203200" progId="Equation.3">
                  <p:embed/>
                  <p:pic>
                    <p:nvPicPr>
                      <p:cNvPr id="0" name="图片 3226"/>
                      <p:cNvPicPr/>
                      <p:nvPr/>
                    </p:nvPicPr>
                    <p:blipFill>
                      <a:blip r:embed="rId17"/>
                      <a:stretch>
                        <a:fillRect/>
                      </a:stretch>
                    </p:blipFill>
                    <p:spPr>
                      <a:xfrm>
                        <a:off x="3429000" y="1828800"/>
                        <a:ext cx="609600" cy="441325"/>
                      </a:xfrm>
                      <a:prstGeom prst="rect">
                        <a:avLst/>
                      </a:prstGeom>
                      <a:noFill/>
                      <a:ln w="38100">
                        <a:noFill/>
                        <a:miter/>
                      </a:ln>
                    </p:spPr>
                  </p:pic>
                </p:oleObj>
              </mc:Fallback>
            </mc:AlternateContent>
          </a:graphicData>
        </a:graphic>
      </p:graphicFrame>
      <p:sp>
        <p:nvSpPr>
          <p:cNvPr id="46107" name="Rectangle 19"/>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6" name="Object 20"/>
          <p:cNvGraphicFramePr/>
          <p:nvPr/>
        </p:nvGraphicFramePr>
        <p:xfrm>
          <a:off x="1924050" y="2133600"/>
          <a:ext cx="971550" cy="431800"/>
        </p:xfrm>
        <a:graphic>
          <a:graphicData uri="http://schemas.openxmlformats.org/presentationml/2006/ole">
            <mc:AlternateContent xmlns:mc="http://schemas.openxmlformats.org/markup-compatibility/2006">
              <mc:Choice xmlns:v="urn:schemas-microsoft-com:vml" Requires="v">
                <p:oleObj spid="_x0000_s3228" name="" r:id="rId18" imgW="533400" imgH="241300" progId="Equation.3">
                  <p:embed/>
                </p:oleObj>
              </mc:Choice>
              <mc:Fallback>
                <p:oleObj name="" r:id="rId18" imgW="533400" imgH="241300" progId="Equation.3">
                  <p:embed/>
                  <p:pic>
                    <p:nvPicPr>
                      <p:cNvPr id="0" name="图片 3227"/>
                      <p:cNvPicPr/>
                      <p:nvPr/>
                    </p:nvPicPr>
                    <p:blipFill>
                      <a:blip r:embed="rId19"/>
                      <a:stretch>
                        <a:fillRect/>
                      </a:stretch>
                    </p:blipFill>
                    <p:spPr>
                      <a:xfrm>
                        <a:off x="1924050" y="2133600"/>
                        <a:ext cx="971550" cy="431800"/>
                      </a:xfrm>
                      <a:prstGeom prst="rect">
                        <a:avLst/>
                      </a:prstGeom>
                      <a:noFill/>
                      <a:ln w="38100">
                        <a:noFill/>
                        <a:miter/>
                      </a:ln>
                    </p:spPr>
                  </p:pic>
                </p:oleObj>
              </mc:Fallback>
            </mc:AlternateContent>
          </a:graphicData>
        </a:graphic>
      </p:graphicFrame>
      <p:sp>
        <p:nvSpPr>
          <p:cNvPr id="46108" name="Rectangle 21"/>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7" name="Object 22"/>
          <p:cNvGraphicFramePr/>
          <p:nvPr/>
        </p:nvGraphicFramePr>
        <p:xfrm>
          <a:off x="3429000" y="2209800"/>
          <a:ext cx="685800" cy="350838"/>
        </p:xfrm>
        <a:graphic>
          <a:graphicData uri="http://schemas.openxmlformats.org/presentationml/2006/ole">
            <mc:AlternateContent xmlns:mc="http://schemas.openxmlformats.org/markup-compatibility/2006">
              <mc:Choice xmlns:v="urn:schemas-microsoft-com:vml" Requires="v">
                <p:oleObj spid="_x0000_s3229" name="" r:id="rId20" imgW="393700" imgH="203200" progId="Equation.3">
                  <p:embed/>
                </p:oleObj>
              </mc:Choice>
              <mc:Fallback>
                <p:oleObj name="" r:id="rId20" imgW="393700" imgH="203200" progId="Equation.3">
                  <p:embed/>
                  <p:pic>
                    <p:nvPicPr>
                      <p:cNvPr id="0" name="图片 3228"/>
                      <p:cNvPicPr/>
                      <p:nvPr/>
                    </p:nvPicPr>
                    <p:blipFill>
                      <a:blip r:embed="rId21"/>
                      <a:stretch>
                        <a:fillRect/>
                      </a:stretch>
                    </p:blipFill>
                    <p:spPr>
                      <a:xfrm>
                        <a:off x="3429000" y="2209800"/>
                        <a:ext cx="685800" cy="350838"/>
                      </a:xfrm>
                      <a:prstGeom prst="rect">
                        <a:avLst/>
                      </a:prstGeom>
                      <a:noFill/>
                      <a:ln w="38100">
                        <a:noFill/>
                        <a:miter/>
                      </a:ln>
                    </p:spPr>
                  </p:pic>
                </p:oleObj>
              </mc:Fallback>
            </mc:AlternateContent>
          </a:graphicData>
        </a:graphic>
      </p:graphicFrame>
      <p:sp>
        <p:nvSpPr>
          <p:cNvPr id="46109" name="Rectangle 23"/>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8" name="Object 24"/>
          <p:cNvGraphicFramePr/>
          <p:nvPr/>
        </p:nvGraphicFramePr>
        <p:xfrm>
          <a:off x="3429000" y="2514600"/>
          <a:ext cx="566738" cy="411163"/>
        </p:xfrm>
        <a:graphic>
          <a:graphicData uri="http://schemas.openxmlformats.org/presentationml/2006/ole">
            <mc:AlternateContent xmlns:mc="http://schemas.openxmlformats.org/markup-compatibility/2006">
              <mc:Choice xmlns:v="urn:schemas-microsoft-com:vml" Requires="v">
                <p:oleObj spid="_x0000_s3230" name="" r:id="rId22" imgW="330200" imgH="241300" progId="Equation.3">
                  <p:embed/>
                </p:oleObj>
              </mc:Choice>
              <mc:Fallback>
                <p:oleObj name="" r:id="rId22" imgW="330200" imgH="241300" progId="Equation.3">
                  <p:embed/>
                  <p:pic>
                    <p:nvPicPr>
                      <p:cNvPr id="0" name="图片 3229"/>
                      <p:cNvPicPr/>
                      <p:nvPr/>
                    </p:nvPicPr>
                    <p:blipFill>
                      <a:blip r:embed="rId23"/>
                      <a:stretch>
                        <a:fillRect/>
                      </a:stretch>
                    </p:blipFill>
                    <p:spPr>
                      <a:xfrm>
                        <a:off x="3429000" y="2514600"/>
                        <a:ext cx="566738" cy="411163"/>
                      </a:xfrm>
                      <a:prstGeom prst="rect">
                        <a:avLst/>
                      </a:prstGeom>
                      <a:noFill/>
                      <a:ln w="38100">
                        <a:noFill/>
                        <a:miter/>
                      </a:ln>
                    </p:spPr>
                  </p:pic>
                </p:oleObj>
              </mc:Fallback>
            </mc:AlternateContent>
          </a:graphicData>
        </a:graphic>
      </p:graphicFrame>
      <p:sp>
        <p:nvSpPr>
          <p:cNvPr id="46110" name="Rectangle 25"/>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89" name="Object 26"/>
          <p:cNvGraphicFramePr/>
          <p:nvPr/>
        </p:nvGraphicFramePr>
        <p:xfrm>
          <a:off x="6324600" y="2514600"/>
          <a:ext cx="838200" cy="428625"/>
        </p:xfrm>
        <a:graphic>
          <a:graphicData uri="http://schemas.openxmlformats.org/presentationml/2006/ole">
            <mc:AlternateContent xmlns:mc="http://schemas.openxmlformats.org/markup-compatibility/2006">
              <mc:Choice xmlns:v="urn:schemas-microsoft-com:vml" Requires="v">
                <p:oleObj spid="_x0000_s3231" name="" r:id="rId24" imgW="393700" imgH="203200" progId="Equation.3">
                  <p:embed/>
                </p:oleObj>
              </mc:Choice>
              <mc:Fallback>
                <p:oleObj name="" r:id="rId24" imgW="393700" imgH="203200" progId="Equation.3">
                  <p:embed/>
                  <p:pic>
                    <p:nvPicPr>
                      <p:cNvPr id="0" name="图片 3230"/>
                      <p:cNvPicPr/>
                      <p:nvPr/>
                    </p:nvPicPr>
                    <p:blipFill>
                      <a:blip r:embed="rId25"/>
                      <a:stretch>
                        <a:fillRect/>
                      </a:stretch>
                    </p:blipFill>
                    <p:spPr>
                      <a:xfrm>
                        <a:off x="6324600" y="2514600"/>
                        <a:ext cx="838200" cy="428625"/>
                      </a:xfrm>
                      <a:prstGeom prst="rect">
                        <a:avLst/>
                      </a:prstGeom>
                      <a:noFill/>
                      <a:ln w="38100">
                        <a:noFill/>
                        <a:miter/>
                      </a:ln>
                    </p:spPr>
                  </p:pic>
                </p:oleObj>
              </mc:Fallback>
            </mc:AlternateContent>
          </a:graphicData>
        </a:graphic>
      </p:graphicFrame>
      <p:sp>
        <p:nvSpPr>
          <p:cNvPr id="46111" name="Rectangle 27"/>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90" name="Object 28"/>
          <p:cNvGraphicFramePr/>
          <p:nvPr/>
        </p:nvGraphicFramePr>
        <p:xfrm>
          <a:off x="1925638" y="3657600"/>
          <a:ext cx="873125" cy="387350"/>
        </p:xfrm>
        <a:graphic>
          <a:graphicData uri="http://schemas.openxmlformats.org/presentationml/2006/ole">
            <mc:AlternateContent xmlns:mc="http://schemas.openxmlformats.org/markup-compatibility/2006">
              <mc:Choice xmlns:v="urn:schemas-microsoft-com:vml" Requires="v">
                <p:oleObj spid="_x0000_s3232" name="" r:id="rId26" imgW="533400" imgH="241300" progId="Equation.3">
                  <p:embed/>
                </p:oleObj>
              </mc:Choice>
              <mc:Fallback>
                <p:oleObj name="" r:id="rId26" imgW="533400" imgH="241300" progId="Equation.3">
                  <p:embed/>
                  <p:pic>
                    <p:nvPicPr>
                      <p:cNvPr id="0" name="图片 3231"/>
                      <p:cNvPicPr/>
                      <p:nvPr/>
                    </p:nvPicPr>
                    <p:blipFill>
                      <a:blip r:embed="rId27"/>
                      <a:stretch>
                        <a:fillRect/>
                      </a:stretch>
                    </p:blipFill>
                    <p:spPr>
                      <a:xfrm>
                        <a:off x="1925638" y="3657600"/>
                        <a:ext cx="873125" cy="387350"/>
                      </a:xfrm>
                      <a:prstGeom prst="rect">
                        <a:avLst/>
                      </a:prstGeom>
                      <a:noFill/>
                      <a:ln w="38100">
                        <a:noFill/>
                        <a:miter/>
                      </a:ln>
                    </p:spPr>
                  </p:pic>
                </p:oleObj>
              </mc:Fallback>
            </mc:AlternateContent>
          </a:graphicData>
        </a:graphic>
      </p:graphicFrame>
      <p:sp>
        <p:nvSpPr>
          <p:cNvPr id="46112" name="Rectangle 29"/>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91" name="Object 30"/>
          <p:cNvGraphicFramePr/>
          <p:nvPr/>
        </p:nvGraphicFramePr>
        <p:xfrm>
          <a:off x="1847850" y="1785938"/>
          <a:ext cx="895350" cy="396875"/>
        </p:xfrm>
        <a:graphic>
          <a:graphicData uri="http://schemas.openxmlformats.org/presentationml/2006/ole">
            <mc:AlternateContent xmlns:mc="http://schemas.openxmlformats.org/markup-compatibility/2006">
              <mc:Choice xmlns:v="urn:schemas-microsoft-com:vml" Requires="v">
                <p:oleObj spid="_x0000_s3233" name="" r:id="rId28" imgW="533400" imgH="241300" progId="Equation.3">
                  <p:embed/>
                </p:oleObj>
              </mc:Choice>
              <mc:Fallback>
                <p:oleObj name="" r:id="rId28" imgW="533400" imgH="241300" progId="Equation.3">
                  <p:embed/>
                  <p:pic>
                    <p:nvPicPr>
                      <p:cNvPr id="0" name="图片 3232"/>
                      <p:cNvPicPr/>
                      <p:nvPr/>
                    </p:nvPicPr>
                    <p:blipFill>
                      <a:blip r:embed="rId29"/>
                      <a:stretch>
                        <a:fillRect/>
                      </a:stretch>
                    </p:blipFill>
                    <p:spPr>
                      <a:xfrm>
                        <a:off x="1847850" y="1785938"/>
                        <a:ext cx="895350" cy="396875"/>
                      </a:xfrm>
                      <a:prstGeom prst="rect">
                        <a:avLst/>
                      </a:prstGeom>
                      <a:noFill/>
                      <a:ln w="38100">
                        <a:noFill/>
                        <a:miter/>
                      </a:ln>
                    </p:spPr>
                  </p:pic>
                </p:oleObj>
              </mc:Fallback>
            </mc:AlternateContent>
          </a:graphicData>
        </a:graphic>
      </p:graphicFrame>
      <p:sp>
        <p:nvSpPr>
          <p:cNvPr id="46113" name="Rectangle 31"/>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92" name="Object 32"/>
          <p:cNvGraphicFramePr/>
          <p:nvPr/>
        </p:nvGraphicFramePr>
        <p:xfrm>
          <a:off x="2667000" y="5105400"/>
          <a:ext cx="1422400" cy="361950"/>
        </p:xfrm>
        <a:graphic>
          <a:graphicData uri="http://schemas.openxmlformats.org/presentationml/2006/ole">
            <mc:AlternateContent xmlns:mc="http://schemas.openxmlformats.org/markup-compatibility/2006">
              <mc:Choice xmlns:v="urn:schemas-microsoft-com:vml" Requires="v">
                <p:oleObj spid="_x0000_s3234" name="" r:id="rId30" imgW="709930" imgH="177800" progId="Equation.3">
                  <p:embed/>
                </p:oleObj>
              </mc:Choice>
              <mc:Fallback>
                <p:oleObj name="" r:id="rId30" imgW="709930" imgH="177800" progId="Equation.3">
                  <p:embed/>
                  <p:pic>
                    <p:nvPicPr>
                      <p:cNvPr id="0" name="图片 3233"/>
                      <p:cNvPicPr/>
                      <p:nvPr/>
                    </p:nvPicPr>
                    <p:blipFill>
                      <a:blip r:embed="rId31"/>
                      <a:stretch>
                        <a:fillRect/>
                      </a:stretch>
                    </p:blipFill>
                    <p:spPr>
                      <a:xfrm>
                        <a:off x="2667000" y="5105400"/>
                        <a:ext cx="1422400" cy="361950"/>
                      </a:xfrm>
                      <a:prstGeom prst="rect">
                        <a:avLst/>
                      </a:prstGeom>
                      <a:noFill/>
                      <a:ln w="38100">
                        <a:noFill/>
                        <a:miter/>
                      </a:ln>
                    </p:spPr>
                  </p:pic>
                </p:oleObj>
              </mc:Fallback>
            </mc:AlternateContent>
          </a:graphicData>
        </a:graphic>
      </p:graphicFrame>
      <p:sp>
        <p:nvSpPr>
          <p:cNvPr id="46114" name="Rectangle 33"/>
          <p:cNvSpPr/>
          <p:nvPr/>
        </p:nvSpPr>
        <p:spPr>
          <a:xfrm>
            <a:off x="0" y="32766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6093" name="Object 34"/>
          <p:cNvGraphicFramePr/>
          <p:nvPr/>
        </p:nvGraphicFramePr>
        <p:xfrm>
          <a:off x="1925638" y="4038600"/>
          <a:ext cx="873125" cy="387350"/>
        </p:xfrm>
        <a:graphic>
          <a:graphicData uri="http://schemas.openxmlformats.org/presentationml/2006/ole">
            <mc:AlternateContent xmlns:mc="http://schemas.openxmlformats.org/markup-compatibility/2006">
              <mc:Choice xmlns:v="urn:schemas-microsoft-com:vml" Requires="v">
                <p:oleObj spid="_x0000_s3235" name="" r:id="rId32" imgW="533400" imgH="241300" progId="Equation.3">
                  <p:embed/>
                </p:oleObj>
              </mc:Choice>
              <mc:Fallback>
                <p:oleObj name="" r:id="rId32" imgW="533400" imgH="241300" progId="Equation.3">
                  <p:embed/>
                  <p:pic>
                    <p:nvPicPr>
                      <p:cNvPr id="0" name="图片 3234"/>
                      <p:cNvPicPr/>
                      <p:nvPr/>
                    </p:nvPicPr>
                    <p:blipFill>
                      <a:blip r:embed="rId33"/>
                      <a:stretch>
                        <a:fillRect/>
                      </a:stretch>
                    </p:blipFill>
                    <p:spPr>
                      <a:xfrm>
                        <a:off x="1925638" y="4038600"/>
                        <a:ext cx="873125" cy="387350"/>
                      </a:xfrm>
                      <a:prstGeom prst="rect">
                        <a:avLst/>
                      </a:prstGeom>
                      <a:noFill/>
                      <a:ln w="38100">
                        <a:noFill/>
                        <a:miter/>
                      </a:ln>
                    </p:spPr>
                  </p:pic>
                </p:oleObj>
              </mc:Fallback>
            </mc:AlternateContent>
          </a:graphicData>
        </a:graphic>
      </p:graphicFrame>
      <p:sp>
        <p:nvSpPr>
          <p:cNvPr id="46115" name="Text Box 35"/>
          <p:cNvSpPr txBox="1"/>
          <p:nvPr/>
        </p:nvSpPr>
        <p:spPr>
          <a:xfrm>
            <a:off x="0" y="0"/>
            <a:ext cx="67818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34"/>
          <a:stretch>
            <a:fillRect/>
          </a:stretch>
        </p:blipFill>
        <p:spPr>
          <a:xfrm>
            <a:off x="8229600" y="-68580"/>
            <a:ext cx="914400" cy="754380"/>
          </a:xfrm>
          <a:prstGeom prst="rect">
            <a:avLst/>
          </a:prstGeom>
          <a:noFill/>
          <a:ln w="9525">
            <a:noFill/>
            <a:miter lim="800000"/>
            <a:headEnd/>
            <a:tailEnd/>
          </a:ln>
          <a:effectLst/>
        </p:spPr>
      </p:pic>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13"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7114"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7115"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7116"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7117"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7118"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7119"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7120"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7121" name="Text Box 10"/>
          <p:cNvSpPr txBox="1"/>
          <p:nvPr/>
        </p:nvSpPr>
        <p:spPr>
          <a:xfrm>
            <a:off x="990600" y="1066800"/>
            <a:ext cx="7315200" cy="4230688"/>
          </a:xfrm>
          <a:prstGeom prst="rect">
            <a:avLst/>
          </a:prstGeom>
          <a:noFill/>
          <a:ln w="9525">
            <a:noFill/>
          </a:ln>
        </p:spPr>
        <p:txBody>
          <a:bodyPr>
            <a:spAutoFit/>
          </a:bodyPr>
          <a:p>
            <a:pPr marL="609600" indent="-609600"/>
            <a:r>
              <a:rPr lang="en-US" altLang="zh-CN" sz="3200" b="1" dirty="0">
                <a:latin typeface="Arial" panose="020B0604020202020204" pitchFamily="34" charset="0"/>
              </a:rPr>
              <a:t>3</a:t>
            </a:r>
            <a:r>
              <a:rPr lang="zh-CN" altLang="en-US" sz="3200" b="1" dirty="0">
                <a:latin typeface="Arial" panose="020B0604020202020204" pitchFamily="34" charset="0"/>
              </a:rPr>
              <a:t>、车件２：</a:t>
            </a:r>
            <a:endParaRPr lang="zh-CN" altLang="en-US" sz="3200" b="1" dirty="0">
              <a:latin typeface="Arial" panose="020B0604020202020204" pitchFamily="34" charset="0"/>
            </a:endParaRPr>
          </a:p>
          <a:p>
            <a:pPr marL="609600" indent="-609600"/>
            <a:r>
              <a:rPr lang="zh-CN" altLang="en-US" sz="2400" dirty="0">
                <a:latin typeface="Arial" panose="020B0604020202020204" pitchFamily="34" charset="0"/>
              </a:rPr>
              <a:t>１）工件伸出</a:t>
            </a:r>
            <a:r>
              <a:rPr lang="en-US" altLang="zh-CN" sz="2400" dirty="0">
                <a:latin typeface="Arial" panose="020B0604020202020204" pitchFamily="34" charset="0"/>
              </a:rPr>
              <a:t>40</a:t>
            </a:r>
            <a:r>
              <a:rPr lang="zh-CN" altLang="en-US" sz="2400" dirty="0">
                <a:latin typeface="Arial" panose="020B0604020202020204" pitchFamily="34" charset="0"/>
              </a:rPr>
              <a:t>，车端面；</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２）钻孔        长度大于</a:t>
            </a:r>
            <a:r>
              <a:rPr lang="en-US" altLang="zh-CN" sz="2400" dirty="0">
                <a:latin typeface="Arial" panose="020B0604020202020204" pitchFamily="34" charset="0"/>
              </a:rPr>
              <a:t>23</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３）平端面粗车              至             长大于</a:t>
            </a:r>
            <a:r>
              <a:rPr lang="en-US" altLang="zh-CN" sz="2400" dirty="0">
                <a:latin typeface="Arial" panose="020B0604020202020204" pitchFamily="34" charset="0"/>
              </a:rPr>
              <a:t>23</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４）切基准槽长大于</a:t>
            </a:r>
            <a:r>
              <a:rPr lang="en-US" altLang="zh-CN" sz="2400" dirty="0">
                <a:latin typeface="Arial" panose="020B0604020202020204" pitchFamily="34" charset="0"/>
              </a:rPr>
              <a:t>23</a:t>
            </a:r>
            <a:r>
              <a:rPr lang="zh-CN" altLang="en-US" sz="2400" dirty="0">
                <a:latin typeface="Arial" panose="020B0604020202020204" pitchFamily="34" charset="0"/>
              </a:rPr>
              <a:t>深度适中；</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５）粗精车孔               至尺寸；</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６）精车孔             至尺寸；</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７）留基准、倒角；</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８）找正偏心，                     ；</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９）粗精车              至尺寸长度</a:t>
            </a:r>
            <a:r>
              <a:rPr lang="en-US" altLang="zh-CN" sz="2400" dirty="0">
                <a:latin typeface="Arial" panose="020B0604020202020204" pitchFamily="34" charset="0"/>
              </a:rPr>
              <a:t>10</a:t>
            </a:r>
            <a:r>
              <a:rPr lang="zh-CN" altLang="en-US" sz="2400" dirty="0">
                <a:latin typeface="Arial" panose="020B0604020202020204" pitchFamily="34" charset="0"/>
              </a:rPr>
              <a:t>；</a:t>
            </a:r>
            <a:endParaRPr lang="zh-CN" altLang="en-US" sz="2400" dirty="0">
              <a:latin typeface="Arial" panose="020B0604020202020204" pitchFamily="34" charset="0"/>
            </a:endParaRPr>
          </a:p>
          <a:p>
            <a:pPr marL="609600" indent="-609600"/>
            <a:r>
              <a:rPr lang="zh-CN" altLang="en-US" sz="2400" dirty="0">
                <a:latin typeface="Arial" panose="020B0604020202020204" pitchFamily="34" charset="0"/>
              </a:rPr>
              <a:t>１０）切断、调头平工件长</a:t>
            </a:r>
            <a:r>
              <a:rPr lang="en-US" altLang="zh-CN" sz="2400" dirty="0">
                <a:latin typeface="Arial" panose="020B0604020202020204" pitchFamily="34" charset="0"/>
              </a:rPr>
              <a:t>23</a:t>
            </a:r>
            <a:r>
              <a:rPr lang="zh-CN" altLang="en-US" sz="2400" dirty="0">
                <a:latin typeface="Arial" panose="020B0604020202020204" pitchFamily="34" charset="0"/>
              </a:rPr>
              <a:t>；</a:t>
            </a:r>
            <a:endParaRPr lang="zh-CN" altLang="en-US" sz="2400" dirty="0">
              <a:latin typeface="Arial" panose="020B0604020202020204" pitchFamily="34" charset="0"/>
            </a:endParaRPr>
          </a:p>
        </p:txBody>
      </p:sp>
      <p:sp>
        <p:nvSpPr>
          <p:cNvPr id="47122" name="Rectangle 11"/>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06" name="Object 12"/>
          <p:cNvGraphicFramePr/>
          <p:nvPr/>
        </p:nvGraphicFramePr>
        <p:xfrm>
          <a:off x="2286000" y="1905000"/>
          <a:ext cx="609600" cy="441325"/>
        </p:xfrm>
        <a:graphic>
          <a:graphicData uri="http://schemas.openxmlformats.org/presentationml/2006/ole">
            <mc:AlternateContent xmlns:mc="http://schemas.openxmlformats.org/markup-compatibility/2006">
              <mc:Choice xmlns:v="urn:schemas-microsoft-com:vml" Requires="v">
                <p:oleObj spid="_x0000_s3236" name="" r:id="rId10" imgW="279400" imgH="203200" progId="Equation.3">
                  <p:embed/>
                </p:oleObj>
              </mc:Choice>
              <mc:Fallback>
                <p:oleObj name="" r:id="rId10" imgW="279400" imgH="203200" progId="Equation.3">
                  <p:embed/>
                  <p:pic>
                    <p:nvPicPr>
                      <p:cNvPr id="0" name="图片 3235"/>
                      <p:cNvPicPr/>
                      <p:nvPr/>
                    </p:nvPicPr>
                    <p:blipFill>
                      <a:blip r:embed="rId11"/>
                      <a:stretch>
                        <a:fillRect/>
                      </a:stretch>
                    </p:blipFill>
                    <p:spPr>
                      <a:xfrm>
                        <a:off x="2286000" y="1905000"/>
                        <a:ext cx="609600" cy="441325"/>
                      </a:xfrm>
                      <a:prstGeom prst="rect">
                        <a:avLst/>
                      </a:prstGeom>
                      <a:noFill/>
                      <a:ln w="38100">
                        <a:noFill/>
                        <a:miter/>
                      </a:ln>
                    </p:spPr>
                  </p:pic>
                </p:oleObj>
              </mc:Fallback>
            </mc:AlternateContent>
          </a:graphicData>
        </a:graphic>
      </p:graphicFrame>
      <p:sp>
        <p:nvSpPr>
          <p:cNvPr id="47123" name="Rectangle 13"/>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07" name="Object 14"/>
          <p:cNvGraphicFramePr/>
          <p:nvPr/>
        </p:nvGraphicFramePr>
        <p:xfrm>
          <a:off x="2590800" y="3429000"/>
          <a:ext cx="1017588" cy="452438"/>
        </p:xfrm>
        <a:graphic>
          <a:graphicData uri="http://schemas.openxmlformats.org/presentationml/2006/ole">
            <mc:AlternateContent xmlns:mc="http://schemas.openxmlformats.org/markup-compatibility/2006">
              <mc:Choice xmlns:v="urn:schemas-microsoft-com:vml" Requires="v">
                <p:oleObj spid="_x0000_s3237" name="" r:id="rId12" imgW="533400" imgH="241300" progId="Equation.3">
                  <p:embed/>
                </p:oleObj>
              </mc:Choice>
              <mc:Fallback>
                <p:oleObj name="" r:id="rId12" imgW="533400" imgH="241300" progId="Equation.3">
                  <p:embed/>
                  <p:pic>
                    <p:nvPicPr>
                      <p:cNvPr id="0" name="图片 3236"/>
                      <p:cNvPicPr/>
                      <p:nvPr/>
                    </p:nvPicPr>
                    <p:blipFill>
                      <a:blip r:embed="rId13"/>
                      <a:stretch>
                        <a:fillRect/>
                      </a:stretch>
                    </p:blipFill>
                    <p:spPr>
                      <a:xfrm>
                        <a:off x="2590800" y="3429000"/>
                        <a:ext cx="1017588" cy="452438"/>
                      </a:xfrm>
                      <a:prstGeom prst="rect">
                        <a:avLst/>
                      </a:prstGeom>
                      <a:noFill/>
                      <a:ln w="38100">
                        <a:noFill/>
                        <a:miter/>
                      </a:ln>
                    </p:spPr>
                  </p:pic>
                </p:oleObj>
              </mc:Fallback>
            </mc:AlternateContent>
          </a:graphicData>
        </a:graphic>
      </p:graphicFrame>
      <p:sp>
        <p:nvSpPr>
          <p:cNvPr id="47124" name="Rectangle 15"/>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08" name="Object 16"/>
          <p:cNvGraphicFramePr/>
          <p:nvPr/>
        </p:nvGraphicFramePr>
        <p:xfrm>
          <a:off x="4724400" y="2209800"/>
          <a:ext cx="990600" cy="508000"/>
        </p:xfrm>
        <a:graphic>
          <a:graphicData uri="http://schemas.openxmlformats.org/presentationml/2006/ole">
            <mc:AlternateContent xmlns:mc="http://schemas.openxmlformats.org/markup-compatibility/2006">
              <mc:Choice xmlns:v="urn:schemas-microsoft-com:vml" Requires="v">
                <p:oleObj spid="_x0000_s3238" name="" r:id="rId14" imgW="393065" imgH="203200" progId="Equation.3">
                  <p:embed/>
                </p:oleObj>
              </mc:Choice>
              <mc:Fallback>
                <p:oleObj name="" r:id="rId14" imgW="393065" imgH="203200" progId="Equation.3">
                  <p:embed/>
                  <p:pic>
                    <p:nvPicPr>
                      <p:cNvPr id="0" name="图片 3237"/>
                      <p:cNvPicPr/>
                      <p:nvPr/>
                    </p:nvPicPr>
                    <p:blipFill>
                      <a:blip r:embed="rId15"/>
                      <a:stretch>
                        <a:fillRect/>
                      </a:stretch>
                    </p:blipFill>
                    <p:spPr>
                      <a:xfrm>
                        <a:off x="4724400" y="2209800"/>
                        <a:ext cx="990600" cy="508000"/>
                      </a:xfrm>
                      <a:prstGeom prst="rect">
                        <a:avLst/>
                      </a:prstGeom>
                      <a:noFill/>
                      <a:ln w="38100">
                        <a:noFill/>
                        <a:miter/>
                      </a:ln>
                    </p:spPr>
                  </p:pic>
                </p:oleObj>
              </mc:Fallback>
            </mc:AlternateContent>
          </a:graphicData>
        </a:graphic>
      </p:graphicFrame>
      <p:sp>
        <p:nvSpPr>
          <p:cNvPr id="47125" name="Rectangle 17"/>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09" name="Object 18"/>
          <p:cNvGraphicFramePr/>
          <p:nvPr/>
        </p:nvGraphicFramePr>
        <p:xfrm>
          <a:off x="2895600" y="2971800"/>
          <a:ext cx="1236663" cy="549275"/>
        </p:xfrm>
        <a:graphic>
          <a:graphicData uri="http://schemas.openxmlformats.org/presentationml/2006/ole">
            <mc:AlternateContent xmlns:mc="http://schemas.openxmlformats.org/markup-compatibility/2006">
              <mc:Choice xmlns:v="urn:schemas-microsoft-com:vml" Requires="v">
                <p:oleObj spid="_x0000_s3239" name="" r:id="rId16" imgW="533400" imgH="241300" progId="Equation.3">
                  <p:embed/>
                </p:oleObj>
              </mc:Choice>
              <mc:Fallback>
                <p:oleObj name="" r:id="rId16" imgW="533400" imgH="241300" progId="Equation.3">
                  <p:embed/>
                  <p:pic>
                    <p:nvPicPr>
                      <p:cNvPr id="0" name="图片 3238"/>
                      <p:cNvPicPr/>
                      <p:nvPr/>
                    </p:nvPicPr>
                    <p:blipFill>
                      <a:blip r:embed="rId17"/>
                      <a:stretch>
                        <a:fillRect/>
                      </a:stretch>
                    </p:blipFill>
                    <p:spPr>
                      <a:xfrm>
                        <a:off x="2895600" y="2971800"/>
                        <a:ext cx="1236663" cy="549275"/>
                      </a:xfrm>
                      <a:prstGeom prst="rect">
                        <a:avLst/>
                      </a:prstGeom>
                      <a:noFill/>
                      <a:ln w="38100">
                        <a:noFill/>
                        <a:miter/>
                      </a:ln>
                    </p:spPr>
                  </p:pic>
                </p:oleObj>
              </mc:Fallback>
            </mc:AlternateContent>
          </a:graphicData>
        </a:graphic>
      </p:graphicFrame>
      <p:sp>
        <p:nvSpPr>
          <p:cNvPr id="47126" name="Rectangle 19"/>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10" name="Object 20"/>
          <p:cNvGraphicFramePr/>
          <p:nvPr/>
        </p:nvGraphicFramePr>
        <p:xfrm>
          <a:off x="3276600" y="2286000"/>
          <a:ext cx="1092200" cy="484188"/>
        </p:xfrm>
        <a:graphic>
          <a:graphicData uri="http://schemas.openxmlformats.org/presentationml/2006/ole">
            <mc:AlternateContent xmlns:mc="http://schemas.openxmlformats.org/markup-compatibility/2006">
              <mc:Choice xmlns:v="urn:schemas-microsoft-com:vml" Requires="v">
                <p:oleObj spid="_x0000_s3240" name="" r:id="rId18" imgW="533400" imgH="241300" progId="Equation.3">
                  <p:embed/>
                </p:oleObj>
              </mc:Choice>
              <mc:Fallback>
                <p:oleObj name="" r:id="rId18" imgW="533400" imgH="241300" progId="Equation.3">
                  <p:embed/>
                  <p:pic>
                    <p:nvPicPr>
                      <p:cNvPr id="0" name="图片 3239"/>
                      <p:cNvPicPr/>
                      <p:nvPr/>
                    </p:nvPicPr>
                    <p:blipFill>
                      <a:blip r:embed="rId19"/>
                      <a:stretch>
                        <a:fillRect/>
                      </a:stretch>
                    </p:blipFill>
                    <p:spPr>
                      <a:xfrm>
                        <a:off x="3276600" y="2286000"/>
                        <a:ext cx="1092200" cy="484188"/>
                      </a:xfrm>
                      <a:prstGeom prst="rect">
                        <a:avLst/>
                      </a:prstGeom>
                      <a:noFill/>
                      <a:ln w="38100">
                        <a:noFill/>
                        <a:miter/>
                      </a:ln>
                    </p:spPr>
                  </p:pic>
                </p:oleObj>
              </mc:Fallback>
            </mc:AlternateContent>
          </a:graphicData>
        </a:graphic>
      </p:graphicFrame>
      <p:sp>
        <p:nvSpPr>
          <p:cNvPr id="47127" name="Rectangle 21"/>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11" name="Object 22"/>
          <p:cNvGraphicFramePr/>
          <p:nvPr/>
        </p:nvGraphicFramePr>
        <p:xfrm>
          <a:off x="3124200" y="4114800"/>
          <a:ext cx="1797050" cy="457200"/>
        </p:xfrm>
        <a:graphic>
          <a:graphicData uri="http://schemas.openxmlformats.org/presentationml/2006/ole">
            <mc:AlternateContent xmlns:mc="http://schemas.openxmlformats.org/markup-compatibility/2006">
              <mc:Choice xmlns:v="urn:schemas-microsoft-com:vml" Requires="v">
                <p:oleObj spid="_x0000_s3241" name="" r:id="rId20" imgW="709930" imgH="177800" progId="Equation.3">
                  <p:embed/>
                </p:oleObj>
              </mc:Choice>
              <mc:Fallback>
                <p:oleObj name="" r:id="rId20" imgW="709930" imgH="177800" progId="Equation.3">
                  <p:embed/>
                  <p:pic>
                    <p:nvPicPr>
                      <p:cNvPr id="0" name="图片 3240"/>
                      <p:cNvPicPr/>
                      <p:nvPr/>
                    </p:nvPicPr>
                    <p:blipFill>
                      <a:blip r:embed="rId21"/>
                      <a:stretch>
                        <a:fillRect/>
                      </a:stretch>
                    </p:blipFill>
                    <p:spPr>
                      <a:xfrm>
                        <a:off x="3124200" y="4114800"/>
                        <a:ext cx="1797050" cy="457200"/>
                      </a:xfrm>
                      <a:prstGeom prst="rect">
                        <a:avLst/>
                      </a:prstGeom>
                      <a:noFill/>
                      <a:ln w="38100">
                        <a:noFill/>
                        <a:miter/>
                      </a:ln>
                    </p:spPr>
                  </p:pic>
                </p:oleObj>
              </mc:Fallback>
            </mc:AlternateContent>
          </a:graphicData>
        </a:graphic>
      </p:graphicFrame>
      <p:sp>
        <p:nvSpPr>
          <p:cNvPr id="47128" name="Rectangle 23"/>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7112" name="Object 24"/>
          <p:cNvGraphicFramePr/>
          <p:nvPr/>
        </p:nvGraphicFramePr>
        <p:xfrm>
          <a:off x="2667000" y="4495800"/>
          <a:ext cx="1065213" cy="484188"/>
        </p:xfrm>
        <a:graphic>
          <a:graphicData uri="http://schemas.openxmlformats.org/presentationml/2006/ole">
            <mc:AlternateContent xmlns:mc="http://schemas.openxmlformats.org/markup-compatibility/2006">
              <mc:Choice xmlns:v="urn:schemas-microsoft-com:vml" Requires="v">
                <p:oleObj spid="_x0000_s3242" name="" r:id="rId22" imgW="520700" imgH="241300" progId="Equation.3">
                  <p:embed/>
                </p:oleObj>
              </mc:Choice>
              <mc:Fallback>
                <p:oleObj name="" r:id="rId22" imgW="520700" imgH="241300" progId="Equation.3">
                  <p:embed/>
                  <p:pic>
                    <p:nvPicPr>
                      <p:cNvPr id="0" name="图片 3241"/>
                      <p:cNvPicPr/>
                      <p:nvPr/>
                    </p:nvPicPr>
                    <p:blipFill>
                      <a:blip r:embed="rId23"/>
                      <a:stretch>
                        <a:fillRect/>
                      </a:stretch>
                    </p:blipFill>
                    <p:spPr>
                      <a:xfrm>
                        <a:off x="2667000" y="4495800"/>
                        <a:ext cx="1065213" cy="484188"/>
                      </a:xfrm>
                      <a:prstGeom prst="rect">
                        <a:avLst/>
                      </a:prstGeom>
                      <a:noFill/>
                      <a:ln w="38100">
                        <a:noFill/>
                        <a:miter/>
                      </a:ln>
                    </p:spPr>
                  </p:pic>
                </p:oleObj>
              </mc:Fallback>
            </mc:AlternateContent>
          </a:graphicData>
        </a:graphic>
      </p:graphicFrame>
      <p:sp>
        <p:nvSpPr>
          <p:cNvPr id="47129" name="Text Box 25"/>
          <p:cNvSpPr txBox="1"/>
          <p:nvPr/>
        </p:nvSpPr>
        <p:spPr>
          <a:xfrm>
            <a:off x="0" y="152400"/>
            <a:ext cx="5943600" cy="519113"/>
          </a:xfrm>
          <a:prstGeom prst="rect">
            <a:avLst/>
          </a:prstGeom>
          <a:noFill/>
          <a:ln w="9525">
            <a:noFill/>
          </a:ln>
        </p:spPr>
        <p:txBody>
          <a:bodyPr>
            <a:spAutoFit/>
          </a:bodyPr>
          <a:p>
            <a:pPr eaLnBrk="1" hangingPunct="1"/>
            <a:r>
              <a:rPr lang="zh-CN" altLang="en-US" sz="2800" b="1" dirty="0">
                <a:latin typeface="Arial" panose="020B0604020202020204" pitchFamily="34" charset="0"/>
                <a:ea typeface="楷体_GB2312" pitchFamily="49" charset="-122"/>
              </a:rPr>
              <a:t>偏心、锥配组合套件加工工艺安排</a:t>
            </a:r>
            <a:endParaRPr lang="zh-CN" altLang="en-US" sz="28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24"/>
          <a:stretch>
            <a:fillRect/>
          </a:stretch>
        </p:blipFill>
        <p:spPr>
          <a:xfrm>
            <a:off x="8229600" y="-82550"/>
            <a:ext cx="914400" cy="754380"/>
          </a:xfrm>
          <a:prstGeom prst="rect">
            <a:avLst/>
          </a:prstGeom>
          <a:noFill/>
          <a:ln w="9525">
            <a:noFill/>
            <a:miter lim="800000"/>
            <a:headEnd/>
            <a:tailEnd/>
          </a:ln>
          <a:effectLst/>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141"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8142"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8143"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8144" name="Picture 5"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48145" name="Picture 6"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48146" name="Picture 7"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48147" name="Picture 8"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48148" name="Picture 9"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48149" name="Text Box 10"/>
          <p:cNvSpPr txBox="1"/>
          <p:nvPr/>
        </p:nvSpPr>
        <p:spPr>
          <a:xfrm>
            <a:off x="609600" y="838200"/>
            <a:ext cx="7772400" cy="5456238"/>
          </a:xfrm>
          <a:prstGeom prst="rect">
            <a:avLst/>
          </a:prstGeom>
          <a:noFill/>
          <a:ln w="9525">
            <a:noFill/>
          </a:ln>
        </p:spPr>
        <p:txBody>
          <a:bodyPr>
            <a:spAutoFit/>
          </a:bodyPr>
          <a:p>
            <a:pPr marL="609600" indent="-609600"/>
            <a:r>
              <a:rPr lang="en-US" altLang="zh-CN" sz="3200" b="1" dirty="0">
                <a:latin typeface="Arial" panose="020B0604020202020204" pitchFamily="34" charset="0"/>
              </a:rPr>
              <a:t>4</a:t>
            </a:r>
            <a:r>
              <a:rPr lang="zh-CN" altLang="en-US" sz="3200" b="1" dirty="0">
                <a:latin typeface="Arial" panose="020B0604020202020204" pitchFamily="34" charset="0"/>
              </a:rPr>
              <a:t>、车件４</a:t>
            </a:r>
            <a:r>
              <a:rPr lang="zh-CN" altLang="en-US" sz="2000" b="1" dirty="0">
                <a:latin typeface="Arial" panose="020B0604020202020204" pitchFamily="34" charset="0"/>
              </a:rPr>
              <a:t>：</a:t>
            </a:r>
            <a:endParaRPr lang="zh-CN" altLang="en-US" sz="2000" b="1" dirty="0">
              <a:latin typeface="Arial" panose="020B0604020202020204" pitchFamily="34" charset="0"/>
            </a:endParaRPr>
          </a:p>
          <a:p>
            <a:pPr marL="609600" indent="-609600"/>
            <a:r>
              <a:rPr lang="zh-CN" altLang="en-US" sz="2000" dirty="0">
                <a:latin typeface="Arial" panose="020B0604020202020204" pitchFamily="34" charset="0"/>
              </a:rPr>
              <a:t>１）夹螺纹外圆粗找正；</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２）钻孔       长</a:t>
            </a:r>
            <a:r>
              <a:rPr lang="en-US" altLang="zh-CN" sz="2000" dirty="0">
                <a:latin typeface="Arial" panose="020B0604020202020204" pitchFamily="34" charset="0"/>
              </a:rPr>
              <a:t>29</a:t>
            </a:r>
            <a:r>
              <a:rPr lang="zh-CN" altLang="en-US" sz="2000" dirty="0">
                <a:latin typeface="Arial" panose="020B0604020202020204" pitchFamily="34" charset="0"/>
              </a:rPr>
              <a:t>；</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３）精找正；</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４）平端面保证长度</a:t>
            </a:r>
            <a:r>
              <a:rPr lang="en-US" altLang="zh-CN" sz="2000" dirty="0">
                <a:latin typeface="Arial" panose="020B0604020202020204" pitchFamily="34" charset="0"/>
              </a:rPr>
              <a:t>75</a:t>
            </a:r>
            <a:r>
              <a:rPr lang="zh-CN" altLang="en-US" sz="2000" dirty="0">
                <a:latin typeface="Arial" panose="020B0604020202020204" pitchFamily="34" charset="0"/>
              </a:rPr>
              <a:t>上差，保证                   ；</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５）粗精车锥度保证间隙             ；</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６）做工总件长打中心孔； </a:t>
            </a:r>
            <a:endParaRPr lang="zh-CN" altLang="en-US" sz="2000" dirty="0">
              <a:latin typeface="Arial" panose="020B0604020202020204" pitchFamily="34" charset="0"/>
            </a:endParaRPr>
          </a:p>
          <a:p>
            <a:pPr marL="609600" indent="-609600"/>
            <a:r>
              <a:rPr lang="en-US" altLang="zh-CN" sz="2000" dirty="0">
                <a:latin typeface="Arial" panose="020B0604020202020204" pitchFamily="34" charset="0"/>
              </a:rPr>
              <a:t>5</a:t>
            </a:r>
            <a:r>
              <a:rPr lang="zh-CN" altLang="en-US" sz="2000" dirty="0">
                <a:latin typeface="Arial" panose="020B0604020202020204" pitchFamily="34" charset="0"/>
              </a:rPr>
              <a:t>、车件</a:t>
            </a:r>
            <a:r>
              <a:rPr lang="en-US" altLang="zh-CN" sz="2000" b="1" dirty="0">
                <a:latin typeface="Arial" panose="020B0604020202020204" pitchFamily="34" charset="0"/>
              </a:rPr>
              <a:t>3</a:t>
            </a:r>
            <a:r>
              <a:rPr lang="zh-CN" altLang="en-US" sz="2000" dirty="0">
                <a:latin typeface="Arial" panose="020B0604020202020204" pitchFamily="34" charset="0"/>
              </a:rPr>
              <a:t>：</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１）毛坯料长度适中，剩出</a:t>
            </a:r>
            <a:r>
              <a:rPr lang="en-US" altLang="zh-CN" sz="2000" dirty="0">
                <a:latin typeface="Arial" panose="020B0604020202020204" pitchFamily="34" charset="0"/>
              </a:rPr>
              <a:t>46</a:t>
            </a:r>
            <a:r>
              <a:rPr lang="zh-CN" altLang="en-US" sz="2000" dirty="0">
                <a:latin typeface="Arial" panose="020B0604020202020204" pitchFamily="34" charset="0"/>
              </a:rPr>
              <a:t>长其余用大于         钻头钻孔；</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２）夹所钻部位外圆伸出</a:t>
            </a:r>
            <a:r>
              <a:rPr lang="en-US" altLang="zh-CN" sz="2000" dirty="0">
                <a:latin typeface="Arial" panose="020B0604020202020204" pitchFamily="34" charset="0"/>
              </a:rPr>
              <a:t>65</a:t>
            </a:r>
            <a:r>
              <a:rPr lang="zh-CN" altLang="en-US" sz="2000" dirty="0">
                <a:latin typeface="Arial" panose="020B0604020202020204" pitchFamily="34" charset="0"/>
              </a:rPr>
              <a:t>长；</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３）粗车              外圆至            ；</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４）钻孔         ，平端面、留基准槽；</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５）粗、精车              内孔至尺寸；</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６）粗、精车              至尺寸；</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７）粗、精车              至尺寸；</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８）做长度</a:t>
            </a:r>
            <a:r>
              <a:rPr lang="en-US" altLang="zh-CN" sz="2000" dirty="0">
                <a:latin typeface="Arial" panose="020B0604020202020204" pitchFamily="34" charset="0"/>
              </a:rPr>
              <a:t>30</a:t>
            </a:r>
            <a:r>
              <a:rPr lang="zh-CN" altLang="en-US" sz="2000" dirty="0">
                <a:latin typeface="Arial" panose="020B0604020202020204" pitchFamily="34" charset="0"/>
              </a:rPr>
              <a:t>、</a:t>
            </a:r>
            <a:r>
              <a:rPr lang="en-US" altLang="zh-CN" sz="2000" dirty="0">
                <a:latin typeface="Arial" panose="020B0604020202020204" pitchFamily="34" charset="0"/>
              </a:rPr>
              <a:t>40</a:t>
            </a:r>
            <a:r>
              <a:rPr lang="zh-CN" altLang="en-US" sz="2000" dirty="0">
                <a:latin typeface="Arial" panose="020B0604020202020204" pitchFamily="34" charset="0"/>
              </a:rPr>
              <a:t>；</a:t>
            </a:r>
            <a:endParaRPr lang="zh-CN" altLang="en-US" sz="2000" dirty="0">
              <a:latin typeface="Arial" panose="020B0604020202020204" pitchFamily="34" charset="0"/>
            </a:endParaRPr>
          </a:p>
          <a:p>
            <a:pPr marL="609600" indent="-609600"/>
            <a:r>
              <a:rPr lang="zh-CN" altLang="en-US" sz="2000" dirty="0">
                <a:latin typeface="Arial" panose="020B0604020202020204" pitchFamily="34" charset="0"/>
              </a:rPr>
              <a:t>９）把件１、件２、件４装入件</a:t>
            </a:r>
            <a:r>
              <a:rPr lang="en-US" altLang="zh-CN" sz="2000" b="1" dirty="0">
                <a:latin typeface="Arial" panose="020B0604020202020204" pitchFamily="34" charset="0"/>
              </a:rPr>
              <a:t>3</a:t>
            </a:r>
            <a:r>
              <a:rPr lang="zh-CN" altLang="en-US" sz="2000" dirty="0">
                <a:latin typeface="Arial" panose="020B0604020202020204" pitchFamily="34" charset="0"/>
              </a:rPr>
              <a:t>做件</a:t>
            </a:r>
            <a:r>
              <a:rPr lang="en-US" altLang="zh-CN" sz="2000" b="1" dirty="0">
                <a:latin typeface="Arial" panose="020B0604020202020204" pitchFamily="34" charset="0"/>
              </a:rPr>
              <a:t>3</a:t>
            </a:r>
            <a:r>
              <a:rPr lang="zh-CN" altLang="en-US" sz="2000" dirty="0">
                <a:latin typeface="Arial" panose="020B0604020202020204" pitchFamily="34" charset="0"/>
              </a:rPr>
              <a:t>长度及           长度；</a:t>
            </a:r>
            <a:endParaRPr lang="zh-CN" altLang="en-US" sz="2000" dirty="0">
              <a:latin typeface="Arial" panose="020B0604020202020204" pitchFamily="34" charset="0"/>
            </a:endParaRPr>
          </a:p>
        </p:txBody>
      </p:sp>
      <p:pic>
        <p:nvPicPr>
          <p:cNvPr id="48150" name="Picture 11" descr="Npu"/>
          <p:cNvPicPr>
            <a:picLocks noChangeAspect="1"/>
          </p:cNvPicPr>
          <p:nvPr/>
        </p:nvPicPr>
        <p:blipFill>
          <a:blip r:embed="rId9"/>
          <a:stretch>
            <a:fillRect/>
          </a:stretch>
        </p:blipFill>
        <p:spPr>
          <a:xfrm>
            <a:off x="6705600" y="1371600"/>
            <a:ext cx="1295400" cy="1131888"/>
          </a:xfrm>
          <a:prstGeom prst="rect">
            <a:avLst/>
          </a:prstGeom>
          <a:noFill/>
          <a:ln w="9525">
            <a:noFill/>
          </a:ln>
        </p:spPr>
      </p:pic>
      <p:sp>
        <p:nvSpPr>
          <p:cNvPr id="48151" name="Rectangle 1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0" name="Object 13"/>
          <p:cNvGraphicFramePr/>
          <p:nvPr/>
        </p:nvGraphicFramePr>
        <p:xfrm>
          <a:off x="1676400" y="1676400"/>
          <a:ext cx="533400" cy="387350"/>
        </p:xfrm>
        <a:graphic>
          <a:graphicData uri="http://schemas.openxmlformats.org/presentationml/2006/ole">
            <mc:AlternateContent xmlns:mc="http://schemas.openxmlformats.org/markup-compatibility/2006">
              <mc:Choice xmlns:v="urn:schemas-microsoft-com:vml" Requires="v">
                <p:oleObj spid="_x0000_s3243" name="" r:id="rId10" imgW="279400" imgH="203200" progId="Equation.3">
                  <p:embed/>
                </p:oleObj>
              </mc:Choice>
              <mc:Fallback>
                <p:oleObj name="" r:id="rId10" imgW="279400" imgH="203200" progId="Equation.3">
                  <p:embed/>
                  <p:pic>
                    <p:nvPicPr>
                      <p:cNvPr id="0" name="图片 3242"/>
                      <p:cNvPicPr/>
                      <p:nvPr/>
                    </p:nvPicPr>
                    <p:blipFill>
                      <a:blip r:embed="rId11"/>
                      <a:stretch>
                        <a:fillRect/>
                      </a:stretch>
                    </p:blipFill>
                    <p:spPr>
                      <a:xfrm>
                        <a:off x="1676400" y="1676400"/>
                        <a:ext cx="533400" cy="387350"/>
                      </a:xfrm>
                      <a:prstGeom prst="rect">
                        <a:avLst/>
                      </a:prstGeom>
                      <a:noFill/>
                      <a:ln w="38100">
                        <a:noFill/>
                        <a:miter/>
                      </a:ln>
                    </p:spPr>
                  </p:pic>
                </p:oleObj>
              </mc:Fallback>
            </mc:AlternateContent>
          </a:graphicData>
        </a:graphic>
      </p:graphicFrame>
      <p:sp>
        <p:nvSpPr>
          <p:cNvPr id="48152" name="Rectangle 14"/>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1" name="Object 15"/>
          <p:cNvGraphicFramePr/>
          <p:nvPr/>
        </p:nvGraphicFramePr>
        <p:xfrm>
          <a:off x="4572000" y="2286000"/>
          <a:ext cx="1295400" cy="403225"/>
        </p:xfrm>
        <a:graphic>
          <a:graphicData uri="http://schemas.openxmlformats.org/presentationml/2006/ole">
            <mc:AlternateContent xmlns:mc="http://schemas.openxmlformats.org/markup-compatibility/2006">
              <mc:Choice xmlns:v="urn:schemas-microsoft-com:vml" Requires="v">
                <p:oleObj spid="_x0000_s3244" name="" r:id="rId12" imgW="582930" imgH="177800" progId="Equation.3">
                  <p:embed/>
                </p:oleObj>
              </mc:Choice>
              <mc:Fallback>
                <p:oleObj name="" r:id="rId12" imgW="582930" imgH="177800" progId="Equation.3">
                  <p:embed/>
                  <p:pic>
                    <p:nvPicPr>
                      <p:cNvPr id="0" name="图片 3243"/>
                      <p:cNvPicPr/>
                      <p:nvPr/>
                    </p:nvPicPr>
                    <p:blipFill>
                      <a:blip r:embed="rId13"/>
                      <a:stretch>
                        <a:fillRect/>
                      </a:stretch>
                    </p:blipFill>
                    <p:spPr>
                      <a:xfrm>
                        <a:off x="4572000" y="2286000"/>
                        <a:ext cx="1295400" cy="403225"/>
                      </a:xfrm>
                      <a:prstGeom prst="rect">
                        <a:avLst/>
                      </a:prstGeom>
                      <a:noFill/>
                      <a:ln w="38100">
                        <a:noFill/>
                        <a:miter/>
                      </a:ln>
                    </p:spPr>
                  </p:pic>
                </p:oleObj>
              </mc:Fallback>
            </mc:AlternateContent>
          </a:graphicData>
        </a:graphic>
      </p:graphicFrame>
      <p:sp>
        <p:nvSpPr>
          <p:cNvPr id="48153" name="Rectangle 16"/>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2" name="Object 17"/>
          <p:cNvGraphicFramePr/>
          <p:nvPr/>
        </p:nvGraphicFramePr>
        <p:xfrm>
          <a:off x="3530600" y="2514600"/>
          <a:ext cx="633413" cy="490538"/>
        </p:xfrm>
        <a:graphic>
          <a:graphicData uri="http://schemas.openxmlformats.org/presentationml/2006/ole">
            <mc:AlternateContent xmlns:mc="http://schemas.openxmlformats.org/markup-compatibility/2006">
              <mc:Choice xmlns:v="urn:schemas-microsoft-com:vml" Requires="v">
                <p:oleObj spid="_x0000_s3245" name="" r:id="rId14" imgW="304800" imgH="241300" progId="Equation.3">
                  <p:embed/>
                </p:oleObj>
              </mc:Choice>
              <mc:Fallback>
                <p:oleObj name="" r:id="rId14" imgW="304800" imgH="241300" progId="Equation.3">
                  <p:embed/>
                  <p:pic>
                    <p:nvPicPr>
                      <p:cNvPr id="0" name="图片 3244"/>
                      <p:cNvPicPr/>
                      <p:nvPr/>
                    </p:nvPicPr>
                    <p:blipFill>
                      <a:blip r:embed="rId15"/>
                      <a:stretch>
                        <a:fillRect/>
                      </a:stretch>
                    </p:blipFill>
                    <p:spPr>
                      <a:xfrm>
                        <a:off x="3530600" y="2514600"/>
                        <a:ext cx="633413" cy="490538"/>
                      </a:xfrm>
                      <a:prstGeom prst="rect">
                        <a:avLst/>
                      </a:prstGeom>
                      <a:noFill/>
                      <a:ln w="38100">
                        <a:noFill/>
                        <a:miter/>
                      </a:ln>
                    </p:spPr>
                  </p:pic>
                </p:oleObj>
              </mc:Fallback>
            </mc:AlternateContent>
          </a:graphicData>
        </a:graphic>
      </p:graphicFrame>
      <p:sp>
        <p:nvSpPr>
          <p:cNvPr id="48154" name="Rectangle 1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3" name="Object 19"/>
          <p:cNvGraphicFramePr/>
          <p:nvPr/>
        </p:nvGraphicFramePr>
        <p:xfrm>
          <a:off x="5562600" y="3505200"/>
          <a:ext cx="609600" cy="441325"/>
        </p:xfrm>
        <a:graphic>
          <a:graphicData uri="http://schemas.openxmlformats.org/presentationml/2006/ole">
            <mc:AlternateContent xmlns:mc="http://schemas.openxmlformats.org/markup-compatibility/2006">
              <mc:Choice xmlns:v="urn:schemas-microsoft-com:vml" Requires="v">
                <p:oleObj spid="_x0000_s3246" name="" r:id="rId16" imgW="279400" imgH="203200" progId="Equation.3">
                  <p:embed/>
                </p:oleObj>
              </mc:Choice>
              <mc:Fallback>
                <p:oleObj name="" r:id="rId16" imgW="279400" imgH="203200" progId="Equation.3">
                  <p:embed/>
                  <p:pic>
                    <p:nvPicPr>
                      <p:cNvPr id="0" name="图片 3245"/>
                      <p:cNvPicPr/>
                      <p:nvPr/>
                    </p:nvPicPr>
                    <p:blipFill>
                      <a:blip r:embed="rId17"/>
                      <a:stretch>
                        <a:fillRect/>
                      </a:stretch>
                    </p:blipFill>
                    <p:spPr>
                      <a:xfrm>
                        <a:off x="5562600" y="3505200"/>
                        <a:ext cx="609600" cy="441325"/>
                      </a:xfrm>
                      <a:prstGeom prst="rect">
                        <a:avLst/>
                      </a:prstGeom>
                      <a:noFill/>
                      <a:ln w="38100">
                        <a:noFill/>
                        <a:miter/>
                      </a:ln>
                    </p:spPr>
                  </p:pic>
                </p:oleObj>
              </mc:Fallback>
            </mc:AlternateContent>
          </a:graphicData>
        </a:graphic>
      </p:graphicFrame>
      <p:sp>
        <p:nvSpPr>
          <p:cNvPr id="48155" name="Rectangle 2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4" name="Object 21"/>
          <p:cNvGraphicFramePr/>
          <p:nvPr/>
        </p:nvGraphicFramePr>
        <p:xfrm>
          <a:off x="1700213" y="4038600"/>
          <a:ext cx="1017587" cy="452438"/>
        </p:xfrm>
        <a:graphic>
          <a:graphicData uri="http://schemas.openxmlformats.org/presentationml/2006/ole">
            <mc:AlternateContent xmlns:mc="http://schemas.openxmlformats.org/markup-compatibility/2006">
              <mc:Choice xmlns:v="urn:schemas-microsoft-com:vml" Requires="v">
                <p:oleObj spid="_x0000_s3247" name="" r:id="rId18" imgW="533400" imgH="241300" progId="Equation.3">
                  <p:embed/>
                </p:oleObj>
              </mc:Choice>
              <mc:Fallback>
                <p:oleObj name="" r:id="rId18" imgW="533400" imgH="241300" progId="Equation.3">
                  <p:embed/>
                  <p:pic>
                    <p:nvPicPr>
                      <p:cNvPr id="0" name="图片 3246"/>
                      <p:cNvPicPr/>
                      <p:nvPr/>
                    </p:nvPicPr>
                    <p:blipFill>
                      <a:blip r:embed="rId19"/>
                      <a:stretch>
                        <a:fillRect/>
                      </a:stretch>
                    </p:blipFill>
                    <p:spPr>
                      <a:xfrm>
                        <a:off x="1700213" y="4038600"/>
                        <a:ext cx="1017587" cy="452438"/>
                      </a:xfrm>
                      <a:prstGeom prst="rect">
                        <a:avLst/>
                      </a:prstGeom>
                      <a:noFill/>
                      <a:ln w="38100">
                        <a:noFill/>
                        <a:miter/>
                      </a:ln>
                    </p:spPr>
                  </p:pic>
                </p:oleObj>
              </mc:Fallback>
            </mc:AlternateContent>
          </a:graphicData>
        </a:graphic>
      </p:graphicFrame>
      <p:sp>
        <p:nvSpPr>
          <p:cNvPr id="48156" name="Rectangle 2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5" name="Object 23"/>
          <p:cNvGraphicFramePr/>
          <p:nvPr/>
        </p:nvGraphicFramePr>
        <p:xfrm>
          <a:off x="3429000" y="4038600"/>
          <a:ext cx="838200" cy="428625"/>
        </p:xfrm>
        <a:graphic>
          <a:graphicData uri="http://schemas.openxmlformats.org/presentationml/2006/ole">
            <mc:AlternateContent xmlns:mc="http://schemas.openxmlformats.org/markup-compatibility/2006">
              <mc:Choice xmlns:v="urn:schemas-microsoft-com:vml" Requires="v">
                <p:oleObj spid="_x0000_s3248" name="" r:id="rId20" imgW="393700" imgH="203200" progId="Equation.3">
                  <p:embed/>
                </p:oleObj>
              </mc:Choice>
              <mc:Fallback>
                <p:oleObj name="" r:id="rId20" imgW="393700" imgH="203200" progId="Equation.3">
                  <p:embed/>
                  <p:pic>
                    <p:nvPicPr>
                      <p:cNvPr id="0" name="图片 3247"/>
                      <p:cNvPicPr/>
                      <p:nvPr/>
                    </p:nvPicPr>
                    <p:blipFill>
                      <a:blip r:embed="rId21"/>
                      <a:stretch>
                        <a:fillRect/>
                      </a:stretch>
                    </p:blipFill>
                    <p:spPr>
                      <a:xfrm>
                        <a:off x="3429000" y="4038600"/>
                        <a:ext cx="838200" cy="428625"/>
                      </a:xfrm>
                      <a:prstGeom prst="rect">
                        <a:avLst/>
                      </a:prstGeom>
                      <a:noFill/>
                      <a:ln w="38100">
                        <a:noFill/>
                        <a:miter/>
                      </a:ln>
                    </p:spPr>
                  </p:pic>
                </p:oleObj>
              </mc:Fallback>
            </mc:AlternateContent>
          </a:graphicData>
        </a:graphic>
      </p:graphicFrame>
      <p:sp>
        <p:nvSpPr>
          <p:cNvPr id="48157" name="Rectangle 2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6" name="Object 25"/>
          <p:cNvGraphicFramePr/>
          <p:nvPr/>
        </p:nvGraphicFramePr>
        <p:xfrm>
          <a:off x="1752600" y="4419600"/>
          <a:ext cx="533400" cy="385763"/>
        </p:xfrm>
        <a:graphic>
          <a:graphicData uri="http://schemas.openxmlformats.org/presentationml/2006/ole">
            <mc:AlternateContent xmlns:mc="http://schemas.openxmlformats.org/markup-compatibility/2006">
              <mc:Choice xmlns:v="urn:schemas-microsoft-com:vml" Requires="v">
                <p:oleObj spid="_x0000_s3249" name="" r:id="rId22" imgW="279400" imgH="203200" progId="Equation.3">
                  <p:embed/>
                </p:oleObj>
              </mc:Choice>
              <mc:Fallback>
                <p:oleObj name="" r:id="rId22" imgW="279400" imgH="203200" progId="Equation.3">
                  <p:embed/>
                  <p:pic>
                    <p:nvPicPr>
                      <p:cNvPr id="0" name="图片 3248"/>
                      <p:cNvPicPr/>
                      <p:nvPr/>
                    </p:nvPicPr>
                    <p:blipFill>
                      <a:blip r:embed="rId23"/>
                      <a:stretch>
                        <a:fillRect/>
                      </a:stretch>
                    </p:blipFill>
                    <p:spPr>
                      <a:xfrm>
                        <a:off x="1752600" y="4419600"/>
                        <a:ext cx="533400" cy="385763"/>
                      </a:xfrm>
                      <a:prstGeom prst="rect">
                        <a:avLst/>
                      </a:prstGeom>
                      <a:noFill/>
                      <a:ln w="38100">
                        <a:noFill/>
                        <a:miter/>
                      </a:ln>
                    </p:spPr>
                  </p:pic>
                </p:oleObj>
              </mc:Fallback>
            </mc:AlternateContent>
          </a:graphicData>
        </a:graphic>
      </p:graphicFrame>
      <p:sp>
        <p:nvSpPr>
          <p:cNvPr id="48158" name="Rectangle 26"/>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7" name="Object 27"/>
          <p:cNvGraphicFramePr/>
          <p:nvPr/>
        </p:nvGraphicFramePr>
        <p:xfrm>
          <a:off x="2155825" y="4648200"/>
          <a:ext cx="946150" cy="419100"/>
        </p:xfrm>
        <a:graphic>
          <a:graphicData uri="http://schemas.openxmlformats.org/presentationml/2006/ole">
            <mc:AlternateContent xmlns:mc="http://schemas.openxmlformats.org/markup-compatibility/2006">
              <mc:Choice xmlns:v="urn:schemas-microsoft-com:vml" Requires="v">
                <p:oleObj spid="_x0000_s3250" name="" r:id="rId24" imgW="533400" imgH="241300" progId="Equation.3">
                  <p:embed/>
                </p:oleObj>
              </mc:Choice>
              <mc:Fallback>
                <p:oleObj name="" r:id="rId24" imgW="533400" imgH="241300" progId="Equation.3">
                  <p:embed/>
                  <p:pic>
                    <p:nvPicPr>
                      <p:cNvPr id="0" name="图片 3249"/>
                      <p:cNvPicPr/>
                      <p:nvPr/>
                    </p:nvPicPr>
                    <p:blipFill>
                      <a:blip r:embed="rId25"/>
                      <a:stretch>
                        <a:fillRect/>
                      </a:stretch>
                    </p:blipFill>
                    <p:spPr>
                      <a:xfrm>
                        <a:off x="2155825" y="4648200"/>
                        <a:ext cx="946150" cy="419100"/>
                      </a:xfrm>
                      <a:prstGeom prst="rect">
                        <a:avLst/>
                      </a:prstGeom>
                      <a:noFill/>
                      <a:ln w="38100">
                        <a:noFill/>
                        <a:miter/>
                      </a:ln>
                    </p:spPr>
                  </p:pic>
                </p:oleObj>
              </mc:Fallback>
            </mc:AlternateContent>
          </a:graphicData>
        </a:graphic>
      </p:graphicFrame>
      <p:sp>
        <p:nvSpPr>
          <p:cNvPr id="48159" name="Rectangle 28"/>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8" name="Object 29"/>
          <p:cNvGraphicFramePr/>
          <p:nvPr/>
        </p:nvGraphicFramePr>
        <p:xfrm>
          <a:off x="2233613" y="4953000"/>
          <a:ext cx="1017587" cy="452438"/>
        </p:xfrm>
        <a:graphic>
          <a:graphicData uri="http://schemas.openxmlformats.org/presentationml/2006/ole">
            <mc:AlternateContent xmlns:mc="http://schemas.openxmlformats.org/markup-compatibility/2006">
              <mc:Choice xmlns:v="urn:schemas-microsoft-com:vml" Requires="v">
                <p:oleObj spid="_x0000_s3251" name="" r:id="rId26" imgW="533400" imgH="241300" progId="Equation.3">
                  <p:embed/>
                </p:oleObj>
              </mc:Choice>
              <mc:Fallback>
                <p:oleObj name="" r:id="rId26" imgW="533400" imgH="241300" progId="Equation.3">
                  <p:embed/>
                  <p:pic>
                    <p:nvPicPr>
                      <p:cNvPr id="0" name="图片 3250"/>
                      <p:cNvPicPr/>
                      <p:nvPr/>
                    </p:nvPicPr>
                    <p:blipFill>
                      <a:blip r:embed="rId27"/>
                      <a:stretch>
                        <a:fillRect/>
                      </a:stretch>
                    </p:blipFill>
                    <p:spPr>
                      <a:xfrm>
                        <a:off x="2233613" y="4953000"/>
                        <a:ext cx="1017587" cy="452438"/>
                      </a:xfrm>
                      <a:prstGeom prst="rect">
                        <a:avLst/>
                      </a:prstGeom>
                      <a:noFill/>
                      <a:ln w="38100">
                        <a:noFill/>
                        <a:miter/>
                      </a:ln>
                    </p:spPr>
                  </p:pic>
                </p:oleObj>
              </mc:Fallback>
            </mc:AlternateContent>
          </a:graphicData>
        </a:graphic>
      </p:graphicFrame>
      <p:sp>
        <p:nvSpPr>
          <p:cNvPr id="48160" name="Rectangle 3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39" name="Object 31"/>
          <p:cNvGraphicFramePr/>
          <p:nvPr/>
        </p:nvGraphicFramePr>
        <p:xfrm>
          <a:off x="2232025" y="5334000"/>
          <a:ext cx="944563" cy="419100"/>
        </p:xfrm>
        <a:graphic>
          <a:graphicData uri="http://schemas.openxmlformats.org/presentationml/2006/ole">
            <mc:AlternateContent xmlns:mc="http://schemas.openxmlformats.org/markup-compatibility/2006">
              <mc:Choice xmlns:v="urn:schemas-microsoft-com:vml" Requires="v">
                <p:oleObj spid="_x0000_s3252" name="" r:id="rId28" imgW="533400" imgH="241300" progId="Equation.3">
                  <p:embed/>
                </p:oleObj>
              </mc:Choice>
              <mc:Fallback>
                <p:oleObj name="" r:id="rId28" imgW="533400" imgH="241300" progId="Equation.3">
                  <p:embed/>
                  <p:pic>
                    <p:nvPicPr>
                      <p:cNvPr id="0" name="图片 3251"/>
                      <p:cNvPicPr/>
                      <p:nvPr/>
                    </p:nvPicPr>
                    <p:blipFill>
                      <a:blip r:embed="rId29"/>
                      <a:stretch>
                        <a:fillRect/>
                      </a:stretch>
                    </p:blipFill>
                    <p:spPr>
                      <a:xfrm>
                        <a:off x="2232025" y="5334000"/>
                        <a:ext cx="944563" cy="419100"/>
                      </a:xfrm>
                      <a:prstGeom prst="rect">
                        <a:avLst/>
                      </a:prstGeom>
                      <a:noFill/>
                      <a:ln w="38100">
                        <a:noFill/>
                        <a:miter/>
                      </a:ln>
                    </p:spPr>
                  </p:pic>
                </p:oleObj>
              </mc:Fallback>
            </mc:AlternateContent>
          </a:graphicData>
        </a:graphic>
      </p:graphicFrame>
      <p:sp>
        <p:nvSpPr>
          <p:cNvPr id="48161" name="Rectangle 32"/>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8140" name="Object 33"/>
          <p:cNvGraphicFramePr/>
          <p:nvPr/>
        </p:nvGraphicFramePr>
        <p:xfrm>
          <a:off x="5834063" y="5867400"/>
          <a:ext cx="750887" cy="536575"/>
        </p:xfrm>
        <a:graphic>
          <a:graphicData uri="http://schemas.openxmlformats.org/presentationml/2006/ole">
            <mc:AlternateContent xmlns:mc="http://schemas.openxmlformats.org/markup-compatibility/2006">
              <mc:Choice xmlns:v="urn:schemas-microsoft-com:vml" Requires="v">
                <p:oleObj spid="_x0000_s3253" name="" r:id="rId30" imgW="330200" imgH="241300" progId="Equation.3">
                  <p:embed/>
                </p:oleObj>
              </mc:Choice>
              <mc:Fallback>
                <p:oleObj name="" r:id="rId30" imgW="330200" imgH="241300" progId="Equation.3">
                  <p:embed/>
                  <p:pic>
                    <p:nvPicPr>
                      <p:cNvPr id="0" name="图片 3252"/>
                      <p:cNvPicPr/>
                      <p:nvPr/>
                    </p:nvPicPr>
                    <p:blipFill>
                      <a:blip r:embed="rId31"/>
                      <a:stretch>
                        <a:fillRect/>
                      </a:stretch>
                    </p:blipFill>
                    <p:spPr>
                      <a:xfrm>
                        <a:off x="5834063" y="5867400"/>
                        <a:ext cx="750887" cy="536575"/>
                      </a:xfrm>
                      <a:prstGeom prst="rect">
                        <a:avLst/>
                      </a:prstGeom>
                      <a:noFill/>
                      <a:ln w="38100">
                        <a:noFill/>
                        <a:miter/>
                      </a:ln>
                    </p:spPr>
                  </p:pic>
                </p:oleObj>
              </mc:Fallback>
            </mc:AlternateContent>
          </a:graphicData>
        </a:graphic>
      </p:graphicFrame>
      <p:sp>
        <p:nvSpPr>
          <p:cNvPr id="48162" name="Text Box 34"/>
          <p:cNvSpPr txBox="1"/>
          <p:nvPr/>
        </p:nvSpPr>
        <p:spPr>
          <a:xfrm>
            <a:off x="0" y="152400"/>
            <a:ext cx="69342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32"/>
          <a:stretch>
            <a:fillRect/>
          </a:stretch>
        </p:blipFill>
        <p:spPr>
          <a:xfrm>
            <a:off x="8229600" y="-22225"/>
            <a:ext cx="914400" cy="754380"/>
          </a:xfrm>
          <a:prstGeom prst="rect">
            <a:avLst/>
          </a:prstGeom>
          <a:noFill/>
          <a:ln w="9525">
            <a:noFill/>
            <a:miter lim="800000"/>
            <a:headEnd/>
            <a:tailEnd/>
          </a:ln>
          <a:effectLst/>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7"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49158"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49159"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49160"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49161"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49162"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49163"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49164"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49165" name="Text Box 10"/>
          <p:cNvSpPr txBox="1"/>
          <p:nvPr/>
        </p:nvSpPr>
        <p:spPr>
          <a:xfrm>
            <a:off x="533400" y="1219200"/>
            <a:ext cx="8382000" cy="4595813"/>
          </a:xfrm>
          <a:prstGeom prst="rect">
            <a:avLst/>
          </a:prstGeom>
          <a:noFill/>
          <a:ln w="9525">
            <a:noFill/>
          </a:ln>
        </p:spPr>
        <p:txBody>
          <a:bodyPr>
            <a:spAutoFit/>
          </a:bodyPr>
          <a:p>
            <a:r>
              <a:rPr lang="zh-CN" altLang="en-US" sz="3200" b="1" dirty="0">
                <a:latin typeface="Arial" panose="020B0604020202020204" pitchFamily="34" charset="0"/>
              </a:rPr>
              <a:t>课件分析：</a:t>
            </a:r>
            <a:endParaRPr lang="zh-CN" altLang="en-US" sz="3200" b="1" dirty="0">
              <a:latin typeface="Arial" panose="020B0604020202020204" pitchFamily="34" charset="0"/>
            </a:endParaRPr>
          </a:p>
          <a:p>
            <a:endParaRPr lang="zh-CN" altLang="en-US" sz="2400" dirty="0">
              <a:latin typeface="Arial" panose="020B0604020202020204" pitchFamily="34" charset="0"/>
            </a:endParaRPr>
          </a:p>
          <a:p>
            <a:r>
              <a:rPr lang="en-US" altLang="zh-CN" sz="2400" dirty="0">
                <a:latin typeface="Arial" panose="020B0604020202020204" pitchFamily="34" charset="0"/>
              </a:rPr>
              <a:t>1</a:t>
            </a:r>
            <a:r>
              <a:rPr lang="zh-CN" altLang="en-US" sz="2400" dirty="0">
                <a:latin typeface="Arial" panose="020B0604020202020204" pitchFamily="34" charset="0"/>
              </a:rPr>
              <a:t>、件３不参与装配时件１上平面与件２平齐，此时需用件２ 的</a:t>
            </a:r>
            <a:r>
              <a:rPr lang="en-US" altLang="zh-CN" sz="2400" dirty="0">
                <a:latin typeface="Arial" panose="020B0604020202020204" pitchFamily="34" charset="0"/>
              </a:rPr>
              <a:t>41</a:t>
            </a:r>
            <a:r>
              <a:rPr lang="zh-CN" altLang="en-US" sz="2400" dirty="0">
                <a:latin typeface="Arial" panose="020B0604020202020204" pitchFamily="34" charset="0"/>
              </a:rPr>
              <a:t>长度定位；</a:t>
            </a:r>
            <a:endParaRPr lang="zh-CN" altLang="en-US" sz="2400" dirty="0">
              <a:latin typeface="Arial" panose="020B0604020202020204" pitchFamily="34" charset="0"/>
            </a:endParaRPr>
          </a:p>
          <a:p>
            <a:endParaRPr lang="zh-CN" altLang="en-US" sz="2400" dirty="0">
              <a:latin typeface="Arial" panose="020B0604020202020204" pitchFamily="34" charset="0"/>
            </a:endParaRPr>
          </a:p>
          <a:p>
            <a:r>
              <a:rPr lang="en-US" altLang="zh-CN" sz="2400" dirty="0">
                <a:latin typeface="Arial" panose="020B0604020202020204" pitchFamily="34" charset="0"/>
              </a:rPr>
              <a:t>2</a:t>
            </a:r>
            <a:r>
              <a:rPr lang="zh-CN" altLang="en-US" sz="2400" dirty="0">
                <a:latin typeface="Arial" panose="020B0604020202020204" pitchFamily="34" charset="0"/>
              </a:rPr>
              <a:t>、件</a:t>
            </a:r>
            <a:r>
              <a:rPr lang="en-US" altLang="zh-CN" sz="2400" dirty="0">
                <a:latin typeface="Arial" panose="020B0604020202020204" pitchFamily="34" charset="0"/>
              </a:rPr>
              <a:t>1</a:t>
            </a:r>
            <a:r>
              <a:rPr lang="zh-CN" altLang="en-US" sz="2400" dirty="0">
                <a:latin typeface="Arial" panose="020B0604020202020204" pitchFamily="34" charset="0"/>
              </a:rPr>
              <a:t>、件</a:t>
            </a:r>
            <a:r>
              <a:rPr lang="en-US" altLang="zh-CN" sz="2400" dirty="0">
                <a:latin typeface="Arial" panose="020B0604020202020204" pitchFamily="34" charset="0"/>
              </a:rPr>
              <a:t>2</a:t>
            </a:r>
            <a:r>
              <a:rPr lang="zh-CN" altLang="en-US" sz="2400" dirty="0">
                <a:latin typeface="Arial" panose="020B0604020202020204" pitchFamily="34" charset="0"/>
              </a:rPr>
              <a:t>、件</a:t>
            </a:r>
            <a:r>
              <a:rPr lang="en-US" altLang="zh-CN" sz="2400" dirty="0">
                <a:latin typeface="Arial" panose="020B0604020202020204" pitchFamily="34" charset="0"/>
              </a:rPr>
              <a:t>3</a:t>
            </a:r>
            <a:r>
              <a:rPr lang="zh-CN" altLang="en-US" sz="2400" dirty="0">
                <a:latin typeface="Arial" panose="020B0604020202020204" pitchFamily="34" charset="0"/>
              </a:rPr>
              <a:t>装配           间隙，需要把</a:t>
            </a:r>
            <a:r>
              <a:rPr lang="en-US" altLang="zh-CN" sz="2400" dirty="0">
                <a:latin typeface="Arial" panose="020B0604020202020204" pitchFamily="34" charset="0"/>
              </a:rPr>
              <a:t>[(7+9)=16]</a:t>
            </a:r>
            <a:r>
              <a:rPr lang="zh-CN" altLang="en-US" sz="2400" dirty="0">
                <a:latin typeface="Arial" panose="020B0604020202020204" pitchFamily="34" charset="0"/>
              </a:rPr>
              <a:t>尺寸作到一定精度，并要考虑             尺寸；</a:t>
            </a:r>
            <a:endParaRPr lang="zh-CN" altLang="en-US" sz="2400" dirty="0">
              <a:latin typeface="Arial" panose="020B0604020202020204" pitchFamily="34" charset="0"/>
            </a:endParaRPr>
          </a:p>
          <a:p>
            <a:endParaRPr lang="zh-CN" altLang="en-US" sz="2400" dirty="0">
              <a:latin typeface="Arial" panose="020B0604020202020204" pitchFamily="34" charset="0"/>
            </a:endParaRPr>
          </a:p>
          <a:p>
            <a:r>
              <a:rPr lang="en-US" altLang="zh-CN" sz="2400" dirty="0">
                <a:latin typeface="Arial" panose="020B0604020202020204" pitchFamily="34" charset="0"/>
              </a:rPr>
              <a:t>3 </a:t>
            </a:r>
            <a:r>
              <a:rPr lang="zh-CN" altLang="en-US" sz="2400" dirty="0">
                <a:latin typeface="Arial" panose="020B0604020202020204" pitchFamily="34" charset="0"/>
              </a:rPr>
              <a:t>、         需用装配保证，要注意内锥孔需钻较深超过主孔的中心，否则锥配受影响；</a:t>
            </a:r>
            <a:endParaRPr lang="zh-CN" altLang="en-US" sz="2400" dirty="0">
              <a:latin typeface="Arial" panose="020B0604020202020204" pitchFamily="34" charset="0"/>
            </a:endParaRPr>
          </a:p>
          <a:p>
            <a:endParaRPr lang="en-US" altLang="zh-CN" sz="2400" dirty="0">
              <a:latin typeface="Arial" panose="020B0604020202020204" pitchFamily="34" charset="0"/>
            </a:endParaRPr>
          </a:p>
          <a:p>
            <a:r>
              <a:rPr lang="en-US" altLang="zh-CN" sz="2400" dirty="0">
                <a:latin typeface="Arial" panose="020B0604020202020204" pitchFamily="34" charset="0"/>
              </a:rPr>
              <a:t>4</a:t>
            </a:r>
            <a:r>
              <a:rPr lang="zh-CN" altLang="en-US" sz="2400" dirty="0">
                <a:latin typeface="Arial" panose="020B0604020202020204" pitchFamily="34" charset="0"/>
              </a:rPr>
              <a:t>、加工件１→加工件３→加工件２</a:t>
            </a:r>
            <a:endParaRPr lang="zh-CN" altLang="en-US" sz="2400" dirty="0">
              <a:latin typeface="Arial" panose="020B0604020202020204" pitchFamily="34" charset="0"/>
            </a:endParaRPr>
          </a:p>
        </p:txBody>
      </p:sp>
      <p:sp>
        <p:nvSpPr>
          <p:cNvPr id="49166" name="Rectangle 11"/>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9154" name="Object 12"/>
          <p:cNvGraphicFramePr/>
          <p:nvPr/>
        </p:nvGraphicFramePr>
        <p:xfrm>
          <a:off x="3810000" y="3048000"/>
          <a:ext cx="703263" cy="544513"/>
        </p:xfrm>
        <a:graphic>
          <a:graphicData uri="http://schemas.openxmlformats.org/presentationml/2006/ole">
            <mc:AlternateContent xmlns:mc="http://schemas.openxmlformats.org/markup-compatibility/2006">
              <mc:Choice xmlns:v="urn:schemas-microsoft-com:vml" Requires="v">
                <p:oleObj spid="_x0000_s3254" name="" r:id="rId10" imgW="304800" imgH="241300" progId="Equation.3">
                  <p:embed/>
                </p:oleObj>
              </mc:Choice>
              <mc:Fallback>
                <p:oleObj name="" r:id="rId10" imgW="304800" imgH="241300" progId="Equation.3">
                  <p:embed/>
                  <p:pic>
                    <p:nvPicPr>
                      <p:cNvPr id="0" name="图片 3253"/>
                      <p:cNvPicPr/>
                      <p:nvPr/>
                    </p:nvPicPr>
                    <p:blipFill>
                      <a:blip r:embed="rId11"/>
                      <a:stretch>
                        <a:fillRect/>
                      </a:stretch>
                    </p:blipFill>
                    <p:spPr>
                      <a:xfrm>
                        <a:off x="3810000" y="3048000"/>
                        <a:ext cx="703263" cy="544513"/>
                      </a:xfrm>
                      <a:prstGeom prst="rect">
                        <a:avLst/>
                      </a:prstGeom>
                      <a:noFill/>
                      <a:ln w="38100">
                        <a:noFill/>
                        <a:miter/>
                      </a:ln>
                    </p:spPr>
                  </p:pic>
                </p:oleObj>
              </mc:Fallback>
            </mc:AlternateContent>
          </a:graphicData>
        </a:graphic>
      </p:graphicFrame>
      <p:graphicFrame>
        <p:nvGraphicFramePr>
          <p:cNvPr id="49155" name="Object 13"/>
          <p:cNvGraphicFramePr/>
          <p:nvPr/>
        </p:nvGraphicFramePr>
        <p:xfrm>
          <a:off x="3733800" y="3505200"/>
          <a:ext cx="1019175" cy="452438"/>
        </p:xfrm>
        <a:graphic>
          <a:graphicData uri="http://schemas.openxmlformats.org/presentationml/2006/ole">
            <mc:AlternateContent xmlns:mc="http://schemas.openxmlformats.org/markup-compatibility/2006">
              <mc:Choice xmlns:v="urn:schemas-microsoft-com:vml" Requires="v">
                <p:oleObj spid="_x0000_s3255" name="" r:id="rId12" imgW="533400" imgH="241300" progId="Equation.3">
                  <p:embed/>
                </p:oleObj>
              </mc:Choice>
              <mc:Fallback>
                <p:oleObj name="" r:id="rId12" imgW="533400" imgH="241300" progId="Equation.3">
                  <p:embed/>
                  <p:pic>
                    <p:nvPicPr>
                      <p:cNvPr id="0" name="图片 3254"/>
                      <p:cNvPicPr/>
                      <p:nvPr/>
                    </p:nvPicPr>
                    <p:blipFill>
                      <a:blip r:embed="rId13"/>
                      <a:stretch>
                        <a:fillRect/>
                      </a:stretch>
                    </p:blipFill>
                    <p:spPr>
                      <a:xfrm>
                        <a:off x="3733800" y="3505200"/>
                        <a:ext cx="1019175" cy="452438"/>
                      </a:xfrm>
                      <a:prstGeom prst="rect">
                        <a:avLst/>
                      </a:prstGeom>
                      <a:noFill/>
                      <a:ln w="38100">
                        <a:noFill/>
                        <a:miter/>
                      </a:ln>
                    </p:spPr>
                  </p:pic>
                </p:oleObj>
              </mc:Fallback>
            </mc:AlternateContent>
          </a:graphicData>
        </a:graphic>
      </p:graphicFrame>
      <p:sp>
        <p:nvSpPr>
          <p:cNvPr id="49167" name="Rectangle 14"/>
          <p:cNvSpPr/>
          <p:nvPr/>
        </p:nvSpPr>
        <p:spPr>
          <a:xfrm>
            <a:off x="-7620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49156" name="Object 15"/>
          <p:cNvGraphicFramePr/>
          <p:nvPr/>
        </p:nvGraphicFramePr>
        <p:xfrm>
          <a:off x="1143000" y="4191000"/>
          <a:ext cx="773113" cy="598488"/>
        </p:xfrm>
        <a:graphic>
          <a:graphicData uri="http://schemas.openxmlformats.org/presentationml/2006/ole">
            <mc:AlternateContent xmlns:mc="http://schemas.openxmlformats.org/markup-compatibility/2006">
              <mc:Choice xmlns:v="urn:schemas-microsoft-com:vml" Requires="v">
                <p:oleObj spid="_x0000_s3256" name="" r:id="rId14" imgW="304800" imgH="241300" progId="Equation.3">
                  <p:embed/>
                </p:oleObj>
              </mc:Choice>
              <mc:Fallback>
                <p:oleObj name="" r:id="rId14" imgW="304800" imgH="241300" progId="Equation.3">
                  <p:embed/>
                  <p:pic>
                    <p:nvPicPr>
                      <p:cNvPr id="0" name="图片 3255"/>
                      <p:cNvPicPr/>
                      <p:nvPr/>
                    </p:nvPicPr>
                    <p:blipFill>
                      <a:blip r:embed="rId15"/>
                      <a:stretch>
                        <a:fillRect/>
                      </a:stretch>
                    </p:blipFill>
                    <p:spPr>
                      <a:xfrm>
                        <a:off x="1143000" y="4191000"/>
                        <a:ext cx="773113" cy="598488"/>
                      </a:xfrm>
                      <a:prstGeom prst="rect">
                        <a:avLst/>
                      </a:prstGeom>
                      <a:noFill/>
                      <a:ln w="38100">
                        <a:noFill/>
                        <a:miter/>
                      </a:ln>
                    </p:spPr>
                  </p:pic>
                </p:oleObj>
              </mc:Fallback>
            </mc:AlternateContent>
          </a:graphicData>
        </a:graphic>
      </p:graphicFrame>
      <p:sp>
        <p:nvSpPr>
          <p:cNvPr id="49168" name="Text Box 16"/>
          <p:cNvSpPr txBox="1"/>
          <p:nvPr/>
        </p:nvSpPr>
        <p:spPr>
          <a:xfrm>
            <a:off x="0" y="152400"/>
            <a:ext cx="67056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16"/>
          <a:stretch>
            <a:fillRect/>
          </a:stretch>
        </p:blipFill>
        <p:spPr>
          <a:xfrm>
            <a:off x="8229600" y="-22225"/>
            <a:ext cx="914400" cy="754380"/>
          </a:xfrm>
          <a:prstGeom prst="rect">
            <a:avLst/>
          </a:prstGeom>
          <a:noFill/>
          <a:ln w="9525">
            <a:noFill/>
            <a:miter lim="800000"/>
            <a:headEnd/>
            <a:tailEnd/>
          </a:ln>
          <a:effectLst/>
        </p:spPr>
      </p:pic>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192"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50193"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50194"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50195"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50196"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50197"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50198"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50199"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50200" name="Text Box 10"/>
          <p:cNvSpPr txBox="1"/>
          <p:nvPr/>
        </p:nvSpPr>
        <p:spPr>
          <a:xfrm>
            <a:off x="0" y="152400"/>
            <a:ext cx="69342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sp>
        <p:nvSpPr>
          <p:cNvPr id="50201" name="Text Box 11"/>
          <p:cNvSpPr txBox="1"/>
          <p:nvPr/>
        </p:nvSpPr>
        <p:spPr>
          <a:xfrm>
            <a:off x="228600" y="914400"/>
            <a:ext cx="8915400" cy="4595813"/>
          </a:xfrm>
          <a:prstGeom prst="rect">
            <a:avLst/>
          </a:prstGeom>
          <a:noFill/>
          <a:ln w="9525">
            <a:noFill/>
          </a:ln>
        </p:spPr>
        <p:txBody>
          <a:bodyPr>
            <a:spAutoFit/>
          </a:bodyPr>
          <a:p>
            <a:endParaRPr lang="zh-CN" altLang="en-US" sz="3200" b="1" dirty="0">
              <a:solidFill>
                <a:srgbClr val="FF0066"/>
              </a:solidFill>
              <a:latin typeface="Arial" panose="020B0604020202020204" pitchFamily="34" charset="0"/>
            </a:endParaRPr>
          </a:p>
          <a:p>
            <a:endParaRPr lang="zh-CN" altLang="en-US" sz="2400" b="1" dirty="0">
              <a:latin typeface="Arial" panose="020B0604020202020204" pitchFamily="34" charset="0"/>
            </a:endParaRPr>
          </a:p>
          <a:p>
            <a:r>
              <a:rPr lang="en-US" altLang="zh-CN" sz="2400" b="1" dirty="0">
                <a:latin typeface="Arial" panose="020B0604020202020204" pitchFamily="34" charset="0"/>
              </a:rPr>
              <a:t>1 </a:t>
            </a:r>
            <a:r>
              <a:rPr lang="zh-CN" altLang="en-US" sz="2400" b="1" dirty="0">
                <a:latin typeface="Arial" panose="020B0604020202020204" pitchFamily="34" charset="0"/>
              </a:rPr>
              <a:t>、加工件</a:t>
            </a:r>
            <a:r>
              <a:rPr lang="en-US" altLang="zh-CN" sz="2400" b="1" dirty="0">
                <a:latin typeface="Arial" panose="020B0604020202020204" pitchFamily="34" charset="0"/>
              </a:rPr>
              <a:t>1</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a:t>
            </a:r>
            <a:r>
              <a:rPr lang="zh-CN" altLang="en-US" sz="2400" dirty="0">
                <a:latin typeface="Arial" panose="020B0604020202020204" pitchFamily="34" charset="0"/>
              </a:rPr>
              <a:t>）工件伸出</a:t>
            </a:r>
            <a:r>
              <a:rPr lang="en-US" altLang="zh-CN" sz="2400" dirty="0">
                <a:latin typeface="Arial" panose="020B0604020202020204" pitchFamily="34" charset="0"/>
              </a:rPr>
              <a:t>80</a:t>
            </a:r>
            <a:r>
              <a:rPr lang="zh-CN" altLang="en-US" sz="2400" dirty="0">
                <a:latin typeface="Arial" panose="020B0604020202020204" pitchFamily="34" charset="0"/>
              </a:rPr>
              <a:t>，平端面见光；</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2</a:t>
            </a:r>
            <a:r>
              <a:rPr lang="zh-CN" altLang="en-US" sz="2400" dirty="0">
                <a:latin typeface="Arial" panose="020B0604020202020204" pitchFamily="34" charset="0"/>
              </a:rPr>
              <a:t>）粗车             外圆至            ，长</a:t>
            </a:r>
            <a:r>
              <a:rPr lang="en-US" altLang="zh-CN" sz="2400" dirty="0">
                <a:latin typeface="Arial" panose="020B0604020202020204" pitchFamily="34" charset="0"/>
              </a:rPr>
              <a:t>70</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3</a:t>
            </a:r>
            <a:r>
              <a:rPr lang="zh-CN" altLang="en-US" sz="2400" dirty="0">
                <a:latin typeface="Arial" panose="020B0604020202020204" pitchFamily="34" charset="0"/>
              </a:rPr>
              <a:t>）粗车             外圆至            ，长</a:t>
            </a:r>
            <a:r>
              <a:rPr lang="en-US" altLang="zh-CN" sz="2400" dirty="0">
                <a:latin typeface="Arial" panose="020B0604020202020204" pitchFamily="34" charset="0"/>
              </a:rPr>
              <a:t>6.8</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4</a:t>
            </a:r>
            <a:r>
              <a:rPr lang="zh-CN" altLang="en-US" sz="2400" dirty="0">
                <a:latin typeface="Arial" panose="020B0604020202020204" pitchFamily="34" charset="0"/>
              </a:rPr>
              <a:t>）粗车             外圆至            ，长</a:t>
            </a:r>
            <a:r>
              <a:rPr lang="en-US" altLang="zh-CN" sz="2400" dirty="0">
                <a:latin typeface="Arial" panose="020B0604020202020204" pitchFamily="34" charset="0"/>
              </a:rPr>
              <a:t>42.8</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5</a:t>
            </a:r>
            <a:r>
              <a:rPr lang="zh-CN" altLang="en-US" sz="2400" dirty="0">
                <a:latin typeface="Arial" panose="020B0604020202020204" pitchFamily="34" charset="0"/>
              </a:rPr>
              <a:t>）粗车             外圆至            ，长</a:t>
            </a:r>
            <a:r>
              <a:rPr lang="en-US" altLang="zh-CN" sz="2400" dirty="0">
                <a:latin typeface="Arial" panose="020B0604020202020204" pitchFamily="34" charset="0"/>
              </a:rPr>
              <a:t>8.8</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6</a:t>
            </a:r>
            <a:r>
              <a:rPr lang="zh-CN" altLang="en-US" sz="2400" dirty="0">
                <a:latin typeface="Arial" panose="020B0604020202020204" pitchFamily="34" charset="0"/>
              </a:rPr>
              <a:t>）切槽              至             ，</a:t>
            </a:r>
            <a:r>
              <a:rPr lang="en-US" altLang="zh-CN" sz="2400" dirty="0">
                <a:latin typeface="Arial" panose="020B0604020202020204" pitchFamily="34" charset="0"/>
              </a:rPr>
              <a:t>5</a:t>
            </a:r>
            <a:r>
              <a:rPr lang="zh-CN" altLang="en-US" sz="2400" dirty="0">
                <a:latin typeface="Arial" panose="020B0604020202020204" pitchFamily="34" charset="0"/>
              </a:rPr>
              <a:t>宽</a:t>
            </a:r>
            <a:r>
              <a:rPr lang="en-US" altLang="zh-CN" sz="2400" dirty="0">
                <a:latin typeface="Arial" panose="020B0604020202020204" pitchFamily="34" charset="0"/>
              </a:rPr>
              <a:t>5.4</a:t>
            </a:r>
            <a:r>
              <a:rPr lang="zh-CN" altLang="en-US" sz="2400" dirty="0">
                <a:latin typeface="Arial" panose="020B0604020202020204" pitchFamily="34" charset="0"/>
              </a:rPr>
              <a:t>，</a:t>
            </a:r>
            <a:r>
              <a:rPr lang="en-US" altLang="zh-CN" sz="2400" dirty="0">
                <a:latin typeface="Arial" panose="020B0604020202020204" pitchFamily="34" charset="0"/>
              </a:rPr>
              <a:t>20</a:t>
            </a:r>
            <a:r>
              <a:rPr lang="zh-CN" altLang="en-US" sz="2400" dirty="0">
                <a:latin typeface="Arial" panose="020B0604020202020204" pitchFamily="34" charset="0"/>
              </a:rPr>
              <a:t>至</a:t>
            </a:r>
            <a:r>
              <a:rPr lang="en-US" altLang="zh-CN" sz="2400" dirty="0">
                <a:latin typeface="Arial" panose="020B0604020202020204" pitchFamily="34" charset="0"/>
              </a:rPr>
              <a:t>19.6</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7</a:t>
            </a:r>
            <a:r>
              <a:rPr lang="zh-CN" altLang="en-US" sz="2400" dirty="0">
                <a:latin typeface="Arial" panose="020B0604020202020204" pitchFamily="34" charset="0"/>
              </a:rPr>
              <a:t>）切槽              至             ，</a:t>
            </a:r>
            <a:r>
              <a:rPr lang="en-US" altLang="zh-CN" sz="2400" dirty="0">
                <a:latin typeface="Arial" panose="020B0604020202020204" pitchFamily="34" charset="0"/>
              </a:rPr>
              <a:t>7</a:t>
            </a:r>
            <a:r>
              <a:rPr lang="zh-CN" altLang="en-US" sz="2400" dirty="0">
                <a:latin typeface="Arial" panose="020B0604020202020204" pitchFamily="34" charset="0"/>
              </a:rPr>
              <a:t>宽</a:t>
            </a:r>
            <a:r>
              <a:rPr lang="en-US" altLang="zh-CN" sz="2400" dirty="0">
                <a:latin typeface="Arial" panose="020B0604020202020204" pitchFamily="34" charset="0"/>
              </a:rPr>
              <a:t>7.4</a:t>
            </a:r>
            <a:r>
              <a:rPr lang="zh-CN" altLang="en-US" sz="2400" dirty="0">
                <a:latin typeface="Arial" panose="020B0604020202020204" pitchFamily="34" charset="0"/>
              </a:rPr>
              <a:t>，</a:t>
            </a:r>
            <a:r>
              <a:rPr lang="en-US" altLang="zh-CN" sz="2400" dirty="0">
                <a:latin typeface="Arial" panose="020B0604020202020204" pitchFamily="34" charset="0"/>
              </a:rPr>
              <a:t>6</a:t>
            </a:r>
            <a:r>
              <a:rPr lang="zh-CN" altLang="en-US" sz="2400" dirty="0">
                <a:latin typeface="Arial" panose="020B0604020202020204" pitchFamily="34" charset="0"/>
              </a:rPr>
              <a:t>至</a:t>
            </a:r>
            <a:r>
              <a:rPr lang="en-US" altLang="zh-CN" sz="2400" dirty="0">
                <a:latin typeface="Arial" panose="020B0604020202020204" pitchFamily="34" charset="0"/>
              </a:rPr>
              <a:t>6.6</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8</a:t>
            </a:r>
            <a:r>
              <a:rPr lang="zh-CN" altLang="en-US" sz="2400" dirty="0">
                <a:latin typeface="Arial" panose="020B0604020202020204" pitchFamily="34" charset="0"/>
              </a:rPr>
              <a:t>）切基准工件长</a:t>
            </a:r>
            <a:r>
              <a:rPr lang="en-US" altLang="zh-CN" sz="2400" dirty="0">
                <a:latin typeface="Arial" panose="020B0604020202020204" pitchFamily="34" charset="0"/>
              </a:rPr>
              <a:t>65.5</a:t>
            </a:r>
            <a:r>
              <a:rPr lang="zh-CN" altLang="en-US" sz="2400" dirty="0">
                <a:latin typeface="Arial" panose="020B0604020202020204" pitchFamily="34" charset="0"/>
              </a:rPr>
              <a:t>；</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9</a:t>
            </a:r>
            <a:r>
              <a:rPr lang="zh-CN" altLang="en-US" sz="2400" dirty="0">
                <a:latin typeface="Arial" panose="020B0604020202020204" pitchFamily="34" charset="0"/>
              </a:rPr>
              <a:t>）精车          外圆至          ；</a:t>
            </a:r>
            <a:endParaRPr lang="zh-CN" altLang="en-US" sz="2400" dirty="0">
              <a:latin typeface="Arial" panose="020B0604020202020204" pitchFamily="34" charset="0"/>
            </a:endParaRPr>
          </a:p>
        </p:txBody>
      </p:sp>
      <p:sp>
        <p:nvSpPr>
          <p:cNvPr id="50202" name="Rectangle 1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78" name="Object 13"/>
          <p:cNvGraphicFramePr/>
          <p:nvPr/>
        </p:nvGraphicFramePr>
        <p:xfrm>
          <a:off x="1828800" y="2514600"/>
          <a:ext cx="685800" cy="495300"/>
        </p:xfrm>
        <a:graphic>
          <a:graphicData uri="http://schemas.openxmlformats.org/presentationml/2006/ole">
            <mc:AlternateContent xmlns:mc="http://schemas.openxmlformats.org/markup-compatibility/2006">
              <mc:Choice xmlns:v="urn:schemas-microsoft-com:vml" Requires="v">
                <p:oleObj spid="_x0000_s3257" name="" r:id="rId10" imgW="279400" imgH="203200" progId="Equation.3">
                  <p:embed/>
                </p:oleObj>
              </mc:Choice>
              <mc:Fallback>
                <p:oleObj name="" r:id="rId10" imgW="279400" imgH="203200" progId="Equation.3">
                  <p:embed/>
                  <p:pic>
                    <p:nvPicPr>
                      <p:cNvPr id="0" name="图片 3256"/>
                      <p:cNvPicPr/>
                      <p:nvPr/>
                    </p:nvPicPr>
                    <p:blipFill>
                      <a:blip r:embed="rId11"/>
                      <a:stretch>
                        <a:fillRect/>
                      </a:stretch>
                    </p:blipFill>
                    <p:spPr>
                      <a:xfrm>
                        <a:off x="1828800" y="2514600"/>
                        <a:ext cx="685800" cy="495300"/>
                      </a:xfrm>
                      <a:prstGeom prst="rect">
                        <a:avLst/>
                      </a:prstGeom>
                      <a:noFill/>
                      <a:ln w="38100">
                        <a:noFill/>
                        <a:miter/>
                      </a:ln>
                    </p:spPr>
                  </p:pic>
                </p:oleObj>
              </mc:Fallback>
            </mc:AlternateContent>
          </a:graphicData>
        </a:graphic>
      </p:graphicFrame>
      <p:sp>
        <p:nvSpPr>
          <p:cNvPr id="50203" name="Rectangle 1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79" name="Object 15"/>
          <p:cNvGraphicFramePr/>
          <p:nvPr/>
        </p:nvGraphicFramePr>
        <p:xfrm>
          <a:off x="3733800" y="2514600"/>
          <a:ext cx="838200" cy="428625"/>
        </p:xfrm>
        <a:graphic>
          <a:graphicData uri="http://schemas.openxmlformats.org/presentationml/2006/ole">
            <mc:AlternateContent xmlns:mc="http://schemas.openxmlformats.org/markup-compatibility/2006">
              <mc:Choice xmlns:v="urn:schemas-microsoft-com:vml" Requires="v">
                <p:oleObj spid="_x0000_s3258" name="" r:id="rId12" imgW="393700" imgH="203200" progId="Equation.3">
                  <p:embed/>
                </p:oleObj>
              </mc:Choice>
              <mc:Fallback>
                <p:oleObj name="" r:id="rId12" imgW="393700" imgH="203200" progId="Equation.3">
                  <p:embed/>
                  <p:pic>
                    <p:nvPicPr>
                      <p:cNvPr id="0" name="图片 3257"/>
                      <p:cNvPicPr/>
                      <p:nvPr/>
                    </p:nvPicPr>
                    <p:blipFill>
                      <a:blip r:embed="rId13"/>
                      <a:stretch>
                        <a:fillRect/>
                      </a:stretch>
                    </p:blipFill>
                    <p:spPr>
                      <a:xfrm>
                        <a:off x="3733800" y="2514600"/>
                        <a:ext cx="838200" cy="428625"/>
                      </a:xfrm>
                      <a:prstGeom prst="rect">
                        <a:avLst/>
                      </a:prstGeom>
                      <a:noFill/>
                      <a:ln w="38100">
                        <a:noFill/>
                        <a:miter/>
                      </a:ln>
                    </p:spPr>
                  </p:pic>
                </p:oleObj>
              </mc:Fallback>
            </mc:AlternateContent>
          </a:graphicData>
        </a:graphic>
      </p:graphicFrame>
      <p:sp>
        <p:nvSpPr>
          <p:cNvPr id="50204" name="Rectangle 1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0" name="Object 17"/>
          <p:cNvGraphicFramePr/>
          <p:nvPr/>
        </p:nvGraphicFramePr>
        <p:xfrm>
          <a:off x="1828800" y="2895600"/>
          <a:ext cx="609600" cy="441325"/>
        </p:xfrm>
        <a:graphic>
          <a:graphicData uri="http://schemas.openxmlformats.org/presentationml/2006/ole">
            <mc:AlternateContent xmlns:mc="http://schemas.openxmlformats.org/markup-compatibility/2006">
              <mc:Choice xmlns:v="urn:schemas-microsoft-com:vml" Requires="v">
                <p:oleObj spid="_x0000_s3259" name="" r:id="rId14" imgW="279400" imgH="203200" progId="Equation.3">
                  <p:embed/>
                </p:oleObj>
              </mc:Choice>
              <mc:Fallback>
                <p:oleObj name="" r:id="rId14" imgW="279400" imgH="203200" progId="Equation.3">
                  <p:embed/>
                  <p:pic>
                    <p:nvPicPr>
                      <p:cNvPr id="0" name="图片 3258"/>
                      <p:cNvPicPr/>
                      <p:nvPr/>
                    </p:nvPicPr>
                    <p:blipFill>
                      <a:blip r:embed="rId15"/>
                      <a:stretch>
                        <a:fillRect/>
                      </a:stretch>
                    </p:blipFill>
                    <p:spPr>
                      <a:xfrm>
                        <a:off x="1828800" y="2895600"/>
                        <a:ext cx="609600" cy="441325"/>
                      </a:xfrm>
                      <a:prstGeom prst="rect">
                        <a:avLst/>
                      </a:prstGeom>
                      <a:noFill/>
                      <a:ln w="38100">
                        <a:noFill/>
                        <a:miter/>
                      </a:ln>
                    </p:spPr>
                  </p:pic>
                </p:oleObj>
              </mc:Fallback>
            </mc:AlternateContent>
          </a:graphicData>
        </a:graphic>
      </p:graphicFrame>
      <p:sp>
        <p:nvSpPr>
          <p:cNvPr id="50205" name="Rectangle 1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1" name="Object 19"/>
          <p:cNvGraphicFramePr/>
          <p:nvPr/>
        </p:nvGraphicFramePr>
        <p:xfrm>
          <a:off x="1828800" y="3276600"/>
          <a:ext cx="609600" cy="441325"/>
        </p:xfrm>
        <a:graphic>
          <a:graphicData uri="http://schemas.openxmlformats.org/presentationml/2006/ole">
            <mc:AlternateContent xmlns:mc="http://schemas.openxmlformats.org/markup-compatibility/2006">
              <mc:Choice xmlns:v="urn:schemas-microsoft-com:vml" Requires="v">
                <p:oleObj spid="_x0000_s3260" name="" r:id="rId16" imgW="279400" imgH="203200" progId="Equation.3">
                  <p:embed/>
                </p:oleObj>
              </mc:Choice>
              <mc:Fallback>
                <p:oleObj name="" r:id="rId16" imgW="279400" imgH="203200" progId="Equation.3">
                  <p:embed/>
                  <p:pic>
                    <p:nvPicPr>
                      <p:cNvPr id="0" name="图片 3259"/>
                      <p:cNvPicPr/>
                      <p:nvPr/>
                    </p:nvPicPr>
                    <p:blipFill>
                      <a:blip r:embed="rId17"/>
                      <a:stretch>
                        <a:fillRect/>
                      </a:stretch>
                    </p:blipFill>
                    <p:spPr>
                      <a:xfrm>
                        <a:off x="1828800" y="3276600"/>
                        <a:ext cx="609600" cy="441325"/>
                      </a:xfrm>
                      <a:prstGeom prst="rect">
                        <a:avLst/>
                      </a:prstGeom>
                      <a:noFill/>
                      <a:ln w="38100">
                        <a:noFill/>
                        <a:miter/>
                      </a:ln>
                    </p:spPr>
                  </p:pic>
                </p:oleObj>
              </mc:Fallback>
            </mc:AlternateContent>
          </a:graphicData>
        </a:graphic>
      </p:graphicFrame>
      <p:sp>
        <p:nvSpPr>
          <p:cNvPr id="50206" name="Rectangle 20"/>
          <p:cNvSpPr/>
          <p:nvPr/>
        </p:nvSpPr>
        <p:spPr>
          <a:xfrm>
            <a:off x="0" y="33528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2" name="Object 21"/>
          <p:cNvGraphicFramePr/>
          <p:nvPr/>
        </p:nvGraphicFramePr>
        <p:xfrm>
          <a:off x="3810000" y="3200400"/>
          <a:ext cx="838200" cy="428625"/>
        </p:xfrm>
        <a:graphic>
          <a:graphicData uri="http://schemas.openxmlformats.org/presentationml/2006/ole">
            <mc:AlternateContent xmlns:mc="http://schemas.openxmlformats.org/markup-compatibility/2006">
              <mc:Choice xmlns:v="urn:schemas-microsoft-com:vml" Requires="v">
                <p:oleObj spid="_x0000_s3261" name="" r:id="rId18" imgW="393065" imgH="203200" progId="Equation.3">
                  <p:embed/>
                </p:oleObj>
              </mc:Choice>
              <mc:Fallback>
                <p:oleObj name="" r:id="rId18" imgW="393065" imgH="203200" progId="Equation.3">
                  <p:embed/>
                  <p:pic>
                    <p:nvPicPr>
                      <p:cNvPr id="0" name="图片 3260"/>
                      <p:cNvPicPr/>
                      <p:nvPr/>
                    </p:nvPicPr>
                    <p:blipFill>
                      <a:blip r:embed="rId19"/>
                      <a:stretch>
                        <a:fillRect/>
                      </a:stretch>
                    </p:blipFill>
                    <p:spPr>
                      <a:xfrm>
                        <a:off x="3810000" y="3200400"/>
                        <a:ext cx="838200" cy="428625"/>
                      </a:xfrm>
                      <a:prstGeom prst="rect">
                        <a:avLst/>
                      </a:prstGeom>
                      <a:noFill/>
                      <a:ln w="38100">
                        <a:noFill/>
                        <a:miter/>
                      </a:ln>
                    </p:spPr>
                  </p:pic>
                </p:oleObj>
              </mc:Fallback>
            </mc:AlternateContent>
          </a:graphicData>
        </a:graphic>
      </p:graphicFrame>
      <p:sp>
        <p:nvSpPr>
          <p:cNvPr id="50207" name="Rectangle 22"/>
          <p:cNvSpPr/>
          <p:nvPr/>
        </p:nvSpPr>
        <p:spPr>
          <a:xfrm>
            <a:off x="0" y="35052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3" name="Object 23"/>
          <p:cNvGraphicFramePr/>
          <p:nvPr/>
        </p:nvGraphicFramePr>
        <p:xfrm>
          <a:off x="1752600" y="3657600"/>
          <a:ext cx="944563" cy="419100"/>
        </p:xfrm>
        <a:graphic>
          <a:graphicData uri="http://schemas.openxmlformats.org/presentationml/2006/ole">
            <mc:AlternateContent xmlns:mc="http://schemas.openxmlformats.org/markup-compatibility/2006">
              <mc:Choice xmlns:v="urn:schemas-microsoft-com:vml" Requires="v">
                <p:oleObj spid="_x0000_s3262" name="" r:id="rId20" imgW="533400" imgH="241300" progId="Equation.3">
                  <p:embed/>
                </p:oleObj>
              </mc:Choice>
              <mc:Fallback>
                <p:oleObj name="" r:id="rId20" imgW="533400" imgH="241300" progId="Equation.3">
                  <p:embed/>
                  <p:pic>
                    <p:nvPicPr>
                      <p:cNvPr id="0" name="图片 3261"/>
                      <p:cNvPicPr/>
                      <p:nvPr/>
                    </p:nvPicPr>
                    <p:blipFill>
                      <a:blip r:embed="rId21"/>
                      <a:stretch>
                        <a:fillRect/>
                      </a:stretch>
                    </p:blipFill>
                    <p:spPr>
                      <a:xfrm>
                        <a:off x="1752600" y="3657600"/>
                        <a:ext cx="944563" cy="419100"/>
                      </a:xfrm>
                      <a:prstGeom prst="rect">
                        <a:avLst/>
                      </a:prstGeom>
                      <a:noFill/>
                      <a:ln w="38100">
                        <a:noFill/>
                        <a:miter/>
                      </a:ln>
                    </p:spPr>
                  </p:pic>
                </p:oleObj>
              </mc:Fallback>
            </mc:AlternateContent>
          </a:graphicData>
        </a:graphic>
      </p:graphicFrame>
      <p:sp>
        <p:nvSpPr>
          <p:cNvPr id="50208" name="Rectangle 24"/>
          <p:cNvSpPr/>
          <p:nvPr/>
        </p:nvSpPr>
        <p:spPr>
          <a:xfrm>
            <a:off x="0" y="34290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4" name="Object 25"/>
          <p:cNvGraphicFramePr/>
          <p:nvPr/>
        </p:nvGraphicFramePr>
        <p:xfrm>
          <a:off x="3810000" y="3657600"/>
          <a:ext cx="762000" cy="390525"/>
        </p:xfrm>
        <a:graphic>
          <a:graphicData uri="http://schemas.openxmlformats.org/presentationml/2006/ole">
            <mc:AlternateContent xmlns:mc="http://schemas.openxmlformats.org/markup-compatibility/2006">
              <mc:Choice xmlns:v="urn:schemas-microsoft-com:vml" Requires="v">
                <p:oleObj spid="_x0000_s3263" name="" r:id="rId22" imgW="393700" imgH="203200" progId="Equation.3">
                  <p:embed/>
                </p:oleObj>
              </mc:Choice>
              <mc:Fallback>
                <p:oleObj name="" r:id="rId22" imgW="393700" imgH="203200" progId="Equation.3">
                  <p:embed/>
                  <p:pic>
                    <p:nvPicPr>
                      <p:cNvPr id="0" name="图片 3262"/>
                      <p:cNvPicPr/>
                      <p:nvPr/>
                    </p:nvPicPr>
                    <p:blipFill>
                      <a:blip r:embed="rId23"/>
                      <a:stretch>
                        <a:fillRect/>
                      </a:stretch>
                    </p:blipFill>
                    <p:spPr>
                      <a:xfrm>
                        <a:off x="3810000" y="3657600"/>
                        <a:ext cx="762000" cy="390525"/>
                      </a:xfrm>
                      <a:prstGeom prst="rect">
                        <a:avLst/>
                      </a:prstGeom>
                      <a:noFill/>
                      <a:ln w="38100">
                        <a:noFill/>
                        <a:miter/>
                      </a:ln>
                    </p:spPr>
                  </p:pic>
                </p:oleObj>
              </mc:Fallback>
            </mc:AlternateContent>
          </a:graphicData>
        </a:graphic>
      </p:graphicFrame>
      <p:sp>
        <p:nvSpPr>
          <p:cNvPr id="50209" name="Rectangle 26"/>
          <p:cNvSpPr/>
          <p:nvPr/>
        </p:nvSpPr>
        <p:spPr>
          <a:xfrm>
            <a:off x="0" y="35814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5" name="Object 27"/>
          <p:cNvGraphicFramePr/>
          <p:nvPr/>
        </p:nvGraphicFramePr>
        <p:xfrm>
          <a:off x="1752600" y="4038600"/>
          <a:ext cx="944563" cy="434975"/>
        </p:xfrm>
        <a:graphic>
          <a:graphicData uri="http://schemas.openxmlformats.org/presentationml/2006/ole">
            <mc:AlternateContent xmlns:mc="http://schemas.openxmlformats.org/markup-compatibility/2006">
              <mc:Choice xmlns:v="urn:schemas-microsoft-com:vml" Requires="v">
                <p:oleObj spid="_x0000_s3264" name="" r:id="rId24" imgW="520700" imgH="241300" progId="Equation.3">
                  <p:embed/>
                </p:oleObj>
              </mc:Choice>
              <mc:Fallback>
                <p:oleObj name="" r:id="rId24" imgW="520700" imgH="241300" progId="Equation.3">
                  <p:embed/>
                  <p:pic>
                    <p:nvPicPr>
                      <p:cNvPr id="0" name="图片 3263"/>
                      <p:cNvPicPr/>
                      <p:nvPr/>
                    </p:nvPicPr>
                    <p:blipFill>
                      <a:blip r:embed="rId25"/>
                      <a:stretch>
                        <a:fillRect/>
                      </a:stretch>
                    </p:blipFill>
                    <p:spPr>
                      <a:xfrm>
                        <a:off x="1752600" y="4038600"/>
                        <a:ext cx="944563" cy="434975"/>
                      </a:xfrm>
                      <a:prstGeom prst="rect">
                        <a:avLst/>
                      </a:prstGeom>
                      <a:noFill/>
                      <a:ln w="38100">
                        <a:noFill/>
                        <a:miter/>
                      </a:ln>
                    </p:spPr>
                  </p:pic>
                </p:oleObj>
              </mc:Fallback>
            </mc:AlternateContent>
          </a:graphicData>
        </a:graphic>
      </p:graphicFrame>
      <p:sp>
        <p:nvSpPr>
          <p:cNvPr id="50210" name="Rectangle 28"/>
          <p:cNvSpPr/>
          <p:nvPr/>
        </p:nvSpPr>
        <p:spPr>
          <a:xfrm>
            <a:off x="0" y="35052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6" name="Object 29"/>
          <p:cNvGraphicFramePr/>
          <p:nvPr/>
        </p:nvGraphicFramePr>
        <p:xfrm>
          <a:off x="3352800" y="4038600"/>
          <a:ext cx="762000" cy="400050"/>
        </p:xfrm>
        <a:graphic>
          <a:graphicData uri="http://schemas.openxmlformats.org/presentationml/2006/ole">
            <mc:AlternateContent xmlns:mc="http://schemas.openxmlformats.org/markup-compatibility/2006">
              <mc:Choice xmlns:v="urn:schemas-microsoft-com:vml" Requires="v">
                <p:oleObj spid="_x0000_s3265" name="" r:id="rId26" imgW="381000" imgH="203200" progId="Equation.3">
                  <p:embed/>
                </p:oleObj>
              </mc:Choice>
              <mc:Fallback>
                <p:oleObj name="" r:id="rId26" imgW="381000" imgH="203200" progId="Equation.3">
                  <p:embed/>
                  <p:pic>
                    <p:nvPicPr>
                      <p:cNvPr id="0" name="图片 3264"/>
                      <p:cNvPicPr/>
                      <p:nvPr/>
                    </p:nvPicPr>
                    <p:blipFill>
                      <a:blip r:embed="rId27"/>
                      <a:stretch>
                        <a:fillRect/>
                      </a:stretch>
                    </p:blipFill>
                    <p:spPr>
                      <a:xfrm>
                        <a:off x="3352800" y="4038600"/>
                        <a:ext cx="762000" cy="400050"/>
                      </a:xfrm>
                      <a:prstGeom prst="rect">
                        <a:avLst/>
                      </a:prstGeom>
                      <a:noFill/>
                      <a:ln w="38100">
                        <a:noFill/>
                        <a:miter/>
                      </a:ln>
                    </p:spPr>
                  </p:pic>
                </p:oleObj>
              </mc:Fallback>
            </mc:AlternateContent>
          </a:graphicData>
        </a:graphic>
      </p:graphicFrame>
      <p:sp>
        <p:nvSpPr>
          <p:cNvPr id="50211" name="Rectangle 30"/>
          <p:cNvSpPr/>
          <p:nvPr/>
        </p:nvSpPr>
        <p:spPr>
          <a:xfrm>
            <a:off x="228600" y="3505200"/>
            <a:ext cx="8915400" cy="1066800"/>
          </a:xfrm>
          <a:prstGeom prst="rect">
            <a:avLst/>
          </a:prstGeom>
          <a:noFill/>
          <a:ln w="9525">
            <a:noFill/>
          </a:ln>
        </p:spPr>
        <p:txBody>
          <a:bodyPr anchor="ctr">
            <a:spAutoFit/>
          </a:bodyPr>
          <a:p>
            <a:endParaRPr lang="zh-CN" altLang="en-US" dirty="0">
              <a:latin typeface="Arial" panose="020B0604020202020204" pitchFamily="34" charset="0"/>
            </a:endParaRPr>
          </a:p>
        </p:txBody>
      </p:sp>
      <p:graphicFrame>
        <p:nvGraphicFramePr>
          <p:cNvPr id="50187" name="Object 31"/>
          <p:cNvGraphicFramePr/>
          <p:nvPr/>
        </p:nvGraphicFramePr>
        <p:xfrm>
          <a:off x="1752600" y="4343400"/>
          <a:ext cx="942975" cy="450850"/>
        </p:xfrm>
        <a:graphic>
          <a:graphicData uri="http://schemas.openxmlformats.org/presentationml/2006/ole">
            <mc:AlternateContent xmlns:mc="http://schemas.openxmlformats.org/markup-compatibility/2006">
              <mc:Choice xmlns:v="urn:schemas-microsoft-com:vml" Requires="v">
                <p:oleObj spid="_x0000_s3266" name="" r:id="rId28" imgW="495300" imgH="241300" progId="Equation.3">
                  <p:embed/>
                </p:oleObj>
              </mc:Choice>
              <mc:Fallback>
                <p:oleObj name="" r:id="rId28" imgW="495300" imgH="241300" progId="Equation.3">
                  <p:embed/>
                  <p:pic>
                    <p:nvPicPr>
                      <p:cNvPr id="0" name="图片 3265"/>
                      <p:cNvPicPr/>
                      <p:nvPr/>
                    </p:nvPicPr>
                    <p:blipFill>
                      <a:blip r:embed="rId29"/>
                      <a:stretch>
                        <a:fillRect/>
                      </a:stretch>
                    </p:blipFill>
                    <p:spPr>
                      <a:xfrm>
                        <a:off x="1752600" y="4343400"/>
                        <a:ext cx="942975" cy="450850"/>
                      </a:xfrm>
                      <a:prstGeom prst="rect">
                        <a:avLst/>
                      </a:prstGeom>
                      <a:noFill/>
                      <a:ln w="38100">
                        <a:noFill/>
                        <a:miter/>
                      </a:ln>
                    </p:spPr>
                  </p:pic>
                </p:oleObj>
              </mc:Fallback>
            </mc:AlternateContent>
          </a:graphicData>
        </a:graphic>
      </p:graphicFrame>
      <p:sp>
        <p:nvSpPr>
          <p:cNvPr id="50212" name="Rectangle 32"/>
          <p:cNvSpPr/>
          <p:nvPr/>
        </p:nvSpPr>
        <p:spPr>
          <a:xfrm>
            <a:off x="0" y="4572000"/>
            <a:ext cx="9144000" cy="609600"/>
          </a:xfrm>
          <a:prstGeom prst="rect">
            <a:avLst/>
          </a:prstGeom>
          <a:noFill/>
          <a:ln w="9525">
            <a:noFill/>
          </a:ln>
        </p:spPr>
        <p:txBody>
          <a:bodyPr anchor="ctr">
            <a:spAutoFit/>
          </a:bodyPr>
          <a:p>
            <a:endParaRPr lang="zh-CN" altLang="en-US" dirty="0">
              <a:latin typeface="Arial" panose="020B0604020202020204" pitchFamily="34" charset="0"/>
            </a:endParaRPr>
          </a:p>
        </p:txBody>
      </p:sp>
      <p:graphicFrame>
        <p:nvGraphicFramePr>
          <p:cNvPr id="50188" name="Object 33"/>
          <p:cNvGraphicFramePr/>
          <p:nvPr/>
        </p:nvGraphicFramePr>
        <p:xfrm>
          <a:off x="3352800" y="4343400"/>
          <a:ext cx="762000" cy="390525"/>
        </p:xfrm>
        <a:graphic>
          <a:graphicData uri="http://schemas.openxmlformats.org/presentationml/2006/ole">
            <mc:AlternateContent xmlns:mc="http://schemas.openxmlformats.org/markup-compatibility/2006">
              <mc:Choice xmlns:v="urn:schemas-microsoft-com:vml" Requires="v">
                <p:oleObj spid="_x0000_s3267" name="" r:id="rId30" imgW="393700" imgH="203200" progId="Equation.3">
                  <p:embed/>
                </p:oleObj>
              </mc:Choice>
              <mc:Fallback>
                <p:oleObj name="" r:id="rId30" imgW="393700" imgH="203200" progId="Equation.3">
                  <p:embed/>
                  <p:pic>
                    <p:nvPicPr>
                      <p:cNvPr id="0" name="图片 3266"/>
                      <p:cNvPicPr/>
                      <p:nvPr/>
                    </p:nvPicPr>
                    <p:blipFill>
                      <a:blip r:embed="rId31"/>
                      <a:stretch>
                        <a:fillRect/>
                      </a:stretch>
                    </p:blipFill>
                    <p:spPr>
                      <a:xfrm>
                        <a:off x="3352800" y="4343400"/>
                        <a:ext cx="762000" cy="390525"/>
                      </a:xfrm>
                      <a:prstGeom prst="rect">
                        <a:avLst/>
                      </a:prstGeom>
                      <a:noFill/>
                      <a:ln w="38100">
                        <a:noFill/>
                        <a:miter/>
                      </a:ln>
                    </p:spPr>
                  </p:pic>
                </p:oleObj>
              </mc:Fallback>
            </mc:AlternateContent>
          </a:graphicData>
        </a:graphic>
      </p:graphicFrame>
      <p:sp>
        <p:nvSpPr>
          <p:cNvPr id="50213" name="Rectangle 34"/>
          <p:cNvSpPr/>
          <p:nvPr/>
        </p:nvSpPr>
        <p:spPr>
          <a:xfrm>
            <a:off x="0" y="35052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89" name="Object 35"/>
          <p:cNvGraphicFramePr/>
          <p:nvPr/>
        </p:nvGraphicFramePr>
        <p:xfrm>
          <a:off x="1752600" y="5029200"/>
          <a:ext cx="762000" cy="550863"/>
        </p:xfrm>
        <a:graphic>
          <a:graphicData uri="http://schemas.openxmlformats.org/presentationml/2006/ole">
            <mc:AlternateContent xmlns:mc="http://schemas.openxmlformats.org/markup-compatibility/2006">
              <mc:Choice xmlns:v="urn:schemas-microsoft-com:vml" Requires="v">
                <p:oleObj spid="_x0000_s3268" name="" r:id="rId32" imgW="279400" imgH="203200" progId="Equation.3">
                  <p:embed/>
                </p:oleObj>
              </mc:Choice>
              <mc:Fallback>
                <p:oleObj name="" r:id="rId32" imgW="279400" imgH="203200" progId="Equation.3">
                  <p:embed/>
                  <p:pic>
                    <p:nvPicPr>
                      <p:cNvPr id="0" name="图片 3267"/>
                      <p:cNvPicPr/>
                      <p:nvPr/>
                    </p:nvPicPr>
                    <p:blipFill>
                      <a:blip r:embed="rId33"/>
                      <a:stretch>
                        <a:fillRect/>
                      </a:stretch>
                    </p:blipFill>
                    <p:spPr>
                      <a:xfrm>
                        <a:off x="1752600" y="5029200"/>
                        <a:ext cx="762000" cy="550863"/>
                      </a:xfrm>
                      <a:prstGeom prst="rect">
                        <a:avLst/>
                      </a:prstGeom>
                      <a:noFill/>
                      <a:ln w="38100">
                        <a:noFill/>
                        <a:miter/>
                      </a:ln>
                    </p:spPr>
                  </p:pic>
                </p:oleObj>
              </mc:Fallback>
            </mc:AlternateContent>
          </a:graphicData>
        </a:graphic>
      </p:graphicFrame>
      <p:sp>
        <p:nvSpPr>
          <p:cNvPr id="50214" name="Rectangle 36"/>
          <p:cNvSpPr/>
          <p:nvPr/>
        </p:nvSpPr>
        <p:spPr>
          <a:xfrm>
            <a:off x="0" y="2743200"/>
            <a:ext cx="9144000" cy="762000"/>
          </a:xfrm>
          <a:prstGeom prst="rect">
            <a:avLst/>
          </a:prstGeom>
          <a:noFill/>
          <a:ln w="9525">
            <a:noFill/>
          </a:ln>
        </p:spPr>
        <p:txBody>
          <a:bodyPr anchor="ctr">
            <a:spAutoFit/>
          </a:bodyPr>
          <a:p>
            <a:endParaRPr lang="zh-CN" altLang="en-US" dirty="0">
              <a:latin typeface="Arial" panose="020B0604020202020204" pitchFamily="34" charset="0"/>
            </a:endParaRPr>
          </a:p>
        </p:txBody>
      </p:sp>
      <p:graphicFrame>
        <p:nvGraphicFramePr>
          <p:cNvPr id="50190" name="Object 37"/>
          <p:cNvGraphicFramePr/>
          <p:nvPr/>
        </p:nvGraphicFramePr>
        <p:xfrm>
          <a:off x="3505200" y="5029200"/>
          <a:ext cx="914400" cy="468313"/>
        </p:xfrm>
        <a:graphic>
          <a:graphicData uri="http://schemas.openxmlformats.org/presentationml/2006/ole">
            <mc:AlternateContent xmlns:mc="http://schemas.openxmlformats.org/markup-compatibility/2006">
              <mc:Choice xmlns:v="urn:schemas-microsoft-com:vml" Requires="v">
                <p:oleObj spid="_x0000_s3269" name="" r:id="rId34" imgW="393700" imgH="203200" progId="Equation.3">
                  <p:embed/>
                </p:oleObj>
              </mc:Choice>
              <mc:Fallback>
                <p:oleObj name="" r:id="rId34" imgW="393700" imgH="203200" progId="Equation.3">
                  <p:embed/>
                  <p:pic>
                    <p:nvPicPr>
                      <p:cNvPr id="0" name="图片 3268"/>
                      <p:cNvPicPr/>
                      <p:nvPr/>
                    </p:nvPicPr>
                    <p:blipFill>
                      <a:blip r:embed="rId35"/>
                      <a:stretch>
                        <a:fillRect/>
                      </a:stretch>
                    </p:blipFill>
                    <p:spPr>
                      <a:xfrm>
                        <a:off x="3505200" y="5029200"/>
                        <a:ext cx="914400" cy="468313"/>
                      </a:xfrm>
                      <a:prstGeom prst="rect">
                        <a:avLst/>
                      </a:prstGeom>
                      <a:noFill/>
                      <a:ln w="38100">
                        <a:noFill/>
                        <a:miter/>
                      </a:ln>
                    </p:spPr>
                  </p:pic>
                </p:oleObj>
              </mc:Fallback>
            </mc:AlternateContent>
          </a:graphicData>
        </a:graphic>
      </p:graphicFrame>
      <p:sp>
        <p:nvSpPr>
          <p:cNvPr id="50215" name="Rectangle 38"/>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0191" name="Object 39"/>
          <p:cNvGraphicFramePr/>
          <p:nvPr/>
        </p:nvGraphicFramePr>
        <p:xfrm>
          <a:off x="3810000" y="2819400"/>
          <a:ext cx="685800" cy="496888"/>
        </p:xfrm>
        <a:graphic>
          <a:graphicData uri="http://schemas.openxmlformats.org/presentationml/2006/ole">
            <mc:AlternateContent xmlns:mc="http://schemas.openxmlformats.org/markup-compatibility/2006">
              <mc:Choice xmlns:v="urn:schemas-microsoft-com:vml" Requires="v">
                <p:oleObj spid="_x0000_s3270" name="" r:id="rId36" imgW="279400" imgH="203200" progId="Equation.3">
                  <p:embed/>
                </p:oleObj>
              </mc:Choice>
              <mc:Fallback>
                <p:oleObj name="" r:id="rId36" imgW="279400" imgH="203200" progId="Equation.3">
                  <p:embed/>
                  <p:pic>
                    <p:nvPicPr>
                      <p:cNvPr id="0" name="图片 3269"/>
                      <p:cNvPicPr/>
                      <p:nvPr/>
                    </p:nvPicPr>
                    <p:blipFill>
                      <a:blip r:embed="rId37"/>
                      <a:stretch>
                        <a:fillRect/>
                      </a:stretch>
                    </p:blipFill>
                    <p:spPr>
                      <a:xfrm>
                        <a:off x="3810000" y="2819400"/>
                        <a:ext cx="685800" cy="496888"/>
                      </a:xfrm>
                      <a:prstGeom prst="rect">
                        <a:avLst/>
                      </a:prstGeom>
                      <a:noFill/>
                      <a:ln w="38100">
                        <a:noFill/>
                        <a:miter/>
                      </a:ln>
                    </p:spPr>
                  </p:pic>
                </p:oleObj>
              </mc:Fallback>
            </mc:AlternateContent>
          </a:graphicData>
        </a:graphic>
      </p:graphicFrame>
      <p:pic>
        <p:nvPicPr>
          <p:cNvPr id="50216" name="Picture 40" descr="Npu"/>
          <p:cNvPicPr>
            <a:picLocks noChangeAspect="1"/>
          </p:cNvPicPr>
          <p:nvPr/>
        </p:nvPicPr>
        <p:blipFill>
          <a:blip r:embed="rId38"/>
          <a:stretch>
            <a:fillRect/>
          </a:stretch>
        </p:blipFill>
        <p:spPr>
          <a:xfrm>
            <a:off x="6705600" y="1371600"/>
            <a:ext cx="1295400" cy="1131888"/>
          </a:xfrm>
          <a:prstGeom prst="rect">
            <a:avLst/>
          </a:prstGeom>
          <a:noFill/>
          <a:ln w="9525">
            <a:noFill/>
          </a:ln>
        </p:spPr>
      </p:pic>
      <p:sp>
        <p:nvSpPr>
          <p:cNvPr id="50217" name="Text Box 41"/>
          <p:cNvSpPr txBox="1"/>
          <p:nvPr/>
        </p:nvSpPr>
        <p:spPr>
          <a:xfrm>
            <a:off x="152400" y="1066800"/>
            <a:ext cx="3810000" cy="579438"/>
          </a:xfrm>
          <a:prstGeom prst="rect">
            <a:avLst/>
          </a:prstGeom>
          <a:noFill/>
          <a:ln w="9525">
            <a:noFill/>
          </a:ln>
        </p:spPr>
        <p:txBody>
          <a:bodyPr>
            <a:spAutoFit/>
          </a:bodyPr>
          <a:p>
            <a:pPr>
              <a:spcBef>
                <a:spcPct val="50000"/>
              </a:spcBef>
            </a:pPr>
            <a:r>
              <a:rPr lang="zh-CN" altLang="en-US" sz="3200" b="1" dirty="0">
                <a:solidFill>
                  <a:srgbClr val="FF0066"/>
                </a:solidFill>
                <a:latin typeface="Arial" panose="020B0604020202020204" pitchFamily="34" charset="0"/>
              </a:rPr>
              <a:t>加工工艺：</a:t>
            </a:r>
            <a:endParaRPr lang="zh-CN" altLang="en-US" sz="3200" b="1" dirty="0">
              <a:solidFill>
                <a:srgbClr val="FF0066"/>
              </a:solidFill>
              <a:latin typeface="Arial" panose="020B0604020202020204" pitchFamily="34" charset="0"/>
            </a:endParaRPr>
          </a:p>
        </p:txBody>
      </p:sp>
      <p:pic>
        <p:nvPicPr>
          <p:cNvPr id="4" name="内容占位符 3" descr="图片1"/>
          <p:cNvPicPr>
            <a:picLocks noChangeAspect="1"/>
          </p:cNvPicPr>
          <p:nvPr/>
        </p:nvPicPr>
        <p:blipFill>
          <a:blip r:embed="rId3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12"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51213"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51214"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51215"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51216"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51217"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51218"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51219"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51220" name="Text Box 10"/>
          <p:cNvSpPr txBox="1"/>
          <p:nvPr/>
        </p:nvSpPr>
        <p:spPr>
          <a:xfrm>
            <a:off x="0" y="152400"/>
            <a:ext cx="6324600" cy="579438"/>
          </a:xfrm>
          <a:prstGeom prst="rect">
            <a:avLst/>
          </a:prstGeom>
          <a:noFill/>
          <a:ln w="9525">
            <a:noFill/>
          </a:ln>
        </p:spPr>
        <p:txBody>
          <a:bodyPr>
            <a:spAutoFit/>
          </a:bodyPr>
          <a:p>
            <a:pPr eaLnBrk="1" hangingPunct="1"/>
            <a:r>
              <a:rPr lang="zh-CN" altLang="en-US" sz="3200" b="1" dirty="0">
                <a:latin typeface="Arial" panose="020B0604020202020204" pitchFamily="34" charset="0"/>
                <a:ea typeface="楷体_GB2312" pitchFamily="49" charset="-122"/>
              </a:rPr>
              <a:t>偏心、锥配组合套件加工工艺安排</a:t>
            </a:r>
            <a:endParaRPr lang="zh-CN" altLang="en-US" sz="3200" b="1" dirty="0">
              <a:latin typeface="Arial" panose="020B0604020202020204" pitchFamily="34" charset="0"/>
              <a:ea typeface="楷体_GB2312" pitchFamily="49" charset="-122"/>
            </a:endParaRPr>
          </a:p>
        </p:txBody>
      </p:sp>
      <p:sp>
        <p:nvSpPr>
          <p:cNvPr id="51221" name="Rectangle 11"/>
          <p:cNvSpPr/>
          <p:nvPr/>
        </p:nvSpPr>
        <p:spPr>
          <a:xfrm>
            <a:off x="304800" y="1219200"/>
            <a:ext cx="8458200" cy="3743325"/>
          </a:xfrm>
          <a:prstGeom prst="rect">
            <a:avLst/>
          </a:prstGeom>
          <a:noFill/>
          <a:ln w="9525">
            <a:noFill/>
          </a:ln>
        </p:spPr>
        <p:txBody>
          <a:bodyPr>
            <a:spAutoFit/>
          </a:bodyPr>
          <a:p>
            <a:r>
              <a:rPr lang="zh-CN" altLang="en-US" sz="2400" dirty="0">
                <a:latin typeface="Arial" panose="020B0604020202020204" pitchFamily="34" charset="0"/>
              </a:rPr>
              <a:t>（</a:t>
            </a:r>
            <a:r>
              <a:rPr lang="en-US" altLang="zh-CN" sz="2400" dirty="0">
                <a:latin typeface="Arial" panose="020B0604020202020204" pitchFamily="34" charset="0"/>
              </a:rPr>
              <a:t>10</a:t>
            </a:r>
            <a:r>
              <a:rPr lang="zh-CN" altLang="en-US" sz="2400" dirty="0">
                <a:latin typeface="Arial" panose="020B0604020202020204" pitchFamily="34" charset="0"/>
              </a:rPr>
              <a:t>）精车             外圆至尺寸；</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11</a:t>
            </a:r>
            <a:r>
              <a:rPr lang="zh-CN" altLang="en-US" sz="2400" dirty="0">
                <a:latin typeface="Arial" panose="020B0604020202020204" pitchFamily="34" charset="0"/>
              </a:rPr>
              <a:t>）精车             外圆至尺寸</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12</a:t>
            </a:r>
            <a:r>
              <a:rPr lang="zh-CN" altLang="en-US" sz="2400" dirty="0">
                <a:latin typeface="Arial" panose="020B0604020202020204" pitchFamily="34" charset="0"/>
              </a:rPr>
              <a:t>）精车长度             至尺寸，</a:t>
            </a:r>
            <a:r>
              <a:rPr lang="en-US" altLang="zh-CN" sz="2400" dirty="0">
                <a:latin typeface="Arial" panose="020B0604020202020204" pitchFamily="34" charset="0"/>
              </a:rPr>
              <a:t>5</a:t>
            </a:r>
            <a:r>
              <a:rPr lang="zh-CN" altLang="en-US" sz="2400" dirty="0">
                <a:latin typeface="Arial" panose="020B0604020202020204" pitchFamily="34" charset="0"/>
              </a:rPr>
              <a:t>，</a:t>
            </a:r>
            <a:r>
              <a:rPr lang="en-US" altLang="zh-CN" sz="2400" dirty="0">
                <a:latin typeface="Arial" panose="020B0604020202020204" pitchFamily="34" charset="0"/>
              </a:rPr>
              <a:t>20</a:t>
            </a:r>
            <a:r>
              <a:rPr lang="zh-CN" altLang="en-US" sz="2400" dirty="0">
                <a:latin typeface="Arial" panose="020B0604020202020204" pitchFamily="34" charset="0"/>
              </a:rPr>
              <a:t>至尺寸</a:t>
            </a:r>
            <a:r>
              <a:rPr lang="en-US" altLang="zh-CN" sz="2400" dirty="0">
                <a:latin typeface="Arial" panose="020B0604020202020204" pitchFamily="34" charset="0"/>
              </a:rPr>
              <a:t>9+7=16</a:t>
            </a:r>
            <a:r>
              <a:rPr lang="zh-CN" altLang="en-US" sz="2400" dirty="0">
                <a:latin typeface="Arial" panose="020B0604020202020204" pitchFamily="34" charset="0"/>
              </a:rPr>
              <a:t>至尺寸精度要高，           至尺寸；</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13</a:t>
            </a:r>
            <a:r>
              <a:rPr lang="zh-CN" altLang="en-US" sz="2400" dirty="0">
                <a:latin typeface="Arial" panose="020B0604020202020204" pitchFamily="34" charset="0"/>
              </a:rPr>
              <a:t>）精车两槽底            至尺寸             至尺寸；</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14</a:t>
            </a:r>
            <a:r>
              <a:rPr lang="zh-CN" altLang="en-US" sz="2400" dirty="0">
                <a:latin typeface="Arial" panose="020B0604020202020204" pitchFamily="34" charset="0"/>
              </a:rPr>
              <a:t>）留基准工件总长至</a:t>
            </a:r>
            <a:r>
              <a:rPr lang="en-US" altLang="zh-CN" sz="2400" dirty="0">
                <a:latin typeface="Arial" panose="020B0604020202020204" pitchFamily="34" charset="0"/>
              </a:rPr>
              <a:t>65.2</a:t>
            </a:r>
            <a:r>
              <a:rPr lang="zh-CN" altLang="en-US" sz="2400" dirty="0">
                <a:latin typeface="Arial" panose="020B0604020202020204" pitchFamily="34" charset="0"/>
              </a:rPr>
              <a:t>，倒角；</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15</a:t>
            </a:r>
            <a:r>
              <a:rPr lang="zh-CN" altLang="en-US" sz="2400" dirty="0">
                <a:latin typeface="Arial" panose="020B0604020202020204" pitchFamily="34" charset="0"/>
              </a:rPr>
              <a:t>）找正偏心距                     ；</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16</a:t>
            </a:r>
            <a:r>
              <a:rPr lang="zh-CN" altLang="en-US" sz="2400" dirty="0">
                <a:latin typeface="Arial" panose="020B0604020202020204" pitchFamily="34" charset="0"/>
              </a:rPr>
              <a:t>）精车              至尺寸，倒角；</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17</a:t>
            </a:r>
            <a:r>
              <a:rPr lang="zh-CN" altLang="en-US" sz="2400" dirty="0">
                <a:latin typeface="Arial" panose="020B0604020202020204" pitchFamily="34" charset="0"/>
              </a:rPr>
              <a:t>）切断；</a:t>
            </a:r>
            <a:endParaRPr lang="zh-CN" altLang="en-US" sz="2400" dirty="0">
              <a:latin typeface="Arial" panose="020B0604020202020204" pitchFamily="34" charset="0"/>
            </a:endParaRPr>
          </a:p>
          <a:p>
            <a:r>
              <a:rPr lang="zh-CN" altLang="en-US" sz="2400" dirty="0">
                <a:latin typeface="Arial" panose="020B0604020202020204" pitchFamily="34" charset="0"/>
              </a:rPr>
              <a:t>（</a:t>
            </a:r>
            <a:r>
              <a:rPr lang="en-US" altLang="zh-CN" sz="2400" dirty="0">
                <a:latin typeface="Arial" panose="020B0604020202020204" pitchFamily="34" charset="0"/>
              </a:rPr>
              <a:t>18</a:t>
            </a:r>
            <a:r>
              <a:rPr lang="zh-CN" altLang="en-US" sz="2400" dirty="0">
                <a:latin typeface="Arial" panose="020B0604020202020204" pitchFamily="34" charset="0"/>
              </a:rPr>
              <a:t>）调头夹               外圆保工件总长                ；</a:t>
            </a:r>
            <a:endParaRPr lang="zh-CN" altLang="en-US" sz="2400" dirty="0">
              <a:latin typeface="Arial" panose="020B0604020202020204" pitchFamily="34" charset="0"/>
            </a:endParaRPr>
          </a:p>
        </p:txBody>
      </p:sp>
      <p:sp>
        <p:nvSpPr>
          <p:cNvPr id="51222"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2" name="Object 13"/>
          <p:cNvGraphicFramePr/>
          <p:nvPr/>
        </p:nvGraphicFramePr>
        <p:xfrm>
          <a:off x="1928813" y="1219200"/>
          <a:ext cx="1019175" cy="452438"/>
        </p:xfrm>
        <a:graphic>
          <a:graphicData uri="http://schemas.openxmlformats.org/presentationml/2006/ole">
            <mc:AlternateContent xmlns:mc="http://schemas.openxmlformats.org/markup-compatibility/2006">
              <mc:Choice xmlns:v="urn:schemas-microsoft-com:vml" Requires="v">
                <p:oleObj spid="_x0000_s3271" name="" r:id="rId10" imgW="533400" imgH="241300" progId="Equation.3">
                  <p:embed/>
                </p:oleObj>
              </mc:Choice>
              <mc:Fallback>
                <p:oleObj name="" r:id="rId10" imgW="533400" imgH="241300" progId="Equation.3">
                  <p:embed/>
                  <p:pic>
                    <p:nvPicPr>
                      <p:cNvPr id="0" name="图片 3270"/>
                      <p:cNvPicPr/>
                      <p:nvPr/>
                    </p:nvPicPr>
                    <p:blipFill>
                      <a:blip r:embed="rId11"/>
                      <a:stretch>
                        <a:fillRect/>
                      </a:stretch>
                    </p:blipFill>
                    <p:spPr>
                      <a:xfrm>
                        <a:off x="1928813" y="1219200"/>
                        <a:ext cx="1019175" cy="452438"/>
                      </a:xfrm>
                      <a:prstGeom prst="rect">
                        <a:avLst/>
                      </a:prstGeom>
                      <a:noFill/>
                      <a:ln w="38100">
                        <a:noFill/>
                        <a:miter/>
                      </a:ln>
                    </p:spPr>
                  </p:pic>
                </p:oleObj>
              </mc:Fallback>
            </mc:AlternateContent>
          </a:graphicData>
        </a:graphic>
      </p:graphicFrame>
      <p:sp>
        <p:nvSpPr>
          <p:cNvPr id="51223" name="Rectangle 14"/>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3" name="Object 15"/>
          <p:cNvGraphicFramePr/>
          <p:nvPr/>
        </p:nvGraphicFramePr>
        <p:xfrm>
          <a:off x="1928813" y="1600200"/>
          <a:ext cx="1019175" cy="452438"/>
        </p:xfrm>
        <a:graphic>
          <a:graphicData uri="http://schemas.openxmlformats.org/presentationml/2006/ole">
            <mc:AlternateContent xmlns:mc="http://schemas.openxmlformats.org/markup-compatibility/2006">
              <mc:Choice xmlns:v="urn:schemas-microsoft-com:vml" Requires="v">
                <p:oleObj spid="_x0000_s3272" name="" r:id="rId12" imgW="533400" imgH="241300" progId="Equation.3">
                  <p:embed/>
                </p:oleObj>
              </mc:Choice>
              <mc:Fallback>
                <p:oleObj name="" r:id="rId12" imgW="533400" imgH="241300" progId="Equation.3">
                  <p:embed/>
                  <p:pic>
                    <p:nvPicPr>
                      <p:cNvPr id="0" name="图片 3271"/>
                      <p:cNvPicPr/>
                      <p:nvPr/>
                    </p:nvPicPr>
                    <p:blipFill>
                      <a:blip r:embed="rId13"/>
                      <a:stretch>
                        <a:fillRect/>
                      </a:stretch>
                    </p:blipFill>
                    <p:spPr>
                      <a:xfrm>
                        <a:off x="1928813" y="1600200"/>
                        <a:ext cx="1019175" cy="452438"/>
                      </a:xfrm>
                      <a:prstGeom prst="rect">
                        <a:avLst/>
                      </a:prstGeom>
                      <a:noFill/>
                      <a:ln w="38100">
                        <a:noFill/>
                        <a:miter/>
                      </a:ln>
                    </p:spPr>
                  </p:pic>
                </p:oleObj>
              </mc:Fallback>
            </mc:AlternateContent>
          </a:graphicData>
        </a:graphic>
      </p:graphicFrame>
      <p:sp>
        <p:nvSpPr>
          <p:cNvPr id="51224"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4" name="Object 17"/>
          <p:cNvGraphicFramePr/>
          <p:nvPr/>
        </p:nvGraphicFramePr>
        <p:xfrm>
          <a:off x="2590800" y="1981200"/>
          <a:ext cx="1143000" cy="395288"/>
        </p:xfrm>
        <a:graphic>
          <a:graphicData uri="http://schemas.openxmlformats.org/presentationml/2006/ole">
            <mc:AlternateContent xmlns:mc="http://schemas.openxmlformats.org/markup-compatibility/2006">
              <mc:Choice xmlns:v="urn:schemas-microsoft-com:vml" Requires="v">
                <p:oleObj spid="_x0000_s3273" name="" r:id="rId14" imgW="520065" imgH="177800" progId="Equation.3">
                  <p:embed/>
                </p:oleObj>
              </mc:Choice>
              <mc:Fallback>
                <p:oleObj name="" r:id="rId14" imgW="520065" imgH="177800" progId="Equation.3">
                  <p:embed/>
                  <p:pic>
                    <p:nvPicPr>
                      <p:cNvPr id="0" name="图片 3272"/>
                      <p:cNvPicPr/>
                      <p:nvPr/>
                    </p:nvPicPr>
                    <p:blipFill>
                      <a:blip r:embed="rId15"/>
                      <a:stretch>
                        <a:fillRect/>
                      </a:stretch>
                    </p:blipFill>
                    <p:spPr>
                      <a:xfrm>
                        <a:off x="2590800" y="1981200"/>
                        <a:ext cx="1143000" cy="395288"/>
                      </a:xfrm>
                      <a:prstGeom prst="rect">
                        <a:avLst/>
                      </a:prstGeom>
                      <a:noFill/>
                      <a:ln w="38100">
                        <a:noFill/>
                        <a:miter/>
                      </a:ln>
                    </p:spPr>
                  </p:pic>
                </p:oleObj>
              </mc:Fallback>
            </mc:AlternateContent>
          </a:graphicData>
        </a:graphic>
      </p:graphicFrame>
      <p:sp>
        <p:nvSpPr>
          <p:cNvPr id="51225" name="Rectangle 18"/>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1226" name="Rectangle 19"/>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5" name="Object 20"/>
          <p:cNvGraphicFramePr/>
          <p:nvPr/>
        </p:nvGraphicFramePr>
        <p:xfrm>
          <a:off x="1752600" y="2362200"/>
          <a:ext cx="1066800" cy="368300"/>
        </p:xfrm>
        <a:graphic>
          <a:graphicData uri="http://schemas.openxmlformats.org/presentationml/2006/ole">
            <mc:AlternateContent xmlns:mc="http://schemas.openxmlformats.org/markup-compatibility/2006">
              <mc:Choice xmlns:v="urn:schemas-microsoft-com:vml" Requires="v">
                <p:oleObj spid="_x0000_s3274" name="" r:id="rId16" imgW="520065" imgH="177800" progId="Equation.3">
                  <p:embed/>
                </p:oleObj>
              </mc:Choice>
              <mc:Fallback>
                <p:oleObj name="" r:id="rId16" imgW="520065" imgH="177800" progId="Equation.3">
                  <p:embed/>
                  <p:pic>
                    <p:nvPicPr>
                      <p:cNvPr id="0" name="图片 3273"/>
                      <p:cNvPicPr/>
                      <p:nvPr/>
                    </p:nvPicPr>
                    <p:blipFill>
                      <a:blip r:embed="rId17"/>
                      <a:stretch>
                        <a:fillRect/>
                      </a:stretch>
                    </p:blipFill>
                    <p:spPr>
                      <a:xfrm>
                        <a:off x="1752600" y="2362200"/>
                        <a:ext cx="1066800" cy="368300"/>
                      </a:xfrm>
                      <a:prstGeom prst="rect">
                        <a:avLst/>
                      </a:prstGeom>
                      <a:noFill/>
                      <a:ln w="38100">
                        <a:noFill/>
                        <a:miter/>
                      </a:ln>
                    </p:spPr>
                  </p:pic>
                </p:oleObj>
              </mc:Fallback>
            </mc:AlternateContent>
          </a:graphicData>
        </a:graphic>
      </p:graphicFrame>
      <p:sp>
        <p:nvSpPr>
          <p:cNvPr id="51227" name="Rectangle 21"/>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6" name="Object 22"/>
          <p:cNvGraphicFramePr/>
          <p:nvPr/>
        </p:nvGraphicFramePr>
        <p:xfrm>
          <a:off x="2921000" y="2667000"/>
          <a:ext cx="1014413" cy="484188"/>
        </p:xfrm>
        <a:graphic>
          <a:graphicData uri="http://schemas.openxmlformats.org/presentationml/2006/ole">
            <mc:AlternateContent xmlns:mc="http://schemas.openxmlformats.org/markup-compatibility/2006">
              <mc:Choice xmlns:v="urn:schemas-microsoft-com:vml" Requires="v">
                <p:oleObj spid="_x0000_s3275" name="" r:id="rId18" imgW="495300" imgH="241300" progId="Equation.3">
                  <p:embed/>
                </p:oleObj>
              </mc:Choice>
              <mc:Fallback>
                <p:oleObj name="" r:id="rId18" imgW="495300" imgH="241300" progId="Equation.3">
                  <p:embed/>
                  <p:pic>
                    <p:nvPicPr>
                      <p:cNvPr id="0" name="图片 3274"/>
                      <p:cNvPicPr/>
                      <p:nvPr/>
                    </p:nvPicPr>
                    <p:blipFill>
                      <a:blip r:embed="rId19"/>
                      <a:stretch>
                        <a:fillRect/>
                      </a:stretch>
                    </p:blipFill>
                    <p:spPr>
                      <a:xfrm>
                        <a:off x="2921000" y="2667000"/>
                        <a:ext cx="1014413" cy="484188"/>
                      </a:xfrm>
                      <a:prstGeom prst="rect">
                        <a:avLst/>
                      </a:prstGeom>
                      <a:noFill/>
                      <a:ln w="38100">
                        <a:noFill/>
                        <a:miter/>
                      </a:ln>
                    </p:spPr>
                  </p:pic>
                </p:oleObj>
              </mc:Fallback>
            </mc:AlternateContent>
          </a:graphicData>
        </a:graphic>
      </p:graphicFrame>
      <p:sp>
        <p:nvSpPr>
          <p:cNvPr id="51228" name="Rectangle 23"/>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7" name="Object 24"/>
          <p:cNvGraphicFramePr/>
          <p:nvPr/>
        </p:nvGraphicFramePr>
        <p:xfrm>
          <a:off x="4830763" y="2590800"/>
          <a:ext cx="1082675" cy="560388"/>
        </p:xfrm>
        <a:graphic>
          <a:graphicData uri="http://schemas.openxmlformats.org/presentationml/2006/ole">
            <mc:AlternateContent xmlns:mc="http://schemas.openxmlformats.org/markup-compatibility/2006">
              <mc:Choice xmlns:v="urn:schemas-microsoft-com:vml" Requires="v">
                <p:oleObj spid="_x0000_s3276" name="" r:id="rId20" imgW="457200" imgH="241300" progId="Equation.3">
                  <p:embed/>
                </p:oleObj>
              </mc:Choice>
              <mc:Fallback>
                <p:oleObj name="" r:id="rId20" imgW="457200" imgH="241300" progId="Equation.3">
                  <p:embed/>
                  <p:pic>
                    <p:nvPicPr>
                      <p:cNvPr id="0" name="图片 3275"/>
                      <p:cNvPicPr/>
                      <p:nvPr/>
                    </p:nvPicPr>
                    <p:blipFill>
                      <a:blip r:embed="rId21"/>
                      <a:stretch>
                        <a:fillRect/>
                      </a:stretch>
                    </p:blipFill>
                    <p:spPr>
                      <a:xfrm>
                        <a:off x="4830763" y="2590800"/>
                        <a:ext cx="1082675" cy="560388"/>
                      </a:xfrm>
                      <a:prstGeom prst="rect">
                        <a:avLst/>
                      </a:prstGeom>
                      <a:noFill/>
                      <a:ln w="38100">
                        <a:noFill/>
                        <a:miter/>
                      </a:ln>
                    </p:spPr>
                  </p:pic>
                </p:oleObj>
              </mc:Fallback>
            </mc:AlternateContent>
          </a:graphicData>
        </a:graphic>
      </p:graphicFrame>
      <p:sp>
        <p:nvSpPr>
          <p:cNvPr id="51229" name="Rectangle 25"/>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8" name="Object 26"/>
          <p:cNvGraphicFramePr/>
          <p:nvPr/>
        </p:nvGraphicFramePr>
        <p:xfrm>
          <a:off x="2908300" y="3429000"/>
          <a:ext cx="1725613" cy="396875"/>
        </p:xfrm>
        <a:graphic>
          <a:graphicData uri="http://schemas.openxmlformats.org/presentationml/2006/ole">
            <mc:AlternateContent xmlns:mc="http://schemas.openxmlformats.org/markup-compatibility/2006">
              <mc:Choice xmlns:v="urn:schemas-microsoft-com:vml" Requires="v">
                <p:oleObj spid="_x0000_s3277" name="" r:id="rId22" imgW="786130" imgH="177800" progId="Equation.3">
                  <p:embed/>
                </p:oleObj>
              </mc:Choice>
              <mc:Fallback>
                <p:oleObj name="" r:id="rId22" imgW="786130" imgH="177800" progId="Equation.3">
                  <p:embed/>
                  <p:pic>
                    <p:nvPicPr>
                      <p:cNvPr id="0" name="图片 3276"/>
                      <p:cNvPicPr/>
                      <p:nvPr/>
                    </p:nvPicPr>
                    <p:blipFill>
                      <a:blip r:embed="rId23"/>
                      <a:stretch>
                        <a:fillRect/>
                      </a:stretch>
                    </p:blipFill>
                    <p:spPr>
                      <a:xfrm>
                        <a:off x="2908300" y="3429000"/>
                        <a:ext cx="1725613" cy="396875"/>
                      </a:xfrm>
                      <a:prstGeom prst="rect">
                        <a:avLst/>
                      </a:prstGeom>
                      <a:noFill/>
                      <a:ln w="38100">
                        <a:noFill/>
                        <a:miter/>
                      </a:ln>
                    </p:spPr>
                  </p:pic>
                </p:oleObj>
              </mc:Fallback>
            </mc:AlternateContent>
          </a:graphicData>
        </a:graphic>
      </p:graphicFrame>
      <p:sp>
        <p:nvSpPr>
          <p:cNvPr id="51230" name="Rectangle 27"/>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09" name="Object 28"/>
          <p:cNvGraphicFramePr/>
          <p:nvPr/>
        </p:nvGraphicFramePr>
        <p:xfrm>
          <a:off x="2006600" y="3733800"/>
          <a:ext cx="1092200" cy="484188"/>
        </p:xfrm>
        <a:graphic>
          <a:graphicData uri="http://schemas.openxmlformats.org/presentationml/2006/ole">
            <mc:AlternateContent xmlns:mc="http://schemas.openxmlformats.org/markup-compatibility/2006">
              <mc:Choice xmlns:v="urn:schemas-microsoft-com:vml" Requires="v">
                <p:oleObj spid="_x0000_s3278" name="" r:id="rId24" imgW="533400" imgH="241300" progId="Equation.3">
                  <p:embed/>
                </p:oleObj>
              </mc:Choice>
              <mc:Fallback>
                <p:oleObj name="" r:id="rId24" imgW="533400" imgH="241300" progId="Equation.3">
                  <p:embed/>
                  <p:pic>
                    <p:nvPicPr>
                      <p:cNvPr id="0" name="图片 3277"/>
                      <p:cNvPicPr/>
                      <p:nvPr/>
                    </p:nvPicPr>
                    <p:blipFill>
                      <a:blip r:embed="rId25"/>
                      <a:stretch>
                        <a:fillRect/>
                      </a:stretch>
                    </p:blipFill>
                    <p:spPr>
                      <a:xfrm>
                        <a:off x="2006600" y="3733800"/>
                        <a:ext cx="1092200" cy="484188"/>
                      </a:xfrm>
                      <a:prstGeom prst="rect">
                        <a:avLst/>
                      </a:prstGeom>
                      <a:noFill/>
                      <a:ln w="38100">
                        <a:noFill/>
                        <a:miter/>
                      </a:ln>
                    </p:spPr>
                  </p:pic>
                </p:oleObj>
              </mc:Fallback>
            </mc:AlternateContent>
          </a:graphicData>
        </a:graphic>
      </p:graphicFrame>
      <p:sp>
        <p:nvSpPr>
          <p:cNvPr id="51231" name="Rectangle 29"/>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10" name="Object 30"/>
          <p:cNvGraphicFramePr/>
          <p:nvPr/>
        </p:nvGraphicFramePr>
        <p:xfrm>
          <a:off x="2312988" y="4495800"/>
          <a:ext cx="1163637" cy="515938"/>
        </p:xfrm>
        <a:graphic>
          <a:graphicData uri="http://schemas.openxmlformats.org/presentationml/2006/ole">
            <mc:AlternateContent xmlns:mc="http://schemas.openxmlformats.org/markup-compatibility/2006">
              <mc:Choice xmlns:v="urn:schemas-microsoft-com:vml" Requires="v">
                <p:oleObj spid="_x0000_s3279" name="" r:id="rId26" imgW="533400" imgH="241300" progId="Equation.3">
                  <p:embed/>
                </p:oleObj>
              </mc:Choice>
              <mc:Fallback>
                <p:oleObj name="" r:id="rId26" imgW="533400" imgH="241300" progId="Equation.3">
                  <p:embed/>
                  <p:pic>
                    <p:nvPicPr>
                      <p:cNvPr id="0" name="图片 3278"/>
                      <p:cNvPicPr/>
                      <p:nvPr/>
                    </p:nvPicPr>
                    <p:blipFill>
                      <a:blip r:embed="rId27"/>
                      <a:stretch>
                        <a:fillRect/>
                      </a:stretch>
                    </p:blipFill>
                    <p:spPr>
                      <a:xfrm>
                        <a:off x="2312988" y="4495800"/>
                        <a:ext cx="1163637" cy="515938"/>
                      </a:xfrm>
                      <a:prstGeom prst="rect">
                        <a:avLst/>
                      </a:prstGeom>
                      <a:noFill/>
                      <a:ln w="38100">
                        <a:noFill/>
                        <a:miter/>
                      </a:ln>
                    </p:spPr>
                  </p:pic>
                </p:oleObj>
              </mc:Fallback>
            </mc:AlternateContent>
          </a:graphicData>
        </a:graphic>
      </p:graphicFrame>
      <p:sp>
        <p:nvSpPr>
          <p:cNvPr id="51232" name="Rectangle 31"/>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1211" name="Object 32"/>
          <p:cNvGraphicFramePr/>
          <p:nvPr/>
        </p:nvGraphicFramePr>
        <p:xfrm>
          <a:off x="5700713" y="4572000"/>
          <a:ext cx="1173162" cy="417513"/>
        </p:xfrm>
        <a:graphic>
          <a:graphicData uri="http://schemas.openxmlformats.org/presentationml/2006/ole">
            <mc:AlternateContent xmlns:mc="http://schemas.openxmlformats.org/markup-compatibility/2006">
              <mc:Choice xmlns:v="urn:schemas-microsoft-com:vml" Requires="v">
                <p:oleObj spid="_x0000_s3280" name="" r:id="rId28" imgW="507365" imgH="177800" progId="Equation.3">
                  <p:embed/>
                </p:oleObj>
              </mc:Choice>
              <mc:Fallback>
                <p:oleObj name="" r:id="rId28" imgW="507365" imgH="177800" progId="Equation.3">
                  <p:embed/>
                  <p:pic>
                    <p:nvPicPr>
                      <p:cNvPr id="0" name="图片 3279"/>
                      <p:cNvPicPr/>
                      <p:nvPr/>
                    </p:nvPicPr>
                    <p:blipFill>
                      <a:blip r:embed="rId29"/>
                      <a:stretch>
                        <a:fillRect/>
                      </a:stretch>
                    </p:blipFill>
                    <p:spPr>
                      <a:xfrm>
                        <a:off x="5700713" y="4572000"/>
                        <a:ext cx="1173162" cy="417513"/>
                      </a:xfrm>
                      <a:prstGeom prst="rect">
                        <a:avLst/>
                      </a:prstGeom>
                      <a:noFill/>
                      <a:ln w="38100">
                        <a:noFill/>
                        <a:miter/>
                      </a:ln>
                    </p:spPr>
                  </p:pic>
                </p:oleObj>
              </mc:Fallback>
            </mc:AlternateContent>
          </a:graphicData>
        </a:graphic>
      </p:graphicFrame>
      <p:pic>
        <p:nvPicPr>
          <p:cNvPr id="4" name="内容占位符 3" descr="图片1"/>
          <p:cNvPicPr>
            <a:picLocks noChangeAspect="1"/>
          </p:cNvPicPr>
          <p:nvPr/>
        </p:nvPicPr>
        <p:blipFill>
          <a:blip r:embed="rId30"/>
          <a:stretch>
            <a:fillRect/>
          </a:stretch>
        </p:blipFill>
        <p:spPr>
          <a:xfrm>
            <a:off x="8229600" y="-22225"/>
            <a:ext cx="914400" cy="754380"/>
          </a:xfrm>
          <a:prstGeom prst="rect">
            <a:avLst/>
          </a:prstGeom>
          <a:noFill/>
          <a:ln w="9525">
            <a:noFill/>
            <a:miter lim="800000"/>
            <a:headEnd/>
            <a:tailEnd/>
          </a:ln>
          <a:effectLst/>
        </p:spPr>
      </p:pic>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2240"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52241"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52242"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52243" name="Picture 5" descr="目录">
            <a:hlinkClick r:id="" action="ppaction://noaction"/>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52244" name="Picture 6"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52245" name="Picture 7"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52246" name="Picture 8"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52247" name="Picture 9"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52248" name="Text Box 10"/>
          <p:cNvSpPr txBox="1"/>
          <p:nvPr/>
        </p:nvSpPr>
        <p:spPr>
          <a:xfrm>
            <a:off x="0" y="152400"/>
            <a:ext cx="5562600" cy="519113"/>
          </a:xfrm>
          <a:prstGeom prst="rect">
            <a:avLst/>
          </a:prstGeom>
          <a:noFill/>
          <a:ln w="9525">
            <a:noFill/>
          </a:ln>
        </p:spPr>
        <p:txBody>
          <a:bodyPr>
            <a:spAutoFit/>
          </a:bodyPr>
          <a:p>
            <a:pPr eaLnBrk="1" hangingPunct="1"/>
            <a:r>
              <a:rPr lang="zh-CN" altLang="en-US" sz="2800" b="1" dirty="0">
                <a:latin typeface="Arial" panose="020B0604020202020204" pitchFamily="34" charset="0"/>
                <a:ea typeface="楷体_GB2312" pitchFamily="49" charset="-122"/>
              </a:rPr>
              <a:t>偏心、锥配组合套件加工工艺安排</a:t>
            </a:r>
            <a:endParaRPr lang="zh-CN" altLang="en-US" sz="2800" b="1" dirty="0">
              <a:latin typeface="Arial" panose="020B0604020202020204" pitchFamily="34" charset="0"/>
              <a:ea typeface="楷体_GB2312" pitchFamily="49" charset="-122"/>
            </a:endParaRPr>
          </a:p>
        </p:txBody>
      </p:sp>
      <p:sp>
        <p:nvSpPr>
          <p:cNvPr id="52249" name="Text Box 11"/>
          <p:cNvSpPr txBox="1"/>
          <p:nvPr/>
        </p:nvSpPr>
        <p:spPr>
          <a:xfrm>
            <a:off x="381000" y="990600"/>
            <a:ext cx="8534400" cy="5151438"/>
          </a:xfrm>
          <a:prstGeom prst="rect">
            <a:avLst/>
          </a:prstGeom>
          <a:noFill/>
          <a:ln w="9525">
            <a:noFill/>
          </a:ln>
        </p:spPr>
        <p:txBody>
          <a:bodyPr>
            <a:spAutoFit/>
          </a:bodyPr>
          <a:p>
            <a:r>
              <a:rPr lang="en-US" altLang="zh-CN" sz="3200" b="1" dirty="0">
                <a:latin typeface="Arial" panose="020B0604020202020204" pitchFamily="34" charset="0"/>
              </a:rPr>
              <a:t>2</a:t>
            </a:r>
            <a:r>
              <a:rPr lang="zh-CN" altLang="en-US" sz="3200" b="1" dirty="0">
                <a:latin typeface="Arial" panose="020B0604020202020204" pitchFamily="34" charset="0"/>
              </a:rPr>
              <a:t>、加工件</a:t>
            </a:r>
            <a:r>
              <a:rPr lang="en-US" altLang="zh-CN" sz="3200" b="1" dirty="0">
                <a:latin typeface="Arial" panose="020B0604020202020204" pitchFamily="34" charset="0"/>
              </a:rPr>
              <a:t>3</a:t>
            </a:r>
            <a:endParaRPr lang="zh-CN" altLang="en-US" sz="3200" b="1"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a:t>
            </a:r>
            <a:r>
              <a:rPr lang="zh-CN" altLang="en-US" sz="2000" dirty="0">
                <a:latin typeface="Arial" panose="020B0604020202020204" pitchFamily="34" charset="0"/>
              </a:rPr>
              <a:t>）工件伸出</a:t>
            </a:r>
            <a:r>
              <a:rPr lang="en-US" altLang="zh-CN" sz="2000" dirty="0">
                <a:latin typeface="Arial" panose="020B0604020202020204" pitchFamily="34" charset="0"/>
              </a:rPr>
              <a:t>110</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2</a:t>
            </a:r>
            <a:r>
              <a:rPr lang="zh-CN" altLang="en-US" sz="2000" dirty="0">
                <a:latin typeface="Arial" panose="020B0604020202020204" pitchFamily="34" charset="0"/>
              </a:rPr>
              <a:t>）粗车              至             ，长</a:t>
            </a:r>
            <a:r>
              <a:rPr lang="en-US" altLang="zh-CN" sz="2000" dirty="0">
                <a:latin typeface="Arial" panose="020B0604020202020204" pitchFamily="34" charset="0"/>
              </a:rPr>
              <a:t>110</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3</a:t>
            </a:r>
            <a:r>
              <a:rPr lang="zh-CN" altLang="en-US" sz="2000" dirty="0">
                <a:latin typeface="Arial" panose="020B0604020202020204" pitchFamily="34" charset="0"/>
              </a:rPr>
              <a:t>）粗车        外圆至          ，长</a:t>
            </a:r>
            <a:r>
              <a:rPr lang="en-US" altLang="zh-CN" sz="2000" dirty="0">
                <a:latin typeface="Arial" panose="020B0604020202020204" pitchFamily="34" charset="0"/>
              </a:rPr>
              <a:t>34.8</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4</a:t>
            </a:r>
            <a:r>
              <a:rPr lang="zh-CN" altLang="en-US" sz="2000" dirty="0">
                <a:latin typeface="Arial" panose="020B0604020202020204" pitchFamily="34" charset="0"/>
              </a:rPr>
              <a:t>）粗车              至             ，长</a:t>
            </a:r>
            <a:r>
              <a:rPr lang="en-US" altLang="zh-CN" sz="2000" dirty="0">
                <a:latin typeface="Arial" panose="020B0604020202020204" pitchFamily="34" charset="0"/>
              </a:rPr>
              <a:t>4.8</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5</a:t>
            </a:r>
            <a:r>
              <a:rPr lang="zh-CN" altLang="en-US" sz="2000" dirty="0">
                <a:latin typeface="Arial" panose="020B0604020202020204" pitchFamily="34" charset="0"/>
              </a:rPr>
              <a:t>）切槽         至尺寸，</a:t>
            </a:r>
            <a:r>
              <a:rPr lang="en-US" altLang="zh-CN" sz="2000" dirty="0">
                <a:latin typeface="Arial" panose="020B0604020202020204" pitchFamily="34" charset="0"/>
              </a:rPr>
              <a:t>5</a:t>
            </a:r>
            <a:r>
              <a:rPr lang="zh-CN" altLang="en-US" sz="2000" dirty="0">
                <a:latin typeface="Arial" panose="020B0604020202020204" pitchFamily="34" charset="0"/>
              </a:rPr>
              <a:t>尺寸切至</a:t>
            </a:r>
            <a:r>
              <a:rPr lang="en-US" altLang="zh-CN" sz="2000" dirty="0">
                <a:latin typeface="Arial" panose="020B0604020202020204" pitchFamily="34" charset="0"/>
              </a:rPr>
              <a:t>5.4</a:t>
            </a:r>
            <a:r>
              <a:rPr lang="zh-CN" altLang="en-US" sz="2000" dirty="0">
                <a:latin typeface="Arial" panose="020B0604020202020204" pitchFamily="34" charset="0"/>
              </a:rPr>
              <a:t>，槽宽至</a:t>
            </a:r>
            <a:r>
              <a:rPr lang="en-US" altLang="zh-CN" sz="2000" dirty="0">
                <a:latin typeface="Arial" panose="020B0604020202020204" pitchFamily="34" charset="0"/>
              </a:rPr>
              <a:t>11.8</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6</a:t>
            </a:r>
            <a:r>
              <a:rPr lang="zh-CN" altLang="en-US" sz="2000" dirty="0">
                <a:latin typeface="Arial" panose="020B0604020202020204" pitchFamily="34" charset="0"/>
              </a:rPr>
              <a:t>）切退刀槽         宽</a:t>
            </a:r>
            <a:r>
              <a:rPr lang="en-US" altLang="zh-CN" sz="2000" dirty="0">
                <a:latin typeface="Arial" panose="020B0604020202020204" pitchFamily="34" charset="0"/>
              </a:rPr>
              <a:t>15</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7</a:t>
            </a:r>
            <a:r>
              <a:rPr lang="zh-CN" altLang="en-US" sz="2000" dirty="0">
                <a:latin typeface="Arial" panose="020B0604020202020204" pitchFamily="34" charset="0"/>
              </a:rPr>
              <a:t>）粗精车螺纹外圆、倒角            两处。；</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8</a:t>
            </a:r>
            <a:r>
              <a:rPr lang="zh-CN" altLang="en-US" sz="2000" dirty="0">
                <a:latin typeface="Arial" panose="020B0604020202020204" pitchFamily="34" charset="0"/>
              </a:rPr>
              <a:t>）粗、精车螺纹至合格；</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9</a:t>
            </a:r>
            <a:r>
              <a:rPr lang="zh-CN" altLang="en-US" sz="2000" dirty="0">
                <a:latin typeface="Arial" panose="020B0604020202020204" pitchFamily="34" charset="0"/>
              </a:rPr>
              <a:t>）精车                 至尺寸；</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10</a:t>
            </a:r>
            <a:r>
              <a:rPr lang="zh-CN" altLang="en-US" sz="2000" dirty="0">
                <a:latin typeface="Arial" panose="020B0604020202020204" pitchFamily="34" charset="0"/>
              </a:rPr>
              <a:t>）精车              ，精车              至尺寸；</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11</a:t>
            </a:r>
            <a:r>
              <a:rPr lang="zh-CN" altLang="en-US" sz="2000" dirty="0">
                <a:latin typeface="Arial" panose="020B0604020202020204" pitchFamily="34" charset="0"/>
              </a:rPr>
              <a:t>）精车长               ，          至尺寸；</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12</a:t>
            </a:r>
            <a:r>
              <a:rPr lang="zh-CN" altLang="en-US" sz="2000" dirty="0">
                <a:latin typeface="Arial" panose="020B0604020202020204" pitchFamily="34" charset="0"/>
              </a:rPr>
              <a:t>）</a:t>
            </a:r>
            <a:r>
              <a:rPr lang="en-US" altLang="zh-CN" sz="2000" dirty="0">
                <a:latin typeface="Arial" panose="020B0604020202020204" pitchFamily="34" charset="0"/>
              </a:rPr>
              <a:t>5</a:t>
            </a:r>
            <a:r>
              <a:rPr lang="zh-CN" altLang="en-US" sz="2000" dirty="0">
                <a:latin typeface="Arial" panose="020B0604020202020204" pitchFamily="34" charset="0"/>
              </a:rPr>
              <a:t>尺寸做基准并合格；</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13</a:t>
            </a:r>
            <a:r>
              <a:rPr lang="zh-CN" altLang="en-US" sz="2000" dirty="0">
                <a:latin typeface="Arial" panose="020B0604020202020204" pitchFamily="34" charset="0"/>
              </a:rPr>
              <a:t>）粗精车锥合格；</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14</a:t>
            </a:r>
            <a:r>
              <a:rPr lang="zh-CN" altLang="en-US" sz="2000" dirty="0">
                <a:latin typeface="Arial" panose="020B0604020202020204" pitchFamily="34" charset="0"/>
              </a:rPr>
              <a:t>）倒角；</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15</a:t>
            </a:r>
            <a:r>
              <a:rPr lang="zh-CN" altLang="en-US" sz="2000" dirty="0">
                <a:latin typeface="Arial" panose="020B0604020202020204" pitchFamily="34" charset="0"/>
              </a:rPr>
              <a:t>）切断；</a:t>
            </a:r>
            <a:endParaRPr lang="zh-CN" altLang="en-US" sz="2000" dirty="0">
              <a:latin typeface="Arial" panose="020B0604020202020204" pitchFamily="34" charset="0"/>
            </a:endParaRPr>
          </a:p>
        </p:txBody>
      </p:sp>
      <p:sp>
        <p:nvSpPr>
          <p:cNvPr id="52250" name="Rectangle 12"/>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26" name="Object 13"/>
          <p:cNvGraphicFramePr/>
          <p:nvPr/>
        </p:nvGraphicFramePr>
        <p:xfrm>
          <a:off x="2001838" y="1752600"/>
          <a:ext cx="873125" cy="387350"/>
        </p:xfrm>
        <a:graphic>
          <a:graphicData uri="http://schemas.openxmlformats.org/presentationml/2006/ole">
            <mc:AlternateContent xmlns:mc="http://schemas.openxmlformats.org/markup-compatibility/2006">
              <mc:Choice xmlns:v="urn:schemas-microsoft-com:vml" Requires="v">
                <p:oleObj spid="_x0000_s3281" name="" r:id="rId9" imgW="533400" imgH="241300" progId="Equation.3">
                  <p:embed/>
                </p:oleObj>
              </mc:Choice>
              <mc:Fallback>
                <p:oleObj name="" r:id="rId9" imgW="533400" imgH="241300" progId="Equation.3">
                  <p:embed/>
                  <p:pic>
                    <p:nvPicPr>
                      <p:cNvPr id="0" name="图片 3280"/>
                      <p:cNvPicPr/>
                      <p:nvPr/>
                    </p:nvPicPr>
                    <p:blipFill>
                      <a:blip r:embed="rId10"/>
                      <a:stretch>
                        <a:fillRect/>
                      </a:stretch>
                    </p:blipFill>
                    <p:spPr>
                      <a:xfrm>
                        <a:off x="2001838" y="1752600"/>
                        <a:ext cx="873125" cy="387350"/>
                      </a:xfrm>
                      <a:prstGeom prst="rect">
                        <a:avLst/>
                      </a:prstGeom>
                      <a:noFill/>
                      <a:ln w="38100">
                        <a:noFill/>
                        <a:miter/>
                      </a:ln>
                    </p:spPr>
                  </p:pic>
                </p:oleObj>
              </mc:Fallback>
            </mc:AlternateContent>
          </a:graphicData>
        </a:graphic>
      </p:graphicFrame>
      <p:sp>
        <p:nvSpPr>
          <p:cNvPr id="52251" name="Rectangle 1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27" name="Object 15"/>
          <p:cNvGraphicFramePr/>
          <p:nvPr/>
        </p:nvGraphicFramePr>
        <p:xfrm>
          <a:off x="3352800" y="1828800"/>
          <a:ext cx="762000" cy="381000"/>
        </p:xfrm>
        <a:graphic>
          <a:graphicData uri="http://schemas.openxmlformats.org/presentationml/2006/ole">
            <mc:AlternateContent xmlns:mc="http://schemas.openxmlformats.org/markup-compatibility/2006">
              <mc:Choice xmlns:v="urn:schemas-microsoft-com:vml" Requires="v">
                <p:oleObj spid="_x0000_s3282" name="" r:id="rId11" imgW="393700" imgH="203200" progId="Equation.3">
                  <p:embed/>
                </p:oleObj>
              </mc:Choice>
              <mc:Fallback>
                <p:oleObj name="" r:id="rId11" imgW="393700" imgH="203200" progId="Equation.3">
                  <p:embed/>
                  <p:pic>
                    <p:nvPicPr>
                      <p:cNvPr id="0" name="图片 3281"/>
                      <p:cNvPicPr/>
                      <p:nvPr/>
                    </p:nvPicPr>
                    <p:blipFill>
                      <a:blip r:embed="rId12"/>
                      <a:stretch>
                        <a:fillRect/>
                      </a:stretch>
                    </p:blipFill>
                    <p:spPr>
                      <a:xfrm>
                        <a:off x="3352800" y="1828800"/>
                        <a:ext cx="762000" cy="381000"/>
                      </a:xfrm>
                      <a:prstGeom prst="rect">
                        <a:avLst/>
                      </a:prstGeom>
                      <a:noFill/>
                      <a:ln w="38100">
                        <a:noFill/>
                        <a:miter/>
                      </a:ln>
                    </p:spPr>
                  </p:pic>
                </p:oleObj>
              </mc:Fallback>
            </mc:AlternateContent>
          </a:graphicData>
        </a:graphic>
      </p:graphicFrame>
      <p:sp>
        <p:nvSpPr>
          <p:cNvPr id="52252" name="Rectangle 1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28" name="Object 17"/>
          <p:cNvGraphicFramePr/>
          <p:nvPr/>
        </p:nvGraphicFramePr>
        <p:xfrm>
          <a:off x="1981200" y="2057400"/>
          <a:ext cx="533400" cy="387350"/>
        </p:xfrm>
        <a:graphic>
          <a:graphicData uri="http://schemas.openxmlformats.org/presentationml/2006/ole">
            <mc:AlternateContent xmlns:mc="http://schemas.openxmlformats.org/markup-compatibility/2006">
              <mc:Choice xmlns:v="urn:schemas-microsoft-com:vml" Requires="v">
                <p:oleObj spid="_x0000_s3283" name="" r:id="rId13" imgW="279400" imgH="203200" progId="Equation.3">
                  <p:embed/>
                </p:oleObj>
              </mc:Choice>
              <mc:Fallback>
                <p:oleObj name="" r:id="rId13" imgW="279400" imgH="203200" progId="Equation.3">
                  <p:embed/>
                  <p:pic>
                    <p:nvPicPr>
                      <p:cNvPr id="0" name="图片 3282"/>
                      <p:cNvPicPr/>
                      <p:nvPr/>
                    </p:nvPicPr>
                    <p:blipFill>
                      <a:blip r:embed="rId14"/>
                      <a:stretch>
                        <a:fillRect/>
                      </a:stretch>
                    </p:blipFill>
                    <p:spPr>
                      <a:xfrm>
                        <a:off x="1981200" y="2057400"/>
                        <a:ext cx="533400" cy="387350"/>
                      </a:xfrm>
                      <a:prstGeom prst="rect">
                        <a:avLst/>
                      </a:prstGeom>
                      <a:noFill/>
                      <a:ln w="38100">
                        <a:noFill/>
                        <a:miter/>
                      </a:ln>
                    </p:spPr>
                  </p:pic>
                </p:oleObj>
              </mc:Fallback>
            </mc:AlternateContent>
          </a:graphicData>
        </a:graphic>
      </p:graphicFrame>
      <p:sp>
        <p:nvSpPr>
          <p:cNvPr id="52253" name="Rectangle 1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29" name="Object 19"/>
          <p:cNvGraphicFramePr/>
          <p:nvPr/>
        </p:nvGraphicFramePr>
        <p:xfrm>
          <a:off x="3276600" y="2133600"/>
          <a:ext cx="762000" cy="390525"/>
        </p:xfrm>
        <a:graphic>
          <a:graphicData uri="http://schemas.openxmlformats.org/presentationml/2006/ole">
            <mc:AlternateContent xmlns:mc="http://schemas.openxmlformats.org/markup-compatibility/2006">
              <mc:Choice xmlns:v="urn:schemas-microsoft-com:vml" Requires="v">
                <p:oleObj spid="_x0000_s3284" name="" r:id="rId15" imgW="393700" imgH="203200" progId="Equation.3">
                  <p:embed/>
                </p:oleObj>
              </mc:Choice>
              <mc:Fallback>
                <p:oleObj name="" r:id="rId15" imgW="393700" imgH="203200" progId="Equation.3">
                  <p:embed/>
                  <p:pic>
                    <p:nvPicPr>
                      <p:cNvPr id="0" name="图片 3283"/>
                      <p:cNvPicPr/>
                      <p:nvPr/>
                    </p:nvPicPr>
                    <p:blipFill>
                      <a:blip r:embed="rId16"/>
                      <a:stretch>
                        <a:fillRect/>
                      </a:stretch>
                    </p:blipFill>
                    <p:spPr>
                      <a:xfrm>
                        <a:off x="3276600" y="2133600"/>
                        <a:ext cx="762000" cy="390525"/>
                      </a:xfrm>
                      <a:prstGeom prst="rect">
                        <a:avLst/>
                      </a:prstGeom>
                      <a:noFill/>
                      <a:ln w="38100">
                        <a:noFill/>
                        <a:miter/>
                      </a:ln>
                    </p:spPr>
                  </p:pic>
                </p:oleObj>
              </mc:Fallback>
            </mc:AlternateContent>
          </a:graphicData>
        </a:graphic>
      </p:graphicFrame>
      <p:sp>
        <p:nvSpPr>
          <p:cNvPr id="52254" name="Rectangle 20"/>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0" name="Object 21"/>
          <p:cNvGraphicFramePr/>
          <p:nvPr/>
        </p:nvGraphicFramePr>
        <p:xfrm>
          <a:off x="1992313" y="2362200"/>
          <a:ext cx="944562" cy="419100"/>
        </p:xfrm>
        <a:graphic>
          <a:graphicData uri="http://schemas.openxmlformats.org/presentationml/2006/ole">
            <mc:AlternateContent xmlns:mc="http://schemas.openxmlformats.org/markup-compatibility/2006">
              <mc:Choice xmlns:v="urn:schemas-microsoft-com:vml" Requires="v">
                <p:oleObj spid="_x0000_s3285" name="" r:id="rId17" imgW="533400" imgH="241300" progId="Equation.3">
                  <p:embed/>
                </p:oleObj>
              </mc:Choice>
              <mc:Fallback>
                <p:oleObj name="" r:id="rId17" imgW="533400" imgH="241300" progId="Equation.3">
                  <p:embed/>
                  <p:pic>
                    <p:nvPicPr>
                      <p:cNvPr id="0" name="图片 3284"/>
                      <p:cNvPicPr/>
                      <p:nvPr/>
                    </p:nvPicPr>
                    <p:blipFill>
                      <a:blip r:embed="rId18"/>
                      <a:stretch>
                        <a:fillRect/>
                      </a:stretch>
                    </p:blipFill>
                    <p:spPr>
                      <a:xfrm>
                        <a:off x="1992313" y="2362200"/>
                        <a:ext cx="944562" cy="419100"/>
                      </a:xfrm>
                      <a:prstGeom prst="rect">
                        <a:avLst/>
                      </a:prstGeom>
                      <a:noFill/>
                      <a:ln w="38100">
                        <a:noFill/>
                        <a:miter/>
                      </a:ln>
                    </p:spPr>
                  </p:pic>
                </p:oleObj>
              </mc:Fallback>
            </mc:AlternateContent>
          </a:graphicData>
        </a:graphic>
      </p:graphicFrame>
      <p:sp>
        <p:nvSpPr>
          <p:cNvPr id="52255" name="Rectangle 2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1" name="Object 23"/>
          <p:cNvGraphicFramePr/>
          <p:nvPr/>
        </p:nvGraphicFramePr>
        <p:xfrm>
          <a:off x="3276600" y="2438400"/>
          <a:ext cx="685800" cy="350838"/>
        </p:xfrm>
        <a:graphic>
          <a:graphicData uri="http://schemas.openxmlformats.org/presentationml/2006/ole">
            <mc:AlternateContent xmlns:mc="http://schemas.openxmlformats.org/markup-compatibility/2006">
              <mc:Choice xmlns:v="urn:schemas-microsoft-com:vml" Requires="v">
                <p:oleObj spid="_x0000_s3286" name="" r:id="rId19" imgW="393700" imgH="203200" progId="Equation.3">
                  <p:embed/>
                </p:oleObj>
              </mc:Choice>
              <mc:Fallback>
                <p:oleObj name="" r:id="rId19" imgW="393700" imgH="203200" progId="Equation.3">
                  <p:embed/>
                  <p:pic>
                    <p:nvPicPr>
                      <p:cNvPr id="0" name="图片 3285"/>
                      <p:cNvPicPr/>
                      <p:nvPr/>
                    </p:nvPicPr>
                    <p:blipFill>
                      <a:blip r:embed="rId20"/>
                      <a:stretch>
                        <a:fillRect/>
                      </a:stretch>
                    </p:blipFill>
                    <p:spPr>
                      <a:xfrm>
                        <a:off x="3276600" y="2438400"/>
                        <a:ext cx="685800" cy="350838"/>
                      </a:xfrm>
                      <a:prstGeom prst="rect">
                        <a:avLst/>
                      </a:prstGeom>
                      <a:noFill/>
                      <a:ln w="38100">
                        <a:noFill/>
                        <a:miter/>
                      </a:ln>
                    </p:spPr>
                  </p:pic>
                </p:oleObj>
              </mc:Fallback>
            </mc:AlternateContent>
          </a:graphicData>
        </a:graphic>
      </p:graphicFrame>
      <p:sp>
        <p:nvSpPr>
          <p:cNvPr id="52256" name="Rectangle 24"/>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2" name="Object 25"/>
          <p:cNvGraphicFramePr/>
          <p:nvPr/>
        </p:nvGraphicFramePr>
        <p:xfrm>
          <a:off x="2057400" y="2743200"/>
          <a:ext cx="533400" cy="387350"/>
        </p:xfrm>
        <a:graphic>
          <a:graphicData uri="http://schemas.openxmlformats.org/presentationml/2006/ole">
            <mc:AlternateContent xmlns:mc="http://schemas.openxmlformats.org/markup-compatibility/2006">
              <mc:Choice xmlns:v="urn:schemas-microsoft-com:vml" Requires="v">
                <p:oleObj spid="_x0000_s3287" name="" r:id="rId21" imgW="279400" imgH="203200" progId="Equation.3">
                  <p:embed/>
                </p:oleObj>
              </mc:Choice>
              <mc:Fallback>
                <p:oleObj name="" r:id="rId21" imgW="279400" imgH="203200" progId="Equation.3">
                  <p:embed/>
                  <p:pic>
                    <p:nvPicPr>
                      <p:cNvPr id="0" name="图片 3286"/>
                      <p:cNvPicPr/>
                      <p:nvPr/>
                    </p:nvPicPr>
                    <p:blipFill>
                      <a:blip r:embed="rId22"/>
                      <a:stretch>
                        <a:fillRect/>
                      </a:stretch>
                    </p:blipFill>
                    <p:spPr>
                      <a:xfrm>
                        <a:off x="2057400" y="2743200"/>
                        <a:ext cx="533400" cy="387350"/>
                      </a:xfrm>
                      <a:prstGeom prst="rect">
                        <a:avLst/>
                      </a:prstGeom>
                      <a:noFill/>
                      <a:ln w="38100">
                        <a:noFill/>
                        <a:miter/>
                      </a:ln>
                    </p:spPr>
                  </p:pic>
                </p:oleObj>
              </mc:Fallback>
            </mc:AlternateContent>
          </a:graphicData>
        </a:graphic>
      </p:graphicFrame>
      <p:sp>
        <p:nvSpPr>
          <p:cNvPr id="52257" name="Rectangle 26"/>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3" name="Object 27"/>
          <p:cNvGraphicFramePr/>
          <p:nvPr/>
        </p:nvGraphicFramePr>
        <p:xfrm>
          <a:off x="2514600" y="3048000"/>
          <a:ext cx="609600" cy="441325"/>
        </p:xfrm>
        <a:graphic>
          <a:graphicData uri="http://schemas.openxmlformats.org/presentationml/2006/ole">
            <mc:AlternateContent xmlns:mc="http://schemas.openxmlformats.org/markup-compatibility/2006">
              <mc:Choice xmlns:v="urn:schemas-microsoft-com:vml" Requires="v">
                <p:oleObj spid="_x0000_s3288" name="" r:id="rId23" imgW="279400" imgH="203200" progId="Equation.3">
                  <p:embed/>
                </p:oleObj>
              </mc:Choice>
              <mc:Fallback>
                <p:oleObj name="" r:id="rId23" imgW="279400" imgH="203200" progId="Equation.3">
                  <p:embed/>
                  <p:pic>
                    <p:nvPicPr>
                      <p:cNvPr id="0" name="图片 3287"/>
                      <p:cNvPicPr/>
                      <p:nvPr/>
                    </p:nvPicPr>
                    <p:blipFill>
                      <a:blip r:embed="rId24"/>
                      <a:stretch>
                        <a:fillRect/>
                      </a:stretch>
                    </p:blipFill>
                    <p:spPr>
                      <a:xfrm>
                        <a:off x="2514600" y="3048000"/>
                        <a:ext cx="609600" cy="441325"/>
                      </a:xfrm>
                      <a:prstGeom prst="rect">
                        <a:avLst/>
                      </a:prstGeom>
                      <a:noFill/>
                      <a:ln w="38100">
                        <a:noFill/>
                        <a:miter/>
                      </a:ln>
                    </p:spPr>
                  </p:pic>
                </p:oleObj>
              </mc:Fallback>
            </mc:AlternateContent>
          </a:graphicData>
        </a:graphic>
      </p:graphicFrame>
      <p:sp>
        <p:nvSpPr>
          <p:cNvPr id="52258" name="Rectangle 28"/>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4" name="Object 29"/>
          <p:cNvGraphicFramePr/>
          <p:nvPr/>
        </p:nvGraphicFramePr>
        <p:xfrm>
          <a:off x="3962400" y="3276600"/>
          <a:ext cx="990600" cy="463550"/>
        </p:xfrm>
        <a:graphic>
          <a:graphicData uri="http://schemas.openxmlformats.org/presentationml/2006/ole">
            <mc:AlternateContent xmlns:mc="http://schemas.openxmlformats.org/markup-compatibility/2006">
              <mc:Choice xmlns:v="urn:schemas-microsoft-com:vml" Requires="v">
                <p:oleObj spid="_x0000_s3289" name="" r:id="rId25" imgW="431800" imgH="203200" progId="Equation.3">
                  <p:embed/>
                </p:oleObj>
              </mc:Choice>
              <mc:Fallback>
                <p:oleObj name="" r:id="rId25" imgW="431800" imgH="203200" progId="Equation.3">
                  <p:embed/>
                  <p:pic>
                    <p:nvPicPr>
                      <p:cNvPr id="0" name="图片 3288"/>
                      <p:cNvPicPr/>
                      <p:nvPr/>
                    </p:nvPicPr>
                    <p:blipFill>
                      <a:blip r:embed="rId26"/>
                      <a:stretch>
                        <a:fillRect/>
                      </a:stretch>
                    </p:blipFill>
                    <p:spPr>
                      <a:xfrm>
                        <a:off x="3962400" y="3276600"/>
                        <a:ext cx="990600" cy="463550"/>
                      </a:xfrm>
                      <a:prstGeom prst="rect">
                        <a:avLst/>
                      </a:prstGeom>
                      <a:noFill/>
                      <a:ln w="38100">
                        <a:noFill/>
                        <a:miter/>
                      </a:ln>
                    </p:spPr>
                  </p:pic>
                </p:oleObj>
              </mc:Fallback>
            </mc:AlternateContent>
          </a:graphicData>
        </a:graphic>
      </p:graphicFrame>
      <p:sp>
        <p:nvSpPr>
          <p:cNvPr id="52259" name="Rectangle 30"/>
          <p:cNvSpPr/>
          <p:nvPr/>
        </p:nvSpPr>
        <p:spPr>
          <a:xfrm>
            <a:off x="1143000" y="3276600"/>
            <a:ext cx="8229600" cy="609600"/>
          </a:xfrm>
          <a:prstGeom prst="rect">
            <a:avLst/>
          </a:prstGeom>
          <a:noFill/>
          <a:ln w="9525">
            <a:noFill/>
          </a:ln>
        </p:spPr>
        <p:txBody>
          <a:bodyPr anchor="ctr">
            <a:spAutoFit/>
          </a:bodyPr>
          <a:p>
            <a:endParaRPr lang="zh-CN" altLang="en-US" dirty="0">
              <a:latin typeface="Arial" panose="020B0604020202020204" pitchFamily="34" charset="0"/>
            </a:endParaRPr>
          </a:p>
        </p:txBody>
      </p:sp>
      <p:graphicFrame>
        <p:nvGraphicFramePr>
          <p:cNvPr id="52235" name="Object 31"/>
          <p:cNvGraphicFramePr/>
          <p:nvPr/>
        </p:nvGraphicFramePr>
        <p:xfrm>
          <a:off x="2081213" y="3886200"/>
          <a:ext cx="1019175" cy="452438"/>
        </p:xfrm>
        <a:graphic>
          <a:graphicData uri="http://schemas.openxmlformats.org/presentationml/2006/ole">
            <mc:AlternateContent xmlns:mc="http://schemas.openxmlformats.org/markup-compatibility/2006">
              <mc:Choice xmlns:v="urn:schemas-microsoft-com:vml" Requires="v">
                <p:oleObj spid="_x0000_s3290" name="" r:id="rId27" imgW="533400" imgH="241300" progId="Equation.3">
                  <p:embed/>
                </p:oleObj>
              </mc:Choice>
              <mc:Fallback>
                <p:oleObj name="" r:id="rId27" imgW="533400" imgH="241300" progId="Equation.3">
                  <p:embed/>
                  <p:pic>
                    <p:nvPicPr>
                      <p:cNvPr id="0" name="图片 3289"/>
                      <p:cNvPicPr/>
                      <p:nvPr/>
                    </p:nvPicPr>
                    <p:blipFill>
                      <a:blip r:embed="rId28"/>
                      <a:stretch>
                        <a:fillRect/>
                      </a:stretch>
                    </p:blipFill>
                    <p:spPr>
                      <a:xfrm>
                        <a:off x="2081213" y="3886200"/>
                        <a:ext cx="1019175" cy="452438"/>
                      </a:xfrm>
                      <a:prstGeom prst="rect">
                        <a:avLst/>
                      </a:prstGeom>
                      <a:noFill/>
                      <a:ln w="38100">
                        <a:noFill/>
                        <a:miter/>
                      </a:ln>
                    </p:spPr>
                  </p:pic>
                </p:oleObj>
              </mc:Fallback>
            </mc:AlternateContent>
          </a:graphicData>
        </a:graphic>
      </p:graphicFrame>
      <p:graphicFrame>
        <p:nvGraphicFramePr>
          <p:cNvPr id="52236" name="Object 32"/>
          <p:cNvGraphicFramePr/>
          <p:nvPr/>
        </p:nvGraphicFramePr>
        <p:xfrm>
          <a:off x="2220913" y="4267200"/>
          <a:ext cx="892175" cy="439738"/>
        </p:xfrm>
        <a:graphic>
          <a:graphicData uri="http://schemas.openxmlformats.org/presentationml/2006/ole">
            <mc:AlternateContent xmlns:mc="http://schemas.openxmlformats.org/markup-compatibility/2006">
              <mc:Choice xmlns:v="urn:schemas-microsoft-com:vml" Requires="v">
                <p:oleObj spid="_x0000_s3291" name="" r:id="rId29" imgW="482600" imgH="241300" progId="Equation.3">
                  <p:embed/>
                </p:oleObj>
              </mc:Choice>
              <mc:Fallback>
                <p:oleObj name="" r:id="rId29" imgW="482600" imgH="241300" progId="Equation.3">
                  <p:embed/>
                  <p:pic>
                    <p:nvPicPr>
                      <p:cNvPr id="0" name="图片 3290"/>
                      <p:cNvPicPr/>
                      <p:nvPr/>
                    </p:nvPicPr>
                    <p:blipFill>
                      <a:blip r:embed="rId30"/>
                      <a:stretch>
                        <a:fillRect/>
                      </a:stretch>
                    </p:blipFill>
                    <p:spPr>
                      <a:xfrm>
                        <a:off x="2220913" y="4267200"/>
                        <a:ext cx="892175" cy="439738"/>
                      </a:xfrm>
                      <a:prstGeom prst="rect">
                        <a:avLst/>
                      </a:prstGeom>
                      <a:noFill/>
                      <a:ln w="38100">
                        <a:noFill/>
                        <a:miter/>
                      </a:ln>
                    </p:spPr>
                  </p:pic>
                </p:oleObj>
              </mc:Fallback>
            </mc:AlternateContent>
          </a:graphicData>
        </a:graphic>
      </p:graphicFrame>
      <p:sp>
        <p:nvSpPr>
          <p:cNvPr id="52260" name="Rectangle 33"/>
          <p:cNvSpPr/>
          <p:nvPr/>
        </p:nvSpPr>
        <p:spPr>
          <a:xfrm>
            <a:off x="228600" y="289560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2237" name="Object 34"/>
          <p:cNvGraphicFramePr/>
          <p:nvPr/>
        </p:nvGraphicFramePr>
        <p:xfrm>
          <a:off x="3906838" y="4191000"/>
          <a:ext cx="873125" cy="387350"/>
        </p:xfrm>
        <a:graphic>
          <a:graphicData uri="http://schemas.openxmlformats.org/presentationml/2006/ole">
            <mc:AlternateContent xmlns:mc="http://schemas.openxmlformats.org/markup-compatibility/2006">
              <mc:Choice xmlns:v="urn:schemas-microsoft-com:vml" Requires="v">
                <p:oleObj spid="_x0000_s3292" name="" r:id="rId31" imgW="533400" imgH="241300" progId="Equation.3">
                  <p:embed/>
                </p:oleObj>
              </mc:Choice>
              <mc:Fallback>
                <p:oleObj name="" r:id="rId31" imgW="533400" imgH="241300" progId="Equation.3">
                  <p:embed/>
                  <p:pic>
                    <p:nvPicPr>
                      <p:cNvPr id="0" name="图片 3291"/>
                      <p:cNvPicPr/>
                      <p:nvPr/>
                    </p:nvPicPr>
                    <p:blipFill>
                      <a:blip r:embed="rId32"/>
                      <a:stretch>
                        <a:fillRect/>
                      </a:stretch>
                    </p:blipFill>
                    <p:spPr>
                      <a:xfrm>
                        <a:off x="3906838" y="4191000"/>
                        <a:ext cx="873125" cy="387350"/>
                      </a:xfrm>
                      <a:prstGeom prst="rect">
                        <a:avLst/>
                      </a:prstGeom>
                      <a:noFill/>
                      <a:ln w="38100">
                        <a:noFill/>
                        <a:miter/>
                      </a:ln>
                    </p:spPr>
                  </p:pic>
                </p:oleObj>
              </mc:Fallback>
            </mc:AlternateContent>
          </a:graphicData>
        </a:graphic>
      </p:graphicFrame>
      <p:graphicFrame>
        <p:nvGraphicFramePr>
          <p:cNvPr id="52238" name="Object 35"/>
          <p:cNvGraphicFramePr/>
          <p:nvPr/>
        </p:nvGraphicFramePr>
        <p:xfrm>
          <a:off x="2514600" y="4572000"/>
          <a:ext cx="914400" cy="315913"/>
        </p:xfrm>
        <a:graphic>
          <a:graphicData uri="http://schemas.openxmlformats.org/presentationml/2006/ole">
            <mc:AlternateContent xmlns:mc="http://schemas.openxmlformats.org/markup-compatibility/2006">
              <mc:Choice xmlns:v="urn:schemas-microsoft-com:vml" Requires="v">
                <p:oleObj spid="_x0000_s3293" name="" r:id="rId33" imgW="520065" imgH="177800" progId="Equation.3">
                  <p:embed/>
                </p:oleObj>
              </mc:Choice>
              <mc:Fallback>
                <p:oleObj name="" r:id="rId33" imgW="520065" imgH="177800" progId="Equation.3">
                  <p:embed/>
                  <p:pic>
                    <p:nvPicPr>
                      <p:cNvPr id="0" name="图片 3292"/>
                      <p:cNvPicPr/>
                      <p:nvPr/>
                    </p:nvPicPr>
                    <p:blipFill>
                      <a:blip r:embed="rId34"/>
                      <a:stretch>
                        <a:fillRect/>
                      </a:stretch>
                    </p:blipFill>
                    <p:spPr>
                      <a:xfrm>
                        <a:off x="2514600" y="4572000"/>
                        <a:ext cx="914400" cy="315913"/>
                      </a:xfrm>
                      <a:prstGeom prst="rect">
                        <a:avLst/>
                      </a:prstGeom>
                      <a:noFill/>
                      <a:ln w="38100">
                        <a:noFill/>
                        <a:miter/>
                      </a:ln>
                    </p:spPr>
                  </p:pic>
                </p:oleObj>
              </mc:Fallback>
            </mc:AlternateContent>
          </a:graphicData>
        </a:graphic>
      </p:graphicFrame>
      <p:sp>
        <p:nvSpPr>
          <p:cNvPr id="52261" name="Rectangle 36"/>
          <p:cNvSpPr/>
          <p:nvPr/>
        </p:nvSpPr>
        <p:spPr>
          <a:xfrm flipV="1">
            <a:off x="-228600" y="3657600"/>
            <a:ext cx="9144000" cy="304800"/>
          </a:xfrm>
          <a:prstGeom prst="rect">
            <a:avLst/>
          </a:prstGeom>
          <a:noFill/>
          <a:ln w="9525">
            <a:noFill/>
          </a:ln>
        </p:spPr>
        <p:txBody>
          <a:bodyPr anchor="ctr">
            <a:spAutoFit/>
          </a:bodyPr>
          <a:p>
            <a:endParaRPr lang="zh-CN" altLang="en-US" dirty="0">
              <a:latin typeface="Arial" panose="020B0604020202020204" pitchFamily="34" charset="0"/>
            </a:endParaRPr>
          </a:p>
        </p:txBody>
      </p:sp>
      <p:graphicFrame>
        <p:nvGraphicFramePr>
          <p:cNvPr id="52239" name="Object 37"/>
          <p:cNvGraphicFramePr/>
          <p:nvPr/>
        </p:nvGraphicFramePr>
        <p:xfrm>
          <a:off x="3744913" y="4495800"/>
          <a:ext cx="738187" cy="442913"/>
        </p:xfrm>
        <a:graphic>
          <a:graphicData uri="http://schemas.openxmlformats.org/presentationml/2006/ole">
            <mc:AlternateContent xmlns:mc="http://schemas.openxmlformats.org/markup-compatibility/2006">
              <mc:Choice xmlns:v="urn:schemas-microsoft-com:vml" Requires="v">
                <p:oleObj spid="_x0000_s3294" name="" r:id="rId35" imgW="393700" imgH="241300" progId="Equation.3">
                  <p:embed/>
                </p:oleObj>
              </mc:Choice>
              <mc:Fallback>
                <p:oleObj name="" r:id="rId35" imgW="393700" imgH="241300" progId="Equation.3">
                  <p:embed/>
                  <p:pic>
                    <p:nvPicPr>
                      <p:cNvPr id="0" name="图片 3293"/>
                      <p:cNvPicPr/>
                      <p:nvPr/>
                    </p:nvPicPr>
                    <p:blipFill>
                      <a:blip r:embed="rId36"/>
                      <a:stretch>
                        <a:fillRect/>
                      </a:stretch>
                    </p:blipFill>
                    <p:spPr>
                      <a:xfrm>
                        <a:off x="3744913" y="4495800"/>
                        <a:ext cx="738187" cy="442913"/>
                      </a:xfrm>
                      <a:prstGeom prst="rect">
                        <a:avLst/>
                      </a:prstGeom>
                      <a:noFill/>
                      <a:ln w="38100">
                        <a:noFill/>
                        <a:miter/>
                      </a:ln>
                    </p:spPr>
                  </p:pic>
                </p:oleObj>
              </mc:Fallback>
            </mc:AlternateContent>
          </a:graphicData>
        </a:graphic>
      </p:graphicFrame>
      <p:pic>
        <p:nvPicPr>
          <p:cNvPr id="52262" name="Picture 38" descr="Npu"/>
          <p:cNvPicPr>
            <a:picLocks noChangeAspect="1"/>
          </p:cNvPicPr>
          <p:nvPr/>
        </p:nvPicPr>
        <p:blipFill>
          <a:blip r:embed="rId37"/>
          <a:stretch>
            <a:fillRect/>
          </a:stretch>
        </p:blipFill>
        <p:spPr>
          <a:xfrm>
            <a:off x="7086600" y="4724400"/>
            <a:ext cx="1295400" cy="1131888"/>
          </a:xfrm>
          <a:prstGeom prst="rect">
            <a:avLst/>
          </a:prstGeom>
          <a:noFill/>
          <a:ln w="9525">
            <a:noFill/>
          </a:ln>
        </p:spPr>
      </p:pic>
      <p:pic>
        <p:nvPicPr>
          <p:cNvPr id="4" name="内容占位符 3" descr="图片1"/>
          <p:cNvPicPr>
            <a:picLocks noChangeAspect="1"/>
          </p:cNvPicPr>
          <p:nvPr/>
        </p:nvPicPr>
        <p:blipFill>
          <a:blip r:embed="rId38"/>
          <a:stretch>
            <a:fillRect/>
          </a:stretch>
        </p:blipFill>
        <p:spPr>
          <a:xfrm>
            <a:off x="8229600" y="-82550"/>
            <a:ext cx="914400" cy="754380"/>
          </a:xfrm>
          <a:prstGeom prst="rect">
            <a:avLst/>
          </a:prstGeom>
          <a:noFill/>
          <a:ln w="9525">
            <a:noFill/>
            <a:miter lim="800000"/>
            <a:headEnd/>
            <a:tailEnd/>
          </a:ln>
          <a:effectLst/>
        </p:spPr>
      </p:pic>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61" name="Picture 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53262" name="Picture 3"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53263" name="Picture 4"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53264" name="Picture 5" descr="目录">
            <a:hlinkClick r:id="rId4"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53265" name="Picture 6"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53266" name="Picture 7"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53267" name="Picture 8"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53268" name="Picture 9"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53269" name="Text Box 10"/>
          <p:cNvSpPr txBox="1"/>
          <p:nvPr/>
        </p:nvSpPr>
        <p:spPr>
          <a:xfrm>
            <a:off x="0" y="152400"/>
            <a:ext cx="5867400" cy="519113"/>
          </a:xfrm>
          <a:prstGeom prst="rect">
            <a:avLst/>
          </a:prstGeom>
          <a:noFill/>
          <a:ln w="9525">
            <a:noFill/>
          </a:ln>
        </p:spPr>
        <p:txBody>
          <a:bodyPr>
            <a:spAutoFit/>
          </a:bodyPr>
          <a:p>
            <a:pPr eaLnBrk="1" hangingPunct="1"/>
            <a:r>
              <a:rPr lang="zh-CN" altLang="en-US" sz="2800" b="1" dirty="0">
                <a:latin typeface="Arial" panose="020B0604020202020204" pitchFamily="34" charset="0"/>
                <a:ea typeface="楷体_GB2312" pitchFamily="49" charset="-122"/>
              </a:rPr>
              <a:t>偏心、锥配组合套件加工工艺安排</a:t>
            </a:r>
            <a:endParaRPr lang="zh-CN" altLang="en-US" sz="2800" b="1" dirty="0">
              <a:latin typeface="Arial" panose="020B0604020202020204" pitchFamily="34" charset="0"/>
              <a:ea typeface="楷体_GB2312" pitchFamily="49" charset="-122"/>
            </a:endParaRPr>
          </a:p>
        </p:txBody>
      </p:sp>
      <p:sp>
        <p:nvSpPr>
          <p:cNvPr id="53270" name="Text Box 11"/>
          <p:cNvSpPr txBox="1"/>
          <p:nvPr/>
        </p:nvSpPr>
        <p:spPr>
          <a:xfrm>
            <a:off x="609600" y="914400"/>
            <a:ext cx="9144000" cy="5151438"/>
          </a:xfrm>
          <a:prstGeom prst="rect">
            <a:avLst/>
          </a:prstGeom>
          <a:noFill/>
          <a:ln w="9525">
            <a:noFill/>
          </a:ln>
        </p:spPr>
        <p:txBody>
          <a:bodyPr>
            <a:spAutoFit/>
          </a:bodyPr>
          <a:p>
            <a:r>
              <a:rPr lang="en-US" altLang="zh-CN" sz="3200" b="1" dirty="0">
                <a:latin typeface="Arial" panose="020B0604020202020204" pitchFamily="34" charset="0"/>
              </a:rPr>
              <a:t>3</a:t>
            </a:r>
            <a:r>
              <a:rPr lang="zh-CN" altLang="en-US" sz="3200" b="1" dirty="0">
                <a:latin typeface="Arial" panose="020B0604020202020204" pitchFamily="34" charset="0"/>
              </a:rPr>
              <a:t>、加工件２：</a:t>
            </a:r>
            <a:endParaRPr lang="zh-CN" altLang="en-US" sz="3200" b="1"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    </a:t>
            </a:r>
            <a:r>
              <a:rPr lang="zh-CN" altLang="en-US" sz="2000" dirty="0">
                <a:latin typeface="Arial" panose="020B0604020202020204" pitchFamily="34" charset="0"/>
              </a:rPr>
              <a:t>工件伸出</a:t>
            </a:r>
            <a:r>
              <a:rPr lang="en-US" altLang="zh-CN" sz="2000" dirty="0">
                <a:latin typeface="Arial" panose="020B0604020202020204" pitchFamily="34" charset="0"/>
              </a:rPr>
              <a:t>90</a:t>
            </a:r>
            <a:r>
              <a:rPr lang="zh-CN" altLang="en-US" sz="2000" dirty="0">
                <a:latin typeface="Arial" panose="020B0604020202020204" pitchFamily="34" charset="0"/>
              </a:rPr>
              <a:t>长；</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2)             </a:t>
            </a:r>
            <a:r>
              <a:rPr lang="zh-CN" altLang="en-US" sz="2000" dirty="0">
                <a:latin typeface="Arial" panose="020B0604020202020204" pitchFamily="34" charset="0"/>
              </a:rPr>
              <a:t>钻头钻孔深</a:t>
            </a:r>
            <a:r>
              <a:rPr lang="en-US" altLang="zh-CN" sz="2000" dirty="0">
                <a:latin typeface="Arial" panose="020B0604020202020204" pitchFamily="34" charset="0"/>
              </a:rPr>
              <a:t>45</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3)    </a:t>
            </a:r>
            <a:r>
              <a:rPr lang="zh-CN" altLang="en-US" sz="2000" dirty="0">
                <a:latin typeface="Arial" panose="020B0604020202020204" pitchFamily="34" charset="0"/>
              </a:rPr>
              <a:t>平端面粗车             至          长</a:t>
            </a:r>
            <a:r>
              <a:rPr lang="en-US" altLang="zh-CN" sz="2000" dirty="0">
                <a:latin typeface="Arial" panose="020B0604020202020204" pitchFamily="34" charset="0"/>
              </a:rPr>
              <a:t>90</a:t>
            </a:r>
            <a:r>
              <a:rPr lang="zh-CN" altLang="en-US" sz="2000" dirty="0">
                <a:latin typeface="Arial" panose="020B0604020202020204" pitchFamily="34" charset="0"/>
              </a:rPr>
              <a:t>，留基准工件总长</a:t>
            </a:r>
            <a:r>
              <a:rPr lang="en-US" altLang="zh-CN" sz="2000" dirty="0">
                <a:latin typeface="Arial" panose="020B0604020202020204" pitchFamily="34" charset="0"/>
              </a:rPr>
              <a:t>90.5</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4</a:t>
            </a:r>
            <a:r>
              <a:rPr lang="zh-CN" altLang="en-US" sz="2000" dirty="0">
                <a:latin typeface="Arial" panose="020B0604020202020204" pitchFamily="34" charset="0"/>
              </a:rPr>
              <a:t>）  粗、精车锥孔配至合格；</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5</a:t>
            </a:r>
            <a:r>
              <a:rPr lang="zh-CN" altLang="en-US" sz="2000" dirty="0">
                <a:latin typeface="Arial" panose="020B0604020202020204" pitchFamily="34" charset="0"/>
              </a:rPr>
              <a:t>）  精车             至尺寸；</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6</a:t>
            </a:r>
            <a:r>
              <a:rPr lang="zh-CN" altLang="en-US" sz="2000" dirty="0">
                <a:latin typeface="Arial" panose="020B0604020202020204" pitchFamily="34" charset="0"/>
              </a:rPr>
              <a:t>）  精车基准工件总长</a:t>
            </a:r>
            <a:r>
              <a:rPr lang="en-US" altLang="zh-CN" sz="2000" dirty="0">
                <a:latin typeface="Arial" panose="020B0604020202020204" pitchFamily="34" charset="0"/>
              </a:rPr>
              <a:t>90.2</a:t>
            </a:r>
            <a:r>
              <a:rPr lang="zh-CN" altLang="en-US" sz="2000" dirty="0">
                <a:latin typeface="Arial" panose="020B0604020202020204" pitchFamily="34" charset="0"/>
              </a:rPr>
              <a:t>；</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7</a:t>
            </a:r>
            <a:r>
              <a:rPr lang="zh-CN" altLang="en-US" sz="2000" dirty="0">
                <a:latin typeface="Arial" panose="020B0604020202020204" pitchFamily="34" charset="0"/>
              </a:rPr>
              <a:t>）  倒角、切断；</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8</a:t>
            </a:r>
            <a:r>
              <a:rPr lang="zh-CN" altLang="en-US" sz="2000" dirty="0">
                <a:latin typeface="Arial" panose="020B0604020202020204" pitchFamily="34" charset="0"/>
              </a:rPr>
              <a:t>）  调头夹             外圆找正车端面保               ；</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9</a:t>
            </a:r>
            <a:r>
              <a:rPr lang="zh-CN" altLang="en-US" sz="2000" dirty="0">
                <a:latin typeface="Arial" panose="020B0604020202020204" pitchFamily="34" charset="0"/>
              </a:rPr>
              <a:t>）  竖直装工件找正</a:t>
            </a:r>
            <a:r>
              <a:rPr lang="en-US" altLang="zh-CN" sz="2000" dirty="0">
                <a:latin typeface="Arial" panose="020B0604020202020204" pitchFamily="34" charset="0"/>
              </a:rPr>
              <a:t>6</a:t>
            </a:r>
            <a:r>
              <a:rPr lang="zh-CN" altLang="en-US" sz="2000" dirty="0">
                <a:latin typeface="Arial" panose="020B0604020202020204" pitchFamily="34" charset="0"/>
              </a:rPr>
              <a:t>点钻         孔；</a:t>
            </a:r>
            <a:endParaRPr lang="zh-CN" altLang="en-US" sz="2000" dirty="0">
              <a:latin typeface="Arial" panose="020B0604020202020204" pitchFamily="34" charset="0"/>
            </a:endParaRPr>
          </a:p>
          <a:p>
            <a:r>
              <a:rPr lang="zh-CN" altLang="en-US" sz="2000" dirty="0">
                <a:latin typeface="Arial" panose="020B0604020202020204" pitchFamily="34" charset="0"/>
              </a:rPr>
              <a:t>         </a:t>
            </a:r>
            <a:r>
              <a:rPr lang="en-US" altLang="zh-CN" sz="2000" dirty="0">
                <a:latin typeface="Arial" panose="020B0604020202020204" pitchFamily="34" charset="0"/>
              </a:rPr>
              <a:t>10</a:t>
            </a:r>
            <a:r>
              <a:rPr lang="zh-CN" altLang="en-US" sz="2000" dirty="0">
                <a:latin typeface="Arial" panose="020B0604020202020204" pitchFamily="34" charset="0"/>
              </a:rPr>
              <a:t>）粗车              至尺寸；</a:t>
            </a:r>
            <a:endParaRPr lang="zh-CN" altLang="en-US" sz="2000" dirty="0">
              <a:latin typeface="Arial" panose="020B0604020202020204" pitchFamily="34" charset="0"/>
            </a:endParaRPr>
          </a:p>
          <a:p>
            <a:r>
              <a:rPr lang="en-US" altLang="zh-CN" sz="2000" dirty="0">
                <a:latin typeface="Arial" panose="020B0604020202020204" pitchFamily="34" charset="0"/>
              </a:rPr>
              <a:t>         11</a:t>
            </a:r>
            <a:r>
              <a:rPr lang="zh-CN" altLang="en-US" sz="2000" dirty="0">
                <a:latin typeface="Arial" panose="020B0604020202020204" pitchFamily="34" charset="0"/>
              </a:rPr>
              <a:t>）车              至尺寸，长度</a:t>
            </a:r>
            <a:r>
              <a:rPr lang="en-US" altLang="zh-CN" sz="2000" dirty="0">
                <a:latin typeface="Arial" panose="020B0604020202020204" pitchFamily="34" charset="0"/>
              </a:rPr>
              <a:t>41</a:t>
            </a:r>
            <a:r>
              <a:rPr lang="zh-CN" altLang="en-US" sz="2000" dirty="0">
                <a:latin typeface="Arial" panose="020B0604020202020204" pitchFamily="34" charset="0"/>
              </a:rPr>
              <a:t>精度要高；</a:t>
            </a:r>
            <a:endParaRPr lang="zh-CN" altLang="en-US" sz="2000" dirty="0">
              <a:latin typeface="Arial" panose="020B0604020202020204" pitchFamily="34" charset="0"/>
            </a:endParaRPr>
          </a:p>
          <a:p>
            <a:r>
              <a:rPr lang="en-US" altLang="zh-CN" sz="2000" dirty="0">
                <a:latin typeface="Arial" panose="020B0604020202020204" pitchFamily="34" charset="0"/>
              </a:rPr>
              <a:t>         12</a:t>
            </a:r>
            <a:r>
              <a:rPr lang="zh-CN" altLang="en-US" sz="2000" dirty="0">
                <a:latin typeface="Arial" panose="020B0604020202020204" pitchFamily="34" charset="0"/>
              </a:rPr>
              <a:t>）偏心                    找正；</a:t>
            </a:r>
            <a:endParaRPr lang="zh-CN" altLang="en-US" sz="2000" dirty="0">
              <a:latin typeface="Arial" panose="020B0604020202020204" pitchFamily="34" charset="0"/>
            </a:endParaRPr>
          </a:p>
          <a:p>
            <a:r>
              <a:rPr lang="en-US" altLang="zh-CN" sz="2000" dirty="0">
                <a:latin typeface="Arial" panose="020B0604020202020204" pitchFamily="34" charset="0"/>
              </a:rPr>
              <a:t>         13</a:t>
            </a:r>
            <a:r>
              <a:rPr lang="zh-CN" altLang="en-US" sz="2000" dirty="0">
                <a:latin typeface="Arial" panose="020B0604020202020204" pitchFamily="34" charset="0"/>
              </a:rPr>
              <a:t>）车              至尺寸；</a:t>
            </a:r>
            <a:endParaRPr lang="zh-CN" altLang="en-US" sz="2000" dirty="0">
              <a:latin typeface="Arial" panose="020B0604020202020204" pitchFamily="34" charset="0"/>
            </a:endParaRPr>
          </a:p>
          <a:p>
            <a:r>
              <a:rPr lang="en-US" altLang="zh-CN" sz="2000" dirty="0">
                <a:latin typeface="Arial" panose="020B0604020202020204" pitchFamily="34" charset="0"/>
              </a:rPr>
              <a:t>         14</a:t>
            </a:r>
            <a:r>
              <a:rPr lang="zh-CN" altLang="en-US" sz="2000" dirty="0">
                <a:latin typeface="Arial" panose="020B0604020202020204" pitchFamily="34" charset="0"/>
              </a:rPr>
              <a:t>）倒角；</a:t>
            </a:r>
            <a:endParaRPr lang="zh-CN" altLang="en-US" sz="2000" dirty="0">
              <a:latin typeface="Arial" panose="020B0604020202020204" pitchFamily="34" charset="0"/>
            </a:endParaRPr>
          </a:p>
          <a:p>
            <a:r>
              <a:rPr lang="en-US" altLang="zh-CN" sz="2000" dirty="0">
                <a:latin typeface="Arial" panose="020B0604020202020204" pitchFamily="34" charset="0"/>
              </a:rPr>
              <a:t>         15</a:t>
            </a:r>
            <a:r>
              <a:rPr lang="zh-CN" altLang="en-US" sz="2000" dirty="0">
                <a:latin typeface="Arial" panose="020B0604020202020204" pitchFamily="34" charset="0"/>
              </a:rPr>
              <a:t>）修配；</a:t>
            </a:r>
            <a:endParaRPr lang="zh-CN" altLang="en-US" sz="2000" dirty="0">
              <a:latin typeface="Arial" panose="020B0604020202020204" pitchFamily="34" charset="0"/>
            </a:endParaRPr>
          </a:p>
        </p:txBody>
      </p:sp>
      <p:sp>
        <p:nvSpPr>
          <p:cNvPr id="53271" name="Rectangle 12"/>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0" name="Object 13"/>
          <p:cNvGraphicFramePr/>
          <p:nvPr/>
        </p:nvGraphicFramePr>
        <p:xfrm>
          <a:off x="1828800" y="1676400"/>
          <a:ext cx="609600" cy="442913"/>
        </p:xfrm>
        <a:graphic>
          <a:graphicData uri="http://schemas.openxmlformats.org/presentationml/2006/ole">
            <mc:AlternateContent xmlns:mc="http://schemas.openxmlformats.org/markup-compatibility/2006">
              <mc:Choice xmlns:v="urn:schemas-microsoft-com:vml" Requires="v">
                <p:oleObj spid="_x0000_s3295" name="" r:id="rId10" imgW="279400" imgH="203200" progId="Equation.3">
                  <p:embed/>
                </p:oleObj>
              </mc:Choice>
              <mc:Fallback>
                <p:oleObj name="" r:id="rId10" imgW="279400" imgH="203200" progId="Equation.3">
                  <p:embed/>
                  <p:pic>
                    <p:nvPicPr>
                      <p:cNvPr id="0" name="图片 3294"/>
                      <p:cNvPicPr/>
                      <p:nvPr/>
                    </p:nvPicPr>
                    <p:blipFill>
                      <a:blip r:embed="rId11"/>
                      <a:stretch>
                        <a:fillRect/>
                      </a:stretch>
                    </p:blipFill>
                    <p:spPr>
                      <a:xfrm>
                        <a:off x="1828800" y="1676400"/>
                        <a:ext cx="609600" cy="442913"/>
                      </a:xfrm>
                      <a:prstGeom prst="rect">
                        <a:avLst/>
                      </a:prstGeom>
                      <a:noFill/>
                      <a:ln w="38100">
                        <a:noFill/>
                        <a:miter/>
                      </a:ln>
                    </p:spPr>
                  </p:pic>
                </p:oleObj>
              </mc:Fallback>
            </mc:AlternateContent>
          </a:graphicData>
        </a:graphic>
      </p:graphicFrame>
      <p:sp>
        <p:nvSpPr>
          <p:cNvPr id="53272" name="Rectangle 14"/>
          <p:cNvSpPr/>
          <p:nvPr/>
        </p:nvSpPr>
        <p:spPr>
          <a:xfrm>
            <a:off x="0" y="3309938"/>
            <a:ext cx="9144000" cy="0"/>
          </a:xfrm>
          <a:prstGeom prst="rect">
            <a:avLst/>
          </a:prstGeom>
          <a:noFill/>
          <a:ln w="9525">
            <a:noFill/>
          </a:ln>
        </p:spPr>
        <p:txBody>
          <a:bodyPr wrap="none" anchor="ctr">
            <a:spAutoFit/>
          </a:bodyPr>
          <a:p>
            <a:pPr algn="ctr"/>
            <a:endParaRPr lang="zh-CN" altLang="en-US" dirty="0">
              <a:latin typeface="Arial" panose="020B0604020202020204" pitchFamily="34" charset="0"/>
            </a:endParaRPr>
          </a:p>
        </p:txBody>
      </p:sp>
      <p:graphicFrame>
        <p:nvGraphicFramePr>
          <p:cNvPr id="53251" name="Object 15"/>
          <p:cNvGraphicFramePr/>
          <p:nvPr/>
        </p:nvGraphicFramePr>
        <p:xfrm>
          <a:off x="3048000" y="1981200"/>
          <a:ext cx="990600" cy="439738"/>
        </p:xfrm>
        <a:graphic>
          <a:graphicData uri="http://schemas.openxmlformats.org/presentationml/2006/ole">
            <mc:AlternateContent xmlns:mc="http://schemas.openxmlformats.org/markup-compatibility/2006">
              <mc:Choice xmlns:v="urn:schemas-microsoft-com:vml" Requires="v">
                <p:oleObj spid="_x0000_s3296" name="" r:id="rId12" imgW="533400" imgH="241300" progId="Equation.3">
                  <p:embed/>
                </p:oleObj>
              </mc:Choice>
              <mc:Fallback>
                <p:oleObj name="" r:id="rId12" imgW="533400" imgH="241300" progId="Equation.3">
                  <p:embed/>
                  <p:pic>
                    <p:nvPicPr>
                      <p:cNvPr id="0" name="图片 3295"/>
                      <p:cNvPicPr/>
                      <p:nvPr/>
                    </p:nvPicPr>
                    <p:blipFill>
                      <a:blip r:embed="rId13"/>
                      <a:stretch>
                        <a:fillRect/>
                      </a:stretch>
                    </p:blipFill>
                    <p:spPr>
                      <a:xfrm>
                        <a:off x="3048000" y="1981200"/>
                        <a:ext cx="990600" cy="439738"/>
                      </a:xfrm>
                      <a:prstGeom prst="rect">
                        <a:avLst/>
                      </a:prstGeom>
                      <a:noFill/>
                      <a:ln w="38100">
                        <a:noFill/>
                        <a:miter/>
                      </a:ln>
                    </p:spPr>
                  </p:pic>
                </p:oleObj>
              </mc:Fallback>
            </mc:AlternateContent>
          </a:graphicData>
        </a:graphic>
      </p:graphicFrame>
      <p:sp>
        <p:nvSpPr>
          <p:cNvPr id="53273" name="Rectangle 16"/>
          <p:cNvSpPr/>
          <p:nvPr/>
        </p:nvSpPr>
        <p:spPr>
          <a:xfrm>
            <a:off x="0" y="0"/>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sp>
        <p:nvSpPr>
          <p:cNvPr id="53274" name="Rectangle 17"/>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2" name="Object 18"/>
          <p:cNvGraphicFramePr/>
          <p:nvPr/>
        </p:nvGraphicFramePr>
        <p:xfrm>
          <a:off x="4267200" y="2057400"/>
          <a:ext cx="685800" cy="350838"/>
        </p:xfrm>
        <a:graphic>
          <a:graphicData uri="http://schemas.openxmlformats.org/presentationml/2006/ole">
            <mc:AlternateContent xmlns:mc="http://schemas.openxmlformats.org/markup-compatibility/2006">
              <mc:Choice xmlns:v="urn:schemas-microsoft-com:vml" Requires="v">
                <p:oleObj spid="_x0000_s3297" name="" r:id="rId14" imgW="393700" imgH="203200" progId="Equation.3">
                  <p:embed/>
                </p:oleObj>
              </mc:Choice>
              <mc:Fallback>
                <p:oleObj name="" r:id="rId14" imgW="393700" imgH="203200" progId="Equation.3">
                  <p:embed/>
                  <p:pic>
                    <p:nvPicPr>
                      <p:cNvPr id="0" name="图片 3296"/>
                      <p:cNvPicPr/>
                      <p:nvPr/>
                    </p:nvPicPr>
                    <p:blipFill>
                      <a:blip r:embed="rId15"/>
                      <a:stretch>
                        <a:fillRect/>
                      </a:stretch>
                    </p:blipFill>
                    <p:spPr>
                      <a:xfrm>
                        <a:off x="4267200" y="2057400"/>
                        <a:ext cx="685800" cy="350838"/>
                      </a:xfrm>
                      <a:prstGeom prst="rect">
                        <a:avLst/>
                      </a:prstGeom>
                      <a:noFill/>
                      <a:ln w="38100">
                        <a:noFill/>
                        <a:miter/>
                      </a:ln>
                    </p:spPr>
                  </p:pic>
                </p:oleObj>
              </mc:Fallback>
            </mc:AlternateContent>
          </a:graphicData>
        </a:graphic>
      </p:graphicFrame>
      <p:sp>
        <p:nvSpPr>
          <p:cNvPr id="53275" name="Rectangle 19"/>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3" name="Object 20"/>
          <p:cNvGraphicFramePr/>
          <p:nvPr/>
        </p:nvGraphicFramePr>
        <p:xfrm>
          <a:off x="2362200" y="2590800"/>
          <a:ext cx="946150" cy="419100"/>
        </p:xfrm>
        <a:graphic>
          <a:graphicData uri="http://schemas.openxmlformats.org/presentationml/2006/ole">
            <mc:AlternateContent xmlns:mc="http://schemas.openxmlformats.org/markup-compatibility/2006">
              <mc:Choice xmlns:v="urn:schemas-microsoft-com:vml" Requires="v">
                <p:oleObj spid="_x0000_s3298" name="" r:id="rId16" imgW="533400" imgH="241300" progId="Equation.3">
                  <p:embed/>
                </p:oleObj>
              </mc:Choice>
              <mc:Fallback>
                <p:oleObj name="" r:id="rId16" imgW="533400" imgH="241300" progId="Equation.3">
                  <p:embed/>
                  <p:pic>
                    <p:nvPicPr>
                      <p:cNvPr id="0" name="图片 3297"/>
                      <p:cNvPicPr/>
                      <p:nvPr/>
                    </p:nvPicPr>
                    <p:blipFill>
                      <a:blip r:embed="rId17"/>
                      <a:stretch>
                        <a:fillRect/>
                      </a:stretch>
                    </p:blipFill>
                    <p:spPr>
                      <a:xfrm>
                        <a:off x="2362200" y="2590800"/>
                        <a:ext cx="946150" cy="419100"/>
                      </a:xfrm>
                      <a:prstGeom prst="rect">
                        <a:avLst/>
                      </a:prstGeom>
                      <a:noFill/>
                      <a:ln w="38100">
                        <a:noFill/>
                        <a:miter/>
                      </a:ln>
                    </p:spPr>
                  </p:pic>
                </p:oleObj>
              </mc:Fallback>
            </mc:AlternateContent>
          </a:graphicData>
        </a:graphic>
      </p:graphicFrame>
      <p:sp>
        <p:nvSpPr>
          <p:cNvPr id="53276" name="Rectangle 21"/>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4" name="Object 22"/>
          <p:cNvGraphicFramePr/>
          <p:nvPr/>
        </p:nvGraphicFramePr>
        <p:xfrm>
          <a:off x="2590800" y="3505200"/>
          <a:ext cx="990600" cy="439738"/>
        </p:xfrm>
        <a:graphic>
          <a:graphicData uri="http://schemas.openxmlformats.org/presentationml/2006/ole">
            <mc:AlternateContent xmlns:mc="http://schemas.openxmlformats.org/markup-compatibility/2006">
              <mc:Choice xmlns:v="urn:schemas-microsoft-com:vml" Requires="v">
                <p:oleObj spid="_x0000_s3299" name="" r:id="rId18" imgW="533400" imgH="241300" progId="Equation.3">
                  <p:embed/>
                </p:oleObj>
              </mc:Choice>
              <mc:Fallback>
                <p:oleObj name="" r:id="rId18" imgW="533400" imgH="241300" progId="Equation.3">
                  <p:embed/>
                  <p:pic>
                    <p:nvPicPr>
                      <p:cNvPr id="0" name="图片 3298"/>
                      <p:cNvPicPr/>
                      <p:nvPr/>
                    </p:nvPicPr>
                    <p:blipFill>
                      <a:blip r:embed="rId19"/>
                      <a:stretch>
                        <a:fillRect/>
                      </a:stretch>
                    </p:blipFill>
                    <p:spPr>
                      <a:xfrm>
                        <a:off x="2590800" y="3505200"/>
                        <a:ext cx="990600" cy="439738"/>
                      </a:xfrm>
                      <a:prstGeom prst="rect">
                        <a:avLst/>
                      </a:prstGeom>
                      <a:noFill/>
                      <a:ln w="38100">
                        <a:noFill/>
                        <a:miter/>
                      </a:ln>
                    </p:spPr>
                  </p:pic>
                </p:oleObj>
              </mc:Fallback>
            </mc:AlternateContent>
          </a:graphicData>
        </a:graphic>
      </p:graphicFrame>
      <p:sp>
        <p:nvSpPr>
          <p:cNvPr id="53277" name="Rectangle 23"/>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5" name="Object 24"/>
          <p:cNvGraphicFramePr/>
          <p:nvPr/>
        </p:nvGraphicFramePr>
        <p:xfrm>
          <a:off x="5562600" y="3581400"/>
          <a:ext cx="1016000" cy="361950"/>
        </p:xfrm>
        <a:graphic>
          <a:graphicData uri="http://schemas.openxmlformats.org/presentationml/2006/ole">
            <mc:AlternateContent xmlns:mc="http://schemas.openxmlformats.org/markup-compatibility/2006">
              <mc:Choice xmlns:v="urn:schemas-microsoft-com:vml" Requires="v">
                <p:oleObj spid="_x0000_s3300" name="" r:id="rId20" imgW="507365" imgH="177800" progId="Equation.3">
                  <p:embed/>
                </p:oleObj>
              </mc:Choice>
              <mc:Fallback>
                <p:oleObj name="" r:id="rId20" imgW="507365" imgH="177800" progId="Equation.3">
                  <p:embed/>
                  <p:pic>
                    <p:nvPicPr>
                      <p:cNvPr id="0" name="图片 3299"/>
                      <p:cNvPicPr/>
                      <p:nvPr/>
                    </p:nvPicPr>
                    <p:blipFill>
                      <a:blip r:embed="rId21"/>
                      <a:stretch>
                        <a:fillRect/>
                      </a:stretch>
                    </p:blipFill>
                    <p:spPr>
                      <a:xfrm>
                        <a:off x="5562600" y="3581400"/>
                        <a:ext cx="1016000" cy="361950"/>
                      </a:xfrm>
                      <a:prstGeom prst="rect">
                        <a:avLst/>
                      </a:prstGeom>
                      <a:noFill/>
                      <a:ln w="38100">
                        <a:noFill/>
                        <a:miter/>
                      </a:ln>
                    </p:spPr>
                  </p:pic>
                </p:oleObj>
              </mc:Fallback>
            </mc:AlternateContent>
          </a:graphicData>
        </a:graphic>
      </p:graphicFrame>
      <p:sp>
        <p:nvSpPr>
          <p:cNvPr id="53278" name="Rectangle 25"/>
          <p:cNvSpPr/>
          <p:nvPr/>
        </p:nvSpPr>
        <p:spPr>
          <a:xfrm>
            <a:off x="0" y="332898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6" name="Object 26"/>
          <p:cNvGraphicFramePr/>
          <p:nvPr/>
        </p:nvGraphicFramePr>
        <p:xfrm>
          <a:off x="4267200" y="3886200"/>
          <a:ext cx="609600" cy="442913"/>
        </p:xfrm>
        <a:graphic>
          <a:graphicData uri="http://schemas.openxmlformats.org/presentationml/2006/ole">
            <mc:AlternateContent xmlns:mc="http://schemas.openxmlformats.org/markup-compatibility/2006">
              <mc:Choice xmlns:v="urn:schemas-microsoft-com:vml" Requires="v">
                <p:oleObj spid="_x0000_s3301" name="" r:id="rId22" imgW="279400" imgH="203200" progId="Equation.3">
                  <p:embed/>
                </p:oleObj>
              </mc:Choice>
              <mc:Fallback>
                <p:oleObj name="" r:id="rId22" imgW="279400" imgH="203200" progId="Equation.3">
                  <p:embed/>
                  <p:pic>
                    <p:nvPicPr>
                      <p:cNvPr id="0" name="图片 3300"/>
                      <p:cNvPicPr/>
                      <p:nvPr/>
                    </p:nvPicPr>
                    <p:blipFill>
                      <a:blip r:embed="rId23"/>
                      <a:stretch>
                        <a:fillRect/>
                      </a:stretch>
                    </p:blipFill>
                    <p:spPr>
                      <a:xfrm>
                        <a:off x="4267200" y="3886200"/>
                        <a:ext cx="609600" cy="442913"/>
                      </a:xfrm>
                      <a:prstGeom prst="rect">
                        <a:avLst/>
                      </a:prstGeom>
                      <a:noFill/>
                      <a:ln w="38100">
                        <a:noFill/>
                        <a:miter/>
                      </a:ln>
                    </p:spPr>
                  </p:pic>
                </p:oleObj>
              </mc:Fallback>
            </mc:AlternateContent>
          </a:graphicData>
        </a:graphic>
      </p:graphicFrame>
      <p:sp>
        <p:nvSpPr>
          <p:cNvPr id="53279" name="Rectangle 27"/>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7" name="Object 28"/>
          <p:cNvGraphicFramePr/>
          <p:nvPr/>
        </p:nvGraphicFramePr>
        <p:xfrm>
          <a:off x="2438400" y="4114800"/>
          <a:ext cx="914400" cy="407988"/>
        </p:xfrm>
        <a:graphic>
          <a:graphicData uri="http://schemas.openxmlformats.org/presentationml/2006/ole">
            <mc:AlternateContent xmlns:mc="http://schemas.openxmlformats.org/markup-compatibility/2006">
              <mc:Choice xmlns:v="urn:schemas-microsoft-com:vml" Requires="v">
                <p:oleObj spid="_x0000_s3302" name="" r:id="rId24" imgW="533400" imgH="241300" progId="Equation.3">
                  <p:embed/>
                </p:oleObj>
              </mc:Choice>
              <mc:Fallback>
                <p:oleObj name="" r:id="rId24" imgW="533400" imgH="241300" progId="Equation.3">
                  <p:embed/>
                  <p:pic>
                    <p:nvPicPr>
                      <p:cNvPr id="0" name="图片 3301"/>
                      <p:cNvPicPr/>
                      <p:nvPr/>
                    </p:nvPicPr>
                    <p:blipFill>
                      <a:blip r:embed="rId25"/>
                      <a:stretch>
                        <a:fillRect/>
                      </a:stretch>
                    </p:blipFill>
                    <p:spPr>
                      <a:xfrm>
                        <a:off x="2438400" y="4114800"/>
                        <a:ext cx="914400" cy="407988"/>
                      </a:xfrm>
                      <a:prstGeom prst="rect">
                        <a:avLst/>
                      </a:prstGeom>
                      <a:noFill/>
                      <a:ln w="38100">
                        <a:noFill/>
                        <a:miter/>
                      </a:ln>
                    </p:spPr>
                  </p:pic>
                </p:oleObj>
              </mc:Fallback>
            </mc:AlternateContent>
          </a:graphicData>
        </a:graphic>
      </p:graphicFrame>
      <p:sp>
        <p:nvSpPr>
          <p:cNvPr id="53280" name="Rectangle 29"/>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8" name="Object 30"/>
          <p:cNvGraphicFramePr/>
          <p:nvPr/>
        </p:nvGraphicFramePr>
        <p:xfrm>
          <a:off x="2133600" y="4419600"/>
          <a:ext cx="990600" cy="442913"/>
        </p:xfrm>
        <a:graphic>
          <a:graphicData uri="http://schemas.openxmlformats.org/presentationml/2006/ole">
            <mc:AlternateContent xmlns:mc="http://schemas.openxmlformats.org/markup-compatibility/2006">
              <mc:Choice xmlns:v="urn:schemas-microsoft-com:vml" Requires="v">
                <p:oleObj spid="_x0000_s3303" name="" r:id="rId26" imgW="533400" imgH="241300" progId="Equation.3">
                  <p:embed/>
                </p:oleObj>
              </mc:Choice>
              <mc:Fallback>
                <p:oleObj name="" r:id="rId26" imgW="533400" imgH="241300" progId="Equation.3">
                  <p:embed/>
                  <p:pic>
                    <p:nvPicPr>
                      <p:cNvPr id="0" name="图片 3302"/>
                      <p:cNvPicPr/>
                      <p:nvPr/>
                    </p:nvPicPr>
                    <p:blipFill>
                      <a:blip r:embed="rId27"/>
                      <a:stretch>
                        <a:fillRect/>
                      </a:stretch>
                    </p:blipFill>
                    <p:spPr>
                      <a:xfrm>
                        <a:off x="2133600" y="4419600"/>
                        <a:ext cx="990600" cy="442913"/>
                      </a:xfrm>
                      <a:prstGeom prst="rect">
                        <a:avLst/>
                      </a:prstGeom>
                      <a:noFill/>
                      <a:ln w="38100">
                        <a:noFill/>
                        <a:miter/>
                      </a:ln>
                    </p:spPr>
                  </p:pic>
                </p:oleObj>
              </mc:Fallback>
            </mc:AlternateContent>
          </a:graphicData>
        </a:graphic>
      </p:graphicFrame>
      <p:sp>
        <p:nvSpPr>
          <p:cNvPr id="53281" name="Rectangle 31"/>
          <p:cNvSpPr/>
          <p:nvPr/>
        </p:nvSpPr>
        <p:spPr>
          <a:xfrm>
            <a:off x="0" y="3338513"/>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59" name="Object 32"/>
          <p:cNvGraphicFramePr/>
          <p:nvPr/>
        </p:nvGraphicFramePr>
        <p:xfrm>
          <a:off x="2438400" y="4800600"/>
          <a:ext cx="1273175" cy="323850"/>
        </p:xfrm>
        <a:graphic>
          <a:graphicData uri="http://schemas.openxmlformats.org/presentationml/2006/ole">
            <mc:AlternateContent xmlns:mc="http://schemas.openxmlformats.org/markup-compatibility/2006">
              <mc:Choice xmlns:v="urn:schemas-microsoft-com:vml" Requires="v">
                <p:oleObj spid="_x0000_s3304" name="" r:id="rId28" imgW="709930" imgH="177800" progId="Equation.3">
                  <p:embed/>
                </p:oleObj>
              </mc:Choice>
              <mc:Fallback>
                <p:oleObj name="" r:id="rId28" imgW="709930" imgH="177800" progId="Equation.3">
                  <p:embed/>
                  <p:pic>
                    <p:nvPicPr>
                      <p:cNvPr id="0" name="图片 3303"/>
                      <p:cNvPicPr/>
                      <p:nvPr/>
                    </p:nvPicPr>
                    <p:blipFill>
                      <a:blip r:embed="rId29"/>
                      <a:stretch>
                        <a:fillRect/>
                      </a:stretch>
                    </p:blipFill>
                    <p:spPr>
                      <a:xfrm>
                        <a:off x="2438400" y="4800600"/>
                        <a:ext cx="1273175" cy="323850"/>
                      </a:xfrm>
                      <a:prstGeom prst="rect">
                        <a:avLst/>
                      </a:prstGeom>
                      <a:noFill/>
                      <a:ln w="38100">
                        <a:noFill/>
                        <a:miter/>
                      </a:ln>
                    </p:spPr>
                  </p:pic>
                </p:oleObj>
              </mc:Fallback>
            </mc:AlternateContent>
          </a:graphicData>
        </a:graphic>
      </p:graphicFrame>
      <p:sp>
        <p:nvSpPr>
          <p:cNvPr id="53282" name="Rectangle 33"/>
          <p:cNvSpPr/>
          <p:nvPr/>
        </p:nvSpPr>
        <p:spPr>
          <a:xfrm>
            <a:off x="0" y="3309938"/>
            <a:ext cx="9144000" cy="0"/>
          </a:xfrm>
          <a:prstGeom prst="rect">
            <a:avLst/>
          </a:prstGeom>
          <a:noFill/>
          <a:ln w="9525">
            <a:noFill/>
          </a:ln>
        </p:spPr>
        <p:txBody>
          <a:bodyPr wrap="none" anchor="ctr">
            <a:spAutoFit/>
          </a:bodyPr>
          <a:p>
            <a:endParaRPr lang="zh-CN" altLang="en-US" dirty="0">
              <a:latin typeface="Arial" panose="020B0604020202020204" pitchFamily="34" charset="0"/>
            </a:endParaRPr>
          </a:p>
        </p:txBody>
      </p:sp>
      <p:graphicFrame>
        <p:nvGraphicFramePr>
          <p:cNvPr id="53260" name="Object 34"/>
          <p:cNvGraphicFramePr/>
          <p:nvPr/>
        </p:nvGraphicFramePr>
        <p:xfrm>
          <a:off x="2133600" y="5029200"/>
          <a:ext cx="990600" cy="442913"/>
        </p:xfrm>
        <a:graphic>
          <a:graphicData uri="http://schemas.openxmlformats.org/presentationml/2006/ole">
            <mc:AlternateContent xmlns:mc="http://schemas.openxmlformats.org/markup-compatibility/2006">
              <mc:Choice xmlns:v="urn:schemas-microsoft-com:vml" Requires="v">
                <p:oleObj spid="_x0000_s3305" name="" r:id="rId30" imgW="533400" imgH="241300" progId="Equation.3">
                  <p:embed/>
                </p:oleObj>
              </mc:Choice>
              <mc:Fallback>
                <p:oleObj name="" r:id="rId30" imgW="533400" imgH="241300" progId="Equation.3">
                  <p:embed/>
                  <p:pic>
                    <p:nvPicPr>
                      <p:cNvPr id="0" name="图片 3304"/>
                      <p:cNvPicPr/>
                      <p:nvPr/>
                    </p:nvPicPr>
                    <p:blipFill>
                      <a:blip r:embed="rId31"/>
                      <a:stretch>
                        <a:fillRect/>
                      </a:stretch>
                    </p:blipFill>
                    <p:spPr>
                      <a:xfrm>
                        <a:off x="2133600" y="5029200"/>
                        <a:ext cx="990600" cy="442913"/>
                      </a:xfrm>
                      <a:prstGeom prst="rect">
                        <a:avLst/>
                      </a:prstGeom>
                      <a:noFill/>
                      <a:ln w="38100">
                        <a:noFill/>
                        <a:miter/>
                      </a:ln>
                    </p:spPr>
                  </p:pic>
                </p:oleObj>
              </mc:Fallback>
            </mc:AlternateContent>
          </a:graphicData>
        </a:graphic>
      </p:graphicFrame>
      <p:pic>
        <p:nvPicPr>
          <p:cNvPr id="53283" name="Picture 35" descr="Npu"/>
          <p:cNvPicPr>
            <a:picLocks noChangeAspect="1"/>
          </p:cNvPicPr>
          <p:nvPr/>
        </p:nvPicPr>
        <p:blipFill>
          <a:blip r:embed="rId32"/>
          <a:stretch>
            <a:fillRect/>
          </a:stretch>
        </p:blipFill>
        <p:spPr>
          <a:xfrm>
            <a:off x="7162800" y="4724400"/>
            <a:ext cx="1295400" cy="1131888"/>
          </a:xfrm>
          <a:prstGeom prst="rect">
            <a:avLst/>
          </a:prstGeom>
          <a:noFill/>
          <a:ln w="9525">
            <a:noFill/>
          </a:ln>
        </p:spPr>
      </p:pic>
      <p:pic>
        <p:nvPicPr>
          <p:cNvPr id="4" name="内容占位符 3" descr="图片1"/>
          <p:cNvPicPr>
            <a:picLocks noChangeAspect="1"/>
          </p:cNvPicPr>
          <p:nvPr/>
        </p:nvPicPr>
        <p:blipFill>
          <a:blip r:embed="rId33"/>
          <a:stretch>
            <a:fillRect/>
          </a:stretch>
        </p:blipFill>
        <p:spPr>
          <a:xfrm>
            <a:off x="8229600" y="0"/>
            <a:ext cx="914400" cy="754380"/>
          </a:xfrm>
          <a:prstGeom prst="rect">
            <a:avLst/>
          </a:prstGeom>
          <a:noFill/>
          <a:ln w="9525">
            <a:noFill/>
            <a:miter lim="800000"/>
            <a:headEnd/>
            <a:tailEnd/>
          </a:ln>
          <a:effectLst/>
        </p:spPr>
      </p:pic>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0" name="WordArt 2"/>
          <p:cNvSpPr>
            <a:spLocks noTextEdit="1"/>
          </p:cNvSpPr>
          <p:nvPr/>
        </p:nvSpPr>
        <p:spPr>
          <a:xfrm>
            <a:off x="685800" y="1981200"/>
            <a:ext cx="7696200" cy="2209800"/>
          </a:xfrm>
          <a:prstGeom prst="rect">
            <a:avLst/>
          </a:prstGeom>
        </p:spPr>
        <p:txBody>
          <a:bodyPr wrap="none" fromWordArt="1">
            <a:prstTxWarp prst="textPlain">
              <a:avLst>
                <a:gd name="adj" fmla="val 50000"/>
              </a:avLst>
            </a:prstTxWarp>
            <a:normAutofit/>
          </a:bodyPr>
          <a:p>
            <a:pPr algn="ctr"/>
            <a:r>
              <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相应难度工件的车削加工</a:t>
            </a:r>
            <a:endParaRPr lang="zh-CN" altLang="en-US" sz="4800" normalizeH="1">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0770"/>
                                        </p:tgtEl>
                                        <p:attrNameLst>
                                          <p:attrName>style.visibility</p:attrName>
                                        </p:attrNameLst>
                                      </p:cBhvr>
                                      <p:to>
                                        <p:strVal val="visible"/>
                                      </p:to>
                                    </p:set>
                                    <p:animEffect transition="in" filter="blinds(horizontal)">
                                      <p:cBhvr>
                                        <p:cTn id="7" dur="500"/>
                                        <p:tgtEl>
                                          <p:spTgt spid="160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1794" name="Picture 18"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sp>
        <p:nvSpPr>
          <p:cNvPr id="161795" name="Text Box 2"/>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224259" name="Rectangle 3"/>
          <p:cNvSpPr>
            <a:spLocks noChangeArrowheads="1"/>
          </p:cNvSpPr>
          <p:nvPr/>
        </p:nvSpPr>
        <p:spPr bwMode="auto">
          <a:xfrm>
            <a:off x="1600200" y="1676400"/>
            <a:ext cx="2362200" cy="6096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r>
              <a:rPr kumimoji="0" lang="zh-CN" altLang="en-US" sz="32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大偏心工件</a:t>
            </a:r>
            <a:endParaRPr kumimoji="0" lang="zh-CN" altLang="en-US" sz="3200" b="1" i="0" u="none" strike="noStrike" kern="1200" cap="none" spc="0" normalizeH="0" baseline="0" noProof="0">
              <a:ln>
                <a:noFill/>
              </a:ln>
              <a:solidFill>
                <a:srgbClr val="000000"/>
              </a:solidFill>
              <a:effectLst>
                <a:outerShdw blurRad="38100" dist="38100" dir="2700000" algn="tl">
                  <a:srgbClr val="C0C0C0"/>
                </a:outerShdw>
              </a:effectLst>
              <a:uLnTx/>
              <a:uFillTx/>
              <a:latin typeface="黑体" panose="02010609060101010101" pitchFamily="2" charset="-122"/>
              <a:ea typeface="宋体" panose="02010600030101010101" pitchFamily="2" charset="-122"/>
              <a:cs typeface="Times New Roman" panose="02020603050405020304" pitchFamily="18" charset="0"/>
            </a:endParaRPr>
          </a:p>
        </p:txBody>
      </p:sp>
      <p:sp>
        <p:nvSpPr>
          <p:cNvPr id="224260" name="Rectangle 4">
            <a:hlinkClick r:id="rId2" action="ppaction://hlinksldjump"/>
          </p:cNvPr>
          <p:cNvSpPr>
            <a:spLocks noChangeArrowheads="1"/>
          </p:cNvSpPr>
          <p:nvPr/>
        </p:nvSpPr>
        <p:spPr bwMode="gray">
          <a:xfrm rot="3419336">
            <a:off x="989806" y="18295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4261" name="Rectangle 5">
            <a:hlinkClick r:id="rId2" action="ppaction://hlinksldjump"/>
          </p:cNvPr>
          <p:cNvSpPr>
            <a:spLocks noChangeArrowheads="1"/>
          </p:cNvSpPr>
          <p:nvPr/>
        </p:nvSpPr>
        <p:spPr bwMode="gray">
          <a:xfrm rot="3419336">
            <a:off x="993775" y="2587625"/>
            <a:ext cx="307975" cy="314325"/>
          </a:xfrm>
          <a:prstGeom prst="rect">
            <a:avLst/>
          </a:prstGeom>
          <a:solidFill>
            <a:srgbClr val="00FF00"/>
          </a:soli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4262" name="Rectangle 6">
            <a:hlinkClick r:id="rId3" action="ppaction://hlinksldjump"/>
          </p:cNvPr>
          <p:cNvSpPr>
            <a:spLocks noChangeArrowheads="1"/>
          </p:cNvSpPr>
          <p:nvPr/>
        </p:nvSpPr>
        <p:spPr bwMode="gray">
          <a:xfrm rot="3419336">
            <a:off x="1007269" y="3412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4263" name="Rectangle 7">
            <a:hlinkClick r:id="rId3" action="ppaction://hlinksldjump"/>
          </p:cNvPr>
          <p:cNvSpPr>
            <a:spLocks noChangeArrowheads="1"/>
          </p:cNvSpPr>
          <p:nvPr/>
        </p:nvSpPr>
        <p:spPr bwMode="gray">
          <a:xfrm rot="3419336">
            <a:off x="981075" y="4124325"/>
            <a:ext cx="355600" cy="33655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4265" name="Rectangle 9">
            <a:hlinkClick r:id="rId4" action="ppaction://hlinksldjump"/>
          </p:cNvPr>
          <p:cNvSpPr>
            <a:spLocks noChangeArrowheads="1"/>
          </p:cNvSpPr>
          <p:nvPr/>
        </p:nvSpPr>
        <p:spPr bwMode="gray">
          <a:xfrm rot="3419336">
            <a:off x="1007269" y="49363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61802" name="Picture 19" descr="上边框"/>
          <p:cNvPicPr>
            <a:picLocks noChangeAspect="1"/>
          </p:cNvPicPr>
          <p:nvPr/>
        </p:nvPicPr>
        <p:blipFill>
          <a:blip r:embed="rId5">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1803" name="Text Box 20"/>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pic>
        <p:nvPicPr>
          <p:cNvPr id="161804" name="Picture 21" descr="skin1_11">
            <a:hlinkClick r:id="" action="ppaction://hlinkpres?slideindex=1&amp;slidetitle="/>
          </p:cNvPr>
          <p:cNvPicPr>
            <a:picLocks noChangeAspect="1"/>
          </p:cNvPicPr>
          <p:nvPr/>
        </p:nvPicPr>
        <p:blipFill>
          <a:blip r:embed="rId6"/>
          <a:stretch>
            <a:fillRect/>
          </a:stretch>
        </p:blipFill>
        <p:spPr>
          <a:xfrm>
            <a:off x="228600" y="228600"/>
            <a:ext cx="523875" cy="428625"/>
          </a:xfrm>
          <a:prstGeom prst="rect">
            <a:avLst/>
          </a:prstGeom>
          <a:noFill/>
          <a:ln w="9525">
            <a:noFill/>
          </a:ln>
        </p:spPr>
      </p:pic>
      <p:pic>
        <p:nvPicPr>
          <p:cNvPr id="161805" name="Picture 22" descr="skin1_12"/>
          <p:cNvPicPr>
            <a:picLocks noChangeAspect="1"/>
          </p:cNvPicPr>
          <p:nvPr/>
        </p:nvPicPr>
        <p:blipFill>
          <a:blip r:embed="rId7"/>
          <a:stretch>
            <a:fillRect/>
          </a:stretch>
        </p:blipFill>
        <p:spPr>
          <a:xfrm>
            <a:off x="1066800" y="228600"/>
            <a:ext cx="352425" cy="428625"/>
          </a:xfrm>
          <a:prstGeom prst="rect">
            <a:avLst/>
          </a:prstGeom>
          <a:noFill/>
          <a:ln w="9525">
            <a:noFill/>
          </a:ln>
        </p:spPr>
      </p:pic>
      <p:pic>
        <p:nvPicPr>
          <p:cNvPr id="161806" name="Picture 23" descr="skin1_13"/>
          <p:cNvPicPr>
            <a:picLocks noChangeAspect="1"/>
          </p:cNvPicPr>
          <p:nvPr/>
        </p:nvPicPr>
        <p:blipFill>
          <a:blip r:embed="rId8"/>
          <a:stretch>
            <a:fillRect/>
          </a:stretch>
        </p:blipFill>
        <p:spPr>
          <a:xfrm>
            <a:off x="762000" y="228600"/>
            <a:ext cx="352425" cy="428625"/>
          </a:xfrm>
          <a:prstGeom prst="rect">
            <a:avLst/>
          </a:prstGeom>
          <a:noFill/>
          <a:ln w="9525">
            <a:noFill/>
          </a:ln>
        </p:spPr>
      </p:pic>
      <p:pic>
        <p:nvPicPr>
          <p:cNvPr id="161807" name="Picture 24" descr="skin1_14"/>
          <p:cNvPicPr>
            <a:picLocks noChangeAspect="1"/>
          </p:cNvPicPr>
          <p:nvPr/>
        </p:nvPicPr>
        <p:blipFill>
          <a:blip r:embed="rId9"/>
          <a:stretch>
            <a:fillRect/>
          </a:stretch>
        </p:blipFill>
        <p:spPr>
          <a:xfrm>
            <a:off x="1371600" y="228600"/>
            <a:ext cx="361950" cy="428625"/>
          </a:xfrm>
          <a:prstGeom prst="rect">
            <a:avLst/>
          </a:prstGeom>
          <a:noFill/>
          <a:ln w="9525">
            <a:noFill/>
          </a:ln>
        </p:spPr>
      </p:pic>
      <p:pic>
        <p:nvPicPr>
          <p:cNvPr id="161808" name="Picture 25" descr="Npu"/>
          <p:cNvPicPr>
            <a:picLocks noChangeAspect="1"/>
          </p:cNvPicPr>
          <p:nvPr/>
        </p:nvPicPr>
        <p:blipFill>
          <a:blip r:embed="rId10"/>
          <a:stretch>
            <a:fillRect/>
          </a:stretch>
        </p:blipFill>
        <p:spPr>
          <a:xfrm>
            <a:off x="6324600" y="1219200"/>
            <a:ext cx="1600200" cy="1371600"/>
          </a:xfrm>
          <a:prstGeom prst="rect">
            <a:avLst/>
          </a:prstGeom>
          <a:noFill/>
          <a:ln w="9525">
            <a:noFill/>
          </a:ln>
        </p:spPr>
      </p:pic>
      <p:pic>
        <p:nvPicPr>
          <p:cNvPr id="161809" name="Picture 26" descr="后退">
            <a:hlinkClick r:id="" action="ppaction://hlinkshowjump?jump=previousslide"/>
          </p:cNvPr>
          <p:cNvPicPr>
            <a:picLocks noChangeAspect="1"/>
          </p:cNvPicPr>
          <p:nvPr/>
        </p:nvPicPr>
        <p:blipFill>
          <a:blip r:embed="rId11"/>
          <a:stretch>
            <a:fillRect/>
          </a:stretch>
        </p:blipFill>
        <p:spPr>
          <a:xfrm>
            <a:off x="6916738" y="6364288"/>
            <a:ext cx="1039812" cy="520700"/>
          </a:xfrm>
          <a:prstGeom prst="rect">
            <a:avLst/>
          </a:prstGeom>
          <a:noFill/>
          <a:ln w="9525">
            <a:noFill/>
          </a:ln>
        </p:spPr>
      </p:pic>
      <p:pic>
        <p:nvPicPr>
          <p:cNvPr id="161810" name="Picture 27" descr="目录">
            <a:hlinkClick r:id="" action="ppaction://noaction"/>
          </p:cNvPr>
          <p:cNvPicPr>
            <a:picLocks noChangeAspect="1"/>
          </p:cNvPicPr>
          <p:nvPr/>
        </p:nvPicPr>
        <p:blipFill>
          <a:blip r:embed="rId12"/>
          <a:stretch>
            <a:fillRect/>
          </a:stretch>
        </p:blipFill>
        <p:spPr>
          <a:xfrm>
            <a:off x="3603625" y="6364288"/>
            <a:ext cx="1039813" cy="520700"/>
          </a:xfrm>
          <a:prstGeom prst="rect">
            <a:avLst/>
          </a:prstGeom>
          <a:noFill/>
          <a:ln w="9525">
            <a:noFill/>
          </a:ln>
        </p:spPr>
      </p:pic>
      <p:pic>
        <p:nvPicPr>
          <p:cNvPr id="161811" name="Picture 28" descr="上一页">
            <a:hlinkClick r:id="" action="ppaction://hlinkshowjump?jump=previousslide"/>
          </p:cNvPr>
          <p:cNvPicPr>
            <a:picLocks noChangeAspect="1"/>
          </p:cNvPicPr>
          <p:nvPr/>
        </p:nvPicPr>
        <p:blipFill>
          <a:blip r:embed="rId13"/>
          <a:stretch>
            <a:fillRect/>
          </a:stretch>
        </p:blipFill>
        <p:spPr>
          <a:xfrm>
            <a:off x="4684713" y="6364288"/>
            <a:ext cx="1039812" cy="520700"/>
          </a:xfrm>
          <a:prstGeom prst="rect">
            <a:avLst/>
          </a:prstGeom>
          <a:noFill/>
          <a:ln w="9525">
            <a:noFill/>
          </a:ln>
        </p:spPr>
      </p:pic>
      <p:pic>
        <p:nvPicPr>
          <p:cNvPr id="161812" name="Picture 29" descr="退出">
            <a:hlinkClick r:id="" action="ppaction://hlinkshowjump?jump=endshow"/>
          </p:cNvPr>
          <p:cNvPicPr>
            <a:picLocks noChangeAspect="1"/>
          </p:cNvPicPr>
          <p:nvPr/>
        </p:nvPicPr>
        <p:blipFill>
          <a:blip r:embed="rId14"/>
          <a:stretch>
            <a:fillRect/>
          </a:stretch>
        </p:blipFill>
        <p:spPr>
          <a:xfrm>
            <a:off x="8027988" y="6364288"/>
            <a:ext cx="1039812" cy="520700"/>
          </a:xfrm>
          <a:prstGeom prst="rect">
            <a:avLst/>
          </a:prstGeom>
          <a:noFill/>
          <a:ln w="9525">
            <a:noFill/>
          </a:ln>
        </p:spPr>
      </p:pic>
      <p:pic>
        <p:nvPicPr>
          <p:cNvPr id="161813" name="Picture 30" descr="下一页">
            <a:hlinkClick r:id="" action="ppaction://hlinkshowjump?jump=nextslide"/>
          </p:cNvPr>
          <p:cNvPicPr>
            <a:picLocks noChangeAspect="1"/>
          </p:cNvPicPr>
          <p:nvPr/>
        </p:nvPicPr>
        <p:blipFill>
          <a:blip r:embed="rId15"/>
          <a:stretch>
            <a:fillRect/>
          </a:stretch>
        </p:blipFill>
        <p:spPr>
          <a:xfrm>
            <a:off x="5795963" y="6364288"/>
            <a:ext cx="1039812" cy="520700"/>
          </a:xfrm>
          <a:prstGeom prst="rect">
            <a:avLst/>
          </a:prstGeom>
          <a:noFill/>
          <a:ln w="9525">
            <a:noFill/>
          </a:ln>
        </p:spPr>
      </p:pic>
      <p:pic>
        <p:nvPicPr>
          <p:cNvPr id="161814" name="Picture 31" descr="主页">
            <a:hlinkClick r:id="" action="ppaction://hlinkshowjump?jump=firstslide"/>
          </p:cNvPr>
          <p:cNvPicPr>
            <a:picLocks noChangeAspect="1"/>
          </p:cNvPicPr>
          <p:nvPr/>
        </p:nvPicPr>
        <p:blipFill>
          <a:blip r:embed="rId16"/>
          <a:stretch>
            <a:fillRect/>
          </a:stretch>
        </p:blipFill>
        <p:spPr>
          <a:xfrm>
            <a:off x="2522538" y="6364288"/>
            <a:ext cx="1041400" cy="520700"/>
          </a:xfrm>
          <a:prstGeom prst="rect">
            <a:avLst/>
          </a:prstGeom>
          <a:noFill/>
          <a:ln w="9525">
            <a:noFill/>
          </a:ln>
        </p:spPr>
      </p:pic>
      <p:sp>
        <p:nvSpPr>
          <p:cNvPr id="224288" name="Text Box 32"/>
          <p:cNvSpPr txBox="1">
            <a:spLocks noChangeArrowheads="1"/>
          </p:cNvSpPr>
          <p:nvPr/>
        </p:nvSpPr>
        <p:spPr bwMode="auto">
          <a:xfrm>
            <a:off x="1752600" y="4800600"/>
            <a:ext cx="3200400" cy="579438"/>
          </a:xfrm>
          <a:prstGeom prst="rect">
            <a:avLst/>
          </a:prstGeom>
          <a:noFill/>
          <a:ln w="9525">
            <a:noFill/>
            <a:miter lim="800000"/>
          </a:ln>
          <a:effectLst/>
        </p:spPr>
        <p:txBody>
          <a:bodyPr>
            <a:spAutoFit/>
          </a:bodyPr>
          <a:lstStyle/>
          <a:p>
            <a:pPr marR="0" defTabSz="914400" eaLnBrk="1" hangingPunct="1">
              <a:spcBef>
                <a:spcPct val="50000"/>
              </a:spcBef>
              <a:buClrTx/>
              <a:buSzTx/>
              <a:buFontTx/>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技能训练</a:t>
            </a:r>
            <a:endPar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61816" name="Text Box 33"/>
          <p:cNvSpPr txBox="1"/>
          <p:nvPr/>
        </p:nvSpPr>
        <p:spPr>
          <a:xfrm>
            <a:off x="1752600" y="3962400"/>
            <a:ext cx="2438400" cy="579438"/>
          </a:xfrm>
          <a:prstGeom prst="rect">
            <a:avLst/>
          </a:prstGeom>
          <a:noFill/>
          <a:ln w="9525">
            <a:noFill/>
          </a:ln>
        </p:spPr>
        <p:txBody>
          <a:bodyPr>
            <a:spAutoFit/>
          </a:bodyPr>
          <a:p>
            <a:pPr>
              <a:spcBef>
                <a:spcPct val="50000"/>
              </a:spcBef>
            </a:pPr>
            <a:r>
              <a:rPr lang="zh-CN" altLang="en-US" sz="3200" b="1" dirty="0">
                <a:solidFill>
                  <a:srgbClr val="000000"/>
                </a:solidFill>
                <a:latin typeface="Arial" panose="020B0604020202020204" pitchFamily="34" charset="0"/>
              </a:rPr>
              <a:t>教学录像</a:t>
            </a:r>
            <a:endParaRPr lang="zh-CN" altLang="en-US" sz="3200" b="1" dirty="0">
              <a:solidFill>
                <a:srgbClr val="000000"/>
              </a:solidFill>
              <a:latin typeface="Arial" panose="020B0604020202020204" pitchFamily="34" charset="0"/>
            </a:endParaRPr>
          </a:p>
        </p:txBody>
      </p:sp>
      <p:sp>
        <p:nvSpPr>
          <p:cNvPr id="224290" name="Text Box 34"/>
          <p:cNvSpPr txBox="1">
            <a:spLocks noChangeArrowheads="1"/>
          </p:cNvSpPr>
          <p:nvPr/>
        </p:nvSpPr>
        <p:spPr bwMode="auto">
          <a:xfrm>
            <a:off x="1752600" y="3200400"/>
            <a:ext cx="6248400" cy="5794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范盘、角铁加工畸形零件的方法</a:t>
            </a:r>
            <a:endPar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224291" name="Text Box 35"/>
          <p:cNvSpPr txBox="1">
            <a:spLocks noChangeArrowheads="1"/>
          </p:cNvSpPr>
          <p:nvPr/>
        </p:nvSpPr>
        <p:spPr bwMode="auto">
          <a:xfrm>
            <a:off x="1600200" y="2286000"/>
            <a:ext cx="5029200" cy="823913"/>
          </a:xfrm>
          <a:prstGeom prst="rect">
            <a:avLst/>
          </a:prstGeom>
          <a:noFill/>
          <a:ln w="9525">
            <a:noFill/>
            <a:miter lim="800000"/>
          </a:ln>
          <a:effectLst/>
        </p:spPr>
        <p:txBody>
          <a:bodyPr>
            <a:spAutoFit/>
          </a:bodyPr>
          <a:lstStyle/>
          <a:p>
            <a:pPr marR="0" defTabSz="914400" eaLnBrk="1" hangingPunct="1">
              <a:lnSpc>
                <a:spcPct val="150000"/>
              </a:lnSpc>
              <a:spcBef>
                <a:spcPct val="20000"/>
              </a:spcBef>
              <a:buClr>
                <a:schemeClr val="tx1"/>
              </a:buClr>
              <a:buSzPct val="60000"/>
              <a:buFont typeface="Wingdings" panose="05000000000000000000" pitchFamily="2" charset="2"/>
              <a:defRPr/>
            </a:pPr>
            <a:r>
              <a:rPr kumimoji="0" lang="zh-CN" altLang="en-US" sz="3200" b="1" kern="1200" cap="none" spc="0" normalizeH="0" baseline="0" noProof="0">
                <a:latin typeface="Arial" panose="020B0604020202020204" pitchFamily="34" charset="0"/>
                <a:ea typeface="宋体" panose="02010600030101010101" pitchFamily="2" charset="-122"/>
                <a:cs typeface="+mn-cs"/>
              </a:rPr>
              <a:t> </a:t>
            </a:r>
            <a:r>
              <a:rPr kumimoji="0" lang="zh-CN" altLang="en-US" sz="32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中心架、跟刀架的使用</a:t>
            </a:r>
            <a:r>
              <a:rPr kumimoji="0" lang="zh-CN" altLang="en-US" sz="2800" b="1" kern="1200" cap="none" spc="0" normalizeH="0" baseline="0" noProof="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 </a:t>
            </a:r>
            <a:endParaRPr kumimoji="0" lang="zh-CN" altLang="en-US" sz="2800" kern="1200" cap="none" spc="0" normalizeH="0" baseline="0" noProof="0">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7"/>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24260"/>
                                        </p:tgtEl>
                                        <p:attrNameLst>
                                          <p:attrName>style.visibility</p:attrName>
                                        </p:attrNameLst>
                                      </p:cBhvr>
                                      <p:to>
                                        <p:strVal val="visible"/>
                                      </p:to>
                                    </p:set>
                                    <p:animEffect transition="in" filter="barn(inHorizontal)">
                                      <p:cBhvr>
                                        <p:cTn id="7" dur="500"/>
                                        <p:tgtEl>
                                          <p:spTgt spid="22426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24261"/>
                                        </p:tgtEl>
                                        <p:attrNameLst>
                                          <p:attrName>style.visibility</p:attrName>
                                        </p:attrNameLst>
                                      </p:cBhvr>
                                      <p:to>
                                        <p:strVal val="visible"/>
                                      </p:to>
                                    </p:set>
                                    <p:anim calcmode="lin" valueType="num">
                                      <p:cBhvr additive="base">
                                        <p:cTn id="11" dur="500" fill="hold"/>
                                        <p:tgtEl>
                                          <p:spTgt spid="224261"/>
                                        </p:tgtEl>
                                        <p:attrNameLst>
                                          <p:attrName>ppt_x</p:attrName>
                                        </p:attrNameLst>
                                      </p:cBhvr>
                                      <p:tavLst>
                                        <p:tav tm="0">
                                          <p:val>
                                            <p:strVal val="#ppt_x"/>
                                          </p:val>
                                        </p:tav>
                                        <p:tav tm="100000">
                                          <p:val>
                                            <p:strVal val="#ppt_x"/>
                                          </p:val>
                                        </p:tav>
                                      </p:tavLst>
                                    </p:anim>
                                    <p:anim calcmode="lin" valueType="num">
                                      <p:cBhvr additive="base">
                                        <p:cTn id="12" dur="500" fill="hold"/>
                                        <p:tgtEl>
                                          <p:spTgt spid="22426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224262"/>
                                        </p:tgtEl>
                                        <p:attrNameLst>
                                          <p:attrName>style.visibility</p:attrName>
                                        </p:attrNameLst>
                                      </p:cBhvr>
                                      <p:to>
                                        <p:strVal val="visible"/>
                                      </p:to>
                                    </p:set>
                                    <p:animEffect transition="in" filter="slide(fromBottom)">
                                      <p:cBhvr>
                                        <p:cTn id="16" dur="500"/>
                                        <p:tgtEl>
                                          <p:spTgt spid="224262"/>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24263"/>
                                        </p:tgtEl>
                                        <p:attrNameLst>
                                          <p:attrName>style.visibility</p:attrName>
                                        </p:attrNameLst>
                                      </p:cBhvr>
                                      <p:to>
                                        <p:strVal val="visible"/>
                                      </p:to>
                                    </p:set>
                                    <p:animEffect transition="in" filter="randombar(horizontal)">
                                      <p:cBhvr>
                                        <p:cTn id="20" dur="500"/>
                                        <p:tgtEl>
                                          <p:spTgt spid="224263"/>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224265"/>
                                        </p:tgtEl>
                                        <p:attrNameLst>
                                          <p:attrName>style.visibility</p:attrName>
                                        </p:attrNameLst>
                                      </p:cBhvr>
                                      <p:to>
                                        <p:strVal val="visible"/>
                                      </p:to>
                                    </p:set>
                                    <p:animEffect transition="in" filter="slide(fromBottom)">
                                      <p:cBhvr>
                                        <p:cTn id="24" dur="500"/>
                                        <p:tgtEl>
                                          <p:spTgt spid="224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0" grpId="0" animBg="1"/>
      <p:bldP spid="224261" grpId="0" animBg="1"/>
      <p:bldP spid="224262" grpId="0" animBg="1"/>
      <p:bldP spid="224263" grpId="0" animBg="1"/>
      <p:bldP spid="224265"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2818" name="Picture 14"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867400"/>
            <a:ext cx="9144000" cy="1196975"/>
          </a:xfrm>
          <a:prstGeom prst="rect">
            <a:avLst/>
          </a:prstGeom>
          <a:noFill/>
          <a:ln w="9525">
            <a:noFill/>
          </a:ln>
        </p:spPr>
      </p:pic>
      <p:pic>
        <p:nvPicPr>
          <p:cNvPr id="162819" name="Picture 13"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2820" name="Text Box 7"/>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225288" name="Text Box 8"/>
          <p:cNvSpPr txBox="1"/>
          <p:nvPr/>
        </p:nvSpPr>
        <p:spPr>
          <a:xfrm>
            <a:off x="838200" y="1752600"/>
            <a:ext cx="2743200" cy="701675"/>
          </a:xfrm>
          <a:prstGeom prst="rect">
            <a:avLst/>
          </a:prstGeom>
          <a:noFill/>
          <a:ln w="9525">
            <a:noFill/>
          </a:ln>
        </p:spPr>
        <p:txBody>
          <a:bodyPr>
            <a:spAutoFit/>
          </a:bodyPr>
          <a:p>
            <a:pPr eaLnBrk="1" hangingPunct="1">
              <a:spcBef>
                <a:spcPct val="20000"/>
              </a:spcBef>
            </a:pPr>
            <a:r>
              <a:rPr lang="zh-CN" altLang="en-US" sz="4000" b="1" dirty="0">
                <a:latin typeface="Times New Roman" panose="02020603050405020304" pitchFamily="18" charset="0"/>
                <a:ea typeface="楷体_GB2312" pitchFamily="49" charset="-122"/>
              </a:rPr>
              <a:t>大偏心工件</a:t>
            </a:r>
            <a:r>
              <a:rPr lang="zh-CN" altLang="en-US" sz="4000" dirty="0">
                <a:latin typeface="Times New Roman" panose="02020603050405020304" pitchFamily="18" charset="0"/>
              </a:rPr>
              <a:t> </a:t>
            </a:r>
            <a:endParaRPr lang="zh-CN" altLang="en-US" sz="4000" dirty="0">
              <a:latin typeface="Times New Roman" panose="02020603050405020304" pitchFamily="18" charset="0"/>
            </a:endParaRPr>
          </a:p>
        </p:txBody>
      </p:sp>
      <p:sp>
        <p:nvSpPr>
          <p:cNvPr id="162822"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62823" name="Text Box 10"/>
          <p:cNvSpPr txBox="1"/>
          <p:nvPr/>
        </p:nvSpPr>
        <p:spPr>
          <a:xfrm>
            <a:off x="3429000" y="609600"/>
            <a:ext cx="184150" cy="579438"/>
          </a:xfrm>
          <a:prstGeom prst="rect">
            <a:avLst/>
          </a:prstGeom>
          <a:noFill/>
          <a:ln w="9525">
            <a:noFill/>
          </a:ln>
        </p:spPr>
        <p:txBody>
          <a:bodyPr wrap="none">
            <a:spAutoFit/>
          </a:bodyPr>
          <a:p>
            <a:pPr eaLnBrk="1" hangingPunct="1"/>
            <a:endParaRPr lang="zh-CN" altLang="en-US" sz="3200" dirty="0">
              <a:solidFill>
                <a:schemeClr val="bg1"/>
              </a:solidFill>
              <a:latin typeface="Times New Roman" panose="02020603050405020304" pitchFamily="18" charset="0"/>
            </a:endParaRPr>
          </a:p>
        </p:txBody>
      </p:sp>
      <p:sp>
        <p:nvSpPr>
          <p:cNvPr id="225291" name="Rectangle 11"/>
          <p:cNvSpPr>
            <a:spLocks noChangeArrowheads="1"/>
          </p:cNvSpPr>
          <p:nvPr/>
        </p:nvSpPr>
        <p:spPr bwMode="auto">
          <a:xfrm>
            <a:off x="685800" y="3200400"/>
            <a:ext cx="8153400" cy="152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rPr>
              <a:t>大偏心工件和偏心工件加工原理相同，就在找正过程中可能出现表的量程不够需借助量块等工具进行补偿。</a:t>
            </a: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楷体_GB2312" pitchFamily="49" charset="-122"/>
              <a:ea typeface="楷体_GB2312" pitchFamily="49" charset="-122"/>
              <a:cs typeface="+mn-cs"/>
            </a:endParaRPr>
          </a:p>
        </p:txBody>
      </p:sp>
      <p:pic>
        <p:nvPicPr>
          <p:cNvPr id="162825" name="Picture 15" descr="后退">
            <a:hlinkClick r:id="" action="ppaction://hlinkshowjump?jump=previousslide"/>
          </p:cNvPr>
          <p:cNvPicPr>
            <a:picLocks noChangeAspect="1"/>
          </p:cNvPicPr>
          <p:nvPr/>
        </p:nvPicPr>
        <p:blipFill>
          <a:blip r:embed="rId3"/>
          <a:stretch>
            <a:fillRect/>
          </a:stretch>
        </p:blipFill>
        <p:spPr>
          <a:xfrm>
            <a:off x="7069138" y="6516688"/>
            <a:ext cx="1039812" cy="520700"/>
          </a:xfrm>
          <a:prstGeom prst="rect">
            <a:avLst/>
          </a:prstGeom>
          <a:noFill/>
          <a:ln w="9525">
            <a:noFill/>
          </a:ln>
        </p:spPr>
      </p:pic>
      <p:pic>
        <p:nvPicPr>
          <p:cNvPr id="162826" name="Picture 16" descr="目录">
            <a:hlinkClick r:id="rId4" action="ppaction://hlinksldjump"/>
          </p:cNvPr>
          <p:cNvPicPr>
            <a:picLocks noChangeAspect="1"/>
          </p:cNvPicPr>
          <p:nvPr/>
        </p:nvPicPr>
        <p:blipFill>
          <a:blip r:embed="rId5"/>
          <a:stretch>
            <a:fillRect/>
          </a:stretch>
        </p:blipFill>
        <p:spPr>
          <a:xfrm>
            <a:off x="3756025" y="6516688"/>
            <a:ext cx="1039813" cy="520700"/>
          </a:xfrm>
          <a:prstGeom prst="rect">
            <a:avLst/>
          </a:prstGeom>
          <a:noFill/>
          <a:ln w="9525">
            <a:noFill/>
          </a:ln>
        </p:spPr>
      </p:pic>
      <p:pic>
        <p:nvPicPr>
          <p:cNvPr id="162827" name="Picture 17" descr="上一页">
            <a:hlinkClick r:id="" action="ppaction://hlinkshowjump?jump=previousslide"/>
          </p:cNvPr>
          <p:cNvPicPr>
            <a:picLocks noChangeAspect="1"/>
          </p:cNvPicPr>
          <p:nvPr/>
        </p:nvPicPr>
        <p:blipFill>
          <a:blip r:embed="rId6"/>
          <a:stretch>
            <a:fillRect/>
          </a:stretch>
        </p:blipFill>
        <p:spPr>
          <a:xfrm>
            <a:off x="4837113" y="6516688"/>
            <a:ext cx="1039812" cy="520700"/>
          </a:xfrm>
          <a:prstGeom prst="rect">
            <a:avLst/>
          </a:prstGeom>
          <a:noFill/>
          <a:ln w="9525">
            <a:noFill/>
          </a:ln>
        </p:spPr>
      </p:pic>
      <p:pic>
        <p:nvPicPr>
          <p:cNvPr id="162828" name="Picture 18" descr="退出">
            <a:hlinkClick r:id="" action="ppaction://hlinkshowjump?jump=endshow"/>
          </p:cNvPr>
          <p:cNvPicPr>
            <a:picLocks noChangeAspect="1"/>
          </p:cNvPicPr>
          <p:nvPr/>
        </p:nvPicPr>
        <p:blipFill>
          <a:blip r:embed="rId7"/>
          <a:stretch>
            <a:fillRect/>
          </a:stretch>
        </p:blipFill>
        <p:spPr>
          <a:xfrm>
            <a:off x="8180388" y="6516688"/>
            <a:ext cx="1039812" cy="520700"/>
          </a:xfrm>
          <a:prstGeom prst="rect">
            <a:avLst/>
          </a:prstGeom>
          <a:noFill/>
          <a:ln w="9525">
            <a:noFill/>
          </a:ln>
        </p:spPr>
      </p:pic>
      <p:pic>
        <p:nvPicPr>
          <p:cNvPr id="162829" name="Picture 19" descr="下一页">
            <a:hlinkClick r:id="" action="ppaction://hlinkshowjump?jump=nextslide"/>
          </p:cNvPr>
          <p:cNvPicPr>
            <a:picLocks noChangeAspect="1"/>
          </p:cNvPicPr>
          <p:nvPr/>
        </p:nvPicPr>
        <p:blipFill>
          <a:blip r:embed="rId8"/>
          <a:stretch>
            <a:fillRect/>
          </a:stretch>
        </p:blipFill>
        <p:spPr>
          <a:xfrm>
            <a:off x="5948363" y="6516688"/>
            <a:ext cx="1039812" cy="520700"/>
          </a:xfrm>
          <a:prstGeom prst="rect">
            <a:avLst/>
          </a:prstGeom>
          <a:noFill/>
          <a:ln w="9525">
            <a:noFill/>
          </a:ln>
        </p:spPr>
      </p:pic>
      <p:pic>
        <p:nvPicPr>
          <p:cNvPr id="162830" name="Picture 20" descr="主页">
            <a:hlinkClick r:id="" action="ppaction://hlinkshowjump?jump=firstslide"/>
          </p:cNvPr>
          <p:cNvPicPr>
            <a:picLocks noChangeAspect="1"/>
          </p:cNvPicPr>
          <p:nvPr/>
        </p:nvPicPr>
        <p:blipFill>
          <a:blip r:embed="rId9"/>
          <a:stretch>
            <a:fillRect/>
          </a:stretch>
        </p:blipFill>
        <p:spPr>
          <a:xfrm>
            <a:off x="2674938" y="6516688"/>
            <a:ext cx="1041400" cy="520700"/>
          </a:xfrm>
          <a:prstGeom prst="rect">
            <a:avLst/>
          </a:prstGeom>
          <a:noFill/>
          <a:ln w="9525">
            <a:noFill/>
          </a:ln>
        </p:spPr>
      </p:pic>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288"/>
                                        </p:tgtEl>
                                        <p:attrNameLst>
                                          <p:attrName>style.visibility</p:attrName>
                                        </p:attrNameLst>
                                      </p:cBhvr>
                                      <p:to>
                                        <p:strVal val="visible"/>
                                      </p:to>
                                    </p:set>
                                    <p:animEffect transition="in" filter="checkerboard(across)">
                                      <p:cBhvr>
                                        <p:cTn id="7" dur="500"/>
                                        <p:tgtEl>
                                          <p:spTgt spid="22528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225291"/>
                                        </p:tgtEl>
                                        <p:attrNameLst>
                                          <p:attrName>style.visibility</p:attrName>
                                        </p:attrNameLst>
                                      </p:cBhvr>
                                      <p:to>
                                        <p:strVal val="visible"/>
                                      </p:to>
                                    </p:set>
                                    <p:animEffect transition="in" filter="wedge">
                                      <p:cBhvr>
                                        <p:cTn id="12" dur="1000"/>
                                        <p:tgtEl>
                                          <p:spTgt spid="225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8" grpId="0"/>
      <p:bldP spid="225291"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42" name="Picture 2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867400"/>
            <a:ext cx="9144000" cy="1196975"/>
          </a:xfrm>
          <a:prstGeom prst="rect">
            <a:avLst/>
          </a:prstGeom>
          <a:noFill/>
          <a:ln w="9525">
            <a:noFill/>
          </a:ln>
        </p:spPr>
      </p:pic>
      <p:pic>
        <p:nvPicPr>
          <p:cNvPr id="163843" name="Picture 21"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3844" name="Text Box 8"/>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63845" name="Text Box 9"/>
          <p:cNvSpPr txBox="1"/>
          <p:nvPr/>
        </p:nvSpPr>
        <p:spPr>
          <a:xfrm>
            <a:off x="304800" y="22860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26314" name="Rectangle 10"/>
          <p:cNvSpPr>
            <a:spLocks noChangeArrowheads="1"/>
          </p:cNvSpPr>
          <p:nvPr/>
        </p:nvSpPr>
        <p:spPr bwMode="auto">
          <a:xfrm>
            <a:off x="1905000" y="1828800"/>
            <a:ext cx="2133600" cy="35052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架体</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调整螺钉</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支撑</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上盖</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紧固螺钉</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螺钉</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螺母</a:t>
            </a:r>
            <a:b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br>
            <a:r>
              <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压板</a:t>
            </a:r>
            <a:endParaRPr kumimoji="0" lang="zh-CN" altLang="en-US" sz="28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endParaRPr>
          </a:p>
        </p:txBody>
      </p:sp>
      <p:sp>
        <p:nvSpPr>
          <p:cNvPr id="226315" name="Rectangle 11"/>
          <p:cNvSpPr/>
          <p:nvPr/>
        </p:nvSpPr>
        <p:spPr>
          <a:xfrm>
            <a:off x="0" y="0"/>
            <a:ext cx="7315200" cy="1006475"/>
          </a:xfrm>
          <a:prstGeom prst="rect">
            <a:avLst/>
          </a:prstGeom>
          <a:noFill/>
          <a:ln w="9525">
            <a:noFill/>
          </a:ln>
        </p:spPr>
        <p:txBody>
          <a:bodyPr>
            <a:spAutoFit/>
          </a:bodyPr>
          <a:p>
            <a:pPr marL="457200" indent="-457200" eaLnBrk="1" hangingPunct="1"/>
            <a:r>
              <a:rPr lang="zh-CN" altLang="en-US" sz="3600" dirty="0">
                <a:latin typeface="Times New Roman" panose="02020603050405020304" pitchFamily="18" charset="0"/>
                <a:ea typeface="楷体_GB2312" pitchFamily="49" charset="-122"/>
              </a:rPr>
              <a:t>中心架、跟刀架的使用</a:t>
            </a:r>
            <a:endParaRPr lang="zh-CN" altLang="en-US" sz="3600" dirty="0">
              <a:latin typeface="Times New Roman" panose="02020603050405020304" pitchFamily="18" charset="0"/>
              <a:ea typeface="楷体_GB2312" pitchFamily="49" charset="-122"/>
            </a:endParaRPr>
          </a:p>
          <a:p>
            <a:pPr marL="457200" indent="-457200" eaLnBrk="1" hangingPunct="1"/>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pic>
        <p:nvPicPr>
          <p:cNvPr id="163848" name="Picture 13" descr="Npu"/>
          <p:cNvPicPr>
            <a:picLocks noChangeAspect="1"/>
          </p:cNvPicPr>
          <p:nvPr/>
        </p:nvPicPr>
        <p:blipFill>
          <a:blip r:embed="rId3"/>
          <a:stretch>
            <a:fillRect/>
          </a:stretch>
        </p:blipFill>
        <p:spPr>
          <a:xfrm>
            <a:off x="8001000" y="0"/>
            <a:ext cx="1143000" cy="1143000"/>
          </a:xfrm>
          <a:prstGeom prst="rect">
            <a:avLst/>
          </a:prstGeom>
          <a:noFill/>
          <a:ln w="9525">
            <a:noFill/>
          </a:ln>
        </p:spPr>
      </p:pic>
      <p:sp>
        <p:nvSpPr>
          <p:cNvPr id="226318" name="AutoShape 14"/>
          <p:cNvSpPr/>
          <p:nvPr/>
        </p:nvSpPr>
        <p:spPr>
          <a:xfrm>
            <a:off x="1676400" y="2057400"/>
            <a:ext cx="228600" cy="3200400"/>
          </a:xfrm>
          <a:prstGeom prst="leftBrace">
            <a:avLst>
              <a:gd name="adj1" fmla="val 116666"/>
              <a:gd name="adj2" fmla="val 50000"/>
            </a:avLst>
          </a:prstGeom>
          <a:noFill/>
          <a:ln w="9525" cap="flat" cmpd="sng">
            <a:solidFill>
              <a:schemeClr val="tx1"/>
            </a:solidFill>
            <a:prstDash val="solid"/>
            <a:headEnd type="none" w="med" len="med"/>
            <a:tailEnd type="none" w="med" len="med"/>
          </a:ln>
        </p:spPr>
        <p:txBody>
          <a:bodyPr wrap="none" anchor="ctr"/>
          <a:p>
            <a:pPr algn="ctr" eaLnBrk="1" hangingPunct="1"/>
            <a:endParaRPr lang="zh-CN" altLang="en-US" sz="2400" b="1" dirty="0">
              <a:latin typeface="Times New Roman" panose="02020603050405020304" pitchFamily="18" charset="0"/>
            </a:endParaRPr>
          </a:p>
        </p:txBody>
      </p:sp>
      <p:sp>
        <p:nvSpPr>
          <p:cNvPr id="226319" name="Text Box 15"/>
          <p:cNvSpPr txBox="1"/>
          <p:nvPr/>
        </p:nvSpPr>
        <p:spPr>
          <a:xfrm>
            <a:off x="381000" y="3322638"/>
            <a:ext cx="1492250" cy="579437"/>
          </a:xfrm>
          <a:prstGeom prst="rect">
            <a:avLst/>
          </a:prstGeom>
          <a:noFill/>
          <a:ln w="9525">
            <a:noFill/>
          </a:ln>
        </p:spPr>
        <p:txBody>
          <a:bodyPr wrap="none">
            <a:spAutoFit/>
          </a:bodyPr>
          <a:p>
            <a:pPr eaLnBrk="1" hangingPunct="1"/>
            <a:r>
              <a:rPr lang="zh-CN" altLang="en-US" sz="3200" dirty="0">
                <a:latin typeface="Verdana" panose="020B0604030504040204" pitchFamily="34" charset="0"/>
                <a:ea typeface="楷体_GB2312" pitchFamily="49" charset="-122"/>
              </a:rPr>
              <a:t>中心架</a:t>
            </a:r>
            <a:r>
              <a:rPr lang="zh-CN" altLang="en-US" sz="2800" dirty="0">
                <a:latin typeface="Times New Roman" panose="02020603050405020304" pitchFamily="18" charset="0"/>
              </a:rPr>
              <a:t> </a:t>
            </a:r>
            <a:endParaRPr lang="zh-CN" altLang="en-US" sz="2800" dirty="0">
              <a:latin typeface="Times New Roman" panose="02020603050405020304" pitchFamily="18" charset="0"/>
            </a:endParaRPr>
          </a:p>
        </p:txBody>
      </p:sp>
      <p:sp>
        <p:nvSpPr>
          <p:cNvPr id="226320" name="AutoShape 16"/>
          <p:cNvSpPr/>
          <p:nvPr/>
        </p:nvSpPr>
        <p:spPr>
          <a:xfrm>
            <a:off x="5638800" y="2438400"/>
            <a:ext cx="152400" cy="1828800"/>
          </a:xfrm>
          <a:prstGeom prst="leftBrace">
            <a:avLst>
              <a:gd name="adj1" fmla="val 100000"/>
              <a:gd name="adj2" fmla="val 50000"/>
            </a:avLst>
          </a:prstGeom>
          <a:no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26321" name="Text Box 17"/>
          <p:cNvSpPr txBox="1"/>
          <p:nvPr/>
        </p:nvSpPr>
        <p:spPr>
          <a:xfrm>
            <a:off x="5867400" y="2209800"/>
            <a:ext cx="2590800" cy="2289175"/>
          </a:xfrm>
          <a:prstGeom prst="rect">
            <a:avLst/>
          </a:prstGeom>
          <a:noFill/>
          <a:ln w="9525">
            <a:noFill/>
          </a:ln>
        </p:spPr>
        <p:txBody>
          <a:bodyPr>
            <a:spAutoFit/>
          </a:bodyPr>
          <a:p>
            <a:pPr eaLnBrk="1" hangingPunct="1"/>
            <a:r>
              <a:rPr lang="zh-CN" altLang="en-US" sz="3600" dirty="0">
                <a:latin typeface="Times New Roman" panose="02020603050405020304" pitchFamily="18" charset="0"/>
                <a:ea typeface="楷体_GB2312" pitchFamily="49" charset="-122"/>
              </a:rPr>
              <a:t>三个支撑爪</a:t>
            </a:r>
            <a:endParaRPr lang="zh-CN" altLang="en-US" sz="3600" dirty="0">
              <a:latin typeface="Times New Roman" panose="02020603050405020304" pitchFamily="18" charset="0"/>
              <a:ea typeface="楷体_GB2312" pitchFamily="49" charset="-122"/>
            </a:endParaRPr>
          </a:p>
          <a:p>
            <a:pPr eaLnBrk="1" hangingPunct="1"/>
            <a:r>
              <a:rPr lang="zh-CN" altLang="en-US" sz="3600" dirty="0">
                <a:latin typeface="Times New Roman" panose="02020603050405020304" pitchFamily="18" charset="0"/>
                <a:ea typeface="楷体_GB2312" pitchFamily="49" charset="-122"/>
              </a:rPr>
              <a:t>用柄</a:t>
            </a:r>
            <a:endParaRPr lang="zh-CN" altLang="en-US" sz="3600" dirty="0">
              <a:latin typeface="Times New Roman" panose="02020603050405020304" pitchFamily="18" charset="0"/>
              <a:ea typeface="楷体_GB2312" pitchFamily="49" charset="-122"/>
            </a:endParaRPr>
          </a:p>
          <a:p>
            <a:pPr eaLnBrk="1" hangingPunct="1"/>
            <a:r>
              <a:rPr lang="zh-CN" altLang="en-US" sz="3600" dirty="0">
                <a:latin typeface="Times New Roman" panose="02020603050405020304" pitchFamily="18" charset="0"/>
                <a:ea typeface="楷体_GB2312" pitchFamily="49" charset="-122"/>
              </a:rPr>
              <a:t>锥齿轮</a:t>
            </a:r>
            <a:endParaRPr lang="zh-CN" altLang="en-US" sz="3600" dirty="0">
              <a:latin typeface="Times New Roman" panose="02020603050405020304" pitchFamily="18" charset="0"/>
              <a:ea typeface="楷体_GB2312" pitchFamily="49" charset="-122"/>
            </a:endParaRPr>
          </a:p>
          <a:p>
            <a:pPr eaLnBrk="1" hangingPunct="1"/>
            <a:r>
              <a:rPr lang="zh-CN" altLang="en-US" sz="3600" dirty="0">
                <a:latin typeface="Times New Roman" panose="02020603050405020304" pitchFamily="18" charset="0"/>
                <a:ea typeface="楷体_GB2312" pitchFamily="49" charset="-122"/>
              </a:rPr>
              <a:t>丝杆</a:t>
            </a:r>
            <a:endParaRPr lang="zh-CN" altLang="en-US" sz="3600" dirty="0">
              <a:latin typeface="Times New Roman" panose="02020603050405020304" pitchFamily="18" charset="0"/>
              <a:ea typeface="楷体_GB2312" pitchFamily="49" charset="-122"/>
            </a:endParaRPr>
          </a:p>
        </p:txBody>
      </p:sp>
      <p:sp>
        <p:nvSpPr>
          <p:cNvPr id="226322" name="Text Box 18"/>
          <p:cNvSpPr txBox="1"/>
          <p:nvPr/>
        </p:nvSpPr>
        <p:spPr>
          <a:xfrm>
            <a:off x="4267200" y="3352800"/>
            <a:ext cx="1479550" cy="579438"/>
          </a:xfrm>
          <a:prstGeom prst="rect">
            <a:avLst/>
          </a:prstGeom>
          <a:noFill/>
          <a:ln w="9525">
            <a:noFill/>
          </a:ln>
        </p:spPr>
        <p:txBody>
          <a:bodyPr wrap="none">
            <a:spAutoFit/>
          </a:bodyPr>
          <a:p>
            <a:pPr eaLnBrk="1" hangingPunct="1"/>
            <a:r>
              <a:rPr lang="zh-CN" altLang="en-US" sz="3200" dirty="0">
                <a:latin typeface="Verdana" panose="020B0604030504040204" pitchFamily="34" charset="0"/>
                <a:ea typeface="楷体_GB2312" pitchFamily="49" charset="-122"/>
              </a:rPr>
              <a:t>跟刀架</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26323" name="Text Box 19"/>
          <p:cNvSpPr txBox="1"/>
          <p:nvPr/>
        </p:nvSpPr>
        <p:spPr>
          <a:xfrm>
            <a:off x="152400" y="5410200"/>
            <a:ext cx="8312150" cy="579438"/>
          </a:xfrm>
          <a:prstGeom prst="rect">
            <a:avLst/>
          </a:prstGeom>
          <a:noFill/>
          <a:ln w="9525">
            <a:noFill/>
          </a:ln>
        </p:spPr>
        <p:txBody>
          <a:bodyPr wrap="none">
            <a:spAutoFit/>
          </a:bodyPr>
          <a:p>
            <a:pPr eaLnBrk="1" hangingPunct="1"/>
            <a:r>
              <a:rPr lang="zh-CN" altLang="en-US" sz="3200" dirty="0">
                <a:latin typeface="Times New Roman" panose="02020603050405020304" pitchFamily="18" charset="0"/>
                <a:ea typeface="楷体_GB2312" pitchFamily="49" charset="-122"/>
              </a:rPr>
              <a:t>中心架安装在导轨上，跟刀架安装在大拖板上</a:t>
            </a:r>
            <a:endParaRPr lang="zh-CN" altLang="en-US" sz="3200" dirty="0">
              <a:latin typeface="Times New Roman" panose="02020603050405020304" pitchFamily="18" charset="0"/>
              <a:ea typeface="楷体_GB2312" pitchFamily="49" charset="-122"/>
            </a:endParaRPr>
          </a:p>
        </p:txBody>
      </p:sp>
      <p:sp>
        <p:nvSpPr>
          <p:cNvPr id="226324" name="Rectangle 20"/>
          <p:cNvSpPr/>
          <p:nvPr/>
        </p:nvSpPr>
        <p:spPr>
          <a:xfrm>
            <a:off x="228600" y="1143000"/>
            <a:ext cx="6132513" cy="579438"/>
          </a:xfrm>
          <a:prstGeom prst="rect">
            <a:avLst/>
          </a:prstGeom>
          <a:noFill/>
          <a:ln w="9525">
            <a:noFill/>
          </a:ln>
        </p:spPr>
        <p:txBody>
          <a:bodyPr wrap="none">
            <a:spAutoFit/>
          </a:bodyPr>
          <a:p>
            <a:pPr algn="ctr" eaLnBrk="1" hangingPunct="1"/>
            <a:r>
              <a:rPr lang="en-US" altLang="zh-CN" sz="3200" dirty="0">
                <a:latin typeface="Verdana" panose="020B0604030504040204" pitchFamily="34" charset="0"/>
                <a:ea typeface="楷体_GB2312" pitchFamily="49" charset="-122"/>
              </a:rPr>
              <a:t>1</a:t>
            </a:r>
            <a:r>
              <a:rPr lang="zh-CN" altLang="en-US" sz="3200" dirty="0">
                <a:latin typeface="Verdana" panose="020B0604030504040204" pitchFamily="34" charset="0"/>
                <a:ea typeface="楷体_GB2312" pitchFamily="49" charset="-122"/>
              </a:rPr>
              <a:t>）中心架、跟刀架的构造及安装</a:t>
            </a:r>
            <a:endParaRPr lang="zh-CN" altLang="en-US" sz="3200" dirty="0">
              <a:latin typeface="Verdana" panose="020B0604030504040204" pitchFamily="34" charset="0"/>
              <a:ea typeface="楷体_GB2312" pitchFamily="49" charset="-122"/>
            </a:endParaRPr>
          </a:p>
        </p:txBody>
      </p:sp>
      <p:pic>
        <p:nvPicPr>
          <p:cNvPr id="163856" name="Picture 23" descr="后退">
            <a:hlinkClick r:id="" action="ppaction://hlinkshowjump?jump=previousslide"/>
          </p:cNvPr>
          <p:cNvPicPr>
            <a:picLocks noChangeAspect="1"/>
          </p:cNvPicPr>
          <p:nvPr/>
        </p:nvPicPr>
        <p:blipFill>
          <a:blip r:embed="rId4"/>
          <a:stretch>
            <a:fillRect/>
          </a:stretch>
        </p:blipFill>
        <p:spPr>
          <a:xfrm>
            <a:off x="7069138" y="6516688"/>
            <a:ext cx="1039812" cy="520700"/>
          </a:xfrm>
          <a:prstGeom prst="rect">
            <a:avLst/>
          </a:prstGeom>
          <a:noFill/>
          <a:ln w="9525">
            <a:noFill/>
          </a:ln>
        </p:spPr>
      </p:pic>
      <p:pic>
        <p:nvPicPr>
          <p:cNvPr id="163857" name="Picture 24" descr="目录">
            <a:hlinkClick r:id="" action="ppaction://noaction"/>
          </p:cNvPr>
          <p:cNvPicPr>
            <a:picLocks noChangeAspect="1"/>
          </p:cNvPicPr>
          <p:nvPr/>
        </p:nvPicPr>
        <p:blipFill>
          <a:blip r:embed="rId5"/>
          <a:stretch>
            <a:fillRect/>
          </a:stretch>
        </p:blipFill>
        <p:spPr>
          <a:xfrm>
            <a:off x="3756025" y="6516688"/>
            <a:ext cx="1039813" cy="520700"/>
          </a:xfrm>
          <a:prstGeom prst="rect">
            <a:avLst/>
          </a:prstGeom>
          <a:noFill/>
          <a:ln w="9525">
            <a:noFill/>
          </a:ln>
        </p:spPr>
      </p:pic>
      <p:pic>
        <p:nvPicPr>
          <p:cNvPr id="163858" name="Picture 25" descr="上一页">
            <a:hlinkClick r:id="" action="ppaction://hlinkshowjump?jump=previousslide"/>
          </p:cNvPr>
          <p:cNvPicPr>
            <a:picLocks noChangeAspect="1"/>
          </p:cNvPicPr>
          <p:nvPr/>
        </p:nvPicPr>
        <p:blipFill>
          <a:blip r:embed="rId6"/>
          <a:stretch>
            <a:fillRect/>
          </a:stretch>
        </p:blipFill>
        <p:spPr>
          <a:xfrm>
            <a:off x="4837113" y="6516688"/>
            <a:ext cx="1039812" cy="520700"/>
          </a:xfrm>
          <a:prstGeom prst="rect">
            <a:avLst/>
          </a:prstGeom>
          <a:noFill/>
          <a:ln w="9525">
            <a:noFill/>
          </a:ln>
        </p:spPr>
      </p:pic>
      <p:pic>
        <p:nvPicPr>
          <p:cNvPr id="163859" name="Picture 26" descr="退出">
            <a:hlinkClick r:id="" action="ppaction://hlinkshowjump?jump=endshow"/>
          </p:cNvPr>
          <p:cNvPicPr>
            <a:picLocks noChangeAspect="1"/>
          </p:cNvPicPr>
          <p:nvPr/>
        </p:nvPicPr>
        <p:blipFill>
          <a:blip r:embed="rId7"/>
          <a:stretch>
            <a:fillRect/>
          </a:stretch>
        </p:blipFill>
        <p:spPr>
          <a:xfrm>
            <a:off x="8180388" y="6516688"/>
            <a:ext cx="1039812" cy="520700"/>
          </a:xfrm>
          <a:prstGeom prst="rect">
            <a:avLst/>
          </a:prstGeom>
          <a:noFill/>
          <a:ln w="9525">
            <a:noFill/>
          </a:ln>
        </p:spPr>
      </p:pic>
      <p:pic>
        <p:nvPicPr>
          <p:cNvPr id="163860" name="Picture 27" descr="下一页">
            <a:hlinkClick r:id="" action="ppaction://hlinkshowjump?jump=nextslide"/>
          </p:cNvPr>
          <p:cNvPicPr>
            <a:picLocks noChangeAspect="1"/>
          </p:cNvPicPr>
          <p:nvPr/>
        </p:nvPicPr>
        <p:blipFill>
          <a:blip r:embed="rId8"/>
          <a:stretch>
            <a:fillRect/>
          </a:stretch>
        </p:blipFill>
        <p:spPr>
          <a:xfrm>
            <a:off x="5948363" y="6516688"/>
            <a:ext cx="1039812" cy="520700"/>
          </a:xfrm>
          <a:prstGeom prst="rect">
            <a:avLst/>
          </a:prstGeom>
          <a:noFill/>
          <a:ln w="9525">
            <a:noFill/>
          </a:ln>
        </p:spPr>
      </p:pic>
      <p:pic>
        <p:nvPicPr>
          <p:cNvPr id="163861" name="Picture 28" descr="主页">
            <a:hlinkClick r:id="" action="ppaction://hlinkshowjump?jump=firstslide"/>
          </p:cNvPr>
          <p:cNvPicPr>
            <a:picLocks noChangeAspect="1"/>
          </p:cNvPicPr>
          <p:nvPr/>
        </p:nvPicPr>
        <p:blipFill>
          <a:blip r:embed="rId9"/>
          <a:stretch>
            <a:fillRect/>
          </a:stretch>
        </p:blipFill>
        <p:spPr>
          <a:xfrm>
            <a:off x="2674938" y="6516688"/>
            <a:ext cx="1041400" cy="520700"/>
          </a:xfrm>
          <a:prstGeom prst="rect">
            <a:avLst/>
          </a:prstGeom>
          <a:noFill/>
          <a:ln w="9525">
            <a:noFill/>
          </a:ln>
        </p:spPr>
      </p:pic>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6315">
                                            <p:txEl>
                                              <p:charRg st="0" end="11"/>
                                            </p:txEl>
                                          </p:spTgt>
                                        </p:tgtEl>
                                        <p:attrNameLst>
                                          <p:attrName>style.visibility</p:attrName>
                                        </p:attrNameLst>
                                      </p:cBhvr>
                                      <p:to>
                                        <p:strVal val="visible"/>
                                      </p:to>
                                    </p:set>
                                    <p:animEffect transition="in" filter="blinds(horizontal)">
                                      <p:cBhvr>
                                        <p:cTn id="7" dur="500"/>
                                        <p:tgtEl>
                                          <p:spTgt spid="226315">
                                            <p:txEl>
                                              <p:charRg st="0"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6324"/>
                                        </p:tgtEl>
                                        <p:attrNameLst>
                                          <p:attrName>style.visibility</p:attrName>
                                        </p:attrNameLst>
                                      </p:cBhvr>
                                      <p:to>
                                        <p:strVal val="visible"/>
                                      </p:to>
                                    </p:set>
                                    <p:anim calcmode="lin" valueType="num">
                                      <p:cBhvr additive="base">
                                        <p:cTn id="12" dur="500" fill="hold"/>
                                        <p:tgtEl>
                                          <p:spTgt spid="226324"/>
                                        </p:tgtEl>
                                        <p:attrNameLst>
                                          <p:attrName>ppt_x</p:attrName>
                                        </p:attrNameLst>
                                      </p:cBhvr>
                                      <p:tavLst>
                                        <p:tav tm="0">
                                          <p:val>
                                            <p:strVal val="#ppt_x"/>
                                          </p:val>
                                        </p:tav>
                                        <p:tav tm="100000">
                                          <p:val>
                                            <p:strVal val="#ppt_x"/>
                                          </p:val>
                                        </p:tav>
                                      </p:tavLst>
                                    </p:anim>
                                    <p:anim calcmode="lin" valueType="num">
                                      <p:cBhvr additive="base">
                                        <p:cTn id="13" dur="500" fill="hold"/>
                                        <p:tgtEl>
                                          <p:spTgt spid="2263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226320"/>
                                        </p:tgtEl>
                                        <p:attrNameLst>
                                          <p:attrName>style.visibility</p:attrName>
                                        </p:attrNameLst>
                                      </p:cBhvr>
                                      <p:to>
                                        <p:strVal val="visible"/>
                                      </p:to>
                                    </p:set>
                                    <p:animEffect transition="in" filter="diamond(in)">
                                      <p:cBhvr>
                                        <p:cTn id="18" dur="500"/>
                                        <p:tgtEl>
                                          <p:spTgt spid="226320"/>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26322"/>
                                        </p:tgtEl>
                                        <p:attrNameLst>
                                          <p:attrName>style.visibility</p:attrName>
                                        </p:attrNameLst>
                                      </p:cBhvr>
                                      <p:to>
                                        <p:strVal val="visible"/>
                                      </p:to>
                                    </p:set>
                                    <p:animEffect transition="in" filter="diamond(in)">
                                      <p:cBhvr>
                                        <p:cTn id="23" dur="500"/>
                                        <p:tgtEl>
                                          <p:spTgt spid="226322"/>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226321"/>
                                        </p:tgtEl>
                                        <p:attrNameLst>
                                          <p:attrName>style.visibility</p:attrName>
                                        </p:attrNameLst>
                                      </p:cBhvr>
                                      <p:to>
                                        <p:strVal val="visible"/>
                                      </p:to>
                                    </p:set>
                                    <p:animEffect transition="in" filter="diamond(in)">
                                      <p:cBhvr>
                                        <p:cTn id="28" dur="500"/>
                                        <p:tgtEl>
                                          <p:spTgt spid="226321"/>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226314"/>
                                        </p:tgtEl>
                                        <p:attrNameLst>
                                          <p:attrName>style.visibility</p:attrName>
                                        </p:attrNameLst>
                                      </p:cBhvr>
                                      <p:to>
                                        <p:strVal val="visible"/>
                                      </p:to>
                                    </p:set>
                                    <p:animEffect transition="in" filter="diamond(in)">
                                      <p:cBhvr>
                                        <p:cTn id="33" dur="500"/>
                                        <p:tgtEl>
                                          <p:spTgt spid="226314"/>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226319"/>
                                        </p:tgtEl>
                                        <p:attrNameLst>
                                          <p:attrName>style.visibility</p:attrName>
                                        </p:attrNameLst>
                                      </p:cBhvr>
                                      <p:to>
                                        <p:strVal val="visible"/>
                                      </p:to>
                                    </p:set>
                                    <p:animEffect transition="in" filter="diamond(in)">
                                      <p:cBhvr>
                                        <p:cTn id="38" dur="500"/>
                                        <p:tgtEl>
                                          <p:spTgt spid="226319"/>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226318"/>
                                        </p:tgtEl>
                                        <p:attrNameLst>
                                          <p:attrName>style.visibility</p:attrName>
                                        </p:attrNameLst>
                                      </p:cBhvr>
                                      <p:to>
                                        <p:strVal val="visible"/>
                                      </p:to>
                                    </p:set>
                                    <p:animEffect transition="in" filter="diamond(in)">
                                      <p:cBhvr>
                                        <p:cTn id="43" dur="500"/>
                                        <p:tgtEl>
                                          <p:spTgt spid="226318"/>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226323"/>
                                        </p:tgtEl>
                                        <p:attrNameLst>
                                          <p:attrName>style.visibility</p:attrName>
                                        </p:attrNameLst>
                                      </p:cBhvr>
                                      <p:to>
                                        <p:strVal val="visible"/>
                                      </p:to>
                                    </p:set>
                                    <p:animEffect transition="in" filter="diamond(in)">
                                      <p:cBhvr>
                                        <p:cTn id="48" dur="500"/>
                                        <p:tgtEl>
                                          <p:spTgt spid="22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4" grpId="0"/>
      <p:bldP spid="226318" grpId="0" animBg="1"/>
      <p:bldP spid="226319" grpId="0"/>
      <p:bldP spid="226320" grpId="0" animBg="1"/>
      <p:bldP spid="226321" grpId="0"/>
      <p:bldP spid="226322" grpId="0"/>
      <p:bldP spid="226323" grpId="0"/>
      <p:bldP spid="226324"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4866" name="Picture 12"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867400"/>
            <a:ext cx="9144000" cy="1196975"/>
          </a:xfrm>
          <a:prstGeom prst="rect">
            <a:avLst/>
          </a:prstGeom>
          <a:noFill/>
          <a:ln w="9525">
            <a:noFill/>
          </a:ln>
        </p:spPr>
      </p:pic>
      <p:pic>
        <p:nvPicPr>
          <p:cNvPr id="164867" name="Picture 11"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4868" name="Rectangle 2"/>
          <p:cNvSpPr/>
          <p:nvPr>
            <p:ph type="title"/>
          </p:nvPr>
        </p:nvSpPr>
        <p:spPr>
          <a:xfrm>
            <a:off x="0" y="-304800"/>
            <a:ext cx="8229600" cy="1139825"/>
          </a:xfrm>
        </p:spPr>
        <p:txBody>
          <a:bodyPr vert="horz" wrap="square" lIns="91440" tIns="45720" rIns="91440" bIns="45720" anchor="ctr"/>
          <a:p>
            <a:pPr algn="l" eaLnBrk="1" hangingPunct="1"/>
            <a:r>
              <a:rPr lang="zh-CN" altLang="en-US" sz="4000" b="0" dirty="0">
                <a:solidFill>
                  <a:schemeClr val="tx1"/>
                </a:solidFill>
                <a:effectLst/>
                <a:ea typeface="楷体_GB2312" pitchFamily="49" charset="-122"/>
              </a:rPr>
              <a:t>中心架、跟刀架的使用</a:t>
            </a:r>
            <a:endParaRPr lang="zh-CN" altLang="en-US" sz="4000" b="0" dirty="0">
              <a:solidFill>
                <a:schemeClr val="tx1"/>
              </a:solidFill>
              <a:effectLst/>
              <a:ea typeface="楷体_GB2312" pitchFamily="49" charset="-122"/>
            </a:endParaRPr>
          </a:p>
        </p:txBody>
      </p:sp>
      <p:sp>
        <p:nvSpPr>
          <p:cNvPr id="227331" name="Rectangle 3"/>
          <p:cNvSpPr/>
          <p:nvPr>
            <p:ph idx="1"/>
          </p:nvPr>
        </p:nvSpPr>
        <p:spPr>
          <a:xfrm>
            <a:off x="152400" y="1676400"/>
            <a:ext cx="8229600" cy="685800"/>
          </a:xfrm>
        </p:spPr>
        <p:txBody>
          <a:bodyPr vert="horz" wrap="square" lIns="91440" tIns="45720" rIns="91440" bIns="45720" anchor="t"/>
          <a:lstStyle/>
          <a:p>
            <a:pPr eaLnBrk="1" hangingPunct="1">
              <a:lnSpc>
                <a:spcPct val="80000"/>
              </a:lnSpc>
              <a:spcBef>
                <a:spcPct val="0"/>
              </a:spcBef>
              <a:buClrTx/>
              <a:buSzTx/>
              <a:buFontTx/>
              <a:buNone/>
            </a:pPr>
            <a:r>
              <a:rPr lang="en-US" altLang="zh-CN" b="1" dirty="0">
                <a:effectLst/>
                <a:latin typeface="楷体_GB2312" pitchFamily="49" charset="-122"/>
                <a:ea typeface="楷体_GB2312" pitchFamily="49" charset="-122"/>
              </a:rPr>
              <a:t>1</a:t>
            </a:r>
            <a:r>
              <a:rPr lang="zh-CN" altLang="en-US" b="1" dirty="0">
                <a:effectLst/>
                <a:latin typeface="楷体_GB2312" pitchFamily="49" charset="-122"/>
                <a:ea typeface="楷体_GB2312" pitchFamily="49" charset="-122"/>
              </a:rPr>
              <a:t>）中心架、跟刀架的构造及安装</a:t>
            </a:r>
            <a:endParaRPr lang="zh-CN" altLang="en-US" b="1" dirty="0">
              <a:effectLst/>
              <a:latin typeface="楷体_GB2312" pitchFamily="49" charset="-122"/>
              <a:ea typeface="楷体_GB2312" pitchFamily="49" charset="-122"/>
            </a:endParaRPr>
          </a:p>
          <a:p>
            <a:pPr eaLnBrk="1" hangingPunct="1">
              <a:lnSpc>
                <a:spcPct val="80000"/>
              </a:lnSpc>
              <a:spcBef>
                <a:spcPct val="0"/>
              </a:spcBef>
              <a:buClrTx/>
              <a:buSzTx/>
              <a:buFontTx/>
              <a:buNone/>
            </a:pPr>
            <a:endParaRPr lang="zh-CN" altLang="en-US" b="1" dirty="0">
              <a:effectLst/>
              <a:latin typeface="楷体_GB2312" pitchFamily="49" charset="-122"/>
              <a:ea typeface="楷体_GB2312" pitchFamily="49" charset="-122"/>
            </a:endParaRPr>
          </a:p>
          <a:p>
            <a:pPr eaLnBrk="1" hangingPunct="1">
              <a:lnSpc>
                <a:spcPct val="80000"/>
              </a:lnSpc>
              <a:buNone/>
            </a:pPr>
            <a:r>
              <a:rPr lang="en-US" altLang="zh-CN" b="1" dirty="0">
                <a:effectLst/>
                <a:latin typeface="楷体_GB2312" pitchFamily="49" charset="-122"/>
                <a:ea typeface="楷体_GB2312" pitchFamily="49" charset="-122"/>
              </a:rPr>
              <a:t>2</a:t>
            </a:r>
            <a:r>
              <a:rPr lang="zh-CN" altLang="en-US" b="1" dirty="0">
                <a:effectLst/>
                <a:latin typeface="楷体_GB2312" pitchFamily="49" charset="-122"/>
                <a:ea typeface="楷体_GB2312" pitchFamily="49" charset="-122"/>
              </a:rPr>
              <a:t>）中心架、跟刀架使用的实际意义</a:t>
            </a:r>
            <a:endParaRPr lang="zh-CN" altLang="en-US" b="1" dirty="0">
              <a:effectLst/>
              <a:latin typeface="楷体_GB2312" pitchFamily="49" charset="-122"/>
              <a:ea typeface="楷体_GB2312" pitchFamily="49" charset="-122"/>
            </a:endParaRPr>
          </a:p>
        </p:txBody>
      </p:sp>
      <p:sp>
        <p:nvSpPr>
          <p:cNvPr id="227332" name="Rectangle 4"/>
          <p:cNvSpPr/>
          <p:nvPr/>
        </p:nvSpPr>
        <p:spPr>
          <a:xfrm>
            <a:off x="762000" y="3810000"/>
            <a:ext cx="6975475" cy="1066800"/>
          </a:xfrm>
          <a:prstGeom prst="rect">
            <a:avLst/>
          </a:prstGeom>
          <a:noFill/>
          <a:ln w="9525">
            <a:noFill/>
          </a:ln>
        </p:spPr>
        <p:txBody>
          <a:bodyPr>
            <a:spAutoFit/>
          </a:bodyPr>
          <a:p>
            <a:pPr eaLnBrk="1" hangingPunct="1"/>
            <a:r>
              <a:rPr lang="zh-CN" altLang="en-US" sz="3200" b="1" dirty="0">
                <a:latin typeface="Verdana" panose="020B0604030504040204" pitchFamily="34" charset="0"/>
                <a:ea typeface="楷体_GB2312" pitchFamily="49" charset="-122"/>
              </a:rPr>
              <a:t>可增强其刚度，防止工件弯曲变形，保证工件加工质量。</a:t>
            </a:r>
            <a:endParaRPr lang="zh-CN" altLang="en-US" sz="3200" b="1" dirty="0">
              <a:latin typeface="Verdana" panose="020B0604030504040204" pitchFamily="34" charset="0"/>
              <a:ea typeface="楷体_GB2312" pitchFamily="49" charset="-122"/>
            </a:endParaRPr>
          </a:p>
        </p:txBody>
      </p:sp>
      <p:pic>
        <p:nvPicPr>
          <p:cNvPr id="164871" name="Picture 13" descr="后退">
            <a:hlinkClick r:id="" action="ppaction://hlinkshowjump?jump=previousslide"/>
          </p:cNvPr>
          <p:cNvPicPr>
            <a:picLocks noChangeAspect="1"/>
          </p:cNvPicPr>
          <p:nvPr/>
        </p:nvPicPr>
        <p:blipFill>
          <a:blip r:embed="rId3"/>
          <a:stretch>
            <a:fillRect/>
          </a:stretch>
        </p:blipFill>
        <p:spPr>
          <a:xfrm>
            <a:off x="7069138" y="6516688"/>
            <a:ext cx="1039812" cy="520700"/>
          </a:xfrm>
          <a:prstGeom prst="rect">
            <a:avLst/>
          </a:prstGeom>
          <a:noFill/>
          <a:ln w="9525">
            <a:noFill/>
          </a:ln>
        </p:spPr>
      </p:pic>
      <p:pic>
        <p:nvPicPr>
          <p:cNvPr id="164872" name="Picture 14" descr="目录">
            <a:hlinkClick r:id="" action="ppaction://noaction"/>
          </p:cNvPr>
          <p:cNvPicPr>
            <a:picLocks noChangeAspect="1"/>
          </p:cNvPicPr>
          <p:nvPr/>
        </p:nvPicPr>
        <p:blipFill>
          <a:blip r:embed="rId4"/>
          <a:stretch>
            <a:fillRect/>
          </a:stretch>
        </p:blipFill>
        <p:spPr>
          <a:xfrm>
            <a:off x="3756025" y="6516688"/>
            <a:ext cx="1039813" cy="520700"/>
          </a:xfrm>
          <a:prstGeom prst="rect">
            <a:avLst/>
          </a:prstGeom>
          <a:noFill/>
          <a:ln w="9525">
            <a:noFill/>
          </a:ln>
        </p:spPr>
      </p:pic>
      <p:pic>
        <p:nvPicPr>
          <p:cNvPr id="164873" name="Picture 15" descr="上一页">
            <a:hlinkClick r:id="" action="ppaction://hlinkshowjump?jump=previousslide"/>
          </p:cNvPr>
          <p:cNvPicPr>
            <a:picLocks noChangeAspect="1"/>
          </p:cNvPicPr>
          <p:nvPr/>
        </p:nvPicPr>
        <p:blipFill>
          <a:blip r:embed="rId5"/>
          <a:stretch>
            <a:fillRect/>
          </a:stretch>
        </p:blipFill>
        <p:spPr>
          <a:xfrm>
            <a:off x="4837113" y="6516688"/>
            <a:ext cx="1039812" cy="520700"/>
          </a:xfrm>
          <a:prstGeom prst="rect">
            <a:avLst/>
          </a:prstGeom>
          <a:noFill/>
          <a:ln w="9525">
            <a:noFill/>
          </a:ln>
        </p:spPr>
      </p:pic>
      <p:pic>
        <p:nvPicPr>
          <p:cNvPr id="164874" name="Picture 16" descr="退出">
            <a:hlinkClick r:id="" action="ppaction://hlinkshowjump?jump=endshow"/>
          </p:cNvPr>
          <p:cNvPicPr>
            <a:picLocks noChangeAspect="1"/>
          </p:cNvPicPr>
          <p:nvPr/>
        </p:nvPicPr>
        <p:blipFill>
          <a:blip r:embed="rId6"/>
          <a:stretch>
            <a:fillRect/>
          </a:stretch>
        </p:blipFill>
        <p:spPr>
          <a:xfrm>
            <a:off x="8180388" y="6516688"/>
            <a:ext cx="1039812" cy="520700"/>
          </a:xfrm>
          <a:prstGeom prst="rect">
            <a:avLst/>
          </a:prstGeom>
          <a:noFill/>
          <a:ln w="9525">
            <a:noFill/>
          </a:ln>
        </p:spPr>
      </p:pic>
      <p:pic>
        <p:nvPicPr>
          <p:cNvPr id="164875" name="Picture 17" descr="下一页">
            <a:hlinkClick r:id="" action="ppaction://hlinkshowjump?jump=nextslide"/>
          </p:cNvPr>
          <p:cNvPicPr>
            <a:picLocks noChangeAspect="1"/>
          </p:cNvPicPr>
          <p:nvPr/>
        </p:nvPicPr>
        <p:blipFill>
          <a:blip r:embed="rId7"/>
          <a:stretch>
            <a:fillRect/>
          </a:stretch>
        </p:blipFill>
        <p:spPr>
          <a:xfrm>
            <a:off x="5948363" y="6516688"/>
            <a:ext cx="1039812" cy="520700"/>
          </a:xfrm>
          <a:prstGeom prst="rect">
            <a:avLst/>
          </a:prstGeom>
          <a:noFill/>
          <a:ln w="9525">
            <a:noFill/>
          </a:ln>
        </p:spPr>
      </p:pic>
      <p:pic>
        <p:nvPicPr>
          <p:cNvPr id="164876" name="Picture 18" descr="主页">
            <a:hlinkClick r:id="" action="ppaction://hlinkshowjump?jump=firstslide"/>
          </p:cNvPr>
          <p:cNvPicPr>
            <a:picLocks noChangeAspect="1"/>
          </p:cNvPicPr>
          <p:nvPr/>
        </p:nvPicPr>
        <p:blipFill>
          <a:blip r:embed="rId8"/>
          <a:stretch>
            <a:fillRect/>
          </a:stretch>
        </p:blipFill>
        <p:spPr>
          <a:xfrm>
            <a:off x="2674938" y="6516688"/>
            <a:ext cx="1041400" cy="520700"/>
          </a:xfrm>
          <a:prstGeom prst="rect">
            <a:avLst/>
          </a:prstGeom>
          <a:noFill/>
          <a:ln w="9525">
            <a:noFill/>
          </a:ln>
        </p:spPr>
      </p:pic>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27331">
                                            <p:txEl>
                                              <p:charRg st="17" end="34"/>
                                            </p:txEl>
                                          </p:spTgt>
                                        </p:tgtEl>
                                        <p:attrNameLst>
                                          <p:attrName>style.visibility</p:attrName>
                                        </p:attrNameLst>
                                      </p:cBhvr>
                                      <p:to>
                                        <p:strVal val="visible"/>
                                      </p:to>
                                    </p:set>
                                    <p:animEffect transition="in" filter="diamond(in)">
                                      <p:cBhvr>
                                        <p:cTn id="7" dur="500"/>
                                        <p:tgtEl>
                                          <p:spTgt spid="227331">
                                            <p:txEl>
                                              <p:charRg st="17" end="3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27332">
                                            <p:txEl>
                                              <p:charRg st="0" end="26"/>
                                            </p:txEl>
                                          </p:spTgt>
                                        </p:tgtEl>
                                        <p:attrNameLst>
                                          <p:attrName>style.visibility</p:attrName>
                                        </p:attrNameLst>
                                      </p:cBhvr>
                                      <p:to>
                                        <p:strVal val="visible"/>
                                      </p:to>
                                    </p:set>
                                    <p:animEffect transition="in" filter="wedge">
                                      <p:cBhvr>
                                        <p:cTn id="12" dur="500"/>
                                        <p:tgtEl>
                                          <p:spTgt spid="227332">
                                            <p:txEl>
                                              <p:charRg st="0" end="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5890" name="Picture 1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867400"/>
            <a:ext cx="9144000" cy="1196975"/>
          </a:xfrm>
          <a:prstGeom prst="rect">
            <a:avLst/>
          </a:prstGeom>
          <a:noFill/>
          <a:ln w="9525">
            <a:noFill/>
          </a:ln>
        </p:spPr>
      </p:pic>
      <p:pic>
        <p:nvPicPr>
          <p:cNvPr id="165891" name="Picture 12"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5892" name="Rectangle 2"/>
          <p:cNvSpPr/>
          <p:nvPr>
            <p:ph type="title"/>
          </p:nvPr>
        </p:nvSpPr>
        <p:spPr>
          <a:xfrm>
            <a:off x="0" y="-228600"/>
            <a:ext cx="7620000" cy="1139825"/>
          </a:xfrm>
        </p:spPr>
        <p:txBody>
          <a:bodyPr vert="horz" wrap="square" lIns="91440" tIns="45720" rIns="91440" bIns="45720" anchor="ctr"/>
          <a:p>
            <a:pPr algn="l" eaLnBrk="1" hangingPunct="1"/>
            <a:r>
              <a:rPr lang="zh-CN" altLang="en-US" sz="4000" b="0" dirty="0">
                <a:solidFill>
                  <a:schemeClr val="tx1"/>
                </a:solidFill>
                <a:effectLst/>
                <a:ea typeface="楷体_GB2312" pitchFamily="49" charset="-122"/>
              </a:rPr>
              <a:t>中心架、跟刀架的使用</a:t>
            </a:r>
            <a:endParaRPr lang="zh-CN" altLang="en-US" sz="4000" b="0" dirty="0">
              <a:solidFill>
                <a:schemeClr val="tx1"/>
              </a:solidFill>
              <a:effectLst/>
              <a:ea typeface="楷体_GB2312" pitchFamily="49" charset="-122"/>
            </a:endParaRPr>
          </a:p>
        </p:txBody>
      </p:sp>
      <p:sp>
        <p:nvSpPr>
          <p:cNvPr id="228355" name="Rectangle 3"/>
          <p:cNvSpPr>
            <a:spLocks noGrp="1" noChangeArrowheads="1"/>
          </p:cNvSpPr>
          <p:nvPr>
            <p:ph idx="1"/>
          </p:nvPr>
        </p:nvSpPr>
        <p:spPr>
          <a:xfrm>
            <a:off x="228600" y="2438400"/>
            <a:ext cx="6781800" cy="6096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0"/>
              </a:spcBef>
              <a:spcAft>
                <a:spcPct val="0"/>
              </a:spcAft>
              <a:buClrTx/>
              <a:buSzTx/>
              <a:buFontTx/>
              <a:buNone/>
              <a:defRPr/>
            </a:pPr>
            <a:r>
              <a:rPr kumimoji="0" lang="en-US" altLang="zh-CN" sz="32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2</a:t>
            </a:r>
            <a:r>
              <a:rPr kumimoji="0" lang="zh-CN" altLang="en-US" sz="32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）中心架、跟刀架使用的实际意义</a:t>
            </a:r>
            <a:endParaRPr kumimoji="0" lang="zh-CN" altLang="en-US" sz="32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sp>
        <p:nvSpPr>
          <p:cNvPr id="228356" name="Rectangle 4"/>
          <p:cNvSpPr/>
          <p:nvPr/>
        </p:nvSpPr>
        <p:spPr>
          <a:xfrm>
            <a:off x="228600" y="3276600"/>
            <a:ext cx="5284788" cy="579438"/>
          </a:xfrm>
          <a:prstGeom prst="rect">
            <a:avLst/>
          </a:prstGeom>
          <a:noFill/>
          <a:ln w="9525">
            <a:noFill/>
          </a:ln>
        </p:spPr>
        <p:txBody>
          <a:bodyPr wrap="none">
            <a:spAutoFit/>
          </a:bodyPr>
          <a:p>
            <a:pPr eaLnBrk="1" hangingPunct="1"/>
            <a:r>
              <a:rPr lang="en-US" altLang="zh-CN" sz="3200" b="1" dirty="0">
                <a:latin typeface="楷体_GB2312" pitchFamily="49" charset="-122"/>
                <a:ea typeface="楷体_GB2312" pitchFamily="49" charset="-122"/>
              </a:rPr>
              <a:t>3</a:t>
            </a:r>
            <a:r>
              <a:rPr lang="zh-CN" altLang="en-US" sz="3200" b="1" dirty="0">
                <a:latin typeface="Verdana" panose="020B0604030504040204" pitchFamily="34" charset="0"/>
                <a:ea typeface="楷体_GB2312" pitchFamily="49" charset="-122"/>
              </a:rPr>
              <a:t>）减少热变形影响主要措施</a:t>
            </a:r>
            <a:endParaRPr lang="zh-CN" altLang="en-US" sz="3200" b="1" dirty="0">
              <a:latin typeface="Verdana" panose="020B0604030504040204" pitchFamily="34" charset="0"/>
              <a:ea typeface="楷体_GB2312" pitchFamily="49" charset="-122"/>
            </a:endParaRPr>
          </a:p>
        </p:txBody>
      </p:sp>
      <p:sp>
        <p:nvSpPr>
          <p:cNvPr id="228357" name="Rectangle 5"/>
          <p:cNvSpPr/>
          <p:nvPr/>
        </p:nvSpPr>
        <p:spPr>
          <a:xfrm>
            <a:off x="685800" y="4114800"/>
            <a:ext cx="7696200" cy="1800225"/>
          </a:xfrm>
          <a:prstGeom prst="rect">
            <a:avLst/>
          </a:prstGeom>
          <a:noFill/>
          <a:ln w="9525">
            <a:noFill/>
          </a:ln>
        </p:spPr>
        <p:txBody>
          <a:bodyPr>
            <a:spAutoFit/>
          </a:bodyPr>
          <a:p>
            <a:pPr eaLnBrk="1" hangingPunct="1"/>
            <a:r>
              <a:rPr lang="zh-CN" altLang="en-US" sz="2800" dirty="0">
                <a:latin typeface="Verdana" panose="020B0604030504040204" pitchFamily="34" charset="0"/>
                <a:ea typeface="楷体_GB2312" pitchFamily="49" charset="-122"/>
              </a:rPr>
              <a:t>１）细长轴应采取一夹一顶的装夹方式，</a:t>
            </a:r>
            <a:endParaRPr lang="zh-CN" altLang="en-US" sz="2800" dirty="0">
              <a:latin typeface="Verdana" panose="020B0604030504040204" pitchFamily="34" charset="0"/>
              <a:ea typeface="楷体_GB2312" pitchFamily="49" charset="-122"/>
            </a:endParaRPr>
          </a:p>
          <a:p>
            <a:pPr eaLnBrk="1" hangingPunct="1"/>
            <a:r>
              <a:rPr lang="zh-CN" altLang="en-US" sz="2800" dirty="0">
                <a:latin typeface="Verdana" panose="020B0604030504040204" pitchFamily="34" charset="0"/>
                <a:ea typeface="楷体_GB2312" pitchFamily="49" charset="-122"/>
              </a:rPr>
              <a:t>夹持的工件部分不宜过长</a:t>
            </a:r>
            <a:endParaRPr lang="zh-CN" altLang="en-US" sz="2800" dirty="0">
              <a:latin typeface="Verdana" panose="020B0604030504040204" pitchFamily="34" charset="0"/>
              <a:ea typeface="楷体_GB2312" pitchFamily="49" charset="-122"/>
            </a:endParaRPr>
          </a:p>
          <a:p>
            <a:pPr eaLnBrk="1" hangingPunct="1"/>
            <a:r>
              <a:rPr lang="zh-CN" altLang="en-US" sz="2800" dirty="0">
                <a:latin typeface="Verdana" panose="020B0604030504040204" pitchFamily="34" charset="0"/>
                <a:ea typeface="楷体_GB2312" pitchFamily="49" charset="-122"/>
              </a:rPr>
              <a:t>２）使用回转顶尖来补偿热变形伸长</a:t>
            </a:r>
            <a:endParaRPr lang="zh-CN" altLang="en-US" sz="2800" dirty="0">
              <a:latin typeface="Verdana" panose="020B0604030504040204" pitchFamily="34" charset="0"/>
              <a:ea typeface="楷体_GB2312" pitchFamily="49" charset="-122"/>
            </a:endParaRPr>
          </a:p>
          <a:p>
            <a:pPr eaLnBrk="1" hangingPunct="1"/>
            <a:r>
              <a:rPr lang="zh-CN" altLang="en-US" sz="2800" dirty="0">
                <a:latin typeface="Verdana" panose="020B0604030504040204" pitchFamily="34" charset="0"/>
                <a:ea typeface="楷体_GB2312" pitchFamily="49" charset="-122"/>
              </a:rPr>
              <a:t>３）充分加切削液</a:t>
            </a:r>
            <a:endParaRPr lang="zh-CN" altLang="en-US" sz="2800" dirty="0">
              <a:latin typeface="Verdana" panose="020B0604030504040204" pitchFamily="34" charset="0"/>
              <a:ea typeface="楷体_GB2312" pitchFamily="49" charset="-122"/>
            </a:endParaRPr>
          </a:p>
        </p:txBody>
      </p:sp>
      <p:pic>
        <p:nvPicPr>
          <p:cNvPr id="165896" name="Picture 14" descr="后退">
            <a:hlinkClick r:id="" action="ppaction://hlinkshowjump?jump=previousslide"/>
          </p:cNvPr>
          <p:cNvPicPr>
            <a:picLocks noChangeAspect="1"/>
          </p:cNvPicPr>
          <p:nvPr/>
        </p:nvPicPr>
        <p:blipFill>
          <a:blip r:embed="rId3"/>
          <a:stretch>
            <a:fillRect/>
          </a:stretch>
        </p:blipFill>
        <p:spPr>
          <a:xfrm>
            <a:off x="7069138" y="6516688"/>
            <a:ext cx="1039812" cy="520700"/>
          </a:xfrm>
          <a:prstGeom prst="rect">
            <a:avLst/>
          </a:prstGeom>
          <a:noFill/>
          <a:ln w="9525">
            <a:noFill/>
          </a:ln>
        </p:spPr>
      </p:pic>
      <p:pic>
        <p:nvPicPr>
          <p:cNvPr id="165897" name="Picture 15" descr="目录">
            <a:hlinkClick r:id="" action="ppaction://noaction"/>
          </p:cNvPr>
          <p:cNvPicPr>
            <a:picLocks noChangeAspect="1"/>
          </p:cNvPicPr>
          <p:nvPr/>
        </p:nvPicPr>
        <p:blipFill>
          <a:blip r:embed="rId4"/>
          <a:stretch>
            <a:fillRect/>
          </a:stretch>
        </p:blipFill>
        <p:spPr>
          <a:xfrm>
            <a:off x="3756025" y="6516688"/>
            <a:ext cx="1039813" cy="520700"/>
          </a:xfrm>
          <a:prstGeom prst="rect">
            <a:avLst/>
          </a:prstGeom>
          <a:noFill/>
          <a:ln w="9525">
            <a:noFill/>
          </a:ln>
        </p:spPr>
      </p:pic>
      <p:pic>
        <p:nvPicPr>
          <p:cNvPr id="165898" name="Picture 16" descr="上一页">
            <a:hlinkClick r:id="" action="ppaction://hlinkshowjump?jump=previousslide"/>
          </p:cNvPr>
          <p:cNvPicPr>
            <a:picLocks noChangeAspect="1"/>
          </p:cNvPicPr>
          <p:nvPr/>
        </p:nvPicPr>
        <p:blipFill>
          <a:blip r:embed="rId5"/>
          <a:stretch>
            <a:fillRect/>
          </a:stretch>
        </p:blipFill>
        <p:spPr>
          <a:xfrm>
            <a:off x="4837113" y="6516688"/>
            <a:ext cx="1039812" cy="520700"/>
          </a:xfrm>
          <a:prstGeom prst="rect">
            <a:avLst/>
          </a:prstGeom>
          <a:noFill/>
          <a:ln w="9525">
            <a:noFill/>
          </a:ln>
        </p:spPr>
      </p:pic>
      <p:pic>
        <p:nvPicPr>
          <p:cNvPr id="165899" name="Picture 17" descr="退出">
            <a:hlinkClick r:id="" action="ppaction://hlinkshowjump?jump=endshow"/>
          </p:cNvPr>
          <p:cNvPicPr>
            <a:picLocks noChangeAspect="1"/>
          </p:cNvPicPr>
          <p:nvPr/>
        </p:nvPicPr>
        <p:blipFill>
          <a:blip r:embed="rId6"/>
          <a:stretch>
            <a:fillRect/>
          </a:stretch>
        </p:blipFill>
        <p:spPr>
          <a:xfrm>
            <a:off x="8180388" y="6516688"/>
            <a:ext cx="1039812" cy="520700"/>
          </a:xfrm>
          <a:prstGeom prst="rect">
            <a:avLst/>
          </a:prstGeom>
          <a:noFill/>
          <a:ln w="9525">
            <a:noFill/>
          </a:ln>
        </p:spPr>
      </p:pic>
      <p:pic>
        <p:nvPicPr>
          <p:cNvPr id="165900" name="Picture 18" descr="下一页">
            <a:hlinkClick r:id="" action="ppaction://hlinkshowjump?jump=nextslide"/>
          </p:cNvPr>
          <p:cNvPicPr>
            <a:picLocks noChangeAspect="1"/>
          </p:cNvPicPr>
          <p:nvPr/>
        </p:nvPicPr>
        <p:blipFill>
          <a:blip r:embed="rId7"/>
          <a:stretch>
            <a:fillRect/>
          </a:stretch>
        </p:blipFill>
        <p:spPr>
          <a:xfrm>
            <a:off x="5948363" y="6516688"/>
            <a:ext cx="1039812" cy="520700"/>
          </a:xfrm>
          <a:prstGeom prst="rect">
            <a:avLst/>
          </a:prstGeom>
          <a:noFill/>
          <a:ln w="9525">
            <a:noFill/>
          </a:ln>
        </p:spPr>
      </p:pic>
      <p:pic>
        <p:nvPicPr>
          <p:cNvPr id="165901" name="Picture 19" descr="主页">
            <a:hlinkClick r:id="" action="ppaction://hlinkshowjump?jump=firstslide"/>
          </p:cNvPr>
          <p:cNvPicPr>
            <a:picLocks noChangeAspect="1"/>
          </p:cNvPicPr>
          <p:nvPr/>
        </p:nvPicPr>
        <p:blipFill>
          <a:blip r:embed="rId8"/>
          <a:stretch>
            <a:fillRect/>
          </a:stretch>
        </p:blipFill>
        <p:spPr>
          <a:xfrm>
            <a:off x="2674938" y="6516688"/>
            <a:ext cx="1041400" cy="520700"/>
          </a:xfrm>
          <a:prstGeom prst="rect">
            <a:avLst/>
          </a:prstGeom>
          <a:noFill/>
          <a:ln w="9525">
            <a:noFill/>
          </a:ln>
        </p:spPr>
      </p:pic>
      <p:sp>
        <p:nvSpPr>
          <p:cNvPr id="165902" name="Text Box 20"/>
          <p:cNvSpPr txBox="1"/>
          <p:nvPr/>
        </p:nvSpPr>
        <p:spPr>
          <a:xfrm>
            <a:off x="228600" y="1447800"/>
            <a:ext cx="6553200" cy="579438"/>
          </a:xfrm>
          <a:prstGeom prst="rect">
            <a:avLst/>
          </a:prstGeom>
          <a:noFill/>
          <a:ln w="9525">
            <a:noFill/>
          </a:ln>
        </p:spPr>
        <p:txBody>
          <a:bodyPr>
            <a:spAutoFit/>
          </a:bodyPr>
          <a:p>
            <a:pPr>
              <a:spcBef>
                <a:spcPct val="50000"/>
              </a:spcBef>
            </a:pPr>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）中心架、跟刀架的构造及安装</a:t>
            </a:r>
            <a:endParaRPr lang="zh-CN" altLang="en-US" sz="32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wheel(4)">
                                      <p:cBhvr>
                                        <p:cTn id="7" dur="500"/>
                                        <p:tgtEl>
                                          <p:spTgt spid="22835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228357"/>
                                        </p:tgtEl>
                                        <p:attrNameLst>
                                          <p:attrName>style.visibility</p:attrName>
                                        </p:attrNameLst>
                                      </p:cBhvr>
                                      <p:to>
                                        <p:strVal val="visible"/>
                                      </p:to>
                                    </p:set>
                                    <p:animEffect transition="in" filter="plus(in)">
                                      <p:cBhvr>
                                        <p:cTn id="12" dur="500"/>
                                        <p:tgtEl>
                                          <p:spTgt spid="228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p:bldP spid="228357"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6914" name="Picture 13"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867400"/>
            <a:ext cx="9144000" cy="1196975"/>
          </a:xfrm>
          <a:prstGeom prst="rect">
            <a:avLst/>
          </a:prstGeom>
          <a:noFill/>
          <a:ln w="9525">
            <a:noFill/>
          </a:ln>
        </p:spPr>
      </p:pic>
      <p:pic>
        <p:nvPicPr>
          <p:cNvPr id="166915" name="Picture 12" descr="上边框"/>
          <p:cNvPicPr>
            <a:picLocks noChangeAspect="1"/>
          </p:cNvPicPr>
          <p:nvPr/>
        </p:nvPicPr>
        <p:blipFill>
          <a:blip r:embed="rId2">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6916" name="Rectangle 2"/>
          <p:cNvSpPr/>
          <p:nvPr>
            <p:ph type="title"/>
          </p:nvPr>
        </p:nvSpPr>
        <p:spPr>
          <a:xfrm>
            <a:off x="0" y="-304800"/>
            <a:ext cx="7315200" cy="1139825"/>
          </a:xfrm>
        </p:spPr>
        <p:txBody>
          <a:bodyPr vert="horz" wrap="square" lIns="91440" tIns="45720" rIns="91440" bIns="45720" anchor="ctr"/>
          <a:p>
            <a:pPr algn="l" eaLnBrk="1" hangingPunct="1"/>
            <a:r>
              <a:rPr lang="zh-CN" altLang="en-US" sz="4000" b="0" dirty="0">
                <a:solidFill>
                  <a:schemeClr val="tx1"/>
                </a:solidFill>
                <a:effectLst/>
                <a:ea typeface="楷体_GB2312" pitchFamily="49" charset="-122"/>
              </a:rPr>
              <a:t>中心架、跟刀架的使用</a:t>
            </a:r>
            <a:endParaRPr lang="zh-CN" altLang="en-US" sz="4000" b="0" dirty="0">
              <a:solidFill>
                <a:schemeClr val="tx1"/>
              </a:solidFill>
              <a:effectLst/>
              <a:ea typeface="楷体_GB2312" pitchFamily="49" charset="-122"/>
            </a:endParaRPr>
          </a:p>
        </p:txBody>
      </p:sp>
      <p:sp>
        <p:nvSpPr>
          <p:cNvPr id="166917" name="Rectangle 3"/>
          <p:cNvSpPr/>
          <p:nvPr>
            <p:ph idx="1"/>
          </p:nvPr>
        </p:nvSpPr>
        <p:spPr>
          <a:xfrm>
            <a:off x="457200" y="1219200"/>
            <a:ext cx="6172200" cy="533400"/>
          </a:xfrm>
        </p:spPr>
        <p:txBody>
          <a:bodyPr vert="horz" wrap="square" lIns="91440" tIns="45720" rIns="91440" bIns="45720" anchor="t"/>
          <a:lstStyle/>
          <a:p>
            <a:pPr eaLnBrk="1" hangingPunct="1">
              <a:lnSpc>
                <a:spcPct val="80000"/>
              </a:lnSpc>
              <a:spcBef>
                <a:spcPct val="0"/>
              </a:spcBef>
              <a:buClrTx/>
              <a:buSzTx/>
              <a:buFontTx/>
              <a:buNone/>
            </a:pPr>
            <a:r>
              <a:rPr lang="en-US" altLang="zh-CN" b="1" dirty="0">
                <a:effectLst/>
                <a:latin typeface="楷体_GB2312" pitchFamily="49" charset="-122"/>
                <a:ea typeface="楷体_GB2312" pitchFamily="49" charset="-122"/>
              </a:rPr>
              <a:t>1</a:t>
            </a:r>
            <a:r>
              <a:rPr lang="zh-CN" altLang="en-US" b="1" dirty="0">
                <a:effectLst/>
                <a:latin typeface="楷体_GB2312" pitchFamily="49" charset="-122"/>
                <a:ea typeface="楷体_GB2312" pitchFamily="49" charset="-122"/>
              </a:rPr>
              <a:t>）中心架、跟刀架的构造及安装</a:t>
            </a:r>
            <a:endParaRPr lang="zh-CN" altLang="en-US" b="1" dirty="0">
              <a:effectLst/>
              <a:latin typeface="楷体_GB2312" pitchFamily="49" charset="-122"/>
              <a:ea typeface="楷体_GB2312" pitchFamily="49" charset="-122"/>
            </a:endParaRPr>
          </a:p>
        </p:txBody>
      </p:sp>
      <p:sp>
        <p:nvSpPr>
          <p:cNvPr id="229380" name="Rectangle 4"/>
          <p:cNvSpPr/>
          <p:nvPr/>
        </p:nvSpPr>
        <p:spPr>
          <a:xfrm>
            <a:off x="0" y="3657600"/>
            <a:ext cx="5281613" cy="579438"/>
          </a:xfrm>
          <a:prstGeom prst="rect">
            <a:avLst/>
          </a:prstGeom>
          <a:noFill/>
          <a:ln w="9525">
            <a:noFill/>
          </a:ln>
        </p:spPr>
        <p:txBody>
          <a:bodyPr>
            <a:spAutoFit/>
          </a:bodyPr>
          <a:p>
            <a:pPr eaLnBrk="1" hangingPunct="1"/>
            <a:r>
              <a:rPr lang="en-US" altLang="zh-CN" sz="3200" dirty="0">
                <a:latin typeface="Verdana" panose="020B0604030504040204" pitchFamily="34" charset="0"/>
                <a:ea typeface="楷体_GB2312" pitchFamily="49" charset="-122"/>
              </a:rPr>
              <a:t>   </a:t>
            </a:r>
            <a:r>
              <a:rPr lang="en-US" altLang="zh-CN" sz="3200" b="1" dirty="0">
                <a:latin typeface="楷体_GB2312" pitchFamily="49" charset="-122"/>
                <a:ea typeface="楷体_GB2312" pitchFamily="49" charset="-122"/>
              </a:rPr>
              <a:t>4</a:t>
            </a:r>
            <a:r>
              <a:rPr lang="zh-CN" altLang="en-US" sz="3200" b="1" dirty="0">
                <a:latin typeface="楷体_GB2312" pitchFamily="49" charset="-122"/>
                <a:ea typeface="楷体_GB2312" pitchFamily="49" charset="-122"/>
              </a:rPr>
              <a:t>）车细长轴的关键技术</a:t>
            </a:r>
            <a:endParaRPr lang="zh-CN" altLang="en-US" sz="3200" b="1" dirty="0">
              <a:latin typeface="楷体_GB2312" pitchFamily="49" charset="-122"/>
              <a:ea typeface="楷体_GB2312" pitchFamily="49" charset="-122"/>
            </a:endParaRPr>
          </a:p>
        </p:txBody>
      </p:sp>
      <p:sp>
        <p:nvSpPr>
          <p:cNvPr id="229381" name="Rectangle 5"/>
          <p:cNvSpPr/>
          <p:nvPr/>
        </p:nvSpPr>
        <p:spPr>
          <a:xfrm>
            <a:off x="838200" y="4495800"/>
            <a:ext cx="6248400" cy="1373188"/>
          </a:xfrm>
          <a:prstGeom prst="rect">
            <a:avLst/>
          </a:prstGeom>
          <a:noFill/>
          <a:ln w="9525">
            <a:noFill/>
          </a:ln>
        </p:spPr>
        <p:txBody>
          <a:bodyPr>
            <a:spAutoFit/>
          </a:bodyPr>
          <a:p>
            <a:pPr eaLnBrk="1" hangingPunct="1"/>
            <a:r>
              <a:rPr lang="zh-CN" altLang="en-US" sz="2800" dirty="0">
                <a:latin typeface="Verdana" panose="020B0604030504040204" pitchFamily="34" charset="0"/>
                <a:ea typeface="楷体_GB2312" pitchFamily="49" charset="-122"/>
              </a:rPr>
              <a:t>选择合理几何角度的车刀，采用三爪跟刀架和弹性加转 顶夹支撑，并用反向进给车削</a:t>
            </a:r>
            <a:endParaRPr lang="zh-CN" altLang="en-US" sz="2800" dirty="0">
              <a:latin typeface="Verdana" panose="020B0604030504040204" pitchFamily="34" charset="0"/>
              <a:ea typeface="楷体_GB2312" pitchFamily="49" charset="-122"/>
            </a:endParaRPr>
          </a:p>
        </p:txBody>
      </p:sp>
      <p:pic>
        <p:nvPicPr>
          <p:cNvPr id="166920" name="Picture 14" descr="后退">
            <a:hlinkClick r:id="" action="ppaction://hlinkshowjump?jump=previousslide"/>
          </p:cNvPr>
          <p:cNvPicPr>
            <a:picLocks noChangeAspect="1"/>
          </p:cNvPicPr>
          <p:nvPr/>
        </p:nvPicPr>
        <p:blipFill>
          <a:blip r:embed="rId3"/>
          <a:stretch>
            <a:fillRect/>
          </a:stretch>
        </p:blipFill>
        <p:spPr>
          <a:xfrm>
            <a:off x="7069138" y="6516688"/>
            <a:ext cx="1039812" cy="520700"/>
          </a:xfrm>
          <a:prstGeom prst="rect">
            <a:avLst/>
          </a:prstGeom>
          <a:noFill/>
          <a:ln w="9525">
            <a:noFill/>
          </a:ln>
        </p:spPr>
      </p:pic>
      <p:pic>
        <p:nvPicPr>
          <p:cNvPr id="166921" name="Picture 15" descr="目录">
            <a:hlinkClick r:id="" action="ppaction://hlinksldjump"/>
          </p:cNvPr>
          <p:cNvPicPr>
            <a:picLocks noChangeAspect="1"/>
          </p:cNvPicPr>
          <p:nvPr/>
        </p:nvPicPr>
        <p:blipFill>
          <a:blip r:embed="rId4"/>
          <a:stretch>
            <a:fillRect/>
          </a:stretch>
        </p:blipFill>
        <p:spPr>
          <a:xfrm>
            <a:off x="3756025" y="6516688"/>
            <a:ext cx="1039813" cy="520700"/>
          </a:xfrm>
          <a:prstGeom prst="rect">
            <a:avLst/>
          </a:prstGeom>
          <a:noFill/>
          <a:ln w="9525">
            <a:noFill/>
          </a:ln>
        </p:spPr>
      </p:pic>
      <p:pic>
        <p:nvPicPr>
          <p:cNvPr id="166922" name="Picture 16" descr="上一页">
            <a:hlinkClick r:id="" action="ppaction://hlinkshowjump?jump=previousslide"/>
          </p:cNvPr>
          <p:cNvPicPr>
            <a:picLocks noChangeAspect="1"/>
          </p:cNvPicPr>
          <p:nvPr/>
        </p:nvPicPr>
        <p:blipFill>
          <a:blip r:embed="rId5"/>
          <a:stretch>
            <a:fillRect/>
          </a:stretch>
        </p:blipFill>
        <p:spPr>
          <a:xfrm>
            <a:off x="4837113" y="6516688"/>
            <a:ext cx="1039812" cy="520700"/>
          </a:xfrm>
          <a:prstGeom prst="rect">
            <a:avLst/>
          </a:prstGeom>
          <a:noFill/>
          <a:ln w="9525">
            <a:noFill/>
          </a:ln>
        </p:spPr>
      </p:pic>
      <p:pic>
        <p:nvPicPr>
          <p:cNvPr id="166923" name="Picture 17" descr="退出">
            <a:hlinkClick r:id="" action="ppaction://hlinkshowjump?jump=endshow"/>
          </p:cNvPr>
          <p:cNvPicPr>
            <a:picLocks noChangeAspect="1"/>
          </p:cNvPicPr>
          <p:nvPr/>
        </p:nvPicPr>
        <p:blipFill>
          <a:blip r:embed="rId6"/>
          <a:stretch>
            <a:fillRect/>
          </a:stretch>
        </p:blipFill>
        <p:spPr>
          <a:xfrm>
            <a:off x="8180388" y="6516688"/>
            <a:ext cx="1039812" cy="520700"/>
          </a:xfrm>
          <a:prstGeom prst="rect">
            <a:avLst/>
          </a:prstGeom>
          <a:noFill/>
          <a:ln w="9525">
            <a:noFill/>
          </a:ln>
        </p:spPr>
      </p:pic>
      <p:pic>
        <p:nvPicPr>
          <p:cNvPr id="166924" name="Picture 18" descr="下一页">
            <a:hlinkClick r:id="" action="ppaction://hlinkshowjump?jump=nextslide"/>
          </p:cNvPr>
          <p:cNvPicPr>
            <a:picLocks noChangeAspect="1"/>
          </p:cNvPicPr>
          <p:nvPr/>
        </p:nvPicPr>
        <p:blipFill>
          <a:blip r:embed="rId7"/>
          <a:stretch>
            <a:fillRect/>
          </a:stretch>
        </p:blipFill>
        <p:spPr>
          <a:xfrm>
            <a:off x="5948363" y="6516688"/>
            <a:ext cx="1039812" cy="520700"/>
          </a:xfrm>
          <a:prstGeom prst="rect">
            <a:avLst/>
          </a:prstGeom>
          <a:noFill/>
          <a:ln w="9525">
            <a:noFill/>
          </a:ln>
        </p:spPr>
      </p:pic>
      <p:pic>
        <p:nvPicPr>
          <p:cNvPr id="166925" name="Picture 19" descr="主页">
            <a:hlinkClick r:id="" action="ppaction://hlinkshowjump?jump=firstslide"/>
          </p:cNvPr>
          <p:cNvPicPr>
            <a:picLocks noChangeAspect="1"/>
          </p:cNvPicPr>
          <p:nvPr/>
        </p:nvPicPr>
        <p:blipFill>
          <a:blip r:embed="rId8"/>
          <a:stretch>
            <a:fillRect/>
          </a:stretch>
        </p:blipFill>
        <p:spPr>
          <a:xfrm>
            <a:off x="2674938" y="6516688"/>
            <a:ext cx="1041400" cy="520700"/>
          </a:xfrm>
          <a:prstGeom prst="rect">
            <a:avLst/>
          </a:prstGeom>
          <a:noFill/>
          <a:ln w="9525">
            <a:noFill/>
          </a:ln>
        </p:spPr>
      </p:pic>
      <p:sp>
        <p:nvSpPr>
          <p:cNvPr id="166926" name="Text Box 20"/>
          <p:cNvSpPr txBox="1"/>
          <p:nvPr/>
        </p:nvSpPr>
        <p:spPr>
          <a:xfrm>
            <a:off x="457200" y="3048000"/>
            <a:ext cx="5486400" cy="482600"/>
          </a:xfrm>
          <a:prstGeom prst="rect">
            <a:avLst/>
          </a:prstGeom>
          <a:noFill/>
          <a:ln w="9525">
            <a:noFill/>
          </a:ln>
        </p:spPr>
        <p:txBody>
          <a:bodyPr>
            <a:spAutoFit/>
          </a:bodyPr>
          <a:p>
            <a:pPr eaLnBrk="1" hangingPunct="1">
              <a:lnSpc>
                <a:spcPct val="80000"/>
              </a:lnSpc>
              <a:spcBef>
                <a:spcPct val="20000"/>
              </a:spcBef>
              <a:buClr>
                <a:schemeClr val="hlink"/>
              </a:buClr>
              <a:buSzPct val="60000"/>
              <a:buFont typeface="Wingdings" panose="05000000000000000000" pitchFamily="2" charset="2"/>
            </a:pPr>
            <a:r>
              <a:rPr lang="en-US" altLang="zh-CN" sz="3200" b="1" dirty="0">
                <a:latin typeface="Arial" panose="020B0604020202020204" pitchFamily="34" charset="0"/>
                <a:ea typeface="楷体_GB2312" pitchFamily="49" charset="-122"/>
              </a:rPr>
              <a:t>3</a:t>
            </a:r>
            <a:r>
              <a:rPr lang="zh-CN" altLang="en-US" sz="3200" b="1" dirty="0">
                <a:latin typeface="Arial" panose="020B0604020202020204" pitchFamily="34" charset="0"/>
                <a:ea typeface="楷体_GB2312" pitchFamily="49" charset="-122"/>
              </a:rPr>
              <a:t>）减少热变形影响主要措施</a:t>
            </a:r>
            <a:endParaRPr lang="zh-CN" altLang="en-US" sz="3200" dirty="0">
              <a:latin typeface="Arial" panose="020B0604020202020204" pitchFamily="34" charset="0"/>
              <a:ea typeface="楷体_GB2312" pitchFamily="49" charset="-122"/>
            </a:endParaRPr>
          </a:p>
        </p:txBody>
      </p:sp>
      <p:sp>
        <p:nvSpPr>
          <p:cNvPr id="166927" name="Text Box 21"/>
          <p:cNvSpPr txBox="1"/>
          <p:nvPr/>
        </p:nvSpPr>
        <p:spPr>
          <a:xfrm>
            <a:off x="457200" y="2209800"/>
            <a:ext cx="6705600" cy="482600"/>
          </a:xfrm>
          <a:prstGeom prst="rect">
            <a:avLst/>
          </a:prstGeom>
          <a:noFill/>
          <a:ln w="9525">
            <a:noFill/>
          </a:ln>
        </p:spPr>
        <p:txBody>
          <a:bodyPr>
            <a:spAutoFit/>
          </a:bodyPr>
          <a:p>
            <a:pPr eaLnBrk="1" hangingPunct="1">
              <a:lnSpc>
                <a:spcPct val="80000"/>
              </a:lnSpc>
              <a:spcBef>
                <a:spcPct val="20000"/>
              </a:spcBef>
              <a:buClr>
                <a:schemeClr val="hlink"/>
              </a:buClr>
              <a:buSzPct val="60000"/>
              <a:buFont typeface="Wingdings" panose="05000000000000000000" pitchFamily="2" charset="2"/>
            </a:pPr>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）中心架、跟刀架使用的实际意义</a:t>
            </a:r>
            <a:endParaRPr lang="zh-CN" altLang="en-US" sz="3200"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29380">
                                            <p:txEl>
                                              <p:charRg st="0" end="15"/>
                                            </p:txEl>
                                          </p:spTgt>
                                        </p:tgtEl>
                                        <p:attrNameLst>
                                          <p:attrName>style.visibility</p:attrName>
                                        </p:attrNameLst>
                                      </p:cBhvr>
                                      <p:to>
                                        <p:strVal val="visible"/>
                                      </p:to>
                                    </p:set>
                                    <p:animEffect transition="in" filter="randombar(horizontal)">
                                      <p:cBhvr>
                                        <p:cTn id="7" dur="500"/>
                                        <p:tgtEl>
                                          <p:spTgt spid="229380">
                                            <p:txEl>
                                              <p:charRg st="0" end="1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29381"/>
                                        </p:tgtEl>
                                        <p:attrNameLst>
                                          <p:attrName>style.visibility</p:attrName>
                                        </p:attrNameLst>
                                      </p:cBhvr>
                                      <p:to>
                                        <p:strVal val="visible"/>
                                      </p:to>
                                    </p:set>
                                    <p:animEffect transition="in" filter="slide(fromBottom)">
                                      <p:cBhvr>
                                        <p:cTn id="12" dur="500"/>
                                        <p:tgtEl>
                                          <p:spTgt spid="229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1"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Rectangle 2"/>
          <p:cNvSpPr/>
          <p:nvPr>
            <p:ph type="title"/>
          </p:nvPr>
        </p:nvSpPr>
        <p:spPr>
          <a:xfrm>
            <a:off x="-990600" y="-304800"/>
            <a:ext cx="8382000" cy="1417638"/>
          </a:xfrm>
        </p:spPr>
        <p:txBody>
          <a:bodyPr vert="horz" wrap="square" lIns="91440" tIns="45720" rIns="91440" bIns="45720" anchor="ctr"/>
          <a:p>
            <a:pPr eaLnBrk="1" hangingPunct="1"/>
            <a:r>
              <a:rPr lang="zh-CN" altLang="en-US" sz="4000" b="0" dirty="0">
                <a:solidFill>
                  <a:schemeClr val="tx1"/>
                </a:solidFill>
                <a:effectLst/>
                <a:ea typeface="楷体_GB2312" pitchFamily="49" charset="-122"/>
              </a:rPr>
              <a:t>中心架、跟刀架的使用</a:t>
            </a:r>
            <a:endParaRPr lang="zh-CN" altLang="en-US" sz="4000" b="0" dirty="0">
              <a:solidFill>
                <a:schemeClr val="tx1"/>
              </a:solidFill>
              <a:effectLst/>
              <a:ea typeface="楷体_GB2312" pitchFamily="49" charset="-122"/>
            </a:endParaRPr>
          </a:p>
        </p:txBody>
      </p:sp>
      <p:sp>
        <p:nvSpPr>
          <p:cNvPr id="230403" name="Rectangle 3"/>
          <p:cNvSpPr>
            <a:spLocks noGrp="1" noChangeArrowheads="1"/>
          </p:cNvSpPr>
          <p:nvPr>
            <p:ph idx="1"/>
          </p:nvPr>
        </p:nvSpPr>
        <p:spPr>
          <a:xfrm>
            <a:off x="457200" y="914400"/>
            <a:ext cx="6248400" cy="533400"/>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0"/>
              </a:spcBef>
              <a:spcAft>
                <a:spcPct val="0"/>
              </a:spcAft>
              <a:buClrTx/>
              <a:buSzTx/>
              <a:buFontTx/>
              <a:buNone/>
              <a:defRPr/>
            </a:pPr>
            <a:r>
              <a:rPr kumimoji="0" lang="en-US" altLang="zh-CN" sz="32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1</a:t>
            </a:r>
            <a:r>
              <a:rPr kumimoji="0" lang="zh-CN" altLang="en-US" sz="32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）中心架、跟刀架的构造及安装</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sp>
        <p:nvSpPr>
          <p:cNvPr id="167940" name="Rectangle 4"/>
          <p:cNvSpPr/>
          <p:nvPr/>
        </p:nvSpPr>
        <p:spPr>
          <a:xfrm>
            <a:off x="388938" y="3124200"/>
            <a:ext cx="4654550" cy="579438"/>
          </a:xfrm>
          <a:prstGeom prst="rect">
            <a:avLst/>
          </a:prstGeom>
          <a:noFill/>
          <a:ln w="9525">
            <a:noFill/>
          </a:ln>
        </p:spPr>
        <p:txBody>
          <a:bodyPr wrap="none">
            <a:spAutoFit/>
          </a:bodyPr>
          <a:p>
            <a:pPr algn="ctr" eaLnBrk="1" hangingPunct="1"/>
            <a:r>
              <a:rPr lang="zh-CN" altLang="en-US" sz="3200" b="1" dirty="0">
                <a:latin typeface="Verdana" panose="020B0604030504040204" pitchFamily="34" charset="0"/>
                <a:ea typeface="楷体_GB2312" pitchFamily="49" charset="-122"/>
              </a:rPr>
              <a:t>４）车细长轴的关键技术</a:t>
            </a:r>
            <a:endParaRPr lang="zh-CN" altLang="en-US" sz="3200" b="1" dirty="0">
              <a:latin typeface="Verdana" panose="020B0604030504040204" pitchFamily="34" charset="0"/>
              <a:ea typeface="楷体_GB2312" pitchFamily="49" charset="-122"/>
            </a:endParaRPr>
          </a:p>
        </p:txBody>
      </p:sp>
      <p:sp>
        <p:nvSpPr>
          <p:cNvPr id="230405" name="Rectangle 5"/>
          <p:cNvSpPr/>
          <p:nvPr/>
        </p:nvSpPr>
        <p:spPr>
          <a:xfrm>
            <a:off x="381000" y="3810000"/>
            <a:ext cx="7499350" cy="1066800"/>
          </a:xfrm>
          <a:prstGeom prst="rect">
            <a:avLst/>
          </a:prstGeom>
          <a:noFill/>
          <a:ln w="9525">
            <a:noFill/>
          </a:ln>
        </p:spPr>
        <p:txBody>
          <a:bodyPr wrap="none">
            <a:spAutoFit/>
          </a:bodyPr>
          <a:p>
            <a:pPr eaLnBrk="1" hangingPunct="1"/>
            <a:r>
              <a:rPr lang="zh-CN" altLang="en-US" sz="3200" b="1" dirty="0">
                <a:latin typeface="Verdana" panose="020B0604030504040204" pitchFamily="34" charset="0"/>
                <a:ea typeface="楷体_GB2312" pitchFamily="49" charset="-122"/>
              </a:rPr>
              <a:t>５）车削细长轴，产生竹节形和腰鼓形形</a:t>
            </a:r>
            <a:endParaRPr lang="zh-CN" altLang="en-US" sz="3200" b="1" dirty="0">
              <a:latin typeface="Verdana" panose="020B0604030504040204" pitchFamily="34" charset="0"/>
              <a:ea typeface="楷体_GB2312" pitchFamily="49" charset="-122"/>
            </a:endParaRPr>
          </a:p>
          <a:p>
            <a:pPr eaLnBrk="1" hangingPunct="1"/>
            <a:r>
              <a:rPr lang="zh-CN" altLang="en-US" sz="3200" b="1" dirty="0">
                <a:latin typeface="Verdana" panose="020B0604030504040204" pitchFamily="34" charset="0"/>
                <a:ea typeface="楷体_GB2312" pitchFamily="49" charset="-122"/>
              </a:rPr>
              <a:t>状误差缺陷</a:t>
            </a:r>
            <a:endParaRPr lang="zh-CN" altLang="en-US" sz="3200" b="1" dirty="0">
              <a:latin typeface="Verdana" panose="020B0604030504040204" pitchFamily="34" charset="0"/>
              <a:ea typeface="楷体_GB2312" pitchFamily="49" charset="-122"/>
            </a:endParaRPr>
          </a:p>
        </p:txBody>
      </p:sp>
      <p:sp>
        <p:nvSpPr>
          <p:cNvPr id="230406" name="Rectangle 6"/>
          <p:cNvSpPr/>
          <p:nvPr/>
        </p:nvSpPr>
        <p:spPr>
          <a:xfrm>
            <a:off x="914400" y="4953000"/>
            <a:ext cx="6172200" cy="1373188"/>
          </a:xfrm>
          <a:prstGeom prst="rect">
            <a:avLst/>
          </a:prstGeom>
          <a:noFill/>
          <a:ln w="9525">
            <a:noFill/>
          </a:ln>
        </p:spPr>
        <p:txBody>
          <a:bodyPr>
            <a:spAutoFit/>
          </a:bodyPr>
          <a:p>
            <a:pPr eaLnBrk="1" hangingPunct="1"/>
            <a:r>
              <a:rPr lang="zh-CN" altLang="en-US" sz="2800" dirty="0">
                <a:latin typeface="Verdana" panose="020B0604030504040204" pitchFamily="34" charset="0"/>
                <a:ea typeface="楷体_GB2312" pitchFamily="49" charset="-122"/>
              </a:rPr>
              <a:t>１）正确调整跟刀架支撑爪不可过紧</a:t>
            </a:r>
            <a:endParaRPr lang="zh-CN" altLang="en-US" sz="2800" dirty="0">
              <a:latin typeface="Verdana" panose="020B0604030504040204" pitchFamily="34" charset="0"/>
              <a:ea typeface="楷体_GB2312" pitchFamily="49" charset="-122"/>
            </a:endParaRPr>
          </a:p>
          <a:p>
            <a:pPr eaLnBrk="1" hangingPunct="1"/>
            <a:r>
              <a:rPr lang="zh-CN" altLang="en-US" sz="2800" dirty="0">
                <a:latin typeface="Verdana" panose="020B0604030504040204" pitchFamily="34" charset="0"/>
                <a:ea typeface="楷体_GB2312" pitchFamily="49" charset="-122"/>
              </a:rPr>
              <a:t>２）调整切削板</a:t>
            </a:r>
            <a:endParaRPr lang="zh-CN" altLang="en-US" sz="2800" dirty="0">
              <a:latin typeface="Verdana" panose="020B0604030504040204" pitchFamily="34" charset="0"/>
              <a:ea typeface="楷体_GB2312" pitchFamily="49" charset="-122"/>
            </a:endParaRPr>
          </a:p>
          <a:p>
            <a:pPr eaLnBrk="1" hangingPunct="1"/>
            <a:r>
              <a:rPr lang="zh-CN" altLang="en-US" sz="2800" dirty="0">
                <a:latin typeface="Verdana" panose="020B0604030504040204" pitchFamily="34" charset="0"/>
                <a:ea typeface="楷体_GB2312" pitchFamily="49" charset="-122"/>
              </a:rPr>
              <a:t>３）调整好拖板</a:t>
            </a:r>
            <a:endParaRPr lang="zh-CN" altLang="en-US" sz="2800" dirty="0">
              <a:latin typeface="Verdana" panose="020B0604030504040204" pitchFamily="34" charset="0"/>
              <a:ea typeface="楷体_GB2312" pitchFamily="49" charset="-122"/>
            </a:endParaRPr>
          </a:p>
        </p:txBody>
      </p:sp>
      <p:pic>
        <p:nvPicPr>
          <p:cNvPr id="167943" name="Picture 7" descr="主页">
            <a:hlinkClick r:id="" action="ppaction://hlinkshowjump?jump=firstslide"/>
          </p:cNvPr>
          <p:cNvPicPr>
            <a:picLocks noChangeAspect="1"/>
          </p:cNvPicPr>
          <p:nvPr/>
        </p:nvPicPr>
        <p:blipFill>
          <a:blip r:embed="rId1"/>
          <a:stretch>
            <a:fillRect/>
          </a:stretch>
        </p:blipFill>
        <p:spPr>
          <a:xfrm>
            <a:off x="2438400" y="6337300"/>
            <a:ext cx="1041400" cy="520700"/>
          </a:xfrm>
          <a:prstGeom prst="rect">
            <a:avLst/>
          </a:prstGeom>
          <a:noFill/>
          <a:ln w="9525">
            <a:noFill/>
          </a:ln>
        </p:spPr>
      </p:pic>
      <p:pic>
        <p:nvPicPr>
          <p:cNvPr id="167944" name="Picture 8"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67945" name="Picture 9"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67946" name="Picture 10"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67947" name="Picture 11"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67948" name="Picture 12" descr="目录">
            <a:hlinkClick r:id=""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67949" name="Picture 13" descr="上边框"/>
          <p:cNvPicPr>
            <a:picLocks noChangeAspect="1"/>
          </p:cNvPicPr>
          <p:nvPr/>
        </p:nvPicPr>
        <p:blipFill>
          <a:blip r:embed="rId7">
            <a:clrChange>
              <a:clrFrom>
                <a:srgbClr val="FFFFFF"/>
              </a:clrFrom>
              <a:clrTo>
                <a:srgbClr val="FFFFFF">
                  <a:alpha val="0"/>
                </a:srgbClr>
              </a:clrTo>
            </a:clrChange>
          </a:blip>
          <a:stretch>
            <a:fillRect/>
          </a:stretch>
        </p:blipFill>
        <p:spPr>
          <a:xfrm>
            <a:off x="0" y="-100012"/>
            <a:ext cx="9144000" cy="1871662"/>
          </a:xfrm>
          <a:prstGeom prst="rect">
            <a:avLst/>
          </a:prstGeom>
          <a:noFill/>
          <a:ln w="9525">
            <a:noFill/>
          </a:ln>
        </p:spPr>
      </p:pic>
      <p:pic>
        <p:nvPicPr>
          <p:cNvPr id="167950" name="Picture 14"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67951" name="Picture 15"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67952" name="Picture 16" descr="目录">
            <a:hlinkClick r:id="" action="ppaction://hlinksldjump"/>
          </p:cNvPr>
          <p:cNvPicPr>
            <a:picLocks noChangeAspect="1"/>
          </p:cNvPicPr>
          <p:nvPr/>
        </p:nvPicPr>
        <p:blipFill>
          <a:blip r:embed="rId6"/>
          <a:stretch>
            <a:fillRect/>
          </a:stretch>
        </p:blipFill>
        <p:spPr>
          <a:xfrm>
            <a:off x="3603625" y="6364288"/>
            <a:ext cx="1039813" cy="520700"/>
          </a:xfrm>
          <a:prstGeom prst="rect">
            <a:avLst/>
          </a:prstGeom>
          <a:noFill/>
          <a:ln w="9525">
            <a:noFill/>
          </a:ln>
        </p:spPr>
      </p:pic>
      <p:pic>
        <p:nvPicPr>
          <p:cNvPr id="167953" name="Picture 17" descr="上一页">
            <a:hlinkClick r:id="" action="ppaction://hlinkshowjump?jump=previousslide"/>
          </p:cNvPr>
          <p:cNvPicPr>
            <a:picLocks noChangeAspect="1"/>
          </p:cNvPicPr>
          <p:nvPr/>
        </p:nvPicPr>
        <p:blipFill>
          <a:blip r:embed="rId3"/>
          <a:stretch>
            <a:fillRect/>
          </a:stretch>
        </p:blipFill>
        <p:spPr>
          <a:xfrm>
            <a:off x="4684713" y="6364288"/>
            <a:ext cx="1039812" cy="520700"/>
          </a:xfrm>
          <a:prstGeom prst="rect">
            <a:avLst/>
          </a:prstGeom>
          <a:noFill/>
          <a:ln w="9525">
            <a:noFill/>
          </a:ln>
        </p:spPr>
      </p:pic>
      <p:pic>
        <p:nvPicPr>
          <p:cNvPr id="167954" name="Picture 18" descr="退出">
            <a:hlinkClick r:id="" action="ppaction://hlinkshowjump?jump=endshow"/>
          </p:cNvPr>
          <p:cNvPicPr>
            <a:picLocks noChangeAspect="1"/>
          </p:cNvPicPr>
          <p:nvPr/>
        </p:nvPicPr>
        <p:blipFill>
          <a:blip r:embed="rId4"/>
          <a:stretch>
            <a:fillRect/>
          </a:stretch>
        </p:blipFill>
        <p:spPr>
          <a:xfrm>
            <a:off x="8027988" y="6364288"/>
            <a:ext cx="1039812" cy="520700"/>
          </a:xfrm>
          <a:prstGeom prst="rect">
            <a:avLst/>
          </a:prstGeom>
          <a:noFill/>
          <a:ln w="9525">
            <a:noFill/>
          </a:ln>
        </p:spPr>
      </p:pic>
      <p:pic>
        <p:nvPicPr>
          <p:cNvPr id="167955" name="Picture 19" descr="下一页">
            <a:hlinkClick r:id="" action="ppaction://hlinkshowjump?jump=nextslide"/>
          </p:cNvPr>
          <p:cNvPicPr>
            <a:picLocks noChangeAspect="1"/>
          </p:cNvPicPr>
          <p:nvPr/>
        </p:nvPicPr>
        <p:blipFill>
          <a:blip r:embed="rId5"/>
          <a:stretch>
            <a:fillRect/>
          </a:stretch>
        </p:blipFill>
        <p:spPr>
          <a:xfrm>
            <a:off x="5795963" y="6364288"/>
            <a:ext cx="1039812" cy="520700"/>
          </a:xfrm>
          <a:prstGeom prst="rect">
            <a:avLst/>
          </a:prstGeom>
          <a:noFill/>
          <a:ln w="9525">
            <a:noFill/>
          </a:ln>
        </p:spPr>
      </p:pic>
      <p:pic>
        <p:nvPicPr>
          <p:cNvPr id="167956" name="Picture 20" descr="主页">
            <a:hlinkClick r:id="" action="ppaction://hlinkshowjump?jump=firstslide"/>
          </p:cNvPr>
          <p:cNvPicPr>
            <a:picLocks noChangeAspect="1"/>
          </p:cNvPicPr>
          <p:nvPr/>
        </p:nvPicPr>
        <p:blipFill>
          <a:blip r:embed="rId1"/>
          <a:stretch>
            <a:fillRect/>
          </a:stretch>
        </p:blipFill>
        <p:spPr>
          <a:xfrm>
            <a:off x="2522538" y="6364288"/>
            <a:ext cx="1041400" cy="520700"/>
          </a:xfrm>
          <a:prstGeom prst="rect">
            <a:avLst/>
          </a:prstGeom>
          <a:noFill/>
          <a:ln w="9525">
            <a:noFill/>
          </a:ln>
        </p:spPr>
      </p:pic>
      <p:sp>
        <p:nvSpPr>
          <p:cNvPr id="167957" name="Rectangle 21"/>
          <p:cNvSpPr/>
          <p:nvPr/>
        </p:nvSpPr>
        <p:spPr>
          <a:xfrm>
            <a:off x="0" y="-304800"/>
            <a:ext cx="7315200" cy="1139825"/>
          </a:xfrm>
          <a:prstGeom prst="rect">
            <a:avLst/>
          </a:prstGeom>
          <a:noFill/>
          <a:ln w="9525">
            <a:noFill/>
          </a:ln>
        </p:spPr>
        <p:txBody>
          <a:bodyPr anchor="ctr"/>
          <a:p>
            <a:pPr eaLnBrk="1" hangingPunct="1"/>
            <a:r>
              <a:rPr lang="zh-CN" altLang="en-US" sz="4000" dirty="0">
                <a:latin typeface="Times New Roman" panose="02020603050405020304" pitchFamily="18" charset="0"/>
                <a:ea typeface="楷体_GB2312" pitchFamily="49" charset="-122"/>
              </a:rPr>
              <a:t>中心架、跟刀架的使用</a:t>
            </a:r>
            <a:endParaRPr lang="zh-CN" altLang="en-US" sz="4000" dirty="0">
              <a:latin typeface="Times New Roman" panose="02020603050405020304" pitchFamily="18" charset="0"/>
              <a:ea typeface="楷体_GB2312" pitchFamily="49" charset="-122"/>
            </a:endParaRPr>
          </a:p>
        </p:txBody>
      </p:sp>
      <p:sp>
        <p:nvSpPr>
          <p:cNvPr id="167958" name="Text Box 22"/>
          <p:cNvSpPr txBox="1"/>
          <p:nvPr/>
        </p:nvSpPr>
        <p:spPr>
          <a:xfrm>
            <a:off x="457200" y="2667000"/>
            <a:ext cx="6248400" cy="287338"/>
          </a:xfrm>
          <a:prstGeom prst="rect">
            <a:avLst/>
          </a:prstGeom>
          <a:noFill/>
          <a:ln w="9525">
            <a:noFill/>
          </a:ln>
        </p:spPr>
        <p:txBody>
          <a:bodyPr>
            <a:spAutoFit/>
          </a:bodyPr>
          <a:p>
            <a:pPr eaLnBrk="1" hangingPunct="1">
              <a:lnSpc>
                <a:spcPct val="40000"/>
              </a:lnSpc>
              <a:spcBef>
                <a:spcPct val="20000"/>
              </a:spcBef>
              <a:buClr>
                <a:schemeClr val="hlink"/>
              </a:buClr>
              <a:buSzPct val="60000"/>
              <a:buFont typeface="Wingdings" panose="05000000000000000000" pitchFamily="2" charset="2"/>
            </a:pPr>
            <a:r>
              <a:rPr lang="en-US" altLang="zh-CN" sz="3200" b="1" dirty="0">
                <a:latin typeface="Arial" panose="020B0604020202020204" pitchFamily="34" charset="0"/>
                <a:ea typeface="楷体_GB2312" pitchFamily="49" charset="-122"/>
              </a:rPr>
              <a:t>3</a:t>
            </a:r>
            <a:r>
              <a:rPr lang="zh-CN" altLang="en-US" sz="3200" b="1" dirty="0">
                <a:latin typeface="Arial" panose="020B0604020202020204" pitchFamily="34" charset="0"/>
                <a:ea typeface="楷体_GB2312" pitchFamily="49" charset="-122"/>
              </a:rPr>
              <a:t>）减少热变形影响主要措施</a:t>
            </a:r>
            <a:endParaRPr lang="zh-CN" altLang="en-US" sz="3200" dirty="0">
              <a:latin typeface="Arial" panose="020B0604020202020204" pitchFamily="34" charset="0"/>
              <a:ea typeface="楷体_GB2312" pitchFamily="49" charset="-122"/>
            </a:endParaRPr>
          </a:p>
        </p:txBody>
      </p:sp>
      <p:sp>
        <p:nvSpPr>
          <p:cNvPr id="167959" name="Text Box 23"/>
          <p:cNvSpPr txBox="1"/>
          <p:nvPr/>
        </p:nvSpPr>
        <p:spPr>
          <a:xfrm>
            <a:off x="457200" y="1905000"/>
            <a:ext cx="6781800" cy="287338"/>
          </a:xfrm>
          <a:prstGeom prst="rect">
            <a:avLst/>
          </a:prstGeom>
          <a:noFill/>
          <a:ln w="9525">
            <a:noFill/>
          </a:ln>
        </p:spPr>
        <p:txBody>
          <a:bodyPr>
            <a:spAutoFit/>
          </a:bodyPr>
          <a:p>
            <a:pPr eaLnBrk="1" hangingPunct="1">
              <a:lnSpc>
                <a:spcPct val="40000"/>
              </a:lnSpc>
              <a:spcBef>
                <a:spcPct val="20000"/>
              </a:spcBef>
              <a:buClr>
                <a:schemeClr val="hlink"/>
              </a:buClr>
              <a:buSzPct val="60000"/>
              <a:buFont typeface="Wingdings" panose="05000000000000000000" pitchFamily="2" charset="2"/>
            </a:pPr>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）中心架、跟刀架使用的实际意义</a:t>
            </a:r>
            <a:endParaRPr lang="zh-CN" altLang="en-US" sz="3200" b="1" dirty="0">
              <a:latin typeface="Arial" panose="020B0604020202020204" pitchFamily="34" charset="0"/>
              <a:ea typeface="楷体_GB2312" pitchFamily="49" charset="-122"/>
            </a:endParaRPr>
          </a:p>
        </p:txBody>
      </p:sp>
      <p:pic>
        <p:nvPicPr>
          <p:cNvPr id="4" name="内容占位符 3" descr="图片1"/>
          <p:cNvPicPr>
            <a:picLocks noChangeAspect="1"/>
          </p:cNvPicPr>
          <p:nvPr/>
        </p:nvPicPr>
        <p:blipFill>
          <a:blip r:embed="rId9"/>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0405">
                                            <p:txEl>
                                              <p:charRg st="0" end="19"/>
                                            </p:txEl>
                                          </p:spTgt>
                                        </p:tgtEl>
                                        <p:attrNameLst>
                                          <p:attrName>style.visibility</p:attrName>
                                        </p:attrNameLst>
                                      </p:cBhvr>
                                      <p:to>
                                        <p:strVal val="visible"/>
                                      </p:to>
                                    </p:set>
                                    <p:animEffect transition="in" filter="blinds(horizontal)">
                                      <p:cBhvr>
                                        <p:cTn id="7" dur="500"/>
                                        <p:tgtEl>
                                          <p:spTgt spid="230405">
                                            <p:txEl>
                                              <p:charRg st="0" end="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0405">
                                            <p:txEl>
                                              <p:charRg st="19" end="25"/>
                                            </p:txEl>
                                          </p:spTgt>
                                        </p:tgtEl>
                                        <p:attrNameLst>
                                          <p:attrName>style.visibility</p:attrName>
                                        </p:attrNameLst>
                                      </p:cBhvr>
                                      <p:to>
                                        <p:strVal val="visible"/>
                                      </p:to>
                                    </p:set>
                                    <p:animEffect transition="in" filter="blinds(horizontal)">
                                      <p:cBhvr>
                                        <p:cTn id="12" dur="500"/>
                                        <p:tgtEl>
                                          <p:spTgt spid="230405">
                                            <p:txEl>
                                              <p:charRg st="19" end="2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30406">
                                            <p:txEl>
                                              <p:charRg st="0" end="17"/>
                                            </p:txEl>
                                          </p:spTgt>
                                        </p:tgtEl>
                                        <p:attrNameLst>
                                          <p:attrName>style.visibility</p:attrName>
                                        </p:attrNameLst>
                                      </p:cBhvr>
                                      <p:to>
                                        <p:strVal val="visible"/>
                                      </p:to>
                                    </p:set>
                                    <p:animEffect transition="in" filter="diamond(in)">
                                      <p:cBhvr>
                                        <p:cTn id="17" dur="500"/>
                                        <p:tgtEl>
                                          <p:spTgt spid="230406">
                                            <p:txEl>
                                              <p:charRg st="0" end="1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30406">
                                            <p:txEl>
                                              <p:charRg st="17" end="25"/>
                                            </p:txEl>
                                          </p:spTgt>
                                        </p:tgtEl>
                                        <p:attrNameLst>
                                          <p:attrName>style.visibility</p:attrName>
                                        </p:attrNameLst>
                                      </p:cBhvr>
                                      <p:to>
                                        <p:strVal val="visible"/>
                                      </p:to>
                                    </p:set>
                                    <p:animEffect transition="in" filter="slide(fromBottom)">
                                      <p:cBhvr>
                                        <p:cTn id="22" dur="500"/>
                                        <p:tgtEl>
                                          <p:spTgt spid="230406">
                                            <p:txEl>
                                              <p:charRg st="17" end="2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30406">
                                            <p:txEl>
                                              <p:charRg st="25" end="33"/>
                                            </p:txEl>
                                          </p:spTgt>
                                        </p:tgtEl>
                                        <p:attrNameLst>
                                          <p:attrName>style.visibility</p:attrName>
                                        </p:attrNameLst>
                                      </p:cBhvr>
                                      <p:to>
                                        <p:strVal val="visible"/>
                                      </p:to>
                                    </p:set>
                                    <p:animEffect transition="in" filter="dissolve">
                                      <p:cBhvr>
                                        <p:cTn id="27" dur="500"/>
                                        <p:tgtEl>
                                          <p:spTgt spid="230406">
                                            <p:txEl>
                                              <p:charRg st="25" end="3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8962" name="Picture 14"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68963" name="Text Box 8"/>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68964"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31434" name="Rectangle 10"/>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pic>
        <p:nvPicPr>
          <p:cNvPr id="168966" name="Picture 12" descr="Npu"/>
          <p:cNvPicPr>
            <a:picLocks noChangeAspect="1"/>
          </p:cNvPicPr>
          <p:nvPr/>
        </p:nvPicPr>
        <p:blipFill>
          <a:blip r:embed="rId2"/>
          <a:stretch>
            <a:fillRect/>
          </a:stretch>
        </p:blipFill>
        <p:spPr>
          <a:xfrm>
            <a:off x="7467600" y="5105400"/>
            <a:ext cx="1295400" cy="1131888"/>
          </a:xfrm>
          <a:prstGeom prst="rect">
            <a:avLst/>
          </a:prstGeom>
          <a:noFill/>
          <a:ln w="9525">
            <a:noFill/>
          </a:ln>
        </p:spPr>
      </p:pic>
      <p:sp>
        <p:nvSpPr>
          <p:cNvPr id="168967" name="Text Box 13"/>
          <p:cNvSpPr txBox="1"/>
          <p:nvPr/>
        </p:nvSpPr>
        <p:spPr>
          <a:xfrm>
            <a:off x="152400" y="1143000"/>
            <a:ext cx="7318375" cy="701675"/>
          </a:xfrm>
          <a:prstGeom prst="rect">
            <a:avLst/>
          </a:prstGeom>
          <a:noFill/>
          <a:ln w="9525">
            <a:noFill/>
          </a:ln>
        </p:spPr>
        <p:txBody>
          <a:bodyPr>
            <a:spAutoFit/>
          </a:bodyPr>
          <a:p>
            <a:pPr eaLnBrk="1" hangingPunct="1"/>
            <a:r>
              <a:rPr lang="zh-CN" altLang="en-US" sz="4000" b="1" dirty="0">
                <a:latin typeface="Times New Roman" panose="02020603050405020304" pitchFamily="18" charset="0"/>
                <a:ea typeface="楷体_GB2312" pitchFamily="49" charset="-122"/>
              </a:rPr>
              <a:t>范盘、角铁加工畸形零件的方法</a:t>
            </a:r>
            <a:endParaRPr lang="zh-CN" altLang="en-US" sz="4000" b="1" dirty="0">
              <a:latin typeface="Times New Roman" panose="02020603050405020304" pitchFamily="18" charset="0"/>
              <a:ea typeface="楷体_GB2312" pitchFamily="49" charset="-122"/>
            </a:endParaRPr>
          </a:p>
        </p:txBody>
      </p:sp>
      <p:pic>
        <p:nvPicPr>
          <p:cNvPr id="168968" name="Picture 22"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68969" name="Picture 23"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68970" name="Picture 24" descr="目录">
            <a:hlinkClick r:id=""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68971" name="Picture 25"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68972" name="Picture 26"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68973" name="Picture 27"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68974" name="Picture 28"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168975" name="Text Box 29"/>
          <p:cNvSpPr txBox="1"/>
          <p:nvPr/>
        </p:nvSpPr>
        <p:spPr>
          <a:xfrm>
            <a:off x="228600" y="4495800"/>
            <a:ext cx="7848600" cy="1373188"/>
          </a:xfrm>
          <a:prstGeom prst="rect">
            <a:avLst/>
          </a:prstGeom>
          <a:noFill/>
          <a:ln w="9525">
            <a:noFill/>
          </a:ln>
        </p:spPr>
        <p:txBody>
          <a:bodyPr>
            <a:spAutoFit/>
          </a:bodyPr>
          <a:p>
            <a:r>
              <a:rPr lang="zh-CN" altLang="en-US" sz="2800" dirty="0">
                <a:latin typeface="Arial" panose="020B0604020202020204" pitchFamily="34" charset="0"/>
              </a:rPr>
              <a:t> </a:t>
            </a:r>
            <a:r>
              <a:rPr lang="zh-CN" altLang="en-US" sz="2800" b="1" dirty="0">
                <a:solidFill>
                  <a:srgbClr val="FF0000"/>
                </a:solidFill>
                <a:latin typeface="Arial" panose="020B0604020202020204" pitchFamily="34" charset="0"/>
              </a:rPr>
              <a:t>（</a:t>
            </a:r>
            <a:r>
              <a:rPr lang="en-US" altLang="zh-CN" sz="2800" b="1" dirty="0">
                <a:solidFill>
                  <a:srgbClr val="FF0000"/>
                </a:solidFill>
                <a:latin typeface="Arial" panose="020B0604020202020204" pitchFamily="34" charset="0"/>
              </a:rPr>
              <a:t>3</a:t>
            </a:r>
            <a:r>
              <a:rPr lang="zh-CN" altLang="en-US" sz="2800" b="1" dirty="0">
                <a:solidFill>
                  <a:srgbClr val="FF0000"/>
                </a:solidFill>
                <a:latin typeface="Arial" panose="020B0604020202020204" pitchFamily="34" charset="0"/>
              </a:rPr>
              <a:t>）</a:t>
            </a:r>
            <a:r>
              <a:rPr lang="zh-CN" altLang="en-US" sz="2800" b="1" dirty="0">
                <a:latin typeface="Arial" panose="020B0604020202020204" pitchFamily="34" charset="0"/>
              </a:rPr>
              <a:t>有些畸形零件，被加工表面的回转轴线与</a:t>
            </a:r>
            <a:endParaRPr lang="zh-CN" altLang="en-US" sz="2800" b="1" dirty="0">
              <a:latin typeface="Arial" panose="020B0604020202020204" pitchFamily="34" charset="0"/>
            </a:endParaRPr>
          </a:p>
          <a:p>
            <a:r>
              <a:rPr lang="zh-CN" altLang="en-US" sz="2800" b="1" dirty="0">
                <a:latin typeface="Arial" panose="020B0604020202020204" pitchFamily="34" charset="0"/>
              </a:rPr>
              <a:t>       基准面相互平行，零件则需装夹在花盘上</a:t>
            </a:r>
            <a:endParaRPr lang="zh-CN" altLang="en-US" sz="2800" b="1" dirty="0">
              <a:latin typeface="Arial" panose="020B0604020202020204" pitchFamily="34" charset="0"/>
            </a:endParaRPr>
          </a:p>
          <a:p>
            <a:r>
              <a:rPr lang="zh-CN" altLang="en-US" sz="2800" b="1" dirty="0">
                <a:latin typeface="Arial" panose="020B0604020202020204" pitchFamily="34" charset="0"/>
              </a:rPr>
              <a:t>       的角铁上进行车削。</a:t>
            </a:r>
            <a:endParaRPr lang="zh-CN" altLang="en-US" sz="2800" dirty="0">
              <a:latin typeface="Arial" panose="020B0604020202020204" pitchFamily="34" charset="0"/>
            </a:endParaRPr>
          </a:p>
        </p:txBody>
      </p:sp>
      <p:sp>
        <p:nvSpPr>
          <p:cNvPr id="168976" name="Text Box 30"/>
          <p:cNvSpPr txBox="1"/>
          <p:nvPr/>
        </p:nvSpPr>
        <p:spPr>
          <a:xfrm>
            <a:off x="304800" y="3352800"/>
            <a:ext cx="8382000" cy="946150"/>
          </a:xfrm>
          <a:prstGeom prst="rect">
            <a:avLst/>
          </a:prstGeom>
          <a:noFill/>
          <a:ln w="9525">
            <a:noFill/>
          </a:ln>
        </p:spPr>
        <p:txBody>
          <a:bodyPr>
            <a:spAutoFit/>
          </a:bodyPr>
          <a:p>
            <a:r>
              <a:rPr lang="zh-CN" altLang="en-US" sz="2800" b="1" dirty="0">
                <a:solidFill>
                  <a:srgbClr val="FF0000"/>
                </a:solidFill>
                <a:latin typeface="Arial" panose="020B0604020202020204" pitchFamily="34" charset="0"/>
              </a:rPr>
              <a:t>（</a:t>
            </a:r>
            <a:r>
              <a:rPr lang="en-US" altLang="zh-CN" sz="2800" b="1" dirty="0">
                <a:solidFill>
                  <a:srgbClr val="FF0000"/>
                </a:solidFill>
                <a:latin typeface="Arial" panose="020B0604020202020204" pitchFamily="34" charset="0"/>
              </a:rPr>
              <a:t>2</a:t>
            </a:r>
            <a:r>
              <a:rPr lang="zh-CN" altLang="en-US" sz="2800" b="1" dirty="0">
                <a:solidFill>
                  <a:srgbClr val="FF0000"/>
                </a:solidFill>
                <a:latin typeface="Arial" panose="020B0604020202020204" pitchFamily="34" charset="0"/>
              </a:rPr>
              <a:t>）</a:t>
            </a:r>
            <a:r>
              <a:rPr lang="zh-CN" altLang="en-US" sz="2800" b="1" dirty="0">
                <a:latin typeface="Arial" panose="020B0604020202020204" pitchFamily="34" charset="0"/>
              </a:rPr>
              <a:t>被加工表面回转轴线与基准面相互平行的</a:t>
            </a:r>
            <a:endParaRPr lang="zh-CN" altLang="en-US" sz="2800" b="1" dirty="0">
              <a:latin typeface="Arial" panose="020B0604020202020204" pitchFamily="34" charset="0"/>
            </a:endParaRPr>
          </a:p>
          <a:p>
            <a:r>
              <a:rPr lang="zh-CN" altLang="en-US" sz="2800" b="1" dirty="0">
                <a:latin typeface="Arial" panose="020B0604020202020204" pitchFamily="34" charset="0"/>
              </a:rPr>
              <a:t>       复杂工件可以装夹在弯板上车削。</a:t>
            </a:r>
            <a:endParaRPr lang="zh-CN" altLang="en-US" sz="2800" b="1" dirty="0">
              <a:latin typeface="Arial" panose="020B0604020202020204" pitchFamily="34" charset="0"/>
            </a:endParaRPr>
          </a:p>
        </p:txBody>
      </p:sp>
      <p:sp>
        <p:nvSpPr>
          <p:cNvPr id="168977" name="Text Box 31"/>
          <p:cNvSpPr txBox="1"/>
          <p:nvPr/>
        </p:nvSpPr>
        <p:spPr>
          <a:xfrm>
            <a:off x="228600" y="2209800"/>
            <a:ext cx="7696200" cy="946150"/>
          </a:xfrm>
          <a:prstGeom prst="rect">
            <a:avLst/>
          </a:prstGeom>
          <a:noFill/>
          <a:ln w="9525">
            <a:noFill/>
          </a:ln>
        </p:spPr>
        <p:txBody>
          <a:bodyPr>
            <a:spAutoFit/>
          </a:bodyPr>
          <a:p>
            <a:r>
              <a:rPr lang="zh-CN" altLang="en-US" sz="2800" dirty="0">
                <a:latin typeface="Arial" panose="020B0604020202020204" pitchFamily="34" charset="0"/>
              </a:rPr>
              <a:t> </a:t>
            </a:r>
            <a:r>
              <a:rPr lang="zh-CN" altLang="en-US" sz="2800" b="1" dirty="0">
                <a:solidFill>
                  <a:srgbClr val="FF0000"/>
                </a:solidFill>
                <a:latin typeface="Arial" panose="020B0604020202020204" pitchFamily="34" charset="0"/>
              </a:rPr>
              <a:t>（</a:t>
            </a:r>
            <a:r>
              <a:rPr lang="en-US" altLang="zh-CN" sz="2800" b="1" dirty="0">
                <a:solidFill>
                  <a:srgbClr val="FF0000"/>
                </a:solidFill>
                <a:latin typeface="Arial" panose="020B0604020202020204" pitchFamily="34" charset="0"/>
              </a:rPr>
              <a:t>1</a:t>
            </a:r>
            <a:r>
              <a:rPr lang="zh-CN" altLang="en-US" sz="2800" b="1" dirty="0">
                <a:solidFill>
                  <a:srgbClr val="FF0000"/>
                </a:solidFill>
                <a:latin typeface="Arial" panose="020B0604020202020204" pitchFamily="34" charset="0"/>
              </a:rPr>
              <a:t>）</a:t>
            </a:r>
            <a:r>
              <a:rPr lang="zh-CN" altLang="en-US" sz="2800" b="1" dirty="0">
                <a:latin typeface="Arial" panose="020B0604020202020204" pitchFamily="34" charset="0"/>
              </a:rPr>
              <a:t>被加工表面回转轴线与基准面互相垂直的</a:t>
            </a:r>
            <a:endParaRPr lang="zh-CN" altLang="en-US" sz="2800" b="1" dirty="0">
              <a:latin typeface="Arial" panose="020B0604020202020204" pitchFamily="34" charset="0"/>
            </a:endParaRPr>
          </a:p>
          <a:p>
            <a:r>
              <a:rPr lang="zh-CN" altLang="en-US" sz="2800" b="1" dirty="0">
                <a:latin typeface="Arial" panose="020B0604020202020204" pitchFamily="34" charset="0"/>
              </a:rPr>
              <a:t>       复杂工件可以装夹在花盘上车削。</a:t>
            </a:r>
            <a:endParaRPr lang="zh-CN" altLang="en-US" sz="2800" dirty="0">
              <a:latin typeface="Arial" panose="020B0604020202020204" pitchFamily="34" charset="0"/>
            </a:endParaRPr>
          </a:p>
        </p:txBody>
      </p:sp>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WordArt 2"/>
          <p:cNvSpPr>
            <a:spLocks noTextEdit="1"/>
          </p:cNvSpPr>
          <p:nvPr/>
        </p:nvSpPr>
        <p:spPr>
          <a:xfrm>
            <a:off x="762000" y="2228850"/>
            <a:ext cx="8001000" cy="1885950"/>
          </a:xfrm>
          <a:prstGeom prst="rect">
            <a:avLst/>
          </a:prstGeom>
        </p:spPr>
        <p:txBody>
          <a:bodyPr wrap="none" fromWordArt="1">
            <a:prstTxWarp prst="textPlain">
              <a:avLst>
                <a:gd name="adj" fmla="val 50000"/>
              </a:avLst>
            </a:prstTxWarp>
            <a:normAutofit/>
          </a:bodyPr>
          <a:p>
            <a:pPr algn="ctr"/>
            <a:r>
              <a:rPr lang="zh-CN" altLang="en-US" sz="4000">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rPr>
              <a:t>组合件及双锥偏心滑套组合工艺安排</a:t>
            </a:r>
            <a:endParaRPr lang="zh-CN" altLang="en-US" sz="4000">
              <a:solidFill>
                <a:srgbClr val="FF6600"/>
              </a:soli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986"/>
                                        </p:tgtEl>
                                        <p:attrNameLst>
                                          <p:attrName>style.visibility</p:attrName>
                                        </p:attrNameLst>
                                      </p:cBhvr>
                                      <p:to>
                                        <p:strVal val="visible"/>
                                      </p:to>
                                    </p:set>
                                    <p:animEffect transition="in" filter="blinds(horizontal)">
                                      <p:cBhvr>
                                        <p:cTn id="7" dur="500"/>
                                        <p:tgtEl>
                                          <p:spTgt spid="169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1010" name="Picture 2" descr="下边框"/>
          <p:cNvPicPr>
            <a:picLocks noChangeAspect="1"/>
          </p:cNvPicPr>
          <p:nvPr/>
        </p:nvPicPr>
        <p:blipFill>
          <a:blip r:embed="rId1">
            <a:clrChange>
              <a:clrFrom>
                <a:srgbClr val="FFFFFF"/>
              </a:clrFrom>
              <a:clrTo>
                <a:srgbClr val="FFFFFF">
                  <a:alpha val="0"/>
                </a:srgbClr>
              </a:clrTo>
            </a:clrChange>
            <a:grayscl/>
            <a:lum bright="70001" contrast="-70000"/>
          </a:blip>
          <a:stretch>
            <a:fillRect/>
          </a:stretch>
        </p:blipFill>
        <p:spPr>
          <a:xfrm>
            <a:off x="0" y="5688013"/>
            <a:ext cx="9144000" cy="1196975"/>
          </a:xfrm>
          <a:prstGeom prst="rect">
            <a:avLst/>
          </a:prstGeom>
          <a:noFill/>
          <a:ln w="9525">
            <a:noFill/>
          </a:ln>
        </p:spPr>
      </p:pic>
      <p:sp>
        <p:nvSpPr>
          <p:cNvPr id="171011" name="Text Box 3"/>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242692" name="Rectangle 4"/>
          <p:cNvSpPr>
            <a:spLocks noChangeArrowheads="1"/>
          </p:cNvSpPr>
          <p:nvPr/>
        </p:nvSpPr>
        <p:spPr bwMode="auto">
          <a:xfrm>
            <a:off x="1295400" y="2209800"/>
            <a:ext cx="5943600" cy="609600"/>
          </a:xfrm>
          <a:prstGeom prst="rect">
            <a:avLst/>
          </a:prstGeom>
          <a:noFill/>
          <a:ln w="9525">
            <a:noFill/>
            <a:miter lim="800000"/>
          </a:ln>
          <a:effectLst/>
        </p:spPr>
        <p:txBody>
          <a:bodyPr/>
          <a:lstStyle/>
          <a:p>
            <a:pPr marL="609600" marR="0" lvl="0" indent="-609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3200" b="1"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制定组合件的加工工艺方案要点</a:t>
            </a:r>
            <a:endParaRPr kumimoji="0" lang="zh-CN" altLang="en-US" sz="28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42693" name="Rectangle 5">
            <a:hlinkClick r:id="" action="ppaction://hlinksldjump"/>
          </p:cNvPr>
          <p:cNvSpPr>
            <a:spLocks noChangeArrowheads="1"/>
          </p:cNvSpPr>
          <p:nvPr/>
        </p:nvSpPr>
        <p:spPr bwMode="gray">
          <a:xfrm rot="3419336">
            <a:off x="608806" y="2439194"/>
            <a:ext cx="319088" cy="317500"/>
          </a:xfrm>
          <a:prstGeom prst="rect">
            <a:avLst/>
          </a:prstGeom>
          <a:gradFill rotWithShape="1">
            <a:gsLst>
              <a:gs pos="0">
                <a:srgbClr val="EB9D1F"/>
              </a:gs>
              <a:gs pos="100000">
                <a:srgbClr val="EB9D1F">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2694" name="Rectangle 6">
            <a:hlinkClick r:id="" action="ppaction://hlinksldjump"/>
          </p:cNvPr>
          <p:cNvSpPr>
            <a:spLocks noChangeArrowheads="1"/>
          </p:cNvSpPr>
          <p:nvPr/>
        </p:nvSpPr>
        <p:spPr bwMode="gray">
          <a:xfrm rot="3419336">
            <a:off x="626269" y="3183731"/>
            <a:ext cx="304800" cy="338138"/>
          </a:xfrm>
          <a:prstGeom prst="rect">
            <a:avLst/>
          </a:prstGeom>
          <a:gradFill rotWithShape="1">
            <a:gsLst>
              <a:gs pos="0">
                <a:srgbClr val="B67FF3"/>
              </a:gs>
              <a:gs pos="100000">
                <a:srgbClr val="B67FF3">
                  <a:gamma/>
                  <a:shade val="46275"/>
                  <a:invGamma/>
                </a:srgbClr>
              </a:gs>
            </a:gsLst>
            <a:lin ang="5400000" scaled="1"/>
          </a:gradFill>
          <a:ln w="38100">
            <a:solidFill>
              <a:srgbClr val="FFFFFF"/>
            </a:solidFill>
            <a:miter lim="800000"/>
          </a:ln>
          <a:effectLst>
            <a:outerShdw dist="179605" dir="487806" algn="ctr" rotWithShape="0">
              <a:srgbClr val="000000">
                <a:alpha val="50000"/>
              </a:srgbClr>
            </a:outerShdw>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71015" name="Picture 8" descr="下边框"/>
          <p:cNvPicPr>
            <a:picLocks noChangeAspect="1"/>
          </p:cNvPicPr>
          <p:nvPr/>
        </p:nvPicPr>
        <p:blipFill>
          <a:blip r:embed="rId1">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71016" name="Picture 9" descr="后退">
            <a:hlinkClick r:id="" action="ppaction://hlinkshowjump?jump=previousslide"/>
          </p:cNvPr>
          <p:cNvPicPr>
            <a:picLocks noChangeAspect="1"/>
          </p:cNvPicPr>
          <p:nvPr/>
        </p:nvPicPr>
        <p:blipFill>
          <a:blip r:embed="rId2"/>
          <a:stretch>
            <a:fillRect/>
          </a:stretch>
        </p:blipFill>
        <p:spPr>
          <a:xfrm>
            <a:off x="6916738" y="6364288"/>
            <a:ext cx="1039812" cy="520700"/>
          </a:xfrm>
          <a:prstGeom prst="rect">
            <a:avLst/>
          </a:prstGeom>
          <a:noFill/>
          <a:ln w="9525">
            <a:noFill/>
          </a:ln>
        </p:spPr>
      </p:pic>
      <p:pic>
        <p:nvPicPr>
          <p:cNvPr id="171017" name="Picture 10" descr="目录">
            <a:hlinkClick r:id="" action="ppaction://noaction"/>
          </p:cNvPr>
          <p:cNvPicPr>
            <a:picLocks noChangeAspect="1"/>
          </p:cNvPicPr>
          <p:nvPr/>
        </p:nvPicPr>
        <p:blipFill>
          <a:blip r:embed="rId3"/>
          <a:stretch>
            <a:fillRect/>
          </a:stretch>
        </p:blipFill>
        <p:spPr>
          <a:xfrm>
            <a:off x="3603625" y="6364288"/>
            <a:ext cx="1039813" cy="520700"/>
          </a:xfrm>
          <a:prstGeom prst="rect">
            <a:avLst/>
          </a:prstGeom>
          <a:noFill/>
          <a:ln w="9525">
            <a:noFill/>
          </a:ln>
        </p:spPr>
      </p:pic>
      <p:pic>
        <p:nvPicPr>
          <p:cNvPr id="171018" name="Picture 11" descr="上一页">
            <a:hlinkClick r:id="" action="ppaction://hlinkshowjump?jump=previousslide"/>
          </p:cNvPr>
          <p:cNvPicPr>
            <a:picLocks noChangeAspect="1"/>
          </p:cNvPicPr>
          <p:nvPr/>
        </p:nvPicPr>
        <p:blipFill>
          <a:blip r:embed="rId4"/>
          <a:stretch>
            <a:fillRect/>
          </a:stretch>
        </p:blipFill>
        <p:spPr>
          <a:xfrm>
            <a:off x="4684713" y="6364288"/>
            <a:ext cx="1039812" cy="520700"/>
          </a:xfrm>
          <a:prstGeom prst="rect">
            <a:avLst/>
          </a:prstGeom>
          <a:noFill/>
          <a:ln w="9525">
            <a:noFill/>
          </a:ln>
        </p:spPr>
      </p:pic>
      <p:pic>
        <p:nvPicPr>
          <p:cNvPr id="171019" name="Picture 12" descr="退出">
            <a:hlinkClick r:id="" action="ppaction://hlinkshowjump?jump=endshow"/>
          </p:cNvPr>
          <p:cNvPicPr>
            <a:picLocks noChangeAspect="1"/>
          </p:cNvPicPr>
          <p:nvPr/>
        </p:nvPicPr>
        <p:blipFill>
          <a:blip r:embed="rId5"/>
          <a:stretch>
            <a:fillRect/>
          </a:stretch>
        </p:blipFill>
        <p:spPr>
          <a:xfrm>
            <a:off x="8027988" y="6364288"/>
            <a:ext cx="1039812" cy="520700"/>
          </a:xfrm>
          <a:prstGeom prst="rect">
            <a:avLst/>
          </a:prstGeom>
          <a:noFill/>
          <a:ln w="9525">
            <a:noFill/>
          </a:ln>
        </p:spPr>
      </p:pic>
      <p:pic>
        <p:nvPicPr>
          <p:cNvPr id="171020" name="Picture 13" descr="下一页">
            <a:hlinkClick r:id="" action="ppaction://hlinkshowjump?jump=nextslide"/>
          </p:cNvPr>
          <p:cNvPicPr>
            <a:picLocks noChangeAspect="1"/>
          </p:cNvPicPr>
          <p:nvPr/>
        </p:nvPicPr>
        <p:blipFill>
          <a:blip r:embed="rId6"/>
          <a:stretch>
            <a:fillRect/>
          </a:stretch>
        </p:blipFill>
        <p:spPr>
          <a:xfrm>
            <a:off x="5795963" y="6364288"/>
            <a:ext cx="1039812" cy="520700"/>
          </a:xfrm>
          <a:prstGeom prst="rect">
            <a:avLst/>
          </a:prstGeom>
          <a:noFill/>
          <a:ln w="9525">
            <a:noFill/>
          </a:ln>
        </p:spPr>
      </p:pic>
      <p:pic>
        <p:nvPicPr>
          <p:cNvPr id="171021" name="Picture 14" descr="主页">
            <a:hlinkClick r:id="" action="ppaction://hlinkshowjump?jump=firstslide"/>
          </p:cNvPr>
          <p:cNvPicPr>
            <a:picLocks noChangeAspect="1"/>
          </p:cNvPicPr>
          <p:nvPr/>
        </p:nvPicPr>
        <p:blipFill>
          <a:blip r:embed="rId7"/>
          <a:stretch>
            <a:fillRect/>
          </a:stretch>
        </p:blipFill>
        <p:spPr>
          <a:xfrm>
            <a:off x="2522538" y="6364288"/>
            <a:ext cx="1041400" cy="520700"/>
          </a:xfrm>
          <a:prstGeom prst="rect">
            <a:avLst/>
          </a:prstGeom>
          <a:noFill/>
          <a:ln w="9525">
            <a:noFill/>
          </a:ln>
        </p:spPr>
      </p:pic>
      <p:pic>
        <p:nvPicPr>
          <p:cNvPr id="171022" name="Picture 16" descr="上边框"/>
          <p:cNvPicPr>
            <a:picLocks noChangeAspect="1"/>
          </p:cNvPicPr>
          <p:nvPr/>
        </p:nvPicPr>
        <p:blipFill>
          <a:blip r:embed="rId8">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71023" name="Text Box 17"/>
          <p:cNvSpPr txBox="1"/>
          <p:nvPr/>
        </p:nvSpPr>
        <p:spPr>
          <a:xfrm>
            <a:off x="6096000" y="0"/>
            <a:ext cx="1200150" cy="701675"/>
          </a:xfrm>
          <a:prstGeom prst="rect">
            <a:avLst/>
          </a:prstGeom>
          <a:noFill/>
          <a:ln w="9525">
            <a:noFill/>
          </a:ln>
        </p:spPr>
        <p:txBody>
          <a:bodyPr wrap="none">
            <a:spAutoFit/>
          </a:bodyPr>
          <a:p>
            <a:pPr eaLnBrk="1" hangingPunct="1"/>
            <a:r>
              <a:rPr lang="zh-CN" altLang="en-US" sz="4000" dirty="0">
                <a:solidFill>
                  <a:schemeClr val="bg1"/>
                </a:solidFill>
                <a:latin typeface="Arial" panose="020B0604020202020204" pitchFamily="34" charset="0"/>
                <a:ea typeface="隶书" pitchFamily="49" charset="-122"/>
              </a:rPr>
              <a:t>目录</a:t>
            </a:r>
            <a:endParaRPr lang="zh-CN" altLang="en-US" sz="4000" dirty="0">
              <a:solidFill>
                <a:schemeClr val="bg1"/>
              </a:solidFill>
              <a:latin typeface="Arial" panose="020B0604020202020204" pitchFamily="34" charset="0"/>
              <a:ea typeface="隶书" pitchFamily="49" charset="-122"/>
            </a:endParaRPr>
          </a:p>
        </p:txBody>
      </p:sp>
      <p:pic>
        <p:nvPicPr>
          <p:cNvPr id="171024" name="Picture 18" descr="skin1_11">
            <a:hlinkClick r:id="rId9" action="ppaction://hlinkpres?slideindex=1&amp;slidetitle="/>
          </p:cNvPr>
          <p:cNvPicPr>
            <a:picLocks noChangeAspect="1"/>
          </p:cNvPicPr>
          <p:nvPr/>
        </p:nvPicPr>
        <p:blipFill>
          <a:blip r:embed="rId10"/>
          <a:stretch>
            <a:fillRect/>
          </a:stretch>
        </p:blipFill>
        <p:spPr>
          <a:xfrm>
            <a:off x="228600" y="228600"/>
            <a:ext cx="523875" cy="428625"/>
          </a:xfrm>
          <a:prstGeom prst="rect">
            <a:avLst/>
          </a:prstGeom>
          <a:noFill/>
          <a:ln w="9525">
            <a:noFill/>
          </a:ln>
        </p:spPr>
      </p:pic>
      <p:pic>
        <p:nvPicPr>
          <p:cNvPr id="171025" name="Picture 19" descr="skin1_12"/>
          <p:cNvPicPr>
            <a:picLocks noChangeAspect="1"/>
          </p:cNvPicPr>
          <p:nvPr/>
        </p:nvPicPr>
        <p:blipFill>
          <a:blip r:embed="rId11"/>
          <a:stretch>
            <a:fillRect/>
          </a:stretch>
        </p:blipFill>
        <p:spPr>
          <a:xfrm>
            <a:off x="1066800" y="228600"/>
            <a:ext cx="352425" cy="428625"/>
          </a:xfrm>
          <a:prstGeom prst="rect">
            <a:avLst/>
          </a:prstGeom>
          <a:noFill/>
          <a:ln w="9525">
            <a:noFill/>
          </a:ln>
        </p:spPr>
      </p:pic>
      <p:pic>
        <p:nvPicPr>
          <p:cNvPr id="171026" name="Picture 20" descr="skin1_13"/>
          <p:cNvPicPr>
            <a:picLocks noChangeAspect="1"/>
          </p:cNvPicPr>
          <p:nvPr/>
        </p:nvPicPr>
        <p:blipFill>
          <a:blip r:embed="rId12"/>
          <a:stretch>
            <a:fillRect/>
          </a:stretch>
        </p:blipFill>
        <p:spPr>
          <a:xfrm>
            <a:off x="762000" y="228600"/>
            <a:ext cx="352425" cy="428625"/>
          </a:xfrm>
          <a:prstGeom prst="rect">
            <a:avLst/>
          </a:prstGeom>
          <a:noFill/>
          <a:ln w="9525">
            <a:noFill/>
          </a:ln>
        </p:spPr>
      </p:pic>
      <p:pic>
        <p:nvPicPr>
          <p:cNvPr id="171027" name="Picture 21" descr="skin1_14"/>
          <p:cNvPicPr>
            <a:picLocks noChangeAspect="1"/>
          </p:cNvPicPr>
          <p:nvPr/>
        </p:nvPicPr>
        <p:blipFill>
          <a:blip r:embed="rId13"/>
          <a:stretch>
            <a:fillRect/>
          </a:stretch>
        </p:blipFill>
        <p:spPr>
          <a:xfrm>
            <a:off x="1371600" y="228600"/>
            <a:ext cx="361950" cy="428625"/>
          </a:xfrm>
          <a:prstGeom prst="rect">
            <a:avLst/>
          </a:prstGeom>
          <a:noFill/>
          <a:ln w="9525">
            <a:noFill/>
          </a:ln>
        </p:spPr>
      </p:pic>
      <p:sp>
        <p:nvSpPr>
          <p:cNvPr id="242710" name="Text Box 22"/>
          <p:cNvSpPr txBox="1">
            <a:spLocks noChangeArrowheads="1"/>
          </p:cNvSpPr>
          <p:nvPr/>
        </p:nvSpPr>
        <p:spPr bwMode="auto">
          <a:xfrm>
            <a:off x="1143000" y="3048000"/>
            <a:ext cx="6934200" cy="579438"/>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2800" kern="1200" cap="none" spc="0" normalizeH="0" baseline="0" noProof="0">
                <a:latin typeface="Arial" panose="020B0604020202020204" pitchFamily="34" charset="0"/>
                <a:ea typeface="宋体" panose="02010600030101010101" pitchFamily="2" charset="-122"/>
                <a:cs typeface="+mn-cs"/>
              </a:rPr>
              <a:t> </a:t>
            </a:r>
            <a:r>
              <a:rPr kumimoji="0" lang="zh-CN" altLang="en-US" sz="3200"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双锥偏心滑套组合件加工工艺规程</a:t>
            </a:r>
            <a:r>
              <a:rPr kumimoji="0" lang="zh-CN" altLang="en-US" sz="3200" kern="1200" cap="none" spc="0" normalizeH="0" baseline="0" noProof="0">
                <a:latin typeface="Arial" panose="020B0604020202020204" pitchFamily="34" charset="0"/>
                <a:ea typeface="宋体" panose="02010600030101010101" pitchFamily="2" charset="-122"/>
                <a:cs typeface="+mn-cs"/>
              </a:rPr>
              <a:t> </a:t>
            </a:r>
            <a:endParaRPr kumimoji="0" lang="zh-CN" altLang="en-US" sz="3200" kern="1200" cap="none" spc="0" normalizeH="0" baseline="0" noProof="0">
              <a:latin typeface="Arial" panose="020B0604020202020204" pitchFamily="34" charset="0"/>
              <a:ea typeface="宋体" panose="02010600030101010101" pitchFamily="2" charset="-122"/>
              <a:cs typeface="+mn-cs"/>
            </a:endParaRPr>
          </a:p>
        </p:txBody>
      </p:sp>
      <p:pic>
        <p:nvPicPr>
          <p:cNvPr id="4" name="内容占位符 3" descr="图片1"/>
          <p:cNvPicPr>
            <a:picLocks noChangeAspect="1"/>
          </p:cNvPicPr>
          <p:nvPr>
            <p:ph idx="1"/>
          </p:nvPr>
        </p:nvPicPr>
        <p:blipFill>
          <a:blip r:embed="rId14"/>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42693"/>
                                        </p:tgtEl>
                                        <p:attrNameLst>
                                          <p:attrName>style.visibility</p:attrName>
                                        </p:attrNameLst>
                                      </p:cBhvr>
                                      <p:to>
                                        <p:strVal val="visible"/>
                                      </p:to>
                                    </p:set>
                                    <p:animEffect transition="in" filter="barn(inHorizontal)">
                                      <p:cBhvr>
                                        <p:cTn id="7" dur="500"/>
                                        <p:tgtEl>
                                          <p:spTgt spid="242693"/>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42694"/>
                                        </p:tgtEl>
                                        <p:attrNameLst>
                                          <p:attrName>style.visibility</p:attrName>
                                        </p:attrNameLst>
                                      </p:cBhvr>
                                      <p:to>
                                        <p:strVal val="visible"/>
                                      </p:to>
                                    </p:set>
                                    <p:animEffect transition="in" filter="slide(fromBottom)">
                                      <p:cBhvr>
                                        <p:cTn id="11" dur="500"/>
                                        <p:tgtEl>
                                          <p:spTgt spid="242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3" grpId="0" animBg="1"/>
      <p:bldP spid="242694"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2034" name="Picture 21"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72035" name="Text Box 7"/>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72036" name="Text Box 8"/>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172037" name="Text Box 9"/>
          <p:cNvSpPr txBox="1"/>
          <p:nvPr/>
        </p:nvSpPr>
        <p:spPr>
          <a:xfrm>
            <a:off x="3429000" y="609600"/>
            <a:ext cx="184150" cy="579438"/>
          </a:xfrm>
          <a:prstGeom prst="rect">
            <a:avLst/>
          </a:prstGeom>
          <a:noFill/>
          <a:ln w="9525">
            <a:noFill/>
          </a:ln>
        </p:spPr>
        <p:txBody>
          <a:bodyPr wrap="none">
            <a:spAutoFit/>
          </a:bodyPr>
          <a:p>
            <a:pPr eaLnBrk="1" hangingPunct="1"/>
            <a:endParaRPr lang="zh-CN" altLang="en-US" sz="3200" dirty="0">
              <a:solidFill>
                <a:schemeClr val="bg1"/>
              </a:solidFill>
              <a:latin typeface="Times New Roman" panose="02020603050405020304" pitchFamily="18" charset="0"/>
            </a:endParaRPr>
          </a:p>
        </p:txBody>
      </p:sp>
      <p:sp>
        <p:nvSpPr>
          <p:cNvPr id="243722" name="Rectangle 10"/>
          <p:cNvSpPr>
            <a:spLocks noChangeArrowheads="1"/>
          </p:cNvSpPr>
          <p:nvPr/>
        </p:nvSpPr>
        <p:spPr bwMode="auto">
          <a:xfrm>
            <a:off x="838200" y="1981200"/>
            <a:ext cx="8001000" cy="3276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a:t>
            </a:r>
            <a:b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b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43725" name="Rectangle 13"/>
          <p:cNvSpPr/>
          <p:nvPr/>
        </p:nvSpPr>
        <p:spPr>
          <a:xfrm>
            <a:off x="762000" y="4648200"/>
            <a:ext cx="3841750" cy="579438"/>
          </a:xfrm>
          <a:prstGeom prst="rect">
            <a:avLst/>
          </a:prstGeom>
          <a:noFill/>
          <a:ln w="9525">
            <a:noFill/>
          </a:ln>
        </p:spPr>
        <p:txBody>
          <a:bodyPr wrap="none" anchor="ctr">
            <a:spAutoFit/>
          </a:bodyPr>
          <a:p>
            <a:pPr defTabSz="914400" eaLnBrk="1" hangingPunct="1">
              <a:tabLst>
                <a:tab pos="762000" algn="l"/>
              </a:tabLst>
            </a:pPr>
            <a:r>
              <a:rPr lang="en-US" altLang="zh-CN" sz="3200" dirty="0">
                <a:latin typeface="Verdana" panose="020B0604030504040204" pitchFamily="34" charset="0"/>
                <a:ea typeface="楷体_GB2312" pitchFamily="49" charset="-122"/>
              </a:rPr>
              <a:t>3.</a:t>
            </a:r>
            <a:r>
              <a:rPr lang="zh-CN" altLang="en-US" sz="3200" dirty="0">
                <a:latin typeface="Verdana" panose="020B0604030504040204" pitchFamily="34" charset="0"/>
                <a:ea typeface="楷体_GB2312" pitchFamily="49" charset="-122"/>
              </a:rPr>
              <a:t>车削基准件应注意</a:t>
            </a:r>
            <a:endParaRPr lang="zh-CN" altLang="en-US" sz="4400" dirty="0">
              <a:latin typeface="Verdana" panose="020B0604030504040204" pitchFamily="34" charset="0"/>
              <a:ea typeface="楷体_GB2312" pitchFamily="49" charset="-122"/>
            </a:endParaRPr>
          </a:p>
        </p:txBody>
      </p:sp>
      <p:pic>
        <p:nvPicPr>
          <p:cNvPr id="172040" name="Picture 14"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72041" name="Picture 15" descr="后退">
            <a:hlinkClick r:id="" action="ppaction://hlinkshowjump?jump=previousslide"/>
          </p:cNvPr>
          <p:cNvPicPr>
            <a:picLocks noChangeAspect="1"/>
          </p:cNvPicPr>
          <p:nvPr/>
        </p:nvPicPr>
        <p:blipFill>
          <a:blip r:embed="rId3"/>
          <a:stretch>
            <a:fillRect/>
          </a:stretch>
        </p:blipFill>
        <p:spPr>
          <a:xfrm>
            <a:off x="6916738" y="6364288"/>
            <a:ext cx="1039812" cy="520700"/>
          </a:xfrm>
          <a:prstGeom prst="rect">
            <a:avLst/>
          </a:prstGeom>
          <a:noFill/>
          <a:ln w="9525">
            <a:noFill/>
          </a:ln>
        </p:spPr>
      </p:pic>
      <p:pic>
        <p:nvPicPr>
          <p:cNvPr id="172042" name="Picture 16" descr="目录">
            <a:hlinkClick r:id="" action="ppaction://hlinksldjump"/>
          </p:cNvPr>
          <p:cNvPicPr>
            <a:picLocks noChangeAspect="1"/>
          </p:cNvPicPr>
          <p:nvPr/>
        </p:nvPicPr>
        <p:blipFill>
          <a:blip r:embed="rId4"/>
          <a:stretch>
            <a:fillRect/>
          </a:stretch>
        </p:blipFill>
        <p:spPr>
          <a:xfrm>
            <a:off x="3603625" y="6364288"/>
            <a:ext cx="1039813" cy="520700"/>
          </a:xfrm>
          <a:prstGeom prst="rect">
            <a:avLst/>
          </a:prstGeom>
          <a:noFill/>
          <a:ln w="9525">
            <a:noFill/>
          </a:ln>
        </p:spPr>
      </p:pic>
      <p:pic>
        <p:nvPicPr>
          <p:cNvPr id="172043" name="Picture 17" descr="上一页">
            <a:hlinkClick r:id="" action="ppaction://hlinkshowjump?jump=previousslide"/>
          </p:cNvPr>
          <p:cNvPicPr>
            <a:picLocks noChangeAspect="1"/>
          </p:cNvPicPr>
          <p:nvPr/>
        </p:nvPicPr>
        <p:blipFill>
          <a:blip r:embed="rId5"/>
          <a:stretch>
            <a:fillRect/>
          </a:stretch>
        </p:blipFill>
        <p:spPr>
          <a:xfrm>
            <a:off x="4684713" y="6364288"/>
            <a:ext cx="1039812" cy="520700"/>
          </a:xfrm>
          <a:prstGeom prst="rect">
            <a:avLst/>
          </a:prstGeom>
          <a:noFill/>
          <a:ln w="9525">
            <a:noFill/>
          </a:ln>
        </p:spPr>
      </p:pic>
      <p:pic>
        <p:nvPicPr>
          <p:cNvPr id="172044" name="Picture 18" descr="退出">
            <a:hlinkClick r:id="" action="ppaction://hlinkshowjump?jump=endshow"/>
          </p:cNvPr>
          <p:cNvPicPr>
            <a:picLocks noChangeAspect="1"/>
          </p:cNvPicPr>
          <p:nvPr/>
        </p:nvPicPr>
        <p:blipFill>
          <a:blip r:embed="rId6"/>
          <a:stretch>
            <a:fillRect/>
          </a:stretch>
        </p:blipFill>
        <p:spPr>
          <a:xfrm>
            <a:off x="8027988" y="6364288"/>
            <a:ext cx="1039812" cy="520700"/>
          </a:xfrm>
          <a:prstGeom prst="rect">
            <a:avLst/>
          </a:prstGeom>
          <a:noFill/>
          <a:ln w="9525">
            <a:noFill/>
          </a:ln>
        </p:spPr>
      </p:pic>
      <p:pic>
        <p:nvPicPr>
          <p:cNvPr id="172045" name="Picture 19" descr="下一页">
            <a:hlinkClick r:id="" action="ppaction://hlinkshowjump?jump=nextslide"/>
          </p:cNvPr>
          <p:cNvPicPr>
            <a:picLocks noChangeAspect="1"/>
          </p:cNvPicPr>
          <p:nvPr/>
        </p:nvPicPr>
        <p:blipFill>
          <a:blip r:embed="rId7"/>
          <a:stretch>
            <a:fillRect/>
          </a:stretch>
        </p:blipFill>
        <p:spPr>
          <a:xfrm>
            <a:off x="5795963" y="6364288"/>
            <a:ext cx="1039812" cy="520700"/>
          </a:xfrm>
          <a:prstGeom prst="rect">
            <a:avLst/>
          </a:prstGeom>
          <a:noFill/>
          <a:ln w="9525">
            <a:noFill/>
          </a:ln>
        </p:spPr>
      </p:pic>
      <p:pic>
        <p:nvPicPr>
          <p:cNvPr id="172046" name="Picture 20" descr="主页">
            <a:hlinkClick r:id="" action="ppaction://hlinkshowjump?jump=firstslide"/>
          </p:cNvPr>
          <p:cNvPicPr>
            <a:picLocks noChangeAspect="1"/>
          </p:cNvPicPr>
          <p:nvPr/>
        </p:nvPicPr>
        <p:blipFill>
          <a:blip r:embed="rId8"/>
          <a:stretch>
            <a:fillRect/>
          </a:stretch>
        </p:blipFill>
        <p:spPr>
          <a:xfrm>
            <a:off x="2522538" y="6364288"/>
            <a:ext cx="1041400" cy="520700"/>
          </a:xfrm>
          <a:prstGeom prst="rect">
            <a:avLst/>
          </a:prstGeom>
          <a:noFill/>
          <a:ln w="9525">
            <a:noFill/>
          </a:ln>
        </p:spPr>
      </p:pic>
      <p:sp>
        <p:nvSpPr>
          <p:cNvPr id="172047" name="Text Box 22"/>
          <p:cNvSpPr txBox="1"/>
          <p:nvPr/>
        </p:nvSpPr>
        <p:spPr>
          <a:xfrm>
            <a:off x="0" y="0"/>
            <a:ext cx="6172200" cy="579438"/>
          </a:xfrm>
          <a:prstGeom prst="rect">
            <a:avLst/>
          </a:prstGeom>
          <a:noFill/>
          <a:ln w="9525">
            <a:noFill/>
          </a:ln>
        </p:spPr>
        <p:txBody>
          <a:bodyPr>
            <a:spAutoFit/>
          </a:bodyPr>
          <a:p>
            <a:pPr eaLnBrk="1" hangingPunct="1">
              <a:spcBef>
                <a:spcPct val="50000"/>
              </a:spcBef>
            </a:pPr>
            <a:r>
              <a:rPr lang="zh-CN" altLang="en-US" sz="3200" dirty="0">
                <a:latin typeface="Times New Roman" panose="02020603050405020304" pitchFamily="18" charset="0"/>
              </a:rPr>
              <a:t>制定组合件的加工工艺方案要点</a:t>
            </a:r>
            <a:endParaRPr lang="zh-CN" altLang="en-US" sz="3200" dirty="0">
              <a:latin typeface="Times New Roman" panose="02020603050405020304" pitchFamily="18" charset="0"/>
            </a:endParaRPr>
          </a:p>
        </p:txBody>
      </p:sp>
      <p:sp>
        <p:nvSpPr>
          <p:cNvPr id="172048" name="Text Box 23"/>
          <p:cNvSpPr txBox="1"/>
          <p:nvPr/>
        </p:nvSpPr>
        <p:spPr>
          <a:xfrm>
            <a:off x="762000" y="1600200"/>
            <a:ext cx="7162800" cy="1066800"/>
          </a:xfrm>
          <a:prstGeom prst="rect">
            <a:avLst/>
          </a:prstGeom>
          <a:noFill/>
          <a:ln w="9525">
            <a:noFill/>
          </a:ln>
        </p:spPr>
        <p:txBody>
          <a:bodyPr>
            <a:spAutoFit/>
          </a:bodyPr>
          <a:p>
            <a:r>
              <a:rPr lang="en-US" altLang="zh-CN" sz="3200" dirty="0">
                <a:latin typeface="Arial" panose="020B0604020202020204" pitchFamily="34" charset="0"/>
                <a:ea typeface="楷体_GB2312" pitchFamily="49" charset="-122"/>
              </a:rPr>
              <a:t>1.</a:t>
            </a:r>
            <a:r>
              <a:rPr lang="zh-CN" altLang="en-US" sz="3200" dirty="0">
                <a:latin typeface="Arial" panose="020B0604020202020204" pitchFamily="34" charset="0"/>
                <a:ea typeface="楷体_GB2312" pitchFamily="49" charset="-122"/>
              </a:rPr>
              <a:t>仔细消化和分析组合的装配关系，</a:t>
            </a:r>
            <a:endParaRPr lang="zh-CN" altLang="en-US" sz="3200" dirty="0">
              <a:latin typeface="Arial" panose="020B0604020202020204" pitchFamily="34" charset="0"/>
              <a:ea typeface="楷体_GB2312" pitchFamily="49" charset="-122"/>
            </a:endParaRPr>
          </a:p>
          <a:p>
            <a:r>
              <a:rPr lang="zh-CN" altLang="en-US" sz="3200" dirty="0">
                <a:latin typeface="Arial" panose="020B0604020202020204" pitchFamily="34" charset="0"/>
                <a:ea typeface="楷体_GB2312" pitchFamily="49" charset="-122"/>
              </a:rPr>
              <a:t>   确定基准零件。</a:t>
            </a:r>
            <a:endParaRPr lang="zh-CN" altLang="en-US" sz="3200" dirty="0">
              <a:latin typeface="Arial" panose="020B0604020202020204" pitchFamily="34" charset="0"/>
              <a:ea typeface="楷体_GB2312" pitchFamily="49" charset="-122"/>
            </a:endParaRPr>
          </a:p>
        </p:txBody>
      </p:sp>
      <p:sp>
        <p:nvSpPr>
          <p:cNvPr id="172049" name="Text Box 24"/>
          <p:cNvSpPr txBox="1"/>
          <p:nvPr/>
        </p:nvSpPr>
        <p:spPr>
          <a:xfrm>
            <a:off x="762000" y="2895600"/>
            <a:ext cx="7620000" cy="1554163"/>
          </a:xfrm>
          <a:prstGeom prst="rect">
            <a:avLst/>
          </a:prstGeom>
          <a:noFill/>
          <a:ln w="9525">
            <a:noFill/>
          </a:ln>
        </p:spPr>
        <p:txBody>
          <a:bodyPr>
            <a:spAutoFit/>
          </a:bodyPr>
          <a:p>
            <a:r>
              <a:rPr lang="en-US" altLang="zh-CN" sz="3200" dirty="0">
                <a:latin typeface="Arial" panose="020B0604020202020204" pitchFamily="34" charset="0"/>
                <a:ea typeface="楷体_GB2312" pitchFamily="49" charset="-122"/>
              </a:rPr>
              <a:t>2.</a:t>
            </a:r>
            <a:r>
              <a:rPr lang="zh-CN" altLang="en-US" sz="3200" dirty="0">
                <a:latin typeface="Arial" panose="020B0604020202020204" pitchFamily="34" charset="0"/>
                <a:ea typeface="楷体_GB2312" pitchFamily="49" charset="-122"/>
              </a:rPr>
              <a:t>组合件加工时，应先车削基准零件，</a:t>
            </a:r>
            <a:endParaRPr lang="zh-CN" altLang="en-US" sz="3200" dirty="0">
              <a:latin typeface="Arial" panose="020B0604020202020204" pitchFamily="34" charset="0"/>
              <a:ea typeface="楷体_GB2312" pitchFamily="49" charset="-122"/>
            </a:endParaRPr>
          </a:p>
          <a:p>
            <a:r>
              <a:rPr lang="zh-CN" altLang="en-US" sz="3200" dirty="0">
                <a:latin typeface="Arial" panose="020B0604020202020204" pitchFamily="34" charset="0"/>
                <a:ea typeface="楷体_GB2312" pitchFamily="49" charset="-122"/>
              </a:rPr>
              <a:t>   然后根据装配关系的顺序，依次车</a:t>
            </a:r>
            <a:endParaRPr lang="zh-CN" altLang="en-US" sz="3200" dirty="0">
              <a:latin typeface="Arial" panose="020B0604020202020204" pitchFamily="34" charset="0"/>
              <a:ea typeface="楷体_GB2312" pitchFamily="49" charset="-122"/>
            </a:endParaRPr>
          </a:p>
          <a:p>
            <a:r>
              <a:rPr lang="zh-CN" altLang="en-US" sz="3200" dirty="0">
                <a:latin typeface="Arial" panose="020B0604020202020204" pitchFamily="34" charset="0"/>
                <a:ea typeface="楷体_GB2312" pitchFamily="49" charset="-122"/>
              </a:rPr>
              <a:t>   削其余零件。</a:t>
            </a:r>
            <a:endParaRPr lang="zh-CN" altLang="en-US" sz="3200" dirty="0">
              <a:latin typeface="Arial" panose="020B0604020202020204" pitchFamily="34" charset="0"/>
              <a:ea typeface="楷体_GB2312" pitchFamily="49" charset="-122"/>
            </a:endParaRPr>
          </a:p>
        </p:txBody>
      </p:sp>
      <p:pic>
        <p:nvPicPr>
          <p:cNvPr id="4" name="内容占位符 3" descr="图片1"/>
          <p:cNvPicPr>
            <a:picLocks noChangeAspect="1"/>
          </p:cNvPicPr>
          <p:nvPr>
            <p:ph idx="1"/>
          </p:nvPr>
        </p:nvPicPr>
        <p:blipFill>
          <a:blip r:embed="rId9"/>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243725">
                                            <p:txEl>
                                              <p:charRg st="0" end="11"/>
                                            </p:txEl>
                                          </p:spTgt>
                                        </p:tgtEl>
                                        <p:attrNameLst>
                                          <p:attrName>style.visibility</p:attrName>
                                        </p:attrNameLst>
                                      </p:cBhvr>
                                      <p:to>
                                        <p:strVal val="visible"/>
                                      </p:to>
                                    </p:set>
                                    <p:animEffect transition="in" filter="barn(inHorizontal)">
                                      <p:cBhvr>
                                        <p:cTn id="7" dur="500"/>
                                        <p:tgtEl>
                                          <p:spTgt spid="243725">
                                            <p:txEl>
                                              <p:charRg st="0"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3058" name="Picture 25"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73059" name="Text Box 8"/>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73060" name="Text Box 9"/>
          <p:cNvSpPr txBox="1"/>
          <p:nvPr/>
        </p:nvSpPr>
        <p:spPr>
          <a:xfrm>
            <a:off x="152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44746" name="Rectangle 10"/>
          <p:cNvSpPr>
            <a:spLocks noChangeArrowheads="1"/>
          </p:cNvSpPr>
          <p:nvPr/>
        </p:nvSpPr>
        <p:spPr bwMode="auto">
          <a:xfrm>
            <a:off x="1905000" y="3124200"/>
            <a:ext cx="1828800" cy="22098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244747" name="Rectangle 11"/>
          <p:cNvSpPr>
            <a:spLocks noChangeArrowheads="1"/>
          </p:cNvSpPr>
          <p:nvPr/>
        </p:nvSpPr>
        <p:spPr bwMode="auto">
          <a:xfrm>
            <a:off x="762000" y="762000"/>
            <a:ext cx="6858000" cy="762000"/>
          </a:xfrm>
          <a:prstGeom prst="rect">
            <a:avLst/>
          </a:prstGeom>
          <a:noFill/>
          <a:ln w="9525">
            <a:noFill/>
            <a:miter lim="800000"/>
          </a:ln>
          <a:effectLst/>
        </p:spPr>
        <p:txBody>
          <a:bodyPr>
            <a:spAutoFit/>
          </a:bodyPr>
          <a:lstStyle/>
          <a:p>
            <a:pPr marL="457200" marR="0" lvl="0" indent="-457200" algn="l"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    车削基准件注意事项：</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sp>
        <p:nvSpPr>
          <p:cNvPr id="173063" name="Rectangle 12"/>
          <p:cNvSpPr/>
          <p:nvPr/>
        </p:nvSpPr>
        <p:spPr>
          <a:xfrm>
            <a:off x="-1981200" y="2057400"/>
            <a:ext cx="11385550" cy="396875"/>
          </a:xfrm>
          <a:prstGeom prst="rect">
            <a:avLst/>
          </a:prstGeom>
          <a:noFill/>
          <a:ln w="9525">
            <a:noFill/>
          </a:ln>
        </p:spPr>
        <p:txBody>
          <a:bodyPr>
            <a:spAutoFit/>
          </a:bodyPr>
          <a:p>
            <a:pPr marL="457200" indent="-457200" eaLnBrk="1" hangingPunct="1"/>
            <a:endParaRPr lang="zh-CN" altLang="en-US" sz="2000" dirty="0">
              <a:latin typeface="宋体" panose="02010600030101010101" pitchFamily="2" charset="-122"/>
            </a:endParaRPr>
          </a:p>
        </p:txBody>
      </p:sp>
      <p:pic>
        <p:nvPicPr>
          <p:cNvPr id="173064" name="Picture 13" descr="Npu"/>
          <p:cNvPicPr>
            <a:picLocks noChangeAspect="1"/>
          </p:cNvPicPr>
          <p:nvPr/>
        </p:nvPicPr>
        <p:blipFill>
          <a:blip r:embed="rId2"/>
          <a:stretch>
            <a:fillRect/>
          </a:stretch>
        </p:blipFill>
        <p:spPr>
          <a:xfrm>
            <a:off x="8001000" y="0"/>
            <a:ext cx="1143000" cy="1143000"/>
          </a:xfrm>
          <a:prstGeom prst="rect">
            <a:avLst/>
          </a:prstGeom>
          <a:noFill/>
          <a:ln w="9525">
            <a:noFill/>
          </a:ln>
        </p:spPr>
      </p:pic>
      <p:sp>
        <p:nvSpPr>
          <p:cNvPr id="173065" name="Text Box 14"/>
          <p:cNvSpPr txBox="1"/>
          <p:nvPr/>
        </p:nvSpPr>
        <p:spPr>
          <a:xfrm>
            <a:off x="381000" y="3429000"/>
            <a:ext cx="2603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173066" name="Text Box 15"/>
          <p:cNvSpPr txBox="1"/>
          <p:nvPr/>
        </p:nvSpPr>
        <p:spPr>
          <a:xfrm>
            <a:off x="4343400" y="3124200"/>
            <a:ext cx="2603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44752" name="Rectangle 16"/>
          <p:cNvSpPr/>
          <p:nvPr/>
        </p:nvSpPr>
        <p:spPr>
          <a:xfrm>
            <a:off x="381000" y="1600200"/>
            <a:ext cx="8077200" cy="1066800"/>
          </a:xfrm>
          <a:prstGeom prst="rect">
            <a:avLst/>
          </a:prstGeom>
          <a:noFill/>
          <a:ln w="9525">
            <a:noFill/>
          </a:ln>
        </p:spPr>
        <p:txBody>
          <a:bodyPr anchor="ctr">
            <a:spAutoFit/>
          </a:bodyPr>
          <a:p>
            <a:pPr defTabSz="914400" eaLnBrk="1" hangingPunct="1">
              <a:tabLst>
                <a:tab pos="762000" algn="l"/>
              </a:tabLst>
            </a:pPr>
            <a:r>
              <a:rPr lang="en-US" altLang="zh-CN" sz="2800" dirty="0">
                <a:latin typeface="Verdana" panose="020B0604030504040204" pitchFamily="34" charset="0"/>
                <a:ea typeface="楷体_GB2312" pitchFamily="49" charset="-122"/>
              </a:rPr>
              <a:t>(1)</a:t>
            </a:r>
            <a:r>
              <a:rPr lang="zh-CN" altLang="en-US" sz="3200" dirty="0">
                <a:latin typeface="Verdana" panose="020B0604030504040204" pitchFamily="34" charset="0"/>
                <a:ea typeface="楷体_GB2312" pitchFamily="49" charset="-122"/>
              </a:rPr>
              <a:t>影响零件间配合精度的尺寸，应尽量加工至两极限尺寸的中间值。</a:t>
            </a:r>
            <a:endParaRPr lang="zh-CN" altLang="en-US" sz="3200" dirty="0">
              <a:latin typeface="Verdana" panose="020B0604030504040204" pitchFamily="34" charset="0"/>
              <a:ea typeface="楷体_GB2312" pitchFamily="49" charset="-122"/>
            </a:endParaRPr>
          </a:p>
        </p:txBody>
      </p:sp>
      <p:sp>
        <p:nvSpPr>
          <p:cNvPr id="244753" name="Line 17"/>
          <p:cNvSpPr/>
          <p:nvPr/>
        </p:nvSpPr>
        <p:spPr>
          <a:xfrm>
            <a:off x="4572000" y="1524000"/>
            <a:ext cx="2133600" cy="0"/>
          </a:xfrm>
          <a:prstGeom prst="line">
            <a:avLst/>
          </a:prstGeom>
          <a:ln w="57150" cap="flat" cmpd="sng">
            <a:solidFill>
              <a:srgbClr val="FF0000"/>
            </a:solidFill>
            <a:prstDash val="solid"/>
            <a:headEnd type="none" w="med" len="med"/>
            <a:tailEnd type="none" w="med" len="med"/>
          </a:ln>
        </p:spPr>
      </p:sp>
      <p:pic>
        <p:nvPicPr>
          <p:cNvPr id="173069" name="Picture 18"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73070" name="Picture 19"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73071" name="Picture 20" descr="目录">
            <a:hlinkClick r:id=""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73072" name="Picture 21"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73073" name="Picture 22"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73074" name="Picture 23"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73075" name="Picture 24"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173076" name="Text Box 26"/>
          <p:cNvSpPr txBox="1"/>
          <p:nvPr/>
        </p:nvSpPr>
        <p:spPr>
          <a:xfrm>
            <a:off x="381000" y="5562600"/>
            <a:ext cx="4419600" cy="579438"/>
          </a:xfrm>
          <a:prstGeom prst="rect">
            <a:avLst/>
          </a:prstGeom>
          <a:noFill/>
          <a:ln w="9525">
            <a:noFill/>
          </a:ln>
        </p:spPr>
        <p:txBody>
          <a:bodyPr>
            <a:spAutoFit/>
          </a:bodyPr>
          <a:p>
            <a:pPr>
              <a:spcBef>
                <a:spcPct val="50000"/>
              </a:spcBef>
            </a:pPr>
            <a:r>
              <a:rPr lang="en-US" altLang="zh-CN" sz="3200" dirty="0">
                <a:latin typeface="Arial" panose="020B0604020202020204" pitchFamily="34" charset="0"/>
                <a:ea typeface="楷体_GB2312" pitchFamily="49" charset="-122"/>
              </a:rPr>
              <a:t>(6)</a:t>
            </a:r>
            <a:r>
              <a:rPr lang="zh-CN" altLang="en-US" sz="3200" dirty="0">
                <a:latin typeface="Arial" panose="020B0604020202020204" pitchFamily="34" charset="0"/>
                <a:ea typeface="楷体_GB2312" pitchFamily="49" charset="-122"/>
              </a:rPr>
              <a:t>其余件按要求加工。</a:t>
            </a:r>
            <a:endParaRPr lang="zh-CN" altLang="en-US" sz="3200" dirty="0">
              <a:latin typeface="Arial" panose="020B0604020202020204" pitchFamily="34" charset="0"/>
              <a:ea typeface="楷体_GB2312" pitchFamily="49" charset="-122"/>
            </a:endParaRPr>
          </a:p>
        </p:txBody>
      </p:sp>
      <p:sp>
        <p:nvSpPr>
          <p:cNvPr id="173077" name="Text Box 27"/>
          <p:cNvSpPr txBox="1"/>
          <p:nvPr/>
        </p:nvSpPr>
        <p:spPr>
          <a:xfrm>
            <a:off x="381000" y="4953000"/>
            <a:ext cx="8534400" cy="579438"/>
          </a:xfrm>
          <a:prstGeom prst="rect">
            <a:avLst/>
          </a:prstGeom>
          <a:noFill/>
          <a:ln w="9525">
            <a:noFill/>
          </a:ln>
        </p:spPr>
        <p:txBody>
          <a:bodyPr>
            <a:spAutoFit/>
          </a:bodyPr>
          <a:p>
            <a:pPr>
              <a:spcBef>
                <a:spcPct val="50000"/>
              </a:spcBef>
            </a:pPr>
            <a:r>
              <a:rPr lang="en-US" altLang="zh-CN" sz="3200" dirty="0">
                <a:latin typeface="Arial" panose="020B0604020202020204" pitchFamily="34" charset="0"/>
                <a:ea typeface="楷体_GB2312" pitchFamily="49" charset="-122"/>
              </a:rPr>
              <a:t>(5)</a:t>
            </a:r>
            <a:r>
              <a:rPr lang="zh-CN" altLang="en-US" sz="3200" dirty="0">
                <a:latin typeface="Arial" panose="020B0604020202020204" pitchFamily="34" charset="0"/>
                <a:ea typeface="楷体_GB2312" pitchFamily="49" charset="-122"/>
              </a:rPr>
              <a:t>加工表面间的锐边应倒钝，毛刺清理干净。</a:t>
            </a:r>
            <a:endParaRPr lang="zh-CN" altLang="en-US" sz="3200" dirty="0">
              <a:latin typeface="Arial" panose="020B0604020202020204" pitchFamily="34" charset="0"/>
              <a:ea typeface="楷体_GB2312" pitchFamily="49" charset="-122"/>
            </a:endParaRPr>
          </a:p>
        </p:txBody>
      </p:sp>
      <p:sp>
        <p:nvSpPr>
          <p:cNvPr id="173078" name="Text Box 28"/>
          <p:cNvSpPr txBox="1"/>
          <p:nvPr/>
        </p:nvSpPr>
        <p:spPr>
          <a:xfrm>
            <a:off x="381000" y="4267200"/>
            <a:ext cx="4724400" cy="579438"/>
          </a:xfrm>
          <a:prstGeom prst="rect">
            <a:avLst/>
          </a:prstGeom>
          <a:noFill/>
          <a:ln w="9525">
            <a:noFill/>
          </a:ln>
        </p:spPr>
        <p:txBody>
          <a:bodyPr>
            <a:spAutoFit/>
          </a:bodyPr>
          <a:p>
            <a:pPr eaLnBrk="1" hangingPunct="1"/>
            <a:r>
              <a:rPr lang="en-US" altLang="zh-CN" sz="3200" dirty="0">
                <a:latin typeface="Arial" panose="020B0604020202020204" pitchFamily="34" charset="0"/>
                <a:ea typeface="楷体_GB2312" pitchFamily="49" charset="-122"/>
              </a:rPr>
              <a:t>(4)</a:t>
            </a:r>
            <a:r>
              <a:rPr lang="zh-CN" altLang="en-US" sz="3200" dirty="0">
                <a:latin typeface="Arial" panose="020B0604020202020204" pitchFamily="34" charset="0"/>
                <a:ea typeface="楷体_GB2312" pitchFamily="49" charset="-122"/>
              </a:rPr>
              <a:t>有螺纹时应先车至。</a:t>
            </a:r>
            <a:endParaRPr lang="zh-CN" altLang="en-US" sz="3200" dirty="0">
              <a:latin typeface="Arial" panose="020B0604020202020204" pitchFamily="34" charset="0"/>
              <a:ea typeface="楷体_GB2312" pitchFamily="49" charset="-122"/>
            </a:endParaRPr>
          </a:p>
        </p:txBody>
      </p:sp>
      <p:sp>
        <p:nvSpPr>
          <p:cNvPr id="173079" name="Text Box 29"/>
          <p:cNvSpPr txBox="1"/>
          <p:nvPr/>
        </p:nvSpPr>
        <p:spPr>
          <a:xfrm>
            <a:off x="381000" y="3581400"/>
            <a:ext cx="8229600" cy="579438"/>
          </a:xfrm>
          <a:prstGeom prst="rect">
            <a:avLst/>
          </a:prstGeom>
          <a:noFill/>
          <a:ln w="9525">
            <a:noFill/>
          </a:ln>
        </p:spPr>
        <p:txBody>
          <a:bodyPr>
            <a:spAutoFit/>
          </a:bodyPr>
          <a:p>
            <a:r>
              <a:rPr lang="en-US" altLang="zh-CN" sz="3200" dirty="0">
                <a:latin typeface="Arial" panose="020B0604020202020204" pitchFamily="34" charset="0"/>
                <a:ea typeface="楷体_GB2312" pitchFamily="49" charset="-122"/>
              </a:rPr>
              <a:t>(3)</a:t>
            </a:r>
            <a:r>
              <a:rPr lang="zh-CN" altLang="en-US" sz="3200" dirty="0">
                <a:latin typeface="Arial" panose="020B0604020202020204" pitchFamily="34" charset="0"/>
                <a:ea typeface="楷体_GB2312" pitchFamily="49" charset="-122"/>
              </a:rPr>
              <a:t>有偏心配合时，偏心部分的偏心应一致。</a:t>
            </a:r>
            <a:endParaRPr lang="en-US" altLang="zh-CN" sz="3200" dirty="0">
              <a:latin typeface="Arial" panose="020B0604020202020204" pitchFamily="34" charset="0"/>
              <a:ea typeface="楷体_GB2312" pitchFamily="49" charset="-122"/>
            </a:endParaRPr>
          </a:p>
        </p:txBody>
      </p:sp>
      <p:sp>
        <p:nvSpPr>
          <p:cNvPr id="173080" name="Text Box 30"/>
          <p:cNvSpPr txBox="1"/>
          <p:nvPr/>
        </p:nvSpPr>
        <p:spPr>
          <a:xfrm>
            <a:off x="381000" y="2819400"/>
            <a:ext cx="8153400" cy="579438"/>
          </a:xfrm>
          <a:prstGeom prst="rect">
            <a:avLst/>
          </a:prstGeom>
          <a:noFill/>
          <a:ln w="9525">
            <a:noFill/>
          </a:ln>
        </p:spPr>
        <p:txBody>
          <a:bodyPr>
            <a:spAutoFit/>
          </a:bodyPr>
          <a:p>
            <a:r>
              <a:rPr lang="en-US" altLang="zh-CN" sz="3200" dirty="0">
                <a:latin typeface="Arial" panose="020B0604020202020204" pitchFamily="34" charset="0"/>
                <a:ea typeface="楷体_GB2312" pitchFamily="49" charset="-122"/>
              </a:rPr>
              <a:t>(2)</a:t>
            </a:r>
            <a:r>
              <a:rPr lang="zh-CN" altLang="en-US" sz="3200" dirty="0">
                <a:latin typeface="Arial" panose="020B0604020202020204" pitchFamily="34" charset="0"/>
                <a:ea typeface="楷体_GB2312" pitchFamily="49" charset="-122"/>
              </a:rPr>
              <a:t>有椎体配合时锥体的圆锥角误差要小。</a:t>
            </a:r>
            <a:endParaRPr lang="zh-CN" altLang="en-US" sz="3200" dirty="0">
              <a:latin typeface="Arial" panose="020B0604020202020204" pitchFamily="34" charset="0"/>
              <a:ea typeface="楷体_GB2312" pitchFamily="49" charset="-122"/>
            </a:endParaRPr>
          </a:p>
        </p:txBody>
      </p:sp>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44747"/>
                                        </p:tgtEl>
                                        <p:attrNameLst>
                                          <p:attrName>style.visibility</p:attrName>
                                        </p:attrNameLst>
                                      </p:cBhvr>
                                      <p:to>
                                        <p:strVal val="visible"/>
                                      </p:to>
                                    </p:set>
                                    <p:animEffect transition="in" filter="plus(in)">
                                      <p:cBhvr>
                                        <p:cTn id="7" dur="1000"/>
                                        <p:tgtEl>
                                          <p:spTgt spid="2447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4752">
                                            <p:txEl>
                                              <p:charRg st="0" end="33"/>
                                            </p:txEl>
                                          </p:spTgt>
                                        </p:tgtEl>
                                        <p:attrNameLst>
                                          <p:attrName>style.visibility</p:attrName>
                                        </p:attrNameLst>
                                      </p:cBhvr>
                                      <p:to>
                                        <p:strVal val="visible"/>
                                      </p:to>
                                    </p:set>
                                    <p:animEffect transition="in" filter="blinds(horizontal)">
                                      <p:cBhvr>
                                        <p:cTn id="12" dur="500"/>
                                        <p:tgtEl>
                                          <p:spTgt spid="244752">
                                            <p:txEl>
                                              <p:charRg st="0" end="3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44753"/>
                                        </p:tgtEl>
                                        <p:attrNameLst>
                                          <p:attrName>style.visibility</p:attrName>
                                        </p:attrNameLst>
                                      </p:cBhvr>
                                      <p:to>
                                        <p:strVal val="visible"/>
                                      </p:to>
                                    </p:set>
                                    <p:animEffect transition="in" filter="dissolve">
                                      <p:cBhvr>
                                        <p:cTn id="17" dur="500"/>
                                        <p:tgtEl>
                                          <p:spTgt spid="244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7"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082" name="Picture 26"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45768" name="Text Box 8"/>
          <p:cNvSpPr txBox="1">
            <a:spLocks noChangeArrowheads="1"/>
          </p:cNvSpPr>
          <p:nvPr/>
        </p:nvSpPr>
        <p:spPr bwMode="auto">
          <a:xfrm>
            <a:off x="838200" y="1905000"/>
            <a:ext cx="1446213" cy="762000"/>
          </a:xfrm>
          <a:prstGeom prst="rect">
            <a:avLst/>
          </a:prstGeom>
          <a:noFill/>
          <a:ln w="9525">
            <a:noFill/>
            <a:miter lim="800000"/>
          </a:ln>
          <a:effectLst/>
        </p:spPr>
        <p:txBody>
          <a:bodyPr wrap="none">
            <a:spAutoFit/>
          </a:bodyPr>
          <a:lstStyle/>
          <a:p>
            <a:pPr marR="0" defTabSz="914400" eaLnBrk="1" hangingPunct="1">
              <a:buClrTx/>
              <a:buSzTx/>
              <a:buFontTx/>
              <a:defRPr/>
            </a:pPr>
            <a:r>
              <a:rPr kumimoji="0" lang="zh-CN" altLang="en-US" sz="3200" kern="1200" cap="none" spc="0" normalizeH="0" baseline="0" noProof="0">
                <a:latin typeface="Verdana" panose="020B0604030504040204" pitchFamily="34" charset="0"/>
                <a:ea typeface="楷体_GB2312" pitchFamily="49" charset="-122"/>
                <a:cs typeface="+mn-cs"/>
                <a:hlinkClick r:id="" action="ppaction://hlinksldjump"/>
              </a:rPr>
              <a:t>车件</a:t>
            </a:r>
            <a:r>
              <a:rPr kumimoji="0" lang="en-US" altLang="zh-CN" sz="3200" kern="1200" cap="none" spc="0" normalizeH="0" baseline="0" noProof="0">
                <a:latin typeface="Verdana" panose="020B0604030504040204" pitchFamily="34" charset="0"/>
                <a:ea typeface="楷体_GB2312" pitchFamily="49" charset="-122"/>
                <a:cs typeface="+mn-cs"/>
                <a:hlinkClick r:id="" action="ppaction://hlinksldjump"/>
              </a:rPr>
              <a:t>3</a:t>
            </a:r>
            <a:r>
              <a:rPr kumimoji="0" lang="en-US" altLang="zh-CN" sz="4400" b="1" kern="1200" cap="none" spc="0" normalizeH="0" baseline="0" noProof="0">
                <a:effectLst>
                  <a:outerShdw blurRad="38100" dist="38100" dir="2700000" algn="tl">
                    <a:srgbClr val="C0C0C0"/>
                  </a:outerShdw>
                </a:effectLst>
                <a:latin typeface="Verdana" panose="020B0604030504040204" pitchFamily="34" charset="0"/>
                <a:ea typeface="楷体_GB2312" pitchFamily="49" charset="-122"/>
                <a:cs typeface="+mn-cs"/>
                <a:hlinkClick r:id="" action="ppaction://hlinksldjump"/>
              </a:rPr>
              <a:t> </a:t>
            </a:r>
            <a:endParaRPr kumimoji="0" lang="zh-CN" altLang="en-US" sz="4400" b="1" kern="1200" cap="none" spc="0" normalizeH="0" baseline="0" noProof="0">
              <a:effectLst>
                <a:outerShdw blurRad="38100" dist="38100" dir="2700000" algn="tl">
                  <a:srgbClr val="C0C0C0"/>
                </a:outerShdw>
              </a:effectLst>
              <a:latin typeface="Verdana" panose="020B0604030504040204" pitchFamily="34" charset="0"/>
              <a:ea typeface="楷体_GB2312" pitchFamily="49" charset="-122"/>
              <a:cs typeface="+mn-cs"/>
            </a:endParaRPr>
          </a:p>
        </p:txBody>
      </p:sp>
      <p:sp>
        <p:nvSpPr>
          <p:cNvPr id="174084"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45770" name="Rectangle 10"/>
          <p:cNvSpPr>
            <a:spLocks noChangeArrowheads="1"/>
          </p:cNvSpPr>
          <p:nvPr/>
        </p:nvSpPr>
        <p:spPr bwMode="auto">
          <a:xfrm>
            <a:off x="381000" y="990600"/>
            <a:ext cx="8991600" cy="53340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174086" name="Rectangle 11"/>
          <p:cNvSpPr/>
          <p:nvPr/>
        </p:nvSpPr>
        <p:spPr>
          <a:xfrm>
            <a:off x="457200" y="990600"/>
            <a:ext cx="8839200" cy="519113"/>
          </a:xfrm>
          <a:prstGeom prst="rect">
            <a:avLst/>
          </a:prstGeom>
          <a:noFill/>
          <a:ln w="9525">
            <a:noFill/>
          </a:ln>
        </p:spPr>
        <p:txBody>
          <a:bodyPr>
            <a:spAutoFit/>
          </a:bodyPr>
          <a:p>
            <a:pPr marL="457200" indent="-457200" eaLnBrk="1" hangingPunct="1"/>
            <a:r>
              <a:rPr lang="zh-CN" altLang="en-US" sz="2800" b="1" dirty="0">
                <a:latin typeface="Times New Roman" panose="02020603050405020304" pitchFamily="18" charset="0"/>
              </a:rPr>
              <a:t> </a:t>
            </a:r>
            <a:endParaRPr lang="zh-CN" altLang="en-US" sz="2400" b="1" dirty="0">
              <a:latin typeface="Times New Roman" panose="02020603050405020304" pitchFamily="18" charset="0"/>
            </a:endParaRPr>
          </a:p>
        </p:txBody>
      </p:sp>
      <p:sp>
        <p:nvSpPr>
          <p:cNvPr id="174087" name="Rectangle 12"/>
          <p:cNvSpPr/>
          <p:nvPr/>
        </p:nvSpPr>
        <p:spPr>
          <a:xfrm flipV="1">
            <a:off x="-25400" y="-381000"/>
            <a:ext cx="9144000" cy="76200"/>
          </a:xfrm>
          <a:prstGeom prst="rect">
            <a:avLst/>
          </a:prstGeom>
          <a:noFill/>
          <a:ln w="9525">
            <a:noFill/>
          </a:ln>
        </p:spPr>
        <p:txBody>
          <a:bodyPr anchor="ctr">
            <a:spAutoFit/>
          </a:bodyPr>
          <a:p>
            <a:endParaRPr lang="zh-CN" altLang="en-US" dirty="0">
              <a:latin typeface="Arial" panose="020B0604020202020204" pitchFamily="34" charset="0"/>
            </a:endParaRPr>
          </a:p>
        </p:txBody>
      </p:sp>
      <p:pic>
        <p:nvPicPr>
          <p:cNvPr id="174088" name="Picture 13" descr="Npu"/>
          <p:cNvPicPr>
            <a:picLocks noChangeAspect="1"/>
          </p:cNvPicPr>
          <p:nvPr/>
        </p:nvPicPr>
        <p:blipFill>
          <a:blip r:embed="rId2"/>
          <a:stretch>
            <a:fillRect/>
          </a:stretch>
        </p:blipFill>
        <p:spPr>
          <a:xfrm>
            <a:off x="6019800" y="1752600"/>
            <a:ext cx="1676400" cy="1435100"/>
          </a:xfrm>
          <a:prstGeom prst="rect">
            <a:avLst/>
          </a:prstGeom>
          <a:noFill/>
          <a:ln w="9525">
            <a:noFill/>
          </a:ln>
        </p:spPr>
      </p:pic>
      <p:sp>
        <p:nvSpPr>
          <p:cNvPr id="174089" name="Text Box 14"/>
          <p:cNvSpPr txBox="1"/>
          <p:nvPr/>
        </p:nvSpPr>
        <p:spPr>
          <a:xfrm>
            <a:off x="381000" y="2133600"/>
            <a:ext cx="1905000" cy="457200"/>
          </a:xfrm>
          <a:prstGeom prst="rect">
            <a:avLst/>
          </a:prstGeom>
          <a:noFill/>
          <a:ln w="9525">
            <a:noFill/>
          </a:ln>
        </p:spPr>
        <p:txBody>
          <a:bodyPr>
            <a:spAutoFit/>
          </a:bodyPr>
          <a:p>
            <a:pPr eaLnBrk="1" hangingPunct="1"/>
            <a:r>
              <a:rPr lang="zh-CN" altLang="en-US" sz="2400" b="1"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45775" name="Rectangle 15"/>
          <p:cNvSpPr>
            <a:spLocks noChangeArrowheads="1"/>
          </p:cNvSpPr>
          <p:nvPr/>
        </p:nvSpPr>
        <p:spPr bwMode="auto">
          <a:xfrm>
            <a:off x="0" y="0"/>
            <a:ext cx="84582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双锥偏心滑套组合件加工工艺规程</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sp>
        <p:nvSpPr>
          <p:cNvPr id="245776" name="Rectangle 16"/>
          <p:cNvSpPr>
            <a:spLocks noChangeArrowheads="1"/>
          </p:cNvSpPr>
          <p:nvPr/>
        </p:nvSpPr>
        <p:spPr bwMode="auto">
          <a:xfrm>
            <a:off x="838200" y="2743200"/>
            <a:ext cx="1446213" cy="762000"/>
          </a:xfrm>
          <a:prstGeom prst="rect">
            <a:avLst/>
          </a:prstGeom>
          <a:noFill/>
          <a:ln w="9525" algn="ctr">
            <a:noFill/>
            <a:miter lim="800000"/>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车件</a:t>
            </a:r>
            <a:r>
              <a:rPr kumimoji="0" lang="en-US" altLang="zh-CN"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1</a:t>
            </a:r>
            <a:r>
              <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hlinkClick r:id="" action="ppaction://hlinksldjump"/>
              </a:rPr>
              <a:t> </a:t>
            </a:r>
            <a:endPar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sp>
        <p:nvSpPr>
          <p:cNvPr id="245777" name="Rectangle 17"/>
          <p:cNvSpPr>
            <a:spLocks noChangeArrowheads="1"/>
          </p:cNvSpPr>
          <p:nvPr/>
        </p:nvSpPr>
        <p:spPr bwMode="auto">
          <a:xfrm>
            <a:off x="838200" y="3505200"/>
            <a:ext cx="1446213" cy="762000"/>
          </a:xfrm>
          <a:prstGeom prst="rect">
            <a:avLst/>
          </a:prstGeom>
          <a:noFill/>
          <a:ln w="9525" algn="ctr">
            <a:noFill/>
            <a:miter lim="800000"/>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车件</a:t>
            </a:r>
            <a:r>
              <a:rPr kumimoji="0" lang="en-US" altLang="zh-CN"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3</a:t>
            </a:r>
            <a:r>
              <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hlinkClick r:id="" action="ppaction://hlinksldjump"/>
              </a:rPr>
              <a:t> </a:t>
            </a:r>
            <a:endPar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sp>
        <p:nvSpPr>
          <p:cNvPr id="245778" name="Rectangle 18"/>
          <p:cNvSpPr>
            <a:spLocks noChangeArrowheads="1"/>
          </p:cNvSpPr>
          <p:nvPr/>
        </p:nvSpPr>
        <p:spPr bwMode="auto">
          <a:xfrm>
            <a:off x="762000" y="4343400"/>
            <a:ext cx="14478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车件</a:t>
            </a:r>
            <a:r>
              <a:rPr kumimoji="0" lang="en-US" altLang="zh-CN" sz="32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hlinkClick r:id="" action="ppaction://hlinksldjump"/>
              </a:rPr>
              <a:t>2</a:t>
            </a:r>
            <a:r>
              <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hlinkClick r:id="" action="ppaction://hlinksldjump"/>
              </a:rPr>
              <a:t> </a:t>
            </a:r>
            <a:endParaRPr kumimoji="0" lang="en-US" altLang="zh-CN"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pic>
        <p:nvPicPr>
          <p:cNvPr id="174094" name="Picture 19"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74095" name="Picture 20"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74096" name="Picture 21" descr="目录">
            <a:hlinkClick r:id="" action="ppaction://noaction"/>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74097" name="Picture 22"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74098" name="Picture 23"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74099" name="Picture 24"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74100" name="Picture 25"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775">
                                            <p:txEl>
                                              <p:charRg st="0" end="17"/>
                                            </p:txEl>
                                          </p:spTgt>
                                        </p:tgtEl>
                                        <p:attrNameLst>
                                          <p:attrName>style.visibility</p:attrName>
                                        </p:attrNameLst>
                                      </p:cBhvr>
                                      <p:to>
                                        <p:strVal val="visible"/>
                                      </p:to>
                                    </p:set>
                                    <p:anim calcmode="lin" valueType="num">
                                      <p:cBhvr additive="base">
                                        <p:cTn id="7" dur="500" fill="hold"/>
                                        <p:tgtEl>
                                          <p:spTgt spid="245775">
                                            <p:txEl>
                                              <p:charRg st="0" end="1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75">
                                            <p:txEl>
                                              <p:charRg st="0" end="17"/>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45768"/>
                                        </p:tgtEl>
                                        <p:attrNameLst>
                                          <p:attrName>style.visibility</p:attrName>
                                        </p:attrNameLst>
                                      </p:cBhvr>
                                      <p:to>
                                        <p:strVal val="visible"/>
                                      </p:to>
                                    </p:set>
                                    <p:animEffect transition="in" filter="slide(fromBottom)">
                                      <p:cBhvr>
                                        <p:cTn id="12" dur="500"/>
                                        <p:tgtEl>
                                          <p:spTgt spid="245768"/>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245776"/>
                                        </p:tgtEl>
                                        <p:attrNameLst>
                                          <p:attrName>style.visibility</p:attrName>
                                        </p:attrNameLst>
                                      </p:cBhvr>
                                      <p:to>
                                        <p:strVal val="visible"/>
                                      </p:to>
                                    </p:set>
                                    <p:animEffect transition="in" filter="slide(fromBottom)">
                                      <p:cBhvr>
                                        <p:cTn id="16" dur="500"/>
                                        <p:tgtEl>
                                          <p:spTgt spid="245776"/>
                                        </p:tgtEl>
                                      </p:cBhvr>
                                    </p:animEffect>
                                  </p:childTnLst>
                                </p:cTn>
                              </p:par>
                            </p:childTnLst>
                          </p:cTn>
                        </p:par>
                        <p:par>
                          <p:cTn id="17" fill="hold">
                            <p:stCondLst>
                              <p:cond delay="1500"/>
                            </p:stCondLst>
                            <p:childTnLst>
                              <p:par>
                                <p:cTn id="18" presetID="20" presetClass="entr" presetSubtype="0" fill="hold" grpId="0" nodeType="afterEffect">
                                  <p:stCondLst>
                                    <p:cond delay="0"/>
                                  </p:stCondLst>
                                  <p:childTnLst>
                                    <p:set>
                                      <p:cBhvr>
                                        <p:cTn id="19" dur="1" fill="hold">
                                          <p:stCondLst>
                                            <p:cond delay="0"/>
                                          </p:stCondLst>
                                        </p:cTn>
                                        <p:tgtEl>
                                          <p:spTgt spid="245777"/>
                                        </p:tgtEl>
                                        <p:attrNameLst>
                                          <p:attrName>style.visibility</p:attrName>
                                        </p:attrNameLst>
                                      </p:cBhvr>
                                      <p:to>
                                        <p:strVal val="visible"/>
                                      </p:to>
                                    </p:set>
                                    <p:animEffect transition="in" filter="wedge">
                                      <p:cBhvr>
                                        <p:cTn id="20" dur="500"/>
                                        <p:tgtEl>
                                          <p:spTgt spid="245777"/>
                                        </p:tgtEl>
                                      </p:cBhvr>
                                    </p:animEffect>
                                  </p:childTnLst>
                                </p:cTn>
                              </p:par>
                            </p:childTnLst>
                          </p:cTn>
                        </p:par>
                        <p:par>
                          <p:cTn id="21" fill="hold">
                            <p:stCondLst>
                              <p:cond delay="2000"/>
                            </p:stCondLst>
                            <p:childTnLst>
                              <p:par>
                                <p:cTn id="22" presetID="13" presetClass="entr" presetSubtype="16" fill="hold" grpId="0" nodeType="afterEffect">
                                  <p:stCondLst>
                                    <p:cond delay="0"/>
                                  </p:stCondLst>
                                  <p:childTnLst>
                                    <p:set>
                                      <p:cBhvr>
                                        <p:cTn id="23" dur="1" fill="hold">
                                          <p:stCondLst>
                                            <p:cond delay="0"/>
                                          </p:stCondLst>
                                        </p:cTn>
                                        <p:tgtEl>
                                          <p:spTgt spid="245778"/>
                                        </p:tgtEl>
                                        <p:attrNameLst>
                                          <p:attrName>style.visibility</p:attrName>
                                        </p:attrNameLst>
                                      </p:cBhvr>
                                      <p:to>
                                        <p:strVal val="visible"/>
                                      </p:to>
                                    </p:set>
                                    <p:animEffect transition="in" filter="plus(in)">
                                      <p:cBhvr>
                                        <p:cTn id="24" dur="500"/>
                                        <p:tgtEl>
                                          <p:spTgt spid="24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8" grpId="0"/>
      <p:bldP spid="245776" grpId="0"/>
      <p:bldP spid="245777" grpId="0"/>
      <p:bldP spid="245778"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5106" name="Picture 22"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175107" name="Text Box 8"/>
          <p:cNvSpPr txBox="1"/>
          <p:nvPr/>
        </p:nvSpPr>
        <p:spPr>
          <a:xfrm>
            <a:off x="539750" y="1208088"/>
            <a:ext cx="773113" cy="457200"/>
          </a:xfrm>
          <a:prstGeom prst="rect">
            <a:avLst/>
          </a:prstGeom>
          <a:noFill/>
          <a:ln w="9525">
            <a:noFill/>
          </a:ln>
        </p:spPr>
        <p:txBody>
          <a:bodyPr wrap="none">
            <a:spAutoFit/>
          </a:bodyPr>
          <a:p>
            <a:pPr eaLnBrk="1" hangingPunct="1"/>
            <a:r>
              <a:rPr lang="zh-CN" altLang="en-US" sz="2400" dirty="0">
                <a:latin typeface="Arial" panose="020B0604020202020204" pitchFamily="34" charset="0"/>
              </a:rPr>
              <a:t>       </a:t>
            </a:r>
            <a:endParaRPr lang="zh-CN" altLang="en-US" sz="2400" dirty="0">
              <a:latin typeface="Arial" panose="020B0604020202020204" pitchFamily="34" charset="0"/>
            </a:endParaRPr>
          </a:p>
        </p:txBody>
      </p:sp>
      <p:sp>
        <p:nvSpPr>
          <p:cNvPr id="175108" name="Text Box 9"/>
          <p:cNvSpPr txBox="1"/>
          <p:nvPr/>
        </p:nvSpPr>
        <p:spPr>
          <a:xfrm>
            <a:off x="533400" y="2209800"/>
            <a:ext cx="184150" cy="457200"/>
          </a:xfrm>
          <a:prstGeom prst="rect">
            <a:avLst/>
          </a:prstGeom>
          <a:noFill/>
          <a:ln w="9525">
            <a:noFill/>
          </a:ln>
        </p:spPr>
        <p:txBody>
          <a:bodyPr wrap="none">
            <a:spAutoFit/>
          </a:bodyPr>
          <a:p>
            <a:pPr eaLnBrk="1" hangingPunct="1"/>
            <a:endParaRPr lang="zh-CN" altLang="en-US" sz="2400" dirty="0">
              <a:latin typeface="Arial" panose="020B0604020202020204" pitchFamily="34" charset="0"/>
              <a:ea typeface="仿宋_GB2312" pitchFamily="49" charset="-122"/>
            </a:endParaRPr>
          </a:p>
        </p:txBody>
      </p:sp>
      <p:sp>
        <p:nvSpPr>
          <p:cNvPr id="246794" name="Rectangle 10"/>
          <p:cNvSpPr>
            <a:spLocks noChangeArrowheads="1"/>
          </p:cNvSpPr>
          <p:nvPr/>
        </p:nvSpPr>
        <p:spPr bwMode="auto">
          <a:xfrm>
            <a:off x="762000" y="1981200"/>
            <a:ext cx="6553200" cy="2895600"/>
          </a:xfrm>
          <a:prstGeom prst="rect">
            <a:avLst/>
          </a:prstGeom>
          <a:noFill/>
          <a:ln w="9525">
            <a:noFill/>
            <a:miter lim="800000"/>
          </a:ln>
          <a:effectLst/>
        </p:spPr>
        <p:txBody>
          <a:bodyPr anchor="b"/>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endParaRPr>
          </a:p>
        </p:txBody>
      </p:sp>
      <p:sp>
        <p:nvSpPr>
          <p:cNvPr id="246795" name="AutoShape 11"/>
          <p:cNvSpPr/>
          <p:nvPr/>
        </p:nvSpPr>
        <p:spPr>
          <a:xfrm>
            <a:off x="457200" y="1752600"/>
            <a:ext cx="8001000" cy="3382963"/>
          </a:xfrm>
          <a:prstGeom prst="wedgeRoundRectCallout">
            <a:avLst>
              <a:gd name="adj1" fmla="val -44903"/>
              <a:gd name="adj2" fmla="val 97625"/>
              <a:gd name="adj3" fmla="val 16667"/>
            </a:avLst>
          </a:prstGeom>
          <a:noFill/>
          <a:ln w="9525">
            <a:noFill/>
          </a:ln>
        </p:spPr>
        <p:txBody>
          <a:bodyPr>
            <a:spAutoFit/>
          </a:bodyPr>
          <a:p>
            <a:pPr marL="457200" indent="-457200" eaLnBrk="1" hangingPunct="1"/>
            <a:r>
              <a:rPr lang="zh-CN" altLang="en-US" sz="3200" b="1" dirty="0">
                <a:latin typeface="Verdana" panose="020B0604030504040204" pitchFamily="34" charset="0"/>
                <a:ea typeface="楷体_GB2312" pitchFamily="49" charset="-122"/>
              </a:rPr>
              <a:t>     </a:t>
            </a:r>
            <a:r>
              <a:rPr lang="en-US" altLang="zh-CN" sz="2800" dirty="0">
                <a:latin typeface="楷体_GB2312" pitchFamily="49" charset="-122"/>
                <a:ea typeface="楷体_GB2312" pitchFamily="49" charset="-122"/>
              </a:rPr>
              <a:t>(1)</a:t>
            </a:r>
            <a:r>
              <a:rPr lang="zh-CN" altLang="en-US" sz="2800" dirty="0">
                <a:latin typeface="楷体_GB2312" pitchFamily="49" charset="-122"/>
                <a:ea typeface="楷体_GB2312" pitchFamily="49" charset="-122"/>
              </a:rPr>
              <a:t>工件伸出</a:t>
            </a:r>
            <a:r>
              <a:rPr lang="en-US" altLang="zh-CN" sz="2800" dirty="0">
                <a:latin typeface="楷体_GB2312" pitchFamily="49" charset="-122"/>
                <a:ea typeface="楷体_GB2312" pitchFamily="49" charset="-122"/>
              </a:rPr>
              <a:t>85mm </a:t>
            </a:r>
            <a:endParaRPr lang="en-US" altLang="zh-CN" sz="2800" dirty="0">
              <a:latin typeface="楷体_GB2312" pitchFamily="49" charset="-122"/>
              <a:ea typeface="楷体_GB2312" pitchFamily="49" charset="-122"/>
            </a:endParaRPr>
          </a:p>
          <a:p>
            <a:pPr marL="457200" indent="-457200" eaLnBrk="1" hangingPunct="1"/>
            <a:r>
              <a:rPr lang="zh-CN" altLang="en-US" sz="2800" dirty="0">
                <a:latin typeface="楷体_GB2312" pitchFamily="49" charset="-122"/>
                <a:ea typeface="楷体_GB2312" pitchFamily="49" charset="-122"/>
              </a:rPr>
              <a:t>    </a:t>
            </a:r>
            <a:r>
              <a:rPr lang="en-US" altLang="zh-CN" sz="2800" dirty="0">
                <a:latin typeface="楷体_GB2312" pitchFamily="49" charset="-122"/>
                <a:ea typeface="楷体_GB2312" pitchFamily="49" charset="-122"/>
              </a:rPr>
              <a:t>(2)</a:t>
            </a:r>
            <a:r>
              <a:rPr lang="zh-CN" altLang="en-US" sz="2800" dirty="0">
                <a:latin typeface="楷体_GB2312" pitchFamily="49" charset="-122"/>
                <a:ea typeface="楷体_GB2312" pitchFamily="49" charset="-122"/>
              </a:rPr>
              <a:t>平端面见光，粗车</a:t>
            </a:r>
            <a:r>
              <a:rPr lang="en-US" altLang="zh-CN" sz="2800" dirty="0">
                <a:latin typeface="楷体_GB2312" pitchFamily="49" charset="-122"/>
                <a:ea typeface="楷体_GB2312" pitchFamily="49" charset="-122"/>
              </a:rPr>
              <a:t>Φ48</a:t>
            </a:r>
            <a:r>
              <a:rPr lang="zh-CN" altLang="en-US" sz="2800" dirty="0">
                <a:latin typeface="楷体_GB2312" pitchFamily="49" charset="-122"/>
                <a:ea typeface="楷体_GB2312" pitchFamily="49" charset="-122"/>
              </a:rPr>
              <a:t>外圆至</a:t>
            </a:r>
            <a:r>
              <a:rPr lang="en-US" altLang="zh-CN" sz="2800" dirty="0">
                <a:latin typeface="楷体_GB2312" pitchFamily="49" charset="-122"/>
                <a:ea typeface="楷体_GB2312" pitchFamily="49" charset="-122"/>
              </a:rPr>
              <a:t>Φ48.5</a:t>
            </a:r>
            <a:r>
              <a:rPr lang="zh-CN" altLang="en-US" sz="2800" dirty="0">
                <a:latin typeface="楷体_GB2312" pitchFamily="49" charset="-122"/>
                <a:ea typeface="楷体_GB2312" pitchFamily="49" charset="-122"/>
              </a:rPr>
              <a:t>长</a:t>
            </a:r>
            <a:r>
              <a:rPr lang="en-US" altLang="zh-CN" sz="2800" dirty="0">
                <a:latin typeface="楷体_GB2312" pitchFamily="49" charset="-122"/>
                <a:ea typeface="楷体_GB2312" pitchFamily="49" charset="-122"/>
              </a:rPr>
              <a:t>75</a:t>
            </a:r>
            <a:r>
              <a:rPr lang="zh-CN" altLang="en-US" sz="2800" dirty="0">
                <a:latin typeface="楷体_GB2312" pitchFamily="49" charset="-122"/>
                <a:ea typeface="楷体_GB2312" pitchFamily="49" charset="-122"/>
              </a:rPr>
              <a:t>，粗车</a:t>
            </a:r>
            <a:r>
              <a:rPr lang="en-US" altLang="zh-CN" sz="2800" dirty="0">
                <a:latin typeface="楷体_GB2312" pitchFamily="49" charset="-122"/>
                <a:ea typeface="楷体_GB2312" pitchFamily="49" charset="-122"/>
              </a:rPr>
              <a:t>Φ40</a:t>
            </a:r>
            <a:r>
              <a:rPr lang="zh-CN" altLang="en-US" sz="2800" dirty="0">
                <a:latin typeface="楷体_GB2312" pitchFamily="49" charset="-122"/>
                <a:ea typeface="楷体_GB2312" pitchFamily="49" charset="-122"/>
              </a:rPr>
              <a:t>外圆至</a:t>
            </a:r>
            <a:r>
              <a:rPr lang="en-US" altLang="zh-CN" sz="2800" dirty="0">
                <a:latin typeface="楷体_GB2312" pitchFamily="49" charset="-122"/>
                <a:ea typeface="楷体_GB2312" pitchFamily="49" charset="-122"/>
              </a:rPr>
              <a:t>Φ40.5</a:t>
            </a:r>
            <a:endParaRPr lang="en-US" altLang="zh-CN" sz="2800" dirty="0">
              <a:latin typeface="楷体_GB2312" pitchFamily="49" charset="-122"/>
              <a:ea typeface="楷体_GB2312" pitchFamily="49" charset="-122"/>
            </a:endParaRPr>
          </a:p>
          <a:p>
            <a:pPr marL="457200" indent="-457200" eaLnBrk="1" hangingPunct="1"/>
            <a:r>
              <a:rPr lang="zh-CN" altLang="en-US" sz="2800" dirty="0">
                <a:latin typeface="楷体_GB2312" pitchFamily="49" charset="-122"/>
                <a:ea typeface="楷体_GB2312" pitchFamily="49" charset="-122"/>
              </a:rPr>
              <a:t>    </a:t>
            </a:r>
            <a:r>
              <a:rPr lang="en-US" altLang="zh-CN" sz="2800" dirty="0">
                <a:latin typeface="楷体_GB2312" pitchFamily="49" charset="-122"/>
                <a:ea typeface="楷体_GB2312" pitchFamily="49" charset="-122"/>
              </a:rPr>
              <a:t>(3)</a:t>
            </a:r>
            <a:r>
              <a:rPr lang="zh-CN" altLang="en-US" sz="2800" dirty="0">
                <a:latin typeface="楷体_GB2312" pitchFamily="49" charset="-122"/>
                <a:ea typeface="楷体_GB2312" pitchFamily="49" charset="-122"/>
              </a:rPr>
              <a:t>切槽</a:t>
            </a:r>
            <a:r>
              <a:rPr lang="en-US" altLang="zh-CN" sz="2800" dirty="0">
                <a:latin typeface="楷体_GB2312" pitchFamily="49" charset="-122"/>
                <a:ea typeface="楷体_GB2312" pitchFamily="49" charset="-122"/>
              </a:rPr>
              <a:t>Φ32</a:t>
            </a:r>
            <a:r>
              <a:rPr lang="zh-CN" altLang="en-US" sz="2800" dirty="0">
                <a:latin typeface="楷体_GB2312" pitchFamily="49" charset="-122"/>
                <a:ea typeface="楷体_GB2312" pitchFamily="49" charset="-122"/>
              </a:rPr>
              <a:t>槽宽</a:t>
            </a:r>
            <a:r>
              <a:rPr lang="en-US" altLang="zh-CN" sz="2800" dirty="0">
                <a:latin typeface="楷体_GB2312" pitchFamily="49" charset="-122"/>
                <a:ea typeface="楷体_GB2312" pitchFamily="49" charset="-122"/>
              </a:rPr>
              <a:t>8mm</a:t>
            </a:r>
            <a:endParaRPr lang="en-US" altLang="zh-CN" sz="2800" dirty="0">
              <a:latin typeface="楷体_GB2312" pitchFamily="49" charset="-122"/>
              <a:ea typeface="楷体_GB2312" pitchFamily="49" charset="-122"/>
            </a:endParaRPr>
          </a:p>
          <a:p>
            <a:pPr marL="457200" indent="-457200" eaLnBrk="1" hangingPunct="1"/>
            <a:r>
              <a:rPr lang="zh-CN" altLang="en-US" sz="2800" dirty="0">
                <a:latin typeface="楷体_GB2312" pitchFamily="49" charset="-122"/>
                <a:ea typeface="楷体_GB2312" pitchFamily="49" charset="-122"/>
              </a:rPr>
              <a:t>    </a:t>
            </a:r>
            <a:r>
              <a:rPr lang="en-US" altLang="zh-CN" sz="2800" dirty="0">
                <a:latin typeface="楷体_GB2312" pitchFamily="49" charset="-122"/>
                <a:ea typeface="楷体_GB2312" pitchFamily="49" charset="-122"/>
              </a:rPr>
              <a:t>(4)</a:t>
            </a:r>
            <a:r>
              <a:rPr lang="zh-CN" altLang="en-US" sz="2800" dirty="0">
                <a:latin typeface="楷体_GB2312" pitchFamily="49" charset="-122"/>
                <a:ea typeface="楷体_GB2312" pitchFamily="49" charset="-122"/>
              </a:rPr>
              <a:t>切</a:t>
            </a:r>
            <a:r>
              <a:rPr lang="en-US" altLang="zh-CN" sz="2800" dirty="0">
                <a:latin typeface="楷体_GB2312" pitchFamily="49" charset="-122"/>
                <a:ea typeface="楷体_GB2312" pitchFamily="49" charset="-122"/>
              </a:rPr>
              <a:t>Φ44</a:t>
            </a:r>
            <a:r>
              <a:rPr lang="zh-CN" altLang="en-US" sz="2800" dirty="0">
                <a:latin typeface="楷体_GB2312" pitchFamily="49" charset="-122"/>
                <a:ea typeface="楷体_GB2312" pitchFamily="49" charset="-122"/>
              </a:rPr>
              <a:t>外圆至</a:t>
            </a:r>
            <a:r>
              <a:rPr lang="en-US" altLang="zh-CN" sz="2800" dirty="0">
                <a:latin typeface="楷体_GB2312" pitchFamily="49" charset="-122"/>
                <a:ea typeface="楷体_GB2312" pitchFamily="49" charset="-122"/>
              </a:rPr>
              <a:t>Φ45</a:t>
            </a:r>
            <a:endParaRPr lang="en-US" altLang="zh-CN" sz="2800" dirty="0">
              <a:latin typeface="楷体_GB2312" pitchFamily="49" charset="-122"/>
              <a:ea typeface="楷体_GB2312" pitchFamily="49" charset="-122"/>
            </a:endParaRPr>
          </a:p>
          <a:p>
            <a:pPr marL="457200" indent="-457200" eaLnBrk="1" hangingPunct="1"/>
            <a:r>
              <a:rPr lang="zh-CN" altLang="en-US" sz="2800" dirty="0">
                <a:latin typeface="楷体_GB2312" pitchFamily="49" charset="-122"/>
                <a:ea typeface="楷体_GB2312" pitchFamily="49" charset="-122"/>
              </a:rPr>
              <a:t>    </a:t>
            </a:r>
            <a:r>
              <a:rPr lang="en-US" altLang="zh-CN" sz="2800" dirty="0">
                <a:latin typeface="楷体_GB2312" pitchFamily="49" charset="-122"/>
                <a:ea typeface="楷体_GB2312" pitchFamily="49" charset="-122"/>
              </a:rPr>
              <a:t>(5)</a:t>
            </a:r>
            <a:r>
              <a:rPr lang="zh-CN" altLang="en-US" sz="2800" dirty="0">
                <a:latin typeface="楷体_GB2312" pitchFamily="49" charset="-122"/>
                <a:ea typeface="楷体_GB2312" pitchFamily="49" charset="-122"/>
              </a:rPr>
              <a:t>精车螺纹外圆，粗车螺纹至尺寸</a:t>
            </a:r>
            <a:endParaRPr lang="zh-CN" altLang="en-US" sz="2800" dirty="0">
              <a:latin typeface="楷体_GB2312" pitchFamily="49" charset="-122"/>
              <a:ea typeface="楷体_GB2312" pitchFamily="49" charset="-122"/>
            </a:endParaRPr>
          </a:p>
          <a:p>
            <a:pPr marL="457200" indent="-457200" eaLnBrk="1" hangingPunct="1"/>
            <a:r>
              <a:rPr lang="zh-CN" altLang="en-US" sz="2800" dirty="0">
                <a:latin typeface="楷体_GB2312" pitchFamily="49" charset="-122"/>
                <a:ea typeface="楷体_GB2312" pitchFamily="49" charset="-122"/>
              </a:rPr>
              <a:t>    </a:t>
            </a:r>
            <a:r>
              <a:rPr lang="en-US" altLang="zh-CN" sz="2800" dirty="0">
                <a:latin typeface="楷体_GB2312" pitchFamily="49" charset="-122"/>
                <a:ea typeface="楷体_GB2312" pitchFamily="49" charset="-122"/>
              </a:rPr>
              <a:t>(6)</a:t>
            </a:r>
            <a:r>
              <a:rPr lang="zh-CN" altLang="en-US" sz="2800" dirty="0">
                <a:latin typeface="楷体_GB2312" pitchFamily="49" charset="-122"/>
                <a:ea typeface="楷体_GB2312" pitchFamily="49" charset="-122"/>
              </a:rPr>
              <a:t>切断工件长</a:t>
            </a:r>
            <a:r>
              <a:rPr lang="en-US" altLang="zh-CN" sz="2800" dirty="0">
                <a:latin typeface="楷体_GB2312" pitchFamily="49" charset="-122"/>
                <a:ea typeface="楷体_GB2312" pitchFamily="49" charset="-122"/>
              </a:rPr>
              <a:t>74.5</a:t>
            </a:r>
            <a:endParaRPr lang="zh-CN" altLang="en-US" sz="2800" dirty="0">
              <a:latin typeface="楷体_GB2312" pitchFamily="49" charset="-122"/>
              <a:ea typeface="楷体_GB2312" pitchFamily="49" charset="-122"/>
            </a:endParaRPr>
          </a:p>
        </p:txBody>
      </p:sp>
      <p:pic>
        <p:nvPicPr>
          <p:cNvPr id="175111" name="Picture 12" descr="Npu"/>
          <p:cNvPicPr>
            <a:picLocks noChangeAspect="1"/>
          </p:cNvPicPr>
          <p:nvPr/>
        </p:nvPicPr>
        <p:blipFill>
          <a:blip r:embed="rId2"/>
          <a:stretch>
            <a:fillRect/>
          </a:stretch>
        </p:blipFill>
        <p:spPr>
          <a:xfrm>
            <a:off x="7086600" y="4800600"/>
            <a:ext cx="1295400" cy="1131888"/>
          </a:xfrm>
          <a:prstGeom prst="rect">
            <a:avLst/>
          </a:prstGeom>
          <a:noFill/>
          <a:ln w="9525">
            <a:noFill/>
          </a:ln>
        </p:spPr>
      </p:pic>
      <p:sp>
        <p:nvSpPr>
          <p:cNvPr id="246797" name="Rectangle 13"/>
          <p:cNvSpPr/>
          <p:nvPr/>
        </p:nvSpPr>
        <p:spPr>
          <a:xfrm>
            <a:off x="2743200" y="1066800"/>
            <a:ext cx="2438400" cy="762000"/>
          </a:xfrm>
          <a:prstGeom prst="rect">
            <a:avLst/>
          </a:prstGeom>
          <a:noFill/>
          <a:ln w="9525">
            <a:noFill/>
          </a:ln>
        </p:spPr>
        <p:txBody>
          <a:bodyPr>
            <a:spAutoFit/>
          </a:bodyPr>
          <a:p>
            <a:pPr algn="ctr" eaLnBrk="1" hangingPunct="1"/>
            <a:r>
              <a:rPr lang="zh-CN" altLang="en-US" sz="4400" b="1" dirty="0">
                <a:latin typeface="Verdana" panose="020B0604030504040204" pitchFamily="34" charset="0"/>
                <a:ea typeface="楷体_GB2312" pitchFamily="49" charset="-122"/>
              </a:rPr>
              <a:t>车件</a:t>
            </a:r>
            <a:r>
              <a:rPr lang="en-US" altLang="zh-CN" sz="4400" dirty="0">
                <a:latin typeface="Verdana" panose="020B0604030504040204" pitchFamily="34" charset="0"/>
                <a:ea typeface="楷体_GB2312" pitchFamily="49" charset="-122"/>
              </a:rPr>
              <a:t>3</a:t>
            </a:r>
            <a:endParaRPr lang="zh-CN" altLang="en-US" sz="4400" dirty="0">
              <a:latin typeface="Verdana" panose="020B0604030504040204" pitchFamily="34" charset="0"/>
              <a:ea typeface="楷体_GB2312" pitchFamily="49" charset="-122"/>
            </a:endParaRPr>
          </a:p>
        </p:txBody>
      </p:sp>
      <p:pic>
        <p:nvPicPr>
          <p:cNvPr id="175113" name="Picture 15" descr="下边框"/>
          <p:cNvPicPr>
            <a:picLocks noChangeAspect="1"/>
          </p:cNvPicPr>
          <p:nvPr/>
        </p:nvPicPr>
        <p:blipFill>
          <a:blip r:embed="rId3">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175114" name="Picture 16" descr="后退">
            <a:hlinkClick r:id="" action="ppaction://hlinkshowjump?jump=previousslide"/>
          </p:cNvPr>
          <p:cNvPicPr>
            <a:picLocks noChangeAspect="1"/>
          </p:cNvPicPr>
          <p:nvPr/>
        </p:nvPicPr>
        <p:blipFill>
          <a:blip r:embed="rId4"/>
          <a:stretch>
            <a:fillRect/>
          </a:stretch>
        </p:blipFill>
        <p:spPr>
          <a:xfrm>
            <a:off x="6916738" y="6364288"/>
            <a:ext cx="1039812" cy="520700"/>
          </a:xfrm>
          <a:prstGeom prst="rect">
            <a:avLst/>
          </a:prstGeom>
          <a:noFill/>
          <a:ln w="9525">
            <a:noFill/>
          </a:ln>
        </p:spPr>
      </p:pic>
      <p:pic>
        <p:nvPicPr>
          <p:cNvPr id="175115" name="Picture 17" descr="目录">
            <a:hlinkClick r:id="" action="ppaction://hlinksldjump"/>
          </p:cNvPr>
          <p:cNvPicPr>
            <a:picLocks noChangeAspect="1"/>
          </p:cNvPicPr>
          <p:nvPr/>
        </p:nvPicPr>
        <p:blipFill>
          <a:blip r:embed="rId5"/>
          <a:stretch>
            <a:fillRect/>
          </a:stretch>
        </p:blipFill>
        <p:spPr>
          <a:xfrm>
            <a:off x="3603625" y="6364288"/>
            <a:ext cx="1039813" cy="520700"/>
          </a:xfrm>
          <a:prstGeom prst="rect">
            <a:avLst/>
          </a:prstGeom>
          <a:noFill/>
          <a:ln w="9525">
            <a:noFill/>
          </a:ln>
        </p:spPr>
      </p:pic>
      <p:pic>
        <p:nvPicPr>
          <p:cNvPr id="175116" name="Picture 18" descr="上一页">
            <a:hlinkClick r:id="" action="ppaction://hlinkshowjump?jump=previousslide"/>
          </p:cNvPr>
          <p:cNvPicPr>
            <a:picLocks noChangeAspect="1"/>
          </p:cNvPicPr>
          <p:nvPr/>
        </p:nvPicPr>
        <p:blipFill>
          <a:blip r:embed="rId6"/>
          <a:stretch>
            <a:fillRect/>
          </a:stretch>
        </p:blipFill>
        <p:spPr>
          <a:xfrm>
            <a:off x="4684713" y="6364288"/>
            <a:ext cx="1039812" cy="520700"/>
          </a:xfrm>
          <a:prstGeom prst="rect">
            <a:avLst/>
          </a:prstGeom>
          <a:noFill/>
          <a:ln w="9525">
            <a:noFill/>
          </a:ln>
        </p:spPr>
      </p:pic>
      <p:pic>
        <p:nvPicPr>
          <p:cNvPr id="175117" name="Picture 19" descr="退出">
            <a:hlinkClick r:id="" action="ppaction://hlinkshowjump?jump=endshow"/>
          </p:cNvPr>
          <p:cNvPicPr>
            <a:picLocks noChangeAspect="1"/>
          </p:cNvPicPr>
          <p:nvPr/>
        </p:nvPicPr>
        <p:blipFill>
          <a:blip r:embed="rId7"/>
          <a:stretch>
            <a:fillRect/>
          </a:stretch>
        </p:blipFill>
        <p:spPr>
          <a:xfrm>
            <a:off x="8027988" y="6364288"/>
            <a:ext cx="1039812" cy="520700"/>
          </a:xfrm>
          <a:prstGeom prst="rect">
            <a:avLst/>
          </a:prstGeom>
          <a:noFill/>
          <a:ln w="9525">
            <a:noFill/>
          </a:ln>
        </p:spPr>
      </p:pic>
      <p:pic>
        <p:nvPicPr>
          <p:cNvPr id="175118" name="Picture 20" descr="下一页">
            <a:hlinkClick r:id="" action="ppaction://hlinkshowjump?jump=nextslide"/>
          </p:cNvPr>
          <p:cNvPicPr>
            <a:picLocks noChangeAspect="1"/>
          </p:cNvPicPr>
          <p:nvPr/>
        </p:nvPicPr>
        <p:blipFill>
          <a:blip r:embed="rId8"/>
          <a:stretch>
            <a:fillRect/>
          </a:stretch>
        </p:blipFill>
        <p:spPr>
          <a:xfrm>
            <a:off x="5795963" y="6364288"/>
            <a:ext cx="1039812" cy="520700"/>
          </a:xfrm>
          <a:prstGeom prst="rect">
            <a:avLst/>
          </a:prstGeom>
          <a:noFill/>
          <a:ln w="9525">
            <a:noFill/>
          </a:ln>
        </p:spPr>
      </p:pic>
      <p:pic>
        <p:nvPicPr>
          <p:cNvPr id="175119" name="Picture 21" descr="主页">
            <a:hlinkClick r:id="" action="ppaction://hlinkshowjump?jump=firstslide"/>
          </p:cNvPr>
          <p:cNvPicPr>
            <a:picLocks noChangeAspect="1"/>
          </p:cNvPicPr>
          <p:nvPr/>
        </p:nvPicPr>
        <p:blipFill>
          <a:blip r:embed="rId9"/>
          <a:stretch>
            <a:fillRect/>
          </a:stretch>
        </p:blipFill>
        <p:spPr>
          <a:xfrm>
            <a:off x="2522538" y="6364288"/>
            <a:ext cx="1041400" cy="520700"/>
          </a:xfrm>
          <a:prstGeom prst="rect">
            <a:avLst/>
          </a:prstGeom>
          <a:noFill/>
          <a:ln w="9525">
            <a:noFill/>
          </a:ln>
        </p:spPr>
      </p:pic>
      <p:sp>
        <p:nvSpPr>
          <p:cNvPr id="246807" name="Rectangle 23"/>
          <p:cNvSpPr>
            <a:spLocks noChangeArrowheads="1"/>
          </p:cNvSpPr>
          <p:nvPr/>
        </p:nvSpPr>
        <p:spPr bwMode="auto">
          <a:xfrm>
            <a:off x="0" y="0"/>
            <a:ext cx="84582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双锥偏心滑套组合件加工工艺规程</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pic>
        <p:nvPicPr>
          <p:cNvPr id="4" name="内容占位符 3" descr="图片1"/>
          <p:cNvPicPr>
            <a:picLocks noChangeAspect="1"/>
          </p:cNvPicPr>
          <p:nvPr>
            <p:ph idx="1"/>
          </p:nvPr>
        </p:nvPicPr>
        <p:blipFill>
          <a:blip r:embed="rId10"/>
          <a:stretch>
            <a:fillRect/>
          </a:stretch>
        </p:blipFill>
        <p:spPr>
          <a:xfrm>
            <a:off x="8153400" y="-60960"/>
            <a:ext cx="914400" cy="754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6797"/>
                                        </p:tgtEl>
                                        <p:attrNameLst>
                                          <p:attrName>style.visibility</p:attrName>
                                        </p:attrNameLst>
                                      </p:cBhvr>
                                      <p:to>
                                        <p:strVal val="visible"/>
                                      </p:to>
                                    </p:set>
                                    <p:animEffect transition="in" filter="randombar(horizontal)">
                                      <p:cBhvr>
                                        <p:cTn id="7" dur="500"/>
                                        <p:tgtEl>
                                          <p:spTgt spid="246797"/>
                                        </p:tgtEl>
                                      </p:cBhvr>
                                    </p:animEffect>
                                  </p:childTnLst>
                                </p:cTn>
                              </p:par>
                            </p:childTnLst>
                          </p:cTn>
                        </p:par>
                        <p:par>
                          <p:cTn id="8" fill="hold">
                            <p:stCondLst>
                              <p:cond delay="500"/>
                            </p:stCondLst>
                            <p:childTnLst>
                              <p:par>
                                <p:cTn id="9" presetID="8" presetClass="entr" presetSubtype="16" fill="hold" nodeType="afterEffect">
                                  <p:stCondLst>
                                    <p:cond delay="0"/>
                                  </p:stCondLst>
                                  <p:childTnLst>
                                    <p:set>
                                      <p:cBhvr>
                                        <p:cTn id="10" dur="1" fill="hold">
                                          <p:stCondLst>
                                            <p:cond delay="0"/>
                                          </p:stCondLst>
                                        </p:cTn>
                                        <p:tgtEl>
                                          <p:spTgt spid="246795">
                                            <p:txEl>
                                              <p:charRg st="0" end="18"/>
                                            </p:txEl>
                                          </p:spTgt>
                                        </p:tgtEl>
                                        <p:attrNameLst>
                                          <p:attrName>style.visibility</p:attrName>
                                        </p:attrNameLst>
                                      </p:cBhvr>
                                      <p:to>
                                        <p:strVal val="visible"/>
                                      </p:to>
                                    </p:set>
                                    <p:animEffect transition="in" filter="diamond(in)">
                                      <p:cBhvr>
                                        <p:cTn id="11" dur="500"/>
                                        <p:tgtEl>
                                          <p:spTgt spid="246795">
                                            <p:txEl>
                                              <p:charRg st="0" end="18"/>
                                            </p:txEl>
                                          </p:spTgt>
                                        </p:tgtEl>
                                      </p:cBhvr>
                                    </p:animEffect>
                                  </p:childTnLst>
                                </p:cTn>
                              </p:par>
                            </p:childTnLst>
                          </p:cTn>
                        </p:par>
                        <p:par>
                          <p:cTn id="12" fill="hold">
                            <p:stCondLst>
                              <p:cond delay="1000"/>
                            </p:stCondLst>
                            <p:childTnLst>
                              <p:par>
                                <p:cTn id="13" presetID="8" presetClass="entr" presetSubtype="16" fill="hold" nodeType="afterEffect">
                                  <p:stCondLst>
                                    <p:cond delay="0"/>
                                  </p:stCondLst>
                                  <p:childTnLst>
                                    <p:set>
                                      <p:cBhvr>
                                        <p:cTn id="14" dur="1" fill="hold">
                                          <p:stCondLst>
                                            <p:cond delay="0"/>
                                          </p:stCondLst>
                                        </p:cTn>
                                        <p:tgtEl>
                                          <p:spTgt spid="246795">
                                            <p:txEl>
                                              <p:charRg st="18" end="62"/>
                                            </p:txEl>
                                          </p:spTgt>
                                        </p:tgtEl>
                                        <p:attrNameLst>
                                          <p:attrName>style.visibility</p:attrName>
                                        </p:attrNameLst>
                                      </p:cBhvr>
                                      <p:to>
                                        <p:strVal val="visible"/>
                                      </p:to>
                                    </p:set>
                                    <p:animEffect transition="in" filter="diamond(in)">
                                      <p:cBhvr>
                                        <p:cTn id="15" dur="500"/>
                                        <p:tgtEl>
                                          <p:spTgt spid="246795">
                                            <p:txEl>
                                              <p:charRg st="18" end="62"/>
                                            </p:txEl>
                                          </p:spTgt>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246795">
                                            <p:txEl>
                                              <p:charRg st="62" end="80"/>
                                            </p:txEl>
                                          </p:spTgt>
                                        </p:tgtEl>
                                        <p:attrNameLst>
                                          <p:attrName>style.visibility</p:attrName>
                                        </p:attrNameLst>
                                      </p:cBhvr>
                                      <p:to>
                                        <p:strVal val="visible"/>
                                      </p:to>
                                    </p:set>
                                    <p:animEffect transition="in" filter="diamond(in)">
                                      <p:cBhvr>
                                        <p:cTn id="19" dur="500"/>
                                        <p:tgtEl>
                                          <p:spTgt spid="246795">
                                            <p:txEl>
                                              <p:charRg st="62" end="80"/>
                                            </p:txEl>
                                          </p:spTgt>
                                        </p:tgtEl>
                                      </p:cBhvr>
                                    </p:animEffect>
                                  </p:childTnLst>
                                </p:cTn>
                              </p:par>
                            </p:childTnLst>
                          </p:cTn>
                        </p:par>
                        <p:par>
                          <p:cTn id="20" fill="hold">
                            <p:stCondLst>
                              <p:cond delay="2000"/>
                            </p:stCondLst>
                            <p:childTnLst>
                              <p:par>
                                <p:cTn id="21" presetID="8" presetClass="entr" presetSubtype="16" fill="hold" nodeType="afterEffect">
                                  <p:stCondLst>
                                    <p:cond delay="0"/>
                                  </p:stCondLst>
                                  <p:childTnLst>
                                    <p:set>
                                      <p:cBhvr>
                                        <p:cTn id="22" dur="1" fill="hold">
                                          <p:stCondLst>
                                            <p:cond delay="0"/>
                                          </p:stCondLst>
                                        </p:cTn>
                                        <p:tgtEl>
                                          <p:spTgt spid="246795">
                                            <p:txEl>
                                              <p:charRg st="80" end="98"/>
                                            </p:txEl>
                                          </p:spTgt>
                                        </p:tgtEl>
                                        <p:attrNameLst>
                                          <p:attrName>style.visibility</p:attrName>
                                        </p:attrNameLst>
                                      </p:cBhvr>
                                      <p:to>
                                        <p:strVal val="visible"/>
                                      </p:to>
                                    </p:set>
                                    <p:animEffect transition="in" filter="diamond(in)">
                                      <p:cBhvr>
                                        <p:cTn id="23" dur="500"/>
                                        <p:tgtEl>
                                          <p:spTgt spid="246795">
                                            <p:txEl>
                                              <p:charRg st="80" end="98"/>
                                            </p:txEl>
                                          </p:spTgt>
                                        </p:tgtEl>
                                      </p:cBhvr>
                                    </p:animEffect>
                                  </p:childTnLst>
                                </p:cTn>
                              </p:par>
                            </p:childTnLst>
                          </p:cTn>
                        </p:par>
                        <p:par>
                          <p:cTn id="24" fill="hold">
                            <p:stCondLst>
                              <p:cond delay="2500"/>
                            </p:stCondLst>
                            <p:childTnLst>
                              <p:par>
                                <p:cTn id="25" presetID="8" presetClass="entr" presetSubtype="16" fill="hold" nodeType="afterEffect">
                                  <p:stCondLst>
                                    <p:cond delay="0"/>
                                  </p:stCondLst>
                                  <p:childTnLst>
                                    <p:set>
                                      <p:cBhvr>
                                        <p:cTn id="26" dur="1" fill="hold">
                                          <p:stCondLst>
                                            <p:cond delay="0"/>
                                          </p:stCondLst>
                                        </p:cTn>
                                        <p:tgtEl>
                                          <p:spTgt spid="246795">
                                            <p:txEl>
                                              <p:charRg st="98" end="120"/>
                                            </p:txEl>
                                          </p:spTgt>
                                        </p:tgtEl>
                                        <p:attrNameLst>
                                          <p:attrName>style.visibility</p:attrName>
                                        </p:attrNameLst>
                                      </p:cBhvr>
                                      <p:to>
                                        <p:strVal val="visible"/>
                                      </p:to>
                                    </p:set>
                                    <p:animEffect transition="in" filter="diamond(in)">
                                      <p:cBhvr>
                                        <p:cTn id="27" dur="500"/>
                                        <p:tgtEl>
                                          <p:spTgt spid="246795">
                                            <p:txEl>
                                              <p:charRg st="98" end="120"/>
                                            </p:txEl>
                                          </p:spTgt>
                                        </p:tgtEl>
                                      </p:cBhvr>
                                    </p:animEffect>
                                  </p:childTnLst>
                                </p:cTn>
                              </p:par>
                            </p:childTnLst>
                          </p:cTn>
                        </p:par>
                        <p:par>
                          <p:cTn id="28" fill="hold">
                            <p:stCondLst>
                              <p:cond delay="3000"/>
                            </p:stCondLst>
                            <p:childTnLst>
                              <p:par>
                                <p:cTn id="29" presetID="8" presetClass="entr" presetSubtype="16" fill="hold" nodeType="afterEffect">
                                  <p:stCondLst>
                                    <p:cond delay="0"/>
                                  </p:stCondLst>
                                  <p:childTnLst>
                                    <p:set>
                                      <p:cBhvr>
                                        <p:cTn id="30" dur="1" fill="hold">
                                          <p:stCondLst>
                                            <p:cond delay="0"/>
                                          </p:stCondLst>
                                        </p:cTn>
                                        <p:tgtEl>
                                          <p:spTgt spid="246795">
                                            <p:txEl>
                                              <p:charRg st="120" end="137"/>
                                            </p:txEl>
                                          </p:spTgt>
                                        </p:tgtEl>
                                        <p:attrNameLst>
                                          <p:attrName>style.visibility</p:attrName>
                                        </p:attrNameLst>
                                      </p:cBhvr>
                                      <p:to>
                                        <p:strVal val="visible"/>
                                      </p:to>
                                    </p:set>
                                    <p:animEffect transition="in" filter="diamond(in)">
                                      <p:cBhvr>
                                        <p:cTn id="31" dur="500"/>
                                        <p:tgtEl>
                                          <p:spTgt spid="246795">
                                            <p:txEl>
                                              <p:charRg st="120" end="13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46807">
                                            <p:txEl>
                                              <p:charRg st="0" end="17"/>
                                            </p:txEl>
                                          </p:spTgt>
                                        </p:tgtEl>
                                        <p:attrNameLst>
                                          <p:attrName>style.visibility</p:attrName>
                                        </p:attrNameLst>
                                      </p:cBhvr>
                                      <p:to>
                                        <p:strVal val="visible"/>
                                      </p:to>
                                    </p:set>
                                    <p:anim calcmode="lin" valueType="num">
                                      <p:cBhvr additive="base">
                                        <p:cTn id="36" dur="500" fill="hold"/>
                                        <p:tgtEl>
                                          <p:spTgt spid="246807">
                                            <p:txEl>
                                              <p:charRg st="0" end="1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46807">
                                            <p:txEl>
                                              <p:charRg st="0"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97"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8" name="Picture 19"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pic>
        <p:nvPicPr>
          <p:cNvPr id="54279" name="Picture 12" descr="下边框"/>
          <p:cNvPicPr>
            <a:picLocks noChangeAspect="1"/>
          </p:cNvPicPr>
          <p:nvPr/>
        </p:nvPicPr>
        <p:blipFill>
          <a:blip r:embed="rId2">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sp>
        <p:nvSpPr>
          <p:cNvPr id="247810" name="Rectangle 2"/>
          <p:cNvSpPr>
            <a:spLocks noGrp="1" noChangeArrowheads="1"/>
          </p:cNvSpPr>
          <p:nvPr>
            <p:ph type="title"/>
          </p:nvPr>
        </p:nvSpPr>
        <p:spPr>
          <a:xfrm>
            <a:off x="0" y="457200"/>
            <a:ext cx="82296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车件</a:t>
            </a:r>
            <a:r>
              <a:rPr kumimoji="0" lang="en-US" altLang="zh-CN"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1</a:t>
            </a:r>
            <a:r>
              <a:rPr kumimoji="0" lang="en-US" altLang="zh-CN"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endPar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47811" name="Rectangle 3"/>
          <p:cNvSpPr>
            <a:spLocks noGrp="1" noChangeArrowheads="1"/>
          </p:cNvSpPr>
          <p:nvPr>
            <p:ph type="body" sz="half" idx="1"/>
          </p:nvPr>
        </p:nvSpPr>
        <p:spPr>
          <a:xfrm>
            <a:off x="457200" y="1447800"/>
            <a:ext cx="7772400" cy="4530725"/>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工件伸出</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85mm</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，平端面见光</a:t>
            </a:r>
            <a:endPar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Φ48</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外圆至</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Φ48.8  Φ40</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外圆至       </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Φ40.8   Φ29</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外圆至</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Φ30</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切槽</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Φ38</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至</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Φ38.2  </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长度方向留</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0.3mm </a:t>
            </a:r>
            <a:r>
              <a:rPr kumimoji="0" lang="zh-CN" altLang="en-US"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余量，槽宽切至</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9mm</a:t>
            </a:r>
            <a:endPar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3</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）在总长</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68</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地方切基准面，总长切至</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69mm </a:t>
            </a:r>
            <a:endPar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4</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a:t>
            </a:r>
            <a:r>
              <a:rPr kumimoji="0" lang="en-US" altLang="zh-CN" sz="32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至尺寸，精车          至尺寸，精车      至尺寸</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5</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）调整角度，粗精车锥度</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6</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）精车长度</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30   12   8  </a:t>
            </a:r>
            <a:endPar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Pct val="60000"/>
              <a:buFont typeface="Wingdings" panose="05000000000000000000" pitchFamily="2" charset="2"/>
              <a:buNone/>
              <a:defRPr/>
            </a:pP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  7</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）留基准至</a:t>
            </a:r>
            <a:r>
              <a:rPr kumimoji="0" lang="en-US" altLang="zh-CN"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68.5</a:t>
            </a:r>
            <a:r>
              <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切断</a:t>
            </a:r>
            <a:endParaRPr kumimoji="0" lang="zh-CN" altLang="en-US" sz="28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graphicFrame>
        <p:nvGraphicFramePr>
          <p:cNvPr id="247812" name="Object 4"/>
          <p:cNvGraphicFramePr/>
          <p:nvPr>
            <p:ph sz="quarter" idx="2"/>
          </p:nvPr>
        </p:nvGraphicFramePr>
        <p:xfrm>
          <a:off x="1905000" y="3962400"/>
          <a:ext cx="1143000" cy="514350"/>
        </p:xfrm>
        <a:graphic>
          <a:graphicData uri="http://schemas.openxmlformats.org/presentationml/2006/ole">
            <mc:AlternateContent xmlns:mc="http://schemas.openxmlformats.org/markup-compatibility/2006">
              <mc:Choice xmlns:v="urn:schemas-microsoft-com:vml" Requires="v">
                <p:oleObj spid="_x0000_s3168" name="" r:id="rId3" imgW="533400" imgH="241300" progId="Equation.3">
                  <p:embed/>
                </p:oleObj>
              </mc:Choice>
              <mc:Fallback>
                <p:oleObj name="" r:id="rId3" imgW="533400" imgH="241300" progId="Equation.3">
                  <p:embed/>
                  <p:pic>
                    <p:nvPicPr>
                      <p:cNvPr id="0" name="图片 3167"/>
                      <p:cNvPicPr/>
                      <p:nvPr/>
                    </p:nvPicPr>
                    <p:blipFill>
                      <a:blip r:embed="rId4"/>
                      <a:stretch>
                        <a:fillRect/>
                      </a:stretch>
                    </p:blipFill>
                    <p:spPr>
                      <a:xfrm>
                        <a:off x="1905000" y="3962400"/>
                        <a:ext cx="1143000" cy="514350"/>
                      </a:xfrm>
                      <a:prstGeom prst="rect">
                        <a:avLst/>
                      </a:prstGeom>
                      <a:noFill/>
                      <a:ln w="38100">
                        <a:miter/>
                      </a:ln>
                    </p:spPr>
                  </p:pic>
                </p:oleObj>
              </mc:Fallback>
            </mc:AlternateContent>
          </a:graphicData>
        </a:graphic>
      </p:graphicFrame>
      <p:graphicFrame>
        <p:nvGraphicFramePr>
          <p:cNvPr id="54275" name="Object 7"/>
          <p:cNvGraphicFramePr/>
          <p:nvPr/>
        </p:nvGraphicFramePr>
        <p:xfrm>
          <a:off x="4572000" y="-1219200"/>
          <a:ext cx="2133600" cy="1422400"/>
        </p:xfrm>
        <a:graphic>
          <a:graphicData uri="http://schemas.openxmlformats.org/presentationml/2006/ole">
            <mc:AlternateContent xmlns:mc="http://schemas.openxmlformats.org/markup-compatibility/2006">
              <mc:Choice xmlns:v="urn:schemas-microsoft-com:vml" Requires="v">
                <p:oleObj spid="_x0000_s3169" name="" r:id="rId5" imgW="114300" imgH="215900" progId="Equation.3">
                  <p:embed/>
                </p:oleObj>
              </mc:Choice>
              <mc:Fallback>
                <p:oleObj name="" r:id="rId5" imgW="114300" imgH="215900" progId="Equation.3">
                  <p:embed/>
                  <p:pic>
                    <p:nvPicPr>
                      <p:cNvPr id="0" name="图片 3168"/>
                      <p:cNvPicPr/>
                      <p:nvPr/>
                    </p:nvPicPr>
                    <p:blipFill>
                      <a:blip r:embed="rId6"/>
                      <a:stretch>
                        <a:fillRect/>
                      </a:stretch>
                    </p:blipFill>
                    <p:spPr>
                      <a:xfrm>
                        <a:off x="4572000" y="-1219200"/>
                        <a:ext cx="2133600" cy="1422400"/>
                      </a:xfrm>
                      <a:prstGeom prst="rect">
                        <a:avLst/>
                      </a:prstGeom>
                      <a:noFill/>
                      <a:ln w="38100">
                        <a:noFill/>
                        <a:miter/>
                      </a:ln>
                    </p:spPr>
                  </p:pic>
                </p:oleObj>
              </mc:Fallback>
            </mc:AlternateContent>
          </a:graphicData>
        </a:graphic>
      </p:graphicFrame>
      <p:graphicFrame>
        <p:nvGraphicFramePr>
          <p:cNvPr id="247816" name="Object 8"/>
          <p:cNvGraphicFramePr/>
          <p:nvPr>
            <p:ph sz="quarter" idx="3"/>
          </p:nvPr>
        </p:nvGraphicFramePr>
        <p:xfrm>
          <a:off x="4953000" y="4038600"/>
          <a:ext cx="1143000" cy="506413"/>
        </p:xfrm>
        <a:graphic>
          <a:graphicData uri="http://schemas.openxmlformats.org/presentationml/2006/ole">
            <mc:AlternateContent xmlns:mc="http://schemas.openxmlformats.org/markup-compatibility/2006">
              <mc:Choice xmlns:v="urn:schemas-microsoft-com:vml" Requires="v">
                <p:oleObj spid="_x0000_s3171" name="" r:id="rId7" imgW="533400" imgH="241300" progId="Equation.3">
                  <p:embed/>
                </p:oleObj>
              </mc:Choice>
              <mc:Fallback>
                <p:oleObj name="" r:id="rId7" imgW="533400" imgH="241300" progId="Equation.3">
                  <p:embed/>
                  <p:pic>
                    <p:nvPicPr>
                      <p:cNvPr id="0" name="图片 3170"/>
                      <p:cNvPicPr/>
                      <p:nvPr/>
                    </p:nvPicPr>
                    <p:blipFill>
                      <a:blip r:embed="rId8"/>
                      <a:stretch>
                        <a:fillRect/>
                      </a:stretch>
                    </p:blipFill>
                    <p:spPr>
                      <a:xfrm>
                        <a:off x="4953000" y="4038600"/>
                        <a:ext cx="1143000" cy="506413"/>
                      </a:xfrm>
                      <a:prstGeom prst="rect">
                        <a:avLst/>
                      </a:prstGeom>
                      <a:noFill/>
                      <a:ln w="38100">
                        <a:miter/>
                      </a:ln>
                    </p:spPr>
                  </p:pic>
                </p:oleObj>
              </mc:Fallback>
            </mc:AlternateContent>
          </a:graphicData>
        </a:graphic>
      </p:graphicFrame>
      <p:graphicFrame>
        <p:nvGraphicFramePr>
          <p:cNvPr id="247817" name="Object 9"/>
          <p:cNvGraphicFramePr/>
          <p:nvPr/>
        </p:nvGraphicFramePr>
        <p:xfrm>
          <a:off x="1905000" y="4419600"/>
          <a:ext cx="838200" cy="503238"/>
        </p:xfrm>
        <a:graphic>
          <a:graphicData uri="http://schemas.openxmlformats.org/presentationml/2006/ole">
            <mc:AlternateContent xmlns:mc="http://schemas.openxmlformats.org/markup-compatibility/2006">
              <mc:Choice xmlns:v="urn:schemas-microsoft-com:vml" Requires="v">
                <p:oleObj spid="_x0000_s3170" name="" r:id="rId9" imgW="482600" imgH="241300" progId="Equation.3">
                  <p:embed/>
                </p:oleObj>
              </mc:Choice>
              <mc:Fallback>
                <p:oleObj name="" r:id="rId9" imgW="482600" imgH="241300" progId="Equation.3">
                  <p:embed/>
                  <p:pic>
                    <p:nvPicPr>
                      <p:cNvPr id="0" name="图片 3169"/>
                      <p:cNvPicPr/>
                      <p:nvPr/>
                    </p:nvPicPr>
                    <p:blipFill>
                      <a:blip r:embed="rId10"/>
                      <a:stretch>
                        <a:fillRect/>
                      </a:stretch>
                    </p:blipFill>
                    <p:spPr>
                      <a:xfrm>
                        <a:off x="1905000" y="4419600"/>
                        <a:ext cx="838200" cy="503238"/>
                      </a:xfrm>
                      <a:prstGeom prst="rect">
                        <a:avLst/>
                      </a:prstGeom>
                      <a:noFill/>
                      <a:ln w="38100">
                        <a:noFill/>
                        <a:miter/>
                      </a:ln>
                    </p:spPr>
                  </p:pic>
                </p:oleObj>
              </mc:Fallback>
            </mc:AlternateContent>
          </a:graphicData>
        </a:graphic>
      </p:graphicFrame>
      <p:pic>
        <p:nvPicPr>
          <p:cNvPr id="54282" name="Picture 13" descr="后退">
            <a:hlinkClick r:id="" action="ppaction://hlinkshowjump?jump=previousslide"/>
          </p:cNvPr>
          <p:cNvPicPr>
            <a:picLocks noChangeAspect="1"/>
          </p:cNvPicPr>
          <p:nvPr/>
        </p:nvPicPr>
        <p:blipFill>
          <a:blip r:embed="rId11"/>
          <a:stretch>
            <a:fillRect/>
          </a:stretch>
        </p:blipFill>
        <p:spPr>
          <a:xfrm>
            <a:off x="6916738" y="6364288"/>
            <a:ext cx="1039812" cy="520700"/>
          </a:xfrm>
          <a:prstGeom prst="rect">
            <a:avLst/>
          </a:prstGeom>
          <a:noFill/>
          <a:ln w="9525">
            <a:noFill/>
          </a:ln>
        </p:spPr>
      </p:pic>
      <p:pic>
        <p:nvPicPr>
          <p:cNvPr id="54283" name="Picture 14" descr="目录">
            <a:hlinkClick r:id="" action="ppaction://hlinksldjump"/>
          </p:cNvPr>
          <p:cNvPicPr>
            <a:picLocks noChangeAspect="1"/>
          </p:cNvPicPr>
          <p:nvPr/>
        </p:nvPicPr>
        <p:blipFill>
          <a:blip r:embed="rId12"/>
          <a:stretch>
            <a:fillRect/>
          </a:stretch>
        </p:blipFill>
        <p:spPr>
          <a:xfrm>
            <a:off x="3603625" y="6364288"/>
            <a:ext cx="1039813" cy="520700"/>
          </a:xfrm>
          <a:prstGeom prst="rect">
            <a:avLst/>
          </a:prstGeom>
          <a:noFill/>
          <a:ln w="9525">
            <a:noFill/>
          </a:ln>
        </p:spPr>
      </p:pic>
      <p:pic>
        <p:nvPicPr>
          <p:cNvPr id="54284" name="Picture 15" descr="上一页">
            <a:hlinkClick r:id="" action="ppaction://hlinkshowjump?jump=previousslide"/>
          </p:cNvPr>
          <p:cNvPicPr>
            <a:picLocks noChangeAspect="1"/>
          </p:cNvPicPr>
          <p:nvPr/>
        </p:nvPicPr>
        <p:blipFill>
          <a:blip r:embed="rId13"/>
          <a:stretch>
            <a:fillRect/>
          </a:stretch>
        </p:blipFill>
        <p:spPr>
          <a:xfrm>
            <a:off x="4684713" y="6364288"/>
            <a:ext cx="1039812" cy="520700"/>
          </a:xfrm>
          <a:prstGeom prst="rect">
            <a:avLst/>
          </a:prstGeom>
          <a:noFill/>
          <a:ln w="9525">
            <a:noFill/>
          </a:ln>
        </p:spPr>
      </p:pic>
      <p:pic>
        <p:nvPicPr>
          <p:cNvPr id="54285" name="Picture 16" descr="退出">
            <a:hlinkClick r:id="" action="ppaction://hlinkshowjump?jump=endshow"/>
          </p:cNvPr>
          <p:cNvPicPr>
            <a:picLocks noChangeAspect="1"/>
          </p:cNvPicPr>
          <p:nvPr/>
        </p:nvPicPr>
        <p:blipFill>
          <a:blip r:embed="rId14"/>
          <a:stretch>
            <a:fillRect/>
          </a:stretch>
        </p:blipFill>
        <p:spPr>
          <a:xfrm>
            <a:off x="8027988" y="6364288"/>
            <a:ext cx="1039812" cy="520700"/>
          </a:xfrm>
          <a:prstGeom prst="rect">
            <a:avLst/>
          </a:prstGeom>
          <a:noFill/>
          <a:ln w="9525">
            <a:noFill/>
          </a:ln>
        </p:spPr>
      </p:pic>
      <p:pic>
        <p:nvPicPr>
          <p:cNvPr id="54286" name="Picture 17" descr="下一页">
            <a:hlinkClick r:id="" action="ppaction://hlinkshowjump?jump=nextslide"/>
          </p:cNvPr>
          <p:cNvPicPr>
            <a:picLocks noChangeAspect="1"/>
          </p:cNvPicPr>
          <p:nvPr/>
        </p:nvPicPr>
        <p:blipFill>
          <a:blip r:embed="rId15"/>
          <a:stretch>
            <a:fillRect/>
          </a:stretch>
        </p:blipFill>
        <p:spPr>
          <a:xfrm>
            <a:off x="5795963" y="6364288"/>
            <a:ext cx="1039812" cy="520700"/>
          </a:xfrm>
          <a:prstGeom prst="rect">
            <a:avLst/>
          </a:prstGeom>
          <a:noFill/>
          <a:ln w="9525">
            <a:noFill/>
          </a:ln>
        </p:spPr>
      </p:pic>
      <p:pic>
        <p:nvPicPr>
          <p:cNvPr id="54287" name="Picture 18" descr="主页">
            <a:hlinkClick r:id="" action="ppaction://hlinkshowjump?jump=firstslide"/>
          </p:cNvPr>
          <p:cNvPicPr>
            <a:picLocks noChangeAspect="1"/>
          </p:cNvPicPr>
          <p:nvPr/>
        </p:nvPicPr>
        <p:blipFill>
          <a:blip r:embed="rId16"/>
          <a:stretch>
            <a:fillRect/>
          </a:stretch>
        </p:blipFill>
        <p:spPr>
          <a:xfrm>
            <a:off x="2522538" y="6364288"/>
            <a:ext cx="1041400" cy="520700"/>
          </a:xfrm>
          <a:prstGeom prst="rect">
            <a:avLst/>
          </a:prstGeom>
          <a:noFill/>
          <a:ln w="9525">
            <a:noFill/>
          </a:ln>
        </p:spPr>
      </p:pic>
      <p:sp>
        <p:nvSpPr>
          <p:cNvPr id="247828" name="Rectangle 20"/>
          <p:cNvSpPr>
            <a:spLocks noChangeArrowheads="1"/>
          </p:cNvSpPr>
          <p:nvPr/>
        </p:nvSpPr>
        <p:spPr bwMode="auto">
          <a:xfrm>
            <a:off x="0" y="0"/>
            <a:ext cx="84582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双锥偏心滑套组合件加工工艺规程</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pic>
        <p:nvPicPr>
          <p:cNvPr id="4" name="内容占位符 3" descr="图片1"/>
          <p:cNvPicPr>
            <a:picLocks noChangeAspect="1"/>
          </p:cNvPicPr>
          <p:nvPr/>
        </p:nvPicPr>
        <p:blipFill>
          <a:blip r:embed="rId17"/>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47810"/>
                                        </p:tgtEl>
                                        <p:attrNameLst>
                                          <p:attrName>style.visibility</p:attrName>
                                        </p:attrNameLst>
                                      </p:cBhvr>
                                      <p:to>
                                        <p:strVal val="visible"/>
                                      </p:to>
                                    </p:set>
                                    <p:animEffect transition="in" filter="wheel(4)">
                                      <p:cBhvr>
                                        <p:cTn id="7" dur="500"/>
                                        <p:tgtEl>
                                          <p:spTgt spid="24781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47811">
                                            <p:txEl>
                                              <p:charRg st="0" end="19"/>
                                            </p:txEl>
                                          </p:spTgt>
                                        </p:tgtEl>
                                        <p:attrNameLst>
                                          <p:attrName>style.visibility</p:attrName>
                                        </p:attrNameLst>
                                      </p:cBhvr>
                                      <p:to>
                                        <p:strVal val="visible"/>
                                      </p:to>
                                    </p:set>
                                    <p:anim calcmode="lin" valueType="num">
                                      <p:cBhvr additive="base">
                                        <p:cTn id="11" dur="500" fill="hold"/>
                                        <p:tgtEl>
                                          <p:spTgt spid="247811">
                                            <p:txEl>
                                              <p:charRg st="0" end="1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7811">
                                            <p:txEl>
                                              <p:charRg st="0" end="19"/>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47811">
                                            <p:txEl>
                                              <p:charRg st="19" end="103"/>
                                            </p:txEl>
                                          </p:spTgt>
                                        </p:tgtEl>
                                        <p:attrNameLst>
                                          <p:attrName>style.visibility</p:attrName>
                                        </p:attrNameLst>
                                      </p:cBhvr>
                                      <p:to>
                                        <p:strVal val="visible"/>
                                      </p:to>
                                    </p:set>
                                    <p:anim calcmode="lin" valueType="num">
                                      <p:cBhvr additive="base">
                                        <p:cTn id="16" dur="500" fill="hold"/>
                                        <p:tgtEl>
                                          <p:spTgt spid="247811">
                                            <p:txEl>
                                              <p:charRg st="19" end="10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47811">
                                            <p:txEl>
                                              <p:charRg st="19" end="103"/>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47811">
                                            <p:txEl>
                                              <p:charRg st="103" end="129"/>
                                            </p:txEl>
                                          </p:spTgt>
                                        </p:tgtEl>
                                        <p:attrNameLst>
                                          <p:attrName>style.visibility</p:attrName>
                                        </p:attrNameLst>
                                      </p:cBhvr>
                                      <p:to>
                                        <p:strVal val="visible"/>
                                      </p:to>
                                    </p:set>
                                    <p:anim calcmode="lin" valueType="num">
                                      <p:cBhvr additive="base">
                                        <p:cTn id="21" dur="500" fill="hold"/>
                                        <p:tgtEl>
                                          <p:spTgt spid="247811">
                                            <p:txEl>
                                              <p:charRg st="103" end="129"/>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47811">
                                            <p:txEl>
                                              <p:charRg st="103" end="129"/>
                                            </p:tx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47816"/>
                                        </p:tgtEl>
                                        <p:attrNameLst>
                                          <p:attrName>style.visibility</p:attrName>
                                        </p:attrNameLst>
                                      </p:cBhvr>
                                      <p:to>
                                        <p:strVal val="visible"/>
                                      </p:to>
                                    </p:set>
                                    <p:anim calcmode="lin" valueType="num">
                                      <p:cBhvr additive="base">
                                        <p:cTn id="26" dur="500" fill="hold"/>
                                        <p:tgtEl>
                                          <p:spTgt spid="247816"/>
                                        </p:tgtEl>
                                        <p:attrNameLst>
                                          <p:attrName>ppt_x</p:attrName>
                                        </p:attrNameLst>
                                      </p:cBhvr>
                                      <p:tavLst>
                                        <p:tav tm="0">
                                          <p:val>
                                            <p:strVal val="#ppt_x"/>
                                          </p:val>
                                        </p:tav>
                                        <p:tav tm="100000">
                                          <p:val>
                                            <p:strVal val="#ppt_x"/>
                                          </p:val>
                                        </p:tav>
                                      </p:tavLst>
                                    </p:anim>
                                    <p:anim calcmode="lin" valueType="num">
                                      <p:cBhvr additive="base">
                                        <p:cTn id="27" dur="500" fill="hold"/>
                                        <p:tgtEl>
                                          <p:spTgt spid="2478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247812"/>
                                        </p:tgtEl>
                                        <p:attrNameLst>
                                          <p:attrName>style.visibility</p:attrName>
                                        </p:attrNameLst>
                                      </p:cBhvr>
                                      <p:to>
                                        <p:strVal val="visible"/>
                                      </p:to>
                                    </p:set>
                                    <p:anim calcmode="lin" valueType="num">
                                      <p:cBhvr additive="base">
                                        <p:cTn id="31" dur="500" fill="hold"/>
                                        <p:tgtEl>
                                          <p:spTgt spid="247812"/>
                                        </p:tgtEl>
                                        <p:attrNameLst>
                                          <p:attrName>ppt_x</p:attrName>
                                        </p:attrNameLst>
                                      </p:cBhvr>
                                      <p:tavLst>
                                        <p:tav tm="0">
                                          <p:val>
                                            <p:strVal val="#ppt_x"/>
                                          </p:val>
                                        </p:tav>
                                        <p:tav tm="100000">
                                          <p:val>
                                            <p:strVal val="#ppt_x"/>
                                          </p:val>
                                        </p:tav>
                                      </p:tavLst>
                                    </p:anim>
                                    <p:anim calcmode="lin" valueType="num">
                                      <p:cBhvr additive="base">
                                        <p:cTn id="32" dur="500" fill="hold"/>
                                        <p:tgtEl>
                                          <p:spTgt spid="247812"/>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247817"/>
                                        </p:tgtEl>
                                        <p:attrNameLst>
                                          <p:attrName>style.visibility</p:attrName>
                                        </p:attrNameLst>
                                      </p:cBhvr>
                                      <p:to>
                                        <p:strVal val="visible"/>
                                      </p:to>
                                    </p:set>
                                    <p:anim calcmode="lin" valueType="num">
                                      <p:cBhvr additive="base">
                                        <p:cTn id="36" dur="500" fill="hold"/>
                                        <p:tgtEl>
                                          <p:spTgt spid="247817"/>
                                        </p:tgtEl>
                                        <p:attrNameLst>
                                          <p:attrName>ppt_x</p:attrName>
                                        </p:attrNameLst>
                                      </p:cBhvr>
                                      <p:tavLst>
                                        <p:tav tm="0">
                                          <p:val>
                                            <p:strVal val="#ppt_x"/>
                                          </p:val>
                                        </p:tav>
                                        <p:tav tm="100000">
                                          <p:val>
                                            <p:strVal val="#ppt_x"/>
                                          </p:val>
                                        </p:tav>
                                      </p:tavLst>
                                    </p:anim>
                                    <p:anim calcmode="lin" valueType="num">
                                      <p:cBhvr additive="base">
                                        <p:cTn id="37" dur="500" fill="hold"/>
                                        <p:tgtEl>
                                          <p:spTgt spid="247817"/>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247811">
                                            <p:txEl>
                                              <p:charRg st="129" end="176"/>
                                            </p:txEl>
                                          </p:spTgt>
                                        </p:tgtEl>
                                        <p:attrNameLst>
                                          <p:attrName>style.visibility</p:attrName>
                                        </p:attrNameLst>
                                      </p:cBhvr>
                                      <p:to>
                                        <p:strVal val="visible"/>
                                      </p:to>
                                    </p:set>
                                    <p:anim calcmode="lin" valueType="num">
                                      <p:cBhvr additive="base">
                                        <p:cTn id="41" dur="500" fill="hold"/>
                                        <p:tgtEl>
                                          <p:spTgt spid="247811">
                                            <p:txEl>
                                              <p:charRg st="129" end="17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47811">
                                            <p:txEl>
                                              <p:charRg st="129" end="17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247811">
                                            <p:txEl>
                                              <p:charRg st="176" end="191"/>
                                            </p:txEl>
                                          </p:spTgt>
                                        </p:tgtEl>
                                        <p:attrNameLst>
                                          <p:attrName>style.visibility</p:attrName>
                                        </p:attrNameLst>
                                      </p:cBhvr>
                                      <p:to>
                                        <p:strVal val="visible"/>
                                      </p:to>
                                    </p:set>
                                    <p:anim calcmode="lin" valueType="num">
                                      <p:cBhvr additive="base">
                                        <p:cTn id="46" dur="500" fill="hold"/>
                                        <p:tgtEl>
                                          <p:spTgt spid="247811">
                                            <p:txEl>
                                              <p:charRg st="176" end="19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47811">
                                            <p:txEl>
                                              <p:charRg st="176" end="191"/>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247811">
                                            <p:txEl>
                                              <p:charRg st="191" end="213"/>
                                            </p:txEl>
                                          </p:spTgt>
                                        </p:tgtEl>
                                        <p:attrNameLst>
                                          <p:attrName>style.visibility</p:attrName>
                                        </p:attrNameLst>
                                      </p:cBhvr>
                                      <p:to>
                                        <p:strVal val="visible"/>
                                      </p:to>
                                    </p:set>
                                    <p:anim calcmode="lin" valueType="num">
                                      <p:cBhvr additive="base">
                                        <p:cTn id="51" dur="500" fill="hold"/>
                                        <p:tgtEl>
                                          <p:spTgt spid="247811">
                                            <p:txEl>
                                              <p:charRg st="191" end="2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47811">
                                            <p:txEl>
                                              <p:charRg st="191" end="213"/>
                                            </p:txEl>
                                          </p:spTgt>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nodeType="afterEffect">
                                  <p:stCondLst>
                                    <p:cond delay="0"/>
                                  </p:stCondLst>
                                  <p:childTnLst>
                                    <p:set>
                                      <p:cBhvr>
                                        <p:cTn id="55" dur="1" fill="hold">
                                          <p:stCondLst>
                                            <p:cond delay="0"/>
                                          </p:stCondLst>
                                        </p:cTn>
                                        <p:tgtEl>
                                          <p:spTgt spid="247811">
                                            <p:txEl>
                                              <p:charRg st="213" end="228"/>
                                            </p:txEl>
                                          </p:spTgt>
                                        </p:tgtEl>
                                        <p:attrNameLst>
                                          <p:attrName>style.visibility</p:attrName>
                                        </p:attrNameLst>
                                      </p:cBhvr>
                                      <p:to>
                                        <p:strVal val="visible"/>
                                      </p:to>
                                    </p:set>
                                    <p:anim calcmode="lin" valueType="num">
                                      <p:cBhvr additive="base">
                                        <p:cTn id="56" dur="500" fill="hold"/>
                                        <p:tgtEl>
                                          <p:spTgt spid="247811">
                                            <p:txEl>
                                              <p:charRg st="213" end="22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47811">
                                            <p:txEl>
                                              <p:charRg st="213" end="228"/>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247828">
                                            <p:txEl>
                                              <p:charRg st="0" end="17"/>
                                            </p:txEl>
                                          </p:spTgt>
                                        </p:tgtEl>
                                        <p:attrNameLst>
                                          <p:attrName>style.visibility</p:attrName>
                                        </p:attrNameLst>
                                      </p:cBhvr>
                                      <p:to>
                                        <p:strVal val="visible"/>
                                      </p:to>
                                    </p:set>
                                    <p:anim calcmode="lin" valueType="num">
                                      <p:cBhvr additive="base">
                                        <p:cTn id="62" dur="500" fill="hold"/>
                                        <p:tgtEl>
                                          <p:spTgt spid="247828">
                                            <p:txEl>
                                              <p:charRg st="0" end="17"/>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247828">
                                            <p:txEl>
                                              <p:charRg st="0"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bldLvl="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5301" name="Picture 15"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48834" name="Rectangle 2"/>
          <p:cNvSpPr>
            <a:spLocks noGrp="1" noChangeArrowheads="1"/>
          </p:cNvSpPr>
          <p:nvPr>
            <p:ph type="title" sz="quarter"/>
          </p:nvPr>
        </p:nvSpPr>
        <p:spPr>
          <a:xfrm>
            <a:off x="228600" y="533400"/>
            <a:ext cx="82296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车件</a:t>
            </a:r>
            <a:r>
              <a:rPr kumimoji="0" lang="en-US" altLang="zh-CN"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3 </a:t>
            </a:r>
            <a:endPar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48835" name="Rectangle 3"/>
          <p:cNvSpPr>
            <a:spLocks noGrp="1" noChangeArrowheads="1"/>
          </p:cNvSpPr>
          <p:nvPr>
            <p:ph sz="quarter" idx="1"/>
          </p:nvPr>
        </p:nvSpPr>
        <p:spPr>
          <a:xfrm>
            <a:off x="457200" y="1905000"/>
            <a:ext cx="7924800" cy="32004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长螺纹  找正    平端面  保证</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74</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尺寸（往上差）</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）钻孔</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Φ25</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并车至</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Φ26.1</a:t>
            </a:r>
            <a:endPar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）粗精车内锥孔保证间隙</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1mm</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，并把</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放如件</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保证总长</a:t>
            </a:r>
            <a:endPar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4</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至尺寸             至</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Φ35.6</a:t>
            </a:r>
            <a:endPar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5</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锥</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6</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               至尺寸并一刀精车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锥</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graphicFrame>
        <p:nvGraphicFramePr>
          <p:cNvPr id="248836" name="Object 4"/>
          <p:cNvGraphicFramePr/>
          <p:nvPr>
            <p:ph sz="quarter" idx="2"/>
          </p:nvPr>
        </p:nvGraphicFramePr>
        <p:xfrm>
          <a:off x="1295400" y="3200400"/>
          <a:ext cx="1143000" cy="349250"/>
        </p:xfrm>
        <a:graphic>
          <a:graphicData uri="http://schemas.openxmlformats.org/presentationml/2006/ole">
            <mc:AlternateContent xmlns:mc="http://schemas.openxmlformats.org/markup-compatibility/2006">
              <mc:Choice xmlns:v="urn:schemas-microsoft-com:vml" Requires="v">
                <p:oleObj spid="_x0000_s3172" name="" r:id="rId2" imgW="582930" imgH="177800" progId="Equation.3">
                  <p:embed/>
                </p:oleObj>
              </mc:Choice>
              <mc:Fallback>
                <p:oleObj name="" r:id="rId2" imgW="582930" imgH="177800" progId="Equation.3">
                  <p:embed/>
                  <p:pic>
                    <p:nvPicPr>
                      <p:cNvPr id="0" name="图片 3171"/>
                      <p:cNvPicPr/>
                      <p:nvPr/>
                    </p:nvPicPr>
                    <p:blipFill>
                      <a:blip r:embed="rId3"/>
                      <a:stretch>
                        <a:fillRect/>
                      </a:stretch>
                    </p:blipFill>
                    <p:spPr>
                      <a:xfrm>
                        <a:off x="1295400" y="3200400"/>
                        <a:ext cx="1143000" cy="349250"/>
                      </a:xfrm>
                      <a:prstGeom prst="rect">
                        <a:avLst/>
                      </a:prstGeom>
                      <a:noFill/>
                      <a:ln w="38100">
                        <a:miter/>
                      </a:ln>
                    </p:spPr>
                  </p:pic>
                </p:oleObj>
              </mc:Fallback>
            </mc:AlternateContent>
          </a:graphicData>
        </a:graphic>
      </p:graphicFrame>
      <p:graphicFrame>
        <p:nvGraphicFramePr>
          <p:cNvPr id="248837" name="Object 5"/>
          <p:cNvGraphicFramePr/>
          <p:nvPr>
            <p:ph sz="quarter" idx="3"/>
          </p:nvPr>
        </p:nvGraphicFramePr>
        <p:xfrm>
          <a:off x="1905000" y="4419600"/>
          <a:ext cx="1143000" cy="523875"/>
        </p:xfrm>
        <a:graphic>
          <a:graphicData uri="http://schemas.openxmlformats.org/presentationml/2006/ole">
            <mc:AlternateContent xmlns:mc="http://schemas.openxmlformats.org/markup-compatibility/2006">
              <mc:Choice xmlns:v="urn:schemas-microsoft-com:vml" Requires="v">
                <p:oleObj spid="_x0000_s3173" name="" r:id="rId4" imgW="520700" imgH="241300" progId="Equation.3">
                  <p:embed/>
                </p:oleObj>
              </mc:Choice>
              <mc:Fallback>
                <p:oleObj name="" r:id="rId4" imgW="520700" imgH="241300" progId="Equation.3">
                  <p:embed/>
                  <p:pic>
                    <p:nvPicPr>
                      <p:cNvPr id="0" name="图片 3172"/>
                      <p:cNvPicPr/>
                      <p:nvPr/>
                    </p:nvPicPr>
                    <p:blipFill>
                      <a:blip r:embed="rId5"/>
                      <a:stretch>
                        <a:fillRect/>
                      </a:stretch>
                    </p:blipFill>
                    <p:spPr>
                      <a:xfrm>
                        <a:off x="1905000" y="4419600"/>
                        <a:ext cx="1143000" cy="523875"/>
                      </a:xfrm>
                      <a:prstGeom prst="rect">
                        <a:avLst/>
                      </a:prstGeom>
                      <a:noFill/>
                      <a:ln w="38100">
                        <a:miter/>
                      </a:ln>
                    </p:spPr>
                  </p:pic>
                </p:oleObj>
              </mc:Fallback>
            </mc:AlternateContent>
          </a:graphicData>
        </a:graphic>
      </p:graphicFrame>
      <p:graphicFrame>
        <p:nvGraphicFramePr>
          <p:cNvPr id="248838" name="Object 6"/>
          <p:cNvGraphicFramePr/>
          <p:nvPr>
            <p:ph sz="quarter" idx="4"/>
          </p:nvPr>
        </p:nvGraphicFramePr>
        <p:xfrm>
          <a:off x="3429000" y="3581400"/>
          <a:ext cx="1143000" cy="538163"/>
        </p:xfrm>
        <a:graphic>
          <a:graphicData uri="http://schemas.openxmlformats.org/presentationml/2006/ole">
            <mc:AlternateContent xmlns:mc="http://schemas.openxmlformats.org/markup-compatibility/2006">
              <mc:Choice xmlns:v="urn:schemas-microsoft-com:vml" Requires="v">
                <p:oleObj spid="_x0000_s3174" name="" r:id="rId6" imgW="520700" imgH="241300" progId="Equation.3">
                  <p:embed/>
                </p:oleObj>
              </mc:Choice>
              <mc:Fallback>
                <p:oleObj name="" r:id="rId6" imgW="520700" imgH="241300" progId="Equation.3">
                  <p:embed/>
                  <p:pic>
                    <p:nvPicPr>
                      <p:cNvPr id="0" name="图片 3173"/>
                      <p:cNvPicPr/>
                      <p:nvPr/>
                    </p:nvPicPr>
                    <p:blipFill>
                      <a:blip r:embed="rId7"/>
                      <a:stretch>
                        <a:fillRect/>
                      </a:stretch>
                    </p:blipFill>
                    <p:spPr>
                      <a:xfrm>
                        <a:off x="3429000" y="3581400"/>
                        <a:ext cx="1143000" cy="538163"/>
                      </a:xfrm>
                      <a:prstGeom prst="rect">
                        <a:avLst/>
                      </a:prstGeom>
                      <a:noFill/>
                      <a:ln w="38100">
                        <a:miter/>
                      </a:ln>
                    </p:spPr>
                  </p:pic>
                </p:oleObj>
              </mc:Fallback>
            </mc:AlternateContent>
          </a:graphicData>
        </a:graphic>
      </p:graphicFrame>
      <p:pic>
        <p:nvPicPr>
          <p:cNvPr id="55304" name="Picture 8" descr="下边框"/>
          <p:cNvPicPr>
            <a:picLocks noChangeAspect="1"/>
          </p:cNvPicPr>
          <p:nvPr/>
        </p:nvPicPr>
        <p:blipFill>
          <a:blip r:embed="rId8">
            <a:clrChange>
              <a:clrFrom>
                <a:srgbClr val="FFFFFF"/>
              </a:clrFrom>
              <a:clrTo>
                <a:srgbClr val="FFFFFF">
                  <a:alpha val="0"/>
                </a:srgbClr>
              </a:clrTo>
            </a:clrChange>
          </a:blip>
          <a:stretch>
            <a:fillRect/>
          </a:stretch>
        </p:blipFill>
        <p:spPr>
          <a:xfrm>
            <a:off x="0" y="5688013"/>
            <a:ext cx="9144000" cy="1196975"/>
          </a:xfrm>
          <a:prstGeom prst="rect">
            <a:avLst/>
          </a:prstGeom>
          <a:noFill/>
          <a:ln w="9525">
            <a:noFill/>
          </a:ln>
        </p:spPr>
      </p:pic>
      <p:pic>
        <p:nvPicPr>
          <p:cNvPr id="55305" name="Picture 9" descr="后退">
            <a:hlinkClick r:id="" action="ppaction://hlinkshowjump?jump=previousslide"/>
          </p:cNvPr>
          <p:cNvPicPr>
            <a:picLocks noChangeAspect="1"/>
          </p:cNvPicPr>
          <p:nvPr/>
        </p:nvPicPr>
        <p:blipFill>
          <a:blip r:embed="rId9"/>
          <a:stretch>
            <a:fillRect/>
          </a:stretch>
        </p:blipFill>
        <p:spPr>
          <a:xfrm>
            <a:off x="6916738" y="6364288"/>
            <a:ext cx="1039812" cy="520700"/>
          </a:xfrm>
          <a:prstGeom prst="rect">
            <a:avLst/>
          </a:prstGeom>
          <a:noFill/>
          <a:ln w="9525">
            <a:noFill/>
          </a:ln>
        </p:spPr>
      </p:pic>
      <p:pic>
        <p:nvPicPr>
          <p:cNvPr id="55306" name="Picture 10" descr="目录">
            <a:hlinkClick r:id="" action="ppaction://hlinksldjump"/>
          </p:cNvPr>
          <p:cNvPicPr>
            <a:picLocks noChangeAspect="1"/>
          </p:cNvPicPr>
          <p:nvPr/>
        </p:nvPicPr>
        <p:blipFill>
          <a:blip r:embed="rId10"/>
          <a:stretch>
            <a:fillRect/>
          </a:stretch>
        </p:blipFill>
        <p:spPr>
          <a:xfrm>
            <a:off x="3603625" y="6364288"/>
            <a:ext cx="1039813" cy="520700"/>
          </a:xfrm>
          <a:prstGeom prst="rect">
            <a:avLst/>
          </a:prstGeom>
          <a:noFill/>
          <a:ln w="9525">
            <a:noFill/>
          </a:ln>
        </p:spPr>
      </p:pic>
      <p:pic>
        <p:nvPicPr>
          <p:cNvPr id="55307" name="Picture 11" descr="上一页">
            <a:hlinkClick r:id="" action="ppaction://hlinkshowjump?jump=previousslide"/>
          </p:cNvPr>
          <p:cNvPicPr>
            <a:picLocks noChangeAspect="1"/>
          </p:cNvPicPr>
          <p:nvPr/>
        </p:nvPicPr>
        <p:blipFill>
          <a:blip r:embed="rId11"/>
          <a:stretch>
            <a:fillRect/>
          </a:stretch>
        </p:blipFill>
        <p:spPr>
          <a:xfrm>
            <a:off x="4684713" y="6364288"/>
            <a:ext cx="1039812" cy="520700"/>
          </a:xfrm>
          <a:prstGeom prst="rect">
            <a:avLst/>
          </a:prstGeom>
          <a:noFill/>
          <a:ln w="9525">
            <a:noFill/>
          </a:ln>
        </p:spPr>
      </p:pic>
      <p:pic>
        <p:nvPicPr>
          <p:cNvPr id="55308" name="Picture 12" descr="退出">
            <a:hlinkClick r:id="" action="ppaction://hlinkshowjump?jump=endshow"/>
          </p:cNvPr>
          <p:cNvPicPr>
            <a:picLocks noChangeAspect="1"/>
          </p:cNvPicPr>
          <p:nvPr/>
        </p:nvPicPr>
        <p:blipFill>
          <a:blip r:embed="rId12"/>
          <a:stretch>
            <a:fillRect/>
          </a:stretch>
        </p:blipFill>
        <p:spPr>
          <a:xfrm>
            <a:off x="8027988" y="6364288"/>
            <a:ext cx="1039812" cy="520700"/>
          </a:xfrm>
          <a:prstGeom prst="rect">
            <a:avLst/>
          </a:prstGeom>
          <a:noFill/>
          <a:ln w="9525">
            <a:noFill/>
          </a:ln>
        </p:spPr>
      </p:pic>
      <p:pic>
        <p:nvPicPr>
          <p:cNvPr id="55309" name="Picture 13" descr="下一页">
            <a:hlinkClick r:id="" action="ppaction://hlinkshowjump?jump=nextslide"/>
          </p:cNvPr>
          <p:cNvPicPr>
            <a:picLocks noChangeAspect="1"/>
          </p:cNvPicPr>
          <p:nvPr/>
        </p:nvPicPr>
        <p:blipFill>
          <a:blip r:embed="rId13"/>
          <a:stretch>
            <a:fillRect/>
          </a:stretch>
        </p:blipFill>
        <p:spPr>
          <a:xfrm>
            <a:off x="5795963" y="6364288"/>
            <a:ext cx="1039812" cy="520700"/>
          </a:xfrm>
          <a:prstGeom prst="rect">
            <a:avLst/>
          </a:prstGeom>
          <a:noFill/>
          <a:ln w="9525">
            <a:noFill/>
          </a:ln>
        </p:spPr>
      </p:pic>
      <p:pic>
        <p:nvPicPr>
          <p:cNvPr id="55310" name="Picture 14" descr="主页">
            <a:hlinkClick r:id="" action="ppaction://hlinkshowjump?jump=firstslide"/>
          </p:cNvPr>
          <p:cNvPicPr>
            <a:picLocks noChangeAspect="1"/>
          </p:cNvPicPr>
          <p:nvPr/>
        </p:nvPicPr>
        <p:blipFill>
          <a:blip r:embed="rId14"/>
          <a:stretch>
            <a:fillRect/>
          </a:stretch>
        </p:blipFill>
        <p:spPr>
          <a:xfrm>
            <a:off x="2522538" y="6364288"/>
            <a:ext cx="1041400" cy="520700"/>
          </a:xfrm>
          <a:prstGeom prst="rect">
            <a:avLst/>
          </a:prstGeom>
          <a:noFill/>
          <a:ln w="9525">
            <a:noFill/>
          </a:ln>
        </p:spPr>
      </p:pic>
      <p:sp>
        <p:nvSpPr>
          <p:cNvPr id="248848" name="Rectangle 16"/>
          <p:cNvSpPr>
            <a:spLocks noChangeArrowheads="1"/>
          </p:cNvSpPr>
          <p:nvPr/>
        </p:nvSpPr>
        <p:spPr bwMode="auto">
          <a:xfrm>
            <a:off x="0" y="0"/>
            <a:ext cx="84582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双锥偏心滑套组合件加工工艺规程</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pic>
        <p:nvPicPr>
          <p:cNvPr id="4" name="内容占位符 3" descr="图片1"/>
          <p:cNvPicPr>
            <a:picLocks noChangeAspect="1"/>
          </p:cNvPicPr>
          <p:nvPr/>
        </p:nvPicPr>
        <p:blipFill>
          <a:blip r:embed="rId15"/>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48834"/>
                                        </p:tgtEl>
                                        <p:attrNameLst>
                                          <p:attrName>style.visibility</p:attrName>
                                        </p:attrNameLst>
                                      </p:cBhvr>
                                      <p:to>
                                        <p:strVal val="visible"/>
                                      </p:to>
                                    </p:set>
                                    <p:animEffect transition="in" filter="slide(fromBottom)">
                                      <p:cBhvr>
                                        <p:cTn id="7" dur="500"/>
                                        <p:tgtEl>
                                          <p:spTgt spid="248834"/>
                                        </p:tgtEl>
                                      </p:cBhvr>
                                    </p:animEffect>
                                  </p:childTnLst>
                                </p:cTn>
                              </p:par>
                            </p:childTnLst>
                          </p:cTn>
                        </p:par>
                        <p:par>
                          <p:cTn id="8" fill="hold">
                            <p:stCondLst>
                              <p:cond delay="500"/>
                            </p:stCondLst>
                            <p:childTnLst>
                              <p:par>
                                <p:cTn id="9" presetID="16" presetClass="entr" presetSubtype="26" fill="hold" nodeType="afterEffect">
                                  <p:stCondLst>
                                    <p:cond delay="0"/>
                                  </p:stCondLst>
                                  <p:childTnLst>
                                    <p:set>
                                      <p:cBhvr>
                                        <p:cTn id="10" dur="1" fill="hold">
                                          <p:stCondLst>
                                            <p:cond delay="0"/>
                                          </p:stCondLst>
                                        </p:cTn>
                                        <p:tgtEl>
                                          <p:spTgt spid="248835">
                                            <p:txEl>
                                              <p:charRg st="0" end="30"/>
                                            </p:txEl>
                                          </p:spTgt>
                                        </p:tgtEl>
                                        <p:attrNameLst>
                                          <p:attrName>style.visibility</p:attrName>
                                        </p:attrNameLst>
                                      </p:cBhvr>
                                      <p:to>
                                        <p:strVal val="visible"/>
                                      </p:to>
                                    </p:set>
                                    <p:animEffect transition="in" filter="barn(inHorizontal)">
                                      <p:cBhvr>
                                        <p:cTn id="11" dur="500"/>
                                        <p:tgtEl>
                                          <p:spTgt spid="248835">
                                            <p:txEl>
                                              <p:charRg st="0" end="30"/>
                                            </p:txEl>
                                          </p:spTgt>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248835">
                                            <p:txEl>
                                              <p:charRg st="30" end="46"/>
                                            </p:txEl>
                                          </p:spTgt>
                                        </p:tgtEl>
                                        <p:attrNameLst>
                                          <p:attrName>style.visibility</p:attrName>
                                        </p:attrNameLst>
                                      </p:cBhvr>
                                      <p:to>
                                        <p:strVal val="visible"/>
                                      </p:to>
                                    </p:set>
                                    <p:animEffect transition="in" filter="barn(inHorizontal)">
                                      <p:cBhvr>
                                        <p:cTn id="15" dur="500"/>
                                        <p:tgtEl>
                                          <p:spTgt spid="248835">
                                            <p:txEl>
                                              <p:charRg st="30" end="46"/>
                                            </p:txEl>
                                          </p:spTgt>
                                        </p:tgtEl>
                                      </p:cBhvr>
                                    </p:animEffect>
                                  </p:childTnLst>
                                </p:cTn>
                              </p:par>
                            </p:childTnLst>
                          </p:cTn>
                        </p:par>
                        <p:par>
                          <p:cTn id="16" fill="hold">
                            <p:stCondLst>
                              <p:cond delay="1500"/>
                            </p:stCondLst>
                            <p:childTnLst>
                              <p:par>
                                <p:cTn id="17" presetID="16" presetClass="entr" presetSubtype="26" fill="hold" nodeType="afterEffect">
                                  <p:stCondLst>
                                    <p:cond delay="0"/>
                                  </p:stCondLst>
                                  <p:childTnLst>
                                    <p:set>
                                      <p:cBhvr>
                                        <p:cTn id="18" dur="1" fill="hold">
                                          <p:stCondLst>
                                            <p:cond delay="0"/>
                                          </p:stCondLst>
                                        </p:cTn>
                                        <p:tgtEl>
                                          <p:spTgt spid="248835">
                                            <p:txEl>
                                              <p:charRg st="46" end="74"/>
                                            </p:txEl>
                                          </p:spTgt>
                                        </p:tgtEl>
                                        <p:attrNameLst>
                                          <p:attrName>style.visibility</p:attrName>
                                        </p:attrNameLst>
                                      </p:cBhvr>
                                      <p:to>
                                        <p:strVal val="visible"/>
                                      </p:to>
                                    </p:set>
                                    <p:animEffect transition="in" filter="barn(inHorizontal)">
                                      <p:cBhvr>
                                        <p:cTn id="19" dur="500"/>
                                        <p:tgtEl>
                                          <p:spTgt spid="248835">
                                            <p:txEl>
                                              <p:charRg st="46" end="74"/>
                                            </p:txEl>
                                          </p:spTgt>
                                        </p:tgtEl>
                                      </p:cBhvr>
                                    </p:animEffect>
                                  </p:childTnLst>
                                </p:cTn>
                              </p:par>
                            </p:childTnLst>
                          </p:cTn>
                        </p:par>
                        <p:par>
                          <p:cTn id="20" fill="hold">
                            <p:stCondLst>
                              <p:cond delay="2000"/>
                            </p:stCondLst>
                            <p:childTnLst>
                              <p:par>
                                <p:cTn id="21" presetID="8" presetClass="entr" presetSubtype="16" fill="hold" nodeType="afterEffect">
                                  <p:stCondLst>
                                    <p:cond delay="0"/>
                                  </p:stCondLst>
                                  <p:childTnLst>
                                    <p:set>
                                      <p:cBhvr>
                                        <p:cTn id="22" dur="1" fill="hold">
                                          <p:stCondLst>
                                            <p:cond delay="0"/>
                                          </p:stCondLst>
                                        </p:cTn>
                                        <p:tgtEl>
                                          <p:spTgt spid="248836"/>
                                        </p:tgtEl>
                                        <p:attrNameLst>
                                          <p:attrName>style.visibility</p:attrName>
                                        </p:attrNameLst>
                                      </p:cBhvr>
                                      <p:to>
                                        <p:strVal val="visible"/>
                                      </p:to>
                                    </p:set>
                                    <p:animEffect transition="in" filter="diamond(in)">
                                      <p:cBhvr>
                                        <p:cTn id="23" dur="500"/>
                                        <p:tgtEl>
                                          <p:spTgt spid="248836"/>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248835">
                                            <p:txEl>
                                              <p:charRg st="74" end="104"/>
                                            </p:txEl>
                                          </p:spTgt>
                                        </p:tgtEl>
                                        <p:attrNameLst>
                                          <p:attrName>style.visibility</p:attrName>
                                        </p:attrNameLst>
                                      </p:cBhvr>
                                      <p:to>
                                        <p:strVal val="visible"/>
                                      </p:to>
                                    </p:set>
                                    <p:animEffect transition="in" filter="slide(fromBottom)">
                                      <p:cBhvr>
                                        <p:cTn id="27" dur="500"/>
                                        <p:tgtEl>
                                          <p:spTgt spid="248835">
                                            <p:txEl>
                                              <p:charRg st="74" end="104"/>
                                            </p:txEl>
                                          </p:spTgt>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248838"/>
                                        </p:tgtEl>
                                        <p:attrNameLst>
                                          <p:attrName>style.visibility</p:attrName>
                                        </p:attrNameLst>
                                      </p:cBhvr>
                                      <p:to>
                                        <p:strVal val="visible"/>
                                      </p:to>
                                    </p:set>
                                    <p:animEffect transition="in" filter="slide(fromBottom)">
                                      <p:cBhvr>
                                        <p:cTn id="31" dur="500"/>
                                        <p:tgtEl>
                                          <p:spTgt spid="248838"/>
                                        </p:tgtEl>
                                      </p:cBhvr>
                                    </p:animEffect>
                                  </p:childTnLst>
                                </p:cTn>
                              </p:par>
                            </p:childTnLst>
                          </p:cTn>
                        </p:par>
                        <p:par>
                          <p:cTn id="32" fill="hold">
                            <p:stCondLst>
                              <p:cond delay="3500"/>
                            </p:stCondLst>
                            <p:childTnLst>
                              <p:par>
                                <p:cTn id="33" presetID="12" presetClass="entr" presetSubtype="4" fill="hold" nodeType="afterEffect">
                                  <p:stCondLst>
                                    <p:cond delay="0"/>
                                  </p:stCondLst>
                                  <p:childTnLst>
                                    <p:set>
                                      <p:cBhvr>
                                        <p:cTn id="34" dur="1" fill="hold">
                                          <p:stCondLst>
                                            <p:cond delay="0"/>
                                          </p:stCondLst>
                                        </p:cTn>
                                        <p:tgtEl>
                                          <p:spTgt spid="248835">
                                            <p:txEl>
                                              <p:charRg st="104" end="113"/>
                                            </p:txEl>
                                          </p:spTgt>
                                        </p:tgtEl>
                                        <p:attrNameLst>
                                          <p:attrName>style.visibility</p:attrName>
                                        </p:attrNameLst>
                                      </p:cBhvr>
                                      <p:to>
                                        <p:strVal val="visible"/>
                                      </p:to>
                                    </p:set>
                                    <p:animEffect transition="in" filter="slide(fromBottom)">
                                      <p:cBhvr>
                                        <p:cTn id="35" dur="500"/>
                                        <p:tgtEl>
                                          <p:spTgt spid="248835">
                                            <p:txEl>
                                              <p:charRg st="104" end="113"/>
                                            </p:txEl>
                                          </p:spTgt>
                                        </p:tgtEl>
                                      </p:cBhvr>
                                    </p:animEffect>
                                  </p:childTnLst>
                                </p:cTn>
                              </p:par>
                            </p:childTnLst>
                          </p:cTn>
                        </p:par>
                        <p:par>
                          <p:cTn id="36" fill="hold">
                            <p:stCondLst>
                              <p:cond delay="4000"/>
                            </p:stCondLst>
                            <p:childTnLst>
                              <p:par>
                                <p:cTn id="37" presetID="12" presetClass="entr" presetSubtype="4" fill="hold" nodeType="afterEffect">
                                  <p:stCondLst>
                                    <p:cond delay="0"/>
                                  </p:stCondLst>
                                  <p:childTnLst>
                                    <p:set>
                                      <p:cBhvr>
                                        <p:cTn id="38" dur="1" fill="hold">
                                          <p:stCondLst>
                                            <p:cond delay="0"/>
                                          </p:stCondLst>
                                        </p:cTn>
                                        <p:tgtEl>
                                          <p:spTgt spid="248835">
                                            <p:txEl>
                                              <p:charRg st="113" end="145"/>
                                            </p:txEl>
                                          </p:spTgt>
                                        </p:tgtEl>
                                        <p:attrNameLst>
                                          <p:attrName>style.visibility</p:attrName>
                                        </p:attrNameLst>
                                      </p:cBhvr>
                                      <p:to>
                                        <p:strVal val="visible"/>
                                      </p:to>
                                    </p:set>
                                    <p:animEffect transition="in" filter="slide(fromBottom)">
                                      <p:cBhvr>
                                        <p:cTn id="39" dur="500"/>
                                        <p:tgtEl>
                                          <p:spTgt spid="248835">
                                            <p:txEl>
                                              <p:charRg st="113" end="145"/>
                                            </p:txEl>
                                          </p:spTgt>
                                        </p:tgtEl>
                                      </p:cBhvr>
                                    </p:animEffect>
                                  </p:childTnLst>
                                </p:cTn>
                              </p:par>
                            </p:childTnLst>
                          </p:cTn>
                        </p:par>
                        <p:par>
                          <p:cTn id="40" fill="hold">
                            <p:stCondLst>
                              <p:cond delay="4500"/>
                            </p:stCondLst>
                            <p:childTnLst>
                              <p:par>
                                <p:cTn id="41" presetID="12" presetClass="entr" presetSubtype="4" fill="hold" nodeType="afterEffect">
                                  <p:stCondLst>
                                    <p:cond delay="0"/>
                                  </p:stCondLst>
                                  <p:childTnLst>
                                    <p:set>
                                      <p:cBhvr>
                                        <p:cTn id="42" dur="1" fill="hold">
                                          <p:stCondLst>
                                            <p:cond delay="0"/>
                                          </p:stCondLst>
                                        </p:cTn>
                                        <p:tgtEl>
                                          <p:spTgt spid="248837"/>
                                        </p:tgtEl>
                                        <p:attrNameLst>
                                          <p:attrName>style.visibility</p:attrName>
                                        </p:attrNameLst>
                                      </p:cBhvr>
                                      <p:to>
                                        <p:strVal val="visible"/>
                                      </p:to>
                                    </p:set>
                                    <p:animEffect transition="in" filter="slide(fromBottom)">
                                      <p:cBhvr>
                                        <p:cTn id="43" dur="500"/>
                                        <p:tgtEl>
                                          <p:spTgt spid="24883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48848">
                                            <p:txEl>
                                              <p:charRg st="0" end="17"/>
                                            </p:txEl>
                                          </p:spTgt>
                                        </p:tgtEl>
                                        <p:attrNameLst>
                                          <p:attrName>style.visibility</p:attrName>
                                        </p:attrNameLst>
                                      </p:cBhvr>
                                      <p:to>
                                        <p:strVal val="visible"/>
                                      </p:to>
                                    </p:set>
                                    <p:anim calcmode="lin" valueType="num">
                                      <p:cBhvr additive="base">
                                        <p:cTn id="48" dur="500" fill="hold"/>
                                        <p:tgtEl>
                                          <p:spTgt spid="248848">
                                            <p:txEl>
                                              <p:charRg st="0" end="1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48848">
                                            <p:txEl>
                                              <p:charRg st="0"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bldLvl="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329" name="Picture 18" descr="上边框"/>
          <p:cNvPicPr>
            <a:picLocks noChangeAspect="1"/>
          </p:cNvPicPr>
          <p:nvPr/>
        </p:nvPicPr>
        <p:blipFill>
          <a:blip r:embed="rId1">
            <a:clrChange>
              <a:clrFrom>
                <a:srgbClr val="FFFFFF"/>
              </a:clrFrom>
              <a:clrTo>
                <a:srgbClr val="FFFFFF">
                  <a:alpha val="0"/>
                </a:srgbClr>
              </a:clrTo>
            </a:clrChange>
          </a:blip>
          <a:stretch>
            <a:fillRect/>
          </a:stretch>
        </p:blipFill>
        <p:spPr>
          <a:xfrm>
            <a:off x="0" y="-152400"/>
            <a:ext cx="9144000" cy="1871663"/>
          </a:xfrm>
          <a:prstGeom prst="rect">
            <a:avLst/>
          </a:prstGeom>
          <a:noFill/>
          <a:ln w="9525">
            <a:noFill/>
          </a:ln>
        </p:spPr>
      </p:pic>
      <p:sp>
        <p:nvSpPr>
          <p:cNvPr id="249858" name="Rectangle 2"/>
          <p:cNvSpPr>
            <a:spLocks noGrp="1" noChangeArrowheads="1"/>
          </p:cNvSpPr>
          <p:nvPr>
            <p:ph type="title"/>
          </p:nvPr>
        </p:nvSpPr>
        <p:spPr>
          <a:xfrm>
            <a:off x="152400" y="609600"/>
            <a:ext cx="82296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车件</a:t>
            </a:r>
            <a:r>
              <a:rPr kumimoji="0" lang="en-US" altLang="zh-CN" sz="4400" b="0"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2</a:t>
            </a:r>
            <a:r>
              <a:rPr kumimoji="0" lang="en-US" altLang="zh-CN"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endParaRPr kumimoji="0" lang="zh-CN" altLang="en-US" sz="4400" b="1" i="0" u="none" strike="noStrike" kern="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49859" name="Rectangle 3"/>
          <p:cNvSpPr>
            <a:spLocks noGrp="1" noChangeArrowheads="1"/>
          </p:cNvSpPr>
          <p:nvPr>
            <p:ph type="body" sz="half" idx="1"/>
          </p:nvPr>
        </p:nvSpPr>
        <p:spPr>
          <a:xfrm>
            <a:off x="457200" y="1600200"/>
            <a:ext cx="7086600" cy="4530725"/>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长毛坯工件伸出</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40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平端面见光，</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Φ48</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外圆至</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Φ48.8</a:t>
            </a:r>
            <a:endPar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）钻孔</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Φ33</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钻通</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4</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）粗精车           至尺寸大于</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24</a:t>
            </a:r>
            <a:endPar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5</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）粗精车           至尺寸，长度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11</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，保间隙        ，  </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6</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）精车外圆             至尺寸</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7</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）留基准  切断</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8</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）调头长          外圆（垫铜套力要小）找正   做</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24</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尺寸保证平行度</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hlink"/>
              </a:buClr>
              <a:buSzPct val="60000"/>
              <a:buFont typeface="Wingdings" panose="05000000000000000000" pitchFamily="2" charset="2"/>
              <a:buChar char="Ø"/>
              <a:defRPr/>
            </a:pP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9</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）车</a:t>
            </a:r>
            <a:r>
              <a:rPr kumimoji="0" lang="en-US" altLang="zh-CN"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30°</a:t>
            </a:r>
            <a:r>
              <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rPr>
              <a:t>内锥配做间隙</a:t>
            </a:r>
            <a:endParaRPr kumimoji="0" lang="zh-CN" altLang="en-US" sz="2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n-lt"/>
              <a:ea typeface="+mn-ea"/>
              <a:cs typeface="+mn-cs"/>
            </a:endParaRPr>
          </a:p>
        </p:txBody>
      </p:sp>
      <p:graphicFrame>
        <p:nvGraphicFramePr>
          <p:cNvPr id="56322" name="Object 4"/>
          <p:cNvGraphicFramePr/>
          <p:nvPr>
            <p:ph sz="quarter" idx="2"/>
          </p:nvPr>
        </p:nvGraphicFramePr>
        <p:xfrm>
          <a:off x="6610350" y="2586038"/>
          <a:ext cx="112713" cy="217487"/>
        </p:xfrm>
        <a:graphic>
          <a:graphicData uri="http://schemas.openxmlformats.org/presentationml/2006/ole">
            <mc:AlternateContent xmlns:mc="http://schemas.openxmlformats.org/markup-compatibility/2006">
              <mc:Choice xmlns:v="urn:schemas-microsoft-com:vml" Requires="v">
                <p:oleObj spid="_x0000_s3306" name="" r:id="rId2" imgW="114300" imgH="215900" progId="Equation.3">
                  <p:embed/>
                </p:oleObj>
              </mc:Choice>
              <mc:Fallback>
                <p:oleObj name="" r:id="rId2" imgW="114300" imgH="215900" progId="Equation.3">
                  <p:embed/>
                  <p:pic>
                    <p:nvPicPr>
                      <p:cNvPr id="0" name="图片 3305"/>
                      <p:cNvPicPr/>
                      <p:nvPr/>
                    </p:nvPicPr>
                    <p:blipFill>
                      <a:blip r:embed="rId3"/>
                      <a:stretch>
                        <a:fillRect/>
                      </a:stretch>
                    </p:blipFill>
                    <p:spPr>
                      <a:xfrm>
                        <a:off x="6610350" y="2586038"/>
                        <a:ext cx="112713" cy="217487"/>
                      </a:xfrm>
                      <a:prstGeom prst="rect">
                        <a:avLst/>
                      </a:prstGeom>
                      <a:noFill/>
                      <a:ln w="38100">
                        <a:miter/>
                      </a:ln>
                    </p:spPr>
                  </p:pic>
                </p:oleObj>
              </mc:Fallback>
            </mc:AlternateContent>
          </a:graphicData>
        </a:graphic>
      </p:graphicFrame>
      <p:graphicFrame>
        <p:nvGraphicFramePr>
          <p:cNvPr id="249861" name="Object 5"/>
          <p:cNvGraphicFramePr/>
          <p:nvPr>
            <p:ph sz="quarter" idx="3"/>
          </p:nvPr>
        </p:nvGraphicFramePr>
        <p:xfrm>
          <a:off x="2209800" y="2819400"/>
          <a:ext cx="914400" cy="427038"/>
        </p:xfrm>
        <a:graphic>
          <a:graphicData uri="http://schemas.openxmlformats.org/presentationml/2006/ole">
            <mc:AlternateContent xmlns:mc="http://schemas.openxmlformats.org/markup-compatibility/2006">
              <mc:Choice xmlns:v="urn:schemas-microsoft-com:vml" Requires="v">
                <p:oleObj spid="_x0000_s3307" name="" r:id="rId4" imgW="520700" imgH="241300" progId="Equation.3">
                  <p:embed/>
                </p:oleObj>
              </mc:Choice>
              <mc:Fallback>
                <p:oleObj name="" r:id="rId4" imgW="520700" imgH="241300" progId="Equation.3">
                  <p:embed/>
                  <p:pic>
                    <p:nvPicPr>
                      <p:cNvPr id="0" name="图片 3306"/>
                      <p:cNvPicPr/>
                      <p:nvPr/>
                    </p:nvPicPr>
                    <p:blipFill>
                      <a:blip r:embed="rId5"/>
                      <a:stretch>
                        <a:fillRect/>
                      </a:stretch>
                    </p:blipFill>
                    <p:spPr>
                      <a:xfrm>
                        <a:off x="2209800" y="2819400"/>
                        <a:ext cx="914400" cy="427038"/>
                      </a:xfrm>
                      <a:prstGeom prst="rect">
                        <a:avLst/>
                      </a:prstGeom>
                      <a:noFill/>
                      <a:ln w="38100">
                        <a:miter/>
                      </a:ln>
                    </p:spPr>
                  </p:pic>
                </p:oleObj>
              </mc:Fallback>
            </mc:AlternateContent>
          </a:graphicData>
        </a:graphic>
      </p:graphicFrame>
      <p:graphicFrame>
        <p:nvGraphicFramePr>
          <p:cNvPr id="249862" name="Object 6"/>
          <p:cNvGraphicFramePr/>
          <p:nvPr/>
        </p:nvGraphicFramePr>
        <p:xfrm>
          <a:off x="2209800" y="3200400"/>
          <a:ext cx="914400" cy="414338"/>
        </p:xfrm>
        <a:graphic>
          <a:graphicData uri="http://schemas.openxmlformats.org/presentationml/2006/ole">
            <mc:AlternateContent xmlns:mc="http://schemas.openxmlformats.org/markup-compatibility/2006">
              <mc:Choice xmlns:v="urn:schemas-microsoft-com:vml" Requires="v">
                <p:oleObj spid="_x0000_s3308" name="" r:id="rId6" imgW="533400" imgH="241300" progId="Equation.3">
                  <p:embed/>
                </p:oleObj>
              </mc:Choice>
              <mc:Fallback>
                <p:oleObj name="" r:id="rId6" imgW="533400" imgH="241300" progId="Equation.3">
                  <p:embed/>
                  <p:pic>
                    <p:nvPicPr>
                      <p:cNvPr id="0" name="图片 3307"/>
                      <p:cNvPicPr/>
                      <p:nvPr/>
                    </p:nvPicPr>
                    <p:blipFill>
                      <a:blip r:embed="rId7"/>
                      <a:stretch>
                        <a:fillRect/>
                      </a:stretch>
                    </p:blipFill>
                    <p:spPr>
                      <a:xfrm>
                        <a:off x="2209800" y="3200400"/>
                        <a:ext cx="914400" cy="414338"/>
                      </a:xfrm>
                      <a:prstGeom prst="rect">
                        <a:avLst/>
                      </a:prstGeom>
                      <a:noFill/>
                      <a:ln w="38100">
                        <a:noFill/>
                        <a:miter/>
                      </a:ln>
                    </p:spPr>
                  </p:pic>
                </p:oleObj>
              </mc:Fallback>
            </mc:AlternateContent>
          </a:graphicData>
        </a:graphic>
      </p:graphicFrame>
      <p:graphicFrame>
        <p:nvGraphicFramePr>
          <p:cNvPr id="249863" name="Object 7"/>
          <p:cNvGraphicFramePr/>
          <p:nvPr/>
        </p:nvGraphicFramePr>
        <p:xfrm>
          <a:off x="6477000" y="3124200"/>
          <a:ext cx="685800" cy="542925"/>
        </p:xfrm>
        <a:graphic>
          <a:graphicData uri="http://schemas.openxmlformats.org/presentationml/2006/ole">
            <mc:AlternateContent xmlns:mc="http://schemas.openxmlformats.org/markup-compatibility/2006">
              <mc:Choice xmlns:v="urn:schemas-microsoft-com:vml" Requires="v">
                <p:oleObj spid="_x0000_s3309" name="" r:id="rId8" imgW="304800" imgH="241300" progId="Equation.3">
                  <p:embed/>
                </p:oleObj>
              </mc:Choice>
              <mc:Fallback>
                <p:oleObj name="" r:id="rId8" imgW="304800" imgH="241300" progId="Equation.3">
                  <p:embed/>
                  <p:pic>
                    <p:nvPicPr>
                      <p:cNvPr id="0" name="图片 3308"/>
                      <p:cNvPicPr/>
                      <p:nvPr/>
                    </p:nvPicPr>
                    <p:blipFill>
                      <a:blip r:embed="rId9"/>
                      <a:stretch>
                        <a:fillRect/>
                      </a:stretch>
                    </p:blipFill>
                    <p:spPr>
                      <a:xfrm>
                        <a:off x="6477000" y="3124200"/>
                        <a:ext cx="685800" cy="542925"/>
                      </a:xfrm>
                      <a:prstGeom prst="rect">
                        <a:avLst/>
                      </a:prstGeom>
                      <a:noFill/>
                      <a:ln w="38100">
                        <a:noFill/>
                        <a:miter/>
                      </a:ln>
                    </p:spPr>
                  </p:pic>
                </p:oleObj>
              </mc:Fallback>
            </mc:AlternateContent>
          </a:graphicData>
        </a:graphic>
      </p:graphicFrame>
      <p:graphicFrame>
        <p:nvGraphicFramePr>
          <p:cNvPr id="249864" name="Object 8"/>
          <p:cNvGraphicFramePr/>
          <p:nvPr/>
        </p:nvGraphicFramePr>
        <p:xfrm>
          <a:off x="2590800" y="3581400"/>
          <a:ext cx="990600" cy="484188"/>
        </p:xfrm>
        <a:graphic>
          <a:graphicData uri="http://schemas.openxmlformats.org/presentationml/2006/ole">
            <mc:AlternateContent xmlns:mc="http://schemas.openxmlformats.org/markup-compatibility/2006">
              <mc:Choice xmlns:v="urn:schemas-microsoft-com:vml" Requires="v">
                <p:oleObj spid="_x0000_s3310" name="" r:id="rId10" imgW="571500" imgH="241300" progId="Equation.3">
                  <p:embed/>
                </p:oleObj>
              </mc:Choice>
              <mc:Fallback>
                <p:oleObj name="" r:id="rId10" imgW="571500" imgH="241300" progId="Equation.3">
                  <p:embed/>
                  <p:pic>
                    <p:nvPicPr>
                      <p:cNvPr id="0" name="图片 3309"/>
                      <p:cNvPicPr/>
                      <p:nvPr/>
                    </p:nvPicPr>
                    <p:blipFill>
                      <a:blip r:embed="rId11"/>
                      <a:stretch>
                        <a:fillRect/>
                      </a:stretch>
                    </p:blipFill>
                    <p:spPr>
                      <a:xfrm>
                        <a:off x="2590800" y="3581400"/>
                        <a:ext cx="990600" cy="484188"/>
                      </a:xfrm>
                      <a:prstGeom prst="rect">
                        <a:avLst/>
                      </a:prstGeom>
                      <a:noFill/>
                      <a:ln w="38100">
                        <a:noFill/>
                        <a:miter/>
                      </a:ln>
                    </p:spPr>
                  </p:pic>
                </p:oleObj>
              </mc:Fallback>
            </mc:AlternateContent>
          </a:graphicData>
        </a:graphic>
      </p:graphicFrame>
      <p:graphicFrame>
        <p:nvGraphicFramePr>
          <p:cNvPr id="249865" name="Object 9"/>
          <p:cNvGraphicFramePr/>
          <p:nvPr/>
        </p:nvGraphicFramePr>
        <p:xfrm>
          <a:off x="4114800" y="5105400"/>
          <a:ext cx="1219200" cy="438150"/>
        </p:xfrm>
        <a:graphic>
          <a:graphicData uri="http://schemas.openxmlformats.org/presentationml/2006/ole">
            <mc:AlternateContent xmlns:mc="http://schemas.openxmlformats.org/markup-compatibility/2006">
              <mc:Choice xmlns:v="urn:schemas-microsoft-com:vml" Requires="v">
                <p:oleObj spid="_x0000_s3312" name="" r:id="rId12" imgW="494665" imgH="177800" progId="Equation.3">
                  <p:embed/>
                </p:oleObj>
              </mc:Choice>
              <mc:Fallback>
                <p:oleObj name="" r:id="rId12" imgW="494665" imgH="177800" progId="Equation.3">
                  <p:embed/>
                  <p:pic>
                    <p:nvPicPr>
                      <p:cNvPr id="0" name="图片 3311"/>
                      <p:cNvPicPr/>
                      <p:nvPr/>
                    </p:nvPicPr>
                    <p:blipFill>
                      <a:blip r:embed="rId13"/>
                      <a:stretch>
                        <a:fillRect/>
                      </a:stretch>
                    </p:blipFill>
                    <p:spPr>
                      <a:xfrm>
                        <a:off x="4114800" y="5105400"/>
                        <a:ext cx="1219200" cy="438150"/>
                      </a:xfrm>
                      <a:prstGeom prst="rect">
                        <a:avLst/>
                      </a:prstGeom>
                      <a:noFill/>
                      <a:ln w="38100">
                        <a:noFill/>
                        <a:miter/>
                      </a:ln>
                    </p:spPr>
                  </p:pic>
                </p:oleObj>
              </mc:Fallback>
            </mc:AlternateContent>
          </a:graphicData>
        </a:graphic>
      </p:graphicFrame>
      <p:graphicFrame>
        <p:nvGraphicFramePr>
          <p:cNvPr id="249866" name="Object 10"/>
          <p:cNvGraphicFramePr/>
          <p:nvPr/>
        </p:nvGraphicFramePr>
        <p:xfrm>
          <a:off x="2209800" y="4419600"/>
          <a:ext cx="838200" cy="409575"/>
        </p:xfrm>
        <a:graphic>
          <a:graphicData uri="http://schemas.openxmlformats.org/presentationml/2006/ole">
            <mc:AlternateContent xmlns:mc="http://schemas.openxmlformats.org/markup-compatibility/2006">
              <mc:Choice xmlns:v="urn:schemas-microsoft-com:vml" Requires="v">
                <p:oleObj spid="_x0000_s3311" name="" r:id="rId14" imgW="571500" imgH="241300" progId="Equation.3">
                  <p:embed/>
                </p:oleObj>
              </mc:Choice>
              <mc:Fallback>
                <p:oleObj name="" r:id="rId14" imgW="571500" imgH="241300" progId="Equation.3">
                  <p:embed/>
                  <p:pic>
                    <p:nvPicPr>
                      <p:cNvPr id="0" name="图片 3310"/>
                      <p:cNvPicPr/>
                      <p:nvPr/>
                    </p:nvPicPr>
                    <p:blipFill>
                      <a:blip r:embed="rId15"/>
                      <a:stretch>
                        <a:fillRect/>
                      </a:stretch>
                    </p:blipFill>
                    <p:spPr>
                      <a:xfrm>
                        <a:off x="2209800" y="4419600"/>
                        <a:ext cx="838200" cy="409575"/>
                      </a:xfrm>
                      <a:prstGeom prst="rect">
                        <a:avLst/>
                      </a:prstGeom>
                      <a:noFill/>
                      <a:ln w="38100">
                        <a:noFill/>
                        <a:miter/>
                      </a:ln>
                    </p:spPr>
                  </p:pic>
                </p:oleObj>
              </mc:Fallback>
            </mc:AlternateContent>
          </a:graphicData>
        </a:graphic>
      </p:graphicFrame>
      <p:pic>
        <p:nvPicPr>
          <p:cNvPr id="56332" name="Picture 11" descr="下边框"/>
          <p:cNvPicPr>
            <a:picLocks noChangeAspect="1"/>
          </p:cNvPicPr>
          <p:nvPr/>
        </p:nvPicPr>
        <p:blipFill>
          <a:blip r:embed="rId16">
            <a:clrChange>
              <a:clrFrom>
                <a:srgbClr val="FFFFFF"/>
              </a:clrFrom>
              <a:clrTo>
                <a:srgbClr val="FFFFFF">
                  <a:alpha val="0"/>
                </a:srgbClr>
              </a:clrTo>
            </a:clrChange>
          </a:blip>
          <a:stretch>
            <a:fillRect/>
          </a:stretch>
        </p:blipFill>
        <p:spPr>
          <a:xfrm>
            <a:off x="0" y="5661025"/>
            <a:ext cx="9144000" cy="1196975"/>
          </a:xfrm>
          <a:prstGeom prst="rect">
            <a:avLst/>
          </a:prstGeom>
          <a:noFill/>
          <a:ln w="9525">
            <a:noFill/>
          </a:ln>
        </p:spPr>
      </p:pic>
      <p:pic>
        <p:nvPicPr>
          <p:cNvPr id="56333" name="Picture 12" descr="后退">
            <a:hlinkClick r:id="" action="ppaction://hlinkshowjump?jump=previousslide"/>
          </p:cNvPr>
          <p:cNvPicPr>
            <a:picLocks noChangeAspect="1"/>
          </p:cNvPicPr>
          <p:nvPr/>
        </p:nvPicPr>
        <p:blipFill>
          <a:blip r:embed="rId17"/>
          <a:stretch>
            <a:fillRect/>
          </a:stretch>
        </p:blipFill>
        <p:spPr>
          <a:xfrm>
            <a:off x="6916738" y="6364288"/>
            <a:ext cx="1039812" cy="520700"/>
          </a:xfrm>
          <a:prstGeom prst="rect">
            <a:avLst/>
          </a:prstGeom>
          <a:noFill/>
          <a:ln w="9525">
            <a:noFill/>
          </a:ln>
        </p:spPr>
      </p:pic>
      <p:pic>
        <p:nvPicPr>
          <p:cNvPr id="56334" name="Picture 13" descr="目录">
            <a:hlinkClick r:id="" action="ppaction://hlinksldjump"/>
          </p:cNvPr>
          <p:cNvPicPr>
            <a:picLocks noChangeAspect="1"/>
          </p:cNvPicPr>
          <p:nvPr/>
        </p:nvPicPr>
        <p:blipFill>
          <a:blip r:embed="rId18"/>
          <a:stretch>
            <a:fillRect/>
          </a:stretch>
        </p:blipFill>
        <p:spPr>
          <a:xfrm>
            <a:off x="3603625" y="6364288"/>
            <a:ext cx="1039813" cy="520700"/>
          </a:xfrm>
          <a:prstGeom prst="rect">
            <a:avLst/>
          </a:prstGeom>
          <a:noFill/>
          <a:ln w="9525">
            <a:noFill/>
          </a:ln>
        </p:spPr>
      </p:pic>
      <p:pic>
        <p:nvPicPr>
          <p:cNvPr id="56335" name="Picture 14" descr="上一页">
            <a:hlinkClick r:id="" action="ppaction://hlinkshowjump?jump=previousslide"/>
          </p:cNvPr>
          <p:cNvPicPr>
            <a:picLocks noChangeAspect="1"/>
          </p:cNvPicPr>
          <p:nvPr/>
        </p:nvPicPr>
        <p:blipFill>
          <a:blip r:embed="rId19"/>
          <a:stretch>
            <a:fillRect/>
          </a:stretch>
        </p:blipFill>
        <p:spPr>
          <a:xfrm>
            <a:off x="4684713" y="6364288"/>
            <a:ext cx="1039812" cy="520700"/>
          </a:xfrm>
          <a:prstGeom prst="rect">
            <a:avLst/>
          </a:prstGeom>
          <a:noFill/>
          <a:ln w="9525">
            <a:noFill/>
          </a:ln>
        </p:spPr>
      </p:pic>
      <p:pic>
        <p:nvPicPr>
          <p:cNvPr id="56336" name="Picture 15" descr="退出">
            <a:hlinkClick r:id="" action="ppaction://hlinkshowjump?jump=endshow"/>
          </p:cNvPr>
          <p:cNvPicPr>
            <a:picLocks noChangeAspect="1"/>
          </p:cNvPicPr>
          <p:nvPr/>
        </p:nvPicPr>
        <p:blipFill>
          <a:blip r:embed="rId20"/>
          <a:stretch>
            <a:fillRect/>
          </a:stretch>
        </p:blipFill>
        <p:spPr>
          <a:xfrm>
            <a:off x="8027988" y="6364288"/>
            <a:ext cx="1039812" cy="520700"/>
          </a:xfrm>
          <a:prstGeom prst="rect">
            <a:avLst/>
          </a:prstGeom>
          <a:noFill/>
          <a:ln w="9525">
            <a:noFill/>
          </a:ln>
        </p:spPr>
      </p:pic>
      <p:pic>
        <p:nvPicPr>
          <p:cNvPr id="56337" name="Picture 16" descr="下一页">
            <a:hlinkClick r:id="" action="ppaction://hlinkshowjump?jump=nextslide"/>
          </p:cNvPr>
          <p:cNvPicPr>
            <a:picLocks noChangeAspect="1"/>
          </p:cNvPicPr>
          <p:nvPr/>
        </p:nvPicPr>
        <p:blipFill>
          <a:blip r:embed="rId21"/>
          <a:stretch>
            <a:fillRect/>
          </a:stretch>
        </p:blipFill>
        <p:spPr>
          <a:xfrm>
            <a:off x="5795963" y="6364288"/>
            <a:ext cx="1039812" cy="520700"/>
          </a:xfrm>
          <a:prstGeom prst="rect">
            <a:avLst/>
          </a:prstGeom>
          <a:noFill/>
          <a:ln w="9525">
            <a:noFill/>
          </a:ln>
        </p:spPr>
      </p:pic>
      <p:pic>
        <p:nvPicPr>
          <p:cNvPr id="56338" name="Picture 17" descr="主页">
            <a:hlinkClick r:id="" action="ppaction://hlinkshowjump?jump=firstslide"/>
          </p:cNvPr>
          <p:cNvPicPr>
            <a:picLocks noChangeAspect="1"/>
          </p:cNvPicPr>
          <p:nvPr/>
        </p:nvPicPr>
        <p:blipFill>
          <a:blip r:embed="rId22"/>
          <a:stretch>
            <a:fillRect/>
          </a:stretch>
        </p:blipFill>
        <p:spPr>
          <a:xfrm>
            <a:off x="2522538" y="6364288"/>
            <a:ext cx="1041400" cy="520700"/>
          </a:xfrm>
          <a:prstGeom prst="rect">
            <a:avLst/>
          </a:prstGeom>
          <a:noFill/>
          <a:ln w="9525">
            <a:noFill/>
          </a:ln>
        </p:spPr>
      </p:pic>
      <p:sp>
        <p:nvSpPr>
          <p:cNvPr id="249875" name="Rectangle 19"/>
          <p:cNvSpPr>
            <a:spLocks noChangeArrowheads="1"/>
          </p:cNvSpPr>
          <p:nvPr/>
        </p:nvSpPr>
        <p:spPr bwMode="auto">
          <a:xfrm>
            <a:off x="0" y="0"/>
            <a:ext cx="8458200" cy="762000"/>
          </a:xfrm>
          <a:prstGeom prst="rect">
            <a:avLst/>
          </a:prstGeom>
          <a:noFill/>
          <a:ln w="9525" algn="ctr">
            <a:noFill/>
            <a:miter lim="800000"/>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solidFill>
                <a:effectLst/>
                <a:uLnTx/>
                <a:uFillTx/>
                <a:latin typeface="Verdana" panose="020B0604030504040204" pitchFamily="34" charset="0"/>
                <a:ea typeface="楷体_GB2312" pitchFamily="49" charset="-122"/>
                <a:cs typeface="+mn-cs"/>
              </a:rPr>
              <a:t>双锥偏心滑套组合件加工工艺规程</a:t>
            </a:r>
            <a:r>
              <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rPr>
              <a:t> </a:t>
            </a:r>
            <a:endParaRPr kumimoji="0" lang="zh-CN" altLang="en-US" sz="4400" b="1" i="0" u="none" strike="noStrike" kern="1200" cap="none" spc="0" normalizeH="0" baseline="0" noProof="0">
              <a:ln>
                <a:noFill/>
              </a:ln>
              <a:solidFill>
                <a:schemeClr val="tx1"/>
              </a:solidFill>
              <a:effectLst>
                <a:outerShdw blurRad="38100" dist="38100" dir="2700000" algn="tl">
                  <a:srgbClr val="C0C0C0"/>
                </a:outerShdw>
              </a:effectLst>
              <a:uLnTx/>
              <a:uFillTx/>
              <a:latin typeface="Verdana" panose="020B0604030504040204" pitchFamily="34" charset="0"/>
              <a:ea typeface="楷体_GB2312" pitchFamily="49" charset="-122"/>
              <a:cs typeface="+mn-cs"/>
            </a:endParaRPr>
          </a:p>
        </p:txBody>
      </p:sp>
      <p:pic>
        <p:nvPicPr>
          <p:cNvPr id="4" name="内容占位符 3" descr="图片1"/>
          <p:cNvPicPr>
            <a:picLocks noChangeAspect="1"/>
          </p:cNvPicPr>
          <p:nvPr/>
        </p:nvPicPr>
        <p:blipFill>
          <a:blip r:embed="rId23"/>
          <a:stretch>
            <a:fillRect/>
          </a:stretch>
        </p:blipFill>
        <p:spPr>
          <a:xfrm>
            <a:off x="8153400" y="-60960"/>
            <a:ext cx="914400" cy="7543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49858"/>
                                        </p:tgtEl>
                                        <p:attrNameLst>
                                          <p:attrName>style.visibility</p:attrName>
                                        </p:attrNameLst>
                                      </p:cBhvr>
                                      <p:to>
                                        <p:strVal val="visible"/>
                                      </p:to>
                                    </p:set>
                                    <p:animEffect transition="in" filter="wheel(4)">
                                      <p:cBhvr>
                                        <p:cTn id="7" dur="500"/>
                                        <p:tgtEl>
                                          <p:spTgt spid="249858"/>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1" fill="hold">
                                          <p:stCondLst>
                                            <p:cond delay="0"/>
                                          </p:stCondLst>
                                        </p:cTn>
                                        <p:tgtEl>
                                          <p:spTgt spid="249859">
                                            <p:txEl>
                                              <p:charRg st="0" end="18"/>
                                            </p:txEl>
                                          </p:spTgt>
                                        </p:tgtEl>
                                        <p:attrNameLst>
                                          <p:attrName>style.visibility</p:attrName>
                                        </p:attrNameLst>
                                      </p:cBhvr>
                                      <p:to>
                                        <p:strVal val="visible"/>
                                      </p:to>
                                    </p:set>
                                    <p:animEffect transition="in" filter="wedge">
                                      <p:cBhvr>
                                        <p:cTn id="11" dur="500"/>
                                        <p:tgtEl>
                                          <p:spTgt spid="249859">
                                            <p:txEl>
                                              <p:charRg st="0" end="18"/>
                                            </p:txEl>
                                          </p:spTgt>
                                        </p:tgtEl>
                                      </p:cBhvr>
                                    </p:animEffect>
                                  </p:childTnLst>
                                </p:cTn>
                              </p:par>
                            </p:childTnLst>
                          </p:cTn>
                        </p:par>
                        <p:par>
                          <p:cTn id="12" fill="hold">
                            <p:stCondLst>
                              <p:cond delay="1000"/>
                            </p:stCondLst>
                            <p:childTnLst>
                              <p:par>
                                <p:cTn id="13" presetID="20" presetClass="entr" presetSubtype="0" fill="hold" nodeType="afterEffect">
                                  <p:stCondLst>
                                    <p:cond delay="0"/>
                                  </p:stCondLst>
                                  <p:childTnLst>
                                    <p:set>
                                      <p:cBhvr>
                                        <p:cTn id="14" dur="1" fill="hold">
                                          <p:stCondLst>
                                            <p:cond delay="0"/>
                                          </p:stCondLst>
                                        </p:cTn>
                                        <p:tgtEl>
                                          <p:spTgt spid="249859">
                                            <p:txEl>
                                              <p:charRg st="18" end="34"/>
                                            </p:txEl>
                                          </p:spTgt>
                                        </p:tgtEl>
                                        <p:attrNameLst>
                                          <p:attrName>style.visibility</p:attrName>
                                        </p:attrNameLst>
                                      </p:cBhvr>
                                      <p:to>
                                        <p:strVal val="visible"/>
                                      </p:to>
                                    </p:set>
                                    <p:animEffect transition="in" filter="wedge">
                                      <p:cBhvr>
                                        <p:cTn id="15" dur="500"/>
                                        <p:tgtEl>
                                          <p:spTgt spid="249859">
                                            <p:txEl>
                                              <p:charRg st="18" end="34"/>
                                            </p:txEl>
                                          </p:spTgt>
                                        </p:tgtEl>
                                      </p:cBhvr>
                                    </p:animEffect>
                                  </p:childTnLst>
                                </p:cTn>
                              </p:par>
                            </p:childTnLst>
                          </p:cTn>
                        </p:par>
                        <p:par>
                          <p:cTn id="16" fill="hold">
                            <p:stCondLst>
                              <p:cond delay="1500"/>
                            </p:stCondLst>
                            <p:childTnLst>
                              <p:par>
                                <p:cTn id="17" presetID="20" presetClass="entr" presetSubtype="0" fill="hold" nodeType="afterEffect">
                                  <p:stCondLst>
                                    <p:cond delay="0"/>
                                  </p:stCondLst>
                                  <p:childTnLst>
                                    <p:set>
                                      <p:cBhvr>
                                        <p:cTn id="18" dur="1" fill="hold">
                                          <p:stCondLst>
                                            <p:cond delay="0"/>
                                          </p:stCondLst>
                                        </p:cTn>
                                        <p:tgtEl>
                                          <p:spTgt spid="249859">
                                            <p:txEl>
                                              <p:charRg st="34" end="44"/>
                                            </p:txEl>
                                          </p:spTgt>
                                        </p:tgtEl>
                                        <p:attrNameLst>
                                          <p:attrName>style.visibility</p:attrName>
                                        </p:attrNameLst>
                                      </p:cBhvr>
                                      <p:to>
                                        <p:strVal val="visible"/>
                                      </p:to>
                                    </p:set>
                                    <p:animEffect transition="in" filter="wedge">
                                      <p:cBhvr>
                                        <p:cTn id="19" dur="500"/>
                                        <p:tgtEl>
                                          <p:spTgt spid="249859">
                                            <p:txEl>
                                              <p:charRg st="34" end="44"/>
                                            </p:txEl>
                                          </p:spTgt>
                                        </p:tgtEl>
                                      </p:cBhvr>
                                    </p:animEffect>
                                  </p:childTnLst>
                                </p:cTn>
                              </p:par>
                            </p:childTnLst>
                          </p:cTn>
                        </p:par>
                        <p:par>
                          <p:cTn id="20" fill="hold">
                            <p:stCondLst>
                              <p:cond delay="2000"/>
                            </p:stCondLst>
                            <p:childTnLst>
                              <p:par>
                                <p:cTn id="21" presetID="13" presetClass="entr" presetSubtype="16" fill="hold" nodeType="afterEffect">
                                  <p:stCondLst>
                                    <p:cond delay="0"/>
                                  </p:stCondLst>
                                  <p:childTnLst>
                                    <p:set>
                                      <p:cBhvr>
                                        <p:cTn id="22" dur="1" fill="hold">
                                          <p:stCondLst>
                                            <p:cond delay="0"/>
                                          </p:stCondLst>
                                        </p:cTn>
                                        <p:tgtEl>
                                          <p:spTgt spid="249859">
                                            <p:txEl>
                                              <p:charRg st="44" end="68"/>
                                            </p:txEl>
                                          </p:spTgt>
                                        </p:tgtEl>
                                        <p:attrNameLst>
                                          <p:attrName>style.visibility</p:attrName>
                                        </p:attrNameLst>
                                      </p:cBhvr>
                                      <p:to>
                                        <p:strVal val="visible"/>
                                      </p:to>
                                    </p:set>
                                    <p:animEffect transition="in" filter="plus(in)">
                                      <p:cBhvr>
                                        <p:cTn id="23" dur="500"/>
                                        <p:tgtEl>
                                          <p:spTgt spid="249859">
                                            <p:txEl>
                                              <p:charRg st="44" end="68"/>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249861"/>
                                        </p:tgtEl>
                                        <p:attrNameLst>
                                          <p:attrName>style.visibility</p:attrName>
                                        </p:attrNameLst>
                                      </p:cBhvr>
                                      <p:to>
                                        <p:strVal val="visible"/>
                                      </p:to>
                                    </p:set>
                                    <p:animEffect transition="in" filter="randombar(horizontal)">
                                      <p:cBhvr>
                                        <p:cTn id="27" dur="500"/>
                                        <p:tgtEl>
                                          <p:spTgt spid="249861"/>
                                        </p:tgtEl>
                                      </p:cBhvr>
                                    </p:animEffect>
                                  </p:childTnLst>
                                </p:cTn>
                              </p:par>
                            </p:childTnLst>
                          </p:cTn>
                        </p:par>
                        <p:par>
                          <p:cTn id="28" fill="hold">
                            <p:stCondLst>
                              <p:cond delay="3000"/>
                            </p:stCondLst>
                            <p:childTnLst>
                              <p:par>
                                <p:cTn id="29" presetID="13" presetClass="entr" presetSubtype="16" fill="hold" nodeType="afterEffect">
                                  <p:stCondLst>
                                    <p:cond delay="0"/>
                                  </p:stCondLst>
                                  <p:childTnLst>
                                    <p:set>
                                      <p:cBhvr>
                                        <p:cTn id="30" dur="1" fill="hold">
                                          <p:stCondLst>
                                            <p:cond delay="0"/>
                                          </p:stCondLst>
                                        </p:cTn>
                                        <p:tgtEl>
                                          <p:spTgt spid="249859">
                                            <p:txEl>
                                              <p:charRg st="68" end="108"/>
                                            </p:txEl>
                                          </p:spTgt>
                                        </p:tgtEl>
                                        <p:attrNameLst>
                                          <p:attrName>style.visibility</p:attrName>
                                        </p:attrNameLst>
                                      </p:cBhvr>
                                      <p:to>
                                        <p:strVal val="visible"/>
                                      </p:to>
                                    </p:set>
                                    <p:animEffect transition="in" filter="plus(in)">
                                      <p:cBhvr>
                                        <p:cTn id="31" dur="500"/>
                                        <p:tgtEl>
                                          <p:spTgt spid="249859">
                                            <p:txEl>
                                              <p:charRg st="68" end="108"/>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249861"/>
                                        </p:tgtEl>
                                        <p:attrNameLst>
                                          <p:attrName>style.visibility</p:attrName>
                                        </p:attrNameLst>
                                      </p:cBhvr>
                                      <p:to>
                                        <p:strVal val="visible"/>
                                      </p:to>
                                    </p:set>
                                    <p:animEffect transition="in" filter="randombar(horizontal)">
                                      <p:cBhvr>
                                        <p:cTn id="35" dur="500"/>
                                        <p:tgtEl>
                                          <p:spTgt spid="249861"/>
                                        </p:tgtEl>
                                      </p:cBhvr>
                                    </p:animEffect>
                                  </p:childTnLst>
                                </p:cTn>
                              </p:par>
                              <p:par>
                                <p:cTn id="36" presetID="14" presetClass="entr" presetSubtype="10" fill="hold" nodeType="withEffect">
                                  <p:stCondLst>
                                    <p:cond delay="0"/>
                                  </p:stCondLst>
                                  <p:childTnLst>
                                    <p:set>
                                      <p:cBhvr>
                                        <p:cTn id="37" dur="1" fill="hold">
                                          <p:stCondLst>
                                            <p:cond delay="0"/>
                                          </p:stCondLst>
                                        </p:cTn>
                                        <p:tgtEl>
                                          <p:spTgt spid="249862"/>
                                        </p:tgtEl>
                                        <p:attrNameLst>
                                          <p:attrName>style.visibility</p:attrName>
                                        </p:attrNameLst>
                                      </p:cBhvr>
                                      <p:to>
                                        <p:strVal val="visible"/>
                                      </p:to>
                                    </p:set>
                                    <p:animEffect transition="in" filter="randombar(horizontal)">
                                      <p:cBhvr>
                                        <p:cTn id="38" dur="500"/>
                                        <p:tgtEl>
                                          <p:spTgt spid="249862"/>
                                        </p:tgtEl>
                                      </p:cBhvr>
                                    </p:animEffect>
                                  </p:childTnLst>
                                </p:cTn>
                              </p:par>
                              <p:par>
                                <p:cTn id="39" presetID="14" presetClass="entr" presetSubtype="10" fill="hold" nodeType="withEffect">
                                  <p:stCondLst>
                                    <p:cond delay="0"/>
                                  </p:stCondLst>
                                  <p:childTnLst>
                                    <p:set>
                                      <p:cBhvr>
                                        <p:cTn id="40" dur="1" fill="hold">
                                          <p:stCondLst>
                                            <p:cond delay="0"/>
                                          </p:stCondLst>
                                        </p:cTn>
                                        <p:tgtEl>
                                          <p:spTgt spid="249863"/>
                                        </p:tgtEl>
                                        <p:attrNameLst>
                                          <p:attrName>style.visibility</p:attrName>
                                        </p:attrNameLst>
                                      </p:cBhvr>
                                      <p:to>
                                        <p:strVal val="visible"/>
                                      </p:to>
                                    </p:set>
                                    <p:animEffect transition="in" filter="randombar(horizontal)">
                                      <p:cBhvr>
                                        <p:cTn id="41" dur="500"/>
                                        <p:tgtEl>
                                          <p:spTgt spid="249863"/>
                                        </p:tgtEl>
                                      </p:cBhvr>
                                    </p:animEffect>
                                  </p:childTnLst>
                                </p:cTn>
                              </p:par>
                            </p:childTnLst>
                          </p:cTn>
                        </p:par>
                        <p:par>
                          <p:cTn id="42" fill="hold">
                            <p:stCondLst>
                              <p:cond delay="4000"/>
                            </p:stCondLst>
                            <p:childTnLst>
                              <p:par>
                                <p:cTn id="43" presetID="13" presetClass="entr" presetSubtype="16" fill="hold" nodeType="afterEffect">
                                  <p:stCondLst>
                                    <p:cond delay="0"/>
                                  </p:stCondLst>
                                  <p:childTnLst>
                                    <p:set>
                                      <p:cBhvr>
                                        <p:cTn id="44" dur="1" fill="hold">
                                          <p:stCondLst>
                                            <p:cond delay="0"/>
                                          </p:stCondLst>
                                        </p:cTn>
                                        <p:tgtEl>
                                          <p:spTgt spid="249859">
                                            <p:txEl>
                                              <p:charRg st="108" end="131"/>
                                            </p:txEl>
                                          </p:spTgt>
                                        </p:tgtEl>
                                        <p:attrNameLst>
                                          <p:attrName>style.visibility</p:attrName>
                                        </p:attrNameLst>
                                      </p:cBhvr>
                                      <p:to>
                                        <p:strVal val="visible"/>
                                      </p:to>
                                    </p:set>
                                    <p:animEffect transition="in" filter="plus(in)">
                                      <p:cBhvr>
                                        <p:cTn id="45" dur="500"/>
                                        <p:tgtEl>
                                          <p:spTgt spid="249859">
                                            <p:txEl>
                                              <p:charRg st="108" end="131"/>
                                            </p:txEl>
                                          </p:spTgt>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49864"/>
                                        </p:tgtEl>
                                        <p:attrNameLst>
                                          <p:attrName>style.visibility</p:attrName>
                                        </p:attrNameLst>
                                      </p:cBhvr>
                                      <p:to>
                                        <p:strVal val="visible"/>
                                      </p:to>
                                    </p:set>
                                    <p:animEffect transition="in" filter="slide(fromBottom)">
                                      <p:cBhvr>
                                        <p:cTn id="49" dur="500"/>
                                        <p:tgtEl>
                                          <p:spTgt spid="249864"/>
                                        </p:tgtEl>
                                      </p:cBhvr>
                                    </p:animEffect>
                                  </p:childTnLst>
                                </p:cTn>
                              </p:par>
                            </p:childTnLst>
                          </p:cTn>
                        </p:par>
                        <p:par>
                          <p:cTn id="50" fill="hold">
                            <p:stCondLst>
                              <p:cond delay="5000"/>
                            </p:stCondLst>
                            <p:childTnLst>
                              <p:par>
                                <p:cTn id="51" presetID="12" presetClass="entr" presetSubtype="4" fill="hold" nodeType="afterEffect">
                                  <p:stCondLst>
                                    <p:cond delay="0"/>
                                  </p:stCondLst>
                                  <p:childTnLst>
                                    <p:set>
                                      <p:cBhvr>
                                        <p:cTn id="52" dur="1" fill="hold">
                                          <p:stCondLst>
                                            <p:cond delay="0"/>
                                          </p:stCondLst>
                                        </p:cTn>
                                        <p:tgtEl>
                                          <p:spTgt spid="249859">
                                            <p:txEl>
                                              <p:charRg st="131" end="141"/>
                                            </p:txEl>
                                          </p:spTgt>
                                        </p:tgtEl>
                                        <p:attrNameLst>
                                          <p:attrName>style.visibility</p:attrName>
                                        </p:attrNameLst>
                                      </p:cBhvr>
                                      <p:to>
                                        <p:strVal val="visible"/>
                                      </p:to>
                                    </p:set>
                                    <p:animEffect transition="in" filter="slide(fromBottom)">
                                      <p:cBhvr>
                                        <p:cTn id="53" dur="500"/>
                                        <p:tgtEl>
                                          <p:spTgt spid="249859">
                                            <p:txEl>
                                              <p:charRg st="131" end="141"/>
                                            </p:txEl>
                                          </p:spTgt>
                                        </p:tgtEl>
                                      </p:cBhvr>
                                    </p:animEffect>
                                  </p:childTnLst>
                                </p:cTn>
                              </p:par>
                            </p:childTnLst>
                          </p:cTn>
                        </p:par>
                        <p:par>
                          <p:cTn id="54" fill="hold">
                            <p:stCondLst>
                              <p:cond delay="5500"/>
                            </p:stCondLst>
                            <p:childTnLst>
                              <p:par>
                                <p:cTn id="55" presetID="12" presetClass="entr" presetSubtype="4" fill="hold" nodeType="afterEffect">
                                  <p:stCondLst>
                                    <p:cond delay="0"/>
                                  </p:stCondLst>
                                  <p:childTnLst>
                                    <p:set>
                                      <p:cBhvr>
                                        <p:cTn id="56" dur="1" fill="hold">
                                          <p:stCondLst>
                                            <p:cond delay="0"/>
                                          </p:stCondLst>
                                        </p:cTn>
                                        <p:tgtEl>
                                          <p:spTgt spid="249859">
                                            <p:txEl>
                                              <p:charRg st="141" end="182"/>
                                            </p:txEl>
                                          </p:spTgt>
                                        </p:tgtEl>
                                        <p:attrNameLst>
                                          <p:attrName>style.visibility</p:attrName>
                                        </p:attrNameLst>
                                      </p:cBhvr>
                                      <p:to>
                                        <p:strVal val="visible"/>
                                      </p:to>
                                    </p:set>
                                    <p:animEffect transition="in" filter="slide(fromBottom)">
                                      <p:cBhvr>
                                        <p:cTn id="57" dur="500"/>
                                        <p:tgtEl>
                                          <p:spTgt spid="249859">
                                            <p:txEl>
                                              <p:charRg st="141" end="182"/>
                                            </p:txEl>
                                          </p:spTgt>
                                        </p:tgtEl>
                                      </p:cBhvr>
                                    </p:animEffect>
                                  </p:childTnLst>
                                </p:cTn>
                              </p:par>
                            </p:childTnLst>
                          </p:cTn>
                        </p:par>
                        <p:par>
                          <p:cTn id="58" fill="hold">
                            <p:stCondLst>
                              <p:cond delay="6000"/>
                            </p:stCondLst>
                            <p:childTnLst>
                              <p:par>
                                <p:cTn id="59" presetID="13" presetClass="entr" presetSubtype="16" fill="hold" nodeType="afterEffect">
                                  <p:stCondLst>
                                    <p:cond delay="0"/>
                                  </p:stCondLst>
                                  <p:childTnLst>
                                    <p:set>
                                      <p:cBhvr>
                                        <p:cTn id="60" dur="1" fill="hold">
                                          <p:stCondLst>
                                            <p:cond delay="0"/>
                                          </p:stCondLst>
                                        </p:cTn>
                                        <p:tgtEl>
                                          <p:spTgt spid="249866"/>
                                        </p:tgtEl>
                                        <p:attrNameLst>
                                          <p:attrName>style.visibility</p:attrName>
                                        </p:attrNameLst>
                                      </p:cBhvr>
                                      <p:to>
                                        <p:strVal val="visible"/>
                                      </p:to>
                                    </p:set>
                                    <p:animEffect transition="in" filter="plus(in)">
                                      <p:cBhvr>
                                        <p:cTn id="61" dur="500"/>
                                        <p:tgtEl>
                                          <p:spTgt spid="249866"/>
                                        </p:tgtEl>
                                      </p:cBhvr>
                                    </p:animEffect>
                                  </p:childTnLst>
                                </p:cTn>
                              </p:par>
                            </p:childTnLst>
                          </p:cTn>
                        </p:par>
                        <p:par>
                          <p:cTn id="62" fill="hold">
                            <p:stCondLst>
                              <p:cond delay="6500"/>
                            </p:stCondLst>
                            <p:childTnLst>
                              <p:par>
                                <p:cTn id="63" presetID="12" presetClass="entr" presetSubtype="4" fill="hold" nodeType="afterEffect">
                                  <p:stCondLst>
                                    <p:cond delay="0"/>
                                  </p:stCondLst>
                                  <p:childTnLst>
                                    <p:set>
                                      <p:cBhvr>
                                        <p:cTn id="64" dur="1" fill="hold">
                                          <p:stCondLst>
                                            <p:cond delay="0"/>
                                          </p:stCondLst>
                                        </p:cTn>
                                        <p:tgtEl>
                                          <p:spTgt spid="249859">
                                            <p:txEl>
                                              <p:charRg st="182" end="195"/>
                                            </p:txEl>
                                          </p:spTgt>
                                        </p:tgtEl>
                                        <p:attrNameLst>
                                          <p:attrName>style.visibility</p:attrName>
                                        </p:attrNameLst>
                                      </p:cBhvr>
                                      <p:to>
                                        <p:strVal val="visible"/>
                                      </p:to>
                                    </p:set>
                                    <p:animEffect transition="in" filter="slide(fromBottom)">
                                      <p:cBhvr>
                                        <p:cTn id="65" dur="500"/>
                                        <p:tgtEl>
                                          <p:spTgt spid="249859">
                                            <p:txEl>
                                              <p:charRg st="182" end="195"/>
                                            </p:txEl>
                                          </p:spTgt>
                                        </p:tgtEl>
                                      </p:cBhvr>
                                    </p:animEffect>
                                  </p:childTnLst>
                                </p:cTn>
                              </p:par>
                            </p:childTnLst>
                          </p:cTn>
                        </p:par>
                        <p:par>
                          <p:cTn id="66" fill="hold">
                            <p:stCondLst>
                              <p:cond delay="7000"/>
                            </p:stCondLst>
                            <p:childTnLst>
                              <p:par>
                                <p:cTn id="67" presetID="21" presetClass="entr" presetSubtype="4" fill="hold" nodeType="afterEffect">
                                  <p:stCondLst>
                                    <p:cond delay="0"/>
                                  </p:stCondLst>
                                  <p:childTnLst>
                                    <p:set>
                                      <p:cBhvr>
                                        <p:cTn id="68" dur="1" fill="hold">
                                          <p:stCondLst>
                                            <p:cond delay="0"/>
                                          </p:stCondLst>
                                        </p:cTn>
                                        <p:tgtEl>
                                          <p:spTgt spid="249865"/>
                                        </p:tgtEl>
                                        <p:attrNameLst>
                                          <p:attrName>style.visibility</p:attrName>
                                        </p:attrNameLst>
                                      </p:cBhvr>
                                      <p:to>
                                        <p:strVal val="visible"/>
                                      </p:to>
                                    </p:set>
                                    <p:animEffect transition="in" filter="wheel(4)">
                                      <p:cBhvr>
                                        <p:cTn id="69" dur="500"/>
                                        <p:tgtEl>
                                          <p:spTgt spid="249865"/>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249875">
                                            <p:txEl>
                                              <p:charRg st="0" end="17"/>
                                            </p:txEl>
                                          </p:spTgt>
                                        </p:tgtEl>
                                        <p:attrNameLst>
                                          <p:attrName>style.visibility</p:attrName>
                                        </p:attrNameLst>
                                      </p:cBhvr>
                                      <p:to>
                                        <p:strVal val="visible"/>
                                      </p:to>
                                    </p:set>
                                    <p:anim calcmode="lin" valueType="num">
                                      <p:cBhvr additive="base">
                                        <p:cTn id="74" dur="500" fill="hold"/>
                                        <p:tgtEl>
                                          <p:spTgt spid="249875">
                                            <p:txEl>
                                              <p:charRg st="0" end="17"/>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249875">
                                            <p:txEl>
                                              <p:charRg st="0"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8" grpId="0" bldLvl="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0" name="矩形 3"/>
          <p:cNvSpPr/>
          <p:nvPr/>
        </p:nvSpPr>
        <p:spPr>
          <a:xfrm>
            <a:off x="304800" y="152400"/>
            <a:ext cx="8839200" cy="5170488"/>
          </a:xfrm>
          <a:prstGeom prst="rect">
            <a:avLst/>
          </a:prstGeom>
          <a:noFill/>
          <a:ln w="9525">
            <a:noFill/>
          </a:ln>
        </p:spPr>
        <p:txBody>
          <a:bodyPr>
            <a:spAutoFit/>
          </a:bodyPr>
          <a:p>
            <a:r>
              <a:rPr lang="en-US" altLang="zh-CN" sz="1100" dirty="0">
                <a:latin typeface="Arial" panose="020B0604020202020204" pitchFamily="34" charset="0"/>
              </a:rPr>
              <a:t>1</a:t>
            </a:r>
            <a:r>
              <a:rPr lang="zh-CN" altLang="en-US" sz="1100" dirty="0">
                <a:latin typeface="Arial" panose="020B0604020202020204" pitchFamily="34" charset="0"/>
              </a:rPr>
              <a:t>、最灵繁的人也看不见自己的背脊。</a:t>
            </a:r>
            <a:r>
              <a:rPr lang="en-US" altLang="zh-CN" sz="1100" dirty="0">
                <a:latin typeface="Arial" panose="020B0604020202020204" pitchFamily="34" charset="0"/>
              </a:rPr>
              <a:t>——</a:t>
            </a:r>
            <a:r>
              <a:rPr lang="zh-CN" altLang="en-US" sz="1100" dirty="0">
                <a:latin typeface="Arial" panose="020B0604020202020204" pitchFamily="34" charset="0"/>
              </a:rPr>
              <a:t>非洲</a:t>
            </a:r>
            <a:endParaRPr lang="zh-CN" altLang="en-US" sz="1100" dirty="0">
              <a:latin typeface="Arial" panose="020B0604020202020204" pitchFamily="34" charset="0"/>
            </a:endParaRPr>
          </a:p>
          <a:p>
            <a:r>
              <a:rPr lang="en-US" altLang="zh-CN" sz="1100" dirty="0">
                <a:latin typeface="Arial" panose="020B0604020202020204" pitchFamily="34" charset="0"/>
              </a:rPr>
              <a:t>2</a:t>
            </a:r>
            <a:r>
              <a:rPr lang="zh-CN" altLang="en-US" sz="1100" dirty="0">
                <a:latin typeface="Arial" panose="020B0604020202020204" pitchFamily="34" charset="0"/>
              </a:rPr>
              <a:t>、最困难的事情就是认识自己。</a:t>
            </a:r>
            <a:r>
              <a:rPr lang="en-US" altLang="zh-CN" sz="1100" dirty="0">
                <a:latin typeface="Arial" panose="020B0604020202020204" pitchFamily="34" charset="0"/>
              </a:rPr>
              <a:t>——</a:t>
            </a:r>
            <a:r>
              <a:rPr lang="zh-CN" altLang="en-US" sz="1100" dirty="0">
                <a:latin typeface="Arial" panose="020B0604020202020204" pitchFamily="34" charset="0"/>
              </a:rPr>
              <a:t>希腊</a:t>
            </a:r>
            <a:endParaRPr lang="zh-CN" altLang="en-US" sz="1100" dirty="0">
              <a:latin typeface="Arial" panose="020B0604020202020204" pitchFamily="34" charset="0"/>
            </a:endParaRPr>
          </a:p>
          <a:p>
            <a:r>
              <a:rPr lang="en-US" altLang="zh-CN" sz="1100" dirty="0">
                <a:latin typeface="Arial" panose="020B0604020202020204" pitchFamily="34" charset="0"/>
              </a:rPr>
              <a:t>3</a:t>
            </a:r>
            <a:r>
              <a:rPr lang="zh-CN" altLang="en-US" sz="1100" dirty="0">
                <a:latin typeface="Arial" panose="020B0604020202020204" pitchFamily="34" charset="0"/>
              </a:rPr>
              <a:t>、勇猛、大胆和坚定的决心能够抵得上武器的精良。</a:t>
            </a:r>
            <a:r>
              <a:rPr lang="en-US" altLang="zh-CN" sz="1100" dirty="0">
                <a:latin typeface="Arial" panose="020B0604020202020204" pitchFamily="34" charset="0"/>
              </a:rPr>
              <a:t>——</a:t>
            </a:r>
            <a:r>
              <a:rPr lang="zh-CN" altLang="en-US" sz="1100" dirty="0">
                <a:latin typeface="Arial" panose="020B0604020202020204" pitchFamily="34" charset="0"/>
              </a:rPr>
              <a:t>达</a:t>
            </a:r>
            <a:r>
              <a:rPr lang="en-US" altLang="zh-CN" sz="1100" dirty="0">
                <a:latin typeface="Arial" panose="020B0604020202020204" pitchFamily="34" charset="0"/>
              </a:rPr>
              <a:t>·</a:t>
            </a:r>
            <a:r>
              <a:rPr lang="zh-CN" altLang="en-US" sz="1100" dirty="0">
                <a:latin typeface="Arial" panose="020B0604020202020204" pitchFamily="34" charset="0"/>
              </a:rPr>
              <a:t>芬奇</a:t>
            </a:r>
            <a:endParaRPr lang="zh-CN" altLang="en-US" sz="1100" dirty="0">
              <a:latin typeface="Arial" panose="020B0604020202020204" pitchFamily="34" charset="0"/>
            </a:endParaRPr>
          </a:p>
          <a:p>
            <a:r>
              <a:rPr lang="en-US" altLang="zh-CN" sz="1100" dirty="0">
                <a:latin typeface="Arial" panose="020B0604020202020204" pitchFamily="34" charset="0"/>
              </a:rPr>
              <a:t>4</a:t>
            </a:r>
            <a:r>
              <a:rPr lang="zh-CN" altLang="en-US" sz="1100" dirty="0">
                <a:latin typeface="Arial" panose="020B0604020202020204" pitchFamily="34" charset="0"/>
              </a:rPr>
              <a:t>、与肝胆人共事，无字句处读书。</a:t>
            </a:r>
            <a:r>
              <a:rPr lang="en-US" altLang="zh-CN" sz="1100" dirty="0">
                <a:latin typeface="Arial" panose="020B0604020202020204" pitchFamily="34" charset="0"/>
              </a:rPr>
              <a:t>——</a:t>
            </a:r>
            <a:r>
              <a:rPr lang="zh-CN" altLang="en-US" sz="1100" dirty="0">
                <a:latin typeface="Arial" panose="020B0604020202020204" pitchFamily="34" charset="0"/>
              </a:rPr>
              <a:t>周恩来</a:t>
            </a:r>
            <a:endParaRPr lang="zh-CN" altLang="en-US" sz="1100" dirty="0">
              <a:latin typeface="Arial" panose="020B0604020202020204" pitchFamily="34" charset="0"/>
            </a:endParaRPr>
          </a:p>
          <a:p>
            <a:r>
              <a:rPr lang="en-US" altLang="zh-CN" sz="1100" dirty="0">
                <a:latin typeface="Arial" panose="020B0604020202020204" pitchFamily="34" charset="0"/>
              </a:rPr>
              <a:t>5</a:t>
            </a:r>
            <a:r>
              <a:rPr lang="zh-CN" altLang="en-US" sz="1100" dirty="0">
                <a:latin typeface="Arial" panose="020B0604020202020204" pitchFamily="34" charset="0"/>
              </a:rPr>
              <a:t>、一个人即使已登上顶峰，也仍要自强不息。</a:t>
            </a:r>
            <a:r>
              <a:rPr lang="en-US" altLang="zh-CN" sz="1100" dirty="0">
                <a:latin typeface="Arial" panose="020B0604020202020204" pitchFamily="34" charset="0"/>
              </a:rPr>
              <a:t>——</a:t>
            </a:r>
            <a:r>
              <a:rPr lang="zh-CN" altLang="en-US" sz="1100" dirty="0">
                <a:latin typeface="Arial" panose="020B0604020202020204" pitchFamily="34" charset="0"/>
              </a:rPr>
              <a:t>罗素</a:t>
            </a:r>
            <a:r>
              <a:rPr lang="en-US" altLang="zh-CN" sz="1100" dirty="0">
                <a:latin typeface="Arial" panose="020B0604020202020204" pitchFamily="34" charset="0"/>
              </a:rPr>
              <a:t>·</a:t>
            </a:r>
            <a:r>
              <a:rPr lang="zh-CN" altLang="en-US" sz="1100" dirty="0">
                <a:latin typeface="Arial" panose="020B0604020202020204" pitchFamily="34" charset="0"/>
              </a:rPr>
              <a:t>贝克</a:t>
            </a:r>
            <a:endParaRPr lang="zh-CN" altLang="en-US" sz="1100" dirty="0">
              <a:latin typeface="Arial" panose="020B0604020202020204" pitchFamily="34" charset="0"/>
            </a:endParaRPr>
          </a:p>
          <a:p>
            <a:r>
              <a:rPr lang="en-US" altLang="zh-CN" sz="1100" dirty="0">
                <a:latin typeface="Arial" panose="020B0604020202020204" pitchFamily="34" charset="0"/>
              </a:rPr>
              <a:t>6</a:t>
            </a:r>
            <a:r>
              <a:rPr lang="zh-CN" altLang="en-US" sz="1100" dirty="0">
                <a:latin typeface="Arial" panose="020B0604020202020204" pitchFamily="34" charset="0"/>
              </a:rPr>
              <a:t>、一切节省，归根到底都归结为时间的节省。</a:t>
            </a:r>
            <a:r>
              <a:rPr lang="en-US" altLang="zh-CN" sz="1100" dirty="0">
                <a:latin typeface="Arial" panose="020B0604020202020204" pitchFamily="34" charset="0"/>
              </a:rPr>
              <a:t>——</a:t>
            </a:r>
            <a:r>
              <a:rPr lang="zh-CN" altLang="en-US" sz="1100" dirty="0">
                <a:latin typeface="Arial" panose="020B0604020202020204" pitchFamily="34" charset="0"/>
              </a:rPr>
              <a:t>马克思</a:t>
            </a:r>
            <a:endParaRPr lang="zh-CN" altLang="en-US" sz="1100" dirty="0">
              <a:latin typeface="Arial" panose="020B0604020202020204" pitchFamily="34" charset="0"/>
            </a:endParaRPr>
          </a:p>
          <a:p>
            <a:r>
              <a:rPr lang="en-US" altLang="zh-CN" sz="1100" dirty="0">
                <a:latin typeface="Arial" panose="020B0604020202020204" pitchFamily="34" charset="0"/>
              </a:rPr>
              <a:t>7</a:t>
            </a:r>
            <a:r>
              <a:rPr lang="zh-CN" altLang="en-US" sz="1100" dirty="0">
                <a:latin typeface="Arial" panose="020B0604020202020204" pitchFamily="34" charset="0"/>
              </a:rPr>
              <a:t>、自知之明是最难得的知识。</a:t>
            </a:r>
            <a:r>
              <a:rPr lang="en-US" altLang="zh-CN" sz="1100" dirty="0">
                <a:latin typeface="Arial" panose="020B0604020202020204" pitchFamily="34" charset="0"/>
              </a:rPr>
              <a:t>——</a:t>
            </a:r>
            <a:r>
              <a:rPr lang="zh-CN" altLang="en-US" sz="1100" dirty="0">
                <a:latin typeface="Arial" panose="020B0604020202020204" pitchFamily="34" charset="0"/>
              </a:rPr>
              <a:t>西班牙</a:t>
            </a:r>
            <a:endParaRPr lang="zh-CN" altLang="en-US" sz="1100" dirty="0">
              <a:latin typeface="Arial" panose="020B0604020202020204" pitchFamily="34" charset="0"/>
            </a:endParaRPr>
          </a:p>
          <a:p>
            <a:r>
              <a:rPr lang="en-US" altLang="zh-CN" sz="1100" dirty="0">
                <a:latin typeface="Arial" panose="020B0604020202020204" pitchFamily="34" charset="0"/>
              </a:rPr>
              <a:t>8</a:t>
            </a:r>
            <a:r>
              <a:rPr lang="zh-CN" altLang="en-US" sz="1100" dirty="0">
                <a:latin typeface="Arial" panose="020B0604020202020204" pitchFamily="34" charset="0"/>
              </a:rPr>
              <a:t>、勇气通往天堂，怯懦通往地狱。</a:t>
            </a:r>
            <a:r>
              <a:rPr lang="en-US" altLang="zh-CN" sz="1100" dirty="0">
                <a:latin typeface="Arial" panose="020B0604020202020204" pitchFamily="34" charset="0"/>
              </a:rPr>
              <a:t>——</a:t>
            </a:r>
            <a:r>
              <a:rPr lang="zh-CN" altLang="en-US" sz="1100" dirty="0">
                <a:latin typeface="Arial" panose="020B0604020202020204" pitchFamily="34" charset="0"/>
              </a:rPr>
              <a:t>塞内加</a:t>
            </a:r>
            <a:endParaRPr lang="zh-CN" altLang="en-US" sz="1100" dirty="0">
              <a:latin typeface="Arial" panose="020B0604020202020204" pitchFamily="34" charset="0"/>
            </a:endParaRPr>
          </a:p>
          <a:p>
            <a:r>
              <a:rPr lang="en-US" altLang="zh-CN" sz="1100" dirty="0">
                <a:latin typeface="Arial" panose="020B0604020202020204" pitchFamily="34" charset="0"/>
              </a:rPr>
              <a:t>9</a:t>
            </a:r>
            <a:r>
              <a:rPr lang="zh-CN" altLang="en-US" sz="1100" dirty="0">
                <a:latin typeface="Arial" panose="020B0604020202020204" pitchFamily="34" charset="0"/>
              </a:rPr>
              <a:t>、有时候读书是一种巧妙地避开思考的方法。</a:t>
            </a:r>
            <a:r>
              <a:rPr lang="en-US" altLang="zh-CN" sz="1100" dirty="0">
                <a:latin typeface="Arial" panose="020B0604020202020204" pitchFamily="34" charset="0"/>
              </a:rPr>
              <a:t>——</a:t>
            </a:r>
            <a:r>
              <a:rPr lang="zh-CN" altLang="en-US" sz="1100" dirty="0">
                <a:latin typeface="Arial" panose="020B0604020202020204" pitchFamily="34" charset="0"/>
              </a:rPr>
              <a:t>赫尔普斯</a:t>
            </a:r>
            <a:endParaRPr lang="zh-CN" altLang="en-US" sz="1100" dirty="0">
              <a:latin typeface="Arial" panose="020B0604020202020204" pitchFamily="34" charset="0"/>
            </a:endParaRPr>
          </a:p>
          <a:p>
            <a:r>
              <a:rPr lang="en-US" altLang="zh-CN" sz="1100" dirty="0">
                <a:latin typeface="Arial" panose="020B0604020202020204" pitchFamily="34" charset="0"/>
              </a:rPr>
              <a:t>10</a:t>
            </a:r>
            <a:r>
              <a:rPr lang="zh-CN" altLang="en-US" sz="1100" dirty="0">
                <a:latin typeface="Arial" panose="020B0604020202020204" pitchFamily="34" charset="0"/>
              </a:rPr>
              <a:t>、阅读一切好书如同和过去最杰出的人谈话。</a:t>
            </a:r>
            <a:r>
              <a:rPr lang="en-US" altLang="zh-CN" sz="1100" dirty="0">
                <a:latin typeface="Arial" panose="020B0604020202020204" pitchFamily="34" charset="0"/>
              </a:rPr>
              <a:t>——</a:t>
            </a:r>
            <a:r>
              <a:rPr lang="zh-CN" altLang="en-US" sz="1100" dirty="0">
                <a:latin typeface="Arial" panose="020B0604020202020204" pitchFamily="34" charset="0"/>
              </a:rPr>
              <a:t>笛卡儿</a:t>
            </a:r>
            <a:endParaRPr lang="zh-CN" altLang="en-US" sz="1100" dirty="0">
              <a:latin typeface="Arial" panose="020B0604020202020204" pitchFamily="34" charset="0"/>
            </a:endParaRPr>
          </a:p>
          <a:p>
            <a:r>
              <a:rPr lang="en-US" altLang="zh-CN" sz="1100" dirty="0">
                <a:latin typeface="Arial" panose="020B0604020202020204" pitchFamily="34" charset="0"/>
              </a:rPr>
              <a:t>11</a:t>
            </a:r>
            <a:r>
              <a:rPr lang="zh-CN" altLang="en-US" sz="1100" dirty="0">
                <a:latin typeface="Arial" panose="020B0604020202020204" pitchFamily="34" charset="0"/>
              </a:rPr>
              <a:t>、有勇气承担命运这才是英雄好汉。</a:t>
            </a:r>
            <a:r>
              <a:rPr lang="en-US" altLang="zh-CN" sz="1100" dirty="0">
                <a:latin typeface="Arial" panose="020B0604020202020204" pitchFamily="34" charset="0"/>
              </a:rPr>
              <a:t>——</a:t>
            </a:r>
            <a:r>
              <a:rPr lang="zh-CN" altLang="en-US" sz="1100" dirty="0">
                <a:latin typeface="Arial" panose="020B0604020202020204" pitchFamily="34" charset="0"/>
              </a:rPr>
              <a:t>黑塞</a:t>
            </a:r>
            <a:endParaRPr lang="zh-CN" altLang="en-US" sz="1100" dirty="0">
              <a:latin typeface="Arial" panose="020B0604020202020204" pitchFamily="34" charset="0"/>
            </a:endParaRPr>
          </a:p>
          <a:p>
            <a:r>
              <a:rPr lang="en-US" altLang="zh-CN" sz="1100" dirty="0">
                <a:latin typeface="Arial" panose="020B0604020202020204" pitchFamily="34" charset="0"/>
              </a:rPr>
              <a:t>12</a:t>
            </a:r>
            <a:r>
              <a:rPr lang="zh-CN" altLang="en-US" sz="1100" dirty="0">
                <a:latin typeface="Arial" panose="020B0604020202020204" pitchFamily="34" charset="0"/>
              </a:rPr>
              <a:t>、只有把抱怨环境的心情，化为上进的力量，才是成功的保证。</a:t>
            </a:r>
            <a:r>
              <a:rPr lang="en-US" altLang="zh-CN" sz="1100" dirty="0">
                <a:latin typeface="Arial" panose="020B0604020202020204" pitchFamily="34" charset="0"/>
              </a:rPr>
              <a:t>——</a:t>
            </a:r>
            <a:r>
              <a:rPr lang="zh-CN" altLang="en-US" sz="1100" dirty="0">
                <a:latin typeface="Arial" panose="020B0604020202020204" pitchFamily="34" charset="0"/>
              </a:rPr>
              <a:t>罗曼</a:t>
            </a:r>
            <a:r>
              <a:rPr lang="en-US" altLang="zh-CN" sz="1100" dirty="0">
                <a:latin typeface="Arial" panose="020B0604020202020204" pitchFamily="34" charset="0"/>
              </a:rPr>
              <a:t>·</a:t>
            </a:r>
            <a:r>
              <a:rPr lang="zh-CN" altLang="en-US" sz="1100" dirty="0">
                <a:latin typeface="Arial" panose="020B0604020202020204" pitchFamily="34" charset="0"/>
              </a:rPr>
              <a:t>罗兰</a:t>
            </a:r>
            <a:endParaRPr lang="zh-CN" altLang="en-US" sz="1100" dirty="0">
              <a:latin typeface="Arial" panose="020B0604020202020204" pitchFamily="34" charset="0"/>
            </a:endParaRPr>
          </a:p>
          <a:p>
            <a:r>
              <a:rPr lang="en-US" altLang="zh-CN" sz="1100" dirty="0">
                <a:latin typeface="Arial" panose="020B0604020202020204" pitchFamily="34" charset="0"/>
              </a:rPr>
              <a:t>13</a:t>
            </a:r>
            <a:r>
              <a:rPr lang="zh-CN" altLang="en-US" sz="1100" dirty="0">
                <a:latin typeface="Arial" panose="020B0604020202020204" pitchFamily="34" charset="0"/>
              </a:rPr>
              <a:t>、知人者智，自知者明。胜人者有力，自胜者强。</a:t>
            </a:r>
            <a:r>
              <a:rPr lang="en-US" altLang="zh-CN" sz="1100" dirty="0">
                <a:latin typeface="Arial" panose="020B0604020202020204" pitchFamily="34" charset="0"/>
              </a:rPr>
              <a:t>——</a:t>
            </a:r>
            <a:r>
              <a:rPr lang="zh-CN" altLang="en-US" sz="1100" dirty="0">
                <a:latin typeface="Arial" panose="020B0604020202020204" pitchFamily="34" charset="0"/>
              </a:rPr>
              <a:t>老子</a:t>
            </a:r>
            <a:endParaRPr lang="zh-CN" altLang="en-US" sz="1100" dirty="0">
              <a:latin typeface="Arial" panose="020B0604020202020204" pitchFamily="34" charset="0"/>
            </a:endParaRPr>
          </a:p>
          <a:p>
            <a:r>
              <a:rPr lang="en-US" altLang="zh-CN" sz="1100" dirty="0">
                <a:latin typeface="Arial" panose="020B0604020202020204" pitchFamily="34" charset="0"/>
              </a:rPr>
              <a:t>14</a:t>
            </a:r>
            <a:r>
              <a:rPr lang="zh-CN" altLang="en-US" sz="1100" dirty="0">
                <a:latin typeface="Arial" panose="020B0604020202020204" pitchFamily="34" charset="0"/>
              </a:rPr>
              <a:t>、意志坚强的人能把世界放在手中像泥块一样任意揉捏。</a:t>
            </a:r>
            <a:r>
              <a:rPr lang="en-US" altLang="zh-CN" sz="1100" dirty="0">
                <a:latin typeface="Arial" panose="020B0604020202020204" pitchFamily="34" charset="0"/>
              </a:rPr>
              <a:t>——</a:t>
            </a:r>
            <a:r>
              <a:rPr lang="zh-CN" altLang="en-US" sz="1100" dirty="0">
                <a:latin typeface="Arial" panose="020B0604020202020204" pitchFamily="34" charset="0"/>
              </a:rPr>
              <a:t>歌德</a:t>
            </a:r>
            <a:endParaRPr lang="zh-CN" altLang="en-US" sz="1100" dirty="0">
              <a:latin typeface="Arial" panose="020B0604020202020204" pitchFamily="34" charset="0"/>
            </a:endParaRPr>
          </a:p>
          <a:p>
            <a:r>
              <a:rPr lang="en-US" altLang="zh-CN" sz="1100" dirty="0">
                <a:latin typeface="Arial" panose="020B0604020202020204" pitchFamily="34" charset="0"/>
              </a:rPr>
              <a:t>15</a:t>
            </a:r>
            <a:r>
              <a:rPr lang="zh-CN" altLang="en-US" sz="1100" dirty="0">
                <a:latin typeface="Arial" panose="020B0604020202020204" pitchFamily="34" charset="0"/>
              </a:rPr>
              <a:t>、最具挑战性的挑战莫过于提升自我。</a:t>
            </a:r>
            <a:r>
              <a:rPr lang="en-US" altLang="zh-CN" sz="1100" dirty="0">
                <a:latin typeface="Arial" panose="020B0604020202020204" pitchFamily="34" charset="0"/>
              </a:rPr>
              <a:t>——</a:t>
            </a:r>
            <a:r>
              <a:rPr lang="zh-CN" altLang="en-US" sz="1100" dirty="0">
                <a:latin typeface="Arial" panose="020B0604020202020204" pitchFamily="34" charset="0"/>
              </a:rPr>
              <a:t>迈克尔</a:t>
            </a:r>
            <a:r>
              <a:rPr lang="en-US" altLang="zh-CN" sz="1100" dirty="0">
                <a:latin typeface="Arial" panose="020B0604020202020204" pitchFamily="34" charset="0"/>
              </a:rPr>
              <a:t>·F·</a:t>
            </a:r>
            <a:r>
              <a:rPr lang="zh-CN" altLang="en-US" sz="1100" dirty="0">
                <a:latin typeface="Arial" panose="020B0604020202020204" pitchFamily="34" charset="0"/>
              </a:rPr>
              <a:t>斯特利</a:t>
            </a:r>
            <a:endParaRPr lang="zh-CN" altLang="en-US" sz="1100" dirty="0">
              <a:latin typeface="Arial" panose="020B0604020202020204" pitchFamily="34" charset="0"/>
            </a:endParaRPr>
          </a:p>
          <a:p>
            <a:r>
              <a:rPr lang="en-US" altLang="zh-CN" sz="1100" dirty="0">
                <a:latin typeface="Arial" panose="020B0604020202020204" pitchFamily="34" charset="0"/>
              </a:rPr>
              <a:t>16</a:t>
            </a:r>
            <a:r>
              <a:rPr lang="zh-CN" altLang="en-US" sz="1100" dirty="0">
                <a:latin typeface="Arial" panose="020B0604020202020204" pitchFamily="34" charset="0"/>
              </a:rPr>
              <a:t>、业余生活要有意义，不要越轨。</a:t>
            </a:r>
            <a:r>
              <a:rPr lang="en-US" altLang="zh-CN" sz="1100" dirty="0">
                <a:latin typeface="Arial" panose="020B0604020202020204" pitchFamily="34" charset="0"/>
              </a:rPr>
              <a:t>——</a:t>
            </a:r>
            <a:r>
              <a:rPr lang="zh-CN" altLang="en-US" sz="1100" dirty="0">
                <a:latin typeface="Arial" panose="020B0604020202020204" pitchFamily="34" charset="0"/>
              </a:rPr>
              <a:t>华盛顿</a:t>
            </a:r>
            <a:endParaRPr lang="zh-CN" altLang="en-US" sz="1100" dirty="0">
              <a:latin typeface="Arial" panose="020B0604020202020204" pitchFamily="34" charset="0"/>
            </a:endParaRPr>
          </a:p>
          <a:p>
            <a:r>
              <a:rPr lang="en-US" altLang="zh-CN" sz="1100" dirty="0">
                <a:latin typeface="Arial" panose="020B0604020202020204" pitchFamily="34" charset="0"/>
              </a:rPr>
              <a:t>17</a:t>
            </a:r>
            <a:r>
              <a:rPr lang="zh-CN" altLang="en-US" sz="1100" dirty="0">
                <a:latin typeface="Arial" panose="020B0604020202020204" pitchFamily="34" charset="0"/>
              </a:rPr>
              <a:t>、意志是一个强壮的盲人，倚靠在明眼的跛子肩上。</a:t>
            </a:r>
            <a:r>
              <a:rPr lang="en-US" altLang="zh-CN" sz="1100" dirty="0">
                <a:latin typeface="Arial" panose="020B0604020202020204" pitchFamily="34" charset="0"/>
              </a:rPr>
              <a:t>——</a:t>
            </a:r>
            <a:r>
              <a:rPr lang="zh-CN" altLang="en-US" sz="1100" dirty="0">
                <a:latin typeface="Arial" panose="020B0604020202020204" pitchFamily="34" charset="0"/>
              </a:rPr>
              <a:t>叔本华</a:t>
            </a:r>
            <a:endParaRPr lang="zh-CN" altLang="en-US" sz="1100" dirty="0">
              <a:latin typeface="Arial" panose="020B0604020202020204" pitchFamily="34" charset="0"/>
            </a:endParaRPr>
          </a:p>
          <a:p>
            <a:r>
              <a:rPr lang="en-US" altLang="zh-CN" sz="1100" dirty="0">
                <a:latin typeface="Arial" panose="020B0604020202020204" pitchFamily="34" charset="0"/>
              </a:rPr>
              <a:t>18</a:t>
            </a:r>
            <a:r>
              <a:rPr lang="zh-CN" altLang="en-US" sz="1100" dirty="0">
                <a:latin typeface="Arial" panose="020B0604020202020204" pitchFamily="34" charset="0"/>
              </a:rPr>
              <a:t>、最大的挑战和突破在于用人，而用人最大的突破在于信任人。</a:t>
            </a:r>
            <a:r>
              <a:rPr lang="en-US" altLang="zh-CN" sz="1100" dirty="0">
                <a:latin typeface="Arial" panose="020B0604020202020204" pitchFamily="34" charset="0"/>
              </a:rPr>
              <a:t>——</a:t>
            </a:r>
            <a:r>
              <a:rPr lang="zh-CN" altLang="en-US" sz="1100" dirty="0">
                <a:latin typeface="Arial" panose="020B0604020202020204" pitchFamily="34" charset="0"/>
              </a:rPr>
              <a:t>马云</a:t>
            </a:r>
            <a:endParaRPr lang="zh-CN" altLang="en-US" sz="1100" dirty="0">
              <a:latin typeface="Arial" panose="020B0604020202020204" pitchFamily="34" charset="0"/>
            </a:endParaRPr>
          </a:p>
          <a:p>
            <a:r>
              <a:rPr lang="en-US" altLang="zh-CN" sz="1100" dirty="0">
                <a:latin typeface="Arial" panose="020B0604020202020204" pitchFamily="34" charset="0"/>
              </a:rPr>
              <a:t>19</a:t>
            </a:r>
            <a:r>
              <a:rPr lang="zh-CN" altLang="en-US" sz="1100" dirty="0">
                <a:latin typeface="Arial" panose="020B0604020202020204" pitchFamily="34" charset="0"/>
              </a:rPr>
              <a:t>、我这个人走得很慢，但是我从不后退。</a:t>
            </a:r>
            <a:r>
              <a:rPr lang="en-US" altLang="zh-CN" sz="1100" dirty="0">
                <a:latin typeface="Arial" panose="020B0604020202020204" pitchFamily="34" charset="0"/>
              </a:rPr>
              <a:t>——</a:t>
            </a:r>
            <a:r>
              <a:rPr lang="zh-CN" altLang="en-US" sz="1100" dirty="0">
                <a:latin typeface="Arial" panose="020B0604020202020204" pitchFamily="34" charset="0"/>
              </a:rPr>
              <a:t>亚伯拉罕</a:t>
            </a:r>
            <a:r>
              <a:rPr lang="en-US" altLang="zh-CN" sz="1100" dirty="0">
                <a:latin typeface="Arial" panose="020B0604020202020204" pitchFamily="34" charset="0"/>
              </a:rPr>
              <a:t>·</a:t>
            </a:r>
            <a:r>
              <a:rPr lang="zh-CN" altLang="en-US" sz="1100" dirty="0">
                <a:latin typeface="Arial" panose="020B0604020202020204" pitchFamily="34" charset="0"/>
              </a:rPr>
              <a:t>林肯</a:t>
            </a:r>
            <a:endParaRPr lang="zh-CN" altLang="en-US" sz="1100" dirty="0">
              <a:latin typeface="Arial" panose="020B0604020202020204" pitchFamily="34" charset="0"/>
            </a:endParaRPr>
          </a:p>
          <a:p>
            <a:r>
              <a:rPr lang="en-US" altLang="zh-CN" sz="1100" dirty="0">
                <a:latin typeface="Arial" panose="020B0604020202020204" pitchFamily="34" charset="0"/>
              </a:rPr>
              <a:t>20</a:t>
            </a:r>
            <a:r>
              <a:rPr lang="zh-CN" altLang="en-US" sz="1100" dirty="0">
                <a:latin typeface="Arial" panose="020B0604020202020204" pitchFamily="34" charset="0"/>
              </a:rPr>
              <a:t>、要掌握书，莫被书掌握；要为生而读，莫为读而生。</a:t>
            </a:r>
            <a:r>
              <a:rPr lang="en-US" altLang="zh-CN" sz="1100" dirty="0">
                <a:latin typeface="Arial" panose="020B0604020202020204" pitchFamily="34" charset="0"/>
              </a:rPr>
              <a:t>——</a:t>
            </a:r>
            <a:r>
              <a:rPr lang="zh-CN" altLang="en-US" sz="1100" dirty="0">
                <a:latin typeface="Arial" panose="020B0604020202020204" pitchFamily="34" charset="0"/>
              </a:rPr>
              <a:t>布尔沃</a:t>
            </a:r>
            <a:endParaRPr lang="zh-CN" altLang="en-US" sz="1100" dirty="0">
              <a:latin typeface="Arial" panose="020B0604020202020204" pitchFamily="34" charset="0"/>
            </a:endParaRPr>
          </a:p>
          <a:p>
            <a:r>
              <a:rPr lang="en-US" altLang="zh-CN" sz="1100" dirty="0">
                <a:latin typeface="Arial" panose="020B0604020202020204" pitchFamily="34" charset="0"/>
              </a:rPr>
              <a:t>21</a:t>
            </a:r>
            <a:r>
              <a:rPr lang="zh-CN" altLang="en-US" sz="1100" dirty="0">
                <a:latin typeface="Arial" panose="020B0604020202020204" pitchFamily="34" charset="0"/>
              </a:rPr>
              <a:t>、要知道对好事的称颂过于夸大，也会招来人们的反感轻蔑和嫉妒。</a:t>
            </a:r>
            <a:r>
              <a:rPr lang="en-US" altLang="zh-CN" sz="1100" dirty="0">
                <a:latin typeface="Arial" panose="020B0604020202020204" pitchFamily="34" charset="0"/>
              </a:rPr>
              <a:t>——</a:t>
            </a:r>
            <a:r>
              <a:rPr lang="zh-CN" altLang="en-US" sz="1100" dirty="0">
                <a:latin typeface="Arial" panose="020B0604020202020204" pitchFamily="34" charset="0"/>
              </a:rPr>
              <a:t>培根</a:t>
            </a:r>
            <a:endParaRPr lang="zh-CN" altLang="en-US" sz="1100" dirty="0">
              <a:latin typeface="Arial" panose="020B0604020202020204" pitchFamily="34" charset="0"/>
            </a:endParaRPr>
          </a:p>
          <a:p>
            <a:r>
              <a:rPr lang="en-US" altLang="zh-CN" sz="1100" dirty="0">
                <a:latin typeface="Arial" panose="020B0604020202020204" pitchFamily="34" charset="0"/>
              </a:rPr>
              <a:t>22</a:t>
            </a:r>
            <a:r>
              <a:rPr lang="zh-CN" altLang="en-US" sz="1100" dirty="0">
                <a:latin typeface="Arial" panose="020B0604020202020204" pitchFamily="34" charset="0"/>
              </a:rPr>
              <a:t>、业精于勤，荒于嬉；行成于思，毁于随。</a:t>
            </a:r>
            <a:r>
              <a:rPr lang="en-US" altLang="zh-CN" sz="1100" dirty="0">
                <a:latin typeface="Arial" panose="020B0604020202020204" pitchFamily="34" charset="0"/>
              </a:rPr>
              <a:t>——</a:t>
            </a:r>
            <a:r>
              <a:rPr lang="zh-CN" altLang="en-US" sz="1100" dirty="0">
                <a:latin typeface="Arial" panose="020B0604020202020204" pitchFamily="34" charset="0"/>
              </a:rPr>
              <a:t>韩愈</a:t>
            </a:r>
            <a:endParaRPr lang="zh-CN" altLang="en-US" sz="1100" dirty="0">
              <a:latin typeface="Arial" panose="020B0604020202020204" pitchFamily="34" charset="0"/>
            </a:endParaRPr>
          </a:p>
          <a:p>
            <a:r>
              <a:rPr lang="en-US" altLang="zh-CN" sz="1100" dirty="0">
                <a:latin typeface="Arial" panose="020B0604020202020204" pitchFamily="34" charset="0"/>
              </a:rPr>
              <a:t>23</a:t>
            </a:r>
            <a:r>
              <a:rPr lang="zh-CN" altLang="en-US" sz="1100" dirty="0">
                <a:latin typeface="Arial" panose="020B0604020202020204" pitchFamily="34" charset="0"/>
              </a:rPr>
              <a:t>、最大的骄傲于最大的自卑都表示心灵的最软弱无力。</a:t>
            </a:r>
            <a:r>
              <a:rPr lang="en-US" altLang="zh-CN" sz="1100" dirty="0">
                <a:latin typeface="Arial" panose="020B0604020202020204" pitchFamily="34" charset="0"/>
              </a:rPr>
              <a:t>——</a:t>
            </a:r>
            <a:r>
              <a:rPr lang="zh-CN" altLang="en-US" sz="1100" dirty="0">
                <a:latin typeface="Arial" panose="020B0604020202020204" pitchFamily="34" charset="0"/>
              </a:rPr>
              <a:t>斯宾诺莎</a:t>
            </a:r>
            <a:endParaRPr lang="zh-CN" altLang="en-US" sz="1100" dirty="0">
              <a:latin typeface="Arial" panose="020B0604020202020204" pitchFamily="34" charset="0"/>
            </a:endParaRPr>
          </a:p>
          <a:p>
            <a:r>
              <a:rPr lang="en-US" altLang="zh-CN" sz="1100" dirty="0">
                <a:latin typeface="Arial" panose="020B0604020202020204" pitchFamily="34" charset="0"/>
              </a:rPr>
              <a:t>24</a:t>
            </a:r>
            <a:r>
              <a:rPr lang="zh-CN" altLang="en-US" sz="1100" dirty="0">
                <a:latin typeface="Arial" panose="020B0604020202020204" pitchFamily="34" charset="0"/>
              </a:rPr>
              <a:t>、知之者不如好之者，好之者不如乐之者。</a:t>
            </a:r>
            <a:r>
              <a:rPr lang="en-US" altLang="zh-CN" sz="1100" dirty="0">
                <a:latin typeface="Arial" panose="020B0604020202020204" pitchFamily="34" charset="0"/>
              </a:rPr>
              <a:t>——</a:t>
            </a:r>
            <a:r>
              <a:rPr lang="zh-CN" altLang="en-US" sz="1100" dirty="0">
                <a:latin typeface="Arial" panose="020B0604020202020204" pitchFamily="34" charset="0"/>
              </a:rPr>
              <a:t>孔子</a:t>
            </a:r>
            <a:endParaRPr lang="zh-CN" altLang="en-US" sz="1100" dirty="0">
              <a:latin typeface="Arial" panose="020B0604020202020204" pitchFamily="34" charset="0"/>
            </a:endParaRPr>
          </a:p>
          <a:p>
            <a:r>
              <a:rPr lang="en-US" altLang="zh-CN" sz="1100" dirty="0">
                <a:latin typeface="Arial" panose="020B0604020202020204" pitchFamily="34" charset="0"/>
              </a:rPr>
              <a:t>25</a:t>
            </a:r>
            <a:r>
              <a:rPr lang="zh-CN" altLang="en-US" sz="1100" dirty="0">
                <a:latin typeface="Arial" panose="020B0604020202020204" pitchFamily="34" charset="0"/>
              </a:rPr>
              <a:t>、学习是劳动，是充满思想的劳动。</a:t>
            </a:r>
            <a:r>
              <a:rPr lang="en-US" altLang="zh-CN" sz="1100" dirty="0">
                <a:latin typeface="Arial" panose="020B0604020202020204" pitchFamily="34" charset="0"/>
              </a:rPr>
              <a:t>——</a:t>
            </a:r>
            <a:r>
              <a:rPr lang="zh-CN" altLang="en-US" sz="1100" dirty="0">
                <a:latin typeface="Arial" panose="020B0604020202020204" pitchFamily="34" charset="0"/>
              </a:rPr>
              <a:t>乌申斯基</a:t>
            </a:r>
            <a:endParaRPr lang="zh-CN" altLang="en-US" sz="1100" dirty="0">
              <a:latin typeface="Arial" panose="020B0604020202020204" pitchFamily="34" charset="0"/>
            </a:endParaRPr>
          </a:p>
          <a:p>
            <a:r>
              <a:rPr lang="en-US" altLang="zh-CN" sz="1100" dirty="0">
                <a:latin typeface="Arial" panose="020B0604020202020204" pitchFamily="34" charset="0"/>
              </a:rPr>
              <a:t>26</a:t>
            </a:r>
            <a:r>
              <a:rPr lang="zh-CN" altLang="en-US" sz="1100" dirty="0">
                <a:latin typeface="Arial" panose="020B0604020202020204" pitchFamily="34" charset="0"/>
              </a:rPr>
              <a:t>、要使整个人生都过得舒适、愉快，这是不可能的，因为人类必须具备一种能应付逆境的态度。</a:t>
            </a:r>
            <a:r>
              <a:rPr lang="en-US" altLang="zh-CN" sz="1100" dirty="0">
                <a:latin typeface="Arial" panose="020B0604020202020204" pitchFamily="34" charset="0"/>
              </a:rPr>
              <a:t>——</a:t>
            </a:r>
            <a:r>
              <a:rPr lang="zh-CN" altLang="en-US" sz="1100" dirty="0">
                <a:latin typeface="Arial" panose="020B0604020202020204" pitchFamily="34" charset="0"/>
              </a:rPr>
              <a:t>卢梭</a:t>
            </a:r>
            <a:endParaRPr lang="zh-CN" altLang="en-US" sz="1100" dirty="0">
              <a:latin typeface="Arial" panose="020B0604020202020204" pitchFamily="34" charset="0"/>
            </a:endParaRPr>
          </a:p>
          <a:p>
            <a:r>
              <a:rPr lang="en-US" altLang="zh-CN" sz="1100" dirty="0">
                <a:latin typeface="Arial" panose="020B0604020202020204" pitchFamily="34" charset="0"/>
              </a:rPr>
              <a:t>27</a:t>
            </a:r>
            <a:r>
              <a:rPr lang="zh-CN" altLang="en-US" sz="1100" dirty="0">
                <a:latin typeface="Arial" panose="020B0604020202020204" pitchFamily="34" charset="0"/>
              </a:rPr>
              <a:t>、越是无能的人，越喜欢挑剔别人的错儿。</a:t>
            </a:r>
            <a:r>
              <a:rPr lang="en-US" altLang="zh-CN" sz="1100" dirty="0">
                <a:latin typeface="Arial" panose="020B0604020202020204" pitchFamily="34" charset="0"/>
              </a:rPr>
              <a:t>——</a:t>
            </a:r>
            <a:r>
              <a:rPr lang="zh-CN" altLang="en-US" sz="1100" dirty="0">
                <a:latin typeface="Arial" panose="020B0604020202020204" pitchFamily="34" charset="0"/>
              </a:rPr>
              <a:t>爱尔兰</a:t>
            </a:r>
            <a:endParaRPr lang="zh-CN" altLang="en-US" sz="1100" dirty="0">
              <a:latin typeface="Arial" panose="020B0604020202020204" pitchFamily="34" charset="0"/>
            </a:endParaRPr>
          </a:p>
          <a:p>
            <a:r>
              <a:rPr lang="en-US" altLang="zh-CN" sz="1100" dirty="0">
                <a:latin typeface="Arial" panose="020B0604020202020204" pitchFamily="34" charset="0"/>
              </a:rPr>
              <a:t>28</a:t>
            </a:r>
            <a:r>
              <a:rPr lang="zh-CN" altLang="en-US" sz="1100" dirty="0">
                <a:latin typeface="Arial" panose="020B0604020202020204" pitchFamily="34" charset="0"/>
              </a:rPr>
              <a:t>、意志命运往往背道而驰，决心到最后会全部推倒。</a:t>
            </a:r>
            <a:r>
              <a:rPr lang="en-US" altLang="zh-CN" sz="1100" dirty="0">
                <a:latin typeface="Arial" panose="020B0604020202020204" pitchFamily="34" charset="0"/>
              </a:rPr>
              <a:t>——</a:t>
            </a:r>
            <a:r>
              <a:rPr lang="zh-CN" altLang="en-US" sz="1100" dirty="0">
                <a:latin typeface="Arial" panose="020B0604020202020204" pitchFamily="34" charset="0"/>
              </a:rPr>
              <a:t>莎士比亚</a:t>
            </a:r>
            <a:endParaRPr lang="zh-CN" altLang="en-US" sz="1100" dirty="0">
              <a:latin typeface="Arial" panose="020B0604020202020204" pitchFamily="34" charset="0"/>
            </a:endParaRPr>
          </a:p>
          <a:p>
            <a:r>
              <a:rPr lang="en-US" altLang="zh-CN" sz="1100" dirty="0">
                <a:latin typeface="Arial" panose="020B0604020202020204" pitchFamily="34" charset="0"/>
              </a:rPr>
              <a:t>29</a:t>
            </a:r>
            <a:r>
              <a:rPr lang="zh-CN" altLang="en-US" sz="1100" dirty="0">
                <a:latin typeface="Arial" panose="020B0604020202020204" pitchFamily="34" charset="0"/>
              </a:rPr>
              <a:t>、越是没有本领的就越加自命不凡。</a:t>
            </a:r>
            <a:r>
              <a:rPr lang="en-US" altLang="zh-CN" sz="1100" dirty="0">
                <a:latin typeface="Arial" panose="020B0604020202020204" pitchFamily="34" charset="0"/>
              </a:rPr>
              <a:t>——</a:t>
            </a:r>
            <a:r>
              <a:rPr lang="zh-CN" altLang="en-US" sz="1100" dirty="0">
                <a:latin typeface="Arial" panose="020B0604020202020204" pitchFamily="34" charset="0"/>
              </a:rPr>
              <a:t>邓拓</a:t>
            </a:r>
            <a:endParaRPr lang="zh-CN" altLang="en-US" sz="1100" dirty="0">
              <a:latin typeface="Arial" panose="020B0604020202020204" pitchFamily="34" charset="0"/>
            </a:endParaRPr>
          </a:p>
          <a:p>
            <a:r>
              <a:rPr lang="en-US" altLang="zh-CN" sz="1100" dirty="0">
                <a:latin typeface="Arial" panose="020B0604020202020204" pitchFamily="34" charset="0"/>
              </a:rPr>
              <a:t>30</a:t>
            </a:r>
            <a:r>
              <a:rPr lang="zh-CN" altLang="en-US" sz="1100" dirty="0">
                <a:latin typeface="Arial" panose="020B0604020202020204" pitchFamily="34" charset="0"/>
              </a:rPr>
              <a:t>、阅读使人充实，会谈使人敏捷，写作使人精确。</a:t>
            </a:r>
            <a:r>
              <a:rPr lang="en-US" altLang="zh-CN" sz="1100" dirty="0">
                <a:latin typeface="Arial" panose="020B0604020202020204" pitchFamily="34" charset="0"/>
              </a:rPr>
              <a:t>——</a:t>
            </a:r>
            <a:r>
              <a:rPr lang="zh-CN" altLang="en-US" sz="1100" dirty="0">
                <a:latin typeface="Arial" panose="020B0604020202020204" pitchFamily="34" charset="0"/>
              </a:rPr>
              <a:t>培根</a:t>
            </a:r>
            <a:endParaRPr lang="zh-CN" altLang="en-US" sz="1100" dirty="0">
              <a:latin typeface="Arial" panose="020B0604020202020204" pitchFamily="34" charset="0"/>
            </a:endParaRPr>
          </a:p>
        </p:txBody>
      </p:sp>
      <p:pic>
        <p:nvPicPr>
          <p:cNvPr id="176131" name="Picture 4" descr="C:\Users\Administrator\Desktop\view.jpg"/>
          <p:cNvPicPr>
            <a:picLocks noChangeAspect="1"/>
          </p:cNvPicPr>
          <p:nvPr/>
        </p:nvPicPr>
        <p:blipFill>
          <a:blip r:embed="rId1"/>
          <a:stretch>
            <a:fillRect/>
          </a:stretch>
        </p:blipFill>
        <p:spPr>
          <a:xfrm>
            <a:off x="0" y="0"/>
            <a:ext cx="9144000" cy="6858000"/>
          </a:xfrm>
          <a:prstGeom prst="rect">
            <a:avLst/>
          </a:prstGeom>
          <a:noFill/>
          <a:ln w="9525">
            <a:noFill/>
          </a:ln>
        </p:spPr>
      </p:pic>
      <p:pic>
        <p:nvPicPr>
          <p:cNvPr id="4" name="内容占位符 3" descr="图片1"/>
          <p:cNvPicPr>
            <a:picLocks noChangeAspect="1"/>
          </p:cNvPicPr>
          <p:nvPr>
            <p:ph idx="1"/>
          </p:nvPr>
        </p:nvPicPr>
        <p:blipFill>
          <a:blip r:embed="rId2"/>
          <a:stretch>
            <a:fillRect/>
          </a:stretch>
        </p:blipFill>
        <p:spPr>
          <a:xfrm>
            <a:off x="8153400" y="-60960"/>
            <a:ext cx="914400" cy="754380"/>
          </a:xfrm>
          <a:prstGeom prst="rect">
            <a:avLst/>
          </a:prstGeom>
        </p:spPr>
      </p:pic>
    </p:spTree>
  </p:cSld>
  <p:clrMapOvr>
    <a:masterClrMapping/>
  </p:clrMapOvr>
</p:sld>
</file>

<file path=ppt/theme/theme1.xml><?xml version="1.0" encoding="utf-8"?>
<a:theme xmlns:a="http://schemas.openxmlformats.org/drawingml/2006/main" name="1_Maple">
  <a:themeElements>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fontScheme name="Mapl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23361</Words>
  <Application>WPS 演示</Application>
  <PresentationFormat>全屏显示(4:3)</PresentationFormat>
  <Paragraphs>2236</Paragraphs>
  <Slides>172</Slides>
  <Notes>2</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242</vt:i4>
      </vt:variant>
      <vt:variant>
        <vt:lpstr>幻灯片标题</vt:lpstr>
      </vt:variant>
      <vt:variant>
        <vt:i4>172</vt:i4>
      </vt:variant>
    </vt:vector>
  </HeadingPairs>
  <TitlesOfParts>
    <vt:vector size="429" baseType="lpstr">
      <vt:lpstr>Arial</vt:lpstr>
      <vt:lpstr>宋体</vt:lpstr>
      <vt:lpstr>Wingdings</vt:lpstr>
      <vt:lpstr>Times New Roman</vt:lpstr>
      <vt:lpstr>隶书</vt:lpstr>
      <vt:lpstr>微软雅黑</vt:lpstr>
      <vt:lpstr>黑体</vt:lpstr>
      <vt:lpstr>仿宋_GB2312</vt:lpstr>
      <vt:lpstr>仿宋</vt:lpstr>
      <vt:lpstr>Arial Unicode MS</vt:lpstr>
      <vt:lpstr>Arial</vt:lpstr>
      <vt:lpstr>楷体_GB2312</vt:lpstr>
      <vt:lpstr>新宋体</vt:lpstr>
      <vt:lpstr>Verdana</vt:lpstr>
      <vt:lpstr>1_Maple</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AutoCAD.Drawing.16</vt:lpstr>
      <vt:lpstr>Equation.3</vt:lpstr>
      <vt:lpstr>Equation.3</vt:lpstr>
      <vt:lpstr>Equation.3</vt:lpstr>
      <vt:lpstr>Equation.3</vt:lpstr>
      <vt:lpstr>Equation.3</vt:lpstr>
      <vt:lpstr>Equation.3</vt:lpstr>
      <vt:lpstr>AutoCAD.Drawing.16</vt:lpstr>
      <vt:lpstr>AutoCAD.Drawing.16</vt:lpstr>
      <vt:lpstr>Equation.3</vt:lpstr>
      <vt:lpstr>Equation.3</vt:lpstr>
      <vt:lpstr>Equation.3</vt:lpstr>
      <vt:lpstr>Equation.DSMT4</vt:lpstr>
      <vt:lpstr>AutoCAD.Drawing.16</vt:lpstr>
      <vt:lpstr>Equation.3</vt:lpstr>
      <vt:lpstr>Equation.3</vt:lpstr>
      <vt:lpstr>Equation.3</vt:lpstr>
      <vt:lpstr>Equation.3</vt:lpstr>
      <vt:lpstr>Equation.3</vt:lpstr>
      <vt:lpstr>Equation.3</vt:lpstr>
      <vt:lpstr>Equation.3</vt:lpstr>
      <vt:lpstr>Equation.3</vt:lpstr>
      <vt:lpstr>AutoCAD.Drawing.16</vt:lpstr>
      <vt:lpstr>Equation.DSMT4</vt:lpstr>
      <vt:lpstr>Equation.3</vt:lpstr>
      <vt:lpstr>Equation.3</vt:lpstr>
      <vt:lpstr>AutoCAD.Drawing.16</vt:lpstr>
      <vt:lpstr>AutoCAD.Drawing.16</vt:lpstr>
      <vt:lpstr>AutoCAD.Drawing.16</vt:lpstr>
      <vt:lpstr>Equation.3</vt:lpstr>
      <vt:lpstr>Equation.3</vt:lpstr>
      <vt:lpstr>Equation.3</vt:lpstr>
      <vt:lpstr>Equation.3</vt:lpstr>
      <vt:lpstr>Equation.3</vt:lpstr>
      <vt:lpstr>Equation.DSMT4</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Equation.3</vt:lpstr>
      <vt:lpstr>Equation.3</vt:lpstr>
      <vt:lpstr>Equation.3</vt:lpstr>
      <vt:lpstr>Equation.3</vt:lpstr>
      <vt:lpstr>Equation.3</vt:lpstr>
      <vt:lpstr>Equation.3</vt:lpstr>
      <vt:lpstr>AutoCAD.Drawing.16</vt:lpstr>
      <vt:lpstr>Equation.3</vt:lpstr>
      <vt:lpstr>Equation.3</vt:lpstr>
      <vt:lpstr>Equation.3</vt:lpstr>
      <vt:lpstr>Equation.3</vt:lpstr>
      <vt:lpstr>AutoCAD.Drawing.16</vt:lpstr>
      <vt:lpstr>Equation.3</vt:lpstr>
      <vt:lpstr>Equation.3</vt:lpstr>
      <vt:lpstr>Equation.3</vt:lpstr>
      <vt:lpstr>Equation.3</vt:lpstr>
      <vt:lpstr>Equation.3</vt:lpstr>
      <vt:lpstr>AutoCAD.Drawing.16</vt:lpstr>
      <vt:lpstr>Equation.3</vt:lpstr>
      <vt:lpstr>AutoCAD.Drawing.16</vt:lpstr>
      <vt:lpstr>Equation.3</vt:lpstr>
      <vt:lpstr>Equation.3</vt:lpstr>
      <vt:lpstr>Equation.3</vt:lpstr>
      <vt:lpstr>Equation.3</vt:lpstr>
      <vt:lpstr>Equation.3</vt:lpstr>
      <vt:lpstr>AutoCAD.Drawing.16</vt:lpstr>
      <vt:lpstr>AutoCAD.Drawing.16</vt:lpstr>
      <vt:lpstr>AutoCAD.Drawing.16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圆锥各部分尺寸的计算 </vt:lpstr>
      <vt:lpstr>PowerPoint 演示文稿</vt:lpstr>
      <vt:lpstr>PowerPoint 演示文稿</vt:lpstr>
      <vt:lpstr>偏移尾座的方法</vt:lpstr>
      <vt:lpstr>转动小滑板车圆锥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偏心距的测验</vt:lpstr>
      <vt:lpstr>注意事项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梯形螺纹偏心组合</vt:lpstr>
      <vt:lpstr>PowerPoint 演示文稿</vt:lpstr>
      <vt:lpstr>PowerPoint 演示文稿</vt:lpstr>
      <vt:lpstr>PowerPoint 演示文稿</vt:lpstr>
      <vt:lpstr>PowerPoint 演示文稿</vt:lpstr>
      <vt:lpstr>偏心、锥配组合套件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中心架、跟刀架的使用</vt:lpstr>
      <vt:lpstr>中心架、跟刀架的使用</vt:lpstr>
      <vt:lpstr>中心架、跟刀架的使用</vt:lpstr>
      <vt:lpstr>中心架、跟刀架的使用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车件1 </vt:lpstr>
      <vt:lpstr>车件3 </vt:lpstr>
      <vt:lpstr>车件2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玉婷</cp:lastModifiedBy>
  <cp:revision>106</cp:revision>
  <dcterms:created xsi:type="dcterms:W3CDTF">2021-01-28T01:45:00Z</dcterms:created>
  <dcterms:modified xsi:type="dcterms:W3CDTF">2021-01-28T02:39:41Z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